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7" r:id="rId2"/>
    <p:sldId id="258" r:id="rId3"/>
    <p:sldId id="271" r:id="rId4"/>
    <p:sldId id="259" r:id="rId5"/>
    <p:sldId id="272" r:id="rId6"/>
    <p:sldId id="273" r:id="rId7"/>
    <p:sldId id="281" r:id="rId8"/>
    <p:sldId id="276" r:id="rId9"/>
    <p:sldId id="280" r:id="rId10"/>
    <p:sldId id="279" r:id="rId11"/>
    <p:sldId id="284" r:id="rId12"/>
    <p:sldId id="277" r:id="rId13"/>
    <p:sldId id="269" r:id="rId14"/>
    <p:sldId id="285" r:id="rId15"/>
    <p:sldId id="282" r:id="rId16"/>
    <p:sldId id="275" r:id="rId17"/>
    <p:sldId id="286" r:id="rId18"/>
    <p:sldId id="283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7" autoAdjust="0"/>
  </p:normalViewPr>
  <p:slideViewPr>
    <p:cSldViewPr>
      <p:cViewPr varScale="1">
        <p:scale>
          <a:sx n="73" d="100"/>
          <a:sy n="73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009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5/23/2013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adm.org/country" TargetMode="External"/><Relationship Id="rId2" Type="http://schemas.openxmlformats.org/officeDocument/2006/relationships/hyperlink" Target="http://www.sharpgis.net/page/shape2sql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age-map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2362201" y="1784790"/>
            <a:ext cx="4023360" cy="3017092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78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7955" tIns="48977" rIns="97955" bIns="48977" anchor="ctr"/>
          <a:lstStyle/>
          <a:p>
            <a:pPr algn="ctr" defTabSz="979329">
              <a:defRPr/>
            </a:pPr>
            <a:endParaRPr lang="en-US" sz="2574" dirty="0">
              <a:solidFill>
                <a:srgbClr val="FFFFFF"/>
              </a:solidFill>
            </a:endParaRPr>
          </a:p>
        </p:txBody>
      </p:sp>
      <p:grpSp>
        <p:nvGrpSpPr>
          <p:cNvPr id="2" name="Group 248"/>
          <p:cNvGrpSpPr/>
          <p:nvPr/>
        </p:nvGrpSpPr>
        <p:grpSpPr>
          <a:xfrm>
            <a:off x="3429004" y="2356211"/>
            <a:ext cx="2700471" cy="2249362"/>
            <a:chOff x="3429000" y="2057400"/>
            <a:chExt cx="2700471" cy="2999574"/>
          </a:xfrm>
        </p:grpSpPr>
        <p:sp>
          <p:nvSpPr>
            <p:cNvPr id="246" name="Freeform 245"/>
            <p:cNvSpPr/>
            <p:nvPr/>
          </p:nvSpPr>
          <p:spPr bwMode="auto">
            <a:xfrm>
              <a:off x="3429000" y="2057400"/>
              <a:ext cx="2700471" cy="2999574"/>
            </a:xfrm>
            <a:custGeom>
              <a:avLst/>
              <a:gdLst>
                <a:gd name="connsiteX0" fmla="*/ 1700613 w 2700471"/>
                <a:gd name="connsiteY0" fmla="*/ 0 h 2999574"/>
                <a:gd name="connsiteX1" fmla="*/ 1367327 w 2700471"/>
                <a:gd name="connsiteY1" fmla="*/ 871671 h 2999574"/>
                <a:gd name="connsiteX2" fmla="*/ 0 w 2700471"/>
                <a:gd name="connsiteY2" fmla="*/ 2230452 h 2999574"/>
                <a:gd name="connsiteX3" fmla="*/ 1862984 w 2700471"/>
                <a:gd name="connsiteY3" fmla="*/ 2999574 h 2999574"/>
                <a:gd name="connsiteX4" fmla="*/ 2700471 w 2700471"/>
                <a:gd name="connsiteY4" fmla="*/ 1589518 h 2999574"/>
                <a:gd name="connsiteX5" fmla="*/ 1700613 w 2700471"/>
                <a:gd name="connsiteY5" fmla="*/ 0 h 299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471" h="2999574">
                  <a:moveTo>
                    <a:pt x="1700613" y="0"/>
                  </a:moveTo>
                  <a:lnTo>
                    <a:pt x="1367327" y="871671"/>
                  </a:lnTo>
                  <a:lnTo>
                    <a:pt x="0" y="2230452"/>
                  </a:lnTo>
                  <a:lnTo>
                    <a:pt x="1862984" y="2999574"/>
                  </a:lnTo>
                  <a:lnTo>
                    <a:pt x="2700471" y="1589518"/>
                  </a:lnTo>
                  <a:lnTo>
                    <a:pt x="1700613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47" name="Freeform 246"/>
            <p:cNvSpPr/>
            <p:nvPr/>
          </p:nvSpPr>
          <p:spPr bwMode="auto">
            <a:xfrm>
              <a:off x="4443813" y="3341406"/>
              <a:ext cx="1333144" cy="1213502"/>
            </a:xfrm>
            <a:custGeom>
              <a:avLst/>
              <a:gdLst>
                <a:gd name="connsiteX0" fmla="*/ 487110 w 1333144"/>
                <a:gd name="connsiteY0" fmla="*/ 0 h 1213502"/>
                <a:gd name="connsiteX1" fmla="*/ 0 w 1333144"/>
                <a:gd name="connsiteY1" fmla="*/ 794758 h 1213502"/>
                <a:gd name="connsiteX2" fmla="*/ 717847 w 1333144"/>
                <a:gd name="connsiteY2" fmla="*/ 1213502 h 1213502"/>
                <a:gd name="connsiteX3" fmla="*/ 1333144 w 1333144"/>
                <a:gd name="connsiteY3" fmla="*/ 350377 h 1213502"/>
                <a:gd name="connsiteX4" fmla="*/ 487110 w 1333144"/>
                <a:gd name="connsiteY4" fmla="*/ 0 h 12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144" h="1213502">
                  <a:moveTo>
                    <a:pt x="487110" y="0"/>
                  </a:moveTo>
                  <a:lnTo>
                    <a:pt x="0" y="794758"/>
                  </a:lnTo>
                  <a:lnTo>
                    <a:pt x="717847" y="1213502"/>
                  </a:lnTo>
                  <a:lnTo>
                    <a:pt x="1333144" y="350377"/>
                  </a:lnTo>
                  <a:lnTo>
                    <a:pt x="487110" y="0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Siatki wielopoziomowe</a:t>
            </a:r>
            <a:endParaRPr lang="en-US" dirty="0"/>
          </a:p>
        </p:txBody>
      </p:sp>
      <p:grpSp>
        <p:nvGrpSpPr>
          <p:cNvPr id="4" name="Group 216"/>
          <p:cNvGrpSpPr/>
          <p:nvPr/>
        </p:nvGrpSpPr>
        <p:grpSpPr>
          <a:xfrm>
            <a:off x="3429001" y="2356208"/>
            <a:ext cx="2895600" cy="2399960"/>
            <a:chOff x="3429000" y="2057400"/>
            <a:chExt cx="2895600" cy="3200400"/>
          </a:xfrm>
        </p:grpSpPr>
        <p:sp>
          <p:nvSpPr>
            <p:cNvPr id="173" name="Rectangle 172"/>
            <p:cNvSpPr/>
            <p:nvPr/>
          </p:nvSpPr>
          <p:spPr bwMode="auto">
            <a:xfrm>
              <a:off x="4876800" y="2057400"/>
              <a:ext cx="457200" cy="685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4419600" y="2971800"/>
              <a:ext cx="457200" cy="838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3886200" y="3581400"/>
              <a:ext cx="533400" cy="228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3429000" y="4038600"/>
              <a:ext cx="4572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3886200" y="3810000"/>
              <a:ext cx="5334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3886200" y="4267200"/>
              <a:ext cx="5334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419600" y="4267200"/>
              <a:ext cx="914400" cy="685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419600" y="3810000"/>
              <a:ext cx="2286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4114800" y="3276600"/>
              <a:ext cx="304800" cy="304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3657600" y="3810000"/>
              <a:ext cx="228600" cy="228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4876800" y="4953000"/>
              <a:ext cx="457200" cy="304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4648200" y="2743200"/>
              <a:ext cx="228600" cy="228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5334000" y="2286000"/>
              <a:ext cx="228600" cy="1752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5562600" y="2743200"/>
              <a:ext cx="228600" cy="1981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5791200" y="2971800"/>
              <a:ext cx="228600" cy="1295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6019800" y="3276600"/>
              <a:ext cx="304800" cy="762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5334000" y="4038600"/>
              <a:ext cx="228600" cy="914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4876800" y="2743200"/>
              <a:ext cx="457200" cy="533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4876800" y="3276600"/>
              <a:ext cx="457200" cy="304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2514600" y="1841932"/>
            <a:ext cx="3810000" cy="2857095"/>
            <a:chOff x="2514600" y="1371600"/>
            <a:chExt cx="3810000" cy="3810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419600" y="1371600"/>
              <a:ext cx="1905000" cy="1905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419600" y="3276600"/>
              <a:ext cx="1905000" cy="1905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14600" y="3276600"/>
              <a:ext cx="1905000" cy="1905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32" name="Freeform 31"/>
          <p:cNvSpPr/>
          <p:nvPr/>
        </p:nvSpPr>
        <p:spPr bwMode="auto">
          <a:xfrm>
            <a:off x="1600203" y="2013359"/>
            <a:ext cx="1643743" cy="1020391"/>
          </a:xfrm>
          <a:custGeom>
            <a:avLst/>
            <a:gdLst>
              <a:gd name="connsiteX0" fmla="*/ 1197429 w 1643743"/>
              <a:gd name="connsiteY0" fmla="*/ 0 h 1360714"/>
              <a:gd name="connsiteX1" fmla="*/ 881743 w 1643743"/>
              <a:gd name="connsiteY1" fmla="*/ 511628 h 1360714"/>
              <a:gd name="connsiteX2" fmla="*/ 0 w 1643743"/>
              <a:gd name="connsiteY2" fmla="*/ 838200 h 1360714"/>
              <a:gd name="connsiteX3" fmla="*/ 783771 w 1643743"/>
              <a:gd name="connsiteY3" fmla="*/ 1360714 h 1360714"/>
              <a:gd name="connsiteX4" fmla="*/ 1317171 w 1643743"/>
              <a:gd name="connsiteY4" fmla="*/ 968828 h 1360714"/>
              <a:gd name="connsiteX5" fmla="*/ 1643743 w 1643743"/>
              <a:gd name="connsiteY5" fmla="*/ 174171 h 1360714"/>
              <a:gd name="connsiteX6" fmla="*/ 1197429 w 1643743"/>
              <a:gd name="connsiteY6" fmla="*/ 0 h 136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3743" h="1360714">
                <a:moveTo>
                  <a:pt x="1197429" y="0"/>
                </a:moveTo>
                <a:lnTo>
                  <a:pt x="881743" y="511628"/>
                </a:lnTo>
                <a:lnTo>
                  <a:pt x="0" y="838200"/>
                </a:lnTo>
                <a:lnTo>
                  <a:pt x="783771" y="1360714"/>
                </a:lnTo>
                <a:lnTo>
                  <a:pt x="1317171" y="968828"/>
                </a:lnTo>
                <a:lnTo>
                  <a:pt x="1643743" y="174171"/>
                </a:lnTo>
                <a:lnTo>
                  <a:pt x="1197429" y="0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0" tIns="40816" rIns="81630" bIns="40816" numCol="1" rtlCol="0" anchor="t" anchorCtr="0" compatLnSpc="1">
            <a:prstTxWarp prst="textNoShape">
              <a:avLst/>
            </a:prstTxWarp>
          </a:bodyPr>
          <a:lstStyle/>
          <a:p>
            <a:pPr defTabSz="8163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91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3429001" y="1841932"/>
            <a:ext cx="2895600" cy="2914236"/>
            <a:chOff x="3429000" y="1371600"/>
            <a:chExt cx="2895600" cy="38862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419600" y="1371600"/>
              <a:ext cx="914400" cy="914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334000" y="2286000"/>
              <a:ext cx="9906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419600" y="2286000"/>
              <a:ext cx="9144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419600" y="4267200"/>
              <a:ext cx="9144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334000" y="4267200"/>
              <a:ext cx="9906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19600" y="3276600"/>
              <a:ext cx="9144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334000" y="3276600"/>
              <a:ext cx="9906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429000" y="3276600"/>
              <a:ext cx="9906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429000" y="4267200"/>
              <a:ext cx="9906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7" name="Group 81"/>
          <p:cNvGrpSpPr/>
          <p:nvPr/>
        </p:nvGrpSpPr>
        <p:grpSpPr>
          <a:xfrm>
            <a:off x="3429001" y="2184783"/>
            <a:ext cx="2895600" cy="2571386"/>
            <a:chOff x="3429000" y="1828800"/>
            <a:chExt cx="2895600" cy="3429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334000" y="4724400"/>
              <a:ext cx="457200" cy="533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5334000" y="2286000"/>
              <a:ext cx="4572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791200" y="2743200"/>
              <a:ext cx="533400" cy="533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8" name="Group 80"/>
            <p:cNvGrpSpPr/>
            <p:nvPr/>
          </p:nvGrpSpPr>
          <p:grpSpPr>
            <a:xfrm>
              <a:off x="3429000" y="1828800"/>
              <a:ext cx="2895600" cy="3429000"/>
              <a:chOff x="3429000" y="1828800"/>
              <a:chExt cx="2895600" cy="3429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4876800" y="18288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4876800" y="22860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876800" y="27432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876800" y="32766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5334000" y="32766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5791200" y="3276600"/>
                <a:ext cx="5334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5791200" y="3810000"/>
                <a:ext cx="5334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5334000" y="42672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876800" y="47244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419600" y="47244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5334000" y="38100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5334000" y="27432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4419600" y="32766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3886200" y="3276600"/>
                <a:ext cx="5334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3886200" y="3810000"/>
                <a:ext cx="5334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886200" y="4267200"/>
                <a:ext cx="5334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429000" y="42672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3429000" y="38100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4419600" y="38100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4419600" y="42672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876800" y="4267200"/>
                <a:ext cx="457200" cy="4572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4419600" y="2743200"/>
                <a:ext cx="457200" cy="5334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7232" tIns="33616" rIns="67232" bIns="33616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34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91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9" name="Group 264"/>
          <p:cNvGrpSpPr/>
          <p:nvPr/>
        </p:nvGrpSpPr>
        <p:grpSpPr>
          <a:xfrm>
            <a:off x="3429001" y="2184783"/>
            <a:ext cx="2895600" cy="2571386"/>
            <a:chOff x="3429000" y="1828800"/>
            <a:chExt cx="2895600" cy="3429000"/>
          </a:xfrm>
        </p:grpSpPr>
        <p:sp>
          <p:nvSpPr>
            <p:cNvPr id="266" name="Rectangle 265"/>
            <p:cNvSpPr/>
            <p:nvPr/>
          </p:nvSpPr>
          <p:spPr bwMode="auto">
            <a:xfrm>
              <a:off x="4876800" y="1828800"/>
              <a:ext cx="457200" cy="1447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5334000" y="2286000"/>
              <a:ext cx="4572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5791200" y="2743200"/>
              <a:ext cx="533400" cy="533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4419600" y="2743200"/>
              <a:ext cx="457200" cy="533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3429000" y="3810000"/>
              <a:ext cx="4572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3886200" y="3276600"/>
              <a:ext cx="5334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4419600" y="3276600"/>
              <a:ext cx="1905000" cy="1981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3429000" y="4267200"/>
              <a:ext cx="990600" cy="990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10" name="Group 243"/>
          <p:cNvGrpSpPr/>
          <p:nvPr/>
        </p:nvGrpSpPr>
        <p:grpSpPr>
          <a:xfrm>
            <a:off x="3429001" y="2356208"/>
            <a:ext cx="2895600" cy="2399960"/>
            <a:chOff x="3429000" y="2057400"/>
            <a:chExt cx="2895600" cy="3200400"/>
          </a:xfrm>
        </p:grpSpPr>
        <p:sp>
          <p:nvSpPr>
            <p:cNvPr id="225" name="Rectangle 224"/>
            <p:cNvSpPr/>
            <p:nvPr/>
          </p:nvSpPr>
          <p:spPr bwMode="auto">
            <a:xfrm>
              <a:off x="4876800" y="2057400"/>
              <a:ext cx="457200" cy="685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4419600" y="2971800"/>
              <a:ext cx="457200" cy="838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3886200" y="3581400"/>
              <a:ext cx="533400" cy="228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3429000" y="4038600"/>
              <a:ext cx="4572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3886200" y="3810000"/>
              <a:ext cx="533400" cy="457200"/>
            </a:xfrm>
            <a:prstGeom prst="rect">
              <a:avLst/>
            </a:prstGeom>
            <a:solidFill>
              <a:srgbClr val="FF3300">
                <a:alpha val="4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3886200" y="4267200"/>
              <a:ext cx="5334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4419600" y="4267200"/>
              <a:ext cx="914400" cy="685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4419600" y="3810000"/>
              <a:ext cx="228600" cy="457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4114800" y="3276600"/>
              <a:ext cx="304800" cy="304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3657600" y="3810000"/>
              <a:ext cx="228600" cy="228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876800" y="4953000"/>
              <a:ext cx="457200" cy="304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4648200" y="2743200"/>
              <a:ext cx="228600" cy="228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5334000" y="2286000"/>
              <a:ext cx="228600" cy="17526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5562600" y="2743200"/>
              <a:ext cx="228600" cy="19812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5791200" y="2971800"/>
              <a:ext cx="228600" cy="1295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6019800" y="3276600"/>
              <a:ext cx="304800" cy="762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5334000" y="4038600"/>
              <a:ext cx="228600" cy="9144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876800" y="2743200"/>
              <a:ext cx="457200" cy="533400"/>
            </a:xfrm>
            <a:prstGeom prst="rect">
              <a:avLst/>
            </a:prstGeom>
            <a:solidFill>
              <a:srgbClr val="FF3300">
                <a:alpha val="4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876800" y="3276600"/>
              <a:ext cx="457200" cy="3048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232" tIns="33616" rIns="67232" bIns="33616" numCol="1" rtlCol="0" anchor="t" anchorCtr="0" compatLnSpc="1">
              <a:prstTxWarp prst="textNoShape">
                <a:avLst/>
              </a:prstTxWarp>
            </a:bodyPr>
            <a:lstStyle/>
            <a:p>
              <a:pPr defTabSz="81634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9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12" name="Group 84"/>
          <p:cNvGrpSpPr/>
          <p:nvPr/>
        </p:nvGrpSpPr>
        <p:grpSpPr>
          <a:xfrm>
            <a:off x="2438400" y="1841933"/>
            <a:ext cx="3886200" cy="2914833"/>
            <a:chOff x="2438400" y="1371600"/>
            <a:chExt cx="3886200" cy="3886994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2438400" y="4267200"/>
              <a:ext cx="38862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438400" y="4267200"/>
              <a:ext cx="19812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419600" y="2286000"/>
              <a:ext cx="1905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3391694" y="3313906"/>
              <a:ext cx="38862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83"/>
          <p:cNvGrpSpPr/>
          <p:nvPr/>
        </p:nvGrpSpPr>
        <p:grpSpPr>
          <a:xfrm>
            <a:off x="2438400" y="1841932"/>
            <a:ext cx="3886200" cy="2914236"/>
            <a:chOff x="2438400" y="1371600"/>
            <a:chExt cx="3886200" cy="38862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2438400" y="3276600"/>
              <a:ext cx="38862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2477294" y="3313906"/>
              <a:ext cx="38862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82"/>
          <p:cNvGrpSpPr/>
          <p:nvPr/>
        </p:nvGrpSpPr>
        <p:grpSpPr>
          <a:xfrm>
            <a:off x="3429001" y="1841336"/>
            <a:ext cx="2895600" cy="2914833"/>
            <a:chOff x="3429000" y="1371600"/>
            <a:chExt cx="2895600" cy="3886994"/>
          </a:xfrm>
        </p:grpSpPr>
        <p:cxnSp>
          <p:nvCxnSpPr>
            <p:cNvPr id="45" name="Straight Connector 44"/>
            <p:cNvCxnSpPr/>
            <p:nvPr/>
          </p:nvCxnSpPr>
          <p:spPr bwMode="auto">
            <a:xfrm>
              <a:off x="3429000" y="3810000"/>
              <a:ext cx="28956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429000" y="4724400"/>
              <a:ext cx="28956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4419600" y="2743200"/>
              <a:ext cx="1905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419600" y="1828800"/>
              <a:ext cx="914400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2934494" y="3313906"/>
              <a:ext cx="38862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4305300" y="3771900"/>
              <a:ext cx="2971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rot="5400000">
              <a:off x="2896394" y="4266406"/>
              <a:ext cx="19812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169"/>
          <p:cNvGrpSpPr/>
          <p:nvPr/>
        </p:nvGrpSpPr>
        <p:grpSpPr>
          <a:xfrm>
            <a:off x="3429001" y="2184783"/>
            <a:ext cx="2895600" cy="2571386"/>
            <a:chOff x="3429000" y="1829594"/>
            <a:chExt cx="2895600" cy="3429000"/>
          </a:xfrm>
        </p:grpSpPr>
        <p:cxnSp>
          <p:nvCxnSpPr>
            <p:cNvPr id="89" name="Straight Connector 88"/>
            <p:cNvCxnSpPr/>
            <p:nvPr/>
          </p:nvCxnSpPr>
          <p:spPr bwMode="auto">
            <a:xfrm>
              <a:off x="3886200" y="3581400"/>
              <a:ext cx="24384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3429000" y="4495800"/>
              <a:ext cx="2362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4876800" y="2514600"/>
              <a:ext cx="9144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4876800" y="2057400"/>
              <a:ext cx="457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 rot="5400000">
              <a:off x="4115594" y="2819400"/>
              <a:ext cx="1980406" cy="7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 rot="5400000">
              <a:off x="4077494" y="3771106"/>
              <a:ext cx="2971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rot="5400000">
              <a:off x="3391694" y="3999706"/>
              <a:ext cx="1447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rot="5400000">
              <a:off x="5257006" y="3505200"/>
              <a:ext cx="1524794" cy="7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rot="5400000">
              <a:off x="3390900" y="4000500"/>
              <a:ext cx="25146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3429000" y="4038600"/>
              <a:ext cx="1447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3200400" y="4267200"/>
              <a:ext cx="9144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4419600" y="2971800"/>
              <a:ext cx="1905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4419600" y="4953000"/>
              <a:ext cx="13716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auto">
            <a:xfrm rot="5400000">
              <a:off x="4610497" y="4762103"/>
              <a:ext cx="98980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5334000" y="4038600"/>
              <a:ext cx="9906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21"/>
          <p:cNvGrpSpPr/>
          <p:nvPr/>
        </p:nvGrpSpPr>
        <p:grpSpPr>
          <a:xfrm>
            <a:off x="3429001" y="2184783"/>
            <a:ext cx="2895600" cy="2571386"/>
            <a:chOff x="3429000" y="1828800"/>
            <a:chExt cx="2895600" cy="3429000"/>
          </a:xfrm>
        </p:grpSpPr>
        <p:cxnSp>
          <p:nvCxnSpPr>
            <p:cNvPr id="108" name="Straight Connector 107"/>
            <p:cNvCxnSpPr/>
            <p:nvPr/>
          </p:nvCxnSpPr>
          <p:spPr bwMode="auto">
            <a:xfrm>
              <a:off x="4419600" y="4953000"/>
              <a:ext cx="13716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Group 162"/>
            <p:cNvGrpSpPr/>
            <p:nvPr/>
          </p:nvGrpSpPr>
          <p:grpSpPr>
            <a:xfrm>
              <a:off x="3429000" y="1828800"/>
              <a:ext cx="2895600" cy="3429000"/>
              <a:chOff x="3429000" y="1828800"/>
              <a:chExt cx="2895600" cy="3429000"/>
            </a:xfrm>
          </p:grpSpPr>
          <p:cxnSp>
            <p:nvCxnSpPr>
              <p:cNvPr id="134" name="Straight Connector 133"/>
              <p:cNvCxnSpPr/>
              <p:nvPr/>
            </p:nvCxnSpPr>
            <p:spPr bwMode="auto">
              <a:xfrm>
                <a:off x="3886200" y="3581400"/>
                <a:ext cx="24384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3429000" y="4495800"/>
                <a:ext cx="2362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4876800" y="2514600"/>
                <a:ext cx="9144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4876800" y="2057400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rot="5400000">
                <a:off x="4648994" y="2285206"/>
                <a:ext cx="9144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rot="5400000">
                <a:off x="4077494" y="3771106"/>
                <a:ext cx="29718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 bwMode="auto">
              <a:xfrm rot="5400000">
                <a:off x="3848894" y="3542506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rot="5400000">
                <a:off x="5257800" y="3505200"/>
                <a:ext cx="1524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 rot="5400000">
                <a:off x="3391694" y="3999706"/>
                <a:ext cx="25146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3429000" y="4038600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 rot="5400000">
                <a:off x="3201194" y="4266406"/>
                <a:ext cx="9144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4419600" y="2971800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4839494" y="3543300"/>
                <a:ext cx="532606" cy="79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 rot="5400000">
                <a:off x="4648200" y="4724400"/>
                <a:ext cx="9144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5334000" y="2971800"/>
                <a:ext cx="9906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 rot="5400000">
                <a:off x="3886994" y="4495006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4419600" y="4038600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5334000" y="4038600"/>
                <a:ext cx="9906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8" name="Rectangular Callout 17"/>
          <p:cNvSpPr/>
          <p:nvPr/>
        </p:nvSpPr>
        <p:spPr>
          <a:xfrm>
            <a:off x="457201" y="3327624"/>
            <a:ext cx="1143000" cy="459516"/>
          </a:xfrm>
          <a:prstGeom prst="wedgeRectCallout">
            <a:avLst>
              <a:gd name="adj1" fmla="val 106160"/>
              <a:gd name="adj2" fmla="val -19109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0" tIns="40816" rIns="81630" bIns="40816" anchor="ctr"/>
          <a:lstStyle/>
          <a:p>
            <a:pPr algn="ctr">
              <a:defRPr/>
            </a:pPr>
            <a:r>
              <a:rPr lang="en-US" sz="1324" dirty="0">
                <a:solidFill>
                  <a:schemeClr val="tx1">
                    <a:lumMod val="10000"/>
                  </a:schemeClr>
                </a:solidFill>
              </a:rPr>
              <a:t>/ </a:t>
            </a:r>
            <a:br>
              <a:rPr lang="en-US" sz="1324" dirty="0">
                <a:solidFill>
                  <a:schemeClr val="tx1">
                    <a:lumMod val="10000"/>
                  </a:schemeClr>
                </a:solidFill>
              </a:rPr>
            </a:br>
            <a:r>
              <a:rPr lang="en-US" sz="1324" dirty="0">
                <a:solidFill>
                  <a:schemeClr val="tx1">
                    <a:lumMod val="10000"/>
                  </a:schemeClr>
                </a:solidFill>
              </a:rPr>
              <a:t>(“cell 0”)</a:t>
            </a:r>
            <a:endParaRPr lang="en-US" sz="1324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2438400" y="1841932"/>
            <a:ext cx="3886200" cy="2914236"/>
          </a:xfrm>
          <a:prstGeom prst="rect">
            <a:avLst/>
          </a:prstGeom>
          <a:noFill/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0" tIns="40816" rIns="81630" bIns="40816" numCol="1" rtlCol="0" anchor="t" anchorCtr="0" compatLnSpc="1">
            <a:prstTxWarp prst="textNoShape">
              <a:avLst/>
            </a:prstTxWarp>
          </a:bodyPr>
          <a:lstStyle/>
          <a:p>
            <a:pPr defTabSz="81634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91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0" name="Group 82"/>
          <p:cNvGrpSpPr/>
          <p:nvPr/>
        </p:nvGrpSpPr>
        <p:grpSpPr>
          <a:xfrm>
            <a:off x="3429001" y="1841337"/>
            <a:ext cx="2895600" cy="2171988"/>
            <a:chOff x="3429000" y="1371600"/>
            <a:chExt cx="2895600" cy="2896394"/>
          </a:xfrm>
        </p:grpSpPr>
        <p:cxnSp>
          <p:nvCxnSpPr>
            <p:cNvPr id="252" name="Straight Connector 251"/>
            <p:cNvCxnSpPr/>
            <p:nvPr/>
          </p:nvCxnSpPr>
          <p:spPr bwMode="auto">
            <a:xfrm>
              <a:off x="3429000" y="3810000"/>
              <a:ext cx="990600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419600" y="2743200"/>
              <a:ext cx="1905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 bwMode="auto">
            <a:xfrm>
              <a:off x="4419600" y="1828800"/>
              <a:ext cx="914400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 bwMode="auto">
            <a:xfrm rot="5400000">
              <a:off x="3924697" y="2323703"/>
              <a:ext cx="190579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 bwMode="auto">
            <a:xfrm rot="5400000">
              <a:off x="5296297" y="2781697"/>
              <a:ext cx="990600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Straight Connector 256"/>
            <p:cNvCxnSpPr/>
            <p:nvPr/>
          </p:nvCxnSpPr>
          <p:spPr bwMode="auto">
            <a:xfrm rot="5400000">
              <a:off x="3391297" y="3771503"/>
              <a:ext cx="99139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ular Callout 12"/>
          <p:cNvSpPr/>
          <p:nvPr/>
        </p:nvSpPr>
        <p:spPr>
          <a:xfrm>
            <a:off x="6858002" y="2870490"/>
            <a:ext cx="1155192" cy="459516"/>
          </a:xfrm>
          <a:prstGeom prst="wedgeRectCallout">
            <a:avLst>
              <a:gd name="adj1" fmla="val -172961"/>
              <a:gd name="adj2" fmla="val 1450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0" tIns="40816" rIns="81630" bIns="40816" anchor="ctr"/>
          <a:lstStyle/>
          <a:p>
            <a:pPr algn="ctr">
              <a:defRPr/>
            </a:pPr>
            <a:r>
              <a:rPr lang="en-US" sz="1324" dirty="0">
                <a:solidFill>
                  <a:schemeClr val="tx1">
                    <a:lumMod val="10000"/>
                  </a:schemeClr>
                </a:solidFill>
              </a:rPr>
              <a:t>/4/2/3/1</a:t>
            </a:r>
            <a:endParaRPr lang="en-US" sz="1324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5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8" grpId="0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89436" y="2398804"/>
            <a:ext cx="8363938" cy="28700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CREATE SPATIAL INDEX </a:t>
            </a:r>
            <a:r>
              <a:rPr lang="en-US" sz="16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sixd</a:t>
            </a: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 ON </a:t>
            </a:r>
            <a:r>
              <a:rPr lang="en-US" sz="16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spatial_table</a:t>
            </a: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6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geogr_column</a:t>
            </a: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900"/>
              </a:spcBef>
            </a:pP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USING GEOGRAPHY_GRID</a:t>
            </a:r>
          </a:p>
          <a:p>
            <a:pPr>
              <a:spcBef>
                <a:spcPts val="900"/>
              </a:spcBef>
            </a:pP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WITH (GRIDS = (LOW, LOW, MEDIUM, HIGH), CELLS_PER_OBJECT = 20</a:t>
            </a:r>
            <a:r>
              <a:rPr lang="en-US" sz="1600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pl-PL" sz="1600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sz="16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900"/>
              </a:spcBef>
            </a:pPr>
            <a:endParaRPr lang="en-US" sz="16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900"/>
              </a:spcBef>
            </a:pPr>
            <a:r>
              <a:rPr lang="pl-PL" sz="1600" i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-- Nowość w SQL Server 2012</a:t>
            </a:r>
            <a:endParaRPr lang="en-US" sz="1600" i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CREATE SPATIAL INDEX </a:t>
            </a:r>
            <a:r>
              <a:rPr lang="en-US" sz="16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sixd</a:t>
            </a: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 ON </a:t>
            </a:r>
            <a:r>
              <a:rPr lang="en-US" sz="16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spatial_table</a:t>
            </a: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600" i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geom_column</a:t>
            </a: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900"/>
              </a:spcBef>
            </a:pP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USING </a:t>
            </a:r>
            <a:r>
              <a:rPr lang="en-US" sz="1600" i="1" dirty="0">
                <a:solidFill>
                  <a:srgbClr val="FF0000"/>
                </a:solidFill>
                <a:latin typeface="Lucida Console" panose="020B0609040504020204" pitchFamily="49" charset="0"/>
              </a:rPr>
              <a:t>GEOGRAPHY_AUTO_GRID</a:t>
            </a:r>
          </a:p>
          <a:p>
            <a:pPr>
              <a:spcBef>
                <a:spcPts val="900"/>
              </a:spcBef>
            </a:pPr>
            <a:r>
              <a:rPr 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WITH (CELLS_PER_OBJECT = 20</a:t>
            </a:r>
            <a:r>
              <a:rPr lang="en-US" sz="1600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pl-PL" sz="1600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sz="16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indeksu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202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Indeksy przestrzenne - </a:t>
            </a:r>
            <a:r>
              <a:rPr lang="pl-PL" sz="3600" dirty="0" err="1" smtClean="0"/>
              <a:t>internals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</p:spTree>
    <p:extLst>
      <p:ext uri="{BB962C8B-B14F-4D97-AF65-F5344CB8AC3E}">
        <p14:creationId xmlns:p14="http://schemas.microsoft.com/office/powerpoint/2010/main" val="30009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Wspierane zapytania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STIntersects</a:t>
            </a:r>
            <a:r>
              <a:rPr lang="en-US" dirty="0"/>
              <a:t>() = 1 </a:t>
            </a:r>
          </a:p>
          <a:p>
            <a:r>
              <a:rPr lang="en-US" dirty="0" err="1"/>
              <a:t>STOverlaps</a:t>
            </a:r>
            <a:r>
              <a:rPr lang="en-US" dirty="0"/>
              <a:t>() = 1</a:t>
            </a:r>
          </a:p>
          <a:p>
            <a:r>
              <a:rPr lang="en-US" dirty="0" err="1"/>
              <a:t>STEquals</a:t>
            </a:r>
            <a:r>
              <a:rPr lang="en-US" dirty="0"/>
              <a:t>()= 1</a:t>
            </a:r>
          </a:p>
          <a:p>
            <a:r>
              <a:rPr lang="en-US" dirty="0" err="1"/>
              <a:t>STWithin</a:t>
            </a:r>
            <a:r>
              <a:rPr lang="en-US" dirty="0"/>
              <a:t>() = 1</a:t>
            </a:r>
          </a:p>
          <a:p>
            <a:r>
              <a:rPr lang="en-US" dirty="0" err="1"/>
              <a:t>STContains</a:t>
            </a:r>
            <a:r>
              <a:rPr lang="en-US" dirty="0"/>
              <a:t>() = 1</a:t>
            </a:r>
          </a:p>
          <a:p>
            <a:r>
              <a:rPr lang="en-US" dirty="0" err="1"/>
              <a:t>STDistance</a:t>
            </a:r>
            <a:r>
              <a:rPr lang="en-US" dirty="0"/>
              <a:t>() &lt; </a:t>
            </a:r>
            <a:r>
              <a:rPr lang="en-US" dirty="0" err="1"/>
              <a:t>val</a:t>
            </a:r>
            <a:r>
              <a:rPr lang="en-US" dirty="0"/>
              <a:t> </a:t>
            </a:r>
          </a:p>
          <a:p>
            <a:r>
              <a:rPr lang="en-US" dirty="0" err="1"/>
              <a:t>STDistance</a:t>
            </a:r>
            <a:r>
              <a:rPr lang="en-US" dirty="0"/>
              <a:t>() &lt;= </a:t>
            </a:r>
            <a:r>
              <a:rPr lang="en-US" dirty="0" err="1"/>
              <a:t>val</a:t>
            </a:r>
            <a:endParaRPr lang="en-US" dirty="0"/>
          </a:p>
          <a:p>
            <a:r>
              <a:rPr lang="pl-PL" dirty="0" smtClean="0"/>
              <a:t>Najbliższy sąsiad</a:t>
            </a:r>
            <a:endParaRPr lang="en-US" dirty="0"/>
          </a:p>
          <a:p>
            <a:r>
              <a:rPr lang="en-US" dirty="0"/>
              <a:t>Filter() = </a:t>
            </a:r>
            <a:r>
              <a:rPr lang="en-US" dirty="0" smtClean="0"/>
              <a:t>1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Nowe w </a:t>
            </a:r>
            <a:r>
              <a:rPr lang="en-US" dirty="0" smtClean="0"/>
              <a:t>SQL </a:t>
            </a:r>
            <a:r>
              <a:rPr lang="en-US" dirty="0"/>
              <a:t>Server 2012</a:t>
            </a: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84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 przestrzenny - cechy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Może być budowany równolegle</a:t>
            </a:r>
          </a:p>
          <a:p>
            <a:r>
              <a:rPr lang="pl-PL" dirty="0" smtClean="0"/>
              <a:t>Można </a:t>
            </a:r>
            <a:r>
              <a:rPr lang="pl-PL" dirty="0" err="1" smtClean="0"/>
              <a:t>hintować</a:t>
            </a:r>
            <a:endParaRPr lang="pl-PL" dirty="0" smtClean="0"/>
          </a:p>
          <a:p>
            <a:r>
              <a:rPr lang="pl-PL" dirty="0" smtClean="0"/>
              <a:t>Wspiera partycjonowanie (równa do partycji)</a:t>
            </a:r>
          </a:p>
          <a:p>
            <a:r>
              <a:rPr lang="pl-PL" dirty="0" smtClean="0"/>
              <a:t>Wsparcie dla DBCC</a:t>
            </a:r>
          </a:p>
          <a:p>
            <a:r>
              <a:rPr lang="pl-PL" dirty="0" smtClean="0"/>
              <a:t>Nie można robić ONLINE REBUILD</a:t>
            </a:r>
          </a:p>
          <a:p>
            <a:r>
              <a:rPr lang="pl-PL" dirty="0" smtClean="0"/>
              <a:t>Nie podpowiada go DTA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9713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Indeksy przestrzenne - Przykłady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</p:spTree>
    <p:extLst>
      <p:ext uri="{BB962C8B-B14F-4D97-AF65-F5344CB8AC3E}">
        <p14:creationId xmlns:p14="http://schemas.microsoft.com/office/powerpoint/2010/main" val="9034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Wizualizacje (Microsoft)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SQL Server Reporting Services</a:t>
            </a:r>
          </a:p>
          <a:p>
            <a:pPr lvl="1"/>
            <a:r>
              <a:rPr lang="pl-PL" dirty="0" smtClean="0"/>
              <a:t>Kontrolka mapy</a:t>
            </a:r>
          </a:p>
          <a:p>
            <a:pPr lvl="1"/>
            <a:r>
              <a:rPr lang="pl-PL" dirty="0"/>
              <a:t>Potrafi wyświetlać dane typu </a:t>
            </a:r>
            <a:r>
              <a:rPr lang="pl-PL" dirty="0" err="1" smtClean="0"/>
              <a:t>geography</a:t>
            </a:r>
            <a:endParaRPr lang="pl-PL" dirty="0" smtClean="0"/>
          </a:p>
          <a:p>
            <a:pPr lvl="1"/>
            <a:r>
              <a:rPr lang="pl-PL" dirty="0" smtClean="0"/>
              <a:t>Umożliwia analityczne wizualizacje</a:t>
            </a:r>
          </a:p>
          <a:p>
            <a:pPr lvl="1"/>
            <a:r>
              <a:rPr lang="pl-PL" dirty="0" smtClean="0"/>
              <a:t>Integracja z Bing </a:t>
            </a:r>
            <a:r>
              <a:rPr lang="pl-PL" dirty="0" err="1" smtClean="0"/>
              <a:t>Maps</a:t>
            </a:r>
            <a:endParaRPr lang="pl-PL" dirty="0" smtClean="0"/>
          </a:p>
          <a:p>
            <a:pPr lvl="1"/>
            <a:r>
              <a:rPr lang="pl-PL" dirty="0" smtClean="0"/>
              <a:t>Możliwe zastosowanie galerii map</a:t>
            </a:r>
          </a:p>
          <a:p>
            <a:r>
              <a:rPr lang="pl-PL" dirty="0" err="1" smtClean="0"/>
              <a:t>GeoFlow</a:t>
            </a:r>
            <a:endParaRPr lang="pl-PL" dirty="0" smtClean="0"/>
          </a:p>
          <a:p>
            <a:pPr lvl="1"/>
            <a:r>
              <a:rPr lang="pl-PL" dirty="0" err="1" smtClean="0"/>
              <a:t>Add</a:t>
            </a:r>
            <a:r>
              <a:rPr lang="pl-PL" dirty="0" smtClean="0"/>
              <a:t>-in do Excela</a:t>
            </a:r>
          </a:p>
          <a:p>
            <a:pPr lvl="1"/>
            <a:r>
              <a:rPr lang="pl-PL" dirty="0" smtClean="0"/>
              <a:t>Pozwala wizualizować dane w widokach 3D</a:t>
            </a:r>
          </a:p>
          <a:p>
            <a:pPr lvl="1"/>
            <a:r>
              <a:rPr lang="pl-PL" dirty="0" smtClean="0"/>
              <a:t>Integracja z Bing </a:t>
            </a:r>
            <a:r>
              <a:rPr lang="pl-PL" dirty="0" err="1" smtClean="0"/>
              <a:t>Maps</a:t>
            </a:r>
            <a:endParaRPr lang="pl-PL" dirty="0" smtClean="0"/>
          </a:p>
          <a:p>
            <a:r>
              <a:rPr lang="pl-PL" dirty="0" smtClean="0"/>
              <a:t>Power </a:t>
            </a:r>
            <a:r>
              <a:rPr lang="pl-PL" dirty="0" err="1" smtClean="0"/>
              <a:t>View</a:t>
            </a:r>
            <a:endParaRPr lang="pl-PL" dirty="0" smtClean="0"/>
          </a:p>
          <a:p>
            <a:pPr lvl="1"/>
            <a:r>
              <a:rPr lang="pl-PL" dirty="0" smtClean="0"/>
              <a:t>Wizualizacja danych analitycznych na mapach Bing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0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Najlepsze praktyki od Michaela i Eda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3200" dirty="0" smtClean="0"/>
              <a:t>Zacznij od nowego domyślnego podziału</a:t>
            </a:r>
          </a:p>
          <a:p>
            <a:r>
              <a:rPr lang="pl-PL" sz="3200" dirty="0" smtClean="0"/>
              <a:t>Dane punktowe – używaj H dla wszystkich 4 poziomów i</a:t>
            </a:r>
            <a:r>
              <a:rPr lang="en-US" sz="3200" dirty="0" smtClean="0"/>
              <a:t> </a:t>
            </a:r>
            <a:r>
              <a:rPr lang="pl-PL" sz="3200" dirty="0"/>
              <a:t>z</a:t>
            </a:r>
            <a:r>
              <a:rPr lang="pl-PL" sz="3200" dirty="0" smtClean="0"/>
              <a:t>apomnij o </a:t>
            </a:r>
            <a:r>
              <a:rPr lang="en-US" sz="3200" dirty="0" smtClean="0"/>
              <a:t>CELLS_PER_OBJECT</a:t>
            </a:r>
            <a:endParaRPr lang="en-US" sz="3200" dirty="0"/>
          </a:p>
          <a:p>
            <a:r>
              <a:rPr lang="pl-PL" sz="3200" dirty="0" smtClean="0"/>
              <a:t>Małe i w miarę spójne wielokąty</a:t>
            </a:r>
            <a:r>
              <a:rPr lang="en-US" sz="3200" dirty="0" smtClean="0"/>
              <a:t>: </a:t>
            </a:r>
            <a:r>
              <a:rPr lang="pl-PL" sz="3200" dirty="0" smtClean="0"/>
              <a:t>LLLL lub MMLL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pl-PL" sz="3200" dirty="0" smtClean="0"/>
              <a:t>Złożone linie i wielokąty: duże CELLS_PER_OBJECT (często 8192 bywa najlepsze) + HHHH może pomóc</a:t>
            </a:r>
          </a:p>
          <a:p>
            <a:r>
              <a:rPr lang="pl-PL" sz="3200" dirty="0" smtClean="0"/>
              <a:t>Żelazna zasada dla </a:t>
            </a:r>
            <a:r>
              <a:rPr lang="pl-PL" sz="3200" dirty="0" err="1" smtClean="0"/>
              <a:t>geography</a:t>
            </a:r>
            <a:r>
              <a:rPr lang="pl-PL" sz="3200" dirty="0" smtClean="0"/>
              <a:t>: jeśli nie działa MMMM, spróbuj HHMM</a:t>
            </a:r>
            <a:endParaRPr lang="en-US" sz="32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0522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Wizualizacje danych geograficznych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</p:spTree>
    <p:extLst>
      <p:ext uri="{BB962C8B-B14F-4D97-AF65-F5344CB8AC3E}">
        <p14:creationId xmlns:p14="http://schemas.microsoft.com/office/powerpoint/2010/main" val="23603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Geografia w SQL Server 2012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Paweł </a:t>
            </a:r>
            <a:r>
              <a:rPr lang="pl-PL" dirty="0" err="1" smtClean="0"/>
              <a:t>Potasiński</a:t>
            </a:r>
            <a:r>
              <a:rPr lang="pl-PL" dirty="0" smtClean="0"/>
              <a:t> | Microsoft</a:t>
            </a:r>
          </a:p>
          <a:p>
            <a:r>
              <a:rPr lang="pl-PL" dirty="0" smtClean="0"/>
              <a:t>pawelpo@microsoft.com</a:t>
            </a:r>
          </a:p>
          <a:p>
            <a:r>
              <a:rPr lang="pl-PL" dirty="0" smtClean="0"/>
              <a:t>Blog: sqlgeek.pl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Credits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Michael </a:t>
            </a:r>
            <a:r>
              <a:rPr lang="en-US" dirty="0" err="1"/>
              <a:t>Rys</a:t>
            </a:r>
            <a:r>
              <a:rPr lang="en-US" dirty="0"/>
              <a:t> </a:t>
            </a:r>
            <a:r>
              <a:rPr lang="pl-PL" dirty="0" smtClean="0"/>
              <a:t>		&amp; 	</a:t>
            </a:r>
            <a:r>
              <a:rPr lang="en-US" dirty="0" smtClean="0"/>
              <a:t>Ed </a:t>
            </a:r>
            <a:r>
              <a:rPr lang="en-US" dirty="0" err="1"/>
              <a:t>Katibah</a:t>
            </a:r>
            <a:endParaRPr lang="en-US" dirty="0"/>
          </a:p>
          <a:p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2148840" cy="242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2441864"/>
            <a:ext cx="2428240" cy="242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16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 typie </a:t>
            </a:r>
            <a:r>
              <a:rPr lang="pl-PL" dirty="0" err="1" smtClean="0"/>
              <a:t>geography</a:t>
            </a:r>
            <a:endParaRPr lang="pl-PL" dirty="0" smtClean="0"/>
          </a:p>
          <a:p>
            <a:r>
              <a:rPr lang="pl-PL" dirty="0"/>
              <a:t>Indeksy przestrzenne - </a:t>
            </a:r>
            <a:r>
              <a:rPr lang="pl-PL" dirty="0" err="1" smtClean="0"/>
              <a:t>internals</a:t>
            </a:r>
            <a:endParaRPr lang="pl-PL" dirty="0" smtClean="0"/>
          </a:p>
          <a:p>
            <a:r>
              <a:rPr lang="pl-PL" dirty="0" smtClean="0"/>
              <a:t>Indeksy </a:t>
            </a:r>
            <a:r>
              <a:rPr lang="pl-PL" dirty="0" smtClean="0"/>
              <a:t>przestrzenne - zastosowanie</a:t>
            </a:r>
          </a:p>
          <a:p>
            <a:r>
              <a:rPr lang="pl-PL" dirty="0" smtClean="0"/>
              <a:t>Wizualizacje </a:t>
            </a:r>
            <a:r>
              <a:rPr lang="pl-PL" dirty="0" smtClean="0"/>
              <a:t>danych geograficznych</a:t>
            </a:r>
          </a:p>
          <a:p>
            <a:r>
              <a:rPr lang="pl-PL" dirty="0" smtClean="0"/>
              <a:t>Nowości w SQL Server 2012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Geography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Typ .NET (</a:t>
            </a:r>
            <a:r>
              <a:rPr lang="pl-PL" dirty="0" err="1" smtClean="0"/>
              <a:t>SqlGeography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Microsoft.SqlServer.Types</a:t>
            </a:r>
            <a:endParaRPr lang="pl-PL" dirty="0" smtClean="0"/>
          </a:p>
          <a:p>
            <a:r>
              <a:rPr lang="pl-PL" dirty="0" smtClean="0"/>
              <a:t>Od SQL Server 2008</a:t>
            </a:r>
          </a:p>
          <a:p>
            <a:r>
              <a:rPr lang="pl-PL" dirty="0" smtClean="0"/>
              <a:t>Operuje SRID</a:t>
            </a:r>
          </a:p>
          <a:p>
            <a:r>
              <a:rPr lang="pl-PL" dirty="0" smtClean="0"/>
              <a:t>Przechowywany jako WKB</a:t>
            </a:r>
          </a:p>
          <a:p>
            <a:pPr lvl="1"/>
            <a:r>
              <a:rPr lang="pl-PL" dirty="0" err="1" smtClean="0"/>
              <a:t>varbinary</a:t>
            </a:r>
            <a:r>
              <a:rPr lang="pl-PL" dirty="0" smtClean="0"/>
              <a:t>(max)</a:t>
            </a:r>
          </a:p>
          <a:p>
            <a:r>
              <a:rPr lang="pl-PL" dirty="0" err="1" smtClean="0"/>
              <a:t>Indeksowalny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6552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geograficzne - import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Pliki ESRI (.</a:t>
            </a:r>
            <a:r>
              <a:rPr lang="pl-PL" dirty="0" err="1" smtClean="0"/>
              <a:t>shp</a:t>
            </a:r>
            <a:r>
              <a:rPr lang="pl-PL" dirty="0" smtClean="0"/>
              <a:t>)</a:t>
            </a:r>
          </a:p>
          <a:p>
            <a:r>
              <a:rPr lang="pl-PL" dirty="0" smtClean="0"/>
              <a:t>shape2sql</a:t>
            </a:r>
          </a:p>
          <a:p>
            <a:pPr lvl="1"/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www.sharpgis.net/page/shape2sql.aspx</a:t>
            </a:r>
            <a:endParaRPr lang="pl-PL" dirty="0" smtClean="0"/>
          </a:p>
          <a:p>
            <a:r>
              <a:rPr lang="pl-PL" dirty="0" smtClean="0"/>
              <a:t>Dane geograficzne niekoniecznie są darmowe!</a:t>
            </a:r>
          </a:p>
          <a:p>
            <a:pPr lvl="1"/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gadm.org/country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Dla danych geometrycznych (z obrazków):</a:t>
            </a:r>
          </a:p>
          <a:p>
            <a:pPr lvl="1"/>
            <a:r>
              <a:rPr lang="pl-PL" dirty="0">
                <a:hlinkClick r:id="rId4"/>
              </a:rPr>
              <a:t>http://www.image-maps.com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5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Typ </a:t>
            </a:r>
            <a:r>
              <a:rPr lang="pl-PL" sz="3600" dirty="0" err="1" smtClean="0"/>
              <a:t>geography</a:t>
            </a:r>
            <a:r>
              <a:rPr lang="pl-PL" sz="3600" dirty="0" smtClean="0"/>
              <a:t> i import danych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</p:spTree>
    <p:extLst>
      <p:ext uri="{BB962C8B-B14F-4D97-AF65-F5344CB8AC3E}">
        <p14:creationId xmlns:p14="http://schemas.microsoft.com/office/powerpoint/2010/main" val="15804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Indeksy przestrzenne</a:t>
            </a:r>
            <a:endParaRPr lang="pl-PL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7716" y="1566077"/>
            <a:ext cx="3626241" cy="1251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b="1" dirty="0" smtClean="0"/>
              <a:t>Geometria</a:t>
            </a:r>
          </a:p>
          <a:p>
            <a:pPr lvl="1"/>
            <a:r>
              <a:rPr lang="pl-PL" dirty="0" smtClean="0"/>
              <a:t>Wymaga granic obszaru</a:t>
            </a:r>
          </a:p>
          <a:p>
            <a:pPr lvl="1"/>
            <a:r>
              <a:rPr lang="pl-PL" dirty="0" smtClean="0"/>
              <a:t>Tylko jedna siatka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764845" y="1581366"/>
            <a:ext cx="4033911" cy="1151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 smtClean="0">
                <a:solidFill>
                  <a:schemeClr val="tx1"/>
                </a:solidFill>
              </a:rPr>
              <a:t>Geografia</a:t>
            </a:r>
          </a:p>
          <a:p>
            <a:r>
              <a:rPr lang="pl-PL" sz="1800" b="0" dirty="0" smtClean="0">
                <a:solidFill>
                  <a:schemeClr val="tx1"/>
                </a:solidFill>
              </a:rPr>
              <a:t>Nie wymaga granic </a:t>
            </a:r>
            <a:r>
              <a:rPr lang="pl-PL" sz="1800" b="0" dirty="0" err="1" smtClean="0">
                <a:solidFill>
                  <a:schemeClr val="tx1"/>
                </a:solidFill>
              </a:rPr>
              <a:t>obszru</a:t>
            </a:r>
            <a:endParaRPr lang="pl-PL" sz="1800" b="0" dirty="0" smtClean="0">
              <a:solidFill>
                <a:schemeClr val="tx1"/>
              </a:solidFill>
            </a:endParaRPr>
          </a:p>
          <a:p>
            <a:r>
              <a:rPr lang="pl-PL" sz="1800" b="0" dirty="0" smtClean="0">
                <a:solidFill>
                  <a:schemeClr val="tx1"/>
                </a:solidFill>
              </a:rPr>
              <a:t>Dwie siatki po projekcji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7" name="Picture 6" descr="tetrahedron1.jpg"/>
          <p:cNvPicPr>
            <a:picLocks noChangeAspect="1"/>
          </p:cNvPicPr>
          <p:nvPr/>
        </p:nvPicPr>
        <p:blipFill>
          <a:blip r:embed="rId2"/>
          <a:srcRect b="5667"/>
          <a:stretch>
            <a:fillRect/>
          </a:stretch>
        </p:blipFill>
        <p:spPr>
          <a:xfrm>
            <a:off x="5486400" y="3356996"/>
            <a:ext cx="1188720" cy="799986"/>
          </a:xfrm>
          <a:prstGeom prst="rect">
            <a:avLst/>
          </a:prstGeom>
        </p:spPr>
      </p:pic>
      <p:pic>
        <p:nvPicPr>
          <p:cNvPr id="8" name="Picture 7" descr="tetrahedron2.gif"/>
          <p:cNvPicPr>
            <a:picLocks noChangeAspect="1"/>
          </p:cNvPicPr>
          <p:nvPr/>
        </p:nvPicPr>
        <p:blipFill>
          <a:blip r:embed="rId3"/>
          <a:srcRect l="5795" r="7278"/>
          <a:stretch>
            <a:fillRect/>
          </a:stretch>
        </p:blipFill>
        <p:spPr>
          <a:xfrm>
            <a:off x="5486400" y="4671259"/>
            <a:ext cx="1188720" cy="831986"/>
          </a:xfrm>
          <a:prstGeom prst="rect">
            <a:avLst/>
          </a:prstGeom>
        </p:spPr>
      </p:pic>
      <p:pic>
        <p:nvPicPr>
          <p:cNvPr id="9" name="Picture 8" descr="tetrahedron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1" y="3528426"/>
            <a:ext cx="1257300" cy="169282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943601" y="4271266"/>
            <a:ext cx="228600" cy="342852"/>
          </a:xfrm>
          <a:prstGeom prst="down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0" tIns="40816" rIns="81630" bIns="40816" rtlCol="0" anchor="ctr"/>
          <a:lstStyle/>
          <a:p>
            <a:pPr algn="ctr"/>
            <a:endParaRPr lang="en-US" sz="1324"/>
          </a:p>
        </p:txBody>
      </p:sp>
      <p:sp>
        <p:nvSpPr>
          <p:cNvPr id="11" name="TextBox 10"/>
          <p:cNvSpPr txBox="1"/>
          <p:nvPr/>
        </p:nvSpPr>
        <p:spPr>
          <a:xfrm>
            <a:off x="6781801" y="4267921"/>
            <a:ext cx="685800" cy="286203"/>
          </a:xfrm>
          <a:prstGeom prst="rect">
            <a:avLst/>
          </a:prstGeom>
          <a:noFill/>
        </p:spPr>
        <p:txBody>
          <a:bodyPr wrap="square" lIns="81630" tIns="40816" rIns="81630" bIns="40816" rtlCol="0">
            <a:spAutoFit/>
          </a:bodyPr>
          <a:lstStyle/>
          <a:p>
            <a:r>
              <a:rPr lang="en-US" sz="1324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4671263"/>
            <a:ext cx="685800" cy="286203"/>
          </a:xfrm>
          <a:prstGeom prst="rect">
            <a:avLst/>
          </a:prstGeom>
          <a:noFill/>
        </p:spPr>
        <p:txBody>
          <a:bodyPr wrap="square" lIns="81630" tIns="40816" rIns="81630" bIns="40816" rtlCol="0">
            <a:spAutoFit/>
          </a:bodyPr>
          <a:lstStyle/>
          <a:p>
            <a:r>
              <a:rPr lang="en-US" sz="1324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3356999"/>
            <a:ext cx="685800" cy="286203"/>
          </a:xfrm>
          <a:prstGeom prst="rect">
            <a:avLst/>
          </a:prstGeom>
          <a:noFill/>
        </p:spPr>
        <p:txBody>
          <a:bodyPr wrap="square" lIns="81630" tIns="40816" rIns="81630" bIns="40816" rtlCol="0">
            <a:spAutoFit/>
          </a:bodyPr>
          <a:lstStyle/>
          <a:p>
            <a:r>
              <a:rPr lang="en-US" sz="1324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</a:p>
        </p:txBody>
      </p:sp>
      <p:pic>
        <p:nvPicPr>
          <p:cNvPr id="14" name="Picture 1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036" y="3242712"/>
            <a:ext cx="3206744" cy="18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62362"/>
              </p:ext>
            </p:extLst>
          </p:nvPr>
        </p:nvGraphicFramePr>
        <p:xfrm>
          <a:off x="426035" y="3252040"/>
          <a:ext cx="3209732" cy="1819216"/>
        </p:xfrm>
        <a:graphic>
          <a:graphicData uri="http://schemas.openxmlformats.org/drawingml/2006/table">
            <a:tbl>
              <a:tblPr/>
              <a:tblGrid>
                <a:gridCol w="802433"/>
                <a:gridCol w="802433"/>
                <a:gridCol w="802433"/>
                <a:gridCol w="802433"/>
              </a:tblGrid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9330"/>
              </p:ext>
            </p:extLst>
          </p:nvPr>
        </p:nvGraphicFramePr>
        <p:xfrm>
          <a:off x="426035" y="3252040"/>
          <a:ext cx="3209732" cy="1819216"/>
        </p:xfrm>
        <a:graphic>
          <a:graphicData uri="http://schemas.openxmlformats.org/drawingml/2006/table">
            <a:tbl>
              <a:tblPr/>
              <a:tblGrid>
                <a:gridCol w="802433"/>
                <a:gridCol w="802433"/>
                <a:gridCol w="802433"/>
                <a:gridCol w="802433"/>
              </a:tblGrid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7DF3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rot="5400000">
            <a:off x="1162802" y="4156954"/>
            <a:ext cx="1828541" cy="6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5373"/>
              </p:ext>
            </p:extLst>
          </p:nvPr>
        </p:nvGraphicFramePr>
        <p:xfrm>
          <a:off x="426035" y="3252040"/>
          <a:ext cx="3209732" cy="1819216"/>
        </p:xfrm>
        <a:graphic>
          <a:graphicData uri="http://schemas.openxmlformats.org/drawingml/2006/table">
            <a:tbl>
              <a:tblPr/>
              <a:tblGrid>
                <a:gridCol w="802433"/>
                <a:gridCol w="802433"/>
                <a:gridCol w="802433"/>
                <a:gridCol w="802433"/>
              </a:tblGrid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solidFill>
                              <a:srgbClr val="002060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4787" marR="44787" marT="16793" marB="16793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2000837" y="3985557"/>
            <a:ext cx="152400" cy="73468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0" tIns="40816" rIns="81630" bIns="40816" rtlCol="0" anchor="ctr"/>
          <a:lstStyle/>
          <a:p>
            <a:pPr algn="ctr"/>
            <a:endParaRPr lang="en-US" sz="1324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57839" y="3528423"/>
            <a:ext cx="783093" cy="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2534237" y="3985557"/>
            <a:ext cx="762000" cy="119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1438961" y="4642626"/>
            <a:ext cx="514277" cy="12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96036" y="4385552"/>
            <a:ext cx="838200" cy="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7837" y="4899827"/>
            <a:ext cx="838200" cy="119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391273" y="3756791"/>
            <a:ext cx="457136" cy="15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4238" y="3528423"/>
            <a:ext cx="783093" cy="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00305" y="4442295"/>
            <a:ext cx="914270" cy="79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2306061" y="3756604"/>
            <a:ext cx="457135" cy="777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4238" y="4899831"/>
            <a:ext cx="783093" cy="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2838410" y="4442594"/>
            <a:ext cx="914868" cy="79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857837" y="3985557"/>
            <a:ext cx="762004" cy="119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2276702" y="4642291"/>
            <a:ext cx="514277" cy="79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Siatki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Siatka wielopoziomowa</a:t>
            </a:r>
            <a:endParaRPr lang="en-US" dirty="0"/>
          </a:p>
          <a:p>
            <a:pPr lvl="1"/>
            <a:r>
              <a:rPr lang="pl-PL" dirty="0" smtClean="0"/>
              <a:t>Bardziej elastyczna niż prosta siatka</a:t>
            </a:r>
            <a:endParaRPr lang="en-US" dirty="0"/>
          </a:p>
          <a:p>
            <a:pPr lvl="1"/>
            <a:r>
              <a:rPr lang="pl-PL" dirty="0" smtClean="0"/>
              <a:t>Numeracja Hilberta</a:t>
            </a:r>
            <a:endParaRPr lang="en-US" dirty="0"/>
          </a:p>
          <a:p>
            <a:pPr lvl="1"/>
            <a:r>
              <a:rPr lang="pl-PL" dirty="0" smtClean="0"/>
              <a:t>Zmodyfikowane </a:t>
            </a:r>
            <a:r>
              <a:rPr lang="pl-PL" dirty="0" err="1" smtClean="0"/>
              <a:t>QuadTree</a:t>
            </a:r>
            <a:endParaRPr lang="en-US" dirty="0"/>
          </a:p>
          <a:p>
            <a:r>
              <a:rPr lang="pl-PL" dirty="0" smtClean="0"/>
              <a:t>Cechy siatki</a:t>
            </a:r>
            <a:endParaRPr lang="en-US" dirty="0"/>
          </a:p>
          <a:p>
            <a:pPr lvl="1"/>
            <a:r>
              <a:rPr lang="pl-PL" dirty="0" smtClean="0"/>
              <a:t>4 poziomy</a:t>
            </a:r>
            <a:endParaRPr lang="en-US" dirty="0"/>
          </a:p>
          <a:p>
            <a:pPr lvl="1"/>
            <a:r>
              <a:rPr lang="pl-PL" dirty="0" smtClean="0"/>
              <a:t>Możliwa konfiguracja podziałów</a:t>
            </a:r>
            <a:endParaRPr lang="en-US" dirty="0"/>
          </a:p>
          <a:p>
            <a:pPr lvl="1"/>
            <a:r>
              <a:rPr lang="pl-PL" dirty="0" smtClean="0"/>
              <a:t>Możliwe ustawienie maksymalnej liczby obiektów per komórka</a:t>
            </a:r>
            <a:endParaRPr lang="en-US" dirty="0"/>
          </a:p>
          <a:p>
            <a:endParaRPr lang="pl-PL" dirty="0" smtClean="0"/>
          </a:p>
          <a:p>
            <a:r>
              <a:rPr lang="pl-PL" dirty="0" smtClean="0"/>
              <a:t>Nowość w SQL Server 2012</a:t>
            </a:r>
            <a:r>
              <a:rPr lang="en-US" dirty="0" smtClean="0"/>
              <a:t>: </a:t>
            </a:r>
            <a:r>
              <a:rPr lang="pl-PL" dirty="0" smtClean="0"/>
              <a:t>nowy domyślny podział z 8 poziomami zagnieżdżenia</a:t>
            </a:r>
            <a:endParaRPr lang="en-US" dirty="0"/>
          </a:p>
          <a:p>
            <a:pPr lvl="1"/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9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483</Words>
  <Application>Microsoft Office PowerPoint</Application>
  <PresentationFormat>On-screen Show (4:3)</PresentationFormat>
  <Paragraphs>163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Console</vt:lpstr>
      <vt:lpstr>Tahoma</vt:lpstr>
      <vt:lpstr>Office Theme</vt:lpstr>
      <vt:lpstr>NASI SPONSORZY I PARTNERZY</vt:lpstr>
      <vt:lpstr>Geografia w SQL Server 2012 </vt:lpstr>
      <vt:lpstr>Credits</vt:lpstr>
      <vt:lpstr>Agenda</vt:lpstr>
      <vt:lpstr>Geography</vt:lpstr>
      <vt:lpstr>Dane geograficzne - import</vt:lpstr>
      <vt:lpstr>Typ geography i import danych</vt:lpstr>
      <vt:lpstr>Indeksy przestrzenne</vt:lpstr>
      <vt:lpstr>Siatki</vt:lpstr>
      <vt:lpstr>Siatki wielopoziomowe</vt:lpstr>
      <vt:lpstr>Tworzenie indeksu</vt:lpstr>
      <vt:lpstr>Indeksy przestrzenne - internals</vt:lpstr>
      <vt:lpstr>Wspierane zapytania</vt:lpstr>
      <vt:lpstr>Indeks przestrzenny - cechy</vt:lpstr>
      <vt:lpstr>Indeksy przestrzenne - Przykłady</vt:lpstr>
      <vt:lpstr>Wizualizacje (Microsoft)</vt:lpstr>
      <vt:lpstr>Najlepsze praktyki od Michaela i Eda</vt:lpstr>
      <vt:lpstr>Wizualizacje danych geograficznych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Pawel Potasinski</cp:lastModifiedBy>
  <cp:revision>99</cp:revision>
  <dcterms:created xsi:type="dcterms:W3CDTF">2011-11-24T02:19:03Z</dcterms:created>
  <dcterms:modified xsi:type="dcterms:W3CDTF">2013-05-24T00:05:36Z</dcterms:modified>
</cp:coreProperties>
</file>