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notesSlides/notesSlide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67" r:id="rId2"/>
    <p:sldId id="258" r:id="rId3"/>
    <p:sldId id="259" r:id="rId4"/>
    <p:sldId id="271" r:id="rId5"/>
    <p:sldId id="272" r:id="rId6"/>
    <p:sldId id="273" r:id="rId7"/>
    <p:sldId id="279" r:id="rId8"/>
    <p:sldId id="270" r:id="rId9"/>
    <p:sldId id="282" r:id="rId10"/>
    <p:sldId id="280" r:id="rId11"/>
    <p:sldId id="281" r:id="rId12"/>
    <p:sldId id="283" r:id="rId13"/>
    <p:sldId id="303" r:id="rId14"/>
    <p:sldId id="304" r:id="rId15"/>
    <p:sldId id="284" r:id="rId16"/>
    <p:sldId id="285" r:id="rId17"/>
    <p:sldId id="289" r:id="rId18"/>
    <p:sldId id="290" r:id="rId19"/>
    <p:sldId id="291" r:id="rId20"/>
    <p:sldId id="292" r:id="rId21"/>
    <p:sldId id="293" r:id="rId22"/>
    <p:sldId id="294" r:id="rId23"/>
    <p:sldId id="295" r:id="rId24"/>
    <p:sldId id="296" r:id="rId25"/>
    <p:sldId id="297" r:id="rId26"/>
    <p:sldId id="287" r:id="rId27"/>
    <p:sldId id="288" r:id="rId28"/>
    <p:sldId id="301" r:id="rId29"/>
    <p:sldId id="299" r:id="rId30"/>
    <p:sldId id="300" r:id="rId31"/>
    <p:sldId id="305" r:id="rId32"/>
    <p:sldId id="306" r:id="rId33"/>
    <p:sldId id="302" r:id="rId34"/>
    <p:sldId id="308" r:id="rId35"/>
    <p:sldId id="309" r:id="rId36"/>
    <p:sldId id="307" r:id="rId37"/>
    <p:sldId id="298" r:id="rId38"/>
    <p:sldId id="312" r:id="rId39"/>
    <p:sldId id="315" r:id="rId40"/>
    <p:sldId id="314" r:id="rId41"/>
    <p:sldId id="318" r:id="rId42"/>
    <p:sldId id="319" r:id="rId43"/>
    <p:sldId id="317" r:id="rId44"/>
    <p:sldId id="321" r:id="rId45"/>
    <p:sldId id="322" r:id="rId46"/>
    <p:sldId id="320" r:id="rId47"/>
    <p:sldId id="26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80697" autoAdjust="0"/>
  </p:normalViewPr>
  <p:slideViewPr>
    <p:cSldViewPr>
      <p:cViewPr varScale="1">
        <p:scale>
          <a:sx n="73" d="100"/>
          <a:sy n="7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solidFill>
                  <a:srgbClr val="FF0000"/>
                </a:solidFill>
              </a:defRPr>
            </a:pPr>
            <a:r>
              <a:rPr lang="en-US" b="0" dirty="0">
                <a:solidFill>
                  <a:srgbClr val="FF0000"/>
                </a:solidFill>
              </a:rPr>
              <a:t>PDW AU3 to SMP </a:t>
            </a:r>
            <a:r>
              <a:rPr lang="en-US" b="0" dirty="0" smtClean="0">
                <a:solidFill>
                  <a:srgbClr val="FF0000"/>
                </a:solidFill>
              </a:rPr>
              <a:t>comparison</a:t>
            </a:r>
            <a:r>
              <a:rPr lang="en-US" dirty="0" smtClean="0">
                <a:solidFill>
                  <a:srgbClr val="FF0000"/>
                </a:solidFill>
              </a:rPr>
              <a:t/>
            </a:r>
            <a:br>
              <a:rPr lang="en-US" dirty="0" smtClean="0">
                <a:solidFill>
                  <a:srgbClr val="FF0000"/>
                </a:solidFill>
              </a:rPr>
            </a:br>
            <a:r>
              <a:rPr lang="en-US" sz="2000" b="0" i="1" dirty="0" smtClean="0">
                <a:solidFill>
                  <a:srgbClr val="FF0000"/>
                </a:solidFill>
              </a:rPr>
              <a:t>Query</a:t>
            </a:r>
            <a:r>
              <a:rPr lang="en-US" sz="2000" b="0" i="1" baseline="0" dirty="0" smtClean="0">
                <a:solidFill>
                  <a:srgbClr val="FF0000"/>
                </a:solidFill>
              </a:rPr>
              <a:t> times in seconds</a:t>
            </a:r>
            <a:endParaRPr lang="en-US" b="0" i="1" dirty="0">
              <a:solidFill>
                <a:srgbClr val="FF0000"/>
              </a:solidFill>
            </a:endParaRPr>
          </a:p>
        </c:rich>
      </c:tx>
      <c:layout>
        <c:manualLayout>
          <c:xMode val="edge"/>
          <c:yMode val="edge"/>
          <c:x val="0.39272900333479899"/>
          <c:y val="0.14128202656078678"/>
        </c:manualLayout>
      </c:layout>
      <c:overlay val="0"/>
    </c:title>
    <c:autoTitleDeleted val="0"/>
    <c:view3D>
      <c:rotX val="15"/>
      <c:rotY val="20"/>
      <c:rAngAx val="1"/>
    </c:view3D>
    <c:floor>
      <c:thickness val="0"/>
    </c:floor>
    <c:sideWall>
      <c:thickness val="0"/>
      <c:spPr>
        <a:noFill/>
        <a:ln>
          <a:noFill/>
        </a:ln>
      </c:spPr>
    </c:sideWall>
    <c:backWall>
      <c:thickness val="0"/>
      <c:spPr>
        <a:noFill/>
        <a:ln>
          <a:noFill/>
        </a:ln>
      </c:spPr>
    </c:backWall>
    <c:plotArea>
      <c:layout>
        <c:manualLayout>
          <c:layoutTarget val="inner"/>
          <c:xMode val="edge"/>
          <c:yMode val="edge"/>
          <c:x val="0.14849801202075158"/>
          <c:y val="0.12073416690834955"/>
          <c:w val="0.8441022000443521"/>
          <c:h val="0.71541654484938311"/>
        </c:manualLayout>
      </c:layout>
      <c:bar3DChart>
        <c:barDir val="col"/>
        <c:grouping val="clustered"/>
        <c:varyColors val="0"/>
        <c:ser>
          <c:idx val="0"/>
          <c:order val="0"/>
          <c:tx>
            <c:strRef>
              <c:f>Sheet1!$A$2</c:f>
              <c:strCache>
                <c:ptCount val="1"/>
                <c:pt idx="0">
                  <c:v>Original Time</c:v>
                </c:pt>
              </c:strCache>
            </c:strRef>
          </c:tx>
          <c:invertIfNegative val="0"/>
          <c:cat>
            <c:strRef>
              <c:f>Sheet1!$B$1:$G$1</c:f>
              <c:strCache>
                <c:ptCount val="6"/>
                <c:pt idx="0">
                  <c:v>Query 1</c:v>
                </c:pt>
                <c:pt idx="1">
                  <c:v>Query 2 </c:v>
                </c:pt>
                <c:pt idx="2">
                  <c:v>Query 3 </c:v>
                </c:pt>
                <c:pt idx="3">
                  <c:v>Query 4</c:v>
                </c:pt>
                <c:pt idx="4">
                  <c:v>Query 5</c:v>
                </c:pt>
                <c:pt idx="5">
                  <c:v>Query 6</c:v>
                </c:pt>
              </c:strCache>
            </c:strRef>
          </c:cat>
          <c:val>
            <c:numRef>
              <c:f>Sheet1!$B$2:$G$2</c:f>
              <c:numCache>
                <c:formatCode>General</c:formatCode>
                <c:ptCount val="6"/>
                <c:pt idx="0">
                  <c:v>4200</c:v>
                </c:pt>
                <c:pt idx="1">
                  <c:v>1200</c:v>
                </c:pt>
                <c:pt idx="2">
                  <c:v>120</c:v>
                </c:pt>
                <c:pt idx="3">
                  <c:v>120</c:v>
                </c:pt>
                <c:pt idx="4">
                  <c:v>120</c:v>
                </c:pt>
                <c:pt idx="5">
                  <c:v>1200</c:v>
                </c:pt>
              </c:numCache>
            </c:numRef>
          </c:val>
        </c:ser>
        <c:ser>
          <c:idx val="1"/>
          <c:order val="1"/>
          <c:tx>
            <c:strRef>
              <c:f>Sheet1!$A$3</c:f>
              <c:strCache>
                <c:ptCount val="1"/>
                <c:pt idx="0">
                  <c:v>PDW  Time</c:v>
                </c:pt>
              </c:strCache>
            </c:strRef>
          </c:tx>
          <c:invertIfNegative val="0"/>
          <c:cat>
            <c:strRef>
              <c:f>Sheet1!$B$1:$G$1</c:f>
              <c:strCache>
                <c:ptCount val="6"/>
                <c:pt idx="0">
                  <c:v>Query 1</c:v>
                </c:pt>
                <c:pt idx="1">
                  <c:v>Query 2 </c:v>
                </c:pt>
                <c:pt idx="2">
                  <c:v>Query 3 </c:v>
                </c:pt>
                <c:pt idx="3">
                  <c:v>Query 4</c:v>
                </c:pt>
                <c:pt idx="4">
                  <c:v>Query 5</c:v>
                </c:pt>
                <c:pt idx="5">
                  <c:v>Query 6</c:v>
                </c:pt>
              </c:strCache>
            </c:strRef>
          </c:cat>
          <c:val>
            <c:numRef>
              <c:f>Sheet1!$B$3:$G$3</c:f>
              <c:numCache>
                <c:formatCode>General</c:formatCode>
                <c:ptCount val="6"/>
                <c:pt idx="0">
                  <c:v>16</c:v>
                </c:pt>
                <c:pt idx="1">
                  <c:v>6</c:v>
                </c:pt>
                <c:pt idx="2">
                  <c:v>2</c:v>
                </c:pt>
                <c:pt idx="3">
                  <c:v>2</c:v>
                </c:pt>
                <c:pt idx="4">
                  <c:v>2</c:v>
                </c:pt>
                <c:pt idx="5">
                  <c:v>4</c:v>
                </c:pt>
              </c:numCache>
            </c:numRef>
          </c:val>
        </c:ser>
        <c:dLbls>
          <c:showLegendKey val="0"/>
          <c:showVal val="0"/>
          <c:showCatName val="0"/>
          <c:showSerName val="0"/>
          <c:showPercent val="0"/>
          <c:showBubbleSize val="0"/>
        </c:dLbls>
        <c:gapWidth val="0"/>
        <c:gapDepth val="500"/>
        <c:shape val="cylinder"/>
        <c:axId val="326108688"/>
        <c:axId val="326110256"/>
        <c:axId val="0"/>
      </c:bar3DChart>
      <c:catAx>
        <c:axId val="326108688"/>
        <c:scaling>
          <c:orientation val="minMax"/>
        </c:scaling>
        <c:delete val="0"/>
        <c:axPos val="b"/>
        <c:numFmt formatCode="General" sourceLinked="0"/>
        <c:majorTickMark val="none"/>
        <c:minorTickMark val="none"/>
        <c:tickLblPos val="nextTo"/>
        <c:crossAx val="326110256"/>
        <c:crosses val="autoZero"/>
        <c:auto val="1"/>
        <c:lblAlgn val="ctr"/>
        <c:lblOffset val="100"/>
        <c:noMultiLvlLbl val="0"/>
      </c:catAx>
      <c:valAx>
        <c:axId val="326110256"/>
        <c:scaling>
          <c:orientation val="minMax"/>
          <c:max val="5000"/>
          <c:min val="0"/>
        </c:scaling>
        <c:delete val="0"/>
        <c:axPos val="l"/>
        <c:numFmt formatCode="0" sourceLinked="0"/>
        <c:majorTickMark val="none"/>
        <c:minorTickMark val="none"/>
        <c:tickLblPos val="nextTo"/>
        <c:txPr>
          <a:bodyPr/>
          <a:lstStyle/>
          <a:p>
            <a:pPr>
              <a:defRPr sz="1200"/>
            </a:pPr>
            <a:endParaRPr lang="pl-PL"/>
          </a:p>
        </c:txPr>
        <c:crossAx val="326108688"/>
        <c:crosses val="autoZero"/>
        <c:crossBetween val="between"/>
        <c:majorUnit val="1000"/>
        <c:minorUnit val="1"/>
      </c:valAx>
      <c:dTable>
        <c:showHorzBorder val="1"/>
        <c:showVertBorder val="1"/>
        <c:showOutline val="1"/>
        <c:showKeys val="1"/>
        <c:txPr>
          <a:bodyPr/>
          <a:lstStyle/>
          <a:p>
            <a:pPr rtl="0">
              <a:defRPr sz="1200">
                <a:solidFill>
                  <a:schemeClr val="tx1"/>
                </a:solidFill>
              </a:defRPr>
            </a:pPr>
            <a:endParaRPr lang="pl-PL"/>
          </a:p>
        </c:txPr>
      </c:dTable>
    </c:plotArea>
    <c:plotVisOnly val="1"/>
    <c:dispBlanksAs val="gap"/>
    <c:showDLblsOverMax val="0"/>
  </c:chart>
  <c:txPr>
    <a:bodyPr/>
    <a:lstStyle/>
    <a:p>
      <a:pPr>
        <a:defRPr sz="1800">
          <a:solidFill>
            <a:schemeClr val="bg1"/>
          </a:solidFill>
        </a:defRPr>
      </a:pPr>
      <a:endParaRPr lang="pl-PL"/>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B4422-3DC8-45BE-B0A0-D87D16501A8D}" type="datetimeFigureOut">
              <a:rPr lang="en-US" smtClean="0"/>
              <a:pPr/>
              <a:t>5/28/2013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CE9B941C-C958-4D16-B65B-3FFA13E93F71}" type="slidenum">
              <a:rPr lang="en-US" smtClean="0"/>
              <a:pPr/>
              <a:t>5</a:t>
            </a:fld>
            <a:endParaRPr lang="en-US" dirty="0"/>
          </a:p>
        </p:txBody>
      </p:sp>
    </p:spTree>
    <p:extLst>
      <p:ext uri="{BB962C8B-B14F-4D97-AF65-F5344CB8AC3E}">
        <p14:creationId xmlns:p14="http://schemas.microsoft.com/office/powerpoint/2010/main" val="4058542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798854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22</a:t>
            </a:fld>
            <a:endParaRPr lang="en-US" dirty="0"/>
          </a:p>
        </p:txBody>
      </p:sp>
    </p:spTree>
    <p:extLst>
      <p:ext uri="{BB962C8B-B14F-4D97-AF65-F5344CB8AC3E}">
        <p14:creationId xmlns:p14="http://schemas.microsoft.com/office/powerpoint/2010/main" val="2759226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2252802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24</a:t>
            </a:fld>
            <a:endParaRPr lang="en-US" dirty="0"/>
          </a:p>
        </p:txBody>
      </p:sp>
    </p:spTree>
    <p:extLst>
      <p:ext uri="{BB962C8B-B14F-4D97-AF65-F5344CB8AC3E}">
        <p14:creationId xmlns:p14="http://schemas.microsoft.com/office/powerpoint/2010/main" val="289445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2682429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E21739-8D1C-4C68-91AA-53BE865CC7F7}"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31</a:t>
            </a:fld>
            <a:endParaRPr lang="en-US" dirty="0"/>
          </a:p>
        </p:txBody>
      </p:sp>
    </p:spTree>
    <p:extLst>
      <p:ext uri="{BB962C8B-B14F-4D97-AF65-F5344CB8AC3E}">
        <p14:creationId xmlns:p14="http://schemas.microsoft.com/office/powerpoint/2010/main" val="9297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E21739-8D1C-4C68-91AA-53BE865CC7F7}"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823294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None/>
            </a:pPr>
            <a:endParaRPr lang="en-US" dirty="0" smtClean="0"/>
          </a:p>
        </p:txBody>
      </p:sp>
      <p:sp>
        <p:nvSpPr>
          <p:cNvPr id="4" name="Slide Number Placeholder 3"/>
          <p:cNvSpPr>
            <a:spLocks noGrp="1"/>
          </p:cNvSpPr>
          <p:nvPr>
            <p:ph type="sldNum" sz="quarter" idx="10"/>
          </p:nvPr>
        </p:nvSpPr>
        <p:spPr/>
        <p:txBody>
          <a:bodyPr/>
          <a:lstStyle/>
          <a:p>
            <a:fld id="{741B84B1-46F0-45DF-9FBB-462BB16A5A98}" type="slidenum">
              <a:rPr lang="en-US" smtClean="0"/>
              <a:pPr/>
              <a:t>36</a:t>
            </a:fld>
            <a:endParaRPr lang="en-US"/>
          </a:p>
        </p:txBody>
      </p:sp>
    </p:spTree>
    <p:extLst>
      <p:ext uri="{BB962C8B-B14F-4D97-AF65-F5344CB8AC3E}">
        <p14:creationId xmlns:p14="http://schemas.microsoft.com/office/powerpoint/2010/main" val="1812496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1B84B1-46F0-45DF-9FBB-462BB16A5A98}" type="slidenum">
              <a:rPr lang="en-US" smtClean="0"/>
              <a:pPr/>
              <a:t>39</a:t>
            </a:fld>
            <a:endParaRPr lang="en-US"/>
          </a:p>
        </p:txBody>
      </p:sp>
    </p:spTree>
    <p:extLst>
      <p:ext uri="{BB962C8B-B14F-4D97-AF65-F5344CB8AC3E}">
        <p14:creationId xmlns:p14="http://schemas.microsoft.com/office/powerpoint/2010/main" val="41535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E21739-8D1C-4C68-91AA-53BE865CC7F7}"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267670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Above slide slows Query performance over traditional SMP (based on POC metrics)</a:t>
            </a:r>
            <a:endParaRPr lang="en-US" dirty="0"/>
          </a:p>
        </p:txBody>
      </p:sp>
      <p:sp>
        <p:nvSpPr>
          <p:cNvPr id="4" name="Slide Number Placeholder 3"/>
          <p:cNvSpPr>
            <a:spLocks noGrp="1"/>
          </p:cNvSpPr>
          <p:nvPr>
            <p:ph type="sldNum" sz="quarter" idx="10"/>
          </p:nvPr>
        </p:nvSpPr>
        <p:spPr/>
        <p:txBody>
          <a:bodyPr/>
          <a:lstStyle/>
          <a:p>
            <a:fld id="{D47A185B-CF01-4A33-AC5B-2A7A96C1E790}"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838748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MGXFY13</a:t>
            </a:r>
          </a:p>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E21739-8D1C-4C68-91AA-53BE865CC7F7}" type="datetime1">
              <a:rPr lang="en-US" smtClean="0">
                <a:solidFill>
                  <a:prstClr val="black"/>
                </a:solidFill>
              </a:rPr>
              <a:pPr/>
              <a:t>5/28/2013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396692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CE9B941C-C958-4D16-B65B-3FFA13E93F71}" type="slidenum">
              <a:rPr lang="en-US" smtClean="0"/>
              <a:pPr/>
              <a:t>43</a:t>
            </a:fld>
            <a:endParaRPr lang="en-US" dirty="0"/>
          </a:p>
        </p:txBody>
      </p:sp>
    </p:spTree>
    <p:extLst>
      <p:ext uri="{BB962C8B-B14F-4D97-AF65-F5344CB8AC3E}">
        <p14:creationId xmlns:p14="http://schemas.microsoft.com/office/powerpoint/2010/main" val="24937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A2550A-9F89-4A60-878E-1EF1B9FCB027}"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77484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81850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67404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2833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6321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16</a:t>
            </a:fld>
            <a:endParaRPr lang="en-US" dirty="0">
              <a:latin typeface="Segoe" pitchFamily="34" charset="0"/>
            </a:endParaRPr>
          </a:p>
        </p:txBody>
      </p:sp>
    </p:spTree>
    <p:extLst>
      <p:ext uri="{BB962C8B-B14F-4D97-AF65-F5344CB8AC3E}">
        <p14:creationId xmlns:p14="http://schemas.microsoft.com/office/powerpoint/2010/main" val="113295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MGXFY13</a:t>
            </a:r>
          </a:p>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B481E3A-C8F7-4162-9A0C-04CA8AA0C095}" type="datetime1">
              <a:rPr lang="en-US" smtClean="0"/>
              <a:t>5/28/2013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942553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32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200" b="1">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D378006-4DF2-4BF9-AF4E-8E6C0B67DED4}" type="datetime1">
              <a:rPr lang="en-US" smtClean="0"/>
              <a:pPr/>
              <a:t>5/28/2013</a:t>
            </a:fld>
            <a:endParaRPr lang="en-US" dirty="0"/>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70846"/>
            <a:ext cx="1292858" cy="12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F:\!My Stuff!\PLSSUG\SQLDay 2013\Loga\logo_SQL-2013_spring-dlugie-k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81600" y="245863"/>
            <a:ext cx="3733800" cy="89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04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52C52-1F55-4DD0-830E-3674E81D98F2}" type="datetime1">
              <a:rPr lang="en-US" smtClean="0"/>
              <a:pPr/>
              <a:t>5/28/2013</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21105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DC42C-6446-4183-99E7-E9FF7F64719D}" type="datetime1">
              <a:rPr lang="en-US" smtClean="0"/>
              <a:pPr/>
              <a:t>5/28/2013</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3188785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349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560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151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011239"/>
            <a:ext cx="8382000" cy="1751249"/>
          </a:xfrm>
        </p:spPr>
        <p:txBody>
          <a:bodyPr/>
          <a:lstStyle>
            <a:lvl1pPr marL="257244" indent="-257244">
              <a:lnSpc>
                <a:spcPct val="90000"/>
              </a:lnSpc>
              <a:buClr>
                <a:srgbClr val="8E0000"/>
              </a:buClr>
              <a:buSzPct val="100000"/>
              <a:buFont typeface="Wingdings" pitchFamily="2" charset="2"/>
              <a:buChar char="§"/>
              <a:defRPr>
                <a:gradFill>
                  <a:gsLst>
                    <a:gs pos="0">
                      <a:schemeClr val="bg1"/>
                    </a:gs>
                    <a:gs pos="100000">
                      <a:schemeClr val="bg1"/>
                    </a:gs>
                  </a:gsLst>
                  <a:lin ang="5400000" scaled="0"/>
                </a:gradFill>
                <a:latin typeface="Segoe UI" pitchFamily="34" charset="0"/>
                <a:ea typeface="Segoe UI" pitchFamily="34" charset="0"/>
                <a:cs typeface="Segoe UI" pitchFamily="34" charset="0"/>
              </a:defRPr>
            </a:lvl1pPr>
            <a:lvl2pPr marL="471613" indent="-214370" algn="l" defTabSz="685955" rtl="0" eaLnBrk="1" latinLnBrk="0" hangingPunct="1">
              <a:lnSpc>
                <a:spcPct val="90000"/>
              </a:lnSpc>
              <a:spcBef>
                <a:spcPct val="20000"/>
              </a:spcBef>
              <a:buClr>
                <a:srgbClr val="8E0000"/>
              </a:buClr>
              <a:buSzPct val="100000"/>
              <a:buFont typeface="Wingdings" pitchFamily="2" charset="2"/>
              <a:buChar char="§"/>
              <a:defRPr lang="en-US" sz="150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2pPr>
            <a:lvl3pPr marL="685983" indent="-214370" algn="l" defTabSz="685955" rtl="0" eaLnBrk="1" latinLnBrk="0" hangingPunct="1">
              <a:lnSpc>
                <a:spcPct val="90000"/>
              </a:lnSpc>
              <a:spcBef>
                <a:spcPct val="20000"/>
              </a:spcBef>
              <a:buClr>
                <a:srgbClr val="8E0000"/>
              </a:buClr>
              <a:buSzPct val="100000"/>
              <a:buFont typeface="Wingdings" pitchFamily="2" charset="2"/>
              <a:buChar char="§"/>
              <a:defRPr lang="en-US" sz="135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3pPr>
            <a:lvl4pPr marL="900353" indent="-214370" algn="l" defTabSz="685955" rtl="0" eaLnBrk="1" latinLnBrk="0" hangingPunct="1">
              <a:lnSpc>
                <a:spcPct val="90000"/>
              </a:lnSpc>
              <a:spcBef>
                <a:spcPct val="20000"/>
              </a:spcBef>
              <a:buClr>
                <a:srgbClr val="8E0000"/>
              </a:buClr>
              <a:buSzPct val="100000"/>
              <a:buFont typeface="Wingdings" pitchFamily="2" charset="2"/>
              <a:buChar char="§"/>
              <a:defRPr lang="en-US" sz="1350" kern="12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defRPr>
            </a:lvl4pPr>
            <a:lvl5pPr marL="1114722" indent="-214370" algn="l" defTabSz="685955" rtl="0" eaLnBrk="1" latinLnBrk="0" hangingPunct="1">
              <a:lnSpc>
                <a:spcPct val="90000"/>
              </a:lnSpc>
              <a:spcBef>
                <a:spcPct val="20000"/>
              </a:spcBef>
              <a:buClr>
                <a:srgbClr val="8E0000"/>
              </a:buClr>
              <a:buSzPct val="100000"/>
              <a:buFont typeface="Wingdings" pitchFamily="2" charset="2"/>
              <a:buChar char="§"/>
              <a:defRPr lang="en-US" sz="1350" kern="1200" dirty="0">
                <a:gradFill>
                  <a:gsLst>
                    <a:gs pos="0">
                      <a:schemeClr val="bg1"/>
                    </a:gs>
                    <a:gs pos="100000">
                      <a:schemeClr val="bg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58678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2ED215A-9226-48A0-A446-86AA4073F063}" type="datetime1">
              <a:rPr lang="en-US" smtClean="0"/>
              <a:pPr/>
              <a:t>5/28/2013</a:t>
            </a:fld>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2013</a:t>
            </a:r>
          </a:p>
          <a:p>
            <a:endParaRPr lang="pl-PL" dirty="0" smtClean="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chemeClr val="bg1"/>
                </a:solidFill>
              </a:defRPr>
            </a:lvl1pPr>
          </a:lstStyle>
          <a:p>
            <a:fld id="{3457C668-3E57-4286-B92A-7784B7450126}" type="slidenum">
              <a:rPr lang="en-US" smtClean="0"/>
              <a:pPr/>
              <a:t>‹#›</a:t>
            </a:fld>
            <a:endParaRPr lang="en-US" dirty="0"/>
          </a:p>
        </p:txBody>
      </p:sp>
    </p:spTree>
    <p:extLst>
      <p:ext uri="{BB962C8B-B14F-4D97-AF65-F5344CB8AC3E}">
        <p14:creationId xmlns:p14="http://schemas.microsoft.com/office/powerpoint/2010/main" val="306173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BDCF4-920F-40E0-A584-E6E814C30CA7}" type="datetime1">
              <a:rPr lang="en-US" smtClean="0"/>
              <a:pPr/>
              <a:t>5/28/2013</a:t>
            </a:fld>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7"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2013</a:t>
            </a:r>
          </a:p>
        </p:txBody>
      </p:sp>
    </p:spTree>
    <p:extLst>
      <p:ext uri="{BB962C8B-B14F-4D97-AF65-F5344CB8AC3E}">
        <p14:creationId xmlns:p14="http://schemas.microsoft.com/office/powerpoint/2010/main" val="185794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4B8376-2893-4206-923B-BB417267C985}" type="datetime1">
              <a:rPr lang="en-US" smtClean="0"/>
              <a:pPr/>
              <a:t>5/28/2013</a:t>
            </a:fld>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4428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46F3A-6EF4-476C-A867-3268529FFCED}" type="datetime1">
              <a:rPr lang="en-US" smtClean="0"/>
              <a:pPr/>
              <a:t>5/28/2013</a:t>
            </a:fld>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10"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250375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B4C5C-D41B-45FC-AFB8-2DB9A58F1549}" type="datetime1">
              <a:rPr lang="en-US" smtClean="0"/>
              <a:pPr/>
              <a:t>5/28/2013</a:t>
            </a:fld>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6"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167580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B221E-A9A9-4FD5-A5D7-467A3B434C3D}" type="datetime1">
              <a:rPr lang="en-US" smtClean="0"/>
              <a:pPr/>
              <a:t>5/28/2013</a:t>
            </a:fld>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5"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267148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CD989-B1C3-4A92-A95F-18E7D0A4BA99}" type="datetime1">
              <a:rPr lang="en-US" smtClean="0"/>
              <a:pPr/>
              <a:t>5/28/2013</a:t>
            </a:fld>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150162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B1D5D-330B-4AD5-91FE-B7ACDF1D9800}" type="datetime1">
              <a:rPr lang="en-US" smtClean="0"/>
              <a:pPr/>
              <a:t>5/28/2013</a:t>
            </a:fld>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457C668-3E57-4286-B92A-7784B7450126}" type="slidenum">
              <a:rPr lang="en-US" smtClean="0"/>
              <a:pPr/>
              <a:t>‹#›</a:t>
            </a:fld>
            <a:endParaRPr lang="en-US" dirty="0"/>
          </a:p>
        </p:txBody>
      </p:sp>
      <p:sp>
        <p:nvSpPr>
          <p:cNvPr id="8" name="Footer Placeholder 4"/>
          <p:cNvSpPr>
            <a:spLocks noGrp="1"/>
          </p:cNvSpPr>
          <p:nvPr>
            <p:ph type="ftr" sz="quarter" idx="11"/>
          </p:nvPr>
        </p:nvSpPr>
        <p:spPr>
          <a:xfrm>
            <a:off x="2590800" y="6400801"/>
            <a:ext cx="4038600" cy="381000"/>
          </a:xfrm>
        </p:spPr>
        <p:txBody>
          <a:bodyPr/>
          <a:lstStyle>
            <a:lvl1pPr>
              <a:defRPr sz="1400" b="1">
                <a:solidFill>
                  <a:schemeClr val="bg1"/>
                </a:solidFill>
              </a:defRPr>
            </a:lvl1pPr>
          </a:lstStyle>
          <a:p>
            <a:r>
              <a:rPr lang="pl-PL" dirty="0" smtClean="0"/>
              <a:t>SQLDay 2012</a:t>
            </a:r>
          </a:p>
        </p:txBody>
      </p:sp>
    </p:spTree>
    <p:extLst>
      <p:ext uri="{BB962C8B-B14F-4D97-AF65-F5344CB8AC3E}">
        <p14:creationId xmlns:p14="http://schemas.microsoft.com/office/powerpoint/2010/main" val="382771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D8F31-644F-4D86-A934-37A1BD23AC4B}" type="datetime1">
              <a:rPr lang="en-US" smtClean="0"/>
              <a:pPr/>
              <a:t>5/28/2013</a:t>
            </a:fld>
            <a:endParaRPr lang="en-US" dirty="0"/>
          </a:p>
        </p:txBody>
      </p:sp>
      <p:sp>
        <p:nvSpPr>
          <p:cNvPr id="5" name="Footer Placeholder 4"/>
          <p:cNvSpPr>
            <a:spLocks noGrp="1"/>
          </p:cNvSpPr>
          <p:nvPr>
            <p:ph type="ftr" sz="quarter" idx="3"/>
          </p:nvPr>
        </p:nvSpPr>
        <p:spPr>
          <a:xfrm>
            <a:off x="2560320" y="6684264"/>
            <a:ext cx="4038600" cy="91440"/>
          </a:xfrm>
          <a:prstGeom prst="rect">
            <a:avLst/>
          </a:prstGeom>
        </p:spPr>
        <p:txBody>
          <a:bodyPr vert="horz" lIns="91440" tIns="45720" rIns="91440" bIns="45720" rtlCol="0" anchor="ctr"/>
          <a:lstStyle>
            <a:lvl1pPr algn="ctr">
              <a:defRPr sz="900" b="1">
                <a:solidFill>
                  <a:schemeClr val="bg1"/>
                </a:solidFill>
              </a:defRPr>
            </a:lvl1pPr>
          </a:lstStyle>
          <a:p>
            <a:r>
              <a:rPr lang="en-US" dirty="0" smtClean="0"/>
              <a:t>Microsoft Certified Master: SQL Server ® 2008</a:t>
            </a:r>
            <a:endParaRPr lang="en-US" dirty="0"/>
          </a:p>
        </p:txBody>
      </p:sp>
      <p:grpSp>
        <p:nvGrpSpPr>
          <p:cNvPr id="8" name="Group 7"/>
          <p:cNvGrpSpPr/>
          <p:nvPr userDrawn="1"/>
        </p:nvGrpSpPr>
        <p:grpSpPr>
          <a:xfrm>
            <a:off x="-1" y="-3"/>
            <a:ext cx="9144000" cy="6866107"/>
            <a:chOff x="-1" y="-3"/>
            <a:chExt cx="9144000" cy="6866107"/>
          </a:xfrm>
        </p:grpSpPr>
        <p:sp>
          <p:nvSpPr>
            <p:cNvPr id="9" name="Rectangle 8"/>
            <p:cNvSpPr/>
            <p:nvPr/>
          </p:nvSpPr>
          <p:spPr>
            <a:xfrm>
              <a:off x="1" y="-3"/>
              <a:ext cx="9143998" cy="855924"/>
            </a:xfrm>
            <a:prstGeom prst="rect">
              <a:avLst/>
            </a:prstGeom>
            <a:gradFill flip="none" rotWithShape="1">
              <a:gsLst>
                <a:gs pos="0">
                  <a:schemeClr val="accent1">
                    <a:lumMod val="20000"/>
                    <a:lumOff val="80000"/>
                    <a:alpha val="41000"/>
                  </a:schemeClr>
                </a:gs>
                <a:gs pos="0">
                  <a:schemeClr val="tx2">
                    <a:lumMod val="20000"/>
                    <a:lumOff val="80000"/>
                  </a:schemeClr>
                </a:gs>
                <a:gs pos="100000">
                  <a:schemeClr val="accent1">
                    <a:tint val="23500"/>
                    <a:satMod val="160000"/>
                    <a:alpha val="16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flip="none" rotWithShape="1">
                  <a:gsLst>
                    <a:gs pos="0">
                      <a:schemeClr val="accent1">
                        <a:lumMod val="20000"/>
                        <a:lumOff val="80000"/>
                        <a:alpha val="41000"/>
                      </a:schemeClr>
                    </a:gs>
                    <a:gs pos="0">
                      <a:schemeClr val="accent1">
                        <a:tint val="44500"/>
                        <a:satMod val="160000"/>
                      </a:schemeClr>
                    </a:gs>
                    <a:gs pos="100000">
                      <a:schemeClr val="accent1">
                        <a:tint val="23500"/>
                        <a:satMod val="160000"/>
                        <a:alpha val="16000"/>
                      </a:schemeClr>
                    </a:gs>
                  </a:gsLst>
                  <a:lin ang="5400000" scaled="1"/>
                  <a:tileRect/>
                </a:gradFill>
              </a:endParaRPr>
            </a:p>
          </p:txBody>
        </p:sp>
        <p:pic>
          <p:nvPicPr>
            <p:cNvPr id="10" name="Picture 3"/>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7955" t="3457"/>
            <a:stretch/>
          </p:blipFill>
          <p:spPr bwMode="auto">
            <a:xfrm>
              <a:off x="2" y="1625"/>
              <a:ext cx="280235" cy="133340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userDrawn="1"/>
          </p:nvSpPr>
          <p:spPr>
            <a:xfrm>
              <a:off x="-1" y="6400800"/>
              <a:ext cx="9144000" cy="465304"/>
            </a:xfrm>
            <a:prstGeom prst="rect">
              <a:avLst/>
            </a:prstGeom>
            <a:gradFill flip="none" rotWithShape="1">
              <a:gsLst>
                <a:gs pos="56000">
                  <a:schemeClr val="tx1">
                    <a:alpha val="93000"/>
                  </a:schemeClr>
                </a:gs>
                <a:gs pos="100000">
                  <a:schemeClr val="accent1">
                    <a:tint val="44500"/>
                    <a:satMod val="160000"/>
                  </a:schemeClr>
                </a:gs>
                <a:gs pos="100000">
                  <a:schemeClr val="accent1">
                    <a:tint val="23500"/>
                    <a:satMod val="160000"/>
                    <a:alpha val="16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Obraz 21"/>
          <p:cNvPicPr/>
          <p:nvPr userDrawn="1"/>
        </p:nvPicPr>
        <p:blipFill>
          <a:blip r:embed="rId17" cstate="print">
            <a:extLst>
              <a:ext uri="{28A0092B-C50C-407E-A947-70E740481C1C}">
                <a14:useLocalDpi xmlns:a14="http://schemas.microsoft.com/office/drawing/2010/main" val="0"/>
              </a:ext>
            </a:extLst>
          </a:blip>
          <a:stretch>
            <a:fillRect/>
          </a:stretch>
        </p:blipFill>
        <p:spPr>
          <a:xfrm>
            <a:off x="77098" y="6448425"/>
            <a:ext cx="409575" cy="409575"/>
          </a:xfrm>
          <a:prstGeom prst="rect">
            <a:avLst/>
          </a:prstGeom>
        </p:spPr>
      </p:pic>
      <p:pic>
        <p:nvPicPr>
          <p:cNvPr id="6" name="Picture 2" descr="F:\!My Stuff!\PLSSUG\SQLDay 2013\Loga\logo_SQL-2013_spring-dlugie-kolor.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391400" y="6400800"/>
            <a:ext cx="1676400" cy="40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defTabSz="914400" rtl="0" eaLnBrk="1" latinLnBrk="0" hangingPunct="1">
        <a:spcBef>
          <a:spcPct val="0"/>
        </a:spcBef>
        <a:buNone/>
        <a:defRPr sz="4400" b="1" kern="1200">
          <a:solidFill>
            <a:srgbClr val="1F497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 Type="http://schemas.openxmlformats.org/officeDocument/2006/relationships/tags" Target="../tags/tag20.xml"/><Relationship Id="rId21" Type="http://schemas.openxmlformats.org/officeDocument/2006/relationships/tags" Target="../tags/tag38.xml"/><Relationship Id="rId34" Type="http://schemas.openxmlformats.org/officeDocument/2006/relationships/notesSlide" Target="../notesSlides/notesSlide6.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33" Type="http://schemas.openxmlformats.org/officeDocument/2006/relationships/slideLayout" Target="../slideLayouts/slideLayout13.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tags" Target="../tags/tag46.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32" Type="http://schemas.openxmlformats.org/officeDocument/2006/relationships/tags" Target="../tags/tag49.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tags" Target="../tags/tag45.xml"/><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tags" Target="../tags/tag48.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5.tmp"/></Relationships>
</file>

<file path=ppt/slides/_rels/slide32.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7.tm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8.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7.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6.png"/><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tags" Target="../tags/tag12.xml"/><Relationship Id="rId7" Type="http://schemas.openxmlformats.org/officeDocument/2006/relationships/image" Target="../media/image20.png"/><Relationship Id="rId12" Type="http://schemas.openxmlformats.org/officeDocument/2006/relationships/image" Target="../media/image25.jpeg"/><Relationship Id="rId17" Type="http://schemas.microsoft.com/office/2007/relationships/hdphoto" Target="../media/hdphoto2.wdp"/><Relationship Id="rId2" Type="http://schemas.openxmlformats.org/officeDocument/2006/relationships/tags" Target="../tags/tag11.xml"/><Relationship Id="rId16" Type="http://schemas.openxmlformats.org/officeDocument/2006/relationships/image" Target="../media/image28.png"/><Relationship Id="rId1" Type="http://schemas.openxmlformats.org/officeDocument/2006/relationships/tags" Target="../tags/tag10.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notesSlide" Target="../notesSlides/notesSlide1.xml"/><Relationship Id="rId15" Type="http://schemas.microsoft.com/office/2007/relationships/hdphoto" Target="../media/hdphoto1.wdp"/><Relationship Id="rId10" Type="http://schemas.openxmlformats.org/officeDocument/2006/relationships/image" Target="../media/image23.png"/><Relationship Id="rId4" Type="http://schemas.openxmlformats.org/officeDocument/2006/relationships/slideLayout" Target="../slideLayouts/slideLayout12.xml"/><Relationship Id="rId9" Type="http://schemas.openxmlformats.org/officeDocument/2006/relationships/image" Target="../media/image22.jpe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4.jpeg"/><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609600" y="1371600"/>
            <a:ext cx="7772400" cy="838200"/>
          </a:xfrm>
        </p:spPr>
        <p:txBody>
          <a:bodyPr/>
          <a:lstStyle/>
          <a:p>
            <a:r>
              <a:rPr lang="pl-PL" dirty="0" smtClean="0"/>
              <a:t>NASI SPONSORZY I PARTNERZY</a:t>
            </a:r>
            <a:endParaRPr lang="pl-PL" dirty="0"/>
          </a:p>
        </p:txBody>
      </p:sp>
      <p:grpSp>
        <p:nvGrpSpPr>
          <p:cNvPr id="3" name="Group 2"/>
          <p:cNvGrpSpPr/>
          <p:nvPr/>
        </p:nvGrpSpPr>
        <p:grpSpPr>
          <a:xfrm>
            <a:off x="1143000" y="2286000"/>
            <a:ext cx="7414682" cy="3048000"/>
            <a:chOff x="1143000" y="2286000"/>
            <a:chExt cx="7414682" cy="3048000"/>
          </a:xfrm>
        </p:grpSpPr>
        <p:grpSp>
          <p:nvGrpSpPr>
            <p:cNvPr id="2" name="Group 1"/>
            <p:cNvGrpSpPr>
              <a:grpSpLocks noChangeAspect="1"/>
            </p:cNvGrpSpPr>
            <p:nvPr/>
          </p:nvGrpSpPr>
          <p:grpSpPr>
            <a:xfrm>
              <a:off x="1143000" y="2286000"/>
              <a:ext cx="7414682" cy="2976255"/>
              <a:chOff x="1878428" y="2195836"/>
              <a:chExt cx="6103582" cy="2449979"/>
            </a:xfrm>
          </p:grpSpPr>
          <p:pic>
            <p:nvPicPr>
              <p:cNvPr id="33" name="Picture 2" descr="F:\!My Stuff!\PLSSUG\SQLDay 2013\Loga\IB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28" y="2195836"/>
                <a:ext cx="1909762" cy="7613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My Stuff!\PLSSUG\SQLDay 2013\Loga\LOGO__FusionIO_old-e1361648049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589" y="2250434"/>
                <a:ext cx="1296798" cy="70675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My Stuff!\PLSSUG\SQLDay 2013\Loga\LOGO__SQLExpert.pl-pion-e13655869653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989" y="2310236"/>
                <a:ext cx="618411" cy="64695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F:\!My Stuff!\PLSSUG\SQLDay 2013\Loga\BIZTECH-EDUKACJA_bez_tl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8428" y="3378391"/>
                <a:ext cx="1765045" cy="43478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descr="F:\!My Stuff!\PLSSUG\SQLDay 2013\Loga\MSFT_logo_rgb_B-Blk_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201929"/>
                <a:ext cx="2141712" cy="7877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F:\!My Stuff!\PLSSUG\SQLDay 2013\Loga\LOGO__Novatech2012-e133428209527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5789" y="3329971"/>
                <a:ext cx="1666221" cy="48320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F:\!My Stuff!\PLSSUG\SQLDay 2013\Loga\LOGO__GrupaUnity_pozio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7062" y="4244778"/>
                <a:ext cx="1427738" cy="40103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F:\!My Stuff!\PLSSUG\SQLDay 2013\Loga\wss_raster_do_PP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0181" y="4691445"/>
              <a:ext cx="1605632" cy="64255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My Stuff!\PLSSUG\SQLDay 2013\Loga\codeguru_raster_do_PP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36408" y="4710981"/>
              <a:ext cx="1630992" cy="6230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8186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398975" y="1709051"/>
            <a:ext cx="4605856" cy="4053074"/>
            <a:chOff x="6162674" y="1435608"/>
            <a:chExt cx="5522976" cy="5402692"/>
          </a:xfrm>
        </p:grpSpPr>
        <p:sp>
          <p:nvSpPr>
            <p:cNvPr id="17" name="Rectangle 16"/>
            <p:cNvSpPr/>
            <p:nvPr/>
          </p:nvSpPr>
          <p:spPr bwMode="auto">
            <a:xfrm>
              <a:off x="6162674" y="1984248"/>
              <a:ext cx="5522976" cy="4854052"/>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One standard node type</a:t>
              </a:r>
            </a:p>
            <a:p>
              <a:pPr lvl="1"/>
              <a:r>
                <a:rPr lang="en-US" sz="1050" dirty="0">
                  <a:solidFill>
                    <a:schemeClr val="tx1"/>
                  </a:solidFill>
                </a:rPr>
                <a:t>2 – 8 core Intel processors</a:t>
              </a:r>
            </a:p>
            <a:p>
              <a:pPr lvl="1"/>
              <a:r>
                <a:rPr lang="en-US" sz="1050" dirty="0">
                  <a:solidFill>
                    <a:schemeClr val="tx1"/>
                  </a:solidFill>
                </a:rPr>
                <a:t>Doubled memory to 256GB </a:t>
              </a:r>
            </a:p>
            <a:p>
              <a:endParaRPr lang="en-US" sz="1050" dirty="0">
                <a:solidFill>
                  <a:schemeClr val="tx1"/>
                </a:solidFill>
              </a:endParaRPr>
            </a:p>
            <a:p>
              <a:r>
                <a:rPr lang="en-US" sz="1050" b="1" dirty="0">
                  <a:solidFill>
                    <a:schemeClr val="tx1"/>
                  </a:solidFill>
                </a:rPr>
                <a:t>Updating to the newest Infiniband (FDR – 56 GB/sec)</a:t>
              </a:r>
            </a:p>
            <a:p>
              <a:endParaRPr lang="en-US" sz="1050" b="1" dirty="0">
                <a:solidFill>
                  <a:schemeClr val="tx1"/>
                </a:solidFill>
              </a:endParaRPr>
            </a:p>
            <a:p>
              <a:r>
                <a:rPr lang="en-US" sz="1050" b="1" dirty="0">
                  <a:solidFill>
                    <a:schemeClr val="tx1"/>
                  </a:solidFill>
                </a:rPr>
                <a:t>Moving from SAN to JBODs</a:t>
              </a:r>
            </a:p>
            <a:p>
              <a:pPr lvl="1"/>
              <a:r>
                <a:rPr lang="en-US" sz="1050" dirty="0">
                  <a:solidFill>
                    <a:schemeClr val="tx1"/>
                  </a:solidFill>
                </a:rPr>
                <a:t>Significant reduction in costs</a:t>
              </a:r>
            </a:p>
            <a:p>
              <a:pPr lvl="1"/>
              <a:r>
                <a:rPr lang="en-US" sz="1050" dirty="0">
                  <a:solidFill>
                    <a:schemeClr val="tx1"/>
                  </a:solidFill>
                </a:rPr>
                <a:t>Moving away from dependency on handful of key SAN vendors</a:t>
              </a:r>
            </a:p>
            <a:p>
              <a:pPr lvl="1"/>
              <a:r>
                <a:rPr lang="en-US" sz="1050" dirty="0">
                  <a:solidFill>
                    <a:schemeClr val="tx1"/>
                  </a:solidFill>
                </a:rPr>
                <a:t>Leverage Windows Server 2012 technologies to achieve the same level of reliability and robustness</a:t>
              </a:r>
            </a:p>
            <a:p>
              <a:endParaRPr lang="en-US" sz="1050" b="1" dirty="0">
                <a:solidFill>
                  <a:schemeClr val="tx1"/>
                </a:solidFill>
              </a:endParaRPr>
            </a:p>
            <a:p>
              <a:r>
                <a:rPr lang="en-US" sz="1050" b="1" dirty="0">
                  <a:solidFill>
                    <a:schemeClr val="tx1"/>
                  </a:solidFill>
                </a:rPr>
                <a:t>Backup &amp; LZ are now reference architectures and not in the appliance</a:t>
              </a:r>
              <a:r>
                <a:rPr lang="en-US" sz="1050" dirty="0">
                  <a:solidFill>
                    <a:schemeClr val="tx1"/>
                  </a:solidFill>
                </a:rPr>
                <a:t> </a:t>
              </a:r>
            </a:p>
            <a:p>
              <a:pPr lvl="1"/>
              <a:r>
                <a:rPr lang="en-US" sz="1050" dirty="0">
                  <a:solidFill>
                    <a:schemeClr val="tx1"/>
                  </a:solidFill>
                </a:rPr>
                <a:t>Customers can use their own hardware*</a:t>
              </a:r>
            </a:p>
            <a:p>
              <a:pPr lvl="1"/>
              <a:r>
                <a:rPr lang="en-US" sz="1050" dirty="0">
                  <a:solidFill>
                    <a:schemeClr val="tx1"/>
                  </a:solidFill>
                </a:rPr>
                <a:t>Customers can use more than 1 BU or LZ for high availability</a:t>
              </a:r>
            </a:p>
            <a:p>
              <a:endParaRPr lang="en-US" sz="1050" dirty="0">
                <a:solidFill>
                  <a:schemeClr val="tx1"/>
                </a:solidFill>
              </a:endParaRPr>
            </a:p>
            <a:p>
              <a:r>
                <a:rPr lang="en-US" sz="1050" b="1" dirty="0">
                  <a:solidFill>
                    <a:schemeClr val="tx1"/>
                  </a:solidFill>
                </a:rPr>
                <a:t>Scale Unit concept</a:t>
              </a:r>
            </a:p>
            <a:p>
              <a:pPr lvl="1"/>
              <a:r>
                <a:rPr lang="en-US" sz="1050" b="1" dirty="0">
                  <a:solidFill>
                    <a:schemeClr val="tx1"/>
                  </a:solidFill>
                </a:rPr>
                <a:t>Base Unit:</a:t>
              </a:r>
              <a:r>
                <a:rPr lang="en-US" sz="1050" dirty="0">
                  <a:solidFill>
                    <a:schemeClr val="tx1"/>
                  </a:solidFill>
                </a:rPr>
                <a:t> minimum configuration - populates rack w/ networking </a:t>
              </a:r>
            </a:p>
            <a:p>
              <a:pPr lvl="1"/>
              <a:r>
                <a:rPr lang="en-US" sz="1050" b="1" dirty="0">
                  <a:solidFill>
                    <a:schemeClr val="tx1"/>
                  </a:solidFill>
                </a:rPr>
                <a:t>Scale Unit:</a:t>
              </a:r>
              <a:r>
                <a:rPr lang="en-US" sz="1050" dirty="0">
                  <a:solidFill>
                    <a:schemeClr val="tx1"/>
                  </a:solidFill>
                </a:rPr>
                <a:t> adds capacity by 2 or 3 compute nodes/related storage</a:t>
              </a:r>
            </a:p>
            <a:p>
              <a:pPr lvl="1"/>
              <a:r>
                <a:rPr lang="en-US" sz="1050" b="1" dirty="0">
                  <a:solidFill>
                    <a:schemeClr val="tx1"/>
                  </a:solidFill>
                </a:rPr>
                <a:t>Passive Unit:</a:t>
              </a:r>
              <a:r>
                <a:rPr lang="en-US" sz="1050" dirty="0">
                  <a:solidFill>
                    <a:schemeClr val="tx1"/>
                  </a:solidFill>
                </a:rPr>
                <a:t> increases HA capacity by adding more spares</a:t>
              </a:r>
            </a:p>
          </p:txBody>
        </p:sp>
        <p:sp>
          <p:nvSpPr>
            <p:cNvPr id="18" name="Rectangle 17"/>
            <p:cNvSpPr/>
            <p:nvPr>
              <p:custDataLst>
                <p:tags r:id="rId1"/>
              </p:custDataLst>
            </p:nvPr>
          </p:nvSpPr>
          <p:spPr bwMode="auto">
            <a:xfrm>
              <a:off x="6162674" y="1435608"/>
              <a:ext cx="5522976" cy="5486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101" dirty="0">
                  <a:solidFill>
                    <a:schemeClr val="tx1"/>
                  </a:solidFill>
                  <a:latin typeface="Segoe UI Light"/>
                </a:rPr>
                <a:t>Hardware Details</a:t>
              </a:r>
            </a:p>
          </p:txBody>
        </p:sp>
      </p:grpSp>
      <p:sp>
        <p:nvSpPr>
          <p:cNvPr id="19" name="Rectangle 18"/>
          <p:cNvSpPr/>
          <p:nvPr/>
        </p:nvSpPr>
        <p:spPr>
          <a:xfrm>
            <a:off x="798788" y="3233508"/>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Host 2</a:t>
            </a:r>
          </a:p>
        </p:txBody>
      </p:sp>
      <p:sp>
        <p:nvSpPr>
          <p:cNvPr id="20" name="Rectangle 19"/>
          <p:cNvSpPr/>
          <p:nvPr/>
        </p:nvSpPr>
        <p:spPr>
          <a:xfrm>
            <a:off x="798788" y="2681571"/>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Host 1</a:t>
            </a:r>
          </a:p>
        </p:txBody>
      </p:sp>
      <p:sp>
        <p:nvSpPr>
          <p:cNvPr id="22" name="Rectangle 21"/>
          <p:cNvSpPr/>
          <p:nvPr/>
        </p:nvSpPr>
        <p:spPr>
          <a:xfrm>
            <a:off x="798788" y="3793331"/>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Host 3</a:t>
            </a:r>
          </a:p>
        </p:txBody>
      </p:sp>
      <p:sp>
        <p:nvSpPr>
          <p:cNvPr id="26" name="Rectangle 25"/>
          <p:cNvSpPr/>
          <p:nvPr/>
        </p:nvSpPr>
        <p:spPr>
          <a:xfrm>
            <a:off x="798788" y="4353154"/>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Host 4</a:t>
            </a:r>
          </a:p>
        </p:txBody>
      </p:sp>
      <p:sp>
        <p:nvSpPr>
          <p:cNvPr id="27" name="Rounded Rectangle 26"/>
          <p:cNvSpPr/>
          <p:nvPr/>
        </p:nvSpPr>
        <p:spPr>
          <a:xfrm>
            <a:off x="3005959" y="3801217"/>
            <a:ext cx="1282263" cy="969829"/>
          </a:xfrm>
          <a:prstGeom prst="roundRect">
            <a:avLst>
              <a:gd name="adj" fmla="val 4372"/>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JBOD</a:t>
            </a:r>
          </a:p>
        </p:txBody>
      </p:sp>
      <p:cxnSp>
        <p:nvCxnSpPr>
          <p:cNvPr id="28" name="Elbow Connector 27"/>
          <p:cNvCxnSpPr>
            <a:stCxn id="20" idx="1"/>
            <a:endCxn id="19" idx="1"/>
          </p:cNvCxnSpPr>
          <p:nvPr/>
        </p:nvCxnSpPr>
        <p:spPr>
          <a:xfrm rot="10800000" flipV="1">
            <a:off x="798789" y="2890517"/>
            <a:ext cx="12700" cy="55193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2" idx="1"/>
            <a:endCxn id="19" idx="1"/>
          </p:cNvCxnSpPr>
          <p:nvPr/>
        </p:nvCxnSpPr>
        <p:spPr>
          <a:xfrm rot="10800000">
            <a:off x="798789" y="3442454"/>
            <a:ext cx="12700" cy="55982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6" idx="1"/>
            <a:endCxn id="22" idx="1"/>
          </p:cNvCxnSpPr>
          <p:nvPr/>
        </p:nvCxnSpPr>
        <p:spPr>
          <a:xfrm rot="10800000">
            <a:off x="798789" y="4002277"/>
            <a:ext cx="12700" cy="55982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7" idx="1"/>
          </p:cNvCxnSpPr>
          <p:nvPr/>
        </p:nvCxnSpPr>
        <p:spPr>
          <a:xfrm>
            <a:off x="2774733" y="4002277"/>
            <a:ext cx="231226" cy="2838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6" idx="3"/>
            <a:endCxn id="27" idx="1"/>
          </p:cNvCxnSpPr>
          <p:nvPr/>
        </p:nvCxnSpPr>
        <p:spPr>
          <a:xfrm flipV="1">
            <a:off x="2774733" y="4286131"/>
            <a:ext cx="231226" cy="2759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5787" y="4433091"/>
            <a:ext cx="595035" cy="369332"/>
          </a:xfrm>
          <a:prstGeom prst="rect">
            <a:avLst/>
          </a:prstGeom>
          <a:noFill/>
        </p:spPr>
        <p:txBody>
          <a:bodyPr wrap="none" rtlCol="0">
            <a:spAutoFit/>
          </a:bodyPr>
          <a:lstStyle/>
          <a:p>
            <a:r>
              <a:rPr lang="en-US" sz="900" dirty="0">
                <a:solidFill>
                  <a:schemeClr val="accent1"/>
                </a:solidFill>
                <a:latin typeface="+mj-lt"/>
              </a:rPr>
              <a:t>IB &amp;</a:t>
            </a:r>
          </a:p>
          <a:p>
            <a:r>
              <a:rPr lang="en-US" sz="900" dirty="0">
                <a:solidFill>
                  <a:schemeClr val="accent1"/>
                </a:solidFill>
                <a:latin typeface="+mj-lt"/>
              </a:rPr>
              <a:t>Ethernet</a:t>
            </a:r>
          </a:p>
        </p:txBody>
      </p:sp>
      <p:sp>
        <p:nvSpPr>
          <p:cNvPr id="34" name="TextBox 33"/>
          <p:cNvSpPr txBox="1"/>
          <p:nvPr/>
        </p:nvSpPr>
        <p:spPr>
          <a:xfrm>
            <a:off x="2279573" y="4805128"/>
            <a:ext cx="1104790" cy="230832"/>
          </a:xfrm>
          <a:prstGeom prst="rect">
            <a:avLst/>
          </a:prstGeom>
          <a:noFill/>
        </p:spPr>
        <p:txBody>
          <a:bodyPr wrap="none" rtlCol="0">
            <a:spAutoFit/>
          </a:bodyPr>
          <a:lstStyle/>
          <a:p>
            <a:r>
              <a:rPr lang="en-US" sz="900" dirty="0">
                <a:solidFill>
                  <a:schemeClr val="accent1"/>
                </a:solidFill>
                <a:latin typeface="+mj-lt"/>
              </a:rPr>
              <a:t>Direct attached SAS</a:t>
            </a:r>
          </a:p>
        </p:txBody>
      </p:sp>
      <p:sp>
        <p:nvSpPr>
          <p:cNvPr id="35" name="TextBox 34"/>
          <p:cNvSpPr txBox="1"/>
          <p:nvPr/>
        </p:nvSpPr>
        <p:spPr>
          <a:xfrm>
            <a:off x="3005958" y="2715598"/>
            <a:ext cx="846690" cy="276999"/>
          </a:xfrm>
          <a:prstGeom prst="rect">
            <a:avLst/>
          </a:prstGeom>
          <a:noFill/>
        </p:spPr>
        <p:txBody>
          <a:bodyPr wrap="square" lIns="0" tIns="0" rIns="0" bIns="0" rtlCol="0">
            <a:spAutoFit/>
          </a:bodyPr>
          <a:lstStyle/>
          <a:p>
            <a:r>
              <a:rPr lang="en-US" spc="-53" dirty="0">
                <a:gradFill>
                  <a:gsLst>
                    <a:gs pos="2917">
                      <a:schemeClr val="tx1"/>
                    </a:gs>
                    <a:gs pos="30000">
                      <a:schemeClr val="tx1"/>
                    </a:gs>
                  </a:gsLst>
                  <a:lin ang="5400000" scaled="0"/>
                </a:gradFill>
              </a:rPr>
              <a:t>Base Unit</a:t>
            </a:r>
          </a:p>
        </p:txBody>
      </p:sp>
      <p:sp>
        <p:nvSpPr>
          <p:cNvPr id="3" name="Title 2"/>
          <p:cNvSpPr>
            <a:spLocks noGrp="1"/>
          </p:cNvSpPr>
          <p:nvPr>
            <p:ph type="title"/>
          </p:nvPr>
        </p:nvSpPr>
        <p:spPr/>
        <p:txBody>
          <a:bodyPr/>
          <a:lstStyle/>
          <a:p>
            <a:r>
              <a:rPr lang="pl-PL" dirty="0" smtClean="0"/>
              <a:t>Architektura - Hardware</a:t>
            </a:r>
            <a:endParaRPr lang="pl-PL" dirty="0"/>
          </a:p>
        </p:txBody>
      </p:sp>
    </p:spTree>
    <p:extLst>
      <p:ext uri="{BB962C8B-B14F-4D97-AF65-F5344CB8AC3E}">
        <p14:creationId xmlns:p14="http://schemas.microsoft.com/office/powerpoint/2010/main" val="15939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4398975" y="1709051"/>
            <a:ext cx="4605856" cy="4053074"/>
            <a:chOff x="6162674" y="1435608"/>
            <a:chExt cx="5522976" cy="5402692"/>
          </a:xfrm>
        </p:grpSpPr>
        <p:sp>
          <p:nvSpPr>
            <p:cNvPr id="41" name="Rectangle 40"/>
            <p:cNvSpPr/>
            <p:nvPr/>
          </p:nvSpPr>
          <p:spPr bwMode="auto">
            <a:xfrm>
              <a:off x="6162674" y="1984248"/>
              <a:ext cx="5522976" cy="4854052"/>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General Details</a:t>
              </a:r>
            </a:p>
            <a:p>
              <a:pPr lvl="1"/>
              <a:r>
                <a:rPr lang="en-US" sz="1050" dirty="0">
                  <a:solidFill>
                    <a:schemeClr val="tx1"/>
                  </a:solidFill>
                </a:rPr>
                <a:t>All hosts run Windows Server 2012 Standard</a:t>
              </a:r>
            </a:p>
            <a:p>
              <a:pPr lvl="1"/>
              <a:r>
                <a:rPr lang="en-US" sz="1050" dirty="0">
                  <a:solidFill>
                    <a:schemeClr val="tx1"/>
                  </a:solidFill>
                </a:rPr>
                <a:t>All VMs run Windows Server 2012 Standard as a guest OS</a:t>
              </a:r>
            </a:p>
            <a:p>
              <a:pPr lvl="1"/>
              <a:r>
                <a:rPr lang="en-US" sz="1050" dirty="0">
                  <a:solidFill>
                    <a:schemeClr val="tx1"/>
                  </a:solidFill>
                </a:rPr>
                <a:t>All fabric and workload activity happens in Hyper-V virtual machines</a:t>
              </a:r>
            </a:p>
            <a:p>
              <a:pPr lvl="1"/>
              <a:r>
                <a:rPr lang="en-US" sz="1050" dirty="0">
                  <a:solidFill>
                    <a:schemeClr val="tx1"/>
                  </a:solidFill>
                </a:rPr>
                <a:t>Fabric VMs, MAD01 and CTL share 1 server </a:t>
              </a:r>
            </a:p>
            <a:p>
              <a:pPr lvl="1"/>
              <a:r>
                <a:rPr lang="en-US" sz="1050" dirty="0">
                  <a:solidFill>
                    <a:schemeClr val="tx1"/>
                  </a:solidFill>
                </a:rPr>
                <a:t>	lower overhead costs especially for small topologies</a:t>
              </a:r>
            </a:p>
            <a:p>
              <a:pPr lvl="1"/>
              <a:r>
                <a:rPr lang="en-US" sz="1050" dirty="0">
                  <a:solidFill>
                    <a:schemeClr val="tx1"/>
                  </a:solidFill>
                </a:rPr>
                <a:t>PDW Agent runs on all hosts and all VMs</a:t>
              </a:r>
            </a:p>
            <a:p>
              <a:pPr lvl="1"/>
              <a:r>
                <a:rPr lang="en-US" sz="1050" dirty="0">
                  <a:solidFill>
                    <a:schemeClr val="tx1"/>
                  </a:solidFill>
                </a:rPr>
                <a:t>	collects appliance health data on fabric and workload</a:t>
              </a:r>
            </a:p>
            <a:p>
              <a:pPr lvl="1"/>
              <a:r>
                <a:rPr lang="en-US" sz="1050" dirty="0" err="1">
                  <a:solidFill>
                    <a:schemeClr val="tx1"/>
                  </a:solidFill>
                </a:rPr>
                <a:t>DWConfig</a:t>
              </a:r>
              <a:r>
                <a:rPr lang="en-US" sz="1050" dirty="0">
                  <a:solidFill>
                    <a:schemeClr val="tx1"/>
                  </a:solidFill>
                </a:rPr>
                <a:t> and Admin Console continue to exist </a:t>
              </a:r>
            </a:p>
            <a:p>
              <a:pPr lvl="1"/>
              <a:r>
                <a:rPr lang="en-US" sz="1050" dirty="0">
                  <a:solidFill>
                    <a:schemeClr val="tx1"/>
                  </a:solidFill>
                </a:rPr>
                <a:t>	minor extensions to expose host level information</a:t>
              </a:r>
            </a:p>
            <a:p>
              <a:pPr lvl="1"/>
              <a:r>
                <a:rPr lang="en-US" sz="1050" dirty="0">
                  <a:solidFill>
                    <a:schemeClr val="tx1"/>
                  </a:solidFill>
                </a:rPr>
                <a:t>Windows Storage Spaces handles mirroring and spares</a:t>
              </a:r>
            </a:p>
            <a:p>
              <a:pPr lvl="1"/>
              <a:r>
                <a:rPr lang="en-US" sz="1050" dirty="0">
                  <a:solidFill>
                    <a:schemeClr val="tx1"/>
                  </a:solidFill>
                </a:rPr>
                <a:t>	allows us to use lower cost DAS (JBODs) rather than SAN</a:t>
              </a:r>
            </a:p>
            <a:p>
              <a:endParaRPr lang="en-US" sz="1050" dirty="0">
                <a:solidFill>
                  <a:schemeClr val="tx1"/>
                </a:solidFill>
              </a:endParaRPr>
            </a:p>
            <a:p>
              <a:r>
                <a:rPr lang="en-US" sz="1050" b="1" dirty="0">
                  <a:solidFill>
                    <a:schemeClr val="tx1"/>
                  </a:solidFill>
                </a:rPr>
                <a:t>PDW Workload Details</a:t>
              </a:r>
            </a:p>
            <a:p>
              <a:pPr lvl="1"/>
              <a:r>
                <a:rPr lang="en-US" sz="1050" dirty="0">
                  <a:solidFill>
                    <a:schemeClr val="tx1"/>
                  </a:solidFill>
                </a:rPr>
                <a:t>SQL Server 2012 Enterprise Edition (PDW build) </a:t>
              </a:r>
            </a:p>
            <a:p>
              <a:pPr lvl="1"/>
              <a:r>
                <a:rPr lang="en-US" sz="1050" dirty="0">
                  <a:solidFill>
                    <a:schemeClr val="tx1"/>
                  </a:solidFill>
                </a:rPr>
                <a:t>	control node and compute nodes for PDW workload</a:t>
              </a:r>
            </a:p>
            <a:p>
              <a:pPr lvl="1"/>
              <a:endParaRPr lang="en-US" sz="1050" dirty="0">
                <a:solidFill>
                  <a:schemeClr val="tx1"/>
                </a:solidFill>
              </a:endParaRPr>
            </a:p>
            <a:p>
              <a:r>
                <a:rPr lang="en-US" sz="1050" b="1" dirty="0">
                  <a:solidFill>
                    <a:schemeClr val="tx1"/>
                  </a:solidFill>
                </a:rPr>
                <a:t>Storage Details</a:t>
              </a:r>
            </a:p>
            <a:p>
              <a:pPr lvl="1"/>
              <a:r>
                <a:rPr lang="en-US" sz="1050" dirty="0">
                  <a:solidFill>
                    <a:schemeClr val="tx1"/>
                  </a:solidFill>
                </a:rPr>
                <a:t>Similar layout to V1</a:t>
              </a:r>
            </a:p>
            <a:p>
              <a:pPr lvl="1"/>
              <a:r>
                <a:rPr lang="en-US" sz="1050" dirty="0">
                  <a:solidFill>
                    <a:schemeClr val="tx1"/>
                  </a:solidFill>
                </a:rPr>
                <a:t>More files per filegroup</a:t>
              </a:r>
            </a:p>
            <a:p>
              <a:pPr lvl="1"/>
              <a:r>
                <a:rPr lang="en-US" sz="1050" dirty="0">
                  <a:solidFill>
                    <a:schemeClr val="tx1"/>
                  </a:solidFill>
                </a:rPr>
                <a:t>Leverages larger number of spindles in parallel</a:t>
              </a:r>
            </a:p>
          </p:txBody>
        </p:sp>
        <p:sp>
          <p:nvSpPr>
            <p:cNvPr id="42" name="Rectangle 41"/>
            <p:cNvSpPr/>
            <p:nvPr>
              <p:custDataLst>
                <p:tags r:id="rId3"/>
              </p:custDataLst>
            </p:nvPr>
          </p:nvSpPr>
          <p:spPr bwMode="auto">
            <a:xfrm>
              <a:off x="6162674" y="1435608"/>
              <a:ext cx="5522976" cy="5486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101" dirty="0">
                  <a:solidFill>
                    <a:schemeClr val="tx1"/>
                  </a:solidFill>
                  <a:latin typeface="Segoe UI Light"/>
                </a:rPr>
                <a:t>Software Details</a:t>
              </a:r>
            </a:p>
          </p:txBody>
        </p:sp>
      </p:grpSp>
      <p:sp>
        <p:nvSpPr>
          <p:cNvPr id="77" name="Rectangle 76"/>
          <p:cNvSpPr/>
          <p:nvPr/>
        </p:nvSpPr>
        <p:spPr>
          <a:xfrm>
            <a:off x="798788" y="3233508"/>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2</a:t>
            </a:r>
            <a:endParaRPr lang="en-US" sz="1350" dirty="0"/>
          </a:p>
        </p:txBody>
      </p:sp>
      <p:sp>
        <p:nvSpPr>
          <p:cNvPr id="78" name="Rectangle 77"/>
          <p:cNvSpPr/>
          <p:nvPr/>
        </p:nvSpPr>
        <p:spPr>
          <a:xfrm>
            <a:off x="798788" y="2681571"/>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1</a:t>
            </a:r>
            <a:endParaRPr lang="en-US" sz="1350" dirty="0"/>
          </a:p>
        </p:txBody>
      </p:sp>
      <p:sp>
        <p:nvSpPr>
          <p:cNvPr id="79" name="Rectangle 78"/>
          <p:cNvSpPr/>
          <p:nvPr/>
        </p:nvSpPr>
        <p:spPr>
          <a:xfrm>
            <a:off x="798788" y="3793331"/>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3</a:t>
            </a:r>
          </a:p>
        </p:txBody>
      </p:sp>
      <p:sp>
        <p:nvSpPr>
          <p:cNvPr id="80" name="Rectangle 79"/>
          <p:cNvSpPr/>
          <p:nvPr/>
        </p:nvSpPr>
        <p:spPr>
          <a:xfrm>
            <a:off x="798788" y="4353154"/>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4</a:t>
            </a:r>
          </a:p>
        </p:txBody>
      </p:sp>
      <p:sp>
        <p:nvSpPr>
          <p:cNvPr id="81" name="Rounded Rectangle 80"/>
          <p:cNvSpPr/>
          <p:nvPr/>
        </p:nvSpPr>
        <p:spPr>
          <a:xfrm>
            <a:off x="3005959" y="3801217"/>
            <a:ext cx="1282263" cy="969829"/>
          </a:xfrm>
          <a:prstGeom prst="roundRect">
            <a:avLst>
              <a:gd name="adj" fmla="val 4372"/>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JBOD</a:t>
            </a:r>
          </a:p>
        </p:txBody>
      </p:sp>
      <p:cxnSp>
        <p:nvCxnSpPr>
          <p:cNvPr id="82" name="Elbow Connector 81"/>
          <p:cNvCxnSpPr>
            <a:stCxn id="78" idx="1"/>
            <a:endCxn id="77" idx="1"/>
          </p:cNvCxnSpPr>
          <p:nvPr/>
        </p:nvCxnSpPr>
        <p:spPr>
          <a:xfrm rot="10800000" flipV="1">
            <a:off x="798789" y="2890517"/>
            <a:ext cx="12700" cy="55193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9" idx="1"/>
            <a:endCxn id="77" idx="1"/>
          </p:cNvCxnSpPr>
          <p:nvPr/>
        </p:nvCxnSpPr>
        <p:spPr>
          <a:xfrm rot="10800000">
            <a:off x="798789" y="3442454"/>
            <a:ext cx="12700" cy="55982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80" idx="1"/>
            <a:endCxn id="79" idx="1"/>
          </p:cNvCxnSpPr>
          <p:nvPr/>
        </p:nvCxnSpPr>
        <p:spPr>
          <a:xfrm rot="10800000">
            <a:off x="798789" y="4002277"/>
            <a:ext cx="12700" cy="55982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9" idx="3"/>
            <a:endCxn id="81" idx="1"/>
          </p:cNvCxnSpPr>
          <p:nvPr/>
        </p:nvCxnSpPr>
        <p:spPr>
          <a:xfrm>
            <a:off x="2774733" y="4002277"/>
            <a:ext cx="231226" cy="2838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0" idx="3"/>
            <a:endCxn id="81" idx="1"/>
          </p:cNvCxnSpPr>
          <p:nvPr/>
        </p:nvCxnSpPr>
        <p:spPr>
          <a:xfrm flipV="1">
            <a:off x="2774733" y="4286131"/>
            <a:ext cx="231226" cy="2759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5787" y="4433091"/>
            <a:ext cx="595035" cy="369332"/>
          </a:xfrm>
          <a:prstGeom prst="rect">
            <a:avLst/>
          </a:prstGeom>
          <a:noFill/>
        </p:spPr>
        <p:txBody>
          <a:bodyPr wrap="none" rtlCol="0">
            <a:spAutoFit/>
          </a:bodyPr>
          <a:lstStyle/>
          <a:p>
            <a:r>
              <a:rPr lang="en-US" sz="900" dirty="0">
                <a:solidFill>
                  <a:schemeClr val="accent1"/>
                </a:solidFill>
                <a:latin typeface="+mj-lt"/>
              </a:rPr>
              <a:t>IB &amp;</a:t>
            </a:r>
          </a:p>
          <a:p>
            <a:r>
              <a:rPr lang="en-US" sz="900" dirty="0">
                <a:solidFill>
                  <a:schemeClr val="accent1"/>
                </a:solidFill>
                <a:latin typeface="+mj-lt"/>
              </a:rPr>
              <a:t>Ethernet</a:t>
            </a:r>
          </a:p>
        </p:txBody>
      </p:sp>
      <p:sp>
        <p:nvSpPr>
          <p:cNvPr id="88" name="TextBox 87"/>
          <p:cNvSpPr txBox="1"/>
          <p:nvPr/>
        </p:nvSpPr>
        <p:spPr>
          <a:xfrm>
            <a:off x="2279573" y="4805128"/>
            <a:ext cx="1104790" cy="230832"/>
          </a:xfrm>
          <a:prstGeom prst="rect">
            <a:avLst/>
          </a:prstGeom>
          <a:noFill/>
        </p:spPr>
        <p:txBody>
          <a:bodyPr wrap="none" rtlCol="0">
            <a:spAutoFit/>
          </a:bodyPr>
          <a:lstStyle/>
          <a:p>
            <a:r>
              <a:rPr lang="en-US" sz="900" dirty="0">
                <a:solidFill>
                  <a:schemeClr val="accent1"/>
                </a:solidFill>
                <a:latin typeface="+mj-lt"/>
              </a:rPr>
              <a:t>Direct attached SAS</a:t>
            </a:r>
          </a:p>
        </p:txBody>
      </p:sp>
      <p:sp>
        <p:nvSpPr>
          <p:cNvPr id="89" name="TextBox 88"/>
          <p:cNvSpPr txBox="1"/>
          <p:nvPr/>
        </p:nvSpPr>
        <p:spPr>
          <a:xfrm>
            <a:off x="3005958" y="2715598"/>
            <a:ext cx="846690" cy="276999"/>
          </a:xfrm>
          <a:prstGeom prst="rect">
            <a:avLst/>
          </a:prstGeom>
          <a:noFill/>
        </p:spPr>
        <p:txBody>
          <a:bodyPr wrap="square" lIns="0" tIns="0" rIns="0" bIns="0" rtlCol="0">
            <a:spAutoFit/>
          </a:bodyPr>
          <a:lstStyle/>
          <a:p>
            <a:r>
              <a:rPr lang="en-US" spc="-53" dirty="0">
                <a:gradFill>
                  <a:gsLst>
                    <a:gs pos="2917">
                      <a:schemeClr val="tx1"/>
                    </a:gs>
                    <a:gs pos="30000">
                      <a:schemeClr val="tx1"/>
                    </a:gs>
                  </a:gsLst>
                  <a:lin ang="5400000" scaled="0"/>
                </a:gradFill>
              </a:rPr>
              <a:t>Base Unit</a:t>
            </a:r>
          </a:p>
        </p:txBody>
      </p:sp>
      <p:sp>
        <p:nvSpPr>
          <p:cNvPr id="106" name="Rectangle 105"/>
          <p:cNvSpPr/>
          <p:nvPr/>
        </p:nvSpPr>
        <p:spPr>
          <a:xfrm>
            <a:off x="890942" y="2725186"/>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700" dirty="0">
                <a:latin typeface="Arial Narrow" pitchFamily="34" charset="0"/>
              </a:rPr>
              <a:t>CTL</a:t>
            </a:r>
          </a:p>
        </p:txBody>
      </p:sp>
      <p:sp>
        <p:nvSpPr>
          <p:cNvPr id="107" name="Rectangle 106"/>
          <p:cNvSpPr/>
          <p:nvPr/>
        </p:nvSpPr>
        <p:spPr>
          <a:xfrm>
            <a:off x="1284487" y="2725186"/>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 dirty="0">
                <a:latin typeface="Arial Narrow" pitchFamily="34" charset="0"/>
              </a:rPr>
              <a:t>MAD</a:t>
            </a:r>
          </a:p>
        </p:txBody>
      </p:sp>
      <p:sp>
        <p:nvSpPr>
          <p:cNvPr id="108" name="Rectangle 107"/>
          <p:cNvSpPr/>
          <p:nvPr/>
        </p:nvSpPr>
        <p:spPr>
          <a:xfrm>
            <a:off x="1663850" y="2725186"/>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bg1"/>
                </a:solidFill>
                <a:latin typeface="Arial Narrow" pitchFamily="34" charset="0"/>
              </a:rPr>
              <a:t>AD</a:t>
            </a:r>
          </a:p>
        </p:txBody>
      </p:sp>
      <p:sp>
        <p:nvSpPr>
          <p:cNvPr id="109" name="Rectangle 108"/>
          <p:cNvSpPr/>
          <p:nvPr/>
        </p:nvSpPr>
        <p:spPr>
          <a:xfrm>
            <a:off x="2057395" y="2725186"/>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latin typeface="Arial Narrow" pitchFamily="34" charset="0"/>
              </a:rPr>
              <a:t>VMM</a:t>
            </a:r>
          </a:p>
        </p:txBody>
      </p:sp>
      <p:sp>
        <p:nvSpPr>
          <p:cNvPr id="110" name="Rectangle 109"/>
          <p:cNvSpPr/>
          <p:nvPr/>
        </p:nvSpPr>
        <p:spPr>
          <a:xfrm>
            <a:off x="854663" y="4396769"/>
            <a:ext cx="1494038"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2</a:t>
            </a:r>
          </a:p>
        </p:txBody>
      </p:sp>
      <p:sp>
        <p:nvSpPr>
          <p:cNvPr id="111" name="Rectangle 110"/>
          <p:cNvSpPr/>
          <p:nvPr/>
        </p:nvSpPr>
        <p:spPr>
          <a:xfrm>
            <a:off x="839748" y="3848246"/>
            <a:ext cx="1508953"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1</a:t>
            </a:r>
          </a:p>
        </p:txBody>
      </p:sp>
      <p:sp>
        <p:nvSpPr>
          <p:cNvPr id="31" name="Rectangular Callout 30"/>
          <p:cNvSpPr/>
          <p:nvPr>
            <p:custDataLst>
              <p:tags r:id="rId1"/>
            </p:custDataLst>
          </p:nvPr>
        </p:nvSpPr>
        <p:spPr>
          <a:xfrm>
            <a:off x="811490" y="1664636"/>
            <a:ext cx="3476732" cy="758433"/>
          </a:xfrm>
          <a:prstGeom prst="wedgeRectCallout">
            <a:avLst>
              <a:gd name="adj1" fmla="val -44066"/>
              <a:gd name="adj2" fmla="val 97873"/>
            </a:avLst>
          </a:prstGeom>
          <a:solidFill>
            <a:schemeClr val="accent5">
              <a:lumMod val="20000"/>
              <a:lumOff val="80000"/>
            </a:schemeClr>
          </a:solidFill>
          <a:ln w="9525" cap="flat" cmpd="sng" algn="ctr">
            <a:solidFill>
              <a:schemeClr val="accent1">
                <a:lumMod val="40000"/>
                <a:lumOff val="60000"/>
              </a:schemeClr>
            </a:solidFill>
            <a:prstDash val="solid"/>
          </a:ln>
          <a:effectLst/>
          <a:extLst/>
        </p:spPr>
        <p:style>
          <a:lnRef idx="1">
            <a:schemeClr val="dk1"/>
          </a:lnRef>
          <a:fillRef idx="2">
            <a:schemeClr val="dk1"/>
          </a:fillRef>
          <a:effectRef idx="1">
            <a:schemeClr val="dk1"/>
          </a:effectRef>
          <a:fontRef idx="minor">
            <a:schemeClr val="dk1"/>
          </a:fontRef>
        </p:style>
        <p:txBody>
          <a:bodyPr rtlCol="0" anchor="ctr"/>
          <a:lstStyle/>
          <a:p>
            <a:pPr marL="85748" indent="-85748">
              <a:buFont typeface="Arial" panose="020B0604020202020204" pitchFamily="34" charset="0"/>
              <a:buChar char="•"/>
            </a:pPr>
            <a:r>
              <a:rPr lang="en-US" sz="900" dirty="0">
                <a:solidFill>
                  <a:schemeClr val="tx1"/>
                </a:solidFill>
              </a:rPr>
              <a:t>Window Server 2012 </a:t>
            </a:r>
            <a:r>
              <a:rPr lang="pl-PL" sz="900" dirty="0" smtClean="0">
                <a:solidFill>
                  <a:schemeClr val="tx1"/>
                </a:solidFill>
              </a:rPr>
              <a:t>S</a:t>
            </a:r>
            <a:r>
              <a:rPr lang="en-US" sz="900" dirty="0" err="1" smtClean="0">
                <a:solidFill>
                  <a:schemeClr val="tx1"/>
                </a:solidFill>
              </a:rPr>
              <a:t>tandard</a:t>
            </a:r>
            <a:endParaRPr lang="en-US" sz="900" dirty="0">
              <a:solidFill>
                <a:schemeClr val="tx1"/>
              </a:solidFill>
            </a:endParaRPr>
          </a:p>
          <a:p>
            <a:pPr marL="85748" indent="-85748">
              <a:buFont typeface="Arial" panose="020B0604020202020204" pitchFamily="34" charset="0"/>
              <a:buChar char="•"/>
            </a:pPr>
            <a:r>
              <a:rPr lang="en-US" sz="900" dirty="0">
                <a:solidFill>
                  <a:schemeClr val="tx1"/>
                </a:solidFill>
              </a:rPr>
              <a:t>PDW engine</a:t>
            </a:r>
          </a:p>
          <a:p>
            <a:pPr marL="85748" indent="-85748">
              <a:buFont typeface="Arial" panose="020B0604020202020204" pitchFamily="34" charset="0"/>
              <a:buChar char="•"/>
            </a:pPr>
            <a:r>
              <a:rPr lang="en-US" sz="900" dirty="0">
                <a:solidFill>
                  <a:schemeClr val="tx1"/>
                </a:solidFill>
              </a:rPr>
              <a:t>DMS Manager</a:t>
            </a:r>
          </a:p>
          <a:p>
            <a:pPr marL="85748" indent="-85748">
              <a:buFont typeface="Arial" panose="020B0604020202020204" pitchFamily="34" charset="0"/>
              <a:buChar char="•"/>
            </a:pPr>
            <a:r>
              <a:rPr lang="en-US" sz="900" dirty="0">
                <a:solidFill>
                  <a:schemeClr val="tx1"/>
                </a:solidFill>
              </a:rPr>
              <a:t>SQL Server 2012 Enterprise Edition (PDW build)</a:t>
            </a:r>
          </a:p>
          <a:p>
            <a:pPr marL="85748" indent="-85748">
              <a:buFont typeface="Arial" panose="020B0604020202020204" pitchFamily="34" charset="0"/>
              <a:buChar char="•"/>
            </a:pPr>
            <a:r>
              <a:rPr lang="en-US" sz="900" dirty="0">
                <a:solidFill>
                  <a:schemeClr val="tx1"/>
                </a:solidFill>
              </a:rPr>
              <a:t>Shell DBs just as in AU3+</a:t>
            </a:r>
          </a:p>
        </p:txBody>
      </p:sp>
      <p:sp>
        <p:nvSpPr>
          <p:cNvPr id="11" name="Rectangular Callout 10"/>
          <p:cNvSpPr/>
          <p:nvPr>
            <p:custDataLst>
              <p:tags r:id="rId2"/>
            </p:custDataLst>
          </p:nvPr>
        </p:nvSpPr>
        <p:spPr>
          <a:xfrm>
            <a:off x="784703" y="5066769"/>
            <a:ext cx="3503519" cy="857097"/>
          </a:xfrm>
          <a:prstGeom prst="wedgeRectCallout">
            <a:avLst>
              <a:gd name="adj1" fmla="val -35031"/>
              <a:gd name="adj2" fmla="val -100740"/>
            </a:avLst>
          </a:prstGeom>
          <a:solidFill>
            <a:schemeClr val="accent5">
              <a:lumMod val="20000"/>
              <a:lumOff val="80000"/>
            </a:schemeClr>
          </a:solidFill>
          <a:ln w="9525" cap="flat" cmpd="sng" algn="ctr">
            <a:solidFill>
              <a:schemeClr val="accent1">
                <a:lumMod val="40000"/>
                <a:lumOff val="60000"/>
              </a:schemeClr>
            </a:solidFill>
            <a:prstDash val="solid"/>
          </a:ln>
          <a:effectLst/>
          <a:extLst/>
        </p:spPr>
        <p:style>
          <a:lnRef idx="1">
            <a:schemeClr val="dk1"/>
          </a:lnRef>
          <a:fillRef idx="2">
            <a:schemeClr val="dk1"/>
          </a:fillRef>
          <a:effectRef idx="1">
            <a:schemeClr val="dk1"/>
          </a:effectRef>
          <a:fontRef idx="minor">
            <a:schemeClr val="dk1"/>
          </a:fontRef>
        </p:style>
        <p:txBody>
          <a:bodyPr rtlCol="0" anchor="ctr"/>
          <a:lstStyle/>
          <a:p>
            <a:pPr marL="85748" indent="-85748">
              <a:buFont typeface="Arial" panose="020B0604020202020204" pitchFamily="34" charset="0"/>
              <a:buChar char="•"/>
            </a:pPr>
            <a:r>
              <a:rPr lang="en-US" sz="900" dirty="0">
                <a:solidFill>
                  <a:schemeClr val="tx1"/>
                </a:solidFill>
              </a:rPr>
              <a:t>Window Server 2012 Standard</a:t>
            </a:r>
          </a:p>
          <a:p>
            <a:pPr marL="85748" indent="-85748">
              <a:buFont typeface="Arial" panose="020B0604020202020204" pitchFamily="34" charset="0"/>
              <a:buChar char="•"/>
            </a:pPr>
            <a:r>
              <a:rPr lang="en-US" sz="900" dirty="0">
                <a:solidFill>
                  <a:schemeClr val="tx1"/>
                </a:solidFill>
              </a:rPr>
              <a:t>DMS Core </a:t>
            </a:r>
          </a:p>
          <a:p>
            <a:pPr marL="85748" indent="-85748">
              <a:buFont typeface="Arial" panose="020B0604020202020204" pitchFamily="34" charset="0"/>
              <a:buChar char="•"/>
            </a:pPr>
            <a:r>
              <a:rPr lang="en-US" sz="900" dirty="0">
                <a:solidFill>
                  <a:schemeClr val="tx1"/>
                </a:solidFill>
              </a:rPr>
              <a:t>SQL Server 2012 Enterprise Edition (PDW build)</a:t>
            </a:r>
          </a:p>
        </p:txBody>
      </p:sp>
      <p:sp>
        <p:nvSpPr>
          <p:cNvPr id="3" name="Title 2"/>
          <p:cNvSpPr>
            <a:spLocks noGrp="1"/>
          </p:cNvSpPr>
          <p:nvPr>
            <p:ph type="title"/>
          </p:nvPr>
        </p:nvSpPr>
        <p:spPr/>
        <p:txBody>
          <a:bodyPr/>
          <a:lstStyle/>
          <a:p>
            <a:r>
              <a:rPr lang="pl-PL" dirty="0" smtClean="0"/>
              <a:t>Architektura - </a:t>
            </a:r>
            <a:r>
              <a:rPr lang="pl-PL" dirty="0" err="1" smtClean="0"/>
              <a:t>VMs</a:t>
            </a:r>
            <a:endParaRPr lang="pl-PL" dirty="0"/>
          </a:p>
        </p:txBody>
      </p:sp>
    </p:spTree>
    <p:extLst>
      <p:ext uri="{BB962C8B-B14F-4D97-AF65-F5344CB8AC3E}">
        <p14:creationId xmlns:p14="http://schemas.microsoft.com/office/powerpoint/2010/main" val="153775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custDataLst>
              <p:tags r:id="rId1"/>
            </p:custDataLst>
          </p:nvPr>
        </p:nvSpPr>
        <p:spPr>
          <a:xfrm>
            <a:off x="3827384" y="1847429"/>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3" name="Rectangle 2"/>
          <p:cNvSpPr/>
          <p:nvPr/>
        </p:nvSpPr>
        <p:spPr>
          <a:xfrm>
            <a:off x="3760516" y="1785509"/>
            <a:ext cx="2248829" cy="4044416"/>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685955"/>
            <a:endParaRPr lang="en-US" sz="900">
              <a:solidFill>
                <a:schemeClr val="tx1"/>
              </a:solidFill>
            </a:endParaRPr>
          </a:p>
        </p:txBody>
      </p:sp>
      <p:grpSp>
        <p:nvGrpSpPr>
          <p:cNvPr id="43" name="Group 42"/>
          <p:cNvGrpSpPr/>
          <p:nvPr/>
        </p:nvGrpSpPr>
        <p:grpSpPr>
          <a:xfrm>
            <a:off x="4118430" y="2997084"/>
            <a:ext cx="1124538" cy="423202"/>
            <a:chOff x="1525843" y="3792297"/>
            <a:chExt cx="1612182" cy="628632"/>
          </a:xfrm>
        </p:grpSpPr>
        <p:grpSp>
          <p:nvGrpSpPr>
            <p:cNvPr id="26" name="Group 25"/>
            <p:cNvGrpSpPr/>
            <p:nvPr/>
          </p:nvGrpSpPr>
          <p:grpSpPr>
            <a:xfrm>
              <a:off x="1525843" y="3792297"/>
              <a:ext cx="209550" cy="628632"/>
              <a:chOff x="1525843" y="3792297"/>
              <a:chExt cx="209550" cy="628632"/>
            </a:xfrm>
          </p:grpSpPr>
          <p:sp>
            <p:nvSpPr>
              <p:cNvPr id="23" name="TextBox 22"/>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24" name="TextBox 23"/>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25" name="TextBox 24"/>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nvGrpSpPr>
            <p:cNvPr id="27" name="Group 26"/>
            <p:cNvGrpSpPr/>
            <p:nvPr/>
          </p:nvGrpSpPr>
          <p:grpSpPr>
            <a:xfrm>
              <a:off x="2928475" y="3792297"/>
              <a:ext cx="209550" cy="628632"/>
              <a:chOff x="1525843" y="3792297"/>
              <a:chExt cx="209550" cy="628632"/>
            </a:xfrm>
          </p:grpSpPr>
          <p:sp>
            <p:nvSpPr>
              <p:cNvPr id="28" name="TextBox 27"/>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29" name="TextBox 28"/>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30" name="TextBox 29"/>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sp>
        <p:nvSpPr>
          <p:cNvPr id="31" name="TextBox 30"/>
          <p:cNvSpPr txBox="1"/>
          <p:nvPr/>
        </p:nvSpPr>
        <p:spPr>
          <a:xfrm>
            <a:off x="5600404" y="5621409"/>
            <a:ext cx="431528" cy="230832"/>
          </a:xfrm>
          <a:prstGeom prst="rect">
            <a:avLst/>
          </a:prstGeom>
          <a:noFill/>
        </p:spPr>
        <p:txBody>
          <a:bodyPr wrap="none" rtlCol="0">
            <a:spAutoFit/>
          </a:bodyPr>
          <a:lstStyle/>
          <a:p>
            <a:pPr defTabSz="685955"/>
            <a:r>
              <a:rPr lang="en-US" sz="900" dirty="0"/>
              <a:t>JBOD</a:t>
            </a:r>
          </a:p>
        </p:txBody>
      </p:sp>
      <p:sp>
        <p:nvSpPr>
          <p:cNvPr id="34" name="Rectangle 33"/>
          <p:cNvSpPr/>
          <p:nvPr>
            <p:custDataLst>
              <p:tags r:id="rId2"/>
            </p:custDataLst>
          </p:nvPr>
        </p:nvSpPr>
        <p:spPr>
          <a:xfrm>
            <a:off x="3827384" y="2161669"/>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37" name="Rectangle 36"/>
          <p:cNvSpPr/>
          <p:nvPr>
            <p:custDataLst>
              <p:tags r:id="rId3"/>
            </p:custDataLst>
          </p:nvPr>
        </p:nvSpPr>
        <p:spPr>
          <a:xfrm>
            <a:off x="3827384" y="2482356"/>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40" name="Rectangle 39"/>
          <p:cNvSpPr/>
          <p:nvPr>
            <p:custDataLst>
              <p:tags r:id="rId4"/>
            </p:custDataLst>
          </p:nvPr>
        </p:nvSpPr>
        <p:spPr>
          <a:xfrm>
            <a:off x="3827384" y="2803042"/>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grpSp>
        <p:nvGrpSpPr>
          <p:cNvPr id="44" name="Group 43"/>
          <p:cNvGrpSpPr/>
          <p:nvPr/>
        </p:nvGrpSpPr>
        <p:grpSpPr>
          <a:xfrm>
            <a:off x="4118430" y="4542583"/>
            <a:ext cx="1124538" cy="423202"/>
            <a:chOff x="1525843" y="3792297"/>
            <a:chExt cx="1612182" cy="628632"/>
          </a:xfrm>
        </p:grpSpPr>
        <p:grpSp>
          <p:nvGrpSpPr>
            <p:cNvPr id="45" name="Group 44"/>
            <p:cNvGrpSpPr/>
            <p:nvPr/>
          </p:nvGrpSpPr>
          <p:grpSpPr>
            <a:xfrm>
              <a:off x="1525843" y="3792297"/>
              <a:ext cx="209550" cy="628632"/>
              <a:chOff x="1525843" y="3792297"/>
              <a:chExt cx="209550" cy="628632"/>
            </a:xfrm>
          </p:grpSpPr>
          <p:sp>
            <p:nvSpPr>
              <p:cNvPr id="50" name="TextBox 49"/>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51" name="TextBox 50"/>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52" name="TextBox 51"/>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nvGrpSpPr>
            <p:cNvPr id="46" name="Group 45"/>
            <p:cNvGrpSpPr/>
            <p:nvPr/>
          </p:nvGrpSpPr>
          <p:grpSpPr>
            <a:xfrm>
              <a:off x="2928475" y="3792297"/>
              <a:ext cx="209550" cy="628632"/>
              <a:chOff x="1525843" y="3792297"/>
              <a:chExt cx="209550" cy="628632"/>
            </a:xfrm>
          </p:grpSpPr>
          <p:sp>
            <p:nvSpPr>
              <p:cNvPr id="47" name="TextBox 46"/>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48" name="TextBox 47"/>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49" name="TextBox 48"/>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sp>
        <p:nvSpPr>
          <p:cNvPr id="53" name="Rectangle 52"/>
          <p:cNvSpPr/>
          <p:nvPr>
            <p:custDataLst>
              <p:tags r:id="rId5"/>
            </p:custDataLst>
          </p:nvPr>
        </p:nvSpPr>
        <p:spPr>
          <a:xfrm>
            <a:off x="3827384" y="4979546"/>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56" name="Rectangle 55"/>
          <p:cNvSpPr/>
          <p:nvPr>
            <p:custDataLst>
              <p:tags r:id="rId6"/>
            </p:custDataLst>
          </p:nvPr>
        </p:nvSpPr>
        <p:spPr>
          <a:xfrm>
            <a:off x="3827384" y="3365497"/>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57" name="Rectangle 56"/>
          <p:cNvSpPr/>
          <p:nvPr>
            <p:custDataLst>
              <p:tags r:id="rId7"/>
            </p:custDataLst>
          </p:nvPr>
        </p:nvSpPr>
        <p:spPr>
          <a:xfrm>
            <a:off x="3827384" y="4013665"/>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sp>
        <p:nvSpPr>
          <p:cNvPr id="58" name="Rectangle 57"/>
          <p:cNvSpPr/>
          <p:nvPr>
            <p:custDataLst>
              <p:tags r:id="rId8"/>
            </p:custDataLst>
          </p:nvPr>
        </p:nvSpPr>
        <p:spPr>
          <a:xfrm>
            <a:off x="3899118" y="5306175"/>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67</a:t>
            </a:r>
          </a:p>
        </p:txBody>
      </p:sp>
      <p:sp>
        <p:nvSpPr>
          <p:cNvPr id="59" name="Rectangle 58"/>
          <p:cNvSpPr/>
          <p:nvPr>
            <p:custDataLst>
              <p:tags r:id="rId9"/>
            </p:custDataLst>
          </p:nvPr>
        </p:nvSpPr>
        <p:spPr>
          <a:xfrm>
            <a:off x="4768400" y="5306175"/>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68</a:t>
            </a:r>
          </a:p>
        </p:txBody>
      </p:sp>
      <p:sp>
        <p:nvSpPr>
          <p:cNvPr id="60" name="Rectangle 59"/>
          <p:cNvSpPr/>
          <p:nvPr>
            <p:custDataLst>
              <p:tags r:id="rId10"/>
            </p:custDataLst>
          </p:nvPr>
        </p:nvSpPr>
        <p:spPr>
          <a:xfrm>
            <a:off x="3899118" y="554446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69</a:t>
            </a:r>
          </a:p>
        </p:txBody>
      </p:sp>
      <p:sp>
        <p:nvSpPr>
          <p:cNvPr id="61" name="Rectangle 60"/>
          <p:cNvSpPr/>
          <p:nvPr>
            <p:custDataLst>
              <p:tags r:id="rId11"/>
            </p:custDataLst>
          </p:nvPr>
        </p:nvSpPr>
        <p:spPr>
          <a:xfrm>
            <a:off x="4768400" y="554446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70</a:t>
            </a:r>
          </a:p>
        </p:txBody>
      </p:sp>
      <p:sp>
        <p:nvSpPr>
          <p:cNvPr id="66" name="Rectangle 65"/>
          <p:cNvSpPr/>
          <p:nvPr>
            <p:custDataLst>
              <p:tags r:id="rId12"/>
            </p:custDataLst>
          </p:nvPr>
        </p:nvSpPr>
        <p:spPr>
          <a:xfrm>
            <a:off x="3827384" y="3686684"/>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cxnSp>
        <p:nvCxnSpPr>
          <p:cNvPr id="70" name="Straight Connector 69"/>
          <p:cNvCxnSpPr/>
          <p:nvPr/>
        </p:nvCxnSpPr>
        <p:spPr>
          <a:xfrm>
            <a:off x="6123403" y="5306175"/>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123403" y="4985687"/>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123403" y="3966689"/>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123403" y="5816144"/>
            <a:ext cx="274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123403" y="1847428"/>
            <a:ext cx="2743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6092702" y="1884980"/>
            <a:ext cx="1763523" cy="542809"/>
            <a:chOff x="3541280" y="1370842"/>
            <a:chExt cx="2351364" cy="723557"/>
          </a:xfrm>
        </p:grpSpPr>
        <p:sp>
          <p:nvSpPr>
            <p:cNvPr id="86" name="Rectangle 85"/>
            <p:cNvSpPr/>
            <p:nvPr/>
          </p:nvSpPr>
          <p:spPr>
            <a:xfrm>
              <a:off x="3582216" y="1379424"/>
              <a:ext cx="2310428" cy="683474"/>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endParaRPr lang="en-US" sz="900">
                <a:solidFill>
                  <a:schemeClr val="tx1"/>
                </a:solidFill>
              </a:endParaRPr>
            </a:p>
          </p:txBody>
        </p:sp>
        <p:sp>
          <p:nvSpPr>
            <p:cNvPr id="32" name="TextBox 31"/>
            <p:cNvSpPr txBox="1"/>
            <p:nvPr/>
          </p:nvSpPr>
          <p:spPr>
            <a:xfrm>
              <a:off x="3541280" y="1370842"/>
              <a:ext cx="2097155" cy="307696"/>
            </a:xfrm>
            <a:prstGeom prst="rect">
              <a:avLst/>
            </a:prstGeom>
            <a:noFill/>
          </p:spPr>
          <p:txBody>
            <a:bodyPr wrap="none" rtlCol="0">
              <a:spAutoFit/>
            </a:bodyPr>
            <a:lstStyle/>
            <a:p>
              <a:pPr defTabSz="685955"/>
              <a:r>
                <a:rPr lang="en-US" sz="900" b="1" dirty="0"/>
                <a:t>Node 1</a:t>
              </a:r>
              <a:r>
                <a:rPr lang="en-US" sz="900" dirty="0"/>
                <a:t>: Distribution A – file 1</a:t>
              </a:r>
            </a:p>
          </p:txBody>
        </p:sp>
        <p:sp>
          <p:nvSpPr>
            <p:cNvPr id="78" name="TextBox 77"/>
            <p:cNvSpPr txBox="1"/>
            <p:nvPr/>
          </p:nvSpPr>
          <p:spPr>
            <a:xfrm>
              <a:off x="3541280" y="1786703"/>
              <a:ext cx="2097155" cy="307696"/>
            </a:xfrm>
            <a:prstGeom prst="rect">
              <a:avLst/>
            </a:prstGeom>
            <a:noFill/>
          </p:spPr>
          <p:txBody>
            <a:bodyPr wrap="none" rtlCol="0">
              <a:spAutoFit/>
            </a:bodyPr>
            <a:lstStyle/>
            <a:p>
              <a:pPr defTabSz="685955"/>
              <a:r>
                <a:rPr lang="en-US" sz="900" b="1" dirty="0"/>
                <a:t>Node 1</a:t>
              </a:r>
              <a:r>
                <a:rPr lang="en-US" sz="900" dirty="0"/>
                <a:t>: Distribution A – file 2</a:t>
              </a:r>
            </a:p>
          </p:txBody>
        </p:sp>
      </p:grpSp>
      <p:grpSp>
        <p:nvGrpSpPr>
          <p:cNvPr id="121" name="Group 120"/>
          <p:cNvGrpSpPr/>
          <p:nvPr/>
        </p:nvGrpSpPr>
        <p:grpSpPr>
          <a:xfrm>
            <a:off x="6092702" y="2515082"/>
            <a:ext cx="1763523" cy="552421"/>
            <a:chOff x="3541280" y="2210760"/>
            <a:chExt cx="2351364" cy="736369"/>
          </a:xfrm>
        </p:grpSpPr>
        <p:sp>
          <p:nvSpPr>
            <p:cNvPr id="87" name="Rectangle 86"/>
            <p:cNvSpPr/>
            <p:nvPr/>
          </p:nvSpPr>
          <p:spPr>
            <a:xfrm>
              <a:off x="3582216" y="2215485"/>
              <a:ext cx="2310428" cy="683474"/>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endParaRPr lang="en-US" sz="900">
                <a:solidFill>
                  <a:schemeClr val="tx1"/>
                </a:solidFill>
              </a:endParaRPr>
            </a:p>
          </p:txBody>
        </p:sp>
        <p:sp>
          <p:nvSpPr>
            <p:cNvPr id="79" name="TextBox 78"/>
            <p:cNvSpPr txBox="1"/>
            <p:nvPr/>
          </p:nvSpPr>
          <p:spPr>
            <a:xfrm>
              <a:off x="3541280" y="2639433"/>
              <a:ext cx="2090744" cy="307696"/>
            </a:xfrm>
            <a:prstGeom prst="rect">
              <a:avLst/>
            </a:prstGeom>
            <a:noFill/>
          </p:spPr>
          <p:txBody>
            <a:bodyPr wrap="none" rtlCol="0">
              <a:spAutoFit/>
            </a:bodyPr>
            <a:lstStyle/>
            <a:p>
              <a:pPr defTabSz="685955"/>
              <a:r>
                <a:rPr lang="en-US" sz="900" b="1" dirty="0"/>
                <a:t>Node 1</a:t>
              </a:r>
              <a:r>
                <a:rPr lang="en-US" sz="900" dirty="0"/>
                <a:t>: Distribution B – file 2</a:t>
              </a:r>
            </a:p>
          </p:txBody>
        </p:sp>
        <p:sp>
          <p:nvSpPr>
            <p:cNvPr id="80" name="TextBox 79"/>
            <p:cNvSpPr txBox="1"/>
            <p:nvPr/>
          </p:nvSpPr>
          <p:spPr>
            <a:xfrm>
              <a:off x="3541280" y="2210760"/>
              <a:ext cx="2090744" cy="307696"/>
            </a:xfrm>
            <a:prstGeom prst="rect">
              <a:avLst/>
            </a:prstGeom>
            <a:noFill/>
          </p:spPr>
          <p:txBody>
            <a:bodyPr wrap="none" rtlCol="0">
              <a:spAutoFit/>
            </a:bodyPr>
            <a:lstStyle/>
            <a:p>
              <a:pPr defTabSz="685955"/>
              <a:r>
                <a:rPr lang="en-US" sz="900" b="1" dirty="0"/>
                <a:t>Node 1</a:t>
              </a:r>
              <a:r>
                <a:rPr lang="en-US" sz="900" dirty="0"/>
                <a:t>: Distribution B – file 1</a:t>
              </a:r>
            </a:p>
          </p:txBody>
        </p:sp>
      </p:grpSp>
      <p:grpSp>
        <p:nvGrpSpPr>
          <p:cNvPr id="122" name="Group 121"/>
          <p:cNvGrpSpPr/>
          <p:nvPr/>
        </p:nvGrpSpPr>
        <p:grpSpPr>
          <a:xfrm>
            <a:off x="6092702" y="3391767"/>
            <a:ext cx="1763523" cy="562265"/>
            <a:chOff x="3541280" y="3379369"/>
            <a:chExt cx="2351364" cy="749492"/>
          </a:xfrm>
        </p:grpSpPr>
        <p:sp>
          <p:nvSpPr>
            <p:cNvPr id="88" name="Rectangle 87"/>
            <p:cNvSpPr/>
            <p:nvPr/>
          </p:nvSpPr>
          <p:spPr>
            <a:xfrm>
              <a:off x="3582216" y="3385661"/>
              <a:ext cx="2310428" cy="683474"/>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endParaRPr lang="en-US" sz="900">
                <a:solidFill>
                  <a:schemeClr val="tx1"/>
                </a:solidFill>
              </a:endParaRPr>
            </a:p>
          </p:txBody>
        </p:sp>
        <p:sp>
          <p:nvSpPr>
            <p:cNvPr id="81" name="TextBox 80"/>
            <p:cNvSpPr txBox="1"/>
            <p:nvPr/>
          </p:nvSpPr>
          <p:spPr>
            <a:xfrm>
              <a:off x="3541280" y="3379369"/>
              <a:ext cx="2103568" cy="307696"/>
            </a:xfrm>
            <a:prstGeom prst="rect">
              <a:avLst/>
            </a:prstGeom>
            <a:noFill/>
          </p:spPr>
          <p:txBody>
            <a:bodyPr wrap="none" rtlCol="0">
              <a:spAutoFit/>
            </a:bodyPr>
            <a:lstStyle/>
            <a:p>
              <a:pPr defTabSz="685955"/>
              <a:r>
                <a:rPr lang="en-US" sz="900" b="1" dirty="0"/>
                <a:t>Node 1</a:t>
              </a:r>
              <a:r>
                <a:rPr lang="en-US" sz="900" dirty="0"/>
                <a:t>: Distribution H – file 1</a:t>
              </a:r>
            </a:p>
          </p:txBody>
        </p:sp>
        <p:sp>
          <p:nvSpPr>
            <p:cNvPr id="82" name="TextBox 81"/>
            <p:cNvSpPr txBox="1"/>
            <p:nvPr/>
          </p:nvSpPr>
          <p:spPr>
            <a:xfrm>
              <a:off x="3541280" y="3821165"/>
              <a:ext cx="2103568" cy="307696"/>
            </a:xfrm>
            <a:prstGeom prst="rect">
              <a:avLst/>
            </a:prstGeom>
            <a:noFill/>
          </p:spPr>
          <p:txBody>
            <a:bodyPr wrap="none" rtlCol="0">
              <a:spAutoFit/>
            </a:bodyPr>
            <a:lstStyle/>
            <a:p>
              <a:pPr defTabSz="685955"/>
              <a:r>
                <a:rPr lang="en-US" sz="900" b="1" dirty="0"/>
                <a:t>Node 1</a:t>
              </a:r>
              <a:r>
                <a:rPr lang="en-US" sz="900" dirty="0"/>
                <a:t>: Distribution H – file 2</a:t>
              </a:r>
            </a:p>
          </p:txBody>
        </p:sp>
      </p:grpSp>
      <p:sp>
        <p:nvSpPr>
          <p:cNvPr id="84" name="TextBox 83"/>
          <p:cNvSpPr txBox="1"/>
          <p:nvPr/>
        </p:nvSpPr>
        <p:spPr>
          <a:xfrm>
            <a:off x="6092703" y="5363776"/>
            <a:ext cx="684803" cy="230832"/>
          </a:xfrm>
          <a:prstGeom prst="rect">
            <a:avLst/>
          </a:prstGeom>
          <a:noFill/>
        </p:spPr>
        <p:txBody>
          <a:bodyPr wrap="none" rtlCol="0">
            <a:spAutoFit/>
          </a:bodyPr>
          <a:lstStyle/>
          <a:p>
            <a:pPr defTabSz="685955"/>
            <a:r>
              <a:rPr lang="en-US" sz="900" dirty="0"/>
              <a:t>Hot spares</a:t>
            </a:r>
          </a:p>
        </p:txBody>
      </p:sp>
      <p:sp>
        <p:nvSpPr>
          <p:cNvPr id="85" name="TextBox 84"/>
          <p:cNvSpPr txBox="1"/>
          <p:nvPr/>
        </p:nvSpPr>
        <p:spPr>
          <a:xfrm>
            <a:off x="6092702" y="5013942"/>
            <a:ext cx="1726755" cy="230832"/>
          </a:xfrm>
          <a:prstGeom prst="rect">
            <a:avLst/>
          </a:prstGeom>
          <a:noFill/>
        </p:spPr>
        <p:txBody>
          <a:bodyPr wrap="none" rtlCol="0">
            <a:spAutoFit/>
          </a:bodyPr>
          <a:lstStyle/>
          <a:p>
            <a:pPr defTabSz="685955"/>
            <a:r>
              <a:rPr lang="en-US" sz="900" dirty="0"/>
              <a:t>Fabric storage (VHDXs for nodes)</a:t>
            </a:r>
          </a:p>
        </p:txBody>
      </p:sp>
      <p:sp>
        <p:nvSpPr>
          <p:cNvPr id="89" name="Rectangle 88"/>
          <p:cNvSpPr/>
          <p:nvPr/>
        </p:nvSpPr>
        <p:spPr>
          <a:xfrm>
            <a:off x="7927999" y="1891420"/>
            <a:ext cx="413546" cy="2025945"/>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defTabSz="685955"/>
            <a:r>
              <a:rPr lang="en-US" sz="900" dirty="0">
                <a:solidFill>
                  <a:schemeClr val="tx1"/>
                </a:solidFill>
              </a:rPr>
              <a:t>Temp DB</a:t>
            </a:r>
          </a:p>
        </p:txBody>
      </p:sp>
      <p:sp>
        <p:nvSpPr>
          <p:cNvPr id="90" name="Rectangle 89"/>
          <p:cNvSpPr/>
          <p:nvPr/>
        </p:nvSpPr>
        <p:spPr>
          <a:xfrm>
            <a:off x="8409007" y="1891420"/>
            <a:ext cx="411480" cy="2025945"/>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r>
              <a:rPr lang="en-US" sz="900" dirty="0">
                <a:solidFill>
                  <a:schemeClr val="tx1"/>
                </a:solidFill>
              </a:rPr>
              <a:t>Log</a:t>
            </a:r>
          </a:p>
        </p:txBody>
      </p:sp>
      <p:sp>
        <p:nvSpPr>
          <p:cNvPr id="92" name="Rectangle 91"/>
          <p:cNvSpPr/>
          <p:nvPr/>
        </p:nvSpPr>
        <p:spPr>
          <a:xfrm>
            <a:off x="7927998" y="4044808"/>
            <a:ext cx="411480" cy="822688"/>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defTabSz="685955"/>
            <a:r>
              <a:rPr lang="en-US" sz="900" dirty="0">
                <a:solidFill>
                  <a:schemeClr val="tx1"/>
                </a:solidFill>
              </a:rPr>
              <a:t>Temp DB</a:t>
            </a:r>
          </a:p>
        </p:txBody>
      </p:sp>
      <p:sp>
        <p:nvSpPr>
          <p:cNvPr id="93" name="Rectangle 92"/>
          <p:cNvSpPr/>
          <p:nvPr/>
        </p:nvSpPr>
        <p:spPr>
          <a:xfrm>
            <a:off x="8409007" y="4044811"/>
            <a:ext cx="411480" cy="807877"/>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r>
              <a:rPr lang="en-US" sz="900" dirty="0">
                <a:solidFill>
                  <a:schemeClr val="tx1"/>
                </a:solidFill>
              </a:rPr>
              <a:t>Log</a:t>
            </a:r>
          </a:p>
        </p:txBody>
      </p:sp>
      <p:grpSp>
        <p:nvGrpSpPr>
          <p:cNvPr id="94" name="Group 93"/>
          <p:cNvGrpSpPr/>
          <p:nvPr/>
        </p:nvGrpSpPr>
        <p:grpSpPr>
          <a:xfrm>
            <a:off x="6483800" y="2989939"/>
            <a:ext cx="1124538" cy="423202"/>
            <a:chOff x="1525843" y="3792297"/>
            <a:chExt cx="1612182" cy="628632"/>
          </a:xfrm>
        </p:grpSpPr>
        <p:grpSp>
          <p:nvGrpSpPr>
            <p:cNvPr id="95" name="Group 94"/>
            <p:cNvGrpSpPr/>
            <p:nvPr/>
          </p:nvGrpSpPr>
          <p:grpSpPr>
            <a:xfrm>
              <a:off x="1525843" y="3792297"/>
              <a:ext cx="209550" cy="628632"/>
              <a:chOff x="1525843" y="3792297"/>
              <a:chExt cx="209550" cy="628632"/>
            </a:xfrm>
          </p:grpSpPr>
          <p:sp>
            <p:nvSpPr>
              <p:cNvPr id="100" name="TextBox 99"/>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101" name="TextBox 100"/>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102" name="TextBox 101"/>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nvGrpSpPr>
            <p:cNvPr id="96" name="Group 95"/>
            <p:cNvGrpSpPr/>
            <p:nvPr/>
          </p:nvGrpSpPr>
          <p:grpSpPr>
            <a:xfrm>
              <a:off x="2928475" y="3792297"/>
              <a:ext cx="209550" cy="628632"/>
              <a:chOff x="1525843" y="3792297"/>
              <a:chExt cx="209550" cy="628632"/>
            </a:xfrm>
          </p:grpSpPr>
          <p:sp>
            <p:nvSpPr>
              <p:cNvPr id="97" name="TextBox 96"/>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98" name="TextBox 97"/>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99" name="TextBox 98"/>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sp>
        <p:nvSpPr>
          <p:cNvPr id="104" name="Rectangle 103"/>
          <p:cNvSpPr/>
          <p:nvPr>
            <p:custDataLst>
              <p:tags r:id="rId13"/>
            </p:custDataLst>
          </p:nvPr>
        </p:nvSpPr>
        <p:spPr>
          <a:xfrm>
            <a:off x="3827384" y="4329782"/>
            <a:ext cx="1791290" cy="280007"/>
          </a:xfrm>
          <a:prstGeom prst="rect">
            <a:avLst/>
          </a:prstGeom>
          <a:solidFill>
            <a:srgbClr val="0072C6"/>
          </a:solidFill>
          <a:ln w="10795" cap="flat" cmpd="sng" algn="ctr">
            <a:noFill/>
            <a:prstDash val="solid"/>
          </a:ln>
          <a:effectLst/>
          <a:extLst>
            <a:ext uri="{91240B29-F687-4F45-9708-019B960494DF}">
              <a14:hiddenLine xmlns:a14="http://schemas.microsoft.com/office/drawing/2010/main" w="10795" cap="flat" cmpd="sng" algn="ctr">
                <a:solidFill>
                  <a:schemeClr val="accent6">
                    <a:shade val="50000"/>
                  </a:schemeClr>
                </a:solidFill>
                <a:prstDash val="solid"/>
              </a14:hiddenLine>
            </a:ext>
          </a:ex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55"/>
            <a:endParaRPr lang="en-US" sz="900">
              <a:solidFill>
                <a:schemeClr val="tx1"/>
              </a:solidFill>
            </a:endParaRPr>
          </a:p>
        </p:txBody>
      </p:sp>
      <p:grpSp>
        <p:nvGrpSpPr>
          <p:cNvPr id="123" name="Group 122"/>
          <p:cNvGrpSpPr/>
          <p:nvPr/>
        </p:nvGrpSpPr>
        <p:grpSpPr>
          <a:xfrm>
            <a:off x="6092702" y="4048405"/>
            <a:ext cx="1763523" cy="545675"/>
            <a:chOff x="3541280" y="4254658"/>
            <a:chExt cx="2351364" cy="727377"/>
          </a:xfrm>
        </p:grpSpPr>
        <p:sp>
          <p:nvSpPr>
            <p:cNvPr id="91" name="Rectangle 90"/>
            <p:cNvSpPr/>
            <p:nvPr/>
          </p:nvSpPr>
          <p:spPr>
            <a:xfrm>
              <a:off x="3582216" y="4254938"/>
              <a:ext cx="2310428" cy="687338"/>
            </a:xfrm>
            <a:prstGeom prst="rect">
              <a:avLst/>
            </a:prstGeom>
            <a:solidFill>
              <a:schemeClr val="bg1">
                <a:lumMod val="65000"/>
                <a:lumOff val="3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955"/>
              <a:endParaRPr lang="en-US" sz="900">
                <a:solidFill>
                  <a:schemeClr val="tx1"/>
                </a:solidFill>
              </a:endParaRPr>
            </a:p>
          </p:txBody>
        </p:sp>
        <p:sp>
          <p:nvSpPr>
            <p:cNvPr id="83" name="TextBox 82"/>
            <p:cNvSpPr txBox="1"/>
            <p:nvPr/>
          </p:nvSpPr>
          <p:spPr>
            <a:xfrm>
              <a:off x="3541280" y="4254658"/>
              <a:ext cx="2097155" cy="307696"/>
            </a:xfrm>
            <a:prstGeom prst="rect">
              <a:avLst/>
            </a:prstGeom>
            <a:noFill/>
          </p:spPr>
          <p:txBody>
            <a:bodyPr wrap="none" rtlCol="0">
              <a:spAutoFit/>
            </a:bodyPr>
            <a:lstStyle/>
            <a:p>
              <a:pPr defTabSz="685955"/>
              <a:r>
                <a:rPr lang="en-US" sz="900" b="1" dirty="0"/>
                <a:t>Node 2</a:t>
              </a:r>
              <a:r>
                <a:rPr lang="en-US" sz="900" dirty="0"/>
                <a:t>: Distribution A – file 1</a:t>
              </a:r>
            </a:p>
          </p:txBody>
        </p:sp>
        <p:sp>
          <p:nvSpPr>
            <p:cNvPr id="108" name="TextBox 107"/>
            <p:cNvSpPr txBox="1"/>
            <p:nvPr/>
          </p:nvSpPr>
          <p:spPr>
            <a:xfrm>
              <a:off x="3550308" y="4674339"/>
              <a:ext cx="2097155" cy="307696"/>
            </a:xfrm>
            <a:prstGeom prst="rect">
              <a:avLst/>
            </a:prstGeom>
            <a:noFill/>
          </p:spPr>
          <p:txBody>
            <a:bodyPr wrap="none" rtlCol="0">
              <a:spAutoFit/>
            </a:bodyPr>
            <a:lstStyle/>
            <a:p>
              <a:pPr defTabSz="685955"/>
              <a:r>
                <a:rPr lang="en-US" sz="900" b="1" dirty="0"/>
                <a:t>Node 2</a:t>
              </a:r>
              <a:r>
                <a:rPr lang="en-US" sz="900" dirty="0"/>
                <a:t>: Distribution A – file 1</a:t>
              </a:r>
            </a:p>
          </p:txBody>
        </p:sp>
      </p:grpSp>
      <p:grpSp>
        <p:nvGrpSpPr>
          <p:cNvPr id="109" name="Group 108"/>
          <p:cNvGrpSpPr/>
          <p:nvPr/>
        </p:nvGrpSpPr>
        <p:grpSpPr>
          <a:xfrm>
            <a:off x="6410716" y="4542583"/>
            <a:ext cx="1124538" cy="423202"/>
            <a:chOff x="1525843" y="3792297"/>
            <a:chExt cx="1612182" cy="628632"/>
          </a:xfrm>
        </p:grpSpPr>
        <p:grpSp>
          <p:nvGrpSpPr>
            <p:cNvPr id="110" name="Group 109"/>
            <p:cNvGrpSpPr/>
            <p:nvPr/>
          </p:nvGrpSpPr>
          <p:grpSpPr>
            <a:xfrm>
              <a:off x="1525843" y="3792297"/>
              <a:ext cx="209550" cy="628632"/>
              <a:chOff x="1525843" y="3792297"/>
              <a:chExt cx="209550" cy="628632"/>
            </a:xfrm>
          </p:grpSpPr>
          <p:sp>
            <p:nvSpPr>
              <p:cNvPr id="115" name="TextBox 114"/>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116" name="TextBox 115"/>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117" name="TextBox 116"/>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nvGrpSpPr>
            <p:cNvPr id="111" name="Group 110"/>
            <p:cNvGrpSpPr/>
            <p:nvPr/>
          </p:nvGrpSpPr>
          <p:grpSpPr>
            <a:xfrm>
              <a:off x="2928475" y="3792297"/>
              <a:ext cx="209550" cy="628632"/>
              <a:chOff x="1525843" y="3792297"/>
              <a:chExt cx="209550" cy="628632"/>
            </a:xfrm>
          </p:grpSpPr>
          <p:sp>
            <p:nvSpPr>
              <p:cNvPr id="112" name="TextBox 111"/>
              <p:cNvSpPr txBox="1"/>
              <p:nvPr/>
            </p:nvSpPr>
            <p:spPr>
              <a:xfrm>
                <a:off x="1525843" y="3935172"/>
                <a:ext cx="209550" cy="342882"/>
              </a:xfrm>
              <a:prstGeom prst="rect">
                <a:avLst/>
              </a:prstGeom>
              <a:noFill/>
            </p:spPr>
            <p:txBody>
              <a:bodyPr wrap="square" rtlCol="0">
                <a:spAutoFit/>
              </a:bodyPr>
              <a:lstStyle/>
              <a:p>
                <a:pPr defTabSz="685955"/>
                <a:r>
                  <a:rPr lang="en-US" sz="900" dirty="0"/>
                  <a:t>.</a:t>
                </a:r>
              </a:p>
            </p:txBody>
          </p:sp>
          <p:sp>
            <p:nvSpPr>
              <p:cNvPr id="113" name="TextBox 112"/>
              <p:cNvSpPr txBox="1"/>
              <p:nvPr/>
            </p:nvSpPr>
            <p:spPr>
              <a:xfrm>
                <a:off x="1525843" y="4078047"/>
                <a:ext cx="209550" cy="342882"/>
              </a:xfrm>
              <a:prstGeom prst="rect">
                <a:avLst/>
              </a:prstGeom>
              <a:noFill/>
            </p:spPr>
            <p:txBody>
              <a:bodyPr wrap="square" rtlCol="0">
                <a:spAutoFit/>
              </a:bodyPr>
              <a:lstStyle/>
              <a:p>
                <a:pPr defTabSz="685955"/>
                <a:r>
                  <a:rPr lang="en-US" sz="900" dirty="0"/>
                  <a:t>.</a:t>
                </a:r>
              </a:p>
            </p:txBody>
          </p:sp>
          <p:sp>
            <p:nvSpPr>
              <p:cNvPr id="114" name="TextBox 113"/>
              <p:cNvSpPr txBox="1"/>
              <p:nvPr/>
            </p:nvSpPr>
            <p:spPr>
              <a:xfrm>
                <a:off x="1525843" y="3792297"/>
                <a:ext cx="209550" cy="342882"/>
              </a:xfrm>
              <a:prstGeom prst="rect">
                <a:avLst/>
              </a:prstGeom>
              <a:noFill/>
            </p:spPr>
            <p:txBody>
              <a:bodyPr wrap="square" rtlCol="0">
                <a:spAutoFit/>
              </a:bodyPr>
              <a:lstStyle/>
              <a:p>
                <a:pPr defTabSz="685955"/>
                <a:r>
                  <a:rPr lang="en-US" sz="900" dirty="0"/>
                  <a:t>.</a:t>
                </a:r>
              </a:p>
            </p:txBody>
          </p:sp>
        </p:grpSp>
      </p:grpSp>
      <p:sp>
        <p:nvSpPr>
          <p:cNvPr id="103" name="Rectangle 102"/>
          <p:cNvSpPr/>
          <p:nvPr>
            <p:custDataLst>
              <p:tags r:id="rId14"/>
            </p:custDataLst>
          </p:nvPr>
        </p:nvSpPr>
        <p:spPr>
          <a:xfrm>
            <a:off x="3899396" y="1881825"/>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1</a:t>
            </a:r>
          </a:p>
        </p:txBody>
      </p:sp>
      <p:sp>
        <p:nvSpPr>
          <p:cNvPr id="107" name="Rectangle 106"/>
          <p:cNvSpPr/>
          <p:nvPr>
            <p:custDataLst>
              <p:tags r:id="rId15"/>
            </p:custDataLst>
          </p:nvPr>
        </p:nvSpPr>
        <p:spPr>
          <a:xfrm>
            <a:off x="4768677" y="1881825"/>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2</a:t>
            </a:r>
          </a:p>
        </p:txBody>
      </p:sp>
      <p:sp>
        <p:nvSpPr>
          <p:cNvPr id="118" name="Rectangle 117"/>
          <p:cNvSpPr/>
          <p:nvPr>
            <p:custDataLst>
              <p:tags r:id="rId16"/>
            </p:custDataLst>
          </p:nvPr>
        </p:nvSpPr>
        <p:spPr>
          <a:xfrm>
            <a:off x="3899396" y="219606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a:t>
            </a:r>
          </a:p>
        </p:txBody>
      </p:sp>
      <p:sp>
        <p:nvSpPr>
          <p:cNvPr id="124" name="Rectangle 123"/>
          <p:cNvSpPr/>
          <p:nvPr>
            <p:custDataLst>
              <p:tags r:id="rId17"/>
            </p:custDataLst>
          </p:nvPr>
        </p:nvSpPr>
        <p:spPr>
          <a:xfrm>
            <a:off x="4768677" y="219606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4</a:t>
            </a:r>
          </a:p>
        </p:txBody>
      </p:sp>
      <p:sp>
        <p:nvSpPr>
          <p:cNvPr id="125" name="Rectangle 124"/>
          <p:cNvSpPr/>
          <p:nvPr>
            <p:custDataLst>
              <p:tags r:id="rId18"/>
            </p:custDataLst>
          </p:nvPr>
        </p:nvSpPr>
        <p:spPr>
          <a:xfrm>
            <a:off x="3899396" y="251675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5</a:t>
            </a:r>
          </a:p>
        </p:txBody>
      </p:sp>
      <p:sp>
        <p:nvSpPr>
          <p:cNvPr id="126" name="Rectangle 125"/>
          <p:cNvSpPr/>
          <p:nvPr>
            <p:custDataLst>
              <p:tags r:id="rId19"/>
            </p:custDataLst>
          </p:nvPr>
        </p:nvSpPr>
        <p:spPr>
          <a:xfrm>
            <a:off x="4768677" y="251675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a:t>
            </a:r>
          </a:p>
        </p:txBody>
      </p:sp>
      <p:sp>
        <p:nvSpPr>
          <p:cNvPr id="127" name="Rectangle 126"/>
          <p:cNvSpPr/>
          <p:nvPr>
            <p:custDataLst>
              <p:tags r:id="rId20"/>
            </p:custDataLst>
          </p:nvPr>
        </p:nvSpPr>
        <p:spPr>
          <a:xfrm>
            <a:off x="3899396" y="2837438"/>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7</a:t>
            </a:r>
          </a:p>
        </p:txBody>
      </p:sp>
      <p:sp>
        <p:nvSpPr>
          <p:cNvPr id="128" name="Rectangle 127"/>
          <p:cNvSpPr/>
          <p:nvPr>
            <p:custDataLst>
              <p:tags r:id="rId21"/>
            </p:custDataLst>
          </p:nvPr>
        </p:nvSpPr>
        <p:spPr>
          <a:xfrm>
            <a:off x="4768677" y="2837438"/>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8</a:t>
            </a:r>
          </a:p>
        </p:txBody>
      </p:sp>
      <p:sp>
        <p:nvSpPr>
          <p:cNvPr id="129" name="Rectangle 128"/>
          <p:cNvSpPr/>
          <p:nvPr>
            <p:custDataLst>
              <p:tags r:id="rId22"/>
            </p:custDataLst>
          </p:nvPr>
        </p:nvSpPr>
        <p:spPr>
          <a:xfrm>
            <a:off x="3899396" y="501394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65</a:t>
            </a:r>
          </a:p>
        </p:txBody>
      </p:sp>
      <p:sp>
        <p:nvSpPr>
          <p:cNvPr id="130" name="Rectangle 129"/>
          <p:cNvSpPr/>
          <p:nvPr>
            <p:custDataLst>
              <p:tags r:id="rId23"/>
            </p:custDataLst>
          </p:nvPr>
        </p:nvSpPr>
        <p:spPr>
          <a:xfrm>
            <a:off x="4768677" y="501394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66</a:t>
            </a:r>
          </a:p>
        </p:txBody>
      </p:sp>
      <p:sp>
        <p:nvSpPr>
          <p:cNvPr id="131" name="Rectangle 130"/>
          <p:cNvSpPr/>
          <p:nvPr>
            <p:custDataLst>
              <p:tags r:id="rId24"/>
            </p:custDataLst>
          </p:nvPr>
        </p:nvSpPr>
        <p:spPr>
          <a:xfrm>
            <a:off x="3899396" y="3396446"/>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29</a:t>
            </a:r>
          </a:p>
        </p:txBody>
      </p:sp>
      <p:sp>
        <p:nvSpPr>
          <p:cNvPr id="132" name="Rectangle 131"/>
          <p:cNvSpPr/>
          <p:nvPr>
            <p:custDataLst>
              <p:tags r:id="rId25"/>
            </p:custDataLst>
          </p:nvPr>
        </p:nvSpPr>
        <p:spPr>
          <a:xfrm>
            <a:off x="4768677" y="3396446"/>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30</a:t>
            </a:r>
          </a:p>
        </p:txBody>
      </p:sp>
      <p:sp>
        <p:nvSpPr>
          <p:cNvPr id="133" name="Rectangle 132"/>
          <p:cNvSpPr/>
          <p:nvPr>
            <p:custDataLst>
              <p:tags r:id="rId26"/>
            </p:custDataLst>
          </p:nvPr>
        </p:nvSpPr>
        <p:spPr>
          <a:xfrm>
            <a:off x="3899396" y="405007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33</a:t>
            </a:r>
          </a:p>
        </p:txBody>
      </p:sp>
      <p:sp>
        <p:nvSpPr>
          <p:cNvPr id="134" name="Rectangle 133"/>
          <p:cNvSpPr/>
          <p:nvPr>
            <p:custDataLst>
              <p:tags r:id="rId27"/>
            </p:custDataLst>
          </p:nvPr>
        </p:nvSpPr>
        <p:spPr>
          <a:xfrm>
            <a:off x="4768677" y="405007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34</a:t>
            </a:r>
          </a:p>
        </p:txBody>
      </p:sp>
      <p:sp>
        <p:nvSpPr>
          <p:cNvPr id="135" name="Rectangle 134"/>
          <p:cNvSpPr/>
          <p:nvPr>
            <p:custDataLst>
              <p:tags r:id="rId28"/>
            </p:custDataLst>
          </p:nvPr>
        </p:nvSpPr>
        <p:spPr>
          <a:xfrm>
            <a:off x="3899396" y="372309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31</a:t>
            </a:r>
          </a:p>
        </p:txBody>
      </p:sp>
      <p:sp>
        <p:nvSpPr>
          <p:cNvPr id="136" name="Rectangle 135"/>
          <p:cNvSpPr/>
          <p:nvPr>
            <p:custDataLst>
              <p:tags r:id="rId29"/>
            </p:custDataLst>
          </p:nvPr>
        </p:nvSpPr>
        <p:spPr>
          <a:xfrm>
            <a:off x="4768677" y="3723094"/>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32</a:t>
            </a:r>
          </a:p>
        </p:txBody>
      </p:sp>
      <p:sp>
        <p:nvSpPr>
          <p:cNvPr id="137" name="Rectangle 136"/>
          <p:cNvSpPr/>
          <p:nvPr>
            <p:custDataLst>
              <p:tags r:id="rId30"/>
            </p:custDataLst>
          </p:nvPr>
        </p:nvSpPr>
        <p:spPr>
          <a:xfrm>
            <a:off x="3899396" y="436619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35</a:t>
            </a:r>
          </a:p>
        </p:txBody>
      </p:sp>
      <p:sp>
        <p:nvSpPr>
          <p:cNvPr id="138" name="Rectangle 137"/>
          <p:cNvSpPr/>
          <p:nvPr>
            <p:custDataLst>
              <p:tags r:id="rId31"/>
            </p:custDataLst>
          </p:nvPr>
        </p:nvSpPr>
        <p:spPr>
          <a:xfrm>
            <a:off x="4768677" y="4366191"/>
            <a:ext cx="802415" cy="184676"/>
          </a:xfrm>
          <a:prstGeom prst="rect">
            <a:avLst/>
          </a:prstGeom>
          <a:solidFill>
            <a:srgbClr val="FCD116"/>
          </a:solidFill>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55"/>
            <a:r>
              <a:rPr lang="en-US" sz="900" dirty="0">
                <a:solidFill>
                  <a:schemeClr val="tx1"/>
                </a:solidFill>
              </a:rPr>
              <a:t>Disk 36</a:t>
            </a:r>
          </a:p>
        </p:txBody>
      </p:sp>
      <p:grpSp>
        <p:nvGrpSpPr>
          <p:cNvPr id="139" name="Group 138"/>
          <p:cNvGrpSpPr/>
          <p:nvPr/>
        </p:nvGrpSpPr>
        <p:grpSpPr>
          <a:xfrm>
            <a:off x="389681" y="1851902"/>
            <a:ext cx="3190271" cy="3964242"/>
            <a:chOff x="6162674" y="1435608"/>
            <a:chExt cx="5522976" cy="5284280"/>
          </a:xfrm>
        </p:grpSpPr>
        <p:sp>
          <p:nvSpPr>
            <p:cNvPr id="140" name="Rectangle 139"/>
            <p:cNvSpPr/>
            <p:nvPr/>
          </p:nvSpPr>
          <p:spPr bwMode="auto">
            <a:xfrm>
              <a:off x="6162674" y="1984248"/>
              <a:ext cx="5522976" cy="4735640"/>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8622" indent="-128622">
                <a:buFont typeface="Arial" panose="020B0604020202020204" pitchFamily="34" charset="0"/>
                <a:buChar char="•"/>
              </a:pPr>
              <a:r>
                <a:rPr lang="en-US" sz="1350" dirty="0">
                  <a:solidFill>
                    <a:schemeClr val="tx1"/>
                  </a:solidFill>
                </a:rPr>
                <a:t>Each LUN is composed of 2 drives in RAID1 mirroring configuration</a:t>
              </a:r>
            </a:p>
            <a:p>
              <a:pPr marL="128622" indent="-128622">
                <a:buFont typeface="Arial" panose="020B0604020202020204" pitchFamily="34" charset="0"/>
                <a:buChar char="•"/>
              </a:pPr>
              <a:endParaRPr lang="en-US" sz="1350" dirty="0">
                <a:solidFill>
                  <a:schemeClr val="tx1"/>
                </a:solidFill>
              </a:endParaRPr>
            </a:p>
            <a:p>
              <a:pPr marL="128622" indent="-128622">
                <a:buFont typeface="Arial" panose="020B0604020202020204" pitchFamily="34" charset="0"/>
                <a:buChar char="•"/>
              </a:pPr>
              <a:r>
                <a:rPr lang="en-US" sz="1350" dirty="0">
                  <a:solidFill>
                    <a:schemeClr val="tx1"/>
                  </a:solidFill>
                </a:rPr>
                <a:t>Distributions are now split across 2 files/LUNS</a:t>
              </a:r>
            </a:p>
            <a:p>
              <a:pPr marL="128622" indent="-128622">
                <a:buFont typeface="Arial" panose="020B0604020202020204" pitchFamily="34" charset="0"/>
                <a:buChar char="•"/>
              </a:pPr>
              <a:endParaRPr lang="en-US" sz="1350" dirty="0">
                <a:solidFill>
                  <a:schemeClr val="tx1"/>
                </a:solidFill>
              </a:endParaRPr>
            </a:p>
            <a:p>
              <a:pPr marL="128622" indent="-128622">
                <a:buFont typeface="Arial" panose="020B0604020202020204" pitchFamily="34" charset="0"/>
                <a:buChar char="•"/>
              </a:pPr>
              <a:r>
                <a:rPr lang="en-US" sz="1350" dirty="0" err="1">
                  <a:solidFill>
                    <a:schemeClr val="tx1"/>
                  </a:solidFill>
                </a:rPr>
                <a:t>TempDB</a:t>
              </a:r>
              <a:r>
                <a:rPr lang="en-US" sz="1350" dirty="0">
                  <a:solidFill>
                    <a:schemeClr val="tx1"/>
                  </a:solidFill>
                </a:rPr>
                <a:t> and Log are across all 16 LUNs </a:t>
              </a:r>
            </a:p>
            <a:p>
              <a:pPr marL="128622" indent="-128622">
                <a:buFont typeface="Arial" panose="020B0604020202020204" pitchFamily="34" charset="0"/>
                <a:buChar char="•"/>
              </a:pPr>
              <a:endParaRPr lang="en-US" sz="1350" dirty="0">
                <a:solidFill>
                  <a:schemeClr val="tx1"/>
                </a:solidFill>
              </a:endParaRPr>
            </a:p>
            <a:p>
              <a:pPr marL="128622" indent="-128622">
                <a:buFont typeface="Arial" panose="020B0604020202020204" pitchFamily="34" charset="0"/>
                <a:buChar char="•"/>
              </a:pPr>
              <a:r>
                <a:rPr lang="en-US" sz="1350" dirty="0">
                  <a:solidFill>
                    <a:schemeClr val="tx1"/>
                  </a:solidFill>
                </a:rPr>
                <a:t>No fixed </a:t>
              </a:r>
              <a:r>
                <a:rPr lang="en-US" sz="1350" dirty="0" err="1">
                  <a:solidFill>
                    <a:schemeClr val="tx1"/>
                  </a:solidFill>
                </a:rPr>
                <a:t>tempDB</a:t>
              </a:r>
              <a:r>
                <a:rPr lang="en-US" sz="1350" dirty="0">
                  <a:solidFill>
                    <a:schemeClr val="tx1"/>
                  </a:solidFill>
                </a:rPr>
                <a:t> or log size allocation</a:t>
              </a:r>
            </a:p>
            <a:p>
              <a:pPr marL="128622" indent="-128622">
                <a:buFont typeface="Arial" panose="020B0604020202020204" pitchFamily="34" charset="0"/>
                <a:buChar char="•"/>
              </a:pPr>
              <a:endParaRPr lang="en-US" sz="1350" dirty="0">
                <a:solidFill>
                  <a:schemeClr val="tx1"/>
                </a:solidFill>
              </a:endParaRPr>
            </a:p>
            <a:p>
              <a:pPr marL="128622" indent="-128622">
                <a:buFont typeface="Arial" panose="020B0604020202020204" pitchFamily="34" charset="0"/>
                <a:buChar char="•"/>
              </a:pPr>
              <a:r>
                <a:rPr lang="en-US" sz="1350" dirty="0">
                  <a:solidFill>
                    <a:schemeClr val="tx1"/>
                  </a:solidFill>
                </a:rPr>
                <a:t>VHDXs are on JBODs to ensure high availability</a:t>
              </a:r>
            </a:p>
            <a:p>
              <a:pPr marL="128622" indent="-128622">
                <a:buFont typeface="Arial" panose="020B0604020202020204" pitchFamily="34" charset="0"/>
                <a:buChar char="•"/>
              </a:pPr>
              <a:endParaRPr lang="en-US" sz="1350" dirty="0">
                <a:solidFill>
                  <a:schemeClr val="tx1"/>
                </a:solidFill>
              </a:endParaRPr>
            </a:p>
            <a:p>
              <a:pPr marL="128622" indent="-128622">
                <a:buFont typeface="Arial" panose="020B0604020202020204" pitchFamily="34" charset="0"/>
                <a:buChar char="•"/>
              </a:pPr>
              <a:r>
                <a:rPr lang="en-US" sz="1350" dirty="0">
                  <a:solidFill>
                    <a:schemeClr val="tx1"/>
                  </a:solidFill>
                </a:rPr>
                <a:t>Disk I/O further parallelized </a:t>
              </a:r>
            </a:p>
            <a:p>
              <a:pPr marL="471600" lvl="1" indent="-128622">
                <a:buFont typeface="Arial" panose="020B0604020202020204" pitchFamily="34" charset="0"/>
                <a:buChar char="•"/>
              </a:pPr>
              <a:r>
                <a:rPr lang="en-US" sz="1350" dirty="0">
                  <a:solidFill>
                    <a:schemeClr val="tx1"/>
                  </a:solidFill>
                </a:rPr>
                <a:t>Bandwidth to increase by ~70%</a:t>
              </a:r>
            </a:p>
          </p:txBody>
        </p:sp>
        <p:sp>
          <p:nvSpPr>
            <p:cNvPr id="141" name="Rectangle 140"/>
            <p:cNvSpPr/>
            <p:nvPr>
              <p:custDataLst>
                <p:tags r:id="rId32"/>
              </p:custDataLst>
            </p:nvPr>
          </p:nvSpPr>
          <p:spPr bwMode="auto">
            <a:xfrm>
              <a:off x="6162674" y="1435608"/>
              <a:ext cx="5522976" cy="5486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101" dirty="0">
                  <a:solidFill>
                    <a:schemeClr val="tx1"/>
                  </a:solidFill>
                  <a:latin typeface="Segoe UI Light"/>
                </a:rPr>
                <a:t>Design Details</a:t>
              </a:r>
            </a:p>
          </p:txBody>
        </p:sp>
      </p:grpSp>
      <p:sp>
        <p:nvSpPr>
          <p:cNvPr id="4" name="Title 3"/>
          <p:cNvSpPr>
            <a:spLocks noGrp="1"/>
          </p:cNvSpPr>
          <p:nvPr>
            <p:ph type="title"/>
          </p:nvPr>
        </p:nvSpPr>
        <p:spPr/>
        <p:txBody>
          <a:bodyPr/>
          <a:lstStyle/>
          <a:p>
            <a:r>
              <a:rPr lang="pl-PL" dirty="0" smtClean="0"/>
              <a:t>Architektura - dyski</a:t>
            </a:r>
            <a:endParaRPr lang="pl-PL" dirty="0"/>
          </a:p>
        </p:txBody>
      </p:sp>
    </p:spTree>
    <p:extLst>
      <p:ext uri="{BB962C8B-B14F-4D97-AF65-F5344CB8AC3E}">
        <p14:creationId xmlns:p14="http://schemas.microsoft.com/office/powerpoint/2010/main" val="373678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Skalowalność PDW v2 - HP</a:t>
            </a:r>
            <a:endParaRPr lang="pl-PL" dirty="0"/>
          </a:p>
        </p:txBody>
      </p:sp>
      <p:graphicFrame>
        <p:nvGraphicFramePr>
          <p:cNvPr id="6" name="Table 5"/>
          <p:cNvGraphicFramePr>
            <a:graphicFrameLocks noGrp="1"/>
          </p:cNvGraphicFramePr>
          <p:nvPr>
            <p:extLst/>
          </p:nvPr>
        </p:nvGraphicFramePr>
        <p:xfrm>
          <a:off x="381000" y="2366010"/>
          <a:ext cx="8610599" cy="3120390"/>
        </p:xfrm>
        <a:graphic>
          <a:graphicData uri="http://schemas.openxmlformats.org/drawingml/2006/table">
            <a:tbl>
              <a:tblPr/>
              <a:tblGrid>
                <a:gridCol w="1417792"/>
                <a:gridCol w="411008"/>
                <a:gridCol w="609600"/>
                <a:gridCol w="762000"/>
                <a:gridCol w="917137"/>
                <a:gridCol w="690043"/>
                <a:gridCol w="435793"/>
                <a:gridCol w="1099991"/>
                <a:gridCol w="1092103"/>
                <a:gridCol w="1175132"/>
              </a:tblGrid>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endParaRPr lang="en-US" sz="1400" b="1" i="0" u="none" strike="noStrike" dirty="0">
                        <a:solidFill>
                          <a:srgbClr val="002060"/>
                        </a:solidFill>
                        <a:effectLst/>
                        <a:latin typeface="Calibri" panose="020F0502020204030204" pitchFamily="34" charset="0"/>
                      </a:endParaRP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a:solidFill>
                            <a:schemeClr val="tx1"/>
                          </a:solidFill>
                          <a:effectLst/>
                          <a:latin typeface="Calibri" panose="020F0502020204030204" pitchFamily="34" charset="0"/>
                        </a:rPr>
                        <a:t>Base</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Active</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Compute </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1" i="0" u="none" strike="noStrike" dirty="0" smtClean="0">
                          <a:solidFill>
                            <a:schemeClr val="tx1"/>
                          </a:solidFill>
                          <a:effectLst/>
                          <a:latin typeface="Calibri" panose="020F0502020204030204" pitchFamily="34" charset="0"/>
                        </a:rPr>
                        <a:t>Incr</a:t>
                      </a:r>
                      <a:r>
                        <a:rPr lang="en-US" sz="1400" b="1" i="0" u="none" strike="noStrike" dirty="0">
                          <a:solidFill>
                            <a:schemeClr val="tx1"/>
                          </a:solidFill>
                          <a:effectLst/>
                          <a:latin typeface="Calibri" panose="020F0502020204030204" pitchFamily="34" charset="0"/>
                        </a:rPr>
                        <a:t>.</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chemeClr val="tx1"/>
                          </a:solidFill>
                          <a:effectLst/>
                          <a:latin typeface="Calibri" panose="020F0502020204030204" pitchFamily="34" charset="0"/>
                        </a:rPr>
                        <a:t>Spare</a:t>
                      </a:r>
                      <a:endParaRPr lang="en-US" sz="1400" b="1"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chemeClr val="tx1"/>
                          </a:solidFill>
                          <a:effectLst/>
                          <a:latin typeface="Calibri" panose="020F0502020204030204" pitchFamily="34" charset="0"/>
                        </a:rPr>
                        <a:t>Total</a:t>
                      </a:r>
                      <a:endParaRPr lang="en-US" sz="1400" b="1"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Raw disk: 1TB</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Raw disk: 3TB</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Capacity</a:t>
                      </a:r>
                    </a:p>
                  </a:txBody>
                  <a:tcPr marL="9525" marR="9525" marT="952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Quarter-rack</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0</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N/A</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15.1</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45.3</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53-227 TB</a:t>
                      </a:r>
                    </a:p>
                  </a:txBody>
                  <a:tcPr marL="9525" marR="9525" marT="952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Half</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100%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30.2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90.6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106-453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Three-quarters</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50%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45.3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135.9</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159-680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Full rack</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60.4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181.2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211-906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chemeClr val="tx1"/>
                          </a:solidFill>
                          <a:effectLst/>
                          <a:latin typeface="Calibri" panose="020F0502020204030204" pitchFamily="34" charset="0"/>
                        </a:rPr>
                        <a:t>One-&amp;-quarter</a:t>
                      </a:r>
                      <a:endParaRPr lang="en-US" sz="1400" b="1"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75.5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226.5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264-1133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chemeClr val="tx1"/>
                          </a:solidFill>
                          <a:effectLst/>
                          <a:latin typeface="Calibri" panose="020F0502020204030204" pitchFamily="34" charset="0"/>
                        </a:rPr>
                        <a:t>One-&amp;-half</a:t>
                      </a:r>
                      <a:endParaRPr lang="en-US" sz="1400" b="1" i="0"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90.6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271.8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317-1359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Two racks</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19</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120.8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362.4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423-1812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Two and a half</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7</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151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453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529-2265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Three racks</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9</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181.2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543.6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634-2718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Four racks</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33%</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37</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241.6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724.8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846-3624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Five racks</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302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906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1057-4530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Six racks</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55</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362.4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1087.2</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1268-5436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r h="19050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Seven racks</a:t>
                      </a: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7</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21</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56</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17%</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7</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64</a:t>
                      </a:r>
                    </a:p>
                  </a:txBody>
                  <a:tcPr marL="9525" marR="9525" marT="9525"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422.8</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1268.4</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1480-6342 TB</a:t>
                      </a:r>
                    </a:p>
                  </a:txBody>
                  <a:tcPr marL="9525" marR="9525" marT="9525" marB="0" anchor="b">
                    <a:lnL>
                      <a:noFill/>
                    </a:lnL>
                    <a:lnR>
                      <a:noFill/>
                    </a:lnR>
                    <a:lnT>
                      <a:noFill/>
                    </a:lnT>
                    <a:lnB>
                      <a:noFill/>
                    </a:lnB>
                    <a:lnTlToBr w="12700" cmpd="sng">
                      <a:noFill/>
                      <a:prstDash val="solid"/>
                    </a:lnTlToBr>
                    <a:lnBlToTr w="12700" cmpd="sng">
                      <a:noFill/>
                      <a:prstDash val="solid"/>
                    </a:lnBlToTr>
                    <a:noFill/>
                  </a:tcPr>
                </a:tc>
              </a:tr>
            </a:tbl>
          </a:graphicData>
        </a:graphic>
      </p:graphicFrame>
      <p:pic>
        <p:nvPicPr>
          <p:cNvPr id="7" name="Picture 6" descr="HP_White_RGB_150_LG.png"/>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229600" y="5562600"/>
            <a:ext cx="687160" cy="68716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0689" y="31202"/>
            <a:ext cx="1000264" cy="233099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3025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Skalowalność PDW v2 - Dell</a:t>
            </a:r>
            <a:endParaRPr lang="pl-PL" dirty="0"/>
          </a:p>
        </p:txBody>
      </p:sp>
      <p:graphicFrame>
        <p:nvGraphicFramePr>
          <p:cNvPr id="3" name="Table 2"/>
          <p:cNvGraphicFramePr>
            <a:graphicFrameLocks noGrp="1"/>
          </p:cNvGraphicFramePr>
          <p:nvPr>
            <p:extLst/>
          </p:nvPr>
        </p:nvGraphicFramePr>
        <p:xfrm>
          <a:off x="228600" y="2057400"/>
          <a:ext cx="8610600" cy="2894515"/>
        </p:xfrm>
        <a:graphic>
          <a:graphicData uri="http://schemas.openxmlformats.org/drawingml/2006/table">
            <a:tbl>
              <a:tblPr/>
              <a:tblGrid>
                <a:gridCol w="1231475"/>
                <a:gridCol w="622219"/>
                <a:gridCol w="622219"/>
                <a:gridCol w="710209"/>
                <a:gridCol w="1143483"/>
                <a:gridCol w="466663"/>
                <a:gridCol w="563597"/>
                <a:gridCol w="1085932"/>
                <a:gridCol w="1052808"/>
                <a:gridCol w="1111995"/>
              </a:tblGrid>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endParaRPr lang="en-US" sz="1400" b="1" i="0" u="none" strike="noStrike" dirty="0">
                        <a:solidFill>
                          <a:srgbClr val="FFC000"/>
                        </a:solidFill>
                        <a:effectLst/>
                        <a:latin typeface="Calibri" panose="020F0502020204030204" pitchFamily="34" charset="0"/>
                      </a:endParaRP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rgbClr val="002060"/>
                          </a:solidFill>
                          <a:effectLst/>
                          <a:latin typeface="Calibri" panose="020F0502020204030204" pitchFamily="34" charset="0"/>
                        </a:rPr>
                        <a:t>Base</a:t>
                      </a: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rgbClr val="002060"/>
                          </a:solidFill>
                          <a:effectLst/>
                          <a:latin typeface="Calibri" panose="020F0502020204030204" pitchFamily="34" charset="0"/>
                        </a:rPr>
                        <a:t>Active</a:t>
                      </a: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rgbClr val="002060"/>
                          </a:solidFill>
                          <a:effectLst/>
                          <a:latin typeface="Calibri" panose="020F0502020204030204" pitchFamily="34" charset="0"/>
                        </a:rPr>
                        <a:t>Compute</a:t>
                      </a:r>
                      <a:endParaRPr lang="en-US" sz="1400" b="1" i="0" u="none" strike="noStrike" dirty="0">
                        <a:solidFill>
                          <a:srgbClr val="002060"/>
                        </a:solidFill>
                        <a:effectLst/>
                        <a:latin typeface="Calibri" panose="020F0502020204030204" pitchFamily="34" charset="0"/>
                      </a:endParaRP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1" i="0" u="none" strike="noStrike" dirty="0" smtClean="0">
                          <a:solidFill>
                            <a:srgbClr val="002060"/>
                          </a:solidFill>
                          <a:effectLst/>
                          <a:latin typeface="Calibri" panose="020F0502020204030204" pitchFamily="34" charset="0"/>
                        </a:rPr>
                        <a:t>Incr.</a:t>
                      </a:r>
                      <a:endParaRPr lang="en-US" sz="1400" b="1" i="0" u="none" strike="noStrike" dirty="0">
                        <a:solidFill>
                          <a:srgbClr val="002060"/>
                        </a:solidFill>
                        <a:effectLst/>
                        <a:latin typeface="Calibri" panose="020F0502020204030204" pitchFamily="34" charset="0"/>
                      </a:endParaRP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rgbClr val="002060"/>
                          </a:solidFill>
                          <a:effectLst/>
                          <a:latin typeface="Calibri" panose="020F0502020204030204" pitchFamily="34" charset="0"/>
                        </a:rPr>
                        <a:t>Spare</a:t>
                      </a:r>
                      <a:endParaRPr lang="en-US" sz="1400" b="1" i="0" u="none" strike="noStrike" dirty="0">
                        <a:solidFill>
                          <a:srgbClr val="002060"/>
                        </a:solidFill>
                        <a:effectLst/>
                        <a:latin typeface="Calibri" panose="020F0502020204030204" pitchFamily="34" charset="0"/>
                      </a:endParaRP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rgbClr val="002060"/>
                          </a:solidFill>
                          <a:effectLst/>
                          <a:latin typeface="Calibri" panose="020F0502020204030204" pitchFamily="34" charset="0"/>
                        </a:rPr>
                        <a:t>Total</a:t>
                      </a:r>
                      <a:endParaRPr lang="en-US" sz="1400" b="1" i="0" u="none" strike="noStrike" dirty="0">
                        <a:solidFill>
                          <a:srgbClr val="002060"/>
                        </a:solidFill>
                        <a:effectLst/>
                        <a:latin typeface="Calibri" panose="020F0502020204030204" pitchFamily="34" charset="0"/>
                      </a:endParaRP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rgbClr val="002060"/>
                          </a:solidFill>
                          <a:effectLst/>
                          <a:latin typeface="Calibri" panose="020F0502020204030204" pitchFamily="34" charset="0"/>
                        </a:rPr>
                        <a:t>Raw disk: 1TB</a:t>
                      </a: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rgbClr val="002060"/>
                          </a:solidFill>
                          <a:effectLst/>
                          <a:latin typeface="Calibri" panose="020F0502020204030204" pitchFamily="34" charset="0"/>
                        </a:rPr>
                        <a:t>Raw disk: 3TB</a:t>
                      </a: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rgbClr val="002060"/>
                          </a:solidFill>
                          <a:effectLst/>
                          <a:latin typeface="Calibri" panose="020F0502020204030204" pitchFamily="34" charset="0"/>
                        </a:rPr>
                        <a:t>Capacity</a:t>
                      </a:r>
                    </a:p>
                  </a:txBody>
                  <a:tcPr marL="9295" marR="9295" marT="9295" marB="0" anchor="b">
                    <a:lnL>
                      <a:noFill/>
                    </a:lnL>
                    <a:lnR>
                      <a:noFill/>
                    </a:lnR>
                    <a:lnT>
                      <a:noFill/>
                    </a:lnT>
                    <a:lnB w="63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Quarter-rack</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0</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N/A</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22.65</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67.95</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79-340 TB</a:t>
                      </a:r>
                    </a:p>
                  </a:txBody>
                  <a:tcPr marL="9295" marR="9295" marT="9295" marB="0" anchor="b">
                    <a:lnL>
                      <a:noFill/>
                    </a:lnL>
                    <a:lnR>
                      <a:noFill/>
                    </a:lnR>
                    <a:lnT w="6350" cap="flat" cmpd="sng" algn="ctr">
                      <a:solidFill>
                        <a:srgbClr val="FFFFFF"/>
                      </a:solidFill>
                      <a:prstDash val="solid"/>
                      <a:round/>
                      <a:headEnd type="none" w="med" len="med"/>
                      <a:tailEnd type="none" w="med" len="med"/>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2 thirds</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100%</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45.3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135.9</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159-680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Full rack</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9</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50%</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67.95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203.85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238-1019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One and third</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90.6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271.8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317-1359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smtClean="0">
                          <a:solidFill>
                            <a:schemeClr val="tx1"/>
                          </a:solidFill>
                          <a:effectLst/>
                          <a:latin typeface="Calibri" panose="020F0502020204030204" pitchFamily="34" charset="0"/>
                        </a:rPr>
                        <a:t>One </a:t>
                      </a:r>
                      <a:r>
                        <a:rPr lang="en-US" sz="1400" b="1" i="0" u="none" strike="noStrike" dirty="0">
                          <a:solidFill>
                            <a:schemeClr val="tx1"/>
                          </a:solidFill>
                          <a:effectLst/>
                          <a:latin typeface="Calibri" panose="020F0502020204030204" pitchFamily="34" charset="0"/>
                        </a:rPr>
                        <a:t>and 2 third</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113.25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339.75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396-1699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2 racks</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135.9</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407.7</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476-2039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2 and a third</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17%</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158.55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475.65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555-2378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2 and 2 thirds</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181.2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543.6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634-2718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Three racks</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27</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203.85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2"/>
                          </a:solidFill>
                          <a:effectLst/>
                          <a:latin typeface="Calibri" panose="020F0502020204030204" pitchFamily="34" charset="0"/>
                        </a:rPr>
                        <a:t>611.55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713-3058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Four racks</a:t>
                      </a:r>
                    </a:p>
                  </a:txBody>
                  <a:tcPr marL="9295" marR="9295" marT="929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36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271.8</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815.4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951-4077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Five racks</a:t>
                      </a:r>
                    </a:p>
                  </a:txBody>
                  <a:tcPr marL="9295" marR="9295" marT="929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10</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45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51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339.75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1019.25</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1189-5096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r h="185910">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l" fontAlgn="b"/>
                      <a:r>
                        <a:rPr lang="en-US" sz="1400" b="1" i="0" u="none" strike="noStrike" dirty="0">
                          <a:solidFill>
                            <a:schemeClr val="tx1"/>
                          </a:solidFill>
                          <a:effectLst/>
                          <a:latin typeface="Calibri" panose="020F0502020204030204" pitchFamily="34" charset="0"/>
                        </a:rPr>
                        <a:t>Six racks</a:t>
                      </a:r>
                    </a:p>
                  </a:txBody>
                  <a:tcPr marL="9295" marR="9295" marT="9295" marB="0" anchor="b">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12</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54</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20%</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61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407.7</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a:solidFill>
                            <a:schemeClr val="tx2"/>
                          </a:solidFill>
                          <a:effectLst/>
                          <a:latin typeface="Calibri" panose="020F0502020204030204" pitchFamily="34" charset="0"/>
                        </a:rPr>
                        <a:t>1223.1</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ea typeface=""/>
                          <a:cs typeface=""/>
                        </a:defRPr>
                      </a:lvl1pPr>
                      <a:lvl2pPr marL="466371" algn="l" defTabSz="932742" rtl="0" eaLnBrk="1" latinLnBrk="0" hangingPunct="1">
                        <a:defRPr sz="1800" kern="1200">
                          <a:solidFill>
                            <a:schemeClr val="tx1"/>
                          </a:solidFill>
                          <a:latin typeface="Segoe UI"/>
                          <a:ea typeface=""/>
                          <a:cs typeface=""/>
                        </a:defRPr>
                      </a:lvl2pPr>
                      <a:lvl3pPr marL="932742" algn="l" defTabSz="932742" rtl="0" eaLnBrk="1" latinLnBrk="0" hangingPunct="1">
                        <a:defRPr sz="1800" kern="1200">
                          <a:solidFill>
                            <a:schemeClr val="tx1"/>
                          </a:solidFill>
                          <a:latin typeface="Segoe UI"/>
                          <a:ea typeface=""/>
                          <a:cs typeface=""/>
                        </a:defRPr>
                      </a:lvl3pPr>
                      <a:lvl4pPr marL="1399113" algn="l" defTabSz="932742" rtl="0" eaLnBrk="1" latinLnBrk="0" hangingPunct="1">
                        <a:defRPr sz="1800" kern="1200">
                          <a:solidFill>
                            <a:schemeClr val="tx1"/>
                          </a:solidFill>
                          <a:latin typeface="Segoe UI"/>
                          <a:ea typeface=""/>
                          <a:cs typeface=""/>
                        </a:defRPr>
                      </a:lvl4pPr>
                      <a:lvl5pPr marL="1865484" algn="l" defTabSz="932742" rtl="0" eaLnBrk="1" latinLnBrk="0" hangingPunct="1">
                        <a:defRPr sz="1800" kern="1200">
                          <a:solidFill>
                            <a:schemeClr val="tx1"/>
                          </a:solidFill>
                          <a:latin typeface="Segoe UI"/>
                          <a:ea typeface=""/>
                          <a:cs typeface=""/>
                        </a:defRPr>
                      </a:lvl5pPr>
                      <a:lvl6pPr marL="2331856" algn="l" defTabSz="932742" rtl="0" eaLnBrk="1" latinLnBrk="0" hangingPunct="1">
                        <a:defRPr sz="1800" kern="1200">
                          <a:solidFill>
                            <a:schemeClr val="tx1"/>
                          </a:solidFill>
                          <a:latin typeface="Segoe UI"/>
                          <a:ea typeface=""/>
                          <a:cs typeface=""/>
                        </a:defRPr>
                      </a:lvl6pPr>
                      <a:lvl7pPr marL="2798226" algn="l" defTabSz="932742" rtl="0" eaLnBrk="1" latinLnBrk="0" hangingPunct="1">
                        <a:defRPr sz="1800" kern="1200">
                          <a:solidFill>
                            <a:schemeClr val="tx1"/>
                          </a:solidFill>
                          <a:latin typeface="Segoe UI"/>
                          <a:ea typeface=""/>
                          <a:cs typeface=""/>
                        </a:defRPr>
                      </a:lvl7pPr>
                      <a:lvl8pPr marL="3264597" algn="l" defTabSz="932742" rtl="0" eaLnBrk="1" latinLnBrk="0" hangingPunct="1">
                        <a:defRPr sz="1800" kern="1200">
                          <a:solidFill>
                            <a:schemeClr val="tx1"/>
                          </a:solidFill>
                          <a:latin typeface="Segoe UI"/>
                          <a:ea typeface=""/>
                          <a:cs typeface=""/>
                        </a:defRPr>
                      </a:lvl8pPr>
                      <a:lvl9pPr marL="3730969" algn="l" defTabSz="932742" rtl="0" eaLnBrk="1" latinLnBrk="0" hangingPunct="1">
                        <a:defRPr sz="1800" kern="1200">
                          <a:solidFill>
                            <a:schemeClr val="tx1"/>
                          </a:solidFill>
                          <a:latin typeface="Segoe UI"/>
                          <a:ea typeface=""/>
                          <a:cs typeface=""/>
                        </a:defRPr>
                      </a:lvl9pPr>
                    </a:lstStyle>
                    <a:p>
                      <a:pPr algn="ctr" fontAlgn="b"/>
                      <a:r>
                        <a:rPr lang="en-US" sz="1400" b="0" i="0" u="none" strike="noStrike" dirty="0">
                          <a:solidFill>
                            <a:schemeClr val="tx1"/>
                          </a:solidFill>
                          <a:effectLst/>
                          <a:latin typeface="Calibri" panose="020F0502020204030204" pitchFamily="34" charset="0"/>
                        </a:rPr>
                        <a:t>1427-6116 TB</a:t>
                      </a:r>
                    </a:p>
                  </a:txBody>
                  <a:tcPr marL="9295" marR="9295" marT="9295" marB="0" anchor="b">
                    <a:lnL>
                      <a:noFill/>
                    </a:lnL>
                    <a:lnR>
                      <a:noFill/>
                    </a:lnR>
                    <a:lnT>
                      <a:noFill/>
                    </a:lnT>
                    <a:lnB>
                      <a:noFill/>
                    </a:lnB>
                    <a:lnTlToBr w="12700" cmpd="sng">
                      <a:noFill/>
                      <a:prstDash val="solid"/>
                    </a:lnTlToBr>
                    <a:lnBlToTr w="12700" cmpd="sng">
                      <a:noFill/>
                      <a:prstDash val="solid"/>
                    </a:lnBlToTr>
                    <a:noFill/>
                  </a:tcPr>
                </a:tc>
              </a:tr>
            </a:tbl>
          </a:graphicData>
        </a:graphic>
      </p:graphicFrame>
      <p:pic>
        <p:nvPicPr>
          <p:cNvPr id="4" name="Picture 3" descr="dell_gray_logo.png"/>
          <p:cNvPicPr>
            <a:picLocks noChangeAspect="1"/>
          </p:cNvPicPr>
          <p:nvPr/>
        </p:nvPicPr>
        <p:blipFill>
          <a:blip r:embed="rId2" cstate="screen">
            <a:duotone>
              <a:prstClr val="black"/>
              <a:schemeClr val="accent1">
                <a:tint val="45000"/>
                <a:satMod val="400000"/>
              </a:schemeClr>
            </a:duotone>
          </a:blip>
          <a:stretch>
            <a:fillRect/>
          </a:stretch>
        </p:blipFill>
        <p:spPr bwMode="black">
          <a:xfrm>
            <a:off x="7848600" y="5334000"/>
            <a:ext cx="838200" cy="838200"/>
          </a:xfrm>
          <a:prstGeom prst="rect">
            <a:avLst/>
          </a:prstGeom>
        </p:spPr>
      </p:pic>
      <p:pic>
        <p:nvPicPr>
          <p:cNvPr id="5" name="Picture 2" descr="C:\Users\vfontama\AppData\Local\Microsoft\Windows\Temporary Internet Files\Content.Outlook\X8AMW0FU\08080001-00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43503" y="274638"/>
            <a:ext cx="843297" cy="159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42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94943" y="4151684"/>
            <a:ext cx="1975944" cy="417892"/>
          </a:xfrm>
          <a:prstGeom prst="rect">
            <a:avLst/>
          </a:prstGeom>
          <a:solidFill>
            <a:srgbClr val="FF0000"/>
          </a:solidFill>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3</a:t>
            </a:r>
          </a:p>
        </p:txBody>
      </p:sp>
      <p:grpSp>
        <p:nvGrpSpPr>
          <p:cNvPr id="40" name="Group 39"/>
          <p:cNvGrpSpPr/>
          <p:nvPr/>
        </p:nvGrpSpPr>
        <p:grpSpPr>
          <a:xfrm>
            <a:off x="4398976" y="1709051"/>
            <a:ext cx="4605856" cy="4053074"/>
            <a:chOff x="6162674" y="1435608"/>
            <a:chExt cx="5522976" cy="5402692"/>
          </a:xfrm>
        </p:grpSpPr>
        <p:sp>
          <p:nvSpPr>
            <p:cNvPr id="41" name="Rectangle 40"/>
            <p:cNvSpPr/>
            <p:nvPr/>
          </p:nvSpPr>
          <p:spPr bwMode="auto">
            <a:xfrm>
              <a:off x="6162674" y="1984248"/>
              <a:ext cx="5522976" cy="4854052"/>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VM migration leveraged to move workload nodes to a new hosts after hardware failure</a:t>
              </a:r>
            </a:p>
            <a:p>
              <a:endParaRPr lang="en-US" sz="1050" dirty="0">
                <a:solidFill>
                  <a:schemeClr val="tx1"/>
                </a:solidFill>
              </a:endParaRPr>
            </a:p>
            <a:p>
              <a:r>
                <a:rPr lang="en-US" sz="1050" b="1" dirty="0">
                  <a:solidFill>
                    <a:schemeClr val="tx1"/>
                  </a:solidFill>
                </a:rPr>
                <a:t>Cluster Shared Volumes:</a:t>
              </a:r>
            </a:p>
            <a:p>
              <a:pPr lvl="1"/>
              <a:r>
                <a:rPr lang="en-US" sz="1050" dirty="0">
                  <a:solidFill>
                    <a:schemeClr val="tx1"/>
                  </a:solidFill>
                </a:rPr>
                <a:t>CSV allows all nodes to access the LUNs on the JBOD as long as at least one of the hosts attached to the JBOD is active</a:t>
              </a:r>
            </a:p>
            <a:p>
              <a:pPr lvl="1"/>
              <a:r>
                <a:rPr lang="en-US" sz="1050" dirty="0">
                  <a:solidFill>
                    <a:schemeClr val="tx1"/>
                  </a:solidFill>
                </a:rPr>
                <a:t>Leverages SMB3 protocol</a:t>
              </a:r>
            </a:p>
            <a:p>
              <a:endParaRPr lang="en-US" sz="1050" dirty="0">
                <a:solidFill>
                  <a:schemeClr val="tx1"/>
                </a:solidFill>
              </a:endParaRPr>
            </a:p>
            <a:p>
              <a:r>
                <a:rPr lang="en-US" sz="1050" b="1" dirty="0">
                  <a:solidFill>
                    <a:schemeClr val="tx1"/>
                  </a:solidFill>
                </a:rPr>
                <a:t>Failover Details:</a:t>
              </a:r>
            </a:p>
            <a:p>
              <a:pPr lvl="1"/>
              <a:r>
                <a:rPr lang="en-US" sz="1050" dirty="0">
                  <a:solidFill>
                    <a:schemeClr val="tx1"/>
                  </a:solidFill>
                </a:rPr>
                <a:t>One cluster across the whole appliance</a:t>
              </a:r>
            </a:p>
            <a:p>
              <a:pPr lvl="1"/>
              <a:r>
                <a:rPr lang="en-US" sz="1050" dirty="0">
                  <a:solidFill>
                    <a:schemeClr val="tx1"/>
                  </a:solidFill>
                </a:rPr>
                <a:t>VMs are automatically migrated on host failure</a:t>
              </a:r>
            </a:p>
            <a:p>
              <a:pPr lvl="1"/>
              <a:r>
                <a:rPr lang="en-US" sz="1050" dirty="0">
                  <a:solidFill>
                    <a:schemeClr val="tx1"/>
                  </a:solidFill>
                </a:rPr>
                <a:t>Affinity and anti-affinity maps enforce rules</a:t>
              </a:r>
            </a:p>
            <a:p>
              <a:pPr lvl="1"/>
              <a:r>
                <a:rPr lang="en-US" sz="1050" dirty="0">
                  <a:solidFill>
                    <a:schemeClr val="tx1"/>
                  </a:solidFill>
                </a:rPr>
                <a:t>Failback continues to be through CSS </a:t>
              </a:r>
            </a:p>
            <a:p>
              <a:pPr lvl="1"/>
              <a:r>
                <a:rPr lang="en-US" sz="1050" dirty="0">
                  <a:solidFill>
                    <a:schemeClr val="tx1"/>
                  </a:solidFill>
                </a:rPr>
                <a:t>	Leverages Windows Failover Cluster Manager</a:t>
              </a:r>
            </a:p>
            <a:p>
              <a:endParaRPr lang="en-US" sz="1050" dirty="0">
                <a:solidFill>
                  <a:schemeClr val="tx1"/>
                </a:solidFill>
              </a:endParaRPr>
            </a:p>
          </p:txBody>
        </p:sp>
        <p:sp>
          <p:nvSpPr>
            <p:cNvPr id="42" name="Rectangle 41"/>
            <p:cNvSpPr/>
            <p:nvPr>
              <p:custDataLst>
                <p:tags r:id="rId1"/>
              </p:custDataLst>
            </p:nvPr>
          </p:nvSpPr>
          <p:spPr bwMode="auto">
            <a:xfrm>
              <a:off x="6162674" y="1435608"/>
              <a:ext cx="5522976" cy="5486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en-US" sz="2101" dirty="0">
                  <a:solidFill>
                    <a:schemeClr val="tx1"/>
                  </a:solidFill>
                  <a:latin typeface="Segoe UI Light"/>
                </a:rPr>
                <a:t>Details</a:t>
              </a:r>
            </a:p>
          </p:txBody>
        </p:sp>
      </p:grpSp>
      <p:sp>
        <p:nvSpPr>
          <p:cNvPr id="77" name="Rectangle 76"/>
          <p:cNvSpPr/>
          <p:nvPr/>
        </p:nvSpPr>
        <p:spPr>
          <a:xfrm>
            <a:off x="798788" y="3069689"/>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2</a:t>
            </a:r>
            <a:endParaRPr lang="en-US" sz="1350" dirty="0"/>
          </a:p>
        </p:txBody>
      </p:sp>
      <p:sp>
        <p:nvSpPr>
          <p:cNvPr id="78" name="Rectangle 77"/>
          <p:cNvSpPr/>
          <p:nvPr/>
        </p:nvSpPr>
        <p:spPr>
          <a:xfrm>
            <a:off x="798788" y="2517752"/>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1</a:t>
            </a:r>
            <a:endParaRPr lang="en-US" sz="1350" dirty="0"/>
          </a:p>
        </p:txBody>
      </p:sp>
      <p:sp>
        <p:nvSpPr>
          <p:cNvPr id="79" name="Rectangle 78"/>
          <p:cNvSpPr/>
          <p:nvPr/>
        </p:nvSpPr>
        <p:spPr>
          <a:xfrm>
            <a:off x="798788" y="4141445"/>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3</a:t>
            </a:r>
          </a:p>
        </p:txBody>
      </p:sp>
      <p:sp>
        <p:nvSpPr>
          <p:cNvPr id="80" name="Rectangle 79"/>
          <p:cNvSpPr/>
          <p:nvPr/>
        </p:nvSpPr>
        <p:spPr>
          <a:xfrm>
            <a:off x="798788" y="4701268"/>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4 </a:t>
            </a:r>
          </a:p>
        </p:txBody>
      </p:sp>
      <p:sp>
        <p:nvSpPr>
          <p:cNvPr id="81" name="Rounded Rectangle 80"/>
          <p:cNvSpPr/>
          <p:nvPr/>
        </p:nvSpPr>
        <p:spPr>
          <a:xfrm>
            <a:off x="3005960" y="4149333"/>
            <a:ext cx="1282263" cy="969829"/>
          </a:xfrm>
          <a:prstGeom prst="roundRect">
            <a:avLst>
              <a:gd name="adj" fmla="val 4372"/>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a:t>JBOD</a:t>
            </a:r>
          </a:p>
        </p:txBody>
      </p:sp>
      <p:cxnSp>
        <p:nvCxnSpPr>
          <p:cNvPr id="82" name="Elbow Connector 81"/>
          <p:cNvCxnSpPr>
            <a:stCxn id="78" idx="1"/>
            <a:endCxn id="77" idx="1"/>
          </p:cNvCxnSpPr>
          <p:nvPr/>
        </p:nvCxnSpPr>
        <p:spPr>
          <a:xfrm rot="10800000" flipV="1">
            <a:off x="798789" y="2726700"/>
            <a:ext cx="12700" cy="55193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9" idx="1"/>
            <a:endCxn id="77" idx="1"/>
          </p:cNvCxnSpPr>
          <p:nvPr/>
        </p:nvCxnSpPr>
        <p:spPr>
          <a:xfrm rot="10800000">
            <a:off x="798789" y="3278635"/>
            <a:ext cx="9527" cy="1071756"/>
          </a:xfrm>
          <a:prstGeom prst="bentConnector3">
            <a:avLst>
              <a:gd name="adj1" fmla="val 2337315"/>
            </a:avLst>
          </a:prstGeom>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80" idx="1"/>
            <a:endCxn id="79" idx="1"/>
          </p:cNvCxnSpPr>
          <p:nvPr/>
        </p:nvCxnSpPr>
        <p:spPr>
          <a:xfrm rot="10800000">
            <a:off x="798789" y="4350391"/>
            <a:ext cx="12700" cy="55982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79" idx="3"/>
            <a:endCxn id="81" idx="1"/>
          </p:cNvCxnSpPr>
          <p:nvPr/>
        </p:nvCxnSpPr>
        <p:spPr>
          <a:xfrm>
            <a:off x="2774733" y="4350392"/>
            <a:ext cx="231226" cy="2838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80" idx="3"/>
            <a:endCxn id="81" idx="1"/>
          </p:cNvCxnSpPr>
          <p:nvPr/>
        </p:nvCxnSpPr>
        <p:spPr>
          <a:xfrm flipV="1">
            <a:off x="2774733" y="4634246"/>
            <a:ext cx="231226" cy="2759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5788" y="4781207"/>
            <a:ext cx="595035" cy="369332"/>
          </a:xfrm>
          <a:prstGeom prst="rect">
            <a:avLst/>
          </a:prstGeom>
          <a:noFill/>
        </p:spPr>
        <p:txBody>
          <a:bodyPr wrap="none" rtlCol="0">
            <a:spAutoFit/>
          </a:bodyPr>
          <a:lstStyle/>
          <a:p>
            <a:r>
              <a:rPr lang="en-US" sz="900" dirty="0">
                <a:solidFill>
                  <a:schemeClr val="accent1"/>
                </a:solidFill>
                <a:latin typeface="+mj-lt"/>
              </a:rPr>
              <a:t>IB &amp;</a:t>
            </a:r>
          </a:p>
          <a:p>
            <a:r>
              <a:rPr lang="en-US" sz="900" dirty="0">
                <a:solidFill>
                  <a:schemeClr val="accent1"/>
                </a:solidFill>
                <a:latin typeface="+mj-lt"/>
              </a:rPr>
              <a:t>Ethernet</a:t>
            </a:r>
          </a:p>
        </p:txBody>
      </p:sp>
      <p:sp>
        <p:nvSpPr>
          <p:cNvPr id="88" name="TextBox 87"/>
          <p:cNvSpPr txBox="1"/>
          <p:nvPr/>
        </p:nvSpPr>
        <p:spPr>
          <a:xfrm>
            <a:off x="2279573" y="5153245"/>
            <a:ext cx="1104790" cy="230832"/>
          </a:xfrm>
          <a:prstGeom prst="rect">
            <a:avLst/>
          </a:prstGeom>
          <a:noFill/>
        </p:spPr>
        <p:txBody>
          <a:bodyPr wrap="none" rtlCol="0">
            <a:spAutoFit/>
          </a:bodyPr>
          <a:lstStyle/>
          <a:p>
            <a:r>
              <a:rPr lang="en-US" sz="900" dirty="0">
                <a:solidFill>
                  <a:schemeClr val="accent1"/>
                </a:solidFill>
                <a:latin typeface="+mj-lt"/>
              </a:rPr>
              <a:t>Direct attached SAS</a:t>
            </a:r>
          </a:p>
        </p:txBody>
      </p:sp>
      <p:sp>
        <p:nvSpPr>
          <p:cNvPr id="89" name="TextBox 88"/>
          <p:cNvSpPr txBox="1"/>
          <p:nvPr/>
        </p:nvSpPr>
        <p:spPr>
          <a:xfrm>
            <a:off x="3005959" y="2715598"/>
            <a:ext cx="1202061" cy="276999"/>
          </a:xfrm>
          <a:prstGeom prst="rect">
            <a:avLst/>
          </a:prstGeom>
          <a:noFill/>
        </p:spPr>
        <p:txBody>
          <a:bodyPr wrap="square" lIns="0" tIns="0" rIns="0" bIns="0" rtlCol="0">
            <a:spAutoFit/>
          </a:bodyPr>
          <a:lstStyle/>
          <a:p>
            <a:r>
              <a:rPr lang="en-US" spc="-53" dirty="0">
                <a:gradFill>
                  <a:gsLst>
                    <a:gs pos="2917">
                      <a:schemeClr val="tx1"/>
                    </a:gs>
                    <a:gs pos="30000">
                      <a:schemeClr val="tx1"/>
                    </a:gs>
                  </a:gsLst>
                  <a:lin ang="5400000" scaled="0"/>
                </a:gradFill>
              </a:rPr>
              <a:t>Base Unit</a:t>
            </a:r>
          </a:p>
        </p:txBody>
      </p:sp>
      <p:sp>
        <p:nvSpPr>
          <p:cNvPr id="106" name="Rectangle 105"/>
          <p:cNvSpPr/>
          <p:nvPr/>
        </p:nvSpPr>
        <p:spPr>
          <a:xfrm>
            <a:off x="890943" y="2561367"/>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75" dirty="0">
                <a:latin typeface="Arial Narrow" pitchFamily="34" charset="0"/>
              </a:rPr>
              <a:t>CTL</a:t>
            </a:r>
          </a:p>
        </p:txBody>
      </p:sp>
      <p:sp>
        <p:nvSpPr>
          <p:cNvPr id="107" name="Rectangle 106"/>
          <p:cNvSpPr/>
          <p:nvPr/>
        </p:nvSpPr>
        <p:spPr>
          <a:xfrm>
            <a:off x="1284488" y="2561367"/>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 dirty="0">
                <a:latin typeface="Arial Narrow" pitchFamily="34" charset="0"/>
              </a:rPr>
              <a:t>MAD</a:t>
            </a:r>
          </a:p>
        </p:txBody>
      </p:sp>
      <p:sp>
        <p:nvSpPr>
          <p:cNvPr id="108" name="Rectangle 107"/>
          <p:cNvSpPr/>
          <p:nvPr/>
        </p:nvSpPr>
        <p:spPr>
          <a:xfrm>
            <a:off x="1663850" y="2561367"/>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bg1"/>
                </a:solidFill>
                <a:latin typeface="Arial Narrow" pitchFamily="34" charset="0"/>
              </a:rPr>
              <a:t>AD</a:t>
            </a:r>
          </a:p>
        </p:txBody>
      </p:sp>
      <p:sp>
        <p:nvSpPr>
          <p:cNvPr id="109" name="Rectangle 108"/>
          <p:cNvSpPr/>
          <p:nvPr/>
        </p:nvSpPr>
        <p:spPr>
          <a:xfrm>
            <a:off x="2057395" y="2561367"/>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latin typeface="Arial Narrow" pitchFamily="34" charset="0"/>
              </a:rPr>
              <a:t>VMM</a:t>
            </a:r>
          </a:p>
        </p:txBody>
      </p:sp>
      <p:sp>
        <p:nvSpPr>
          <p:cNvPr id="110" name="Rectangle 109"/>
          <p:cNvSpPr/>
          <p:nvPr/>
        </p:nvSpPr>
        <p:spPr>
          <a:xfrm>
            <a:off x="854663" y="4744884"/>
            <a:ext cx="1494038"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2</a:t>
            </a:r>
          </a:p>
        </p:txBody>
      </p:sp>
      <p:sp>
        <p:nvSpPr>
          <p:cNvPr id="111" name="Rectangle 110"/>
          <p:cNvSpPr/>
          <p:nvPr/>
        </p:nvSpPr>
        <p:spPr>
          <a:xfrm>
            <a:off x="839748" y="4196361"/>
            <a:ext cx="1508953"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1</a:t>
            </a:r>
          </a:p>
        </p:txBody>
      </p:sp>
      <p:sp>
        <p:nvSpPr>
          <p:cNvPr id="30" name="Rectangle 29"/>
          <p:cNvSpPr/>
          <p:nvPr/>
        </p:nvSpPr>
        <p:spPr>
          <a:xfrm>
            <a:off x="790255" y="3603804"/>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5</a:t>
            </a:r>
            <a:endParaRPr lang="en-US" sz="1350" dirty="0"/>
          </a:p>
        </p:txBody>
      </p:sp>
      <p:cxnSp>
        <p:nvCxnSpPr>
          <p:cNvPr id="33" name="Elbow Connector 32"/>
          <p:cNvCxnSpPr>
            <a:stCxn id="30" idx="1"/>
            <a:endCxn id="77" idx="1"/>
          </p:cNvCxnSpPr>
          <p:nvPr/>
        </p:nvCxnSpPr>
        <p:spPr>
          <a:xfrm rot="10800000" flipH="1">
            <a:off x="790254" y="3278635"/>
            <a:ext cx="8534" cy="534115"/>
          </a:xfrm>
          <a:prstGeom prst="bentConnector3">
            <a:avLst>
              <a:gd name="adj1" fmla="val -2369400"/>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05960" y="3702880"/>
            <a:ext cx="1282263" cy="276999"/>
          </a:xfrm>
          <a:prstGeom prst="rect">
            <a:avLst/>
          </a:prstGeom>
          <a:noFill/>
        </p:spPr>
        <p:txBody>
          <a:bodyPr wrap="square" lIns="0" tIns="0" rIns="0" bIns="0" rtlCol="0">
            <a:spAutoFit/>
          </a:bodyPr>
          <a:lstStyle/>
          <a:p>
            <a:r>
              <a:rPr lang="en-US" spc="-53" dirty="0">
                <a:gradFill>
                  <a:gsLst>
                    <a:gs pos="2917">
                      <a:schemeClr val="tx1"/>
                    </a:gs>
                    <a:gs pos="30000">
                      <a:schemeClr val="tx1"/>
                    </a:gs>
                  </a:gsLst>
                  <a:lin ang="5400000" scaled="0"/>
                </a:gradFill>
              </a:rPr>
              <a:t>Passive Unit</a:t>
            </a:r>
          </a:p>
        </p:txBody>
      </p:sp>
      <p:sp>
        <p:nvSpPr>
          <p:cNvPr id="31" name="Rectangle 30"/>
          <p:cNvSpPr/>
          <p:nvPr/>
        </p:nvSpPr>
        <p:spPr>
          <a:xfrm>
            <a:off x="800493" y="3614043"/>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2</a:t>
            </a:r>
            <a:endParaRPr lang="en-US" sz="1350" dirty="0"/>
          </a:p>
        </p:txBody>
      </p:sp>
      <p:sp>
        <p:nvSpPr>
          <p:cNvPr id="32" name="Rectangle 31"/>
          <p:cNvSpPr/>
          <p:nvPr/>
        </p:nvSpPr>
        <p:spPr>
          <a:xfrm>
            <a:off x="800493" y="3062106"/>
            <a:ext cx="1975944" cy="417892"/>
          </a:xfrm>
          <a:prstGeom prst="rect">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tlCol="0" anchor="b"/>
          <a:lstStyle/>
          <a:p>
            <a:pPr algn="r"/>
            <a:r>
              <a:rPr lang="en-US" sz="900" dirty="0"/>
              <a:t>Host 1</a:t>
            </a:r>
            <a:endParaRPr lang="en-US" sz="1350" dirty="0"/>
          </a:p>
        </p:txBody>
      </p:sp>
      <p:cxnSp>
        <p:nvCxnSpPr>
          <p:cNvPr id="34" name="Elbow Connector 33"/>
          <p:cNvCxnSpPr>
            <a:stCxn id="32" idx="1"/>
            <a:endCxn id="31" idx="1"/>
          </p:cNvCxnSpPr>
          <p:nvPr/>
        </p:nvCxnSpPr>
        <p:spPr>
          <a:xfrm rot="10800000" flipV="1">
            <a:off x="800493" y="3271054"/>
            <a:ext cx="12700" cy="551937"/>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07664" y="3259952"/>
            <a:ext cx="1202061" cy="276999"/>
          </a:xfrm>
          <a:prstGeom prst="rect">
            <a:avLst/>
          </a:prstGeom>
          <a:noFill/>
        </p:spPr>
        <p:txBody>
          <a:bodyPr wrap="square" lIns="0" tIns="0" rIns="0" bIns="0" rtlCol="0">
            <a:spAutoFit/>
          </a:bodyPr>
          <a:lstStyle/>
          <a:p>
            <a:r>
              <a:rPr lang="en-US" spc="-53" dirty="0">
                <a:gradFill>
                  <a:gsLst>
                    <a:gs pos="2917">
                      <a:schemeClr val="tx1"/>
                    </a:gs>
                    <a:gs pos="30000">
                      <a:schemeClr val="tx1"/>
                    </a:gs>
                  </a:gsLst>
                  <a:lin ang="5400000" scaled="0"/>
                </a:gradFill>
              </a:rPr>
              <a:t>Base Unit</a:t>
            </a:r>
          </a:p>
        </p:txBody>
      </p:sp>
      <p:sp>
        <p:nvSpPr>
          <p:cNvPr id="36" name="Rectangle 35"/>
          <p:cNvSpPr/>
          <p:nvPr/>
        </p:nvSpPr>
        <p:spPr>
          <a:xfrm>
            <a:off x="892648" y="3105721"/>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75" dirty="0">
                <a:latin typeface="Arial Narrow" pitchFamily="34" charset="0"/>
              </a:rPr>
              <a:t>CTL</a:t>
            </a:r>
          </a:p>
        </p:txBody>
      </p:sp>
      <p:sp>
        <p:nvSpPr>
          <p:cNvPr id="37" name="Rectangle 36"/>
          <p:cNvSpPr/>
          <p:nvPr/>
        </p:nvSpPr>
        <p:spPr>
          <a:xfrm>
            <a:off x="1286193" y="3105721"/>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 dirty="0">
                <a:latin typeface="Arial Narrow" pitchFamily="34" charset="0"/>
              </a:rPr>
              <a:t>MAD</a:t>
            </a:r>
          </a:p>
        </p:txBody>
      </p:sp>
      <p:sp>
        <p:nvSpPr>
          <p:cNvPr id="38" name="Rectangle 37"/>
          <p:cNvSpPr/>
          <p:nvPr/>
        </p:nvSpPr>
        <p:spPr>
          <a:xfrm>
            <a:off x="1665554" y="3105721"/>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bg1"/>
                </a:solidFill>
                <a:latin typeface="Arial Narrow" pitchFamily="34" charset="0"/>
              </a:rPr>
              <a:t>FAB</a:t>
            </a:r>
          </a:p>
          <a:p>
            <a:pPr algn="ctr"/>
            <a:r>
              <a:rPr lang="en-US" sz="675" b="1" dirty="0">
                <a:solidFill>
                  <a:schemeClr val="bg1"/>
                </a:solidFill>
                <a:latin typeface="Arial Narrow" pitchFamily="34" charset="0"/>
              </a:rPr>
              <a:t>AD</a:t>
            </a:r>
          </a:p>
        </p:txBody>
      </p:sp>
      <p:sp>
        <p:nvSpPr>
          <p:cNvPr id="39" name="Rectangle 38"/>
          <p:cNvSpPr/>
          <p:nvPr/>
        </p:nvSpPr>
        <p:spPr>
          <a:xfrm>
            <a:off x="2059099" y="3105721"/>
            <a:ext cx="291305" cy="3306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chemeClr val="bg1"/>
                </a:solidFill>
                <a:latin typeface="Arial Narrow" pitchFamily="34" charset="0"/>
              </a:rPr>
              <a:t>VMM</a:t>
            </a:r>
          </a:p>
        </p:txBody>
      </p:sp>
      <p:sp>
        <p:nvSpPr>
          <p:cNvPr id="43" name="Rectangle 42"/>
          <p:cNvSpPr/>
          <p:nvPr/>
        </p:nvSpPr>
        <p:spPr>
          <a:xfrm>
            <a:off x="856369" y="3657659"/>
            <a:ext cx="1508953"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1</a:t>
            </a:r>
          </a:p>
        </p:txBody>
      </p:sp>
      <p:sp>
        <p:nvSpPr>
          <p:cNvPr id="46" name="Rectangle 45"/>
          <p:cNvSpPr/>
          <p:nvPr/>
        </p:nvSpPr>
        <p:spPr>
          <a:xfrm>
            <a:off x="847835" y="3106475"/>
            <a:ext cx="1508953"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Compute 1</a:t>
            </a:r>
          </a:p>
        </p:txBody>
      </p:sp>
      <p:sp>
        <p:nvSpPr>
          <p:cNvPr id="47" name="Rectangle 46"/>
          <p:cNvSpPr/>
          <p:nvPr/>
        </p:nvSpPr>
        <p:spPr>
          <a:xfrm>
            <a:off x="882409" y="2569787"/>
            <a:ext cx="291305" cy="330661"/>
          </a:xfrm>
          <a:prstGeom prst="rect">
            <a:avLst/>
          </a:prstGeom>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75" dirty="0">
                <a:latin typeface="Arial Narrow" pitchFamily="34" charset="0"/>
              </a:rPr>
              <a:t>CTL</a:t>
            </a:r>
          </a:p>
        </p:txBody>
      </p:sp>
      <p:sp>
        <p:nvSpPr>
          <p:cNvPr id="48" name="Rectangle 47"/>
          <p:cNvSpPr/>
          <p:nvPr/>
        </p:nvSpPr>
        <p:spPr>
          <a:xfrm>
            <a:off x="2067382" y="3649183"/>
            <a:ext cx="291305" cy="33066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75" dirty="0">
                <a:latin typeface="Arial Narrow" pitchFamily="34" charset="0"/>
              </a:rPr>
              <a:t>CTL</a:t>
            </a:r>
          </a:p>
        </p:txBody>
      </p:sp>
      <p:sp>
        <p:nvSpPr>
          <p:cNvPr id="44" name="Down Arrow 43"/>
          <p:cNvSpPr/>
          <p:nvPr/>
        </p:nvSpPr>
        <p:spPr bwMode="auto">
          <a:xfrm flipH="1">
            <a:off x="2059099" y="3437136"/>
            <a:ext cx="288777" cy="304324"/>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27" name="Down Arrow 26"/>
          <p:cNvSpPr/>
          <p:nvPr/>
        </p:nvSpPr>
        <p:spPr bwMode="auto">
          <a:xfrm flipH="1">
            <a:off x="2057395" y="2851867"/>
            <a:ext cx="288777" cy="889592"/>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6" name="TextBox 5"/>
          <p:cNvSpPr txBox="1"/>
          <p:nvPr/>
        </p:nvSpPr>
        <p:spPr>
          <a:xfrm>
            <a:off x="4460408" y="4772230"/>
            <a:ext cx="4544424" cy="484748"/>
          </a:xfrm>
          <a:prstGeom prst="rect">
            <a:avLst/>
          </a:prstGeom>
          <a:noFill/>
        </p:spPr>
        <p:txBody>
          <a:bodyPr wrap="square" lIns="0" tIns="0" rIns="0" bIns="0" rtlCol="0">
            <a:spAutoFit/>
          </a:bodyPr>
          <a:lstStyle/>
          <a:p>
            <a:r>
              <a:rPr lang="en-US" sz="1050" b="1" dirty="0"/>
              <a:t>Adding Passive Unit increases HA capacity:</a:t>
            </a:r>
          </a:p>
          <a:p>
            <a:pPr lvl="1"/>
            <a:r>
              <a:rPr lang="en-US" sz="1050" dirty="0"/>
              <a:t>Allow another VM to fail without disabling the appliance</a:t>
            </a:r>
          </a:p>
          <a:p>
            <a:pPr lvl="1"/>
            <a:r>
              <a:rPr lang="en-US" sz="1050" dirty="0"/>
              <a:t>All hosts connected to a single JBOD cannot failover    </a:t>
            </a:r>
          </a:p>
        </p:txBody>
      </p:sp>
      <p:sp>
        <p:nvSpPr>
          <p:cNvPr id="4" name="Title 3"/>
          <p:cNvSpPr>
            <a:spLocks noGrp="1"/>
          </p:cNvSpPr>
          <p:nvPr>
            <p:ph type="title"/>
          </p:nvPr>
        </p:nvSpPr>
        <p:spPr/>
        <p:txBody>
          <a:bodyPr/>
          <a:lstStyle/>
          <a:p>
            <a:r>
              <a:rPr lang="pl-PL" dirty="0" smtClean="0"/>
              <a:t>Architektura - </a:t>
            </a:r>
            <a:r>
              <a:rPr lang="pl-PL" dirty="0" err="1" smtClean="0"/>
              <a:t>failover</a:t>
            </a:r>
            <a:endParaRPr lang="pl-PL" dirty="0"/>
          </a:p>
        </p:txBody>
      </p:sp>
    </p:spTree>
    <p:extLst>
      <p:ext uri="{BB962C8B-B14F-4D97-AF65-F5344CB8AC3E}">
        <p14:creationId xmlns:p14="http://schemas.microsoft.com/office/powerpoint/2010/main" val="140152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0" presetClass="exit" presetSubtype="0" fill="hold" grpId="0" nodeType="withEffect">
                                  <p:stCondLst>
                                    <p:cond delay="0"/>
                                  </p:stCondLst>
                                  <p:childTnLst>
                                    <p:animEffect transition="out" filter="fade">
                                      <p:cBhvr>
                                        <p:cTn id="10" dur="300"/>
                                        <p:tgtEl>
                                          <p:spTgt spid="111"/>
                                        </p:tgtEl>
                                      </p:cBhvr>
                                    </p:animEffect>
                                    <p:set>
                                      <p:cBhvr>
                                        <p:cTn id="11" dur="1" fill="hold">
                                          <p:stCondLst>
                                            <p:cond delay="299"/>
                                          </p:stCondLst>
                                        </p:cTn>
                                        <p:tgtEl>
                                          <p:spTgt spid="111"/>
                                        </p:tgtEl>
                                        <p:attrNameLst>
                                          <p:attrName>style.visibility</p:attrName>
                                        </p:attrNameLst>
                                      </p:cBhvr>
                                      <p:to>
                                        <p:strVal val="hidden"/>
                                      </p:to>
                                    </p:set>
                                  </p:childTnLst>
                                </p:cTn>
                              </p:par>
                            </p:childTnLst>
                          </p:cTn>
                        </p:par>
                        <p:par>
                          <p:cTn id="12" fill="hold">
                            <p:stCondLst>
                              <p:cond delay="300"/>
                            </p:stCondLst>
                            <p:childTnLst>
                              <p:par>
                                <p:cTn id="13" presetID="22" presetClass="entr" presetSubtype="1"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par>
                                <p:cTn id="16" presetID="10" presetClass="entr" presetSubtype="0" fill="hold" grpId="0" nodeType="withEffect">
                                  <p:stCondLst>
                                    <p:cond delay="20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000"/>
                            </p:stCondLst>
                            <p:childTnLst>
                              <p:par>
                                <p:cTn id="20" presetID="22" presetClass="exit" presetSubtype="1" fill="hold" grpId="1" nodeType="afterEffect">
                                  <p:stCondLst>
                                    <p:cond delay="0"/>
                                  </p:stCondLst>
                                  <p:childTnLst>
                                    <p:animEffect transition="out" filter="wipe(up)">
                                      <p:cBhvr>
                                        <p:cTn id="21" dur="500"/>
                                        <p:tgtEl>
                                          <p:spTgt spid="44"/>
                                        </p:tgtEl>
                                      </p:cBhvr>
                                    </p:animEffect>
                                    <p:set>
                                      <p:cBhvr>
                                        <p:cTn id="22" dur="1" fill="hold">
                                          <p:stCondLst>
                                            <p:cond delay="499"/>
                                          </p:stCondLst>
                                        </p:cTn>
                                        <p:tgtEl>
                                          <p:spTgt spid="4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anim calcmode="lin" valueType="num">
                                      <p:cBhvr>
                                        <p:cTn id="28" dur="1000" fill="hold"/>
                                        <p:tgtEl>
                                          <p:spTgt spid="78"/>
                                        </p:tgtEl>
                                        <p:attrNameLst>
                                          <p:attrName>ppt_x</p:attrName>
                                        </p:attrNameLst>
                                      </p:cBhvr>
                                      <p:tavLst>
                                        <p:tav tm="0">
                                          <p:val>
                                            <p:strVal val="#ppt_x"/>
                                          </p:val>
                                        </p:tav>
                                        <p:tav tm="100000">
                                          <p:val>
                                            <p:strVal val="#ppt_x"/>
                                          </p:val>
                                        </p:tav>
                                      </p:tavLst>
                                    </p:anim>
                                    <p:anim calcmode="lin" valueType="num">
                                      <p:cBhvr>
                                        <p:cTn id="29" dur="1000" fill="hold"/>
                                        <p:tgtEl>
                                          <p:spTgt spid="7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1000"/>
                                        <p:tgtEl>
                                          <p:spTgt spid="77"/>
                                        </p:tgtEl>
                                      </p:cBhvr>
                                    </p:animEffect>
                                    <p:anim calcmode="lin" valueType="num">
                                      <p:cBhvr>
                                        <p:cTn id="33" dur="1000" fill="hold"/>
                                        <p:tgtEl>
                                          <p:spTgt spid="77"/>
                                        </p:tgtEl>
                                        <p:attrNameLst>
                                          <p:attrName>ppt_x</p:attrName>
                                        </p:attrNameLst>
                                      </p:cBhvr>
                                      <p:tavLst>
                                        <p:tav tm="0">
                                          <p:val>
                                            <p:strVal val="#ppt_x"/>
                                          </p:val>
                                        </p:tav>
                                        <p:tav tm="100000">
                                          <p:val>
                                            <p:strVal val="#ppt_x"/>
                                          </p:val>
                                        </p:tav>
                                      </p:tavLst>
                                    </p:anim>
                                    <p:anim calcmode="lin" valueType="num">
                                      <p:cBhvr>
                                        <p:cTn id="34" dur="1000" fill="hold"/>
                                        <p:tgtEl>
                                          <p:spTgt spid="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fade">
                                      <p:cBhvr>
                                        <p:cTn id="37" dur="1000"/>
                                        <p:tgtEl>
                                          <p:spTgt spid="106"/>
                                        </p:tgtEl>
                                      </p:cBhvr>
                                    </p:animEffect>
                                    <p:anim calcmode="lin" valueType="num">
                                      <p:cBhvr>
                                        <p:cTn id="38" dur="1000" fill="hold"/>
                                        <p:tgtEl>
                                          <p:spTgt spid="106"/>
                                        </p:tgtEl>
                                        <p:attrNameLst>
                                          <p:attrName>ppt_x</p:attrName>
                                        </p:attrNameLst>
                                      </p:cBhvr>
                                      <p:tavLst>
                                        <p:tav tm="0">
                                          <p:val>
                                            <p:strVal val="#ppt_x"/>
                                          </p:val>
                                        </p:tav>
                                        <p:tav tm="100000">
                                          <p:val>
                                            <p:strVal val="#ppt_x"/>
                                          </p:val>
                                        </p:tav>
                                      </p:tavLst>
                                    </p:anim>
                                    <p:anim calcmode="lin" valueType="num">
                                      <p:cBhvr>
                                        <p:cTn id="39" dur="1000" fill="hold"/>
                                        <p:tgtEl>
                                          <p:spTgt spid="10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1000"/>
                                        <p:tgtEl>
                                          <p:spTgt spid="107"/>
                                        </p:tgtEl>
                                      </p:cBhvr>
                                    </p:animEffect>
                                    <p:anim calcmode="lin" valueType="num">
                                      <p:cBhvr>
                                        <p:cTn id="43" dur="1000" fill="hold"/>
                                        <p:tgtEl>
                                          <p:spTgt spid="107"/>
                                        </p:tgtEl>
                                        <p:attrNameLst>
                                          <p:attrName>ppt_x</p:attrName>
                                        </p:attrNameLst>
                                      </p:cBhvr>
                                      <p:tavLst>
                                        <p:tav tm="0">
                                          <p:val>
                                            <p:strVal val="#ppt_x"/>
                                          </p:val>
                                        </p:tav>
                                        <p:tav tm="100000">
                                          <p:val>
                                            <p:strVal val="#ppt_x"/>
                                          </p:val>
                                        </p:tav>
                                      </p:tavLst>
                                    </p:anim>
                                    <p:anim calcmode="lin" valueType="num">
                                      <p:cBhvr>
                                        <p:cTn id="44" dur="1000" fill="hold"/>
                                        <p:tgtEl>
                                          <p:spTgt spid="10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1000"/>
                                        <p:tgtEl>
                                          <p:spTgt spid="108"/>
                                        </p:tgtEl>
                                      </p:cBhvr>
                                    </p:animEffect>
                                    <p:anim calcmode="lin" valueType="num">
                                      <p:cBhvr>
                                        <p:cTn id="48" dur="1000" fill="hold"/>
                                        <p:tgtEl>
                                          <p:spTgt spid="108"/>
                                        </p:tgtEl>
                                        <p:attrNameLst>
                                          <p:attrName>ppt_x</p:attrName>
                                        </p:attrNameLst>
                                      </p:cBhvr>
                                      <p:tavLst>
                                        <p:tav tm="0">
                                          <p:val>
                                            <p:strVal val="#ppt_x"/>
                                          </p:val>
                                        </p:tav>
                                        <p:tav tm="100000">
                                          <p:val>
                                            <p:strVal val="#ppt_x"/>
                                          </p:val>
                                        </p:tav>
                                      </p:tavLst>
                                    </p:anim>
                                    <p:anim calcmode="lin" valueType="num">
                                      <p:cBhvr>
                                        <p:cTn id="49" dur="1000" fill="hold"/>
                                        <p:tgtEl>
                                          <p:spTgt spid="10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fade">
                                      <p:cBhvr>
                                        <p:cTn id="52" dur="1000"/>
                                        <p:tgtEl>
                                          <p:spTgt spid="109"/>
                                        </p:tgtEl>
                                      </p:cBhvr>
                                    </p:animEffect>
                                    <p:anim calcmode="lin" valueType="num">
                                      <p:cBhvr>
                                        <p:cTn id="53" dur="1000" fill="hold"/>
                                        <p:tgtEl>
                                          <p:spTgt spid="109"/>
                                        </p:tgtEl>
                                        <p:attrNameLst>
                                          <p:attrName>ppt_x</p:attrName>
                                        </p:attrNameLst>
                                      </p:cBhvr>
                                      <p:tavLst>
                                        <p:tav tm="0">
                                          <p:val>
                                            <p:strVal val="#ppt_x"/>
                                          </p:val>
                                        </p:tav>
                                        <p:tav tm="100000">
                                          <p:val>
                                            <p:strVal val="#ppt_x"/>
                                          </p:val>
                                        </p:tav>
                                      </p:tavLst>
                                    </p:anim>
                                    <p:anim calcmode="lin" valueType="num">
                                      <p:cBhvr>
                                        <p:cTn id="54" dur="1000" fill="hold"/>
                                        <p:tgtEl>
                                          <p:spTgt spid="10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1000"/>
                                        <p:tgtEl>
                                          <p:spTgt spid="82"/>
                                        </p:tgtEl>
                                      </p:cBhvr>
                                    </p:animEffect>
                                    <p:anim calcmode="lin" valueType="num">
                                      <p:cBhvr>
                                        <p:cTn id="63" dur="1000" fill="hold"/>
                                        <p:tgtEl>
                                          <p:spTgt spid="82"/>
                                        </p:tgtEl>
                                        <p:attrNameLst>
                                          <p:attrName>ppt_x</p:attrName>
                                        </p:attrNameLst>
                                      </p:cBhvr>
                                      <p:tavLst>
                                        <p:tav tm="0">
                                          <p:val>
                                            <p:strVal val="#ppt_x"/>
                                          </p:val>
                                        </p:tav>
                                        <p:tav tm="100000">
                                          <p:val>
                                            <p:strVal val="#ppt_x"/>
                                          </p:val>
                                        </p:tav>
                                      </p:tavLst>
                                    </p:anim>
                                    <p:anim calcmode="lin" valueType="num">
                                      <p:cBhvr>
                                        <p:cTn id="64" dur="10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1" presetClass="exit"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hidden"/>
                                      </p:to>
                                    </p:set>
                                  </p:childTnLst>
                                </p:cTn>
                              </p:par>
                              <p:par>
                                <p:cTn id="72" presetID="1" presetClass="exit"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hidden"/>
                                      </p:to>
                                    </p:set>
                                  </p:childTnLst>
                                </p:cTn>
                              </p:par>
                              <p:par>
                                <p:cTn id="80" presetID="1" presetClass="exit"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43"/>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hidden"/>
                                      </p:to>
                                    </p:set>
                                  </p:childTnLst>
                                </p:cTn>
                              </p:par>
                            </p:childTnLst>
                          </p:cTn>
                        </p:par>
                        <p:par>
                          <p:cTn id="86" fill="hold">
                            <p:stCondLst>
                              <p:cond delay="1000"/>
                            </p:stCondLst>
                            <p:childTnLst>
                              <p:par>
                                <p:cTn id="87" presetID="42" presetClass="entr" presetSubtype="0" fill="hold" grpId="0"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1000"/>
                                        <p:tgtEl>
                                          <p:spTgt spid="30"/>
                                        </p:tgtEl>
                                      </p:cBhvr>
                                    </p:animEffect>
                                    <p:anim calcmode="lin" valueType="num">
                                      <p:cBhvr>
                                        <p:cTn id="90" dur="1000" fill="hold"/>
                                        <p:tgtEl>
                                          <p:spTgt spid="30"/>
                                        </p:tgtEl>
                                        <p:attrNameLst>
                                          <p:attrName>ppt_x</p:attrName>
                                        </p:attrNameLst>
                                      </p:cBhvr>
                                      <p:tavLst>
                                        <p:tav tm="0">
                                          <p:val>
                                            <p:strVal val="#ppt_x"/>
                                          </p:val>
                                        </p:tav>
                                        <p:tav tm="100000">
                                          <p:val>
                                            <p:strVal val="#ppt_x"/>
                                          </p:val>
                                        </p:tav>
                                      </p:tavLst>
                                    </p:anim>
                                    <p:anim calcmode="lin" valueType="num">
                                      <p:cBhvr>
                                        <p:cTn id="91" dur="10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1000"/>
                                        <p:tgtEl>
                                          <p:spTgt spid="3"/>
                                        </p:tgtEl>
                                      </p:cBhvr>
                                    </p:animEffect>
                                    <p:anim calcmode="lin" valueType="num">
                                      <p:cBhvr>
                                        <p:cTn id="95" dur="1000" fill="hold"/>
                                        <p:tgtEl>
                                          <p:spTgt spid="3"/>
                                        </p:tgtEl>
                                        <p:attrNameLst>
                                          <p:attrName>ppt_x</p:attrName>
                                        </p:attrNameLst>
                                      </p:cBhvr>
                                      <p:tavLst>
                                        <p:tav tm="0">
                                          <p:val>
                                            <p:strVal val="#ppt_x"/>
                                          </p:val>
                                        </p:tav>
                                        <p:tav tm="100000">
                                          <p:val>
                                            <p:strVal val="#ppt_x"/>
                                          </p:val>
                                        </p:tav>
                                      </p:tavLst>
                                    </p:anim>
                                    <p:anim calcmode="lin" valueType="num">
                                      <p:cBhvr>
                                        <p:cTn id="96" dur="1000" fill="hold"/>
                                        <p:tgtEl>
                                          <p:spTgt spid="3"/>
                                        </p:tgtEl>
                                        <p:attrNameLst>
                                          <p:attrName>ppt_y</p:attrName>
                                        </p:attrNameLst>
                                      </p:cBhvr>
                                      <p:tavLst>
                                        <p:tav tm="0">
                                          <p:val>
                                            <p:strVal val="#ppt_y+.1"/>
                                          </p:val>
                                        </p:tav>
                                        <p:tav tm="100000">
                                          <p:val>
                                            <p:strVal val="#ppt_y"/>
                                          </p:val>
                                        </p:tav>
                                      </p:tavLst>
                                    </p:anim>
                                  </p:childTnLst>
                                </p:cTn>
                              </p:par>
                              <p:par>
                                <p:cTn id="97" presetID="1" presetClass="entr" presetSubtype="0" fill="hold" grpId="0" nodeType="withEffect">
                                  <p:stCondLst>
                                    <p:cond delay="0"/>
                                  </p:stCondLst>
                                  <p:childTnLst>
                                    <p:set>
                                      <p:cBhvr>
                                        <p:cTn id="98" dur="1" fill="hold">
                                          <p:stCondLst>
                                            <p:cond delay="0"/>
                                          </p:stCondLst>
                                        </p:cTn>
                                        <p:tgtEl>
                                          <p:spTgt spid="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106"/>
                                        </p:tgtEl>
                                        <p:attrNameLst>
                                          <p:attrName>style.visibility</p:attrName>
                                        </p:attrNameLst>
                                      </p:cBhvr>
                                      <p:to>
                                        <p:strVal val="hidden"/>
                                      </p:to>
                                    </p:set>
                                  </p:childTnLst>
                                </p:cTn>
                              </p:par>
                            </p:childTnLst>
                          </p:cTn>
                        </p:par>
                        <p:par>
                          <p:cTn id="105" fill="hold">
                            <p:stCondLst>
                              <p:cond delay="0"/>
                            </p:stCondLst>
                            <p:childTnLst>
                              <p:par>
                                <p:cTn id="106" presetID="22" presetClass="entr" presetSubtype="1" fill="hold" grpId="0" nodeType="after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wipe(up)">
                                      <p:cBhvr>
                                        <p:cTn id="108" dur="500"/>
                                        <p:tgtEl>
                                          <p:spTgt spid="27"/>
                                        </p:tgtEl>
                                      </p:cBhvr>
                                    </p:animEffect>
                                  </p:childTnLst>
                                </p:cTn>
                              </p:par>
                              <p:par>
                                <p:cTn id="109" presetID="10" presetClass="entr" presetSubtype="0" fill="hold" grpId="0" nodeType="withEffect">
                                  <p:stCondLst>
                                    <p:cond delay="20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childTnLst>
                          </p:cTn>
                        </p:par>
                        <p:par>
                          <p:cTn id="112" fill="hold">
                            <p:stCondLst>
                              <p:cond delay="700"/>
                            </p:stCondLst>
                            <p:childTnLst>
                              <p:par>
                                <p:cTn id="113" presetID="22" presetClass="exit" presetSubtype="1" fill="hold" grpId="1" nodeType="afterEffect">
                                  <p:stCondLst>
                                    <p:cond delay="0"/>
                                  </p:stCondLst>
                                  <p:childTnLst>
                                    <p:animEffect transition="out" filter="wipe(up)">
                                      <p:cBhvr>
                                        <p:cTn id="114" dur="500"/>
                                        <p:tgtEl>
                                          <p:spTgt spid="27"/>
                                        </p:tgtEl>
                                      </p:cBhvr>
                                    </p:animEffect>
                                    <p:set>
                                      <p:cBhvr>
                                        <p:cTn id="115"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77" grpId="0" animBg="1"/>
      <p:bldP spid="78" grpId="0" animBg="1"/>
      <p:bldP spid="79" grpId="0" animBg="1"/>
      <p:bldP spid="89" grpId="0"/>
      <p:bldP spid="106" grpId="0" animBg="1"/>
      <p:bldP spid="106" grpId="1" animBg="1"/>
      <p:bldP spid="107" grpId="0" animBg="1"/>
      <p:bldP spid="108" grpId="0" animBg="1"/>
      <p:bldP spid="109" grpId="0" animBg="1"/>
      <p:bldP spid="111" grpId="0" animBg="1"/>
      <p:bldP spid="30" grpId="0" animBg="1"/>
      <p:bldP spid="3" grpId="0"/>
      <p:bldP spid="31" grpId="0" animBg="1"/>
      <p:bldP spid="32" grpId="0" animBg="1"/>
      <p:bldP spid="35" grpId="0"/>
      <p:bldP spid="36" grpId="0" animBg="1"/>
      <p:bldP spid="37" grpId="0" animBg="1"/>
      <p:bldP spid="38" grpId="0" animBg="1"/>
      <p:bldP spid="39" grpId="0" animBg="1"/>
      <p:bldP spid="43" grpId="0" animBg="1"/>
      <p:bldP spid="43" grpId="1" animBg="1"/>
      <p:bldP spid="46" grpId="0" animBg="1"/>
      <p:bldP spid="47" grpId="0" animBg="1"/>
      <p:bldP spid="48" grpId="0" animBg="1"/>
      <p:bldP spid="44" grpId="0" animBg="1"/>
      <p:bldP spid="44" grpId="1" animBg="1"/>
      <p:bldP spid="27" grpId="0" animBg="1"/>
      <p:bldP spid="27" grpId="1"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PDW Configuration Manager</a:t>
            </a:r>
            <a:endParaRPr lang="en-US" dirty="0"/>
          </a:p>
        </p:txBody>
      </p:sp>
      <p:sp>
        <p:nvSpPr>
          <p:cNvPr id="4" name="Rectangle 3"/>
          <p:cNvSpPr/>
          <p:nvPr/>
        </p:nvSpPr>
        <p:spPr bwMode="auto">
          <a:xfrm>
            <a:off x="-328289" y="4357744"/>
            <a:ext cx="34298" cy="53453"/>
          </a:xfrm>
          <a:prstGeom prst="rect">
            <a:avLst/>
          </a:prstGeom>
          <a:gradFill>
            <a:gsLst>
              <a:gs pos="0">
                <a:schemeClr val="accent6">
                  <a:lumMod val="75000"/>
                </a:schemeClr>
              </a:gs>
              <a:gs pos="80000">
                <a:schemeClr val="accent6">
                  <a:lumMod val="60000"/>
                  <a:lumOff val="40000"/>
                </a:schemeClr>
              </a:gs>
              <a:gs pos="100000">
                <a:schemeClr val="accent6">
                  <a:lumMod val="60000"/>
                  <a:lumOff val="40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dirty="0" err="1">
              <a:solidFill>
                <a:schemeClr val="bg1"/>
              </a:solidFill>
              <a:effectLst>
                <a:outerShdw blurRad="38100" dist="38100" dir="2700000" algn="tl">
                  <a:srgbClr val="000000">
                    <a:alpha val="43137"/>
                  </a:srgbClr>
                </a:outerShdw>
              </a:effectLst>
              <a:latin typeface="Segoe" pitchFamily="34" charset="0"/>
            </a:endParaRPr>
          </a:p>
        </p:txBody>
      </p:sp>
      <p:pic>
        <p:nvPicPr>
          <p:cNvPr id="5" name="Picture 4"/>
          <p:cNvPicPr>
            <a:picLocks noChangeAspect="1"/>
          </p:cNvPicPr>
          <p:nvPr/>
        </p:nvPicPr>
        <p:blipFill>
          <a:blip r:embed="rId5"/>
          <a:stretch>
            <a:fillRect/>
          </a:stretch>
        </p:blipFill>
        <p:spPr>
          <a:xfrm>
            <a:off x="533400" y="1678500"/>
            <a:ext cx="4249149" cy="3489795"/>
          </a:xfrm>
          <a:prstGeom prst="rect">
            <a:avLst/>
          </a:prstGeom>
        </p:spPr>
      </p:pic>
      <p:pic>
        <p:nvPicPr>
          <p:cNvPr id="6" name="Picture 5"/>
          <p:cNvPicPr>
            <a:picLocks noChangeAspect="1"/>
          </p:cNvPicPr>
          <p:nvPr/>
        </p:nvPicPr>
        <p:blipFill>
          <a:blip r:embed="rId6"/>
          <a:stretch>
            <a:fillRect/>
          </a:stretch>
        </p:blipFill>
        <p:spPr>
          <a:xfrm>
            <a:off x="4929484" y="2786576"/>
            <a:ext cx="2880755" cy="2369476"/>
          </a:xfrm>
          <a:prstGeom prst="rect">
            <a:avLst/>
          </a:prstGeom>
        </p:spPr>
      </p:pic>
      <p:sp>
        <p:nvSpPr>
          <p:cNvPr id="9" name="Rectangle 8"/>
          <p:cNvSpPr/>
          <p:nvPr>
            <p:custDataLst>
              <p:tags r:id="rId1"/>
            </p:custDataLst>
          </p:nvPr>
        </p:nvSpPr>
        <p:spPr bwMode="auto">
          <a:xfrm>
            <a:off x="4929484" y="1675782"/>
            <a:ext cx="2880755" cy="991511"/>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1448" tIns="34299" rIns="51448" bIns="34299" numCol="1" rtlCol="0" anchor="b" anchorCtr="0" compatLnSpc="1">
            <a:prstTxWarp prst="textNoShape">
              <a:avLst/>
            </a:prstTxWarp>
          </a:bodyPr>
          <a:lstStyle/>
          <a:p>
            <a:pPr defTabSz="685757"/>
            <a:r>
              <a:rPr lang="en-US" sz="1200" dirty="0">
                <a:solidFill>
                  <a:schemeClr val="bg1"/>
                </a:solidFill>
                <a:latin typeface="+mj-lt"/>
              </a:rPr>
              <a:t>Appliance Topology</a:t>
            </a:r>
          </a:p>
          <a:p>
            <a:pPr defTabSz="685757"/>
            <a:r>
              <a:rPr lang="en-US" sz="1200" dirty="0">
                <a:solidFill>
                  <a:schemeClr val="bg1"/>
                </a:solidFill>
                <a:latin typeface="+mj-lt"/>
              </a:rPr>
              <a:t>Services Status</a:t>
            </a:r>
          </a:p>
          <a:p>
            <a:pPr defTabSz="685757"/>
            <a:r>
              <a:rPr lang="en-US" sz="1200" dirty="0">
                <a:solidFill>
                  <a:schemeClr val="bg1"/>
                </a:solidFill>
                <a:latin typeface="+mj-lt"/>
              </a:rPr>
              <a:t>Network Configuration</a:t>
            </a:r>
          </a:p>
          <a:p>
            <a:pPr defTabSz="685757"/>
            <a:r>
              <a:rPr lang="en-US" sz="1200" dirty="0">
                <a:solidFill>
                  <a:schemeClr val="bg1"/>
                </a:solidFill>
                <a:latin typeface="+mj-lt"/>
              </a:rPr>
              <a:t>Privileges</a:t>
            </a:r>
          </a:p>
          <a:p>
            <a:pPr defTabSz="685757"/>
            <a:r>
              <a:rPr lang="en-US" sz="1200" dirty="0">
                <a:solidFill>
                  <a:schemeClr val="bg1"/>
                </a:solidFill>
                <a:latin typeface="+mj-lt"/>
              </a:rPr>
              <a:t>Restore Master Database</a:t>
            </a:r>
          </a:p>
        </p:txBody>
      </p:sp>
      <p:sp>
        <p:nvSpPr>
          <p:cNvPr id="10" name="Rectangle 9"/>
          <p:cNvSpPr/>
          <p:nvPr>
            <p:custDataLst>
              <p:tags r:id="rId2"/>
            </p:custDataLst>
          </p:nvPr>
        </p:nvSpPr>
        <p:spPr bwMode="auto">
          <a:xfrm>
            <a:off x="533401" y="5255230"/>
            <a:ext cx="7276838" cy="307370"/>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1448" tIns="34299" rIns="51448" bIns="34299" numCol="1" rtlCol="0" anchor="b" anchorCtr="0" compatLnSpc="1">
            <a:prstTxWarp prst="textNoShape">
              <a:avLst/>
            </a:prstTxWarp>
          </a:bodyPr>
          <a:lstStyle/>
          <a:p>
            <a:pPr indent="-297736">
              <a:lnSpc>
                <a:spcPct val="90000"/>
              </a:lnSpc>
              <a:spcBef>
                <a:spcPct val="20000"/>
              </a:spcBef>
              <a:buClr>
                <a:srgbClr val="777777"/>
              </a:buClr>
            </a:pPr>
            <a:r>
              <a:rPr lang="en-US" sz="1050" dirty="0"/>
              <a:t>C:\Program Files\Microsoft SQL Server Parallel Data Warehouse\100\</a:t>
            </a:r>
            <a:r>
              <a:rPr lang="en-US" sz="1050" b="1" dirty="0"/>
              <a:t>dwconfig.exe</a:t>
            </a:r>
          </a:p>
        </p:txBody>
      </p:sp>
    </p:spTree>
    <p:extLst>
      <p:ext uri="{BB962C8B-B14F-4D97-AF65-F5344CB8AC3E}">
        <p14:creationId xmlns:p14="http://schemas.microsoft.com/office/powerpoint/2010/main" val="29375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Main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17638"/>
            <a:ext cx="6317037" cy="4480650"/>
          </a:xfrm>
          <a:prstGeom prst="rect">
            <a:avLst/>
          </a:prstGeom>
        </p:spPr>
      </p:pic>
    </p:spTree>
    <p:extLst>
      <p:ext uri="{BB962C8B-B14F-4D97-AF65-F5344CB8AC3E}">
        <p14:creationId xmlns:p14="http://schemas.microsoft.com/office/powerpoint/2010/main" val="186319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Sessions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65" y="1589143"/>
            <a:ext cx="6874078" cy="4301658"/>
          </a:xfrm>
          <a:prstGeom prst="rect">
            <a:avLst/>
          </a:prstGeom>
        </p:spPr>
      </p:pic>
    </p:spTree>
    <p:extLst>
      <p:ext uri="{BB962C8B-B14F-4D97-AF65-F5344CB8AC3E}">
        <p14:creationId xmlns:p14="http://schemas.microsoft.com/office/powerpoint/2010/main" val="255768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Queries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65" y="1589143"/>
            <a:ext cx="6874078" cy="4301658"/>
          </a:xfrm>
          <a:prstGeom prst="rect">
            <a:avLst/>
          </a:prstGeom>
        </p:spPr>
      </p:pic>
    </p:spTree>
    <p:extLst>
      <p:ext uri="{BB962C8B-B14F-4D97-AF65-F5344CB8AC3E}">
        <p14:creationId xmlns:p14="http://schemas.microsoft.com/office/powerpoint/2010/main" val="245326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Parallel </a:t>
            </a:r>
            <a:r>
              <a:rPr lang="pl-PL" dirty="0" smtClean="0"/>
              <a:t>D</a:t>
            </a:r>
            <a:r>
              <a:rPr lang="en-US" dirty="0" err="1" smtClean="0"/>
              <a:t>ata</a:t>
            </a:r>
            <a:r>
              <a:rPr lang="en-US" dirty="0" smtClean="0"/>
              <a:t> </a:t>
            </a:r>
            <a:r>
              <a:rPr lang="en-US" dirty="0"/>
              <a:t>Warehouse v2 Deep Dive</a:t>
            </a:r>
            <a:endParaRPr lang="pl-PL" dirty="0"/>
          </a:p>
        </p:txBody>
      </p:sp>
      <p:sp>
        <p:nvSpPr>
          <p:cNvPr id="3" name="Subtitle 2"/>
          <p:cNvSpPr>
            <a:spLocks noGrp="1"/>
          </p:cNvSpPr>
          <p:nvPr>
            <p:ph type="subTitle" idx="1"/>
          </p:nvPr>
        </p:nvSpPr>
        <p:spPr/>
        <p:txBody>
          <a:bodyPr/>
          <a:lstStyle/>
          <a:p>
            <a:r>
              <a:rPr lang="pl-PL" dirty="0" smtClean="0"/>
              <a:t>Paweł </a:t>
            </a:r>
            <a:r>
              <a:rPr lang="pl-PL" dirty="0" err="1" smtClean="0"/>
              <a:t>Potasiński</a:t>
            </a:r>
            <a:r>
              <a:rPr lang="pl-PL" dirty="0" smtClean="0"/>
              <a:t> | Microsoft</a:t>
            </a:r>
          </a:p>
          <a:p>
            <a:r>
              <a:rPr lang="pl-PL" dirty="0" smtClean="0"/>
              <a:t>pawelpo@microsoft.com</a:t>
            </a:r>
          </a:p>
          <a:p>
            <a:r>
              <a:rPr lang="pl-PL" dirty="0" smtClean="0"/>
              <a:t>Blog: sqlgeek.pl</a:t>
            </a:r>
            <a:endParaRPr lang="pl-PL" dirty="0"/>
          </a:p>
        </p:txBody>
      </p:sp>
      <p:pic>
        <p:nvPicPr>
          <p:cNvPr id="4" name="Picture 3"/>
          <p:cNvPicPr>
            <a:picLocks noChangeAspect="1"/>
          </p:cNvPicPr>
          <p:nvPr/>
        </p:nvPicPr>
        <p:blipFill>
          <a:blip r:embed="rId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95008" y="5486400"/>
            <a:ext cx="3007985" cy="755775"/>
          </a:xfrm>
          <a:prstGeom prst="rect">
            <a:avLst/>
          </a:prstGeom>
        </p:spPr>
      </p:pic>
    </p:spTree>
    <p:extLst>
      <p:ext uri="{BB962C8B-B14F-4D97-AF65-F5344CB8AC3E}">
        <p14:creationId xmlns:p14="http://schemas.microsoft.com/office/powerpoint/2010/main" val="215672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Loads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65" y="1589143"/>
            <a:ext cx="6874078" cy="4301658"/>
          </a:xfrm>
          <a:prstGeom prst="rect">
            <a:avLst/>
          </a:prstGeom>
        </p:spPr>
      </p:pic>
    </p:spTree>
    <p:extLst>
      <p:ext uri="{BB962C8B-B14F-4D97-AF65-F5344CB8AC3E}">
        <p14:creationId xmlns:p14="http://schemas.microsoft.com/office/powerpoint/2010/main" val="189939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Backup / Restore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65" y="1589143"/>
            <a:ext cx="6874078" cy="4301658"/>
          </a:xfrm>
          <a:prstGeom prst="rect">
            <a:avLst/>
          </a:prstGeom>
        </p:spPr>
      </p:pic>
    </p:spTree>
    <p:extLst>
      <p:ext uri="{BB962C8B-B14F-4D97-AF65-F5344CB8AC3E}">
        <p14:creationId xmlns:p14="http://schemas.microsoft.com/office/powerpoint/2010/main" val="349453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Health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315" y="1752163"/>
            <a:ext cx="6099280" cy="393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44" y="4286288"/>
            <a:ext cx="4101581" cy="1507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a:off x="756245" y="3371835"/>
            <a:ext cx="739070" cy="9144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50983" y="3371835"/>
            <a:ext cx="2306842" cy="91445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744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Resources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4" y="1417638"/>
            <a:ext cx="7552732" cy="4731264"/>
          </a:xfrm>
          <a:prstGeom prst="rect">
            <a:avLst/>
          </a:prstGeom>
        </p:spPr>
      </p:pic>
    </p:spTree>
    <p:extLst>
      <p:ext uri="{BB962C8B-B14F-4D97-AF65-F5344CB8AC3E}">
        <p14:creationId xmlns:p14="http://schemas.microsoft.com/office/powerpoint/2010/main" val="119784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Console – Storage </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78" y="1417638"/>
            <a:ext cx="7398843" cy="4630045"/>
          </a:xfrm>
          <a:prstGeom prst="rect">
            <a:avLst/>
          </a:prstGeom>
        </p:spPr>
      </p:pic>
    </p:spTree>
    <p:extLst>
      <p:ext uri="{BB962C8B-B14F-4D97-AF65-F5344CB8AC3E}">
        <p14:creationId xmlns:p14="http://schemas.microsoft.com/office/powerpoint/2010/main" val="24673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Admin Console – Performance Monitor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478" y="1448811"/>
            <a:ext cx="7475043" cy="4677730"/>
          </a:xfrm>
          <a:prstGeom prst="rect">
            <a:avLst/>
          </a:prstGeom>
        </p:spPr>
      </p:pic>
    </p:spTree>
    <p:extLst>
      <p:ext uri="{BB962C8B-B14F-4D97-AF65-F5344CB8AC3E}">
        <p14:creationId xmlns:p14="http://schemas.microsoft.com/office/powerpoint/2010/main" val="346653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Data Tools - SSDT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97" y="2446479"/>
            <a:ext cx="3065467" cy="2779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060" y="2446479"/>
            <a:ext cx="3822902" cy="2779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721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Data Tools - SSDT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91" y="1524000"/>
            <a:ext cx="7873017" cy="4600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1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l-PL" dirty="0" smtClean="0"/>
              <a:t>CREATE DATABASE</a:t>
            </a:r>
            <a:endParaRPr lang="pl-PL" dirty="0"/>
          </a:p>
        </p:txBody>
      </p:sp>
      <p:sp>
        <p:nvSpPr>
          <p:cNvPr id="5" name="Text Placeholder 2"/>
          <p:cNvSpPr>
            <a:spLocks noGrp="1"/>
          </p:cNvSpPr>
          <p:nvPr>
            <p:ph type="body" sz="quarter" idx="10"/>
          </p:nvPr>
        </p:nvSpPr>
        <p:spPr>
          <a:xfrm>
            <a:off x="389436" y="1371600"/>
            <a:ext cx="8363938" cy="4924425"/>
          </a:xfrm>
          <a:gradFill flip="none" rotWithShape="1">
            <a:gsLst>
              <a:gs pos="0">
                <a:schemeClr val="bg1">
                  <a:lumMod val="95000"/>
                </a:schemeClr>
              </a:gs>
              <a:gs pos="50000">
                <a:schemeClr val="bg1">
                  <a:lumMod val="95000"/>
                </a:schemeClr>
              </a:gs>
              <a:gs pos="100000">
                <a:schemeClr val="bg1"/>
              </a:gs>
            </a:gsLst>
            <a:lin ang="5400000" scaled="1"/>
            <a:tileRect/>
          </a:gradFill>
          <a:ln>
            <a:solidFill>
              <a:schemeClr val="bg1">
                <a:lumMod val="85000"/>
              </a:schemeClr>
            </a:solidFill>
          </a:ln>
        </p:spPr>
        <p:txBody>
          <a:bodyPr>
            <a:spAutoFit/>
          </a:bodyPr>
          <a:lstStyle/>
          <a:p>
            <a:pPr marL="0" indent="0">
              <a:spcBef>
                <a:spcPts val="900"/>
              </a:spcBef>
              <a:buNone/>
            </a:pPr>
            <a:r>
              <a:rPr lang="en-US" sz="1600" i="1" dirty="0">
                <a:latin typeface="Lucida Console" panose="020B0609040504020204" pitchFamily="49" charset="0"/>
              </a:rPr>
              <a:t>CREATE DATABASE </a:t>
            </a:r>
            <a:r>
              <a:rPr lang="en-US" sz="1600" i="1" dirty="0" err="1">
                <a:latin typeface="Lucida Console" panose="020B0609040504020204" pitchFamily="49" charset="0"/>
              </a:rPr>
              <a:t>database_name</a:t>
            </a:r>
            <a:r>
              <a:rPr lang="en-US" sz="1600" i="1" dirty="0">
                <a:latin typeface="Lucida Console" panose="020B0609040504020204" pitchFamily="49" charset="0"/>
              </a:rPr>
              <a:t> </a:t>
            </a:r>
          </a:p>
          <a:p>
            <a:pPr marL="0" indent="0">
              <a:spcBef>
                <a:spcPts val="900"/>
              </a:spcBef>
              <a:buNone/>
            </a:pPr>
            <a:r>
              <a:rPr lang="en-US" sz="1600" i="1" dirty="0">
                <a:latin typeface="Lucida Console" panose="020B0609040504020204" pitchFamily="49" charset="0"/>
              </a:rPr>
              <a:t>WITH (  [ AUTOGROW = ON | </a:t>
            </a:r>
            <a:r>
              <a:rPr lang="en-US" sz="1600" i="1" u="sng" dirty="0">
                <a:latin typeface="Lucida Console" panose="020B0609040504020204" pitchFamily="49" charset="0"/>
              </a:rPr>
              <a:t>OFF</a:t>
            </a:r>
            <a:r>
              <a:rPr lang="en-US" sz="1600" i="1" dirty="0">
                <a:latin typeface="Lucida Console" panose="020B0609040504020204" pitchFamily="49" charset="0"/>
              </a:rPr>
              <a:t> , ]</a:t>
            </a:r>
          </a:p>
          <a:p>
            <a:pPr marL="0" indent="0">
              <a:spcBef>
                <a:spcPts val="900"/>
              </a:spcBef>
              <a:buNone/>
            </a:pPr>
            <a:r>
              <a:rPr lang="en-US" sz="1600" i="1" dirty="0">
                <a:latin typeface="Lucida Console" panose="020B0609040504020204" pitchFamily="49" charset="0"/>
              </a:rPr>
              <a:t>     REPLICATED_SIZE = </a:t>
            </a:r>
            <a:r>
              <a:rPr lang="en-US" sz="1600" i="1" dirty="0" err="1">
                <a:latin typeface="Lucida Console" panose="020B0609040504020204" pitchFamily="49" charset="0"/>
              </a:rPr>
              <a:t>replicated_size</a:t>
            </a:r>
            <a:r>
              <a:rPr lang="en-US" sz="1600" i="1" dirty="0">
                <a:latin typeface="Lucida Console" panose="020B0609040504020204" pitchFamily="49" charset="0"/>
              </a:rPr>
              <a:t> [ GB ] </a:t>
            </a:r>
          </a:p>
          <a:p>
            <a:pPr marL="0" indent="0">
              <a:spcBef>
                <a:spcPts val="900"/>
              </a:spcBef>
              <a:buNone/>
            </a:pPr>
            <a:r>
              <a:rPr lang="en-US" sz="1600" i="1" dirty="0">
                <a:latin typeface="Lucida Console" panose="020B0609040504020204" pitchFamily="49" charset="0"/>
              </a:rPr>
              <a:t>  ,  DISTRIBUTED_SIZE = </a:t>
            </a:r>
            <a:r>
              <a:rPr lang="en-US" sz="1600" i="1" dirty="0" err="1">
                <a:latin typeface="Lucida Console" panose="020B0609040504020204" pitchFamily="49" charset="0"/>
              </a:rPr>
              <a:t>distributed_size</a:t>
            </a:r>
            <a:r>
              <a:rPr lang="en-US" sz="1600" i="1" dirty="0">
                <a:latin typeface="Lucida Console" panose="020B0609040504020204" pitchFamily="49" charset="0"/>
              </a:rPr>
              <a:t> [ GB ]</a:t>
            </a:r>
          </a:p>
          <a:p>
            <a:pPr marL="0" indent="0">
              <a:spcBef>
                <a:spcPts val="900"/>
              </a:spcBef>
              <a:buNone/>
            </a:pPr>
            <a:r>
              <a:rPr lang="en-US" sz="1600" i="1" dirty="0">
                <a:latin typeface="Lucida Console" panose="020B0609040504020204" pitchFamily="49" charset="0"/>
              </a:rPr>
              <a:t>  ,  LOG_SIZE = </a:t>
            </a:r>
            <a:r>
              <a:rPr lang="en-US" sz="1600" i="1" dirty="0" err="1">
                <a:latin typeface="Lucida Console" panose="020B0609040504020204" pitchFamily="49" charset="0"/>
              </a:rPr>
              <a:t>log_size</a:t>
            </a:r>
            <a:r>
              <a:rPr lang="en-US" sz="1600" i="1" dirty="0">
                <a:latin typeface="Lucida Console" panose="020B0609040504020204" pitchFamily="49" charset="0"/>
              </a:rPr>
              <a:t> [ GB ] ) [;] </a:t>
            </a:r>
            <a:endParaRPr lang="pl-PL" sz="1600" i="1" dirty="0" smtClean="0">
              <a:latin typeface="Lucida Console" panose="020B0609040504020204" pitchFamily="49" charset="0"/>
            </a:endParaRPr>
          </a:p>
          <a:p>
            <a:pPr marL="0" indent="0">
              <a:spcBef>
                <a:spcPts val="900"/>
              </a:spcBef>
              <a:buNone/>
            </a:pPr>
            <a:endParaRPr lang="pl-PL" sz="1600" i="1" dirty="0">
              <a:latin typeface="Lucida Console" panose="020B0609040504020204" pitchFamily="49" charset="0"/>
            </a:endParaRPr>
          </a:p>
          <a:p>
            <a:pPr marL="0" indent="0">
              <a:spcBef>
                <a:spcPts val="900"/>
              </a:spcBef>
              <a:buNone/>
            </a:pPr>
            <a:r>
              <a:rPr lang="pl-PL" sz="1600" i="1" dirty="0" smtClean="0">
                <a:solidFill>
                  <a:srgbClr val="00B050"/>
                </a:solidFill>
                <a:latin typeface="Lucida Console" panose="020B0609040504020204" pitchFamily="49" charset="0"/>
              </a:rPr>
              <a:t>-- Przykład</a:t>
            </a:r>
          </a:p>
          <a:p>
            <a:pPr marL="0" indent="0">
              <a:spcBef>
                <a:spcPts val="900"/>
              </a:spcBef>
              <a:buNone/>
            </a:pPr>
            <a:r>
              <a:rPr lang="en-US" sz="1600" i="1" dirty="0">
                <a:latin typeface="Lucida Console" panose="020B0609040504020204" pitchFamily="49" charset="0"/>
              </a:rPr>
              <a:t>CREATE DATABASE </a:t>
            </a:r>
            <a:r>
              <a:rPr lang="pl-PL" sz="1600" i="1" dirty="0" err="1" smtClean="0">
                <a:latin typeface="Lucida Console" panose="020B0609040504020204" pitchFamily="49" charset="0"/>
              </a:rPr>
              <a:t>BigDW</a:t>
            </a:r>
            <a:r>
              <a:rPr lang="pl-PL" sz="1600" i="1" dirty="0" smtClean="0">
                <a:latin typeface="Lucida Console" panose="020B0609040504020204" pitchFamily="49" charset="0"/>
              </a:rPr>
              <a:t/>
            </a:r>
            <a:br>
              <a:rPr lang="pl-PL" sz="1600" i="1" dirty="0" smtClean="0">
                <a:latin typeface="Lucida Console" panose="020B0609040504020204" pitchFamily="49" charset="0"/>
              </a:rPr>
            </a:br>
            <a:r>
              <a:rPr lang="en-US" sz="1600" i="1" dirty="0" smtClean="0">
                <a:latin typeface="Lucida Console" panose="020B0609040504020204" pitchFamily="49" charset="0"/>
              </a:rPr>
              <a:t>WITH </a:t>
            </a:r>
            <a:r>
              <a:rPr lang="en-US" sz="1600" i="1" dirty="0">
                <a:latin typeface="Lucida Console" panose="020B0609040504020204" pitchFamily="49" charset="0"/>
              </a:rPr>
              <a:t>(</a:t>
            </a:r>
          </a:p>
          <a:p>
            <a:pPr marL="0" indent="0">
              <a:spcBef>
                <a:spcPts val="900"/>
              </a:spcBef>
              <a:buNone/>
            </a:pPr>
            <a:r>
              <a:rPr lang="en-US" sz="1600" i="1" dirty="0">
                <a:latin typeface="Lucida Console" panose="020B0609040504020204" pitchFamily="49" charset="0"/>
              </a:rPr>
              <a:t>    AUTOGROW = </a:t>
            </a:r>
            <a:r>
              <a:rPr lang="en-US" sz="1600" i="1" dirty="0" smtClean="0">
                <a:latin typeface="Lucida Console" panose="020B0609040504020204" pitchFamily="49" charset="0"/>
              </a:rPr>
              <a:t>OFF </a:t>
            </a:r>
            <a:endParaRPr lang="en-US" sz="1600" i="1" dirty="0">
              <a:latin typeface="Lucida Console" panose="020B0609040504020204" pitchFamily="49" charset="0"/>
            </a:endParaRPr>
          </a:p>
          <a:p>
            <a:pPr marL="0" indent="0">
              <a:spcBef>
                <a:spcPts val="900"/>
              </a:spcBef>
              <a:buNone/>
            </a:pPr>
            <a:r>
              <a:rPr lang="en-US" sz="1600" i="1" dirty="0">
                <a:latin typeface="Lucida Console" panose="020B0609040504020204" pitchFamily="49" charset="0"/>
              </a:rPr>
              <a:t>   , REPLICATED_SIZE = 1024</a:t>
            </a:r>
          </a:p>
          <a:p>
            <a:pPr marL="0" indent="0">
              <a:spcBef>
                <a:spcPts val="900"/>
              </a:spcBef>
              <a:buNone/>
            </a:pPr>
            <a:r>
              <a:rPr lang="en-US" sz="1600" i="1" dirty="0">
                <a:latin typeface="Lucida Console" panose="020B0609040504020204" pitchFamily="49" charset="0"/>
              </a:rPr>
              <a:t>   , DISTRIBUTED_SIZE = 16384</a:t>
            </a:r>
          </a:p>
          <a:p>
            <a:pPr marL="0" indent="0">
              <a:spcBef>
                <a:spcPts val="900"/>
              </a:spcBef>
              <a:buNone/>
            </a:pPr>
            <a:r>
              <a:rPr lang="en-US" sz="1600" i="1" dirty="0">
                <a:latin typeface="Lucida Console" panose="020B0609040504020204" pitchFamily="49" charset="0"/>
              </a:rPr>
              <a:t>   , LOG_SIZE = 1024 </a:t>
            </a:r>
            <a:endParaRPr lang="pl-PL" sz="1600" i="1" dirty="0" smtClean="0">
              <a:latin typeface="Lucida Console" panose="020B0609040504020204" pitchFamily="49" charset="0"/>
            </a:endParaRPr>
          </a:p>
          <a:p>
            <a:pPr marL="0" indent="0">
              <a:spcBef>
                <a:spcPts val="900"/>
              </a:spcBef>
              <a:buNone/>
            </a:pPr>
            <a:r>
              <a:rPr lang="en-US" sz="1600" i="1" dirty="0" smtClean="0">
                <a:latin typeface="Lucida Console" panose="020B0609040504020204" pitchFamily="49" charset="0"/>
              </a:rPr>
              <a:t>)</a:t>
            </a:r>
            <a:r>
              <a:rPr lang="pl-PL" sz="1600" i="1" dirty="0" smtClean="0">
                <a:latin typeface="Lucida Console" panose="020B0609040504020204" pitchFamily="49" charset="0"/>
              </a:rPr>
              <a:t>;</a:t>
            </a:r>
            <a:endParaRPr lang="en-US" sz="1600" i="1" dirty="0">
              <a:latin typeface="Lucida Console" panose="020B0609040504020204" pitchFamily="49" charset="0"/>
            </a:endParaRPr>
          </a:p>
        </p:txBody>
      </p:sp>
    </p:spTree>
    <p:extLst>
      <p:ext uri="{BB962C8B-B14F-4D97-AF65-F5344CB8AC3E}">
        <p14:creationId xmlns:p14="http://schemas.microsoft.com/office/powerpoint/2010/main" val="241326651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Rodzaje tabel w PDW</a:t>
            </a:r>
            <a:endParaRPr lang="pl-PL" dirty="0"/>
          </a:p>
        </p:txBody>
      </p:sp>
      <p:sp>
        <p:nvSpPr>
          <p:cNvPr id="3" name="Text Placeholder 2"/>
          <p:cNvSpPr>
            <a:spLocks noGrp="1"/>
          </p:cNvSpPr>
          <p:nvPr>
            <p:ph type="body" sz="quarter" idx="10"/>
          </p:nvPr>
        </p:nvSpPr>
        <p:spPr/>
        <p:txBody>
          <a:bodyPr>
            <a:normAutofit fontScale="92500" lnSpcReduction="20000"/>
          </a:bodyPr>
          <a:lstStyle/>
          <a:p>
            <a:r>
              <a:rPr lang="pl-PL" dirty="0" smtClean="0"/>
              <a:t>Replikowane</a:t>
            </a:r>
          </a:p>
          <a:p>
            <a:pPr lvl="1"/>
            <a:r>
              <a:rPr lang="pl-PL" dirty="0" smtClean="0"/>
              <a:t>Idealne dla małych tabel wymiarów</a:t>
            </a:r>
          </a:p>
          <a:p>
            <a:endParaRPr lang="pl-PL" dirty="0"/>
          </a:p>
          <a:p>
            <a:r>
              <a:rPr lang="pl-PL" dirty="0" smtClean="0"/>
              <a:t>Rozproszone</a:t>
            </a:r>
          </a:p>
          <a:p>
            <a:pPr lvl="1"/>
            <a:r>
              <a:rPr lang="pl-PL" dirty="0" smtClean="0"/>
              <a:t>Każda dystrybucja danych trzymana jako osobna tabela</a:t>
            </a:r>
          </a:p>
          <a:p>
            <a:pPr lvl="1"/>
            <a:r>
              <a:rPr lang="pl-PL" dirty="0" smtClean="0"/>
              <a:t>Podobne do tabel partycjonowanych</a:t>
            </a:r>
            <a:r>
              <a:rPr lang="en-US" dirty="0"/>
              <a:t/>
            </a:r>
            <a:br>
              <a:rPr lang="en-US" dirty="0"/>
            </a:br>
            <a:endParaRPr lang="en-US" dirty="0"/>
          </a:p>
          <a:p>
            <a:r>
              <a:rPr lang="pl-PL" dirty="0" smtClean="0"/>
              <a:t>Tymczasowe (lokalne)</a:t>
            </a:r>
          </a:p>
          <a:p>
            <a:pPr lvl="1"/>
            <a:r>
              <a:rPr lang="pl-PL" dirty="0" smtClean="0"/>
              <a:t>Do optymalizacji i agregacji danych</a:t>
            </a:r>
          </a:p>
        </p:txBody>
      </p:sp>
    </p:spTree>
    <p:extLst>
      <p:ext uri="{BB962C8B-B14F-4D97-AF65-F5344CB8AC3E}">
        <p14:creationId xmlns:p14="http://schemas.microsoft.com/office/powerpoint/2010/main" val="9864394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pl-PL" dirty="0"/>
          </a:p>
        </p:txBody>
      </p:sp>
      <p:sp>
        <p:nvSpPr>
          <p:cNvPr id="3" name="Content Placeholder 2"/>
          <p:cNvSpPr>
            <a:spLocks noGrp="1"/>
          </p:cNvSpPr>
          <p:nvPr>
            <p:ph idx="1"/>
          </p:nvPr>
        </p:nvSpPr>
        <p:spPr/>
        <p:txBody>
          <a:bodyPr/>
          <a:lstStyle/>
          <a:p>
            <a:r>
              <a:rPr lang="pl-PL" dirty="0" smtClean="0"/>
              <a:t>Dlaczego powstało PDW v2?</a:t>
            </a:r>
          </a:p>
          <a:p>
            <a:r>
              <a:rPr lang="pl-PL" dirty="0" smtClean="0"/>
              <a:t>Architektura</a:t>
            </a:r>
          </a:p>
          <a:p>
            <a:r>
              <a:rPr lang="pl-PL" dirty="0" smtClean="0"/>
              <a:t>Narzędzia</a:t>
            </a:r>
          </a:p>
          <a:p>
            <a:r>
              <a:rPr lang="pl-PL" dirty="0" smtClean="0"/>
              <a:t>Rozkład danych</a:t>
            </a:r>
          </a:p>
          <a:p>
            <a:r>
              <a:rPr lang="pl-PL" dirty="0" smtClean="0"/>
              <a:t>Ładowanie danych</a:t>
            </a:r>
          </a:p>
          <a:p>
            <a:r>
              <a:rPr lang="pl-PL" dirty="0" err="1" smtClean="0"/>
              <a:t>Columnstore</a:t>
            </a:r>
            <a:r>
              <a:rPr lang="pl-PL" dirty="0" smtClean="0"/>
              <a:t> po nowemu</a:t>
            </a:r>
          </a:p>
          <a:p>
            <a:r>
              <a:rPr lang="pl-PL" dirty="0" err="1" smtClean="0"/>
              <a:t>Polybase</a:t>
            </a:r>
            <a:endParaRPr lang="pl-PL" dirty="0" smtClean="0"/>
          </a:p>
          <a:p>
            <a:endParaRPr lang="pl-PL" dirty="0" smtClean="0"/>
          </a:p>
          <a:p>
            <a:endParaRPr lang="pl-PL" dirty="0"/>
          </a:p>
        </p:txBody>
      </p:sp>
    </p:spTree>
    <p:extLst>
      <p:ext uri="{BB962C8B-B14F-4D97-AF65-F5344CB8AC3E}">
        <p14:creationId xmlns:p14="http://schemas.microsoft.com/office/powerpoint/2010/main" val="390068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Tabele - DDL</a:t>
            </a:r>
            <a:endParaRPr lang="pl-PL" dirty="0"/>
          </a:p>
        </p:txBody>
      </p:sp>
      <p:sp>
        <p:nvSpPr>
          <p:cNvPr id="3" name="Text Placeholder 2"/>
          <p:cNvSpPr>
            <a:spLocks noGrp="1"/>
          </p:cNvSpPr>
          <p:nvPr>
            <p:ph type="body" sz="quarter" idx="10"/>
          </p:nvPr>
        </p:nvSpPr>
        <p:spPr>
          <a:xfrm>
            <a:off x="389436" y="1447800"/>
            <a:ext cx="8363938" cy="3884140"/>
          </a:xfrm>
          <a:gradFill flip="none" rotWithShape="1">
            <a:gsLst>
              <a:gs pos="0">
                <a:schemeClr val="bg1">
                  <a:lumMod val="95000"/>
                </a:schemeClr>
              </a:gs>
              <a:gs pos="50000">
                <a:schemeClr val="bg1">
                  <a:lumMod val="95000"/>
                </a:schemeClr>
              </a:gs>
              <a:gs pos="100000">
                <a:schemeClr val="bg1"/>
              </a:gs>
            </a:gsLst>
            <a:lin ang="5400000" scaled="1"/>
            <a:tileRect/>
          </a:gradFill>
          <a:ln>
            <a:solidFill>
              <a:schemeClr val="bg1">
                <a:lumMod val="85000"/>
              </a:schemeClr>
            </a:solidFill>
          </a:ln>
        </p:spPr>
        <p:txBody>
          <a:bodyPr>
            <a:spAutoFit/>
          </a:bodyPr>
          <a:lstStyle/>
          <a:p>
            <a:pPr marL="0" indent="0">
              <a:buNone/>
            </a:pPr>
            <a:r>
              <a:rPr lang="pl-PL" sz="1600" dirty="0" smtClean="0">
                <a:solidFill>
                  <a:srgbClr val="00B050"/>
                </a:solidFill>
                <a:latin typeface="Lucida Console" panose="020B0609040504020204" pitchFamily="49" charset="0"/>
              </a:rPr>
              <a:t>-- Tabela replikowana (domyślna)</a:t>
            </a:r>
            <a:endParaRPr lang="pl-PL" sz="1600" i="1" dirty="0" smtClean="0">
              <a:solidFill>
                <a:srgbClr val="00B050"/>
              </a:solidFill>
              <a:latin typeface="Lucida Console" panose="020B0609040504020204" pitchFamily="49" charset="0"/>
            </a:endParaRPr>
          </a:p>
          <a:p>
            <a:pPr marL="0" indent="0">
              <a:buNone/>
            </a:pPr>
            <a:r>
              <a:rPr lang="en-US" sz="1600" i="1" dirty="0" smtClean="0">
                <a:latin typeface="Lucida Console" panose="020B0609040504020204" pitchFamily="49" charset="0"/>
              </a:rPr>
              <a:t>CREATE </a:t>
            </a:r>
            <a:r>
              <a:rPr lang="en-US" sz="1600" i="1" dirty="0">
                <a:latin typeface="Lucida Console" panose="020B0609040504020204" pitchFamily="49" charset="0"/>
              </a:rPr>
              <a:t>TABLE &lt;</a:t>
            </a:r>
            <a:r>
              <a:rPr lang="en-US" sz="1600" i="1" dirty="0" err="1">
                <a:latin typeface="Lucida Console" panose="020B0609040504020204" pitchFamily="49" charset="0"/>
              </a:rPr>
              <a:t>TableName</a:t>
            </a:r>
            <a:r>
              <a:rPr lang="en-US" sz="1600" i="1" dirty="0">
                <a:latin typeface="Lucida Console" panose="020B0609040504020204" pitchFamily="49" charset="0"/>
              </a:rPr>
              <a:t>&gt;		</a:t>
            </a:r>
          </a:p>
          <a:p>
            <a:pPr marL="0" indent="0">
              <a:buNone/>
            </a:pPr>
            <a:r>
              <a:rPr lang="en-US" sz="1600" i="1" dirty="0" smtClean="0">
                <a:latin typeface="Lucida Console" panose="020B0609040504020204" pitchFamily="49" charset="0"/>
              </a:rPr>
              <a:t>(</a:t>
            </a:r>
            <a:endParaRPr lang="en-US" sz="1600" i="1" dirty="0">
              <a:latin typeface="Lucida Console" panose="020B0609040504020204" pitchFamily="49" charset="0"/>
            </a:endParaRPr>
          </a:p>
          <a:p>
            <a:pPr marL="0" indent="0">
              <a:buNone/>
            </a:pPr>
            <a:r>
              <a:rPr lang="pl-PL" sz="1600" i="1" dirty="0">
                <a:latin typeface="Lucida Console" panose="020B0609040504020204" pitchFamily="49" charset="0"/>
              </a:rPr>
              <a:t> </a:t>
            </a:r>
            <a:r>
              <a:rPr lang="pl-PL" sz="1600" i="1" dirty="0" smtClean="0">
                <a:latin typeface="Lucida Console" panose="020B0609040504020204" pitchFamily="49" charset="0"/>
              </a:rPr>
              <a:t> </a:t>
            </a:r>
            <a:r>
              <a:rPr lang="en-US" sz="1600" i="1" dirty="0" smtClean="0">
                <a:latin typeface="Lucida Console" panose="020B0609040504020204" pitchFamily="49" charset="0"/>
              </a:rPr>
              <a:t>&lt;</a:t>
            </a:r>
            <a:r>
              <a:rPr lang="en-US" sz="1600" i="1" dirty="0">
                <a:latin typeface="Lucida Console" panose="020B0609040504020204" pitchFamily="49" charset="0"/>
              </a:rPr>
              <a:t>Column Names and Types&gt;</a:t>
            </a:r>
          </a:p>
          <a:p>
            <a:pPr marL="0" indent="0">
              <a:buNone/>
            </a:pPr>
            <a:r>
              <a:rPr lang="en-US" sz="1600" i="1" dirty="0" smtClean="0">
                <a:latin typeface="Lucida Console" panose="020B0609040504020204" pitchFamily="49" charset="0"/>
              </a:rPr>
              <a:t>)</a:t>
            </a:r>
            <a:endParaRPr lang="en-US" sz="1600" i="1" dirty="0">
              <a:latin typeface="Lucida Console" panose="020B0609040504020204" pitchFamily="49" charset="0"/>
            </a:endParaRPr>
          </a:p>
          <a:p>
            <a:pPr marL="0" indent="0">
              <a:buNone/>
            </a:pPr>
            <a:r>
              <a:rPr lang="en-US" sz="1600" i="1" dirty="0" smtClean="0">
                <a:latin typeface="Lucida Console" panose="020B0609040504020204" pitchFamily="49" charset="0"/>
              </a:rPr>
              <a:t>WITH </a:t>
            </a:r>
            <a:r>
              <a:rPr lang="en-US" sz="1600" i="1" dirty="0">
                <a:latin typeface="Lucida Console" panose="020B0609040504020204" pitchFamily="49" charset="0"/>
              </a:rPr>
              <a:t>(</a:t>
            </a:r>
            <a:r>
              <a:rPr lang="en-US" sz="1600" b="1" i="1" dirty="0">
                <a:latin typeface="Lucida Console" panose="020B0609040504020204" pitchFamily="49" charset="0"/>
              </a:rPr>
              <a:t>DISTRIBUTION = REPLICATE</a:t>
            </a:r>
            <a:r>
              <a:rPr lang="en-US" sz="1600" i="1"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pl-PL" sz="1600" dirty="0" smtClean="0">
                <a:solidFill>
                  <a:srgbClr val="00B050"/>
                </a:solidFill>
                <a:latin typeface="Lucida Console" panose="020B0609040504020204" pitchFamily="49" charset="0"/>
              </a:rPr>
              <a:t>-- Tabela rozproszona</a:t>
            </a:r>
            <a:endParaRPr lang="en-US" sz="1600" dirty="0">
              <a:solidFill>
                <a:srgbClr val="00B050"/>
              </a:solidFill>
              <a:latin typeface="Lucida Console" panose="020B0609040504020204" pitchFamily="49" charset="0"/>
            </a:endParaRPr>
          </a:p>
          <a:p>
            <a:pPr marL="0" indent="0">
              <a:buNone/>
            </a:pPr>
            <a:r>
              <a:rPr lang="en-US" sz="1600" i="1" dirty="0" smtClean="0">
                <a:latin typeface="Lucida Console" panose="020B0609040504020204" pitchFamily="49" charset="0"/>
              </a:rPr>
              <a:t>CREATE </a:t>
            </a:r>
            <a:r>
              <a:rPr lang="en-US" sz="1600" i="1" dirty="0">
                <a:latin typeface="Lucida Console" panose="020B0609040504020204" pitchFamily="49" charset="0"/>
              </a:rPr>
              <a:t>TABLE &lt;</a:t>
            </a:r>
            <a:r>
              <a:rPr lang="en-US" sz="1600" i="1" dirty="0" err="1">
                <a:latin typeface="Lucida Console" panose="020B0609040504020204" pitchFamily="49" charset="0"/>
              </a:rPr>
              <a:t>TableName</a:t>
            </a:r>
            <a:r>
              <a:rPr lang="en-US" sz="1600" i="1" dirty="0">
                <a:latin typeface="Lucida Console" panose="020B0609040504020204" pitchFamily="49" charset="0"/>
              </a:rPr>
              <a:t>&gt;		</a:t>
            </a:r>
          </a:p>
          <a:p>
            <a:pPr marL="0" indent="0">
              <a:buNone/>
            </a:pPr>
            <a:r>
              <a:rPr lang="en-US" sz="1600" i="1" dirty="0" smtClean="0">
                <a:latin typeface="Lucida Console" panose="020B0609040504020204" pitchFamily="49" charset="0"/>
              </a:rPr>
              <a:t>(</a:t>
            </a:r>
            <a:endParaRPr lang="en-US" sz="1600" i="1" dirty="0">
              <a:latin typeface="Lucida Console" panose="020B0609040504020204" pitchFamily="49" charset="0"/>
            </a:endParaRPr>
          </a:p>
          <a:p>
            <a:pPr marL="0" indent="0">
              <a:buNone/>
            </a:pPr>
            <a:r>
              <a:rPr lang="pl-PL" sz="1600" i="1" dirty="0" smtClean="0">
                <a:latin typeface="Lucida Console" panose="020B0609040504020204" pitchFamily="49" charset="0"/>
              </a:rPr>
              <a:t>  </a:t>
            </a:r>
            <a:r>
              <a:rPr lang="en-US" sz="1600" i="1" dirty="0" smtClean="0">
                <a:latin typeface="Lucida Console" panose="020B0609040504020204" pitchFamily="49" charset="0"/>
              </a:rPr>
              <a:t>&lt;</a:t>
            </a:r>
            <a:r>
              <a:rPr lang="en-US" sz="1600" i="1" dirty="0">
                <a:latin typeface="Lucida Console" panose="020B0609040504020204" pitchFamily="49" charset="0"/>
              </a:rPr>
              <a:t>Column Names and Types&gt;</a:t>
            </a:r>
          </a:p>
          <a:p>
            <a:pPr marL="0" indent="0">
              <a:buNone/>
            </a:pPr>
            <a:r>
              <a:rPr lang="en-US" sz="1600" i="1" dirty="0" smtClean="0">
                <a:latin typeface="Lucida Console" panose="020B0609040504020204" pitchFamily="49" charset="0"/>
              </a:rPr>
              <a:t>)</a:t>
            </a:r>
            <a:endParaRPr lang="en-US" sz="1600" i="1" dirty="0">
              <a:latin typeface="Lucida Console" panose="020B0609040504020204" pitchFamily="49" charset="0"/>
            </a:endParaRPr>
          </a:p>
          <a:p>
            <a:pPr marL="0" indent="0">
              <a:buNone/>
            </a:pPr>
            <a:r>
              <a:rPr lang="en-US" sz="1600" i="1" dirty="0" smtClean="0">
                <a:latin typeface="Lucida Console" panose="020B0609040504020204" pitchFamily="49" charset="0"/>
              </a:rPr>
              <a:t>WITH </a:t>
            </a:r>
            <a:r>
              <a:rPr lang="en-US" sz="1600" i="1" dirty="0">
                <a:latin typeface="Lucida Console" panose="020B0609040504020204" pitchFamily="49" charset="0"/>
              </a:rPr>
              <a:t>(</a:t>
            </a:r>
            <a:r>
              <a:rPr lang="en-US" sz="1600" b="1" i="1" dirty="0">
                <a:latin typeface="Lucida Console" panose="020B0609040504020204" pitchFamily="49" charset="0"/>
              </a:rPr>
              <a:t>DISTRIBUTION = HASH(&lt;One Column Name</a:t>
            </a:r>
            <a:r>
              <a:rPr lang="en-US" sz="1600" b="1" i="1" dirty="0" smtClean="0">
                <a:latin typeface="Lucida Console" panose="020B0609040504020204" pitchFamily="49" charset="0"/>
              </a:rPr>
              <a:t>&gt;)</a:t>
            </a:r>
            <a:r>
              <a:rPr lang="en-US" sz="1600" i="1" dirty="0" smtClean="0">
                <a:latin typeface="Lucida Console" panose="020B0609040504020204" pitchFamily="49" charset="0"/>
              </a:rPr>
              <a:t>)</a:t>
            </a:r>
            <a:endParaRPr lang="en-US" sz="1600" i="1" dirty="0">
              <a:latin typeface="Lucida Console" panose="020B0609040504020204" pitchFamily="49" charset="0"/>
            </a:endParaRPr>
          </a:p>
        </p:txBody>
      </p:sp>
    </p:spTree>
    <p:extLst>
      <p:ext uri="{BB962C8B-B14F-4D97-AF65-F5344CB8AC3E}">
        <p14:creationId xmlns:p14="http://schemas.microsoft.com/office/powerpoint/2010/main" val="112923810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743200"/>
            <a:ext cx="6510560" cy="2880083"/>
          </a:xfrm>
          <a:prstGeom prst="rect">
            <a:avLst/>
          </a:prstGeom>
        </p:spPr>
      </p:pic>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880881"/>
            <a:ext cx="6510560" cy="643195"/>
          </a:xfrm>
          <a:prstGeom prst="rect">
            <a:avLst/>
          </a:prstGeom>
        </p:spPr>
      </p:pic>
      <p:sp>
        <p:nvSpPr>
          <p:cNvPr id="14" name="Oval 13"/>
          <p:cNvSpPr/>
          <p:nvPr/>
        </p:nvSpPr>
        <p:spPr bwMode="auto">
          <a:xfrm>
            <a:off x="2629246" y="3025653"/>
            <a:ext cx="986094"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34" name="Oval 33"/>
          <p:cNvSpPr/>
          <p:nvPr/>
        </p:nvSpPr>
        <p:spPr bwMode="auto">
          <a:xfrm>
            <a:off x="2629246" y="3740214"/>
            <a:ext cx="986094"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35" name="Oval 34"/>
          <p:cNvSpPr/>
          <p:nvPr/>
        </p:nvSpPr>
        <p:spPr bwMode="auto">
          <a:xfrm>
            <a:off x="4652883" y="2031978"/>
            <a:ext cx="657396"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3" name="Title 2"/>
          <p:cNvSpPr>
            <a:spLocks noGrp="1"/>
          </p:cNvSpPr>
          <p:nvPr>
            <p:ph type="title"/>
          </p:nvPr>
        </p:nvSpPr>
        <p:spPr/>
        <p:txBody>
          <a:bodyPr/>
          <a:lstStyle/>
          <a:p>
            <a:r>
              <a:rPr lang="pl-PL" dirty="0" smtClean="0"/>
              <a:t>Tworzenie tabeli replikowanej</a:t>
            </a:r>
            <a:endParaRPr lang="pl-PL" dirty="0"/>
          </a:p>
        </p:txBody>
      </p:sp>
    </p:spTree>
    <p:extLst>
      <p:ext uri="{BB962C8B-B14F-4D97-AF65-F5344CB8AC3E}">
        <p14:creationId xmlns:p14="http://schemas.microsoft.com/office/powerpoint/2010/main" val="2238123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753" y="1760788"/>
            <a:ext cx="6167027" cy="50259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362200"/>
            <a:ext cx="6167980" cy="3165506"/>
          </a:xfrm>
          <a:prstGeom prst="rect">
            <a:avLst/>
          </a:prstGeom>
        </p:spPr>
      </p:pic>
      <p:sp>
        <p:nvSpPr>
          <p:cNvPr id="13" name="Oval 12"/>
          <p:cNvSpPr/>
          <p:nvPr/>
        </p:nvSpPr>
        <p:spPr bwMode="auto">
          <a:xfrm>
            <a:off x="4819708" y="1871476"/>
            <a:ext cx="657396"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15" name="Oval 14"/>
          <p:cNvSpPr/>
          <p:nvPr/>
        </p:nvSpPr>
        <p:spPr bwMode="auto">
          <a:xfrm>
            <a:off x="2783209" y="2628911"/>
            <a:ext cx="914638"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16" name="Oval 15"/>
          <p:cNvSpPr/>
          <p:nvPr/>
        </p:nvSpPr>
        <p:spPr bwMode="auto">
          <a:xfrm>
            <a:off x="2783209" y="5208399"/>
            <a:ext cx="914638" cy="368714"/>
          </a:xfrm>
          <a:prstGeom prst="ellipse">
            <a:avLst/>
          </a:prstGeom>
          <a:noFill/>
          <a:ln>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500" dirty="0">
              <a:gradFill>
                <a:gsLst>
                  <a:gs pos="0">
                    <a:schemeClr val="bg1"/>
                  </a:gs>
                  <a:gs pos="100000">
                    <a:schemeClr val="bg1"/>
                  </a:gs>
                </a:gsLst>
                <a:lin ang="5400000" scaled="0"/>
              </a:gradFill>
            </a:endParaRPr>
          </a:p>
        </p:txBody>
      </p:sp>
      <p:sp>
        <p:nvSpPr>
          <p:cNvPr id="5" name="Title 4"/>
          <p:cNvSpPr>
            <a:spLocks noGrp="1"/>
          </p:cNvSpPr>
          <p:nvPr>
            <p:ph type="title"/>
          </p:nvPr>
        </p:nvSpPr>
        <p:spPr/>
        <p:txBody>
          <a:bodyPr/>
          <a:lstStyle/>
          <a:p>
            <a:r>
              <a:rPr lang="pl-PL" dirty="0" smtClean="0"/>
              <a:t>Tworzenie tabeli rozproszonej</a:t>
            </a:r>
            <a:endParaRPr lang="pl-PL" dirty="0"/>
          </a:p>
        </p:txBody>
      </p:sp>
    </p:spTree>
    <p:extLst>
      <p:ext uri="{BB962C8B-B14F-4D97-AF65-F5344CB8AC3E}">
        <p14:creationId xmlns:p14="http://schemas.microsoft.com/office/powerpoint/2010/main" val="369827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To nie jest typowy SQL Server</a:t>
            </a:r>
            <a:endParaRPr lang="pl-PL" dirty="0"/>
          </a:p>
        </p:txBody>
      </p:sp>
      <p:sp>
        <p:nvSpPr>
          <p:cNvPr id="3" name="Text Placeholder 2"/>
          <p:cNvSpPr>
            <a:spLocks noGrp="1"/>
          </p:cNvSpPr>
          <p:nvPr>
            <p:ph type="body" sz="quarter" idx="10"/>
          </p:nvPr>
        </p:nvSpPr>
        <p:spPr/>
        <p:txBody>
          <a:bodyPr/>
          <a:lstStyle/>
          <a:p>
            <a:r>
              <a:rPr lang="pl-PL" dirty="0" err="1" smtClean="0"/>
              <a:t>dbo</a:t>
            </a:r>
            <a:r>
              <a:rPr lang="pl-PL" dirty="0" smtClean="0"/>
              <a:t> jedynym słusznym schematem</a:t>
            </a:r>
          </a:p>
          <a:p>
            <a:r>
              <a:rPr lang="pl-PL" dirty="0" smtClean="0"/>
              <a:t>Nie wszystkie typy danych wspierane</a:t>
            </a:r>
          </a:p>
          <a:p>
            <a:r>
              <a:rPr lang="pl-PL" dirty="0" smtClean="0"/>
              <a:t>Kompresja PAGE domyślnie włączona</a:t>
            </a:r>
          </a:p>
          <a:p>
            <a:r>
              <a:rPr lang="pl-PL" dirty="0" smtClean="0"/>
              <a:t>Uwaga na domyślne </a:t>
            </a:r>
            <a:r>
              <a:rPr lang="pl-PL" dirty="0" err="1" smtClean="0"/>
              <a:t>collation</a:t>
            </a:r>
            <a:r>
              <a:rPr lang="pl-PL" dirty="0" smtClean="0"/>
              <a:t> </a:t>
            </a:r>
            <a:r>
              <a:rPr lang="pl-PL" dirty="0" err="1" smtClean="0"/>
              <a:t>appliance’a</a:t>
            </a:r>
            <a:r>
              <a:rPr lang="pl-PL" dirty="0" smtClean="0"/>
              <a:t> </a:t>
            </a:r>
            <a:r>
              <a:rPr lang="en-US" dirty="0" smtClean="0"/>
              <a:t>Latin1_General_100_CI_AS_KS_WS</a:t>
            </a:r>
            <a:endParaRPr lang="pl-PL" dirty="0" smtClean="0"/>
          </a:p>
          <a:p>
            <a:r>
              <a:rPr lang="pl-PL" dirty="0" smtClean="0"/>
              <a:t>Uwaga na „data </a:t>
            </a:r>
            <a:r>
              <a:rPr lang="pl-PL" dirty="0" err="1" smtClean="0"/>
              <a:t>skew</a:t>
            </a:r>
            <a:r>
              <a:rPr lang="pl-PL" dirty="0" smtClean="0"/>
              <a:t>” (mądrze wybierać atrybuty dystrybucji)</a:t>
            </a:r>
            <a:endParaRPr lang="pl-PL" dirty="0"/>
          </a:p>
        </p:txBody>
      </p:sp>
    </p:spTree>
    <p:extLst>
      <p:ext uri="{BB962C8B-B14F-4D97-AF65-F5344CB8AC3E}">
        <p14:creationId xmlns:p14="http://schemas.microsoft.com/office/powerpoint/2010/main" val="35008312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Metadane</a:t>
            </a:r>
            <a:endParaRPr lang="pl-PL" dirty="0"/>
          </a:p>
        </p:txBody>
      </p:sp>
      <p:sp>
        <p:nvSpPr>
          <p:cNvPr id="3" name="Text Placeholder 2"/>
          <p:cNvSpPr>
            <a:spLocks noGrp="1"/>
          </p:cNvSpPr>
          <p:nvPr>
            <p:ph type="body" sz="quarter" idx="10"/>
          </p:nvPr>
        </p:nvSpPr>
        <p:spPr/>
        <p:txBody>
          <a:bodyPr/>
          <a:lstStyle/>
          <a:p>
            <a:r>
              <a:rPr lang="pl-PL" dirty="0" smtClean="0"/>
              <a:t>Są znane widoki katalogowe</a:t>
            </a:r>
          </a:p>
          <a:p>
            <a:pPr lvl="1"/>
            <a:r>
              <a:rPr lang="pl-PL" dirty="0" smtClean="0"/>
              <a:t>Na szczęście jest </a:t>
            </a:r>
            <a:r>
              <a:rPr lang="pl-PL" dirty="0" err="1" smtClean="0"/>
              <a:t>sys.all_objects</a:t>
            </a:r>
            <a:r>
              <a:rPr lang="pl-PL" dirty="0" smtClean="0"/>
              <a:t> </a:t>
            </a:r>
            <a:r>
              <a:rPr lang="pl-PL" dirty="0" smtClean="0">
                <a:sym typeface="Wingdings" panose="05000000000000000000" pitchFamily="2" charset="2"/>
              </a:rPr>
              <a:t></a:t>
            </a:r>
          </a:p>
          <a:p>
            <a:pPr lvl="1"/>
            <a:r>
              <a:rPr lang="pl-PL" dirty="0" smtClean="0">
                <a:sym typeface="Wingdings" panose="05000000000000000000" pitchFamily="2" charset="2"/>
              </a:rPr>
              <a:t>Niektóre są unikalne, np. </a:t>
            </a:r>
            <a:r>
              <a:rPr lang="pl-PL" dirty="0" err="1" smtClean="0">
                <a:sym typeface="Wingdings" panose="05000000000000000000" pitchFamily="2" charset="2"/>
              </a:rPr>
              <a:t>sys.</a:t>
            </a:r>
            <a:r>
              <a:rPr lang="pl-PL" dirty="0" err="1" smtClean="0"/>
              <a:t>pdw_table_distribution_properties</a:t>
            </a:r>
            <a:endParaRPr lang="pl-PL" dirty="0">
              <a:sym typeface="Wingdings" panose="05000000000000000000" pitchFamily="2" charset="2"/>
            </a:endParaRPr>
          </a:p>
          <a:p>
            <a:r>
              <a:rPr lang="pl-PL" dirty="0" smtClean="0">
                <a:sym typeface="Wingdings" panose="05000000000000000000" pitchFamily="2" charset="2"/>
              </a:rPr>
              <a:t> </a:t>
            </a:r>
            <a:r>
              <a:rPr lang="pl-PL" dirty="0" err="1" smtClean="0">
                <a:sym typeface="Wingdings" panose="05000000000000000000" pitchFamily="2" charset="2"/>
              </a:rPr>
              <a:t>DMVs</a:t>
            </a:r>
            <a:r>
              <a:rPr lang="pl-PL" dirty="0" smtClean="0">
                <a:sym typeface="Wingdings" panose="05000000000000000000" pitchFamily="2" charset="2"/>
              </a:rPr>
              <a:t> mają nazwy </a:t>
            </a:r>
            <a:r>
              <a:rPr lang="pl-PL" dirty="0" err="1" smtClean="0">
                <a:sym typeface="Wingdings" panose="05000000000000000000" pitchFamily="2" charset="2"/>
              </a:rPr>
              <a:t>sys.dm_pdw</a:t>
            </a:r>
            <a:r>
              <a:rPr lang="pl-PL" dirty="0" smtClean="0">
                <a:sym typeface="Wingdings" panose="05000000000000000000" pitchFamily="2" charset="2"/>
              </a:rPr>
              <a:t>_*</a:t>
            </a:r>
          </a:p>
          <a:p>
            <a:pPr lvl="1"/>
            <a:r>
              <a:rPr lang="pl-PL" dirty="0" smtClean="0">
                <a:sym typeface="Wingdings" panose="05000000000000000000" pitchFamily="2" charset="2"/>
              </a:rPr>
              <a:t>Przykład: </a:t>
            </a:r>
            <a:r>
              <a:rPr lang="pl-PL" dirty="0" err="1" smtClean="0">
                <a:sym typeface="Wingdings" panose="05000000000000000000" pitchFamily="2" charset="2"/>
              </a:rPr>
              <a:t>sys.dm_pdw_exec_sessions</a:t>
            </a:r>
            <a:endParaRPr lang="pl-PL" dirty="0" smtClean="0">
              <a:sym typeface="Wingdings" panose="05000000000000000000" pitchFamily="2" charset="2"/>
            </a:endParaRPr>
          </a:p>
          <a:p>
            <a:r>
              <a:rPr lang="pl-PL" dirty="0" smtClean="0">
                <a:sym typeface="Wingdings" panose="05000000000000000000" pitchFamily="2" charset="2"/>
              </a:rPr>
              <a:t>Są widoki INFORMATION_SCHEMA</a:t>
            </a:r>
            <a:endParaRPr lang="pl-PL" dirty="0"/>
          </a:p>
        </p:txBody>
      </p:sp>
    </p:spTree>
    <p:extLst>
      <p:ext uri="{BB962C8B-B14F-4D97-AF65-F5344CB8AC3E}">
        <p14:creationId xmlns:p14="http://schemas.microsoft.com/office/powerpoint/2010/main" val="365950513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Pobieranie danych</a:t>
            </a:r>
            <a:endParaRPr lang="pl-PL" dirty="0"/>
          </a:p>
        </p:txBody>
      </p:sp>
      <p:pic>
        <p:nvPicPr>
          <p:cNvPr id="6" name="Picture 5"/>
          <p:cNvPicPr>
            <a:picLocks noChangeAspect="1"/>
          </p:cNvPicPr>
          <p:nvPr/>
        </p:nvPicPr>
        <p:blipFill>
          <a:blip r:embed="rId2"/>
          <a:stretch>
            <a:fillRect/>
          </a:stretch>
        </p:blipFill>
        <p:spPr>
          <a:xfrm>
            <a:off x="1142405" y="1143000"/>
            <a:ext cx="6858000" cy="4993325"/>
          </a:xfrm>
          <a:prstGeom prst="rect">
            <a:avLst/>
          </a:prstGeom>
        </p:spPr>
      </p:pic>
    </p:spTree>
    <p:extLst>
      <p:ext uri="{BB962C8B-B14F-4D97-AF65-F5344CB8AC3E}">
        <p14:creationId xmlns:p14="http://schemas.microsoft.com/office/powerpoint/2010/main" val="325518058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DMS – Data Movement Service</a:t>
            </a:r>
            <a:endParaRPr lang="pl-PL" dirty="0"/>
          </a:p>
        </p:txBody>
      </p:sp>
      <p:sp>
        <p:nvSpPr>
          <p:cNvPr id="5" name="Text Placeholder 4"/>
          <p:cNvSpPr>
            <a:spLocks noGrp="1"/>
          </p:cNvSpPr>
          <p:nvPr>
            <p:ph type="body" sz="quarter" idx="10"/>
          </p:nvPr>
        </p:nvSpPr>
        <p:spPr/>
        <p:txBody>
          <a:bodyPr>
            <a:normAutofit/>
          </a:bodyPr>
          <a:lstStyle/>
          <a:p>
            <a:r>
              <a:rPr lang="pl-PL" dirty="0" smtClean="0"/>
              <a:t>Usługa Windows</a:t>
            </a:r>
          </a:p>
          <a:p>
            <a:r>
              <a:rPr lang="pl-PL" dirty="0" smtClean="0"/>
              <a:t>Działa na węzłach </a:t>
            </a:r>
            <a:r>
              <a:rPr lang="pl-PL" dirty="0" err="1" smtClean="0"/>
              <a:t>control</a:t>
            </a:r>
            <a:r>
              <a:rPr lang="pl-PL" dirty="0" smtClean="0"/>
              <a:t> i </a:t>
            </a:r>
            <a:r>
              <a:rPr lang="pl-PL" dirty="0" err="1" smtClean="0"/>
              <a:t>compute</a:t>
            </a:r>
            <a:endParaRPr lang="pl-PL" dirty="0"/>
          </a:p>
          <a:p>
            <a:r>
              <a:rPr lang="pl-PL" dirty="0" smtClean="0"/>
              <a:t>Używana do szybkiego przesyłania danych po sieci </a:t>
            </a:r>
            <a:r>
              <a:rPr lang="pl-PL" dirty="0" err="1" smtClean="0"/>
              <a:t>Infiniband</a:t>
            </a:r>
            <a:r>
              <a:rPr lang="pl-PL" dirty="0" smtClean="0"/>
              <a:t> w PDW</a:t>
            </a:r>
            <a:endParaRPr lang="pl-PL" dirty="0"/>
          </a:p>
          <a:p>
            <a:r>
              <a:rPr lang="pl-PL" dirty="0" smtClean="0"/>
              <a:t>Używa ADO.NET</a:t>
            </a:r>
            <a:endParaRPr lang="pl-PL" dirty="0"/>
          </a:p>
          <a:p>
            <a:pPr lvl="1"/>
            <a:r>
              <a:rPr lang="pl-PL" dirty="0" err="1" smtClean="0"/>
              <a:t>SqlClient</a:t>
            </a:r>
            <a:endParaRPr lang="pl-PL" dirty="0" smtClean="0"/>
          </a:p>
          <a:p>
            <a:pPr lvl="1"/>
            <a:r>
              <a:rPr lang="pl-PL" dirty="0" err="1" smtClean="0"/>
              <a:t>SqlBulkCopy</a:t>
            </a:r>
            <a:endParaRPr lang="pl-PL" dirty="0"/>
          </a:p>
          <a:p>
            <a:endParaRPr lang="pl-PL" dirty="0"/>
          </a:p>
          <a:p>
            <a:endParaRPr lang="pl-PL" dirty="0"/>
          </a:p>
          <a:p>
            <a:endParaRPr lang="pl-PL" dirty="0"/>
          </a:p>
        </p:txBody>
      </p:sp>
    </p:spTree>
    <p:extLst>
      <p:ext uri="{BB962C8B-B14F-4D97-AF65-F5344CB8AC3E}">
        <p14:creationId xmlns:p14="http://schemas.microsoft.com/office/powerpoint/2010/main" val="203271985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Ładowanie danych</a:t>
            </a:r>
            <a:endParaRPr lang="pl-PL" dirty="0"/>
          </a:p>
        </p:txBody>
      </p:sp>
      <p:sp>
        <p:nvSpPr>
          <p:cNvPr id="3" name="Text Placeholder 2"/>
          <p:cNvSpPr>
            <a:spLocks noGrp="1"/>
          </p:cNvSpPr>
          <p:nvPr>
            <p:ph type="body" sz="quarter" idx="10"/>
          </p:nvPr>
        </p:nvSpPr>
        <p:spPr/>
        <p:txBody>
          <a:bodyPr/>
          <a:lstStyle/>
          <a:p>
            <a:pPr>
              <a:lnSpc>
                <a:spcPct val="100000"/>
              </a:lnSpc>
              <a:spcBef>
                <a:spcPts val="600"/>
              </a:spcBef>
              <a:spcAft>
                <a:spcPts val="200"/>
              </a:spcAft>
              <a:buClr>
                <a:srgbClr val="8E0000"/>
              </a:buClr>
              <a:buSzPct val="110000"/>
            </a:pPr>
            <a:r>
              <a:rPr lang="en-US" dirty="0" err="1"/>
              <a:t>DWLoader</a:t>
            </a:r>
            <a:r>
              <a:rPr lang="en-US" dirty="0"/>
              <a:t> Utility</a:t>
            </a:r>
          </a:p>
          <a:p>
            <a:pPr>
              <a:lnSpc>
                <a:spcPct val="100000"/>
              </a:lnSpc>
              <a:spcBef>
                <a:spcPts val="600"/>
              </a:spcBef>
              <a:spcAft>
                <a:spcPts val="200"/>
              </a:spcAft>
              <a:buClr>
                <a:srgbClr val="8E0000"/>
              </a:buClr>
              <a:buSzPct val="110000"/>
            </a:pPr>
            <a:r>
              <a:rPr lang="en-US" dirty="0"/>
              <a:t>SQL Server Integration Services (SSIS)</a:t>
            </a:r>
          </a:p>
          <a:p>
            <a:pPr>
              <a:lnSpc>
                <a:spcPct val="100000"/>
              </a:lnSpc>
              <a:spcBef>
                <a:spcPts val="600"/>
              </a:spcBef>
              <a:spcAft>
                <a:spcPts val="200"/>
              </a:spcAft>
              <a:buClr>
                <a:srgbClr val="8E0000"/>
              </a:buClr>
              <a:buSzPct val="110000"/>
            </a:pPr>
            <a:r>
              <a:rPr lang="en-US" dirty="0"/>
              <a:t>CREATE TABLE AS SELECT (CTAS)</a:t>
            </a:r>
          </a:p>
          <a:p>
            <a:pPr>
              <a:lnSpc>
                <a:spcPct val="100000"/>
              </a:lnSpc>
              <a:spcBef>
                <a:spcPts val="600"/>
              </a:spcBef>
              <a:spcAft>
                <a:spcPts val="200"/>
              </a:spcAft>
              <a:buClr>
                <a:srgbClr val="8E0000"/>
              </a:buClr>
              <a:buSzPct val="110000"/>
            </a:pPr>
            <a:r>
              <a:rPr lang="pl-PL" dirty="0" smtClean="0"/>
              <a:t>Standardowe składnie T-SQL (INSERT/SELECT)</a:t>
            </a:r>
            <a:endParaRPr lang="en-US" dirty="0"/>
          </a:p>
          <a:p>
            <a:endParaRPr lang="pl-PL" dirty="0"/>
          </a:p>
        </p:txBody>
      </p:sp>
    </p:spTree>
    <p:extLst>
      <p:ext uri="{BB962C8B-B14F-4D97-AF65-F5344CB8AC3E}">
        <p14:creationId xmlns:p14="http://schemas.microsoft.com/office/powerpoint/2010/main" val="117030159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err="1" smtClean="0"/>
              <a:t>DWLoader</a:t>
            </a:r>
            <a:endParaRPr lang="pl-PL" dirty="0"/>
          </a:p>
        </p:txBody>
      </p:sp>
      <p:sp>
        <p:nvSpPr>
          <p:cNvPr id="3" name="Text Placeholder 2"/>
          <p:cNvSpPr>
            <a:spLocks noGrp="1"/>
          </p:cNvSpPr>
          <p:nvPr>
            <p:ph type="body" sz="quarter" idx="10"/>
          </p:nvPr>
        </p:nvSpPr>
        <p:spPr/>
        <p:txBody>
          <a:bodyPr/>
          <a:lstStyle/>
          <a:p>
            <a:r>
              <a:rPr lang="pl-PL" dirty="0" smtClean="0"/>
              <a:t>Narzędzie w linii komend uruchamiane w </a:t>
            </a:r>
            <a:r>
              <a:rPr lang="pl-PL" dirty="0" err="1" smtClean="0"/>
              <a:t>Landing</a:t>
            </a:r>
            <a:r>
              <a:rPr lang="pl-PL" dirty="0" smtClean="0"/>
              <a:t> Zone</a:t>
            </a:r>
          </a:p>
          <a:p>
            <a:r>
              <a:rPr lang="pl-PL" dirty="0" smtClean="0"/>
              <a:t>Integracja z DMS</a:t>
            </a:r>
          </a:p>
          <a:p>
            <a:r>
              <a:rPr lang="pl-PL" dirty="0" smtClean="0"/>
              <a:t>Równoległe ładowanie pojedynczych plików tekstowych</a:t>
            </a:r>
          </a:p>
          <a:p>
            <a:r>
              <a:rPr lang="pl-PL" dirty="0" smtClean="0"/>
              <a:t>Minimalny wpływ na jednocześnie uruchamiane zapytania</a:t>
            </a:r>
          </a:p>
          <a:p>
            <a:endParaRPr lang="pl-PL" dirty="0" smtClean="0"/>
          </a:p>
          <a:p>
            <a:endParaRPr lang="pl-PL" dirty="0"/>
          </a:p>
        </p:txBody>
      </p:sp>
      <p:sp>
        <p:nvSpPr>
          <p:cNvPr id="4" name="Rectangle 3"/>
          <p:cNvSpPr/>
          <p:nvPr/>
        </p:nvSpPr>
        <p:spPr>
          <a:xfrm>
            <a:off x="156023" y="4940300"/>
            <a:ext cx="8830764" cy="12234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rgbClr val="1F497D"/>
            </a:solidFill>
          </a:ln>
        </p:spPr>
        <p:txBody>
          <a:bodyPr wrap="square">
            <a:spAutoFit/>
          </a:bodyPr>
          <a:lstStyle/>
          <a:p>
            <a:pPr>
              <a:spcBef>
                <a:spcPts val="450"/>
              </a:spcBef>
              <a:spcAft>
                <a:spcPts val="150"/>
              </a:spcAft>
              <a:buClr>
                <a:srgbClr val="8E0000"/>
              </a:buClr>
              <a:buSzPct val="110000"/>
            </a:pPr>
            <a:r>
              <a:rPr lang="en-US" sz="1400" b="1" dirty="0" err="1">
                <a:latin typeface="Lucida Console" panose="020B0609040504020204" pitchFamily="49" charset="0"/>
              </a:rPr>
              <a:t>dwloader</a:t>
            </a:r>
            <a:r>
              <a:rPr lang="en-US" sz="1400" b="1" dirty="0">
                <a:latin typeface="Lucida Console" panose="020B0609040504020204" pitchFamily="49" charset="0"/>
              </a:rPr>
              <a:t> </a:t>
            </a:r>
            <a:endParaRPr lang="pl-PL" sz="1400" b="1" dirty="0" smtClean="0">
              <a:latin typeface="Lucida Console" panose="020B0609040504020204" pitchFamily="49" charset="0"/>
            </a:endParaRPr>
          </a:p>
          <a:p>
            <a:pPr>
              <a:spcBef>
                <a:spcPts val="450"/>
              </a:spcBef>
              <a:spcAft>
                <a:spcPts val="150"/>
              </a:spcAft>
              <a:buClr>
                <a:srgbClr val="8E0000"/>
              </a:buClr>
              <a:buSzPct val="110000"/>
            </a:pPr>
            <a:r>
              <a:rPr lang="pl-PL" sz="1400" b="1" dirty="0">
                <a:latin typeface="Lucida Console" panose="020B0609040504020204" pitchFamily="49" charset="0"/>
              </a:rPr>
              <a:t> </a:t>
            </a:r>
            <a:r>
              <a:rPr lang="pl-PL" sz="1400" b="1" dirty="0" smtClean="0">
                <a:latin typeface="Lucida Console" panose="020B0609040504020204" pitchFamily="49" charset="0"/>
              </a:rPr>
              <a:t> </a:t>
            </a:r>
            <a:r>
              <a:rPr lang="en-US" sz="1400" b="1" dirty="0" smtClean="0">
                <a:latin typeface="Lucida Console" panose="020B0609040504020204" pitchFamily="49" charset="0"/>
              </a:rPr>
              <a:t>-</a:t>
            </a:r>
            <a:r>
              <a:rPr lang="en-US" sz="1400" b="1" dirty="0">
                <a:latin typeface="Lucida Console" panose="020B0609040504020204" pitchFamily="49" charset="0"/>
              </a:rPr>
              <a:t>M Append -</a:t>
            </a:r>
            <a:r>
              <a:rPr lang="en-US" sz="1400" b="1" dirty="0" err="1">
                <a:latin typeface="Lucida Console" panose="020B0609040504020204" pitchFamily="49" charset="0"/>
              </a:rPr>
              <a:t>i</a:t>
            </a:r>
            <a:r>
              <a:rPr lang="en-US" sz="1400" dirty="0">
                <a:latin typeface="Lucida Console" panose="020B0609040504020204" pitchFamily="49" charset="0"/>
              </a:rPr>
              <a:t> DimAccount.txt </a:t>
            </a:r>
            <a:r>
              <a:rPr lang="pl-PL" sz="1400" dirty="0" smtClean="0">
                <a:latin typeface="Lucida Console" panose="020B0609040504020204" pitchFamily="49" charset="0"/>
              </a:rPr>
              <a:t>-</a:t>
            </a:r>
            <a:r>
              <a:rPr lang="en-US" sz="1400" b="1" dirty="0" smtClean="0">
                <a:latin typeface="Lucida Console" panose="020B0609040504020204" pitchFamily="49" charset="0"/>
              </a:rPr>
              <a:t>T</a:t>
            </a:r>
            <a:r>
              <a:rPr lang="en-US" sz="1400" dirty="0" smtClean="0">
                <a:latin typeface="Lucida Console" panose="020B0609040504020204" pitchFamily="49" charset="0"/>
              </a:rPr>
              <a:t> </a:t>
            </a:r>
            <a:r>
              <a:rPr lang="en-US" sz="1400" dirty="0" err="1">
                <a:latin typeface="Lucida Console" panose="020B0609040504020204" pitchFamily="49" charset="0"/>
              </a:rPr>
              <a:t>AdventureWorksDW.dbo.DimAccount</a:t>
            </a:r>
            <a:r>
              <a:rPr lang="en-US" sz="1400" dirty="0">
                <a:latin typeface="Lucida Console" panose="020B0609040504020204" pitchFamily="49" charset="0"/>
              </a:rPr>
              <a:t> </a:t>
            </a:r>
            <a:endParaRPr lang="pl-PL" sz="1400" dirty="0" smtClean="0">
              <a:latin typeface="Lucida Console" panose="020B0609040504020204" pitchFamily="49" charset="0"/>
            </a:endParaRPr>
          </a:p>
          <a:p>
            <a:pPr>
              <a:spcBef>
                <a:spcPts val="450"/>
              </a:spcBef>
              <a:spcAft>
                <a:spcPts val="150"/>
              </a:spcAft>
              <a:buClr>
                <a:srgbClr val="8E0000"/>
              </a:buClr>
              <a:buSzPct val="110000"/>
            </a:pPr>
            <a:r>
              <a:rPr lang="pl-PL" sz="1400" b="1" dirty="0">
                <a:latin typeface="Lucida Console" panose="020B0609040504020204" pitchFamily="49" charset="0"/>
              </a:rPr>
              <a:t> </a:t>
            </a:r>
            <a:r>
              <a:rPr lang="pl-PL" sz="1400" b="1" dirty="0" smtClean="0">
                <a:latin typeface="Lucida Console" panose="020B0609040504020204" pitchFamily="49" charset="0"/>
              </a:rPr>
              <a:t> </a:t>
            </a:r>
            <a:r>
              <a:rPr lang="en-US" sz="1400" b="1" dirty="0" smtClean="0">
                <a:latin typeface="Lucida Console" panose="020B0609040504020204" pitchFamily="49" charset="0"/>
              </a:rPr>
              <a:t>-</a:t>
            </a:r>
            <a:r>
              <a:rPr lang="en-US" sz="1400" b="1" dirty="0">
                <a:latin typeface="Lucida Console" panose="020B0609040504020204" pitchFamily="49" charset="0"/>
              </a:rPr>
              <a:t>R</a:t>
            </a:r>
            <a:r>
              <a:rPr lang="en-US" sz="1400" dirty="0">
                <a:latin typeface="Lucida Console" panose="020B0609040504020204" pitchFamily="49" charset="0"/>
              </a:rPr>
              <a:t> </a:t>
            </a:r>
            <a:r>
              <a:rPr lang="en-US" sz="1400" dirty="0" err="1">
                <a:latin typeface="Lucida Console" panose="020B0609040504020204" pitchFamily="49" charset="0"/>
              </a:rPr>
              <a:t>DimAccount.bad</a:t>
            </a:r>
            <a:r>
              <a:rPr lang="en-US" sz="1400" dirty="0">
                <a:latin typeface="Lucida Console" panose="020B0609040504020204" pitchFamily="49" charset="0"/>
              </a:rPr>
              <a:t> </a:t>
            </a:r>
            <a:r>
              <a:rPr lang="en-US" sz="1400" b="1" dirty="0">
                <a:latin typeface="Lucida Console" panose="020B0609040504020204" pitchFamily="49" charset="0"/>
              </a:rPr>
              <a:t>-t</a:t>
            </a:r>
            <a:r>
              <a:rPr lang="en-US" sz="1400" dirty="0">
                <a:latin typeface="Lucida Console" panose="020B0609040504020204" pitchFamily="49" charset="0"/>
              </a:rPr>
              <a:t> "|“</a:t>
            </a:r>
            <a:r>
              <a:rPr lang="en-US" sz="1400" b="1" dirty="0">
                <a:latin typeface="Lucida Console" panose="020B0609040504020204" pitchFamily="49" charset="0"/>
              </a:rPr>
              <a:t>-r</a:t>
            </a:r>
            <a:r>
              <a:rPr lang="en-US" sz="1400" dirty="0">
                <a:latin typeface="Lucida Console" panose="020B0609040504020204" pitchFamily="49" charset="0"/>
              </a:rPr>
              <a:t> 0x0d0x0A </a:t>
            </a:r>
            <a:r>
              <a:rPr lang="en-US" sz="1400" b="1" dirty="0">
                <a:latin typeface="Lucida Console" panose="020B0609040504020204" pitchFamily="49" charset="0"/>
              </a:rPr>
              <a:t>-U</a:t>
            </a:r>
            <a:r>
              <a:rPr lang="en-US" sz="1400" dirty="0">
                <a:latin typeface="Lucida Console" panose="020B0609040504020204" pitchFamily="49" charset="0"/>
              </a:rPr>
              <a:t> </a:t>
            </a:r>
            <a:r>
              <a:rPr lang="en-US" sz="1400" dirty="0" err="1">
                <a:latin typeface="Lucida Console" panose="020B0609040504020204" pitchFamily="49" charset="0"/>
              </a:rPr>
              <a:t>sa</a:t>
            </a:r>
            <a:r>
              <a:rPr lang="en-US" sz="1400" dirty="0">
                <a:latin typeface="Lucida Console" panose="020B0609040504020204" pitchFamily="49" charset="0"/>
              </a:rPr>
              <a:t> </a:t>
            </a:r>
            <a:r>
              <a:rPr lang="en-US" sz="1400" b="1" dirty="0">
                <a:latin typeface="Lucida Console" panose="020B0609040504020204" pitchFamily="49" charset="0"/>
              </a:rPr>
              <a:t>-P</a:t>
            </a:r>
            <a:r>
              <a:rPr lang="en-US" sz="1400" dirty="0">
                <a:latin typeface="Lucida Console" panose="020B0609040504020204" pitchFamily="49" charset="0"/>
              </a:rPr>
              <a:t> test </a:t>
            </a:r>
            <a:r>
              <a:rPr lang="en-US" sz="1400" b="1" dirty="0" smtClean="0">
                <a:latin typeface="Lucida Console" panose="020B0609040504020204" pitchFamily="49" charset="0"/>
              </a:rPr>
              <a:t>-</a:t>
            </a:r>
            <a:r>
              <a:rPr lang="en-US" sz="1400" b="1" dirty="0">
                <a:latin typeface="Lucida Console" panose="020B0609040504020204" pitchFamily="49" charset="0"/>
              </a:rPr>
              <a:t>D</a:t>
            </a:r>
            <a:r>
              <a:rPr lang="en-US" sz="1400" dirty="0">
                <a:latin typeface="Lucida Console" panose="020B0609040504020204" pitchFamily="49" charset="0"/>
              </a:rPr>
              <a:t> "</a:t>
            </a:r>
            <a:r>
              <a:rPr lang="en-US" sz="1400" dirty="0" err="1">
                <a:latin typeface="Lucida Console" panose="020B0609040504020204" pitchFamily="49" charset="0"/>
              </a:rPr>
              <a:t>yyyy</a:t>
            </a:r>
            <a:r>
              <a:rPr lang="en-US" sz="1400" dirty="0">
                <a:latin typeface="Lucida Console" panose="020B0609040504020204" pitchFamily="49" charset="0"/>
              </a:rPr>
              <a:t>-MM-</a:t>
            </a:r>
            <a:r>
              <a:rPr lang="en-US" sz="1400" dirty="0" err="1">
                <a:latin typeface="Lucida Console" panose="020B0609040504020204" pitchFamily="49" charset="0"/>
              </a:rPr>
              <a:t>dd</a:t>
            </a:r>
            <a:r>
              <a:rPr lang="en-US" sz="1400" dirty="0">
                <a:latin typeface="Lucida Console" panose="020B0609040504020204" pitchFamily="49" charset="0"/>
              </a:rPr>
              <a:t> </a:t>
            </a:r>
            <a:r>
              <a:rPr lang="en-US" sz="1400" dirty="0" err="1">
                <a:latin typeface="Lucida Console" panose="020B0609040504020204" pitchFamily="49" charset="0"/>
              </a:rPr>
              <a:t>HH:mm:ss.fff</a:t>
            </a:r>
            <a:r>
              <a:rPr lang="en-US" sz="1400" dirty="0">
                <a:latin typeface="Lucida Console" panose="020B0609040504020204" pitchFamily="49" charset="0"/>
              </a:rPr>
              <a:t>“ </a:t>
            </a:r>
            <a:endParaRPr lang="pl-PL" sz="1400" dirty="0" smtClean="0">
              <a:latin typeface="Lucida Console" panose="020B0609040504020204" pitchFamily="49" charset="0"/>
            </a:endParaRPr>
          </a:p>
          <a:p>
            <a:pPr>
              <a:spcBef>
                <a:spcPts val="450"/>
              </a:spcBef>
              <a:spcAft>
                <a:spcPts val="150"/>
              </a:spcAft>
              <a:buClr>
                <a:srgbClr val="8E0000"/>
              </a:buClr>
              <a:buSzPct val="110000"/>
            </a:pPr>
            <a:r>
              <a:rPr lang="pl-PL" sz="1400" b="1" dirty="0">
                <a:latin typeface="Lucida Console" panose="020B0609040504020204" pitchFamily="49" charset="0"/>
              </a:rPr>
              <a:t> </a:t>
            </a:r>
            <a:r>
              <a:rPr lang="pl-PL" sz="1400" b="1" dirty="0" smtClean="0">
                <a:latin typeface="Lucida Console" panose="020B0609040504020204" pitchFamily="49" charset="0"/>
              </a:rPr>
              <a:t> -</a:t>
            </a:r>
            <a:r>
              <a:rPr lang="en-US" sz="1400" b="1" dirty="0" smtClean="0">
                <a:latin typeface="Lucida Console" panose="020B0609040504020204" pitchFamily="49" charset="0"/>
              </a:rPr>
              <a:t>m </a:t>
            </a:r>
            <a:r>
              <a:rPr lang="pl-PL" sz="1400" b="1" dirty="0" smtClean="0">
                <a:latin typeface="Lucida Console" panose="020B0609040504020204" pitchFamily="49" charset="0"/>
              </a:rPr>
              <a:t>-</a:t>
            </a:r>
            <a:r>
              <a:rPr lang="en-US" sz="1400" b="1" dirty="0" smtClean="0">
                <a:latin typeface="Lucida Console" panose="020B0609040504020204" pitchFamily="49" charset="0"/>
              </a:rPr>
              <a:t>S </a:t>
            </a:r>
            <a:r>
              <a:rPr lang="en-US" sz="1400" b="1" dirty="0">
                <a:latin typeface="Lucida Console" panose="020B0609040504020204" pitchFamily="49" charset="0"/>
              </a:rPr>
              <a:t>10.10.10.1</a:t>
            </a:r>
          </a:p>
        </p:txBody>
      </p:sp>
    </p:spTree>
    <p:extLst>
      <p:ext uri="{BB962C8B-B14F-4D97-AF65-F5344CB8AC3E}">
        <p14:creationId xmlns:p14="http://schemas.microsoft.com/office/powerpoint/2010/main" val="286872505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7333" y="2309352"/>
            <a:ext cx="5441652" cy="3174773"/>
          </a:xfrm>
          <a:prstGeom prst="rect">
            <a:avLst/>
          </a:prstGeom>
        </p:spPr>
        <p:txBody>
          <a:bodyPr>
            <a:normAutofit/>
          </a:bodyPr>
          <a:lstStyle/>
          <a:p>
            <a:pPr>
              <a:spcBef>
                <a:spcPts val="450"/>
              </a:spcBef>
              <a:spcAft>
                <a:spcPts val="150"/>
              </a:spcAft>
              <a:buClr>
                <a:srgbClr val="8E0000"/>
              </a:buClr>
              <a:buSzPct val="110000"/>
            </a:pPr>
            <a:r>
              <a:rPr lang="pl-PL" dirty="0" smtClean="0">
                <a:solidFill>
                  <a:schemeClr val="tx1"/>
                </a:solidFill>
              </a:rPr>
              <a:t>Wymagany </a:t>
            </a:r>
            <a:r>
              <a:rPr lang="en-US" dirty="0" smtClean="0">
                <a:solidFill>
                  <a:schemeClr val="tx1"/>
                </a:solidFill>
              </a:rPr>
              <a:t>Microsoft </a:t>
            </a:r>
            <a:r>
              <a:rPr lang="en-US" dirty="0">
                <a:solidFill>
                  <a:schemeClr val="tx1"/>
                </a:solidFill>
              </a:rPr>
              <a:t>.NET Framework 3.5 </a:t>
            </a:r>
            <a:r>
              <a:rPr lang="pl-PL" dirty="0" smtClean="0"/>
              <a:t>SP1</a:t>
            </a:r>
            <a:endParaRPr lang="en-US" dirty="0">
              <a:solidFill>
                <a:schemeClr val="tx1"/>
              </a:solidFill>
            </a:endParaRPr>
          </a:p>
          <a:p>
            <a:pPr>
              <a:spcBef>
                <a:spcPts val="450"/>
              </a:spcBef>
              <a:spcAft>
                <a:spcPts val="150"/>
              </a:spcAft>
              <a:buClr>
                <a:srgbClr val="8E0000"/>
              </a:buClr>
              <a:buSzPct val="110000"/>
            </a:pPr>
            <a:r>
              <a:rPr lang="pl-PL" dirty="0" smtClean="0">
                <a:solidFill>
                  <a:schemeClr val="tx1"/>
                </a:solidFill>
              </a:rPr>
              <a:t>SQL Server </a:t>
            </a:r>
            <a:r>
              <a:rPr lang="en-US" dirty="0" smtClean="0">
                <a:solidFill>
                  <a:schemeClr val="tx1"/>
                </a:solidFill>
              </a:rPr>
              <a:t>PDW </a:t>
            </a:r>
            <a:r>
              <a:rPr lang="pl-PL" dirty="0" smtClean="0">
                <a:solidFill>
                  <a:schemeClr val="tx1"/>
                </a:solidFill>
              </a:rPr>
              <a:t>adapter</a:t>
            </a:r>
            <a:endParaRPr lang="en-US" dirty="0" smtClean="0">
              <a:solidFill>
                <a:schemeClr val="tx1"/>
              </a:solidFill>
            </a:endParaRPr>
          </a:p>
          <a:p>
            <a:pPr lvl="1">
              <a:spcBef>
                <a:spcPts val="450"/>
              </a:spcBef>
              <a:spcAft>
                <a:spcPts val="150"/>
              </a:spcAft>
              <a:buClr>
                <a:srgbClr val="8E0000"/>
              </a:buClr>
              <a:buSzPct val="110000"/>
            </a:pPr>
            <a:r>
              <a:rPr lang="pl-PL" dirty="0" smtClean="0">
                <a:solidFill>
                  <a:schemeClr val="tx1"/>
                </a:solidFill>
              </a:rPr>
              <a:t>Wersje x86 i x64</a:t>
            </a:r>
            <a:endParaRPr lang="en-US" dirty="0" smtClean="0">
              <a:solidFill>
                <a:schemeClr val="tx1"/>
              </a:solidFill>
            </a:endParaRPr>
          </a:p>
          <a:p>
            <a:pPr>
              <a:spcBef>
                <a:spcPts val="450"/>
              </a:spcBef>
              <a:spcAft>
                <a:spcPts val="150"/>
              </a:spcAft>
              <a:buClr>
                <a:srgbClr val="8E0000"/>
              </a:buClr>
              <a:buSzPct val="110000"/>
            </a:pPr>
            <a:r>
              <a:rPr lang="en-US" dirty="0" smtClean="0">
                <a:solidFill>
                  <a:schemeClr val="tx1"/>
                </a:solidFill>
              </a:rPr>
              <a:t>SQL Server Data Tools 2010/2012</a:t>
            </a:r>
            <a:endParaRPr lang="en-US" dirty="0">
              <a:solidFill>
                <a:schemeClr val="tx1"/>
              </a:solidFill>
            </a:endParaRPr>
          </a:p>
          <a:p>
            <a:pPr>
              <a:spcBef>
                <a:spcPts val="450"/>
              </a:spcBef>
              <a:spcAft>
                <a:spcPts val="150"/>
              </a:spcAft>
              <a:buClr>
                <a:srgbClr val="8E0000"/>
              </a:buClr>
              <a:buSzPct val="110000"/>
            </a:pPr>
            <a:r>
              <a:rPr lang="en-US" dirty="0" smtClean="0">
                <a:solidFill>
                  <a:schemeClr val="tx1"/>
                </a:solidFill>
              </a:rPr>
              <a:t>SSIS 2008 R2 </a:t>
            </a:r>
            <a:r>
              <a:rPr lang="pl-PL" dirty="0" smtClean="0">
                <a:solidFill>
                  <a:schemeClr val="tx1"/>
                </a:solidFill>
              </a:rPr>
              <a:t>lub 2012</a:t>
            </a:r>
            <a:endParaRPr lang="en-US" dirty="0" smtClean="0">
              <a:solidFill>
                <a:schemeClr val="tx1"/>
              </a:solidFill>
            </a:endParaRPr>
          </a:p>
          <a:p>
            <a:pPr>
              <a:spcBef>
                <a:spcPts val="450"/>
              </a:spcBef>
              <a:spcAft>
                <a:spcPts val="150"/>
              </a:spcAft>
              <a:buClr>
                <a:srgbClr val="8E0000"/>
              </a:buClr>
              <a:buSzPct val="110000"/>
            </a:pPr>
            <a:endParaRPr lang="en-US" dirty="0">
              <a:solidFill>
                <a:schemeClr val="tx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642" y="1757439"/>
            <a:ext cx="2899246" cy="343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pl-PL" dirty="0" smtClean="0"/>
              <a:t>SSIS a PDW</a:t>
            </a:r>
            <a:endParaRPr lang="pl-PL" dirty="0"/>
          </a:p>
        </p:txBody>
      </p:sp>
      <p:sp>
        <p:nvSpPr>
          <p:cNvPr id="6" name="Rectangle 5"/>
          <p:cNvSpPr/>
          <p:nvPr/>
        </p:nvSpPr>
        <p:spPr>
          <a:xfrm>
            <a:off x="6026642" y="4876800"/>
            <a:ext cx="2888758"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012172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Priorytety Microsoft – DW i BI</a:t>
            </a:r>
            <a:endParaRPr lang="pl-PL" dirty="0"/>
          </a:p>
        </p:txBody>
      </p:sp>
      <p:sp>
        <p:nvSpPr>
          <p:cNvPr id="4" name="Rectangle 3"/>
          <p:cNvSpPr/>
          <p:nvPr>
            <p:custDataLst>
              <p:tags r:id="rId1"/>
            </p:custDataLst>
          </p:nvPr>
        </p:nvSpPr>
        <p:spPr>
          <a:xfrm>
            <a:off x="453736" y="1752600"/>
            <a:ext cx="2697480" cy="1237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lstStyle/>
          <a:p>
            <a:pPr algn="ctr"/>
            <a:r>
              <a:rPr lang="pl-PL" sz="1900" spc="-70" dirty="0" smtClean="0">
                <a:ln>
                  <a:solidFill>
                    <a:schemeClr val="bg1">
                      <a:alpha val="0"/>
                    </a:schemeClr>
                  </a:solidFill>
                </a:ln>
                <a:latin typeface="+mj-lt"/>
              </a:rPr>
              <a:t>Wydajność i dostępność systemów krytycznych</a:t>
            </a:r>
            <a:endParaRPr lang="en-US" sz="1900" spc="-70" dirty="0">
              <a:ln>
                <a:solidFill>
                  <a:schemeClr val="bg1">
                    <a:alpha val="0"/>
                  </a:schemeClr>
                </a:solidFill>
              </a:ln>
              <a:latin typeface="+mj-lt"/>
            </a:endParaRPr>
          </a:p>
        </p:txBody>
      </p:sp>
      <p:sp>
        <p:nvSpPr>
          <p:cNvPr id="5" name="Rectangle 4"/>
          <p:cNvSpPr/>
          <p:nvPr>
            <p:custDataLst>
              <p:tags r:id="rId2"/>
            </p:custDataLst>
          </p:nvPr>
        </p:nvSpPr>
        <p:spPr>
          <a:xfrm>
            <a:off x="3200746" y="1752600"/>
            <a:ext cx="2697480" cy="1237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lstStyle/>
          <a:p>
            <a:pPr algn="ctr"/>
            <a:r>
              <a:rPr lang="pl-PL" sz="1900" spc="-70" dirty="0" smtClean="0">
                <a:ln>
                  <a:solidFill>
                    <a:schemeClr val="bg1">
                      <a:alpha val="0"/>
                    </a:schemeClr>
                  </a:solidFill>
                </a:ln>
                <a:latin typeface="+mj-lt"/>
              </a:rPr>
              <a:t>Informacje biznesowe dla każdego</a:t>
            </a:r>
            <a:endParaRPr lang="en-US" sz="1900" spc="-70" dirty="0">
              <a:ln>
                <a:solidFill>
                  <a:schemeClr val="bg1">
                    <a:alpha val="0"/>
                  </a:schemeClr>
                </a:solidFill>
              </a:ln>
              <a:latin typeface="+mj-lt"/>
            </a:endParaRPr>
          </a:p>
        </p:txBody>
      </p:sp>
      <p:sp>
        <p:nvSpPr>
          <p:cNvPr id="6" name="Rectangle 5"/>
          <p:cNvSpPr/>
          <p:nvPr>
            <p:custDataLst>
              <p:tags r:id="rId3"/>
            </p:custDataLst>
          </p:nvPr>
        </p:nvSpPr>
        <p:spPr>
          <a:xfrm>
            <a:off x="5947756" y="1752600"/>
            <a:ext cx="2697480" cy="1237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lstStyle/>
          <a:p>
            <a:pPr algn="ctr"/>
            <a:r>
              <a:rPr lang="pl-PL" sz="1900" spc="-70" dirty="0" smtClean="0">
                <a:ln>
                  <a:solidFill>
                    <a:schemeClr val="bg1">
                      <a:alpha val="0"/>
                    </a:schemeClr>
                  </a:solidFill>
                </a:ln>
                <a:latin typeface="+mj-lt"/>
              </a:rPr>
              <a:t>Najszybsze wdrożenia i najniższe koszty</a:t>
            </a:r>
            <a:endParaRPr lang="en-US" sz="1900" spc="-70" dirty="0">
              <a:ln>
                <a:solidFill>
                  <a:schemeClr val="bg1">
                    <a:alpha val="0"/>
                  </a:schemeClr>
                </a:solidFill>
              </a:ln>
              <a:latin typeface="+mj-lt"/>
            </a:endParaRPr>
          </a:p>
        </p:txBody>
      </p:sp>
      <p:grpSp>
        <p:nvGrpSpPr>
          <p:cNvPr id="7" name="Group 6"/>
          <p:cNvGrpSpPr/>
          <p:nvPr/>
        </p:nvGrpSpPr>
        <p:grpSpPr>
          <a:xfrm>
            <a:off x="453737" y="3035723"/>
            <a:ext cx="2735579" cy="2697480"/>
            <a:chOff x="463551" y="2114233"/>
            <a:chExt cx="2735579" cy="2023110"/>
          </a:xfrm>
        </p:grpSpPr>
        <p:pic>
          <p:nvPicPr>
            <p:cNvPr id="8" name="Picture 2" descr="http://www.deviantart.com/download/84352687/Cloud_Vortex_by_randomgypsy.png"/>
            <p:cNvPicPr preferRelativeResize="0">
              <a:picLocks noChangeArrowheads="1"/>
            </p:cNvPicPr>
            <p:nvPr>
              <p:custDataLst>
                <p:tags r:id="rId8"/>
              </p:custDataLst>
            </p:nvPr>
          </p:nvPicPr>
          <p:blipFill>
            <a:blip r:embed="rId11" cstate="screen">
              <a:extLst>
                <a:ext uri="{28A0092B-C50C-407E-A947-70E740481C1C}">
                  <a14:useLocalDpi xmlns:a14="http://schemas.microsoft.com/office/drawing/2010/main"/>
                </a:ext>
              </a:extLst>
            </a:blip>
            <a:stretch>
              <a:fillRect/>
            </a:stretch>
          </p:blipFill>
          <p:spPr bwMode="auto">
            <a:xfrm>
              <a:off x="463551" y="2114233"/>
              <a:ext cx="2697480" cy="202311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custDataLst>
                <p:tags r:id="rId9"/>
              </p:custDataLst>
            </p:nvPr>
          </p:nvSpPr>
          <p:spPr bwMode="auto">
            <a:xfrm>
              <a:off x="501651" y="3040063"/>
              <a:ext cx="2697479" cy="1097279"/>
            </a:xfrm>
            <a:prstGeom prst="rect">
              <a:avLst/>
            </a:prstGeom>
            <a:gradFill>
              <a:gsLst>
                <a:gs pos="0">
                  <a:srgbClr val="000000">
                    <a:alpha val="0"/>
                  </a:srgbClr>
                </a:gs>
                <a:gs pos="100000">
                  <a:srgbClr val="000000"/>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b" anchorCtr="0" forceAA="0" compatLnSpc="1">
              <a:prstTxWarp prst="textNoShape">
                <a:avLst/>
              </a:prstTxWarp>
              <a:noAutofit/>
            </a:bodyPr>
            <a:lstStyle/>
            <a:p>
              <a:r>
                <a:rPr lang="pl-PL" sz="1600" dirty="0" smtClean="0">
                  <a:ln>
                    <a:solidFill>
                      <a:schemeClr val="bg1">
                        <a:alpha val="0"/>
                      </a:schemeClr>
                    </a:solidFill>
                  </a:ln>
                  <a:solidFill>
                    <a:schemeClr val="bg1"/>
                  </a:solidFill>
                </a:rPr>
                <a:t>Systemy Tier-1</a:t>
              </a:r>
              <a:endParaRPr lang="en-US" sz="1600" dirty="0">
                <a:ln>
                  <a:solidFill>
                    <a:schemeClr val="bg1">
                      <a:alpha val="0"/>
                    </a:schemeClr>
                  </a:solidFill>
                </a:ln>
                <a:solidFill>
                  <a:schemeClr val="bg1"/>
                </a:solidFill>
              </a:endParaRPr>
            </a:p>
          </p:txBody>
        </p:sp>
      </p:grpSp>
      <p:pic>
        <p:nvPicPr>
          <p:cNvPr id="10" name="Picture 50"/>
          <p:cNvPicPr>
            <a:picLocks noChangeAspect="1"/>
          </p:cNvPicPr>
          <p:nvPr>
            <p:custDataLst>
              <p:tags r:id="rId4"/>
            </p:custDataLst>
          </p:nvPr>
        </p:nvPicPr>
        <p:blipFill rotWithShape="1">
          <a:blip r:embed="rId12" cstate="screen">
            <a:extLst>
              <a:ext uri="{28A0092B-C50C-407E-A947-70E740481C1C}">
                <a14:useLocalDpi xmlns:a14="http://schemas.microsoft.com/office/drawing/2010/main"/>
              </a:ext>
            </a:extLst>
          </a:blip>
          <a:stretch/>
        </p:blipFill>
        <p:spPr>
          <a:xfrm>
            <a:off x="3200746" y="3035723"/>
            <a:ext cx="2694432" cy="2023872"/>
          </a:xfrm>
          <a:prstGeom prst="rect">
            <a:avLst/>
          </a:prstGeom>
          <a:noFill/>
          <a:ln>
            <a:noFill/>
          </a:ln>
        </p:spPr>
      </p:pic>
      <p:sp>
        <p:nvSpPr>
          <p:cNvPr id="11" name="Rectangle 10"/>
          <p:cNvSpPr/>
          <p:nvPr>
            <p:custDataLst>
              <p:tags r:id="rId5"/>
            </p:custDataLst>
          </p:nvPr>
        </p:nvSpPr>
        <p:spPr bwMode="auto">
          <a:xfrm>
            <a:off x="3200748" y="4047660"/>
            <a:ext cx="2697479" cy="1685544"/>
          </a:xfrm>
          <a:prstGeom prst="rect">
            <a:avLst/>
          </a:prstGeom>
          <a:gradFill>
            <a:gsLst>
              <a:gs pos="0">
                <a:srgbClr val="000000">
                  <a:alpha val="0"/>
                </a:srgbClr>
              </a:gs>
              <a:gs pos="61000">
                <a:srgbClr val="000000"/>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b" anchorCtr="0" forceAA="0" compatLnSpc="1">
            <a:prstTxWarp prst="textNoShape">
              <a:avLst/>
            </a:prstTxWarp>
            <a:noAutofit/>
          </a:bodyPr>
          <a:lstStyle/>
          <a:p>
            <a:r>
              <a:rPr lang="pl-PL" sz="1600" dirty="0" smtClean="0">
                <a:ln>
                  <a:solidFill>
                    <a:schemeClr val="bg1">
                      <a:alpha val="0"/>
                    </a:schemeClr>
                  </a:solidFill>
                </a:ln>
                <a:solidFill>
                  <a:schemeClr val="bg1"/>
                </a:solidFill>
              </a:rPr>
              <a:t>Analizy dla szerokiej grupy użytkowników</a:t>
            </a:r>
            <a:endParaRPr lang="en-US" sz="1600" dirty="0">
              <a:ln>
                <a:solidFill>
                  <a:schemeClr val="bg1">
                    <a:alpha val="0"/>
                  </a:schemeClr>
                </a:solidFill>
              </a:ln>
              <a:solidFill>
                <a:schemeClr val="bg1"/>
              </a:solidFill>
            </a:endParaRPr>
          </a:p>
        </p:txBody>
      </p:sp>
      <p:grpSp>
        <p:nvGrpSpPr>
          <p:cNvPr id="12" name="Group 11"/>
          <p:cNvGrpSpPr/>
          <p:nvPr/>
        </p:nvGrpSpPr>
        <p:grpSpPr>
          <a:xfrm>
            <a:off x="5947756" y="3035723"/>
            <a:ext cx="2697480" cy="2697480"/>
            <a:chOff x="5957570" y="2114233"/>
            <a:chExt cx="2697480" cy="2023110"/>
          </a:xfrm>
        </p:grpSpPr>
        <p:pic>
          <p:nvPicPr>
            <p:cNvPr id="13" name="Picture 4" descr="http://th00.deviantart.net/fs71/PRE/i/2010/256/d/0/fast_light_by_pejenka-d2ynjlg.jpg"/>
            <p:cNvPicPr preferRelativeResize="0">
              <a:picLocks noChangeArrowheads="1"/>
            </p:cNvPicPr>
            <p:nvPr>
              <p:custDataLst>
                <p:tags r:id="rId6"/>
              </p:custDataLst>
            </p:nvPr>
          </p:nvPicPr>
          <p:blipFill rotWithShape="1">
            <a:blip r:embed="rId13" cstate="screen">
              <a:extLst>
                <a:ext uri="{28A0092B-C50C-407E-A947-70E740481C1C}">
                  <a14:useLocalDpi xmlns:a14="http://schemas.microsoft.com/office/drawing/2010/main"/>
                </a:ext>
              </a:extLst>
            </a:blip>
            <a:srcRect/>
            <a:stretch/>
          </p:blipFill>
          <p:spPr bwMode="auto">
            <a:xfrm>
              <a:off x="5957570" y="2114233"/>
              <a:ext cx="2697480" cy="202311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Rectangle 13"/>
            <p:cNvSpPr/>
            <p:nvPr>
              <p:custDataLst>
                <p:tags r:id="rId7"/>
              </p:custDataLst>
            </p:nvPr>
          </p:nvSpPr>
          <p:spPr bwMode="auto">
            <a:xfrm>
              <a:off x="5957571" y="3040063"/>
              <a:ext cx="2697479" cy="1097279"/>
            </a:xfrm>
            <a:prstGeom prst="rect">
              <a:avLst/>
            </a:prstGeom>
            <a:gradFill>
              <a:gsLst>
                <a:gs pos="0">
                  <a:srgbClr val="000000">
                    <a:alpha val="0"/>
                  </a:srgbClr>
                </a:gs>
                <a:gs pos="62000">
                  <a:srgbClr val="000000"/>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b" anchorCtr="0" forceAA="0" compatLnSpc="1">
              <a:prstTxWarp prst="textNoShape">
                <a:avLst/>
              </a:prstTxWarp>
              <a:noAutofit/>
            </a:bodyPr>
            <a:lstStyle/>
            <a:p>
              <a:r>
                <a:rPr lang="pl-PL" sz="1600" dirty="0" smtClean="0">
                  <a:ln>
                    <a:solidFill>
                      <a:schemeClr val="bg1">
                        <a:alpha val="0"/>
                      </a:schemeClr>
                    </a:solidFill>
                  </a:ln>
                  <a:solidFill>
                    <a:schemeClr val="bg1"/>
                  </a:solidFill>
                </a:rPr>
                <a:t>Niski koszt posiadania</a:t>
              </a:r>
              <a:endParaRPr lang="en-US" sz="1600" dirty="0">
                <a:ln>
                  <a:solidFill>
                    <a:schemeClr val="bg1">
                      <a:alpha val="0"/>
                    </a:schemeClr>
                  </a:solidFill>
                </a:ln>
                <a:solidFill>
                  <a:schemeClr val="bg1"/>
                </a:solidFill>
              </a:endParaRPr>
            </a:p>
          </p:txBody>
        </p:sp>
      </p:grpSp>
    </p:spTree>
    <p:extLst>
      <p:ext uri="{BB962C8B-B14F-4D97-AF65-F5344CB8AC3E}">
        <p14:creationId xmlns:p14="http://schemas.microsoft.com/office/powerpoint/2010/main" val="343094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CTAS</a:t>
            </a:r>
            <a:endParaRPr lang="pl-PL" dirty="0"/>
          </a:p>
        </p:txBody>
      </p:sp>
      <p:sp>
        <p:nvSpPr>
          <p:cNvPr id="3" name="Text Placeholder 2"/>
          <p:cNvSpPr>
            <a:spLocks noGrp="1"/>
          </p:cNvSpPr>
          <p:nvPr>
            <p:ph type="body" sz="quarter" idx="10"/>
          </p:nvPr>
        </p:nvSpPr>
        <p:spPr/>
        <p:txBody>
          <a:bodyPr>
            <a:normAutofit/>
          </a:bodyPr>
          <a:lstStyle/>
          <a:p>
            <a:r>
              <a:rPr lang="pl-PL" dirty="0" smtClean="0"/>
              <a:t>Tworzy nową tabelę na podstawie zapytania</a:t>
            </a:r>
          </a:p>
          <a:p>
            <a:r>
              <a:rPr lang="pl-PL" dirty="0" smtClean="0"/>
              <a:t>Minimalne logowanie</a:t>
            </a:r>
          </a:p>
          <a:p>
            <a:r>
              <a:rPr lang="pl-PL" dirty="0" smtClean="0"/>
              <a:t>W pełni zrównoleglona operacja na wszystkich węzłach obliczeniowych</a:t>
            </a:r>
          </a:p>
        </p:txBody>
      </p:sp>
      <p:sp>
        <p:nvSpPr>
          <p:cNvPr id="4" name="Text Placeholder 2"/>
          <p:cNvSpPr txBox="1">
            <a:spLocks/>
          </p:cNvSpPr>
          <p:nvPr/>
        </p:nvSpPr>
        <p:spPr>
          <a:xfrm>
            <a:off x="389436" y="3505200"/>
            <a:ext cx="8363938" cy="2259080"/>
          </a:xfrm>
          <a:prstGeom prst="rect">
            <a:avLst/>
          </a:prstGeom>
          <a:gradFill flip="none" rotWithShape="1">
            <a:gsLst>
              <a:gs pos="0">
                <a:schemeClr val="bg1">
                  <a:lumMod val="95000"/>
                </a:schemeClr>
              </a:gs>
              <a:gs pos="50000">
                <a:schemeClr val="bg1">
                  <a:lumMod val="95000"/>
                </a:schemeClr>
              </a:gs>
              <a:gs pos="100000">
                <a:schemeClr val="bg1"/>
              </a:gs>
            </a:gsLst>
            <a:lin ang="5400000" scaled="1"/>
            <a:tileRect/>
          </a:gradFill>
          <a:ln>
            <a:solidFill>
              <a:schemeClr val="bg1">
                <a:lumMod val="85000"/>
              </a:schemeClr>
            </a:solidFill>
          </a:ln>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latin typeface="Lucida Console" panose="020B0609040504020204" pitchFamily="49" charset="0"/>
              </a:rPr>
              <a:t>CREATE TABLE [ </a:t>
            </a:r>
            <a:r>
              <a:rPr lang="en-US" sz="1600" i="1" dirty="0" err="1">
                <a:latin typeface="Lucida Console" panose="020B0609040504020204" pitchFamily="49" charset="0"/>
              </a:rPr>
              <a:t>database_name</a:t>
            </a:r>
            <a:r>
              <a:rPr lang="en-US" sz="1600" i="1" dirty="0">
                <a:latin typeface="Lucida Console" panose="020B0609040504020204" pitchFamily="49" charset="0"/>
              </a:rPr>
              <a:t>.[ </a:t>
            </a:r>
            <a:r>
              <a:rPr lang="en-US" sz="1600" i="1" dirty="0" err="1">
                <a:latin typeface="Lucida Console" panose="020B0609040504020204" pitchFamily="49" charset="0"/>
              </a:rPr>
              <a:t>dbo</a:t>
            </a:r>
            <a:r>
              <a:rPr lang="en-US" sz="1600" i="1" dirty="0">
                <a:latin typeface="Lucida Console" panose="020B0609040504020204" pitchFamily="49" charset="0"/>
              </a:rPr>
              <a:t> ].|</a:t>
            </a:r>
            <a:r>
              <a:rPr lang="en-US" sz="1600" i="1" dirty="0" err="1">
                <a:latin typeface="Lucida Console" panose="020B0609040504020204" pitchFamily="49" charset="0"/>
              </a:rPr>
              <a:t>dbo</a:t>
            </a:r>
            <a:r>
              <a:rPr lang="en-US" sz="1600" i="1" dirty="0">
                <a:latin typeface="Lucida Console" panose="020B0609040504020204" pitchFamily="49" charset="0"/>
              </a:rPr>
              <a:t>.]</a:t>
            </a:r>
            <a:r>
              <a:rPr lang="en-US" sz="1600" i="1" dirty="0" err="1">
                <a:latin typeface="Lucida Console" panose="020B0609040504020204" pitchFamily="49" charset="0"/>
              </a:rPr>
              <a:t>table_name</a:t>
            </a:r>
            <a:r>
              <a:rPr lang="en-US" sz="1600" i="1" dirty="0">
                <a:latin typeface="Lucida Console" panose="020B0609040504020204" pitchFamily="49" charset="0"/>
              </a:rPr>
              <a:t> </a:t>
            </a:r>
          </a:p>
          <a:p>
            <a:pPr marL="0" indent="0">
              <a:buNone/>
            </a:pPr>
            <a:r>
              <a:rPr lang="en-US" sz="1600" i="1" dirty="0">
                <a:latin typeface="Lucida Console" panose="020B0609040504020204" pitchFamily="49" charset="0"/>
              </a:rPr>
              <a:t>        [ ( { </a:t>
            </a:r>
            <a:r>
              <a:rPr lang="en-US" sz="1600" i="1" dirty="0" err="1">
                <a:latin typeface="Lucida Console" panose="020B0609040504020204" pitchFamily="49" charset="0"/>
              </a:rPr>
              <a:t>column_name</a:t>
            </a:r>
            <a:r>
              <a:rPr lang="en-US" sz="1600" i="1" dirty="0">
                <a:latin typeface="Lucida Console" panose="020B0609040504020204" pitchFamily="49" charset="0"/>
              </a:rPr>
              <a:t>   } </a:t>
            </a:r>
          </a:p>
          <a:p>
            <a:pPr marL="0" indent="0">
              <a:buNone/>
            </a:pPr>
            <a:r>
              <a:rPr lang="en-US" sz="1600" i="1" dirty="0">
                <a:latin typeface="Lucida Console" panose="020B0609040504020204" pitchFamily="49" charset="0"/>
              </a:rPr>
              <a:t>            [  ,...n ] ) ] </a:t>
            </a:r>
          </a:p>
          <a:p>
            <a:pPr marL="0" indent="0">
              <a:buNone/>
            </a:pPr>
            <a:r>
              <a:rPr lang="en-US" sz="1600" i="1" dirty="0">
                <a:latin typeface="Lucida Console" panose="020B0609040504020204" pitchFamily="49" charset="0"/>
              </a:rPr>
              <a:t>        [ WITH ( DISTRIBUTION= { 	HASH(</a:t>
            </a:r>
            <a:r>
              <a:rPr lang="en-US" sz="1600" i="1" dirty="0" err="1">
                <a:latin typeface="Lucida Console" panose="020B0609040504020204" pitchFamily="49" charset="0"/>
              </a:rPr>
              <a:t>distribution_column_name</a:t>
            </a:r>
            <a:r>
              <a:rPr lang="en-US" sz="1600" i="1" dirty="0">
                <a:latin typeface="Lucida Console" panose="020B0609040504020204" pitchFamily="49" charset="0"/>
              </a:rPr>
              <a:t>) | REPLICATE }</a:t>
            </a:r>
          </a:p>
          <a:p>
            <a:pPr marL="0" indent="0">
              <a:buNone/>
            </a:pPr>
            <a:r>
              <a:rPr lang="en-US" sz="1600" i="1" dirty="0">
                <a:latin typeface="Lucida Console" panose="020B0609040504020204" pitchFamily="49" charset="0"/>
              </a:rPr>
              <a:t>	[ , &lt;</a:t>
            </a:r>
            <a:r>
              <a:rPr lang="en-US" sz="1600" i="1" dirty="0" err="1">
                <a:latin typeface="Lucida Console" panose="020B0609040504020204" pitchFamily="49" charset="0"/>
              </a:rPr>
              <a:t>CTAS_table_option</a:t>
            </a:r>
            <a:r>
              <a:rPr lang="en-US" sz="1600" i="1" dirty="0">
                <a:latin typeface="Lucida Console" panose="020B0609040504020204" pitchFamily="49" charset="0"/>
              </a:rPr>
              <a:t>&gt; [,…n] ] } </a:t>
            </a:r>
            <a:br>
              <a:rPr lang="en-US" sz="1600" i="1" dirty="0">
                <a:latin typeface="Lucida Console" panose="020B0609040504020204" pitchFamily="49" charset="0"/>
              </a:rPr>
            </a:br>
            <a:r>
              <a:rPr lang="en-US" sz="1600" i="1" dirty="0">
                <a:latin typeface="Lucida Console" panose="020B0609040504020204" pitchFamily="49" charset="0"/>
              </a:rPr>
              <a:t>AS SELECT &lt;</a:t>
            </a:r>
            <a:r>
              <a:rPr lang="en-US" sz="1600" i="1" dirty="0" err="1">
                <a:latin typeface="Lucida Console" panose="020B0609040504020204" pitchFamily="49" charset="0"/>
              </a:rPr>
              <a:t>select_criteria</a:t>
            </a:r>
            <a:r>
              <a:rPr lang="en-US" sz="1600" i="1" dirty="0">
                <a:latin typeface="Lucida Console" panose="020B0609040504020204" pitchFamily="49" charset="0"/>
              </a:rPr>
              <a:t>&gt;</a:t>
            </a:r>
            <a:br>
              <a:rPr lang="en-US" sz="1600" i="1" dirty="0">
                <a:latin typeface="Lucida Console" panose="020B0609040504020204" pitchFamily="49" charset="0"/>
              </a:rPr>
            </a:br>
            <a:r>
              <a:rPr lang="en-US" sz="1600" i="1" dirty="0" smtClean="0">
                <a:latin typeface="Lucida Console" panose="020B0609040504020204" pitchFamily="49" charset="0"/>
              </a:rPr>
              <a:t>[;]</a:t>
            </a:r>
            <a:endParaRPr lang="en-US" sz="1600" i="1" dirty="0">
              <a:latin typeface="Lucida Console" panose="020B0609040504020204" pitchFamily="49" charset="0"/>
            </a:endParaRPr>
          </a:p>
        </p:txBody>
      </p:sp>
    </p:spTree>
    <p:extLst>
      <p:ext uri="{BB962C8B-B14F-4D97-AF65-F5344CB8AC3E}">
        <p14:creationId xmlns:p14="http://schemas.microsoft.com/office/powerpoint/2010/main" val="242104015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9436" y="2146770"/>
            <a:ext cx="3501492" cy="3753386"/>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14370" indent="-214370">
              <a:buFont typeface="Arial" panose="020B0604020202020204" pitchFamily="34" charset="0"/>
              <a:buChar char="•"/>
            </a:pPr>
            <a:endParaRPr lang="en-US" sz="1050" dirty="0">
              <a:solidFill>
                <a:schemeClr val="tx1"/>
              </a:solidFill>
            </a:endParaRPr>
          </a:p>
          <a:p>
            <a:pPr marL="214370" indent="-214370">
              <a:buFont typeface="Arial" panose="020B0604020202020204" pitchFamily="34" charset="0"/>
              <a:buChar char="•"/>
            </a:pPr>
            <a:r>
              <a:rPr lang="pl-PL" sz="1050" dirty="0" err="1" smtClean="0">
                <a:solidFill>
                  <a:schemeClr val="tx1"/>
                </a:solidFill>
              </a:rPr>
              <a:t>Clustered</a:t>
            </a:r>
            <a:r>
              <a:rPr lang="pl-PL" sz="1050" dirty="0" smtClean="0">
                <a:solidFill>
                  <a:schemeClr val="tx1"/>
                </a:solidFill>
              </a:rPr>
              <a:t> </a:t>
            </a:r>
            <a:r>
              <a:rPr lang="pl-PL" sz="1050" dirty="0" err="1" smtClean="0">
                <a:solidFill>
                  <a:schemeClr val="tx1"/>
                </a:solidFill>
              </a:rPr>
              <a:t>columnstore</a:t>
            </a:r>
            <a:r>
              <a:rPr lang="pl-PL" sz="1050" dirty="0" smtClean="0">
                <a:solidFill>
                  <a:schemeClr val="tx1"/>
                </a:solidFill>
              </a:rPr>
              <a:t> – dwie części</a:t>
            </a:r>
            <a:endParaRPr lang="en-US" sz="1050" dirty="0">
              <a:solidFill>
                <a:schemeClr val="tx1"/>
              </a:solidFill>
            </a:endParaRPr>
          </a:p>
          <a:p>
            <a:pPr marL="557348" lvl="1" indent="-214370">
              <a:buFont typeface="Arial" panose="020B0604020202020204" pitchFamily="34" charset="0"/>
              <a:buChar char="•"/>
            </a:pPr>
            <a:r>
              <a:rPr lang="en-US" sz="1050" b="1" dirty="0">
                <a:solidFill>
                  <a:schemeClr val="tx1"/>
                </a:solidFill>
              </a:rPr>
              <a:t>ColumnStore</a:t>
            </a:r>
          </a:p>
          <a:p>
            <a:pPr marL="557348" lvl="1" indent="-214370">
              <a:buFont typeface="Arial" panose="020B0604020202020204" pitchFamily="34" charset="0"/>
              <a:buChar char="•"/>
            </a:pPr>
            <a:r>
              <a:rPr lang="en-US" sz="1050" b="1" dirty="0">
                <a:solidFill>
                  <a:schemeClr val="tx1"/>
                </a:solidFill>
              </a:rPr>
              <a:t>Delta  Store</a:t>
            </a:r>
          </a:p>
          <a:p>
            <a:pPr marL="557348" lvl="1" indent="-214370">
              <a:buFont typeface="Arial" panose="020B0604020202020204" pitchFamily="34" charset="0"/>
              <a:buChar char="•"/>
            </a:pPr>
            <a:endParaRPr lang="en-US" sz="1050" dirty="0">
              <a:solidFill>
                <a:schemeClr val="tx1"/>
              </a:solidFill>
            </a:endParaRPr>
          </a:p>
          <a:p>
            <a:pPr marL="214370" indent="-214370">
              <a:buFont typeface="Arial" panose="020B0604020202020204" pitchFamily="34" charset="0"/>
              <a:buChar char="•"/>
            </a:pPr>
            <a:r>
              <a:rPr lang="pl-PL" sz="1050" dirty="0" smtClean="0">
                <a:solidFill>
                  <a:schemeClr val="tx1"/>
                </a:solidFill>
              </a:rPr>
              <a:t>Dane są skompresowane w </a:t>
            </a:r>
            <a:r>
              <a:rPr lang="pl-PL" sz="1050" b="1" dirty="0">
                <a:solidFill>
                  <a:schemeClr val="tx1"/>
                </a:solidFill>
              </a:rPr>
              <a:t>S</a:t>
            </a:r>
            <a:r>
              <a:rPr lang="pl-PL" sz="1050" b="1" dirty="0" smtClean="0">
                <a:solidFill>
                  <a:schemeClr val="tx1"/>
                </a:solidFill>
              </a:rPr>
              <a:t>egmenty</a:t>
            </a:r>
            <a:endParaRPr lang="en-US" sz="1050" b="1" dirty="0">
              <a:solidFill>
                <a:schemeClr val="tx1"/>
              </a:solidFill>
            </a:endParaRPr>
          </a:p>
          <a:p>
            <a:pPr marL="557348" lvl="1" indent="-214370">
              <a:buFont typeface="Arial" panose="020B0604020202020204" pitchFamily="34" charset="0"/>
              <a:buChar char="•"/>
            </a:pPr>
            <a:r>
              <a:rPr lang="pl-PL" sz="1050" dirty="0" smtClean="0">
                <a:solidFill>
                  <a:schemeClr val="tx1"/>
                </a:solidFill>
              </a:rPr>
              <a:t>Idealnie po ok. 1 mln wierszy</a:t>
            </a:r>
            <a:endParaRPr lang="en-US" sz="1050" dirty="0">
              <a:solidFill>
                <a:schemeClr val="tx1"/>
              </a:solidFill>
            </a:endParaRPr>
          </a:p>
          <a:p>
            <a:pPr marL="214370" indent="-214370">
              <a:buFont typeface="Arial" panose="020B0604020202020204" pitchFamily="34" charset="0"/>
              <a:buChar char="•"/>
            </a:pPr>
            <a:endParaRPr lang="en-US" sz="1050" dirty="0">
              <a:solidFill>
                <a:schemeClr val="tx1"/>
              </a:solidFill>
            </a:endParaRPr>
          </a:p>
          <a:p>
            <a:pPr marL="214370" indent="-214370">
              <a:buFont typeface="Arial" panose="020B0604020202020204" pitchFamily="34" charset="0"/>
              <a:buChar char="•"/>
            </a:pPr>
            <a:r>
              <a:rPr lang="pl-PL" sz="1050" dirty="0" smtClean="0">
                <a:solidFill>
                  <a:schemeClr val="tx1"/>
                </a:solidFill>
              </a:rPr>
              <a:t>Kolekcja segmentów to </a:t>
            </a:r>
            <a:r>
              <a:rPr lang="pl-PL" sz="1050" b="1" dirty="0" err="1" smtClean="0">
                <a:solidFill>
                  <a:schemeClr val="tx1"/>
                </a:solidFill>
              </a:rPr>
              <a:t>Row</a:t>
            </a:r>
            <a:r>
              <a:rPr lang="pl-PL" sz="1050" b="1" dirty="0" smtClean="0">
                <a:solidFill>
                  <a:schemeClr val="tx1"/>
                </a:solidFill>
              </a:rPr>
              <a:t> </a:t>
            </a:r>
            <a:r>
              <a:rPr lang="pl-PL" sz="1050" b="1" dirty="0" err="1" smtClean="0">
                <a:solidFill>
                  <a:schemeClr val="tx1"/>
                </a:solidFill>
              </a:rPr>
              <a:t>Group</a:t>
            </a:r>
            <a:endParaRPr lang="en-US" sz="1050" b="1" dirty="0">
              <a:solidFill>
                <a:schemeClr val="tx1"/>
              </a:solidFill>
            </a:endParaRPr>
          </a:p>
          <a:p>
            <a:pPr marL="214370" indent="-214370">
              <a:buFont typeface="Arial" panose="020B0604020202020204" pitchFamily="34" charset="0"/>
              <a:buChar char="•"/>
            </a:pPr>
            <a:endParaRPr lang="en-US" sz="1050" b="1" dirty="0">
              <a:solidFill>
                <a:schemeClr val="tx1"/>
              </a:solidFill>
            </a:endParaRPr>
          </a:p>
          <a:p>
            <a:pPr marL="214370" indent="-214370">
              <a:buFont typeface="Arial" panose="020B0604020202020204" pitchFamily="34" charset="0"/>
              <a:buChar char="•"/>
            </a:pPr>
            <a:r>
              <a:rPr lang="pl-PL" sz="1050" dirty="0" smtClean="0">
                <a:solidFill>
                  <a:schemeClr val="tx1"/>
                </a:solidFill>
              </a:rPr>
              <a:t>Minimalna jednostka I/O to </a:t>
            </a:r>
            <a:r>
              <a:rPr lang="pl-PL" sz="1050" b="1" dirty="0" smtClean="0">
                <a:solidFill>
                  <a:schemeClr val="tx1"/>
                </a:solidFill>
              </a:rPr>
              <a:t>Segment</a:t>
            </a:r>
            <a:endParaRPr lang="en-US" sz="1050" b="1" dirty="0">
              <a:solidFill>
                <a:schemeClr val="tx1"/>
              </a:solidFill>
            </a:endParaRPr>
          </a:p>
          <a:p>
            <a:pPr marL="214370" indent="-214370">
              <a:buFont typeface="Arial" panose="020B0604020202020204" pitchFamily="34" charset="0"/>
              <a:buChar char="•"/>
            </a:pPr>
            <a:endParaRPr lang="en-US" sz="1050" b="1" dirty="0">
              <a:solidFill>
                <a:schemeClr val="tx1"/>
              </a:solidFill>
            </a:endParaRPr>
          </a:p>
          <a:p>
            <a:pPr marL="214370" indent="-214370">
              <a:buFont typeface="Arial" panose="020B0604020202020204" pitchFamily="34" charset="0"/>
              <a:buChar char="•"/>
            </a:pPr>
            <a:r>
              <a:rPr lang="pl-PL" sz="1050" b="1" dirty="0" err="1" smtClean="0">
                <a:solidFill>
                  <a:schemeClr val="tx1"/>
                </a:solidFill>
              </a:rPr>
              <a:t>Batch</a:t>
            </a:r>
            <a:r>
              <a:rPr lang="pl-PL" sz="1050" b="1" dirty="0" smtClean="0">
                <a:solidFill>
                  <a:schemeClr val="tx1"/>
                </a:solidFill>
              </a:rPr>
              <a:t> </a:t>
            </a:r>
            <a:r>
              <a:rPr lang="pl-PL" sz="1050" b="1" dirty="0" err="1" smtClean="0">
                <a:solidFill>
                  <a:schemeClr val="tx1"/>
                </a:solidFill>
              </a:rPr>
              <a:t>Mode</a:t>
            </a:r>
            <a:r>
              <a:rPr lang="pl-PL" sz="1050" b="1" dirty="0" smtClean="0">
                <a:solidFill>
                  <a:schemeClr val="tx1"/>
                </a:solidFill>
              </a:rPr>
              <a:t> </a:t>
            </a:r>
            <a:r>
              <a:rPr lang="pl-PL" sz="1050" dirty="0" smtClean="0">
                <a:solidFill>
                  <a:schemeClr val="tx1"/>
                </a:solidFill>
              </a:rPr>
              <a:t>przesyła ok. 1000 wierszy między </a:t>
            </a:r>
            <a:r>
              <a:rPr lang="pl-PL" sz="1050" dirty="0" err="1" smtClean="0">
                <a:solidFill>
                  <a:schemeClr val="tx1"/>
                </a:solidFill>
              </a:rPr>
              <a:t>iteratorami</a:t>
            </a:r>
            <a:r>
              <a:rPr lang="en-US" sz="1050" dirty="0" smtClean="0">
                <a:solidFill>
                  <a:schemeClr val="tx1"/>
                </a:solidFill>
              </a:rPr>
              <a:t/>
            </a:r>
            <a:br>
              <a:rPr lang="en-US" sz="1050" dirty="0" smtClean="0">
                <a:solidFill>
                  <a:schemeClr val="tx1"/>
                </a:solidFill>
              </a:rPr>
            </a:br>
            <a:endParaRPr lang="en-US" sz="1050" b="1" dirty="0" smtClean="0">
              <a:solidFill>
                <a:schemeClr val="tx1"/>
              </a:solidFill>
            </a:endParaRPr>
          </a:p>
          <a:p>
            <a:pPr marL="214370" indent="-214370">
              <a:buFont typeface="Arial" panose="020B0604020202020204" pitchFamily="34" charset="0"/>
              <a:buChar char="•"/>
            </a:pPr>
            <a:r>
              <a:rPr lang="pl-PL" sz="1050" b="1" dirty="0" smtClean="0">
                <a:solidFill>
                  <a:schemeClr val="tx1"/>
                </a:solidFill>
              </a:rPr>
              <a:t>Słowniki </a:t>
            </a:r>
            <a:r>
              <a:rPr lang="en-US" sz="1050" dirty="0" smtClean="0">
                <a:solidFill>
                  <a:schemeClr val="tx1"/>
                </a:solidFill>
              </a:rPr>
              <a:t>(Primary </a:t>
            </a:r>
            <a:r>
              <a:rPr lang="pl-PL" sz="1050" dirty="0" smtClean="0">
                <a:solidFill>
                  <a:schemeClr val="tx1"/>
                </a:solidFill>
              </a:rPr>
              <a:t>i </a:t>
            </a:r>
            <a:r>
              <a:rPr lang="en-US" sz="1050" dirty="0" smtClean="0">
                <a:solidFill>
                  <a:schemeClr val="tx1"/>
                </a:solidFill>
              </a:rPr>
              <a:t>Secondary</a:t>
            </a:r>
            <a:r>
              <a:rPr lang="en-US" sz="1050" dirty="0">
                <a:solidFill>
                  <a:schemeClr val="tx1"/>
                </a:solidFill>
              </a:rPr>
              <a:t>) </a:t>
            </a:r>
            <a:r>
              <a:rPr lang="pl-PL" sz="1050" dirty="0" smtClean="0">
                <a:solidFill>
                  <a:schemeClr val="tx1"/>
                </a:solidFill>
              </a:rPr>
              <a:t>przechowują dodatkowe informacje o segmentach</a:t>
            </a:r>
            <a:endParaRPr lang="en-US" sz="1050" b="1" dirty="0">
              <a:solidFill>
                <a:schemeClr val="tx1"/>
              </a:solidFill>
            </a:endParaRPr>
          </a:p>
        </p:txBody>
      </p:sp>
      <p:sp>
        <p:nvSpPr>
          <p:cNvPr id="5" name="Rectangle 4"/>
          <p:cNvSpPr/>
          <p:nvPr>
            <p:custDataLst>
              <p:tags r:id="rId1"/>
            </p:custDataLst>
          </p:nvPr>
        </p:nvSpPr>
        <p:spPr bwMode="auto">
          <a:xfrm>
            <a:off x="389436" y="1735183"/>
            <a:ext cx="3501492" cy="41158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98" tIns="34299" rIns="34299" bIns="68598" numCol="1" spcCol="0" rtlCol="0" fromWordArt="0" anchor="b" anchorCtr="0" forceAA="0" compatLnSpc="1">
            <a:prstTxWarp prst="textNoShape">
              <a:avLst/>
            </a:prstTxWarp>
            <a:noAutofit/>
          </a:bodyPr>
          <a:lstStyle/>
          <a:p>
            <a:pPr defTabSz="685757" fontAlgn="base">
              <a:spcBef>
                <a:spcPct val="0"/>
              </a:spcBef>
              <a:spcAft>
                <a:spcPct val="0"/>
              </a:spcAft>
            </a:pPr>
            <a:r>
              <a:rPr lang="pl-PL" sz="2101" dirty="0" smtClean="0">
                <a:solidFill>
                  <a:schemeClr val="tx1"/>
                </a:solidFill>
                <a:latin typeface="Segoe UI Light"/>
              </a:rPr>
              <a:t>Terminologia</a:t>
            </a:r>
            <a:endParaRPr lang="en-US" sz="2101" dirty="0">
              <a:solidFill>
                <a:schemeClr val="tx1"/>
              </a:solidFill>
              <a:latin typeface="Segoe UI Light"/>
            </a:endParaRPr>
          </a:p>
        </p:txBody>
      </p:sp>
      <p:grpSp>
        <p:nvGrpSpPr>
          <p:cNvPr id="43" name="Group 42"/>
          <p:cNvGrpSpPr/>
          <p:nvPr/>
        </p:nvGrpSpPr>
        <p:grpSpPr>
          <a:xfrm>
            <a:off x="5291157" y="2275757"/>
            <a:ext cx="3548141" cy="2776057"/>
            <a:chOff x="5594998" y="2861630"/>
            <a:chExt cx="2661106" cy="3700446"/>
          </a:xfrm>
        </p:grpSpPr>
        <p:grpSp>
          <p:nvGrpSpPr>
            <p:cNvPr id="46" name="Group 45"/>
            <p:cNvGrpSpPr/>
            <p:nvPr/>
          </p:nvGrpSpPr>
          <p:grpSpPr>
            <a:xfrm>
              <a:off x="5594998" y="2861630"/>
              <a:ext cx="2661106" cy="3694694"/>
              <a:chOff x="5594998" y="2861630"/>
              <a:chExt cx="2661106" cy="3694694"/>
            </a:xfrm>
          </p:grpSpPr>
          <p:grpSp>
            <p:nvGrpSpPr>
              <p:cNvPr id="60" name="Group 59"/>
              <p:cNvGrpSpPr/>
              <p:nvPr/>
            </p:nvGrpSpPr>
            <p:grpSpPr>
              <a:xfrm>
                <a:off x="5594998" y="2861630"/>
                <a:ext cx="358128" cy="3657600"/>
                <a:chOff x="5594998" y="2861630"/>
                <a:chExt cx="358128" cy="3657600"/>
              </a:xfrm>
            </p:grpSpPr>
            <p:sp>
              <p:nvSpPr>
                <p:cNvPr id="96" name="Rectangle 95"/>
                <p:cNvSpPr/>
                <p:nvPr/>
              </p:nvSpPr>
              <p:spPr>
                <a:xfrm>
                  <a:off x="5677080" y="3088160"/>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7" name="Rectangle 96"/>
                <p:cNvSpPr/>
                <p:nvPr/>
              </p:nvSpPr>
              <p:spPr>
                <a:xfrm>
                  <a:off x="5686380" y="4275838"/>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8" name="Rectangle 97"/>
                <p:cNvSpPr/>
                <p:nvPr/>
              </p:nvSpPr>
              <p:spPr>
                <a:xfrm>
                  <a:off x="5688492"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TextBox 98"/>
                <p:cNvSpPr txBox="1"/>
                <p:nvPr/>
              </p:nvSpPr>
              <p:spPr>
                <a:xfrm>
                  <a:off x="5594998" y="2861630"/>
                  <a:ext cx="220253" cy="292312"/>
                </a:xfrm>
                <a:prstGeom prst="rect">
                  <a:avLst/>
                </a:prstGeom>
                <a:noFill/>
                <a:ln>
                  <a:noFill/>
                </a:ln>
              </p:spPr>
              <p:txBody>
                <a:bodyPr wrap="none" rtlCol="0">
                  <a:spAutoFit/>
                </a:bodyPr>
                <a:lstStyle/>
                <a:p>
                  <a:r>
                    <a:rPr lang="en-US" sz="825" dirty="0"/>
                    <a:t>C1</a:t>
                  </a:r>
                </a:p>
              </p:txBody>
            </p:sp>
            <p:sp>
              <p:nvSpPr>
                <p:cNvPr id="100" name="Rectangle 99"/>
                <p:cNvSpPr/>
                <p:nvPr/>
              </p:nvSpPr>
              <p:spPr>
                <a:xfrm>
                  <a:off x="5608218" y="3056336"/>
                  <a:ext cx="344907"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ectangle 100"/>
                <p:cNvSpPr/>
                <p:nvPr/>
              </p:nvSpPr>
              <p:spPr>
                <a:xfrm>
                  <a:off x="5608218" y="4238744"/>
                  <a:ext cx="344908"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1" name="Group 60"/>
              <p:cNvGrpSpPr/>
              <p:nvPr/>
            </p:nvGrpSpPr>
            <p:grpSpPr>
              <a:xfrm>
                <a:off x="6041918" y="2866393"/>
                <a:ext cx="368606" cy="3652837"/>
                <a:chOff x="6041918" y="2866393"/>
                <a:chExt cx="368606" cy="3652837"/>
              </a:xfrm>
            </p:grpSpPr>
            <p:sp>
              <p:nvSpPr>
                <p:cNvPr id="90" name="Rectangle 89"/>
                <p:cNvSpPr/>
                <p:nvPr/>
              </p:nvSpPr>
              <p:spPr>
                <a:xfrm>
                  <a:off x="6108762" y="3093431"/>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1" name="Rectangle 90"/>
                <p:cNvSpPr/>
                <p:nvPr/>
              </p:nvSpPr>
              <p:spPr>
                <a:xfrm>
                  <a:off x="6114826" y="4275838"/>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ectangle 91"/>
                <p:cNvSpPr/>
                <p:nvPr/>
              </p:nvSpPr>
              <p:spPr>
                <a:xfrm>
                  <a:off x="6113525"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3" name="TextBox 92"/>
                <p:cNvSpPr txBox="1"/>
                <p:nvPr/>
              </p:nvSpPr>
              <p:spPr>
                <a:xfrm>
                  <a:off x="6047154" y="2866393"/>
                  <a:ext cx="363370" cy="292312"/>
                </a:xfrm>
                <a:prstGeom prst="rect">
                  <a:avLst/>
                </a:prstGeom>
                <a:noFill/>
                <a:ln>
                  <a:noFill/>
                </a:ln>
              </p:spPr>
              <p:txBody>
                <a:bodyPr wrap="square" rtlCol="0">
                  <a:spAutoFit/>
                </a:bodyPr>
                <a:lstStyle/>
                <a:p>
                  <a:r>
                    <a:rPr lang="en-US" sz="825" dirty="0"/>
                    <a:t>C2</a:t>
                  </a:r>
                </a:p>
              </p:txBody>
            </p:sp>
            <p:sp>
              <p:nvSpPr>
                <p:cNvPr id="94" name="Rectangle 93"/>
                <p:cNvSpPr/>
                <p:nvPr/>
              </p:nvSpPr>
              <p:spPr>
                <a:xfrm>
                  <a:off x="6047129"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5" name="Rectangle 94"/>
                <p:cNvSpPr/>
                <p:nvPr/>
              </p:nvSpPr>
              <p:spPr>
                <a:xfrm>
                  <a:off x="6041918"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2" name="Group 61"/>
              <p:cNvGrpSpPr/>
              <p:nvPr/>
            </p:nvGrpSpPr>
            <p:grpSpPr>
              <a:xfrm>
                <a:off x="6470044" y="2861671"/>
                <a:ext cx="396194" cy="3657559"/>
                <a:chOff x="6470044" y="2861671"/>
                <a:chExt cx="396194" cy="3657559"/>
              </a:xfrm>
            </p:grpSpPr>
            <p:sp>
              <p:nvSpPr>
                <p:cNvPr id="84" name="Rectangle 83"/>
                <p:cNvSpPr/>
                <p:nvPr/>
              </p:nvSpPr>
              <p:spPr>
                <a:xfrm>
                  <a:off x="6544187" y="3092923"/>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5" name="Rectangle 84"/>
                <p:cNvSpPr/>
                <p:nvPr/>
              </p:nvSpPr>
              <p:spPr>
                <a:xfrm>
                  <a:off x="6557664" y="4271572"/>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Rectangle 85"/>
                <p:cNvSpPr/>
                <p:nvPr/>
              </p:nvSpPr>
              <p:spPr>
                <a:xfrm>
                  <a:off x="6560659"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7" name="TextBox 86"/>
                <p:cNvSpPr txBox="1"/>
                <p:nvPr/>
              </p:nvSpPr>
              <p:spPr>
                <a:xfrm>
                  <a:off x="6470044" y="2861671"/>
                  <a:ext cx="396194" cy="292312"/>
                </a:xfrm>
                <a:prstGeom prst="rect">
                  <a:avLst/>
                </a:prstGeom>
                <a:noFill/>
                <a:ln>
                  <a:noFill/>
                </a:ln>
              </p:spPr>
              <p:txBody>
                <a:bodyPr wrap="square" rtlCol="0">
                  <a:spAutoFit/>
                </a:bodyPr>
                <a:lstStyle/>
                <a:p>
                  <a:r>
                    <a:rPr lang="en-US" sz="825" dirty="0"/>
                    <a:t>C3</a:t>
                  </a:r>
                </a:p>
              </p:txBody>
            </p:sp>
            <p:sp>
              <p:nvSpPr>
                <p:cNvPr id="88" name="Rectangle 87"/>
                <p:cNvSpPr/>
                <p:nvPr/>
              </p:nvSpPr>
              <p:spPr>
                <a:xfrm>
                  <a:off x="6477343" y="3055829"/>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9" name="Rectangle 88"/>
                <p:cNvSpPr/>
                <p:nvPr/>
              </p:nvSpPr>
              <p:spPr>
                <a:xfrm>
                  <a:off x="6485981"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3" name="Group 62"/>
              <p:cNvGrpSpPr/>
              <p:nvPr/>
            </p:nvGrpSpPr>
            <p:grpSpPr>
              <a:xfrm>
                <a:off x="7325647" y="2861630"/>
                <a:ext cx="423562" cy="3657600"/>
                <a:chOff x="7325647" y="2861630"/>
                <a:chExt cx="423562" cy="3657600"/>
              </a:xfrm>
            </p:grpSpPr>
            <p:sp>
              <p:nvSpPr>
                <p:cNvPr id="78" name="Rectangle 77"/>
                <p:cNvSpPr/>
                <p:nvPr/>
              </p:nvSpPr>
              <p:spPr>
                <a:xfrm>
                  <a:off x="7392491" y="309292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p:cNvSpPr/>
                <p:nvPr/>
              </p:nvSpPr>
              <p:spPr>
                <a:xfrm>
                  <a:off x="7401617" y="4275838"/>
                  <a:ext cx="199448" cy="1055714"/>
                </a:xfrm>
                <a:prstGeom prst="rect">
                  <a:avLst/>
                </a:prstGeom>
                <a:solidFill>
                  <a:srgbClr val="FF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7415906" y="5463516"/>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1" name="TextBox 80"/>
                <p:cNvSpPr txBox="1"/>
                <p:nvPr/>
              </p:nvSpPr>
              <p:spPr>
                <a:xfrm>
                  <a:off x="7327071" y="2861630"/>
                  <a:ext cx="422138" cy="292312"/>
                </a:xfrm>
                <a:prstGeom prst="rect">
                  <a:avLst/>
                </a:prstGeom>
                <a:noFill/>
                <a:ln>
                  <a:noFill/>
                </a:ln>
              </p:spPr>
              <p:txBody>
                <a:bodyPr wrap="square" rtlCol="0">
                  <a:spAutoFit/>
                </a:bodyPr>
                <a:lstStyle/>
                <a:p>
                  <a:r>
                    <a:rPr lang="en-US" sz="825" dirty="0"/>
                    <a:t>C5</a:t>
                  </a:r>
                </a:p>
              </p:txBody>
            </p:sp>
            <p:sp>
              <p:nvSpPr>
                <p:cNvPr id="82" name="Rectangle 81"/>
                <p:cNvSpPr/>
                <p:nvPr/>
              </p:nvSpPr>
              <p:spPr>
                <a:xfrm>
                  <a:off x="7325647" y="3056337"/>
                  <a:ext cx="333136" cy="112990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ectangle 82"/>
                <p:cNvSpPr/>
                <p:nvPr/>
              </p:nvSpPr>
              <p:spPr>
                <a:xfrm>
                  <a:off x="7336597" y="4238744"/>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4" name="Group 63"/>
              <p:cNvGrpSpPr/>
              <p:nvPr/>
            </p:nvGrpSpPr>
            <p:grpSpPr>
              <a:xfrm>
                <a:off x="7752775" y="2861630"/>
                <a:ext cx="503329" cy="3657600"/>
                <a:chOff x="7752775" y="2861630"/>
                <a:chExt cx="503329" cy="3657600"/>
              </a:xfrm>
            </p:grpSpPr>
            <p:sp>
              <p:nvSpPr>
                <p:cNvPr id="72" name="Rectangle 71"/>
                <p:cNvSpPr/>
                <p:nvPr/>
              </p:nvSpPr>
              <p:spPr>
                <a:xfrm>
                  <a:off x="7819619" y="3088160"/>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3" name="Rectangle 72"/>
                <p:cNvSpPr/>
                <p:nvPr/>
              </p:nvSpPr>
              <p:spPr>
                <a:xfrm>
                  <a:off x="7835260" y="4271572"/>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Rectangle 73"/>
                <p:cNvSpPr/>
                <p:nvPr/>
              </p:nvSpPr>
              <p:spPr>
                <a:xfrm>
                  <a:off x="7848441" y="5463516"/>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5" name="TextBox 74"/>
                <p:cNvSpPr txBox="1"/>
                <p:nvPr/>
              </p:nvSpPr>
              <p:spPr>
                <a:xfrm>
                  <a:off x="7753372" y="2861630"/>
                  <a:ext cx="502732" cy="292312"/>
                </a:xfrm>
                <a:prstGeom prst="rect">
                  <a:avLst/>
                </a:prstGeom>
                <a:noFill/>
                <a:ln>
                  <a:noFill/>
                </a:ln>
              </p:spPr>
              <p:txBody>
                <a:bodyPr wrap="square" rtlCol="0">
                  <a:spAutoFit/>
                </a:bodyPr>
                <a:lstStyle/>
                <a:p>
                  <a:r>
                    <a:rPr lang="en-US" sz="825" dirty="0"/>
                    <a:t>C6</a:t>
                  </a:r>
                </a:p>
              </p:txBody>
            </p:sp>
            <p:sp>
              <p:nvSpPr>
                <p:cNvPr id="76" name="Rectangle 75"/>
                <p:cNvSpPr/>
                <p:nvPr/>
              </p:nvSpPr>
              <p:spPr>
                <a:xfrm>
                  <a:off x="7752775" y="3051066"/>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7" name="Rectangle 76"/>
                <p:cNvSpPr/>
                <p:nvPr/>
              </p:nvSpPr>
              <p:spPr>
                <a:xfrm>
                  <a:off x="7763653"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5" name="Group 64"/>
              <p:cNvGrpSpPr/>
              <p:nvPr/>
            </p:nvGrpSpPr>
            <p:grpSpPr>
              <a:xfrm>
                <a:off x="6909785" y="2861630"/>
                <a:ext cx="415862" cy="3694694"/>
                <a:chOff x="6909785" y="2861630"/>
                <a:chExt cx="415862" cy="3694694"/>
              </a:xfrm>
            </p:grpSpPr>
            <p:sp>
              <p:nvSpPr>
                <p:cNvPr id="66" name="Rectangle 65"/>
                <p:cNvSpPr/>
                <p:nvPr/>
              </p:nvSpPr>
              <p:spPr>
                <a:xfrm>
                  <a:off x="6978607" y="309292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Rectangle 66"/>
                <p:cNvSpPr/>
                <p:nvPr/>
              </p:nvSpPr>
              <p:spPr>
                <a:xfrm>
                  <a:off x="6985699" y="4278903"/>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TextBox 67"/>
                <p:cNvSpPr txBox="1"/>
                <p:nvPr/>
              </p:nvSpPr>
              <p:spPr>
                <a:xfrm>
                  <a:off x="6909785" y="2861630"/>
                  <a:ext cx="415862" cy="292312"/>
                </a:xfrm>
                <a:prstGeom prst="rect">
                  <a:avLst/>
                </a:prstGeom>
                <a:noFill/>
                <a:ln>
                  <a:noFill/>
                </a:ln>
              </p:spPr>
              <p:txBody>
                <a:bodyPr wrap="square" rtlCol="0">
                  <a:spAutoFit/>
                </a:bodyPr>
                <a:lstStyle/>
                <a:p>
                  <a:r>
                    <a:rPr lang="en-US" sz="825" dirty="0"/>
                    <a:t>C4</a:t>
                  </a:r>
                </a:p>
              </p:txBody>
            </p:sp>
            <p:sp>
              <p:nvSpPr>
                <p:cNvPr id="69" name="Rectangle 68"/>
                <p:cNvSpPr/>
                <p:nvPr/>
              </p:nvSpPr>
              <p:spPr>
                <a:xfrm>
                  <a:off x="6911763"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0" name="Rectangle 69"/>
                <p:cNvSpPr/>
                <p:nvPr/>
              </p:nvSpPr>
              <p:spPr>
                <a:xfrm>
                  <a:off x="6918920"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1" name="Rectangle 70"/>
                <p:cNvSpPr/>
                <p:nvPr/>
              </p:nvSpPr>
              <p:spPr>
                <a:xfrm>
                  <a:off x="6944643"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52" name="Rectangle 51"/>
            <p:cNvSpPr/>
            <p:nvPr/>
          </p:nvSpPr>
          <p:spPr>
            <a:xfrm>
              <a:off x="7007185"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Rectangle 54"/>
            <p:cNvSpPr/>
            <p:nvPr/>
          </p:nvSpPr>
          <p:spPr>
            <a:xfrm>
              <a:off x="7334662"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6" name="Rectangle 55"/>
            <p:cNvSpPr/>
            <p:nvPr/>
          </p:nvSpPr>
          <p:spPr>
            <a:xfrm>
              <a:off x="7777942" y="542234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7" name="Rectangle 56"/>
            <p:cNvSpPr/>
            <p:nvPr/>
          </p:nvSpPr>
          <p:spPr>
            <a:xfrm>
              <a:off x="6490536" y="5432174"/>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8" name="Rectangle 57"/>
            <p:cNvSpPr/>
            <p:nvPr/>
          </p:nvSpPr>
          <p:spPr>
            <a:xfrm>
              <a:off x="6041918"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Rectangle 58"/>
            <p:cNvSpPr/>
            <p:nvPr/>
          </p:nvSpPr>
          <p:spPr>
            <a:xfrm>
              <a:off x="5608218" y="5426422"/>
              <a:ext cx="344907"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102" name="Straight Arrow Connector 101"/>
          <p:cNvCxnSpPr>
            <a:stCxn id="107" idx="2"/>
          </p:cNvCxnSpPr>
          <p:nvPr/>
        </p:nvCxnSpPr>
        <p:spPr>
          <a:xfrm flipH="1">
            <a:off x="8423840" y="2058348"/>
            <a:ext cx="128462" cy="31553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bwMode="auto">
          <a:xfrm>
            <a:off x="5178653" y="3269472"/>
            <a:ext cx="3660644" cy="906047"/>
          </a:xfrm>
          <a:prstGeom prst="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chemeClr val="tx1">
                  <a:alpha val="99000"/>
                </a:schemeClr>
              </a:solidFill>
            </a:endParaRPr>
          </a:p>
        </p:txBody>
      </p:sp>
      <p:cxnSp>
        <p:nvCxnSpPr>
          <p:cNvPr id="104" name="Straight Arrow Connector 103"/>
          <p:cNvCxnSpPr/>
          <p:nvPr/>
        </p:nvCxnSpPr>
        <p:spPr>
          <a:xfrm>
            <a:off x="4978332" y="2052572"/>
            <a:ext cx="183388" cy="118511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652046" y="1752412"/>
            <a:ext cx="1571140" cy="323165"/>
          </a:xfrm>
          <a:prstGeom prst="rect">
            <a:avLst/>
          </a:prstGeom>
          <a:noFill/>
        </p:spPr>
        <p:txBody>
          <a:bodyPr wrap="square" rtlCol="0">
            <a:spAutoFit/>
          </a:bodyPr>
          <a:lstStyle/>
          <a:p>
            <a:r>
              <a:rPr lang="en-US" sz="1500" dirty="0"/>
              <a:t>Row Group </a:t>
            </a:r>
          </a:p>
        </p:txBody>
      </p:sp>
      <p:sp>
        <p:nvSpPr>
          <p:cNvPr id="107" name="TextBox 106"/>
          <p:cNvSpPr txBox="1"/>
          <p:nvPr/>
        </p:nvSpPr>
        <p:spPr>
          <a:xfrm>
            <a:off x="8060570" y="1735183"/>
            <a:ext cx="983463" cy="323165"/>
          </a:xfrm>
          <a:prstGeom prst="rect">
            <a:avLst/>
          </a:prstGeom>
          <a:noFill/>
        </p:spPr>
        <p:txBody>
          <a:bodyPr wrap="square" rtlCol="0">
            <a:spAutoFit/>
          </a:bodyPr>
          <a:lstStyle/>
          <a:p>
            <a:r>
              <a:rPr lang="en-US" sz="1500" dirty="0"/>
              <a:t>Segments</a:t>
            </a:r>
          </a:p>
        </p:txBody>
      </p:sp>
      <p:cxnSp>
        <p:nvCxnSpPr>
          <p:cNvPr id="108" name="Straight Arrow Connector 107"/>
          <p:cNvCxnSpPr/>
          <p:nvPr/>
        </p:nvCxnSpPr>
        <p:spPr>
          <a:xfrm flipH="1">
            <a:off x="7942456" y="1969484"/>
            <a:ext cx="183327" cy="40440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7860172" y="2038256"/>
            <a:ext cx="1033168" cy="1667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rot="16200000">
            <a:off x="6664041" y="3839924"/>
            <a:ext cx="593075" cy="330359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111" name="Rectangle 110"/>
          <p:cNvSpPr/>
          <p:nvPr/>
        </p:nvSpPr>
        <p:spPr>
          <a:xfrm rot="16200000">
            <a:off x="6828960" y="3870549"/>
            <a:ext cx="265931" cy="3122648"/>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sp>
        <p:nvSpPr>
          <p:cNvPr id="112" name="Rectangle 111"/>
          <p:cNvSpPr/>
          <p:nvPr/>
        </p:nvSpPr>
        <p:spPr>
          <a:xfrm rot="16200000">
            <a:off x="6890470" y="3811089"/>
            <a:ext cx="151086" cy="3122648"/>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dirty="0"/>
          </a:p>
        </p:txBody>
      </p:sp>
      <p:cxnSp>
        <p:nvCxnSpPr>
          <p:cNvPr id="113" name="Straight Connector 112"/>
          <p:cNvCxnSpPr/>
          <p:nvPr/>
        </p:nvCxnSpPr>
        <p:spPr>
          <a:xfrm>
            <a:off x="5819036" y="5298907"/>
            <a:ext cx="0" cy="26593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14" name="Straight Connector 113"/>
          <p:cNvCxnSpPr/>
          <p:nvPr/>
        </p:nvCxnSpPr>
        <p:spPr>
          <a:xfrm>
            <a:off x="6386586" y="5296870"/>
            <a:ext cx="0" cy="26593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15" name="Straight Connector 114"/>
          <p:cNvCxnSpPr/>
          <p:nvPr/>
        </p:nvCxnSpPr>
        <p:spPr>
          <a:xfrm>
            <a:off x="6974547" y="5290745"/>
            <a:ext cx="0" cy="26593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16" name="Straight Connector 115"/>
          <p:cNvCxnSpPr/>
          <p:nvPr/>
        </p:nvCxnSpPr>
        <p:spPr>
          <a:xfrm>
            <a:off x="7548222" y="5294832"/>
            <a:ext cx="0" cy="265932"/>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17" name="Straight Connector 116"/>
          <p:cNvCxnSpPr/>
          <p:nvPr/>
        </p:nvCxnSpPr>
        <p:spPr>
          <a:xfrm>
            <a:off x="8105560" y="5294832"/>
            <a:ext cx="0" cy="26593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18" name="TextBox 117"/>
          <p:cNvSpPr txBox="1"/>
          <p:nvPr/>
        </p:nvSpPr>
        <p:spPr>
          <a:xfrm>
            <a:off x="5472857" y="5152304"/>
            <a:ext cx="293670" cy="219291"/>
          </a:xfrm>
          <a:prstGeom prst="rect">
            <a:avLst/>
          </a:prstGeom>
          <a:noFill/>
          <a:ln>
            <a:noFill/>
          </a:ln>
        </p:spPr>
        <p:txBody>
          <a:bodyPr wrap="none" rtlCol="0">
            <a:spAutoFit/>
          </a:bodyPr>
          <a:lstStyle/>
          <a:p>
            <a:r>
              <a:rPr lang="en-US" sz="825" dirty="0"/>
              <a:t>C1</a:t>
            </a:r>
          </a:p>
        </p:txBody>
      </p:sp>
      <p:sp>
        <p:nvSpPr>
          <p:cNvPr id="119" name="TextBox 118"/>
          <p:cNvSpPr txBox="1"/>
          <p:nvPr/>
        </p:nvSpPr>
        <p:spPr>
          <a:xfrm>
            <a:off x="5971615" y="5155877"/>
            <a:ext cx="359618" cy="219291"/>
          </a:xfrm>
          <a:prstGeom prst="rect">
            <a:avLst/>
          </a:prstGeom>
          <a:noFill/>
          <a:ln>
            <a:noFill/>
          </a:ln>
        </p:spPr>
        <p:txBody>
          <a:bodyPr wrap="square" rtlCol="0">
            <a:spAutoFit/>
          </a:bodyPr>
          <a:lstStyle/>
          <a:p>
            <a:r>
              <a:rPr lang="en-US" sz="825" dirty="0"/>
              <a:t>C2</a:t>
            </a:r>
          </a:p>
        </p:txBody>
      </p:sp>
      <p:sp>
        <p:nvSpPr>
          <p:cNvPr id="120" name="TextBox 119"/>
          <p:cNvSpPr txBox="1"/>
          <p:nvPr/>
        </p:nvSpPr>
        <p:spPr>
          <a:xfrm>
            <a:off x="6553841" y="5152335"/>
            <a:ext cx="357175" cy="219291"/>
          </a:xfrm>
          <a:prstGeom prst="rect">
            <a:avLst/>
          </a:prstGeom>
          <a:noFill/>
          <a:ln>
            <a:noFill/>
          </a:ln>
        </p:spPr>
        <p:txBody>
          <a:bodyPr wrap="square" rtlCol="0">
            <a:spAutoFit/>
          </a:bodyPr>
          <a:lstStyle/>
          <a:p>
            <a:r>
              <a:rPr lang="en-US" sz="825" dirty="0"/>
              <a:t>C3</a:t>
            </a:r>
          </a:p>
        </p:txBody>
      </p:sp>
      <p:sp>
        <p:nvSpPr>
          <p:cNvPr id="121" name="TextBox 120"/>
          <p:cNvSpPr txBox="1"/>
          <p:nvPr/>
        </p:nvSpPr>
        <p:spPr>
          <a:xfrm>
            <a:off x="7696544" y="5152304"/>
            <a:ext cx="281425" cy="346249"/>
          </a:xfrm>
          <a:prstGeom prst="rect">
            <a:avLst/>
          </a:prstGeom>
          <a:noFill/>
          <a:ln>
            <a:noFill/>
          </a:ln>
        </p:spPr>
        <p:txBody>
          <a:bodyPr wrap="square" rtlCol="0">
            <a:spAutoFit/>
          </a:bodyPr>
          <a:lstStyle/>
          <a:p>
            <a:r>
              <a:rPr lang="en-US" sz="825" dirty="0"/>
              <a:t>C5</a:t>
            </a:r>
          </a:p>
        </p:txBody>
      </p:sp>
      <p:sp>
        <p:nvSpPr>
          <p:cNvPr id="122" name="TextBox 121"/>
          <p:cNvSpPr txBox="1"/>
          <p:nvPr/>
        </p:nvSpPr>
        <p:spPr>
          <a:xfrm>
            <a:off x="8209823" y="5152304"/>
            <a:ext cx="294320" cy="219291"/>
          </a:xfrm>
          <a:prstGeom prst="rect">
            <a:avLst/>
          </a:prstGeom>
          <a:noFill/>
          <a:ln>
            <a:noFill/>
          </a:ln>
        </p:spPr>
        <p:txBody>
          <a:bodyPr wrap="square" rtlCol="0">
            <a:spAutoFit/>
          </a:bodyPr>
          <a:lstStyle/>
          <a:p>
            <a:r>
              <a:rPr lang="en-US" sz="825" dirty="0"/>
              <a:t>C6</a:t>
            </a:r>
          </a:p>
        </p:txBody>
      </p:sp>
      <p:sp>
        <p:nvSpPr>
          <p:cNvPr id="123" name="TextBox 122"/>
          <p:cNvSpPr txBox="1"/>
          <p:nvPr/>
        </p:nvSpPr>
        <p:spPr>
          <a:xfrm>
            <a:off x="7134037" y="5152304"/>
            <a:ext cx="356988" cy="219291"/>
          </a:xfrm>
          <a:prstGeom prst="rect">
            <a:avLst/>
          </a:prstGeom>
          <a:noFill/>
          <a:ln>
            <a:noFill/>
          </a:ln>
        </p:spPr>
        <p:txBody>
          <a:bodyPr wrap="square" rtlCol="0">
            <a:spAutoFit/>
          </a:bodyPr>
          <a:lstStyle/>
          <a:p>
            <a:r>
              <a:rPr lang="en-US" sz="825" dirty="0"/>
              <a:t>C4</a:t>
            </a:r>
          </a:p>
        </p:txBody>
      </p:sp>
      <p:sp>
        <p:nvSpPr>
          <p:cNvPr id="124" name="TextBox 123"/>
          <p:cNvSpPr txBox="1"/>
          <p:nvPr/>
        </p:nvSpPr>
        <p:spPr>
          <a:xfrm rot="16200000">
            <a:off x="6739518" y="5512069"/>
            <a:ext cx="251117" cy="369332"/>
          </a:xfrm>
          <a:prstGeom prst="rect">
            <a:avLst/>
          </a:prstGeom>
          <a:noFill/>
        </p:spPr>
        <p:txBody>
          <a:bodyPr wrap="square" rtlCol="0">
            <a:spAutoFit/>
          </a:bodyPr>
          <a:lstStyle/>
          <a:p>
            <a:r>
              <a:rPr lang="en-US" b="1" dirty="0"/>
              <a:t>…</a:t>
            </a:r>
          </a:p>
        </p:txBody>
      </p:sp>
      <p:sp>
        <p:nvSpPr>
          <p:cNvPr id="126" name="TextBox 125"/>
          <p:cNvSpPr txBox="1"/>
          <p:nvPr/>
        </p:nvSpPr>
        <p:spPr>
          <a:xfrm>
            <a:off x="4039249" y="5206368"/>
            <a:ext cx="1269182" cy="553998"/>
          </a:xfrm>
          <a:prstGeom prst="rect">
            <a:avLst/>
          </a:prstGeom>
          <a:noFill/>
        </p:spPr>
        <p:txBody>
          <a:bodyPr wrap="square" rtlCol="0">
            <a:spAutoFit/>
          </a:bodyPr>
          <a:lstStyle/>
          <a:p>
            <a:r>
              <a:rPr lang="en-US" sz="1500" dirty="0"/>
              <a:t>Delta (Row) Store</a:t>
            </a:r>
          </a:p>
        </p:txBody>
      </p:sp>
      <p:sp>
        <p:nvSpPr>
          <p:cNvPr id="127" name="TextBox 126"/>
          <p:cNvSpPr txBox="1"/>
          <p:nvPr/>
        </p:nvSpPr>
        <p:spPr>
          <a:xfrm>
            <a:off x="4003650" y="3554285"/>
            <a:ext cx="1267934" cy="323165"/>
          </a:xfrm>
          <a:prstGeom prst="rect">
            <a:avLst/>
          </a:prstGeom>
          <a:noFill/>
        </p:spPr>
        <p:txBody>
          <a:bodyPr wrap="square" rtlCol="0">
            <a:spAutoFit/>
          </a:bodyPr>
          <a:lstStyle/>
          <a:p>
            <a:r>
              <a:rPr lang="en-US" sz="1500" dirty="0"/>
              <a:t>ColumnStore</a:t>
            </a:r>
          </a:p>
        </p:txBody>
      </p:sp>
      <p:sp>
        <p:nvSpPr>
          <p:cNvPr id="3" name="Title 2"/>
          <p:cNvSpPr>
            <a:spLocks noGrp="1"/>
          </p:cNvSpPr>
          <p:nvPr>
            <p:ph type="title"/>
          </p:nvPr>
        </p:nvSpPr>
        <p:spPr/>
        <p:txBody>
          <a:bodyPr/>
          <a:lstStyle/>
          <a:p>
            <a:r>
              <a:rPr lang="pl-PL" dirty="0" smtClean="0"/>
              <a:t>Indeks </a:t>
            </a:r>
            <a:r>
              <a:rPr lang="pl-PL" dirty="0" err="1" smtClean="0"/>
              <a:t>ColumnStore</a:t>
            </a:r>
            <a:r>
              <a:rPr lang="pl-PL" dirty="0" smtClean="0"/>
              <a:t> - budowa</a:t>
            </a:r>
            <a:endParaRPr lang="pl-PL" dirty="0"/>
          </a:p>
        </p:txBody>
      </p:sp>
    </p:spTree>
    <p:extLst>
      <p:ext uri="{BB962C8B-B14F-4D97-AF65-F5344CB8AC3E}">
        <p14:creationId xmlns:p14="http://schemas.microsoft.com/office/powerpoint/2010/main" val="413722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89436" y="2147286"/>
            <a:ext cx="3993206" cy="3767387"/>
          </a:xfrm>
          <a:prstGeom prst="rect">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rtlCol="0" anchor="t"/>
          <a:lstStyle/>
          <a:p>
            <a:pPr marL="342620" lvl="1" defTabSz="685242"/>
            <a:endParaRPr lang="en-US" sz="1029"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Zmiany w danych aplikowane bezpośrednio w indeksie </a:t>
            </a:r>
            <a:r>
              <a:rPr lang="pl-PL" sz="1029" dirty="0" err="1" smtClean="0">
                <a:solidFill>
                  <a:schemeClr val="tx1"/>
                </a:solidFill>
              </a:rPr>
              <a:t>clustered</a:t>
            </a:r>
            <a:r>
              <a:rPr lang="pl-PL" sz="1029" dirty="0" smtClean="0">
                <a:solidFill>
                  <a:schemeClr val="tx1"/>
                </a:solidFill>
              </a:rPr>
              <a:t> </a:t>
            </a:r>
            <a:r>
              <a:rPr lang="pl-PL" sz="1029" dirty="0" err="1" smtClean="0">
                <a:solidFill>
                  <a:schemeClr val="tx1"/>
                </a:solidFill>
              </a:rPr>
              <a:t>columnstore</a:t>
            </a:r>
            <a:endParaRPr lang="en-US" sz="1029" dirty="0">
              <a:solidFill>
                <a:schemeClr val="tx1"/>
              </a:solidFill>
            </a:endParaRPr>
          </a:p>
          <a:p>
            <a:pPr marL="214147" indent="-214147" defTabSz="685242">
              <a:buFont typeface="Arial" panose="020B0604020202020204" pitchFamily="34" charset="0"/>
              <a:buChar char="•"/>
            </a:pPr>
            <a:endParaRPr lang="en-US" sz="1029"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INSERT-y dodawane do </a:t>
            </a:r>
            <a:r>
              <a:rPr lang="pl-PL" sz="1029" b="1" dirty="0" smtClean="0">
                <a:solidFill>
                  <a:schemeClr val="tx1"/>
                </a:solidFill>
              </a:rPr>
              <a:t>Delta </a:t>
            </a:r>
            <a:r>
              <a:rPr lang="pl-PL" sz="1029" b="1" dirty="0" err="1" smtClean="0">
                <a:solidFill>
                  <a:schemeClr val="tx1"/>
                </a:solidFill>
              </a:rPr>
              <a:t>Store</a:t>
            </a:r>
            <a:endParaRPr lang="en-US" sz="1029" b="1" dirty="0">
              <a:solidFill>
                <a:schemeClr val="tx1"/>
              </a:solidFill>
            </a:endParaRPr>
          </a:p>
          <a:p>
            <a:pPr marL="556768" lvl="1" indent="-214147" defTabSz="685242">
              <a:buFont typeface="Arial" panose="020B0604020202020204" pitchFamily="34" charset="0"/>
              <a:buChar char="•"/>
            </a:pPr>
            <a:r>
              <a:rPr lang="pl-PL" sz="1029" dirty="0" smtClean="0">
                <a:solidFill>
                  <a:schemeClr val="tx1"/>
                </a:solidFill>
              </a:rPr>
              <a:t>Delta </a:t>
            </a:r>
            <a:r>
              <a:rPr lang="pl-PL" sz="1029" dirty="0" err="1" smtClean="0">
                <a:solidFill>
                  <a:schemeClr val="tx1"/>
                </a:solidFill>
              </a:rPr>
              <a:t>Store</a:t>
            </a:r>
            <a:r>
              <a:rPr lang="pl-PL" sz="1029" dirty="0" smtClean="0">
                <a:solidFill>
                  <a:schemeClr val="tx1"/>
                </a:solidFill>
              </a:rPr>
              <a:t> – sterta z kompresją PAGE</a:t>
            </a:r>
            <a:endParaRPr lang="en-US" sz="1029" b="1" dirty="0">
              <a:solidFill>
                <a:schemeClr val="tx1"/>
              </a:solidFill>
            </a:endParaRPr>
          </a:p>
          <a:p>
            <a:pPr marL="214147" indent="-214147" defTabSz="685242">
              <a:buFont typeface="Arial" panose="020B0604020202020204" pitchFamily="34" charset="0"/>
              <a:buChar char="•"/>
            </a:pPr>
            <a:endParaRPr lang="en-US" sz="1029"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DELETE-y są logiczne, dane nie są fizycznie usuwane dopóki nie wykonamy REBUILD</a:t>
            </a:r>
          </a:p>
          <a:p>
            <a:pPr marL="556768" lvl="1" indent="-214147" defTabSz="685242">
              <a:buFont typeface="Arial" panose="020B0604020202020204" pitchFamily="34" charset="0"/>
              <a:buChar char="•"/>
            </a:pPr>
            <a:r>
              <a:rPr lang="pl-PL" sz="1029" dirty="0" smtClean="0">
                <a:solidFill>
                  <a:schemeClr val="tx1"/>
                </a:solidFill>
              </a:rPr>
              <a:t>DELETE z Delta </a:t>
            </a:r>
            <a:r>
              <a:rPr lang="pl-PL" sz="1029" dirty="0" err="1" smtClean="0">
                <a:solidFill>
                  <a:schemeClr val="tx1"/>
                </a:solidFill>
              </a:rPr>
              <a:t>Store</a:t>
            </a:r>
            <a:r>
              <a:rPr lang="pl-PL" sz="1029" dirty="0" smtClean="0">
                <a:solidFill>
                  <a:schemeClr val="tx1"/>
                </a:solidFill>
              </a:rPr>
              <a:t> jest operacją fizyczną</a:t>
            </a:r>
            <a:endParaRPr lang="en-US" sz="1029" dirty="0">
              <a:solidFill>
                <a:schemeClr val="tx1"/>
              </a:solidFill>
            </a:endParaRPr>
          </a:p>
          <a:p>
            <a:pPr marL="214147" indent="-214147" defTabSz="685242">
              <a:buFont typeface="Arial" panose="020B0604020202020204" pitchFamily="34" charset="0"/>
              <a:buChar char="•"/>
            </a:pPr>
            <a:endParaRPr lang="en-US" sz="1029"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UPDATE = INSERT + DELETE</a:t>
            </a:r>
            <a:endParaRPr lang="en-US" sz="1029" dirty="0">
              <a:solidFill>
                <a:schemeClr val="tx1"/>
              </a:solidFill>
            </a:endParaRPr>
          </a:p>
          <a:p>
            <a:pPr marL="214147" indent="-214147" defTabSz="685242">
              <a:buFont typeface="Arial" panose="020B0604020202020204" pitchFamily="34" charset="0"/>
              <a:buChar char="•"/>
            </a:pPr>
            <a:endParaRPr lang="en-US" sz="1029"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Delta </a:t>
            </a:r>
            <a:r>
              <a:rPr lang="pl-PL" sz="1029" dirty="0" err="1" smtClean="0">
                <a:solidFill>
                  <a:schemeClr val="tx1"/>
                </a:solidFill>
              </a:rPr>
              <a:t>Store</a:t>
            </a:r>
            <a:r>
              <a:rPr lang="pl-PL" sz="1029" dirty="0" smtClean="0">
                <a:solidFill>
                  <a:schemeClr val="tx1"/>
                </a:solidFill>
              </a:rPr>
              <a:t> jest przekształcany w </a:t>
            </a:r>
            <a:r>
              <a:rPr lang="pl-PL" sz="1029" dirty="0" err="1" smtClean="0">
                <a:solidFill>
                  <a:schemeClr val="tx1"/>
                </a:solidFill>
              </a:rPr>
              <a:t>ColumnStore</a:t>
            </a:r>
            <a:r>
              <a:rPr lang="pl-PL" sz="1029" dirty="0" smtClean="0">
                <a:solidFill>
                  <a:schemeClr val="tx1"/>
                </a:solidFill>
              </a:rPr>
              <a:t> przy wielkości ok. 1 mln wierszy (proces systemowy „</a:t>
            </a:r>
            <a:r>
              <a:rPr lang="pl-PL" sz="1029" dirty="0" err="1" smtClean="0">
                <a:solidFill>
                  <a:schemeClr val="tx1"/>
                </a:solidFill>
              </a:rPr>
              <a:t>Tuple</a:t>
            </a:r>
            <a:r>
              <a:rPr lang="pl-PL" sz="1029" dirty="0" smtClean="0">
                <a:solidFill>
                  <a:schemeClr val="tx1"/>
                </a:solidFill>
              </a:rPr>
              <a:t> </a:t>
            </a:r>
            <a:r>
              <a:rPr lang="pl-PL" sz="1029" dirty="0" err="1" smtClean="0">
                <a:solidFill>
                  <a:schemeClr val="tx1"/>
                </a:solidFill>
              </a:rPr>
              <a:t>Mover</a:t>
            </a:r>
            <a:r>
              <a:rPr lang="pl-PL" sz="1029" dirty="0" smtClean="0">
                <a:solidFill>
                  <a:schemeClr val="tx1"/>
                </a:solidFill>
              </a:rPr>
              <a:t>”)</a:t>
            </a:r>
          </a:p>
          <a:p>
            <a:pPr marL="671347" lvl="1" indent="-214147" defTabSz="685242">
              <a:buFont typeface="Arial" panose="020B0604020202020204" pitchFamily="34" charset="0"/>
              <a:buChar char="•"/>
            </a:pPr>
            <a:r>
              <a:rPr lang="pl-PL" sz="1029" dirty="0" smtClean="0">
                <a:solidFill>
                  <a:schemeClr val="tx1"/>
                </a:solidFill>
              </a:rPr>
              <a:t>Można wymusić przez REORGANIZE przy ok. 1 mln wierszy</a:t>
            </a:r>
            <a:endParaRPr lang="en-US" sz="1029" b="1" dirty="0">
              <a:solidFill>
                <a:schemeClr val="tx1"/>
              </a:solidFill>
            </a:endParaRPr>
          </a:p>
          <a:p>
            <a:pPr marL="556768" lvl="1" indent="-214147" defTabSz="685242">
              <a:buFont typeface="Arial" panose="020B0604020202020204" pitchFamily="34" charset="0"/>
              <a:buChar char="•"/>
            </a:pPr>
            <a:endParaRPr lang="en-US" sz="1029" b="1"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Konwersja Delta </a:t>
            </a:r>
            <a:r>
              <a:rPr lang="pl-PL" sz="1029" dirty="0" err="1" smtClean="0">
                <a:solidFill>
                  <a:schemeClr val="tx1"/>
                </a:solidFill>
              </a:rPr>
              <a:t>Store</a:t>
            </a:r>
            <a:r>
              <a:rPr lang="pl-PL" sz="1029" dirty="0" smtClean="0">
                <a:solidFill>
                  <a:schemeClr val="tx1"/>
                </a:solidFill>
              </a:rPr>
              <a:t> do </a:t>
            </a:r>
            <a:r>
              <a:rPr lang="pl-PL" sz="1029" dirty="0" err="1" smtClean="0">
                <a:solidFill>
                  <a:schemeClr val="tx1"/>
                </a:solidFill>
              </a:rPr>
              <a:t>ColumnStore</a:t>
            </a:r>
            <a:r>
              <a:rPr lang="pl-PL" sz="1029" dirty="0" smtClean="0">
                <a:solidFill>
                  <a:schemeClr val="tx1"/>
                </a:solidFill>
              </a:rPr>
              <a:t> przez REORGANIZE jest operacją ONLINE</a:t>
            </a:r>
            <a:endParaRPr lang="en-US" sz="1029" dirty="0">
              <a:solidFill>
                <a:schemeClr val="tx1"/>
              </a:solidFill>
            </a:endParaRPr>
          </a:p>
          <a:p>
            <a:pPr marL="214147" indent="-214147" defTabSz="685242">
              <a:buFont typeface="Arial" panose="020B0604020202020204" pitchFamily="34" charset="0"/>
              <a:buChar char="•"/>
            </a:pPr>
            <a:endParaRPr lang="en-US" sz="1029" b="1" dirty="0">
              <a:solidFill>
                <a:schemeClr val="tx1"/>
              </a:solidFill>
            </a:endParaRPr>
          </a:p>
          <a:p>
            <a:pPr marL="214147" indent="-214147" defTabSz="685242">
              <a:buFont typeface="Arial" panose="020B0604020202020204" pitchFamily="34" charset="0"/>
              <a:buChar char="•"/>
            </a:pPr>
            <a:r>
              <a:rPr lang="pl-PL" sz="1029" dirty="0" smtClean="0">
                <a:solidFill>
                  <a:schemeClr val="tx1"/>
                </a:solidFill>
              </a:rPr>
              <a:t>Jest wsparcie dla ALTER/DROP/ALTER COLUMN oraz przełączania partycji</a:t>
            </a:r>
            <a:endParaRPr lang="en-US" sz="1029" dirty="0">
              <a:solidFill>
                <a:schemeClr val="tx1"/>
              </a:solidFill>
            </a:endParaRPr>
          </a:p>
        </p:txBody>
      </p:sp>
      <p:sp>
        <p:nvSpPr>
          <p:cNvPr id="5" name="Rectangle 4"/>
          <p:cNvSpPr/>
          <p:nvPr>
            <p:custDataLst>
              <p:tags r:id="rId1"/>
            </p:custDataLst>
          </p:nvPr>
        </p:nvSpPr>
        <p:spPr bwMode="auto">
          <a:xfrm>
            <a:off x="389436" y="1735864"/>
            <a:ext cx="3993206" cy="41142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22" tIns="34262" rIns="34262" bIns="68522" numCol="1" spcCol="0" rtlCol="0" fromWordArt="0" anchor="b" anchorCtr="0" forceAA="0" compatLnSpc="1">
            <a:prstTxWarp prst="textNoShape">
              <a:avLst/>
            </a:prstTxWarp>
            <a:noAutofit/>
          </a:bodyPr>
          <a:lstStyle/>
          <a:p>
            <a:pPr defTabSz="685043" fontAlgn="base">
              <a:spcBef>
                <a:spcPct val="0"/>
              </a:spcBef>
              <a:spcAft>
                <a:spcPct val="0"/>
              </a:spcAft>
            </a:pPr>
            <a:r>
              <a:rPr lang="pl-PL" sz="2132" dirty="0" smtClean="0">
                <a:solidFill>
                  <a:schemeClr val="tx1"/>
                </a:solidFill>
                <a:latin typeface="Segoe UI Light"/>
              </a:rPr>
              <a:t>Jak wspierane są polecenia DML</a:t>
            </a:r>
            <a:endParaRPr lang="en-US" sz="2132" dirty="0">
              <a:solidFill>
                <a:schemeClr val="tx1"/>
              </a:solidFill>
              <a:latin typeface="Segoe UI Light"/>
            </a:endParaRPr>
          </a:p>
        </p:txBody>
      </p:sp>
      <p:grpSp>
        <p:nvGrpSpPr>
          <p:cNvPr id="6" name="Group 5"/>
          <p:cNvGrpSpPr/>
          <p:nvPr/>
        </p:nvGrpSpPr>
        <p:grpSpPr>
          <a:xfrm>
            <a:off x="5291161" y="2258999"/>
            <a:ext cx="3548141" cy="2774941"/>
            <a:chOff x="5594998" y="2861630"/>
            <a:chExt cx="2661106" cy="3700446"/>
          </a:xfrm>
        </p:grpSpPr>
        <p:grpSp>
          <p:nvGrpSpPr>
            <p:cNvPr id="7" name="Group 6"/>
            <p:cNvGrpSpPr/>
            <p:nvPr/>
          </p:nvGrpSpPr>
          <p:grpSpPr>
            <a:xfrm>
              <a:off x="5594998" y="2861630"/>
              <a:ext cx="2661106" cy="3694694"/>
              <a:chOff x="5594998" y="2861630"/>
              <a:chExt cx="2661106" cy="3694694"/>
            </a:xfrm>
          </p:grpSpPr>
          <p:grpSp>
            <p:nvGrpSpPr>
              <p:cNvPr id="14" name="Group 13"/>
              <p:cNvGrpSpPr/>
              <p:nvPr/>
            </p:nvGrpSpPr>
            <p:grpSpPr>
              <a:xfrm>
                <a:off x="5594998" y="2861630"/>
                <a:ext cx="358128" cy="3657600"/>
                <a:chOff x="5594998" y="2861630"/>
                <a:chExt cx="358128" cy="3657600"/>
              </a:xfrm>
            </p:grpSpPr>
            <p:sp>
              <p:nvSpPr>
                <p:cNvPr id="50" name="Rectangle 49"/>
                <p:cNvSpPr/>
                <p:nvPr/>
              </p:nvSpPr>
              <p:spPr>
                <a:xfrm>
                  <a:off x="5677080" y="3088160"/>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51" name="Rectangle 50"/>
                <p:cNvSpPr/>
                <p:nvPr/>
              </p:nvSpPr>
              <p:spPr>
                <a:xfrm>
                  <a:off x="5686380" y="4275838"/>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52" name="Rectangle 51"/>
                <p:cNvSpPr/>
                <p:nvPr/>
              </p:nvSpPr>
              <p:spPr>
                <a:xfrm>
                  <a:off x="5688492"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53" name="TextBox 52"/>
                <p:cNvSpPr txBox="1"/>
                <p:nvPr/>
              </p:nvSpPr>
              <p:spPr>
                <a:xfrm>
                  <a:off x="5594998" y="2861630"/>
                  <a:ext cx="220253" cy="289180"/>
                </a:xfrm>
                <a:prstGeom prst="rect">
                  <a:avLst/>
                </a:prstGeom>
                <a:noFill/>
                <a:ln>
                  <a:noFill/>
                </a:ln>
              </p:spPr>
              <p:txBody>
                <a:bodyPr wrap="none" rtlCol="0">
                  <a:spAutoFit/>
                </a:bodyPr>
                <a:lstStyle/>
                <a:p>
                  <a:pPr defTabSz="685242"/>
                  <a:r>
                    <a:rPr lang="en-US" sz="809" dirty="0">
                      <a:solidFill>
                        <a:srgbClr val="FFFFFF"/>
                      </a:solidFill>
                    </a:rPr>
                    <a:t>C1</a:t>
                  </a:r>
                </a:p>
              </p:txBody>
            </p:sp>
            <p:sp>
              <p:nvSpPr>
                <p:cNvPr id="54" name="Rectangle 53"/>
                <p:cNvSpPr/>
                <p:nvPr/>
              </p:nvSpPr>
              <p:spPr>
                <a:xfrm>
                  <a:off x="5608218" y="3056336"/>
                  <a:ext cx="344907"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55" name="Rectangle 54"/>
                <p:cNvSpPr/>
                <p:nvPr/>
              </p:nvSpPr>
              <p:spPr>
                <a:xfrm>
                  <a:off x="5608218" y="4238744"/>
                  <a:ext cx="344908"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nvGrpSpPr>
              <p:cNvPr id="15" name="Group 14"/>
              <p:cNvGrpSpPr/>
              <p:nvPr/>
            </p:nvGrpSpPr>
            <p:grpSpPr>
              <a:xfrm>
                <a:off x="6041918" y="2866393"/>
                <a:ext cx="368606" cy="3652837"/>
                <a:chOff x="6041918" y="2866393"/>
                <a:chExt cx="368606" cy="3652837"/>
              </a:xfrm>
            </p:grpSpPr>
            <p:sp>
              <p:nvSpPr>
                <p:cNvPr id="44" name="Rectangle 43"/>
                <p:cNvSpPr/>
                <p:nvPr/>
              </p:nvSpPr>
              <p:spPr>
                <a:xfrm>
                  <a:off x="6108762" y="3093431"/>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5" name="Rectangle 44"/>
                <p:cNvSpPr/>
                <p:nvPr/>
              </p:nvSpPr>
              <p:spPr>
                <a:xfrm>
                  <a:off x="6114826" y="4275838"/>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6" name="Rectangle 45"/>
                <p:cNvSpPr/>
                <p:nvPr/>
              </p:nvSpPr>
              <p:spPr>
                <a:xfrm>
                  <a:off x="6113525"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7" name="TextBox 46"/>
                <p:cNvSpPr txBox="1"/>
                <p:nvPr/>
              </p:nvSpPr>
              <p:spPr>
                <a:xfrm>
                  <a:off x="6047154" y="2866393"/>
                  <a:ext cx="363370" cy="289180"/>
                </a:xfrm>
                <a:prstGeom prst="rect">
                  <a:avLst/>
                </a:prstGeom>
                <a:noFill/>
                <a:ln>
                  <a:noFill/>
                </a:ln>
              </p:spPr>
              <p:txBody>
                <a:bodyPr wrap="square" rtlCol="0">
                  <a:spAutoFit/>
                </a:bodyPr>
                <a:lstStyle/>
                <a:p>
                  <a:pPr defTabSz="685242"/>
                  <a:r>
                    <a:rPr lang="en-US" sz="809" dirty="0">
                      <a:solidFill>
                        <a:srgbClr val="FFFFFF"/>
                      </a:solidFill>
                    </a:rPr>
                    <a:t>C2</a:t>
                  </a:r>
                </a:p>
              </p:txBody>
            </p:sp>
            <p:sp>
              <p:nvSpPr>
                <p:cNvPr id="48" name="Rectangle 47"/>
                <p:cNvSpPr/>
                <p:nvPr/>
              </p:nvSpPr>
              <p:spPr>
                <a:xfrm>
                  <a:off x="6047129"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9" name="Rectangle 48"/>
                <p:cNvSpPr/>
                <p:nvPr/>
              </p:nvSpPr>
              <p:spPr>
                <a:xfrm>
                  <a:off x="6041918"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nvGrpSpPr>
              <p:cNvPr id="16" name="Group 15"/>
              <p:cNvGrpSpPr/>
              <p:nvPr/>
            </p:nvGrpSpPr>
            <p:grpSpPr>
              <a:xfrm>
                <a:off x="6470044" y="2861671"/>
                <a:ext cx="396194" cy="3657559"/>
                <a:chOff x="6470044" y="2861671"/>
                <a:chExt cx="396194" cy="3657559"/>
              </a:xfrm>
            </p:grpSpPr>
            <p:sp>
              <p:nvSpPr>
                <p:cNvPr id="38" name="Rectangle 37"/>
                <p:cNvSpPr/>
                <p:nvPr/>
              </p:nvSpPr>
              <p:spPr>
                <a:xfrm>
                  <a:off x="6544187" y="3092923"/>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9" name="Rectangle 38"/>
                <p:cNvSpPr/>
                <p:nvPr/>
              </p:nvSpPr>
              <p:spPr>
                <a:xfrm>
                  <a:off x="6557664" y="4271572"/>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0" name="Rectangle 39"/>
                <p:cNvSpPr/>
                <p:nvPr/>
              </p:nvSpPr>
              <p:spPr>
                <a:xfrm>
                  <a:off x="6560659"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1" name="TextBox 40"/>
                <p:cNvSpPr txBox="1"/>
                <p:nvPr/>
              </p:nvSpPr>
              <p:spPr>
                <a:xfrm>
                  <a:off x="6470044" y="2861671"/>
                  <a:ext cx="396194" cy="289180"/>
                </a:xfrm>
                <a:prstGeom prst="rect">
                  <a:avLst/>
                </a:prstGeom>
                <a:noFill/>
                <a:ln>
                  <a:noFill/>
                </a:ln>
              </p:spPr>
              <p:txBody>
                <a:bodyPr wrap="square" rtlCol="0">
                  <a:spAutoFit/>
                </a:bodyPr>
                <a:lstStyle/>
                <a:p>
                  <a:pPr defTabSz="685242"/>
                  <a:r>
                    <a:rPr lang="en-US" sz="809" dirty="0">
                      <a:solidFill>
                        <a:srgbClr val="FFFFFF"/>
                      </a:solidFill>
                    </a:rPr>
                    <a:t>C3</a:t>
                  </a:r>
                </a:p>
              </p:txBody>
            </p:sp>
            <p:sp>
              <p:nvSpPr>
                <p:cNvPr id="42" name="Rectangle 41"/>
                <p:cNvSpPr/>
                <p:nvPr/>
              </p:nvSpPr>
              <p:spPr>
                <a:xfrm>
                  <a:off x="6477343" y="3055829"/>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43" name="Rectangle 42"/>
                <p:cNvSpPr/>
                <p:nvPr/>
              </p:nvSpPr>
              <p:spPr>
                <a:xfrm>
                  <a:off x="6485981"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nvGrpSpPr>
              <p:cNvPr id="17" name="Group 16"/>
              <p:cNvGrpSpPr/>
              <p:nvPr/>
            </p:nvGrpSpPr>
            <p:grpSpPr>
              <a:xfrm>
                <a:off x="7325647" y="2861630"/>
                <a:ext cx="423562" cy="3657600"/>
                <a:chOff x="7325647" y="2861630"/>
                <a:chExt cx="423562" cy="3657600"/>
              </a:xfrm>
            </p:grpSpPr>
            <p:sp>
              <p:nvSpPr>
                <p:cNvPr id="32" name="Rectangle 31"/>
                <p:cNvSpPr/>
                <p:nvPr/>
              </p:nvSpPr>
              <p:spPr>
                <a:xfrm>
                  <a:off x="7392491" y="309292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3" name="Rectangle 32"/>
                <p:cNvSpPr/>
                <p:nvPr/>
              </p:nvSpPr>
              <p:spPr>
                <a:xfrm>
                  <a:off x="7401617" y="4275838"/>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4" name="Rectangle 33"/>
                <p:cNvSpPr/>
                <p:nvPr/>
              </p:nvSpPr>
              <p:spPr>
                <a:xfrm>
                  <a:off x="7415906" y="5463516"/>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5" name="TextBox 34"/>
                <p:cNvSpPr txBox="1"/>
                <p:nvPr/>
              </p:nvSpPr>
              <p:spPr>
                <a:xfrm>
                  <a:off x="7327071" y="2861630"/>
                  <a:ext cx="422138" cy="289180"/>
                </a:xfrm>
                <a:prstGeom prst="rect">
                  <a:avLst/>
                </a:prstGeom>
                <a:noFill/>
                <a:ln>
                  <a:noFill/>
                </a:ln>
              </p:spPr>
              <p:txBody>
                <a:bodyPr wrap="square" rtlCol="0">
                  <a:spAutoFit/>
                </a:bodyPr>
                <a:lstStyle/>
                <a:p>
                  <a:pPr defTabSz="685242"/>
                  <a:r>
                    <a:rPr lang="en-US" sz="809" dirty="0">
                      <a:solidFill>
                        <a:srgbClr val="FFFFFF"/>
                      </a:solidFill>
                    </a:rPr>
                    <a:t>C5</a:t>
                  </a:r>
                </a:p>
              </p:txBody>
            </p:sp>
            <p:sp>
              <p:nvSpPr>
                <p:cNvPr id="36" name="Rectangle 35"/>
                <p:cNvSpPr/>
                <p:nvPr/>
              </p:nvSpPr>
              <p:spPr>
                <a:xfrm>
                  <a:off x="7325647" y="3056337"/>
                  <a:ext cx="333136" cy="112990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7" name="Rectangle 36"/>
                <p:cNvSpPr/>
                <p:nvPr/>
              </p:nvSpPr>
              <p:spPr>
                <a:xfrm>
                  <a:off x="7336597" y="4238744"/>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nvGrpSpPr>
              <p:cNvPr id="18" name="Group 17"/>
              <p:cNvGrpSpPr/>
              <p:nvPr/>
            </p:nvGrpSpPr>
            <p:grpSpPr>
              <a:xfrm>
                <a:off x="7752775" y="2861630"/>
                <a:ext cx="503329" cy="3657600"/>
                <a:chOff x="7752775" y="2861630"/>
                <a:chExt cx="503329" cy="3657600"/>
              </a:xfrm>
            </p:grpSpPr>
            <p:sp>
              <p:nvSpPr>
                <p:cNvPr id="26" name="Rectangle 25"/>
                <p:cNvSpPr/>
                <p:nvPr/>
              </p:nvSpPr>
              <p:spPr>
                <a:xfrm>
                  <a:off x="7819619" y="3088160"/>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7" name="Rectangle 26"/>
                <p:cNvSpPr/>
                <p:nvPr/>
              </p:nvSpPr>
              <p:spPr>
                <a:xfrm>
                  <a:off x="7835260" y="4271572"/>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8" name="Rectangle 27"/>
                <p:cNvSpPr/>
                <p:nvPr/>
              </p:nvSpPr>
              <p:spPr>
                <a:xfrm>
                  <a:off x="7848441" y="5463516"/>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9" name="TextBox 28"/>
                <p:cNvSpPr txBox="1"/>
                <p:nvPr/>
              </p:nvSpPr>
              <p:spPr>
                <a:xfrm>
                  <a:off x="7753372" y="2861630"/>
                  <a:ext cx="502732" cy="289180"/>
                </a:xfrm>
                <a:prstGeom prst="rect">
                  <a:avLst/>
                </a:prstGeom>
                <a:noFill/>
                <a:ln>
                  <a:noFill/>
                </a:ln>
              </p:spPr>
              <p:txBody>
                <a:bodyPr wrap="square" rtlCol="0">
                  <a:spAutoFit/>
                </a:bodyPr>
                <a:lstStyle/>
                <a:p>
                  <a:pPr defTabSz="685242"/>
                  <a:r>
                    <a:rPr lang="en-US" sz="809" dirty="0">
                      <a:solidFill>
                        <a:srgbClr val="FFFFFF"/>
                      </a:solidFill>
                    </a:rPr>
                    <a:t>C6</a:t>
                  </a:r>
                </a:p>
              </p:txBody>
            </p:sp>
            <p:sp>
              <p:nvSpPr>
                <p:cNvPr id="30" name="Rectangle 29"/>
                <p:cNvSpPr/>
                <p:nvPr/>
              </p:nvSpPr>
              <p:spPr>
                <a:xfrm>
                  <a:off x="7752775" y="3051066"/>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31" name="Rectangle 30"/>
                <p:cNvSpPr/>
                <p:nvPr/>
              </p:nvSpPr>
              <p:spPr>
                <a:xfrm>
                  <a:off x="7763653"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nvGrpSpPr>
              <p:cNvPr id="19" name="Group 18"/>
              <p:cNvGrpSpPr/>
              <p:nvPr/>
            </p:nvGrpSpPr>
            <p:grpSpPr>
              <a:xfrm>
                <a:off x="6909785" y="2861630"/>
                <a:ext cx="415862" cy="3694694"/>
                <a:chOff x="6909785" y="2861630"/>
                <a:chExt cx="415862" cy="3694694"/>
              </a:xfrm>
            </p:grpSpPr>
            <p:sp>
              <p:nvSpPr>
                <p:cNvPr id="20" name="Rectangle 19"/>
                <p:cNvSpPr/>
                <p:nvPr/>
              </p:nvSpPr>
              <p:spPr>
                <a:xfrm>
                  <a:off x="6978607" y="3092923"/>
                  <a:ext cx="199448" cy="1055714"/>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1" name="Rectangle 20"/>
                <p:cNvSpPr/>
                <p:nvPr/>
              </p:nvSpPr>
              <p:spPr>
                <a:xfrm>
                  <a:off x="6985699" y="4278903"/>
                  <a:ext cx="199448" cy="105571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2" name="TextBox 21"/>
                <p:cNvSpPr txBox="1"/>
                <p:nvPr/>
              </p:nvSpPr>
              <p:spPr>
                <a:xfrm>
                  <a:off x="6909785" y="2861630"/>
                  <a:ext cx="415862" cy="289180"/>
                </a:xfrm>
                <a:prstGeom prst="rect">
                  <a:avLst/>
                </a:prstGeom>
                <a:noFill/>
                <a:ln>
                  <a:noFill/>
                </a:ln>
              </p:spPr>
              <p:txBody>
                <a:bodyPr wrap="square" rtlCol="0">
                  <a:spAutoFit/>
                </a:bodyPr>
                <a:lstStyle/>
                <a:p>
                  <a:pPr defTabSz="685242"/>
                  <a:r>
                    <a:rPr lang="en-US" sz="809" dirty="0">
                      <a:solidFill>
                        <a:srgbClr val="FFFFFF"/>
                      </a:solidFill>
                    </a:rPr>
                    <a:t>C4</a:t>
                  </a:r>
                </a:p>
              </p:txBody>
            </p:sp>
            <p:sp>
              <p:nvSpPr>
                <p:cNvPr id="23" name="Rectangle 22"/>
                <p:cNvSpPr/>
                <p:nvPr/>
              </p:nvSpPr>
              <p:spPr>
                <a:xfrm>
                  <a:off x="6911763" y="3056337"/>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4" name="Rectangle 23"/>
                <p:cNvSpPr/>
                <p:nvPr/>
              </p:nvSpPr>
              <p:spPr>
                <a:xfrm>
                  <a:off x="6918920" y="4238745"/>
                  <a:ext cx="333136" cy="112990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25" name="Rectangle 24"/>
                <p:cNvSpPr/>
                <p:nvPr/>
              </p:nvSpPr>
              <p:spPr>
                <a:xfrm>
                  <a:off x="6944643"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grpSp>
        <p:sp>
          <p:nvSpPr>
            <p:cNvPr id="8" name="Rectangle 7"/>
            <p:cNvSpPr/>
            <p:nvPr/>
          </p:nvSpPr>
          <p:spPr>
            <a:xfrm>
              <a:off x="7007185" y="5463516"/>
              <a:ext cx="199448" cy="1055714"/>
            </a:xfrm>
            <a:prstGeom prst="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9" name="Rectangle 8"/>
            <p:cNvSpPr/>
            <p:nvPr/>
          </p:nvSpPr>
          <p:spPr>
            <a:xfrm>
              <a:off x="7334662"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10" name="Rectangle 9"/>
            <p:cNvSpPr/>
            <p:nvPr/>
          </p:nvSpPr>
          <p:spPr>
            <a:xfrm>
              <a:off x="7777942" y="542234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11" name="Rectangle 10"/>
            <p:cNvSpPr/>
            <p:nvPr/>
          </p:nvSpPr>
          <p:spPr>
            <a:xfrm>
              <a:off x="6490536" y="5432174"/>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12" name="Rectangle 11"/>
            <p:cNvSpPr/>
            <p:nvPr/>
          </p:nvSpPr>
          <p:spPr>
            <a:xfrm>
              <a:off x="6041918" y="5426422"/>
              <a:ext cx="333136"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sp>
          <p:nvSpPr>
            <p:cNvPr id="13" name="Rectangle 12"/>
            <p:cNvSpPr/>
            <p:nvPr/>
          </p:nvSpPr>
          <p:spPr>
            <a:xfrm>
              <a:off x="5608218" y="5426422"/>
              <a:ext cx="344907" cy="1129902"/>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42"/>
              <a:endParaRPr lang="en-US" sz="1324" dirty="0">
                <a:solidFill>
                  <a:srgbClr val="FFFFFF"/>
                </a:solidFill>
              </a:endParaRPr>
            </a:p>
          </p:txBody>
        </p:sp>
      </p:grpSp>
      <p:cxnSp>
        <p:nvCxnSpPr>
          <p:cNvPr id="56" name="Straight Arrow Connector 55"/>
          <p:cNvCxnSpPr>
            <a:stCxn id="60" idx="2"/>
          </p:cNvCxnSpPr>
          <p:nvPr/>
        </p:nvCxnSpPr>
        <p:spPr>
          <a:xfrm flipH="1">
            <a:off x="8423848" y="2014186"/>
            <a:ext cx="128461" cy="34291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auto">
          <a:xfrm>
            <a:off x="5178661" y="3252315"/>
            <a:ext cx="3660643" cy="905682"/>
          </a:xfrm>
          <a:prstGeom prst="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20" tIns="34261" rIns="68520" bIns="34261" numCol="1" rtlCol="0" anchor="ctr" anchorCtr="0" compatLnSpc="1">
            <a:prstTxWarp prst="textNoShape">
              <a:avLst/>
            </a:prstTxWarp>
          </a:bodyPr>
          <a:lstStyle/>
          <a:p>
            <a:pPr algn="ctr" defTabSz="685043"/>
            <a:endParaRPr lang="en-US" sz="1618" dirty="0">
              <a:solidFill>
                <a:srgbClr val="FFFFFF">
                  <a:alpha val="99000"/>
                </a:srgbClr>
              </a:solidFill>
            </a:endParaRPr>
          </a:p>
        </p:txBody>
      </p:sp>
      <p:cxnSp>
        <p:nvCxnSpPr>
          <p:cNvPr id="58" name="Straight Arrow Connector 57"/>
          <p:cNvCxnSpPr/>
          <p:nvPr/>
        </p:nvCxnSpPr>
        <p:spPr>
          <a:xfrm>
            <a:off x="4978332" y="2035910"/>
            <a:ext cx="183388" cy="118464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652046" y="1735867"/>
            <a:ext cx="1571140" cy="295537"/>
          </a:xfrm>
          <a:prstGeom prst="rect">
            <a:avLst/>
          </a:prstGeom>
          <a:noFill/>
        </p:spPr>
        <p:txBody>
          <a:bodyPr wrap="square" lIns="68522" tIns="34262" rIns="68522" bIns="34262" rtlCol="0">
            <a:spAutoFit/>
          </a:bodyPr>
          <a:lstStyle/>
          <a:p>
            <a:pPr defTabSz="685242"/>
            <a:r>
              <a:rPr lang="en-US" sz="1471" dirty="0"/>
              <a:t>Row Group </a:t>
            </a:r>
          </a:p>
        </p:txBody>
      </p:sp>
      <p:sp>
        <p:nvSpPr>
          <p:cNvPr id="60" name="TextBox 59"/>
          <p:cNvSpPr txBox="1"/>
          <p:nvPr/>
        </p:nvSpPr>
        <p:spPr>
          <a:xfrm>
            <a:off x="8060577" y="1718649"/>
            <a:ext cx="983463" cy="295537"/>
          </a:xfrm>
          <a:prstGeom prst="rect">
            <a:avLst/>
          </a:prstGeom>
          <a:noFill/>
        </p:spPr>
        <p:txBody>
          <a:bodyPr wrap="square" lIns="68522" tIns="34262" rIns="68522" bIns="34262" rtlCol="0">
            <a:spAutoFit/>
          </a:bodyPr>
          <a:lstStyle/>
          <a:p>
            <a:pPr defTabSz="685242"/>
            <a:r>
              <a:rPr lang="en-US" sz="1471" dirty="0"/>
              <a:t>Segments</a:t>
            </a:r>
          </a:p>
        </p:txBody>
      </p:sp>
      <p:cxnSp>
        <p:nvCxnSpPr>
          <p:cNvPr id="61" name="Straight Arrow Connector 60"/>
          <p:cNvCxnSpPr/>
          <p:nvPr/>
        </p:nvCxnSpPr>
        <p:spPr>
          <a:xfrm flipH="1">
            <a:off x="7942456" y="1952856"/>
            <a:ext cx="183327" cy="40424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8740309" y="2021601"/>
            <a:ext cx="153032" cy="241157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16200000">
            <a:off x="6664167" y="3821873"/>
            <a:ext cx="592837" cy="3303590"/>
          </a:xfrm>
          <a:prstGeom prst="rect">
            <a:avLst/>
          </a:prstGeom>
          <a:ln/>
        </p:spPr>
        <p:style>
          <a:lnRef idx="2">
            <a:schemeClr val="accent2"/>
          </a:lnRef>
          <a:fillRef idx="1">
            <a:schemeClr val="lt1"/>
          </a:fillRef>
          <a:effectRef idx="0">
            <a:schemeClr val="accent2"/>
          </a:effectRef>
          <a:fontRef idx="minor">
            <a:schemeClr val="dk1"/>
          </a:fontRef>
        </p:style>
        <p:txBody>
          <a:bodyPr lIns="68522" tIns="34262" rIns="68522" bIns="34262" rtlCol="0" anchor="ctr"/>
          <a:lstStyle/>
          <a:p>
            <a:pPr algn="ctr" defTabSz="685242"/>
            <a:endParaRPr lang="en-US" sz="1324" dirty="0">
              <a:solidFill>
                <a:srgbClr val="000000"/>
              </a:solidFill>
            </a:endParaRPr>
          </a:p>
        </p:txBody>
      </p:sp>
      <p:sp>
        <p:nvSpPr>
          <p:cNvPr id="64" name="Rectangle 63"/>
          <p:cNvSpPr/>
          <p:nvPr/>
        </p:nvSpPr>
        <p:spPr>
          <a:xfrm rot="16200000">
            <a:off x="6829021" y="3852522"/>
            <a:ext cx="265824" cy="3122648"/>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lIns="68522" tIns="34262" rIns="68522" bIns="34262" rtlCol="0" anchor="ctr"/>
          <a:lstStyle/>
          <a:p>
            <a:pPr algn="ctr" defTabSz="685242"/>
            <a:endParaRPr lang="en-US" sz="1324" dirty="0">
              <a:solidFill>
                <a:srgbClr val="000000"/>
              </a:solidFill>
            </a:endParaRPr>
          </a:p>
        </p:txBody>
      </p:sp>
      <p:sp>
        <p:nvSpPr>
          <p:cNvPr id="65" name="Rectangle 64"/>
          <p:cNvSpPr/>
          <p:nvPr/>
        </p:nvSpPr>
        <p:spPr>
          <a:xfrm rot="16200000">
            <a:off x="6890506" y="3793086"/>
            <a:ext cx="151025" cy="3122648"/>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lIns="68522" tIns="34262" rIns="68522" bIns="34262" rtlCol="0" anchor="ctr"/>
          <a:lstStyle/>
          <a:p>
            <a:pPr algn="ctr" defTabSz="685242"/>
            <a:endParaRPr lang="en-US" sz="1324" dirty="0">
              <a:solidFill>
                <a:srgbClr val="000000"/>
              </a:solidFill>
            </a:endParaRPr>
          </a:p>
        </p:txBody>
      </p:sp>
      <p:cxnSp>
        <p:nvCxnSpPr>
          <p:cNvPr id="66" name="Straight Connector 65"/>
          <p:cNvCxnSpPr/>
          <p:nvPr/>
        </p:nvCxnSpPr>
        <p:spPr>
          <a:xfrm>
            <a:off x="5819036" y="5280933"/>
            <a:ext cx="0" cy="265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a:off x="6386586" y="5278897"/>
            <a:ext cx="0" cy="265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a:off x="6974547" y="5272781"/>
            <a:ext cx="0" cy="265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69" name="Straight Connector 68"/>
          <p:cNvCxnSpPr/>
          <p:nvPr/>
        </p:nvCxnSpPr>
        <p:spPr>
          <a:xfrm>
            <a:off x="7548222" y="5276860"/>
            <a:ext cx="0" cy="26582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0" name="Straight Connector 69"/>
          <p:cNvCxnSpPr/>
          <p:nvPr/>
        </p:nvCxnSpPr>
        <p:spPr>
          <a:xfrm>
            <a:off x="8105560" y="5276860"/>
            <a:ext cx="0" cy="265825"/>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5472857" y="5134389"/>
            <a:ext cx="247387" cy="193714"/>
          </a:xfrm>
          <a:prstGeom prst="rect">
            <a:avLst/>
          </a:prstGeom>
          <a:noFill/>
          <a:ln>
            <a:noFill/>
          </a:ln>
        </p:spPr>
        <p:txBody>
          <a:bodyPr wrap="none" lIns="68522" tIns="34262" rIns="68522" bIns="34262" rtlCol="0">
            <a:spAutoFit/>
          </a:bodyPr>
          <a:lstStyle/>
          <a:p>
            <a:pPr defTabSz="685242"/>
            <a:r>
              <a:rPr lang="en-US" sz="809" dirty="0">
                <a:solidFill>
                  <a:srgbClr val="FFFFFF"/>
                </a:solidFill>
              </a:rPr>
              <a:t>C1</a:t>
            </a:r>
          </a:p>
        </p:txBody>
      </p:sp>
      <p:sp>
        <p:nvSpPr>
          <p:cNvPr id="72" name="TextBox 71"/>
          <p:cNvSpPr txBox="1"/>
          <p:nvPr/>
        </p:nvSpPr>
        <p:spPr>
          <a:xfrm>
            <a:off x="5971615" y="5137961"/>
            <a:ext cx="359618" cy="193714"/>
          </a:xfrm>
          <a:prstGeom prst="rect">
            <a:avLst/>
          </a:prstGeom>
          <a:noFill/>
          <a:ln>
            <a:noFill/>
          </a:ln>
        </p:spPr>
        <p:txBody>
          <a:bodyPr wrap="square" lIns="68522" tIns="34262" rIns="68522" bIns="34262" rtlCol="0">
            <a:spAutoFit/>
          </a:bodyPr>
          <a:lstStyle/>
          <a:p>
            <a:pPr defTabSz="685242"/>
            <a:r>
              <a:rPr lang="en-US" sz="809" dirty="0">
                <a:solidFill>
                  <a:srgbClr val="FFFFFF"/>
                </a:solidFill>
              </a:rPr>
              <a:t>C2</a:t>
            </a:r>
          </a:p>
        </p:txBody>
      </p:sp>
      <p:sp>
        <p:nvSpPr>
          <p:cNvPr id="73" name="TextBox 72"/>
          <p:cNvSpPr txBox="1"/>
          <p:nvPr/>
        </p:nvSpPr>
        <p:spPr>
          <a:xfrm>
            <a:off x="6553848" y="5134420"/>
            <a:ext cx="357174" cy="193714"/>
          </a:xfrm>
          <a:prstGeom prst="rect">
            <a:avLst/>
          </a:prstGeom>
          <a:noFill/>
          <a:ln>
            <a:noFill/>
          </a:ln>
        </p:spPr>
        <p:txBody>
          <a:bodyPr wrap="square" lIns="68522" tIns="34262" rIns="68522" bIns="34262" rtlCol="0">
            <a:spAutoFit/>
          </a:bodyPr>
          <a:lstStyle/>
          <a:p>
            <a:pPr defTabSz="685242"/>
            <a:r>
              <a:rPr lang="en-US" sz="809" dirty="0">
                <a:solidFill>
                  <a:srgbClr val="FFFFFF"/>
                </a:solidFill>
              </a:rPr>
              <a:t>C3</a:t>
            </a:r>
          </a:p>
        </p:txBody>
      </p:sp>
      <p:sp>
        <p:nvSpPr>
          <p:cNvPr id="74" name="TextBox 73"/>
          <p:cNvSpPr txBox="1"/>
          <p:nvPr/>
        </p:nvSpPr>
        <p:spPr>
          <a:xfrm>
            <a:off x="7696544" y="5134389"/>
            <a:ext cx="281425" cy="193714"/>
          </a:xfrm>
          <a:prstGeom prst="rect">
            <a:avLst/>
          </a:prstGeom>
          <a:noFill/>
          <a:ln>
            <a:noFill/>
          </a:ln>
        </p:spPr>
        <p:txBody>
          <a:bodyPr wrap="square" lIns="68522" tIns="34262" rIns="68522" bIns="34262" rtlCol="0">
            <a:spAutoFit/>
          </a:bodyPr>
          <a:lstStyle/>
          <a:p>
            <a:pPr defTabSz="685242"/>
            <a:r>
              <a:rPr lang="en-US" sz="809" dirty="0">
                <a:solidFill>
                  <a:srgbClr val="FFFFFF"/>
                </a:solidFill>
              </a:rPr>
              <a:t>C5</a:t>
            </a:r>
          </a:p>
        </p:txBody>
      </p:sp>
      <p:sp>
        <p:nvSpPr>
          <p:cNvPr id="75" name="TextBox 74"/>
          <p:cNvSpPr txBox="1"/>
          <p:nvPr/>
        </p:nvSpPr>
        <p:spPr>
          <a:xfrm>
            <a:off x="8209823" y="5134389"/>
            <a:ext cx="294320" cy="193714"/>
          </a:xfrm>
          <a:prstGeom prst="rect">
            <a:avLst/>
          </a:prstGeom>
          <a:noFill/>
          <a:ln>
            <a:noFill/>
          </a:ln>
        </p:spPr>
        <p:txBody>
          <a:bodyPr wrap="square" lIns="68522" tIns="34262" rIns="68522" bIns="34262" rtlCol="0">
            <a:spAutoFit/>
          </a:bodyPr>
          <a:lstStyle/>
          <a:p>
            <a:pPr defTabSz="685242"/>
            <a:r>
              <a:rPr lang="en-US" sz="809" dirty="0">
                <a:solidFill>
                  <a:srgbClr val="FFFFFF"/>
                </a:solidFill>
              </a:rPr>
              <a:t>C6</a:t>
            </a:r>
          </a:p>
        </p:txBody>
      </p:sp>
      <p:sp>
        <p:nvSpPr>
          <p:cNvPr id="76" name="TextBox 75"/>
          <p:cNvSpPr txBox="1"/>
          <p:nvPr/>
        </p:nvSpPr>
        <p:spPr>
          <a:xfrm>
            <a:off x="7134037" y="5134389"/>
            <a:ext cx="356988" cy="193714"/>
          </a:xfrm>
          <a:prstGeom prst="rect">
            <a:avLst/>
          </a:prstGeom>
          <a:noFill/>
          <a:ln>
            <a:noFill/>
          </a:ln>
        </p:spPr>
        <p:txBody>
          <a:bodyPr wrap="square" lIns="68522" tIns="34262" rIns="68522" bIns="34262" rtlCol="0">
            <a:spAutoFit/>
          </a:bodyPr>
          <a:lstStyle/>
          <a:p>
            <a:pPr defTabSz="685242"/>
            <a:r>
              <a:rPr lang="en-US" sz="809" dirty="0">
                <a:solidFill>
                  <a:srgbClr val="FFFFFF"/>
                </a:solidFill>
              </a:rPr>
              <a:t>C4</a:t>
            </a:r>
          </a:p>
        </p:txBody>
      </p:sp>
      <p:sp>
        <p:nvSpPr>
          <p:cNvPr id="77" name="TextBox 76"/>
          <p:cNvSpPr txBox="1"/>
          <p:nvPr/>
        </p:nvSpPr>
        <p:spPr>
          <a:xfrm rot="16200000">
            <a:off x="6739568" y="5508206"/>
            <a:ext cx="251017" cy="340806"/>
          </a:xfrm>
          <a:prstGeom prst="rect">
            <a:avLst/>
          </a:prstGeom>
          <a:noFill/>
        </p:spPr>
        <p:txBody>
          <a:bodyPr wrap="square" lIns="68522" tIns="34262" rIns="68522" bIns="34262" rtlCol="0">
            <a:spAutoFit/>
          </a:bodyPr>
          <a:lstStyle/>
          <a:p>
            <a:pPr defTabSz="685242"/>
            <a:r>
              <a:rPr lang="en-US" sz="1765" b="1" dirty="0">
                <a:solidFill>
                  <a:srgbClr val="FFFFFF"/>
                </a:solidFill>
              </a:rPr>
              <a:t>…</a:t>
            </a:r>
          </a:p>
        </p:txBody>
      </p:sp>
      <p:sp>
        <p:nvSpPr>
          <p:cNvPr id="78" name="TextBox 77"/>
          <p:cNvSpPr txBox="1"/>
          <p:nvPr/>
        </p:nvSpPr>
        <p:spPr>
          <a:xfrm rot="16200000">
            <a:off x="4276160" y="4908834"/>
            <a:ext cx="1268671" cy="521881"/>
          </a:xfrm>
          <a:prstGeom prst="rect">
            <a:avLst/>
          </a:prstGeom>
          <a:noFill/>
        </p:spPr>
        <p:txBody>
          <a:bodyPr wrap="square" lIns="68522" tIns="34262" rIns="68522" bIns="34262" rtlCol="0">
            <a:spAutoFit/>
          </a:bodyPr>
          <a:lstStyle/>
          <a:p>
            <a:pPr defTabSz="685242"/>
            <a:r>
              <a:rPr lang="en-US" sz="1471" dirty="0"/>
              <a:t>Delta (Row) Store</a:t>
            </a:r>
          </a:p>
        </p:txBody>
      </p:sp>
      <p:sp>
        <p:nvSpPr>
          <p:cNvPr id="79" name="TextBox 78"/>
          <p:cNvSpPr txBox="1"/>
          <p:nvPr/>
        </p:nvSpPr>
        <p:spPr>
          <a:xfrm rot="16200000">
            <a:off x="4218213" y="3520092"/>
            <a:ext cx="1267424" cy="295537"/>
          </a:xfrm>
          <a:prstGeom prst="rect">
            <a:avLst/>
          </a:prstGeom>
          <a:noFill/>
        </p:spPr>
        <p:txBody>
          <a:bodyPr wrap="square" lIns="68522" tIns="34262" rIns="68522" bIns="34262" rtlCol="0">
            <a:spAutoFit/>
          </a:bodyPr>
          <a:lstStyle/>
          <a:p>
            <a:pPr defTabSz="685242"/>
            <a:r>
              <a:rPr lang="en-US" sz="1471" dirty="0"/>
              <a:t>ColumnStore</a:t>
            </a:r>
          </a:p>
        </p:txBody>
      </p:sp>
      <p:sp>
        <p:nvSpPr>
          <p:cNvPr id="96" name="Curved Up Arrow 95"/>
          <p:cNvSpPr/>
          <p:nvPr/>
        </p:nvSpPr>
        <p:spPr bwMode="auto">
          <a:xfrm rot="16200000">
            <a:off x="8391431" y="4843148"/>
            <a:ext cx="915740" cy="345299"/>
          </a:xfrm>
          <a:prstGeom prst="curved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20" tIns="34261" rIns="68520" bIns="34261" numCol="1" rtlCol="0" anchor="ctr" anchorCtr="0" compatLnSpc="1">
            <a:prstTxWarp prst="textNoShape">
              <a:avLst/>
            </a:prstTxWarp>
          </a:bodyPr>
          <a:lstStyle/>
          <a:p>
            <a:pPr algn="ctr" defTabSz="685043" fontAlgn="base">
              <a:spcBef>
                <a:spcPct val="0"/>
              </a:spcBef>
              <a:spcAft>
                <a:spcPct val="0"/>
              </a:spcAft>
            </a:pPr>
            <a:endParaRPr lang="en-US" sz="1471" dirty="0">
              <a:gradFill>
                <a:gsLst>
                  <a:gs pos="0">
                    <a:srgbClr val="000000"/>
                  </a:gs>
                  <a:gs pos="100000">
                    <a:srgbClr val="000000"/>
                  </a:gs>
                </a:gsLst>
                <a:lin ang="5400000" scaled="0"/>
              </a:gradFill>
            </a:endParaRPr>
          </a:p>
        </p:txBody>
      </p:sp>
      <p:sp>
        <p:nvSpPr>
          <p:cNvPr id="97" name="TextBox 96"/>
          <p:cNvSpPr txBox="1"/>
          <p:nvPr/>
        </p:nvSpPr>
        <p:spPr>
          <a:xfrm>
            <a:off x="8625179" y="4860847"/>
            <a:ext cx="418862" cy="340678"/>
          </a:xfrm>
          <a:prstGeom prst="rect">
            <a:avLst/>
          </a:prstGeom>
          <a:noFill/>
        </p:spPr>
        <p:txBody>
          <a:bodyPr wrap="square" lIns="68522" tIns="34262" rIns="68522" bIns="34262" rtlCol="0">
            <a:spAutoFit/>
          </a:bodyPr>
          <a:lstStyle/>
          <a:p>
            <a:pPr defTabSz="685242"/>
            <a:r>
              <a:rPr lang="en-US" sz="882" dirty="0">
                <a:solidFill>
                  <a:srgbClr val="FFFFFF"/>
                </a:solidFill>
              </a:rPr>
              <a:t>~1M Rows</a:t>
            </a:r>
          </a:p>
        </p:txBody>
      </p:sp>
      <p:sp>
        <p:nvSpPr>
          <p:cNvPr id="3" name="Title 2"/>
          <p:cNvSpPr>
            <a:spLocks noGrp="1"/>
          </p:cNvSpPr>
          <p:nvPr>
            <p:ph type="title"/>
          </p:nvPr>
        </p:nvSpPr>
        <p:spPr/>
        <p:txBody>
          <a:bodyPr>
            <a:normAutofit/>
          </a:bodyPr>
          <a:lstStyle/>
          <a:p>
            <a:r>
              <a:rPr lang="pl-PL" dirty="0" smtClean="0"/>
              <a:t>Edytowalny indeks </a:t>
            </a:r>
            <a:r>
              <a:rPr lang="pl-PL" dirty="0" err="1" smtClean="0"/>
              <a:t>ColumnStore</a:t>
            </a:r>
            <a:endParaRPr lang="pl-PL" dirty="0"/>
          </a:p>
        </p:txBody>
      </p:sp>
    </p:spTree>
    <p:extLst>
      <p:ext uri="{BB962C8B-B14F-4D97-AF65-F5344CB8AC3E}">
        <p14:creationId xmlns:p14="http://schemas.microsoft.com/office/powerpoint/2010/main" val="336096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pl-PL" dirty="0" err="1" smtClean="0"/>
              <a:t>Polybase</a:t>
            </a:r>
            <a:endParaRPr lang="pl-PL" dirty="0"/>
          </a:p>
        </p:txBody>
      </p:sp>
      <p:sp>
        <p:nvSpPr>
          <p:cNvPr id="4" name="Text Placeholder 3"/>
          <p:cNvSpPr>
            <a:spLocks noGrp="1"/>
          </p:cNvSpPr>
          <p:nvPr>
            <p:ph type="body" sz="quarter" idx="10"/>
          </p:nvPr>
        </p:nvSpPr>
        <p:spPr/>
        <p:txBody>
          <a:bodyPr/>
          <a:lstStyle/>
          <a:p>
            <a:r>
              <a:rPr lang="pl-PL" dirty="0" smtClean="0"/>
              <a:t>Integracja pomiędzy PDW (</a:t>
            </a:r>
            <a:r>
              <a:rPr lang="pl-PL" dirty="0" err="1" smtClean="0"/>
              <a:t>compute</a:t>
            </a:r>
            <a:r>
              <a:rPr lang="pl-PL" dirty="0" smtClean="0"/>
              <a:t>) i </a:t>
            </a:r>
            <a:r>
              <a:rPr lang="pl-PL" dirty="0" err="1" smtClean="0"/>
              <a:t>Hadoop</a:t>
            </a:r>
            <a:endParaRPr lang="pl-PL" dirty="0" smtClean="0"/>
          </a:p>
          <a:p>
            <a:r>
              <a:rPr lang="pl-PL" dirty="0" smtClean="0"/>
              <a:t>Wiązanie danych strukturalnych i nieustrukturyzowanych w locie</a:t>
            </a:r>
            <a:endParaRPr lang="pl-PL" dirty="0"/>
          </a:p>
        </p:txBody>
      </p:sp>
      <p:grpSp>
        <p:nvGrpSpPr>
          <p:cNvPr id="5" name="Group 4"/>
          <p:cNvGrpSpPr/>
          <p:nvPr/>
        </p:nvGrpSpPr>
        <p:grpSpPr>
          <a:xfrm>
            <a:off x="667140" y="2820514"/>
            <a:ext cx="3620914" cy="3052191"/>
            <a:chOff x="386955" y="1085097"/>
            <a:chExt cx="2843086" cy="2451718"/>
          </a:xfrm>
        </p:grpSpPr>
        <p:grpSp>
          <p:nvGrpSpPr>
            <p:cNvPr id="23" name="Group 22"/>
            <p:cNvGrpSpPr/>
            <p:nvPr/>
          </p:nvGrpSpPr>
          <p:grpSpPr>
            <a:xfrm>
              <a:off x="386955" y="1085097"/>
              <a:ext cx="2554785" cy="2088807"/>
              <a:chOff x="386955" y="1035387"/>
              <a:chExt cx="2554785" cy="2088807"/>
            </a:xfrm>
          </p:grpSpPr>
          <p:grpSp>
            <p:nvGrpSpPr>
              <p:cNvPr id="25" name="Group 24"/>
              <p:cNvGrpSpPr/>
              <p:nvPr/>
            </p:nvGrpSpPr>
            <p:grpSpPr>
              <a:xfrm>
                <a:off x="386955" y="1035387"/>
                <a:ext cx="2554785" cy="2088807"/>
                <a:chOff x="2025081" y="3969840"/>
                <a:chExt cx="3432548" cy="2718985"/>
              </a:xfrm>
            </p:grpSpPr>
            <p:sp>
              <p:nvSpPr>
                <p:cNvPr id="27" name="Rectangle 26"/>
                <p:cNvSpPr/>
                <p:nvPr/>
              </p:nvSpPr>
              <p:spPr bwMode="auto">
                <a:xfrm>
                  <a:off x="4255894" y="4864919"/>
                  <a:ext cx="1057538" cy="105824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607" tIns="34304" rIns="34304" bIns="68607"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697785" fontAlgn="base">
                    <a:spcBef>
                      <a:spcPct val="0"/>
                    </a:spcBef>
                    <a:spcAft>
                      <a:spcPct val="0"/>
                    </a:spcAft>
                  </a:pPr>
                  <a:r>
                    <a:rPr lang="en-US" sz="1400" spc="-39" dirty="0">
                      <a:gradFill>
                        <a:gsLst>
                          <a:gs pos="0">
                            <a:srgbClr val="FFFFFF"/>
                          </a:gs>
                          <a:gs pos="100000">
                            <a:srgbClr val="FFFFFF"/>
                          </a:gs>
                        </a:gsLst>
                        <a:lin ang="5400000" scaled="0"/>
                      </a:gradFill>
                      <a:ea typeface="Segoe UI" pitchFamily="34" charset="0"/>
                      <a:cs typeface="Segoe UI" pitchFamily="34" charset="0"/>
                    </a:rPr>
                    <a:t>PDW</a:t>
                  </a:r>
                </a:p>
              </p:txBody>
            </p:sp>
            <p:sp>
              <p:nvSpPr>
                <p:cNvPr id="28" name="Rectangle 27"/>
                <p:cNvSpPr/>
                <p:nvPr/>
              </p:nvSpPr>
              <p:spPr bwMode="auto">
                <a:xfrm>
                  <a:off x="2025081" y="4864919"/>
                  <a:ext cx="1057538" cy="10582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607" tIns="34304" rIns="34304" bIns="68607"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697785" fontAlgn="base">
                    <a:spcBef>
                      <a:spcPct val="0"/>
                    </a:spcBef>
                    <a:spcAft>
                      <a:spcPct val="0"/>
                    </a:spcAft>
                  </a:pPr>
                  <a:r>
                    <a:rPr lang="en-US" sz="1400" spc="-39" dirty="0">
                      <a:solidFill>
                        <a:sysClr val="windowText" lastClr="000000"/>
                      </a:solidFill>
                      <a:ea typeface="Segoe UI" pitchFamily="34" charset="0"/>
                      <a:cs typeface="Segoe UI" pitchFamily="34" charset="0"/>
                    </a:rPr>
                    <a:t>Hadoop</a:t>
                  </a:r>
                </a:p>
              </p:txBody>
            </p:sp>
            <p:cxnSp>
              <p:nvCxnSpPr>
                <p:cNvPr id="29" name="Straight Connector 28"/>
                <p:cNvCxnSpPr/>
                <p:nvPr/>
              </p:nvCxnSpPr>
              <p:spPr>
                <a:xfrm flipV="1">
                  <a:off x="4477278" y="4278281"/>
                  <a:ext cx="1" cy="586638"/>
                </a:xfrm>
                <a:prstGeom prst="line">
                  <a:avLst/>
                </a:prstGeom>
                <a:ln>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88829" y="3969840"/>
                  <a:ext cx="523642" cy="229753"/>
                </a:xfrm>
                <a:prstGeom prst="rect">
                  <a:avLst/>
                </a:prstGeom>
                <a:noFill/>
              </p:spPr>
              <p:txBody>
                <a:bodyPr wrap="non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Query</a:t>
                  </a:r>
                </a:p>
              </p:txBody>
            </p:sp>
            <p:cxnSp>
              <p:nvCxnSpPr>
                <p:cNvPr id="31" name="Straight Connector 30"/>
                <p:cNvCxnSpPr>
                  <a:endCxn id="38" idx="4"/>
                </p:cNvCxnSpPr>
                <p:nvPr/>
              </p:nvCxnSpPr>
              <p:spPr>
                <a:xfrm flipH="1">
                  <a:off x="3082619" y="5577913"/>
                  <a:ext cx="1178247" cy="810909"/>
                </a:xfrm>
                <a:prstGeom prst="line">
                  <a:avLst/>
                </a:prstGeom>
                <a:ln>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4344859" y="4419624"/>
                  <a:ext cx="268357" cy="278296"/>
                </a:xfrm>
                <a:prstGeom prst="ellipse">
                  <a:avLst/>
                </a:prstGeom>
                <a:solidFill>
                  <a:srgbClr val="4D4D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930009" fontAlgn="base">
                    <a:spcBef>
                      <a:spcPct val="0"/>
                    </a:spcBef>
                    <a:spcAft>
                      <a:spcPct val="0"/>
                    </a:spcAft>
                  </a:pPr>
                  <a:r>
                    <a:rPr lang="en-US" sz="1400" b="1" spc="-5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a:t>
                  </a:r>
                </a:p>
              </p:txBody>
            </p:sp>
            <p:sp>
              <p:nvSpPr>
                <p:cNvPr id="33" name="Oval 32"/>
                <p:cNvSpPr/>
                <p:nvPr/>
              </p:nvSpPr>
              <p:spPr bwMode="auto">
                <a:xfrm>
                  <a:off x="3541119" y="5844219"/>
                  <a:ext cx="268357" cy="278296"/>
                </a:xfrm>
                <a:prstGeom prst="ellipse">
                  <a:avLst/>
                </a:prstGeom>
                <a:solidFill>
                  <a:srgbClr val="4D4D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930009" fontAlgn="base">
                    <a:spcBef>
                      <a:spcPct val="0"/>
                    </a:spcBef>
                    <a:spcAft>
                      <a:spcPct val="0"/>
                    </a:spcAft>
                  </a:pPr>
                  <a:r>
                    <a:rPr lang="en-US" sz="1400" b="1" spc="-5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2</a:t>
                  </a:r>
                </a:p>
              </p:txBody>
            </p:sp>
            <p:sp>
              <p:nvSpPr>
                <p:cNvPr id="34" name="TextBox 34"/>
                <p:cNvSpPr txBox="1"/>
                <p:nvPr/>
              </p:nvSpPr>
              <p:spPr>
                <a:xfrm rot="19480254">
                  <a:off x="3039592" y="5985516"/>
                  <a:ext cx="1805097" cy="229753"/>
                </a:xfrm>
                <a:prstGeom prst="rect">
                  <a:avLst/>
                </a:prstGeom>
                <a:noFill/>
              </p:spPr>
              <p:txBody>
                <a:bodyPr wrap="squar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HDFS blocks</a:t>
                  </a:r>
                </a:p>
              </p:txBody>
            </p:sp>
            <p:cxnSp>
              <p:nvCxnSpPr>
                <p:cNvPr id="35" name="Straight Connector 34"/>
                <p:cNvCxnSpPr/>
                <p:nvPr/>
              </p:nvCxnSpPr>
              <p:spPr>
                <a:xfrm flipV="1">
                  <a:off x="5088528" y="4283252"/>
                  <a:ext cx="1" cy="586638"/>
                </a:xfrm>
                <a:prstGeom prst="line">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6"/>
                <p:cNvSpPr txBox="1"/>
                <p:nvPr/>
              </p:nvSpPr>
              <p:spPr>
                <a:xfrm>
                  <a:off x="4859103" y="3969840"/>
                  <a:ext cx="598526" cy="229753"/>
                </a:xfrm>
                <a:prstGeom prst="rect">
                  <a:avLst/>
                </a:prstGeom>
                <a:noFill/>
              </p:spPr>
              <p:txBody>
                <a:bodyPr wrap="non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Results</a:t>
                  </a:r>
                </a:p>
              </p:txBody>
            </p:sp>
            <p:sp>
              <p:nvSpPr>
                <p:cNvPr id="37" name="Oval 36"/>
                <p:cNvSpPr/>
                <p:nvPr/>
              </p:nvSpPr>
              <p:spPr bwMode="auto">
                <a:xfrm>
                  <a:off x="4956109" y="4424595"/>
                  <a:ext cx="268357" cy="278296"/>
                </a:xfrm>
                <a:prstGeom prst="ellipse">
                  <a:avLst/>
                </a:prstGeom>
                <a:solidFill>
                  <a:srgbClr val="4D4D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930009" fontAlgn="base">
                    <a:spcBef>
                      <a:spcPct val="0"/>
                    </a:spcBef>
                    <a:spcAft>
                      <a:spcPct val="0"/>
                    </a:spcAft>
                  </a:pPr>
                  <a:r>
                    <a:rPr lang="en-US" sz="1400" b="1" spc="-5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3</a:t>
                  </a:r>
                </a:p>
              </p:txBody>
            </p:sp>
            <p:sp>
              <p:nvSpPr>
                <p:cNvPr id="38" name="Flowchart: Magnetic Disk 37"/>
                <p:cNvSpPr/>
                <p:nvPr/>
              </p:nvSpPr>
              <p:spPr bwMode="auto">
                <a:xfrm>
                  <a:off x="2025081" y="6088819"/>
                  <a:ext cx="1057538" cy="600006"/>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45720" bIns="91440" numCol="1" spcCol="0" rtlCol="0" fromWordArt="0" anchor="t" anchorCtr="0" forceAA="0" compatLnSpc="1">
                  <a:prstTxWarp prst="textNoShape">
                    <a:avLst/>
                  </a:prstTxWarp>
                  <a:noAutofit/>
                </a:bodyPr>
                <a:lstStyle>
                  <a:defPPr>
                    <a:defRPr lang="en-US"/>
                  </a:defPPr>
                  <a:lvl1pPr marL="0" algn="l" defTabSz="930188" rtl="0" eaLnBrk="1" latinLnBrk="0" hangingPunct="1">
                    <a:defRPr sz="1800" kern="1200">
                      <a:solidFill>
                        <a:schemeClr val="dk1"/>
                      </a:solidFill>
                      <a:latin typeface="+mn-lt"/>
                      <a:ea typeface="+mn-ea"/>
                      <a:cs typeface="+mn-cs"/>
                    </a:defRPr>
                  </a:lvl1pPr>
                  <a:lvl2pPr marL="465093" algn="l" defTabSz="930188" rtl="0" eaLnBrk="1" latinLnBrk="0" hangingPunct="1">
                    <a:defRPr sz="1800" kern="1200">
                      <a:solidFill>
                        <a:schemeClr val="dk1"/>
                      </a:solidFill>
                      <a:latin typeface="+mn-lt"/>
                      <a:ea typeface="+mn-ea"/>
                      <a:cs typeface="+mn-cs"/>
                    </a:defRPr>
                  </a:lvl2pPr>
                  <a:lvl3pPr marL="930188" algn="l" defTabSz="930188" rtl="0" eaLnBrk="1" latinLnBrk="0" hangingPunct="1">
                    <a:defRPr sz="1800" kern="1200">
                      <a:solidFill>
                        <a:schemeClr val="dk1"/>
                      </a:solidFill>
                      <a:latin typeface="+mn-lt"/>
                      <a:ea typeface="+mn-ea"/>
                      <a:cs typeface="+mn-cs"/>
                    </a:defRPr>
                  </a:lvl3pPr>
                  <a:lvl4pPr marL="1395281" algn="l" defTabSz="930188" rtl="0" eaLnBrk="1" latinLnBrk="0" hangingPunct="1">
                    <a:defRPr sz="1800" kern="1200">
                      <a:solidFill>
                        <a:schemeClr val="dk1"/>
                      </a:solidFill>
                      <a:latin typeface="+mn-lt"/>
                      <a:ea typeface="+mn-ea"/>
                      <a:cs typeface="+mn-cs"/>
                    </a:defRPr>
                  </a:lvl4pPr>
                  <a:lvl5pPr marL="1860372" algn="l" defTabSz="930188" rtl="0" eaLnBrk="1" latinLnBrk="0" hangingPunct="1">
                    <a:defRPr sz="1800" kern="1200">
                      <a:solidFill>
                        <a:schemeClr val="dk1"/>
                      </a:solidFill>
                      <a:latin typeface="+mn-lt"/>
                      <a:ea typeface="+mn-ea"/>
                      <a:cs typeface="+mn-cs"/>
                    </a:defRPr>
                  </a:lvl5pPr>
                  <a:lvl6pPr marL="2325466" algn="l" defTabSz="930188" rtl="0" eaLnBrk="1" latinLnBrk="0" hangingPunct="1">
                    <a:defRPr sz="1800" kern="1200">
                      <a:solidFill>
                        <a:schemeClr val="dk1"/>
                      </a:solidFill>
                      <a:latin typeface="+mn-lt"/>
                      <a:ea typeface="+mn-ea"/>
                      <a:cs typeface="+mn-cs"/>
                    </a:defRPr>
                  </a:lvl6pPr>
                  <a:lvl7pPr marL="2790560" algn="l" defTabSz="930188" rtl="0" eaLnBrk="1" latinLnBrk="0" hangingPunct="1">
                    <a:defRPr sz="1800" kern="1200">
                      <a:solidFill>
                        <a:schemeClr val="dk1"/>
                      </a:solidFill>
                      <a:latin typeface="+mn-lt"/>
                      <a:ea typeface="+mn-ea"/>
                      <a:cs typeface="+mn-cs"/>
                    </a:defRPr>
                  </a:lvl7pPr>
                  <a:lvl8pPr marL="3255654" algn="l" defTabSz="930188" rtl="0" eaLnBrk="1" latinLnBrk="0" hangingPunct="1">
                    <a:defRPr sz="1800" kern="1200">
                      <a:solidFill>
                        <a:schemeClr val="dk1"/>
                      </a:solidFill>
                      <a:latin typeface="+mn-lt"/>
                      <a:ea typeface="+mn-ea"/>
                      <a:cs typeface="+mn-cs"/>
                    </a:defRPr>
                  </a:lvl8pPr>
                  <a:lvl9pPr marL="3720747" algn="l" defTabSz="930188" rtl="0" eaLnBrk="1" latinLnBrk="0" hangingPunct="1">
                    <a:defRPr sz="1800" kern="1200">
                      <a:solidFill>
                        <a:schemeClr val="dk1"/>
                      </a:solidFill>
                      <a:latin typeface="+mn-lt"/>
                      <a:ea typeface="+mn-ea"/>
                      <a:cs typeface="+mn-cs"/>
                    </a:defRPr>
                  </a:lvl9pPr>
                </a:lstStyle>
                <a:p>
                  <a:pPr algn="ctr" defTabSz="930009" fontAlgn="base">
                    <a:spcBef>
                      <a:spcPct val="0"/>
                    </a:spcBef>
                    <a:spcAft>
                      <a:spcPct val="0"/>
                    </a:spcAft>
                  </a:pPr>
                  <a:r>
                    <a:rPr lang="en-US" sz="1400" spc="-51" dirty="0">
                      <a:solidFill>
                        <a:srgbClr val="000000"/>
                      </a:solidFill>
                      <a:ea typeface="Segoe UI" pitchFamily="34" charset="0"/>
                      <a:cs typeface="Segoe UI" pitchFamily="34" charset="0"/>
                    </a:rPr>
                    <a:t>HDFS</a:t>
                  </a:r>
                </a:p>
              </p:txBody>
            </p:sp>
            <p:sp>
              <p:nvSpPr>
                <p:cNvPr id="39" name="Flowchart: Magnetic Disk 38"/>
                <p:cNvSpPr/>
                <p:nvPr/>
              </p:nvSpPr>
              <p:spPr bwMode="auto">
                <a:xfrm>
                  <a:off x="4255894" y="6083602"/>
                  <a:ext cx="1057538" cy="600006"/>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45720" bIns="91440" numCol="1" spcCol="0" rtlCol="0" fromWordArt="0" anchor="t" anchorCtr="0" forceAA="0" compatLnSpc="1">
                  <a:prstTxWarp prst="textNoShape">
                    <a:avLst/>
                  </a:prstTxWarp>
                  <a:noAutofit/>
                </a:bodyPr>
                <a:lstStyle>
                  <a:defPPr>
                    <a:defRPr lang="en-US"/>
                  </a:defPPr>
                  <a:lvl1pPr marL="0" algn="l" defTabSz="930188" rtl="0" eaLnBrk="1" latinLnBrk="0" hangingPunct="1">
                    <a:defRPr sz="1800" kern="1200">
                      <a:solidFill>
                        <a:schemeClr val="dk1"/>
                      </a:solidFill>
                      <a:latin typeface="+mn-lt"/>
                      <a:ea typeface="+mn-ea"/>
                      <a:cs typeface="+mn-cs"/>
                    </a:defRPr>
                  </a:lvl1pPr>
                  <a:lvl2pPr marL="465093" algn="l" defTabSz="930188" rtl="0" eaLnBrk="1" latinLnBrk="0" hangingPunct="1">
                    <a:defRPr sz="1800" kern="1200">
                      <a:solidFill>
                        <a:schemeClr val="dk1"/>
                      </a:solidFill>
                      <a:latin typeface="+mn-lt"/>
                      <a:ea typeface="+mn-ea"/>
                      <a:cs typeface="+mn-cs"/>
                    </a:defRPr>
                  </a:lvl2pPr>
                  <a:lvl3pPr marL="930188" algn="l" defTabSz="930188" rtl="0" eaLnBrk="1" latinLnBrk="0" hangingPunct="1">
                    <a:defRPr sz="1800" kern="1200">
                      <a:solidFill>
                        <a:schemeClr val="dk1"/>
                      </a:solidFill>
                      <a:latin typeface="+mn-lt"/>
                      <a:ea typeface="+mn-ea"/>
                      <a:cs typeface="+mn-cs"/>
                    </a:defRPr>
                  </a:lvl3pPr>
                  <a:lvl4pPr marL="1395281" algn="l" defTabSz="930188" rtl="0" eaLnBrk="1" latinLnBrk="0" hangingPunct="1">
                    <a:defRPr sz="1800" kern="1200">
                      <a:solidFill>
                        <a:schemeClr val="dk1"/>
                      </a:solidFill>
                      <a:latin typeface="+mn-lt"/>
                      <a:ea typeface="+mn-ea"/>
                      <a:cs typeface="+mn-cs"/>
                    </a:defRPr>
                  </a:lvl4pPr>
                  <a:lvl5pPr marL="1860372" algn="l" defTabSz="930188" rtl="0" eaLnBrk="1" latinLnBrk="0" hangingPunct="1">
                    <a:defRPr sz="1800" kern="1200">
                      <a:solidFill>
                        <a:schemeClr val="dk1"/>
                      </a:solidFill>
                      <a:latin typeface="+mn-lt"/>
                      <a:ea typeface="+mn-ea"/>
                      <a:cs typeface="+mn-cs"/>
                    </a:defRPr>
                  </a:lvl5pPr>
                  <a:lvl6pPr marL="2325466" algn="l" defTabSz="930188" rtl="0" eaLnBrk="1" latinLnBrk="0" hangingPunct="1">
                    <a:defRPr sz="1800" kern="1200">
                      <a:solidFill>
                        <a:schemeClr val="dk1"/>
                      </a:solidFill>
                      <a:latin typeface="+mn-lt"/>
                      <a:ea typeface="+mn-ea"/>
                      <a:cs typeface="+mn-cs"/>
                    </a:defRPr>
                  </a:lvl6pPr>
                  <a:lvl7pPr marL="2790560" algn="l" defTabSz="930188" rtl="0" eaLnBrk="1" latinLnBrk="0" hangingPunct="1">
                    <a:defRPr sz="1800" kern="1200">
                      <a:solidFill>
                        <a:schemeClr val="dk1"/>
                      </a:solidFill>
                      <a:latin typeface="+mn-lt"/>
                      <a:ea typeface="+mn-ea"/>
                      <a:cs typeface="+mn-cs"/>
                    </a:defRPr>
                  </a:lvl7pPr>
                  <a:lvl8pPr marL="3255654" algn="l" defTabSz="930188" rtl="0" eaLnBrk="1" latinLnBrk="0" hangingPunct="1">
                    <a:defRPr sz="1800" kern="1200">
                      <a:solidFill>
                        <a:schemeClr val="dk1"/>
                      </a:solidFill>
                      <a:latin typeface="+mn-lt"/>
                      <a:ea typeface="+mn-ea"/>
                      <a:cs typeface="+mn-cs"/>
                    </a:defRPr>
                  </a:lvl8pPr>
                  <a:lvl9pPr marL="3720747" algn="l" defTabSz="930188" rtl="0" eaLnBrk="1" latinLnBrk="0" hangingPunct="1">
                    <a:defRPr sz="1800" kern="1200">
                      <a:solidFill>
                        <a:schemeClr val="dk1"/>
                      </a:solidFill>
                      <a:latin typeface="+mn-lt"/>
                      <a:ea typeface="+mn-ea"/>
                      <a:cs typeface="+mn-cs"/>
                    </a:defRPr>
                  </a:lvl9pPr>
                </a:lstStyle>
                <a:p>
                  <a:pPr algn="ctr" defTabSz="930009" fontAlgn="base">
                    <a:spcBef>
                      <a:spcPct val="0"/>
                    </a:spcBef>
                    <a:spcAft>
                      <a:spcPct val="0"/>
                    </a:spcAft>
                  </a:pPr>
                  <a:r>
                    <a:rPr lang="en-US" sz="1400" spc="-51" dirty="0">
                      <a:solidFill>
                        <a:srgbClr val="000000"/>
                      </a:solidFill>
                      <a:ea typeface="Segoe UI" pitchFamily="34" charset="0"/>
                      <a:cs typeface="Segoe UI" pitchFamily="34" charset="0"/>
                    </a:rPr>
                    <a:t>DB</a:t>
                  </a:r>
                </a:p>
              </p:txBody>
            </p:sp>
            <p:cxnSp>
              <p:nvCxnSpPr>
                <p:cNvPr id="40" name="Straight Connector 39"/>
                <p:cNvCxnSpPr/>
                <p:nvPr/>
              </p:nvCxnSpPr>
              <p:spPr>
                <a:xfrm flipV="1">
                  <a:off x="4779822" y="5898195"/>
                  <a:ext cx="1" cy="274320"/>
                </a:xfrm>
                <a:prstGeom prst="line">
                  <a:avLst/>
                </a:prstGeom>
                <a:ln>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flipV="1">
                <a:off x="780507" y="2453234"/>
                <a:ext cx="1" cy="274320"/>
              </a:xfrm>
              <a:prstGeom prst="line">
                <a:avLst/>
              </a:prstGeom>
              <a:ln>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4" name="TextBox 21"/>
            <p:cNvSpPr txBox="1"/>
            <p:nvPr/>
          </p:nvSpPr>
          <p:spPr>
            <a:xfrm>
              <a:off x="397535" y="3284667"/>
              <a:ext cx="2832506" cy="252148"/>
            </a:xfrm>
            <a:prstGeom prst="rect">
              <a:avLst/>
            </a:prstGeom>
            <a:noFill/>
          </p:spPr>
          <p:txBody>
            <a:bodyPr wrap="squar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algn="ctr" defTabSz="930280"/>
              <a:r>
                <a:rPr lang="en-US" sz="2000" b="1" dirty="0">
                  <a:latin typeface="Segoe UI Light" pitchFamily="34" charset="0"/>
                </a:rPr>
                <a:t>SQL in, results out</a:t>
              </a:r>
            </a:p>
          </p:txBody>
        </p:sp>
      </p:grpSp>
      <p:grpSp>
        <p:nvGrpSpPr>
          <p:cNvPr id="6" name="Group 5"/>
          <p:cNvGrpSpPr/>
          <p:nvPr/>
        </p:nvGrpSpPr>
        <p:grpSpPr>
          <a:xfrm>
            <a:off x="5479795" y="2810123"/>
            <a:ext cx="3234181" cy="3073046"/>
            <a:chOff x="3150238" y="1085097"/>
            <a:chExt cx="2777207" cy="2610566"/>
          </a:xfrm>
        </p:grpSpPr>
        <p:grpSp>
          <p:nvGrpSpPr>
            <p:cNvPr id="7" name="Group 6"/>
            <p:cNvGrpSpPr/>
            <p:nvPr/>
          </p:nvGrpSpPr>
          <p:grpSpPr>
            <a:xfrm>
              <a:off x="3221797" y="1085097"/>
              <a:ext cx="2447462" cy="2088807"/>
              <a:chOff x="3223926" y="1085097"/>
              <a:chExt cx="2447462" cy="2088807"/>
            </a:xfrm>
          </p:grpSpPr>
          <p:grpSp>
            <p:nvGrpSpPr>
              <p:cNvPr id="9" name="Group 8"/>
              <p:cNvGrpSpPr/>
              <p:nvPr/>
            </p:nvGrpSpPr>
            <p:grpSpPr>
              <a:xfrm>
                <a:off x="3223926" y="1085097"/>
                <a:ext cx="2447462" cy="2088807"/>
                <a:chOff x="2025081" y="3969840"/>
                <a:chExt cx="3288351" cy="2718985"/>
              </a:xfrm>
            </p:grpSpPr>
            <p:sp>
              <p:nvSpPr>
                <p:cNvPr id="11" name="Rectangle 10"/>
                <p:cNvSpPr/>
                <p:nvPr/>
              </p:nvSpPr>
              <p:spPr bwMode="auto">
                <a:xfrm>
                  <a:off x="4255894" y="4864919"/>
                  <a:ext cx="1057538" cy="105824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607" tIns="34304" rIns="34304" bIns="68607"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697785" fontAlgn="base">
                    <a:spcBef>
                      <a:spcPct val="0"/>
                    </a:spcBef>
                    <a:spcAft>
                      <a:spcPct val="0"/>
                    </a:spcAft>
                  </a:pPr>
                  <a:r>
                    <a:rPr lang="en-US" sz="1400" spc="-39" dirty="0">
                      <a:gradFill>
                        <a:gsLst>
                          <a:gs pos="0">
                            <a:srgbClr val="FFFFFF"/>
                          </a:gs>
                          <a:gs pos="100000">
                            <a:srgbClr val="FFFFFF"/>
                          </a:gs>
                        </a:gsLst>
                        <a:lin ang="5400000" scaled="0"/>
                      </a:gradFill>
                      <a:ea typeface="Segoe UI" pitchFamily="34" charset="0"/>
                      <a:cs typeface="Segoe UI" pitchFamily="34" charset="0"/>
                    </a:rPr>
                    <a:t>PDW</a:t>
                  </a:r>
                </a:p>
              </p:txBody>
            </p:sp>
            <p:sp>
              <p:nvSpPr>
                <p:cNvPr id="12" name="Rectangle 11"/>
                <p:cNvSpPr/>
                <p:nvPr/>
              </p:nvSpPr>
              <p:spPr bwMode="auto">
                <a:xfrm>
                  <a:off x="2025081" y="4864919"/>
                  <a:ext cx="1057538" cy="10582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8607" tIns="34304" rIns="34304" bIns="68607"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697785" fontAlgn="base">
                    <a:spcBef>
                      <a:spcPct val="0"/>
                    </a:spcBef>
                    <a:spcAft>
                      <a:spcPct val="0"/>
                    </a:spcAft>
                  </a:pPr>
                  <a:r>
                    <a:rPr lang="en-US" sz="1400" spc="-39" dirty="0">
                      <a:solidFill>
                        <a:sysClr val="windowText" lastClr="000000"/>
                      </a:solidFill>
                      <a:ea typeface="Segoe UI" pitchFamily="34" charset="0"/>
                      <a:cs typeface="Segoe UI" pitchFamily="34" charset="0"/>
                    </a:rPr>
                    <a:t>Hadoop</a:t>
                  </a:r>
                </a:p>
              </p:txBody>
            </p:sp>
            <p:cxnSp>
              <p:nvCxnSpPr>
                <p:cNvPr id="13" name="Straight Connector 12"/>
                <p:cNvCxnSpPr/>
                <p:nvPr/>
              </p:nvCxnSpPr>
              <p:spPr>
                <a:xfrm flipV="1">
                  <a:off x="4477278" y="4278281"/>
                  <a:ext cx="1" cy="586638"/>
                </a:xfrm>
                <a:prstGeom prst="line">
                  <a:avLst/>
                </a:prstGeom>
                <a:ln>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49"/>
                <p:cNvSpPr txBox="1"/>
                <p:nvPr/>
              </p:nvSpPr>
              <p:spPr>
                <a:xfrm>
                  <a:off x="4088828" y="3969840"/>
                  <a:ext cx="572673" cy="242979"/>
                </a:xfrm>
                <a:prstGeom prst="rect">
                  <a:avLst/>
                </a:prstGeom>
                <a:noFill/>
              </p:spPr>
              <p:txBody>
                <a:bodyPr wrap="non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Query</a:t>
                  </a:r>
                </a:p>
              </p:txBody>
            </p:sp>
            <p:cxnSp>
              <p:nvCxnSpPr>
                <p:cNvPr id="15" name="Straight Connector 14"/>
                <p:cNvCxnSpPr>
                  <a:endCxn id="20" idx="4"/>
                </p:cNvCxnSpPr>
                <p:nvPr/>
              </p:nvCxnSpPr>
              <p:spPr>
                <a:xfrm flipH="1">
                  <a:off x="3082619" y="5577913"/>
                  <a:ext cx="1178247" cy="810909"/>
                </a:xfrm>
                <a:prstGeom prst="line">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4344859" y="4419624"/>
                  <a:ext cx="268357" cy="278296"/>
                </a:xfrm>
                <a:prstGeom prst="ellipse">
                  <a:avLst/>
                </a:prstGeom>
                <a:solidFill>
                  <a:srgbClr val="4D4D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930009" fontAlgn="base">
                    <a:spcBef>
                      <a:spcPct val="0"/>
                    </a:spcBef>
                    <a:spcAft>
                      <a:spcPct val="0"/>
                    </a:spcAft>
                  </a:pPr>
                  <a:r>
                    <a:rPr lang="en-US" sz="1400" b="1" spc="-5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1</a:t>
                  </a:r>
                </a:p>
              </p:txBody>
            </p:sp>
            <p:sp>
              <p:nvSpPr>
                <p:cNvPr id="17" name="Oval 16"/>
                <p:cNvSpPr/>
                <p:nvPr/>
              </p:nvSpPr>
              <p:spPr bwMode="auto">
                <a:xfrm>
                  <a:off x="3541119" y="5844219"/>
                  <a:ext cx="268357" cy="278296"/>
                </a:xfrm>
                <a:prstGeom prst="ellipse">
                  <a:avLst/>
                </a:prstGeom>
                <a:solidFill>
                  <a:srgbClr val="4D4D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ctr" anchorCtr="0" forceAA="0" compatLnSpc="1">
                  <a:prstTxWarp prst="textNoShape">
                    <a:avLst/>
                  </a:prstTxWarp>
                  <a:noAutofit/>
                </a:bodyPr>
                <a:lstStyle>
                  <a:defPPr>
                    <a:defRPr lang="en-US"/>
                  </a:defPPr>
                  <a:lvl1pPr marL="0" algn="l" defTabSz="930188" rtl="0" eaLnBrk="1" latinLnBrk="0" hangingPunct="1">
                    <a:defRPr sz="1800" kern="1200">
                      <a:solidFill>
                        <a:schemeClr val="lt1"/>
                      </a:solidFill>
                      <a:latin typeface="+mn-lt"/>
                      <a:ea typeface="+mn-ea"/>
                      <a:cs typeface="+mn-cs"/>
                    </a:defRPr>
                  </a:lvl1pPr>
                  <a:lvl2pPr marL="465093" algn="l" defTabSz="930188" rtl="0" eaLnBrk="1" latinLnBrk="0" hangingPunct="1">
                    <a:defRPr sz="1800" kern="1200">
                      <a:solidFill>
                        <a:schemeClr val="lt1"/>
                      </a:solidFill>
                      <a:latin typeface="+mn-lt"/>
                      <a:ea typeface="+mn-ea"/>
                      <a:cs typeface="+mn-cs"/>
                    </a:defRPr>
                  </a:lvl2pPr>
                  <a:lvl3pPr marL="930188" algn="l" defTabSz="930188" rtl="0" eaLnBrk="1" latinLnBrk="0" hangingPunct="1">
                    <a:defRPr sz="1800" kern="1200">
                      <a:solidFill>
                        <a:schemeClr val="lt1"/>
                      </a:solidFill>
                      <a:latin typeface="+mn-lt"/>
                      <a:ea typeface="+mn-ea"/>
                      <a:cs typeface="+mn-cs"/>
                    </a:defRPr>
                  </a:lvl3pPr>
                  <a:lvl4pPr marL="1395281" algn="l" defTabSz="930188" rtl="0" eaLnBrk="1" latinLnBrk="0" hangingPunct="1">
                    <a:defRPr sz="1800" kern="1200">
                      <a:solidFill>
                        <a:schemeClr val="lt1"/>
                      </a:solidFill>
                      <a:latin typeface="+mn-lt"/>
                      <a:ea typeface="+mn-ea"/>
                      <a:cs typeface="+mn-cs"/>
                    </a:defRPr>
                  </a:lvl4pPr>
                  <a:lvl5pPr marL="1860372" algn="l" defTabSz="930188" rtl="0" eaLnBrk="1" latinLnBrk="0" hangingPunct="1">
                    <a:defRPr sz="1800" kern="1200">
                      <a:solidFill>
                        <a:schemeClr val="lt1"/>
                      </a:solidFill>
                      <a:latin typeface="+mn-lt"/>
                      <a:ea typeface="+mn-ea"/>
                      <a:cs typeface="+mn-cs"/>
                    </a:defRPr>
                  </a:lvl5pPr>
                  <a:lvl6pPr marL="2325466" algn="l" defTabSz="930188" rtl="0" eaLnBrk="1" latinLnBrk="0" hangingPunct="1">
                    <a:defRPr sz="1800" kern="1200">
                      <a:solidFill>
                        <a:schemeClr val="lt1"/>
                      </a:solidFill>
                      <a:latin typeface="+mn-lt"/>
                      <a:ea typeface="+mn-ea"/>
                      <a:cs typeface="+mn-cs"/>
                    </a:defRPr>
                  </a:lvl6pPr>
                  <a:lvl7pPr marL="2790560" algn="l" defTabSz="930188" rtl="0" eaLnBrk="1" latinLnBrk="0" hangingPunct="1">
                    <a:defRPr sz="1800" kern="1200">
                      <a:solidFill>
                        <a:schemeClr val="lt1"/>
                      </a:solidFill>
                      <a:latin typeface="+mn-lt"/>
                      <a:ea typeface="+mn-ea"/>
                      <a:cs typeface="+mn-cs"/>
                    </a:defRPr>
                  </a:lvl7pPr>
                  <a:lvl8pPr marL="3255654" algn="l" defTabSz="930188" rtl="0" eaLnBrk="1" latinLnBrk="0" hangingPunct="1">
                    <a:defRPr sz="1800" kern="1200">
                      <a:solidFill>
                        <a:schemeClr val="lt1"/>
                      </a:solidFill>
                      <a:latin typeface="+mn-lt"/>
                      <a:ea typeface="+mn-ea"/>
                      <a:cs typeface="+mn-cs"/>
                    </a:defRPr>
                  </a:lvl8pPr>
                  <a:lvl9pPr marL="3720747" algn="l" defTabSz="930188" rtl="0" eaLnBrk="1" latinLnBrk="0" hangingPunct="1">
                    <a:defRPr sz="1800" kern="1200">
                      <a:solidFill>
                        <a:schemeClr val="lt1"/>
                      </a:solidFill>
                      <a:latin typeface="+mn-lt"/>
                      <a:ea typeface="+mn-ea"/>
                      <a:cs typeface="+mn-cs"/>
                    </a:defRPr>
                  </a:lvl9pPr>
                </a:lstStyle>
                <a:p>
                  <a:pPr algn="ctr" defTabSz="930009" fontAlgn="base">
                    <a:spcBef>
                      <a:spcPct val="0"/>
                    </a:spcBef>
                    <a:spcAft>
                      <a:spcPct val="0"/>
                    </a:spcAft>
                  </a:pPr>
                  <a:r>
                    <a:rPr lang="en-US" sz="1400" b="1" spc="-5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2</a:t>
                  </a:r>
                </a:p>
              </p:txBody>
            </p:sp>
            <p:sp>
              <p:nvSpPr>
                <p:cNvPr id="18" name="TextBox 53"/>
                <p:cNvSpPr txBox="1"/>
                <p:nvPr/>
              </p:nvSpPr>
              <p:spPr>
                <a:xfrm rot="19480254">
                  <a:off x="3039592" y="5978903"/>
                  <a:ext cx="1805096" cy="242979"/>
                </a:xfrm>
                <a:prstGeom prst="rect">
                  <a:avLst/>
                </a:prstGeom>
                <a:noFill/>
              </p:spPr>
              <p:txBody>
                <a:bodyPr wrap="squar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HDFS blocks</a:t>
                  </a:r>
                </a:p>
              </p:txBody>
            </p:sp>
            <p:sp>
              <p:nvSpPr>
                <p:cNvPr id="19" name="TextBox 54"/>
                <p:cNvSpPr txBox="1"/>
                <p:nvPr/>
              </p:nvSpPr>
              <p:spPr>
                <a:xfrm rot="19530387">
                  <a:off x="3197169" y="5552608"/>
                  <a:ext cx="654569" cy="242979"/>
                </a:xfrm>
                <a:prstGeom prst="rect">
                  <a:avLst/>
                </a:prstGeom>
                <a:noFill/>
              </p:spPr>
              <p:txBody>
                <a:bodyPr wrap="non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1400" dirty="0">
                      <a:gradFill>
                        <a:gsLst>
                          <a:gs pos="0">
                            <a:srgbClr val="FFFFFF">
                              <a:lumMod val="75000"/>
                              <a:lumOff val="25000"/>
                            </a:srgbClr>
                          </a:gs>
                          <a:gs pos="80000">
                            <a:srgbClr val="FFFFFF">
                              <a:lumMod val="65000"/>
                              <a:lumOff val="35000"/>
                            </a:srgbClr>
                          </a:gs>
                        </a:gsLst>
                        <a:lin ang="16200000" scaled="0"/>
                      </a:gradFill>
                    </a:rPr>
                    <a:t>Results</a:t>
                  </a:r>
                </a:p>
              </p:txBody>
            </p:sp>
            <p:sp>
              <p:nvSpPr>
                <p:cNvPr id="20" name="Flowchart: Magnetic Disk 19"/>
                <p:cNvSpPr/>
                <p:nvPr/>
              </p:nvSpPr>
              <p:spPr bwMode="auto">
                <a:xfrm>
                  <a:off x="2025081" y="6088819"/>
                  <a:ext cx="1057538" cy="600006"/>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45720" bIns="91440" numCol="1" spcCol="0" rtlCol="0" fromWordArt="0" anchor="t" anchorCtr="0" forceAA="0" compatLnSpc="1">
                  <a:prstTxWarp prst="textNoShape">
                    <a:avLst/>
                  </a:prstTxWarp>
                  <a:noAutofit/>
                </a:bodyPr>
                <a:lstStyle>
                  <a:defPPr>
                    <a:defRPr lang="en-US"/>
                  </a:defPPr>
                  <a:lvl1pPr marL="0" algn="l" defTabSz="930188" rtl="0" eaLnBrk="1" latinLnBrk="0" hangingPunct="1">
                    <a:defRPr sz="1800" kern="1200">
                      <a:solidFill>
                        <a:schemeClr val="dk1"/>
                      </a:solidFill>
                      <a:latin typeface="+mn-lt"/>
                      <a:ea typeface="+mn-ea"/>
                      <a:cs typeface="+mn-cs"/>
                    </a:defRPr>
                  </a:lvl1pPr>
                  <a:lvl2pPr marL="465093" algn="l" defTabSz="930188" rtl="0" eaLnBrk="1" latinLnBrk="0" hangingPunct="1">
                    <a:defRPr sz="1800" kern="1200">
                      <a:solidFill>
                        <a:schemeClr val="dk1"/>
                      </a:solidFill>
                      <a:latin typeface="+mn-lt"/>
                      <a:ea typeface="+mn-ea"/>
                      <a:cs typeface="+mn-cs"/>
                    </a:defRPr>
                  </a:lvl2pPr>
                  <a:lvl3pPr marL="930188" algn="l" defTabSz="930188" rtl="0" eaLnBrk="1" latinLnBrk="0" hangingPunct="1">
                    <a:defRPr sz="1800" kern="1200">
                      <a:solidFill>
                        <a:schemeClr val="dk1"/>
                      </a:solidFill>
                      <a:latin typeface="+mn-lt"/>
                      <a:ea typeface="+mn-ea"/>
                      <a:cs typeface="+mn-cs"/>
                    </a:defRPr>
                  </a:lvl3pPr>
                  <a:lvl4pPr marL="1395281" algn="l" defTabSz="930188" rtl="0" eaLnBrk="1" latinLnBrk="0" hangingPunct="1">
                    <a:defRPr sz="1800" kern="1200">
                      <a:solidFill>
                        <a:schemeClr val="dk1"/>
                      </a:solidFill>
                      <a:latin typeface="+mn-lt"/>
                      <a:ea typeface="+mn-ea"/>
                      <a:cs typeface="+mn-cs"/>
                    </a:defRPr>
                  </a:lvl4pPr>
                  <a:lvl5pPr marL="1860372" algn="l" defTabSz="930188" rtl="0" eaLnBrk="1" latinLnBrk="0" hangingPunct="1">
                    <a:defRPr sz="1800" kern="1200">
                      <a:solidFill>
                        <a:schemeClr val="dk1"/>
                      </a:solidFill>
                      <a:latin typeface="+mn-lt"/>
                      <a:ea typeface="+mn-ea"/>
                      <a:cs typeface="+mn-cs"/>
                    </a:defRPr>
                  </a:lvl5pPr>
                  <a:lvl6pPr marL="2325466" algn="l" defTabSz="930188" rtl="0" eaLnBrk="1" latinLnBrk="0" hangingPunct="1">
                    <a:defRPr sz="1800" kern="1200">
                      <a:solidFill>
                        <a:schemeClr val="dk1"/>
                      </a:solidFill>
                      <a:latin typeface="+mn-lt"/>
                      <a:ea typeface="+mn-ea"/>
                      <a:cs typeface="+mn-cs"/>
                    </a:defRPr>
                  </a:lvl6pPr>
                  <a:lvl7pPr marL="2790560" algn="l" defTabSz="930188" rtl="0" eaLnBrk="1" latinLnBrk="0" hangingPunct="1">
                    <a:defRPr sz="1800" kern="1200">
                      <a:solidFill>
                        <a:schemeClr val="dk1"/>
                      </a:solidFill>
                      <a:latin typeface="+mn-lt"/>
                      <a:ea typeface="+mn-ea"/>
                      <a:cs typeface="+mn-cs"/>
                    </a:defRPr>
                  </a:lvl7pPr>
                  <a:lvl8pPr marL="3255654" algn="l" defTabSz="930188" rtl="0" eaLnBrk="1" latinLnBrk="0" hangingPunct="1">
                    <a:defRPr sz="1800" kern="1200">
                      <a:solidFill>
                        <a:schemeClr val="dk1"/>
                      </a:solidFill>
                      <a:latin typeface="+mn-lt"/>
                      <a:ea typeface="+mn-ea"/>
                      <a:cs typeface="+mn-cs"/>
                    </a:defRPr>
                  </a:lvl8pPr>
                  <a:lvl9pPr marL="3720747" algn="l" defTabSz="930188" rtl="0" eaLnBrk="1" latinLnBrk="0" hangingPunct="1">
                    <a:defRPr sz="1800" kern="1200">
                      <a:solidFill>
                        <a:schemeClr val="dk1"/>
                      </a:solidFill>
                      <a:latin typeface="+mn-lt"/>
                      <a:ea typeface="+mn-ea"/>
                      <a:cs typeface="+mn-cs"/>
                    </a:defRPr>
                  </a:lvl9pPr>
                </a:lstStyle>
                <a:p>
                  <a:pPr algn="ctr" defTabSz="930009" fontAlgn="base">
                    <a:spcBef>
                      <a:spcPct val="0"/>
                    </a:spcBef>
                    <a:spcAft>
                      <a:spcPct val="0"/>
                    </a:spcAft>
                  </a:pPr>
                  <a:r>
                    <a:rPr lang="en-US" sz="1400" spc="-51" dirty="0">
                      <a:solidFill>
                        <a:srgbClr val="000000"/>
                      </a:solidFill>
                      <a:ea typeface="Segoe UI" pitchFamily="34" charset="0"/>
                      <a:cs typeface="Segoe UI" pitchFamily="34" charset="0"/>
                    </a:rPr>
                    <a:t>HDFS</a:t>
                  </a:r>
                </a:p>
              </p:txBody>
            </p:sp>
            <p:sp>
              <p:nvSpPr>
                <p:cNvPr id="21" name="Flowchart: Magnetic Disk 20"/>
                <p:cNvSpPr/>
                <p:nvPr/>
              </p:nvSpPr>
              <p:spPr bwMode="auto">
                <a:xfrm>
                  <a:off x="4255894" y="6083602"/>
                  <a:ext cx="1057538" cy="600006"/>
                </a:xfrm>
                <a:prstGeom prst="flowChartMagneticDisk">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45720" bIns="91440" numCol="1" spcCol="0" rtlCol="0" fromWordArt="0" anchor="t" anchorCtr="0" forceAA="0" compatLnSpc="1">
                  <a:prstTxWarp prst="textNoShape">
                    <a:avLst/>
                  </a:prstTxWarp>
                  <a:noAutofit/>
                </a:bodyPr>
                <a:lstStyle>
                  <a:defPPr>
                    <a:defRPr lang="en-US"/>
                  </a:defPPr>
                  <a:lvl1pPr marL="0" algn="l" defTabSz="930188" rtl="0" eaLnBrk="1" latinLnBrk="0" hangingPunct="1">
                    <a:defRPr sz="1800" kern="1200">
                      <a:solidFill>
                        <a:schemeClr val="dk1"/>
                      </a:solidFill>
                      <a:latin typeface="+mn-lt"/>
                      <a:ea typeface="+mn-ea"/>
                      <a:cs typeface="+mn-cs"/>
                    </a:defRPr>
                  </a:lvl1pPr>
                  <a:lvl2pPr marL="465093" algn="l" defTabSz="930188" rtl="0" eaLnBrk="1" latinLnBrk="0" hangingPunct="1">
                    <a:defRPr sz="1800" kern="1200">
                      <a:solidFill>
                        <a:schemeClr val="dk1"/>
                      </a:solidFill>
                      <a:latin typeface="+mn-lt"/>
                      <a:ea typeface="+mn-ea"/>
                      <a:cs typeface="+mn-cs"/>
                    </a:defRPr>
                  </a:lvl2pPr>
                  <a:lvl3pPr marL="930188" algn="l" defTabSz="930188" rtl="0" eaLnBrk="1" latinLnBrk="0" hangingPunct="1">
                    <a:defRPr sz="1800" kern="1200">
                      <a:solidFill>
                        <a:schemeClr val="dk1"/>
                      </a:solidFill>
                      <a:latin typeface="+mn-lt"/>
                      <a:ea typeface="+mn-ea"/>
                      <a:cs typeface="+mn-cs"/>
                    </a:defRPr>
                  </a:lvl3pPr>
                  <a:lvl4pPr marL="1395281" algn="l" defTabSz="930188" rtl="0" eaLnBrk="1" latinLnBrk="0" hangingPunct="1">
                    <a:defRPr sz="1800" kern="1200">
                      <a:solidFill>
                        <a:schemeClr val="dk1"/>
                      </a:solidFill>
                      <a:latin typeface="+mn-lt"/>
                      <a:ea typeface="+mn-ea"/>
                      <a:cs typeface="+mn-cs"/>
                    </a:defRPr>
                  </a:lvl4pPr>
                  <a:lvl5pPr marL="1860372" algn="l" defTabSz="930188" rtl="0" eaLnBrk="1" latinLnBrk="0" hangingPunct="1">
                    <a:defRPr sz="1800" kern="1200">
                      <a:solidFill>
                        <a:schemeClr val="dk1"/>
                      </a:solidFill>
                      <a:latin typeface="+mn-lt"/>
                      <a:ea typeface="+mn-ea"/>
                      <a:cs typeface="+mn-cs"/>
                    </a:defRPr>
                  </a:lvl5pPr>
                  <a:lvl6pPr marL="2325466" algn="l" defTabSz="930188" rtl="0" eaLnBrk="1" latinLnBrk="0" hangingPunct="1">
                    <a:defRPr sz="1800" kern="1200">
                      <a:solidFill>
                        <a:schemeClr val="dk1"/>
                      </a:solidFill>
                      <a:latin typeface="+mn-lt"/>
                      <a:ea typeface="+mn-ea"/>
                      <a:cs typeface="+mn-cs"/>
                    </a:defRPr>
                  </a:lvl6pPr>
                  <a:lvl7pPr marL="2790560" algn="l" defTabSz="930188" rtl="0" eaLnBrk="1" latinLnBrk="0" hangingPunct="1">
                    <a:defRPr sz="1800" kern="1200">
                      <a:solidFill>
                        <a:schemeClr val="dk1"/>
                      </a:solidFill>
                      <a:latin typeface="+mn-lt"/>
                      <a:ea typeface="+mn-ea"/>
                      <a:cs typeface="+mn-cs"/>
                    </a:defRPr>
                  </a:lvl7pPr>
                  <a:lvl8pPr marL="3255654" algn="l" defTabSz="930188" rtl="0" eaLnBrk="1" latinLnBrk="0" hangingPunct="1">
                    <a:defRPr sz="1800" kern="1200">
                      <a:solidFill>
                        <a:schemeClr val="dk1"/>
                      </a:solidFill>
                      <a:latin typeface="+mn-lt"/>
                      <a:ea typeface="+mn-ea"/>
                      <a:cs typeface="+mn-cs"/>
                    </a:defRPr>
                  </a:lvl8pPr>
                  <a:lvl9pPr marL="3720747" algn="l" defTabSz="930188" rtl="0" eaLnBrk="1" latinLnBrk="0" hangingPunct="1">
                    <a:defRPr sz="1800" kern="1200">
                      <a:solidFill>
                        <a:schemeClr val="dk1"/>
                      </a:solidFill>
                      <a:latin typeface="+mn-lt"/>
                      <a:ea typeface="+mn-ea"/>
                      <a:cs typeface="+mn-cs"/>
                    </a:defRPr>
                  </a:lvl9pPr>
                </a:lstStyle>
                <a:p>
                  <a:pPr algn="ctr" defTabSz="930009" fontAlgn="base">
                    <a:spcBef>
                      <a:spcPct val="0"/>
                    </a:spcBef>
                    <a:spcAft>
                      <a:spcPct val="0"/>
                    </a:spcAft>
                  </a:pPr>
                  <a:r>
                    <a:rPr lang="en-US" sz="1400" spc="-51" dirty="0">
                      <a:solidFill>
                        <a:srgbClr val="000000"/>
                      </a:solidFill>
                      <a:ea typeface="Segoe UI" pitchFamily="34" charset="0"/>
                      <a:cs typeface="Segoe UI" pitchFamily="34" charset="0"/>
                    </a:rPr>
                    <a:t>DB</a:t>
                  </a:r>
                </a:p>
              </p:txBody>
            </p:sp>
            <p:cxnSp>
              <p:nvCxnSpPr>
                <p:cNvPr id="22" name="Straight Connector 21"/>
                <p:cNvCxnSpPr/>
                <p:nvPr/>
              </p:nvCxnSpPr>
              <p:spPr>
                <a:xfrm flipV="1">
                  <a:off x="4779822" y="5898195"/>
                  <a:ext cx="1" cy="274320"/>
                </a:xfrm>
                <a:prstGeom prst="line">
                  <a:avLst/>
                </a:prstGeom>
                <a:ln>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V="1">
                <a:off x="3617478" y="2494796"/>
                <a:ext cx="1" cy="274320"/>
              </a:xfrm>
              <a:prstGeom prst="line">
                <a:avLst/>
              </a:prstGeom>
              <a:ln>
                <a:solidFill>
                  <a:schemeClr val="tx1">
                    <a:lumMod val="75000"/>
                    <a:lumOff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 name="TextBox 43"/>
            <p:cNvSpPr txBox="1"/>
            <p:nvPr/>
          </p:nvSpPr>
          <p:spPr>
            <a:xfrm>
              <a:off x="3150238" y="3429000"/>
              <a:ext cx="2777207" cy="266663"/>
            </a:xfrm>
            <a:prstGeom prst="rect">
              <a:avLst/>
            </a:prstGeom>
            <a:noFill/>
          </p:spPr>
          <p:txBody>
            <a:bodyPr wrap="none" lIns="0" tIns="0" rIns="0" bIns="0" rtlCol="0">
              <a:spAutoFit/>
            </a:bodyPr>
            <a:lstStyle>
              <a:defPPr>
                <a:defRPr lang="en-US"/>
              </a:defPPr>
              <a:lvl1pPr marL="0" algn="l" defTabSz="930188" rtl="0" eaLnBrk="1" latinLnBrk="0" hangingPunct="1">
                <a:defRPr sz="1800" kern="1200">
                  <a:solidFill>
                    <a:schemeClr val="tx1"/>
                  </a:solidFill>
                  <a:latin typeface="+mn-lt"/>
                  <a:ea typeface="+mn-ea"/>
                  <a:cs typeface="+mn-cs"/>
                </a:defRPr>
              </a:lvl1pPr>
              <a:lvl2pPr marL="465093" algn="l" defTabSz="930188" rtl="0" eaLnBrk="1" latinLnBrk="0" hangingPunct="1">
                <a:defRPr sz="1800" kern="1200">
                  <a:solidFill>
                    <a:schemeClr val="tx1"/>
                  </a:solidFill>
                  <a:latin typeface="+mn-lt"/>
                  <a:ea typeface="+mn-ea"/>
                  <a:cs typeface="+mn-cs"/>
                </a:defRPr>
              </a:lvl2pPr>
              <a:lvl3pPr marL="930188" algn="l" defTabSz="930188" rtl="0" eaLnBrk="1" latinLnBrk="0" hangingPunct="1">
                <a:defRPr sz="1800" kern="1200">
                  <a:solidFill>
                    <a:schemeClr val="tx1"/>
                  </a:solidFill>
                  <a:latin typeface="+mn-lt"/>
                  <a:ea typeface="+mn-ea"/>
                  <a:cs typeface="+mn-cs"/>
                </a:defRPr>
              </a:lvl3pPr>
              <a:lvl4pPr marL="1395281" algn="l" defTabSz="930188" rtl="0" eaLnBrk="1" latinLnBrk="0" hangingPunct="1">
                <a:defRPr sz="1800" kern="1200">
                  <a:solidFill>
                    <a:schemeClr val="tx1"/>
                  </a:solidFill>
                  <a:latin typeface="+mn-lt"/>
                  <a:ea typeface="+mn-ea"/>
                  <a:cs typeface="+mn-cs"/>
                </a:defRPr>
              </a:lvl4pPr>
              <a:lvl5pPr marL="1860372" algn="l" defTabSz="930188" rtl="0" eaLnBrk="1" latinLnBrk="0" hangingPunct="1">
                <a:defRPr sz="1800" kern="1200">
                  <a:solidFill>
                    <a:schemeClr val="tx1"/>
                  </a:solidFill>
                  <a:latin typeface="+mn-lt"/>
                  <a:ea typeface="+mn-ea"/>
                  <a:cs typeface="+mn-cs"/>
                </a:defRPr>
              </a:lvl5pPr>
              <a:lvl6pPr marL="2325466" algn="l" defTabSz="930188" rtl="0" eaLnBrk="1" latinLnBrk="0" hangingPunct="1">
                <a:defRPr sz="1800" kern="1200">
                  <a:solidFill>
                    <a:schemeClr val="tx1"/>
                  </a:solidFill>
                  <a:latin typeface="+mn-lt"/>
                  <a:ea typeface="+mn-ea"/>
                  <a:cs typeface="+mn-cs"/>
                </a:defRPr>
              </a:lvl6pPr>
              <a:lvl7pPr marL="2790560" algn="l" defTabSz="930188" rtl="0" eaLnBrk="1" latinLnBrk="0" hangingPunct="1">
                <a:defRPr sz="1800" kern="1200">
                  <a:solidFill>
                    <a:schemeClr val="tx1"/>
                  </a:solidFill>
                  <a:latin typeface="+mn-lt"/>
                  <a:ea typeface="+mn-ea"/>
                  <a:cs typeface="+mn-cs"/>
                </a:defRPr>
              </a:lvl7pPr>
              <a:lvl8pPr marL="3255654" algn="l" defTabSz="930188" rtl="0" eaLnBrk="1" latinLnBrk="0" hangingPunct="1">
                <a:defRPr sz="1800" kern="1200">
                  <a:solidFill>
                    <a:schemeClr val="tx1"/>
                  </a:solidFill>
                  <a:latin typeface="+mn-lt"/>
                  <a:ea typeface="+mn-ea"/>
                  <a:cs typeface="+mn-cs"/>
                </a:defRPr>
              </a:lvl8pPr>
              <a:lvl9pPr marL="3720747" algn="l" defTabSz="930188" rtl="0" eaLnBrk="1" latinLnBrk="0" hangingPunct="1">
                <a:defRPr sz="1800" kern="1200">
                  <a:solidFill>
                    <a:schemeClr val="tx1"/>
                  </a:solidFill>
                  <a:latin typeface="+mn-lt"/>
                  <a:ea typeface="+mn-ea"/>
                  <a:cs typeface="+mn-cs"/>
                </a:defRPr>
              </a:lvl9pPr>
            </a:lstStyle>
            <a:p>
              <a:pPr defTabSz="930280"/>
              <a:r>
                <a:rPr lang="en-US" sz="2000" b="1" dirty="0">
                  <a:latin typeface="Segoe UI Light" pitchFamily="34" charset="0"/>
                </a:rPr>
                <a:t>SQL in, results stored in HDFS</a:t>
              </a:r>
            </a:p>
          </p:txBody>
        </p:sp>
      </p:grpSp>
    </p:spTree>
    <p:extLst>
      <p:ext uri="{BB962C8B-B14F-4D97-AF65-F5344CB8AC3E}">
        <p14:creationId xmlns:p14="http://schemas.microsoft.com/office/powerpoint/2010/main" val="51997347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err="1" smtClean="0"/>
              <a:t>Polybase</a:t>
            </a:r>
            <a:r>
              <a:rPr lang="pl-PL" dirty="0"/>
              <a:t> </a:t>
            </a:r>
            <a:r>
              <a:rPr lang="pl-PL" dirty="0" smtClean="0"/>
              <a:t>- SQL</a:t>
            </a:r>
            <a:endParaRPr lang="pl-PL" dirty="0"/>
          </a:p>
        </p:txBody>
      </p:sp>
      <p:sp>
        <p:nvSpPr>
          <p:cNvPr id="4" name="Text Placeholder 2"/>
          <p:cNvSpPr>
            <a:spLocks noGrp="1"/>
          </p:cNvSpPr>
          <p:nvPr>
            <p:ph type="body" sz="quarter" idx="10"/>
          </p:nvPr>
        </p:nvSpPr>
        <p:spPr>
          <a:xfrm>
            <a:off x="389436" y="1371600"/>
            <a:ext cx="8363938" cy="4678204"/>
          </a:xfrm>
          <a:gradFill flip="none" rotWithShape="1">
            <a:gsLst>
              <a:gs pos="0">
                <a:schemeClr val="bg1">
                  <a:lumMod val="95000"/>
                </a:schemeClr>
              </a:gs>
              <a:gs pos="50000">
                <a:schemeClr val="bg1">
                  <a:lumMod val="95000"/>
                </a:schemeClr>
              </a:gs>
              <a:gs pos="100000">
                <a:schemeClr val="bg1"/>
              </a:gs>
            </a:gsLst>
            <a:lin ang="5400000" scaled="1"/>
            <a:tileRect/>
          </a:gradFill>
          <a:ln>
            <a:solidFill>
              <a:schemeClr val="bg1">
                <a:lumMod val="85000"/>
              </a:schemeClr>
            </a:solidFill>
          </a:ln>
        </p:spPr>
        <p:txBody>
          <a:bodyPr>
            <a:spAutoFit/>
          </a:bodyPr>
          <a:lstStyle/>
          <a:p>
            <a:pPr marL="0" indent="0">
              <a:spcBef>
                <a:spcPts val="900"/>
              </a:spcBef>
              <a:buNone/>
            </a:pPr>
            <a:r>
              <a:rPr lang="en-US" sz="1600" i="1" dirty="0">
                <a:latin typeface="Lucida Console" panose="020B0609040504020204" pitchFamily="49" charset="0"/>
              </a:rPr>
              <a:t>CREATE EXTERNAL TABLE </a:t>
            </a:r>
            <a:r>
              <a:rPr lang="en-US" sz="1600" i="1" dirty="0" err="1">
                <a:latin typeface="Lucida Console" panose="020B0609040504020204" pitchFamily="49" charset="0"/>
              </a:rPr>
              <a:t>table_name</a:t>
            </a:r>
            <a:r>
              <a:rPr lang="en-US" sz="1600" i="1" dirty="0">
                <a:latin typeface="Lucida Console" panose="020B0609040504020204" pitchFamily="49" charset="0"/>
              </a:rPr>
              <a:t> ({&lt;</a:t>
            </a:r>
            <a:r>
              <a:rPr lang="en-US" sz="1600" i="1" dirty="0" err="1">
                <a:latin typeface="Lucida Console" panose="020B0609040504020204" pitchFamily="49" charset="0"/>
              </a:rPr>
              <a:t>column_definition</a:t>
            </a:r>
            <a:r>
              <a:rPr lang="en-US" sz="1600" i="1" dirty="0">
                <a:latin typeface="Lucida Console" panose="020B0609040504020204" pitchFamily="49" charset="0"/>
              </a:rPr>
              <a:t>&gt;} [,...n ])</a:t>
            </a:r>
          </a:p>
          <a:p>
            <a:pPr marL="0" indent="0">
              <a:spcBef>
                <a:spcPts val="900"/>
              </a:spcBef>
              <a:buNone/>
            </a:pPr>
            <a:r>
              <a:rPr lang="en-US" sz="1600" i="1" dirty="0">
                <a:latin typeface="Lucida Console" panose="020B0609040504020204" pitchFamily="49" charset="0"/>
              </a:rPr>
              <a:t>        {WITH (LOCATION =‘&lt;URI&gt;’,[FORMAT_OPTIONS = (&lt;VALUES&gt;)])}</a:t>
            </a:r>
          </a:p>
          <a:p>
            <a:pPr marL="0" indent="0">
              <a:spcBef>
                <a:spcPts val="900"/>
              </a:spcBef>
              <a:buNone/>
            </a:pPr>
            <a:r>
              <a:rPr lang="en-US" sz="1600" i="1" dirty="0" smtClean="0">
                <a:latin typeface="Lucida Console" panose="020B0609040504020204" pitchFamily="49" charset="0"/>
              </a:rPr>
              <a:t>[;]</a:t>
            </a:r>
            <a:endParaRPr lang="pl-PL" sz="1600" i="1" dirty="0" smtClean="0">
              <a:latin typeface="Lucida Console" panose="020B0609040504020204" pitchFamily="49" charset="0"/>
            </a:endParaRPr>
          </a:p>
          <a:p>
            <a:pPr marL="0" indent="0">
              <a:spcBef>
                <a:spcPts val="900"/>
              </a:spcBef>
              <a:buNone/>
            </a:pPr>
            <a:endParaRPr lang="pl-PL" sz="1600" i="1" dirty="0">
              <a:latin typeface="Lucida Console" panose="020B0609040504020204" pitchFamily="49" charset="0"/>
            </a:endParaRPr>
          </a:p>
          <a:p>
            <a:pPr marL="0" indent="0">
              <a:spcBef>
                <a:spcPts val="900"/>
              </a:spcBef>
              <a:buNone/>
            </a:pPr>
            <a:r>
              <a:rPr lang="pl-PL" sz="1600" i="1" dirty="0" smtClean="0">
                <a:solidFill>
                  <a:srgbClr val="00B050"/>
                </a:solidFill>
                <a:latin typeface="Lucida Console" panose="020B0609040504020204" pitchFamily="49" charset="0"/>
              </a:rPr>
              <a:t>-- Przykład</a:t>
            </a:r>
          </a:p>
          <a:p>
            <a:pPr marL="0" indent="0">
              <a:spcBef>
                <a:spcPts val="900"/>
              </a:spcBef>
              <a:buNone/>
            </a:pPr>
            <a:r>
              <a:rPr lang="en-US" sz="1600" i="1" dirty="0">
                <a:latin typeface="Lucida Console" panose="020B0609040504020204" pitchFamily="49" charset="0"/>
              </a:rPr>
              <a:t>CREATE EXTERNAL TABLE </a:t>
            </a:r>
            <a:r>
              <a:rPr lang="en-US" sz="1600" i="1" dirty="0" err="1">
                <a:latin typeface="Lucida Console" panose="020B0609040504020204" pitchFamily="49" charset="0"/>
              </a:rPr>
              <a:t>ClickStream</a:t>
            </a:r>
            <a:r>
              <a:rPr lang="en-US" sz="1600" i="1" dirty="0" smtClean="0">
                <a:latin typeface="Lucida Console" panose="020B0609040504020204" pitchFamily="49" charset="0"/>
              </a:rPr>
              <a:t>(</a:t>
            </a:r>
            <a:endParaRPr lang="pl-PL" sz="1600" i="1" dirty="0" smtClean="0">
              <a:latin typeface="Lucida Console" panose="020B0609040504020204" pitchFamily="49" charset="0"/>
            </a:endParaRPr>
          </a:p>
          <a:p>
            <a:pPr marL="0" indent="0">
              <a:spcBef>
                <a:spcPts val="900"/>
              </a:spcBef>
              <a:buNone/>
            </a:pPr>
            <a:r>
              <a:rPr lang="pl-PL" sz="1600" i="1" dirty="0">
                <a:latin typeface="Lucida Console" panose="020B0609040504020204" pitchFamily="49" charset="0"/>
              </a:rPr>
              <a:t> </a:t>
            </a:r>
            <a:r>
              <a:rPr lang="pl-PL" sz="1600" i="1" dirty="0" smtClean="0">
                <a:latin typeface="Lucida Console" panose="020B0609040504020204" pitchFamily="49" charset="0"/>
              </a:rPr>
              <a:t> </a:t>
            </a:r>
            <a:r>
              <a:rPr lang="en-US" sz="1600" i="1" dirty="0" err="1" smtClean="0">
                <a:latin typeface="Lucida Console" panose="020B0609040504020204" pitchFamily="49" charset="0"/>
              </a:rPr>
              <a:t>url</a:t>
            </a:r>
            <a:r>
              <a:rPr lang="en-US" sz="1600" i="1" dirty="0" smtClean="0">
                <a:latin typeface="Lucida Console" panose="020B0609040504020204" pitchFamily="49" charset="0"/>
              </a:rPr>
              <a:t> </a:t>
            </a:r>
            <a:r>
              <a:rPr lang="en-US" sz="1600" i="1" dirty="0" err="1">
                <a:latin typeface="Lucida Console" panose="020B0609040504020204" pitchFamily="49" charset="0"/>
              </a:rPr>
              <a:t>varchar</a:t>
            </a:r>
            <a:r>
              <a:rPr lang="en-US" sz="1600" i="1" dirty="0">
                <a:latin typeface="Lucida Console" panose="020B0609040504020204" pitchFamily="49" charset="0"/>
              </a:rPr>
              <a:t>(50), </a:t>
            </a:r>
            <a:r>
              <a:rPr lang="en-US" sz="1600" i="1" dirty="0" err="1" smtClean="0">
                <a:latin typeface="Lucida Console" panose="020B0609040504020204" pitchFamily="49" charset="0"/>
              </a:rPr>
              <a:t>event_date</a:t>
            </a:r>
            <a:r>
              <a:rPr lang="en-US" sz="1600" i="1" dirty="0" smtClean="0">
                <a:latin typeface="Lucida Console" panose="020B0609040504020204" pitchFamily="49" charset="0"/>
              </a:rPr>
              <a:t> </a:t>
            </a:r>
            <a:r>
              <a:rPr lang="en-US" sz="1600" i="1" dirty="0">
                <a:latin typeface="Lucida Console" panose="020B0609040504020204" pitchFamily="49" charset="0"/>
              </a:rPr>
              <a:t>date, </a:t>
            </a:r>
            <a:r>
              <a:rPr lang="en-US" sz="1600" i="1" dirty="0" err="1">
                <a:latin typeface="Lucida Console" panose="020B0609040504020204" pitchFamily="49" charset="0"/>
              </a:rPr>
              <a:t>user_IP</a:t>
            </a:r>
            <a:r>
              <a:rPr lang="en-US" sz="1600" i="1" dirty="0">
                <a:latin typeface="Lucida Console" panose="020B0609040504020204" pitchFamily="49" charset="0"/>
              </a:rPr>
              <a:t> </a:t>
            </a:r>
            <a:r>
              <a:rPr lang="en-US" sz="1600" i="1" dirty="0" err="1">
                <a:latin typeface="Lucida Console" panose="020B0609040504020204" pitchFamily="49" charset="0"/>
              </a:rPr>
              <a:t>varchar</a:t>
            </a:r>
            <a:r>
              <a:rPr lang="en-US" sz="1600" i="1" dirty="0">
                <a:latin typeface="Lucida Console" panose="020B0609040504020204" pitchFamily="49" charset="0"/>
              </a:rPr>
              <a:t>(50</a:t>
            </a:r>
            <a:r>
              <a:rPr lang="en-US" sz="1600" i="1" dirty="0" smtClean="0">
                <a:latin typeface="Lucida Console" panose="020B0609040504020204" pitchFamily="49" charset="0"/>
              </a:rPr>
              <a:t>)</a:t>
            </a:r>
            <a:endParaRPr lang="pl-PL" sz="1600" i="1" dirty="0" smtClean="0">
              <a:latin typeface="Lucida Console" panose="020B0609040504020204" pitchFamily="49" charset="0"/>
            </a:endParaRPr>
          </a:p>
          <a:p>
            <a:pPr marL="0" indent="0">
              <a:spcBef>
                <a:spcPts val="900"/>
              </a:spcBef>
              <a:buNone/>
            </a:pPr>
            <a:r>
              <a:rPr lang="en-US" sz="1600" i="1" dirty="0" smtClean="0">
                <a:latin typeface="Lucida Console" panose="020B0609040504020204" pitchFamily="49" charset="0"/>
              </a:rPr>
              <a:t>) </a:t>
            </a:r>
            <a:endParaRPr lang="pl-PL" sz="1600" i="1" dirty="0" smtClean="0">
              <a:latin typeface="Lucida Console" panose="020B0609040504020204" pitchFamily="49" charset="0"/>
            </a:endParaRPr>
          </a:p>
          <a:p>
            <a:pPr marL="0" indent="0">
              <a:spcBef>
                <a:spcPts val="900"/>
              </a:spcBef>
              <a:buNone/>
            </a:pPr>
            <a:r>
              <a:rPr lang="en-US" sz="1600" i="1" dirty="0" smtClean="0">
                <a:latin typeface="Lucida Console" panose="020B0609040504020204" pitchFamily="49" charset="0"/>
              </a:rPr>
              <a:t>WITH (</a:t>
            </a:r>
            <a:endParaRPr lang="pl-PL" sz="1600" i="1" dirty="0" smtClean="0">
              <a:latin typeface="Lucida Console" panose="020B0609040504020204" pitchFamily="49" charset="0"/>
            </a:endParaRPr>
          </a:p>
          <a:p>
            <a:pPr marL="0" indent="0">
              <a:spcBef>
                <a:spcPts val="900"/>
              </a:spcBef>
              <a:buNone/>
            </a:pPr>
            <a:r>
              <a:rPr lang="pl-PL" sz="1600" i="1" dirty="0">
                <a:latin typeface="Lucida Console" panose="020B0609040504020204" pitchFamily="49" charset="0"/>
              </a:rPr>
              <a:t> </a:t>
            </a:r>
            <a:r>
              <a:rPr lang="pl-PL" sz="1600" i="1" dirty="0" smtClean="0">
                <a:latin typeface="Lucida Console" panose="020B0609040504020204" pitchFamily="49" charset="0"/>
              </a:rPr>
              <a:t> </a:t>
            </a:r>
            <a:r>
              <a:rPr lang="en-US" sz="1600" i="1" dirty="0" smtClean="0">
                <a:latin typeface="Lucida Console" panose="020B0609040504020204" pitchFamily="49" charset="0"/>
              </a:rPr>
              <a:t>LOCATION </a:t>
            </a:r>
            <a:r>
              <a:rPr lang="en-US" sz="1600" i="1" dirty="0">
                <a:latin typeface="Lucida Console" panose="020B0609040504020204" pitchFamily="49" charset="0"/>
              </a:rPr>
              <a:t>=‘</a:t>
            </a:r>
            <a:r>
              <a:rPr lang="en-US" sz="1600" i="1" dirty="0" err="1">
                <a:latin typeface="Lucida Console" panose="020B0609040504020204" pitchFamily="49" charset="0"/>
              </a:rPr>
              <a:t>hdfs</a:t>
            </a:r>
            <a:r>
              <a:rPr lang="en-US" sz="1600" i="1" dirty="0">
                <a:latin typeface="Lucida Console" panose="020B0609040504020204" pitchFamily="49" charset="0"/>
              </a:rPr>
              <a:t>://MyHadoop:5000/tpch1GB/</a:t>
            </a:r>
            <a:r>
              <a:rPr lang="en-US" sz="1600" i="1" dirty="0" err="1">
                <a:latin typeface="Lucida Console" panose="020B0609040504020204" pitchFamily="49" charset="0"/>
              </a:rPr>
              <a:t>employee.tbl</a:t>
            </a:r>
            <a:r>
              <a:rPr lang="en-US" sz="1600" i="1" dirty="0" smtClean="0">
                <a:latin typeface="Lucida Console" panose="020B0609040504020204" pitchFamily="49" charset="0"/>
              </a:rPr>
              <a:t>’,</a:t>
            </a:r>
            <a:endParaRPr lang="pl-PL" sz="1600" i="1" dirty="0">
              <a:latin typeface="Lucida Console" panose="020B0609040504020204" pitchFamily="49" charset="0"/>
            </a:endParaRPr>
          </a:p>
          <a:p>
            <a:pPr marL="0" indent="0">
              <a:spcBef>
                <a:spcPts val="900"/>
              </a:spcBef>
              <a:buNone/>
            </a:pPr>
            <a:r>
              <a:rPr lang="pl-PL" sz="1600" i="1" dirty="0" smtClean="0">
                <a:latin typeface="Lucida Console" panose="020B0609040504020204" pitchFamily="49" charset="0"/>
              </a:rPr>
              <a:t>  </a:t>
            </a:r>
            <a:r>
              <a:rPr lang="en-US" sz="1600" i="1" dirty="0" smtClean="0">
                <a:latin typeface="Lucida Console" panose="020B0609040504020204" pitchFamily="49" charset="0"/>
              </a:rPr>
              <a:t>FORMAT_OPTIONS </a:t>
            </a:r>
            <a:r>
              <a:rPr lang="en-US" sz="1600" i="1" dirty="0">
                <a:latin typeface="Lucida Console" panose="020B0609040504020204" pitchFamily="49" charset="0"/>
              </a:rPr>
              <a:t>(FIELD_TERMINATOR = </a:t>
            </a:r>
            <a:r>
              <a:rPr lang="en-US" sz="1600" i="1" dirty="0" smtClean="0">
                <a:latin typeface="Lucida Console" panose="020B0609040504020204" pitchFamily="49" charset="0"/>
              </a:rPr>
              <a:t>'|')</a:t>
            </a:r>
            <a:endParaRPr lang="pl-PL" sz="1600" i="1" dirty="0" smtClean="0">
              <a:latin typeface="Lucida Console" panose="020B0609040504020204" pitchFamily="49" charset="0"/>
            </a:endParaRPr>
          </a:p>
          <a:p>
            <a:pPr marL="0" indent="0">
              <a:spcBef>
                <a:spcPts val="900"/>
              </a:spcBef>
              <a:buNone/>
            </a:pPr>
            <a:r>
              <a:rPr lang="en-US" sz="1600" i="1" dirty="0" smtClean="0">
                <a:latin typeface="Lucida Console" panose="020B0609040504020204" pitchFamily="49" charset="0"/>
              </a:rPr>
              <a:t>);</a:t>
            </a:r>
            <a:endParaRPr lang="en-US" sz="1600" i="1" dirty="0">
              <a:latin typeface="Lucida Console" panose="020B0609040504020204" pitchFamily="49" charset="0"/>
            </a:endParaRPr>
          </a:p>
          <a:p>
            <a:pPr marL="0" indent="0">
              <a:spcBef>
                <a:spcPts val="900"/>
              </a:spcBef>
              <a:buNone/>
            </a:pPr>
            <a:endParaRPr lang="en-US" sz="1600" i="1" dirty="0">
              <a:latin typeface="Lucida Console" panose="020B0609040504020204" pitchFamily="49" charset="0"/>
            </a:endParaRPr>
          </a:p>
        </p:txBody>
      </p:sp>
    </p:spTree>
    <p:extLst>
      <p:ext uri="{BB962C8B-B14F-4D97-AF65-F5344CB8AC3E}">
        <p14:creationId xmlns:p14="http://schemas.microsoft.com/office/powerpoint/2010/main" val="140770280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dirty="0" smtClean="0"/>
              <a:t>Podsumowanie</a:t>
            </a:r>
            <a:endParaRPr lang="pl-PL" dirty="0"/>
          </a:p>
        </p:txBody>
      </p:sp>
      <p:sp>
        <p:nvSpPr>
          <p:cNvPr id="3" name="Text Placeholder 2"/>
          <p:cNvSpPr>
            <a:spLocks noGrp="1"/>
          </p:cNvSpPr>
          <p:nvPr>
            <p:ph type="body" sz="quarter" idx="10"/>
          </p:nvPr>
        </p:nvSpPr>
        <p:spPr/>
        <p:txBody>
          <a:bodyPr>
            <a:normAutofit fontScale="92500" lnSpcReduction="20000"/>
          </a:bodyPr>
          <a:lstStyle/>
          <a:p>
            <a:r>
              <a:rPr lang="pl-PL" dirty="0" smtClean="0"/>
              <a:t>PDW v2 = SQL Server 2012 Appliance</a:t>
            </a:r>
          </a:p>
          <a:p>
            <a:r>
              <a:rPr lang="pl-PL" dirty="0" err="1" smtClean="0"/>
              <a:t>Massively</a:t>
            </a:r>
            <a:r>
              <a:rPr lang="pl-PL" dirty="0" smtClean="0"/>
              <a:t> </a:t>
            </a:r>
            <a:r>
              <a:rPr lang="pl-PL" dirty="0" err="1" smtClean="0"/>
              <a:t>Parallel</a:t>
            </a:r>
            <a:r>
              <a:rPr lang="pl-PL" dirty="0" smtClean="0"/>
              <a:t> Processing</a:t>
            </a:r>
          </a:p>
          <a:p>
            <a:r>
              <a:rPr lang="pl-PL" dirty="0" smtClean="0"/>
              <a:t>Skalowalność do ok. 6 PB</a:t>
            </a:r>
          </a:p>
          <a:p>
            <a:pPr lvl="1"/>
            <a:r>
              <a:rPr lang="pl-PL" dirty="0" smtClean="0"/>
              <a:t>Od „ćwiartki” do kilku </a:t>
            </a:r>
            <a:r>
              <a:rPr lang="pl-PL" dirty="0" err="1" smtClean="0"/>
              <a:t>racków</a:t>
            </a:r>
            <a:endParaRPr lang="pl-PL" dirty="0" smtClean="0"/>
          </a:p>
          <a:p>
            <a:r>
              <a:rPr lang="pl-PL" dirty="0" smtClean="0"/>
              <a:t>Indeksy </a:t>
            </a:r>
            <a:r>
              <a:rPr lang="pl-PL" dirty="0" err="1" smtClean="0"/>
              <a:t>ColumnStore</a:t>
            </a:r>
            <a:r>
              <a:rPr lang="pl-PL" dirty="0" smtClean="0"/>
              <a:t> z możliwością modyfikacji danych</a:t>
            </a:r>
          </a:p>
          <a:p>
            <a:r>
              <a:rPr lang="pl-PL" dirty="0" err="1" smtClean="0"/>
              <a:t>Polybase</a:t>
            </a:r>
            <a:r>
              <a:rPr lang="pl-PL" dirty="0" smtClean="0"/>
              <a:t> – EDW ze wsparciem dla Big Data</a:t>
            </a:r>
          </a:p>
          <a:p>
            <a:endParaRPr lang="pl-PL" dirty="0"/>
          </a:p>
          <a:p>
            <a:r>
              <a:rPr lang="pl-PL" dirty="0" smtClean="0">
                <a:solidFill>
                  <a:srgbClr val="FF0000"/>
                </a:solidFill>
              </a:rPr>
              <a:t>To nie jest „normalny” SQL Server… ale o wiele bardziej podobny do tego, co znamy, niż PDW v1 </a:t>
            </a:r>
            <a:r>
              <a:rPr lang="pl-PL" dirty="0" smtClean="0">
                <a:solidFill>
                  <a:srgbClr val="FF0000"/>
                </a:solidFill>
                <a:sym typeface="Wingdings" panose="05000000000000000000" pitchFamily="2" charset="2"/>
              </a:rPr>
              <a:t></a:t>
            </a:r>
            <a:endParaRPr lang="pl-PL" dirty="0" smtClean="0">
              <a:solidFill>
                <a:srgbClr val="FF0000"/>
              </a:solidFill>
            </a:endParaRPr>
          </a:p>
          <a:p>
            <a:endParaRPr lang="pl-PL" dirty="0"/>
          </a:p>
        </p:txBody>
      </p:sp>
    </p:spTree>
    <p:extLst>
      <p:ext uri="{BB962C8B-B14F-4D97-AF65-F5344CB8AC3E}">
        <p14:creationId xmlns:p14="http://schemas.microsoft.com/office/powerpoint/2010/main" val="1089448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smtClean="0"/>
              <a:t>pawelpo@microsoft.com</a:t>
            </a:r>
            <a:endParaRPr lang="pl-PL" dirty="0"/>
          </a:p>
        </p:txBody>
      </p:sp>
      <p:sp>
        <p:nvSpPr>
          <p:cNvPr id="5" name="Text Placeholder 4"/>
          <p:cNvSpPr>
            <a:spLocks noGrp="1"/>
          </p:cNvSpPr>
          <p:nvPr>
            <p:ph type="body" idx="1"/>
          </p:nvPr>
        </p:nvSpPr>
        <p:spPr/>
        <p:txBody>
          <a:bodyPr>
            <a:noAutofit/>
          </a:bodyPr>
          <a:lstStyle/>
          <a:p>
            <a:r>
              <a:rPr lang="pl-PL" sz="9600" dirty="0" smtClean="0"/>
              <a:t>Pytania?</a:t>
            </a:r>
            <a:endParaRPr lang="pl-PL" sz="9600" dirty="0"/>
          </a:p>
        </p:txBody>
      </p:sp>
    </p:spTree>
    <p:extLst>
      <p:ext uri="{BB962C8B-B14F-4D97-AF65-F5344CB8AC3E}">
        <p14:creationId xmlns:p14="http://schemas.microsoft.com/office/powerpoint/2010/main" val="260098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609600" y="1371600"/>
            <a:ext cx="7772400" cy="838200"/>
          </a:xfrm>
        </p:spPr>
        <p:txBody>
          <a:bodyPr/>
          <a:lstStyle/>
          <a:p>
            <a:r>
              <a:rPr lang="pl-PL" dirty="0" smtClean="0"/>
              <a:t>NASI SPONSORZY I PARTNERZY</a:t>
            </a:r>
            <a:endParaRPr lang="pl-PL" dirty="0"/>
          </a:p>
        </p:txBody>
      </p:sp>
      <p:sp>
        <p:nvSpPr>
          <p:cNvPr id="3" name="TextBox 2"/>
          <p:cNvSpPr txBox="1"/>
          <p:nvPr/>
        </p:nvSpPr>
        <p:spPr>
          <a:xfrm>
            <a:off x="1135835" y="5706070"/>
            <a:ext cx="6872331" cy="923330"/>
          </a:xfrm>
          <a:prstGeom prst="rect">
            <a:avLst/>
          </a:prstGeom>
          <a:noFill/>
        </p:spPr>
        <p:txBody>
          <a:bodyPr wrap="none" rtlCol="0">
            <a:spAutoFit/>
          </a:bodyPr>
          <a:lstStyle/>
          <a:p>
            <a:pPr algn="ctr"/>
            <a:r>
              <a:rPr lang="pl-PL" dirty="0"/>
              <a:t>Organizacja: Polskie Stowarzyszenie Użytkowników SQL </a:t>
            </a:r>
            <a:r>
              <a:rPr lang="pl-PL" dirty="0" smtClean="0"/>
              <a:t>Server - PLSSUG</a:t>
            </a:r>
          </a:p>
          <a:p>
            <a:pPr algn="ctr"/>
            <a:r>
              <a:rPr lang="pl-PL" dirty="0" smtClean="0"/>
              <a:t>Produkcja</a:t>
            </a:r>
            <a:r>
              <a:rPr lang="pl-PL" dirty="0"/>
              <a:t>: DATA MASTER Maciej Pilecki</a:t>
            </a:r>
            <a:endParaRPr lang="en-US" dirty="0"/>
          </a:p>
          <a:p>
            <a:endParaRPr lang="en-US" dirty="0"/>
          </a:p>
        </p:txBody>
      </p:sp>
      <p:grpSp>
        <p:nvGrpSpPr>
          <p:cNvPr id="15" name="Group 14"/>
          <p:cNvGrpSpPr/>
          <p:nvPr/>
        </p:nvGrpSpPr>
        <p:grpSpPr>
          <a:xfrm>
            <a:off x="1066800" y="2286000"/>
            <a:ext cx="7414682" cy="3048000"/>
            <a:chOff x="1143000" y="2286000"/>
            <a:chExt cx="7414682" cy="3048000"/>
          </a:xfrm>
        </p:grpSpPr>
        <p:grpSp>
          <p:nvGrpSpPr>
            <p:cNvPr id="16" name="Group 15"/>
            <p:cNvGrpSpPr>
              <a:grpSpLocks noChangeAspect="1"/>
            </p:cNvGrpSpPr>
            <p:nvPr/>
          </p:nvGrpSpPr>
          <p:grpSpPr>
            <a:xfrm>
              <a:off x="1143000" y="2286000"/>
              <a:ext cx="7414682" cy="2976255"/>
              <a:chOff x="1878428" y="2195836"/>
              <a:chExt cx="6103582" cy="2449979"/>
            </a:xfrm>
          </p:grpSpPr>
          <p:pic>
            <p:nvPicPr>
              <p:cNvPr id="19" name="Picture 2" descr="F:\!My Stuff!\PLSSUG\SQLDay 2013\Loga\IB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28" y="2195836"/>
                <a:ext cx="1909762" cy="76135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My Stuff!\PLSSUG\SQLDay 2013\Loga\LOGO__FusionIO_old-e13616480491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589" y="2250434"/>
                <a:ext cx="1296798" cy="70675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F:\!My Stuff!\PLSSUG\SQLDay 2013\Loga\LOGO__SQLExpert.pl-pion-e13655869653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989" y="2310236"/>
                <a:ext cx="618411" cy="6469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My Stuff!\PLSSUG\SQLDay 2013\Loga\BIZTECH-EDUKACJA_bez_tla.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8428" y="3378391"/>
                <a:ext cx="1765045" cy="43478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F:\!My Stuff!\PLSSUG\SQLDay 2013\Loga\MSFT_logo_rgb_B-Blk_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201929"/>
                <a:ext cx="2141712" cy="7877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F:\!My Stuff!\PLSSUG\SQLDay 2013\Loga\LOGO__Novatech2012-e133428209527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5789" y="3329971"/>
                <a:ext cx="1666221" cy="4832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F:\!My Stuff!\PLSSUG\SQLDay 2013\Loga\LOGO__GrupaUnity_poziom.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7062" y="4244778"/>
                <a:ext cx="1427738" cy="401037"/>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2" descr="F:\!My Stuff!\PLSSUG\SQLDay 2013\Loga\wss_raster_do_PP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0181" y="4691445"/>
              <a:ext cx="1605632" cy="6425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F:\!My Stuff!\PLSSUG\SQLDay 2013\Loga\codeguru_raster_do_PP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36408" y="4710981"/>
              <a:ext cx="1630992" cy="6230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8675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53998"/>
          </a:xfrm>
        </p:spPr>
        <p:txBody>
          <a:bodyPr>
            <a:normAutofit fontScale="90000"/>
          </a:bodyPr>
          <a:lstStyle/>
          <a:p>
            <a:r>
              <a:rPr lang="pl-PL" sz="4000" dirty="0" smtClean="0"/>
              <a:t>Hurtownie na SQL Server</a:t>
            </a:r>
            <a:endParaRPr lang="pl-PL" sz="4000" dirty="0"/>
          </a:p>
        </p:txBody>
      </p:sp>
      <p:pic>
        <p:nvPicPr>
          <p:cNvPr id="94" name="Picture 2" descr="http://arrowheadaddict.com/files/2009/01/blueprint.jp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463656" y="1417643"/>
            <a:ext cx="1371526" cy="911303"/>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6435" y="2199568"/>
            <a:ext cx="383050" cy="461011"/>
          </a:xfrm>
          <a:prstGeom prst="rect">
            <a:avLst/>
          </a:prstGeom>
        </p:spPr>
      </p:pic>
      <p:pic>
        <p:nvPicPr>
          <p:cNvPr id="96" name="Picture 9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22317" y="1405457"/>
            <a:ext cx="1371658" cy="1650826"/>
          </a:xfrm>
          <a:prstGeom prst="rect">
            <a:avLst/>
          </a:prstGeom>
        </p:spPr>
      </p:pic>
      <p:pic>
        <p:nvPicPr>
          <p:cNvPr id="97" name="Picture 96" descr="FE_comparison_Retouched"/>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3037393" y="1417643"/>
            <a:ext cx="1299042" cy="165802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pic>
      <p:pic>
        <p:nvPicPr>
          <p:cNvPr id="98" name="Picture 2"/>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56856" y="1405457"/>
            <a:ext cx="964308" cy="181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98"/>
          <p:cNvPicPr>
            <a:picLocks noChangeAspect="1"/>
          </p:cNvPicPr>
          <p:nvPr/>
        </p:nvPicPr>
        <p:blipFill>
          <a:blip r:embed="rId11"/>
          <a:stretch>
            <a:fillRect/>
          </a:stretch>
        </p:blipFill>
        <p:spPr>
          <a:xfrm>
            <a:off x="7821164" y="1276074"/>
            <a:ext cx="1219845" cy="2041523"/>
          </a:xfrm>
          <a:prstGeom prst="rect">
            <a:avLst/>
          </a:prstGeom>
          <a:effectLst>
            <a:outerShdw blurRad="50800" dist="38100" dir="5400000" algn="t" rotWithShape="0">
              <a:prstClr val="black">
                <a:alpha val="40000"/>
              </a:prstClr>
            </a:outerShdw>
          </a:effectLst>
        </p:spPr>
      </p:pic>
      <p:pic>
        <p:nvPicPr>
          <p:cNvPr id="100" name="Picture 99"/>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4540088" y="2412929"/>
            <a:ext cx="1218661" cy="495300"/>
          </a:xfrm>
          <a:prstGeom prst="rect">
            <a:avLst/>
          </a:prstGeom>
          <a:noFill/>
          <a:ln w="9525">
            <a:noFill/>
            <a:miter lim="800000"/>
            <a:headEnd/>
            <a:tailEnd/>
          </a:ln>
          <a:effectLst>
            <a:outerShdw blurRad="76200" dir="13500000" sy="23000" kx="1200000" algn="br" rotWithShape="0">
              <a:prstClr val="black">
                <a:alpha val="20000"/>
              </a:prstClr>
            </a:outerShdw>
            <a:reflection blurRad="6350" stA="52000" endA="300" endPos="35000" dir="5400000" sy="-100000" algn="bl" rotWithShape="0"/>
          </a:effectLst>
        </p:spPr>
      </p:pic>
      <p:pic>
        <p:nvPicPr>
          <p:cNvPr id="101" name="Picture 100" descr="emc_nod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5186206" y="2824110"/>
            <a:ext cx="898797" cy="251555"/>
          </a:xfrm>
          <a:prstGeom prst="rect">
            <a:avLst/>
          </a:prstGeom>
          <a:noFill/>
        </p:spPr>
      </p:pic>
      <p:pic>
        <p:nvPicPr>
          <p:cNvPr id="102" name="Picture 4" descr="http://www.jigsaw24.com/DesImage/X112ARA-1.jpg"/>
          <p:cNvPicPr>
            <a:picLocks noChangeAspect="1" noChangeArrowheads="1"/>
          </p:cNvPicPr>
          <p:nvPr/>
        </p:nvPicPr>
        <p:blipFill>
          <a:blip r:embed="rId14" cstate="screen">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5758749" y="2280567"/>
            <a:ext cx="518383" cy="518383"/>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http://www.serversdirect.co.uk/images_products/1614.jpg"/>
          <p:cNvPicPr>
            <a:picLocks noChangeAspect="1" noChangeArrowheads="1"/>
          </p:cNvPicPr>
          <p:nvPr/>
        </p:nvPicPr>
        <p:blipFill>
          <a:blip r:embed="rId16" cstate="screen">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a:ext>
            </a:extLst>
          </a:blip>
          <a:srcRect/>
          <a:stretch>
            <a:fillRect/>
          </a:stretch>
        </p:blipFill>
        <p:spPr bwMode="auto">
          <a:xfrm>
            <a:off x="4011957" y="2612004"/>
            <a:ext cx="888558" cy="8885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 name="Table 103"/>
          <p:cNvGraphicFramePr>
            <a:graphicFrameLocks noGrp="1"/>
          </p:cNvGraphicFramePr>
          <p:nvPr>
            <p:extLst>
              <p:ext uri="{D42A27DB-BD31-4B8C-83A1-F6EECF244321}">
                <p14:modId xmlns:p14="http://schemas.microsoft.com/office/powerpoint/2010/main" val="3481322084"/>
              </p:ext>
            </p:extLst>
          </p:nvPr>
        </p:nvGraphicFramePr>
        <p:xfrm>
          <a:off x="95040" y="3222532"/>
          <a:ext cx="2481183" cy="310206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481183"/>
              </a:tblGrid>
              <a:tr h="3102068">
                <a:tc>
                  <a:txBody>
                    <a:bodyPr/>
                    <a:lstStyle/>
                    <a:p>
                      <a:r>
                        <a:rPr lang="pl-PL" sz="1200" b="0" dirty="0" smtClean="0">
                          <a:solidFill>
                            <a:schemeClr val="tx1"/>
                          </a:solidFill>
                        </a:rPr>
                        <a:t>Klient kupuje i konfiguruje</a:t>
                      </a:r>
                      <a:r>
                        <a:rPr lang="pl-PL" sz="1200" b="0" baseline="0" dirty="0" smtClean="0">
                          <a:solidFill>
                            <a:schemeClr val="tx1"/>
                          </a:solidFill>
                        </a:rPr>
                        <a:t> oprogramowanie samodzielnie  bez wskazówek producenta.</a:t>
                      </a:r>
                      <a:endParaRPr lang="en-US" sz="12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r>
                        <a:rPr lang="pl-PL" sz="1100" b="0" kern="1200" dirty="0" smtClean="0">
                          <a:solidFill>
                            <a:schemeClr val="tx1"/>
                          </a:solidFill>
                          <a:latin typeface="Segoe" pitchFamily="34" charset="0"/>
                          <a:ea typeface="+mn-ea"/>
                          <a:cs typeface="Arial" charset="0"/>
                        </a:rPr>
                        <a:t>Oferta</a:t>
                      </a:r>
                      <a:endParaRPr lang="en-US" sz="1100" b="0" kern="1200" dirty="0" smtClean="0">
                        <a:solidFill>
                          <a:schemeClr val="tx1"/>
                        </a:solidFill>
                        <a:latin typeface="Segoe" pitchFamily="34" charset="0"/>
                        <a:ea typeface="+mn-ea"/>
                        <a:cs typeface="Arial" charset="0"/>
                      </a:endParaRP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tx1"/>
                          </a:solidFill>
                          <a:latin typeface="Segoe" pitchFamily="34" charset="0"/>
                          <a:ea typeface="+mn-ea"/>
                          <a:cs typeface="Arial" charset="0"/>
                        </a:rPr>
                        <a:t>SQL Server 2012</a:t>
                      </a:r>
                    </a:p>
                    <a:p>
                      <a:pPr marL="285750" indent="-285750">
                        <a:buFont typeface="Arial" pitchFamily="34" charset="0"/>
                        <a:buChar char="•"/>
                      </a:pPr>
                      <a:r>
                        <a:rPr lang="en-US" sz="1100" b="0" kern="1200" dirty="0" smtClean="0">
                          <a:solidFill>
                            <a:schemeClr val="tx1"/>
                          </a:solidFill>
                          <a:latin typeface="Segoe" pitchFamily="34" charset="0"/>
                          <a:ea typeface="+mn-ea"/>
                          <a:cs typeface="Arial" charset="0"/>
                        </a:rPr>
                        <a:t>SQL Server 2008 R2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r>
            </a:tbl>
          </a:graphicData>
        </a:graphic>
      </p:graphicFrame>
      <p:graphicFrame>
        <p:nvGraphicFramePr>
          <p:cNvPr id="105" name="Table 104"/>
          <p:cNvGraphicFramePr>
            <a:graphicFrameLocks noGrp="1"/>
          </p:cNvGraphicFramePr>
          <p:nvPr>
            <p:extLst/>
          </p:nvPr>
        </p:nvGraphicFramePr>
        <p:xfrm>
          <a:off x="190546" y="4288314"/>
          <a:ext cx="2290322" cy="1381760"/>
        </p:xfrm>
        <a:graphic>
          <a:graphicData uri="http://schemas.openxmlformats.org/drawingml/2006/table">
            <a:tbl>
              <a:tblPr bandRow="1">
                <a:tableStyleId>{93296810-A885-4BE3-A3E7-6D5BEEA58F35}</a:tableStyleId>
              </a:tblPr>
              <a:tblGrid>
                <a:gridCol w="922637"/>
                <a:gridCol w="1367685"/>
              </a:tblGrid>
              <a:tr h="309880">
                <a:tc>
                  <a:txBody>
                    <a:bodyPr/>
                    <a:lstStyle/>
                    <a:p>
                      <a:r>
                        <a:rPr lang="pl-PL" sz="950" dirty="0" smtClean="0"/>
                        <a:t>Budowa</a:t>
                      </a:r>
                      <a:endParaRPr lang="en-US" sz="950" dirty="0"/>
                    </a:p>
                  </a:txBody>
                  <a:tcPr/>
                </a:tc>
                <a:tc>
                  <a:txBody>
                    <a:bodyPr/>
                    <a:lstStyle/>
                    <a:p>
                      <a:endParaRPr lang="en-US" sz="1400" dirty="0"/>
                    </a:p>
                  </a:txBody>
                  <a:tcPr/>
                </a:tc>
              </a:tr>
              <a:tr h="309880">
                <a:tc>
                  <a:txBody>
                    <a:bodyPr/>
                    <a:lstStyle/>
                    <a:p>
                      <a:r>
                        <a:rPr lang="en-US" sz="950" dirty="0" smtClean="0"/>
                        <a:t>Tuning</a:t>
                      </a:r>
                      <a:endParaRPr lang="en-US" sz="950" dirty="0"/>
                    </a:p>
                  </a:txBody>
                  <a:tcPr/>
                </a:tc>
                <a:tc>
                  <a:txBody>
                    <a:bodyPr/>
                    <a:lstStyle/>
                    <a:p>
                      <a:endParaRPr lang="en-US" sz="1400" dirty="0"/>
                    </a:p>
                  </a:txBody>
                  <a:tcPr/>
                </a:tc>
              </a:tr>
              <a:tr h="309880">
                <a:tc>
                  <a:txBody>
                    <a:bodyPr/>
                    <a:lstStyle/>
                    <a:p>
                      <a:r>
                        <a:rPr lang="pl-PL" sz="950" dirty="0" smtClean="0"/>
                        <a:t>Elastyczność konfiguracji</a:t>
                      </a:r>
                      <a:endParaRPr lang="en-US" sz="950" dirty="0"/>
                    </a:p>
                  </a:txBody>
                  <a:tcPr/>
                </a:tc>
                <a:tc>
                  <a:txBody>
                    <a:bodyPr/>
                    <a:lstStyle/>
                    <a:p>
                      <a:endParaRPr lang="en-US" sz="1400" dirty="0"/>
                    </a:p>
                  </a:txBody>
                  <a:tcPr/>
                </a:tc>
              </a:tr>
              <a:tr h="309880">
                <a:tc>
                  <a:txBody>
                    <a:bodyPr/>
                    <a:lstStyle/>
                    <a:p>
                      <a:r>
                        <a:rPr lang="pl-PL" sz="950" dirty="0" smtClean="0"/>
                        <a:t>Startowa inwestycja</a:t>
                      </a:r>
                      <a:endParaRPr lang="en-US" sz="950" dirty="0"/>
                    </a:p>
                  </a:txBody>
                  <a:tcPr/>
                </a:tc>
                <a:tc>
                  <a:txBody>
                    <a:bodyPr/>
                    <a:lstStyle/>
                    <a:p>
                      <a:endParaRPr lang="en-US" sz="1400" dirty="0"/>
                    </a:p>
                  </a:txBody>
                  <a:tcPr/>
                </a:tc>
              </a:tr>
            </a:tbl>
          </a:graphicData>
        </a:graphic>
      </p:graphicFrame>
      <p:sp>
        <p:nvSpPr>
          <p:cNvPr id="106" name="Rectangle 105"/>
          <p:cNvSpPr/>
          <p:nvPr/>
        </p:nvSpPr>
        <p:spPr bwMode="auto">
          <a:xfrm>
            <a:off x="1180509" y="4333692"/>
            <a:ext cx="1116000" cy="216000"/>
          </a:xfrm>
          <a:prstGeom prst="rect">
            <a:avLst/>
          </a:prstGeom>
          <a:solidFill>
            <a:srgbClr val="FF000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07" name="Rectangle 106"/>
          <p:cNvSpPr/>
          <p:nvPr/>
        </p:nvSpPr>
        <p:spPr bwMode="auto">
          <a:xfrm>
            <a:off x="1180508" y="4646055"/>
            <a:ext cx="792000" cy="216000"/>
          </a:xfrm>
          <a:prstGeom prst="rect">
            <a:avLst/>
          </a:prstGeom>
          <a:solidFill>
            <a:schemeClr val="accent3"/>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1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08" name="Rectangle 107"/>
          <p:cNvSpPr/>
          <p:nvPr/>
        </p:nvSpPr>
        <p:spPr bwMode="auto">
          <a:xfrm>
            <a:off x="1180509" y="4982247"/>
            <a:ext cx="1116000" cy="216000"/>
          </a:xfrm>
          <a:prstGeom prst="rect">
            <a:avLst/>
          </a:prstGeom>
          <a:solidFill>
            <a:srgbClr val="FF000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09" name="Rectangle 108"/>
          <p:cNvSpPr/>
          <p:nvPr/>
        </p:nvSpPr>
        <p:spPr bwMode="auto">
          <a:xfrm>
            <a:off x="1180509" y="5339328"/>
            <a:ext cx="378000" cy="216000"/>
          </a:xfrm>
          <a:prstGeom prst="rect">
            <a:avLst/>
          </a:prstGeom>
          <a:solidFill>
            <a:srgbClr val="92D05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graphicFrame>
        <p:nvGraphicFramePr>
          <p:cNvPr id="114" name="Table 113"/>
          <p:cNvGraphicFramePr>
            <a:graphicFrameLocks noGrp="1"/>
          </p:cNvGraphicFramePr>
          <p:nvPr>
            <p:extLst>
              <p:ext uri="{D42A27DB-BD31-4B8C-83A1-F6EECF244321}">
                <p14:modId xmlns:p14="http://schemas.microsoft.com/office/powerpoint/2010/main" val="2149370554"/>
              </p:ext>
            </p:extLst>
          </p:nvPr>
        </p:nvGraphicFramePr>
        <p:xfrm>
          <a:off x="3157015" y="3241396"/>
          <a:ext cx="2726950" cy="3083203"/>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726950"/>
              </a:tblGrid>
              <a:tr h="3083203">
                <a:tc>
                  <a:txBody>
                    <a:bodyPr/>
                    <a:lstStyle/>
                    <a:p>
                      <a:r>
                        <a:rPr lang="pl-PL" sz="1200" b="0" dirty="0" smtClean="0">
                          <a:solidFill>
                            <a:schemeClr val="tx1"/>
                          </a:solidFill>
                        </a:rPr>
                        <a:t>Sprzęt i oprogramowanie skonfigurowane zgodnie z najlepszymi praktykami.</a:t>
                      </a:r>
                      <a:endParaRPr lang="en-US" sz="12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pPr algn="l" defTabSz="914400" rtl="0" eaLnBrk="1" latinLnBrk="0" hangingPunct="1"/>
                      <a:endParaRPr lang="pl-PL" sz="1200" b="0" kern="1200" dirty="0" smtClean="0">
                        <a:solidFill>
                          <a:schemeClr val="tx1"/>
                        </a:solidFill>
                        <a:latin typeface="Segoe" pitchFamily="34" charset="0"/>
                        <a:ea typeface="+mn-ea"/>
                        <a:cs typeface="Arial" charset="0"/>
                      </a:endParaRPr>
                    </a:p>
                    <a:p>
                      <a:pPr algn="l" defTabSz="914400" rtl="0" eaLnBrk="1" latinLnBrk="0" hangingPunct="1"/>
                      <a:r>
                        <a:rPr lang="pl-PL" sz="1100" b="0" kern="1200" dirty="0" smtClean="0">
                          <a:solidFill>
                            <a:schemeClr val="tx1"/>
                          </a:solidFill>
                          <a:latin typeface="Segoe" pitchFamily="34" charset="0"/>
                          <a:ea typeface="+mn-ea"/>
                          <a:cs typeface="Arial" charset="0"/>
                        </a:rPr>
                        <a:t>Oferta</a:t>
                      </a:r>
                      <a:endParaRPr lang="en-US" sz="1100" b="0" kern="1200" dirty="0" smtClean="0">
                        <a:solidFill>
                          <a:schemeClr val="tx1"/>
                        </a:solidFill>
                        <a:latin typeface="Segoe" pitchFamily="34" charset="0"/>
                        <a:ea typeface="+mn-ea"/>
                        <a:cs typeface="Arial" charset="0"/>
                      </a:endParaRPr>
                    </a:p>
                    <a:p>
                      <a:pPr marL="285750" indent="-285750" algn="l" defTabSz="914400" rtl="0" eaLnBrk="1" latinLnBrk="0" hangingPunct="1">
                        <a:buFont typeface="Arial" pitchFamily="34" charset="0"/>
                        <a:buChar char="•"/>
                      </a:pPr>
                      <a:r>
                        <a:rPr lang="en-US" sz="1100" b="0" kern="1200" dirty="0" smtClean="0">
                          <a:solidFill>
                            <a:schemeClr val="tx1"/>
                          </a:solidFill>
                          <a:latin typeface="Segoe" pitchFamily="34" charset="0"/>
                          <a:ea typeface="+mn-ea"/>
                          <a:cs typeface="Arial" charset="0"/>
                        </a:rPr>
                        <a:t>Fast Track for SQL Server 2012</a:t>
                      </a:r>
                    </a:p>
                    <a:p>
                      <a:pPr marL="285750" indent="-285750" algn="l" defTabSz="914400" rtl="0" eaLnBrk="1" latinLnBrk="0" hangingPunct="1">
                        <a:buFont typeface="Arial" pitchFamily="34" charset="0"/>
                        <a:buChar char="•"/>
                      </a:pPr>
                      <a:r>
                        <a:rPr lang="en-US" sz="1100" b="0" kern="1200" dirty="0" smtClean="0">
                          <a:solidFill>
                            <a:schemeClr val="tx1"/>
                          </a:solidFill>
                          <a:latin typeface="Segoe" pitchFamily="34" charset="0"/>
                          <a:ea typeface="+mn-ea"/>
                          <a:cs typeface="Arial" charset="0"/>
                        </a:rPr>
                        <a:t>Fast Track for SQL Server 2</a:t>
                      </a:r>
                      <a:r>
                        <a:rPr lang="pl-PL" sz="1100" b="0" kern="1200" dirty="0" smtClean="0">
                          <a:solidFill>
                            <a:schemeClr val="tx1"/>
                          </a:solidFill>
                          <a:latin typeface="Segoe" pitchFamily="34" charset="0"/>
                          <a:ea typeface="+mn-ea"/>
                          <a:cs typeface="Arial" charset="0"/>
                        </a:rPr>
                        <a:t>0</a:t>
                      </a:r>
                      <a:r>
                        <a:rPr lang="en-US" sz="1100" b="0" kern="1200" dirty="0" smtClean="0">
                          <a:solidFill>
                            <a:schemeClr val="tx1"/>
                          </a:solidFill>
                          <a:latin typeface="Segoe" pitchFamily="34" charset="0"/>
                          <a:ea typeface="+mn-ea"/>
                          <a:cs typeface="Arial" charset="0"/>
                        </a:rPr>
                        <a:t>08 R2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tr>
            </a:tbl>
          </a:graphicData>
        </a:graphic>
      </p:graphicFrame>
      <p:graphicFrame>
        <p:nvGraphicFramePr>
          <p:cNvPr id="115" name="Table 114"/>
          <p:cNvGraphicFramePr>
            <a:graphicFrameLocks noGrp="1"/>
          </p:cNvGraphicFramePr>
          <p:nvPr>
            <p:extLst/>
          </p:nvPr>
        </p:nvGraphicFramePr>
        <p:xfrm>
          <a:off x="3288256" y="4259113"/>
          <a:ext cx="2470493" cy="1381760"/>
        </p:xfrm>
        <a:graphic>
          <a:graphicData uri="http://schemas.openxmlformats.org/drawingml/2006/table">
            <a:tbl>
              <a:tblPr bandRow="1">
                <a:tableStyleId>{93296810-A885-4BE3-A3E7-6D5BEEA58F35}</a:tableStyleId>
              </a:tblPr>
              <a:tblGrid>
                <a:gridCol w="1023654"/>
                <a:gridCol w="1446839"/>
              </a:tblGrid>
              <a:tr h="309880">
                <a:tc>
                  <a:txBody>
                    <a:bodyPr/>
                    <a:lstStyle/>
                    <a:p>
                      <a:r>
                        <a:rPr lang="pl-PL" sz="950" dirty="0" smtClean="0"/>
                        <a:t>Budowa</a:t>
                      </a:r>
                      <a:endParaRPr lang="en-US" sz="950" dirty="0"/>
                    </a:p>
                  </a:txBody>
                  <a:tcPr/>
                </a:tc>
                <a:tc>
                  <a:txBody>
                    <a:bodyPr/>
                    <a:lstStyle/>
                    <a:p>
                      <a:endParaRPr lang="en-US" sz="1400" dirty="0"/>
                    </a:p>
                  </a:txBody>
                  <a:tcPr/>
                </a:tc>
              </a:tr>
              <a:tr h="309880">
                <a:tc>
                  <a:txBody>
                    <a:bodyPr/>
                    <a:lstStyle/>
                    <a:p>
                      <a:r>
                        <a:rPr lang="en-US" sz="950" dirty="0" smtClean="0"/>
                        <a:t>Tuning</a:t>
                      </a:r>
                      <a:endParaRPr lang="en-US" sz="950" dirty="0"/>
                    </a:p>
                  </a:txBody>
                  <a:tcPr/>
                </a:tc>
                <a:tc>
                  <a:txBody>
                    <a:bodyPr/>
                    <a:lstStyle/>
                    <a:p>
                      <a:endParaRPr lang="en-US" sz="1400" dirty="0"/>
                    </a:p>
                  </a:txBody>
                  <a:tcPr/>
                </a:tc>
              </a:tr>
              <a:tr h="309880">
                <a:tc>
                  <a:txBody>
                    <a:bodyPr/>
                    <a:lstStyle/>
                    <a:p>
                      <a:r>
                        <a:rPr lang="pl-PL" sz="950" dirty="0" smtClean="0"/>
                        <a:t>Elastyczność konfiguracji</a:t>
                      </a:r>
                      <a:endParaRPr lang="en-US" sz="950" dirty="0"/>
                    </a:p>
                  </a:txBody>
                  <a:tcPr/>
                </a:tc>
                <a:tc>
                  <a:txBody>
                    <a:bodyPr/>
                    <a:lstStyle/>
                    <a:p>
                      <a:endParaRPr lang="en-US" sz="1400" dirty="0"/>
                    </a:p>
                  </a:txBody>
                  <a:tcPr/>
                </a:tc>
              </a:tr>
              <a:tr h="309880">
                <a:tc>
                  <a:txBody>
                    <a:bodyPr/>
                    <a:lstStyle/>
                    <a:p>
                      <a:r>
                        <a:rPr lang="pl-PL" sz="950" dirty="0" smtClean="0"/>
                        <a:t>Startowa inwestycja</a:t>
                      </a:r>
                      <a:endParaRPr lang="en-US" sz="950" dirty="0"/>
                    </a:p>
                  </a:txBody>
                  <a:tcPr/>
                </a:tc>
                <a:tc>
                  <a:txBody>
                    <a:bodyPr/>
                    <a:lstStyle/>
                    <a:p>
                      <a:endParaRPr lang="en-US" sz="1400" dirty="0"/>
                    </a:p>
                  </a:txBody>
                  <a:tcPr/>
                </a:tc>
              </a:tr>
            </a:tbl>
          </a:graphicData>
        </a:graphic>
      </p:graphicFrame>
      <p:sp>
        <p:nvSpPr>
          <p:cNvPr id="116" name="Rectangle 115"/>
          <p:cNvSpPr/>
          <p:nvPr/>
        </p:nvSpPr>
        <p:spPr bwMode="auto">
          <a:xfrm>
            <a:off x="4368554" y="4303088"/>
            <a:ext cx="792000" cy="216000"/>
          </a:xfrm>
          <a:prstGeom prst="rect">
            <a:avLst/>
          </a:prstGeom>
          <a:solidFill>
            <a:schemeClr val="accent3"/>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17" name="Rectangle 116"/>
          <p:cNvSpPr/>
          <p:nvPr/>
        </p:nvSpPr>
        <p:spPr bwMode="auto">
          <a:xfrm>
            <a:off x="4374745" y="4604116"/>
            <a:ext cx="393319" cy="216000"/>
          </a:xfrm>
          <a:prstGeom prst="rect">
            <a:avLst/>
          </a:prstGeom>
          <a:solidFill>
            <a:srgbClr val="92D05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18" name="Rectangle 117"/>
          <p:cNvSpPr/>
          <p:nvPr/>
        </p:nvSpPr>
        <p:spPr bwMode="auto">
          <a:xfrm>
            <a:off x="4368554" y="5316790"/>
            <a:ext cx="378000" cy="216000"/>
          </a:xfrm>
          <a:prstGeom prst="rect">
            <a:avLst/>
          </a:prstGeom>
          <a:solidFill>
            <a:schemeClr val="accent3"/>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22" name="Rectangle 121"/>
          <p:cNvSpPr/>
          <p:nvPr/>
        </p:nvSpPr>
        <p:spPr bwMode="auto">
          <a:xfrm>
            <a:off x="4368554" y="4960453"/>
            <a:ext cx="792000" cy="216000"/>
          </a:xfrm>
          <a:prstGeom prst="rect">
            <a:avLst/>
          </a:prstGeom>
          <a:solidFill>
            <a:schemeClr val="accent3"/>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24" name="Rectangle 123"/>
          <p:cNvSpPr/>
          <p:nvPr/>
        </p:nvSpPr>
        <p:spPr bwMode="auto">
          <a:xfrm>
            <a:off x="4764554" y="5316790"/>
            <a:ext cx="378000" cy="216000"/>
          </a:xfrm>
          <a:prstGeom prst="rect">
            <a:avLst/>
          </a:prstGeom>
          <a:solidFill>
            <a:schemeClr val="accent3"/>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graphicFrame>
        <p:nvGraphicFramePr>
          <p:cNvPr id="126" name="Table 125"/>
          <p:cNvGraphicFramePr>
            <a:graphicFrameLocks noGrp="1"/>
          </p:cNvGraphicFramePr>
          <p:nvPr>
            <p:extLst>
              <p:ext uri="{D42A27DB-BD31-4B8C-83A1-F6EECF244321}">
                <p14:modId xmlns:p14="http://schemas.microsoft.com/office/powerpoint/2010/main" val="2479023143"/>
              </p:ext>
            </p:extLst>
          </p:nvPr>
        </p:nvGraphicFramePr>
        <p:xfrm>
          <a:off x="6420724" y="3239646"/>
          <a:ext cx="2598442" cy="3084953"/>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598442"/>
              </a:tblGrid>
              <a:tr h="3084953">
                <a:tc>
                  <a:txBody>
                    <a:bodyPr/>
                    <a:lstStyle/>
                    <a:p>
                      <a:r>
                        <a:rPr lang="pl-PL" sz="1200" b="0" dirty="0" smtClean="0">
                          <a:solidFill>
                            <a:schemeClr val="tx1"/>
                          </a:solidFill>
                        </a:rPr>
                        <a:t>Sprzęt i oprogramowanie predefiniowane do ekstremalnie</a:t>
                      </a:r>
                      <a:r>
                        <a:rPr lang="pl-PL" sz="1200" b="0" baseline="0" dirty="0" smtClean="0">
                          <a:solidFill>
                            <a:schemeClr val="tx1"/>
                          </a:solidFill>
                        </a:rPr>
                        <a:t> wydajnego przetwarzania danych.</a:t>
                      </a:r>
                      <a:endParaRPr lang="en-US" sz="12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pPr algn="l" defTabSz="914400" rtl="0" eaLnBrk="1" latinLnBrk="0" hangingPunct="1"/>
                      <a:endParaRPr lang="pl-PL" sz="1200" b="0" kern="1200" dirty="0" smtClean="0">
                        <a:solidFill>
                          <a:schemeClr val="tx1"/>
                        </a:solidFill>
                        <a:latin typeface="Segoe" pitchFamily="34" charset="0"/>
                        <a:ea typeface="+mn-ea"/>
                        <a:cs typeface="Arial" charset="0"/>
                      </a:endParaRPr>
                    </a:p>
                    <a:p>
                      <a:pPr algn="l" defTabSz="914400" rtl="0" eaLnBrk="1" latinLnBrk="0" hangingPunct="1"/>
                      <a:r>
                        <a:rPr lang="pl-PL" sz="1100" b="0" kern="1200" dirty="0" smtClean="0">
                          <a:solidFill>
                            <a:schemeClr val="tx1"/>
                          </a:solidFill>
                          <a:latin typeface="Segoe" pitchFamily="34" charset="0"/>
                          <a:ea typeface="+mn-ea"/>
                          <a:cs typeface="Arial" charset="0"/>
                        </a:rPr>
                        <a:t>Oferta</a:t>
                      </a:r>
                      <a:endParaRPr lang="en-US" sz="1100" b="0" kern="1200" dirty="0" smtClean="0">
                        <a:solidFill>
                          <a:schemeClr val="tx1"/>
                        </a:solidFill>
                        <a:latin typeface="Segoe" pitchFamily="34" charset="0"/>
                        <a:ea typeface="+mn-ea"/>
                        <a:cs typeface="Arial" charset="0"/>
                      </a:endParaRPr>
                    </a:p>
                    <a:p>
                      <a:pPr marL="285750" indent="-285750" algn="l" defTabSz="914400" rtl="0" eaLnBrk="1" latinLnBrk="0" hangingPunct="1">
                        <a:buFont typeface="Arial" pitchFamily="34" charset="0"/>
                        <a:buChar char="•"/>
                      </a:pPr>
                      <a:r>
                        <a:rPr lang="en-US" sz="1100" b="0" kern="1200" dirty="0" smtClean="0">
                          <a:solidFill>
                            <a:schemeClr val="tx1"/>
                          </a:solidFill>
                          <a:latin typeface="Segoe" pitchFamily="34" charset="0"/>
                          <a:ea typeface="+mn-ea"/>
                          <a:cs typeface="Arial" charset="0"/>
                        </a:rPr>
                        <a:t>Parallel Data Warehouse</a:t>
                      </a:r>
                      <a:r>
                        <a:rPr lang="pl-PL" sz="1100" b="0" kern="1200" dirty="0" smtClean="0">
                          <a:solidFill>
                            <a:schemeClr val="tx1"/>
                          </a:solidFill>
                          <a:latin typeface="Segoe" pitchFamily="34" charset="0"/>
                          <a:ea typeface="+mn-ea"/>
                          <a:cs typeface="Arial" charset="0"/>
                        </a:rPr>
                        <a:t> (PDW)</a:t>
                      </a:r>
                      <a:endParaRPr lang="en-US" sz="1100" b="0" kern="1200" dirty="0" smtClean="0">
                        <a:solidFill>
                          <a:schemeClr val="tx1"/>
                        </a:solidFill>
                        <a:latin typeface="Segoe" pitchFamily="34" charset="0"/>
                        <a:ea typeface="+mn-ea"/>
                        <a:cs typeface="Arial"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tr>
            </a:tbl>
          </a:graphicData>
        </a:graphic>
      </p:graphicFrame>
      <p:graphicFrame>
        <p:nvGraphicFramePr>
          <p:cNvPr id="127" name="Table 126"/>
          <p:cNvGraphicFramePr>
            <a:graphicFrameLocks noGrp="1"/>
          </p:cNvGraphicFramePr>
          <p:nvPr>
            <p:extLst/>
          </p:nvPr>
        </p:nvGraphicFramePr>
        <p:xfrm>
          <a:off x="6496216" y="4245950"/>
          <a:ext cx="2417196" cy="1381760"/>
        </p:xfrm>
        <a:graphic>
          <a:graphicData uri="http://schemas.openxmlformats.org/drawingml/2006/table">
            <a:tbl>
              <a:tblPr bandRow="1">
                <a:tableStyleId>{93296810-A885-4BE3-A3E7-6D5BEEA58F35}</a:tableStyleId>
              </a:tblPr>
              <a:tblGrid>
                <a:gridCol w="935225"/>
                <a:gridCol w="1481971"/>
              </a:tblGrid>
              <a:tr h="309880">
                <a:tc>
                  <a:txBody>
                    <a:bodyPr/>
                    <a:lstStyle/>
                    <a:p>
                      <a:r>
                        <a:rPr lang="pl-PL" sz="950" dirty="0" smtClean="0"/>
                        <a:t>Budowa</a:t>
                      </a:r>
                      <a:endParaRPr lang="en-US" sz="950" dirty="0"/>
                    </a:p>
                  </a:txBody>
                  <a:tcPr/>
                </a:tc>
                <a:tc>
                  <a:txBody>
                    <a:bodyPr/>
                    <a:lstStyle/>
                    <a:p>
                      <a:endParaRPr lang="en-US" sz="1400" dirty="0"/>
                    </a:p>
                  </a:txBody>
                  <a:tcPr/>
                </a:tc>
              </a:tr>
              <a:tr h="309880">
                <a:tc>
                  <a:txBody>
                    <a:bodyPr/>
                    <a:lstStyle/>
                    <a:p>
                      <a:r>
                        <a:rPr lang="en-US" sz="950" dirty="0" smtClean="0"/>
                        <a:t>Tuning</a:t>
                      </a:r>
                      <a:endParaRPr lang="en-US" sz="950" dirty="0"/>
                    </a:p>
                  </a:txBody>
                  <a:tcPr/>
                </a:tc>
                <a:tc>
                  <a:txBody>
                    <a:bodyPr/>
                    <a:lstStyle/>
                    <a:p>
                      <a:endParaRPr lang="en-US" sz="1400" dirty="0"/>
                    </a:p>
                  </a:txBody>
                  <a:tcPr/>
                </a:tc>
              </a:tr>
              <a:tr h="309880">
                <a:tc>
                  <a:txBody>
                    <a:bodyPr/>
                    <a:lstStyle/>
                    <a:p>
                      <a:r>
                        <a:rPr lang="pl-PL" sz="950" dirty="0" smtClean="0"/>
                        <a:t>Elastyczność konfiguracji</a:t>
                      </a:r>
                      <a:endParaRPr lang="en-US" sz="950" dirty="0"/>
                    </a:p>
                  </a:txBody>
                  <a:tcPr/>
                </a:tc>
                <a:tc>
                  <a:txBody>
                    <a:bodyPr/>
                    <a:lstStyle/>
                    <a:p>
                      <a:endParaRPr lang="en-US" sz="1400" dirty="0"/>
                    </a:p>
                  </a:txBody>
                  <a:tcPr/>
                </a:tc>
              </a:tr>
              <a:tr h="309880">
                <a:tc>
                  <a:txBody>
                    <a:bodyPr/>
                    <a:lstStyle/>
                    <a:p>
                      <a:r>
                        <a:rPr lang="pl-PL" sz="950" dirty="0" smtClean="0"/>
                        <a:t>Startowa inwestycja</a:t>
                      </a:r>
                      <a:endParaRPr lang="en-US" sz="950" dirty="0"/>
                    </a:p>
                  </a:txBody>
                  <a:tcPr/>
                </a:tc>
                <a:tc>
                  <a:txBody>
                    <a:bodyPr/>
                    <a:lstStyle/>
                    <a:p>
                      <a:endParaRPr lang="en-US" sz="1400" dirty="0"/>
                    </a:p>
                  </a:txBody>
                  <a:tcPr/>
                </a:tc>
              </a:tr>
            </a:tbl>
          </a:graphicData>
        </a:graphic>
      </p:graphicFrame>
      <p:sp>
        <p:nvSpPr>
          <p:cNvPr id="128" name="Rectangle 127"/>
          <p:cNvSpPr/>
          <p:nvPr/>
        </p:nvSpPr>
        <p:spPr bwMode="auto">
          <a:xfrm>
            <a:off x="7502514" y="5303532"/>
            <a:ext cx="1260000" cy="216000"/>
          </a:xfrm>
          <a:prstGeom prst="rect">
            <a:avLst/>
          </a:prstGeom>
          <a:solidFill>
            <a:srgbClr val="FF000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30" name="Rectangle 129"/>
          <p:cNvSpPr/>
          <p:nvPr/>
        </p:nvSpPr>
        <p:spPr bwMode="auto">
          <a:xfrm>
            <a:off x="7502514" y="4288855"/>
            <a:ext cx="468000" cy="216000"/>
          </a:xfrm>
          <a:prstGeom prst="rect">
            <a:avLst/>
          </a:prstGeom>
          <a:solidFill>
            <a:srgbClr val="92D05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32" name="Rectangle 131"/>
          <p:cNvSpPr/>
          <p:nvPr/>
        </p:nvSpPr>
        <p:spPr bwMode="auto">
          <a:xfrm>
            <a:off x="7502514" y="4597335"/>
            <a:ext cx="468000" cy="216000"/>
          </a:xfrm>
          <a:prstGeom prst="rect">
            <a:avLst/>
          </a:prstGeom>
          <a:solidFill>
            <a:srgbClr val="92D05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34" name="Rectangle 133"/>
          <p:cNvSpPr/>
          <p:nvPr/>
        </p:nvSpPr>
        <p:spPr bwMode="auto">
          <a:xfrm>
            <a:off x="7502514" y="4941655"/>
            <a:ext cx="468000" cy="216000"/>
          </a:xfrm>
          <a:prstGeom prst="rect">
            <a:avLst/>
          </a:prstGeom>
          <a:solidFill>
            <a:srgbClr val="92D050"/>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a:endParaRPr lang="en-GB" sz="1400" b="1" dirty="0" smtClean="0">
              <a:solidFill>
                <a:schemeClr val="bg1"/>
              </a:solidFill>
              <a:effectLst>
                <a:outerShdw blurRad="38100" dist="38100" dir="2700000" algn="tl">
                  <a:srgbClr val="000000">
                    <a:alpha val="43137"/>
                  </a:srgbClr>
                </a:outerShdw>
              </a:effectLst>
              <a:latin typeface="Segoe" pitchFamily="34" charset="0"/>
            </a:endParaRPr>
          </a:p>
        </p:txBody>
      </p:sp>
      <p:sp>
        <p:nvSpPr>
          <p:cNvPr id="136" name="Rectangle 135"/>
          <p:cNvSpPr/>
          <p:nvPr>
            <p:custDataLst>
              <p:tags r:id="rId1"/>
            </p:custDataLst>
          </p:nvPr>
        </p:nvSpPr>
        <p:spPr>
          <a:xfrm>
            <a:off x="594490" y="986231"/>
            <a:ext cx="1371658" cy="338554"/>
          </a:xfrm>
          <a:prstGeom prst="rect">
            <a:avLst/>
          </a:prstGeom>
        </p:spPr>
        <p:txBody>
          <a:bodyPr wrap="square" lIns="0" tIns="45720" rIns="0" bIns="45720">
            <a:spAutoFit/>
          </a:bodyPr>
          <a:lstStyle/>
          <a:p>
            <a:pPr defTabSz="914400"/>
            <a:r>
              <a:rPr lang="pl-PL" sz="1600" b="1" kern="0" cap="all" dirty="0" smtClean="0">
                <a:effectLst>
                  <a:outerShdw blurRad="711200" algn="ctr" rotWithShape="0">
                    <a:srgbClr val="FFFFFF">
                      <a:alpha val="39000"/>
                    </a:srgbClr>
                  </a:outerShdw>
                </a:effectLst>
                <a:latin typeface="Segoe Condensed" pitchFamily="34" charset="0"/>
              </a:rPr>
              <a:t>SQL Server</a:t>
            </a:r>
            <a:endParaRPr lang="en-US" sz="1600" b="1" kern="0" cap="all" dirty="0">
              <a:effectLst>
                <a:outerShdw blurRad="711200" algn="ctr" rotWithShape="0">
                  <a:srgbClr val="FFFFFF">
                    <a:alpha val="39000"/>
                  </a:srgbClr>
                </a:outerShdw>
              </a:effectLst>
              <a:latin typeface="Segoe Condensed" pitchFamily="34" charset="0"/>
            </a:endParaRPr>
          </a:p>
        </p:txBody>
      </p:sp>
      <p:sp>
        <p:nvSpPr>
          <p:cNvPr id="137" name="Rectangle 136"/>
          <p:cNvSpPr/>
          <p:nvPr>
            <p:custDataLst>
              <p:tags r:id="rId2"/>
            </p:custDataLst>
          </p:nvPr>
        </p:nvSpPr>
        <p:spPr>
          <a:xfrm>
            <a:off x="2933661" y="986231"/>
            <a:ext cx="3482028" cy="338554"/>
          </a:xfrm>
          <a:prstGeom prst="rect">
            <a:avLst/>
          </a:prstGeom>
        </p:spPr>
        <p:txBody>
          <a:bodyPr wrap="square" lIns="0" tIns="45720" rIns="0" bIns="45720">
            <a:spAutoFit/>
          </a:bodyPr>
          <a:lstStyle/>
          <a:p>
            <a:pPr defTabSz="914400"/>
            <a:r>
              <a:rPr lang="pl-PL" sz="1600" b="1" kern="0" cap="all" dirty="0" smtClean="0">
                <a:effectLst>
                  <a:outerShdw blurRad="711200" algn="ctr" rotWithShape="0">
                    <a:srgbClr val="FFFFFF">
                      <a:alpha val="39000"/>
                    </a:srgbClr>
                  </a:outerShdw>
                </a:effectLst>
                <a:latin typeface="Segoe Condensed" pitchFamily="34" charset="0"/>
              </a:rPr>
              <a:t>Architektura referencyjna</a:t>
            </a:r>
            <a:endParaRPr lang="en-US" sz="1600" b="1" kern="0" cap="all" dirty="0">
              <a:effectLst>
                <a:outerShdw blurRad="711200" algn="ctr" rotWithShape="0">
                  <a:srgbClr val="FFFFFF">
                    <a:alpha val="39000"/>
                  </a:srgbClr>
                </a:outerShdw>
              </a:effectLst>
              <a:latin typeface="Segoe Condensed" pitchFamily="34" charset="0"/>
            </a:endParaRPr>
          </a:p>
        </p:txBody>
      </p:sp>
      <p:sp>
        <p:nvSpPr>
          <p:cNvPr id="138" name="Rectangle 137"/>
          <p:cNvSpPr/>
          <p:nvPr>
            <p:custDataLst>
              <p:tags r:id="rId3"/>
            </p:custDataLst>
          </p:nvPr>
        </p:nvSpPr>
        <p:spPr>
          <a:xfrm>
            <a:off x="6865266" y="986231"/>
            <a:ext cx="2042428" cy="338554"/>
          </a:xfrm>
          <a:prstGeom prst="rect">
            <a:avLst/>
          </a:prstGeom>
        </p:spPr>
        <p:txBody>
          <a:bodyPr wrap="square" lIns="0" tIns="45720" rIns="0" bIns="45720">
            <a:spAutoFit/>
          </a:bodyPr>
          <a:lstStyle/>
          <a:p>
            <a:pPr defTabSz="914400"/>
            <a:r>
              <a:rPr lang="pl-PL" sz="1600" b="1" kern="0" cap="all" dirty="0" smtClean="0">
                <a:effectLst>
                  <a:outerShdw blurRad="711200" algn="ctr" rotWithShape="0">
                    <a:srgbClr val="FFFFFF">
                      <a:alpha val="39000"/>
                    </a:srgbClr>
                  </a:outerShdw>
                </a:effectLst>
                <a:latin typeface="Segoe Condensed" pitchFamily="34" charset="0"/>
              </a:rPr>
              <a:t>Appliance</a:t>
            </a:r>
            <a:endParaRPr lang="en-US" sz="1600" b="1" kern="0" cap="all" dirty="0">
              <a:effectLst>
                <a:outerShdw blurRad="711200" algn="ctr" rotWithShape="0">
                  <a:srgbClr val="FFFFFF">
                    <a:alpha val="39000"/>
                  </a:srgbClr>
                </a:outerShdw>
              </a:effectLst>
              <a:latin typeface="Segoe Condensed" pitchFamily="34" charset="0"/>
            </a:endParaRPr>
          </a:p>
        </p:txBody>
      </p:sp>
    </p:spTree>
    <p:extLst>
      <p:ext uri="{BB962C8B-B14F-4D97-AF65-F5344CB8AC3E}">
        <p14:creationId xmlns:p14="http://schemas.microsoft.com/office/powerpoint/2010/main" val="234714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3896271" y="1958212"/>
            <a:ext cx="5019130" cy="2080388"/>
          </a:xfrm>
          <a:prstGeom prst="rect">
            <a:avLst/>
          </a:prstGeom>
          <a:solidFill>
            <a:srgbClr val="442359">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91440" numCol="1" spcCol="0" rtlCol="0" fromWordArt="0" anchor="t" anchorCtr="0" forceAA="0" compatLnSpc="1">
            <a:prstTxWarp prst="textNoShape">
              <a:avLst/>
            </a:prstTxWarp>
            <a:noAutofit/>
          </a:bodyPr>
          <a:lstStyle/>
          <a:p>
            <a:pPr marL="0" marR="0" lvl="0" indent="0" algn="ctr" defTabSz="685800" eaLnBrk="1" fontAlgn="auto" latinLnBrk="0" hangingPunct="1">
              <a:lnSpc>
                <a:spcPct val="90000"/>
              </a:lnSpc>
              <a:spcBef>
                <a:spcPts val="0"/>
              </a:spcBef>
              <a:spcAft>
                <a:spcPts val="0"/>
              </a:spcAft>
              <a:buClrTx/>
              <a:buSzTx/>
              <a:buFontTx/>
              <a:buNone/>
              <a:tabLst/>
              <a:defRPr/>
            </a:pPr>
            <a:r>
              <a:rPr kumimoji="0" lang="pl-PL" sz="1600" b="1" i="0" u="none" strike="noStrike" kern="0" cap="none" spc="0" normalizeH="0" baseline="0" noProof="0" dirty="0" smtClean="0">
                <a:ln>
                  <a:noFill/>
                </a:ln>
                <a:solidFill>
                  <a:prstClr val="white"/>
                </a:solidFill>
                <a:effectLst/>
                <a:uLnTx/>
                <a:uFillTx/>
                <a:latin typeface="Segoe UI"/>
              </a:rPr>
              <a:t>Liniowa skalowalność „wszerz”</a:t>
            </a:r>
            <a:endParaRPr kumimoji="0" lang="en-GB" sz="1600" b="1" i="0" u="none" strike="noStrike" kern="0" cap="none" spc="0" normalizeH="0" baseline="0" noProof="0" dirty="0" smtClean="0">
              <a:ln>
                <a:noFill/>
              </a:ln>
              <a:solidFill>
                <a:prstClr val="white"/>
              </a:solidFill>
              <a:effectLst/>
              <a:uLnTx/>
              <a:uFillTx/>
              <a:latin typeface="Segoe UI"/>
            </a:endParaRPr>
          </a:p>
          <a:p>
            <a:pPr marL="0" marR="0" lvl="0" indent="0" algn="ctr" defTabSz="685800" eaLnBrk="1" fontAlgn="auto" latinLnBrk="0" hangingPunct="1">
              <a:lnSpc>
                <a:spcPct val="90000"/>
              </a:lnSpc>
              <a:spcBef>
                <a:spcPts val="0"/>
              </a:spcBef>
              <a:spcAft>
                <a:spcPts val="0"/>
              </a:spcAft>
              <a:buClrTx/>
              <a:buSzTx/>
              <a:buFontTx/>
              <a:buNone/>
              <a:tabLst/>
              <a:defRPr/>
            </a:pPr>
            <a:endParaRPr kumimoji="0" lang="en-GB" b="0" i="0" u="none" strike="noStrike" kern="0" cap="none" spc="0" normalizeH="0" baseline="0" noProof="0" dirty="0" smtClean="0">
              <a:ln>
                <a:noFill/>
              </a:ln>
              <a:solidFill>
                <a:prstClr val="white"/>
              </a:solidFill>
              <a:effectLst/>
              <a:uLnTx/>
              <a:uFillTx/>
              <a:latin typeface="Segoe UI"/>
            </a:endParaRPr>
          </a:p>
          <a:p>
            <a:pPr marL="285743" marR="0" lvl="0" indent="-285743" defTabSz="685800" eaLnBrk="1" fontAlgn="auto" latinLnBrk="0" hangingPunct="1">
              <a:lnSpc>
                <a:spcPct val="90000"/>
              </a:lnSpc>
              <a:spcBef>
                <a:spcPts val="0"/>
              </a:spcBef>
              <a:spcAft>
                <a:spcPts val="0"/>
              </a:spcAft>
              <a:buClrTx/>
              <a:buSzTx/>
              <a:buFont typeface="Arial" pitchFamily="34" charset="0"/>
              <a:buChar char="•"/>
              <a:tabLst/>
              <a:defRPr/>
            </a:pPr>
            <a:r>
              <a:rPr kumimoji="0" lang="pl-PL" sz="1600" b="0" i="0" u="none" strike="noStrike" kern="0" cap="none" spc="0" normalizeH="0" baseline="0" noProof="0" dirty="0" smtClean="0">
                <a:ln>
                  <a:noFill/>
                </a:ln>
                <a:solidFill>
                  <a:prstClr val="white"/>
                </a:solidFill>
                <a:effectLst/>
                <a:uLnTx/>
                <a:uFillTx/>
                <a:latin typeface="Segoe UI"/>
              </a:rPr>
              <a:t>Architektura</a:t>
            </a:r>
            <a:r>
              <a:rPr kumimoji="0" lang="pl-PL" sz="1600" b="0" i="0" u="none" strike="noStrike" kern="0" cap="none" spc="0" normalizeH="0" noProof="0" dirty="0" smtClean="0">
                <a:ln>
                  <a:noFill/>
                </a:ln>
                <a:solidFill>
                  <a:prstClr val="white"/>
                </a:solidFill>
                <a:effectLst/>
                <a:uLnTx/>
                <a:uFillTx/>
                <a:latin typeface="Segoe UI"/>
              </a:rPr>
              <a:t> </a:t>
            </a:r>
            <a:r>
              <a:rPr kumimoji="0" lang="en-GB" sz="1600" b="0" i="0" u="none" strike="noStrike" kern="0" cap="none" spc="0" normalizeH="0" baseline="0" noProof="0" dirty="0" smtClean="0">
                <a:ln>
                  <a:noFill/>
                </a:ln>
                <a:solidFill>
                  <a:prstClr val="white"/>
                </a:solidFill>
                <a:effectLst/>
                <a:uLnTx/>
                <a:uFillTx/>
                <a:latin typeface="Segoe UI"/>
              </a:rPr>
              <a:t>Massively Parallel Processing (MPP)</a:t>
            </a:r>
          </a:p>
          <a:p>
            <a:pPr marL="742931" marR="0" lvl="1" indent="-285743" defTabSz="685800" eaLnBrk="1" fontAlgn="auto" latinLnBrk="0" hangingPunct="1">
              <a:lnSpc>
                <a:spcPct val="90000"/>
              </a:lnSpc>
              <a:spcBef>
                <a:spcPts val="0"/>
              </a:spcBef>
              <a:spcAft>
                <a:spcPts val="0"/>
              </a:spcAft>
              <a:buClrTx/>
              <a:buSzTx/>
              <a:buFont typeface="Arial" pitchFamily="34" charset="0"/>
              <a:buChar char="•"/>
              <a:tabLst/>
              <a:defRPr/>
            </a:pPr>
            <a:endParaRPr kumimoji="0" lang="en-GB" sz="1600" b="0" i="0" u="none" strike="noStrike" kern="0" cap="none" spc="0" normalizeH="0" baseline="0" noProof="0" dirty="0" smtClean="0">
              <a:ln>
                <a:noFill/>
              </a:ln>
              <a:solidFill>
                <a:prstClr val="white"/>
              </a:solidFill>
              <a:effectLst/>
              <a:uLnTx/>
              <a:uFillTx/>
              <a:latin typeface="Segoe UI"/>
            </a:endParaRPr>
          </a:p>
          <a:p>
            <a:pPr marL="285743" marR="0" lvl="0" indent="-285743" defTabSz="685800" eaLnBrk="1" fontAlgn="auto" latinLnBrk="0" hangingPunct="1">
              <a:lnSpc>
                <a:spcPct val="90000"/>
              </a:lnSpc>
              <a:spcBef>
                <a:spcPts val="0"/>
              </a:spcBef>
              <a:spcAft>
                <a:spcPts val="0"/>
              </a:spcAft>
              <a:buClrTx/>
              <a:buSzTx/>
              <a:buFont typeface="Arial" pitchFamily="34" charset="0"/>
              <a:buChar char="•"/>
              <a:tabLst/>
              <a:defRPr/>
            </a:pPr>
            <a:r>
              <a:rPr kumimoji="0" lang="pl-PL" sz="1600" b="0" i="0" u="none" strike="noStrike" kern="0" cap="none" spc="0" normalizeH="0" baseline="0" noProof="0" dirty="0" smtClean="0">
                <a:ln>
                  <a:noFill/>
                </a:ln>
                <a:solidFill>
                  <a:prstClr val="white"/>
                </a:solidFill>
                <a:effectLst/>
                <a:uLnTx/>
                <a:uFillTx/>
                <a:latin typeface="Segoe UI"/>
              </a:rPr>
              <a:t>Skalowanie:</a:t>
            </a:r>
            <a:r>
              <a:rPr kumimoji="0" lang="pl-PL" sz="1600" b="0" i="0" u="none" strike="noStrike" kern="0" cap="none" spc="0" normalizeH="0" noProof="0" dirty="0" smtClean="0">
                <a:ln>
                  <a:noFill/>
                </a:ln>
                <a:solidFill>
                  <a:prstClr val="white"/>
                </a:solidFill>
                <a:effectLst/>
                <a:uLnTx/>
                <a:uFillTx/>
                <a:latin typeface="Segoe UI"/>
              </a:rPr>
              <a:t> dodawanie kolejnego sprzętu i osiąganie niemal liniowej skalowalności</a:t>
            </a:r>
            <a:endParaRPr kumimoji="0" lang="en-GB" sz="1600" b="0" i="0" u="none" strike="noStrike" kern="0" cap="none" spc="0" normalizeH="0" baseline="0" noProof="0" dirty="0" smtClean="0">
              <a:ln>
                <a:noFill/>
              </a:ln>
              <a:solidFill>
                <a:prstClr val="white"/>
              </a:solidFill>
              <a:effectLst/>
              <a:uLnTx/>
              <a:uFillTx/>
              <a:latin typeface="Segoe UI"/>
            </a:endParaRPr>
          </a:p>
          <a:p>
            <a:pPr marL="285743" marR="0" lvl="0" indent="-285743" defTabSz="685800" eaLnBrk="1" fontAlgn="auto" latinLnBrk="0" hangingPunct="1">
              <a:lnSpc>
                <a:spcPct val="90000"/>
              </a:lnSpc>
              <a:spcBef>
                <a:spcPts val="0"/>
              </a:spcBef>
              <a:spcAft>
                <a:spcPts val="0"/>
              </a:spcAft>
              <a:buClrTx/>
              <a:buSzTx/>
              <a:buFont typeface="Arial" pitchFamily="34" charset="0"/>
              <a:buChar char="•"/>
              <a:tabLst/>
              <a:defRPr/>
            </a:pPr>
            <a:endParaRPr kumimoji="0" lang="en-GB" sz="1600" b="0" i="0" u="none" strike="noStrike" kern="0" cap="none" spc="0" normalizeH="0" baseline="0" noProof="0" dirty="0" smtClean="0">
              <a:ln>
                <a:noFill/>
              </a:ln>
              <a:solidFill>
                <a:prstClr val="white"/>
              </a:solidFill>
              <a:effectLst/>
              <a:uLnTx/>
              <a:uFillTx/>
              <a:latin typeface="Segoe UI"/>
            </a:endParaRPr>
          </a:p>
          <a:p>
            <a:pPr marL="285743" marR="0" lvl="0" indent="-285743" defTabSz="685800" eaLnBrk="1" fontAlgn="auto" latinLnBrk="0" hangingPunct="1">
              <a:lnSpc>
                <a:spcPct val="90000"/>
              </a:lnSpc>
              <a:spcBef>
                <a:spcPts val="0"/>
              </a:spcBef>
              <a:spcAft>
                <a:spcPts val="0"/>
              </a:spcAft>
              <a:buClrTx/>
              <a:buSzTx/>
              <a:buFont typeface="Arial" pitchFamily="34" charset="0"/>
              <a:buChar char="•"/>
              <a:tabLst/>
              <a:defRPr/>
            </a:pPr>
            <a:r>
              <a:rPr kumimoji="0" lang="en-GB" sz="1600" b="0" i="0" u="none" strike="noStrike" kern="0" cap="none" spc="0" normalizeH="0" baseline="0" noProof="0" dirty="0" smtClean="0">
                <a:ln>
                  <a:noFill/>
                </a:ln>
                <a:solidFill>
                  <a:prstClr val="white"/>
                </a:solidFill>
                <a:effectLst/>
                <a:uLnTx/>
                <a:uFillTx/>
                <a:latin typeface="Segoe UI"/>
              </a:rPr>
              <a:t>Shared Nothing</a:t>
            </a:r>
          </a:p>
          <a:p>
            <a:pPr marL="285743" marR="0" lvl="0" indent="-285743" defTabSz="685800" eaLnBrk="1" fontAlgn="auto" latinLnBrk="0" hangingPunct="1">
              <a:lnSpc>
                <a:spcPct val="90000"/>
              </a:lnSpc>
              <a:spcBef>
                <a:spcPts val="0"/>
              </a:spcBef>
              <a:spcAft>
                <a:spcPts val="0"/>
              </a:spcAft>
              <a:buClrTx/>
              <a:buSzTx/>
              <a:buFont typeface="Arial" pitchFamily="34" charset="0"/>
              <a:buChar char="•"/>
              <a:tabLst/>
              <a:defRPr/>
            </a:pPr>
            <a:endParaRPr kumimoji="0" lang="en-GB" sz="1600" b="0" i="0" u="none" strike="noStrike" kern="0" cap="none" spc="0" normalizeH="0" baseline="0" noProof="0" dirty="0" smtClean="0">
              <a:ln>
                <a:noFill/>
              </a:ln>
              <a:solidFill>
                <a:prstClr val="white"/>
              </a:solidFill>
              <a:effectLst/>
              <a:uLnTx/>
              <a:uFillTx/>
              <a:latin typeface="Segoe UI"/>
            </a:endParaRPr>
          </a:p>
        </p:txBody>
      </p:sp>
      <p:grpSp>
        <p:nvGrpSpPr>
          <p:cNvPr id="59" name="Group 58"/>
          <p:cNvGrpSpPr/>
          <p:nvPr/>
        </p:nvGrpSpPr>
        <p:grpSpPr>
          <a:xfrm>
            <a:off x="356665" y="1958210"/>
            <a:ext cx="3429000" cy="3252897"/>
            <a:chOff x="457200" y="1100960"/>
            <a:chExt cx="3429000" cy="3252897"/>
          </a:xfrm>
        </p:grpSpPr>
        <p:sp>
          <p:nvSpPr>
            <p:cNvPr id="60" name="Rectangle 59"/>
            <p:cNvSpPr/>
            <p:nvPr/>
          </p:nvSpPr>
          <p:spPr>
            <a:xfrm>
              <a:off x="457200" y="1100960"/>
              <a:ext cx="3429000" cy="3252897"/>
            </a:xfrm>
            <a:prstGeom prst="rect">
              <a:avLst/>
            </a:prstGeom>
            <a:solidFill>
              <a:srgbClr val="0072C6"/>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61" name="Rectangle 60"/>
            <p:cNvSpPr/>
            <p:nvPr/>
          </p:nvSpPr>
          <p:spPr bwMode="auto">
            <a:xfrm>
              <a:off x="467291" y="1402968"/>
              <a:ext cx="3418908" cy="452508"/>
            </a:xfrm>
            <a:prstGeom prst="rect">
              <a:avLst/>
            </a:prstGeom>
            <a:solidFill>
              <a:srgbClr val="00188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228569" marR="0" lvl="1" indent="0" algn="ctr" defTabSz="685800" eaLnBrk="1" fontAlgn="auto" latinLnBrk="0" hangingPunct="1">
                <a:lnSpc>
                  <a:spcPct val="100000"/>
                </a:lnSpc>
                <a:spcBef>
                  <a:spcPts val="0"/>
                </a:spcBef>
                <a:spcAft>
                  <a:spcPts val="0"/>
                </a:spcAft>
                <a:buClrTx/>
                <a:buSzTx/>
                <a:buFontTx/>
                <a:buNone/>
                <a:tabLst/>
                <a:defRPr/>
              </a:pPr>
              <a:r>
                <a:rPr kumimoji="0" lang="en-US" sz="2400" b="0" i="0" u="none" strike="noStrike" kern="0" cap="none" spc="-40" normalizeH="0" baseline="0" noProof="0" dirty="0" smtClean="0">
                  <a:ln>
                    <a:noFill/>
                  </a:ln>
                  <a:gradFill>
                    <a:gsLst>
                      <a:gs pos="0">
                        <a:srgbClr val="FFFFFF"/>
                      </a:gs>
                      <a:gs pos="100000">
                        <a:srgbClr val="FFFFFF"/>
                      </a:gs>
                    </a:gsLst>
                    <a:lin ang="5400000" scaled="0"/>
                  </a:gradFill>
                  <a:effectLst/>
                  <a:uLnTx/>
                  <a:uFillTx/>
                  <a:latin typeface="Segoe UI"/>
                </a:rPr>
                <a:t>Scale OUT</a:t>
              </a:r>
              <a:endParaRPr kumimoji="0" lang="en-US" sz="2800" b="0" i="0" u="none" strike="noStrike" kern="0" cap="none" spc="-40" normalizeH="0" baseline="0" noProof="0" dirty="0" smtClean="0">
                <a:ln>
                  <a:noFill/>
                </a:ln>
                <a:gradFill>
                  <a:gsLst>
                    <a:gs pos="0">
                      <a:srgbClr val="FFFFFF"/>
                    </a:gs>
                    <a:gs pos="100000">
                      <a:srgbClr val="FFFFFF"/>
                    </a:gs>
                  </a:gsLst>
                  <a:lin ang="5400000" scaled="0"/>
                </a:gradFill>
                <a:effectLst/>
                <a:uLnTx/>
                <a:uFillTx/>
                <a:latin typeface="Segoe UI"/>
              </a:endParaRPr>
            </a:p>
          </p:txBody>
        </p:sp>
        <p:grpSp>
          <p:nvGrpSpPr>
            <p:cNvPr id="62" name="Group 61"/>
            <p:cNvGrpSpPr/>
            <p:nvPr/>
          </p:nvGrpSpPr>
          <p:grpSpPr>
            <a:xfrm>
              <a:off x="575690" y="2298449"/>
              <a:ext cx="3192019" cy="1227779"/>
              <a:chOff x="467290" y="2162709"/>
              <a:chExt cx="3412222" cy="1312478"/>
            </a:xfrm>
          </p:grpSpPr>
          <p:sp>
            <p:nvSpPr>
              <p:cNvPr id="63" name="Plus 62"/>
              <p:cNvSpPr/>
              <p:nvPr/>
            </p:nvSpPr>
            <p:spPr>
              <a:xfrm>
                <a:off x="1040930" y="2988110"/>
                <a:ext cx="483013" cy="483013"/>
              </a:xfrm>
              <a:prstGeom prst="mathPlus">
                <a:avLst/>
              </a:prstGeom>
              <a:solidFill>
                <a:srgbClr val="00188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ndParaRPr>
              </a:p>
            </p:txBody>
          </p:sp>
          <p:sp>
            <p:nvSpPr>
              <p:cNvPr id="64" name="Plus 63"/>
              <p:cNvSpPr/>
              <p:nvPr/>
            </p:nvSpPr>
            <p:spPr>
              <a:xfrm>
                <a:off x="1905934" y="2964052"/>
                <a:ext cx="483013" cy="483013"/>
              </a:xfrm>
              <a:prstGeom prst="mathPlus">
                <a:avLst/>
              </a:prstGeom>
              <a:solidFill>
                <a:srgbClr val="00188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ndParaRPr>
              </a:p>
            </p:txBody>
          </p:sp>
          <p:sp>
            <p:nvSpPr>
              <p:cNvPr id="65" name="Plus 64"/>
              <p:cNvSpPr/>
              <p:nvPr/>
            </p:nvSpPr>
            <p:spPr>
              <a:xfrm>
                <a:off x="2806660" y="2992174"/>
                <a:ext cx="483013" cy="483013"/>
              </a:xfrm>
              <a:prstGeom prst="mathPlus">
                <a:avLst/>
              </a:prstGeom>
              <a:solidFill>
                <a:srgbClr val="00188F"/>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a:endParaRPr>
              </a:p>
            </p:txBody>
          </p:sp>
          <p:grpSp>
            <p:nvGrpSpPr>
              <p:cNvPr id="66" name="Group 65"/>
              <p:cNvGrpSpPr/>
              <p:nvPr/>
            </p:nvGrpSpPr>
            <p:grpSpPr>
              <a:xfrm>
                <a:off x="467290" y="2163898"/>
                <a:ext cx="775795" cy="871411"/>
                <a:chOff x="160552" y="2190751"/>
                <a:chExt cx="978134" cy="1098688"/>
              </a:xfrm>
            </p:grpSpPr>
            <p:sp>
              <p:nvSpPr>
                <p:cNvPr id="88"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rgbClr val="505050"/>
                </a:solidFill>
                <a:ln w="6350" cap="sq" cmpd="sng">
                  <a:noFill/>
                  <a:prstDash val="sysDot"/>
                  <a:bevel/>
                </a:ln>
              </p:spPr>
              <p:txBody>
                <a:bodyPr vert="horz" wrap="square" lIns="91440" tIns="45720" rIns="91440" bIns="45720" numCol="1" anchor="t"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62626"/>
                    </a:solidFill>
                    <a:effectLst/>
                    <a:uLnTx/>
                    <a:uFillTx/>
                  </a:endParaRPr>
                </a:p>
              </p:txBody>
            </p:sp>
            <p:sp>
              <p:nvSpPr>
                <p:cNvPr id="89" name="Rectangle 88"/>
                <p:cNvSpPr/>
                <p:nvPr/>
              </p:nvSpPr>
              <p:spPr>
                <a:xfrm>
                  <a:off x="256427" y="2931414"/>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90" name="Rectangle 89"/>
                <p:cNvSpPr/>
                <p:nvPr/>
              </p:nvSpPr>
              <p:spPr>
                <a:xfrm>
                  <a:off x="256427" y="2800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91" name="Rectangle 90"/>
                <p:cNvSpPr/>
                <p:nvPr/>
              </p:nvSpPr>
              <p:spPr>
                <a:xfrm>
                  <a:off x="256427" y="2683731"/>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92" name="Rectangle 91"/>
                <p:cNvSpPr/>
                <p:nvPr/>
              </p:nvSpPr>
              <p:spPr>
                <a:xfrm>
                  <a:off x="256427" y="2552667"/>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93" name="Rectangle 92"/>
                <p:cNvSpPr/>
                <p:nvPr/>
              </p:nvSpPr>
              <p:spPr>
                <a:xfrm>
                  <a:off x="256527" y="2419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grpSp>
          <p:grpSp>
            <p:nvGrpSpPr>
              <p:cNvPr id="67" name="Group 66"/>
              <p:cNvGrpSpPr/>
              <p:nvPr/>
            </p:nvGrpSpPr>
            <p:grpSpPr>
              <a:xfrm>
                <a:off x="1313409" y="2163898"/>
                <a:ext cx="775795" cy="871411"/>
                <a:chOff x="160552" y="2190751"/>
                <a:chExt cx="978134" cy="1098688"/>
              </a:xfrm>
            </p:grpSpPr>
            <p:sp>
              <p:nvSpPr>
                <p:cNvPr id="82"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rgbClr val="505050"/>
                </a:solidFill>
                <a:ln w="6350" cap="sq" cmpd="sng">
                  <a:noFill/>
                  <a:prstDash val="sysDot"/>
                  <a:bevel/>
                </a:ln>
              </p:spPr>
              <p:txBody>
                <a:bodyPr vert="horz" wrap="square" lIns="91440" tIns="45720" rIns="91440" bIns="45720" numCol="1" anchor="t"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62626"/>
                    </a:solidFill>
                    <a:effectLst/>
                    <a:uLnTx/>
                    <a:uFillTx/>
                  </a:endParaRPr>
                </a:p>
              </p:txBody>
            </p:sp>
            <p:sp>
              <p:nvSpPr>
                <p:cNvPr id="83" name="Rectangle 82"/>
                <p:cNvSpPr/>
                <p:nvPr/>
              </p:nvSpPr>
              <p:spPr>
                <a:xfrm>
                  <a:off x="256427" y="2931414"/>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4" name="Rectangle 83"/>
                <p:cNvSpPr/>
                <p:nvPr/>
              </p:nvSpPr>
              <p:spPr>
                <a:xfrm>
                  <a:off x="256427" y="2800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5" name="Rectangle 84"/>
                <p:cNvSpPr/>
                <p:nvPr/>
              </p:nvSpPr>
              <p:spPr>
                <a:xfrm>
                  <a:off x="256427" y="2683731"/>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6" name="Rectangle 85"/>
                <p:cNvSpPr/>
                <p:nvPr/>
              </p:nvSpPr>
              <p:spPr>
                <a:xfrm>
                  <a:off x="256427" y="2552667"/>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7" name="Rectangle 86"/>
                <p:cNvSpPr/>
                <p:nvPr/>
              </p:nvSpPr>
              <p:spPr>
                <a:xfrm>
                  <a:off x="256527" y="2419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grpSp>
          <p:grpSp>
            <p:nvGrpSpPr>
              <p:cNvPr id="68" name="Group 67"/>
              <p:cNvGrpSpPr/>
              <p:nvPr/>
            </p:nvGrpSpPr>
            <p:grpSpPr>
              <a:xfrm>
                <a:off x="2174227" y="2162709"/>
                <a:ext cx="775795" cy="871411"/>
                <a:chOff x="160552" y="2190751"/>
                <a:chExt cx="978134" cy="1098688"/>
              </a:xfrm>
            </p:grpSpPr>
            <p:sp>
              <p:nvSpPr>
                <p:cNvPr id="76"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rgbClr val="505050"/>
                </a:solidFill>
                <a:ln w="6350" cap="sq" cmpd="sng">
                  <a:noFill/>
                  <a:prstDash val="sysDot"/>
                  <a:bevel/>
                </a:ln>
              </p:spPr>
              <p:txBody>
                <a:bodyPr vert="horz" wrap="square" lIns="91440" tIns="45720" rIns="91440" bIns="45720" numCol="1" anchor="t"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62626"/>
                    </a:solidFill>
                    <a:effectLst/>
                    <a:uLnTx/>
                    <a:uFillTx/>
                  </a:endParaRPr>
                </a:p>
              </p:txBody>
            </p:sp>
            <p:sp>
              <p:nvSpPr>
                <p:cNvPr id="77" name="Rectangle 76"/>
                <p:cNvSpPr/>
                <p:nvPr/>
              </p:nvSpPr>
              <p:spPr>
                <a:xfrm>
                  <a:off x="256427" y="2931414"/>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8" name="Rectangle 77"/>
                <p:cNvSpPr/>
                <p:nvPr/>
              </p:nvSpPr>
              <p:spPr>
                <a:xfrm>
                  <a:off x="256427" y="2800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9" name="Rectangle 78"/>
                <p:cNvSpPr/>
                <p:nvPr/>
              </p:nvSpPr>
              <p:spPr>
                <a:xfrm>
                  <a:off x="256427" y="2683731"/>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0" name="Rectangle 79"/>
                <p:cNvSpPr/>
                <p:nvPr/>
              </p:nvSpPr>
              <p:spPr>
                <a:xfrm>
                  <a:off x="256427" y="2552667"/>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81" name="Rectangle 80"/>
                <p:cNvSpPr/>
                <p:nvPr/>
              </p:nvSpPr>
              <p:spPr>
                <a:xfrm>
                  <a:off x="256527" y="2419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grpSp>
          <p:grpSp>
            <p:nvGrpSpPr>
              <p:cNvPr id="69" name="Group 68"/>
              <p:cNvGrpSpPr/>
              <p:nvPr/>
            </p:nvGrpSpPr>
            <p:grpSpPr>
              <a:xfrm>
                <a:off x="3103717" y="2184272"/>
                <a:ext cx="775795" cy="871411"/>
                <a:chOff x="160552" y="2190751"/>
                <a:chExt cx="978134" cy="1098688"/>
              </a:xfrm>
            </p:grpSpPr>
            <p:sp>
              <p:nvSpPr>
                <p:cNvPr id="70" name="Freeform 9"/>
                <p:cNvSpPr>
                  <a:spLocks noEditPoints="1"/>
                </p:cNvSpPr>
                <p:nvPr/>
              </p:nvSpPr>
              <p:spPr bwMode="auto">
                <a:xfrm>
                  <a:off x="160552" y="2190751"/>
                  <a:ext cx="978134" cy="1098688"/>
                </a:xfrm>
                <a:custGeom>
                  <a:avLst/>
                  <a:gdLst>
                    <a:gd name="T0" fmla="*/ 352 w 427"/>
                    <a:gd name="T1" fmla="*/ 0 h 849"/>
                    <a:gd name="T2" fmla="*/ 76 w 427"/>
                    <a:gd name="T3" fmla="*/ 0 h 849"/>
                    <a:gd name="T4" fmla="*/ 0 w 427"/>
                    <a:gd name="T5" fmla="*/ 112 h 849"/>
                    <a:gd name="T6" fmla="*/ 0 w 427"/>
                    <a:gd name="T7" fmla="*/ 849 h 849"/>
                    <a:gd name="T8" fmla="*/ 427 w 427"/>
                    <a:gd name="T9" fmla="*/ 849 h 849"/>
                    <a:gd name="T10" fmla="*/ 427 w 427"/>
                    <a:gd name="T11" fmla="*/ 112 h 849"/>
                    <a:gd name="T12" fmla="*/ 352 w 427"/>
                    <a:gd name="T13" fmla="*/ 0 h 849"/>
                    <a:gd name="T14" fmla="*/ 396 w 427"/>
                    <a:gd name="T15" fmla="*/ 818 h 849"/>
                    <a:gd name="T16" fmla="*/ 31 w 427"/>
                    <a:gd name="T17" fmla="*/ 818 h 849"/>
                    <a:gd name="T18" fmla="*/ 31 w 427"/>
                    <a:gd name="T19" fmla="*/ 791 h 849"/>
                    <a:gd name="T20" fmla="*/ 396 w 427"/>
                    <a:gd name="T21" fmla="*/ 791 h 849"/>
                    <a:gd name="T22" fmla="*/ 396 w 427"/>
                    <a:gd name="T23" fmla="*/ 818 h 849"/>
                    <a:gd name="T24" fmla="*/ 396 w 427"/>
                    <a:gd name="T25" fmla="*/ 767 h 849"/>
                    <a:gd name="T26" fmla="*/ 31 w 427"/>
                    <a:gd name="T27" fmla="*/ 767 h 849"/>
                    <a:gd name="T28" fmla="*/ 31 w 427"/>
                    <a:gd name="T29" fmla="*/ 739 h 849"/>
                    <a:gd name="T30" fmla="*/ 396 w 427"/>
                    <a:gd name="T31" fmla="*/ 739 h 849"/>
                    <a:gd name="T32" fmla="*/ 396 w 427"/>
                    <a:gd name="T33" fmla="*/ 767 h 849"/>
                    <a:gd name="T34" fmla="*/ 396 w 427"/>
                    <a:gd name="T35" fmla="*/ 675 h 849"/>
                    <a:gd name="T36" fmla="*/ 359 w 427"/>
                    <a:gd name="T37" fmla="*/ 675 h 849"/>
                    <a:gd name="T38" fmla="*/ 259 w 427"/>
                    <a:gd name="T39" fmla="*/ 675 h 849"/>
                    <a:gd name="T40" fmla="*/ 142 w 427"/>
                    <a:gd name="T41" fmla="*/ 675 h 849"/>
                    <a:gd name="T42" fmla="*/ 51 w 427"/>
                    <a:gd name="T43" fmla="*/ 675 h 849"/>
                    <a:gd name="T44" fmla="*/ 31 w 427"/>
                    <a:gd name="T45" fmla="*/ 675 h 849"/>
                    <a:gd name="T46" fmla="*/ 31 w 427"/>
                    <a:gd name="T47" fmla="*/ 143 h 849"/>
                    <a:gd name="T48" fmla="*/ 396 w 427"/>
                    <a:gd name="T49" fmla="*/ 143 h 849"/>
                    <a:gd name="T50" fmla="*/ 396 w 427"/>
                    <a:gd name="T51" fmla="*/ 675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7" h="849">
                      <a:moveTo>
                        <a:pt x="352" y="0"/>
                      </a:moveTo>
                      <a:cubicBezTo>
                        <a:pt x="76" y="0"/>
                        <a:pt x="76" y="0"/>
                        <a:pt x="76" y="0"/>
                      </a:cubicBezTo>
                      <a:cubicBezTo>
                        <a:pt x="0" y="112"/>
                        <a:pt x="0" y="112"/>
                        <a:pt x="0" y="112"/>
                      </a:cubicBezTo>
                      <a:cubicBezTo>
                        <a:pt x="0" y="849"/>
                        <a:pt x="0" y="849"/>
                        <a:pt x="0" y="849"/>
                      </a:cubicBezTo>
                      <a:cubicBezTo>
                        <a:pt x="427" y="849"/>
                        <a:pt x="427" y="849"/>
                        <a:pt x="427" y="849"/>
                      </a:cubicBezTo>
                      <a:cubicBezTo>
                        <a:pt x="427" y="112"/>
                        <a:pt x="427" y="112"/>
                        <a:pt x="427" y="112"/>
                      </a:cubicBezTo>
                      <a:lnTo>
                        <a:pt x="352" y="0"/>
                      </a:lnTo>
                      <a:close/>
                      <a:moveTo>
                        <a:pt x="396" y="818"/>
                      </a:moveTo>
                      <a:cubicBezTo>
                        <a:pt x="31" y="818"/>
                        <a:pt x="31" y="818"/>
                        <a:pt x="31" y="818"/>
                      </a:cubicBezTo>
                      <a:cubicBezTo>
                        <a:pt x="31" y="791"/>
                        <a:pt x="31" y="791"/>
                        <a:pt x="31" y="791"/>
                      </a:cubicBezTo>
                      <a:cubicBezTo>
                        <a:pt x="44" y="791"/>
                        <a:pt x="390" y="791"/>
                        <a:pt x="396" y="791"/>
                      </a:cubicBezTo>
                      <a:lnTo>
                        <a:pt x="396" y="818"/>
                      </a:lnTo>
                      <a:close/>
                      <a:moveTo>
                        <a:pt x="396" y="767"/>
                      </a:moveTo>
                      <a:cubicBezTo>
                        <a:pt x="384" y="767"/>
                        <a:pt x="38" y="767"/>
                        <a:pt x="31" y="767"/>
                      </a:cubicBezTo>
                      <a:cubicBezTo>
                        <a:pt x="31" y="739"/>
                        <a:pt x="31" y="739"/>
                        <a:pt x="31" y="739"/>
                      </a:cubicBezTo>
                      <a:cubicBezTo>
                        <a:pt x="44" y="739"/>
                        <a:pt x="390" y="739"/>
                        <a:pt x="396" y="739"/>
                      </a:cubicBezTo>
                      <a:lnTo>
                        <a:pt x="396" y="767"/>
                      </a:lnTo>
                      <a:close/>
                      <a:moveTo>
                        <a:pt x="396" y="675"/>
                      </a:moveTo>
                      <a:cubicBezTo>
                        <a:pt x="384" y="675"/>
                        <a:pt x="372" y="675"/>
                        <a:pt x="359" y="675"/>
                      </a:cubicBezTo>
                      <a:cubicBezTo>
                        <a:pt x="326" y="675"/>
                        <a:pt x="292" y="675"/>
                        <a:pt x="259" y="675"/>
                      </a:cubicBezTo>
                      <a:cubicBezTo>
                        <a:pt x="220" y="675"/>
                        <a:pt x="181" y="675"/>
                        <a:pt x="142" y="675"/>
                      </a:cubicBezTo>
                      <a:cubicBezTo>
                        <a:pt x="112" y="675"/>
                        <a:pt x="81" y="675"/>
                        <a:pt x="51" y="675"/>
                      </a:cubicBezTo>
                      <a:cubicBezTo>
                        <a:pt x="45" y="675"/>
                        <a:pt x="38" y="675"/>
                        <a:pt x="31" y="675"/>
                      </a:cubicBezTo>
                      <a:cubicBezTo>
                        <a:pt x="31" y="143"/>
                        <a:pt x="31" y="143"/>
                        <a:pt x="31" y="143"/>
                      </a:cubicBezTo>
                      <a:cubicBezTo>
                        <a:pt x="396" y="143"/>
                        <a:pt x="396" y="143"/>
                        <a:pt x="396" y="143"/>
                      </a:cubicBezTo>
                      <a:lnTo>
                        <a:pt x="396" y="675"/>
                      </a:lnTo>
                      <a:close/>
                    </a:path>
                  </a:pathLst>
                </a:custGeom>
                <a:solidFill>
                  <a:srgbClr val="505050"/>
                </a:solidFill>
                <a:ln w="6350" cap="sq" cmpd="sng">
                  <a:noFill/>
                  <a:prstDash val="sysDot"/>
                  <a:bevel/>
                </a:ln>
              </p:spPr>
              <p:txBody>
                <a:bodyPr vert="horz" wrap="square" lIns="91440" tIns="45720" rIns="91440" bIns="45720" numCol="1" anchor="t" anchorCtr="0" compatLnSpc="1">
                  <a:prstTxWarp prst="textNoShape">
                    <a:avLst/>
                  </a:prstTxWarp>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262626"/>
                    </a:solidFill>
                    <a:effectLst/>
                    <a:uLnTx/>
                    <a:uFillTx/>
                  </a:endParaRPr>
                </a:p>
              </p:txBody>
            </p:sp>
            <p:sp>
              <p:nvSpPr>
                <p:cNvPr id="71" name="Rectangle 70"/>
                <p:cNvSpPr/>
                <p:nvPr/>
              </p:nvSpPr>
              <p:spPr>
                <a:xfrm>
                  <a:off x="256427" y="2931414"/>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2" name="Rectangle 71"/>
                <p:cNvSpPr/>
                <p:nvPr/>
              </p:nvSpPr>
              <p:spPr>
                <a:xfrm>
                  <a:off x="256427" y="2800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3" name="Rectangle 72"/>
                <p:cNvSpPr/>
                <p:nvPr/>
              </p:nvSpPr>
              <p:spPr>
                <a:xfrm>
                  <a:off x="256427" y="2683731"/>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4" name="Rectangle 73"/>
                <p:cNvSpPr/>
                <p:nvPr/>
              </p:nvSpPr>
              <p:spPr>
                <a:xfrm>
                  <a:off x="256427" y="2552667"/>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sp>
              <p:nvSpPr>
                <p:cNvPr id="75" name="Rectangle 74"/>
                <p:cNvSpPr/>
                <p:nvPr/>
              </p:nvSpPr>
              <p:spPr>
                <a:xfrm>
                  <a:off x="256527" y="2419350"/>
                  <a:ext cx="786384" cy="109728"/>
                </a:xfrm>
                <a:prstGeom prst="rect">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grpSp>
        </p:grpSp>
      </p:grpSp>
      <p:grpSp>
        <p:nvGrpSpPr>
          <p:cNvPr id="94" name="Group 93"/>
          <p:cNvGrpSpPr/>
          <p:nvPr/>
        </p:nvGrpSpPr>
        <p:grpSpPr>
          <a:xfrm>
            <a:off x="3896271" y="4133244"/>
            <a:ext cx="1135448" cy="1077864"/>
            <a:chOff x="3657600" y="3479678"/>
            <a:chExt cx="1135448" cy="1077864"/>
          </a:xfrm>
        </p:grpSpPr>
        <p:sp>
          <p:nvSpPr>
            <p:cNvPr id="95" name="Rectangle 94"/>
            <p:cNvSpPr/>
            <p:nvPr/>
          </p:nvSpPr>
          <p:spPr bwMode="auto">
            <a:xfrm>
              <a:off x="3657600" y="3479678"/>
              <a:ext cx="1135448" cy="1077864"/>
            </a:xfrm>
            <a:prstGeom prst="rect">
              <a:avLst/>
            </a:prstGeom>
            <a:solidFill>
              <a:srgbClr val="442359">
                <a:lumMod val="75000"/>
              </a:srgbClr>
            </a:solidFill>
            <a:ln w="25400" cap="flat" cmpd="sng" algn="ctr">
              <a:noFill/>
              <a:prstDash val="solid"/>
              <a:headEnd type="none" w="med" len="med"/>
              <a:tailEnd type="none" w="med" len="med"/>
            </a:ln>
            <a:effectLst/>
          </p:spPr>
          <p:txBody>
            <a:bodyPr rot="0" spcFirstLastPara="0" vertOverflow="overflow" horzOverflow="overflow" vert="horz" wrap="square" lIns="0" tIns="45720" rIns="0" bIns="137160" numCol="1" spcCol="0" rtlCol="0" fromWordArt="0" anchor="t" anchorCtr="0" forceAA="0" compatLnSpc="1">
              <a:prstTxWarp prst="textNoShape">
                <a:avLst/>
              </a:prstTxWarp>
              <a:noAutofit/>
            </a:bodyPr>
            <a:lstStyle/>
            <a:p>
              <a:pPr marL="0" marR="0" lvl="0" indent="0" algn="ctr" defTabSz="1319384" eaLnBrk="1" fontAlgn="base" latinLnBrk="0" hangingPunct="1">
                <a:lnSpc>
                  <a:spcPct val="90000"/>
                </a:lnSpc>
                <a:spcBef>
                  <a:spcPct val="0"/>
                </a:spcBef>
                <a:spcAft>
                  <a:spcPct val="0"/>
                </a:spcAft>
                <a:buClrTx/>
                <a:buSzTx/>
                <a:buFontTx/>
                <a:buNone/>
                <a:tabLst/>
                <a:defRPr/>
              </a:pPr>
              <a:r>
                <a:rPr kumimoji="0" lang="en-US" sz="1400" b="1" i="0" u="none" strike="noStrike" kern="0" cap="none" spc="-100" normalizeH="0" baseline="0" noProof="0" dirty="0">
                  <a:ln w="3175">
                    <a:noFill/>
                  </a:ln>
                  <a:solidFill>
                    <a:prstClr val="white"/>
                  </a:solidFill>
                  <a:effectLst/>
                  <a:uLnTx/>
                  <a:uFillTx/>
                  <a:latin typeface="Segoe UI Light" pitchFamily="34" charset="0"/>
                  <a:cs typeface="Segoe UI" pitchFamily="34" charset="0"/>
                </a:rPr>
                <a:t>10X</a:t>
              </a:r>
              <a:r>
                <a:rPr kumimoji="0" lang="en-US" sz="1400" b="0" i="0" u="none" strike="noStrike" kern="0" cap="none" spc="-100" normalizeH="0" baseline="0" noProof="0" dirty="0">
                  <a:ln w="3175">
                    <a:noFill/>
                  </a:ln>
                  <a:solidFill>
                    <a:prstClr val="white"/>
                  </a:solidFill>
                  <a:effectLst/>
                  <a:uLnTx/>
                  <a:uFillTx/>
                  <a:latin typeface="Segoe UI Light" pitchFamily="34" charset="0"/>
                  <a:cs typeface="Segoe UI" pitchFamily="34" charset="0"/>
                </a:rPr>
                <a:t> </a:t>
              </a:r>
              <a:r>
                <a:rPr lang="pl-PL" sz="1400" kern="0" spc="-100" dirty="0" smtClean="0">
                  <a:ln w="3175">
                    <a:noFill/>
                  </a:ln>
                  <a:solidFill>
                    <a:prstClr val="white"/>
                  </a:solidFill>
                  <a:latin typeface="Segoe UI Light" pitchFamily="34" charset="0"/>
                  <a:cs typeface="Segoe UI" pitchFamily="34" charset="0"/>
                </a:rPr>
                <a:t>szybsze </a:t>
              </a:r>
              <a:r>
                <a:rPr kumimoji="0" lang="pl-PL" sz="1400" b="0" i="0" u="none" strike="noStrike" kern="0" cap="none" spc="-100" normalizeH="0" baseline="0" noProof="0" dirty="0" smtClean="0">
                  <a:ln w="3175">
                    <a:noFill/>
                  </a:ln>
                  <a:solidFill>
                    <a:prstClr val="white"/>
                  </a:solidFill>
                  <a:effectLst/>
                  <a:uLnTx/>
                  <a:uFillTx/>
                  <a:latin typeface="Segoe UI Light" pitchFamily="34" charset="0"/>
                  <a:cs typeface="Segoe UI" pitchFamily="34" charset="0"/>
                </a:rPr>
                <a:t>niż SMP DW</a:t>
              </a:r>
              <a:endParaRPr kumimoji="0" lang="en-US" sz="1400" b="0" i="0" u="none" strike="noStrike" kern="0" cap="none" spc="-100" normalizeH="0" baseline="0" noProof="0" dirty="0">
                <a:ln w="3175">
                  <a:noFill/>
                </a:ln>
                <a:solidFill>
                  <a:prstClr val="white"/>
                </a:solidFill>
                <a:effectLst/>
                <a:uLnTx/>
                <a:uFillTx/>
                <a:latin typeface="Segoe UI Light" pitchFamily="34" charset="0"/>
                <a:cs typeface="Segoe UI" pitchFamily="34" charset="0"/>
              </a:endParaRPr>
            </a:p>
          </p:txBody>
        </p:sp>
        <p:pic>
          <p:nvPicPr>
            <p:cNvPr id="96" name="Picture 2" descr="C:\Users\sigurdg\Desktop\Scalable.png"/>
            <p:cNvPicPr>
              <a:picLocks noChangeAspect="1" noChangeArrowheads="1"/>
            </p:cNvPicPr>
            <p:nvPr/>
          </p:nvPicPr>
          <p:blipFill>
            <a:blip r:embed="rId2" cstate="print"/>
            <a:srcRect/>
            <a:stretch>
              <a:fillRect/>
            </a:stretch>
          </p:blipFill>
          <p:spPr bwMode="auto">
            <a:xfrm>
              <a:off x="3989625" y="4074583"/>
              <a:ext cx="433083" cy="325967"/>
            </a:xfrm>
            <a:prstGeom prst="rect">
              <a:avLst/>
            </a:prstGeom>
            <a:noFill/>
            <a:ln>
              <a:noFill/>
            </a:ln>
          </p:spPr>
        </p:pic>
      </p:grpSp>
      <p:grpSp>
        <p:nvGrpSpPr>
          <p:cNvPr id="97" name="Group 96"/>
          <p:cNvGrpSpPr/>
          <p:nvPr/>
        </p:nvGrpSpPr>
        <p:grpSpPr>
          <a:xfrm>
            <a:off x="5169103" y="4133244"/>
            <a:ext cx="1160532" cy="1077864"/>
            <a:chOff x="5269638" y="3275994"/>
            <a:chExt cx="1160532" cy="1077864"/>
          </a:xfrm>
        </p:grpSpPr>
        <p:sp>
          <p:nvSpPr>
            <p:cNvPr id="98" name="Rectangle 97"/>
            <p:cNvSpPr/>
            <p:nvPr/>
          </p:nvSpPr>
          <p:spPr bwMode="auto">
            <a:xfrm>
              <a:off x="5294722" y="3275994"/>
              <a:ext cx="1135448" cy="1077864"/>
            </a:xfrm>
            <a:prstGeom prst="rect">
              <a:avLst/>
            </a:prstGeom>
            <a:solidFill>
              <a:srgbClr val="442359">
                <a:lumMod val="75000"/>
              </a:srgbClr>
            </a:solidFill>
            <a:ln w="25400" cap="flat" cmpd="sng" algn="ctr">
              <a:noFill/>
              <a:prstDash val="solid"/>
              <a:headEnd type="none" w="med" len="med"/>
              <a:tailEnd type="none" w="med" len="med"/>
            </a:ln>
            <a:effectLst/>
          </p:spPr>
          <p:txBody>
            <a:bodyPr rot="0" spcFirstLastPara="0" vertOverflow="overflow" horzOverflow="overflow" vert="horz" wrap="square" lIns="0" tIns="45720" rIns="0" bIns="137160" numCol="1" spcCol="0" rtlCol="0" fromWordArt="0" anchor="t" anchorCtr="0" forceAA="0" compatLnSpc="1">
              <a:prstTxWarp prst="textNoShape">
                <a:avLst/>
              </a:prstTxWarp>
              <a:noAutofit/>
            </a:bodyPr>
            <a:lstStyle/>
            <a:p>
              <a:pPr marL="0" marR="0" lvl="0" indent="0" algn="ctr" defTabSz="1319384" eaLnBrk="1" fontAlgn="base" latinLnBrk="0" hangingPunct="1">
                <a:lnSpc>
                  <a:spcPct val="90000"/>
                </a:lnSpc>
                <a:spcBef>
                  <a:spcPct val="0"/>
                </a:spcBef>
                <a:spcAft>
                  <a:spcPct val="0"/>
                </a:spcAft>
                <a:buClrTx/>
                <a:buSzTx/>
                <a:buFontTx/>
                <a:buNone/>
                <a:tabLst/>
                <a:defRPr/>
              </a:pPr>
              <a:r>
                <a:rPr kumimoji="0" lang="pl-PL" sz="1400" b="0" i="0" u="none" strike="noStrike" kern="0" cap="none" spc="-100" normalizeH="0" baseline="0" noProof="0" dirty="0" smtClean="0">
                  <a:ln w="3175">
                    <a:noFill/>
                  </a:ln>
                  <a:solidFill>
                    <a:prstClr val="white"/>
                  </a:solidFill>
                  <a:effectLst/>
                  <a:uLnTx/>
                  <a:uFillTx/>
                  <a:latin typeface="Segoe UI Light" pitchFamily="34" charset="0"/>
                  <a:cs typeface="Segoe UI" pitchFamily="34" charset="0"/>
                </a:rPr>
                <a:t>Skomplikowane</a:t>
              </a:r>
              <a:r>
                <a:rPr kumimoji="0" lang="pl-PL" sz="1400" b="0" i="0" u="none" strike="noStrike" kern="0" cap="none" spc="-100" normalizeH="0" noProof="0" dirty="0" smtClean="0">
                  <a:ln w="3175">
                    <a:noFill/>
                  </a:ln>
                  <a:solidFill>
                    <a:prstClr val="white"/>
                  </a:solidFill>
                  <a:effectLst/>
                  <a:uLnTx/>
                  <a:uFillTx/>
                  <a:latin typeface="Segoe UI Light" pitchFamily="34" charset="0"/>
                  <a:cs typeface="Segoe UI" pitchFamily="34" charset="0"/>
                </a:rPr>
                <a:t> obliczenia</a:t>
              </a:r>
              <a:endParaRPr kumimoji="0" lang="en-US" sz="1400" b="0" i="0" u="none" strike="noStrike" kern="0" cap="none" spc="-100" normalizeH="0" baseline="0" noProof="0" dirty="0">
                <a:ln w="3175">
                  <a:noFill/>
                </a:ln>
                <a:solidFill>
                  <a:prstClr val="white"/>
                </a:solidFill>
                <a:effectLst/>
                <a:uLnTx/>
                <a:uFillTx/>
                <a:latin typeface="Segoe UI Light" pitchFamily="34" charset="0"/>
                <a:cs typeface="Segoe UI" pitchFamily="34" charset="0"/>
              </a:endParaRPr>
            </a:p>
          </p:txBody>
        </p:sp>
        <p:grpSp>
          <p:nvGrpSpPr>
            <p:cNvPr id="99" name="Group 98"/>
            <p:cNvGrpSpPr/>
            <p:nvPr/>
          </p:nvGrpSpPr>
          <p:grpSpPr>
            <a:xfrm>
              <a:off x="5269638" y="3694498"/>
              <a:ext cx="1127912" cy="596894"/>
              <a:chOff x="3942956" y="4546606"/>
              <a:chExt cx="1127912" cy="596894"/>
            </a:xfrm>
          </p:grpSpPr>
          <p:pic>
            <p:nvPicPr>
              <p:cNvPr id="100" name="Picture 9" descr="\\MAGNUM\Projects\Microsoft\Cloud Power FY12\Design\Icons\PNGs\Optimized.png"/>
              <p:cNvPicPr>
                <a:picLocks noChangeAspect="1" noChangeArrowheads="1"/>
              </p:cNvPicPr>
              <p:nvPr/>
            </p:nvPicPr>
            <p:blipFill>
              <a:blip r:embed="rId3" cstate="print">
                <a:lum bright="100000"/>
              </a:blip>
              <a:stretch>
                <a:fillRect/>
              </a:stretch>
            </p:blipFill>
            <p:spPr bwMode="auto">
              <a:xfrm>
                <a:off x="4385068" y="4546606"/>
                <a:ext cx="685800" cy="590550"/>
              </a:xfrm>
              <a:prstGeom prst="rect">
                <a:avLst/>
              </a:prstGeom>
              <a:noFill/>
            </p:spPr>
          </p:pic>
          <p:pic>
            <p:nvPicPr>
              <p:cNvPr id="101" name="Picture 9" descr="\\MAGNUM\Projects\Microsoft\Cloud Power FY12\Design\Icons\PNGs\Optimized.png"/>
              <p:cNvPicPr>
                <a:picLocks noChangeAspect="1" noChangeArrowheads="1"/>
              </p:cNvPicPr>
              <p:nvPr/>
            </p:nvPicPr>
            <p:blipFill>
              <a:blip r:embed="rId3" cstate="print">
                <a:lum bright="100000"/>
              </a:blip>
              <a:stretch>
                <a:fillRect/>
              </a:stretch>
            </p:blipFill>
            <p:spPr bwMode="auto">
              <a:xfrm>
                <a:off x="3942956" y="4552950"/>
                <a:ext cx="685800" cy="590550"/>
              </a:xfrm>
              <a:prstGeom prst="rect">
                <a:avLst/>
              </a:prstGeom>
              <a:noFill/>
            </p:spPr>
          </p:pic>
        </p:grpSp>
      </p:grpSp>
      <p:grpSp>
        <p:nvGrpSpPr>
          <p:cNvPr id="102" name="Group 101"/>
          <p:cNvGrpSpPr/>
          <p:nvPr/>
        </p:nvGrpSpPr>
        <p:grpSpPr>
          <a:xfrm>
            <a:off x="6492105" y="4133244"/>
            <a:ext cx="1135448" cy="1077864"/>
            <a:chOff x="6592639" y="3275994"/>
            <a:chExt cx="1135448" cy="1077864"/>
          </a:xfrm>
        </p:grpSpPr>
        <p:sp>
          <p:nvSpPr>
            <p:cNvPr id="103" name="Rectangle 102"/>
            <p:cNvSpPr/>
            <p:nvPr/>
          </p:nvSpPr>
          <p:spPr bwMode="auto">
            <a:xfrm>
              <a:off x="6592639" y="3275994"/>
              <a:ext cx="1135448" cy="1077864"/>
            </a:xfrm>
            <a:prstGeom prst="rect">
              <a:avLst/>
            </a:prstGeom>
            <a:solidFill>
              <a:srgbClr val="442359">
                <a:lumMod val="75000"/>
              </a:srgbClr>
            </a:solidFill>
            <a:ln w="25400" cap="flat" cmpd="sng" algn="ctr">
              <a:noFill/>
              <a:prstDash val="solid"/>
              <a:headEnd type="none" w="med" len="med"/>
              <a:tailEnd type="none" w="med" len="med"/>
            </a:ln>
            <a:effectLst/>
          </p:spPr>
          <p:txBody>
            <a:bodyPr rot="0" spcFirstLastPara="0" vertOverflow="overflow" horzOverflow="overflow" vert="horz" wrap="square" lIns="0" tIns="45720" rIns="0" bIns="137160" numCol="1" spcCol="0" rtlCol="0" fromWordArt="0" anchor="t" anchorCtr="0" forceAA="0" compatLnSpc="1">
              <a:prstTxWarp prst="textNoShape">
                <a:avLst/>
              </a:prstTxWarp>
              <a:noAutofit/>
            </a:bodyPr>
            <a:lstStyle/>
            <a:p>
              <a:pPr marL="0" marR="0" lvl="0" indent="0" algn="ctr" defTabSz="1319384" eaLnBrk="1" fontAlgn="base" latinLnBrk="0" hangingPunct="1">
                <a:lnSpc>
                  <a:spcPct val="90000"/>
                </a:lnSpc>
                <a:spcBef>
                  <a:spcPct val="0"/>
                </a:spcBef>
                <a:spcAft>
                  <a:spcPct val="0"/>
                </a:spcAft>
                <a:buClrTx/>
                <a:buSzTx/>
                <a:buFontTx/>
                <a:buNone/>
                <a:tabLst/>
                <a:defRPr/>
              </a:pPr>
              <a:r>
                <a:rPr lang="pl-PL" sz="1400" kern="0" spc="-100" dirty="0" smtClean="0">
                  <a:ln w="3175">
                    <a:noFill/>
                  </a:ln>
                  <a:solidFill>
                    <a:prstClr val="white"/>
                  </a:solidFill>
                  <a:latin typeface="Segoe UI Light" pitchFamily="34" charset="0"/>
                  <a:cs typeface="Segoe UI" pitchFamily="34" charset="0"/>
                </a:rPr>
                <a:t>Niemal liniowa skalowalność</a:t>
              </a:r>
              <a:endParaRPr kumimoji="0" lang="en-US" sz="1400" b="0" i="0" u="none" strike="noStrike" kern="0" cap="none" spc="-100" normalizeH="0" baseline="0" noProof="0" dirty="0">
                <a:ln w="3175">
                  <a:noFill/>
                </a:ln>
                <a:solidFill>
                  <a:prstClr val="white"/>
                </a:solidFill>
                <a:effectLst/>
                <a:uLnTx/>
                <a:uFillTx/>
                <a:latin typeface="Segoe UI Light" pitchFamily="34" charset="0"/>
                <a:cs typeface="Segoe UI" pitchFamily="34" charset="0"/>
              </a:endParaRPr>
            </a:p>
          </p:txBody>
        </p:sp>
        <p:cxnSp>
          <p:nvCxnSpPr>
            <p:cNvPr id="104" name="Straight Arrow Connector 103"/>
            <p:cNvCxnSpPr/>
            <p:nvPr/>
          </p:nvCxnSpPr>
          <p:spPr>
            <a:xfrm flipV="1">
              <a:off x="6858000" y="3790852"/>
              <a:ext cx="488066" cy="381098"/>
            </a:xfrm>
            <a:prstGeom prst="straightConnector1">
              <a:avLst/>
            </a:prstGeom>
            <a:noFill/>
            <a:ln w="38100" cap="flat" cmpd="sng" algn="ctr">
              <a:solidFill>
                <a:sysClr val="window" lastClr="FFFFFF"/>
              </a:solidFill>
              <a:prstDash val="solid"/>
              <a:tailEnd type="arrow"/>
            </a:ln>
            <a:effectLst/>
          </p:spPr>
        </p:cxnSp>
      </p:grpSp>
      <p:grpSp>
        <p:nvGrpSpPr>
          <p:cNvPr id="105" name="Group 104"/>
          <p:cNvGrpSpPr/>
          <p:nvPr/>
        </p:nvGrpSpPr>
        <p:grpSpPr>
          <a:xfrm>
            <a:off x="7779952" y="4133243"/>
            <a:ext cx="1135448" cy="1077864"/>
            <a:chOff x="7779952" y="3275993"/>
            <a:chExt cx="1135448" cy="1077864"/>
          </a:xfrm>
        </p:grpSpPr>
        <p:sp>
          <p:nvSpPr>
            <p:cNvPr id="106" name="Rectangle 105"/>
            <p:cNvSpPr/>
            <p:nvPr/>
          </p:nvSpPr>
          <p:spPr bwMode="auto">
            <a:xfrm>
              <a:off x="7779952" y="3275993"/>
              <a:ext cx="1135448" cy="1077864"/>
            </a:xfrm>
            <a:prstGeom prst="rect">
              <a:avLst/>
            </a:prstGeom>
            <a:solidFill>
              <a:srgbClr val="442359">
                <a:lumMod val="75000"/>
              </a:srgbClr>
            </a:solidFill>
            <a:ln w="25400" cap="flat" cmpd="sng" algn="ctr">
              <a:noFill/>
              <a:prstDash val="solid"/>
              <a:headEnd type="none" w="med" len="med"/>
              <a:tailEnd type="none" w="med" len="med"/>
            </a:ln>
            <a:effectLst/>
          </p:spPr>
          <p:txBody>
            <a:bodyPr rot="0" spcFirstLastPara="0" vertOverflow="overflow" horzOverflow="overflow" vert="horz" wrap="square" lIns="0" tIns="45720" rIns="0" bIns="137160" numCol="1" spcCol="0" rtlCol="0" fromWordArt="0" anchor="t" anchorCtr="0" forceAA="0" compatLnSpc="1">
              <a:prstTxWarp prst="textNoShape">
                <a:avLst/>
              </a:prstTxWarp>
              <a:noAutofit/>
            </a:bodyPr>
            <a:lstStyle/>
            <a:p>
              <a:pPr marL="0" marR="0" lvl="0" indent="0" algn="ctr" defTabSz="1319384" eaLnBrk="1" fontAlgn="base" latinLnBrk="0" hangingPunct="1">
                <a:lnSpc>
                  <a:spcPct val="90000"/>
                </a:lnSpc>
                <a:spcBef>
                  <a:spcPct val="0"/>
                </a:spcBef>
                <a:spcAft>
                  <a:spcPct val="0"/>
                </a:spcAft>
                <a:buClrTx/>
                <a:buSzTx/>
                <a:buFontTx/>
                <a:buNone/>
                <a:tabLst/>
                <a:defRPr/>
              </a:pPr>
              <a:r>
                <a:rPr kumimoji="0" lang="pl-PL" sz="1400" b="0" i="0" u="none" strike="noStrike" kern="0" cap="none" spc="-100" normalizeH="0" baseline="0" noProof="0" dirty="0" smtClean="0">
                  <a:ln w="3175">
                    <a:noFill/>
                  </a:ln>
                  <a:solidFill>
                    <a:prstClr val="white"/>
                  </a:solidFill>
                  <a:effectLst/>
                  <a:uLnTx/>
                  <a:uFillTx/>
                  <a:latin typeface="Segoe UI Light" pitchFamily="34" charset="0"/>
                  <a:cs typeface="Segoe UI" pitchFamily="34" charset="0"/>
                </a:rPr>
                <a:t>Łatwość skalowania</a:t>
              </a:r>
              <a:endParaRPr kumimoji="0" lang="en-US" sz="1400" b="0" i="0" u="none" strike="noStrike" kern="0" cap="none" spc="-100" normalizeH="0" baseline="0" noProof="0" dirty="0">
                <a:ln w="3175">
                  <a:noFill/>
                </a:ln>
                <a:solidFill>
                  <a:prstClr val="white"/>
                </a:solidFill>
                <a:effectLst/>
                <a:uLnTx/>
                <a:uFillTx/>
                <a:latin typeface="Segoe UI Light" pitchFamily="34" charset="0"/>
                <a:cs typeface="Segoe UI" pitchFamily="34" charset="0"/>
              </a:endParaRPr>
            </a:p>
          </p:txBody>
        </p:sp>
        <p:sp>
          <p:nvSpPr>
            <p:cNvPr id="107" name="Oval 106"/>
            <p:cNvSpPr/>
            <p:nvPr/>
          </p:nvSpPr>
          <p:spPr>
            <a:xfrm>
              <a:off x="8054524" y="3833252"/>
              <a:ext cx="76200" cy="75295"/>
            </a:xfrm>
            <a:prstGeom prst="ellipse">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Segoe UI"/>
              </a:endParaRPr>
            </a:p>
          </p:txBody>
        </p:sp>
        <p:sp>
          <p:nvSpPr>
            <p:cNvPr id="108" name="Oval 107"/>
            <p:cNvSpPr/>
            <p:nvPr/>
          </p:nvSpPr>
          <p:spPr>
            <a:xfrm>
              <a:off x="8054524" y="3950967"/>
              <a:ext cx="76200" cy="75295"/>
            </a:xfrm>
            <a:prstGeom prst="ellipse">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Segoe UI"/>
              </a:endParaRPr>
            </a:p>
          </p:txBody>
        </p:sp>
        <p:sp>
          <p:nvSpPr>
            <p:cNvPr id="109" name="Oval 108"/>
            <p:cNvSpPr/>
            <p:nvPr/>
          </p:nvSpPr>
          <p:spPr>
            <a:xfrm>
              <a:off x="8054524" y="4063910"/>
              <a:ext cx="76200" cy="75295"/>
            </a:xfrm>
            <a:prstGeom prst="ellipse">
              <a:avLst/>
            </a:prstGeom>
            <a:solidFill>
              <a:sysClr val="window" lastClr="FFFFFF"/>
            </a:solidFill>
            <a:ln w="25400" cap="flat" cmpd="sng" algn="ctr">
              <a:no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Segoe UI"/>
              </a:endParaRPr>
            </a:p>
          </p:txBody>
        </p:sp>
        <p:cxnSp>
          <p:nvCxnSpPr>
            <p:cNvPr id="110" name="Straight Arrow Connector 109"/>
            <p:cNvCxnSpPr/>
            <p:nvPr/>
          </p:nvCxnSpPr>
          <p:spPr>
            <a:xfrm>
              <a:off x="8092624" y="3870899"/>
              <a:ext cx="495300" cy="0"/>
            </a:xfrm>
            <a:prstGeom prst="straightConnector1">
              <a:avLst/>
            </a:prstGeom>
            <a:noFill/>
            <a:ln w="19050" cap="flat" cmpd="sng" algn="ctr">
              <a:solidFill>
                <a:sysClr val="window" lastClr="FFFFFF"/>
              </a:solidFill>
              <a:prstDash val="solid"/>
              <a:tailEnd type="arrow"/>
            </a:ln>
            <a:effectLst/>
          </p:spPr>
        </p:cxnSp>
        <p:cxnSp>
          <p:nvCxnSpPr>
            <p:cNvPr id="111" name="Straight Arrow Connector 110"/>
            <p:cNvCxnSpPr/>
            <p:nvPr/>
          </p:nvCxnSpPr>
          <p:spPr>
            <a:xfrm>
              <a:off x="8092624" y="3984951"/>
              <a:ext cx="495300" cy="0"/>
            </a:xfrm>
            <a:prstGeom prst="straightConnector1">
              <a:avLst/>
            </a:prstGeom>
            <a:noFill/>
            <a:ln w="19050" cap="flat" cmpd="sng" algn="ctr">
              <a:solidFill>
                <a:sysClr val="window" lastClr="FFFFFF"/>
              </a:solidFill>
              <a:prstDash val="solid"/>
              <a:tailEnd type="arrow"/>
            </a:ln>
            <a:effectLst/>
          </p:spPr>
        </p:cxnSp>
        <p:cxnSp>
          <p:nvCxnSpPr>
            <p:cNvPr id="112" name="Straight Arrow Connector 111"/>
            <p:cNvCxnSpPr/>
            <p:nvPr/>
          </p:nvCxnSpPr>
          <p:spPr>
            <a:xfrm>
              <a:off x="8110017" y="4101557"/>
              <a:ext cx="495300" cy="0"/>
            </a:xfrm>
            <a:prstGeom prst="straightConnector1">
              <a:avLst/>
            </a:prstGeom>
            <a:noFill/>
            <a:ln w="19050" cap="flat" cmpd="sng" algn="ctr">
              <a:solidFill>
                <a:sysClr val="window" lastClr="FFFFFF"/>
              </a:solidFill>
              <a:prstDash val="solid"/>
              <a:tailEnd type="arrow"/>
            </a:ln>
            <a:effectLst/>
          </p:spPr>
        </p:cxnSp>
      </p:grpSp>
      <p:sp>
        <p:nvSpPr>
          <p:cNvPr id="3" name="Title 2"/>
          <p:cNvSpPr>
            <a:spLocks noGrp="1"/>
          </p:cNvSpPr>
          <p:nvPr>
            <p:ph type="title"/>
          </p:nvPr>
        </p:nvSpPr>
        <p:spPr/>
        <p:txBody>
          <a:bodyPr>
            <a:normAutofit fontScale="90000"/>
          </a:bodyPr>
          <a:lstStyle/>
          <a:p>
            <a:r>
              <a:rPr lang="pl-PL" dirty="0" err="1"/>
              <a:t>Massively</a:t>
            </a:r>
            <a:r>
              <a:rPr lang="pl-PL" dirty="0"/>
              <a:t> </a:t>
            </a:r>
            <a:r>
              <a:rPr lang="pl-PL" dirty="0" err="1"/>
              <a:t>Parallel</a:t>
            </a:r>
            <a:r>
              <a:rPr lang="pl-PL" dirty="0"/>
              <a:t> Processing (MPP)</a:t>
            </a:r>
          </a:p>
        </p:txBody>
      </p:sp>
    </p:spTree>
    <p:extLst>
      <p:ext uri="{BB962C8B-B14F-4D97-AF65-F5344CB8AC3E}">
        <p14:creationId xmlns:p14="http://schemas.microsoft.com/office/powerpoint/2010/main" val="41338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MPP (PDW v1) vs SMP</a:t>
            </a:r>
            <a:endParaRPr lang="en-US" dirty="0"/>
          </a:p>
        </p:txBody>
      </p:sp>
      <p:sp>
        <p:nvSpPr>
          <p:cNvPr id="4" name="TextBox 3"/>
          <p:cNvSpPr txBox="1"/>
          <p:nvPr/>
        </p:nvSpPr>
        <p:spPr>
          <a:xfrm>
            <a:off x="457200" y="6096000"/>
            <a:ext cx="3670044" cy="276999"/>
          </a:xfrm>
          <a:prstGeom prst="rect">
            <a:avLst/>
          </a:prstGeom>
          <a:noFill/>
        </p:spPr>
        <p:txBody>
          <a:bodyPr wrap="none" rtlCol="0">
            <a:spAutoFit/>
          </a:bodyPr>
          <a:lstStyle/>
          <a:p>
            <a:pPr defTabSz="914363"/>
            <a:r>
              <a:rPr lang="en-US" sz="1200" dirty="0" smtClean="0"/>
              <a:t>* Data based on POC query metrics with PDW customer</a:t>
            </a:r>
            <a:endParaRPr lang="en-US" sz="1200" dirty="0"/>
          </a:p>
        </p:txBody>
      </p:sp>
      <p:graphicFrame>
        <p:nvGraphicFramePr>
          <p:cNvPr id="6" name="Chart 5"/>
          <p:cNvGraphicFramePr/>
          <p:nvPr>
            <p:extLst>
              <p:ext uri="{D42A27DB-BD31-4B8C-83A1-F6EECF244321}">
                <p14:modId xmlns:p14="http://schemas.microsoft.com/office/powerpoint/2010/main" val="1475045190"/>
              </p:ext>
            </p:extLst>
          </p:nvPr>
        </p:nvGraphicFramePr>
        <p:xfrm>
          <a:off x="373487" y="961697"/>
          <a:ext cx="8581327" cy="512379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698123" y="2458776"/>
            <a:ext cx="2944781" cy="1046440"/>
          </a:xfrm>
          <a:prstGeom prst="rect">
            <a:avLst/>
          </a:prstGeom>
          <a:noFill/>
        </p:spPr>
        <p:txBody>
          <a:bodyPr wrap="none" rtlCol="0">
            <a:spAutoFit/>
          </a:bodyPr>
          <a:lstStyle/>
          <a:p>
            <a:pPr defTabSz="914400"/>
            <a:r>
              <a:rPr lang="en-US" sz="4400" b="1" dirty="0" smtClean="0">
                <a:solidFill>
                  <a:srgbClr val="FF0000"/>
                </a:solidFill>
              </a:rPr>
              <a:t>220x</a:t>
            </a:r>
          </a:p>
          <a:p>
            <a:pPr defTabSz="914400"/>
            <a:r>
              <a:rPr lang="en-US" sz="1800" dirty="0" smtClean="0">
                <a:solidFill>
                  <a:srgbClr val="FF0000"/>
                </a:solidFill>
              </a:rPr>
              <a:t>Overall Performance Increase</a:t>
            </a:r>
            <a:endParaRPr lang="en-US" sz="1800" dirty="0">
              <a:solidFill>
                <a:srgbClr val="FF0000"/>
              </a:solidFill>
            </a:endParaRPr>
          </a:p>
        </p:txBody>
      </p:sp>
    </p:spTree>
    <p:extLst>
      <p:ext uri="{BB962C8B-B14F-4D97-AF65-F5344CB8AC3E}">
        <p14:creationId xmlns:p14="http://schemas.microsoft.com/office/powerpoint/2010/main" val="361324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212083" y="1747986"/>
            <a:ext cx="2467567" cy="2765292"/>
          </a:xfrm>
          <a:prstGeom prst="round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Segoe UI"/>
              <a:ea typeface="+mn-ea"/>
              <a:cs typeface="+mn-cs"/>
            </a:endParaRPr>
          </a:p>
        </p:txBody>
      </p:sp>
      <p:cxnSp>
        <p:nvCxnSpPr>
          <p:cNvPr id="13" name="Straight Connector 12"/>
          <p:cNvCxnSpPr/>
          <p:nvPr/>
        </p:nvCxnSpPr>
        <p:spPr>
          <a:xfrm>
            <a:off x="2421636" y="1747986"/>
            <a:ext cx="0" cy="2765292"/>
          </a:xfrm>
          <a:prstGeom prst="line">
            <a:avLst/>
          </a:prstGeom>
          <a:noFill/>
          <a:ln w="9525" cap="flat" cmpd="sng" algn="ctr">
            <a:solidFill>
              <a:srgbClr val="FF8B00">
                <a:shade val="95000"/>
                <a:satMod val="105000"/>
              </a:srgbClr>
            </a:solidFill>
            <a:prstDash val="solid"/>
          </a:ln>
          <a:effectLst/>
        </p:spPr>
      </p:cxnSp>
      <p:cxnSp>
        <p:nvCxnSpPr>
          <p:cNvPr id="14" name="Straight Connector 13"/>
          <p:cNvCxnSpPr>
            <a:stCxn id="11" idx="1"/>
            <a:endCxn id="11" idx="3"/>
          </p:cNvCxnSpPr>
          <p:nvPr/>
        </p:nvCxnSpPr>
        <p:spPr>
          <a:xfrm>
            <a:off x="1212083" y="3130632"/>
            <a:ext cx="2467567" cy="0"/>
          </a:xfrm>
          <a:prstGeom prst="line">
            <a:avLst/>
          </a:prstGeom>
          <a:noFill/>
          <a:ln w="9525" cap="flat" cmpd="sng" algn="ctr">
            <a:solidFill>
              <a:srgbClr val="FF8B00">
                <a:shade val="95000"/>
                <a:satMod val="105000"/>
              </a:srgbClr>
            </a:solidFill>
            <a:prstDash val="solid"/>
          </a:ln>
          <a:effectLst/>
        </p:spPr>
      </p:cxnSp>
      <p:cxnSp>
        <p:nvCxnSpPr>
          <p:cNvPr id="15" name="Straight Arrow Connector 14"/>
          <p:cNvCxnSpPr/>
          <p:nvPr/>
        </p:nvCxnSpPr>
        <p:spPr>
          <a:xfrm flipV="1">
            <a:off x="1043549" y="1621630"/>
            <a:ext cx="0" cy="3267628"/>
          </a:xfrm>
          <a:prstGeom prst="straightConnector1">
            <a:avLst/>
          </a:prstGeom>
          <a:noFill/>
          <a:ln w="28575" cap="flat" cmpd="sng" algn="ctr">
            <a:solidFill>
              <a:srgbClr val="FF8B00">
                <a:shade val="95000"/>
                <a:satMod val="105000"/>
              </a:srgbClr>
            </a:solidFill>
            <a:prstDash val="solid"/>
            <a:tailEnd type="arrow"/>
          </a:ln>
          <a:effectLst/>
        </p:spPr>
      </p:cxnSp>
      <p:cxnSp>
        <p:nvCxnSpPr>
          <p:cNvPr id="16" name="Straight Arrow Connector 15"/>
          <p:cNvCxnSpPr/>
          <p:nvPr/>
        </p:nvCxnSpPr>
        <p:spPr>
          <a:xfrm>
            <a:off x="1040712" y="4884709"/>
            <a:ext cx="2774510" cy="0"/>
          </a:xfrm>
          <a:prstGeom prst="straightConnector1">
            <a:avLst/>
          </a:prstGeom>
          <a:noFill/>
          <a:ln w="28575" cap="flat" cmpd="sng" algn="ctr">
            <a:solidFill>
              <a:srgbClr val="FF8B00">
                <a:shade val="95000"/>
                <a:satMod val="105000"/>
              </a:srgbClr>
            </a:solidFill>
            <a:prstDash val="solid"/>
            <a:tailEnd type="arrow"/>
          </a:ln>
          <a:effectLst/>
        </p:spPr>
      </p:cxnSp>
      <p:sp>
        <p:nvSpPr>
          <p:cNvPr id="17" name="TextBox 16"/>
          <p:cNvSpPr txBox="1"/>
          <p:nvPr/>
        </p:nvSpPr>
        <p:spPr>
          <a:xfrm>
            <a:off x="1375056" y="1498108"/>
            <a:ext cx="107716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Challengers</a:t>
            </a:r>
            <a:endParaRPr kumimoji="0" lang="en-GB" sz="1200" b="0" i="0" u="none" strike="noStrike" kern="0" cap="none" spc="0" normalizeH="0" baseline="0" noProof="0" dirty="0">
              <a:ln>
                <a:noFill/>
              </a:ln>
              <a:solidFill>
                <a:srgbClr val="B5D331"/>
              </a:solidFill>
              <a:effectLst/>
              <a:uLnTx/>
              <a:uFillTx/>
            </a:endParaRPr>
          </a:p>
        </p:txBody>
      </p:sp>
      <p:sp>
        <p:nvSpPr>
          <p:cNvPr id="18" name="TextBox 17"/>
          <p:cNvSpPr txBox="1"/>
          <p:nvPr/>
        </p:nvSpPr>
        <p:spPr>
          <a:xfrm>
            <a:off x="2587242" y="1495023"/>
            <a:ext cx="855576" cy="2800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Leaders</a:t>
            </a:r>
            <a:endParaRPr kumimoji="0" lang="en-GB" sz="1200" b="0" i="0" u="none" strike="noStrike" kern="0" cap="none" spc="0" normalizeH="0" baseline="0" noProof="0" dirty="0">
              <a:ln>
                <a:noFill/>
              </a:ln>
              <a:solidFill>
                <a:srgbClr val="B5D331"/>
              </a:solidFill>
              <a:effectLst/>
              <a:uLnTx/>
              <a:uFillTx/>
            </a:endParaRPr>
          </a:p>
        </p:txBody>
      </p:sp>
      <p:sp>
        <p:nvSpPr>
          <p:cNvPr id="19" name="TextBox 18"/>
          <p:cNvSpPr txBox="1"/>
          <p:nvPr/>
        </p:nvSpPr>
        <p:spPr>
          <a:xfrm>
            <a:off x="1275227" y="4519845"/>
            <a:ext cx="1272239"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Niche players</a:t>
            </a:r>
            <a:endParaRPr kumimoji="0" lang="en-GB" sz="1200" b="0" i="0" u="none" strike="noStrike" kern="0" cap="none" spc="0" normalizeH="0" baseline="0" noProof="0" dirty="0">
              <a:ln>
                <a:noFill/>
              </a:ln>
              <a:solidFill>
                <a:srgbClr val="B5D331"/>
              </a:solidFill>
              <a:effectLst/>
              <a:uLnTx/>
              <a:uFillTx/>
            </a:endParaRPr>
          </a:p>
        </p:txBody>
      </p:sp>
      <p:sp>
        <p:nvSpPr>
          <p:cNvPr id="20" name="TextBox 19"/>
          <p:cNvSpPr txBox="1"/>
          <p:nvPr/>
        </p:nvSpPr>
        <p:spPr>
          <a:xfrm>
            <a:off x="2670005" y="4519845"/>
            <a:ext cx="100964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Visionaries</a:t>
            </a:r>
            <a:endParaRPr kumimoji="0" lang="en-GB" sz="1200" b="0" i="0" u="none" strike="noStrike" kern="0" cap="none" spc="0" normalizeH="0" baseline="0" noProof="0" dirty="0">
              <a:ln>
                <a:noFill/>
              </a:ln>
              <a:solidFill>
                <a:srgbClr val="B5D331"/>
              </a:solidFill>
              <a:effectLst/>
              <a:uLnTx/>
              <a:uFillTx/>
            </a:endParaRPr>
          </a:p>
        </p:txBody>
      </p:sp>
      <p:sp>
        <p:nvSpPr>
          <p:cNvPr id="21" name="TextBox 20"/>
          <p:cNvSpPr txBox="1"/>
          <p:nvPr/>
        </p:nvSpPr>
        <p:spPr>
          <a:xfrm>
            <a:off x="1275226" y="4917103"/>
            <a:ext cx="262479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rPr>
              <a:t>Completeness of Vision</a:t>
            </a:r>
            <a:endParaRPr kumimoji="0" lang="en-GB" sz="1800" b="0" i="0" u="none" strike="noStrike" kern="0" cap="none" spc="0" normalizeH="0" baseline="0" noProof="0" dirty="0">
              <a:ln>
                <a:noFill/>
              </a:ln>
              <a:solidFill>
                <a:srgbClr val="C00000"/>
              </a:solidFill>
              <a:effectLst/>
              <a:uLnTx/>
              <a:uFillTx/>
            </a:endParaRPr>
          </a:p>
        </p:txBody>
      </p:sp>
      <p:sp>
        <p:nvSpPr>
          <p:cNvPr id="22" name="TextBox 21"/>
          <p:cNvSpPr txBox="1"/>
          <p:nvPr/>
        </p:nvSpPr>
        <p:spPr>
          <a:xfrm>
            <a:off x="612509" y="1923189"/>
            <a:ext cx="461665" cy="2217330"/>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rPr>
              <a:t>Ability to Execute</a:t>
            </a:r>
            <a:endParaRPr kumimoji="0" lang="en-GB" sz="1800" b="0" i="0" u="none" strike="noStrike" kern="0" cap="none" spc="0" normalizeH="0" baseline="0" noProof="0" dirty="0">
              <a:ln>
                <a:noFill/>
              </a:ln>
              <a:solidFill>
                <a:srgbClr val="C00000"/>
              </a:solidFill>
              <a:effectLst/>
              <a:uLnTx/>
              <a:uFillTx/>
            </a:endParaRPr>
          </a:p>
        </p:txBody>
      </p:sp>
      <p:sp>
        <p:nvSpPr>
          <p:cNvPr id="23" name="Rounded Rectangle 22"/>
          <p:cNvSpPr/>
          <p:nvPr/>
        </p:nvSpPr>
        <p:spPr>
          <a:xfrm>
            <a:off x="5384033" y="1731533"/>
            <a:ext cx="2467567" cy="2765292"/>
          </a:xfrm>
          <a:prstGeom prst="round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Segoe UI"/>
              <a:ea typeface="+mn-ea"/>
              <a:cs typeface="+mn-cs"/>
            </a:endParaRPr>
          </a:p>
        </p:txBody>
      </p:sp>
      <p:cxnSp>
        <p:nvCxnSpPr>
          <p:cNvPr id="24" name="Straight Connector 23"/>
          <p:cNvCxnSpPr/>
          <p:nvPr/>
        </p:nvCxnSpPr>
        <p:spPr>
          <a:xfrm>
            <a:off x="6593586" y="1731533"/>
            <a:ext cx="0" cy="2765292"/>
          </a:xfrm>
          <a:prstGeom prst="line">
            <a:avLst/>
          </a:prstGeom>
          <a:noFill/>
          <a:ln w="9525" cap="flat" cmpd="sng" algn="ctr">
            <a:solidFill>
              <a:srgbClr val="FF8B00">
                <a:shade val="95000"/>
                <a:satMod val="105000"/>
              </a:srgbClr>
            </a:solidFill>
            <a:prstDash val="solid"/>
          </a:ln>
          <a:effectLst/>
        </p:spPr>
      </p:cxnSp>
      <p:cxnSp>
        <p:nvCxnSpPr>
          <p:cNvPr id="25" name="Straight Connector 24"/>
          <p:cNvCxnSpPr>
            <a:stCxn id="23" idx="1"/>
            <a:endCxn id="23" idx="3"/>
          </p:cNvCxnSpPr>
          <p:nvPr/>
        </p:nvCxnSpPr>
        <p:spPr>
          <a:xfrm>
            <a:off x="5384033" y="3114179"/>
            <a:ext cx="2467567" cy="0"/>
          </a:xfrm>
          <a:prstGeom prst="line">
            <a:avLst/>
          </a:prstGeom>
          <a:noFill/>
          <a:ln w="9525" cap="flat" cmpd="sng" algn="ctr">
            <a:solidFill>
              <a:srgbClr val="FF8B00">
                <a:shade val="95000"/>
                <a:satMod val="105000"/>
              </a:srgbClr>
            </a:solidFill>
            <a:prstDash val="solid"/>
          </a:ln>
          <a:effectLst/>
        </p:spPr>
      </p:cxnSp>
      <p:cxnSp>
        <p:nvCxnSpPr>
          <p:cNvPr id="26" name="Straight Arrow Connector 25"/>
          <p:cNvCxnSpPr/>
          <p:nvPr/>
        </p:nvCxnSpPr>
        <p:spPr>
          <a:xfrm flipV="1">
            <a:off x="5226516" y="1605177"/>
            <a:ext cx="0" cy="3267628"/>
          </a:xfrm>
          <a:prstGeom prst="straightConnector1">
            <a:avLst/>
          </a:prstGeom>
          <a:noFill/>
          <a:ln w="28575" cap="flat" cmpd="sng" algn="ctr">
            <a:solidFill>
              <a:srgbClr val="FF8B00">
                <a:shade val="95000"/>
                <a:satMod val="105000"/>
              </a:srgbClr>
            </a:solidFill>
            <a:prstDash val="solid"/>
            <a:tailEnd type="arrow"/>
          </a:ln>
          <a:effectLst/>
        </p:spPr>
      </p:cxnSp>
      <p:cxnSp>
        <p:nvCxnSpPr>
          <p:cNvPr id="27" name="Straight Arrow Connector 26"/>
          <p:cNvCxnSpPr/>
          <p:nvPr/>
        </p:nvCxnSpPr>
        <p:spPr>
          <a:xfrm>
            <a:off x="5212662" y="4868256"/>
            <a:ext cx="2774510" cy="0"/>
          </a:xfrm>
          <a:prstGeom prst="straightConnector1">
            <a:avLst/>
          </a:prstGeom>
          <a:noFill/>
          <a:ln w="28575" cap="flat" cmpd="sng" algn="ctr">
            <a:solidFill>
              <a:srgbClr val="FF8B00">
                <a:shade val="95000"/>
                <a:satMod val="105000"/>
              </a:srgbClr>
            </a:solidFill>
            <a:prstDash val="solid"/>
            <a:tailEnd type="arrow"/>
          </a:ln>
          <a:effectLst/>
        </p:spPr>
      </p:cxnSp>
      <p:sp>
        <p:nvSpPr>
          <p:cNvPr id="28" name="TextBox 27"/>
          <p:cNvSpPr txBox="1"/>
          <p:nvPr/>
        </p:nvSpPr>
        <p:spPr>
          <a:xfrm>
            <a:off x="5537481" y="1481655"/>
            <a:ext cx="105811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Challengers</a:t>
            </a:r>
            <a:endParaRPr kumimoji="0" lang="en-GB" sz="1200" b="0" i="0" u="none" strike="noStrike" kern="0" cap="none" spc="0" normalizeH="0" baseline="0" noProof="0" dirty="0">
              <a:ln>
                <a:noFill/>
              </a:ln>
              <a:solidFill>
                <a:srgbClr val="B5D331"/>
              </a:solidFill>
              <a:effectLst/>
              <a:uLnTx/>
              <a:uFillTx/>
            </a:endParaRPr>
          </a:p>
        </p:txBody>
      </p:sp>
      <p:sp>
        <p:nvSpPr>
          <p:cNvPr id="29" name="TextBox 28"/>
          <p:cNvSpPr txBox="1"/>
          <p:nvPr/>
        </p:nvSpPr>
        <p:spPr>
          <a:xfrm>
            <a:off x="6730617" y="1478570"/>
            <a:ext cx="855576" cy="2800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Leaders</a:t>
            </a:r>
            <a:endParaRPr kumimoji="0" lang="en-GB" sz="1200" b="0" i="0" u="none" strike="noStrike" kern="0" cap="none" spc="0" normalizeH="0" baseline="0" noProof="0" dirty="0">
              <a:ln>
                <a:noFill/>
              </a:ln>
              <a:solidFill>
                <a:srgbClr val="B5D331"/>
              </a:solidFill>
              <a:effectLst/>
              <a:uLnTx/>
              <a:uFillTx/>
            </a:endParaRPr>
          </a:p>
        </p:txBody>
      </p:sp>
      <p:sp>
        <p:nvSpPr>
          <p:cNvPr id="30" name="TextBox 29"/>
          <p:cNvSpPr txBox="1"/>
          <p:nvPr/>
        </p:nvSpPr>
        <p:spPr>
          <a:xfrm>
            <a:off x="5447177" y="4503392"/>
            <a:ext cx="1272239"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Niche players</a:t>
            </a:r>
            <a:endParaRPr kumimoji="0" lang="en-GB" sz="1200" b="0" i="0" u="none" strike="noStrike" kern="0" cap="none" spc="0" normalizeH="0" baseline="0" noProof="0" dirty="0">
              <a:ln>
                <a:noFill/>
              </a:ln>
              <a:solidFill>
                <a:srgbClr val="B5D331"/>
              </a:solidFill>
              <a:effectLst/>
              <a:uLnTx/>
              <a:uFillTx/>
            </a:endParaRPr>
          </a:p>
        </p:txBody>
      </p:sp>
      <p:sp>
        <p:nvSpPr>
          <p:cNvPr id="31" name="TextBox 30"/>
          <p:cNvSpPr txBox="1"/>
          <p:nvPr/>
        </p:nvSpPr>
        <p:spPr>
          <a:xfrm>
            <a:off x="6841955" y="4503392"/>
            <a:ext cx="1009645"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B5D331"/>
                </a:solidFill>
                <a:effectLst/>
                <a:uLnTx/>
                <a:uFillTx/>
              </a:rPr>
              <a:t>Visionaries</a:t>
            </a:r>
            <a:endParaRPr kumimoji="0" lang="en-GB" sz="1200" b="0" i="0" u="none" strike="noStrike" kern="0" cap="none" spc="0" normalizeH="0" baseline="0" noProof="0" dirty="0">
              <a:ln>
                <a:noFill/>
              </a:ln>
              <a:solidFill>
                <a:srgbClr val="B5D331"/>
              </a:solidFill>
              <a:effectLst/>
              <a:uLnTx/>
              <a:uFillTx/>
            </a:endParaRPr>
          </a:p>
        </p:txBody>
      </p:sp>
      <p:sp>
        <p:nvSpPr>
          <p:cNvPr id="32" name="TextBox 31"/>
          <p:cNvSpPr txBox="1"/>
          <p:nvPr/>
        </p:nvSpPr>
        <p:spPr>
          <a:xfrm>
            <a:off x="5447176" y="4911667"/>
            <a:ext cx="262479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rPr>
              <a:t>Completeness of Vision</a:t>
            </a:r>
            <a:endParaRPr kumimoji="0" lang="en-GB" sz="1800" b="0" i="0" u="none" strike="noStrike" kern="0" cap="none" spc="0" normalizeH="0" baseline="0" noProof="0" dirty="0">
              <a:ln>
                <a:noFill/>
              </a:ln>
              <a:solidFill>
                <a:srgbClr val="C00000"/>
              </a:solidFill>
              <a:effectLst/>
              <a:uLnTx/>
              <a:uFillTx/>
            </a:endParaRPr>
          </a:p>
        </p:txBody>
      </p:sp>
      <p:sp>
        <p:nvSpPr>
          <p:cNvPr id="33" name="TextBox 32"/>
          <p:cNvSpPr txBox="1"/>
          <p:nvPr/>
        </p:nvSpPr>
        <p:spPr>
          <a:xfrm>
            <a:off x="4813034" y="1846989"/>
            <a:ext cx="461665" cy="2310607"/>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C00000"/>
                </a:solidFill>
                <a:effectLst/>
                <a:uLnTx/>
                <a:uFillTx/>
              </a:rPr>
              <a:t>Ability to Execute</a:t>
            </a:r>
            <a:endParaRPr kumimoji="0" lang="en-GB" sz="1800" b="0" i="0" u="none" strike="noStrike" kern="0" cap="none" spc="0" normalizeH="0" baseline="0" noProof="0" dirty="0">
              <a:ln>
                <a:noFill/>
              </a:ln>
              <a:solidFill>
                <a:srgbClr val="C00000"/>
              </a:solidFill>
              <a:effectLst/>
              <a:uLnTx/>
              <a:uFillTx/>
            </a:endParaRPr>
          </a:p>
        </p:txBody>
      </p:sp>
      <p:sp>
        <p:nvSpPr>
          <p:cNvPr id="34" name="Oval 33"/>
          <p:cNvSpPr/>
          <p:nvPr/>
        </p:nvSpPr>
        <p:spPr>
          <a:xfrm>
            <a:off x="2878041" y="2586397"/>
            <a:ext cx="82384" cy="85725"/>
          </a:xfrm>
          <a:prstGeom prst="ellipse">
            <a:avLst/>
          </a:prstGeom>
          <a:solidFill>
            <a:srgbClr val="4DC8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5" name="Oval 34"/>
          <p:cNvSpPr/>
          <p:nvPr/>
        </p:nvSpPr>
        <p:spPr>
          <a:xfrm>
            <a:off x="7107932" y="2096406"/>
            <a:ext cx="82384" cy="85725"/>
          </a:xfrm>
          <a:prstGeom prst="ellipse">
            <a:avLst/>
          </a:prstGeom>
          <a:solidFill>
            <a:srgbClr val="4DC8E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37" name="TextBox 36"/>
          <p:cNvSpPr txBox="1"/>
          <p:nvPr/>
        </p:nvSpPr>
        <p:spPr>
          <a:xfrm>
            <a:off x="1402260" y="1197224"/>
            <a:ext cx="221589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effectLst/>
                <a:uLnTx/>
                <a:uFillTx/>
              </a:rPr>
              <a:t>Data Warehousing</a:t>
            </a:r>
            <a:endParaRPr kumimoji="0" lang="en-GB" sz="1800" b="0" i="0" u="none" strike="noStrike" kern="0" cap="none" spc="0" normalizeH="0" baseline="0" noProof="0" dirty="0">
              <a:ln>
                <a:noFill/>
              </a:ln>
              <a:effectLst/>
              <a:uLnTx/>
              <a:uFillTx/>
            </a:endParaRPr>
          </a:p>
        </p:txBody>
      </p:sp>
      <p:sp>
        <p:nvSpPr>
          <p:cNvPr id="38" name="TextBox 37"/>
          <p:cNvSpPr txBox="1"/>
          <p:nvPr/>
        </p:nvSpPr>
        <p:spPr>
          <a:xfrm>
            <a:off x="5442230" y="1197224"/>
            <a:ext cx="257174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effectLst/>
                <a:uLnTx/>
                <a:uFillTx/>
              </a:rPr>
              <a:t>Business Intelligence</a:t>
            </a:r>
            <a:endParaRPr kumimoji="0" lang="en-GB" sz="1800" b="0" i="0" u="none" strike="noStrike" kern="0" cap="none" spc="0" normalizeH="0" baseline="0" noProof="0" dirty="0">
              <a:ln>
                <a:noFill/>
              </a:ln>
              <a:effectLst/>
              <a:uLnTx/>
              <a:uFillTx/>
            </a:endParaRPr>
          </a:p>
        </p:txBody>
      </p:sp>
      <p:sp>
        <p:nvSpPr>
          <p:cNvPr id="39" name="TextBox 38"/>
          <p:cNvSpPr txBox="1"/>
          <p:nvPr/>
        </p:nvSpPr>
        <p:spPr>
          <a:xfrm>
            <a:off x="2920187" y="2553719"/>
            <a:ext cx="855576" cy="2800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4DC8ED"/>
                </a:solidFill>
                <a:effectLst/>
                <a:uLnTx/>
                <a:uFillTx/>
              </a:rPr>
              <a:t>Microsoft</a:t>
            </a:r>
            <a:endParaRPr kumimoji="0" lang="en-GB" sz="1200" b="0" i="0" u="none" strike="noStrike" kern="0" cap="none" spc="0" normalizeH="0" baseline="0" noProof="0" dirty="0">
              <a:ln>
                <a:noFill/>
              </a:ln>
              <a:solidFill>
                <a:srgbClr val="4DC8ED"/>
              </a:solidFill>
              <a:effectLst/>
              <a:uLnTx/>
              <a:uFillTx/>
            </a:endParaRPr>
          </a:p>
        </p:txBody>
      </p:sp>
      <p:sp>
        <p:nvSpPr>
          <p:cNvPr id="40" name="TextBox 39"/>
          <p:cNvSpPr txBox="1"/>
          <p:nvPr/>
        </p:nvSpPr>
        <p:spPr>
          <a:xfrm>
            <a:off x="7190316" y="2062151"/>
            <a:ext cx="855576" cy="28008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4DC8ED"/>
                </a:solidFill>
                <a:effectLst/>
                <a:uLnTx/>
                <a:uFillTx/>
              </a:rPr>
              <a:t>Microsoft</a:t>
            </a:r>
            <a:endParaRPr kumimoji="0" lang="en-GB" sz="1200" b="0" i="0" u="none" strike="noStrike" kern="0" cap="none" spc="0" normalizeH="0" baseline="0" noProof="0" dirty="0">
              <a:ln>
                <a:noFill/>
              </a:ln>
              <a:solidFill>
                <a:srgbClr val="4DC8ED"/>
              </a:solidFill>
              <a:effectLst/>
              <a:uLnTx/>
              <a:uFillTx/>
            </a:endParaRPr>
          </a:p>
        </p:txBody>
      </p:sp>
      <p:sp>
        <p:nvSpPr>
          <p:cNvPr id="41" name="Rectangle 40"/>
          <p:cNvSpPr/>
          <p:nvPr/>
        </p:nvSpPr>
        <p:spPr>
          <a:xfrm>
            <a:off x="388981" y="5356034"/>
            <a:ext cx="8387261" cy="775848"/>
          </a:xfrm>
          <a:prstGeom prst="rect">
            <a:avLst/>
          </a:prstGeom>
          <a:solidFill>
            <a:schemeClr val="accent1"/>
          </a:solidFill>
          <a:ln w="9525" cap="flat" cmpd="sng" algn="ctr">
            <a:noFill/>
            <a:prstDash val="solid"/>
            <a:headEnd type="none" w="med" len="med"/>
            <a:tailEnd type="none" w="med" len="med"/>
          </a:ln>
          <a:effectLst>
            <a:outerShdw blurRad="393700" dist="317500" dir="5400000" sx="90000" sy="-19000" rotWithShape="0">
              <a:prstClr val="black">
                <a:alpha val="15000"/>
              </a:prstClr>
            </a:outerShdw>
          </a:effectLst>
        </p:spPr>
        <p:txBody>
          <a:bodyPr vert="horz" wrap="square" lIns="91436" tIns="91440" rIns="91436" bIns="91440" numCol="1" rtlCol="0" anchor="ctr" anchorCtr="0" compatLnSpc="1">
            <a:prstTxWarp prst="textNoShape">
              <a:avLst/>
            </a:prstTxWarp>
          </a:bodyPr>
          <a:lstStyle/>
          <a:p>
            <a:pPr defTabSz="914099" fontAlgn="base">
              <a:spcBef>
                <a:spcPct val="0"/>
              </a:spcBef>
              <a:spcAft>
                <a:spcPct val="0"/>
              </a:spcAft>
            </a:pPr>
            <a:r>
              <a:rPr lang="en-GB" sz="1400" i="1" kern="0" dirty="0">
                <a:solidFill>
                  <a:srgbClr val="FFFFFF"/>
                </a:solidFill>
                <a:latin typeface="Segoe UI" pitchFamily="34" charset="0"/>
                <a:ea typeface="Segoe UI" pitchFamily="34" charset="0"/>
                <a:cs typeface="Segoe UI" pitchFamily="34" charset="0"/>
              </a:rPr>
              <a:t>“Microsoft exhibits one of the best value propositions on the market with a low cost and a highly </a:t>
            </a:r>
            <a:r>
              <a:rPr lang="en-GB" sz="1400" i="1" kern="0" dirty="0" err="1">
                <a:solidFill>
                  <a:srgbClr val="FFFFFF"/>
                </a:solidFill>
                <a:latin typeface="Segoe UI" pitchFamily="34" charset="0"/>
                <a:ea typeface="Segoe UI" pitchFamily="34" charset="0"/>
                <a:cs typeface="Segoe UI" pitchFamily="34" charset="0"/>
              </a:rPr>
              <a:t>favorable</a:t>
            </a:r>
            <a:r>
              <a:rPr lang="en-GB" sz="1400" i="1" kern="0" dirty="0">
                <a:solidFill>
                  <a:srgbClr val="FFFFFF"/>
                </a:solidFill>
                <a:latin typeface="Segoe UI" pitchFamily="34" charset="0"/>
                <a:ea typeface="Segoe UI" pitchFamily="34" charset="0"/>
                <a:cs typeface="Segoe UI" pitchFamily="34" charset="0"/>
              </a:rPr>
              <a:t> price/performance ratio”</a:t>
            </a:r>
          </a:p>
          <a:p>
            <a:pPr algn="r" defTabSz="914099" fontAlgn="base">
              <a:spcBef>
                <a:spcPct val="0"/>
              </a:spcBef>
              <a:spcAft>
                <a:spcPct val="0"/>
              </a:spcAft>
            </a:pPr>
            <a:r>
              <a:rPr lang="en-GB" sz="1200" i="1" kern="0" dirty="0">
                <a:solidFill>
                  <a:srgbClr val="FFFFFF"/>
                </a:solidFill>
                <a:latin typeface="Segoe UI" pitchFamily="34" charset="0"/>
                <a:ea typeface="Segoe UI" pitchFamily="34" charset="0"/>
                <a:cs typeface="Segoe UI" pitchFamily="34" charset="0"/>
              </a:rPr>
              <a:t>- Gartner, February </a:t>
            </a:r>
            <a:r>
              <a:rPr lang="en-GB" sz="1200" i="1" kern="0" dirty="0" smtClean="0">
                <a:solidFill>
                  <a:srgbClr val="FFFFFF"/>
                </a:solidFill>
                <a:latin typeface="Segoe UI" pitchFamily="34" charset="0"/>
                <a:ea typeface="Segoe UI" pitchFamily="34" charset="0"/>
                <a:cs typeface="Segoe UI" pitchFamily="34" charset="0"/>
              </a:rPr>
              <a:t>2012</a:t>
            </a:r>
            <a:endParaRPr lang="en-GB" sz="1200" i="1" kern="0" dirty="0">
              <a:solidFill>
                <a:srgbClr val="FFFFFF"/>
              </a:solidFill>
              <a:latin typeface="Segoe UI" pitchFamily="34" charset="0"/>
              <a:ea typeface="Segoe UI" pitchFamily="34" charset="0"/>
              <a:cs typeface="Segoe UI" pitchFamily="34" charset="0"/>
            </a:endParaRPr>
          </a:p>
        </p:txBody>
      </p:sp>
      <p:cxnSp>
        <p:nvCxnSpPr>
          <p:cNvPr id="4" name="Straight Arrow Connector 3"/>
          <p:cNvCxnSpPr/>
          <p:nvPr/>
        </p:nvCxnSpPr>
        <p:spPr>
          <a:xfrm flipV="1">
            <a:off x="2983548" y="2221240"/>
            <a:ext cx="243247" cy="332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7190316" y="1833689"/>
            <a:ext cx="365224" cy="2306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pl-PL" dirty="0" smtClean="0"/>
              <a:t>Gartner</a:t>
            </a:r>
            <a:endParaRPr lang="pl-PL" dirty="0"/>
          </a:p>
        </p:txBody>
      </p:sp>
    </p:spTree>
    <p:extLst>
      <p:ext uri="{BB962C8B-B14F-4D97-AF65-F5344CB8AC3E}">
        <p14:creationId xmlns:p14="http://schemas.microsoft.com/office/powerpoint/2010/main" val="299047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bwMode="auto">
          <a:xfrm>
            <a:off x="378162" y="2083756"/>
            <a:ext cx="1265820" cy="2515666"/>
          </a:xfrm>
          <a:prstGeom prst="rect">
            <a:avLst/>
          </a:prstGeom>
          <a:solidFill>
            <a:schemeClr val="bg1">
              <a:lumMod val="65000"/>
              <a:lumOff val="35000"/>
            </a:schemeClr>
          </a:solidFill>
          <a:ln w="9525" cap="flat" cmpd="sng" algn="ctr">
            <a:noFill/>
            <a:prstDash val="soli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51460" tIns="25729" rIns="51460" bIns="25729" numCol="1" rtlCol="0" anchor="ctr" anchorCtr="0" compatLnSpc="1">
            <a:prstTxWarp prst="textNoShape">
              <a:avLst/>
            </a:prstTxWarp>
          </a:bodyPr>
          <a:lstStyle/>
          <a:p>
            <a:pPr algn="ctr" defTabSz="514455"/>
            <a:endParaRPr lang="en-US" sz="1238" dirty="0">
              <a:solidFill>
                <a:srgbClr val="FFFFFF">
                  <a:alpha val="99000"/>
                </a:srgbClr>
              </a:solidFill>
            </a:endParaRPr>
          </a:p>
        </p:txBody>
      </p:sp>
      <p:sp>
        <p:nvSpPr>
          <p:cNvPr id="134" name="TextBox 133"/>
          <p:cNvSpPr txBox="1"/>
          <p:nvPr/>
        </p:nvSpPr>
        <p:spPr>
          <a:xfrm>
            <a:off x="7195333" y="2083756"/>
            <a:ext cx="1800622" cy="3000821"/>
          </a:xfrm>
          <a:prstGeom prst="rect">
            <a:avLst/>
          </a:prstGeom>
          <a:noFill/>
        </p:spPr>
        <p:txBody>
          <a:bodyPr wrap="square" rtlCol="0">
            <a:spAutoFit/>
          </a:bodyPr>
          <a:lstStyle/>
          <a:p>
            <a:pPr marL="128622" indent="-128622">
              <a:buFont typeface="Arial" panose="020B0604020202020204" pitchFamily="34" charset="0"/>
              <a:buChar char="•"/>
            </a:pPr>
            <a:r>
              <a:rPr lang="en-US" sz="900" dirty="0"/>
              <a:t>Reduce hardware footprint by virtualizing the entire control server rack down to a few nodes</a:t>
            </a:r>
          </a:p>
          <a:p>
            <a:pPr marL="128622" indent="-128622">
              <a:buFont typeface="Arial" panose="020B0604020202020204" pitchFamily="34" charset="0"/>
              <a:buChar char="•"/>
            </a:pPr>
            <a:endParaRPr lang="en-US" sz="900" dirty="0"/>
          </a:p>
          <a:p>
            <a:pPr marL="128622" indent="-128622">
              <a:buFont typeface="Arial" panose="020B0604020202020204" pitchFamily="34" charset="0"/>
              <a:buChar char="•"/>
            </a:pPr>
            <a:r>
              <a:rPr lang="en-US" sz="900" dirty="0"/>
              <a:t>1.5x lower price/TB providing the lowest price/TB in the industry </a:t>
            </a:r>
          </a:p>
          <a:p>
            <a:pPr marL="128622" indent="-128622">
              <a:buFont typeface="Arial" panose="020B0604020202020204" pitchFamily="34" charset="0"/>
              <a:buChar char="•"/>
            </a:pPr>
            <a:endParaRPr lang="en-US" sz="900" dirty="0"/>
          </a:p>
          <a:p>
            <a:pPr marL="128622" indent="-128622">
              <a:buFont typeface="Arial" panose="020B0604020202020204" pitchFamily="34" charset="0"/>
              <a:buChar char="•"/>
            </a:pPr>
            <a:r>
              <a:rPr lang="en-US" sz="900" dirty="0"/>
              <a:t>Save up to 70% of storage with up to 15x compression via the xVelocity </a:t>
            </a:r>
            <a:r>
              <a:rPr lang="en-US" sz="900" dirty="0" err="1"/>
              <a:t>columstore</a:t>
            </a:r>
            <a:endParaRPr lang="en-US" sz="900" dirty="0"/>
          </a:p>
          <a:p>
            <a:pPr marL="128622" indent="-128622">
              <a:buFont typeface="Arial" panose="020B0604020202020204" pitchFamily="34" charset="0"/>
              <a:buChar char="•"/>
            </a:pPr>
            <a:endParaRPr lang="en-US" sz="900" dirty="0"/>
          </a:p>
          <a:p>
            <a:pPr marL="128622" indent="-128622">
              <a:buFont typeface="Arial" panose="020B0604020202020204" pitchFamily="34" charset="0"/>
              <a:buChar char="•"/>
            </a:pPr>
            <a:r>
              <a:rPr lang="en-US" sz="900" dirty="0"/>
              <a:t>Resilient, scalable, and high performance storage features in WS2012 replace SAN with high density, low cost SAS JBODS</a:t>
            </a:r>
          </a:p>
          <a:p>
            <a:pPr marL="128622" indent="-128622">
              <a:buFont typeface="Arial" panose="020B0604020202020204" pitchFamily="34" charset="0"/>
              <a:buChar char="•"/>
            </a:pPr>
            <a:endParaRPr lang="en-US" sz="900" dirty="0"/>
          </a:p>
          <a:p>
            <a:pPr marL="128622" indent="-128622">
              <a:buFont typeface="Arial" panose="020B0604020202020204" pitchFamily="34" charset="0"/>
              <a:buChar char="•"/>
            </a:pPr>
            <a:r>
              <a:rPr lang="en-US" sz="900" dirty="0"/>
              <a:t>70% more disk I/O bandwidth</a:t>
            </a:r>
          </a:p>
          <a:p>
            <a:pPr marL="128622" indent="-128622">
              <a:buFont typeface="Arial" panose="020B0604020202020204" pitchFamily="34" charset="0"/>
              <a:buChar char="•"/>
            </a:pPr>
            <a:endParaRPr lang="en-US" sz="900" dirty="0"/>
          </a:p>
        </p:txBody>
      </p:sp>
      <p:sp>
        <p:nvSpPr>
          <p:cNvPr id="135" name="TextBox 134"/>
          <p:cNvSpPr txBox="1"/>
          <p:nvPr/>
        </p:nvSpPr>
        <p:spPr>
          <a:xfrm>
            <a:off x="5224326" y="4797328"/>
            <a:ext cx="1839286" cy="646331"/>
          </a:xfrm>
          <a:prstGeom prst="rect">
            <a:avLst/>
          </a:prstGeom>
          <a:noFill/>
        </p:spPr>
        <p:txBody>
          <a:bodyPr wrap="none" rtlCol="0">
            <a:spAutoFit/>
          </a:bodyPr>
          <a:lstStyle/>
          <a:p>
            <a:pPr marL="214370" indent="-214370">
              <a:buFont typeface="Arial" panose="020B0604020202020204" pitchFamily="34" charset="0"/>
              <a:buChar char="•"/>
            </a:pPr>
            <a:r>
              <a:rPr lang="en-US" sz="900" dirty="0"/>
              <a:t>128 cores on 8 compute nodes</a:t>
            </a:r>
          </a:p>
          <a:p>
            <a:pPr marL="214370" indent="-214370">
              <a:buFont typeface="Arial" panose="020B0604020202020204" pitchFamily="34" charset="0"/>
              <a:buChar char="•"/>
            </a:pPr>
            <a:r>
              <a:rPr lang="en-US" sz="900" dirty="0"/>
              <a:t>2TB of RAM on compute</a:t>
            </a:r>
          </a:p>
          <a:p>
            <a:pPr marL="214370" indent="-214370">
              <a:buFont typeface="Arial" panose="020B0604020202020204" pitchFamily="34" charset="0"/>
              <a:buChar char="•"/>
            </a:pPr>
            <a:r>
              <a:rPr lang="en-US" sz="900" dirty="0"/>
              <a:t>Up to 168 TB of temp DB</a:t>
            </a:r>
          </a:p>
          <a:p>
            <a:pPr marL="214370" indent="-214370">
              <a:buFont typeface="Arial" panose="020B0604020202020204" pitchFamily="34" charset="0"/>
              <a:buChar char="•"/>
            </a:pPr>
            <a:r>
              <a:rPr lang="en-US" sz="900" dirty="0"/>
              <a:t>Up to 1PB of user data </a:t>
            </a:r>
          </a:p>
        </p:txBody>
      </p:sp>
      <p:sp>
        <p:nvSpPr>
          <p:cNvPr id="136" name="TextBox 135"/>
          <p:cNvSpPr txBox="1"/>
          <p:nvPr/>
        </p:nvSpPr>
        <p:spPr>
          <a:xfrm>
            <a:off x="1863596" y="4797328"/>
            <a:ext cx="1896994" cy="784830"/>
          </a:xfrm>
          <a:prstGeom prst="rect">
            <a:avLst/>
          </a:prstGeom>
          <a:noFill/>
        </p:spPr>
        <p:txBody>
          <a:bodyPr wrap="none" rtlCol="0">
            <a:spAutoFit/>
          </a:bodyPr>
          <a:lstStyle/>
          <a:p>
            <a:pPr marL="214370" indent="-214370">
              <a:buFont typeface="Arial" panose="020B0604020202020204" pitchFamily="34" charset="0"/>
              <a:buChar char="•"/>
            </a:pPr>
            <a:r>
              <a:rPr lang="en-US" sz="900" dirty="0"/>
              <a:t>160 cores on 10 compute nodes</a:t>
            </a:r>
          </a:p>
          <a:p>
            <a:pPr marL="214370" indent="-214370">
              <a:buFont typeface="Arial" panose="020B0604020202020204" pitchFamily="34" charset="0"/>
              <a:buChar char="•"/>
            </a:pPr>
            <a:r>
              <a:rPr lang="en-US" sz="900" dirty="0"/>
              <a:t>1.28 TB of RAM on compute</a:t>
            </a:r>
          </a:p>
          <a:p>
            <a:pPr marL="214370" indent="-214370">
              <a:buFont typeface="Arial" panose="020B0604020202020204" pitchFamily="34" charset="0"/>
              <a:buChar char="•"/>
            </a:pPr>
            <a:r>
              <a:rPr lang="en-US" sz="900" dirty="0"/>
              <a:t>Up to 30 TB of temp DB</a:t>
            </a:r>
          </a:p>
          <a:p>
            <a:pPr marL="214370" indent="-214370">
              <a:buFont typeface="Arial" panose="020B0604020202020204" pitchFamily="34" charset="0"/>
              <a:buChar char="•"/>
            </a:pPr>
            <a:r>
              <a:rPr lang="en-US" sz="900" dirty="0"/>
              <a:t>Up to 150 TB of user data</a:t>
            </a:r>
          </a:p>
          <a:p>
            <a:pPr marL="214370" indent="-214370">
              <a:buFont typeface="Arial" panose="020B0604020202020204" pitchFamily="34" charset="0"/>
              <a:buChar char="•"/>
            </a:pPr>
            <a:endParaRPr lang="en-US" sz="900" dirty="0"/>
          </a:p>
        </p:txBody>
      </p:sp>
      <p:sp>
        <p:nvSpPr>
          <p:cNvPr id="3" name="Title 2"/>
          <p:cNvSpPr>
            <a:spLocks noGrp="1"/>
          </p:cNvSpPr>
          <p:nvPr>
            <p:ph type="title"/>
          </p:nvPr>
        </p:nvSpPr>
        <p:spPr/>
        <p:txBody>
          <a:bodyPr/>
          <a:lstStyle/>
          <a:p>
            <a:r>
              <a:rPr lang="pl-PL" dirty="0" smtClean="0"/>
              <a:t>PDW v2 vs PDW v1</a:t>
            </a:r>
            <a:endParaRPr lang="pl-PL" dirty="0"/>
          </a:p>
        </p:txBody>
      </p:sp>
      <p:sp>
        <p:nvSpPr>
          <p:cNvPr id="137" name="Rectangle 136"/>
          <p:cNvSpPr/>
          <p:nvPr/>
        </p:nvSpPr>
        <p:spPr bwMode="auto">
          <a:xfrm>
            <a:off x="1088642" y="2015169"/>
            <a:ext cx="930702" cy="2465571"/>
          </a:xfrm>
          <a:prstGeom prst="rect">
            <a:avLst/>
          </a:prstGeom>
          <a:no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endParaRPr lang="en-US" sz="1213" dirty="0">
              <a:solidFill>
                <a:schemeClr val="tx1"/>
              </a:solidFill>
            </a:endParaRPr>
          </a:p>
        </p:txBody>
      </p:sp>
      <p:sp>
        <p:nvSpPr>
          <p:cNvPr id="138" name="Rectangle 137"/>
          <p:cNvSpPr/>
          <p:nvPr/>
        </p:nvSpPr>
        <p:spPr bwMode="auto">
          <a:xfrm>
            <a:off x="2169867" y="2015169"/>
            <a:ext cx="1861406" cy="2458837"/>
          </a:xfrm>
          <a:prstGeom prst="rect">
            <a:avLst/>
          </a:prstGeom>
          <a:no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endParaRPr lang="en-US" sz="1213" dirty="0">
              <a:solidFill>
                <a:schemeClr val="tx1"/>
              </a:solidFill>
            </a:endParaRPr>
          </a:p>
        </p:txBody>
      </p:sp>
      <p:pic>
        <p:nvPicPr>
          <p:cNvPr id="139" name="Picture 138" descr="dl380g5-new.jpg"/>
          <p:cNvPicPr>
            <a:picLocks noChangeAspect="1"/>
          </p:cNvPicPr>
          <p:nvPr/>
        </p:nvPicPr>
        <p:blipFill>
          <a:blip r:embed="rId4" cstate="print"/>
          <a:stretch>
            <a:fillRect/>
          </a:stretch>
        </p:blipFill>
        <p:spPr>
          <a:xfrm>
            <a:off x="2289981" y="2638890"/>
            <a:ext cx="699709" cy="138701"/>
          </a:xfrm>
          <a:prstGeom prst="rect">
            <a:avLst/>
          </a:prstGeom>
        </p:spPr>
      </p:pic>
      <p:pic>
        <p:nvPicPr>
          <p:cNvPr id="143" name="Picture 142" descr="dl380g5-new.jpg"/>
          <p:cNvPicPr>
            <a:picLocks noChangeAspect="1"/>
          </p:cNvPicPr>
          <p:nvPr/>
        </p:nvPicPr>
        <p:blipFill>
          <a:blip r:embed="rId4" cstate="print"/>
          <a:stretch>
            <a:fillRect/>
          </a:stretch>
        </p:blipFill>
        <p:spPr>
          <a:xfrm>
            <a:off x="2285937" y="2838762"/>
            <a:ext cx="699709" cy="138701"/>
          </a:xfrm>
          <a:prstGeom prst="rect">
            <a:avLst/>
          </a:prstGeom>
        </p:spPr>
      </p:pic>
      <p:pic>
        <p:nvPicPr>
          <p:cNvPr id="148" name="Picture 147" descr="dl380g5-new.jpg"/>
          <p:cNvPicPr>
            <a:picLocks noChangeAspect="1"/>
          </p:cNvPicPr>
          <p:nvPr/>
        </p:nvPicPr>
        <p:blipFill>
          <a:blip r:embed="rId4" cstate="print"/>
          <a:stretch>
            <a:fillRect/>
          </a:stretch>
        </p:blipFill>
        <p:spPr>
          <a:xfrm>
            <a:off x="2289981" y="3042712"/>
            <a:ext cx="699709" cy="138701"/>
          </a:xfrm>
          <a:prstGeom prst="rect">
            <a:avLst/>
          </a:prstGeom>
        </p:spPr>
      </p:pic>
      <p:pic>
        <p:nvPicPr>
          <p:cNvPr id="149" name="Picture 148" descr="dl380g5-new.jpg"/>
          <p:cNvPicPr>
            <a:picLocks noChangeAspect="1"/>
          </p:cNvPicPr>
          <p:nvPr/>
        </p:nvPicPr>
        <p:blipFill>
          <a:blip r:embed="rId4" cstate="print"/>
          <a:stretch>
            <a:fillRect/>
          </a:stretch>
        </p:blipFill>
        <p:spPr>
          <a:xfrm>
            <a:off x="2294026" y="3246663"/>
            <a:ext cx="699709" cy="138701"/>
          </a:xfrm>
          <a:prstGeom prst="rect">
            <a:avLst/>
          </a:prstGeom>
        </p:spPr>
      </p:pic>
      <p:pic>
        <p:nvPicPr>
          <p:cNvPr id="150" name="Picture 149" descr="dl380g5-new.jpg"/>
          <p:cNvPicPr>
            <a:picLocks noChangeAspect="1"/>
          </p:cNvPicPr>
          <p:nvPr/>
        </p:nvPicPr>
        <p:blipFill>
          <a:blip r:embed="rId4" cstate="print"/>
          <a:stretch>
            <a:fillRect/>
          </a:stretch>
        </p:blipFill>
        <p:spPr>
          <a:xfrm>
            <a:off x="2289981" y="3434297"/>
            <a:ext cx="699709" cy="138701"/>
          </a:xfrm>
          <a:prstGeom prst="rect">
            <a:avLst/>
          </a:prstGeom>
        </p:spPr>
      </p:pic>
      <p:pic>
        <p:nvPicPr>
          <p:cNvPr id="151" name="Picture 150" descr="dl380g5-new.jpg"/>
          <p:cNvPicPr>
            <a:picLocks noChangeAspect="1"/>
          </p:cNvPicPr>
          <p:nvPr/>
        </p:nvPicPr>
        <p:blipFill>
          <a:blip r:embed="rId4" cstate="print"/>
          <a:stretch>
            <a:fillRect/>
          </a:stretch>
        </p:blipFill>
        <p:spPr>
          <a:xfrm>
            <a:off x="2294026" y="3650485"/>
            <a:ext cx="699709" cy="138701"/>
          </a:xfrm>
          <a:prstGeom prst="rect">
            <a:avLst/>
          </a:prstGeom>
        </p:spPr>
      </p:pic>
      <p:pic>
        <p:nvPicPr>
          <p:cNvPr id="152" name="Picture 151" descr="dl380g5-new.jpg"/>
          <p:cNvPicPr>
            <a:picLocks noChangeAspect="1"/>
          </p:cNvPicPr>
          <p:nvPr/>
        </p:nvPicPr>
        <p:blipFill>
          <a:blip r:embed="rId4" cstate="print"/>
          <a:stretch>
            <a:fillRect/>
          </a:stretch>
        </p:blipFill>
        <p:spPr>
          <a:xfrm>
            <a:off x="2285937" y="2443098"/>
            <a:ext cx="699709" cy="138701"/>
          </a:xfrm>
          <a:prstGeom prst="rect">
            <a:avLst/>
          </a:prstGeom>
        </p:spPr>
      </p:pic>
      <p:sp>
        <p:nvSpPr>
          <p:cNvPr id="153" name="Line 126"/>
          <p:cNvSpPr>
            <a:spLocks noChangeShapeType="1"/>
          </p:cNvSpPr>
          <p:nvPr/>
        </p:nvSpPr>
        <p:spPr bwMode="auto">
          <a:xfrm>
            <a:off x="3074731" y="2155835"/>
            <a:ext cx="13772" cy="1983340"/>
          </a:xfrm>
          <a:prstGeom prst="line">
            <a:avLst/>
          </a:prstGeom>
          <a:noFill/>
          <a:ln w="38100">
            <a:solidFill>
              <a:srgbClr val="FF0000"/>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154" name="Line 199"/>
          <p:cNvSpPr>
            <a:spLocks noChangeShapeType="1"/>
          </p:cNvSpPr>
          <p:nvPr/>
        </p:nvSpPr>
        <p:spPr bwMode="auto">
          <a:xfrm flipH="1">
            <a:off x="2100174" y="2714278"/>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55" name="Line 209"/>
          <p:cNvSpPr>
            <a:spLocks noChangeShapeType="1"/>
          </p:cNvSpPr>
          <p:nvPr/>
        </p:nvSpPr>
        <p:spPr bwMode="auto">
          <a:xfrm flipH="1">
            <a:off x="2100174" y="3112357"/>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56" name="Line 214"/>
          <p:cNvSpPr>
            <a:spLocks noChangeShapeType="1"/>
          </p:cNvSpPr>
          <p:nvPr/>
        </p:nvSpPr>
        <p:spPr bwMode="auto">
          <a:xfrm rot="10800000" flipH="1">
            <a:off x="2984484" y="3730688"/>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57" name="Line 214"/>
          <p:cNvSpPr>
            <a:spLocks noChangeShapeType="1"/>
          </p:cNvSpPr>
          <p:nvPr/>
        </p:nvSpPr>
        <p:spPr bwMode="auto">
          <a:xfrm rot="10800000" flipH="1">
            <a:off x="2978974" y="2926459"/>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58" name="Line 214"/>
          <p:cNvSpPr>
            <a:spLocks noChangeShapeType="1"/>
          </p:cNvSpPr>
          <p:nvPr/>
        </p:nvSpPr>
        <p:spPr bwMode="auto">
          <a:xfrm rot="10800000" flipH="1">
            <a:off x="2984484" y="2711706"/>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59" name="Line 214"/>
          <p:cNvSpPr>
            <a:spLocks noChangeShapeType="1"/>
          </p:cNvSpPr>
          <p:nvPr/>
        </p:nvSpPr>
        <p:spPr bwMode="auto">
          <a:xfrm rot="10800000" flipH="1">
            <a:off x="2978974" y="2351240"/>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60" name="Line 10"/>
          <p:cNvSpPr>
            <a:spLocks noChangeShapeType="1"/>
          </p:cNvSpPr>
          <p:nvPr/>
        </p:nvSpPr>
        <p:spPr bwMode="auto">
          <a:xfrm flipH="1">
            <a:off x="2104801" y="3320556"/>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61" name="Line 10"/>
          <p:cNvSpPr>
            <a:spLocks noChangeShapeType="1"/>
          </p:cNvSpPr>
          <p:nvPr/>
        </p:nvSpPr>
        <p:spPr bwMode="auto">
          <a:xfrm flipH="1">
            <a:off x="2099290" y="2911594"/>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62" name="Line 10"/>
          <p:cNvSpPr>
            <a:spLocks noChangeShapeType="1"/>
          </p:cNvSpPr>
          <p:nvPr/>
        </p:nvSpPr>
        <p:spPr bwMode="auto">
          <a:xfrm flipH="1">
            <a:off x="2099290" y="2357997"/>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63" name="Line 10"/>
          <p:cNvSpPr>
            <a:spLocks noChangeShapeType="1"/>
          </p:cNvSpPr>
          <p:nvPr/>
        </p:nvSpPr>
        <p:spPr bwMode="auto">
          <a:xfrm flipH="1">
            <a:off x="2103976" y="3514552"/>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64" name="Line 10"/>
          <p:cNvSpPr>
            <a:spLocks noChangeShapeType="1"/>
          </p:cNvSpPr>
          <p:nvPr/>
        </p:nvSpPr>
        <p:spPr bwMode="auto">
          <a:xfrm flipH="1">
            <a:off x="2103151" y="3723533"/>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65" name="Line 214"/>
          <p:cNvSpPr>
            <a:spLocks noChangeShapeType="1"/>
          </p:cNvSpPr>
          <p:nvPr/>
        </p:nvSpPr>
        <p:spPr bwMode="auto">
          <a:xfrm rot="10800000" flipH="1">
            <a:off x="2987231" y="3109632"/>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66" name="Line 214"/>
          <p:cNvSpPr>
            <a:spLocks noChangeShapeType="1"/>
          </p:cNvSpPr>
          <p:nvPr/>
        </p:nvSpPr>
        <p:spPr bwMode="auto">
          <a:xfrm rot="10800000" flipH="1">
            <a:off x="2986407" y="3318614"/>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67" name="Line 214"/>
          <p:cNvSpPr>
            <a:spLocks noChangeShapeType="1"/>
          </p:cNvSpPr>
          <p:nvPr/>
        </p:nvSpPr>
        <p:spPr bwMode="auto">
          <a:xfrm rot="10800000" flipH="1">
            <a:off x="2990536" y="3517605"/>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pic>
        <p:nvPicPr>
          <p:cNvPr id="168" name="Picture 167" descr="dl380g5-new.jpg"/>
          <p:cNvPicPr>
            <a:picLocks noChangeAspect="1"/>
          </p:cNvPicPr>
          <p:nvPr/>
        </p:nvPicPr>
        <p:blipFill>
          <a:blip r:embed="rId4" cstate="print"/>
          <a:stretch>
            <a:fillRect/>
          </a:stretch>
        </p:blipFill>
        <p:spPr>
          <a:xfrm>
            <a:off x="1210429" y="2575775"/>
            <a:ext cx="666678" cy="138701"/>
          </a:xfrm>
          <a:prstGeom prst="rect">
            <a:avLst/>
          </a:prstGeom>
        </p:spPr>
      </p:pic>
      <p:pic>
        <p:nvPicPr>
          <p:cNvPr id="169" name="Picture 168" descr="dl380g5-new.jpg"/>
          <p:cNvPicPr>
            <a:picLocks noChangeAspect="1"/>
          </p:cNvPicPr>
          <p:nvPr/>
        </p:nvPicPr>
        <p:blipFill>
          <a:blip r:embed="rId4" cstate="print"/>
          <a:stretch>
            <a:fillRect/>
          </a:stretch>
        </p:blipFill>
        <p:spPr>
          <a:xfrm>
            <a:off x="1209754" y="2411935"/>
            <a:ext cx="666678" cy="138701"/>
          </a:xfrm>
          <a:prstGeom prst="rect">
            <a:avLst/>
          </a:prstGeom>
        </p:spPr>
      </p:pic>
      <p:sp>
        <p:nvSpPr>
          <p:cNvPr id="170" name="Line 128"/>
          <p:cNvSpPr>
            <a:spLocks noChangeShapeType="1"/>
          </p:cNvSpPr>
          <p:nvPr/>
        </p:nvSpPr>
        <p:spPr bwMode="auto">
          <a:xfrm>
            <a:off x="2095661" y="2145795"/>
            <a:ext cx="4627" cy="2016956"/>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171" name="Line 5"/>
          <p:cNvSpPr>
            <a:spLocks noChangeShapeType="1"/>
          </p:cNvSpPr>
          <p:nvPr/>
        </p:nvSpPr>
        <p:spPr bwMode="auto">
          <a:xfrm flipV="1">
            <a:off x="1863192" y="2472753"/>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72" name="Line 5"/>
          <p:cNvSpPr>
            <a:spLocks noChangeShapeType="1"/>
          </p:cNvSpPr>
          <p:nvPr/>
        </p:nvSpPr>
        <p:spPr bwMode="auto">
          <a:xfrm flipV="1">
            <a:off x="1865028" y="3657244"/>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73" name="Line 5"/>
          <p:cNvSpPr>
            <a:spLocks noChangeShapeType="1"/>
          </p:cNvSpPr>
          <p:nvPr/>
        </p:nvSpPr>
        <p:spPr bwMode="auto">
          <a:xfrm flipV="1">
            <a:off x="1861355" y="4100752"/>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74" name="Line 5"/>
          <p:cNvSpPr>
            <a:spLocks noChangeShapeType="1"/>
          </p:cNvSpPr>
          <p:nvPr/>
        </p:nvSpPr>
        <p:spPr bwMode="auto">
          <a:xfrm flipV="1">
            <a:off x="1865912" y="2645658"/>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pic>
        <p:nvPicPr>
          <p:cNvPr id="175" name="Picture 174" descr="dl380g5-new.jpg"/>
          <p:cNvPicPr>
            <a:picLocks noChangeAspect="1"/>
          </p:cNvPicPr>
          <p:nvPr/>
        </p:nvPicPr>
        <p:blipFill>
          <a:blip r:embed="rId4" cstate="print"/>
          <a:stretch>
            <a:fillRect/>
          </a:stretch>
        </p:blipFill>
        <p:spPr>
          <a:xfrm>
            <a:off x="1217844" y="3048260"/>
            <a:ext cx="666678" cy="138701"/>
          </a:xfrm>
          <a:prstGeom prst="rect">
            <a:avLst/>
          </a:prstGeom>
        </p:spPr>
      </p:pic>
      <p:pic>
        <p:nvPicPr>
          <p:cNvPr id="176" name="Picture 175" descr="dl380g5-new.jpg"/>
          <p:cNvPicPr>
            <a:picLocks noChangeAspect="1"/>
          </p:cNvPicPr>
          <p:nvPr/>
        </p:nvPicPr>
        <p:blipFill>
          <a:blip r:embed="rId4" cstate="print"/>
          <a:stretch>
            <a:fillRect/>
          </a:stretch>
        </p:blipFill>
        <p:spPr>
          <a:xfrm>
            <a:off x="1221888" y="3219579"/>
            <a:ext cx="666678" cy="138701"/>
          </a:xfrm>
          <a:prstGeom prst="rect">
            <a:avLst/>
          </a:prstGeom>
        </p:spPr>
      </p:pic>
      <p:pic>
        <p:nvPicPr>
          <p:cNvPr id="177" name="Picture 176" descr="dl380g5-new.jpg"/>
          <p:cNvPicPr>
            <a:picLocks noChangeAspect="1"/>
          </p:cNvPicPr>
          <p:nvPr/>
        </p:nvPicPr>
        <p:blipFill>
          <a:blip r:embed="rId4" cstate="print"/>
          <a:stretch>
            <a:fillRect/>
          </a:stretch>
        </p:blipFill>
        <p:spPr>
          <a:xfrm>
            <a:off x="1205710" y="3586690"/>
            <a:ext cx="666678" cy="138701"/>
          </a:xfrm>
          <a:prstGeom prst="rect">
            <a:avLst/>
          </a:prstGeom>
        </p:spPr>
      </p:pic>
      <p:pic>
        <p:nvPicPr>
          <p:cNvPr id="178" name="Picture 177" descr="dl380g5-new.jpg"/>
          <p:cNvPicPr>
            <a:picLocks noChangeAspect="1"/>
          </p:cNvPicPr>
          <p:nvPr/>
        </p:nvPicPr>
        <p:blipFill>
          <a:blip r:embed="rId4" cstate="print"/>
          <a:stretch>
            <a:fillRect/>
          </a:stretch>
        </p:blipFill>
        <p:spPr>
          <a:xfrm>
            <a:off x="1209754" y="4035381"/>
            <a:ext cx="666678" cy="138701"/>
          </a:xfrm>
          <a:prstGeom prst="rect">
            <a:avLst/>
          </a:prstGeom>
        </p:spPr>
      </p:pic>
      <p:pic>
        <p:nvPicPr>
          <p:cNvPr id="179" name="Picture 178" descr="dl180g5-new.jpg"/>
          <p:cNvPicPr>
            <a:picLocks noChangeAspect="1"/>
          </p:cNvPicPr>
          <p:nvPr/>
        </p:nvPicPr>
        <p:blipFill>
          <a:blip r:embed="rId5" cstate="print"/>
          <a:stretch>
            <a:fillRect/>
          </a:stretch>
        </p:blipFill>
        <p:spPr>
          <a:xfrm>
            <a:off x="3170043" y="2468749"/>
            <a:ext cx="662556" cy="121193"/>
          </a:xfrm>
          <a:prstGeom prst="rect">
            <a:avLst/>
          </a:prstGeom>
        </p:spPr>
      </p:pic>
      <p:pic>
        <p:nvPicPr>
          <p:cNvPr id="180" name="Picture 179" descr="dl180g5-new.jpg"/>
          <p:cNvPicPr>
            <a:picLocks noChangeAspect="1"/>
          </p:cNvPicPr>
          <p:nvPr/>
        </p:nvPicPr>
        <p:blipFill>
          <a:blip r:embed="rId5" cstate="print"/>
          <a:stretch>
            <a:fillRect/>
          </a:stretch>
        </p:blipFill>
        <p:spPr>
          <a:xfrm>
            <a:off x="3174087" y="2656383"/>
            <a:ext cx="662556" cy="121193"/>
          </a:xfrm>
          <a:prstGeom prst="rect">
            <a:avLst/>
          </a:prstGeom>
        </p:spPr>
      </p:pic>
      <p:pic>
        <p:nvPicPr>
          <p:cNvPr id="181" name="Picture 180" descr="dl180g5-new.jpg"/>
          <p:cNvPicPr>
            <a:picLocks noChangeAspect="1"/>
          </p:cNvPicPr>
          <p:nvPr/>
        </p:nvPicPr>
        <p:blipFill>
          <a:blip r:embed="rId5" cstate="print"/>
          <a:stretch>
            <a:fillRect/>
          </a:stretch>
        </p:blipFill>
        <p:spPr>
          <a:xfrm>
            <a:off x="3178132" y="2864413"/>
            <a:ext cx="662556" cy="121193"/>
          </a:xfrm>
          <a:prstGeom prst="rect">
            <a:avLst/>
          </a:prstGeom>
        </p:spPr>
      </p:pic>
      <p:pic>
        <p:nvPicPr>
          <p:cNvPr id="182" name="Picture 181" descr="dl180g5-new.jpg"/>
          <p:cNvPicPr>
            <a:picLocks noChangeAspect="1"/>
          </p:cNvPicPr>
          <p:nvPr/>
        </p:nvPicPr>
        <p:blipFill>
          <a:blip r:embed="rId5" cstate="print"/>
          <a:stretch>
            <a:fillRect/>
          </a:stretch>
        </p:blipFill>
        <p:spPr>
          <a:xfrm>
            <a:off x="3178132" y="3056126"/>
            <a:ext cx="662556" cy="121193"/>
          </a:xfrm>
          <a:prstGeom prst="rect">
            <a:avLst/>
          </a:prstGeom>
        </p:spPr>
      </p:pic>
      <p:pic>
        <p:nvPicPr>
          <p:cNvPr id="183" name="Picture 182" descr="dl180g5-new.jpg"/>
          <p:cNvPicPr>
            <a:picLocks noChangeAspect="1"/>
          </p:cNvPicPr>
          <p:nvPr/>
        </p:nvPicPr>
        <p:blipFill>
          <a:blip r:embed="rId5" cstate="print"/>
          <a:stretch>
            <a:fillRect/>
          </a:stretch>
        </p:blipFill>
        <p:spPr>
          <a:xfrm>
            <a:off x="3178132" y="3260077"/>
            <a:ext cx="662556" cy="121193"/>
          </a:xfrm>
          <a:prstGeom prst="rect">
            <a:avLst/>
          </a:prstGeom>
        </p:spPr>
      </p:pic>
      <p:pic>
        <p:nvPicPr>
          <p:cNvPr id="184" name="Picture 183" descr="dl180g5-new.jpg"/>
          <p:cNvPicPr>
            <a:picLocks noChangeAspect="1"/>
          </p:cNvPicPr>
          <p:nvPr/>
        </p:nvPicPr>
        <p:blipFill>
          <a:blip r:embed="rId5" cstate="print"/>
          <a:stretch>
            <a:fillRect/>
          </a:stretch>
        </p:blipFill>
        <p:spPr>
          <a:xfrm>
            <a:off x="3182177" y="3459949"/>
            <a:ext cx="662556" cy="121193"/>
          </a:xfrm>
          <a:prstGeom prst="rect">
            <a:avLst/>
          </a:prstGeom>
        </p:spPr>
      </p:pic>
      <p:pic>
        <p:nvPicPr>
          <p:cNvPr id="185" name="Picture 184" descr="dl180g5-new.jpg"/>
          <p:cNvPicPr>
            <a:picLocks noChangeAspect="1"/>
          </p:cNvPicPr>
          <p:nvPr/>
        </p:nvPicPr>
        <p:blipFill>
          <a:blip r:embed="rId5" cstate="print"/>
          <a:stretch>
            <a:fillRect/>
          </a:stretch>
        </p:blipFill>
        <p:spPr>
          <a:xfrm>
            <a:off x="3182177" y="3672057"/>
            <a:ext cx="662556" cy="121193"/>
          </a:xfrm>
          <a:prstGeom prst="rect">
            <a:avLst/>
          </a:prstGeom>
        </p:spPr>
      </p:pic>
      <p:pic>
        <p:nvPicPr>
          <p:cNvPr id="186" name="Picture 185" descr="dl380g5-new.jpg"/>
          <p:cNvPicPr>
            <a:picLocks noChangeAspect="1"/>
          </p:cNvPicPr>
          <p:nvPr/>
        </p:nvPicPr>
        <p:blipFill>
          <a:blip r:embed="rId4" cstate="print"/>
          <a:stretch>
            <a:fillRect/>
          </a:stretch>
        </p:blipFill>
        <p:spPr>
          <a:xfrm>
            <a:off x="2302790" y="3859195"/>
            <a:ext cx="699709" cy="138701"/>
          </a:xfrm>
          <a:prstGeom prst="rect">
            <a:avLst/>
          </a:prstGeom>
        </p:spPr>
      </p:pic>
      <p:sp>
        <p:nvSpPr>
          <p:cNvPr id="187" name="Line 214"/>
          <p:cNvSpPr>
            <a:spLocks noChangeShapeType="1"/>
          </p:cNvSpPr>
          <p:nvPr/>
        </p:nvSpPr>
        <p:spPr bwMode="auto">
          <a:xfrm rot="10800000" flipH="1">
            <a:off x="2993248" y="3939398"/>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88" name="Line 10"/>
          <p:cNvSpPr>
            <a:spLocks noChangeShapeType="1"/>
          </p:cNvSpPr>
          <p:nvPr/>
        </p:nvSpPr>
        <p:spPr bwMode="auto">
          <a:xfrm flipH="1">
            <a:off x="2111915" y="3932243"/>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pic>
        <p:nvPicPr>
          <p:cNvPr id="189" name="Picture 188" descr="dl180g5-new.jpg"/>
          <p:cNvPicPr>
            <a:picLocks noChangeAspect="1"/>
          </p:cNvPicPr>
          <p:nvPr/>
        </p:nvPicPr>
        <p:blipFill>
          <a:blip r:embed="rId5" cstate="print"/>
          <a:stretch>
            <a:fillRect/>
          </a:stretch>
        </p:blipFill>
        <p:spPr>
          <a:xfrm>
            <a:off x="3190939" y="3880767"/>
            <a:ext cx="662556" cy="121193"/>
          </a:xfrm>
          <a:prstGeom prst="rect">
            <a:avLst/>
          </a:prstGeom>
        </p:spPr>
      </p:pic>
      <p:pic>
        <p:nvPicPr>
          <p:cNvPr id="190" name="Picture 189" descr="dl380g5-new.jpg"/>
          <p:cNvPicPr>
            <a:picLocks noChangeAspect="1"/>
          </p:cNvPicPr>
          <p:nvPr/>
        </p:nvPicPr>
        <p:blipFill>
          <a:blip r:embed="rId4" cstate="print"/>
          <a:stretch>
            <a:fillRect/>
          </a:stretch>
        </p:blipFill>
        <p:spPr>
          <a:xfrm>
            <a:off x="2306833" y="4063145"/>
            <a:ext cx="699709" cy="138701"/>
          </a:xfrm>
          <a:prstGeom prst="rect">
            <a:avLst/>
          </a:prstGeom>
        </p:spPr>
      </p:pic>
      <p:sp>
        <p:nvSpPr>
          <p:cNvPr id="191" name="Line 214"/>
          <p:cNvSpPr>
            <a:spLocks noChangeShapeType="1"/>
          </p:cNvSpPr>
          <p:nvPr/>
        </p:nvSpPr>
        <p:spPr bwMode="auto">
          <a:xfrm rot="10800000" flipH="1">
            <a:off x="2997292" y="4143349"/>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192" name="Line 10"/>
          <p:cNvSpPr>
            <a:spLocks noChangeShapeType="1"/>
          </p:cNvSpPr>
          <p:nvPr/>
        </p:nvSpPr>
        <p:spPr bwMode="auto">
          <a:xfrm flipH="1">
            <a:off x="2108956" y="4146700"/>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pic>
        <p:nvPicPr>
          <p:cNvPr id="193" name="Picture 192" descr="dl180g5-new.jpg"/>
          <p:cNvPicPr>
            <a:picLocks noChangeAspect="1"/>
          </p:cNvPicPr>
          <p:nvPr/>
        </p:nvPicPr>
        <p:blipFill>
          <a:blip r:embed="rId5" cstate="print"/>
          <a:stretch>
            <a:fillRect/>
          </a:stretch>
        </p:blipFill>
        <p:spPr>
          <a:xfrm>
            <a:off x="3194984" y="4084718"/>
            <a:ext cx="662556" cy="121193"/>
          </a:xfrm>
          <a:prstGeom prst="rect">
            <a:avLst/>
          </a:prstGeom>
        </p:spPr>
      </p:pic>
      <p:sp>
        <p:nvSpPr>
          <p:cNvPr id="194" name="Rectangle 193"/>
          <p:cNvSpPr/>
          <p:nvPr/>
        </p:nvSpPr>
        <p:spPr bwMode="auto">
          <a:xfrm>
            <a:off x="1034786" y="4333156"/>
            <a:ext cx="826569" cy="194216"/>
          </a:xfrm>
          <a:prstGeom prst="rect">
            <a:avLst/>
          </a:prstGeom>
          <a:solidFill>
            <a:schemeClr val="bg2"/>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r>
              <a:rPr lang="en-US" sz="735" dirty="0">
                <a:solidFill>
                  <a:schemeClr val="tx1"/>
                </a:solidFill>
              </a:rPr>
              <a:t>CONTROL RACK</a:t>
            </a:r>
          </a:p>
        </p:txBody>
      </p:sp>
      <p:sp>
        <p:nvSpPr>
          <p:cNvPr id="195" name="Rectangle 194"/>
          <p:cNvSpPr/>
          <p:nvPr/>
        </p:nvSpPr>
        <p:spPr bwMode="auto">
          <a:xfrm>
            <a:off x="3376266" y="4343802"/>
            <a:ext cx="723749" cy="187155"/>
          </a:xfrm>
          <a:prstGeom prst="rect">
            <a:avLst/>
          </a:prstGeom>
          <a:solidFill>
            <a:schemeClr val="bg2"/>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r>
              <a:rPr lang="en-US" sz="735" dirty="0">
                <a:solidFill>
                  <a:schemeClr val="tx1"/>
                </a:solidFill>
              </a:rPr>
              <a:t>DATA RACK</a:t>
            </a:r>
          </a:p>
        </p:txBody>
      </p:sp>
      <p:sp>
        <p:nvSpPr>
          <p:cNvPr id="196" name="Line 5"/>
          <p:cNvSpPr>
            <a:spLocks noChangeShapeType="1"/>
          </p:cNvSpPr>
          <p:nvPr/>
        </p:nvSpPr>
        <p:spPr bwMode="auto">
          <a:xfrm flipV="1">
            <a:off x="1883872" y="3115655"/>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97" name="Line 5"/>
          <p:cNvSpPr>
            <a:spLocks noChangeShapeType="1"/>
          </p:cNvSpPr>
          <p:nvPr/>
        </p:nvSpPr>
        <p:spPr bwMode="auto">
          <a:xfrm flipV="1">
            <a:off x="1886593" y="3288561"/>
            <a:ext cx="241094" cy="0"/>
          </a:xfrm>
          <a:prstGeom prst="line">
            <a:avLst/>
          </a:prstGeom>
          <a:noFill/>
          <a:ln w="38100">
            <a:solidFill>
              <a:srgbClr val="FFA615"/>
            </a:solidFill>
            <a:round/>
            <a:headEnd type="triangle" w="med" len="med"/>
            <a:tailEnd type="triangle" w="med" len="me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198" name="TextBox 197"/>
          <p:cNvSpPr txBox="1"/>
          <p:nvPr/>
        </p:nvSpPr>
        <p:spPr>
          <a:xfrm>
            <a:off x="1150098" y="2243396"/>
            <a:ext cx="842506" cy="194156"/>
          </a:xfrm>
          <a:prstGeom prst="rect">
            <a:avLst/>
          </a:prstGeom>
          <a:noFill/>
        </p:spPr>
        <p:txBody>
          <a:bodyPr wrap="square" rtlCol="0">
            <a:spAutoFit/>
          </a:bodyPr>
          <a:lstStyle/>
          <a:p>
            <a:pPr indent="-218925">
              <a:lnSpc>
                <a:spcPct val="90000"/>
              </a:lnSpc>
              <a:spcBef>
                <a:spcPct val="20000"/>
              </a:spcBef>
              <a:buClr>
                <a:srgbClr val="777777"/>
              </a:buClr>
            </a:pPr>
            <a:r>
              <a:rPr lang="en-US" sz="735" dirty="0"/>
              <a:t>Control Node</a:t>
            </a:r>
            <a:endParaRPr lang="en-US" sz="441" dirty="0"/>
          </a:p>
        </p:txBody>
      </p:sp>
      <p:sp>
        <p:nvSpPr>
          <p:cNvPr id="199" name="TextBox 198"/>
          <p:cNvSpPr txBox="1"/>
          <p:nvPr/>
        </p:nvSpPr>
        <p:spPr>
          <a:xfrm>
            <a:off x="1150099" y="2894236"/>
            <a:ext cx="777076" cy="194156"/>
          </a:xfrm>
          <a:prstGeom prst="rect">
            <a:avLst/>
          </a:prstGeom>
          <a:noFill/>
        </p:spPr>
        <p:txBody>
          <a:bodyPr wrap="square" rtlCol="0">
            <a:spAutoFit/>
          </a:bodyPr>
          <a:lstStyle/>
          <a:p>
            <a:pPr indent="-218925">
              <a:lnSpc>
                <a:spcPct val="90000"/>
              </a:lnSpc>
              <a:spcBef>
                <a:spcPct val="20000"/>
              </a:spcBef>
              <a:buClr>
                <a:srgbClr val="777777"/>
              </a:buClr>
            </a:pPr>
            <a:r>
              <a:rPr lang="en-US" sz="735" dirty="0"/>
              <a:t>Mgmt. Node</a:t>
            </a:r>
          </a:p>
        </p:txBody>
      </p:sp>
      <p:sp>
        <p:nvSpPr>
          <p:cNvPr id="200" name="TextBox 199"/>
          <p:cNvSpPr txBox="1"/>
          <p:nvPr/>
        </p:nvSpPr>
        <p:spPr>
          <a:xfrm>
            <a:off x="1150099" y="3432398"/>
            <a:ext cx="777076" cy="194156"/>
          </a:xfrm>
          <a:prstGeom prst="rect">
            <a:avLst/>
          </a:prstGeom>
          <a:noFill/>
        </p:spPr>
        <p:txBody>
          <a:bodyPr wrap="square" rtlCol="0">
            <a:spAutoFit/>
          </a:bodyPr>
          <a:lstStyle/>
          <a:p>
            <a:pPr indent="-218925">
              <a:lnSpc>
                <a:spcPct val="90000"/>
              </a:lnSpc>
              <a:spcBef>
                <a:spcPct val="20000"/>
              </a:spcBef>
              <a:buClr>
                <a:srgbClr val="777777"/>
              </a:buClr>
            </a:pPr>
            <a:r>
              <a:rPr lang="en-US" sz="735" dirty="0"/>
              <a:t>LZ</a:t>
            </a:r>
          </a:p>
        </p:txBody>
      </p:sp>
      <p:sp>
        <p:nvSpPr>
          <p:cNvPr id="201" name="TextBox 200"/>
          <p:cNvSpPr txBox="1"/>
          <p:nvPr/>
        </p:nvSpPr>
        <p:spPr>
          <a:xfrm>
            <a:off x="1150099" y="3871243"/>
            <a:ext cx="824470" cy="194156"/>
          </a:xfrm>
          <a:prstGeom prst="rect">
            <a:avLst/>
          </a:prstGeom>
          <a:noFill/>
        </p:spPr>
        <p:txBody>
          <a:bodyPr wrap="square" rtlCol="0">
            <a:spAutoFit/>
          </a:bodyPr>
          <a:lstStyle/>
          <a:p>
            <a:pPr indent="-218925">
              <a:lnSpc>
                <a:spcPct val="90000"/>
              </a:lnSpc>
              <a:spcBef>
                <a:spcPct val="20000"/>
              </a:spcBef>
              <a:buClr>
                <a:srgbClr val="777777"/>
              </a:buClr>
            </a:pPr>
            <a:r>
              <a:rPr lang="en-US" sz="735" dirty="0"/>
              <a:t>Backup Node</a:t>
            </a:r>
          </a:p>
        </p:txBody>
      </p:sp>
      <p:sp>
        <p:nvSpPr>
          <p:cNvPr id="202" name="Isosceles Triangle 201"/>
          <p:cNvSpPr/>
          <p:nvPr/>
        </p:nvSpPr>
        <p:spPr>
          <a:xfrm rot="5400000">
            <a:off x="2778096" y="3476376"/>
            <a:ext cx="3474157" cy="381874"/>
          </a:xfrm>
          <a:prstGeom prst="triangle">
            <a:avLst/>
          </a:prstGeom>
          <a:solidFill>
            <a:schemeClr val="accent1"/>
          </a:solidFill>
          <a:ln>
            <a:solidFill>
              <a:schemeClr val="accent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029">
              <a:solidFill>
                <a:schemeClr val="tx1"/>
              </a:solidFill>
            </a:endParaRPr>
          </a:p>
        </p:txBody>
      </p:sp>
      <p:sp>
        <p:nvSpPr>
          <p:cNvPr id="203" name="TextBox 202"/>
          <p:cNvSpPr txBox="1"/>
          <p:nvPr/>
        </p:nvSpPr>
        <p:spPr>
          <a:xfrm>
            <a:off x="2129573" y="4199321"/>
            <a:ext cx="635110" cy="318549"/>
          </a:xfrm>
          <a:prstGeom prst="rect">
            <a:avLst/>
          </a:prstGeom>
          <a:noFill/>
        </p:spPr>
        <p:txBody>
          <a:bodyPr wrap="none" rtlCol="0">
            <a:spAutoFit/>
          </a:bodyPr>
          <a:lstStyle/>
          <a:p>
            <a:r>
              <a:rPr lang="en-US" sz="735" dirty="0"/>
              <a:t>Infiniband </a:t>
            </a:r>
            <a:br>
              <a:rPr lang="en-US" sz="735" dirty="0"/>
            </a:br>
            <a:r>
              <a:rPr lang="en-US" sz="735" dirty="0"/>
              <a:t>&amp; Ethernet</a:t>
            </a:r>
          </a:p>
        </p:txBody>
      </p:sp>
      <p:sp>
        <p:nvSpPr>
          <p:cNvPr id="204" name="TextBox 203"/>
          <p:cNvSpPr txBox="1"/>
          <p:nvPr/>
        </p:nvSpPr>
        <p:spPr>
          <a:xfrm>
            <a:off x="2899627" y="4186422"/>
            <a:ext cx="753732" cy="205441"/>
          </a:xfrm>
          <a:prstGeom prst="rect">
            <a:avLst/>
          </a:prstGeom>
          <a:noFill/>
        </p:spPr>
        <p:txBody>
          <a:bodyPr wrap="none" rtlCol="0">
            <a:spAutoFit/>
          </a:bodyPr>
          <a:lstStyle/>
          <a:p>
            <a:r>
              <a:rPr lang="en-US" sz="735" dirty="0"/>
              <a:t>Fiber Channel</a:t>
            </a:r>
          </a:p>
        </p:txBody>
      </p:sp>
      <p:grpSp>
        <p:nvGrpSpPr>
          <p:cNvPr id="205" name="Group 204"/>
          <p:cNvGrpSpPr/>
          <p:nvPr/>
        </p:nvGrpSpPr>
        <p:grpSpPr>
          <a:xfrm>
            <a:off x="4882515" y="2015170"/>
            <a:ext cx="1460440" cy="2512202"/>
            <a:chOff x="6640560" y="1574354"/>
            <a:chExt cx="1986300" cy="3416769"/>
          </a:xfrm>
        </p:grpSpPr>
        <p:sp>
          <p:nvSpPr>
            <p:cNvPr id="206" name="Rectangle 205"/>
            <p:cNvSpPr/>
            <p:nvPr/>
          </p:nvSpPr>
          <p:spPr bwMode="auto">
            <a:xfrm>
              <a:off x="6713808" y="1574354"/>
              <a:ext cx="1846272" cy="3353348"/>
            </a:xfrm>
            <a:prstGeom prst="rect">
              <a:avLst/>
            </a:prstGeom>
            <a:no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endParaRPr lang="en-US" sz="1213" dirty="0">
                <a:solidFill>
                  <a:schemeClr val="tx1"/>
                </a:solidFill>
              </a:endParaRPr>
            </a:p>
          </p:txBody>
        </p:sp>
        <p:sp>
          <p:nvSpPr>
            <p:cNvPr id="207" name="Rectangle 206"/>
            <p:cNvSpPr/>
            <p:nvPr/>
          </p:nvSpPr>
          <p:spPr bwMode="auto">
            <a:xfrm>
              <a:off x="6640560" y="4726976"/>
              <a:ext cx="1124191" cy="264147"/>
            </a:xfrm>
            <a:prstGeom prst="rect">
              <a:avLst/>
            </a:prstGeom>
            <a:solidFill>
              <a:schemeClr val="bg2"/>
            </a:solidFill>
            <a:ln>
              <a:solidFill>
                <a:schemeClr val="tx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50435" tIns="25217" rIns="50435" bIns="25217" numCol="1" rtlCol="0" anchor="ctr" anchorCtr="0" compatLnSpc="1">
              <a:prstTxWarp prst="textNoShape">
                <a:avLst/>
              </a:prstTxWarp>
            </a:bodyPr>
            <a:lstStyle/>
            <a:p>
              <a:pPr algn="ctr" defTabSz="504237"/>
              <a:r>
                <a:rPr lang="en-US" sz="735" dirty="0">
                  <a:solidFill>
                    <a:schemeClr val="tx1"/>
                  </a:solidFill>
                </a:rPr>
                <a:t>RACK 1</a:t>
              </a:r>
            </a:p>
          </p:txBody>
        </p:sp>
        <p:pic>
          <p:nvPicPr>
            <p:cNvPr id="208" name="Picture 207"/>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V="1">
              <a:off x="6854347" y="4151097"/>
              <a:ext cx="905256" cy="153823"/>
            </a:xfrm>
            <a:prstGeom prst="rect">
              <a:avLst/>
            </a:prstGeom>
          </p:spPr>
        </p:pic>
        <p:pic>
          <p:nvPicPr>
            <p:cNvPr id="209" name="Picture 20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3927724"/>
              <a:ext cx="905256" cy="76061"/>
            </a:xfrm>
            <a:prstGeom prst="rect">
              <a:avLst/>
            </a:prstGeom>
          </p:spPr>
        </p:pic>
        <p:pic>
          <p:nvPicPr>
            <p:cNvPr id="210" name="Picture 20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4034404"/>
              <a:ext cx="905256" cy="76061"/>
            </a:xfrm>
            <a:prstGeom prst="rect">
              <a:avLst/>
            </a:prstGeom>
          </p:spPr>
        </p:pic>
        <p:pic>
          <p:nvPicPr>
            <p:cNvPr id="211" name="Picture 210"/>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V="1">
              <a:off x="6854347" y="3709469"/>
              <a:ext cx="905256" cy="153823"/>
            </a:xfrm>
            <a:prstGeom prst="rect">
              <a:avLst/>
            </a:prstGeom>
          </p:spPr>
        </p:pic>
        <p:pic>
          <p:nvPicPr>
            <p:cNvPr id="212" name="Picture 211"/>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3486096"/>
              <a:ext cx="905256" cy="76061"/>
            </a:xfrm>
            <a:prstGeom prst="rect">
              <a:avLst/>
            </a:prstGeom>
          </p:spPr>
        </p:pic>
        <p:pic>
          <p:nvPicPr>
            <p:cNvPr id="213" name="Picture 212"/>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3592776"/>
              <a:ext cx="905256" cy="76061"/>
            </a:xfrm>
            <a:prstGeom prst="rect">
              <a:avLst/>
            </a:prstGeom>
          </p:spPr>
        </p:pic>
        <p:pic>
          <p:nvPicPr>
            <p:cNvPr id="214" name="Picture 213"/>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V="1">
              <a:off x="6854347" y="3276644"/>
              <a:ext cx="905256" cy="153823"/>
            </a:xfrm>
            <a:prstGeom prst="rect">
              <a:avLst/>
            </a:prstGeom>
          </p:spPr>
        </p:pic>
        <p:pic>
          <p:nvPicPr>
            <p:cNvPr id="215" name="Picture 214"/>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3053271"/>
              <a:ext cx="905256" cy="76061"/>
            </a:xfrm>
            <a:prstGeom prst="rect">
              <a:avLst/>
            </a:prstGeom>
          </p:spPr>
        </p:pic>
        <p:pic>
          <p:nvPicPr>
            <p:cNvPr id="216" name="Picture 215"/>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3159951"/>
              <a:ext cx="905256" cy="76061"/>
            </a:xfrm>
            <a:prstGeom prst="rect">
              <a:avLst/>
            </a:prstGeom>
          </p:spPr>
        </p:pic>
        <p:pic>
          <p:nvPicPr>
            <p:cNvPr id="217" name="Picture 21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V="1">
              <a:off x="6854347" y="2843819"/>
              <a:ext cx="905256" cy="153823"/>
            </a:xfrm>
            <a:prstGeom prst="rect">
              <a:avLst/>
            </a:prstGeom>
          </p:spPr>
        </p:pic>
        <p:pic>
          <p:nvPicPr>
            <p:cNvPr id="218" name="Picture 217"/>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2620446"/>
              <a:ext cx="905256" cy="76061"/>
            </a:xfrm>
            <a:prstGeom prst="rect">
              <a:avLst/>
            </a:prstGeom>
          </p:spPr>
        </p:pic>
        <p:pic>
          <p:nvPicPr>
            <p:cNvPr id="219" name="Picture 218"/>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2727126"/>
              <a:ext cx="905256" cy="76061"/>
            </a:xfrm>
            <a:prstGeom prst="rect">
              <a:avLst/>
            </a:prstGeom>
          </p:spPr>
        </p:pic>
        <p:pic>
          <p:nvPicPr>
            <p:cNvPr id="220" name="Picture 219"/>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2155719"/>
              <a:ext cx="905256" cy="76061"/>
            </a:xfrm>
            <a:prstGeom prst="rect">
              <a:avLst/>
            </a:prstGeom>
          </p:spPr>
        </p:pic>
        <p:pic>
          <p:nvPicPr>
            <p:cNvPr id="221" name="Picture 220"/>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854347" y="2262399"/>
              <a:ext cx="905256" cy="76061"/>
            </a:xfrm>
            <a:prstGeom prst="rect">
              <a:avLst/>
            </a:prstGeom>
          </p:spPr>
        </p:pic>
        <p:sp>
          <p:nvSpPr>
            <p:cNvPr id="222" name="Line 128"/>
            <p:cNvSpPr>
              <a:spLocks noChangeShapeType="1"/>
            </p:cNvSpPr>
            <p:nvPr/>
          </p:nvSpPr>
          <p:spPr bwMode="auto">
            <a:xfrm>
              <a:off x="8001753" y="2155719"/>
              <a:ext cx="6293" cy="192024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nvGrpSpPr>
            <p:cNvPr id="223" name="Group 222"/>
            <p:cNvGrpSpPr/>
            <p:nvPr/>
          </p:nvGrpSpPr>
          <p:grpSpPr>
            <a:xfrm>
              <a:off x="7672656" y="3969470"/>
              <a:ext cx="320387" cy="85725"/>
              <a:chOff x="6191883" y="3662428"/>
              <a:chExt cx="320387" cy="85725"/>
            </a:xfrm>
          </p:grpSpPr>
          <p:sp>
            <p:nvSpPr>
              <p:cNvPr id="238" name="Line 128"/>
              <p:cNvSpPr>
                <a:spLocks noChangeShapeType="1"/>
              </p:cNvSpPr>
              <p:nvPr/>
            </p:nvSpPr>
            <p:spPr bwMode="auto">
              <a:xfrm flipH="1">
                <a:off x="6191883" y="3748153"/>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239" name="Line 128"/>
              <p:cNvSpPr>
                <a:spLocks noChangeShapeType="1"/>
              </p:cNvSpPr>
              <p:nvPr/>
            </p:nvSpPr>
            <p:spPr bwMode="auto">
              <a:xfrm flipH="1">
                <a:off x="6191883" y="3662428"/>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grpSp>
          <p:nvGrpSpPr>
            <p:cNvPr id="224" name="Group 223"/>
            <p:cNvGrpSpPr/>
            <p:nvPr/>
          </p:nvGrpSpPr>
          <p:grpSpPr>
            <a:xfrm>
              <a:off x="7672656" y="3536302"/>
              <a:ext cx="320387" cy="85725"/>
              <a:chOff x="6344283" y="3814828"/>
              <a:chExt cx="320387" cy="85725"/>
            </a:xfrm>
          </p:grpSpPr>
          <p:sp>
            <p:nvSpPr>
              <p:cNvPr id="236" name="Line 128"/>
              <p:cNvSpPr>
                <a:spLocks noChangeShapeType="1"/>
              </p:cNvSpPr>
              <p:nvPr/>
            </p:nvSpPr>
            <p:spPr bwMode="auto">
              <a:xfrm flipH="1">
                <a:off x="6344283" y="3900553"/>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237" name="Line 128"/>
              <p:cNvSpPr>
                <a:spLocks noChangeShapeType="1"/>
              </p:cNvSpPr>
              <p:nvPr/>
            </p:nvSpPr>
            <p:spPr bwMode="auto">
              <a:xfrm flipH="1">
                <a:off x="6344283" y="3814828"/>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grpSp>
          <p:nvGrpSpPr>
            <p:cNvPr id="225" name="Group 224"/>
            <p:cNvGrpSpPr/>
            <p:nvPr/>
          </p:nvGrpSpPr>
          <p:grpSpPr>
            <a:xfrm>
              <a:off x="7672656" y="3097388"/>
              <a:ext cx="320387" cy="85725"/>
              <a:chOff x="6344283" y="3814828"/>
              <a:chExt cx="320387" cy="85725"/>
            </a:xfrm>
          </p:grpSpPr>
          <p:sp>
            <p:nvSpPr>
              <p:cNvPr id="234" name="Line 128"/>
              <p:cNvSpPr>
                <a:spLocks noChangeShapeType="1"/>
              </p:cNvSpPr>
              <p:nvPr/>
            </p:nvSpPr>
            <p:spPr bwMode="auto">
              <a:xfrm flipH="1">
                <a:off x="6344283" y="3900553"/>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235" name="Line 128"/>
              <p:cNvSpPr>
                <a:spLocks noChangeShapeType="1"/>
              </p:cNvSpPr>
              <p:nvPr/>
            </p:nvSpPr>
            <p:spPr bwMode="auto">
              <a:xfrm flipH="1">
                <a:off x="6344283" y="3814828"/>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grpSp>
          <p:nvGrpSpPr>
            <p:cNvPr id="226" name="Group 225"/>
            <p:cNvGrpSpPr/>
            <p:nvPr/>
          </p:nvGrpSpPr>
          <p:grpSpPr>
            <a:xfrm>
              <a:off x="7672656" y="2662631"/>
              <a:ext cx="320387" cy="85725"/>
              <a:chOff x="6344283" y="3814828"/>
              <a:chExt cx="320387" cy="85725"/>
            </a:xfrm>
          </p:grpSpPr>
          <p:sp>
            <p:nvSpPr>
              <p:cNvPr id="232" name="Line 128"/>
              <p:cNvSpPr>
                <a:spLocks noChangeShapeType="1"/>
              </p:cNvSpPr>
              <p:nvPr/>
            </p:nvSpPr>
            <p:spPr bwMode="auto">
              <a:xfrm flipH="1">
                <a:off x="6344283" y="3900553"/>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233" name="Line 128"/>
              <p:cNvSpPr>
                <a:spLocks noChangeShapeType="1"/>
              </p:cNvSpPr>
              <p:nvPr/>
            </p:nvSpPr>
            <p:spPr bwMode="auto">
              <a:xfrm flipH="1">
                <a:off x="6344283" y="3814828"/>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grpSp>
          <p:nvGrpSpPr>
            <p:cNvPr id="227" name="Group 226"/>
            <p:cNvGrpSpPr/>
            <p:nvPr/>
          </p:nvGrpSpPr>
          <p:grpSpPr>
            <a:xfrm>
              <a:off x="7672656" y="2175684"/>
              <a:ext cx="320387" cy="85725"/>
              <a:chOff x="6344283" y="3814828"/>
              <a:chExt cx="320387" cy="85725"/>
            </a:xfrm>
          </p:grpSpPr>
          <p:sp>
            <p:nvSpPr>
              <p:cNvPr id="230" name="Line 128"/>
              <p:cNvSpPr>
                <a:spLocks noChangeShapeType="1"/>
              </p:cNvSpPr>
              <p:nvPr/>
            </p:nvSpPr>
            <p:spPr bwMode="auto">
              <a:xfrm flipH="1">
                <a:off x="6344283" y="3900553"/>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sp>
            <p:nvSpPr>
              <p:cNvPr id="231" name="Line 128"/>
              <p:cNvSpPr>
                <a:spLocks noChangeShapeType="1"/>
              </p:cNvSpPr>
              <p:nvPr/>
            </p:nvSpPr>
            <p:spPr bwMode="auto">
              <a:xfrm flipH="1">
                <a:off x="6344283" y="3814828"/>
                <a:ext cx="320387" cy="0"/>
              </a:xfrm>
              <a:prstGeom prst="line">
                <a:avLst/>
              </a:prstGeom>
              <a:noFill/>
              <a:ln w="38100">
                <a:solidFill>
                  <a:srgbClr val="FFA615"/>
                </a:solidFill>
                <a:round/>
                <a:headEnd/>
                <a:tailEnd/>
              </a:ln>
            </p:spPr>
            <p:txBody>
              <a:bodyPr lIns="50435" tIns="25217" rIns="50435" bIns="25217"/>
              <a:lstStyle/>
              <a:p>
                <a:pPr fontAlgn="base">
                  <a:spcBef>
                    <a:spcPct val="0"/>
                  </a:spcBef>
                  <a:spcAft>
                    <a:spcPct val="0"/>
                  </a:spcAft>
                </a:pPr>
                <a:endParaRPr lang="en-US" sz="100" baseline="-25000" dirty="0">
                  <a:latin typeface="Arial Black" pitchFamily="34" charset="0"/>
                </a:endParaRPr>
              </a:p>
            </p:txBody>
          </p:sp>
        </p:grpSp>
        <p:sp>
          <p:nvSpPr>
            <p:cNvPr id="228" name="TextBox 227"/>
            <p:cNvSpPr txBox="1"/>
            <p:nvPr/>
          </p:nvSpPr>
          <p:spPr>
            <a:xfrm>
              <a:off x="7763066" y="4114787"/>
              <a:ext cx="863794" cy="433249"/>
            </a:xfrm>
            <a:prstGeom prst="rect">
              <a:avLst/>
            </a:prstGeom>
            <a:noFill/>
          </p:spPr>
          <p:txBody>
            <a:bodyPr wrap="none" rtlCol="0">
              <a:spAutoFit/>
            </a:bodyPr>
            <a:lstStyle/>
            <a:p>
              <a:r>
                <a:rPr lang="en-US" sz="735" dirty="0"/>
                <a:t>Infiniband </a:t>
              </a:r>
              <a:br>
                <a:rPr lang="en-US" sz="735" dirty="0"/>
              </a:br>
              <a:r>
                <a:rPr lang="en-US" sz="735" dirty="0"/>
                <a:t>&amp; Ethernet</a:t>
              </a:r>
            </a:p>
          </p:txBody>
        </p:sp>
      </p:grpSp>
      <p:pic>
        <p:nvPicPr>
          <p:cNvPr id="240" name="Picture 239" descr="dl380g5-new.jpg"/>
          <p:cNvPicPr>
            <a:picLocks noChangeAspect="1"/>
          </p:cNvPicPr>
          <p:nvPr/>
        </p:nvPicPr>
        <p:blipFill>
          <a:blip r:embed="rId4" cstate="print"/>
          <a:stretch>
            <a:fillRect/>
          </a:stretch>
        </p:blipFill>
        <p:spPr>
          <a:xfrm>
            <a:off x="2285937" y="2272313"/>
            <a:ext cx="699709" cy="138701"/>
          </a:xfrm>
          <a:prstGeom prst="rect">
            <a:avLst/>
          </a:prstGeom>
        </p:spPr>
      </p:pic>
      <p:pic>
        <p:nvPicPr>
          <p:cNvPr id="241" name="Picture 240" descr="dl180g5-new.jpg"/>
          <p:cNvPicPr>
            <a:picLocks noChangeAspect="1"/>
          </p:cNvPicPr>
          <p:nvPr/>
        </p:nvPicPr>
        <p:blipFill>
          <a:blip r:embed="rId5" cstate="print"/>
          <a:stretch>
            <a:fillRect/>
          </a:stretch>
        </p:blipFill>
        <p:spPr>
          <a:xfrm>
            <a:off x="3170043" y="2297965"/>
            <a:ext cx="662556" cy="121193"/>
          </a:xfrm>
          <a:prstGeom prst="rect">
            <a:avLst/>
          </a:prstGeom>
        </p:spPr>
      </p:pic>
      <p:sp>
        <p:nvSpPr>
          <p:cNvPr id="242" name="Line 214"/>
          <p:cNvSpPr>
            <a:spLocks noChangeShapeType="1"/>
          </p:cNvSpPr>
          <p:nvPr/>
        </p:nvSpPr>
        <p:spPr bwMode="auto">
          <a:xfrm rot="10800000" flipH="1">
            <a:off x="2978974" y="2523054"/>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sp>
        <p:nvSpPr>
          <p:cNvPr id="243" name="Line 214"/>
          <p:cNvSpPr>
            <a:spLocks noChangeShapeType="1"/>
          </p:cNvSpPr>
          <p:nvPr/>
        </p:nvSpPr>
        <p:spPr bwMode="auto">
          <a:xfrm rot="10800000" flipH="1">
            <a:off x="2896801" y="2157014"/>
            <a:ext cx="190511" cy="0"/>
          </a:xfrm>
          <a:prstGeom prst="line">
            <a:avLst/>
          </a:prstGeom>
          <a:noFill/>
          <a:ln w="38100">
            <a:solidFill>
              <a:srgbClr val="FF0000"/>
            </a:solidFill>
            <a:round/>
            <a:headEnd/>
            <a:tailEnd/>
          </a:ln>
        </p:spPr>
        <p:txBody>
          <a:bodyPr anchor="ctr"/>
          <a:lstStyle/>
          <a:p>
            <a:pPr fontAlgn="base">
              <a:spcBef>
                <a:spcPct val="0"/>
              </a:spcBef>
              <a:spcAft>
                <a:spcPct val="0"/>
              </a:spcAft>
            </a:pPr>
            <a:endParaRPr lang="en-US" sz="100" baseline="-25000" dirty="0">
              <a:latin typeface="Arial Black" pitchFamily="34" charset="0"/>
            </a:endParaRPr>
          </a:p>
        </p:txBody>
      </p:sp>
      <p:pic>
        <p:nvPicPr>
          <p:cNvPr id="244" name="Picture 243" descr="dl380g5-new.jpg"/>
          <p:cNvPicPr>
            <a:picLocks noChangeAspect="1"/>
          </p:cNvPicPr>
          <p:nvPr/>
        </p:nvPicPr>
        <p:blipFill>
          <a:blip r:embed="rId4" cstate="print"/>
          <a:stretch>
            <a:fillRect/>
          </a:stretch>
        </p:blipFill>
        <p:spPr>
          <a:xfrm>
            <a:off x="2285937" y="2085424"/>
            <a:ext cx="699709" cy="138701"/>
          </a:xfrm>
          <a:prstGeom prst="rect">
            <a:avLst/>
          </a:prstGeom>
        </p:spPr>
      </p:pic>
      <p:sp>
        <p:nvSpPr>
          <p:cNvPr id="245" name="Line 10"/>
          <p:cNvSpPr>
            <a:spLocks noChangeShapeType="1"/>
          </p:cNvSpPr>
          <p:nvPr/>
        </p:nvSpPr>
        <p:spPr bwMode="auto">
          <a:xfrm flipH="1">
            <a:off x="2099290" y="2156302"/>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
        <p:nvSpPr>
          <p:cNvPr id="246" name="Line 10"/>
          <p:cNvSpPr>
            <a:spLocks noChangeShapeType="1"/>
          </p:cNvSpPr>
          <p:nvPr/>
        </p:nvSpPr>
        <p:spPr bwMode="auto">
          <a:xfrm flipH="1">
            <a:off x="2099290" y="2514872"/>
            <a:ext cx="201696" cy="0"/>
          </a:xfrm>
          <a:prstGeom prst="line">
            <a:avLst/>
          </a:prstGeom>
          <a:noFill/>
          <a:ln w="31750">
            <a:solidFill>
              <a:srgbClr val="FFA615"/>
            </a:solidFill>
            <a:round/>
            <a:headEnd/>
            <a:tailEnd/>
          </a:ln>
        </p:spPr>
        <p:txBody>
          <a:bodyPr lIns="50435" tIns="25217" rIns="50435" bIns="25217" anchor="ctr"/>
          <a:lstStyle/>
          <a:p>
            <a:pPr fontAlgn="base">
              <a:spcBef>
                <a:spcPct val="0"/>
              </a:spcBef>
              <a:spcAft>
                <a:spcPct val="0"/>
              </a:spcAft>
            </a:pPr>
            <a:endParaRPr lang="en-US" sz="100" baseline="-25000" dirty="0">
              <a:latin typeface="Arial Black" pitchFamily="34" charset="0"/>
            </a:endParaRPr>
          </a:p>
        </p:txBody>
      </p:sp>
    </p:spTree>
    <p:extLst>
      <p:ext uri="{BB962C8B-B14F-4D97-AF65-F5344CB8AC3E}">
        <p14:creationId xmlns:p14="http://schemas.microsoft.com/office/powerpoint/2010/main" val="168430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500"/>
                                        <p:tgtEl>
                                          <p:spTgt spid="135"/>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fade">
                                      <p:cBhvr>
                                        <p:cTn id="16"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4" grpId="1"/>
      <p:bldP spid="135" grpId="0"/>
      <p:bldP spid="135" grpId="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EqcFTNcqUWD3ayrVoTz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wedMZy1D0iGyg8W58H_E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wedMZy1D0iGyg8W58H_E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wedMZy1D0iGyg8W58H_Ew"/>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qpEpzvtfEK_zfRl6fZlKg"/>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35h4Hu7Ik.Hap_sc8qMpQ"/>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GgI4t4f6ECXtFy1j23k9w"/>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46.xml><?xml version="1.0" encoding="utf-8"?>
<p:tagLst xmlns:a="http://schemas.openxmlformats.org/drawingml/2006/main" xmlns:r="http://schemas.openxmlformats.org/officeDocument/2006/relationships" xmlns:p="http://schemas.openxmlformats.org/presentationml/2006/main">
  <p:tag name="MT_TILE" val="YES"/>
</p:tagLst>
</file>

<file path=ppt/tags/tag47.xml><?xml version="1.0" encoding="utf-8"?>
<p:tagLst xmlns:a="http://schemas.openxmlformats.org/drawingml/2006/main" xmlns:r="http://schemas.openxmlformats.org/officeDocument/2006/relationships" xmlns:p="http://schemas.openxmlformats.org/presentationml/2006/main">
  <p:tag name="MT_TILE" val="YES"/>
</p:tagLst>
</file>

<file path=ppt/tags/tag48.xml><?xml version="1.0" encoding="utf-8"?>
<p:tagLst xmlns:a="http://schemas.openxmlformats.org/drawingml/2006/main" xmlns:r="http://schemas.openxmlformats.org/officeDocument/2006/relationships" xmlns:p="http://schemas.openxmlformats.org/presentationml/2006/main">
  <p:tag name="MT_TILE" val="YES"/>
</p:tagLst>
</file>

<file path=ppt/tags/tag49.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V6La6A8kOsnhqWNhJ8aw"/>
</p:tagLst>
</file>

<file path=ppt/tags/tag50.xml><?xml version="1.0" encoding="utf-8"?>
<p:tagLst xmlns:a="http://schemas.openxmlformats.org/drawingml/2006/main" xmlns:r="http://schemas.openxmlformats.org/officeDocument/2006/relationships" xmlns:p="http://schemas.openxmlformats.org/presentationml/2006/main">
  <p:tag name="MT_TILE" val="YES"/>
</p:tagLst>
</file>

<file path=ppt/tags/tag51.xml><?xml version="1.0" encoding="utf-8"?>
<p:tagLst xmlns:a="http://schemas.openxmlformats.org/drawingml/2006/main" xmlns:r="http://schemas.openxmlformats.org/officeDocument/2006/relationships" xmlns:p="http://schemas.openxmlformats.org/presentationml/2006/main">
  <p:tag name="MT_TILE" val="YES"/>
</p:tagLst>
</file>

<file path=ppt/tags/tag52.xml><?xml version="1.0" encoding="utf-8"?>
<p:tagLst xmlns:a="http://schemas.openxmlformats.org/drawingml/2006/main" xmlns:r="http://schemas.openxmlformats.org/officeDocument/2006/relationships" xmlns:p="http://schemas.openxmlformats.org/presentationml/2006/main">
  <p:tag name="MT_TILE" val="YES"/>
</p:tagLst>
</file>

<file path=ppt/tags/tag53.xml><?xml version="1.0" encoding="utf-8"?>
<p:tagLst xmlns:a="http://schemas.openxmlformats.org/drawingml/2006/main" xmlns:r="http://schemas.openxmlformats.org/officeDocument/2006/relationships" xmlns:p="http://schemas.openxmlformats.org/presentationml/2006/main">
  <p:tag name="MT_TILE" val="YES"/>
</p:tagLst>
</file>

<file path=ppt/tags/tag54.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6U96BqzK0UqRbNxU68.0x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kLPOGNfPUKVmOTsgKLx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QlP_zmsyU.X5MOxa9c5p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3OBVdNqc0ib0Aaqsy5gW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TotalTime>
  <Words>3513</Words>
  <Application>Microsoft Office PowerPoint</Application>
  <PresentationFormat>On-screen Show (4:3)</PresentationFormat>
  <Paragraphs>902</Paragraphs>
  <Slides>47</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Arial Black</vt:lpstr>
      <vt:lpstr>Arial Narrow</vt:lpstr>
      <vt:lpstr>Calibri</vt:lpstr>
      <vt:lpstr>Lucida Console</vt:lpstr>
      <vt:lpstr>Segoe</vt:lpstr>
      <vt:lpstr>Segoe Condensed</vt:lpstr>
      <vt:lpstr>Segoe UI</vt:lpstr>
      <vt:lpstr>Segoe UI Light</vt:lpstr>
      <vt:lpstr>Wingdings</vt:lpstr>
      <vt:lpstr>Office Theme</vt:lpstr>
      <vt:lpstr>NASI SPONSORZY I PARTNERZY</vt:lpstr>
      <vt:lpstr>Parallel Data Warehouse v2 Deep Dive</vt:lpstr>
      <vt:lpstr>Agenda</vt:lpstr>
      <vt:lpstr>Priorytety Microsoft – DW i BI</vt:lpstr>
      <vt:lpstr>Hurtownie na SQL Server</vt:lpstr>
      <vt:lpstr>Massively Parallel Processing (MPP)</vt:lpstr>
      <vt:lpstr>MPP (PDW v1) vs SMP</vt:lpstr>
      <vt:lpstr>Gartner</vt:lpstr>
      <vt:lpstr>PDW v2 vs PDW v1</vt:lpstr>
      <vt:lpstr>Architektura - Hardware</vt:lpstr>
      <vt:lpstr>Architektura - VMs</vt:lpstr>
      <vt:lpstr>Architektura - dyski</vt:lpstr>
      <vt:lpstr>Skalowalność PDW v2 - HP</vt:lpstr>
      <vt:lpstr>Skalowalność PDW v2 - Dell</vt:lpstr>
      <vt:lpstr>Architektura - failover</vt:lpstr>
      <vt:lpstr>PDW Configuration Manager</vt:lpstr>
      <vt:lpstr>Admin Console - Main  </vt:lpstr>
      <vt:lpstr>Admin Console - Sessions  </vt:lpstr>
      <vt:lpstr>Admin Console - Queries  </vt:lpstr>
      <vt:lpstr>Admin Console - Loads </vt:lpstr>
      <vt:lpstr>Admin Console – Backup / Restore </vt:lpstr>
      <vt:lpstr>Admin Console – Health </vt:lpstr>
      <vt:lpstr>Admin Console – Resources </vt:lpstr>
      <vt:lpstr>Admin Console – Storage </vt:lpstr>
      <vt:lpstr>Admin Console – Performance Monitor </vt:lpstr>
      <vt:lpstr>SQL Server Data Tools - SSDT</vt:lpstr>
      <vt:lpstr>SQL Server Data Tools - SSDT</vt:lpstr>
      <vt:lpstr>CREATE DATABASE</vt:lpstr>
      <vt:lpstr>Rodzaje tabel w PDW</vt:lpstr>
      <vt:lpstr>Tabele - DDL</vt:lpstr>
      <vt:lpstr>Tworzenie tabeli replikowanej</vt:lpstr>
      <vt:lpstr>Tworzenie tabeli rozproszonej</vt:lpstr>
      <vt:lpstr>To nie jest typowy SQL Server</vt:lpstr>
      <vt:lpstr>Metadane</vt:lpstr>
      <vt:lpstr>Pobieranie danych</vt:lpstr>
      <vt:lpstr>DMS – Data Movement Service</vt:lpstr>
      <vt:lpstr>Ładowanie danych</vt:lpstr>
      <vt:lpstr>DWLoader</vt:lpstr>
      <vt:lpstr>SSIS a PDW</vt:lpstr>
      <vt:lpstr>CTAS</vt:lpstr>
      <vt:lpstr>Indeks ColumnStore - budowa</vt:lpstr>
      <vt:lpstr>Edytowalny indeks ColumnStore</vt:lpstr>
      <vt:lpstr>Polybase</vt:lpstr>
      <vt:lpstr>Polybase - SQL</vt:lpstr>
      <vt:lpstr>Podsumowanie</vt:lpstr>
      <vt:lpstr>pawelpo@microsoft.com</vt:lpstr>
      <vt:lpstr>NASI SPONSORZY I PARTNERZY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 McCormack (Allyis Inc)</dc:creator>
  <cp:lastModifiedBy>Pawel Potasinski</cp:lastModifiedBy>
  <cp:revision>143</cp:revision>
  <dcterms:created xsi:type="dcterms:W3CDTF">2011-11-24T02:19:03Z</dcterms:created>
  <dcterms:modified xsi:type="dcterms:W3CDTF">2013-05-28T08:35:50Z</dcterms:modified>
</cp:coreProperties>
</file>