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03D"/>
    <a:srgbClr val="E84348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9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sqlbi.com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D9D2-3CEF-E940-9B3C-799FB83DE94A}" type="slidenum">
              <a:rPr lang="en-US">
                <a:latin typeface="Museo Sans 500"/>
                <a:cs typeface="Museo Sans 500"/>
              </a:rPr>
              <a:t>‹#›</a:t>
            </a:fld>
            <a:endParaRPr lang="en-US">
              <a:latin typeface="Museo Sans 500"/>
              <a:cs typeface="Museo Sans 500"/>
            </a:endParaRP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9402" y="254733"/>
            <a:ext cx="1359197" cy="4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3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qlbi.com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04875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69276"/>
            <a:ext cx="5486400" cy="37889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seo Sans 500"/>
                <a:cs typeface="Museo Sans 500"/>
              </a:defRPr>
            </a:lvl1pPr>
          </a:lstStyle>
          <a:p>
            <a:fld id="{62D66783-2884-464D-8181-B377E819E3E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02" y="264282"/>
            <a:ext cx="1359197" cy="4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ct val="120000"/>
      </a:lnSpc>
      <a:defRPr sz="1200" b="0" i="0" kern="1200">
        <a:solidFill>
          <a:schemeClr val="tx1"/>
        </a:solidFill>
        <a:latin typeface="Museo Sans 500"/>
        <a:ea typeface="+mn-ea"/>
        <a:cs typeface="Museo Sans 500"/>
      </a:defRPr>
    </a:lvl1pPr>
    <a:lvl2pPr marL="457200" algn="l" defTabSz="457200" rtl="0" eaLnBrk="1" latinLnBrk="0" hangingPunct="1">
      <a:lnSpc>
        <a:spcPct val="120000"/>
      </a:lnSpc>
      <a:defRPr sz="1200" b="0" i="0" kern="1200">
        <a:solidFill>
          <a:schemeClr val="tx1"/>
        </a:solidFill>
        <a:latin typeface="Museo Sans 500"/>
        <a:ea typeface="+mn-ea"/>
        <a:cs typeface="Museo Sans 500"/>
      </a:defRPr>
    </a:lvl2pPr>
    <a:lvl3pPr marL="914400" algn="l" defTabSz="457200" rtl="0" eaLnBrk="1" latinLnBrk="0" hangingPunct="1">
      <a:lnSpc>
        <a:spcPct val="120000"/>
      </a:lnSpc>
      <a:defRPr sz="1200" b="0" i="0" kern="1200">
        <a:solidFill>
          <a:schemeClr val="tx1"/>
        </a:solidFill>
        <a:latin typeface="Museo Sans 500"/>
        <a:ea typeface="+mn-ea"/>
        <a:cs typeface="Museo Sans 500"/>
      </a:defRPr>
    </a:lvl3pPr>
    <a:lvl4pPr marL="1371600" algn="l" defTabSz="457200" rtl="0" eaLnBrk="1" latinLnBrk="0" hangingPunct="1">
      <a:lnSpc>
        <a:spcPct val="120000"/>
      </a:lnSpc>
      <a:defRPr sz="1200" b="0" i="0" kern="1200">
        <a:solidFill>
          <a:schemeClr val="tx1"/>
        </a:solidFill>
        <a:latin typeface="Museo Sans 500"/>
        <a:ea typeface="+mn-ea"/>
        <a:cs typeface="Museo Sans 500"/>
      </a:defRPr>
    </a:lvl4pPr>
    <a:lvl5pPr marL="1828800" algn="l" defTabSz="457200" rtl="0" eaLnBrk="1" latinLnBrk="0" hangingPunct="1">
      <a:lnSpc>
        <a:spcPct val="120000"/>
      </a:lnSpc>
      <a:defRPr sz="1200" b="0" i="0" kern="1200">
        <a:solidFill>
          <a:schemeClr val="tx1"/>
        </a:solidFill>
        <a:latin typeface="Museo Sans 500"/>
        <a:ea typeface="+mn-ea"/>
        <a:cs typeface="Museo Sans 50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04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66783-2884-464D-8181-B377E819E3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048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66783-2884-464D-8181-B377E819E3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bi.c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://www.loader.us.com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bi.com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3"/>
          </p:cNvPr>
          <p:cNvSpPr txBox="1"/>
          <p:nvPr userDrawn="1"/>
        </p:nvSpPr>
        <p:spPr>
          <a:xfrm>
            <a:off x="6737278" y="259642"/>
            <a:ext cx="198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i="0">
                <a:solidFill>
                  <a:srgbClr val="E84348"/>
                </a:solidFill>
                <a:effectLst>
                  <a:outerShdw blurRad="50800" dist="38100" dir="3000000" algn="tl" rotWithShape="0">
                    <a:schemeClr val="bg1"/>
                  </a:outerShdw>
                </a:effectLst>
                <a:latin typeface="Museo Slab 500"/>
                <a:cs typeface="Museo Slab 500"/>
              </a:rPr>
              <a:t>www.sqlbi.com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148" y="1359867"/>
            <a:ext cx="5677705" cy="2010613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53187" y="4255643"/>
            <a:ext cx="1318242" cy="605953"/>
            <a:chOff x="453187" y="5863293"/>
            <a:chExt cx="1318242" cy="605953"/>
          </a:xfrm>
        </p:grpSpPr>
        <p:pic>
          <p:nvPicPr>
            <p:cNvPr id="17" name="Picture 16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237" y="6104412"/>
              <a:ext cx="1275192" cy="36483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453187" y="5863293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i="0">
                  <a:effectLst>
                    <a:outerShdw blurRad="50800" dist="38100" dir="3000000" algn="tl" rotWithShape="0">
                      <a:schemeClr val="bg1"/>
                    </a:outerShdw>
                  </a:effectLst>
                  <a:latin typeface="Museo Slab 100"/>
                  <a:cs typeface="Museo Slab 100"/>
                </a:rPr>
                <a:t>a brand of</a:t>
              </a: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5310577" y="4198448"/>
            <a:ext cx="3306620" cy="612648"/>
            <a:chOff x="3106364" y="5271784"/>
            <a:chExt cx="3306620" cy="612648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6364" y="5367004"/>
              <a:ext cx="1691427" cy="422209"/>
            </a:xfrm>
            <a:prstGeom prst="rect">
              <a:avLst/>
            </a:prstGeom>
          </p:spPr>
        </p:pic>
        <p:pic>
          <p:nvPicPr>
            <p:cNvPr id="21" name="Picture 20" descr="mvp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25028" y="5271784"/>
              <a:ext cx="390350" cy="61264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5722" y="5320342"/>
              <a:ext cx="577262" cy="515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5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568950" cy="4752673"/>
          </a:xfrm>
        </p:spPr>
        <p:txBody>
          <a:bodyPr/>
          <a:lstStyle>
            <a:lvl1pPr marL="457200" indent="-457200">
              <a:buFont typeface="Courier New"/>
              <a:buChar char="o"/>
              <a:defRPr sz="3200"/>
            </a:lvl1pPr>
            <a:lvl2pPr marL="914400" indent="-457200">
              <a:buFont typeface="Arial"/>
              <a:buChar char="•"/>
              <a:defRPr sz="2800"/>
            </a:lvl2pPr>
            <a:lvl3pPr marL="1257300" indent="-342900">
              <a:buFont typeface="Arial"/>
              <a:buChar char="•"/>
              <a:defRPr sz="2400"/>
            </a:lvl3pPr>
            <a:lvl4pPr marL="1714500" indent="-342900">
              <a:buFont typeface="Arial"/>
              <a:buChar char="•"/>
              <a:defRPr sz="2000"/>
            </a:lvl4pPr>
            <a:lvl5pPr marL="2171700" indent="-342900">
              <a:buFont typeface="Arial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881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6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Museo Slab 500"/>
                <a:cs typeface="Museo Slab 50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6"/>
            <a:ext cx="8686800" cy="879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885835"/>
            <a:ext cx="8210541" cy="3796190"/>
          </a:xfrm>
        </p:spPr>
        <p:txBody>
          <a:bodyPr vert="eaVert"/>
          <a:lstStyle>
            <a:lvl1pPr marL="457200" indent="-457200">
              <a:buFont typeface="Courier New"/>
              <a:buChar char="o"/>
              <a:defRPr/>
            </a:lvl1pPr>
            <a:lvl2pPr marL="914400" indent="-385200">
              <a:buFont typeface="Arial"/>
              <a:buChar char="•"/>
              <a:defRPr/>
            </a:lvl2pPr>
            <a:lvl3pPr marL="1257300" indent="-342900">
              <a:buFont typeface="Arial"/>
              <a:buChar char="•"/>
              <a:defRPr/>
            </a:lvl3pPr>
            <a:lvl4pPr marL="1714500" indent="-342900">
              <a:buFont typeface="Arial"/>
              <a:buChar char="•"/>
              <a:defRPr/>
            </a:lvl4pPr>
            <a:lvl5pPr marL="2171700" indent="-3429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5600" y="205978"/>
            <a:ext cx="1058400" cy="4937522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7535613" cy="4735245"/>
          </a:xfrm>
        </p:spPr>
        <p:txBody>
          <a:bodyPr vert="eaVert"/>
          <a:lstStyle>
            <a:lvl1pPr marL="457200" indent="-457200">
              <a:buFont typeface="Courier New"/>
              <a:buChar char="o"/>
              <a:defRPr/>
            </a:lvl1pPr>
            <a:lvl2pPr marL="914400" indent="-385200">
              <a:buFont typeface="Arial"/>
              <a:buChar char="•"/>
              <a:defRPr/>
            </a:lvl2pPr>
            <a:lvl3pPr marL="1257300" indent="-342900">
              <a:buFont typeface="Arial"/>
              <a:buChar char="•"/>
              <a:defRPr/>
            </a:lvl3pPr>
            <a:lvl4pPr marL="1714500" indent="-342900">
              <a:buFont typeface="Arial"/>
              <a:buChar char="•"/>
              <a:defRPr/>
            </a:lvl4pPr>
            <a:lvl5pPr marL="2171700" indent="-3429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6976" y="4312673"/>
            <a:ext cx="928350" cy="3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e">
    <p:bg>
      <p:bgPr>
        <a:solidFill>
          <a:srgbClr val="E84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ylind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" t="-3003" r="-414" b="79512"/>
          <a:stretch/>
        </p:blipFill>
        <p:spPr>
          <a:xfrm>
            <a:off x="32892" y="2802600"/>
            <a:ext cx="9078216" cy="2349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-423" y="847009"/>
            <a:ext cx="9144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0" i="1">
                <a:solidFill>
                  <a:srgbClr val="FFFFFF"/>
                </a:solidFill>
                <a:latin typeface="Museo Slab 500"/>
                <a:cs typeface="Museo Slab 500"/>
              </a:rPr>
              <a:t>Thank you!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818139" y="3549249"/>
            <a:ext cx="3507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>
                <a:solidFill>
                  <a:srgbClr val="FFFFFF"/>
                </a:solidFill>
                <a:latin typeface="Museo Sans 500"/>
                <a:cs typeface="Museo Sans 500"/>
              </a:rPr>
              <a:t>Check</a:t>
            </a:r>
            <a:r>
              <a:rPr lang="en-US" sz="1600" b="0" i="0" baseline="0">
                <a:solidFill>
                  <a:srgbClr val="FFFFFF"/>
                </a:solidFill>
                <a:latin typeface="Museo Sans 500"/>
                <a:cs typeface="Museo Sans 500"/>
              </a:rPr>
              <a:t> our new articles </a:t>
            </a:r>
            <a:r>
              <a:rPr lang="en-US" sz="1600" b="0" i="0">
                <a:solidFill>
                  <a:srgbClr val="FFFFFF"/>
                </a:solidFill>
                <a:latin typeface="Museo Sans 500"/>
                <a:cs typeface="Museo Sans 500"/>
              </a:rPr>
              <a:t>on </a:t>
            </a:r>
          </a:p>
          <a:p>
            <a:pPr algn="ctr"/>
            <a:r>
              <a:rPr lang="en-US" sz="3600" b="0" i="0">
                <a:solidFill>
                  <a:srgbClr val="FFFFFF"/>
                </a:solidFill>
                <a:latin typeface="Museo Sans 500"/>
                <a:cs typeface="Museo Sans 500"/>
              </a:rPr>
              <a:t>www.sqlbi.com</a:t>
            </a:r>
          </a:p>
        </p:txBody>
      </p:sp>
    </p:spTree>
    <p:extLst>
      <p:ext uri="{BB962C8B-B14F-4D97-AF65-F5344CB8AC3E}">
        <p14:creationId xmlns:p14="http://schemas.microsoft.com/office/powerpoint/2010/main" val="3776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2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6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 with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27168" cy="745592"/>
          </a:xfrm>
        </p:spPr>
        <p:txBody>
          <a:bodyPr/>
          <a:lstStyle>
            <a:lvl1pPr algn="l">
              <a:defRPr sz="2700">
                <a:latin typeface="Franklin Gothic Demi" pitchFamily="34" charset="0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48464" y="33469"/>
            <a:ext cx="329952" cy="162018"/>
          </a:xfrm>
          <a:prstGeom prst="rect">
            <a:avLst/>
          </a:prstGeom>
        </p:spPr>
        <p:txBody>
          <a:bodyPr/>
          <a:lstStyle/>
          <a:p>
            <a:fld id="{E8165CFC-7723-43A4-AA51-214E3C053DB6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data 29"/>
          <p:cNvSpPr>
            <a:spLocks noGrp="1"/>
          </p:cNvSpPr>
          <p:nvPr>
            <p:ph type="dt" sz="half" idx="10"/>
          </p:nvPr>
        </p:nvSpPr>
        <p:spPr>
          <a:xfrm>
            <a:off x="467544" y="4731990"/>
            <a:ext cx="936104" cy="27384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F061CC20-4228-4026-96E8-9DC45FA3B874}" type="datetimeFigureOut">
              <a:rPr lang="it-IT" smtClean="0"/>
              <a:pPr/>
              <a:t>29/04/2014</a:t>
            </a:fld>
            <a:endParaRPr lang="it-IT"/>
          </a:p>
        </p:txBody>
      </p:sp>
      <p:sp>
        <p:nvSpPr>
          <p:cNvPr id="8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1475656" y="4731990"/>
            <a:ext cx="2376264" cy="273844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457200" y="1200151"/>
            <a:ext cx="8291264" cy="3474131"/>
          </a:xfrm>
        </p:spPr>
        <p:txBody>
          <a:bodyPr/>
          <a:lstStyle>
            <a:lvl1pPr marL="315468" indent="-288036">
              <a:buClr>
                <a:schemeClr val="tx1"/>
              </a:buClr>
              <a:buSzPct val="70000"/>
              <a:buFont typeface="Wingdings 2" pitchFamily="18" charset="2"/>
              <a:buChar char="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2542" y="249492"/>
            <a:ext cx="677931" cy="644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0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6"/>
            <a:ext cx="8686800" cy="87967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85834"/>
            <a:ext cx="8282293" cy="4098688"/>
          </a:xfrm>
        </p:spPr>
        <p:txBody>
          <a:bodyPr/>
          <a:lstStyle>
            <a:lvl1pPr marL="457200" indent="-457200">
              <a:buFont typeface="Courier New"/>
              <a:buChar char="o"/>
              <a:defRPr/>
            </a:lvl1pPr>
            <a:lvl2pPr marL="914400" indent="-385200">
              <a:buFont typeface="Arial"/>
              <a:buChar char="•"/>
              <a:defRPr/>
            </a:lvl2pPr>
            <a:lvl3pPr marL="1257300" indent="-342900">
              <a:buFont typeface="Arial"/>
              <a:buChar char="•"/>
              <a:defRPr/>
            </a:lvl3pPr>
            <a:lvl4pPr marL="1714500" indent="-342900">
              <a:buFont typeface="Arial"/>
              <a:buChar char="•"/>
              <a:defRPr/>
            </a:lvl4pPr>
            <a:lvl5pPr marL="2171700" indent="-3429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886520"/>
      </p:ext>
    </p:extLst>
  </p:cSld>
  <p:clrMapOvr>
    <a:masterClrMapping/>
  </p:clrMapOvr>
  <p:transition spd="slow">
    <p:strip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634" y="224355"/>
            <a:ext cx="8229600" cy="5143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34634" y="1054750"/>
            <a:ext cx="8229600" cy="3466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800" b="0">
                <a:solidFill>
                  <a:schemeClr val="accent5"/>
                </a:solidFill>
                <a:latin typeface="+mn-lt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75" lvl="2" indent="-295275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Heading One Style 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Heading Two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295275" lvl="2" indent="-295275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HEADING THREE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4136" y="4800707"/>
            <a:ext cx="221705" cy="350570"/>
          </a:xfrm>
          <a:prstGeom prst="rect">
            <a:avLst/>
          </a:prstGeom>
          <a:solidFill>
            <a:srgbClr val="F8982D"/>
          </a:solidFill>
        </p:spPr>
        <p:txBody>
          <a:bodyPr vert="horz" wrap="none" lIns="91440" tIns="0" rIns="91440" bIns="4572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24388C19-8A66-2F4D-8164-42A5D3D3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6098"/>
      </p:ext>
    </p:extLst>
  </p:cSld>
  <p:clrMapOvr>
    <a:masterClrMapping/>
  </p:clrMapOvr>
  <p:transition spd="slow">
    <p:strip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34634" y="224355"/>
            <a:ext cx="8229600" cy="5143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for code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46522"/>
            <a:ext cx="8229600" cy="3466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4136" y="4800707"/>
            <a:ext cx="221705" cy="350570"/>
          </a:xfrm>
          <a:prstGeom prst="rect">
            <a:avLst/>
          </a:prstGeom>
          <a:solidFill>
            <a:srgbClr val="F8982D"/>
          </a:solidFill>
        </p:spPr>
        <p:txBody>
          <a:bodyPr vert="horz" wrap="none" lIns="91440" tIns="0" rIns="91440" bIns="45720" rtlCol="0"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fld id="{24388C19-8A66-2F4D-8164-42A5D3D3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7046"/>
      </p:ext>
    </p:extLst>
  </p:cSld>
  <p:clrMapOvr>
    <a:masterClrMapping/>
  </p:clrMapOvr>
  <p:transition spd="slow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686800" cy="140016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it-IT"/>
              <a:t>Click to edit Master title </a:t>
            </a:r>
            <a:br>
              <a:rPr lang="it-IT"/>
            </a:br>
            <a:r>
              <a:rPr lang="it-IT"/>
              <a:t>on 2 lines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00163"/>
            <a:ext cx="8282293" cy="3584357"/>
          </a:xfrm>
        </p:spPr>
        <p:txBody>
          <a:bodyPr/>
          <a:lstStyle>
            <a:lvl1pPr marL="457200" indent="-457200">
              <a:buFont typeface="Courier New"/>
              <a:buChar char="o"/>
              <a:defRPr/>
            </a:lvl1pPr>
            <a:lvl2pPr marL="914400" indent="-385200">
              <a:buFont typeface="Arial"/>
              <a:buChar char="•"/>
              <a:defRPr/>
            </a:lvl2pPr>
            <a:lvl3pPr marL="1257300" indent="-342900">
              <a:buFont typeface="Arial"/>
              <a:buChar char="•"/>
              <a:defRPr/>
            </a:lvl3pPr>
            <a:lvl4pPr marL="1714500" indent="-342900">
              <a:buFont typeface="Arial"/>
              <a:buChar char="•"/>
              <a:defRPr/>
            </a:lvl4pPr>
            <a:lvl5pPr marL="2171700" indent="-3429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6"/>
            <a:ext cx="8686800" cy="8802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886357"/>
            <a:ext cx="8282293" cy="6188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None/>
              <a:defRPr sz="2000"/>
            </a:lvl1pPr>
            <a:lvl2pPr marL="457200" indent="0">
              <a:buFont typeface="Arial"/>
              <a:buNone/>
              <a:defRPr/>
            </a:lvl2pPr>
            <a:lvl3pPr marL="914400" indent="0">
              <a:buFont typeface="Arial"/>
              <a:buNone/>
              <a:defRPr/>
            </a:lvl3pPr>
            <a:lvl4pPr marL="1371600" indent="0">
              <a:buFont typeface="Arial"/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it-IT"/>
              <a:t>Click to edit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605163"/>
            <a:ext cx="8281988" cy="3050462"/>
          </a:xfrm>
          <a:solidFill>
            <a:srgbClr val="FFFFFF">
              <a:alpha val="50000"/>
            </a:srgbClr>
          </a:solidFill>
          <a:ln w="9525" cmpd="sng"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>
                <a:latin typeface="Consolas"/>
                <a:cs typeface="Consola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65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585178"/>
            <a:ext cx="9144000" cy="3070447"/>
          </a:xfrm>
          <a:prstGeom prst="rect">
            <a:avLst/>
          </a:prstGeom>
          <a:solidFill>
            <a:srgbClr val="E84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6"/>
            <a:ext cx="8686800" cy="8802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886357"/>
            <a:ext cx="8282293" cy="6188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None/>
              <a:defRPr sz="2000"/>
            </a:lvl1pPr>
            <a:lvl2pPr marL="457200" indent="0">
              <a:buFont typeface="Arial"/>
              <a:buNone/>
              <a:defRPr/>
            </a:lvl2pPr>
            <a:lvl3pPr marL="914400" indent="0">
              <a:buFont typeface="Arial"/>
              <a:buNone/>
              <a:defRPr/>
            </a:lvl3pPr>
            <a:lvl4pPr marL="1371600" indent="0">
              <a:buFont typeface="Arial"/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it-IT"/>
              <a:t>Click to edit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605163"/>
            <a:ext cx="8281988" cy="3003839"/>
          </a:xfrm>
          <a:noFill/>
          <a:ln w="9525" cmpd="sng">
            <a:noFill/>
          </a:ln>
          <a:effectLst/>
        </p:spPr>
        <p:txBody>
          <a:bodyPr lIns="180000" tIns="93600" rIns="180000" bIns="936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8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155"/>
            <a:ext cx="6832887" cy="8802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it-IT"/>
              <a:t>Demo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39118"/>
            <a:ext cx="8282293" cy="4045404"/>
          </a:xfrm>
        </p:spPr>
        <p:txBody>
          <a:bodyPr/>
          <a:lstStyle>
            <a:lvl1pPr marL="457200" indent="-457200">
              <a:buFont typeface="Courier New"/>
              <a:buChar char="o"/>
              <a:defRPr/>
            </a:lvl1pPr>
            <a:lvl2pPr marL="914400" indent="-385200">
              <a:buFont typeface="Arial"/>
              <a:buChar char="•"/>
              <a:defRPr/>
            </a:lvl2pPr>
            <a:lvl3pPr marL="1257300" indent="-342900">
              <a:buFont typeface="Arial"/>
              <a:buChar char="•"/>
              <a:defRPr/>
            </a:lvl3pPr>
            <a:lvl4pPr marL="1714500" indent="-342900">
              <a:buFont typeface="Arial"/>
              <a:buChar char="•"/>
              <a:defRPr/>
            </a:lvl4pPr>
            <a:lvl5pPr marL="2171700" indent="-3429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dem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4044" y="144318"/>
            <a:ext cx="1235634" cy="6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38235"/>
            <a:ext cx="7772400" cy="1021556"/>
          </a:xfrm>
        </p:spPr>
        <p:txBody>
          <a:bodyPr anchor="t">
            <a:normAutofit/>
          </a:bodyPr>
          <a:lstStyle>
            <a:lvl1pPr algn="l">
              <a:defRPr sz="4400" b="1" cap="none">
                <a:solidFill>
                  <a:srgbClr val="E843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13095"/>
            <a:ext cx="7772400" cy="102204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34" y="4324560"/>
            <a:ext cx="1644629" cy="5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2495"/>
            <a:ext cx="4038600" cy="4094405"/>
          </a:xfrm>
        </p:spPr>
        <p:txBody>
          <a:bodyPr/>
          <a:lstStyle>
            <a:lvl1pPr marL="457200" indent="-457200">
              <a:buFont typeface="Courier New"/>
              <a:buChar char="o"/>
              <a:defRPr sz="2800"/>
            </a:lvl1pPr>
            <a:lvl2pPr marL="800100" indent="-342900">
              <a:buFont typeface="Arial"/>
              <a:buChar char="•"/>
              <a:defRPr sz="2400"/>
            </a:lvl2pPr>
            <a:lvl3pPr marL="1257300" indent="-342900">
              <a:buFont typeface="Arial"/>
              <a:buChar char="•"/>
              <a:defRPr sz="2000"/>
            </a:lvl3pPr>
            <a:lvl4pPr marL="1657350" indent="-285750">
              <a:buFont typeface="Arial"/>
              <a:buChar char="•"/>
              <a:defRPr sz="1800"/>
            </a:lvl4pPr>
            <a:lvl5pPr marL="2114550" indent="-285750"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2495"/>
            <a:ext cx="4038600" cy="4094405"/>
          </a:xfrm>
        </p:spPr>
        <p:txBody>
          <a:bodyPr/>
          <a:lstStyle>
            <a:lvl1pPr marL="457200" indent="-457200">
              <a:buFont typeface="Courier New"/>
              <a:buChar char="o"/>
              <a:defRPr sz="2800"/>
            </a:lvl1pPr>
            <a:lvl2pPr marL="800100" indent="-342900">
              <a:buFont typeface="Arial"/>
              <a:buChar char="•"/>
              <a:defRPr sz="2400"/>
            </a:lvl2pPr>
            <a:lvl3pPr marL="1257300" indent="-342900">
              <a:buFont typeface="Arial"/>
              <a:buChar char="•"/>
              <a:defRPr sz="2000"/>
            </a:lvl3pPr>
            <a:lvl4pPr marL="1657350" indent="-285750">
              <a:buFont typeface="Arial"/>
              <a:buChar char="•"/>
              <a:defRPr sz="1800"/>
            </a:lvl4pPr>
            <a:lvl5pPr marL="2114550" indent="-285750"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5"/>
            <a:ext cx="8310994" cy="88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354"/>
            <a:ext cx="4040188" cy="448637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44403D"/>
                </a:solidFill>
                <a:latin typeface="Museo Slab 500"/>
                <a:cs typeface="Museo Slab 5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34992"/>
            <a:ext cx="4040188" cy="3676589"/>
          </a:xfrm>
        </p:spPr>
        <p:txBody>
          <a:bodyPr/>
          <a:lstStyle>
            <a:lvl1pPr marL="342900" indent="-342900">
              <a:buFont typeface="Courier New"/>
              <a:buChar char="o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5686" y="886354"/>
            <a:ext cx="4032509" cy="4486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1600" cap="all">
                <a:solidFill>
                  <a:srgbClr val="44403D"/>
                </a:solidFill>
                <a:latin typeface="Museo Slab 500"/>
                <a:cs typeface="Museo Slab 500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5686" y="1334992"/>
            <a:ext cx="4032508" cy="3676589"/>
          </a:xfrm>
        </p:spPr>
        <p:txBody>
          <a:bodyPr/>
          <a:lstStyle>
            <a:lvl1pPr marL="342900" indent="-342900">
              <a:buFont typeface="Courier New"/>
              <a:buChar char="o"/>
              <a:defRPr sz="2400"/>
            </a:lvl1pPr>
            <a:lvl2pPr marL="800100" indent="-342900">
              <a:buFont typeface="Arial"/>
              <a:buChar char="•"/>
              <a:defRPr sz="2000"/>
            </a:lvl2pPr>
            <a:lvl3pPr marL="1200150" indent="-285750">
              <a:buFont typeface="Arial"/>
              <a:buChar char="•"/>
              <a:defRPr sz="1800"/>
            </a:lvl3pPr>
            <a:lvl4pPr marL="1657350" indent="-285750">
              <a:buFont typeface="Arial"/>
              <a:buChar char="•"/>
              <a:defRPr sz="1600"/>
            </a:lvl4pPr>
            <a:lvl5pPr marL="2114550" indent="-28575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156"/>
            <a:ext cx="8686800" cy="87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79175"/>
            <a:ext cx="8282293" cy="410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1781" y="4690986"/>
            <a:ext cx="928350" cy="3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2" r:id="rId5"/>
    <p:sldLayoutId id="2147483662" r:id="rId6"/>
    <p:sldLayoutId id="2147483651" r:id="rId7"/>
    <p:sldLayoutId id="2147483652" r:id="rId8"/>
    <p:sldLayoutId id="2147483653" r:id="rId9"/>
    <p:sldLayoutId id="2147483656" r:id="rId10"/>
    <p:sldLayoutId id="2147483657" r:id="rId11"/>
    <p:sldLayoutId id="2147483658" r:id="rId12"/>
    <p:sldLayoutId id="2147483659" r:id="rId13"/>
    <p:sldLayoutId id="2147483654" r:id="rId14"/>
    <p:sldLayoutId id="2147483673" r:id="rId15"/>
    <p:sldLayoutId id="2147483660" r:id="rId16"/>
    <p:sldLayoutId id="2147483655" r:id="rId17"/>
    <p:sldLayoutId id="2147483666" r:id="rId18"/>
    <p:sldLayoutId id="2147483674" r:id="rId19"/>
    <p:sldLayoutId id="2147483675" r:id="rId20"/>
    <p:sldLayoutId id="2147483676" r:id="rId21"/>
    <p:sldLayoutId id="214748367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rgbClr val="E84348"/>
          </a:solidFill>
          <a:latin typeface="Museo Sans 500"/>
          <a:ea typeface="+mj-ea"/>
          <a:cs typeface="Museo Sans 500"/>
        </a:defRPr>
      </a:lvl1pPr>
    </p:titleStyle>
    <p:bodyStyle>
      <a:lvl1pPr marL="457200" indent="-457200" algn="l" defTabSz="457200" rtl="0" eaLnBrk="1" latinLnBrk="0" hangingPunct="1">
        <a:lnSpc>
          <a:spcPct val="100000"/>
        </a:lnSpc>
        <a:spcBef>
          <a:spcPts val="600"/>
        </a:spcBef>
        <a:spcAft>
          <a:spcPts val="900"/>
        </a:spcAft>
        <a:buSzPct val="80000"/>
        <a:buFont typeface="Courier New"/>
        <a:buChar char="o"/>
        <a:defRPr sz="3200" b="0" i="0" kern="1200">
          <a:solidFill>
            <a:srgbClr val="383838"/>
          </a:solidFill>
          <a:latin typeface="Museo Sans 500"/>
          <a:ea typeface="+mn-ea"/>
          <a:cs typeface="Museo Sans 500"/>
        </a:defRPr>
      </a:lvl1pPr>
      <a:lvl2pPr marL="914400" indent="-385200" algn="l" defTabSz="4572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3000" b="0" i="0" kern="1200">
          <a:solidFill>
            <a:srgbClr val="383838"/>
          </a:solidFill>
          <a:latin typeface="Museo Sans 500"/>
          <a:ea typeface="+mn-ea"/>
          <a:cs typeface="Museo Sans 500"/>
        </a:defRPr>
      </a:lvl2pPr>
      <a:lvl3pPr marL="1257300" indent="-342900" algn="l" defTabSz="4572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2800" b="0" i="0" kern="1200">
          <a:solidFill>
            <a:srgbClr val="383838"/>
          </a:solidFill>
          <a:latin typeface="Museo Sans 500"/>
          <a:ea typeface="+mn-ea"/>
          <a:cs typeface="Museo Sans 500"/>
        </a:defRPr>
      </a:lvl3pPr>
      <a:lvl4pPr marL="1714500" indent="-342900" algn="l" defTabSz="4572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2400" b="0" i="0" kern="1200">
          <a:solidFill>
            <a:srgbClr val="383838"/>
          </a:solidFill>
          <a:latin typeface="Museo Sans 500"/>
          <a:ea typeface="+mn-ea"/>
          <a:cs typeface="Museo Sans 500"/>
        </a:defRPr>
      </a:lvl4pPr>
      <a:lvl5pPr marL="2171700" indent="-342900" algn="l" defTabSz="4572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/>
        <a:buChar char="•"/>
        <a:defRPr sz="2000" b="0" i="0" kern="1200">
          <a:solidFill>
            <a:srgbClr val="383838"/>
          </a:solidFill>
          <a:latin typeface="Museo Sans 500"/>
          <a:ea typeface="+mn-ea"/>
          <a:cs typeface="Museo Sans 5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berto.ferrari@sqlb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hyperlink" Target="http://www.loader.us.com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2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Column Storage Layout</a:t>
            </a:r>
            <a:endParaRPr lang="en-US" dirty="0"/>
          </a:p>
        </p:txBody>
      </p:sp>
      <p:graphicFrame>
        <p:nvGraphicFramePr>
          <p:cNvPr id="5" name="Segnaposto contenuto 3"/>
          <p:cNvGraphicFramePr>
            <a:graphicFrameLocks/>
          </p:cNvGraphicFramePr>
          <p:nvPr>
            <p:extLst/>
          </p:nvPr>
        </p:nvGraphicFramePr>
        <p:xfrm>
          <a:off x="618285" y="1300130"/>
          <a:ext cx="2798270" cy="2068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0752"/>
                <a:gridCol w="460752"/>
                <a:gridCol w="537274"/>
                <a:gridCol w="351473"/>
                <a:gridCol w="410705"/>
                <a:gridCol w="577314"/>
              </a:tblGrid>
              <a:tr h="32004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Name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Address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City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State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Bal</a:t>
                      </a:r>
                      <a:r>
                        <a:rPr lang="it-IT" sz="800" dirty="0" smtClean="0"/>
                        <a:t> Due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3,000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Ann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1,700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Liz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Dave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9,000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7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1,010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9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1,300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6" name="TextBox 217"/>
          <p:cNvSpPr txBox="1"/>
          <p:nvPr/>
        </p:nvSpPr>
        <p:spPr>
          <a:xfrm>
            <a:off x="553212" y="1033677"/>
            <a:ext cx="2216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Customers Table</a:t>
            </a:r>
          </a:p>
        </p:txBody>
      </p:sp>
      <p:sp>
        <p:nvSpPr>
          <p:cNvPr id="7" name="TextBox 227"/>
          <p:cNvSpPr txBox="1"/>
          <p:nvPr/>
        </p:nvSpPr>
        <p:spPr>
          <a:xfrm>
            <a:off x="1681771" y="4001463"/>
            <a:ext cx="4979584" cy="10156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Tables are stored “column-wise” with all values from a single column stored in a single block</a:t>
            </a:r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4321712" y="984827"/>
            <a:ext cx="3613290" cy="2897499"/>
            <a:chOff x="609" y="1428"/>
            <a:chExt cx="1542" cy="1870"/>
          </a:xfrm>
          <a:solidFill>
            <a:srgbClr val="CDFFFF"/>
          </a:solidFill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9" y="1677"/>
              <a:ext cx="1542" cy="13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15" y="2826"/>
              <a:ext cx="1531" cy="4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15" y="1428"/>
              <a:ext cx="1531" cy="4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aphicFrame>
        <p:nvGraphicFramePr>
          <p:cNvPr id="12" name="Segnaposto contenuto 3"/>
          <p:cNvGraphicFramePr>
            <a:graphicFrameLocks/>
          </p:cNvGraphicFramePr>
          <p:nvPr>
            <p:extLst/>
          </p:nvPr>
        </p:nvGraphicFramePr>
        <p:xfrm>
          <a:off x="4370435" y="1439968"/>
          <a:ext cx="460752" cy="194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752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7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9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3" name="Segnaposto contenuto 3"/>
          <p:cNvGraphicFramePr>
            <a:graphicFrameLocks/>
          </p:cNvGraphicFramePr>
          <p:nvPr>
            <p:extLst/>
          </p:nvPr>
        </p:nvGraphicFramePr>
        <p:xfrm>
          <a:off x="4975263" y="1439968"/>
          <a:ext cx="460752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52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Name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Ann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Liz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Dave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4" name="Segnaposto contenuto 3"/>
          <p:cNvGraphicFramePr>
            <a:graphicFrameLocks/>
          </p:cNvGraphicFramePr>
          <p:nvPr>
            <p:extLst/>
          </p:nvPr>
        </p:nvGraphicFramePr>
        <p:xfrm>
          <a:off x="5580091" y="1439968"/>
          <a:ext cx="537274" cy="1943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7274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Address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5" name="Segnaposto contenuto 3"/>
          <p:cNvGraphicFramePr>
            <a:graphicFrameLocks/>
          </p:cNvGraphicFramePr>
          <p:nvPr>
            <p:extLst/>
          </p:nvPr>
        </p:nvGraphicFramePr>
        <p:xfrm>
          <a:off x="6261441" y="1439968"/>
          <a:ext cx="399914" cy="19392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914"/>
              </a:tblGrid>
              <a:tr h="187271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City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6" name="Segnaposto contenuto 3"/>
          <p:cNvGraphicFramePr>
            <a:graphicFrameLocks/>
          </p:cNvGraphicFramePr>
          <p:nvPr>
            <p:extLst/>
          </p:nvPr>
        </p:nvGraphicFramePr>
        <p:xfrm>
          <a:off x="6723232" y="1439968"/>
          <a:ext cx="410705" cy="1943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0705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State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7" name="Segnaposto contenuto 3"/>
          <p:cNvGraphicFramePr>
            <a:graphicFrameLocks/>
          </p:cNvGraphicFramePr>
          <p:nvPr>
            <p:extLst/>
          </p:nvPr>
        </p:nvGraphicFramePr>
        <p:xfrm>
          <a:off x="7278014" y="1439968"/>
          <a:ext cx="577314" cy="1943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7314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Bal</a:t>
                      </a:r>
                      <a:r>
                        <a:rPr lang="it-IT" sz="800" dirty="0" smtClean="0"/>
                        <a:t> Due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3,000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1,700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9,000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1,010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1,300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8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Length Encoding</a:t>
            </a:r>
            <a:endParaRPr lang="en-US" dirty="0"/>
          </a:p>
        </p:txBody>
      </p:sp>
      <p:graphicFrame>
        <p:nvGraphicFramePr>
          <p:cNvPr id="21" name="Segnaposto contenuto 3"/>
          <p:cNvGraphicFramePr>
            <a:graphicFrameLocks/>
          </p:cNvGraphicFramePr>
          <p:nvPr>
            <p:extLst/>
          </p:nvPr>
        </p:nvGraphicFramePr>
        <p:xfrm>
          <a:off x="1374665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 smtClean="0"/>
                        <a:t>Quarter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Q2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pSp>
        <p:nvGrpSpPr>
          <p:cNvPr id="22" name="Gruppo 5"/>
          <p:cNvGrpSpPr/>
          <p:nvPr/>
        </p:nvGrpSpPr>
        <p:grpSpPr>
          <a:xfrm>
            <a:off x="1934094" y="1242602"/>
            <a:ext cx="155051" cy="3068906"/>
            <a:chOff x="1054792" y="1656803"/>
            <a:chExt cx="206734" cy="4091874"/>
          </a:xfrm>
        </p:grpSpPr>
        <p:sp>
          <p:nvSpPr>
            <p:cNvPr id="23" name="Left Brace 84"/>
            <p:cNvSpPr/>
            <p:nvPr/>
          </p:nvSpPr>
          <p:spPr bwMode="auto">
            <a:xfrm rot="10800000">
              <a:off x="1054792" y="1656803"/>
              <a:ext cx="206734" cy="1775711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  <p:sp>
          <p:nvSpPr>
            <p:cNvPr id="24" name="Left Brace 84"/>
            <p:cNvSpPr/>
            <p:nvPr/>
          </p:nvSpPr>
          <p:spPr bwMode="auto">
            <a:xfrm rot="10800000">
              <a:off x="1054792" y="3538877"/>
              <a:ext cx="206734" cy="2209800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</p:grpSp>
      <p:graphicFrame>
        <p:nvGraphicFramePr>
          <p:cNvPr id="25" name="Segnaposto contenuto 3"/>
          <p:cNvGraphicFramePr>
            <a:graphicFrameLocks/>
          </p:cNvGraphicFramePr>
          <p:nvPr>
            <p:extLst/>
          </p:nvPr>
        </p:nvGraphicFramePr>
        <p:xfrm>
          <a:off x="5195822" y="1043087"/>
          <a:ext cx="1529019" cy="902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178"/>
                <a:gridCol w="512349"/>
                <a:gridCol w="497492"/>
              </a:tblGrid>
              <a:tr h="32004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Quarter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Start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Count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311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290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6" name="Segnaposto contenuto 3"/>
          <p:cNvGraphicFramePr>
            <a:graphicFrameLocks/>
          </p:cNvGraphicFramePr>
          <p:nvPr>
            <p:extLst/>
          </p:nvPr>
        </p:nvGraphicFramePr>
        <p:xfrm>
          <a:off x="5197343" y="1947109"/>
          <a:ext cx="1527497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32"/>
                <a:gridCol w="504825"/>
                <a:gridCol w="501840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ProdID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Start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Count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7" name="Segnaposto contenuto 3"/>
          <p:cNvGraphicFramePr>
            <a:graphicFrameLocks/>
          </p:cNvGraphicFramePr>
          <p:nvPr>
            <p:extLst/>
          </p:nvPr>
        </p:nvGraphicFramePr>
        <p:xfrm>
          <a:off x="2279950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 smtClean="0"/>
                        <a:t>ProdID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1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pSp>
        <p:nvGrpSpPr>
          <p:cNvPr id="28" name="Gruppo 6"/>
          <p:cNvGrpSpPr/>
          <p:nvPr/>
        </p:nvGrpSpPr>
        <p:grpSpPr>
          <a:xfrm>
            <a:off x="2826493" y="1245559"/>
            <a:ext cx="155051" cy="3234763"/>
            <a:chOff x="2244657" y="1660745"/>
            <a:chExt cx="206734" cy="4313017"/>
          </a:xfrm>
        </p:grpSpPr>
        <p:sp>
          <p:nvSpPr>
            <p:cNvPr id="29" name="Left Brace 84"/>
            <p:cNvSpPr/>
            <p:nvPr/>
          </p:nvSpPr>
          <p:spPr bwMode="auto">
            <a:xfrm rot="10800000">
              <a:off x="2244657" y="1660745"/>
              <a:ext cx="206734" cy="1238369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  <p:sp>
          <p:nvSpPr>
            <p:cNvPr id="30" name="Left Brace 84"/>
            <p:cNvSpPr/>
            <p:nvPr/>
          </p:nvSpPr>
          <p:spPr bwMode="auto">
            <a:xfrm rot="10800000">
              <a:off x="2244657" y="2903057"/>
              <a:ext cx="206734" cy="1006292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  <p:sp>
          <p:nvSpPr>
            <p:cNvPr id="31" name="Left Brace 84"/>
            <p:cNvSpPr/>
            <p:nvPr/>
          </p:nvSpPr>
          <p:spPr bwMode="auto">
            <a:xfrm rot="10800000">
              <a:off x="2244657" y="3965914"/>
              <a:ext cx="206734" cy="1278571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  <p:sp>
          <p:nvSpPr>
            <p:cNvPr id="32" name="Left Brace 84"/>
            <p:cNvSpPr/>
            <p:nvPr/>
          </p:nvSpPr>
          <p:spPr bwMode="auto">
            <a:xfrm rot="10800000">
              <a:off x="2244657" y="5291569"/>
              <a:ext cx="206734" cy="682193"/>
            </a:xfrm>
            <a:prstGeom prst="leftBrace">
              <a:avLst>
                <a:gd name="adj1" fmla="val 39102"/>
                <a:gd name="adj2" fmla="val 5000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Tahoma" charset="0"/>
              </a:endParaRPr>
            </a:p>
          </p:txBody>
        </p:sp>
      </p:grpSp>
      <p:graphicFrame>
        <p:nvGraphicFramePr>
          <p:cNvPr id="33" name="Segnaposto contenuto 3"/>
          <p:cNvGraphicFramePr>
            <a:graphicFrameLocks/>
          </p:cNvGraphicFramePr>
          <p:nvPr>
            <p:extLst/>
          </p:nvPr>
        </p:nvGraphicFramePr>
        <p:xfrm>
          <a:off x="3185234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Price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198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150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256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192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184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251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266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4" name="Segnaposto contenuto 3"/>
          <p:cNvGraphicFramePr>
            <a:graphicFrameLocks/>
          </p:cNvGraphicFramePr>
          <p:nvPr>
            <p:extLst/>
          </p:nvPr>
        </p:nvGraphicFramePr>
        <p:xfrm>
          <a:off x="6926279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Price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198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320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150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256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192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184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310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251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266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35" name="Freccia a destra 4"/>
          <p:cNvSpPr/>
          <p:nvPr/>
        </p:nvSpPr>
        <p:spPr>
          <a:xfrm>
            <a:off x="3940897" y="2155585"/>
            <a:ext cx="1035011" cy="997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6" name="CasellaDiTesto 7"/>
          <p:cNvSpPr txBox="1"/>
          <p:nvPr/>
        </p:nvSpPr>
        <p:spPr>
          <a:xfrm>
            <a:off x="3905418" y="3608825"/>
            <a:ext cx="300531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RLE </a:t>
            </a:r>
            <a:r>
              <a:rPr lang="it-IT" dirty="0" err="1">
                <a:solidFill>
                  <a:schemeClr val="tx1"/>
                </a:solidFill>
              </a:rPr>
              <a:t>Compression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applied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only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size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compressed</a:t>
            </a:r>
            <a:r>
              <a:rPr lang="it-IT" dirty="0">
                <a:solidFill>
                  <a:schemeClr val="tx1"/>
                </a:solidFill>
              </a:rPr>
              <a:t> data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smaller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original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Dictionary Encoding</a:t>
            </a:r>
            <a:endParaRPr lang="en-US" dirty="0"/>
          </a:p>
        </p:txBody>
      </p:sp>
      <p:grpSp>
        <p:nvGrpSpPr>
          <p:cNvPr id="6" name="Gruppo 12"/>
          <p:cNvGrpSpPr/>
          <p:nvPr/>
        </p:nvGrpSpPr>
        <p:grpSpPr>
          <a:xfrm>
            <a:off x="5723945" y="1832956"/>
            <a:ext cx="2308196" cy="2930237"/>
            <a:chOff x="5429096" y="2686182"/>
            <a:chExt cx="3077595" cy="3664742"/>
          </a:xfrm>
        </p:grpSpPr>
        <p:sp>
          <p:nvSpPr>
            <p:cNvPr id="7" name="Rettangolo arrotondato 10"/>
            <p:cNvSpPr/>
            <p:nvPr/>
          </p:nvSpPr>
          <p:spPr>
            <a:xfrm>
              <a:off x="5429096" y="2686182"/>
              <a:ext cx="3077595" cy="3664742"/>
            </a:xfrm>
            <a:prstGeom prst="roundRect">
              <a:avLst/>
            </a:prstGeom>
            <a:solidFill>
              <a:schemeClr val="lt1">
                <a:alpha val="3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8" name="CasellaDiTesto 11"/>
            <p:cNvSpPr txBox="1"/>
            <p:nvPr/>
          </p:nvSpPr>
          <p:spPr>
            <a:xfrm>
              <a:off x="6163345" y="2728736"/>
              <a:ext cx="1869400" cy="375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50" b="1" dirty="0" err="1">
                  <a:solidFill>
                    <a:schemeClr val="accent2"/>
                  </a:solidFill>
                </a:rPr>
                <a:t>xVelocity</a:t>
              </a:r>
              <a:r>
                <a:rPr lang="it-IT" sz="1350" b="1" dirty="0">
                  <a:solidFill>
                    <a:schemeClr val="accent2"/>
                  </a:solidFill>
                </a:rPr>
                <a:t> Store</a:t>
              </a:r>
            </a:p>
          </p:txBody>
        </p:sp>
      </p:grpSp>
      <p:graphicFrame>
        <p:nvGraphicFramePr>
          <p:cNvPr id="9" name="Segnaposto contenuto 3"/>
          <p:cNvGraphicFramePr>
            <a:graphicFrameLocks/>
          </p:cNvGraphicFramePr>
          <p:nvPr>
            <p:extLst/>
          </p:nvPr>
        </p:nvGraphicFramePr>
        <p:xfrm>
          <a:off x="911115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err="1" smtClean="0"/>
                        <a:t>Quarter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Q3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Q3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0" name="CasellaDiTesto 7"/>
          <p:cNvSpPr txBox="1"/>
          <p:nvPr/>
        </p:nvSpPr>
        <p:spPr>
          <a:xfrm>
            <a:off x="5948773" y="665018"/>
            <a:ext cx="1983944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tx1"/>
                </a:solidFill>
              </a:rPr>
              <a:t>Only</a:t>
            </a:r>
            <a:r>
              <a:rPr lang="it-IT" sz="1600" dirty="0">
                <a:solidFill>
                  <a:schemeClr val="tx1"/>
                </a:solidFill>
              </a:rPr>
              <a:t> 4 </a:t>
            </a:r>
            <a:r>
              <a:rPr lang="it-IT" sz="1600" dirty="0" err="1">
                <a:solidFill>
                  <a:schemeClr val="tx1"/>
                </a:solidFill>
              </a:rPr>
              <a:t>values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  <a:br>
              <a:rPr lang="it-IT" sz="1600" dirty="0">
                <a:solidFill>
                  <a:schemeClr val="tx1"/>
                </a:solidFill>
              </a:rPr>
            </a:br>
            <a:r>
              <a:rPr lang="it-IT" sz="1600" dirty="0">
                <a:solidFill>
                  <a:schemeClr val="tx1"/>
                </a:solidFill>
              </a:rPr>
              <a:t>2 bits are </a:t>
            </a:r>
            <a:r>
              <a:rPr lang="it-IT" sz="1600" dirty="0" err="1">
                <a:solidFill>
                  <a:schemeClr val="tx1"/>
                </a:solidFill>
              </a:rPr>
              <a:t>enough</a:t>
            </a:r>
            <a:r>
              <a:rPr lang="it-IT" sz="1600" dirty="0">
                <a:solidFill>
                  <a:schemeClr val="tx1"/>
                </a:solidFill>
              </a:rPr>
              <a:t> to</a:t>
            </a:r>
            <a:br>
              <a:rPr lang="it-IT" sz="1600" dirty="0">
                <a:solidFill>
                  <a:schemeClr val="tx1"/>
                </a:solidFill>
              </a:rPr>
            </a:br>
            <a:r>
              <a:rPr lang="it-IT" sz="1600" dirty="0" err="1">
                <a:solidFill>
                  <a:schemeClr val="tx1"/>
                </a:solidFill>
              </a:rPr>
              <a:t>represent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1" name="Freccia a destra 116"/>
          <p:cNvSpPr/>
          <p:nvPr/>
        </p:nvSpPr>
        <p:spPr>
          <a:xfrm>
            <a:off x="1612900" y="2220518"/>
            <a:ext cx="1271087" cy="997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DISTINCT</a:t>
            </a:r>
          </a:p>
        </p:txBody>
      </p:sp>
      <p:graphicFrame>
        <p:nvGraphicFramePr>
          <p:cNvPr id="12" name="Segnaposto contenuto 3"/>
          <p:cNvGraphicFramePr>
            <a:graphicFrameLocks/>
          </p:cNvGraphicFramePr>
          <p:nvPr>
            <p:extLst/>
          </p:nvPr>
        </p:nvGraphicFramePr>
        <p:xfrm>
          <a:off x="3979852" y="1043087"/>
          <a:ext cx="1031527" cy="991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492"/>
                <a:gridCol w="534035"/>
              </a:tblGrid>
              <a:tr h="214213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Q.ID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Quarter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Q4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3" name="Segnaposto contenuto 3"/>
          <p:cNvGraphicFramePr>
            <a:graphicFrameLocks/>
          </p:cNvGraphicFramePr>
          <p:nvPr>
            <p:extLst/>
          </p:nvPr>
        </p:nvGraphicFramePr>
        <p:xfrm>
          <a:off x="3159823" y="1043087"/>
          <a:ext cx="546543" cy="3497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6543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Q.ID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2</a:t>
                      </a:r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4" name="Freccia a destra 119"/>
          <p:cNvSpPr/>
          <p:nvPr/>
        </p:nvSpPr>
        <p:spPr>
          <a:xfrm>
            <a:off x="3893842" y="2220519"/>
            <a:ext cx="1080995" cy="997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R.L.E.</a:t>
            </a:r>
          </a:p>
        </p:txBody>
      </p:sp>
      <p:graphicFrame>
        <p:nvGraphicFramePr>
          <p:cNvPr id="15" name="Segnaposto contenuto 3"/>
          <p:cNvGraphicFramePr>
            <a:graphicFrameLocks/>
          </p:cNvGraphicFramePr>
          <p:nvPr>
            <p:extLst/>
          </p:nvPr>
        </p:nvGraphicFramePr>
        <p:xfrm>
          <a:off x="6097488" y="2214795"/>
          <a:ext cx="1529019" cy="1013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4035"/>
                <a:gridCol w="497492"/>
                <a:gridCol w="497492"/>
              </a:tblGrid>
              <a:tr h="236305"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Quarter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Start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Count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7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8302E-6 L 0.26354 0.499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249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DISTINCT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Reducing the number of distinct values of columns</a:t>
            </a:r>
          </a:p>
          <a:p>
            <a:pPr lvl="1"/>
            <a:r>
              <a:rPr lang="en-GB" dirty="0" smtClean="0"/>
              <a:t>Reduces the memory usage of the model</a:t>
            </a:r>
          </a:p>
          <a:p>
            <a:pPr lvl="1"/>
            <a:r>
              <a:rPr lang="en-GB" dirty="0" smtClean="0"/>
              <a:t>Increases scan speed</a:t>
            </a:r>
          </a:p>
          <a:p>
            <a:pPr lvl="1"/>
            <a:r>
              <a:rPr lang="en-GB" dirty="0" smtClean="0"/>
              <a:t>Increases filter operations</a:t>
            </a:r>
          </a:p>
          <a:p>
            <a:r>
              <a:rPr lang="en-GB" dirty="0" smtClean="0"/>
              <a:t>Focus on columns with many distinct values</a:t>
            </a:r>
          </a:p>
          <a:p>
            <a:pPr lvl="1"/>
            <a:r>
              <a:rPr lang="en-GB" dirty="0" smtClean="0"/>
              <a:t>Primary keys in fact tables</a:t>
            </a:r>
          </a:p>
          <a:p>
            <a:pPr lvl="1"/>
            <a:r>
              <a:rPr lang="en-GB" dirty="0" smtClean="0"/>
              <a:t>Order number / reference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Modeling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8CC1DD"/>
                </a:solidFill>
              </a:rPr>
              <a:t>DEMO</a:t>
            </a:r>
            <a:endParaRPr lang="en-US" sz="2000" dirty="0">
              <a:solidFill>
                <a:srgbClr val="8CC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columns: the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51834"/>
              </p:ext>
            </p:extLst>
          </p:nvPr>
        </p:nvGraphicFramePr>
        <p:xfrm>
          <a:off x="1217968" y="1101201"/>
          <a:ext cx="6603738" cy="13944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110"/>
                <a:gridCol w="1485900"/>
                <a:gridCol w="1422400"/>
                <a:gridCol w="964079"/>
                <a:gridCol w="1619249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Column</a:t>
                      </a:r>
                      <a:endParaRPr lang="en-US" sz="1400" b="0" dirty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Memory (MB)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Distinct Values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SUM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DISTINCTCOUNT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Age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203.55</a:t>
                      </a:r>
                      <a:endParaRPr lang="en-US" sz="1100" b="0" dirty="0" smtClean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96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130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103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Time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6,192.81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1,438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1,391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844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Date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0.37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1,588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13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17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Weight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2,690.35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1,467,394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700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1,986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452438" y="2762250"/>
            <a:ext cx="8242300" cy="182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Base query time depends on</a:t>
            </a:r>
          </a:p>
          <a:p>
            <a:pPr lvl="1"/>
            <a:r>
              <a:rPr lang="en-GB" dirty="0"/>
              <a:t>Number of distinct values of </a:t>
            </a:r>
            <a:r>
              <a:rPr lang="en-GB" dirty="0" smtClean="0"/>
              <a:t>the </a:t>
            </a:r>
            <a:r>
              <a:rPr lang="en-GB" dirty="0"/>
              <a:t>column (bit encoding)</a:t>
            </a:r>
          </a:p>
          <a:p>
            <a:pPr lvl="1"/>
            <a:r>
              <a:rPr lang="en-GB" dirty="0"/>
              <a:t>Distribution of values (RLE encoding)</a:t>
            </a:r>
          </a:p>
          <a:p>
            <a:pPr marL="0" lvl="1" indent="0">
              <a:buNone/>
            </a:pPr>
            <a:r>
              <a:rPr lang="en-GB" i="1" dirty="0"/>
              <a:t>Do you prefer to optimize date or time in this model?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0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Reducing Distinct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dirty="0" smtClean="0"/>
              <a:t>Reduce precision of numbers</a:t>
            </a:r>
          </a:p>
          <a:p>
            <a:r>
              <a:rPr lang="en-GB" dirty="0" smtClean="0"/>
              <a:t>Split date and time in two tables</a:t>
            </a:r>
          </a:p>
          <a:p>
            <a:pPr lvl="1"/>
            <a:r>
              <a:rPr lang="en-GB" dirty="0" smtClean="0"/>
              <a:t>Never use </a:t>
            </a:r>
            <a:r>
              <a:rPr lang="en-GB" dirty="0" err="1" smtClean="0"/>
              <a:t>DateTime</a:t>
            </a:r>
            <a:endParaRPr lang="en-GB" dirty="0" smtClean="0"/>
          </a:p>
          <a:p>
            <a:r>
              <a:rPr lang="en-GB" dirty="0" smtClean="0"/>
              <a:t>Split high cardinality columns in two parts</a:t>
            </a:r>
          </a:p>
          <a:p>
            <a:pPr lvl="1"/>
            <a:r>
              <a:rPr lang="en-GB" dirty="0" smtClean="0"/>
              <a:t>You can combine them later during calculations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Num</a:t>
            </a:r>
            <a:r>
              <a:rPr lang="en-GB" dirty="0" smtClean="0"/>
              <a:t>&gt; = &lt;High&gt; * 1000 + &lt;Low&gt;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Predicting Database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Build a first prototype</a:t>
            </a:r>
          </a:p>
          <a:p>
            <a:pPr lvl="1"/>
            <a:r>
              <a:rPr lang="en-GB" dirty="0" smtClean="0"/>
              <a:t>Few millions rows from the fact table</a:t>
            </a:r>
          </a:p>
          <a:p>
            <a:pPr lvl="1"/>
            <a:r>
              <a:rPr lang="en-GB" dirty="0" smtClean="0"/>
              <a:t>All rows for dimensions</a:t>
            </a:r>
          </a:p>
          <a:p>
            <a:r>
              <a:rPr lang="en-GB" dirty="0" smtClean="0"/>
              <a:t>Evaluate the base size</a:t>
            </a:r>
          </a:p>
          <a:p>
            <a:pPr lvl="1"/>
            <a:r>
              <a:rPr lang="en-GB" dirty="0" smtClean="0"/>
              <a:t>Using BISM Memory Report</a:t>
            </a:r>
          </a:p>
          <a:p>
            <a:r>
              <a:rPr lang="en-GB" dirty="0" smtClean="0"/>
              <a:t>Add 10% of rows to fact table, evaluate size again</a:t>
            </a:r>
          </a:p>
          <a:p>
            <a:r>
              <a:rPr lang="en-GB" dirty="0" smtClean="0"/>
              <a:t>Add 20% of rows, then 30% …</a:t>
            </a:r>
          </a:p>
          <a:p>
            <a:r>
              <a:rPr lang="en-GB" dirty="0" smtClean="0"/>
              <a:t>Until you draw a growth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Forecasting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85834"/>
            <a:ext cx="8282293" cy="380386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RAM is a limited resource</a:t>
            </a:r>
          </a:p>
          <a:p>
            <a:pPr lvl="1"/>
            <a:r>
              <a:rPr lang="en-GB" dirty="0" smtClean="0"/>
              <a:t>You cannot increase it at will</a:t>
            </a:r>
          </a:p>
          <a:p>
            <a:pPr lvl="1"/>
            <a:r>
              <a:rPr lang="en-GB" dirty="0" smtClean="0"/>
              <a:t>The limit is imposed at the hardware level</a:t>
            </a:r>
          </a:p>
          <a:p>
            <a:r>
              <a:rPr lang="en-GB" dirty="0" smtClean="0"/>
              <a:t>Hardware with a lot of RAM is normally NUMA</a:t>
            </a:r>
          </a:p>
          <a:p>
            <a:pPr lvl="1"/>
            <a:r>
              <a:rPr lang="en-GB" dirty="0" smtClean="0"/>
              <a:t>NUMA hardware makes the scenario much more complex</a:t>
            </a:r>
          </a:p>
          <a:p>
            <a:pPr lvl="1"/>
            <a:r>
              <a:rPr lang="en-GB" dirty="0" smtClean="0"/>
              <a:t>Choosing the right hardware is a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2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Buying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CPU</a:t>
            </a:r>
          </a:p>
          <a:p>
            <a:pPr lvl="1"/>
            <a:r>
              <a:rPr lang="en-GB" dirty="0" smtClean="0"/>
              <a:t>The fastest you can buy</a:t>
            </a:r>
          </a:p>
          <a:p>
            <a:pPr lvl="1"/>
            <a:r>
              <a:rPr lang="en-GB" dirty="0" smtClean="0"/>
              <a:t>Largest L2 cache</a:t>
            </a:r>
          </a:p>
          <a:p>
            <a:pPr lvl="1"/>
            <a:r>
              <a:rPr lang="en-GB" dirty="0" smtClean="0"/>
              <a:t>Lowest number of cores (less than 8)</a:t>
            </a:r>
          </a:p>
          <a:p>
            <a:r>
              <a:rPr lang="en-GB" dirty="0" smtClean="0"/>
              <a:t>RAM</a:t>
            </a:r>
          </a:p>
          <a:p>
            <a:pPr lvl="1"/>
            <a:r>
              <a:rPr lang="en-GB" dirty="0" smtClean="0"/>
              <a:t>The fastest you can buy</a:t>
            </a:r>
          </a:p>
          <a:p>
            <a:r>
              <a:rPr lang="en-GB" dirty="0" smtClean="0"/>
              <a:t>Disk, other hardware</a:t>
            </a:r>
          </a:p>
          <a:p>
            <a:pPr lvl="1"/>
            <a:r>
              <a:rPr lang="en-GB" dirty="0" smtClean="0"/>
              <a:t>Don’t waste your money here,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1938234"/>
            <a:ext cx="7772400" cy="1520189"/>
          </a:xfrm>
        </p:spPr>
        <p:txBody>
          <a:bodyPr>
            <a:normAutofit/>
          </a:bodyPr>
          <a:lstStyle/>
          <a:p>
            <a:r>
              <a:rPr lang="it-IT" dirty="0" smtClean="0"/>
              <a:t>DAX from the Field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Alberto Ferrari</a:t>
            </a:r>
            <a:br>
              <a:rPr lang="it-IT" dirty="0" smtClean="0"/>
            </a:br>
            <a:r>
              <a:rPr lang="it-IT" dirty="0" smtClean="0">
                <a:hlinkClick r:id="rId3"/>
              </a:rPr>
              <a:t>alberto.ferrari@sqlbi.com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FerrariAlberto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6758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NUMA Issue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15888" y="1063229"/>
            <a:ext cx="8666162" cy="34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Tabular is not NUMA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model can be split on different nodes</a:t>
            </a:r>
          </a:p>
          <a:p>
            <a:pPr lvl="1"/>
            <a:r>
              <a:rPr lang="en-GB" dirty="0" smtClean="0"/>
              <a:t>Performance degrades in a hard-to-predict way</a:t>
            </a:r>
          </a:p>
          <a:p>
            <a:pPr lvl="1"/>
            <a:r>
              <a:rPr lang="en-GB" dirty="0" smtClean="0"/>
              <a:t>Bad usage of the hardware</a:t>
            </a:r>
          </a:p>
          <a:p>
            <a:r>
              <a:rPr lang="en-GB" dirty="0" smtClean="0"/>
              <a:t>Rule of thumb</a:t>
            </a:r>
          </a:p>
          <a:p>
            <a:pPr lvl="1"/>
            <a:r>
              <a:rPr lang="en-GB" dirty="0" smtClean="0"/>
              <a:t>Less than 4 nodes is good, more is bad</a:t>
            </a:r>
          </a:p>
          <a:p>
            <a:r>
              <a:rPr lang="en-GB" dirty="0" smtClean="0"/>
              <a:t>Optimal rule</a:t>
            </a:r>
          </a:p>
          <a:p>
            <a:pPr lvl="1"/>
            <a:r>
              <a:rPr lang="en-GB" dirty="0" smtClean="0"/>
              <a:t>One node is good, more than one node is bad</a:t>
            </a:r>
          </a:p>
          <a:p>
            <a:r>
              <a:rPr lang="en-GB" dirty="0" smtClean="0"/>
              <a:t>Partition the database or the model to make it fit one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in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Very good option</a:t>
            </a:r>
          </a:p>
          <a:p>
            <a:r>
              <a:rPr lang="en-GB" dirty="0" smtClean="0"/>
              <a:t>Chance to update the amount of RAM allocated</a:t>
            </a:r>
          </a:p>
          <a:p>
            <a:r>
              <a:rPr lang="en-GB" dirty="0" smtClean="0"/>
              <a:t>Very low impact on performance</a:t>
            </a:r>
          </a:p>
          <a:p>
            <a:r>
              <a:rPr lang="en-GB" dirty="0" smtClean="0"/>
              <a:t>Be careful with CPU affinity, if on NUMA</a:t>
            </a:r>
          </a:p>
          <a:p>
            <a:r>
              <a:rPr lang="en-GB" dirty="0" smtClean="0"/>
              <a:t>Requires partitioning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Optimizing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DAX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DAX can be optimized, and run very fast</a:t>
            </a:r>
          </a:p>
          <a:p>
            <a:r>
              <a:rPr lang="en-GB" dirty="0" smtClean="0"/>
              <a:t>But this is only one part of the whole story</a:t>
            </a:r>
          </a:p>
          <a:p>
            <a:r>
              <a:rPr lang="en-GB" dirty="0" smtClean="0"/>
              <a:t>Other important aspects</a:t>
            </a:r>
          </a:p>
          <a:p>
            <a:pPr lvl="1"/>
            <a:r>
              <a:rPr lang="en-GB" dirty="0" smtClean="0"/>
              <a:t>Serving many users concurrently</a:t>
            </a:r>
          </a:p>
          <a:p>
            <a:pPr lvl="1"/>
            <a:r>
              <a:rPr lang="en-GB" dirty="0" smtClean="0"/>
              <a:t>Optimal usage of the cache</a:t>
            </a:r>
          </a:p>
          <a:p>
            <a:pPr lvl="1"/>
            <a:r>
              <a:rPr lang="en-GB" dirty="0" smtClean="0"/>
              <a:t>Optimizations depend from the client tool</a:t>
            </a:r>
          </a:p>
          <a:p>
            <a:pPr lvl="1"/>
            <a:r>
              <a:rPr lang="en-GB" dirty="0" smtClean="0"/>
              <a:t>Optimizing DAX is much more expensive than you might 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Events in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orders are active each day?</a:t>
            </a:r>
          </a:p>
          <a:p>
            <a:r>
              <a:rPr lang="en-GB" dirty="0" smtClean="0"/>
              <a:t>Very common pattern</a:t>
            </a:r>
          </a:p>
          <a:p>
            <a:pPr lvl="1"/>
            <a:r>
              <a:rPr lang="en-GB" dirty="0" smtClean="0"/>
              <a:t>Whenever you have a duration</a:t>
            </a:r>
          </a:p>
          <a:p>
            <a:pPr lvl="1"/>
            <a:r>
              <a:rPr lang="en-GB" dirty="0" smtClean="0"/>
              <a:t>i.e. start and end date of an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Events in Progress: a first trial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Events in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EVALUATE</a:t>
            </a:r>
          </a:p>
          <a:p>
            <a:r>
              <a:rPr lang="en-US" dirty="0"/>
              <a:t>    ADDCOLUMNS (</a:t>
            </a:r>
          </a:p>
          <a:p>
            <a:r>
              <a:rPr lang="en-US" dirty="0"/>
              <a:t>        VALUES ( 'Date'[Date] ),</a:t>
            </a:r>
          </a:p>
          <a:p>
            <a:r>
              <a:rPr lang="en-US" dirty="0"/>
              <a:t>        "</a:t>
            </a:r>
            <a:r>
              <a:rPr lang="en-US" dirty="0" err="1"/>
              <a:t>OpenOrders</a:t>
            </a:r>
            <a:r>
              <a:rPr lang="en-US" dirty="0"/>
              <a:t>",</a:t>
            </a:r>
          </a:p>
          <a:p>
            <a:r>
              <a:rPr lang="en-US" dirty="0"/>
              <a:t>        COUNTROWS ( </a:t>
            </a:r>
          </a:p>
          <a:p>
            <a:r>
              <a:rPr lang="en-US" dirty="0"/>
              <a:t>             FILTER (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Sales,</a:t>
            </a:r>
            <a:endParaRPr lang="en-US" dirty="0"/>
          </a:p>
          <a:p>
            <a:r>
              <a:rPr lang="en-US" dirty="0" smtClean="0"/>
              <a:t>                 Sales[Order </a:t>
            </a:r>
            <a:r>
              <a:rPr lang="en-US" dirty="0"/>
              <a:t>Date] &lt; 'Date'[Date] &amp;&amp;</a:t>
            </a:r>
          </a:p>
          <a:p>
            <a:r>
              <a:rPr lang="en-US" dirty="0"/>
              <a:t>                 </a:t>
            </a:r>
            <a:r>
              <a:rPr lang="en-US" dirty="0" smtClean="0"/>
              <a:t>Sales[Ship </a:t>
            </a:r>
            <a:r>
              <a:rPr lang="en-US" dirty="0"/>
              <a:t>Date] &gt; 'Date'[Date]</a:t>
            </a:r>
          </a:p>
          <a:p>
            <a:r>
              <a:rPr lang="en-US" dirty="0"/>
              <a:t>             )</a:t>
            </a:r>
          </a:p>
          <a:p>
            <a:r>
              <a:rPr lang="en-US" dirty="0"/>
              <a:t>         )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7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Events in Progress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2438" y="1067876"/>
            <a:ext cx="8242300" cy="352186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SQL Server Profiler is your best friend</a:t>
            </a:r>
          </a:p>
          <a:p>
            <a:r>
              <a:rPr lang="en-GB" dirty="0" smtClean="0"/>
              <a:t>Build a template, saves a lot of time</a:t>
            </a:r>
          </a:p>
          <a:p>
            <a:r>
              <a:rPr lang="en-GB" dirty="0" smtClean="0"/>
              <a:t>Understand Formula Engine and Storage Engine</a:t>
            </a:r>
          </a:p>
          <a:p>
            <a:r>
              <a:rPr lang="en-GB" dirty="0" smtClean="0"/>
              <a:t>Remember that VertiPaq is a columnar database</a:t>
            </a:r>
          </a:p>
          <a:p>
            <a:endParaRPr lang="en-GB" dirty="0"/>
          </a:p>
          <a:p>
            <a:r>
              <a:rPr lang="en-GB" dirty="0" smtClean="0"/>
              <a:t>We will see 4 variations of the same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Progress: final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24658"/>
              </p:ext>
            </p:extLst>
          </p:nvPr>
        </p:nvGraphicFramePr>
        <p:xfrm>
          <a:off x="443640" y="1154989"/>
          <a:ext cx="8452712" cy="13944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12110"/>
                <a:gridCol w="1485900"/>
                <a:gridCol w="1422400"/>
                <a:gridCol w="4432302"/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Version</a:t>
                      </a:r>
                      <a:endParaRPr lang="en-US" sz="1400" b="0" dirty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Formula Engine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Execution Time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Notes</a:t>
                      </a:r>
                      <a:endParaRPr lang="en-US" sz="1400" b="0" dirty="0" smtClean="0">
                        <a:solidFill>
                          <a:schemeClr val="accent4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Naïve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22,078</a:t>
                      </a:r>
                      <a:endParaRPr lang="en-US" sz="1100" b="0" dirty="0" smtClean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22,175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/>
                        <a:t>First query you</a:t>
                      </a:r>
                      <a:r>
                        <a:rPr lang="en-GB" sz="1100" baseline="0" dirty="0" smtClean="0"/>
                        <a:t> will write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Column-wise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906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925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/>
                        <a:t>Query written by a seasoned DAX coder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/>
                        <a:t>DatesBetween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156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167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/>
                        <a:t>Original idea</a:t>
                      </a:r>
                      <a:r>
                        <a:rPr lang="en-GB" sz="1100" baseline="0" dirty="0" smtClean="0"/>
                        <a:t> (from Chris Webb) you will find in on a blog post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Generate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78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80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dirty="0" smtClean="0"/>
                        <a:t>Required</a:t>
                      </a:r>
                      <a:r>
                        <a:rPr lang="en-GB" sz="1100" baseline="0" dirty="0" smtClean="0"/>
                        <a:t> 4/5 days of hard optimization</a:t>
                      </a:r>
                      <a:endParaRPr lang="en-US" sz="11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452438" y="2762250"/>
            <a:ext cx="8242300" cy="182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Optimizing DAX leads to great results</a:t>
            </a:r>
          </a:p>
          <a:p>
            <a:pPr lvl="1"/>
            <a:r>
              <a:rPr lang="en-GB" dirty="0" smtClean="0"/>
              <a:t>But it requires a lot of time</a:t>
            </a:r>
          </a:p>
          <a:p>
            <a:pPr lvl="1"/>
            <a:r>
              <a:rPr lang="en-GB" dirty="0" smtClean="0"/>
              <a:t>Stop when it is “good enough”</a:t>
            </a:r>
          </a:p>
          <a:p>
            <a:r>
              <a:rPr lang="en-GB" dirty="0" smtClean="0"/>
              <a:t>Extreme optimizations need to work on the whole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creative and open minded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DAX is not complex, it is new</a:t>
            </a:r>
          </a:p>
          <a:p>
            <a:r>
              <a:rPr lang="en-GB" dirty="0" smtClean="0"/>
              <a:t>DAX is simple, but it is not easy</a:t>
            </a:r>
          </a:p>
          <a:p>
            <a:r>
              <a:rPr lang="en-GB" dirty="0" smtClean="0"/>
              <a:t>Writing good DAX requires </a:t>
            </a:r>
          </a:p>
          <a:p>
            <a:pPr lvl="1"/>
            <a:r>
              <a:rPr lang="en-GB" dirty="0" smtClean="0"/>
              <a:t>Thinking in a creative way</a:t>
            </a:r>
          </a:p>
          <a:p>
            <a:pPr lvl="1"/>
            <a:r>
              <a:rPr lang="en-GB" dirty="0" smtClean="0"/>
              <a:t>Not trusting any golden rule</a:t>
            </a:r>
          </a:p>
          <a:p>
            <a:pPr lvl="1"/>
            <a:r>
              <a:rPr lang="en-GB" dirty="0" smtClean="0"/>
              <a:t>Being prepared to optimize the whole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Who’s</a:t>
            </a:r>
            <a:r>
              <a:rPr lang="it-IT" dirty="0" smtClean="0"/>
              <a:t> </a:t>
            </a:r>
            <a:r>
              <a:rPr lang="it-IT" dirty="0" err="1" smtClean="0"/>
              <a:t>Speaking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 </a:t>
            </a:r>
            <a:r>
              <a:rPr lang="en-US" sz="2000" dirty="0" smtClean="0"/>
              <a:t>Expert </a:t>
            </a:r>
            <a:r>
              <a:rPr lang="en-US" sz="2000" dirty="0"/>
              <a:t>and </a:t>
            </a:r>
            <a:r>
              <a:rPr lang="en-US" sz="2000" dirty="0" smtClean="0"/>
              <a:t>Consultant</a:t>
            </a:r>
            <a:endParaRPr lang="en-US" sz="2000" dirty="0"/>
          </a:p>
          <a:p>
            <a:r>
              <a:rPr lang="en-US" sz="2000" dirty="0" smtClean="0"/>
              <a:t>Founder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E84348"/>
                </a:solidFill>
              </a:rPr>
              <a:t>www.sqlbi.com</a:t>
            </a:r>
          </a:p>
          <a:p>
            <a:pPr lvl="1"/>
            <a:r>
              <a:rPr lang="en-US" sz="2000" dirty="0"/>
              <a:t>Problem Solving</a:t>
            </a:r>
          </a:p>
          <a:p>
            <a:pPr lvl="1"/>
            <a:r>
              <a:rPr lang="en-US" sz="2000" dirty="0"/>
              <a:t>Complex Project Assistance</a:t>
            </a:r>
          </a:p>
          <a:p>
            <a:pPr lvl="1"/>
            <a:r>
              <a:rPr lang="en-US" sz="2000" dirty="0" smtClean="0"/>
              <a:t>Data Warehouse Assessments </a:t>
            </a:r>
            <a:r>
              <a:rPr lang="en-US" sz="2000" dirty="0"/>
              <a:t>and Development</a:t>
            </a:r>
          </a:p>
          <a:p>
            <a:pPr lvl="1"/>
            <a:r>
              <a:rPr lang="en-US" sz="2000" dirty="0"/>
              <a:t>Courses, Trainings and Workshops</a:t>
            </a:r>
          </a:p>
          <a:p>
            <a:r>
              <a:rPr lang="en-US" sz="2000" dirty="0"/>
              <a:t>Book </a:t>
            </a:r>
            <a:r>
              <a:rPr lang="en-US" sz="2000" dirty="0" smtClean="0"/>
              <a:t>Writer</a:t>
            </a:r>
            <a:endParaRPr lang="en-US" sz="2000" dirty="0"/>
          </a:p>
          <a:p>
            <a:r>
              <a:rPr lang="en-US" sz="2000" dirty="0"/>
              <a:t>Microsoft Business Intelligence </a:t>
            </a:r>
            <a:r>
              <a:rPr lang="en-US" sz="2000" dirty="0" smtClean="0"/>
              <a:t>Partner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2871" y="4022568"/>
            <a:ext cx="751927" cy="961954"/>
          </a:xfrm>
          <a:prstGeom prst="rect">
            <a:avLst/>
          </a:prstGeom>
          <a:ln w="127000"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278881">
            <a:off x="7185313" y="2900486"/>
            <a:ext cx="868682" cy="1016003"/>
          </a:xfrm>
          <a:prstGeom prst="rect">
            <a:avLst/>
          </a:prstGeom>
          <a:ln w="127000" cap="rnd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123353" y="2944456"/>
            <a:ext cx="751927" cy="967046"/>
            <a:chOff x="6493070" y="5248787"/>
            <a:chExt cx="1002569" cy="128939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93070" y="5248787"/>
              <a:ext cx="1002569" cy="1282605"/>
            </a:xfrm>
            <a:prstGeom prst="rect">
              <a:avLst/>
            </a:prstGeom>
            <a:ln w="127000" cap="rnd"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47"/>
            <a:stretch/>
          </p:blipFill>
          <p:spPr>
            <a:xfrm>
              <a:off x="6513742" y="5328581"/>
              <a:ext cx="981897" cy="120960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3" name="Picture 2" descr="sqlb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21" y="262882"/>
            <a:ext cx="1492501" cy="528530"/>
          </a:xfrm>
          <a:prstGeom prst="rect">
            <a:avLst/>
          </a:prstGeom>
        </p:spPr>
      </p:pic>
      <p:grpSp>
        <p:nvGrpSpPr>
          <p:cNvPr id="11" name="Group 2"/>
          <p:cNvGrpSpPr/>
          <p:nvPr/>
        </p:nvGrpSpPr>
        <p:grpSpPr>
          <a:xfrm>
            <a:off x="6902871" y="831984"/>
            <a:ext cx="988682" cy="454465"/>
            <a:chOff x="453187" y="5863293"/>
            <a:chExt cx="1318242" cy="605953"/>
          </a:xfrm>
        </p:grpSpPr>
        <p:pic>
          <p:nvPicPr>
            <p:cNvPr id="12" name="Picture 7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237" y="6104412"/>
              <a:ext cx="1275192" cy="364834"/>
            </a:xfrm>
            <a:prstGeom prst="rect">
              <a:avLst/>
            </a:prstGeom>
          </p:spPr>
        </p:pic>
        <p:sp>
          <p:nvSpPr>
            <p:cNvPr id="13" name="TextBox 8"/>
            <p:cNvSpPr txBox="1"/>
            <p:nvPr userDrawn="1"/>
          </p:nvSpPr>
          <p:spPr>
            <a:xfrm>
              <a:off x="453187" y="5863293"/>
              <a:ext cx="8831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effectLst>
                    <a:outerShdw blurRad="50800" dist="38100" dir="3000000" algn="tl" rotWithShape="0">
                      <a:schemeClr val="bg1"/>
                    </a:outerShdw>
                  </a:effectLst>
                  <a:latin typeface="Museo Slab 100"/>
                  <a:cs typeface="Museo Slab 100"/>
                </a:rPr>
                <a:t>a brand of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0990" y="4315933"/>
            <a:ext cx="3099069" cy="647872"/>
            <a:chOff x="2553914" y="5121996"/>
            <a:chExt cx="4132092" cy="863829"/>
          </a:xfrm>
        </p:grpSpPr>
        <p:pic>
          <p:nvPicPr>
            <p:cNvPr id="15" name="Picture 10" descr="goldpartner.pn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3914" y="5121996"/>
              <a:ext cx="2046627" cy="816163"/>
            </a:xfrm>
            <a:prstGeom prst="rect">
              <a:avLst/>
            </a:prstGeom>
          </p:spPr>
        </p:pic>
        <p:pic>
          <p:nvPicPr>
            <p:cNvPr id="16" name="Picture 11" descr="mvp.pn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46225" y="5170391"/>
              <a:ext cx="519556" cy="815434"/>
            </a:xfrm>
            <a:prstGeom prst="rect">
              <a:avLst/>
            </a:prstGeom>
          </p:spPr>
        </p:pic>
        <p:pic>
          <p:nvPicPr>
            <p:cNvPr id="17" name="Picture 12" descr="ssasmaestro.pn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2701" y="5303512"/>
              <a:ext cx="1123305" cy="623794"/>
            </a:xfrm>
            <a:prstGeom prst="rect">
              <a:avLst/>
            </a:prstGeom>
          </p:spPr>
        </p:pic>
      </p:grp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189" y="1404888"/>
            <a:ext cx="732799" cy="93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5920" y="1413438"/>
            <a:ext cx="762461" cy="92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3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Which one is better?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634" y="2383172"/>
            <a:ext cx="3857966" cy="19919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SUMX </a:t>
            </a:r>
            <a:r>
              <a:rPr lang="en-US" sz="1400" dirty="0"/>
              <a:t>(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dirty="0"/>
              <a:t>Audience,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IF </a:t>
            </a:r>
            <a:r>
              <a:rPr lang="en-US" sz="1400" dirty="0"/>
              <a:t>(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Audience[Weight</a:t>
            </a:r>
            <a:r>
              <a:rPr lang="en-US" sz="1400" dirty="0"/>
              <a:t>] &gt; 300000,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Audience[Weight</a:t>
            </a:r>
            <a:r>
              <a:rPr lang="en-US" sz="1400" dirty="0"/>
              <a:t>]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) </a:t>
            </a:r>
            <a:br>
              <a:rPr lang="en-US" sz="1400" dirty="0" smtClean="0"/>
            </a:b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92600" y="2383172"/>
            <a:ext cx="3857966" cy="19919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n-ea"/>
                <a:cs typeface="Consola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Tx/>
              <a:buNone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n-ea"/>
                <a:cs typeface="Consolas"/>
              </a:defRPr>
            </a:lvl2pPr>
            <a:lvl3pPr marL="295275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Tx/>
              <a:buNone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n-ea"/>
                <a:cs typeface="Consolas"/>
              </a:defRPr>
            </a:lvl3pPr>
            <a:lvl4pPr marL="579438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Tx/>
              <a:buNone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n-ea"/>
                <a:cs typeface="Consolas"/>
              </a:defRPr>
            </a:lvl4pPr>
            <a:lvl5pPr marL="846138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Tx/>
              <a:buNone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n-ea"/>
                <a:cs typeface="Consola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/>
              <a:t> 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CALCULATE </a:t>
            </a:r>
            <a:r>
              <a:rPr lang="it-IT" sz="1400" dirty="0"/>
              <a:t>( 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    </a:t>
            </a:r>
            <a:r>
              <a:rPr lang="it-IT" sz="1400" dirty="0"/>
              <a:t>SUM ( Audience[</a:t>
            </a:r>
            <a:r>
              <a:rPr lang="it-IT" sz="1400" dirty="0" err="1"/>
              <a:t>Weight</a:t>
            </a:r>
            <a:r>
              <a:rPr lang="it-IT" sz="1400" dirty="0"/>
              <a:t>] ), </a:t>
            </a:r>
            <a:r>
              <a:rPr lang="it-IT" sz="1400" dirty="0" smtClean="0"/>
              <a:t/>
            </a:r>
            <a:br>
              <a:rPr lang="it-IT" sz="1400" dirty="0" smtClean="0"/>
            </a:br>
            <a:r>
              <a:rPr lang="it-IT" sz="1400" dirty="0" smtClean="0"/>
              <a:t>    </a:t>
            </a:r>
            <a:r>
              <a:rPr lang="it-IT" sz="1400" dirty="0"/>
              <a:t>Audience[</a:t>
            </a:r>
            <a:r>
              <a:rPr lang="it-IT" sz="1400" dirty="0" err="1"/>
              <a:t>Weight</a:t>
            </a:r>
            <a:r>
              <a:rPr lang="it-IT" sz="1400" dirty="0"/>
              <a:t>]  &gt; 300000 </a:t>
            </a:r>
            <a:br>
              <a:rPr lang="it-IT" sz="1400" dirty="0"/>
            </a:br>
            <a:r>
              <a:rPr lang="it-IT" sz="1400" dirty="0" smtClean="0"/>
              <a:t>)</a:t>
            </a:r>
            <a:endParaRPr lang="en-US" sz="1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2438" y="1067877"/>
            <a:ext cx="8242300" cy="9387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Audience contains 4B rows</a:t>
            </a:r>
          </a:p>
          <a:p>
            <a:r>
              <a:rPr lang="en-GB" dirty="0" smtClean="0"/>
              <a:t>Weight has 1.5M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4770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Spend time to learn the internals of the engine</a:t>
            </a:r>
          </a:p>
          <a:p>
            <a:pPr lvl="1"/>
            <a:r>
              <a:rPr lang="en-GB" dirty="0" smtClean="0"/>
              <a:t>Knowing it, is the key to any optimization</a:t>
            </a:r>
          </a:p>
          <a:p>
            <a:r>
              <a:rPr lang="en-GB" dirty="0" smtClean="0"/>
              <a:t>Change the way you think at</a:t>
            </a:r>
          </a:p>
          <a:p>
            <a:pPr lvl="1"/>
            <a:r>
              <a:rPr lang="en-GB" dirty="0" smtClean="0"/>
              <a:t>Data Modelling</a:t>
            </a:r>
          </a:p>
          <a:p>
            <a:pPr lvl="1"/>
            <a:r>
              <a:rPr lang="en-GB" dirty="0" smtClean="0"/>
              <a:t>Hardware sizing</a:t>
            </a:r>
          </a:p>
          <a:p>
            <a:pPr lvl="1"/>
            <a:r>
              <a:rPr lang="en-GB" dirty="0" smtClean="0"/>
              <a:t>Formula writing</a:t>
            </a:r>
          </a:p>
          <a:p>
            <a:r>
              <a:rPr lang="en-GB" dirty="0" smtClean="0"/>
              <a:t>Don’t trust any rule of thumb, including mine!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0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SSAS Multidimensional and MDX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OLAP data structures</a:t>
            </a:r>
          </a:p>
          <a:p>
            <a:pPr lvl="1"/>
            <a:r>
              <a:rPr lang="en-GB" dirty="0" smtClean="0"/>
              <a:t>Proprietary and complex data structure</a:t>
            </a:r>
          </a:p>
          <a:p>
            <a:pPr lvl="1"/>
            <a:r>
              <a:rPr lang="en-GB" dirty="0" smtClean="0"/>
              <a:t>Complex design of solutions</a:t>
            </a:r>
          </a:p>
          <a:p>
            <a:pPr lvl="1"/>
            <a:r>
              <a:rPr lang="en-GB" dirty="0" smtClean="0"/>
              <a:t>Requires highly-optimized databases</a:t>
            </a:r>
          </a:p>
          <a:p>
            <a:pPr lvl="1"/>
            <a:r>
              <a:rPr lang="en-GB" dirty="0" smtClean="0"/>
              <a:t>Runs on expensive hardware</a:t>
            </a:r>
          </a:p>
          <a:p>
            <a:pPr lvl="1"/>
            <a:r>
              <a:rPr lang="en-GB" dirty="0" smtClean="0"/>
              <a:t>Design of aggregation is an obscure art</a:t>
            </a:r>
          </a:p>
          <a:p>
            <a:r>
              <a:rPr lang="en-GB" dirty="0" smtClean="0"/>
              <a:t>MDX Language</a:t>
            </a:r>
          </a:p>
          <a:p>
            <a:pPr lvl="1"/>
            <a:r>
              <a:rPr lang="en-GB" dirty="0" smtClean="0"/>
              <a:t>Hard to learn, fast only with his closest friends</a:t>
            </a:r>
          </a:p>
          <a:p>
            <a:pPr lvl="1"/>
            <a:r>
              <a:rPr lang="en-GB" dirty="0" smtClean="0"/>
              <a:t>Requires complex modelling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SSAS Tabular and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xVelocity</a:t>
            </a:r>
            <a:r>
              <a:rPr lang="en-GB" dirty="0" smtClean="0"/>
              <a:t> in-memory Analytics Engine</a:t>
            </a:r>
          </a:p>
          <a:p>
            <a:pPr lvl="1"/>
            <a:r>
              <a:rPr lang="en-GB" dirty="0" smtClean="0"/>
              <a:t>In-memory database</a:t>
            </a:r>
          </a:p>
          <a:p>
            <a:pPr lvl="1"/>
            <a:r>
              <a:rPr lang="en-GB" dirty="0" smtClean="0"/>
              <a:t>Columnar storage</a:t>
            </a:r>
          </a:p>
          <a:p>
            <a:pPr lvl="1"/>
            <a:r>
              <a:rPr lang="en-GB" dirty="0" smtClean="0"/>
              <a:t>Automatically compresses data</a:t>
            </a:r>
          </a:p>
          <a:p>
            <a:pPr lvl="1"/>
            <a:r>
              <a:rPr lang="en-GB" dirty="0" smtClean="0"/>
              <a:t>Already optimized out-of-the-box</a:t>
            </a:r>
          </a:p>
          <a:p>
            <a:pPr lvl="1"/>
            <a:r>
              <a:rPr lang="en-GB" dirty="0" smtClean="0"/>
              <a:t>Runs on commodity hardware (inside Excel in a laptop!)</a:t>
            </a:r>
          </a:p>
          <a:p>
            <a:r>
              <a:rPr lang="en-GB" dirty="0" smtClean="0"/>
              <a:t>DAX Language</a:t>
            </a:r>
          </a:p>
          <a:p>
            <a:pPr lvl="1"/>
            <a:r>
              <a:rPr lang="en-GB" dirty="0" smtClean="0"/>
              <a:t>Easy to learn, amazingly fast</a:t>
            </a:r>
          </a:p>
          <a:p>
            <a:pPr lvl="1"/>
            <a:r>
              <a:rPr lang="en-GB" dirty="0" smtClean="0"/>
              <a:t>Requires less modelling skills to achieve great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SSAS Tabular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mtClean="0"/>
              <a:t>xVelocity in-memory Analytics Engine</a:t>
            </a:r>
          </a:p>
          <a:p>
            <a:pPr lvl="1"/>
            <a:r>
              <a:rPr lang="en-GB" smtClean="0"/>
              <a:t>Handles billions of rows</a:t>
            </a:r>
          </a:p>
          <a:p>
            <a:pPr lvl="1"/>
            <a:r>
              <a:rPr lang="en-GB" smtClean="0"/>
              <a:t>Optimizing columnar storage often requires fancy ideas </a:t>
            </a:r>
          </a:p>
          <a:p>
            <a:pPr lvl="1"/>
            <a:r>
              <a:rPr lang="en-GB" smtClean="0"/>
              <a:t>Compressing data is a major challenge</a:t>
            </a:r>
          </a:p>
          <a:p>
            <a:pPr lvl="1"/>
            <a:r>
              <a:rPr lang="en-GB" smtClean="0"/>
              <a:t>Optimized out-of-the-box, if you run AdventureWorks</a:t>
            </a:r>
          </a:p>
          <a:p>
            <a:pPr lvl="1"/>
            <a:r>
              <a:rPr lang="en-GB" smtClean="0"/>
              <a:t>Finding the proper hardware requires extensive testing</a:t>
            </a:r>
          </a:p>
          <a:p>
            <a:r>
              <a:rPr lang="en-GB" smtClean="0"/>
              <a:t>DAX Language</a:t>
            </a:r>
          </a:p>
          <a:p>
            <a:pPr lvl="1"/>
            <a:r>
              <a:rPr lang="en-GB" smtClean="0"/>
              <a:t>Easy to learn, very hard to master (like SQL)</a:t>
            </a:r>
          </a:p>
          <a:p>
            <a:pPr lvl="1"/>
            <a:r>
              <a:rPr lang="en-GB" smtClean="0"/>
              <a:t>Requires great efforts to achieve optimal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Focus is on large Tabular solutions</a:t>
            </a:r>
          </a:p>
          <a:p>
            <a:pPr marL="342900" indent="-342900"/>
            <a:r>
              <a:rPr lang="en-US" dirty="0" smtClean="0"/>
              <a:t>Optimizing </a:t>
            </a:r>
            <a:r>
              <a:rPr lang="en-US" dirty="0"/>
              <a:t>columnar databases</a:t>
            </a:r>
          </a:p>
          <a:p>
            <a:pPr marL="342900" indent="-342900"/>
            <a:r>
              <a:rPr lang="en-US" dirty="0"/>
              <a:t>Understanding the distinct count issue</a:t>
            </a:r>
          </a:p>
          <a:p>
            <a:pPr marL="342900" indent="-342900"/>
            <a:r>
              <a:rPr lang="en-US" dirty="0"/>
              <a:t>Sizing the hardware</a:t>
            </a:r>
          </a:p>
          <a:p>
            <a:pPr marL="342900" indent="-342900"/>
            <a:r>
              <a:rPr lang="en-GB" dirty="0"/>
              <a:t>Writing good DAX code</a:t>
            </a:r>
            <a:endParaRPr lang="en-US" dirty="0"/>
          </a:p>
          <a:p>
            <a:pPr marL="342900" indent="-342900"/>
            <a:r>
              <a:rPr lang="en-US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935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VertiPaq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Row Storage Layout</a:t>
            </a:r>
            <a:endParaRPr lang="en-US" dirty="0"/>
          </a:p>
        </p:txBody>
      </p:sp>
      <p:graphicFrame>
        <p:nvGraphicFramePr>
          <p:cNvPr id="17" name="Segnaposto contenuto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18285" y="1300130"/>
          <a:ext cx="2798270" cy="20688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0752"/>
                <a:gridCol w="460752"/>
                <a:gridCol w="537274"/>
                <a:gridCol w="351473"/>
                <a:gridCol w="410705"/>
                <a:gridCol w="577314"/>
              </a:tblGrid>
              <a:tr h="32004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ID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Name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Address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City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State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Bal</a:t>
                      </a:r>
                      <a:r>
                        <a:rPr lang="it-IT" sz="800" dirty="0" smtClean="0"/>
                        <a:t> Due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3,000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Ann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1,700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Liz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Dave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9,000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7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1,010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9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1,300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4690102" y="934457"/>
            <a:ext cx="2874936" cy="2897499"/>
            <a:chOff x="609" y="1428"/>
            <a:chExt cx="1542" cy="1870"/>
          </a:xfrm>
          <a:solidFill>
            <a:srgbClr val="CDFFFF"/>
          </a:solidFill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609" y="1677"/>
              <a:ext cx="1542" cy="138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15" y="2826"/>
              <a:ext cx="1531" cy="4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615" y="1428"/>
              <a:ext cx="1531" cy="47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aphicFrame>
        <p:nvGraphicFramePr>
          <p:cNvPr id="22" name="Segnaposto contenuto 3"/>
          <p:cNvGraphicFramePr>
            <a:graphicFrameLocks/>
          </p:cNvGraphicFramePr>
          <p:nvPr>
            <p:extLst/>
          </p:nvPr>
        </p:nvGraphicFramePr>
        <p:xfrm>
          <a:off x="4730309" y="1381849"/>
          <a:ext cx="2764513" cy="58293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60752"/>
                <a:gridCol w="460752"/>
                <a:gridCol w="537274"/>
                <a:gridCol w="317716"/>
                <a:gridCol w="410705"/>
                <a:gridCol w="577314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1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3,000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2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3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Ann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1,700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3" name="TextBox 227"/>
          <p:cNvSpPr txBox="1"/>
          <p:nvPr/>
        </p:nvSpPr>
        <p:spPr>
          <a:xfrm>
            <a:off x="1523163" y="3852100"/>
            <a:ext cx="4979584" cy="120032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Nothing special here.  </a:t>
            </a:r>
          </a:p>
          <a:p>
            <a:r>
              <a:rPr lang="en-US" dirty="0">
                <a:solidFill>
                  <a:schemeClr val="tx1"/>
                </a:solidFill>
              </a:rPr>
              <a:t>This is the standard way database systems have been laying out tables on disk since the mid 1970s.</a:t>
            </a:r>
          </a:p>
          <a:p>
            <a:r>
              <a:rPr lang="en-US" dirty="0">
                <a:solidFill>
                  <a:schemeClr val="tx1"/>
                </a:solidFill>
              </a:rPr>
              <a:t>Technically, it is called a “row store”</a:t>
            </a:r>
          </a:p>
        </p:txBody>
      </p:sp>
      <p:sp>
        <p:nvSpPr>
          <p:cNvPr id="24" name="TextBox 217"/>
          <p:cNvSpPr txBox="1"/>
          <p:nvPr/>
        </p:nvSpPr>
        <p:spPr>
          <a:xfrm>
            <a:off x="553212" y="1033677"/>
            <a:ext cx="2216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Customers Table</a:t>
            </a:r>
          </a:p>
        </p:txBody>
      </p:sp>
      <p:graphicFrame>
        <p:nvGraphicFramePr>
          <p:cNvPr id="28" name="Segnaposto contenuto 3"/>
          <p:cNvGraphicFramePr>
            <a:graphicFrameLocks/>
          </p:cNvGraphicFramePr>
          <p:nvPr>
            <p:extLst/>
          </p:nvPr>
        </p:nvGraphicFramePr>
        <p:xfrm>
          <a:off x="4729324" y="2189390"/>
          <a:ext cx="2764513" cy="58293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60752"/>
                <a:gridCol w="460752"/>
                <a:gridCol w="537274"/>
                <a:gridCol w="317716"/>
                <a:gridCol w="410705"/>
                <a:gridCol w="577314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4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1,500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5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Liz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…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6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Dave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9,000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Segnaposto contenuto 3"/>
          <p:cNvGraphicFramePr>
            <a:graphicFrameLocks/>
          </p:cNvGraphicFramePr>
          <p:nvPr>
            <p:extLst/>
          </p:nvPr>
        </p:nvGraphicFramePr>
        <p:xfrm>
          <a:off x="4745314" y="2996930"/>
          <a:ext cx="2764513" cy="582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0752"/>
                <a:gridCol w="460752"/>
                <a:gridCol w="537274"/>
                <a:gridCol w="317716"/>
                <a:gridCol w="410705"/>
                <a:gridCol w="577314"/>
              </a:tblGrid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7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Sue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1,010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8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Bob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50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it-IT" sz="800" dirty="0" smtClean="0"/>
                        <a:t>9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it-IT" sz="800" dirty="0" err="1" smtClean="0"/>
                        <a:t>Jim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dirty="0" smtClean="0"/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800" dirty="0" smtClean="0"/>
                        <a:t>1,300</a:t>
                      </a:r>
                      <a:endParaRPr lang="it-IT" sz="8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04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sqlbi-2013-16_9">
  <a:themeElements>
    <a:clrScheme name="SQLBI">
      <a:dk1>
        <a:srgbClr val="383838"/>
      </a:dk1>
      <a:lt1>
        <a:sysClr val="window" lastClr="FFFFFF"/>
      </a:lt1>
      <a:dk2>
        <a:srgbClr val="383838"/>
      </a:dk2>
      <a:lt2>
        <a:srgbClr val="FCF2E3"/>
      </a:lt2>
      <a:accent1>
        <a:srgbClr val="5387AE"/>
      </a:accent1>
      <a:accent2>
        <a:srgbClr val="C0504D"/>
      </a:accent2>
      <a:accent3>
        <a:srgbClr val="9BBB59"/>
      </a:accent3>
      <a:accent4>
        <a:srgbClr val="375669"/>
      </a:accent4>
      <a:accent5>
        <a:srgbClr val="C1C1C1"/>
      </a:accent5>
      <a:accent6>
        <a:srgbClr val="F2B718"/>
      </a:accent6>
      <a:hlink>
        <a:srgbClr val="E84348"/>
      </a:hlink>
      <a:folHlink>
        <a:srgbClr val="E843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sqlbi-2013-optimized-16_9</Template>
  <TotalTime>841</TotalTime>
  <Words>1462</Words>
  <Application>Microsoft Office PowerPoint</Application>
  <PresentationFormat>On-screen Show (16:9)</PresentationFormat>
  <Paragraphs>632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Franklin Gothic Demi</vt:lpstr>
      <vt:lpstr>Museo Sans 500</vt:lpstr>
      <vt:lpstr>Museo Slab 100</vt:lpstr>
      <vt:lpstr>Museo Slab 500</vt:lpstr>
      <vt:lpstr>Segoe</vt:lpstr>
      <vt:lpstr>Tahoma</vt:lpstr>
      <vt:lpstr>Wingdings 2</vt:lpstr>
      <vt:lpstr>sqlbi-2013-16_9</vt:lpstr>
      <vt:lpstr>PowerPoint Presentation</vt:lpstr>
      <vt:lpstr>DAX from the Field</vt:lpstr>
      <vt:lpstr>Who’s Speaking?</vt:lpstr>
      <vt:lpstr>SSAS Multidimensional and MDX</vt:lpstr>
      <vt:lpstr>SSAS Tabular and DAX</vt:lpstr>
      <vt:lpstr>SSAS Tabular in the real world</vt:lpstr>
      <vt:lpstr>Agenda</vt:lpstr>
      <vt:lpstr>VertiPaq</vt:lpstr>
      <vt:lpstr>Row Storage Layout</vt:lpstr>
      <vt:lpstr>Column Storage Layout</vt:lpstr>
      <vt:lpstr>Run Length Encoding</vt:lpstr>
      <vt:lpstr>Dictionary Encoding</vt:lpstr>
      <vt:lpstr>DISTINCT COUNT</vt:lpstr>
      <vt:lpstr>Modeling</vt:lpstr>
      <vt:lpstr>Modeling columns: the results</vt:lpstr>
      <vt:lpstr>Reducing Distinct Count</vt:lpstr>
      <vt:lpstr>Predicting Database Size</vt:lpstr>
      <vt:lpstr>Why Forecasting is important?</vt:lpstr>
      <vt:lpstr>Buying the Hardware</vt:lpstr>
      <vt:lpstr>The NUMA Issue</vt:lpstr>
      <vt:lpstr>Tabular is not NUMA Aware</vt:lpstr>
      <vt:lpstr>Running in Virtual Machines</vt:lpstr>
      <vt:lpstr>Optimizing</vt:lpstr>
      <vt:lpstr>The DAX challenge</vt:lpstr>
      <vt:lpstr>Events in Progress</vt:lpstr>
      <vt:lpstr>Events in Progress: a first trial</vt:lpstr>
      <vt:lpstr>Optimizing Events in Progress</vt:lpstr>
      <vt:lpstr>Events in Progress: final results</vt:lpstr>
      <vt:lpstr>Be creative and open minded</vt:lpstr>
      <vt:lpstr>Which one is better?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Russo (Loader)</dc:creator>
  <cp:lastModifiedBy>Alberto Ferrari</cp:lastModifiedBy>
  <cp:revision>22</cp:revision>
  <cp:lastPrinted>2012-01-17T11:38:55Z</cp:lastPrinted>
  <dcterms:created xsi:type="dcterms:W3CDTF">2014-03-14T18:04:15Z</dcterms:created>
  <dcterms:modified xsi:type="dcterms:W3CDTF">2014-04-29T15:14:10Z</dcterms:modified>
</cp:coreProperties>
</file>