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7" r:id="rId2"/>
    <p:sldId id="258" r:id="rId3"/>
    <p:sldId id="269" r:id="rId4"/>
    <p:sldId id="270" r:id="rId5"/>
    <p:sldId id="286" r:id="rId6"/>
    <p:sldId id="302" r:id="rId7"/>
    <p:sldId id="271" r:id="rId8"/>
    <p:sldId id="285" r:id="rId9"/>
    <p:sldId id="272" r:id="rId10"/>
    <p:sldId id="276" r:id="rId11"/>
    <p:sldId id="273" r:id="rId12"/>
    <p:sldId id="274" r:id="rId13"/>
    <p:sldId id="283" r:id="rId14"/>
    <p:sldId id="279" r:id="rId15"/>
    <p:sldId id="280" r:id="rId16"/>
    <p:sldId id="282" r:id="rId17"/>
    <p:sldId id="281" r:id="rId18"/>
    <p:sldId id="278" r:id="rId19"/>
    <p:sldId id="275" r:id="rId20"/>
    <p:sldId id="277" r:id="rId21"/>
    <p:sldId id="287" r:id="rId22"/>
    <p:sldId id="288" r:id="rId23"/>
    <p:sldId id="290" r:id="rId24"/>
    <p:sldId id="303" r:id="rId25"/>
    <p:sldId id="291" r:id="rId26"/>
    <p:sldId id="292" r:id="rId27"/>
    <p:sldId id="293" r:id="rId28"/>
    <p:sldId id="284" r:id="rId29"/>
    <p:sldId id="294" r:id="rId30"/>
    <p:sldId id="295" r:id="rId31"/>
    <p:sldId id="296" r:id="rId32"/>
    <p:sldId id="304" r:id="rId33"/>
    <p:sldId id="307" r:id="rId34"/>
    <p:sldId id="298" r:id="rId35"/>
    <p:sldId id="305" r:id="rId36"/>
    <p:sldId id="297" r:id="rId37"/>
    <p:sldId id="310" r:id="rId38"/>
    <p:sldId id="311" r:id="rId39"/>
    <p:sldId id="268" r:id="rId40"/>
    <p:sldId id="299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49" autoAdjust="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047D8-5D51-4972-8152-4CA77B3133DF}" type="datetimeFigureOut">
              <a:rPr lang="pl-PL" smtClean="0"/>
              <a:t>2014-04-30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D58BB-FEFA-4AC8-8F65-4BDB79C565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528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msdn.microsoft.com/en-us/library/cc645937(v=sql.120).aspx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library/cc645937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875(v=sql.120).aspx" TargetMode="External"/><Relationship Id="rId2" Type="http://schemas.openxmlformats.org/officeDocument/2006/relationships/hyperlink" Target="http://msdn.microsoft.com/en-us/library/ms175481(v=sql.120)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library/cc280663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en-US" noProof="0" dirty="0" smtClean="0"/>
              <a:t>NASI SPONSORZY I PARTNERZY</a:t>
            </a:r>
            <a:endParaRPr lang="en-US" noProof="0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Two kinds of changes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Data changes (DML)</a:t>
            </a:r>
          </a:p>
          <a:p>
            <a:pPr lvl="1"/>
            <a:r>
              <a:rPr lang="en-US" sz="2550" dirty="0" smtClean="0"/>
              <a:t>Obvious ways</a:t>
            </a:r>
          </a:p>
          <a:p>
            <a:pPr lvl="2"/>
            <a:r>
              <a:rPr lang="en-US" sz="2400" dirty="0" smtClean="0"/>
              <a:t>Insert, update, delete</a:t>
            </a:r>
          </a:p>
          <a:p>
            <a:pPr lvl="1"/>
            <a:r>
              <a:rPr lang="en-US" sz="2550" dirty="0" smtClean="0"/>
              <a:t>Not so obvious</a:t>
            </a:r>
          </a:p>
          <a:p>
            <a:pPr lvl="2"/>
            <a:r>
              <a:rPr lang="en-US" sz="2400" dirty="0" smtClean="0"/>
              <a:t>Database restore, partition switch, default constraints</a:t>
            </a:r>
          </a:p>
          <a:p>
            <a:r>
              <a:rPr lang="en-US" sz="2800" dirty="0" smtClean="0"/>
              <a:t>Database / server level events</a:t>
            </a:r>
          </a:p>
          <a:p>
            <a:pPr lvl="1"/>
            <a:r>
              <a:rPr lang="en-US" sz="2550" dirty="0" smtClean="0"/>
              <a:t>Data access, data modification</a:t>
            </a:r>
          </a:p>
          <a:p>
            <a:pPr lvl="1"/>
            <a:r>
              <a:rPr lang="en-US" sz="2550" dirty="0" smtClean="0"/>
              <a:t>Object changes, e.g. permissions, roles, ownerships, names</a:t>
            </a:r>
          </a:p>
          <a:p>
            <a:pPr lvl="1"/>
            <a:r>
              <a:rPr lang="en-US" sz="2550" dirty="0" smtClean="0"/>
              <a:t>Change in auditing</a:t>
            </a:r>
          </a:p>
          <a:p>
            <a:pPr lvl="1"/>
            <a:r>
              <a:rPr lang="en-US" sz="2550" dirty="0" smtClean="0"/>
              <a:t>Backup/Restore operations</a:t>
            </a:r>
          </a:p>
          <a:p>
            <a:pPr lvl="1"/>
            <a:endParaRPr lang="en-US" sz="2550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47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audit log generation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Manual (application level)</a:t>
            </a:r>
          </a:p>
          <a:p>
            <a:pPr lvl="1"/>
            <a:r>
              <a:rPr lang="en-US" sz="2650" dirty="0" smtClean="0"/>
              <a:t>Application writes audit log records when appropriate</a:t>
            </a:r>
          </a:p>
          <a:p>
            <a:pPr lvl="2"/>
            <a:r>
              <a:rPr lang="en-US" sz="2500" dirty="0" smtClean="0"/>
              <a:t>Log of transactions</a:t>
            </a:r>
          </a:p>
          <a:p>
            <a:pPr lvl="3"/>
            <a:r>
              <a:rPr lang="en-US" sz="2200" dirty="0" smtClean="0"/>
              <a:t> General Ledger, Inventory / stock log, Medical records</a:t>
            </a:r>
          </a:p>
          <a:p>
            <a:pPr lvl="2"/>
            <a:r>
              <a:rPr lang="en-US" sz="2500" dirty="0" smtClean="0"/>
              <a:t>Change log and historic data capture</a:t>
            </a:r>
          </a:p>
          <a:p>
            <a:pPr lvl="3"/>
            <a:r>
              <a:rPr lang="en-US" sz="2200" dirty="0" smtClean="0"/>
              <a:t>custom solutions</a:t>
            </a:r>
          </a:p>
          <a:p>
            <a:pPr lvl="3"/>
            <a:r>
              <a:rPr lang="en-US" sz="2200" dirty="0" smtClean="0"/>
              <a:t>DW-like approaches (e.g. expiration date for data)</a:t>
            </a:r>
          </a:p>
          <a:p>
            <a:pPr lvl="1"/>
            <a:r>
              <a:rPr lang="en-US" sz="2650" dirty="0" smtClean="0"/>
              <a:t>Useful in particular scenarios</a:t>
            </a:r>
          </a:p>
          <a:p>
            <a:pPr lvl="1"/>
            <a:r>
              <a:rPr lang="en-US" sz="2650" dirty="0" smtClean="0"/>
              <a:t>Extremely flexible</a:t>
            </a:r>
          </a:p>
          <a:p>
            <a:pPr lvl="1"/>
            <a:r>
              <a:rPr lang="en-US" sz="2650" dirty="0" smtClean="0"/>
              <a:t>Not very secure (from database perspective)</a:t>
            </a:r>
          </a:p>
          <a:p>
            <a:pPr lvl="1"/>
            <a:endParaRPr lang="en-US" sz="265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74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audit log generation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Automatic (database level)</a:t>
            </a:r>
          </a:p>
          <a:p>
            <a:pPr lvl="1"/>
            <a:r>
              <a:rPr lang="en-US" sz="2650" dirty="0" smtClean="0"/>
              <a:t>More reliable than application-level logging</a:t>
            </a:r>
          </a:p>
          <a:p>
            <a:pPr lvl="2"/>
            <a:r>
              <a:rPr lang="en-US" sz="2500" dirty="0" smtClean="0"/>
              <a:t>Will not skip any event</a:t>
            </a:r>
          </a:p>
          <a:p>
            <a:pPr lvl="2"/>
            <a:r>
              <a:rPr lang="en-US" sz="2500" dirty="0" smtClean="0"/>
              <a:t>Is unable to be bypassed (if implemented properly)</a:t>
            </a:r>
          </a:p>
          <a:p>
            <a:pPr lvl="1"/>
            <a:r>
              <a:rPr lang="en-US" sz="2650" dirty="0" smtClean="0"/>
              <a:t>Secure</a:t>
            </a:r>
          </a:p>
          <a:p>
            <a:pPr lvl="2"/>
            <a:r>
              <a:rPr lang="en-US" sz="2500" dirty="0" smtClean="0"/>
              <a:t>Append-only, cannot be altered even by SQL Server administrator (if implemented properly)</a:t>
            </a:r>
          </a:p>
          <a:p>
            <a:pPr lvl="2"/>
            <a:r>
              <a:rPr lang="en-US" sz="2500" dirty="0" smtClean="0"/>
              <a:t>By default only </a:t>
            </a:r>
            <a:r>
              <a:rPr lang="en-US" sz="2500" dirty="0" err="1" smtClean="0"/>
              <a:t>dbo</a:t>
            </a:r>
            <a:r>
              <a:rPr lang="en-US" sz="2500" dirty="0" smtClean="0"/>
              <a:t> / </a:t>
            </a:r>
            <a:r>
              <a:rPr lang="en-US" sz="2500" dirty="0" err="1" smtClean="0"/>
              <a:t>sysadmin</a:t>
            </a:r>
            <a:r>
              <a:rPr lang="en-US" sz="2500" dirty="0" smtClean="0"/>
              <a:t> / CONTROL SERVER is required to read it</a:t>
            </a:r>
          </a:p>
          <a:p>
            <a:pPr lvl="2"/>
            <a:endParaRPr lang="en-US" sz="25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450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append-only logging example</a:t>
            </a:r>
            <a:endParaRPr lang="en-US" dirty="0"/>
          </a:p>
        </p:txBody>
      </p:sp>
      <p:pic>
        <p:nvPicPr>
          <p:cNvPr id="1030" name="Picture 6" descr="http://www.aux.tv/wp-content/uploads/2014/02/dot-matri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6392" y="1600200"/>
            <a:ext cx="549121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149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Layer Enterprise Audit Architecture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Layer 1</a:t>
            </a:r>
          </a:p>
          <a:p>
            <a:r>
              <a:rPr lang="en-US" sz="2800" dirty="0" smtClean="0"/>
              <a:t>Get the audit data ASAP and store it locally</a:t>
            </a:r>
          </a:p>
          <a:p>
            <a:pPr lvl="1"/>
            <a:r>
              <a:rPr lang="en-US" sz="2650" dirty="0" smtClean="0"/>
              <a:t>Avoid DTC, reduce latency</a:t>
            </a:r>
          </a:p>
          <a:p>
            <a:pPr lvl="1"/>
            <a:r>
              <a:rPr lang="en-US" sz="2650" dirty="0" smtClean="0"/>
              <a:t>Preferably after commit, not during the transaction</a:t>
            </a:r>
          </a:p>
          <a:p>
            <a:pPr lvl="1"/>
            <a:r>
              <a:rPr lang="en-US" sz="2650" dirty="0" smtClean="0"/>
              <a:t>One „shadow” table for one audited table</a:t>
            </a:r>
          </a:p>
          <a:p>
            <a:pPr lvl="1"/>
            <a:r>
              <a:rPr lang="en-US" sz="2650" dirty="0" smtClean="0"/>
              <a:t>Store historic data in relational way</a:t>
            </a:r>
          </a:p>
          <a:p>
            <a:pPr lvl="1"/>
            <a:r>
              <a:rPr lang="en-US" sz="2650" dirty="0" smtClean="0"/>
              <a:t>On separate </a:t>
            </a:r>
            <a:r>
              <a:rPr lang="en-US" sz="2650" dirty="0" err="1" smtClean="0"/>
              <a:t>filegroup</a:t>
            </a:r>
            <a:r>
              <a:rPr lang="en-US" sz="2650" dirty="0" smtClean="0"/>
              <a:t> if required</a:t>
            </a:r>
          </a:p>
          <a:p>
            <a:pPr lvl="1"/>
            <a:r>
              <a:rPr lang="en-US" sz="2650" dirty="0" smtClean="0"/>
              <a:t>Plan carefully, look for FILESTREAMS, FILETABLES, [N]VARCHAR(MAX), VARBINARY(MAX)</a:t>
            </a:r>
          </a:p>
          <a:p>
            <a:pPr lvl="3"/>
            <a:endParaRPr lang="en-US" sz="22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45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Architecture Layer 1</a:t>
            </a:r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7638"/>
            <a:ext cx="6858000" cy="44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Layer Enterprise Audit Architecture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Layer 2</a:t>
            </a:r>
          </a:p>
          <a:p>
            <a:r>
              <a:rPr lang="en-US" sz="2800" dirty="0" smtClean="0"/>
              <a:t>Get the data from the layer 1 and store it offline</a:t>
            </a:r>
          </a:p>
          <a:p>
            <a:pPr lvl="1"/>
            <a:r>
              <a:rPr lang="en-US" sz="2650" dirty="0" smtClean="0"/>
              <a:t>E.g. in enterprise-wide audit data warehouse</a:t>
            </a:r>
          </a:p>
          <a:p>
            <a:pPr lvl="2"/>
            <a:r>
              <a:rPr lang="en-US" sz="2500" dirty="0" smtClean="0"/>
              <a:t>Periodic ETL</a:t>
            </a:r>
          </a:p>
          <a:p>
            <a:pPr lvl="2"/>
            <a:r>
              <a:rPr lang="en-US" sz="2500" dirty="0" smtClean="0"/>
              <a:t>Separation of </a:t>
            </a:r>
            <a:r>
              <a:rPr lang="en-US" sz="2500" dirty="0" err="1" smtClean="0"/>
              <a:t>sysadmin</a:t>
            </a:r>
            <a:r>
              <a:rPr lang="en-US" sz="2500" dirty="0" smtClean="0"/>
              <a:t> permissions</a:t>
            </a:r>
          </a:p>
          <a:p>
            <a:pPr lvl="2"/>
            <a:r>
              <a:rPr lang="en-US" sz="2500" dirty="0" smtClean="0"/>
              <a:t>Ability to use familiar analytic and reporting tools</a:t>
            </a:r>
          </a:p>
          <a:p>
            <a:pPr lvl="2"/>
            <a:r>
              <a:rPr lang="en-US" sz="2500" dirty="0" smtClean="0"/>
              <a:t>Reporting doesn’t cause additional load on production database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899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Layer Enterprise Audit Architecture</a:t>
            </a:r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3" y="1417638"/>
            <a:ext cx="7066434" cy="47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Technologies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 Trigger-based solution</a:t>
            </a:r>
          </a:p>
          <a:p>
            <a:r>
              <a:rPr lang="en-US" sz="2800" dirty="0" smtClean="0"/>
              <a:t>Change Tracking</a:t>
            </a:r>
          </a:p>
          <a:p>
            <a:r>
              <a:rPr lang="en-US" sz="2800" dirty="0" smtClean="0"/>
              <a:t>Change Data Capture</a:t>
            </a:r>
          </a:p>
          <a:p>
            <a:endParaRPr lang="en-US" sz="2800" dirty="0" smtClean="0"/>
          </a:p>
          <a:p>
            <a:r>
              <a:rPr lang="en-US" sz="2800" dirty="0" smtClean="0"/>
              <a:t>SQL Trace</a:t>
            </a:r>
          </a:p>
          <a:p>
            <a:r>
              <a:rPr lang="en-US" sz="2800" dirty="0" smtClean="0"/>
              <a:t>Extended Events</a:t>
            </a:r>
          </a:p>
          <a:p>
            <a:r>
              <a:rPr lang="en-US" sz="2800" dirty="0" smtClean="0"/>
              <a:t>Server Audit and Database Audit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13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Probably most often used solution so far</a:t>
            </a:r>
          </a:p>
          <a:p>
            <a:pPr lvl="1"/>
            <a:r>
              <a:rPr lang="en-US" sz="2400" dirty="0" smtClean="0"/>
              <a:t>Available in all SQL Server editions</a:t>
            </a:r>
          </a:p>
          <a:p>
            <a:pPr lvl="1"/>
            <a:r>
              <a:rPr lang="en-US" sz="2400" dirty="0" smtClean="0"/>
              <a:t>Easy to implement and to understand</a:t>
            </a:r>
          </a:p>
          <a:p>
            <a:pPr lvl="1"/>
            <a:r>
              <a:rPr lang="en-US" sz="2400" dirty="0" smtClean="0"/>
              <a:t>Very flexible, allow for full customization, trigger can do whatever is required</a:t>
            </a:r>
          </a:p>
          <a:p>
            <a:pPr lvl="1"/>
            <a:r>
              <a:rPr lang="en-US" sz="2400" dirty="0" smtClean="0"/>
              <a:t>A trigger on INSERT, UPDATE, DELETE is required on each interesting table</a:t>
            </a:r>
          </a:p>
          <a:p>
            <a:pPr lvl="1"/>
            <a:r>
              <a:rPr lang="en-US" sz="2400" dirty="0" smtClean="0"/>
              <a:t>DDL triggers can watch for object changes</a:t>
            </a:r>
          </a:p>
          <a:p>
            <a:pPr lvl="1"/>
            <a:r>
              <a:rPr lang="en-US" sz="2400" dirty="0" smtClean="0"/>
              <a:t>Can include all </a:t>
            </a:r>
            <a:r>
              <a:rPr lang="en-US" sz="2400" dirty="0"/>
              <a:t>required auditing information</a:t>
            </a:r>
            <a:endParaRPr lang="en-US" sz="2400" dirty="0" smtClean="0"/>
          </a:p>
          <a:p>
            <a:pPr lvl="1"/>
            <a:r>
              <a:rPr lang="en-US" sz="2400" dirty="0" smtClean="0"/>
              <a:t>Many commercially available tools base on triggers</a:t>
            </a:r>
          </a:p>
          <a:p>
            <a:pPr lvl="1"/>
            <a:endParaRPr lang="en-US" sz="2000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438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Enterprise Audit Trail</a:t>
            </a:r>
            <a:br>
              <a:rPr lang="en-US" sz="4000" noProof="0" dirty="0" smtClean="0"/>
            </a:br>
            <a:r>
              <a:rPr lang="en-US" noProof="0" dirty="0" smtClean="0"/>
              <a:t>Case Study and Notes from the Field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Andrzej Kukuła</a:t>
            </a:r>
          </a:p>
          <a:p>
            <a:r>
              <a:rPr lang="en-US" noProof="0" dirty="0" smtClean="0"/>
              <a:t>LGBS Software sp. z </a:t>
            </a:r>
            <a:r>
              <a:rPr lang="en-US" noProof="0" dirty="0" err="1" smtClean="0"/>
              <a:t>o.o</a:t>
            </a:r>
            <a:r>
              <a:rPr lang="en-US" noProof="0" dirty="0" smtClean="0"/>
              <a:t>.</a:t>
            </a:r>
          </a:p>
          <a:p>
            <a:endParaRPr lang="en-US" dirty="0" smtClean="0"/>
          </a:p>
          <a:p>
            <a:r>
              <a:rPr lang="en-US" noProof="0" dirty="0" smtClean="0"/>
              <a:t>andrzej.kukula@gmail.com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Drawbacks</a:t>
            </a:r>
          </a:p>
          <a:p>
            <a:pPr lvl="1"/>
            <a:r>
              <a:rPr lang="en-US" sz="2400" dirty="0" smtClean="0"/>
              <a:t>Performance overhead (audit logging happens </a:t>
            </a:r>
            <a:r>
              <a:rPr lang="en-US" sz="2400" u="sng" dirty="0" smtClean="0"/>
              <a:t>during</a:t>
            </a:r>
            <a:r>
              <a:rPr lang="en-US" sz="2400" dirty="0" smtClean="0"/>
              <a:t> the DML transaction, so rollbacks have additional cost)</a:t>
            </a:r>
          </a:p>
          <a:p>
            <a:pPr lvl="1"/>
            <a:r>
              <a:rPr lang="en-US" sz="2400" dirty="0" smtClean="0"/>
              <a:t>Can impact application (will rollback transaction if logging doesn’t succeed…)</a:t>
            </a:r>
          </a:p>
          <a:p>
            <a:pPr lvl="1"/>
            <a:r>
              <a:rPr lang="en-US" sz="2400" dirty="0" smtClean="0"/>
              <a:t>Usual concurrency / locking issues</a:t>
            </a:r>
          </a:p>
          <a:p>
            <a:pPr lvl="1"/>
            <a:r>
              <a:rPr lang="en-US" sz="2400" dirty="0" smtClean="0"/>
              <a:t>May interfere with other triggers and potentially cause data consistency issues (@@IDENTITY)</a:t>
            </a:r>
          </a:p>
          <a:p>
            <a:pPr lvl="1"/>
            <a:r>
              <a:rPr lang="en-US" sz="2400" dirty="0" smtClean="0"/>
              <a:t>Difficult to maintain securely (create or alter trigger requires just an ALTER permission on an underlying table)</a:t>
            </a:r>
          </a:p>
          <a:p>
            <a:r>
              <a:rPr lang="en-US" sz="2550" dirty="0" smtClean="0"/>
              <a:t>Not used in our implementation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534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Change Tracking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Available in SQL Server 2008 or later, any edition</a:t>
            </a:r>
          </a:p>
          <a:p>
            <a:r>
              <a:rPr lang="en-US" sz="2400" dirty="0" smtClean="0"/>
              <a:t>Captures the fact that data has changed, but </a:t>
            </a:r>
            <a:r>
              <a:rPr lang="en-US" sz="2400" b="1" dirty="0" smtClean="0"/>
              <a:t>not</a:t>
            </a:r>
            <a:r>
              <a:rPr lang="en-US" sz="2400" dirty="0" smtClean="0"/>
              <a:t> the data itself</a:t>
            </a:r>
          </a:p>
          <a:p>
            <a:r>
              <a:rPr lang="en-US" sz="2400" dirty="0" smtClean="0"/>
              <a:t>Doesn’t include auditing information (when, who, and where)</a:t>
            </a:r>
          </a:p>
          <a:p>
            <a:r>
              <a:rPr lang="en-US" sz="2400" dirty="0" smtClean="0"/>
              <a:t>Tracked table must have PK</a:t>
            </a:r>
          </a:p>
          <a:p>
            <a:r>
              <a:rPr lang="en-US" sz="2400" dirty="0" smtClean="0"/>
              <a:t>Not designed as an auditing tool</a:t>
            </a:r>
          </a:p>
          <a:p>
            <a:r>
              <a:rPr lang="en-US" sz="2400" dirty="0" smtClean="0"/>
              <a:t>Best for synchronizing sporadically connected clients, or for incremental ETL</a:t>
            </a:r>
          </a:p>
          <a:p>
            <a:r>
              <a:rPr lang="en-US" sz="2400" dirty="0" smtClean="0"/>
              <a:t>Not used in our implementation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31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Change Data Capture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Available in SQL Server 2008 and later, Enterprise Edition only</a:t>
            </a:r>
          </a:p>
          <a:p>
            <a:r>
              <a:rPr lang="en-US" sz="2400" dirty="0" smtClean="0"/>
              <a:t>Tool to track data changes by DML (INSERT, UPDATE, DELETE)</a:t>
            </a:r>
          </a:p>
          <a:p>
            <a:r>
              <a:rPr lang="en-US" sz="2400" dirty="0" smtClean="0"/>
              <a:t>Captures the fact that data was changed, </a:t>
            </a:r>
            <a:r>
              <a:rPr lang="en-US" sz="2400" b="1" dirty="0" smtClean="0"/>
              <a:t>and</a:t>
            </a:r>
            <a:r>
              <a:rPr lang="en-US" sz="2400" dirty="0" smtClean="0"/>
              <a:t> current values</a:t>
            </a:r>
          </a:p>
          <a:p>
            <a:r>
              <a:rPr lang="en-US" sz="2400" dirty="0" smtClean="0"/>
              <a:t>Must be enabled separately for each table that needs auditing</a:t>
            </a:r>
          </a:p>
          <a:p>
            <a:r>
              <a:rPr lang="en-US" sz="2400" dirty="0" smtClean="0"/>
              <a:t>Designed to have very low performance impact on database</a:t>
            </a:r>
          </a:p>
          <a:p>
            <a:r>
              <a:rPr lang="en-US" sz="2400" dirty="0" smtClean="0"/>
              <a:t>Suitable for number of purposes, e.g. logging data changes, data archiving, and incremental ETL</a:t>
            </a:r>
          </a:p>
          <a:p>
            <a:r>
              <a:rPr lang="en-US" sz="2400" dirty="0" smtClean="0"/>
              <a:t>Compatible with HA solutions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846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Architecture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Transaction log is read asynchronously (</a:t>
            </a:r>
            <a:r>
              <a:rPr lang="en-US" sz="2400" dirty="0" err="1" smtClean="0"/>
              <a:t>sp_replcmds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Change data is gathered </a:t>
            </a:r>
            <a:r>
              <a:rPr lang="en-US" sz="2400" b="1" dirty="0" smtClean="0"/>
              <a:t>after</a:t>
            </a:r>
            <a:r>
              <a:rPr lang="en-US" sz="2400" dirty="0" smtClean="0"/>
              <a:t> transaction commit</a:t>
            </a:r>
          </a:p>
          <a:p>
            <a:r>
              <a:rPr lang="en-US" sz="2400" dirty="0" smtClean="0"/>
              <a:t>Separate „change table” for each tracked table</a:t>
            </a:r>
          </a:p>
          <a:p>
            <a:r>
              <a:rPr lang="en-US" sz="2400" dirty="0" smtClean="0"/>
              <a:t>Change tables are in </a:t>
            </a:r>
            <a:r>
              <a:rPr lang="en-US" sz="2400" b="1" dirty="0" err="1" smtClean="0"/>
              <a:t>cdc</a:t>
            </a:r>
            <a:r>
              <a:rPr lang="en-US" sz="2400" dirty="0" smtClean="0"/>
              <a:t> schema (separation of permissions)</a:t>
            </a:r>
          </a:p>
          <a:p>
            <a:r>
              <a:rPr lang="en-US" sz="2300" dirty="0" smtClean="0"/>
              <a:t>Separation of I/O (change table can be in different </a:t>
            </a:r>
            <a:r>
              <a:rPr lang="en-US" sz="2300" dirty="0" err="1" smtClean="0"/>
              <a:t>filegroup</a:t>
            </a:r>
            <a:r>
              <a:rPr lang="en-US" sz="2300" dirty="0" smtClean="0"/>
              <a:t>)</a:t>
            </a:r>
            <a:endParaRPr lang="en-US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Pic from </a:t>
            </a:r>
            <a:r>
              <a:rPr lang="en-US" sz="1400" dirty="0" smtClean="0">
                <a:hlinkClick r:id="rId2"/>
              </a:rPr>
              <a:t>http://msdn.microsoft.com/en-us/library/cc645937(v=sql.120).aspx</a:t>
            </a:r>
            <a:endParaRPr lang="en-US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3043"/>
            <a:ext cx="3276599" cy="5493122"/>
          </a:xfrm>
        </p:spPr>
      </p:pic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639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Privilege separation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Independent from ALTER TABLE permissions: </a:t>
            </a:r>
          </a:p>
          <a:p>
            <a:pPr lvl="1"/>
            <a:r>
              <a:rPr lang="en-US" sz="2400" dirty="0" smtClean="0"/>
              <a:t>Only </a:t>
            </a:r>
            <a:r>
              <a:rPr lang="en-US" sz="2400" dirty="0" err="1" smtClean="0"/>
              <a:t>db_owner</a:t>
            </a:r>
            <a:r>
              <a:rPr lang="en-US" sz="2400" dirty="0" smtClean="0"/>
              <a:t> can enable/disable CDC</a:t>
            </a:r>
          </a:p>
          <a:p>
            <a:pPr lvl="1"/>
            <a:r>
              <a:rPr lang="en-US" sz="2400" i="1" dirty="0" smtClean="0"/>
              <a:t>gated role</a:t>
            </a:r>
            <a:r>
              <a:rPr lang="en-US" sz="2400" dirty="0" smtClean="0"/>
              <a:t> membership required to read CDC data</a:t>
            </a:r>
          </a:p>
          <a:p>
            <a:pPr marL="342900" lvl="1" indent="0">
              <a:buNone/>
            </a:pPr>
            <a:r>
              <a:rPr lang="en-US" sz="2400" dirty="0" smtClean="0"/>
              <a:t>	(or individually assigned SELECT permissions)</a:t>
            </a:r>
          </a:p>
          <a:p>
            <a:pPr lvl="1"/>
            <a:endParaRPr lang="en-US" sz="2400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85800" y="3863183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pl-PL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800000"/>
                </a:solidFill>
                <a:latin typeface="Consolas" panose="020B0609020204030204" pitchFamily="49" charset="0"/>
              </a:rPr>
              <a:t>sp_cdc_enable_table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'Sales'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CurrencyRate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l-PL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@</a:t>
            </a:r>
            <a:r>
              <a:rPr lang="pl-PL" dirty="0" err="1">
                <a:solidFill>
                  <a:srgbClr val="008080"/>
                </a:solidFill>
                <a:latin typeface="Consolas" panose="020B0609020204030204" pitchFamily="49" charset="0"/>
              </a:rPr>
              <a:t>role_name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CDCDataReaders</a:t>
            </a:r>
            <a:r>
              <a:rPr lang="pl-PL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l-P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Change Data Capture</a:t>
            </a:r>
            <a:endParaRPr lang="en-US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Additional issues with CDC</a:t>
            </a:r>
          </a:p>
          <a:p>
            <a:pPr lvl="1"/>
            <a:r>
              <a:rPr lang="en-US" sz="2650" dirty="0" smtClean="0"/>
              <a:t>Requires SQL Agent for capture and cleanup jobs</a:t>
            </a:r>
          </a:p>
          <a:p>
            <a:pPr lvl="1"/>
            <a:r>
              <a:rPr lang="en-US" sz="2650" dirty="0" smtClean="0"/>
              <a:t>Data includes only LSN number, no user name, workstation name or statement</a:t>
            </a:r>
          </a:p>
          <a:p>
            <a:pPr lvl="1"/>
            <a:r>
              <a:rPr lang="en-US" sz="2650" dirty="0" smtClean="0"/>
              <a:t>Care needed when restoring database (KEEP_CDC option is required)</a:t>
            </a:r>
          </a:p>
          <a:p>
            <a:pPr lvl="1"/>
            <a:r>
              <a:rPr lang="en-US" sz="2650" dirty="0" smtClean="0"/>
              <a:t>Additional administrative actions required with HA (to create jobs after failover on new primary)</a:t>
            </a:r>
          </a:p>
          <a:p>
            <a:pPr lvl="1"/>
            <a:r>
              <a:rPr lang="en-US" sz="2700" dirty="0" smtClean="0"/>
              <a:t>SQL Server or SQL Agent cannot run under NETWORK SERVICE account </a:t>
            </a:r>
            <a:r>
              <a:rPr lang="en-US" altLang="pl-PL" sz="2700" dirty="0" smtClean="0"/>
              <a:t>(</a:t>
            </a:r>
            <a:r>
              <a:rPr lang="en-US" altLang="pl-PL" sz="2700" dirty="0" smtClean="0">
                <a:hlinkClick r:id="rId2"/>
              </a:rPr>
              <a:t>http://technet.microsoft.com/en-us/library/cc645937.aspx</a:t>
            </a:r>
            <a:r>
              <a:rPr lang="en-US" altLang="pl-PL" sz="2700" dirty="0" smtClean="0"/>
              <a:t>)</a:t>
            </a:r>
            <a:endParaRPr lang="en-US" sz="2700" dirty="0" smtClean="0"/>
          </a:p>
          <a:p>
            <a:r>
              <a:rPr lang="en-US" sz="2800" dirty="0" smtClean="0"/>
              <a:t>Used in our implementation</a:t>
            </a:r>
            <a:endParaRPr lang="en-US" sz="2800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111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Change Data Capture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Demo</a:t>
            </a:r>
            <a:endParaRPr lang="en-US" sz="3200" b="1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562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logging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Until this slide we accomplished logging of change data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Now it’s time to know who, where and how made the changes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459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Trace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Available in all SQL Server editions</a:t>
            </a:r>
          </a:p>
          <a:p>
            <a:r>
              <a:rPr lang="en-US" sz="2800" dirty="0" smtClean="0"/>
              <a:t>Older event logging mechanism</a:t>
            </a:r>
          </a:p>
          <a:p>
            <a:r>
              <a:rPr lang="en-US" sz="2800" dirty="0" smtClean="0"/>
              <a:t>Can be used to monitor and capture broad range of events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http://msdn.microsoft.com/en-us/library/ms175481(v=sql.120).aspx</a:t>
            </a:r>
            <a:r>
              <a:rPr lang="en-US" sz="1800" dirty="0" smtClean="0"/>
              <a:t>)</a:t>
            </a:r>
          </a:p>
          <a:p>
            <a:r>
              <a:rPr lang="en-US" sz="2800" dirty="0" smtClean="0"/>
              <a:t>Can log to a file or SMO</a:t>
            </a:r>
          </a:p>
          <a:p>
            <a:r>
              <a:rPr lang="en-US" sz="2800" dirty="0" smtClean="0"/>
              <a:t>Allows for custom user-defined events</a:t>
            </a:r>
          </a:p>
          <a:p>
            <a:r>
              <a:rPr lang="en-US" sz="2800" dirty="0" smtClean="0"/>
              <a:t>Deprecated </a:t>
            </a:r>
          </a:p>
          <a:p>
            <a:pPr marL="342900" lvl="1" indent="0">
              <a:buNone/>
            </a:pP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http://msdn.microsoft.com/en-us/library/ms173875(v=sql.120).aspx</a:t>
            </a:r>
            <a:r>
              <a:rPr lang="en-US" sz="1800" dirty="0" smtClean="0"/>
              <a:t>)</a:t>
            </a:r>
          </a:p>
          <a:p>
            <a:r>
              <a:rPr lang="en-US" sz="2800" dirty="0" smtClean="0"/>
              <a:t>Not as efficient as newer tracing technologies (XE)</a:t>
            </a:r>
          </a:p>
          <a:p>
            <a:r>
              <a:rPr lang="en-US" sz="2800" dirty="0" smtClean="0"/>
              <a:t>Not used in our implementation</a:t>
            </a:r>
          </a:p>
          <a:p>
            <a:r>
              <a:rPr lang="en-US" sz="2800" dirty="0" smtClean="0"/>
              <a:t>Default trace can be useful - demo</a:t>
            </a:r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788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Events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Available in SQL Server 2008 or newer, all editions</a:t>
            </a:r>
          </a:p>
          <a:p>
            <a:r>
              <a:rPr lang="en-US" sz="2800" dirty="0" smtClean="0"/>
              <a:t>Powerful, modern event-handling infrastructure for SQL Server</a:t>
            </a:r>
          </a:p>
          <a:p>
            <a:r>
              <a:rPr lang="en-US" sz="2800" dirty="0" smtClean="0"/>
              <a:t>Lightweight, very flexible</a:t>
            </a:r>
          </a:p>
          <a:p>
            <a:r>
              <a:rPr lang="en-US" sz="2800" dirty="0" smtClean="0"/>
              <a:t>Allows for insight into any activity inside SQL Server relational engine</a:t>
            </a:r>
          </a:p>
          <a:p>
            <a:r>
              <a:rPr lang="en-US" sz="2800" dirty="0" smtClean="0"/>
              <a:t>Large choice of events and event targets, sophisticated, detailed configuration</a:t>
            </a:r>
          </a:p>
          <a:p>
            <a:r>
              <a:rPr lang="en-US" sz="2800" dirty="0" smtClean="0"/>
              <a:t>Not used in our implementation</a:t>
            </a:r>
          </a:p>
          <a:p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334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Key deliverables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 smtClean="0"/>
              <a:t>Know what audit trail is</a:t>
            </a:r>
          </a:p>
          <a:p>
            <a:r>
              <a:rPr lang="en-US" sz="2800" noProof="0" dirty="0" smtClean="0"/>
              <a:t>Get acquainted with enterprise audit requirements and architectures</a:t>
            </a:r>
          </a:p>
          <a:p>
            <a:r>
              <a:rPr lang="en-US" sz="2800" dirty="0" smtClean="0"/>
              <a:t>Know available technologies</a:t>
            </a:r>
            <a:endParaRPr lang="en-US" sz="2800" noProof="0" dirty="0" smtClean="0"/>
          </a:p>
          <a:p>
            <a:r>
              <a:rPr lang="en-US" sz="2800" noProof="0" dirty="0" smtClean="0"/>
              <a:t>Be able to implement some scenarios</a:t>
            </a:r>
          </a:p>
          <a:p>
            <a:r>
              <a:rPr lang="en-US" sz="2800" noProof="0" dirty="0" smtClean="0"/>
              <a:t>Be aware of limitations</a:t>
            </a:r>
          </a:p>
          <a:p>
            <a:endParaRPr lang="en-US" sz="2800" noProof="0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598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Audit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Available in SQL Server 2008 and later, all editions (granular database events in Enterprise Edition only)</a:t>
            </a:r>
          </a:p>
          <a:p>
            <a:r>
              <a:rPr lang="en-US" sz="2800" dirty="0" smtClean="0"/>
              <a:t>Several levels of auditing, depending on organization’s internal requirements or authorities-imposed </a:t>
            </a:r>
            <a:r>
              <a:rPr lang="en-US" sz="2800" dirty="0" smtClean="0"/>
              <a:t>requirements</a:t>
            </a:r>
            <a:endParaRPr lang="en-US" sz="2800" dirty="0" smtClean="0"/>
          </a:p>
          <a:p>
            <a:r>
              <a:rPr lang="en-US" sz="2800" dirty="0" smtClean="0"/>
              <a:t>Based on efficient Extended Events architecture</a:t>
            </a:r>
          </a:p>
          <a:p>
            <a:r>
              <a:rPr lang="en-US" sz="2800" dirty="0" smtClean="0"/>
              <a:t>Can be set to audit all or specific objects, all or specific users, specific events</a:t>
            </a:r>
          </a:p>
          <a:p>
            <a:r>
              <a:rPr lang="en-US" sz="2800" dirty="0" smtClean="0"/>
              <a:t>Objects created after the audit are automatically audited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640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Audit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write audit information to log files or Windows event log</a:t>
            </a:r>
          </a:p>
          <a:p>
            <a:pPr lvl="1"/>
            <a:r>
              <a:rPr lang="en-US" sz="2250" dirty="0" smtClean="0"/>
              <a:t>Application event log</a:t>
            </a:r>
          </a:p>
          <a:p>
            <a:pPr lvl="1"/>
            <a:r>
              <a:rPr lang="en-US" sz="2250" dirty="0" smtClean="0"/>
              <a:t>Security event log (limited access by default)</a:t>
            </a:r>
          </a:p>
          <a:p>
            <a:pPr lvl="1"/>
            <a:r>
              <a:rPr lang="en-US" sz="2250" dirty="0" smtClean="0"/>
              <a:t>Disk file (NTFS permissions should be set so SQL Server service account has </a:t>
            </a:r>
            <a:r>
              <a:rPr lang="en-US" sz="2250" b="1" dirty="0" smtClean="0"/>
              <a:t>append-only</a:t>
            </a:r>
            <a:r>
              <a:rPr lang="en-US" sz="2250" dirty="0" smtClean="0"/>
              <a:t> access)</a:t>
            </a:r>
          </a:p>
          <a:p>
            <a:r>
              <a:rPr lang="en-US" sz="2400" dirty="0" smtClean="0"/>
              <a:t>Audit-related events are also written to audit log - it’s not possible to disable audit without leaving the mark</a:t>
            </a:r>
          </a:p>
          <a:p>
            <a:r>
              <a:rPr lang="en-US" sz="2400" dirty="0" smtClean="0"/>
              <a:t>Can be configured to shut down SQL if auditing is impossible</a:t>
            </a:r>
          </a:p>
          <a:p>
            <a:r>
              <a:rPr lang="en-US" sz="2400" dirty="0" smtClean="0"/>
              <a:t>Can display log file contents as a relational table</a:t>
            </a:r>
          </a:p>
          <a:p>
            <a:pPr lvl="1"/>
            <a:r>
              <a:rPr lang="en-US" sz="2250" dirty="0" smtClean="0"/>
              <a:t>But changed </a:t>
            </a:r>
            <a:r>
              <a:rPr lang="en-US" sz="2250" b="1" dirty="0" smtClean="0"/>
              <a:t>data</a:t>
            </a:r>
            <a:r>
              <a:rPr lang="en-US" sz="2250" dirty="0" smtClean="0"/>
              <a:t> values are either unavailable at all or available in non-relational way</a:t>
            </a:r>
          </a:p>
          <a:p>
            <a:endParaRPr lang="en-US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624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Audit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Extensive selection of events</a:t>
            </a:r>
          </a:p>
          <a:p>
            <a:pPr lvl="1"/>
            <a:r>
              <a:rPr lang="en-US" sz="2400" dirty="0" smtClean="0"/>
              <a:t>SELECT, UPDATE, INSERT, DELETE, EXECUTE, RECEIVE, REFERENCES</a:t>
            </a:r>
          </a:p>
          <a:p>
            <a:pPr lvl="1"/>
            <a:r>
              <a:rPr lang="en-US" sz="2400" dirty="0" smtClean="0"/>
              <a:t>DATABASE_CHANGE_GROUP, USER_DEFINED_AUDIT_GROUP, AUDIT_CHANGE_GROUP, BACKUP_RESTORE_GROUP, ……</a:t>
            </a:r>
          </a:p>
          <a:p>
            <a:pPr lvl="1"/>
            <a:r>
              <a:rPr lang="en-US" sz="2400" dirty="0" smtClean="0"/>
              <a:t>Full list: </a:t>
            </a:r>
            <a:r>
              <a:rPr lang="en-US" sz="2400" dirty="0" smtClean="0">
                <a:hlinkClick r:id="rId2"/>
              </a:rPr>
              <a:t>SQL Server Audit Groups and Actions</a:t>
            </a:r>
            <a:endParaRPr lang="en-US" sz="2400" dirty="0" smtClean="0"/>
          </a:p>
          <a:p>
            <a:r>
              <a:rPr lang="en-US" sz="2800" dirty="0" smtClean="0"/>
              <a:t>Can also log user-defined events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sp_audit_write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Used in our implementation</a:t>
            </a:r>
          </a:p>
          <a:p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667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Audit</a:t>
            </a:r>
            <a:endParaRPr lang="en-US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91949"/>
              </p:ext>
            </p:extLst>
          </p:nvPr>
        </p:nvGraphicFramePr>
        <p:xfrm>
          <a:off x="457200" y="2362200"/>
          <a:ext cx="8229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981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Account name, purpose</a:t>
                      </a:r>
                      <a:endParaRPr lang="en-US" sz="18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Permission scope</a:t>
                      </a:r>
                      <a:endParaRPr lang="en-US" sz="18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Permissions</a:t>
                      </a:r>
                      <a:endParaRPr lang="en-US" sz="1800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noProof="0" dirty="0" smtClean="0"/>
                        <a:t>SQL Server service account</a:t>
                      </a:r>
                    </a:p>
                    <a:p>
                      <a:r>
                        <a:rPr lang="en-US" sz="1800" noProof="0" dirty="0" smtClean="0"/>
                        <a:t>Write audit events</a:t>
                      </a:r>
                      <a:endParaRPr lang="en-US" sz="18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This folder only</a:t>
                      </a:r>
                      <a:endParaRPr lang="en-US" sz="18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Create files / write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Files only</a:t>
                      </a:r>
                      <a:endParaRPr lang="en-US" sz="1800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Create folders / append data</a:t>
                      </a:r>
                    </a:p>
                    <a:p>
                      <a:pPr marL="0" marR="0" lvl="3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noProof="0" dirty="0" smtClean="0"/>
                        <a:t>SQL Server service account</a:t>
                      </a:r>
                    </a:p>
                    <a:p>
                      <a:r>
                        <a:rPr lang="en-US" sz="1800" noProof="0" dirty="0" smtClean="0"/>
                        <a:t>Read events (if required)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This</a:t>
                      </a:r>
                      <a:r>
                        <a:rPr lang="en-US" sz="1800" baseline="0" noProof="0" dirty="0" smtClean="0"/>
                        <a:t> folder only</a:t>
                      </a:r>
                      <a:endParaRPr lang="en-US" sz="18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List folder / read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Files only</a:t>
                      </a:r>
                      <a:endParaRPr lang="en-US" sz="1800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Generic read (List folder / read data, Read attributes, Read extended attributes, Read permissions)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SQL Agent service account</a:t>
                      </a:r>
                    </a:p>
                    <a:p>
                      <a:r>
                        <a:rPr lang="en-US" sz="1800" noProof="0" dirty="0" smtClean="0"/>
                        <a:t>Cleanup</a:t>
                      </a:r>
                      <a:r>
                        <a:rPr lang="en-US" sz="1800" baseline="0" noProof="0" dirty="0" smtClean="0"/>
                        <a:t> old events (if required)</a:t>
                      </a:r>
                      <a:endParaRPr lang="en-US" sz="1800" noProof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This folder only</a:t>
                      </a:r>
                      <a:endParaRPr lang="en-US" sz="1800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List folder / read data, Delete subfolders and files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200" y="1600203"/>
            <a:ext cx="8229600" cy="761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50" dirty="0" smtClean="0"/>
              <a:t>Minimum (optimal) NTFS permissions for the log folder</a:t>
            </a:r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22717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Audit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Demo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62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Retention policy for audit data</a:t>
            </a:r>
          </a:p>
          <a:p>
            <a:pPr lvl="1"/>
            <a:r>
              <a:rPr lang="en-US" sz="2400" dirty="0" smtClean="0"/>
              <a:t>Audit data can contain sensitive data! (Same issue with Audit Data Warehouse)</a:t>
            </a:r>
          </a:p>
          <a:p>
            <a:pPr lvl="1"/>
            <a:r>
              <a:rPr lang="en-US" sz="2400" dirty="0" smtClean="0"/>
              <a:t>With CDC cleanup happens automatically, SQL Audit not</a:t>
            </a:r>
          </a:p>
          <a:p>
            <a:r>
              <a:rPr lang="en-US" sz="2800" dirty="0" smtClean="0"/>
              <a:t>Schema change (columns added, dropped, altered)</a:t>
            </a:r>
          </a:p>
          <a:p>
            <a:pPr lvl="1"/>
            <a:r>
              <a:rPr lang="en-US" sz="2400" dirty="0" smtClean="0"/>
              <a:t>No technology will adapt itself</a:t>
            </a:r>
          </a:p>
          <a:p>
            <a:pPr lvl="1"/>
            <a:r>
              <a:rPr lang="en-US" sz="2400" dirty="0" smtClean="0"/>
              <a:t>Truly dynamic solution involves writing a lot of code and storing data in key-value tables:</a:t>
            </a:r>
          </a:p>
          <a:p>
            <a:pPr marL="342900" lvl="1" indent="0">
              <a:buNone/>
            </a:pPr>
            <a:r>
              <a:rPr lang="en-US" sz="2400" dirty="0" smtClean="0"/>
              <a:t>	Database–Schema–Table–Column– Data + Audit info</a:t>
            </a:r>
          </a:p>
          <a:p>
            <a:r>
              <a:rPr lang="en-US" sz="2550" dirty="0" smtClean="0"/>
              <a:t>No JOIN between audit data and CDC data</a:t>
            </a:r>
          </a:p>
          <a:p>
            <a:r>
              <a:rPr lang="en-US" sz="2550" dirty="0" smtClean="0"/>
              <a:t>Only partial support in SSDT for audit, no support for CDC</a:t>
            </a:r>
          </a:p>
          <a:p>
            <a:pPr lvl="1"/>
            <a:endParaRPr lang="en-US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45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but not least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Questions?</a:t>
            </a:r>
            <a:endParaRPr lang="en-US" sz="32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033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04"/>
            <a:ext cx="9144000" cy="63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58"/>
            <a:ext cx="9144000" cy="65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en-US" noProof="0" dirty="0" smtClean="0"/>
              <a:t>NASI SPONSORZY I PARTNERZY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this session about SQL Server at all?</a:t>
            </a:r>
          </a:p>
          <a:p>
            <a:pPr marL="0" indent="0">
              <a:buNone/>
            </a:pPr>
            <a:r>
              <a:rPr lang="en-US" sz="2800" dirty="0" smtClean="0"/>
              <a:t>	You guess it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endParaRPr lang="en-US" sz="2800" dirty="0" smtClean="0"/>
          </a:p>
          <a:p>
            <a:r>
              <a:rPr lang="en-US" sz="2800" dirty="0" smtClean="0"/>
              <a:t>Is this just about triggers?</a:t>
            </a:r>
          </a:p>
          <a:p>
            <a:pPr marL="642937" lvl="2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NO, not going to be so simple</a:t>
            </a:r>
          </a:p>
          <a:p>
            <a:pPr marL="642937" lvl="2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YES, triggers are also mentioned</a:t>
            </a:r>
          </a:p>
          <a:p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567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/>
              <a:t>Dziękuję</a:t>
            </a:r>
            <a:endParaRPr lang="en-US" b="1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90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requirement was to implement technical audit trail for a global company, on selected SQL Servers</a:t>
            </a:r>
          </a:p>
          <a:p>
            <a:pPr lvl="1"/>
            <a:r>
              <a:rPr lang="en-US" sz="2650" dirty="0" smtClean="0">
                <a:sym typeface="Wingdings" panose="05000000000000000000" pitchFamily="2" charset="2"/>
              </a:rPr>
              <a:t>It wasn’t allowed to use commercial tools</a:t>
            </a:r>
          </a:p>
          <a:p>
            <a:pPr lvl="1"/>
            <a:r>
              <a:rPr lang="en-US" sz="2650" dirty="0" smtClean="0">
                <a:sym typeface="Wingdings" panose="05000000000000000000" pitchFamily="2" charset="2"/>
              </a:rPr>
              <a:t>All instances were SQL Server 2012 Enterprise Edition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sz="2800" dirty="0" smtClean="0"/>
              <a:t>We will refer to the actual production implementation</a:t>
            </a:r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625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audit at all?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may be obliged by outside regulations</a:t>
            </a:r>
          </a:p>
          <a:p>
            <a:pPr lvl="1"/>
            <a:r>
              <a:rPr lang="en-US" sz="2650" dirty="0" smtClean="0"/>
              <a:t>HIPAA, SOX, PCI, GLBA, FERPA, FDA, Sarbanes-Oxley, EU Data Protection Directive (95/46/EC)</a:t>
            </a:r>
          </a:p>
          <a:p>
            <a:r>
              <a:rPr lang="en-US" sz="2800" dirty="0" smtClean="0"/>
              <a:t>Internal requirements</a:t>
            </a:r>
          </a:p>
          <a:p>
            <a:r>
              <a:rPr lang="en-US" sz="2800" dirty="0" smtClean="0"/>
              <a:t>Temporary needs - we know that „something is happening” in our database, and just want to track down exact activity</a:t>
            </a:r>
          </a:p>
          <a:p>
            <a:endParaRPr lang="en-US" sz="2800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5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Audit Trail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noProof="0" dirty="0" smtClean="0"/>
              <a:t>a.k.a. Audit Log</a:t>
            </a:r>
          </a:p>
          <a:p>
            <a:r>
              <a:rPr lang="en-US" sz="2800" noProof="0" dirty="0" smtClean="0"/>
              <a:t>A </a:t>
            </a:r>
            <a:r>
              <a:rPr lang="en-US" sz="2800" b="1" noProof="0" dirty="0" smtClean="0"/>
              <a:t>record</a:t>
            </a:r>
            <a:r>
              <a:rPr lang="en-US" sz="2800" noProof="0" dirty="0" smtClean="0"/>
              <a:t>, or set of records</a:t>
            </a:r>
          </a:p>
          <a:p>
            <a:r>
              <a:rPr lang="en-US" sz="2800" dirty="0" smtClean="0"/>
              <a:t>Documents </a:t>
            </a:r>
            <a:r>
              <a:rPr lang="en-US" sz="2800" b="1" dirty="0" smtClean="0"/>
              <a:t>sequence </a:t>
            </a:r>
            <a:r>
              <a:rPr lang="en-US" sz="2800" dirty="0" smtClean="0"/>
              <a:t>of activities (events) in a system</a:t>
            </a:r>
          </a:p>
          <a:p>
            <a:r>
              <a:rPr lang="en-US" sz="2800" b="1" noProof="0" dirty="0" smtClean="0"/>
              <a:t>Chronological</a:t>
            </a:r>
            <a:r>
              <a:rPr lang="en-US" sz="2800" dirty="0" smtClean="0"/>
              <a:t>, time-bound</a:t>
            </a:r>
          </a:p>
          <a:p>
            <a:r>
              <a:rPr lang="en-US" sz="2800" b="1" dirty="0" smtClean="0"/>
              <a:t>Not alterable </a:t>
            </a:r>
            <a:r>
              <a:rPr lang="en-US" sz="2800" dirty="0" smtClean="0"/>
              <a:t>(append-only)</a:t>
            </a:r>
          </a:p>
          <a:p>
            <a:r>
              <a:rPr lang="en-US" sz="2800" b="1" dirty="0" smtClean="0"/>
              <a:t>Not readable </a:t>
            </a:r>
            <a:r>
              <a:rPr lang="en-US" sz="2800" dirty="0" smtClean="0"/>
              <a:t>for ordinary user (secure)</a:t>
            </a:r>
          </a:p>
          <a:p>
            <a:r>
              <a:rPr lang="en-US" sz="2800" b="1" dirty="0" smtClean="0"/>
              <a:t>Integrated</a:t>
            </a:r>
            <a:r>
              <a:rPr lang="en-US" sz="2800" dirty="0" smtClean="0"/>
              <a:t> into the system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175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Audit Trail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events</a:t>
            </a:r>
          </a:p>
          <a:p>
            <a:pPr lvl="1"/>
            <a:r>
              <a:rPr lang="en-US" sz="2400" b="1" dirty="0" smtClean="0"/>
              <a:t>Database access </a:t>
            </a:r>
            <a:r>
              <a:rPr lang="en-US" sz="2400" dirty="0" smtClean="0"/>
              <a:t>– successful and failed logins</a:t>
            </a:r>
          </a:p>
          <a:p>
            <a:pPr lvl="1"/>
            <a:r>
              <a:rPr lang="en-US" sz="2400" b="1" dirty="0" smtClean="0"/>
              <a:t>Data access </a:t>
            </a:r>
            <a:r>
              <a:rPr lang="en-US" sz="2400" dirty="0" smtClean="0"/>
              <a:t>– attempts to get data out of database</a:t>
            </a:r>
          </a:p>
          <a:p>
            <a:pPr lvl="1"/>
            <a:r>
              <a:rPr lang="en-US" sz="2400" b="1" dirty="0" smtClean="0"/>
              <a:t>Data manipulation </a:t>
            </a:r>
            <a:r>
              <a:rPr lang="en-US" sz="2400" dirty="0" smtClean="0"/>
              <a:t>– inserts, updates, deletes</a:t>
            </a:r>
          </a:p>
          <a:p>
            <a:pPr lvl="1"/>
            <a:r>
              <a:rPr lang="en-US" sz="2400" b="1" dirty="0" smtClean="0"/>
              <a:t>Object change </a:t>
            </a:r>
            <a:r>
              <a:rPr lang="en-US" sz="2400" dirty="0" smtClean="0"/>
              <a:t>– such as adding or dropping a column</a:t>
            </a:r>
          </a:p>
          <a:p>
            <a:pPr lvl="1"/>
            <a:r>
              <a:rPr lang="en-US" sz="2400" b="1" dirty="0" smtClean="0"/>
              <a:t>Permission change </a:t>
            </a:r>
            <a:r>
              <a:rPr lang="en-US" sz="2400" dirty="0" smtClean="0"/>
              <a:t>– granting (un)authorized access to data</a:t>
            </a:r>
          </a:p>
          <a:p>
            <a:pPr lvl="1"/>
            <a:r>
              <a:rPr lang="en-US" sz="2400" b="1" dirty="0" smtClean="0"/>
              <a:t>Ownership change </a:t>
            </a:r>
            <a:r>
              <a:rPr lang="en-US" sz="2400" dirty="0" smtClean="0"/>
              <a:t>– another form of giving access to data</a:t>
            </a:r>
          </a:p>
          <a:p>
            <a:pPr lvl="1"/>
            <a:endParaRPr lang="en-US" sz="2400" dirty="0" smtClean="0"/>
          </a:p>
          <a:p>
            <a:endParaRPr lang="en-US" sz="255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84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Trail properties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Allows to identify</a:t>
            </a:r>
          </a:p>
          <a:p>
            <a:pPr lvl="1"/>
            <a:r>
              <a:rPr lang="en-US" sz="2550" dirty="0" smtClean="0"/>
              <a:t>Principal that caused the event (</a:t>
            </a:r>
            <a:r>
              <a:rPr lang="en-US" sz="2550" b="1" dirty="0" smtClean="0"/>
              <a:t>who</a:t>
            </a:r>
            <a:r>
              <a:rPr lang="en-US" sz="2550" dirty="0" smtClean="0"/>
              <a:t>)</a:t>
            </a:r>
          </a:p>
          <a:p>
            <a:pPr lvl="1"/>
            <a:r>
              <a:rPr lang="en-US" sz="2550" dirty="0" smtClean="0"/>
              <a:t>Place where it was introduced (</a:t>
            </a:r>
            <a:r>
              <a:rPr lang="en-US" sz="2550" b="1" dirty="0" smtClean="0"/>
              <a:t>where</a:t>
            </a:r>
            <a:r>
              <a:rPr lang="en-US" sz="2550" dirty="0" smtClean="0"/>
              <a:t>)</a:t>
            </a:r>
          </a:p>
          <a:p>
            <a:pPr lvl="1"/>
            <a:r>
              <a:rPr lang="en-US" sz="2550" dirty="0" smtClean="0"/>
              <a:t>Time it occurred (</a:t>
            </a:r>
            <a:r>
              <a:rPr lang="en-US" sz="2550" b="1" dirty="0" smtClean="0"/>
              <a:t>when</a:t>
            </a:r>
            <a:r>
              <a:rPr lang="en-US" sz="2550" dirty="0" smtClean="0"/>
              <a:t>)</a:t>
            </a:r>
          </a:p>
          <a:p>
            <a:pPr lvl="1"/>
            <a:r>
              <a:rPr lang="en-US" sz="2550" dirty="0" smtClean="0"/>
              <a:t>The way event occurred (</a:t>
            </a:r>
            <a:r>
              <a:rPr lang="en-US" sz="2550" b="1" dirty="0" smtClean="0"/>
              <a:t>how</a:t>
            </a:r>
            <a:r>
              <a:rPr lang="en-US" sz="2550" dirty="0" smtClean="0"/>
              <a:t>)</a:t>
            </a:r>
          </a:p>
          <a:p>
            <a:pPr lvl="1"/>
            <a:r>
              <a:rPr lang="en-US" sz="2550" dirty="0" smtClean="0"/>
              <a:t>The change itself (modified data or objects) (</a:t>
            </a:r>
            <a:r>
              <a:rPr lang="en-US" sz="2550" b="1" dirty="0" smtClean="0"/>
              <a:t>what</a:t>
            </a:r>
            <a:r>
              <a:rPr lang="en-US" sz="2550" dirty="0" smtClean="0"/>
              <a:t>)</a:t>
            </a:r>
          </a:p>
          <a:p>
            <a:r>
              <a:rPr lang="en-US" sz="2800" dirty="0" smtClean="0"/>
              <a:t>Performance requirements</a:t>
            </a:r>
          </a:p>
          <a:p>
            <a:pPr lvl="1"/>
            <a:r>
              <a:rPr lang="en-US" sz="2550" dirty="0" smtClean="0"/>
              <a:t> Audit log should be gathered with minimum impact on live database, no unnecessary locking, no MSDTC involved</a:t>
            </a:r>
          </a:p>
          <a:p>
            <a:r>
              <a:rPr lang="en-US" sz="2700" dirty="0" smtClean="0"/>
              <a:t>Security requirements</a:t>
            </a:r>
          </a:p>
          <a:p>
            <a:pPr lvl="1"/>
            <a:r>
              <a:rPr lang="en-US" sz="2550" dirty="0" smtClean="0"/>
              <a:t>Audit feature itself and audit data must be protected (there may be sensitive information)</a:t>
            </a:r>
          </a:p>
          <a:p>
            <a:endParaRPr lang="en-US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421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2014-04-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8127</TotalTime>
  <Words>1754</Words>
  <Application>Microsoft Office PowerPoint</Application>
  <PresentationFormat>On-screen Show (4:3)</PresentationFormat>
  <Paragraphs>294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NASI SPONSORZY I PARTNERZY</vt:lpstr>
      <vt:lpstr>Enterprise Audit Trail Case Study and Notes from the Field</vt:lpstr>
      <vt:lpstr>Key deliverables</vt:lpstr>
      <vt:lpstr>Introduction</vt:lpstr>
      <vt:lpstr>Case Study</vt:lpstr>
      <vt:lpstr>Why audit at all?</vt:lpstr>
      <vt:lpstr>Introduction to Audit Trail</vt:lpstr>
      <vt:lpstr>Introduction to Audit Trail</vt:lpstr>
      <vt:lpstr>Audit Trail properties</vt:lpstr>
      <vt:lpstr>Two kinds of changes</vt:lpstr>
      <vt:lpstr>Methods of audit log generation</vt:lpstr>
      <vt:lpstr>Methods of audit log generation</vt:lpstr>
      <vt:lpstr>Real life append-only logging example</vt:lpstr>
      <vt:lpstr>Dual Layer Enterprise Audit Architecture</vt:lpstr>
      <vt:lpstr>Audit Architecture Layer 1</vt:lpstr>
      <vt:lpstr>Dual Layer Enterprise Audit Architecture</vt:lpstr>
      <vt:lpstr>Dual Layer Enterprise Audit Architecture</vt:lpstr>
      <vt:lpstr>Common Technologies</vt:lpstr>
      <vt:lpstr>Triggers</vt:lpstr>
      <vt:lpstr>Triggers</vt:lpstr>
      <vt:lpstr>SQL Server Change Tracking</vt:lpstr>
      <vt:lpstr>SQL Server Change Data Capture</vt:lpstr>
      <vt:lpstr>CDC Architecture</vt:lpstr>
      <vt:lpstr>CDC Privilege separation</vt:lpstr>
      <vt:lpstr>SQL Server Change Data Capture</vt:lpstr>
      <vt:lpstr>SQL Server Change Data Capture</vt:lpstr>
      <vt:lpstr>Event logging</vt:lpstr>
      <vt:lpstr>SQL Trace</vt:lpstr>
      <vt:lpstr>Extended Events</vt:lpstr>
      <vt:lpstr>SQL Server Audit</vt:lpstr>
      <vt:lpstr>SQL Server Audit</vt:lpstr>
      <vt:lpstr>SQL Server Audit</vt:lpstr>
      <vt:lpstr>SQL Server Audit</vt:lpstr>
      <vt:lpstr>SQL Server Audit</vt:lpstr>
      <vt:lpstr>Considerations</vt:lpstr>
      <vt:lpstr>Last but not least</vt:lpstr>
      <vt:lpstr>PowerPoint Presentation</vt:lpstr>
      <vt:lpstr>PowerPoint Presentation</vt:lpstr>
      <vt:lpstr>NASI SPONSORZY I PARTNERZY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dcterms:created xsi:type="dcterms:W3CDTF">2011-11-24T02:19:03Z</dcterms:created>
  <dcterms:modified xsi:type="dcterms:W3CDTF">2014-04-30T10:28:08Z</dcterms:modified>
</cp:coreProperties>
</file>