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67" r:id="rId2"/>
    <p:sldId id="312" r:id="rId3"/>
    <p:sldId id="258" r:id="rId4"/>
    <p:sldId id="320" r:id="rId5"/>
    <p:sldId id="259" r:id="rId6"/>
    <p:sldId id="269" r:id="rId7"/>
    <p:sldId id="271" r:id="rId8"/>
    <p:sldId id="270" r:id="rId9"/>
    <p:sldId id="272" r:id="rId10"/>
    <p:sldId id="273" r:id="rId11"/>
    <p:sldId id="274" r:id="rId12"/>
    <p:sldId id="275" r:id="rId13"/>
    <p:sldId id="277" r:id="rId14"/>
    <p:sldId id="303" r:id="rId15"/>
    <p:sldId id="302" r:id="rId16"/>
    <p:sldId id="304" r:id="rId17"/>
    <p:sldId id="281" r:id="rId18"/>
    <p:sldId id="283" r:id="rId19"/>
    <p:sldId id="284" r:id="rId20"/>
    <p:sldId id="285" r:id="rId21"/>
    <p:sldId id="286" r:id="rId22"/>
    <p:sldId id="317" r:id="rId23"/>
    <p:sldId id="287" r:id="rId24"/>
    <p:sldId id="288" r:id="rId25"/>
    <p:sldId id="289" r:id="rId26"/>
    <p:sldId id="318" r:id="rId27"/>
    <p:sldId id="319" r:id="rId28"/>
    <p:sldId id="290" r:id="rId29"/>
    <p:sldId id="291" r:id="rId30"/>
    <p:sldId id="292" r:id="rId31"/>
    <p:sldId id="293" r:id="rId32"/>
    <p:sldId id="295" r:id="rId33"/>
    <p:sldId id="296" r:id="rId34"/>
    <p:sldId id="305" r:id="rId35"/>
    <p:sldId id="297" r:id="rId36"/>
    <p:sldId id="298" r:id="rId37"/>
    <p:sldId id="300" r:id="rId38"/>
    <p:sldId id="301" r:id="rId39"/>
    <p:sldId id="307" r:id="rId40"/>
    <p:sldId id="308" r:id="rId41"/>
    <p:sldId id="315" r:id="rId42"/>
    <p:sldId id="313" r:id="rId43"/>
    <p:sldId id="26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2047" autoAdjust="0"/>
  </p:normalViewPr>
  <p:slideViewPr>
    <p:cSldViewPr>
      <p:cViewPr varScale="1">
        <p:scale>
          <a:sx n="59" d="100"/>
          <a:sy n="59" d="100"/>
        </p:scale>
        <p:origin x="25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B4422-3DC8-45BE-B0A0-D87D16501A8D}" type="datetimeFigureOut">
              <a:rPr lang="en-US" smtClean="0"/>
              <a:pPr/>
              <a:t>4/29/2014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B941C-C958-4D16-B65B-3FFA13E93F71}" type="slidenum">
              <a:rPr lang="en-US" smtClean="0"/>
              <a:pPr/>
              <a:t>‹#›</a:t>
            </a:fld>
            <a:endParaRPr lang="en-US" dirty="0"/>
          </a:p>
        </p:txBody>
      </p:sp>
    </p:spTree>
    <p:extLst>
      <p:ext uri="{BB962C8B-B14F-4D97-AF65-F5344CB8AC3E}">
        <p14:creationId xmlns:p14="http://schemas.microsoft.com/office/powerpoint/2010/main" val="3306316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logs.msdn.com/sqlserverstorageengine/archive/2008/03/06/minimal-logging-changes-in-sql-server-2008-part-1.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pport.microsoft.com/kb/936185"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microsoft.com/technet/prodtechnol/sql/2005/workingwithtempdb.m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a:t>
            </a:fld>
            <a:endParaRPr lang="en-US" dirty="0"/>
          </a:p>
        </p:txBody>
      </p:sp>
    </p:spTree>
    <p:extLst>
      <p:ext uri="{BB962C8B-B14F-4D97-AF65-F5344CB8AC3E}">
        <p14:creationId xmlns:p14="http://schemas.microsoft.com/office/powerpoint/2010/main" val="398545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43</a:t>
            </a:fld>
            <a:endParaRPr lang="en-US" dirty="0"/>
          </a:p>
        </p:txBody>
      </p:sp>
    </p:spTree>
    <p:extLst>
      <p:ext uri="{BB962C8B-B14F-4D97-AF65-F5344CB8AC3E}">
        <p14:creationId xmlns:p14="http://schemas.microsoft.com/office/powerpoint/2010/main" val="683436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previous example </a:t>
            </a:r>
            <a:r>
              <a:rPr lang="en-US" sz="1200" kern="1200" dirty="0" smtClean="0">
                <a:solidFill>
                  <a:schemeClr val="tx1"/>
                </a:solidFill>
                <a:effectLst/>
                <a:latin typeface="+mn-lt"/>
                <a:ea typeface="+mn-ea"/>
                <a:cs typeface="+mn-cs"/>
                <a:hlinkClick r:id="rId3"/>
              </a:rPr>
              <a:t>http://blogs.msdn.com/sqlserverstorageengine/archive/2008/03/06/minimal-logging-changes-in-sql-server-2008-part-1.aspx</a:t>
            </a:r>
            <a:r>
              <a:rPr lang="en-US" sz="1200" kern="1200" dirty="0" smtClean="0">
                <a:solidFill>
                  <a:schemeClr val="tx1"/>
                </a:solidFill>
                <a:effectLst/>
                <a:latin typeface="+mn-lt"/>
                <a:ea typeface="+mn-ea"/>
                <a:cs typeface="+mn-cs"/>
              </a:rPr>
              <a:t>, I described minimal logging while moving data from a source table into a heap. You may recall that it requires a X table lock to get minimal logging. Now, I will show you what happens when you move data from a source table into a </a:t>
            </a:r>
            <a:r>
              <a:rPr lang="en-US" sz="1200" kern="1200" dirty="0" err="1" smtClean="0">
                <a:solidFill>
                  <a:schemeClr val="tx1"/>
                </a:solidFill>
                <a:effectLst/>
                <a:latin typeface="+mn-lt"/>
                <a:ea typeface="+mn-ea"/>
                <a:cs typeface="+mn-cs"/>
              </a:rPr>
              <a:t>btree</a:t>
            </a:r>
            <a:r>
              <a:rPr lang="en-US" sz="1200" kern="1200" dirty="0" smtClean="0">
                <a:solidFill>
                  <a:schemeClr val="tx1"/>
                </a:solidFill>
                <a:effectLst/>
                <a:latin typeface="+mn-lt"/>
                <a:ea typeface="+mn-ea"/>
                <a:cs typeface="+mn-cs"/>
              </a:rPr>
              <a:t>. In order to get minimal logging with </a:t>
            </a:r>
            <a:r>
              <a:rPr lang="en-US" sz="1200" kern="1200" dirty="0" err="1" smtClean="0">
                <a:solidFill>
                  <a:schemeClr val="tx1"/>
                </a:solidFill>
                <a:effectLst/>
                <a:latin typeface="+mn-lt"/>
                <a:ea typeface="+mn-ea"/>
                <a:cs typeface="+mn-cs"/>
              </a:rPr>
              <a:t>btree</a:t>
            </a:r>
            <a:r>
              <a:rPr lang="en-US" sz="1200" kern="1200" dirty="0" smtClean="0">
                <a:solidFill>
                  <a:schemeClr val="tx1"/>
                </a:solidFill>
                <a:effectLst/>
                <a:latin typeface="+mn-lt"/>
                <a:ea typeface="+mn-ea"/>
                <a:cs typeface="+mn-cs"/>
              </a:rPr>
              <a:t>, the only requirements are</a:t>
            </a:r>
            <a:endParaRPr lang="en-US" dirty="0" smtClean="0">
              <a:effectLst/>
            </a:endParaRPr>
          </a:p>
          <a:p>
            <a:pPr lvl="0"/>
            <a:r>
              <a:rPr lang="en-US" sz="1200" kern="1200" dirty="0" smtClean="0">
                <a:solidFill>
                  <a:schemeClr val="tx1"/>
                </a:solidFill>
                <a:effectLst/>
                <a:latin typeface="+mn-lt"/>
                <a:ea typeface="+mn-ea"/>
                <a:cs typeface="+mn-cs"/>
              </a:rPr>
              <a:t>Like minimal logging for heap, the database must be set to bulk-logged or simple recovery model</a:t>
            </a:r>
            <a:endParaRPr lang="en-US" dirty="0" smtClean="0">
              <a:effectLst/>
            </a:endParaRPr>
          </a:p>
          <a:p>
            <a:pPr lvl="0"/>
            <a:r>
              <a:rPr lang="en-US" sz="1200" kern="1200" dirty="0" smtClean="0">
                <a:solidFill>
                  <a:schemeClr val="tx1"/>
                </a:solidFill>
                <a:effectLst/>
                <a:latin typeface="+mn-lt"/>
                <a:ea typeface="+mn-ea"/>
                <a:cs typeface="+mn-cs"/>
              </a:rPr>
              <a:t>The input data must be sorted in the index key order. Note, it does not require X </a:t>
            </a:r>
            <a:r>
              <a:rPr lang="en-US" sz="1200" kern="1200" dirty="0" err="1" smtClean="0">
                <a:solidFill>
                  <a:schemeClr val="tx1"/>
                </a:solidFill>
                <a:effectLst/>
                <a:latin typeface="+mn-lt"/>
                <a:ea typeface="+mn-ea"/>
                <a:cs typeface="+mn-cs"/>
              </a:rPr>
              <a:t>tablelock</a:t>
            </a:r>
            <a:r>
              <a:rPr lang="en-US" sz="1200" kern="1200" dirty="0" smtClean="0">
                <a:solidFill>
                  <a:schemeClr val="tx1"/>
                </a:solidFill>
                <a:effectLst/>
                <a:latin typeface="+mn-lt"/>
                <a:ea typeface="+mn-ea"/>
                <a:cs typeface="+mn-cs"/>
              </a:rPr>
              <a:t> or the </a:t>
            </a:r>
            <a:r>
              <a:rPr lang="en-US" sz="1200" kern="1200" dirty="0" err="1" smtClean="0">
                <a:solidFill>
                  <a:schemeClr val="tx1"/>
                </a:solidFill>
                <a:effectLst/>
                <a:latin typeface="+mn-lt"/>
                <a:ea typeface="+mn-ea"/>
                <a:cs typeface="+mn-cs"/>
              </a:rPr>
              <a:t>btree</a:t>
            </a:r>
            <a:r>
              <a:rPr lang="en-US" sz="1200" kern="1200" dirty="0" smtClean="0">
                <a:solidFill>
                  <a:schemeClr val="tx1"/>
                </a:solidFill>
                <a:effectLst/>
                <a:latin typeface="+mn-lt"/>
                <a:ea typeface="+mn-ea"/>
                <a:cs typeface="+mn-cs"/>
              </a:rPr>
              <a:t> to be empty. SQL Server accomplishes this by acquiring a X range lock. So for example, if you have a </a:t>
            </a:r>
            <a:r>
              <a:rPr lang="en-US" sz="1200" kern="1200" dirty="0" err="1" smtClean="0">
                <a:solidFill>
                  <a:schemeClr val="tx1"/>
                </a:solidFill>
                <a:effectLst/>
                <a:latin typeface="+mn-lt"/>
                <a:ea typeface="+mn-ea"/>
                <a:cs typeface="+mn-cs"/>
              </a:rPr>
              <a:t>btree</a:t>
            </a:r>
            <a:r>
              <a:rPr lang="en-US" sz="1200" kern="1200" dirty="0" smtClean="0">
                <a:solidFill>
                  <a:schemeClr val="tx1"/>
                </a:solidFill>
                <a:effectLst/>
                <a:latin typeface="+mn-lt"/>
                <a:ea typeface="+mn-ea"/>
                <a:cs typeface="+mn-cs"/>
              </a:rPr>
              <a:t> with values 1, 100, 1001, 100 and now you want to insert 500 rows with the key range from 110 thru 610, the SQL Server does that by acquiring a X range lock between 100 and 1001 and accomplishes the load. The other transactions can access any data that is outside the range (100, 1001)</a:t>
            </a:r>
            <a:endParaRPr lang="en-US" dirty="0" smtClean="0">
              <a:effectLst/>
            </a:endParaRPr>
          </a:p>
          <a:p>
            <a:pPr lvl="0"/>
            <a:r>
              <a:rPr lang="en-US" sz="1200" u="sng" kern="1200" dirty="0" smtClean="0">
                <a:solidFill>
                  <a:schemeClr val="tx1"/>
                </a:solidFill>
                <a:effectLst/>
                <a:latin typeface="+mn-lt"/>
                <a:ea typeface="+mn-ea"/>
                <a:cs typeface="+mn-cs"/>
              </a:rPr>
              <a:t>Enable TF-610</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12</a:t>
            </a:fld>
            <a:endParaRPr lang="en-US" dirty="0"/>
          </a:p>
        </p:txBody>
      </p:sp>
    </p:spTree>
    <p:extLst>
      <p:ext uri="{BB962C8B-B14F-4D97-AF65-F5344CB8AC3E}">
        <p14:creationId xmlns:p14="http://schemas.microsoft.com/office/powerpoint/2010/main" val="846594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14</a:t>
            </a:fld>
            <a:endParaRPr lang="en-US" dirty="0"/>
          </a:p>
        </p:txBody>
      </p:sp>
    </p:spTree>
    <p:extLst>
      <p:ext uri="{BB962C8B-B14F-4D97-AF65-F5344CB8AC3E}">
        <p14:creationId xmlns:p14="http://schemas.microsoft.com/office/powerpoint/2010/main" val="10554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http://www.sqlskills.com/blogs/paul/misconceptions-around-tf-1118/</a:t>
            </a:r>
            <a:endParaRPr lang="pl-PL" sz="1200" kern="1200" dirty="0" smtClean="0">
              <a:solidFill>
                <a:schemeClr val="tx1"/>
              </a:solidFill>
              <a:effectLst/>
              <a:latin typeface="+mn-lt"/>
              <a:ea typeface="+mn-ea"/>
              <a:cs typeface="+mn-cs"/>
            </a:endParaRPr>
          </a:p>
          <a:p>
            <a:endParaRPr lang="pl-PL"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Trace flag 1118 forces uniform extent allocations instead of mixed page allocations.   The trace flag is commonly used to assist in TEMPDB scalability by avoiding SGAM and other allocation contention points. </a:t>
            </a:r>
          </a:p>
          <a:p>
            <a:r>
              <a:rPr lang="en-US" sz="1200" kern="1200" dirty="0" smtClean="0">
                <a:solidFill>
                  <a:schemeClr val="tx1"/>
                </a:solidFill>
                <a:effectLst/>
                <a:latin typeface="+mn-lt"/>
                <a:ea typeface="+mn-ea"/>
                <a:cs typeface="+mn-cs"/>
              </a:rPr>
              <a:t>SQL Server 2008 optimized mixed extent allocation behavior reducing the need for trace flag 1118 and the contention on SGAM(s).   The logic was also added to SQL Server 2005 in a CU release, KB article </a:t>
            </a:r>
            <a:r>
              <a:rPr lang="en-US" sz="1200" kern="1200" dirty="0" smtClean="0">
                <a:solidFill>
                  <a:schemeClr val="tx1"/>
                </a:solidFill>
                <a:effectLst/>
                <a:latin typeface="+mn-lt"/>
                <a:ea typeface="+mn-ea"/>
                <a:cs typeface="+mn-cs"/>
                <a:hlinkClick r:id="rId3"/>
              </a:rPr>
              <a:t>936185</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MORE INFORMATION section of the article states: "The hotfix that this article describes affects only the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database. Additionally, you do not have to have trace flag 1118 after you install this hotfix. However, you can still use trace flag 1118." </a:t>
            </a:r>
          </a:p>
          <a:p>
            <a:r>
              <a:rPr lang="en-US" sz="1200" kern="1200" dirty="0" smtClean="0">
                <a:solidFill>
                  <a:schemeClr val="tx1"/>
                </a:solidFill>
                <a:effectLst/>
                <a:latin typeface="+mn-lt"/>
                <a:ea typeface="+mn-ea"/>
                <a:cs typeface="+mn-cs"/>
              </a:rPr>
              <a:t>Some have interpreted this to mean the 1118 trace flag has been deprecated.   This is </a:t>
            </a:r>
            <a:r>
              <a:rPr lang="en-US" sz="1200" b="1"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the case and I have asked for the text to be updated.  Trace flag 1118 may still be needed along with the other suggestions in section "Troubleshooting contention caused by to DML operations" of </a:t>
            </a:r>
            <a:r>
              <a:rPr lang="en-US" sz="1200" kern="1200" dirty="0" smtClean="0">
                <a:solidFill>
                  <a:schemeClr val="tx1"/>
                </a:solidFill>
                <a:effectLst/>
                <a:latin typeface="+mn-lt"/>
                <a:ea typeface="+mn-ea"/>
                <a:cs typeface="+mn-cs"/>
                <a:hlinkClick r:id="rId4"/>
              </a:rPr>
              <a:t>http://www.microsoft.com/technet/prodtechnol/sql/2005/workingwithtempdb.mspx</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example, I am working with a customer on a TEMPDB PFS page contention.   The stored procedures heavily use "select into ... #</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where 1=2"   This syntax is not moving rows because of the where clause limitation but is creating tables.   This will place pressure on the allocation mechanisms.  Use of trace flag 1118 may still be required to force uniform allocation behavior. </a:t>
            </a:r>
          </a:p>
          <a:p>
            <a:r>
              <a:rPr lang="en-US" sz="1200" kern="1200" dirty="0" smtClean="0">
                <a:solidFill>
                  <a:schemeClr val="tx1"/>
                </a:solidFill>
                <a:effectLst/>
                <a:latin typeface="+mn-lt"/>
                <a:ea typeface="+mn-ea"/>
                <a:cs typeface="+mn-cs"/>
              </a:rPr>
              <a:t>If you have SQL Server 2008 or SQL Server 2005 and the fix applied and are still encountering TEMPDB contention consider trace flag 1118 for further assistance in resolving the contention.</a:t>
            </a:r>
          </a:p>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15</a:t>
            </a:fld>
            <a:endParaRPr lang="en-US" dirty="0"/>
          </a:p>
        </p:txBody>
      </p:sp>
    </p:spTree>
    <p:extLst>
      <p:ext uri="{BB962C8B-B14F-4D97-AF65-F5344CB8AC3E}">
        <p14:creationId xmlns:p14="http://schemas.microsoft.com/office/powerpoint/2010/main" val="262950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16</a:t>
            </a:fld>
            <a:endParaRPr lang="en-US" dirty="0"/>
          </a:p>
        </p:txBody>
      </p:sp>
    </p:spTree>
    <p:extLst>
      <p:ext uri="{BB962C8B-B14F-4D97-AF65-F5344CB8AC3E}">
        <p14:creationId xmlns:p14="http://schemas.microsoft.com/office/powerpoint/2010/main" val="2703547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17</a:t>
            </a:fld>
            <a:endParaRPr lang="en-US" dirty="0"/>
          </a:p>
        </p:txBody>
      </p:sp>
    </p:spTree>
    <p:extLst>
      <p:ext uri="{BB962C8B-B14F-4D97-AF65-F5344CB8AC3E}">
        <p14:creationId xmlns:p14="http://schemas.microsoft.com/office/powerpoint/2010/main" val="1511428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By default, you cannot create a SQL Server database on a network file share. Any attempt to create a database file on a mapped or UNC network location generates either of the following error messages: </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Error Message 1</a:t>
            </a:r>
            <a:r>
              <a:rPr lang="en-US" sz="1200" b="0" i="0" kern="1200" dirty="0" smtClean="0">
                <a:solidFill>
                  <a:schemeClr val="tx1"/>
                </a:solidFill>
                <a:effectLst/>
                <a:latin typeface="+mn-lt"/>
                <a:ea typeface="+mn-ea"/>
                <a:cs typeface="+mn-cs"/>
              </a:rPr>
              <a:t>5105 "Device Activation Error"</a:t>
            </a:r>
          </a:p>
          <a:p>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Error Message 2</a:t>
            </a:r>
            <a:r>
              <a:rPr lang="en-US" sz="1200" b="0" i="0" kern="1200" dirty="0" smtClean="0">
                <a:solidFill>
                  <a:schemeClr val="tx1"/>
                </a:solidFill>
                <a:effectLst/>
                <a:latin typeface="+mn-lt"/>
                <a:ea typeface="+mn-ea"/>
                <a:cs typeface="+mn-cs"/>
              </a:rPr>
              <a:t>5110 "File '</a:t>
            </a:r>
            <a:r>
              <a:rPr lang="en-US" sz="1200" b="0" i="0" kern="1200" dirty="0" err="1" smtClean="0">
                <a:solidFill>
                  <a:schemeClr val="tx1"/>
                </a:solidFill>
                <a:effectLst/>
                <a:latin typeface="+mn-lt"/>
                <a:ea typeface="+mn-ea"/>
                <a:cs typeface="+mn-cs"/>
              </a:rPr>
              <a:t>file_name</a:t>
            </a:r>
            <a:r>
              <a:rPr lang="en-US" sz="1200" b="0" i="0" kern="1200" dirty="0" smtClean="0">
                <a:solidFill>
                  <a:schemeClr val="tx1"/>
                </a:solidFill>
                <a:effectLst/>
                <a:latin typeface="+mn-lt"/>
                <a:ea typeface="+mn-ea"/>
                <a:cs typeface="+mn-cs"/>
              </a:rPr>
              <a:t>' is on a network device not supported for database files."</a:t>
            </a:r>
          </a:p>
          <a:p>
            <a:r>
              <a:rPr lang="en-US" dirty="0" smtClean="0"/>
              <a:t/>
            </a:r>
            <a:br>
              <a:rPr lang="en-US" dirty="0" smtClean="0"/>
            </a:br>
            <a:r>
              <a:rPr lang="en-US" sz="1200" b="0" i="0" kern="1200" dirty="0" smtClean="0">
                <a:solidFill>
                  <a:schemeClr val="tx1"/>
                </a:solidFill>
                <a:effectLst/>
                <a:latin typeface="+mn-lt"/>
                <a:ea typeface="+mn-ea"/>
                <a:cs typeface="+mn-cs"/>
              </a:rPr>
              <a:t>This behavior is expected. Trace flag 1807 bypasses the check and allows you to configure SQL Server with network-based database files. SQL Server, and most other enterprise database systems, employ a transaction log and associated recovery logic to ensure transactional database consistency in the event of a system failure or an unmanaged shut down. These recovery protocols rely on the ability to write directly to the disk media so that when an operating system input/output (I/O) write request returns to the database manager, the recovery system is guaranteed that the write is actually complete or that the completion of the write can be guaranteed. Any failure by any software or hardware component to honor this protocol can result in a partial or total data loss or corruption in the event of a system failure. For more details about these aspects of logging and recovery protocols in SQL Server, refer to the following article in the Microsoft Knowledge Base:</a:t>
            </a:r>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37</a:t>
            </a:fld>
            <a:endParaRPr lang="en-US" dirty="0"/>
          </a:p>
        </p:txBody>
      </p:sp>
    </p:spTree>
    <p:extLst>
      <p:ext uri="{BB962C8B-B14F-4D97-AF65-F5344CB8AC3E}">
        <p14:creationId xmlns:p14="http://schemas.microsoft.com/office/powerpoint/2010/main" val="153611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SELECT x FROM correlated WHERE f1 = 0 and f2 = 1 OPTION (QUERYTRACEON 4199)</a:t>
            </a:r>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39</a:t>
            </a:fld>
            <a:endParaRPr lang="en-US" dirty="0"/>
          </a:p>
        </p:txBody>
      </p:sp>
    </p:spTree>
    <p:extLst>
      <p:ext uri="{BB962C8B-B14F-4D97-AF65-F5344CB8AC3E}">
        <p14:creationId xmlns:p14="http://schemas.microsoft.com/office/powerpoint/2010/main" val="254249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SELECT x FROM correlated WHERE f1 = 0 and f2 = 1 OPTION (QUERYTRACEON 4199)</a:t>
            </a:r>
            <a:endParaRPr lang="en-US"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40</a:t>
            </a:fld>
            <a:endParaRPr lang="en-US" dirty="0"/>
          </a:p>
        </p:txBody>
      </p:sp>
    </p:spTree>
    <p:extLst>
      <p:ext uri="{BB962C8B-B14F-4D97-AF65-F5344CB8AC3E}">
        <p14:creationId xmlns:p14="http://schemas.microsoft.com/office/powerpoint/2010/main" val="1793091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lgn="ctr">
              <a:defRPr sz="2400"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1F497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70846"/>
            <a:ext cx="1298195" cy="130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05400" y="273509"/>
            <a:ext cx="3736751" cy="898415"/>
          </a:xfrm>
          <a:prstGeom prst="rect">
            <a:avLst/>
          </a:prstGeom>
        </p:spPr>
      </p:pic>
      <p:sp>
        <p:nvSpPr>
          <p:cNvPr id="5" name="Footer Placeholder 4"/>
          <p:cNvSpPr>
            <a:spLocks noGrp="1"/>
          </p:cNvSpPr>
          <p:nvPr>
            <p:ph type="ftr" sz="quarter" idx="10"/>
          </p:nvPr>
        </p:nvSpPr>
        <p:spPr/>
        <p:txBody>
          <a:bodyPr/>
          <a:lstStyle/>
          <a:p>
            <a:r>
              <a:rPr lang="en-US" noProof="0" dirty="0" smtClean="0"/>
              <a:t>Polis</a:t>
            </a:r>
            <a:r>
              <a:rPr lang="pl-PL" noProof="0" dirty="0" smtClean="0"/>
              <a:t>h</a:t>
            </a:r>
            <a:r>
              <a:rPr lang="en-US" noProof="0" dirty="0" smtClean="0"/>
              <a:t> SQL Server User Group</a:t>
            </a:r>
            <a:endParaRPr lang="en-US" noProof="0" dirty="0"/>
          </a:p>
        </p:txBody>
      </p:sp>
    </p:spTree>
    <p:extLst>
      <p:ext uri="{BB962C8B-B14F-4D97-AF65-F5344CB8AC3E}">
        <p14:creationId xmlns:p14="http://schemas.microsoft.com/office/powerpoint/2010/main" val="22510427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2110540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3188785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a:p>
            <a:endParaRPr lang="pl-PL" dirty="0" smtClean="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lvl1pPr>
              <a:defRPr>
                <a:solidFill>
                  <a:schemeClr val="bg1"/>
                </a:solidFill>
              </a:defRPr>
            </a:lvl1p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30617331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857944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4428568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10"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25037582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6"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6758088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5"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26714880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501624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38277100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560320" y="6684264"/>
            <a:ext cx="4038600" cy="91440"/>
          </a:xfrm>
          <a:prstGeom prst="rect">
            <a:avLst/>
          </a:prstGeom>
        </p:spPr>
        <p:txBody>
          <a:bodyPr vert="horz" lIns="91440" tIns="45720" rIns="91440" bIns="45720" rtlCol="0" anchor="ctr"/>
          <a:lstStyle>
            <a:lvl1pPr algn="ctr">
              <a:defRPr sz="675" b="1">
                <a:solidFill>
                  <a:schemeClr val="bg1"/>
                </a:solidFill>
              </a:defRPr>
            </a:lvl1pPr>
          </a:lstStyle>
          <a:p>
            <a:r>
              <a:rPr lang="en-US" dirty="0" smtClean="0"/>
              <a:t>Microsoft Certified Master: SQL Server ® 2008</a:t>
            </a:r>
            <a:endParaRPr lang="en-US" dirty="0"/>
          </a:p>
        </p:txBody>
      </p:sp>
      <p:grpSp>
        <p:nvGrpSpPr>
          <p:cNvPr id="8" name="Group 7"/>
          <p:cNvGrpSpPr/>
          <p:nvPr userDrawn="1"/>
        </p:nvGrpSpPr>
        <p:grpSpPr>
          <a:xfrm>
            <a:off x="-1" y="-3"/>
            <a:ext cx="9144000" cy="6866107"/>
            <a:chOff x="-1" y="-3"/>
            <a:chExt cx="9144000" cy="6866107"/>
          </a:xfrm>
        </p:grpSpPr>
        <p:sp>
          <p:nvSpPr>
            <p:cNvPr id="9" name="Rectangle 8"/>
            <p:cNvSpPr/>
            <p:nvPr/>
          </p:nvSpPr>
          <p:spPr>
            <a:xfrm>
              <a:off x="1" y="-3"/>
              <a:ext cx="9143998" cy="855924"/>
            </a:xfrm>
            <a:prstGeom prst="rect">
              <a:avLst/>
            </a:prstGeom>
            <a:gradFill flip="none" rotWithShape="1">
              <a:gsLst>
                <a:gs pos="0">
                  <a:schemeClr val="accent1">
                    <a:lumMod val="20000"/>
                    <a:lumOff val="80000"/>
                    <a:alpha val="41000"/>
                  </a:schemeClr>
                </a:gs>
                <a:gs pos="0">
                  <a:schemeClr val="tx2">
                    <a:lumMod val="20000"/>
                    <a:lumOff val="80000"/>
                  </a:schemeClr>
                </a:gs>
                <a:gs pos="100000">
                  <a:schemeClr val="accent1">
                    <a:tint val="23500"/>
                    <a:satMod val="160000"/>
                    <a:alpha val="1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gradFill flip="none" rotWithShape="1">
                  <a:gsLst>
                    <a:gs pos="0">
                      <a:schemeClr val="accent1">
                        <a:lumMod val="20000"/>
                        <a:lumOff val="80000"/>
                        <a:alpha val="41000"/>
                      </a:schemeClr>
                    </a:gs>
                    <a:gs pos="0">
                      <a:schemeClr val="accent1">
                        <a:tint val="44500"/>
                        <a:satMod val="160000"/>
                      </a:schemeClr>
                    </a:gs>
                    <a:gs pos="100000">
                      <a:schemeClr val="accent1">
                        <a:tint val="23500"/>
                        <a:satMod val="160000"/>
                        <a:alpha val="16000"/>
                      </a:schemeClr>
                    </a:gs>
                  </a:gsLst>
                  <a:lin ang="5400000" scaled="1"/>
                  <a:tileRect/>
                </a:gradFill>
              </a:endParaRPr>
            </a:p>
          </p:txBody>
        </p:sp>
        <p:pic>
          <p:nvPicPr>
            <p:cNvPr id="10" name="Picture 3"/>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7955" t="3457"/>
            <a:stretch/>
          </p:blipFill>
          <p:spPr bwMode="auto">
            <a:xfrm>
              <a:off x="2" y="1625"/>
              <a:ext cx="280235" cy="13334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 y="6400800"/>
              <a:ext cx="9144000" cy="465304"/>
            </a:xfrm>
            <a:prstGeom prst="rect">
              <a:avLst/>
            </a:prstGeom>
            <a:gradFill flip="none" rotWithShape="1">
              <a:gsLst>
                <a:gs pos="56000">
                  <a:schemeClr val="tx1">
                    <a:alpha val="93000"/>
                  </a:schemeClr>
                </a:gs>
                <a:gs pos="100000">
                  <a:schemeClr val="accent1">
                    <a:tint val="44500"/>
                    <a:satMod val="160000"/>
                  </a:schemeClr>
                </a:gs>
                <a:gs pos="100000">
                  <a:schemeClr val="accent1">
                    <a:tint val="23500"/>
                    <a:satMod val="160000"/>
                    <a:alpha val="16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pic>
        <p:nvPicPr>
          <p:cNvPr id="13" name="Picture 2" descr="F:\!My Stuff!\PLSSUG\SQLDay Lite 2013\logo_SQLDay_Generic_Transparent.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67600" y="6416318"/>
            <a:ext cx="1604434" cy="386560"/>
          </a:xfrm>
          <a:prstGeom prst="rect">
            <a:avLst/>
          </a:prstGeom>
          <a:noFill/>
          <a:extLst>
            <a:ext uri="{909E8E84-426E-40DD-AFC4-6F175D3DCCD1}">
              <a14:hiddenFill xmlns:a14="http://schemas.microsoft.com/office/drawing/2010/main">
                <a:solidFill>
                  <a:srgbClr val="FFFFFF"/>
                </a:solidFill>
              </a14:hiddenFill>
            </a:ext>
          </a:extLst>
        </p:spPr>
      </p:pic>
      <p:pic>
        <p:nvPicPr>
          <p:cNvPr id="14" name="Obraz 21"/>
          <p:cNvPicPr/>
          <p:nvPr userDrawn="1"/>
        </p:nvPicPr>
        <p:blipFill>
          <a:blip r:embed="rId15" cstate="print">
            <a:extLst>
              <a:ext uri="{28A0092B-C50C-407E-A947-70E740481C1C}">
                <a14:useLocalDpi xmlns:a14="http://schemas.microsoft.com/office/drawing/2010/main" val="0"/>
              </a:ext>
            </a:extLst>
          </a:blip>
          <a:stretch>
            <a:fillRect/>
          </a:stretch>
        </p:blipFill>
        <p:spPr>
          <a:xfrm>
            <a:off x="102798" y="6448426"/>
            <a:ext cx="410400" cy="409575"/>
          </a:xfrm>
          <a:prstGeom prst="rect">
            <a:avLst/>
          </a:prstGeom>
        </p:spPr>
      </p:pic>
    </p:spTree>
    <p:extLst>
      <p:ext uri="{BB962C8B-B14F-4D97-AF65-F5344CB8AC3E}">
        <p14:creationId xmlns:p14="http://schemas.microsoft.com/office/powerpoint/2010/main" val="2277769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685800" rtl="0" eaLnBrk="1" latinLnBrk="0" hangingPunct="1">
        <a:spcBef>
          <a:spcPct val="0"/>
        </a:spcBef>
        <a:buNone/>
        <a:defRPr sz="3300" b="1" kern="1200">
          <a:solidFill>
            <a:srgbClr val="1F497D"/>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195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library/dd425070(v=sql.100).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hyperlink" Target="http://msdn.microsoft.com/en-us/library/ms187499.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microsoft.com/technet/prodtechnol/sql/2005/workingwithtempdb.m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technet.microsoft.com/en-au/library/cc917726.aspx"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technet.microsoft.com/en-au/library/cc917726.aspx"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jack-fx.com/vbqa/tag/server/"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hyperlink" Target="http://support.microsoft.com/kb/30426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jpe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hyperlink" Target="http://support.microsoft.com/kb/280141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hyperlink" Target="mailto:d.widera@lgbs.pl" TargetMode="External"/><Relationship Id="rId2" Type="http://schemas.openxmlformats.org/officeDocument/2006/relationships/hyperlink" Target="http://www.lgbs.p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hyperlink" Target="http://sqlservice.se/sv/start/blogg/updated-microsoft-sql-server-trace-flag-list.aspx"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00200" y="1885950"/>
            <a:ext cx="5829300" cy="628650"/>
          </a:xfrm>
        </p:spPr>
        <p:txBody>
          <a:bodyPr/>
          <a:lstStyle/>
          <a:p>
            <a:r>
              <a:rPr lang="pl-PL" dirty="0" smtClean="0"/>
              <a:t>NASI SPONSORZY I PARTNERZY</a:t>
            </a:r>
            <a:endParaRPr lang="pl-PL" dirty="0"/>
          </a:p>
        </p:txBody>
      </p:sp>
      <p:pic>
        <p:nvPicPr>
          <p:cNvPr id="4" name="Picture 3" descr="SQLDay 2014 Sponsors copy.png"/>
          <p:cNvPicPr>
            <a:picLocks noChangeAspect="1"/>
          </p:cNvPicPr>
          <p:nvPr/>
        </p:nvPicPr>
        <p:blipFill>
          <a:blip r:embed="rId3" cstate="print"/>
          <a:stretch>
            <a:fillRect/>
          </a:stretch>
        </p:blipFill>
        <p:spPr>
          <a:xfrm>
            <a:off x="1295400" y="2514600"/>
            <a:ext cx="6417732" cy="3609976"/>
          </a:xfrm>
          <a:prstGeom prst="rect">
            <a:avLst/>
          </a:prstGeom>
        </p:spPr>
      </p:pic>
    </p:spTree>
    <p:extLst>
      <p:ext uri="{BB962C8B-B14F-4D97-AF65-F5344CB8AC3E}">
        <p14:creationId xmlns:p14="http://schemas.microsoft.com/office/powerpoint/2010/main" val="4281860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Implementacja TF – procedura startowa</a:t>
            </a:r>
            <a:endParaRPr lang="en-US" dirty="0"/>
          </a:p>
        </p:txBody>
      </p:sp>
      <p:sp>
        <p:nvSpPr>
          <p:cNvPr id="3" name="Content Placeholder 2"/>
          <p:cNvSpPr>
            <a:spLocks noGrp="1"/>
          </p:cNvSpPr>
          <p:nvPr>
            <p:ph idx="1"/>
          </p:nvPr>
        </p:nvSpPr>
        <p:spPr/>
        <p:txBody>
          <a:bodyPr/>
          <a:lstStyle/>
          <a:p>
            <a:r>
              <a:rPr lang="pl-PL" dirty="0" smtClean="0"/>
              <a:t>Należy utworzyć procedurę składowaną w bazie danych master, która włącza zestaw TF </a:t>
            </a:r>
            <a:endParaRPr lang="en-US" dirty="0"/>
          </a:p>
          <a:p>
            <a:r>
              <a:rPr lang="pl-PL" dirty="0" smtClean="0"/>
              <a:t>Należy oznaczyć procedurę </a:t>
            </a:r>
            <a:r>
              <a:rPr lang="pl-PL" dirty="0"/>
              <a:t>jako </a:t>
            </a:r>
            <a:r>
              <a:rPr lang="pl-PL" dirty="0" smtClean="0"/>
              <a:t>’startup’</a:t>
            </a:r>
            <a:endParaRPr lang="en-US" dirty="0"/>
          </a:p>
          <a:p>
            <a:r>
              <a:rPr lang="en-US" b="1" dirty="0" err="1"/>
              <a:t>sp_procoption</a:t>
            </a:r>
            <a:r>
              <a:rPr lang="en-US" b="1" dirty="0"/>
              <a:t> [ @</a:t>
            </a:r>
            <a:r>
              <a:rPr lang="en-US" b="1" dirty="0" err="1"/>
              <a:t>ProcName</a:t>
            </a:r>
            <a:r>
              <a:rPr lang="en-US" b="1" dirty="0"/>
              <a:t> = ] '</a:t>
            </a:r>
            <a:r>
              <a:rPr lang="en-US" b="1" i="1" dirty="0"/>
              <a:t>procedure</a:t>
            </a:r>
            <a:r>
              <a:rPr lang="en-US" b="1" dirty="0"/>
              <a:t>' , </a:t>
            </a:r>
            <a:endParaRPr lang="en-US" dirty="0"/>
          </a:p>
          <a:p>
            <a:pPr marL="342900" lvl="1" indent="0">
              <a:buNone/>
            </a:pPr>
            <a:r>
              <a:rPr lang="en-US" b="1" dirty="0"/>
              <a:t>[ @</a:t>
            </a:r>
            <a:r>
              <a:rPr lang="en-US" b="1" dirty="0" err="1"/>
              <a:t>OptionName</a:t>
            </a:r>
            <a:r>
              <a:rPr lang="en-US" b="1" dirty="0"/>
              <a:t> = ] '</a:t>
            </a:r>
            <a:r>
              <a:rPr lang="en-US" b="1" i="1" dirty="0"/>
              <a:t>option</a:t>
            </a:r>
            <a:r>
              <a:rPr lang="en-US" b="1" dirty="0"/>
              <a:t>' , </a:t>
            </a:r>
            <a:endParaRPr lang="en-US" dirty="0"/>
          </a:p>
          <a:p>
            <a:pPr marL="342900" lvl="1" indent="0">
              <a:buNone/>
            </a:pPr>
            <a:r>
              <a:rPr lang="en-US" b="1" dirty="0"/>
              <a:t>[ @</a:t>
            </a:r>
            <a:r>
              <a:rPr lang="en-US" b="1" dirty="0" err="1"/>
              <a:t>OptionValue</a:t>
            </a:r>
            <a:r>
              <a:rPr lang="en-US" b="1" dirty="0"/>
              <a:t> = ] '</a:t>
            </a:r>
            <a:r>
              <a:rPr lang="en-US" b="1" i="1" dirty="0"/>
              <a:t>value</a:t>
            </a:r>
            <a:r>
              <a:rPr lang="en-US" b="1" dirty="0"/>
              <a:t>' </a:t>
            </a:r>
            <a:endParaRPr lang="en-US" dirty="0"/>
          </a:p>
          <a:p>
            <a:pPr marL="0" indent="0">
              <a:buNone/>
            </a:pPr>
            <a:endParaRPr lang="pl-PL" b="1" dirty="0" smtClean="0"/>
          </a:p>
          <a:p>
            <a:pPr marL="0" indent="0">
              <a:buNone/>
            </a:pPr>
            <a:r>
              <a:rPr lang="en-US" b="1" dirty="0" smtClean="0"/>
              <a:t>EXEC </a:t>
            </a:r>
            <a:r>
              <a:rPr lang="en-US" b="1" dirty="0" err="1"/>
              <a:t>sp_procoption</a:t>
            </a:r>
            <a:r>
              <a:rPr lang="en-US" b="1" dirty="0"/>
              <a:t> '</a:t>
            </a:r>
            <a:r>
              <a:rPr lang="en-US" b="1" dirty="0" err="1"/>
              <a:t>EnableTraceFlags</a:t>
            </a:r>
            <a:r>
              <a:rPr lang="en-US" b="1" dirty="0"/>
              <a:t>', '</a:t>
            </a:r>
            <a:r>
              <a:rPr lang="pl-PL" b="1" dirty="0" smtClean="0"/>
              <a:t>startup</a:t>
            </a:r>
            <a:r>
              <a:rPr lang="en-US" b="1" dirty="0" smtClean="0"/>
              <a:t>', 'TRUE</a:t>
            </a:r>
            <a:r>
              <a:rPr lang="en-US" b="1" dirty="0"/>
              <a:t>' </a:t>
            </a:r>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2"/>
          <a:stretch>
            <a:fillRect/>
          </a:stretch>
        </p:blipFill>
        <p:spPr>
          <a:xfrm>
            <a:off x="8686800" y="5867400"/>
            <a:ext cx="457200" cy="447675"/>
          </a:xfrm>
          <a:prstGeom prst="rect">
            <a:avLst/>
          </a:prstGeom>
        </p:spPr>
      </p:pic>
    </p:spTree>
    <p:extLst>
      <p:ext uri="{BB962C8B-B14F-4D97-AF65-F5344CB8AC3E}">
        <p14:creationId xmlns:p14="http://schemas.microsoft.com/office/powerpoint/2010/main" val="126326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„Produkcyjne” TF</a:t>
            </a:r>
            <a:endParaRPr lang="en-US" dirty="0"/>
          </a:p>
        </p:txBody>
      </p:sp>
      <p:sp>
        <p:nvSpPr>
          <p:cNvPr id="3" name="Content Placeholder 2"/>
          <p:cNvSpPr>
            <a:spLocks noGrp="1"/>
          </p:cNvSpPr>
          <p:nvPr>
            <p:ph idx="1"/>
          </p:nvPr>
        </p:nvSpPr>
        <p:spPr/>
        <p:txBody>
          <a:bodyPr>
            <a:normAutofit/>
          </a:bodyPr>
          <a:lstStyle/>
          <a:p>
            <a:pPr lvl="1"/>
            <a:r>
              <a:rPr lang="pl-PL" sz="2800" dirty="0" smtClean="0"/>
              <a:t>Zmiana domyślnego zachowania produktu</a:t>
            </a:r>
          </a:p>
          <a:p>
            <a:pPr lvl="1"/>
            <a:r>
              <a:rPr lang="pl-PL" sz="2800" dirty="0" smtClean="0"/>
              <a:t>Poprawa wydajności</a:t>
            </a:r>
          </a:p>
          <a:p>
            <a:pPr lvl="1"/>
            <a:r>
              <a:rPr lang="pl-PL" sz="2800" dirty="0" smtClean="0"/>
              <a:t>Lepsze diagnozowanie problemów</a:t>
            </a:r>
          </a:p>
          <a:p>
            <a:pPr lvl="1"/>
            <a:r>
              <a:rPr lang="pl-PL" sz="2800" dirty="0" smtClean="0"/>
              <a:t>W zasadzie udokumentowane</a:t>
            </a:r>
          </a:p>
          <a:p>
            <a:pPr lvl="1"/>
            <a:r>
              <a:rPr lang="pl-PL" sz="2800" dirty="0" smtClean="0"/>
              <a:t>„low risk”</a:t>
            </a:r>
          </a:p>
          <a:p>
            <a:pPr lvl="1"/>
            <a:r>
              <a:rPr lang="pl-PL" sz="2800" dirty="0" smtClean="0"/>
              <a:t>Można używać przy typowych instalacjach</a:t>
            </a:r>
            <a:endParaRPr lang="en-US" sz="2800"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spTree>
    <p:extLst>
      <p:ext uri="{BB962C8B-B14F-4D97-AF65-F5344CB8AC3E}">
        <p14:creationId xmlns:p14="http://schemas.microsoft.com/office/powerpoint/2010/main" val="2801039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610</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pl-PL" dirty="0" smtClean="0"/>
              <a:t>Wprowadzona w SQL Server 2008</a:t>
            </a:r>
          </a:p>
          <a:p>
            <a:pPr marL="0" indent="0">
              <a:buNone/>
            </a:pPr>
            <a:r>
              <a:rPr lang="pl-PL" dirty="0" smtClean="0"/>
              <a:t>Pozwala na minimalne logowane operacje do tabeli z indeksem zgrupowanym</a:t>
            </a:r>
          </a:p>
          <a:p>
            <a:pPr lvl="1"/>
            <a:r>
              <a:rPr lang="pl-PL" u="sng" dirty="0" smtClean="0"/>
              <a:t>To nie jest </a:t>
            </a:r>
            <a:r>
              <a:rPr lang="pl-PL" dirty="0" smtClean="0"/>
              <a:t>BULK INSERT  </a:t>
            </a:r>
          </a:p>
          <a:p>
            <a:pPr lvl="1"/>
            <a:r>
              <a:rPr lang="pl-PL" u="sng" dirty="0" smtClean="0"/>
              <a:t>Każdy </a:t>
            </a:r>
            <a:r>
              <a:rPr lang="pl-PL" dirty="0" smtClean="0"/>
              <a:t>INSERT jest minimalnie logowany</a:t>
            </a:r>
          </a:p>
          <a:p>
            <a:pPr lvl="1"/>
            <a:r>
              <a:rPr lang="pl-PL" dirty="0" smtClean="0"/>
              <a:t>Zmniejsza </a:t>
            </a:r>
            <a:r>
              <a:rPr lang="pl-PL" dirty="0"/>
              <a:t>sie ilość zapisanych infromacji w dzienniku </a:t>
            </a:r>
            <a:r>
              <a:rPr lang="pl-PL" dirty="0" smtClean="0"/>
              <a:t>transakcji</a:t>
            </a:r>
          </a:p>
          <a:p>
            <a:pPr lvl="1"/>
            <a:r>
              <a:rPr lang="pl-PL" dirty="0" smtClean="0"/>
              <a:t>Recovery model – SIMPLE lub BULK_LOGGED</a:t>
            </a:r>
          </a:p>
          <a:p>
            <a:pPr lvl="1"/>
            <a:r>
              <a:rPr lang="pl-PL" dirty="0" smtClean="0"/>
              <a:t>Scenariusz – tylko część operacji jest minimalnie logowana</a:t>
            </a:r>
          </a:p>
          <a:p>
            <a:pPr lvl="1"/>
            <a:r>
              <a:rPr lang="pl-PL" dirty="0" smtClean="0"/>
              <a:t>Globalna lub per sesja</a:t>
            </a:r>
            <a:endParaRPr lang="en-US" dirty="0"/>
          </a:p>
          <a:p>
            <a:pPr marL="0" indent="0">
              <a:buNone/>
            </a:pPr>
            <a:endParaRPr lang="pl-PL" dirty="0" smtClean="0"/>
          </a:p>
          <a:p>
            <a:pPr marL="0" indent="0">
              <a:buNone/>
            </a:pPr>
            <a:r>
              <a:rPr lang="pl-PL" dirty="0" smtClean="0"/>
              <a:t>Źródło informacji:</a:t>
            </a:r>
            <a:r>
              <a:rPr lang="en-US" dirty="0" smtClean="0"/>
              <a:t> </a:t>
            </a:r>
            <a:endParaRPr lang="en-US" dirty="0"/>
          </a:p>
          <a:p>
            <a:pPr lvl="1"/>
            <a:r>
              <a:rPr lang="en-US" b="1" dirty="0" smtClean="0"/>
              <a:t>Data </a:t>
            </a:r>
            <a:r>
              <a:rPr lang="en-US" b="1" dirty="0"/>
              <a:t>Loading Performance Guide </a:t>
            </a:r>
            <a:r>
              <a:rPr lang="en-US" dirty="0"/>
              <a:t>white paper </a:t>
            </a:r>
          </a:p>
          <a:p>
            <a:pPr lvl="1"/>
            <a:r>
              <a:rPr lang="en-US" dirty="0" smtClean="0">
                <a:hlinkClick r:id="rId3"/>
              </a:rPr>
              <a:t>http</a:t>
            </a:r>
            <a:r>
              <a:rPr lang="en-US" dirty="0">
                <a:hlinkClick r:id="rId3"/>
              </a:rPr>
              <a:t>://msdn.microsoft.com/en-us/library/dd425070(v=sql.100).</a:t>
            </a:r>
            <a:r>
              <a:rPr lang="en-US" dirty="0" smtClean="0">
                <a:hlinkClick r:id="rId3"/>
              </a:rPr>
              <a:t>aspx</a:t>
            </a:r>
            <a:endParaRPr lang="pl-PL" dirty="0" smtClean="0"/>
          </a:p>
          <a:p>
            <a:pPr marL="342900" lvl="1" indent="0">
              <a:buNone/>
            </a:pPr>
            <a:endParaRPr lang="pl-PL" dirty="0" smtClean="0"/>
          </a:p>
          <a:p>
            <a:pPr lvl="1"/>
            <a:endParaRPr lang="pl-PL" dirty="0" smtClean="0"/>
          </a:p>
          <a:p>
            <a:pPr marL="342900" lvl="1" indent="0">
              <a:buNone/>
            </a:pPr>
            <a:endParaRPr lang="en-US" dirty="0"/>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4"/>
          <a:stretch>
            <a:fillRect/>
          </a:stretch>
        </p:blipFill>
        <p:spPr>
          <a:xfrm>
            <a:off x="8686800" y="5867400"/>
            <a:ext cx="457200" cy="447675"/>
          </a:xfrm>
          <a:prstGeom prst="rect">
            <a:avLst/>
          </a:prstGeom>
        </p:spPr>
      </p:pic>
    </p:spTree>
    <p:extLst>
      <p:ext uri="{BB962C8B-B14F-4D97-AF65-F5344CB8AC3E}">
        <p14:creationId xmlns:p14="http://schemas.microsoft.com/office/powerpoint/2010/main" val="41783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835</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TF </a:t>
            </a:r>
            <a:r>
              <a:rPr lang="en-US" dirty="0" smtClean="0"/>
              <a:t>835 </a:t>
            </a:r>
            <a:r>
              <a:rPr lang="pl-PL" dirty="0" smtClean="0"/>
              <a:t>włącza obsługę </a:t>
            </a:r>
            <a:r>
              <a:rPr lang="en-US" dirty="0" smtClean="0"/>
              <a:t>“</a:t>
            </a:r>
            <a:r>
              <a:rPr lang="en-US" dirty="0"/>
              <a:t>Lock Pages in Memory” </a:t>
            </a:r>
            <a:r>
              <a:rPr lang="pl-PL" dirty="0" smtClean="0"/>
              <a:t>dla </a:t>
            </a:r>
            <a:r>
              <a:rPr lang="en-US" dirty="0" smtClean="0"/>
              <a:t>SQL </a:t>
            </a:r>
            <a:r>
              <a:rPr lang="en-US" dirty="0"/>
              <a:t>Server Standard Edition </a:t>
            </a:r>
            <a:endParaRPr lang="pl-PL" dirty="0" smtClean="0"/>
          </a:p>
          <a:p>
            <a:pPr lvl="1"/>
            <a:r>
              <a:rPr lang="en-US" dirty="0" smtClean="0">
                <a:hlinkClick r:id="rId2"/>
              </a:rPr>
              <a:t>http</a:t>
            </a:r>
            <a:r>
              <a:rPr lang="en-US" dirty="0">
                <a:hlinkClick r:id="rId2"/>
              </a:rPr>
              <a:t>://</a:t>
            </a:r>
            <a:r>
              <a:rPr lang="en-US" dirty="0" smtClean="0">
                <a:hlinkClick r:id="rId2"/>
              </a:rPr>
              <a:t>msdn.microsoft.com/en-us/library/ms187499.aspx</a:t>
            </a:r>
            <a:r>
              <a:rPr lang="pl-PL" dirty="0" smtClean="0"/>
              <a:t> (Memory Architecture)</a:t>
            </a:r>
          </a:p>
          <a:p>
            <a:pPr marL="0" indent="0">
              <a:buNone/>
            </a:pPr>
            <a:endParaRPr lang="pl-PL" dirty="0" smtClean="0"/>
          </a:p>
          <a:p>
            <a:pPr marL="0" indent="0">
              <a:buNone/>
            </a:pPr>
            <a:r>
              <a:rPr lang="pl-PL" dirty="0" smtClean="0"/>
              <a:t>Wprowadzona dla </a:t>
            </a:r>
          </a:p>
          <a:p>
            <a:pPr lvl="1"/>
            <a:r>
              <a:rPr lang="en-US" dirty="0" smtClean="0"/>
              <a:t>SQL </a:t>
            </a:r>
            <a:r>
              <a:rPr lang="en-US" dirty="0"/>
              <a:t>Server 2005 </a:t>
            </a:r>
            <a:r>
              <a:rPr lang="pl-PL" dirty="0" smtClean="0"/>
              <a:t>SP</a:t>
            </a:r>
            <a:r>
              <a:rPr lang="en-US" dirty="0" smtClean="0"/>
              <a:t>3 </a:t>
            </a:r>
            <a:r>
              <a:rPr lang="pl-PL" dirty="0" smtClean="0"/>
              <a:t>CU</a:t>
            </a:r>
            <a:r>
              <a:rPr lang="en-US" dirty="0" smtClean="0"/>
              <a:t>4 </a:t>
            </a:r>
            <a:endParaRPr lang="en-US" dirty="0"/>
          </a:p>
          <a:p>
            <a:pPr lvl="1"/>
            <a:r>
              <a:rPr lang="en-US" dirty="0" smtClean="0"/>
              <a:t>SQL </a:t>
            </a:r>
            <a:r>
              <a:rPr lang="en-US" dirty="0"/>
              <a:t>Server 2008 </a:t>
            </a:r>
            <a:r>
              <a:rPr lang="pl-PL" dirty="0" smtClean="0"/>
              <a:t>SP</a:t>
            </a:r>
            <a:r>
              <a:rPr lang="en-US" dirty="0" smtClean="0"/>
              <a:t>1 </a:t>
            </a:r>
            <a:r>
              <a:rPr lang="pl-PL" dirty="0" smtClean="0"/>
              <a:t>CU2</a:t>
            </a:r>
            <a:r>
              <a:rPr lang="en-US" dirty="0" smtClean="0"/>
              <a:t> </a:t>
            </a:r>
            <a:endParaRPr lang="en-US" dirty="0"/>
          </a:p>
          <a:p>
            <a:pPr marL="0" indent="0">
              <a:buNone/>
            </a:pPr>
            <a:endParaRPr lang="pl-PL" dirty="0" smtClean="0"/>
          </a:p>
          <a:p>
            <a:pPr marL="0" indent="0">
              <a:buNone/>
            </a:pPr>
            <a:r>
              <a:rPr lang="pl-PL" dirty="0" smtClean="0"/>
              <a:t>Tylko dla architektury 64 bitowej. Flaga </a:t>
            </a:r>
            <a:r>
              <a:rPr lang="pl-PL" dirty="0" smtClean="0"/>
              <a:t>globalna </a:t>
            </a:r>
            <a:endParaRPr lang="pl-PL" dirty="0" smtClean="0"/>
          </a:p>
          <a:p>
            <a:pPr marL="0" indent="0">
              <a:buNone/>
            </a:pPr>
            <a:r>
              <a:rPr lang="pl-PL" dirty="0" smtClean="0"/>
              <a:t>Źródło</a:t>
            </a:r>
            <a:r>
              <a:rPr lang="en-US" dirty="0" smtClean="0"/>
              <a:t> </a:t>
            </a:r>
            <a:r>
              <a:rPr lang="en-US" dirty="0"/>
              <a:t>KB970070 </a:t>
            </a:r>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spTree>
    <p:extLst>
      <p:ext uri="{BB962C8B-B14F-4D97-AF65-F5344CB8AC3E}">
        <p14:creationId xmlns:p14="http://schemas.microsoft.com/office/powerpoint/2010/main" val="38910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1117</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TF </a:t>
            </a:r>
            <a:r>
              <a:rPr lang="en-US" dirty="0" smtClean="0"/>
              <a:t>111</a:t>
            </a:r>
            <a:r>
              <a:rPr lang="pl-PL" dirty="0" smtClean="0"/>
              <a:t>7</a:t>
            </a:r>
            <a:r>
              <a:rPr lang="en-US" dirty="0" smtClean="0"/>
              <a:t> </a:t>
            </a:r>
            <a:r>
              <a:rPr lang="pl-PL" dirty="0" smtClean="0"/>
              <a:t>– jednocześnie rozszerza wszystkie pliki danych bazy danych o podaną wielkość w opcji Autogrowth. Bez tej flagi pliki rozszerzane są kolejno </a:t>
            </a:r>
            <a:r>
              <a:rPr lang="pl-PL" dirty="0" smtClean="0"/>
              <a:t>(jeden po drugim)</a:t>
            </a:r>
            <a:endParaRPr lang="pl-PL" dirty="0" smtClean="0"/>
          </a:p>
          <a:p>
            <a:pPr marL="0" indent="0">
              <a:buNone/>
            </a:pPr>
            <a:endParaRPr lang="pl-PL" dirty="0"/>
          </a:p>
          <a:p>
            <a:pPr marL="0" indent="0">
              <a:buNone/>
            </a:pPr>
            <a:r>
              <a:rPr lang="pl-PL" dirty="0" smtClean="0"/>
              <a:t>Flaga globalna</a:t>
            </a:r>
            <a:endParaRPr lang="en-US" dirty="0"/>
          </a:p>
          <a:p>
            <a:pPr marL="0" indent="0">
              <a:buNone/>
            </a:pPr>
            <a:endParaRPr lang="pl-PL" dirty="0" smtClean="0"/>
          </a:p>
          <a:p>
            <a:pPr lvl="1"/>
            <a:endParaRPr lang="pl-PL" dirty="0" smtClean="0"/>
          </a:p>
          <a:p>
            <a:pPr lvl="1"/>
            <a:endParaRPr lang="en-US" dirty="0"/>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3"/>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134856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1118</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TF </a:t>
            </a:r>
            <a:r>
              <a:rPr lang="en-US" dirty="0" smtClean="0"/>
              <a:t>1118 </a:t>
            </a:r>
            <a:r>
              <a:rPr lang="pl-PL" dirty="0" smtClean="0"/>
              <a:t>pozwala na alokowanie pełnych ekstentów dla każdego obiektu w bazie danych  </a:t>
            </a:r>
            <a:r>
              <a:rPr lang="en-US" i="1" dirty="0" err="1" smtClean="0"/>
              <a:t>tempdb</a:t>
            </a:r>
            <a:r>
              <a:rPr lang="en-US" i="1" dirty="0" smtClean="0"/>
              <a:t> </a:t>
            </a:r>
            <a:r>
              <a:rPr lang="en-US" dirty="0" smtClean="0"/>
              <a:t>(</a:t>
            </a:r>
            <a:r>
              <a:rPr lang="pl-PL" dirty="0" smtClean="0"/>
              <a:t>zamiast </a:t>
            </a:r>
            <a:r>
              <a:rPr lang="pl-PL" i="1" dirty="0" smtClean="0"/>
              <a:t>mixed extents</a:t>
            </a:r>
            <a:r>
              <a:rPr lang="en-US" dirty="0" smtClean="0"/>
              <a:t>) </a:t>
            </a:r>
            <a:endParaRPr lang="en-US" dirty="0"/>
          </a:p>
          <a:p>
            <a:pPr lvl="1"/>
            <a:r>
              <a:rPr lang="pl-PL" dirty="0" smtClean="0"/>
              <a:t>Zmniejsza się  blokowanie na wewnętrznych strukturach – SGAM  </a:t>
            </a:r>
          </a:p>
          <a:p>
            <a:pPr lvl="1"/>
            <a:r>
              <a:rPr lang="pl-PL" dirty="0" smtClean="0"/>
              <a:t>Charakterystyka użycia bazy danych – zazwyczaj obiekty są alokowane jako </a:t>
            </a:r>
            <a:r>
              <a:rPr lang="pl-PL" i="1" dirty="0" smtClean="0"/>
              <a:t>mixed extents</a:t>
            </a:r>
          </a:p>
          <a:p>
            <a:pPr marL="0" indent="0">
              <a:buNone/>
            </a:pPr>
            <a:endParaRPr lang="pl-PL" dirty="0" smtClean="0"/>
          </a:p>
          <a:p>
            <a:pPr marL="0" indent="0">
              <a:buNone/>
            </a:pPr>
            <a:r>
              <a:rPr lang="pl-PL" dirty="0" smtClean="0"/>
              <a:t>Flaga globalna</a:t>
            </a:r>
            <a:endParaRPr lang="en-US" dirty="0"/>
          </a:p>
          <a:p>
            <a:pPr marL="0" indent="0">
              <a:buNone/>
            </a:pPr>
            <a:endParaRPr lang="pl-PL" dirty="0" smtClean="0"/>
          </a:p>
          <a:p>
            <a:pPr marL="0" indent="0">
              <a:buNone/>
            </a:pPr>
            <a:r>
              <a:rPr lang="pl-PL" dirty="0" smtClean="0"/>
              <a:t>Źródło </a:t>
            </a:r>
            <a:r>
              <a:rPr lang="en-US" dirty="0" smtClean="0"/>
              <a:t>: </a:t>
            </a:r>
            <a:r>
              <a:rPr lang="en-US" dirty="0"/>
              <a:t>KB328551, KB936185 </a:t>
            </a:r>
            <a:endParaRPr lang="pl-PL" dirty="0" smtClean="0"/>
          </a:p>
          <a:p>
            <a:pPr marL="0" indent="0">
              <a:buNone/>
            </a:pPr>
            <a:r>
              <a:rPr lang="en-US" b="1" dirty="0" smtClean="0"/>
              <a:t>Working </a:t>
            </a:r>
            <a:r>
              <a:rPr lang="en-US" b="1" dirty="0"/>
              <a:t>with </a:t>
            </a:r>
            <a:r>
              <a:rPr lang="en-US" b="1" dirty="0" err="1"/>
              <a:t>tempdb</a:t>
            </a:r>
            <a:r>
              <a:rPr lang="en-US" b="1" dirty="0"/>
              <a:t> in SQL Server 2005 </a:t>
            </a:r>
            <a:r>
              <a:rPr lang="en-US" dirty="0"/>
              <a:t>white paper </a:t>
            </a:r>
          </a:p>
          <a:p>
            <a:pPr lvl="1"/>
            <a:r>
              <a:rPr lang="en-US" dirty="0" smtClean="0">
                <a:hlinkClick r:id="rId3"/>
              </a:rPr>
              <a:t>http</a:t>
            </a:r>
            <a:r>
              <a:rPr lang="en-US" dirty="0">
                <a:hlinkClick r:id="rId3"/>
              </a:rPr>
              <a:t>://</a:t>
            </a:r>
            <a:r>
              <a:rPr lang="en-US" dirty="0" smtClean="0">
                <a:hlinkClick r:id="rId3"/>
              </a:rPr>
              <a:t>www.microsoft.com/technet/prodtechnol/sql/2005/workingwithtempdb.mspx</a:t>
            </a:r>
            <a:endParaRPr lang="pl-PL" dirty="0"/>
          </a:p>
          <a:p>
            <a:pPr lvl="1"/>
            <a:endParaRPr lang="pl-PL" dirty="0" smtClean="0"/>
          </a:p>
          <a:p>
            <a:pPr lvl="1"/>
            <a:endParaRPr lang="en-US" dirty="0"/>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4"/>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395015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1119</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TF </a:t>
            </a:r>
            <a:r>
              <a:rPr lang="en-US" dirty="0" smtClean="0"/>
              <a:t>111</a:t>
            </a:r>
            <a:r>
              <a:rPr lang="pl-PL" dirty="0" smtClean="0"/>
              <a:t>9 – wyłącza alokację tzw. mixed extents.  Alokacja tzw. mixed extent powoduje, że do 8 tabel wspóldzieli miejsce w jednym ekstencie. </a:t>
            </a:r>
          </a:p>
          <a:p>
            <a:pPr marL="0" indent="0">
              <a:buNone/>
            </a:pPr>
            <a:endParaRPr lang="pl-PL" i="1" dirty="0"/>
          </a:p>
          <a:p>
            <a:pPr marL="0" indent="0">
              <a:buNone/>
            </a:pPr>
            <a:r>
              <a:rPr lang="pl-PL" dirty="0" smtClean="0"/>
              <a:t>Flaga globalna</a:t>
            </a:r>
            <a:endParaRPr lang="en-US" dirty="0"/>
          </a:p>
          <a:p>
            <a:pPr marL="0" indent="0">
              <a:buNone/>
            </a:pPr>
            <a:endParaRPr lang="pl-PL" dirty="0" smtClean="0"/>
          </a:p>
          <a:p>
            <a:pPr lvl="1"/>
            <a:endParaRPr lang="pl-PL" dirty="0" smtClean="0"/>
          </a:p>
          <a:p>
            <a:pPr lvl="1"/>
            <a:endParaRPr lang="en-US" dirty="0"/>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spTree>
    <p:extLst>
      <p:ext uri="{BB962C8B-B14F-4D97-AF65-F5344CB8AC3E}">
        <p14:creationId xmlns:p14="http://schemas.microsoft.com/office/powerpoint/2010/main" val="346603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1204, 1222</a:t>
            </a:r>
            <a:endParaRPr lang="en-US" dirty="0"/>
          </a:p>
        </p:txBody>
      </p:sp>
      <p:sp>
        <p:nvSpPr>
          <p:cNvPr id="3" name="Content Placeholder 2"/>
          <p:cNvSpPr>
            <a:spLocks noGrp="1"/>
          </p:cNvSpPr>
          <p:nvPr>
            <p:ph idx="1"/>
          </p:nvPr>
        </p:nvSpPr>
        <p:spPr/>
        <p:txBody>
          <a:bodyPr/>
          <a:lstStyle/>
          <a:p>
            <a:pPr marL="0" indent="0">
              <a:buNone/>
            </a:pPr>
            <a:r>
              <a:rPr lang="pl-PL" dirty="0" smtClean="0"/>
              <a:t>1204: Informacje o zakleszczeniach (DEADLOCK) zapisywane są do ERRORLOG w postaci tekstowej </a:t>
            </a:r>
            <a:endParaRPr lang="en-US" dirty="0"/>
          </a:p>
          <a:p>
            <a:pPr lvl="1"/>
            <a:r>
              <a:rPr lang="pl-PL" dirty="0" smtClean="0"/>
              <a:t>Zasób</a:t>
            </a:r>
            <a:r>
              <a:rPr lang="en-US" dirty="0" smtClean="0"/>
              <a:t> </a:t>
            </a:r>
            <a:endParaRPr lang="en-US" dirty="0"/>
          </a:p>
          <a:p>
            <a:pPr lvl="1"/>
            <a:r>
              <a:rPr lang="pl-PL" dirty="0" smtClean="0"/>
              <a:t>Rodzaj blokady</a:t>
            </a:r>
            <a:endParaRPr lang="en-US" dirty="0"/>
          </a:p>
          <a:p>
            <a:pPr lvl="1"/>
            <a:r>
              <a:rPr lang="pl-PL" dirty="0" smtClean="0"/>
              <a:t>Zapytanie</a:t>
            </a:r>
            <a:endParaRPr lang="en-US" dirty="0"/>
          </a:p>
          <a:p>
            <a:pPr marL="0" indent="0">
              <a:buNone/>
            </a:pPr>
            <a:endParaRPr lang="pl-PL" dirty="0" smtClean="0"/>
          </a:p>
          <a:p>
            <a:pPr marL="0" indent="0">
              <a:buNone/>
            </a:pPr>
            <a:r>
              <a:rPr lang="pl-PL" dirty="0"/>
              <a:t>1222: Informacje o zakleszczeniach zapisywane są do ERRORLOG w postaci </a:t>
            </a:r>
            <a:r>
              <a:rPr lang="pl-PL" dirty="0" smtClean="0"/>
              <a:t>XML</a:t>
            </a:r>
          </a:p>
          <a:p>
            <a:pPr marL="0" indent="0">
              <a:buNone/>
            </a:pPr>
            <a:endParaRPr lang="pl-PL" dirty="0"/>
          </a:p>
          <a:p>
            <a:pPr marL="0" indent="0">
              <a:buNone/>
            </a:pPr>
            <a:r>
              <a:rPr lang="pl-PL" dirty="0" smtClean="0"/>
              <a:t>Flaga globalna</a:t>
            </a:r>
            <a:endParaRPr lang="en-US" dirty="0"/>
          </a:p>
          <a:p>
            <a:pPr marL="0" indent="0">
              <a:buNone/>
            </a:pPr>
            <a:endParaRPr lang="pl-PL" dirty="0"/>
          </a:p>
          <a:p>
            <a:pPr marL="0" indent="0">
              <a:buNone/>
            </a:pPr>
            <a:r>
              <a:rPr lang="pl-PL" dirty="0" smtClean="0"/>
              <a:t>Źródło - BOL</a:t>
            </a:r>
            <a:endParaRPr lang="en-US" dirty="0"/>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3"/>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253974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1211</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Flaga </a:t>
            </a:r>
            <a:r>
              <a:rPr lang="en-US" dirty="0" smtClean="0"/>
              <a:t>1211 </a:t>
            </a:r>
            <a:r>
              <a:rPr lang="pl-PL" dirty="0" smtClean="0"/>
              <a:t>wyłącza eskalację blokad wynikającą z ich liczby lub braku pamięci. SQL Server nie będzie dokonywał eskalacji blokad z wierszy (row locks) lub stron (page locks) do poziomu tabeli (table locks) </a:t>
            </a:r>
            <a:endParaRPr lang="en-US" dirty="0"/>
          </a:p>
          <a:p>
            <a:pPr marL="0" indent="0">
              <a:buNone/>
            </a:pPr>
            <a:endParaRPr lang="pl-PL" dirty="0" smtClean="0"/>
          </a:p>
          <a:p>
            <a:pPr marL="0" indent="0">
              <a:buNone/>
            </a:pPr>
            <a:r>
              <a:rPr lang="pl-PL" dirty="0" smtClean="0"/>
              <a:t>Zasięg: Globalny oraz per sesja</a:t>
            </a:r>
            <a:endParaRPr lang="en-US" dirty="0"/>
          </a:p>
          <a:p>
            <a:pPr marL="0" indent="0">
              <a:buNone/>
            </a:pPr>
            <a:endParaRPr lang="pl-PL" dirty="0" smtClean="0"/>
          </a:p>
          <a:p>
            <a:pPr marL="0" indent="0">
              <a:buNone/>
            </a:pPr>
            <a:r>
              <a:rPr lang="pl-PL" dirty="0" smtClean="0"/>
              <a:t>Źródło</a:t>
            </a:r>
            <a:r>
              <a:rPr lang="en-US" dirty="0" smtClean="0"/>
              <a:t>: </a:t>
            </a:r>
            <a:r>
              <a:rPr lang="en-US" dirty="0"/>
              <a:t>BOL </a:t>
            </a:r>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6" descr="https://encrypted-tbn1.gstatic.com/images?q=tbn:ANd9GcRA51IkDqbHr09g4ubCMkidKpo5LBGp2LnKt5CM6U9wfkFCC8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22262"/>
            <a:ext cx="167640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109086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1211</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Ta flaga (1211) działa „podobnie” do 1224, ale jest od niej „ważniejsza” i jeśli jest włączona – przesłania jej działanie.</a:t>
            </a:r>
          </a:p>
          <a:p>
            <a:pPr marL="0" indent="0">
              <a:buNone/>
            </a:pPr>
            <a:endParaRPr lang="pl-PL" dirty="0"/>
          </a:p>
          <a:p>
            <a:pPr marL="0" indent="0">
              <a:buNone/>
            </a:pPr>
            <a:r>
              <a:rPr lang="pl-PL" dirty="0" smtClean="0"/>
              <a:t>Microsoft zaleca użycie flagi 1224, ponieważ flaga 1211 zapobiega eskalacji zawsze </a:t>
            </a:r>
            <a:endParaRPr lang="en-US" dirty="0"/>
          </a:p>
          <a:p>
            <a:pPr marL="0" indent="0">
              <a:buNone/>
            </a:pPr>
            <a:endParaRPr lang="pl-PL" dirty="0" smtClean="0"/>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6" descr="https://encrypted-tbn1.gstatic.com/images?q=tbn:ANd9GcRA51IkDqbHr09g4ubCMkidKpo5LBGp2LnKt5CM6U9wfkFCC8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22262"/>
            <a:ext cx="1676400"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78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1504"/>
            <a:ext cx="9144000" cy="6314991"/>
          </a:xfrm>
          <a:prstGeom prst="rect">
            <a:avLst/>
          </a:prstGeom>
        </p:spPr>
      </p:pic>
    </p:spTree>
    <p:extLst>
      <p:ext uri="{BB962C8B-B14F-4D97-AF65-F5344CB8AC3E}">
        <p14:creationId xmlns:p14="http://schemas.microsoft.com/office/powerpoint/2010/main" val="3001276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1224</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TF </a:t>
            </a:r>
            <a:r>
              <a:rPr lang="en-US" dirty="0" smtClean="0"/>
              <a:t>1224 </a:t>
            </a:r>
            <a:r>
              <a:rPr lang="pl-PL" dirty="0" smtClean="0"/>
              <a:t>nie zezwala na eskalację blokad wynikającą z liczby blokad.</a:t>
            </a:r>
          </a:p>
          <a:p>
            <a:pPr marL="0" indent="0">
              <a:buNone/>
            </a:pPr>
            <a:endParaRPr lang="pl-PL" dirty="0" smtClean="0"/>
          </a:p>
          <a:p>
            <a:pPr marL="0" indent="0">
              <a:buNone/>
            </a:pPr>
            <a:r>
              <a:rPr lang="pl-PL" dirty="0" smtClean="0"/>
              <a:t>SQL Server może jednak wymusić eskalację blokad ze względu na problemy z ilością dostępnej pamięci. </a:t>
            </a:r>
          </a:p>
          <a:p>
            <a:pPr marL="0" indent="0">
              <a:buNone/>
            </a:pPr>
            <a:endParaRPr lang="pl-PL" dirty="0" smtClean="0"/>
          </a:p>
          <a:p>
            <a:pPr marL="0" indent="0">
              <a:buNone/>
            </a:pPr>
            <a:r>
              <a:rPr lang="pl-PL" dirty="0" smtClean="0"/>
              <a:t>Eskalacja będzie polegała na przenoszeniu blokady z wierszy lub stron na poziom tabeli</a:t>
            </a:r>
          </a:p>
          <a:p>
            <a:pPr marL="0" indent="0">
              <a:buNone/>
            </a:pPr>
            <a:endParaRPr lang="pl-PL" dirty="0" smtClean="0"/>
          </a:p>
          <a:p>
            <a:pPr marL="0" indent="0">
              <a:buNone/>
            </a:pPr>
            <a:r>
              <a:rPr lang="pl-PL" dirty="0" smtClean="0"/>
              <a:t>Flaga </a:t>
            </a:r>
            <a:r>
              <a:rPr lang="pl-PL" dirty="0" smtClean="0"/>
              <a:t>globalna lub w sesji</a:t>
            </a:r>
            <a:endParaRPr lang="en-US" dirty="0"/>
          </a:p>
          <a:p>
            <a:pPr marL="0" indent="0">
              <a:buNone/>
            </a:pPr>
            <a:endParaRPr lang="pl-PL" dirty="0"/>
          </a:p>
          <a:p>
            <a:pPr marL="0" indent="0">
              <a:buNone/>
            </a:pPr>
            <a:r>
              <a:rPr lang="pl-PL" dirty="0" smtClean="0"/>
              <a:t>Źródło</a:t>
            </a:r>
            <a:r>
              <a:rPr lang="en-US" dirty="0" smtClean="0"/>
              <a:t>: </a:t>
            </a:r>
            <a:r>
              <a:rPr lang="en-US" dirty="0"/>
              <a:t>BOL </a:t>
            </a:r>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2"/>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403832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2528</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TF </a:t>
            </a:r>
            <a:r>
              <a:rPr lang="en-US" dirty="0" smtClean="0"/>
              <a:t>2528 </a:t>
            </a:r>
            <a:r>
              <a:rPr lang="pl-PL" dirty="0" smtClean="0"/>
              <a:t>wyłącza możliwość równoległego przetwarzania obiektów dla  </a:t>
            </a:r>
            <a:r>
              <a:rPr lang="en-US" dirty="0" smtClean="0"/>
              <a:t>DBCC </a:t>
            </a:r>
            <a:r>
              <a:rPr lang="en-US" dirty="0"/>
              <a:t>CHECKDB, DBCC CHECKFILEGROUP </a:t>
            </a:r>
            <a:r>
              <a:rPr lang="pl-PL" dirty="0" smtClean="0"/>
              <a:t>i </a:t>
            </a:r>
            <a:r>
              <a:rPr lang="en-US" dirty="0" smtClean="0"/>
              <a:t>DBCC </a:t>
            </a:r>
            <a:r>
              <a:rPr lang="en-US" dirty="0"/>
              <a:t>CHECKTABLE. </a:t>
            </a:r>
            <a:endParaRPr lang="pl-PL" dirty="0" smtClean="0"/>
          </a:p>
          <a:p>
            <a:pPr marL="0" indent="0">
              <a:buNone/>
            </a:pPr>
            <a:endParaRPr lang="pl-PL" dirty="0"/>
          </a:p>
          <a:p>
            <a:pPr marL="0" indent="0">
              <a:buNone/>
            </a:pPr>
            <a:r>
              <a:rPr lang="pl-PL" dirty="0" smtClean="0"/>
              <a:t>Zasięg </a:t>
            </a:r>
            <a:r>
              <a:rPr lang="en-US" dirty="0" smtClean="0"/>
              <a:t>: Global</a:t>
            </a:r>
            <a:r>
              <a:rPr lang="pl-PL" dirty="0" smtClean="0"/>
              <a:t>ny i lokalny (sesja)</a:t>
            </a:r>
          </a:p>
          <a:p>
            <a:pPr marL="0" indent="0">
              <a:buNone/>
            </a:pPr>
            <a:endParaRPr lang="pl-PL" dirty="0"/>
          </a:p>
          <a:p>
            <a:pPr marL="0" indent="0">
              <a:buNone/>
            </a:pPr>
            <a:r>
              <a:rPr lang="pl-PL" dirty="0" smtClean="0"/>
              <a:t>Źródło</a:t>
            </a:r>
            <a:r>
              <a:rPr lang="en-US" dirty="0" smtClean="0"/>
              <a:t>: </a:t>
            </a:r>
            <a:r>
              <a:rPr lang="en-US" dirty="0"/>
              <a:t>BOL </a:t>
            </a:r>
          </a:p>
          <a:p>
            <a:pPr marL="0" indent="0">
              <a:buNone/>
            </a:pPr>
            <a:endParaRPr lang="pl-PL" dirty="0"/>
          </a:p>
          <a:p>
            <a:pPr marL="0" indent="0">
              <a:buNone/>
            </a:pPr>
            <a:r>
              <a:rPr lang="pl-PL" dirty="0" smtClean="0"/>
              <a:t>Zalecenia – mimo wszystko nie włączać flagi. Może się okazać, że wyłączenie równoległości spowoduje dłużej trwające blokady na tabelach, które są analizowane. Można sterować ilością dostępnych rdzeni np. w Resource Governor  </a:t>
            </a:r>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2"/>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230301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3023</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Przydatna w sytuacji, kiedy nie ma możliwości użycia opcji WITH CHECKSUM </a:t>
            </a:r>
            <a:r>
              <a:rPr lang="pl-PL" dirty="0" smtClean="0"/>
              <a:t>przy wykonaniu </a:t>
            </a:r>
            <a:r>
              <a:rPr lang="pl-PL" dirty="0" smtClean="0"/>
              <a:t>kopii zapasowej</a:t>
            </a:r>
          </a:p>
          <a:p>
            <a:pPr marL="0" indent="0">
              <a:buNone/>
            </a:pPr>
            <a:endParaRPr lang="pl-PL" dirty="0" smtClean="0"/>
          </a:p>
          <a:p>
            <a:pPr marL="0" indent="0">
              <a:buNone/>
            </a:pPr>
            <a:r>
              <a:rPr lang="pl-PL" dirty="0" smtClean="0"/>
              <a:t>Backup Database – Maintenance Plans</a:t>
            </a:r>
            <a:endParaRPr lang="pl-PL" dirty="0"/>
          </a:p>
          <a:p>
            <a:pPr marL="342900" lvl="1" indent="0">
              <a:buNone/>
            </a:pPr>
            <a:endParaRPr lang="pl-PL" dirty="0">
              <a:latin typeface="Consolas" panose="020B0609020204030204" pitchFamily="49" charset="0"/>
              <a:cs typeface="Consolas" panose="020B0609020204030204" pitchFamily="49" charset="0"/>
            </a:endParaRPr>
          </a:p>
          <a:p>
            <a:pPr marL="0" indent="0">
              <a:buNone/>
            </a:pPr>
            <a:r>
              <a:rPr lang="pl-PL" dirty="0" smtClean="0"/>
              <a:t>Flaga globalna / lokalna</a:t>
            </a:r>
          </a:p>
          <a:p>
            <a:pPr marL="0" indent="0">
              <a:buNone/>
            </a:pPr>
            <a:endParaRPr lang="pl-PL" dirty="0" smtClean="0"/>
          </a:p>
          <a:p>
            <a:pPr marL="0" indent="0">
              <a:buNone/>
            </a:pPr>
            <a:r>
              <a:rPr lang="en-US" dirty="0" smtClean="0"/>
              <a:t>SQL </a:t>
            </a:r>
            <a:r>
              <a:rPr lang="en-US" dirty="0"/>
              <a:t>Server </a:t>
            </a:r>
            <a:r>
              <a:rPr lang="en-US" dirty="0" smtClean="0"/>
              <a:t>2005</a:t>
            </a:r>
            <a:r>
              <a:rPr lang="pl-PL" dirty="0" smtClean="0"/>
              <a:t> +</a:t>
            </a:r>
            <a:endParaRPr lang="pl-PL" dirty="0"/>
          </a:p>
          <a:p>
            <a:pPr marL="0" indent="0">
              <a:buNone/>
            </a:pPr>
            <a:endParaRPr lang="pl-PL" dirty="0" smtClean="0"/>
          </a:p>
          <a:p>
            <a:pPr marL="0" indent="0">
              <a:buNone/>
            </a:pPr>
            <a:r>
              <a:rPr lang="pl-PL" dirty="0" smtClean="0"/>
              <a:t>Źródło: </a:t>
            </a:r>
            <a:r>
              <a:rPr lang="en-US" dirty="0" smtClean="0"/>
              <a:t>KB2656988</a:t>
            </a:r>
            <a:endParaRPr lang="pl-PL" dirty="0">
              <a:latin typeface="Consolas" panose="020B0609020204030204" pitchFamily="49" charset="0"/>
              <a:cs typeface="Consolas" panose="020B0609020204030204" pitchFamily="49" charset="0"/>
            </a:endParaRPr>
          </a:p>
          <a:p>
            <a:pPr marL="342900" lvl="1" indent="0">
              <a:buNone/>
            </a:pPr>
            <a:endParaRPr lang="pl-PL"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spTree>
    <p:extLst>
      <p:ext uri="{BB962C8B-B14F-4D97-AF65-F5344CB8AC3E}">
        <p14:creationId xmlns:p14="http://schemas.microsoft.com/office/powerpoint/2010/main" val="181750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3226</a:t>
            </a:r>
            <a:endParaRPr lang="en-US" dirty="0"/>
          </a:p>
        </p:txBody>
      </p:sp>
      <p:sp>
        <p:nvSpPr>
          <p:cNvPr id="3" name="Content Placeholder 2"/>
          <p:cNvSpPr>
            <a:spLocks noGrp="1"/>
          </p:cNvSpPr>
          <p:nvPr>
            <p:ph idx="1"/>
          </p:nvPr>
        </p:nvSpPr>
        <p:spPr/>
        <p:txBody>
          <a:bodyPr/>
          <a:lstStyle/>
          <a:p>
            <a:pPr marL="0" indent="0">
              <a:buNone/>
            </a:pPr>
            <a:r>
              <a:rPr lang="pl-PL" dirty="0" smtClean="0"/>
              <a:t>TF </a:t>
            </a:r>
            <a:r>
              <a:rPr lang="en-US" dirty="0" smtClean="0"/>
              <a:t>3226 </a:t>
            </a:r>
            <a:r>
              <a:rPr lang="pl-PL" dirty="0" smtClean="0"/>
              <a:t>powoduje, że zakończone powodzeniem operacje wykonywania kopii zapasowej nie będą zapisane do ERRORLOG oraz dziennika systemowego</a:t>
            </a:r>
            <a:endParaRPr lang="en-US" dirty="0"/>
          </a:p>
          <a:p>
            <a:pPr marL="0" indent="0">
              <a:buNone/>
            </a:pPr>
            <a:endParaRPr lang="pl-PL" dirty="0"/>
          </a:p>
          <a:p>
            <a:pPr marL="0" indent="0">
              <a:buNone/>
            </a:pPr>
            <a:r>
              <a:rPr lang="pl-PL" dirty="0" smtClean="0"/>
              <a:t>Częste operacje BACKUP (log shipping i inne) powodują, że dziennik rośnie</a:t>
            </a:r>
          </a:p>
          <a:p>
            <a:pPr marL="0" indent="0">
              <a:buNone/>
            </a:pPr>
            <a:endParaRPr lang="pl-PL" dirty="0" smtClean="0"/>
          </a:p>
          <a:p>
            <a:pPr marL="0" indent="0">
              <a:buNone/>
            </a:pPr>
            <a:r>
              <a:rPr lang="pl-PL" dirty="0" smtClean="0"/>
              <a:t>Źródło</a:t>
            </a:r>
            <a:r>
              <a:rPr lang="en-US" dirty="0"/>
              <a:t>: BOL </a:t>
            </a:r>
          </a:p>
          <a:p>
            <a:pPr marL="0" indent="0">
              <a:buNone/>
            </a:pPr>
            <a:endParaRPr lang="pl-PL" dirty="0"/>
          </a:p>
          <a:p>
            <a:pPr marL="0" indent="0">
              <a:buNone/>
            </a:pPr>
            <a:endParaRPr lang="pl-PL" dirty="0"/>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2"/>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43602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4199 - WAŻNA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pl-PL" dirty="0" smtClean="0"/>
              <a:t>TF </a:t>
            </a:r>
            <a:r>
              <a:rPr lang="en-US" dirty="0" smtClean="0"/>
              <a:t>4199 </a:t>
            </a:r>
            <a:r>
              <a:rPr lang="pl-PL" dirty="0" smtClean="0"/>
              <a:t>– włącza wszystkie poprawki, które były wprowadzane do optymalizatora zapytań począwszy od SQL Server 2000 SP3 (TF 4101-&gt; TF 4135)</a:t>
            </a:r>
          </a:p>
          <a:p>
            <a:pPr marL="0" indent="0">
              <a:buNone/>
            </a:pPr>
            <a:r>
              <a:rPr lang="pl-PL" dirty="0" smtClean="0"/>
              <a:t>(</a:t>
            </a:r>
            <a:r>
              <a:rPr lang="pl-PL" dirty="0"/>
              <a:t>wszelkie poprawki, które mogłyby wpłynąć na wykonanie planu kwerendy muszą być kontrolowane przez flagę </a:t>
            </a:r>
            <a:r>
              <a:rPr lang="pl-PL" dirty="0" smtClean="0"/>
              <a:t>śledzenia)</a:t>
            </a:r>
          </a:p>
          <a:p>
            <a:pPr marL="0" indent="0">
              <a:buNone/>
            </a:pPr>
            <a:endParaRPr lang="pl-PL" dirty="0"/>
          </a:p>
          <a:p>
            <a:pPr marL="0" indent="0">
              <a:buNone/>
            </a:pPr>
            <a:r>
              <a:rPr lang="pl-PL" dirty="0" smtClean="0"/>
              <a:t>SQL Server 2005 SP3 CU6 , 2008 SP1 CU7, R2</a:t>
            </a:r>
          </a:p>
          <a:p>
            <a:pPr marL="0" indent="0">
              <a:buNone/>
            </a:pPr>
            <a:endParaRPr lang="pl-PL" dirty="0" smtClean="0"/>
          </a:p>
          <a:p>
            <a:pPr marL="0" indent="0">
              <a:buNone/>
            </a:pPr>
            <a:r>
              <a:rPr lang="pl-PL" dirty="0" smtClean="0"/>
              <a:t>Zasięg – zarówno dla sesji, jak i globalna </a:t>
            </a:r>
            <a:endParaRPr lang="en-US" dirty="0"/>
          </a:p>
          <a:p>
            <a:pPr marL="0" indent="0">
              <a:buNone/>
            </a:pPr>
            <a:r>
              <a:rPr lang="pl-PL" dirty="0" smtClean="0"/>
              <a:t>Źródło</a:t>
            </a:r>
            <a:r>
              <a:rPr lang="en-US" dirty="0" smtClean="0"/>
              <a:t>: </a:t>
            </a:r>
            <a:r>
              <a:rPr lang="en-US" dirty="0"/>
              <a:t>KB974006 </a:t>
            </a:r>
          </a:p>
          <a:p>
            <a:pPr marL="0" indent="0">
              <a:buNone/>
            </a:pPr>
            <a:endParaRPr lang="pl-PL" dirty="0" smtClean="0"/>
          </a:p>
          <a:p>
            <a:pPr marL="0" indent="0">
              <a:buNone/>
            </a:pPr>
            <a:r>
              <a:rPr lang="en-US" b="1" dirty="0" smtClean="0"/>
              <a:t>Microsoft </a:t>
            </a:r>
            <a:r>
              <a:rPr lang="en-US" b="1" dirty="0"/>
              <a:t>are strongly advising not to enable this trace flag unless you are affected </a:t>
            </a:r>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2"/>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276342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„Deweloperskie” lub „testowe” TF</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Niekoniecznie są udokumentowane</a:t>
            </a:r>
          </a:p>
          <a:p>
            <a:pPr marL="0" indent="0">
              <a:buNone/>
            </a:pPr>
            <a:endParaRPr lang="pl-PL" dirty="0"/>
          </a:p>
          <a:p>
            <a:pPr marL="0" indent="0">
              <a:buNone/>
            </a:pPr>
            <a:r>
              <a:rPr lang="pl-PL" dirty="0" smtClean="0"/>
              <a:t>Są „w zasadzie” bezpieczne </a:t>
            </a:r>
          </a:p>
          <a:p>
            <a:pPr marL="0" indent="0">
              <a:buNone/>
            </a:pPr>
            <a:endParaRPr lang="pl-PL" dirty="0"/>
          </a:p>
          <a:p>
            <a:pPr marL="0" indent="0">
              <a:buNone/>
            </a:pPr>
            <a:r>
              <a:rPr lang="pl-PL" dirty="0" smtClean="0"/>
              <a:t>Mają wpływ na wydajność - zazwyczaj ją pogarszają</a:t>
            </a:r>
          </a:p>
          <a:p>
            <a:pPr marL="0" indent="0">
              <a:buNone/>
            </a:pPr>
            <a:endParaRPr lang="pl-PL" dirty="0" smtClean="0"/>
          </a:p>
          <a:p>
            <a:pPr marL="0" indent="0">
              <a:buNone/>
            </a:pPr>
            <a:r>
              <a:rPr lang="pl-PL" dirty="0" smtClean="0"/>
              <a:t>Pozwalają lepiej diagnozować </a:t>
            </a:r>
          </a:p>
          <a:p>
            <a:pPr marL="0" indent="0">
              <a:buNone/>
            </a:pPr>
            <a:endParaRPr lang="pl-PL" dirty="0"/>
          </a:p>
          <a:p>
            <a:pPr marL="0" indent="0">
              <a:buNone/>
            </a:pPr>
            <a:r>
              <a:rPr lang="pl-PL" dirty="0" smtClean="0"/>
              <a:t>Pozwalają uczyć się zachowania SQL Server</a:t>
            </a:r>
            <a:endParaRPr lang="en-US" dirty="0" smtClean="0"/>
          </a:p>
          <a:p>
            <a:pPr marL="0" indent="0">
              <a:buNone/>
            </a:pPr>
            <a:endParaRPr lang="pl-PL" dirty="0"/>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spTree>
    <p:extLst>
      <p:ext uri="{BB962C8B-B14F-4D97-AF65-F5344CB8AC3E}">
        <p14:creationId xmlns:p14="http://schemas.microsoft.com/office/powerpoint/2010/main" val="237713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2389 &amp; 2390 WAŻNE!!!</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Rozwiązują typowy problem związany ze statystykami - indeks na kolumnie z rosnącymi wartościami  </a:t>
            </a:r>
            <a:r>
              <a:rPr lang="en-US" dirty="0" smtClean="0"/>
              <a:t>IDENTITY</a:t>
            </a:r>
            <a:r>
              <a:rPr lang="pl-PL" dirty="0" smtClean="0"/>
              <a:t>, </a:t>
            </a:r>
            <a:r>
              <a:rPr lang="en-US" dirty="0" smtClean="0"/>
              <a:t>DATETIME </a:t>
            </a:r>
            <a:endParaRPr lang="pl-PL" dirty="0" smtClean="0"/>
          </a:p>
          <a:p>
            <a:pPr marL="0" indent="0">
              <a:buNone/>
            </a:pPr>
            <a:endParaRPr lang="pl-PL" dirty="0" smtClean="0"/>
          </a:p>
          <a:p>
            <a:pPr marL="0" indent="0">
              <a:buNone/>
            </a:pPr>
            <a:r>
              <a:rPr lang="pl-PL" dirty="0" smtClean="0"/>
              <a:t>Wyzwalacz dla oswieżenia statystyk (auto update statistics) uaktywnia się, jeśli zmianie ulegnie </a:t>
            </a:r>
            <a:r>
              <a:rPr lang="en-US" dirty="0" smtClean="0"/>
              <a:t>20</a:t>
            </a:r>
            <a:r>
              <a:rPr lang="en-US" dirty="0"/>
              <a:t>% </a:t>
            </a:r>
            <a:r>
              <a:rPr lang="pl-PL" dirty="0" smtClean="0"/>
              <a:t> wierszy.</a:t>
            </a:r>
          </a:p>
          <a:p>
            <a:pPr marL="0" indent="0">
              <a:buNone/>
            </a:pPr>
            <a:endParaRPr lang="pl-PL" dirty="0"/>
          </a:p>
          <a:p>
            <a:pPr marL="0" indent="0">
              <a:buNone/>
            </a:pPr>
            <a:r>
              <a:rPr lang="pl-PL" dirty="0" smtClean="0"/>
              <a:t>Jeśli dodamy mniej niż 20%, to optymalizator nic nie wie o tych danych i nie jest w stanie wygenerować poprawnej </a:t>
            </a:r>
            <a:r>
              <a:rPr lang="pl-PL" dirty="0" smtClean="0"/>
              <a:t>estymacji</a:t>
            </a:r>
          </a:p>
          <a:p>
            <a:pPr marL="0" indent="0">
              <a:buNone/>
            </a:pPr>
            <a:endParaRPr lang="pl-PL" dirty="0"/>
          </a:p>
          <a:p>
            <a:pPr marL="0" indent="0">
              <a:buNone/>
            </a:pPr>
            <a:endParaRPr lang="pl-PL" dirty="0"/>
          </a:p>
          <a:p>
            <a:pPr marL="0" indent="0">
              <a:buNone/>
            </a:pPr>
            <a:endParaRPr lang="pl-PL" dirty="0" smtClean="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6" name="Picture 5"/>
          <p:cNvPicPr>
            <a:picLocks noChangeAspect="1"/>
          </p:cNvPicPr>
          <p:nvPr/>
        </p:nvPicPr>
        <p:blipFill>
          <a:blip r:embed="rId2"/>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424403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2389 &amp; 2390 WAŻNE!!!</a:t>
            </a:r>
            <a:endParaRPr lang="en-US" dirty="0"/>
          </a:p>
        </p:txBody>
      </p:sp>
      <p:sp>
        <p:nvSpPr>
          <p:cNvPr id="3" name="Content Placeholder 2"/>
          <p:cNvSpPr>
            <a:spLocks noGrp="1"/>
          </p:cNvSpPr>
          <p:nvPr>
            <p:ph idx="1"/>
          </p:nvPr>
        </p:nvSpPr>
        <p:spPr/>
        <p:txBody>
          <a:bodyPr>
            <a:normAutofit/>
          </a:bodyPr>
          <a:lstStyle/>
          <a:p>
            <a:pPr marL="0" indent="0">
              <a:buNone/>
            </a:pPr>
            <a:r>
              <a:rPr lang="pl-PL" b="1" dirty="0" smtClean="0"/>
              <a:t>TF 2389 </a:t>
            </a:r>
            <a:r>
              <a:rPr lang="pl-PL" dirty="0" smtClean="0"/>
              <a:t>– A</a:t>
            </a:r>
            <a:r>
              <a:rPr lang="en-US" dirty="0" smtClean="0"/>
              <a:t> </a:t>
            </a:r>
            <a:r>
              <a:rPr lang="en-US" dirty="0"/>
              <a:t>column is branded ascending, and a covering index exists with the ascending column as the leading key, then the statistics will be updated automatically at query compile time.</a:t>
            </a:r>
            <a:endParaRPr lang="pl-PL" dirty="0" smtClean="0"/>
          </a:p>
          <a:p>
            <a:pPr marL="0" indent="0">
              <a:buNone/>
            </a:pPr>
            <a:endParaRPr lang="pl-PL" dirty="0"/>
          </a:p>
          <a:p>
            <a:pPr marL="0" indent="0">
              <a:buNone/>
            </a:pPr>
            <a:r>
              <a:rPr lang="pl-PL" b="1" dirty="0" smtClean="0"/>
              <a:t>TF 2390 </a:t>
            </a:r>
            <a:r>
              <a:rPr lang="pl-PL" dirty="0" smtClean="0"/>
              <a:t>– </a:t>
            </a:r>
            <a:r>
              <a:rPr lang="en-US" dirty="0"/>
              <a:t>enables the same behavior even if the ascending nature of the column is not known.  As long as the column is a leading column in an index, then the optimizer will refresh the </a:t>
            </a:r>
            <a:r>
              <a:rPr lang="en-US" dirty="0" smtClean="0"/>
              <a:t>statistic </a:t>
            </a:r>
            <a:r>
              <a:rPr lang="en-US" dirty="0"/>
              <a:t>(with respect to the highest value) at query compile time</a:t>
            </a:r>
            <a:r>
              <a:rPr lang="en-US" dirty="0" smtClean="0"/>
              <a:t>.</a:t>
            </a:r>
            <a:endParaRPr lang="pl-PL" dirty="0" smtClean="0"/>
          </a:p>
          <a:p>
            <a:pPr marL="0" indent="0">
              <a:buNone/>
            </a:pPr>
            <a:endParaRPr lang="pl-PL" dirty="0"/>
          </a:p>
          <a:p>
            <a:pPr marL="0" indent="0">
              <a:buNone/>
            </a:pPr>
            <a:r>
              <a:rPr lang="en-US" dirty="0" smtClean="0"/>
              <a:t>Never </a:t>
            </a:r>
            <a:r>
              <a:rPr lang="en-US" dirty="0"/>
              <a:t>use 2390 alone since this would mean that this logic would be disabled as soon as the ascending nature of the column was known.</a:t>
            </a:r>
            <a:endParaRPr lang="pl-PL" dirty="0" smtClean="0"/>
          </a:p>
          <a:p>
            <a:pPr marL="0" indent="0">
              <a:buNone/>
            </a:pPr>
            <a:endParaRPr lang="pl-PL"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6" name="Picture 5"/>
          <p:cNvPicPr>
            <a:picLocks noChangeAspect="1"/>
          </p:cNvPicPr>
          <p:nvPr/>
        </p:nvPicPr>
        <p:blipFill>
          <a:blip r:embed="rId2"/>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186517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806</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TF </a:t>
            </a:r>
            <a:r>
              <a:rPr lang="en-US" dirty="0" smtClean="0"/>
              <a:t>806 </a:t>
            </a:r>
            <a:r>
              <a:rPr lang="pl-PL" dirty="0" smtClean="0"/>
              <a:t> - </a:t>
            </a:r>
            <a:r>
              <a:rPr lang="en-US" dirty="0" smtClean="0"/>
              <a:t>DBCC </a:t>
            </a:r>
            <a:r>
              <a:rPr lang="pl-PL" dirty="0" smtClean="0"/>
              <a:t>dokonuje audytu (sprawdzenia) na stronach danych w poszukiwaniu problemów  ze spójnością danych</a:t>
            </a:r>
            <a:endParaRPr lang="en-US" dirty="0"/>
          </a:p>
          <a:p>
            <a:pPr marL="0" indent="0">
              <a:buNone/>
            </a:pPr>
            <a:endParaRPr lang="pl-PL" dirty="0" smtClean="0"/>
          </a:p>
          <a:p>
            <a:pPr marL="0" indent="0">
              <a:buNone/>
            </a:pPr>
            <a:r>
              <a:rPr lang="pl-PL" dirty="0" smtClean="0"/>
              <a:t>Sprawdzene są operacje, w których nie ma błędów podczas odczytu z dysk, ale sama operacja zgłasza błąd podczas odczytu danych</a:t>
            </a:r>
            <a:r>
              <a:rPr lang="en-US" dirty="0" smtClean="0"/>
              <a:t>. </a:t>
            </a:r>
            <a:endParaRPr lang="en-US" dirty="0"/>
          </a:p>
          <a:p>
            <a:pPr marL="0" indent="0">
              <a:buNone/>
            </a:pPr>
            <a:endParaRPr lang="pl-PL" dirty="0" smtClean="0"/>
          </a:p>
          <a:p>
            <a:pPr marL="0" indent="0">
              <a:buNone/>
            </a:pPr>
            <a:r>
              <a:rPr lang="pl-PL" dirty="0" smtClean="0"/>
              <a:t>Strony są sprawdzane przy każdym odczycie z dysku - uwaga na wydajność </a:t>
            </a:r>
            <a:endParaRPr lang="en-US" dirty="0"/>
          </a:p>
          <a:p>
            <a:pPr marL="0" indent="0">
              <a:buNone/>
            </a:pPr>
            <a:endParaRPr lang="pl-PL" dirty="0" smtClean="0"/>
          </a:p>
          <a:p>
            <a:pPr marL="0" indent="0">
              <a:buNone/>
            </a:pPr>
            <a:r>
              <a:rPr lang="pl-PL" dirty="0" smtClean="0"/>
              <a:t>Źródło</a:t>
            </a:r>
            <a:r>
              <a:rPr lang="en-US" dirty="0" smtClean="0"/>
              <a:t>: </a:t>
            </a:r>
            <a:r>
              <a:rPr lang="en-US" dirty="0"/>
              <a:t>KB841776 </a:t>
            </a:r>
          </a:p>
          <a:p>
            <a:pPr marL="0" indent="0">
              <a:buNone/>
            </a:pPr>
            <a:r>
              <a:rPr lang="pl-PL" dirty="0" smtClean="0"/>
              <a:t>	</a:t>
            </a:r>
            <a:r>
              <a:rPr lang="en-US" dirty="0" smtClean="0"/>
              <a:t>“</a:t>
            </a:r>
            <a:r>
              <a:rPr lang="en-US" dirty="0"/>
              <a:t>SQL Server I/O Basics, Chapter 2” white paper </a:t>
            </a:r>
          </a:p>
          <a:p>
            <a:pPr marL="0" indent="0">
              <a:buNone/>
            </a:pPr>
            <a:r>
              <a:rPr lang="pl-PL" dirty="0" smtClean="0"/>
              <a:t>	</a:t>
            </a:r>
            <a:r>
              <a:rPr lang="en-US" dirty="0" smtClean="0">
                <a:hlinkClick r:id="rId2"/>
              </a:rPr>
              <a:t>http</a:t>
            </a:r>
            <a:r>
              <a:rPr lang="en-US" dirty="0">
                <a:hlinkClick r:id="rId2"/>
              </a:rPr>
              <a:t>://</a:t>
            </a:r>
            <a:r>
              <a:rPr lang="en-US" dirty="0" smtClean="0">
                <a:hlinkClick r:id="rId2"/>
              </a:rPr>
              <a:t>technet.microsoft.com/en-au/library/cc917726.aspx</a:t>
            </a:r>
            <a:endParaRPr lang="pl-PL" dirty="0" smtClean="0"/>
          </a:p>
          <a:p>
            <a:pPr marL="0" indent="0">
              <a:buNone/>
            </a:pPr>
            <a:endParaRPr lang="pl-PL" dirty="0" smtClean="0"/>
          </a:p>
          <a:p>
            <a:pPr marL="0" indent="0">
              <a:buNone/>
            </a:pPr>
            <a:endParaRPr lang="pl-PL" dirty="0" smtClean="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3"/>
          <a:stretch>
            <a:fillRect/>
          </a:stretch>
        </p:blipFill>
        <p:spPr>
          <a:xfrm>
            <a:off x="3919537" y="207963"/>
            <a:ext cx="1304925" cy="1276350"/>
          </a:xfrm>
          <a:prstGeom prst="rect">
            <a:avLst/>
          </a:prstGeom>
        </p:spPr>
      </p:pic>
      <p:pic>
        <p:nvPicPr>
          <p:cNvPr id="6" name="Picture 6" descr="https://encrypted-tbn1.gstatic.com/images?q=tbn:ANd9GcRA51IkDqbHr09g4ubCMkidKpo5LBGp2LnKt5CM6U9wfkFCC8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22262"/>
            <a:ext cx="1676400"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649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818</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TF 818 tworzy dodatkowy bufor w pamięci, który przechowuje informacje o ostatnich 2048 operacjach zapisu na serwerze, na którym uruchomiony jest SQL Server 2000  (też 2005 i 2008)</a:t>
            </a:r>
          </a:p>
          <a:p>
            <a:pPr marL="0" indent="0">
              <a:buNone/>
            </a:pPr>
            <a:r>
              <a:rPr lang="pl-PL" dirty="0"/>
              <a:t>	</a:t>
            </a:r>
            <a:r>
              <a:rPr lang="pl-PL" dirty="0" smtClean="0"/>
              <a:t>- nie dotyczy to operacji sortowania, I/O w bazie danych tempdb</a:t>
            </a:r>
          </a:p>
          <a:p>
            <a:pPr marL="0" indent="0">
              <a:buNone/>
            </a:pPr>
            <a:endParaRPr lang="pl-PL" dirty="0" smtClean="0"/>
          </a:p>
          <a:p>
            <a:pPr marL="0" indent="0">
              <a:buNone/>
            </a:pPr>
            <a:r>
              <a:rPr lang="pl-PL" dirty="0" smtClean="0"/>
              <a:t>Pozwala na diagnozowanie problemów leżących po stronie OS, sterowników, sprzętu itd (błędy związane z integralnością danych: </a:t>
            </a:r>
            <a:r>
              <a:rPr lang="en-US" dirty="0" smtClean="0"/>
              <a:t>605</a:t>
            </a:r>
            <a:r>
              <a:rPr lang="en-US" dirty="0"/>
              <a:t>, 823, </a:t>
            </a:r>
            <a:r>
              <a:rPr lang="en-US" dirty="0" smtClean="0"/>
              <a:t>3448</a:t>
            </a:r>
            <a:r>
              <a:rPr lang="pl-PL" dirty="0"/>
              <a:t>)</a:t>
            </a:r>
            <a:endParaRPr lang="en-US" dirty="0"/>
          </a:p>
          <a:p>
            <a:pPr marL="0" indent="0">
              <a:buNone/>
            </a:pPr>
            <a:endParaRPr lang="pl-PL" dirty="0"/>
          </a:p>
          <a:p>
            <a:pPr marL="0" indent="0">
              <a:buNone/>
            </a:pPr>
            <a:r>
              <a:rPr lang="pl-PL" dirty="0" smtClean="0"/>
              <a:t>Źródło</a:t>
            </a:r>
            <a:r>
              <a:rPr lang="en-US" dirty="0" smtClean="0"/>
              <a:t>: </a:t>
            </a:r>
            <a:r>
              <a:rPr lang="en-US" dirty="0"/>
              <a:t>KB826433 </a:t>
            </a:r>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2"/>
          <a:stretch>
            <a:fillRect/>
          </a:stretch>
        </p:blipFill>
        <p:spPr>
          <a:xfrm>
            <a:off x="3919537" y="207963"/>
            <a:ext cx="1304925" cy="1276350"/>
          </a:xfrm>
          <a:prstGeom prst="rect">
            <a:avLst/>
          </a:prstGeom>
        </p:spPr>
      </p:pic>
    </p:spTree>
    <p:extLst>
      <p:ext uri="{BB962C8B-B14F-4D97-AF65-F5344CB8AC3E}">
        <p14:creationId xmlns:p14="http://schemas.microsoft.com/office/powerpoint/2010/main" val="3332333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Trace Flags dla administratorów</a:t>
            </a:r>
            <a:endParaRPr lang="pl-PL" dirty="0"/>
          </a:p>
        </p:txBody>
      </p:sp>
      <p:sp>
        <p:nvSpPr>
          <p:cNvPr id="3" name="Subtitle 2"/>
          <p:cNvSpPr>
            <a:spLocks noGrp="1"/>
          </p:cNvSpPr>
          <p:nvPr>
            <p:ph type="subTitle" idx="1"/>
          </p:nvPr>
        </p:nvSpPr>
        <p:spPr/>
        <p:txBody>
          <a:bodyPr/>
          <a:lstStyle/>
          <a:p>
            <a:r>
              <a:rPr lang="pl-PL" dirty="0" smtClean="0"/>
              <a:t>Damian </a:t>
            </a:r>
            <a:r>
              <a:rPr lang="pl-PL" dirty="0" smtClean="0"/>
              <a:t>Widera</a:t>
            </a:r>
          </a:p>
          <a:p>
            <a:endParaRPr lang="pl-PL" dirty="0"/>
          </a:p>
          <a:p>
            <a:r>
              <a:rPr lang="pl-PL" b="0" dirty="0" smtClean="0"/>
              <a:t>LGBS Software</a:t>
            </a:r>
            <a:endParaRPr lang="pl-PL" b="0" dirty="0"/>
          </a:p>
        </p:txBody>
      </p:sp>
    </p:spTree>
    <p:extLst>
      <p:ext uri="{BB962C8B-B14F-4D97-AF65-F5344CB8AC3E}">
        <p14:creationId xmlns:p14="http://schemas.microsoft.com/office/powerpoint/2010/main" val="2156728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3422</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Flaga pozwala na zapis danych audytowych na temat dziennika transakcji do ERRORLOG</a:t>
            </a:r>
          </a:p>
          <a:p>
            <a:pPr marL="0" indent="0">
              <a:buNone/>
            </a:pPr>
            <a:endParaRPr lang="pl-PL" dirty="0"/>
          </a:p>
          <a:p>
            <a:pPr lvl="1"/>
            <a:r>
              <a:rPr lang="en-US" dirty="0" smtClean="0"/>
              <a:t>“</a:t>
            </a:r>
            <a:r>
              <a:rPr lang="en-US" dirty="0"/>
              <a:t>Troubleshooting a system that is experiencing problems with log file corruption may be easier using the additional log record audits this trace flag provides” </a:t>
            </a:r>
          </a:p>
          <a:p>
            <a:pPr lvl="1"/>
            <a:r>
              <a:rPr lang="en-US" dirty="0" smtClean="0"/>
              <a:t>“</a:t>
            </a:r>
            <a:r>
              <a:rPr lang="en-US" dirty="0"/>
              <a:t>Use this trace flag with caution as it introduces overhead to each transaction log record” </a:t>
            </a:r>
          </a:p>
          <a:p>
            <a:pPr marL="0" indent="0">
              <a:buNone/>
            </a:pPr>
            <a:endParaRPr lang="pl-PL" dirty="0" smtClean="0"/>
          </a:p>
          <a:p>
            <a:pPr marL="0" indent="0">
              <a:buNone/>
            </a:pPr>
            <a:r>
              <a:rPr lang="pl-PL" dirty="0" smtClean="0"/>
              <a:t>Źródło</a:t>
            </a:r>
            <a:r>
              <a:rPr lang="en-US" dirty="0" smtClean="0"/>
              <a:t>: </a:t>
            </a:r>
            <a:endParaRPr lang="en-US" dirty="0"/>
          </a:p>
          <a:p>
            <a:pPr marL="0" indent="0">
              <a:buNone/>
            </a:pPr>
            <a:r>
              <a:rPr lang="pl-PL" dirty="0" smtClean="0"/>
              <a:t>	</a:t>
            </a:r>
            <a:r>
              <a:rPr lang="en-US" dirty="0" smtClean="0"/>
              <a:t>“</a:t>
            </a:r>
            <a:r>
              <a:rPr lang="en-US" dirty="0"/>
              <a:t>SQL Server I/O Basics, Chapter 2” white paper </a:t>
            </a:r>
          </a:p>
          <a:p>
            <a:pPr marL="342900" lvl="1" indent="0">
              <a:buNone/>
            </a:pPr>
            <a:r>
              <a:rPr lang="pl-PL" dirty="0" smtClean="0"/>
              <a:t>	</a:t>
            </a:r>
            <a:r>
              <a:rPr lang="en-US" dirty="0" smtClean="0">
                <a:hlinkClick r:id="rId2"/>
              </a:rPr>
              <a:t>http</a:t>
            </a:r>
            <a:r>
              <a:rPr lang="en-US" dirty="0">
                <a:hlinkClick r:id="rId2"/>
              </a:rPr>
              <a:t>://</a:t>
            </a:r>
            <a:r>
              <a:rPr lang="en-US" dirty="0" smtClean="0">
                <a:hlinkClick r:id="rId2"/>
              </a:rPr>
              <a:t>technet.microsoft.com/en-au/library/cc917726.aspx</a:t>
            </a:r>
            <a:endParaRPr lang="pl-PL" dirty="0" smtClean="0"/>
          </a:p>
          <a:p>
            <a:pPr marL="342900" lvl="1" indent="0">
              <a:buNone/>
            </a:pPr>
            <a:endParaRPr lang="en-US" dirty="0"/>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3"/>
          <a:stretch>
            <a:fillRect/>
          </a:stretch>
        </p:blipFill>
        <p:spPr>
          <a:xfrm>
            <a:off x="3919537" y="207963"/>
            <a:ext cx="1304925" cy="1276350"/>
          </a:xfrm>
          <a:prstGeom prst="rect">
            <a:avLst/>
          </a:prstGeom>
        </p:spPr>
      </p:pic>
      <p:pic>
        <p:nvPicPr>
          <p:cNvPr id="6" name="Picture 6" descr="https://encrypted-tbn1.gstatic.com/images?q=tbn:ANd9GcRA51IkDqbHr09g4ubCMkidKpo5LBGp2LnKt5CM6U9wfkFCC8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22262"/>
            <a:ext cx="1676400"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3409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1200</a:t>
            </a:r>
            <a:endParaRPr lang="en-US" dirty="0"/>
          </a:p>
        </p:txBody>
      </p:sp>
      <p:sp>
        <p:nvSpPr>
          <p:cNvPr id="3" name="Content Placeholder 2"/>
          <p:cNvSpPr>
            <a:spLocks noGrp="1"/>
          </p:cNvSpPr>
          <p:nvPr>
            <p:ph idx="1"/>
          </p:nvPr>
        </p:nvSpPr>
        <p:spPr/>
        <p:txBody>
          <a:bodyPr>
            <a:noAutofit/>
          </a:bodyPr>
          <a:lstStyle/>
          <a:p>
            <a:pPr marL="0" indent="0">
              <a:buNone/>
            </a:pPr>
            <a:r>
              <a:rPr lang="pl-PL" sz="2800" dirty="0" smtClean="0"/>
              <a:t>TF </a:t>
            </a:r>
            <a:r>
              <a:rPr lang="en-US" sz="2800" dirty="0" smtClean="0"/>
              <a:t>1200 </a:t>
            </a:r>
            <a:r>
              <a:rPr lang="pl-PL" sz="2800" dirty="0" smtClean="0"/>
              <a:t>zwraca informacje na temat blokad, które zakładane są w trakcie wykonywania zapytania </a:t>
            </a:r>
            <a:endParaRPr lang="en-US" sz="2800" dirty="0"/>
          </a:p>
          <a:p>
            <a:pPr marL="0" indent="0">
              <a:buNone/>
            </a:pPr>
            <a:endParaRPr lang="pl-PL" sz="2800" dirty="0"/>
          </a:p>
          <a:p>
            <a:pPr marL="0" indent="0">
              <a:buNone/>
            </a:pPr>
            <a:r>
              <a:rPr lang="pl-PL" sz="2800" dirty="0" smtClean="0"/>
              <a:t>Doskonałe źródło informacji o działaniu mechanizmu blokad</a:t>
            </a:r>
          </a:p>
          <a:p>
            <a:pPr marL="0" indent="0">
              <a:buNone/>
            </a:pPr>
            <a:endParaRPr lang="pl-PL" sz="2800" dirty="0"/>
          </a:p>
          <a:p>
            <a:pPr marL="0" indent="0">
              <a:buNone/>
            </a:pPr>
            <a:r>
              <a:rPr lang="pl-PL" sz="2800" dirty="0" smtClean="0"/>
              <a:t>Do użycia w środowisku deweloperskim / testowym</a:t>
            </a:r>
            <a:endParaRPr lang="en-US" sz="2800" dirty="0"/>
          </a:p>
          <a:p>
            <a:endParaRPr lang="en-US" sz="2800"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24634"/>
            <a:ext cx="1238250" cy="1238250"/>
          </a:xfrm>
          <a:prstGeom prst="rect">
            <a:avLst/>
          </a:prstGeom>
        </p:spPr>
      </p:pic>
      <p:pic>
        <p:nvPicPr>
          <p:cNvPr id="6" name="Picture 5"/>
          <p:cNvPicPr>
            <a:picLocks noChangeAspect="1"/>
          </p:cNvPicPr>
          <p:nvPr/>
        </p:nvPicPr>
        <p:blipFill>
          <a:blip r:embed="rId3"/>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2624363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3004</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TF </a:t>
            </a:r>
            <a:r>
              <a:rPr lang="en-US" dirty="0" smtClean="0"/>
              <a:t>3004 </a:t>
            </a:r>
            <a:r>
              <a:rPr lang="pl-PL" dirty="0" smtClean="0"/>
              <a:t>zwraca dodatkowe informacje na temat IFI (</a:t>
            </a:r>
            <a:r>
              <a:rPr lang="en-US" dirty="0" smtClean="0"/>
              <a:t>instant </a:t>
            </a:r>
            <a:r>
              <a:rPr lang="en-US" dirty="0"/>
              <a:t>file </a:t>
            </a:r>
            <a:r>
              <a:rPr lang="en-US" dirty="0" smtClean="0"/>
              <a:t>initialization</a:t>
            </a:r>
            <a:r>
              <a:rPr lang="pl-PL" dirty="0" smtClean="0"/>
              <a:t>)</a:t>
            </a:r>
            <a:r>
              <a:rPr lang="en-US" dirty="0" smtClean="0"/>
              <a:t> </a:t>
            </a:r>
            <a:endParaRPr lang="en-US" dirty="0"/>
          </a:p>
          <a:p>
            <a:pPr marL="0" indent="0">
              <a:buNone/>
            </a:pPr>
            <a:endParaRPr lang="pl-PL" dirty="0"/>
          </a:p>
          <a:p>
            <a:pPr marL="0" indent="0">
              <a:buNone/>
            </a:pPr>
            <a:r>
              <a:rPr lang="pl-PL" dirty="0" smtClean="0"/>
              <a:t>Można jej użyć dla sprawdzenia, czy poprawnie została skonfigurowana inicjalizacja plików (IFI).</a:t>
            </a:r>
          </a:p>
          <a:p>
            <a:pPr marL="0" indent="0">
              <a:buNone/>
            </a:pPr>
            <a:endParaRPr lang="pl-PL" dirty="0"/>
          </a:p>
          <a:p>
            <a:pPr marL="0" indent="0">
              <a:buNone/>
            </a:pPr>
            <a:r>
              <a:rPr lang="en-US" dirty="0">
                <a:latin typeface="Consolas" panose="020B0609020204030204" pitchFamily="49" charset="0"/>
                <a:cs typeface="Consolas" panose="020B0609020204030204" pitchFamily="49" charset="0"/>
              </a:rPr>
              <a:t>DBCC TRACEON(3004,3605,-1) </a:t>
            </a:r>
          </a:p>
          <a:p>
            <a:pPr marL="0" indent="0">
              <a:buNone/>
            </a:pPr>
            <a:r>
              <a:rPr lang="en-US" dirty="0">
                <a:latin typeface="Consolas" panose="020B0609020204030204" pitchFamily="49" charset="0"/>
                <a:cs typeface="Consolas" panose="020B0609020204030204" pitchFamily="49" charset="0"/>
              </a:rPr>
              <a:t>GO </a:t>
            </a:r>
          </a:p>
          <a:p>
            <a:pPr marL="0" indent="0">
              <a:buNone/>
            </a:pPr>
            <a:r>
              <a:rPr lang="en-US" dirty="0">
                <a:latin typeface="Consolas" panose="020B0609020204030204" pitchFamily="49" charset="0"/>
                <a:cs typeface="Consolas" panose="020B0609020204030204" pitchFamily="49" charset="0"/>
              </a:rPr>
              <a:t>CREATE DATABASE </a:t>
            </a:r>
            <a:r>
              <a:rPr lang="en-US" dirty="0" err="1">
                <a:latin typeface="Consolas" panose="020B0609020204030204" pitchFamily="49" charset="0"/>
                <a:cs typeface="Consolas" panose="020B0609020204030204" pitchFamily="49" charset="0"/>
              </a:rPr>
              <a:t>TestFileZero</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GO </a:t>
            </a:r>
          </a:p>
          <a:p>
            <a:pPr marL="0" indent="0">
              <a:buNone/>
            </a:pPr>
            <a:r>
              <a:rPr lang="en-US" dirty="0">
                <a:latin typeface="Consolas" panose="020B0609020204030204" pitchFamily="49" charset="0"/>
                <a:cs typeface="Consolas" panose="020B0609020204030204" pitchFamily="49" charset="0"/>
              </a:rPr>
              <a:t>EXEC </a:t>
            </a:r>
            <a:r>
              <a:rPr lang="en-US" dirty="0" err="1">
                <a:latin typeface="Consolas" panose="020B0609020204030204" pitchFamily="49" charset="0"/>
                <a:cs typeface="Consolas" panose="020B0609020204030204" pitchFamily="49" charset="0"/>
              </a:rPr>
              <a:t>sp_readerrorlog</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GO </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2"/>
          <a:stretch>
            <a:fillRect/>
          </a:stretch>
        </p:blipFill>
        <p:spPr>
          <a:xfrm>
            <a:off x="3919537" y="207963"/>
            <a:ext cx="1304925" cy="1276350"/>
          </a:xfrm>
          <a:prstGeom prst="rect">
            <a:avLst/>
          </a:prstGeom>
        </p:spPr>
      </p:pic>
    </p:spTree>
    <p:extLst>
      <p:ext uri="{BB962C8B-B14F-4D97-AF65-F5344CB8AC3E}">
        <p14:creationId xmlns:p14="http://schemas.microsoft.com/office/powerpoint/2010/main" val="725725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3014</a:t>
            </a:r>
            <a:endParaRPr lang="en-US" dirty="0"/>
          </a:p>
        </p:txBody>
      </p:sp>
      <p:sp>
        <p:nvSpPr>
          <p:cNvPr id="3" name="Content Placeholder 2"/>
          <p:cNvSpPr>
            <a:spLocks noGrp="1"/>
          </p:cNvSpPr>
          <p:nvPr>
            <p:ph idx="1"/>
          </p:nvPr>
        </p:nvSpPr>
        <p:spPr/>
        <p:txBody>
          <a:bodyPr/>
          <a:lstStyle/>
          <a:p>
            <a:pPr marL="0" indent="0">
              <a:buNone/>
            </a:pPr>
            <a:r>
              <a:rPr lang="pl-PL" dirty="0" smtClean="0"/>
              <a:t>Zwracane są dodatkowe informacje na temat wykonanej kopii zapasowej do dziennika </a:t>
            </a:r>
            <a:r>
              <a:rPr lang="en-US" dirty="0" smtClean="0"/>
              <a:t>ERRORLOG </a:t>
            </a:r>
            <a:r>
              <a:rPr lang="pl-PL" dirty="0" smtClean="0"/>
              <a:t> </a:t>
            </a:r>
          </a:p>
          <a:p>
            <a:pPr marL="342900" lvl="1" indent="0">
              <a:buNone/>
            </a:pPr>
            <a:endParaRPr lang="pl-PL" dirty="0">
              <a:latin typeface="Consolas" panose="020B0609020204030204" pitchFamily="49" charset="0"/>
              <a:cs typeface="Consolas" panose="020B0609020204030204" pitchFamily="49" charset="0"/>
            </a:endParaRPr>
          </a:p>
          <a:p>
            <a:pPr marL="342900" lvl="1" indent="0">
              <a:buNone/>
            </a:pPr>
            <a:r>
              <a:rPr lang="pl-PL" dirty="0">
                <a:latin typeface="Consolas" panose="020B0609020204030204" pitchFamily="49" charset="0"/>
                <a:cs typeface="Consolas" panose="020B0609020204030204" pitchFamily="49" charset="0"/>
              </a:rPr>
              <a:t>Database backed up. Database: configuration, creation date(time): 2014/04/17(21:13:35), pages dumped: 786, first LSN: 59:275:168, last LSN: 59:348:1, number of dump devices: 1, device information: (FILE=1, TYPE=DISK: {'C:\Temp\BAK\configuration.bak'}). This is an informational message only. No user action is required.</a:t>
            </a:r>
          </a:p>
          <a:p>
            <a:pPr marL="342900" lvl="1" indent="0">
              <a:buNone/>
            </a:pPr>
            <a:endParaRPr lang="pl-PL"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2"/>
          <a:stretch>
            <a:fillRect/>
          </a:stretch>
        </p:blipFill>
        <p:spPr>
          <a:xfrm>
            <a:off x="3919537" y="207963"/>
            <a:ext cx="1304925" cy="1276350"/>
          </a:xfrm>
          <a:prstGeom prst="rect">
            <a:avLst/>
          </a:prstGeom>
        </p:spPr>
      </p:pic>
      <p:pic>
        <p:nvPicPr>
          <p:cNvPr id="7" name="Picture 6"/>
          <p:cNvPicPr>
            <a:picLocks noChangeAspect="1"/>
          </p:cNvPicPr>
          <p:nvPr/>
        </p:nvPicPr>
        <p:blipFill>
          <a:blip r:embed="rId3"/>
          <a:stretch>
            <a:fillRect/>
          </a:stretch>
        </p:blipFill>
        <p:spPr>
          <a:xfrm>
            <a:off x="8686800" y="5907090"/>
            <a:ext cx="428625" cy="438150"/>
          </a:xfrm>
          <a:prstGeom prst="rect">
            <a:avLst/>
          </a:prstGeom>
        </p:spPr>
      </p:pic>
    </p:spTree>
    <p:extLst>
      <p:ext uri="{BB962C8B-B14F-4D97-AF65-F5344CB8AC3E}">
        <p14:creationId xmlns:p14="http://schemas.microsoft.com/office/powerpoint/2010/main" val="2636766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3001 &amp; 3241</a:t>
            </a:r>
            <a:endParaRPr lang="en-US" dirty="0"/>
          </a:p>
        </p:txBody>
      </p:sp>
      <p:sp>
        <p:nvSpPr>
          <p:cNvPr id="3" name="Content Placeholder 2"/>
          <p:cNvSpPr>
            <a:spLocks noGrp="1"/>
          </p:cNvSpPr>
          <p:nvPr>
            <p:ph idx="1"/>
          </p:nvPr>
        </p:nvSpPr>
        <p:spPr/>
        <p:txBody>
          <a:bodyPr>
            <a:normAutofit/>
          </a:bodyPr>
          <a:lstStyle/>
          <a:p>
            <a:pPr marL="0" indent="0">
              <a:buNone/>
            </a:pPr>
            <a:r>
              <a:rPr lang="pl-PL" b="1" dirty="0" smtClean="0"/>
              <a:t>TF 3001 </a:t>
            </a:r>
            <a:r>
              <a:rPr lang="pl-PL" dirty="0" smtClean="0"/>
              <a:t>- Nie przechowuje informacji </a:t>
            </a:r>
            <a:r>
              <a:rPr lang="pl-PL" dirty="0"/>
              <a:t>o wykonanych kopiach zapasowych do </a:t>
            </a:r>
            <a:r>
              <a:rPr lang="pl-PL" dirty="0" smtClean="0"/>
              <a:t>MSDB</a:t>
            </a:r>
          </a:p>
          <a:p>
            <a:pPr marL="0" indent="0">
              <a:buNone/>
            </a:pPr>
            <a:endParaRPr lang="pl-PL" dirty="0"/>
          </a:p>
          <a:p>
            <a:pPr marL="0" indent="0">
              <a:buNone/>
            </a:pPr>
            <a:r>
              <a:rPr lang="pl-PL" b="1" dirty="0" smtClean="0"/>
              <a:t>TF 3241 </a:t>
            </a:r>
            <a:r>
              <a:rPr lang="pl-PL" dirty="0" smtClean="0"/>
              <a:t>związana z funkcją </a:t>
            </a:r>
            <a:r>
              <a:rPr lang="en-US" dirty="0" err="1"/>
              <a:t>LogMgr</a:t>
            </a:r>
            <a:r>
              <a:rPr lang="en-US" dirty="0"/>
              <a:t>::</a:t>
            </a:r>
            <a:r>
              <a:rPr lang="en-US" dirty="0" err="1"/>
              <a:t>ValidateBackedupBlock</a:t>
            </a:r>
            <a:r>
              <a:rPr lang="en-US" dirty="0"/>
              <a:t> </a:t>
            </a:r>
            <a:endParaRPr lang="pl-PL" dirty="0" smtClean="0"/>
          </a:p>
          <a:p>
            <a:pPr marL="0" indent="0" fontAlgn="base">
              <a:buNone/>
            </a:pPr>
            <a:r>
              <a:rPr lang="en-US" sz="1800" dirty="0" smtClean="0">
                <a:latin typeface="Consolas" panose="020B0609020204030204" pitchFamily="49" charset="0"/>
                <a:cs typeface="Consolas" panose="020B0609020204030204" pitchFamily="49" charset="0"/>
              </a:rPr>
              <a:t>Error </a:t>
            </a:r>
            <a:r>
              <a:rPr lang="en-US" sz="1800" dirty="0">
                <a:latin typeface="Consolas" panose="020B0609020204030204" pitchFamily="49" charset="0"/>
                <a:cs typeface="Consolas" panose="020B0609020204030204" pitchFamily="49" charset="0"/>
              </a:rPr>
              <a:t>3241 Severity 16 State 1</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The media family on device ‘%</a:t>
            </a:r>
            <a:r>
              <a:rPr lang="en-US" sz="1800" dirty="0" err="1">
                <a:latin typeface="Consolas" panose="020B0609020204030204" pitchFamily="49" charset="0"/>
                <a:cs typeface="Consolas" panose="020B0609020204030204" pitchFamily="49" charset="0"/>
              </a:rPr>
              <a:t>ls’</a:t>
            </a:r>
            <a:r>
              <a:rPr lang="en-US" sz="1800" dirty="0">
                <a:latin typeface="Consolas" panose="020B0609020204030204" pitchFamily="49" charset="0"/>
                <a:cs typeface="Consolas" panose="020B0609020204030204" pitchFamily="49" charset="0"/>
              </a:rPr>
              <a:t> is incorrectly formed. SQL </a:t>
            </a:r>
            <a:r>
              <a:rPr lang="en-US" sz="1800" u="sng" dirty="0" smtClean="0">
                <a:latin typeface="Consolas" panose="020B0609020204030204" pitchFamily="49" charset="0"/>
                <a:cs typeface="Consolas" panose="020B0609020204030204" pitchFamily="49" charset="0"/>
                <a:hlinkClick r:id="rId2"/>
              </a:rPr>
              <a:t>Server</a:t>
            </a:r>
            <a:r>
              <a:rPr lang="pl-PL" sz="1800" u="sng" dirty="0" smtClean="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cannot</a:t>
            </a:r>
            <a:r>
              <a:rPr lang="en-US" sz="1800" dirty="0">
                <a:latin typeface="Consolas" panose="020B0609020204030204" pitchFamily="49" charset="0"/>
                <a:cs typeface="Consolas" panose="020B0609020204030204" pitchFamily="49" charset="0"/>
              </a:rPr>
              <a:t> process this media family.</a:t>
            </a:r>
            <a:br>
              <a:rPr lang="en-US" sz="1800" dirty="0">
                <a:latin typeface="Consolas" panose="020B0609020204030204" pitchFamily="49" charset="0"/>
                <a:cs typeface="Consolas" panose="020B0609020204030204" pitchFamily="49" charset="0"/>
              </a:rPr>
            </a:br>
            <a:r>
              <a:rPr lang="en-US" dirty="0"/>
              <a:t/>
            </a:r>
            <a:br>
              <a:rPr lang="en-US" dirty="0"/>
            </a:br>
            <a:r>
              <a:rPr lang="pl-PL" dirty="0" smtClean="0"/>
              <a:t>Dla dużego dziennika transakcji (&gt;4GB) jest problem, bo funkcja </a:t>
            </a:r>
            <a:r>
              <a:rPr lang="en-US" dirty="0" err="1" smtClean="0"/>
              <a:t>LogMgr</a:t>
            </a:r>
            <a:r>
              <a:rPr lang="en-US" dirty="0"/>
              <a:t>::</a:t>
            </a:r>
            <a:r>
              <a:rPr lang="en-US" dirty="0" err="1"/>
              <a:t>ValidateBackedupBlock</a:t>
            </a:r>
            <a:r>
              <a:rPr lang="en-US" dirty="0"/>
              <a:t> </a:t>
            </a:r>
            <a:r>
              <a:rPr lang="pl-PL" dirty="0" smtClean="0"/>
              <a:t>wylicza LSN jako 4bajty. Flaga umożliwia wyliczanie LSN na 8 bajtach</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3"/>
          <a:stretch>
            <a:fillRect/>
          </a:stretch>
        </p:blipFill>
        <p:spPr>
          <a:xfrm>
            <a:off x="3919537" y="207963"/>
            <a:ext cx="1304925" cy="1276350"/>
          </a:xfrm>
          <a:prstGeom prst="rect">
            <a:avLst/>
          </a:prstGeom>
        </p:spPr>
      </p:pic>
      <p:pic>
        <p:nvPicPr>
          <p:cNvPr id="7" name="Picture 6"/>
          <p:cNvPicPr>
            <a:picLocks noChangeAspect="1"/>
          </p:cNvPicPr>
          <p:nvPr/>
        </p:nvPicPr>
        <p:blipFill>
          <a:blip r:embed="rId4"/>
          <a:stretch>
            <a:fillRect/>
          </a:stretch>
        </p:blipFill>
        <p:spPr>
          <a:xfrm>
            <a:off x="8686800" y="5953126"/>
            <a:ext cx="457200" cy="447675"/>
          </a:xfrm>
          <a:prstGeom prst="rect">
            <a:avLst/>
          </a:prstGeom>
        </p:spPr>
      </p:pic>
    </p:spTree>
    <p:extLst>
      <p:ext uri="{BB962C8B-B14F-4D97-AF65-F5344CB8AC3E}">
        <p14:creationId xmlns:p14="http://schemas.microsoft.com/office/powerpoint/2010/main" val="19624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3502</a:t>
            </a:r>
            <a:endParaRPr lang="en-US" dirty="0"/>
          </a:p>
        </p:txBody>
      </p:sp>
      <p:sp>
        <p:nvSpPr>
          <p:cNvPr id="3" name="Content Placeholder 2"/>
          <p:cNvSpPr>
            <a:spLocks noGrp="1"/>
          </p:cNvSpPr>
          <p:nvPr>
            <p:ph idx="1"/>
          </p:nvPr>
        </p:nvSpPr>
        <p:spPr/>
        <p:txBody>
          <a:bodyPr/>
          <a:lstStyle/>
          <a:p>
            <a:pPr marL="0" indent="0">
              <a:buNone/>
            </a:pPr>
            <a:r>
              <a:rPr lang="pl-PL" dirty="0" smtClean="0"/>
              <a:t>Wpisuje informacje o CHECKPOINT do dziennika (ERRORLOG)</a:t>
            </a:r>
          </a:p>
          <a:p>
            <a:pPr marL="0" indent="0">
              <a:buNone/>
            </a:pPr>
            <a:endParaRPr lang="pl-PL" dirty="0"/>
          </a:p>
          <a:p>
            <a:pPr marL="0" indent="0">
              <a:buNone/>
            </a:pPr>
            <a:r>
              <a:rPr lang="en-US" sz="2000" dirty="0">
                <a:latin typeface="Consolas" panose="020B0609020204030204" pitchFamily="49" charset="0"/>
                <a:cs typeface="Consolas" panose="020B0609020204030204" pitchFamily="49" charset="0"/>
              </a:rPr>
              <a:t>DBCC TRACEON(3502,-1)</a:t>
            </a:r>
          </a:p>
          <a:p>
            <a:pPr marL="0" indent="0">
              <a:buNone/>
            </a:pPr>
            <a:r>
              <a:rPr lang="en-US" sz="2000" dirty="0">
                <a:latin typeface="Consolas" panose="020B0609020204030204" pitchFamily="49" charset="0"/>
                <a:cs typeface="Consolas" panose="020B0609020204030204" pitchFamily="49" charset="0"/>
              </a:rPr>
              <a:t>GO</a:t>
            </a:r>
          </a:p>
          <a:p>
            <a:pPr marL="0" indent="0">
              <a:buNone/>
            </a:pPr>
            <a:r>
              <a:rPr lang="en-US" sz="2000" dirty="0">
                <a:latin typeface="Consolas" panose="020B0609020204030204" pitchFamily="49" charset="0"/>
                <a:cs typeface="Consolas" panose="020B0609020204030204" pitchFamily="49" charset="0"/>
              </a:rPr>
              <a:t>USE test3004</a:t>
            </a:r>
          </a:p>
          <a:p>
            <a:pPr marL="0" indent="0">
              <a:buNone/>
            </a:pPr>
            <a:r>
              <a:rPr lang="pl-PL" sz="2000" dirty="0" smtClean="0">
                <a:latin typeface="Consolas" panose="020B0609020204030204" pitchFamily="49" charset="0"/>
                <a:cs typeface="Consolas" panose="020B0609020204030204" pitchFamily="49" charset="0"/>
              </a:rPr>
              <a:t>GO</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CHECKPOINT</a:t>
            </a:r>
          </a:p>
          <a:p>
            <a:pPr marL="0" indent="0">
              <a:buNone/>
            </a:pPr>
            <a:r>
              <a:rPr lang="en-US" sz="2000" dirty="0">
                <a:latin typeface="Consolas" panose="020B0609020204030204" pitchFamily="49" charset="0"/>
                <a:cs typeface="Consolas" panose="020B0609020204030204" pitchFamily="49" charset="0"/>
              </a:rPr>
              <a:t>GO</a:t>
            </a:r>
          </a:p>
          <a:p>
            <a:pPr marL="0" indent="0">
              <a:buNone/>
            </a:pPr>
            <a:r>
              <a:rPr lang="pl-PL" sz="2000" dirty="0" smtClean="0">
                <a:latin typeface="Consolas" panose="020B0609020204030204" pitchFamily="49" charset="0"/>
                <a:cs typeface="Consolas" panose="020B0609020204030204" pitchFamily="49" charset="0"/>
              </a:rPr>
              <a:t>EXEC </a:t>
            </a:r>
            <a:r>
              <a:rPr lang="en-US" sz="2000" dirty="0" err="1" smtClean="0">
                <a:latin typeface="Consolas" panose="020B0609020204030204" pitchFamily="49" charset="0"/>
                <a:cs typeface="Consolas" panose="020B0609020204030204" pitchFamily="49" charset="0"/>
              </a:rPr>
              <a:t>sp_readerrorlog</a:t>
            </a:r>
            <a:endParaRPr lang="en-US" sz="2000" dirty="0">
              <a:latin typeface="Consolas" panose="020B0609020204030204" pitchFamily="49" charset="0"/>
              <a:cs typeface="Consolas" panose="020B0609020204030204" pitchFamily="49" charset="0"/>
            </a:endParaRPr>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4"/>
          <p:cNvPicPr>
            <a:picLocks noChangeAspect="1"/>
          </p:cNvPicPr>
          <p:nvPr/>
        </p:nvPicPr>
        <p:blipFill>
          <a:blip r:embed="rId2"/>
          <a:stretch>
            <a:fillRect/>
          </a:stretch>
        </p:blipFill>
        <p:spPr>
          <a:xfrm>
            <a:off x="382921" y="2819400"/>
            <a:ext cx="8517021" cy="1752600"/>
          </a:xfrm>
          <a:prstGeom prst="rect">
            <a:avLst/>
          </a:prstGeom>
        </p:spPr>
      </p:pic>
      <p:pic>
        <p:nvPicPr>
          <p:cNvPr id="6" name="Picture 5"/>
          <p:cNvPicPr>
            <a:picLocks noChangeAspect="1"/>
          </p:cNvPicPr>
          <p:nvPr/>
        </p:nvPicPr>
        <p:blipFill>
          <a:blip r:embed="rId3"/>
          <a:stretch>
            <a:fillRect/>
          </a:stretch>
        </p:blipFill>
        <p:spPr>
          <a:xfrm>
            <a:off x="3919537" y="207963"/>
            <a:ext cx="1304925" cy="1276350"/>
          </a:xfrm>
          <a:prstGeom prst="rect">
            <a:avLst/>
          </a:prstGeom>
        </p:spPr>
      </p:pic>
      <p:pic>
        <p:nvPicPr>
          <p:cNvPr id="7" name="Picture 6"/>
          <p:cNvPicPr>
            <a:picLocks noChangeAspect="1"/>
          </p:cNvPicPr>
          <p:nvPr/>
        </p:nvPicPr>
        <p:blipFill>
          <a:blip r:embed="rId4"/>
          <a:stretch>
            <a:fillRect/>
          </a:stretch>
        </p:blipFill>
        <p:spPr>
          <a:xfrm>
            <a:off x="8686800" y="5953126"/>
            <a:ext cx="457200" cy="447675"/>
          </a:xfrm>
          <a:prstGeom prst="rect">
            <a:avLst/>
          </a:prstGeom>
        </p:spPr>
      </p:pic>
      <p:pic>
        <p:nvPicPr>
          <p:cNvPr id="8" name="Picture 7"/>
          <p:cNvPicPr>
            <a:picLocks noChangeAspect="1"/>
          </p:cNvPicPr>
          <p:nvPr/>
        </p:nvPicPr>
        <p:blipFill>
          <a:blip r:embed="rId5"/>
          <a:stretch>
            <a:fillRect/>
          </a:stretch>
        </p:blipFill>
        <p:spPr>
          <a:xfrm>
            <a:off x="8686800" y="5907090"/>
            <a:ext cx="428625" cy="438150"/>
          </a:xfrm>
          <a:prstGeom prst="rect">
            <a:avLst/>
          </a:prstGeom>
        </p:spPr>
      </p:pic>
    </p:spTree>
    <p:extLst>
      <p:ext uri="{BB962C8B-B14F-4D97-AF65-F5344CB8AC3E}">
        <p14:creationId xmlns:p14="http://schemas.microsoft.com/office/powerpoint/2010/main" val="349494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3505</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TF </a:t>
            </a:r>
            <a:r>
              <a:rPr lang="en-US" dirty="0" smtClean="0"/>
              <a:t>3505 </a:t>
            </a:r>
            <a:r>
              <a:rPr lang="pl-PL" dirty="0" smtClean="0"/>
              <a:t>wyłącza automatyczne CHECKPOINTS </a:t>
            </a:r>
            <a:endParaRPr lang="en-US" dirty="0"/>
          </a:p>
          <a:p>
            <a:pPr marL="0" indent="0">
              <a:buNone/>
            </a:pPr>
            <a:r>
              <a:rPr lang="pl-PL" dirty="0" smtClean="0"/>
              <a:t>Może spowodować dłuższy czas odtwarzania bazy danych (recovery time) oraz ma wpływ na dziennik transakcji</a:t>
            </a:r>
            <a:endParaRPr lang="en-US" dirty="0"/>
          </a:p>
          <a:p>
            <a:pPr marL="0" indent="0">
              <a:buNone/>
            </a:pPr>
            <a:endParaRPr lang="pl-PL" dirty="0" smtClean="0"/>
          </a:p>
          <a:p>
            <a:pPr marL="0" indent="0">
              <a:buNone/>
            </a:pPr>
            <a:r>
              <a:rPr lang="pl-PL" dirty="0" smtClean="0"/>
              <a:t>Należy wykonywać CHECKOPOINT ręcznie</a:t>
            </a:r>
            <a:endParaRPr lang="en-US" dirty="0"/>
          </a:p>
          <a:p>
            <a:pPr marL="0" indent="0">
              <a:buNone/>
            </a:pPr>
            <a:endParaRPr lang="pl-PL" dirty="0"/>
          </a:p>
          <a:p>
            <a:pPr marL="0" indent="0">
              <a:buNone/>
            </a:pPr>
            <a:r>
              <a:rPr lang="en-US" dirty="0" smtClean="0"/>
              <a:t>“</a:t>
            </a:r>
            <a:r>
              <a:rPr lang="en-US" dirty="0"/>
              <a:t>For high availability systems, such as clusters, Microsoft recommends that you do not change the recovery interval because it may affect data safety and availability. ” </a:t>
            </a:r>
            <a:endParaRPr lang="pl-PL" dirty="0" smtClean="0"/>
          </a:p>
          <a:p>
            <a:pPr marL="0" indent="0">
              <a:buNone/>
            </a:pPr>
            <a:r>
              <a:rPr lang="pl-PL" dirty="0" smtClean="0"/>
              <a:t>„</a:t>
            </a:r>
            <a:r>
              <a:rPr lang="en-US" dirty="0"/>
              <a:t> Trace flag 3505 does not prevent the internal checkpoints that are issued by certain commands, such as </a:t>
            </a:r>
            <a:r>
              <a:rPr lang="en-US" b="1" dirty="0"/>
              <a:t>BACKUP</a:t>
            </a:r>
            <a:r>
              <a:rPr lang="en-US" dirty="0" smtClean="0"/>
              <a:t>.</a:t>
            </a:r>
            <a:r>
              <a:rPr lang="pl-PL" dirty="0" smtClean="0"/>
              <a:t>”</a:t>
            </a:r>
            <a:endParaRPr lang="pl-PL" dirty="0"/>
          </a:p>
          <a:p>
            <a:pPr marL="0" indent="0">
              <a:buNone/>
            </a:pPr>
            <a:r>
              <a:rPr lang="pl-PL" dirty="0" smtClean="0"/>
              <a:t>Źródło</a:t>
            </a:r>
            <a:r>
              <a:rPr lang="en-US" dirty="0" smtClean="0"/>
              <a:t>:</a:t>
            </a:r>
            <a:r>
              <a:rPr lang="pl-PL" dirty="0" smtClean="0"/>
              <a:t> </a:t>
            </a:r>
            <a:r>
              <a:rPr lang="en-US" dirty="0" smtClean="0"/>
              <a:t> </a:t>
            </a:r>
            <a:r>
              <a:rPr lang="en-US" dirty="0"/>
              <a:t>KB815436 </a:t>
            </a:r>
          </a:p>
          <a:p>
            <a:endParaRPr lang="en-US"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6" descr="https://encrypted-tbn1.gstatic.com/images?q=tbn:ANd9GcRA51IkDqbHr09g4ubCMkidKpo5LBGp2LnKt5CM6U9wfkFCC8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2738"/>
            <a:ext cx="167640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686800" y="5953126"/>
            <a:ext cx="457200" cy="447675"/>
          </a:xfrm>
          <a:prstGeom prst="rect">
            <a:avLst/>
          </a:prstGeom>
        </p:spPr>
      </p:pic>
      <p:pic>
        <p:nvPicPr>
          <p:cNvPr id="7" name="Picture 6"/>
          <p:cNvPicPr>
            <a:picLocks noChangeAspect="1"/>
          </p:cNvPicPr>
          <p:nvPr/>
        </p:nvPicPr>
        <p:blipFill>
          <a:blip r:embed="rId4"/>
          <a:stretch>
            <a:fillRect/>
          </a:stretch>
        </p:blipFill>
        <p:spPr>
          <a:xfrm>
            <a:off x="8686800" y="5962650"/>
            <a:ext cx="428625" cy="438150"/>
          </a:xfrm>
          <a:prstGeom prst="rect">
            <a:avLst/>
          </a:prstGeom>
        </p:spPr>
      </p:pic>
    </p:spTree>
    <p:extLst>
      <p:ext uri="{BB962C8B-B14F-4D97-AF65-F5344CB8AC3E}">
        <p14:creationId xmlns:p14="http://schemas.microsoft.com/office/powerpoint/2010/main" val="284286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1807</a:t>
            </a:r>
            <a:endParaRPr lang="en-US" dirty="0"/>
          </a:p>
        </p:txBody>
      </p:sp>
      <p:sp>
        <p:nvSpPr>
          <p:cNvPr id="3" name="Content Placeholder 2"/>
          <p:cNvSpPr>
            <a:spLocks noGrp="1"/>
          </p:cNvSpPr>
          <p:nvPr>
            <p:ph idx="1"/>
          </p:nvPr>
        </p:nvSpPr>
        <p:spPr/>
        <p:txBody>
          <a:bodyPr>
            <a:normAutofit/>
          </a:bodyPr>
          <a:lstStyle/>
          <a:p>
            <a:pPr marL="0" indent="0">
              <a:buNone/>
            </a:pPr>
            <a:r>
              <a:rPr lang="pl-PL" dirty="0" smtClean="0"/>
              <a:t>Przy pomocy tej flagi można utworzyć pliki bazy danych w zasobie sieciowym (SQL Server 2005). W SQL Server 2008R2 można utworzyć bazę danych z plikami w zasobach sieciowych bez tej flagi</a:t>
            </a:r>
          </a:p>
          <a:p>
            <a:pPr marL="0" indent="0">
              <a:buNone/>
            </a:pPr>
            <a:endParaRPr lang="pl-PL" dirty="0" smtClean="0"/>
          </a:p>
          <a:p>
            <a:pPr marL="0" indent="0">
              <a:buNone/>
            </a:pPr>
            <a:r>
              <a:rPr lang="pl-PL" dirty="0">
                <a:hlinkClick r:id="rId3"/>
              </a:rPr>
              <a:t>http://</a:t>
            </a:r>
            <a:r>
              <a:rPr lang="pl-PL" dirty="0" smtClean="0">
                <a:hlinkClick r:id="rId3"/>
              </a:rPr>
              <a:t>support.microsoft.com/kb/304261</a:t>
            </a:r>
            <a:endParaRPr lang="pl-PL" dirty="0" smtClean="0"/>
          </a:p>
          <a:p>
            <a:pPr marL="0" indent="0">
              <a:buNone/>
            </a:pPr>
            <a:endParaRPr lang="pl-PL" dirty="0"/>
          </a:p>
          <a:p>
            <a:pPr marL="0" indent="0">
              <a:buNone/>
            </a:pPr>
            <a:r>
              <a:rPr lang="pl-PL" dirty="0" smtClean="0"/>
              <a:t>Uwaga:</a:t>
            </a:r>
          </a:p>
          <a:p>
            <a:pPr>
              <a:buFontTx/>
              <a:buChar char="-"/>
            </a:pPr>
            <a:r>
              <a:rPr lang="pl-PL" dirty="0" smtClean="0"/>
              <a:t>Ryzyko problemów sieciowych</a:t>
            </a:r>
          </a:p>
          <a:p>
            <a:pPr lvl="1">
              <a:buFontTx/>
              <a:buChar char="-"/>
            </a:pPr>
            <a:r>
              <a:rPr lang="pl-PL" dirty="0" smtClean="0"/>
              <a:t>Integralność danych</a:t>
            </a:r>
          </a:p>
          <a:p>
            <a:pPr lvl="1">
              <a:buFontTx/>
              <a:buChar char="-"/>
            </a:pPr>
            <a:r>
              <a:rPr lang="pl-PL" dirty="0" smtClean="0"/>
              <a:t>Utrata danych</a:t>
            </a:r>
          </a:p>
          <a:p>
            <a:pPr>
              <a:buFontTx/>
              <a:buChar char="-"/>
            </a:pPr>
            <a:r>
              <a:rPr lang="pl-PL" dirty="0" smtClean="0"/>
              <a:t>Problemy wydajnościowe</a:t>
            </a:r>
          </a:p>
          <a:p>
            <a:pPr lvl="1">
              <a:buFontTx/>
              <a:buChar char="-"/>
            </a:pPr>
            <a:r>
              <a:rPr lang="pl-PL" dirty="0" smtClean="0"/>
              <a:t>SQLIOSim</a:t>
            </a:r>
            <a:endParaRPr lang="pl-PL" dirty="0"/>
          </a:p>
          <a:p>
            <a:pPr marL="0" indent="0">
              <a:buNone/>
            </a:pPr>
            <a:endParaRPr lang="pl-PL" dirty="0" smtClean="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5" name="Picture 6" descr="https://encrypted-tbn1.gstatic.com/images?q=tbn:ANd9GcRA51IkDqbHr09g4ubCMkidKpo5LBGp2LnKt5CM6U9wfkFCC8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12738"/>
            <a:ext cx="167640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8686800" y="5907090"/>
            <a:ext cx="428625" cy="438150"/>
          </a:xfrm>
          <a:prstGeom prst="rect">
            <a:avLst/>
          </a:prstGeom>
        </p:spPr>
      </p:pic>
    </p:spTree>
    <p:extLst>
      <p:ext uri="{BB962C8B-B14F-4D97-AF65-F5344CB8AC3E}">
        <p14:creationId xmlns:p14="http://schemas.microsoft.com/office/powerpoint/2010/main" val="650827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3807 – TF 3809</a:t>
            </a:r>
            <a:endParaRPr lang="en-US" dirty="0"/>
          </a:p>
        </p:txBody>
      </p:sp>
      <p:sp>
        <p:nvSpPr>
          <p:cNvPr id="3" name="Content Placeholder 2"/>
          <p:cNvSpPr>
            <a:spLocks noGrp="1"/>
          </p:cNvSpPr>
          <p:nvPr>
            <p:ph idx="1"/>
          </p:nvPr>
        </p:nvSpPr>
        <p:spPr/>
        <p:txBody>
          <a:bodyPr>
            <a:normAutofit/>
          </a:bodyPr>
          <a:lstStyle/>
          <a:p>
            <a:pPr marL="0" indent="0">
              <a:buNone/>
            </a:pPr>
            <a:r>
              <a:rPr lang="pl-PL" dirty="0"/>
              <a:t>F</a:t>
            </a:r>
            <a:r>
              <a:rPr lang="pl-PL" dirty="0" smtClean="0"/>
              <a:t>lagi powinny być użyte w przypadku potrzeby kontroli nad procesem recovery:</a:t>
            </a:r>
          </a:p>
          <a:p>
            <a:pPr marL="0" indent="0">
              <a:buNone/>
            </a:pPr>
            <a:endParaRPr lang="pl-PL" dirty="0" smtClean="0"/>
          </a:p>
          <a:p>
            <a:pPr marL="0" indent="0">
              <a:buNone/>
            </a:pPr>
            <a:r>
              <a:rPr lang="en-US" b="1" dirty="0" smtClean="0"/>
              <a:t>3607</a:t>
            </a:r>
            <a:r>
              <a:rPr lang="pl-PL" b="1" dirty="0" smtClean="0"/>
              <a:t> </a:t>
            </a:r>
            <a:r>
              <a:rPr lang="pl-PL" dirty="0" smtClean="0"/>
              <a:t>– nie przeprowadza procesu recovery dla żadnej z bazy danych </a:t>
            </a:r>
          </a:p>
          <a:p>
            <a:pPr marL="0" indent="0">
              <a:buNone/>
            </a:pPr>
            <a:r>
              <a:rPr lang="pl-PL" b="1" dirty="0" smtClean="0"/>
              <a:t>3608 </a:t>
            </a:r>
            <a:r>
              <a:rPr lang="pl-PL" dirty="0" smtClean="0"/>
              <a:t>– wykonuje recovery bazy master</a:t>
            </a:r>
          </a:p>
          <a:p>
            <a:pPr marL="0" indent="0">
              <a:buNone/>
            </a:pPr>
            <a:r>
              <a:rPr lang="pl-PL" dirty="0" smtClean="0"/>
              <a:t>(uwaga – startup procs nie będą wykonywane)</a:t>
            </a:r>
          </a:p>
          <a:p>
            <a:pPr marL="0" indent="0">
              <a:buNone/>
            </a:pPr>
            <a:r>
              <a:rPr lang="pl-PL" b="1" dirty="0" smtClean="0"/>
              <a:t>3609 </a:t>
            </a:r>
            <a:r>
              <a:rPr lang="pl-PL" dirty="0" smtClean="0"/>
              <a:t>– nie tworzy się tempdb (pozostaje poprzednia wersja)</a:t>
            </a:r>
            <a:endParaRPr lang="pl-PL"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sp>
        <p:nvSpPr>
          <p:cNvPr id="5" name="AutoShape 2" descr="data:image/jpeg;base64,/9j/4AAQSkZJRgABAQAAAQABAAD/2wCEAAkGBwgHEhUIExMVFQkXFhwbGBUYGR8gHBwhICAcHSAdJh8eHywhHyAlJycdJj0kMTUrLy4uIyQzOD8sNzQ5Li8BCgoKBQUFDgUFDisZExkrKysrKysrKysrKysrKysrKysrKysrKysrKysrKysrKysrKysrKysrKysrKysrKysrK//AABEIAE4AUQMBIgACEQEDEQH/xAAcAAACAwEBAQEAAAAAAAAAAAAABgQFBwMBCAL/xAA7EAACAQMCAwUEBwYHAAAAAAABAgMEBREABhIhMQcTQVFxFCIyYRVSU3KBkaEjM0Jik9EWF0NUg5LB/8QAFAEBAAAAAAAAAAAAAAAAAAAAAP/EABQRAQAAAAAAAAAAAAAAAAAAAAD/2gAMAwEAAhEDEQA/ANx0aNQr3cobPTy3J/3USM5/AZxoKjdW7YbGyW+ONqi8y/uqdDzP8zH+BB56q12/u++ftKuv9lhI/cUagEesrZOR8h+OpHZ3ZZIIjuCoGb1V4kkYjmitzSIeQUYGPMacNAkt2Xbbn96b2ieTxaWeRifzbGheyvakXvxxyRSeDRzOpHz5Np20aBIO1Ny2r36O5yOoz+yrFEqn/kGHX9dS9u7ulqZzYq2H2a9AZVeLMcq/Wjbx+71Hz02aX967bj3LTmEHguEZ46ebxjkHMEHrgnGdAwaNUWyL624qOKvYcNTzWVfqup4XH5g6vdAaNGjQGkvtgwbXKp5RmSEN90yoD+mnTVLvSz/T9DUWsY45IyFz9Yc1/XGgrLZX1Ul4qLe0jeypRwskX8PNmy/r0Gm3WV2S7i5Vtpu4OKuWnmp6lR14o1DMD6OufTVzeu1zaFodqYyvJMpwwiQtzH8xwp/PQPejSlsjtCsm9GkhgEqTRgEpKoBIPiOFmBGpm9N4WvZsK1tRxkM3CqRgFieviQMD10DDpS33X1lDLbu6dgXrlR1B5MhR+LI8QOvrqnt3bTs2sIVnlhJ+0j/9QsB66NzXaiW7UlVK6/RsFFNUq2eWSQvEPM4HL10Fh2eKIJ7pTD90K5mHq6Izfrz/AB066UOzCjqI6RrnKvDVVkz1LLn4Q+OFefkoXTfoDRo0aBd3bukbfMNKkElTcZywjhjIBIUAsxJ5ADI9c6lbX3FR7lh9siDKysUkjcYeN16qw8xpV2xNPvGuG7fdSzQLJDTjq0mTh5D9VeXIdT8vGbd7FeaGpfcNteJnlA7+lk5JKV6OrD4Xxy8j46CkTb9Cu43EfEgNHJO6j4eOQiIsB4FgST89YBuaz1NgqprZICJEcjJ8Rnk3zBGDraLnvyns9zhvdRTT09QYWp6iF15heJXWRGB4ZFB8ufM8vN9pJ9l774apRTVUicxxIC6jyIYcQHyOgRuwPaslohk3NP7neriMHlhAclznoCcY+Qzq/wC2DbDbwoe/pyHq4GLqAfiHR19fl5jGqnt7vE9FFSWiM8MM0uXA5ZVCuF9MkHHy1x7MrzUx3q4WTJNK2ZAvgrLwgkeoI/LQYDBTT1DrSqpadmChQOZJOAMeevoC/bPpYJrDb5x3kKh4ZBnkxCB1B81yG5eOny4U20ttu19ljpoKg9ZiqhifHBxkk/LmdZ1c+0W17huVNLBHPNTUodkSNPfmkcBFwp+FFGcs2OvTQatfrxRbfp3uUx4aaMc8DmfAKB4knAA1SbY3lLeKg2maklparuu+jDsDxJkL4dGBI93nqvp7PuLdM0VwuAjp7XC4kSjU8TMw+FpG6e714R49de7+iq7ZLDvaDhkSmR1miJxxRNzYqenEvXHj+hB70azz/ObZv2kv9Jv7aNBa1fZttaqkNT3LIWJLLHI6ISep4VYD8tRJdh1FoJqrXVPTS+MEjNJA/qrElfvDmNPDMFHETgeeuPtlLgyd4nAOp4hgaDP7juWnK/Rd9oBHCTgT8PeU5PQHiHvRk56kDHmNZ9abdHCs1VSEG4Uskop5kYAOInEnBn+MNEzdc/CNajdd90dcWtdDAbhWdGCgdwv35G938BnSjtewVtRFXWYLDFeIKppO6QkR8M0TKVUjmqlXOD4EDQOVwrNpX5oKiqXNTC5KCSORcODwEYKgNhhjHMZA0JXbLoamTcKY9veP9o6JIxKgcROFU88DOfEAaWFNVQlInaphYTFuCaIycINS8gPeKCG90hieJvLl01EY1VVG1OskzyNT8ASKA5JMDJw8RUgc8KTyx5jroKnekUtd7TuGoVvaVMop1c8oo14YUPAfhJdpGyeYKA6arDe7PYoxZbRRmsuCqBJLEAsXEAMl5m69fDOB5agbus9VQ26oMikVVU8cEELPxuA0zyDibJy5Z2zgkAAav7buxtqKttuFF7HAvurPAvHTnHLPuDKZ+Y9caDsuz73uE99c6s9z4UlMSkQ+83JpD0+XXGpI7MNqBuPuXMf2ZlkMf/Utz0z010t9UgqkmjanPRw4IP451JjdJBxAgr5g6CD9B2j/AG8P9Nf7aNWGjQKnaZabjeaFqeAF5FdHaEMV75FOWj4hzHENUO2dnbA3HTrdIqVkh5h4mklUKy9VdePBKn89aTrIKi33tayr2XFJHHS1c71Lz5PGsUnN41XhwGJzzz0/QL2Dc81cPouyUammUlTUsvd0yYyDgDBkwfIf31xl2buW0v8A4lhqzU7h/wBWOTCRTJ9koHJMdQT46frZQU1rijoIl4aaNQqr5ADA9T8/HUrQJMfaPR0/7KqpKymqB1DQs6/g0ec69k7SrVJ7kEFZUTnoqU7jJ9XAA06EA8tAAHLQZzJta/7ycXeskeiaM5pIImBaI/aOejOfLwH46kSbg3DtgGG50/tNtxzrKdcjHnJF1X5kctP+vGAb3T00CBWbP7OzA24jAn0bwd6TG0gjIx1EasFz8sa/XZTa56Vai4LG9PZpyjU1M7FiigHL8yeHjyDw+GNL25LPeLMH2bA8P0PXSEQluLipwTxSJgDDL1xzGM61uCJIFWFfgUAD0HLQdNGjR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wgHEhUIExMVFQkXFhwbGBUYGR8gHBwhICAcHSAdJh8eHywhHyAlJycdJj0kMTUrLy4uIyQzOD8sNzQ5Li8BCgoKBQUFDgUFDisZExkrKysrKysrKysrKysrKysrKysrKysrKysrKysrKysrKysrKysrKysrKysrKysrKysrK//AABEIAE4AUQMBIgACEQEDEQH/xAAcAAACAwEBAQEAAAAAAAAAAAAABgQFBwMBCAL/xAA7EAACAQMCAwUEBwYHAAAAAAABAgMEBREABhIhMQcTQVFxFCIyYRVSU3KBkaEjM0Jik9EWF0NUg5LB/8QAFAEBAAAAAAAAAAAAAAAAAAAAAP/EABQRAQAAAAAAAAAAAAAAAAAAAAD/2gAMAwEAAhEDEQA/ANx0aNQr3cobPTy3J/3USM5/AZxoKjdW7YbGyW+ONqi8y/uqdDzP8zH+BB56q12/u++ftKuv9lhI/cUagEesrZOR8h+OpHZ3ZZIIjuCoGb1V4kkYjmitzSIeQUYGPMacNAkt2Xbbn96b2ieTxaWeRifzbGheyvakXvxxyRSeDRzOpHz5Np20aBIO1Ny2r36O5yOoz+yrFEqn/kGHX9dS9u7ulqZzYq2H2a9AZVeLMcq/Wjbx+71Hz02aX967bj3LTmEHguEZ46ebxjkHMEHrgnGdAwaNUWyL624qOKvYcNTzWVfqup4XH5g6vdAaNGjQGkvtgwbXKp5RmSEN90yoD+mnTVLvSz/T9DUWsY45IyFz9Yc1/XGgrLZX1Ul4qLe0jeypRwskX8PNmy/r0Gm3WV2S7i5Vtpu4OKuWnmp6lR14o1DMD6OufTVzeu1zaFodqYyvJMpwwiQtzH8xwp/PQPejSlsjtCsm9GkhgEqTRgEpKoBIPiOFmBGpm9N4WvZsK1tRxkM3CqRgFieviQMD10DDpS33X1lDLbu6dgXrlR1B5MhR+LI8QOvrqnt3bTs2sIVnlhJ+0j/9QsB66NzXaiW7UlVK6/RsFFNUq2eWSQvEPM4HL10Fh2eKIJ7pTD90K5mHq6Izfrz/AB066UOzCjqI6RrnKvDVVkz1LLn4Q+OFefkoXTfoDRo0aBd3bukbfMNKkElTcZywjhjIBIUAsxJ5ADI9c6lbX3FR7lh9siDKysUkjcYeN16qw8xpV2xNPvGuG7fdSzQLJDTjq0mTh5D9VeXIdT8vGbd7FeaGpfcNteJnlA7+lk5JKV6OrD4Xxy8j46CkTb9Cu43EfEgNHJO6j4eOQiIsB4FgST89YBuaz1NgqprZICJEcjJ8Rnk3zBGDraLnvyns9zhvdRTT09QYWp6iF15heJXWRGB4ZFB8ufM8vN9pJ9l774apRTVUicxxIC6jyIYcQHyOgRuwPaslohk3NP7neriMHlhAclznoCcY+Qzq/wC2DbDbwoe/pyHq4GLqAfiHR19fl5jGqnt7vE9FFSWiM8MM0uXA5ZVCuF9MkHHy1x7MrzUx3q4WTJNK2ZAvgrLwgkeoI/LQYDBTT1DrSqpadmChQOZJOAMeevoC/bPpYJrDb5x3kKh4ZBnkxCB1B81yG5eOny4U20ttu19ljpoKg9ZiqhifHBxkk/LmdZ1c+0W17huVNLBHPNTUodkSNPfmkcBFwp+FFGcs2OvTQatfrxRbfp3uUx4aaMc8DmfAKB4knAA1SbY3lLeKg2maklparuu+jDsDxJkL4dGBI93nqvp7PuLdM0VwuAjp7XC4kSjU8TMw+FpG6e714R49de7+iq7ZLDvaDhkSmR1miJxxRNzYqenEvXHj+hB70azz/ObZv2kv9Jv7aNBa1fZttaqkNT3LIWJLLHI6ISep4VYD8tRJdh1FoJqrXVPTS+MEjNJA/qrElfvDmNPDMFHETgeeuPtlLgyd4nAOp4hgaDP7juWnK/Rd9oBHCTgT8PeU5PQHiHvRk56kDHmNZ9abdHCs1VSEG4Uskop5kYAOInEnBn+MNEzdc/CNajdd90dcWtdDAbhWdGCgdwv35G938BnSjtewVtRFXWYLDFeIKppO6QkR8M0TKVUjmqlXOD4EDQOVwrNpX5oKiqXNTC5KCSORcODwEYKgNhhjHMZA0JXbLoamTcKY9veP9o6JIxKgcROFU88DOfEAaWFNVQlInaphYTFuCaIycINS8gPeKCG90hieJvLl01EY1VVG1OskzyNT8ASKA5JMDJw8RUgc8KTyx5jroKnekUtd7TuGoVvaVMop1c8oo14YUPAfhJdpGyeYKA6arDe7PYoxZbRRmsuCqBJLEAsXEAMl5m69fDOB5agbus9VQ26oMikVVU8cEELPxuA0zyDibJy5Z2zgkAAav7buxtqKttuFF7HAvurPAvHTnHLPuDKZ+Y9caDsuz73uE99c6s9z4UlMSkQ+83JpD0+XXGpI7MNqBuPuXMf2ZlkMf/Utz0z010t9UgqkmjanPRw4IP451JjdJBxAgr5g6CD9B2j/AG8P9Nf7aNWGjQKnaZabjeaFqeAF5FdHaEMV75FOWj4hzHENUO2dnbA3HTrdIqVkh5h4mklUKy9VdePBKn89aTrIKi33tayr2XFJHHS1c71Lz5PGsUnN41XhwGJzzz0/QL2Dc81cPouyUammUlTUsvd0yYyDgDBkwfIf31xl2buW0v8A4lhqzU7h/wBWOTCRTJ9koHJMdQT46frZQU1rijoIl4aaNQqr5ADA9T8/HUrQJMfaPR0/7KqpKymqB1DQs6/g0ec69k7SrVJ7kEFZUTnoqU7jJ9XAA06EA8tAAHLQZzJta/7ycXeskeiaM5pIImBaI/aOejOfLwH46kSbg3DtgGG50/tNtxzrKdcjHnJF1X5kctP+vGAb3T00CBWbP7OzA24jAn0bwd6TG0gjIx1EasFz8sa/XZTa56Vai4LG9PZpyjU1M7FiigHL8yeHjyDw+GNL25LPeLMH2bA8P0PXSEQluLipwTxSJgDDL1xzGM61uCJIFWFfgUAD0HLQdNGjRo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s://encrypted-tbn1.gstatic.com/images?q=tbn:ANd9GcRA51IkDqbHr09g4ubCMkidKpo5LBGp2LnKt5CM6U9wfkFCC8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2738"/>
            <a:ext cx="167640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8686800" y="5953126"/>
            <a:ext cx="457200" cy="447675"/>
          </a:xfrm>
          <a:prstGeom prst="rect">
            <a:avLst/>
          </a:prstGeom>
        </p:spPr>
      </p:pic>
      <p:pic>
        <p:nvPicPr>
          <p:cNvPr id="9" name="Picture 8"/>
          <p:cNvPicPr>
            <a:picLocks noChangeAspect="1"/>
          </p:cNvPicPr>
          <p:nvPr/>
        </p:nvPicPr>
        <p:blipFill>
          <a:blip r:embed="rId4"/>
          <a:stretch>
            <a:fillRect/>
          </a:stretch>
        </p:blipFill>
        <p:spPr>
          <a:xfrm>
            <a:off x="8686800" y="5907090"/>
            <a:ext cx="428625" cy="438150"/>
          </a:xfrm>
          <a:prstGeom prst="rect">
            <a:avLst/>
          </a:prstGeom>
        </p:spPr>
      </p:pic>
    </p:spTree>
    <p:extLst>
      <p:ext uri="{BB962C8B-B14F-4D97-AF65-F5344CB8AC3E}">
        <p14:creationId xmlns:p14="http://schemas.microsoft.com/office/powerpoint/2010/main" val="35186898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2312 – TF 9481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pl-PL" b="1" dirty="0" smtClean="0"/>
              <a:t>TF 2312 </a:t>
            </a:r>
            <a:r>
              <a:rPr lang="pl-PL" dirty="0" smtClean="0"/>
              <a:t>– dla SQL Server 2014 – nakazuje optymalizatorowi zapytań użyć nowego estymatora (cardinality estimator) podczas tworzenia planu zapytania dla bazy danych z poziomem kompatybilności 110 (SQL Server 2012)</a:t>
            </a:r>
          </a:p>
          <a:p>
            <a:pPr marL="0" indent="0">
              <a:buNone/>
            </a:pPr>
            <a:endParaRPr lang="pl-PL" dirty="0" smtClean="0"/>
          </a:p>
          <a:p>
            <a:pPr marL="0" indent="0">
              <a:buNone/>
            </a:pPr>
            <a:r>
              <a:rPr lang="pl-PL" b="1" dirty="0"/>
              <a:t>TF </a:t>
            </a:r>
            <a:r>
              <a:rPr lang="pl-PL" b="1" dirty="0" smtClean="0"/>
              <a:t>9481</a:t>
            </a:r>
            <a:r>
              <a:rPr lang="pl-PL" dirty="0" smtClean="0"/>
              <a:t>– </a:t>
            </a:r>
            <a:r>
              <a:rPr lang="pl-PL" dirty="0"/>
              <a:t>dla SQL Server 2014 – nakazuje optymalizatorowi zapytań użyć </a:t>
            </a:r>
            <a:r>
              <a:rPr lang="pl-PL" dirty="0" smtClean="0"/>
              <a:t>starego estymatora </a:t>
            </a:r>
            <a:r>
              <a:rPr lang="pl-PL" dirty="0"/>
              <a:t>(cardinality estimator) podczas tworzenia planu zapytania dla bazy danych z poziomem kompatybilności </a:t>
            </a:r>
            <a:r>
              <a:rPr lang="pl-PL" dirty="0" smtClean="0"/>
              <a:t>120 </a:t>
            </a:r>
            <a:r>
              <a:rPr lang="pl-PL" dirty="0"/>
              <a:t>(SQL Server </a:t>
            </a:r>
            <a:r>
              <a:rPr lang="pl-PL" dirty="0" smtClean="0"/>
              <a:t>2014)</a:t>
            </a:r>
            <a:endParaRPr lang="pl-PL" dirty="0"/>
          </a:p>
          <a:p>
            <a:pPr marL="0" indent="0">
              <a:buNone/>
            </a:pPr>
            <a:endParaRPr lang="pl-PL" dirty="0"/>
          </a:p>
          <a:p>
            <a:pPr marL="0" indent="0">
              <a:buNone/>
            </a:pPr>
            <a:r>
              <a:rPr lang="pl-PL" dirty="0" smtClean="0"/>
              <a:t>Źródło: </a:t>
            </a:r>
            <a:r>
              <a:rPr lang="en-US" dirty="0">
                <a:hlinkClick r:id="rId3"/>
              </a:rPr>
              <a:t>http://</a:t>
            </a:r>
            <a:r>
              <a:rPr lang="en-US" dirty="0" smtClean="0">
                <a:hlinkClick r:id="rId3"/>
              </a:rPr>
              <a:t>support.microsoft.com/kb/2801413</a:t>
            </a:r>
            <a:endParaRPr lang="pl-PL" dirty="0" smtClean="0"/>
          </a:p>
          <a:p>
            <a:pPr marL="0" indent="0">
              <a:buNone/>
            </a:pPr>
            <a:endParaRPr lang="pl-PL" dirty="0" smtClean="0"/>
          </a:p>
          <a:p>
            <a:pPr marL="0" indent="0">
              <a:buNone/>
            </a:pPr>
            <a:r>
              <a:rPr lang="pl-PL" dirty="0" smtClean="0"/>
              <a:t>Szczegóły - </a:t>
            </a:r>
            <a:r>
              <a:rPr lang="en-US" b="1" dirty="0"/>
              <a:t>SQL Server Cardinality Estimation (400</a:t>
            </a:r>
            <a:r>
              <a:rPr lang="en-US" b="1" dirty="0" smtClean="0"/>
              <a:t>+)</a:t>
            </a:r>
            <a:r>
              <a:rPr lang="pl-PL" b="1" dirty="0" smtClean="0"/>
              <a:t>  Maciej Pilecki, Paweł Potasiński (400+), sala Prasowa, dzisiaj o godzinie 15:45</a:t>
            </a:r>
            <a:endParaRPr lang="pl-PL" dirty="0" smtClean="0"/>
          </a:p>
          <a:p>
            <a:pPr marL="0" indent="0">
              <a:buNone/>
            </a:pPr>
            <a:endParaRPr lang="pl-PL" dirty="0" smtClean="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sp>
        <p:nvSpPr>
          <p:cNvPr id="5" name="AutoShape 2" descr="data:image/jpeg;base64,/9j/4AAQSkZJRgABAQAAAQABAAD/2wCEAAkGBwgHEhUIExMVFQkXFhwbGBUYGR8gHBwhICAcHSAdJh8eHywhHyAlJycdJj0kMTUrLy4uIyQzOD8sNzQ5Li8BCgoKBQUFDgUFDisZExkrKysrKysrKysrKysrKysrKysrKysrKysrKysrKysrKysrKysrKysrKysrKysrKysrK//AABEIAE4AUQMBIgACEQEDEQH/xAAcAAACAwEBAQEAAAAAAAAAAAAABgQFBwMBCAL/xAA7EAACAQMCAwUEBwYHAAAAAAABAgMEBREABhIhMQcTQVFxFCIyYRVSU3KBkaEjM0Jik9EWF0NUg5LB/8QAFAEBAAAAAAAAAAAAAAAAAAAAAP/EABQRAQAAAAAAAAAAAAAAAAAAAAD/2gAMAwEAAhEDEQA/ANx0aNQr3cobPTy3J/3USM5/AZxoKjdW7YbGyW+ONqi8y/uqdDzP8zH+BB56q12/u++ftKuv9lhI/cUagEesrZOR8h+OpHZ3ZZIIjuCoGb1V4kkYjmitzSIeQUYGPMacNAkt2Xbbn96b2ieTxaWeRifzbGheyvakXvxxyRSeDRzOpHz5Np20aBIO1Ny2r36O5yOoz+yrFEqn/kGHX9dS9u7ulqZzYq2H2a9AZVeLMcq/Wjbx+71Hz02aX967bj3LTmEHguEZ46ebxjkHMEHrgnGdAwaNUWyL624qOKvYcNTzWVfqup4XH5g6vdAaNGjQGkvtgwbXKp5RmSEN90yoD+mnTVLvSz/T9DUWsY45IyFz9Yc1/XGgrLZX1Ul4qLe0jeypRwskX8PNmy/r0Gm3WV2S7i5Vtpu4OKuWnmp6lR14o1DMD6OufTVzeu1zaFodqYyvJMpwwiQtzH8xwp/PQPejSlsjtCsm9GkhgEqTRgEpKoBIPiOFmBGpm9N4WvZsK1tRxkM3CqRgFieviQMD10DDpS33X1lDLbu6dgXrlR1B5MhR+LI8QOvrqnt3bTs2sIVnlhJ+0j/9QsB66NzXaiW7UlVK6/RsFFNUq2eWSQvEPM4HL10Fh2eKIJ7pTD90K5mHq6Izfrz/AB066UOzCjqI6RrnKvDVVkz1LLn4Q+OFefkoXTfoDRo0aBd3bukbfMNKkElTcZywjhjIBIUAsxJ5ADI9c6lbX3FR7lh9siDKysUkjcYeN16qw8xpV2xNPvGuG7fdSzQLJDTjq0mTh5D9VeXIdT8vGbd7FeaGpfcNteJnlA7+lk5JKV6OrD4Xxy8j46CkTb9Cu43EfEgNHJO6j4eOQiIsB4FgST89YBuaz1NgqprZICJEcjJ8Rnk3zBGDraLnvyns9zhvdRTT09QYWp6iF15heJXWRGB4ZFB8ufM8vN9pJ9l774apRTVUicxxIC6jyIYcQHyOgRuwPaslohk3NP7neriMHlhAclznoCcY+Qzq/wC2DbDbwoe/pyHq4GLqAfiHR19fl5jGqnt7vE9FFSWiM8MM0uXA5ZVCuF9MkHHy1x7MrzUx3q4WTJNK2ZAvgrLwgkeoI/LQYDBTT1DrSqpadmChQOZJOAMeevoC/bPpYJrDb5x3kKh4ZBnkxCB1B81yG5eOny4U20ttu19ljpoKg9ZiqhifHBxkk/LmdZ1c+0W17huVNLBHPNTUodkSNPfmkcBFwp+FFGcs2OvTQatfrxRbfp3uUx4aaMc8DmfAKB4knAA1SbY3lLeKg2maklparuu+jDsDxJkL4dGBI93nqvp7PuLdM0VwuAjp7XC4kSjU8TMw+FpG6e714R49de7+iq7ZLDvaDhkSmR1miJxxRNzYqenEvXHj+hB70azz/ObZv2kv9Jv7aNBa1fZttaqkNT3LIWJLLHI6ISep4VYD8tRJdh1FoJqrXVPTS+MEjNJA/qrElfvDmNPDMFHETgeeuPtlLgyd4nAOp4hgaDP7juWnK/Rd9oBHCTgT8PeU5PQHiHvRk56kDHmNZ9abdHCs1VSEG4Uskop5kYAOInEnBn+MNEzdc/CNajdd90dcWtdDAbhWdGCgdwv35G938BnSjtewVtRFXWYLDFeIKppO6QkR8M0TKVUjmqlXOD4EDQOVwrNpX5oKiqXNTC5KCSORcODwEYKgNhhjHMZA0JXbLoamTcKY9veP9o6JIxKgcROFU88DOfEAaWFNVQlInaphYTFuCaIycINS8gPeKCG90hieJvLl01EY1VVG1OskzyNT8ASKA5JMDJw8RUgc8KTyx5jroKnekUtd7TuGoVvaVMop1c8oo14YUPAfhJdpGyeYKA6arDe7PYoxZbRRmsuCqBJLEAsXEAMl5m69fDOB5agbus9VQ26oMikVVU8cEELPxuA0zyDibJy5Z2zgkAAav7buxtqKttuFF7HAvurPAvHTnHLPuDKZ+Y9caDsuz73uE99c6s9z4UlMSkQ+83JpD0+XXGpI7MNqBuPuXMf2ZlkMf/Utz0z010t9UgqkmjanPRw4IP451JjdJBxAgr5g6CD9B2j/AG8P9Nf7aNWGjQKnaZabjeaFqeAF5FdHaEMV75FOWj4hzHENUO2dnbA3HTrdIqVkh5h4mklUKy9VdePBKn89aTrIKi33tayr2XFJHHS1c71Lz5PGsUnN41XhwGJzzz0/QL2Dc81cPouyUammUlTUsvd0yYyDgDBkwfIf31xl2buW0v8A4lhqzU7h/wBWOTCRTJ9koHJMdQT46frZQU1rijoIl4aaNQqr5ADA9T8/HUrQJMfaPR0/7KqpKymqB1DQs6/g0ec69k7SrVJ7kEFZUTnoqU7jJ9XAA06EA8tAAHLQZzJta/7ycXeskeiaM5pIImBaI/aOejOfLwH46kSbg3DtgGG50/tNtxzrKdcjHnJF1X5kctP+vGAb3T00CBWbP7OzA24jAn0bwd6TG0gjIx1EasFz8sa/XZTa56Vai4LG9PZpyjU1M7FiigHL8yeHjyDw+GNL25LPeLMH2bA8P0PXSEQluLipwTxSJgDDL1xzGM61uCJIFWFfgUAD0HLQdNGjR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wgHEhUIExMVFQkXFhwbGBUYGR8gHBwhICAcHSAdJh8eHywhHyAlJycdJj0kMTUrLy4uIyQzOD8sNzQ5Li8BCgoKBQUFDgUFDisZExkrKysrKysrKysrKysrKysrKysrKysrKysrKysrKysrKysrKysrKysrKysrKysrKysrK//AABEIAE4AUQMBIgACEQEDEQH/xAAcAAACAwEBAQEAAAAAAAAAAAAABgQFBwMBCAL/xAA7EAACAQMCAwUEBwYHAAAAAAABAgMEBREABhIhMQcTQVFxFCIyYRVSU3KBkaEjM0Jik9EWF0NUg5LB/8QAFAEBAAAAAAAAAAAAAAAAAAAAAP/EABQRAQAAAAAAAAAAAAAAAAAAAAD/2gAMAwEAAhEDEQA/ANx0aNQr3cobPTy3J/3USM5/AZxoKjdW7YbGyW+ONqi8y/uqdDzP8zH+BB56q12/u++ftKuv9lhI/cUagEesrZOR8h+OpHZ3ZZIIjuCoGb1V4kkYjmitzSIeQUYGPMacNAkt2Xbbn96b2ieTxaWeRifzbGheyvakXvxxyRSeDRzOpHz5Np20aBIO1Ny2r36O5yOoz+yrFEqn/kGHX9dS9u7ulqZzYq2H2a9AZVeLMcq/Wjbx+71Hz02aX967bj3LTmEHguEZ46ebxjkHMEHrgnGdAwaNUWyL624qOKvYcNTzWVfqup4XH5g6vdAaNGjQGkvtgwbXKp5RmSEN90yoD+mnTVLvSz/T9DUWsY45IyFz9Yc1/XGgrLZX1Ul4qLe0jeypRwskX8PNmy/r0Gm3WV2S7i5Vtpu4OKuWnmp6lR14o1DMD6OufTVzeu1zaFodqYyvJMpwwiQtzH8xwp/PQPejSlsjtCsm9GkhgEqTRgEpKoBIPiOFmBGpm9N4WvZsK1tRxkM3CqRgFieviQMD10DDpS33X1lDLbu6dgXrlR1B5MhR+LI8QOvrqnt3bTs2sIVnlhJ+0j/9QsB66NzXaiW7UlVK6/RsFFNUq2eWSQvEPM4HL10Fh2eKIJ7pTD90K5mHq6Izfrz/AB066UOzCjqI6RrnKvDVVkz1LLn4Q+OFefkoXTfoDRo0aBd3bukbfMNKkElTcZywjhjIBIUAsxJ5ADI9c6lbX3FR7lh9siDKysUkjcYeN16qw8xpV2xNPvGuG7fdSzQLJDTjq0mTh5D9VeXIdT8vGbd7FeaGpfcNteJnlA7+lk5JKV6OrD4Xxy8j46CkTb9Cu43EfEgNHJO6j4eOQiIsB4FgST89YBuaz1NgqprZICJEcjJ8Rnk3zBGDraLnvyns9zhvdRTT09QYWp6iF15heJXWRGB4ZFB8ufM8vN9pJ9l774apRTVUicxxIC6jyIYcQHyOgRuwPaslohk3NP7neriMHlhAclznoCcY+Qzq/wC2DbDbwoe/pyHq4GLqAfiHR19fl5jGqnt7vE9FFSWiM8MM0uXA5ZVCuF9MkHHy1x7MrzUx3q4WTJNK2ZAvgrLwgkeoI/LQYDBTT1DrSqpadmChQOZJOAMeevoC/bPpYJrDb5x3kKh4ZBnkxCB1B81yG5eOny4U20ttu19ljpoKg9ZiqhifHBxkk/LmdZ1c+0W17huVNLBHPNTUodkSNPfmkcBFwp+FFGcs2OvTQatfrxRbfp3uUx4aaMc8DmfAKB4knAA1SbY3lLeKg2maklparuu+jDsDxJkL4dGBI93nqvp7PuLdM0VwuAjp7XC4kSjU8TMw+FpG6e714R49de7+iq7ZLDvaDhkSmR1miJxxRNzYqenEvXHj+hB70azz/ObZv2kv9Jv7aNBa1fZttaqkNT3LIWJLLHI6ISep4VYD8tRJdh1FoJqrXVPTS+MEjNJA/qrElfvDmNPDMFHETgeeuPtlLgyd4nAOp4hgaDP7juWnK/Rd9oBHCTgT8PeU5PQHiHvRk56kDHmNZ9abdHCs1VSEG4Uskop5kYAOInEnBn+MNEzdc/CNajdd90dcWtdDAbhWdGCgdwv35G938BnSjtewVtRFXWYLDFeIKppO6QkR8M0TKVUjmqlXOD4EDQOVwrNpX5oKiqXNTC5KCSORcODwEYKgNhhjHMZA0JXbLoamTcKY9veP9o6JIxKgcROFU88DOfEAaWFNVQlInaphYTFuCaIycINS8gPeKCG90hieJvLl01EY1VVG1OskzyNT8ASKA5JMDJw8RUgc8KTyx5jroKnekUtd7TuGoVvaVMop1c8oo14YUPAfhJdpGyeYKA6arDe7PYoxZbRRmsuCqBJLEAsXEAMl5m69fDOB5agbus9VQ26oMikVVU8cEELPxuA0zyDibJy5Z2zgkAAav7buxtqKttuFF7HAvurPAvHTnHLPuDKZ+Y9caDsuz73uE99c6s9z4UlMSkQ+83JpD0+XXGpI7MNqBuPuXMf2ZlkMf/Utz0z010t9UgqkmjanPRw4IP451JjdJBxAgr5g6CD9B2j/AG8P9Nf7aNWGjQKnaZabjeaFqeAF5FdHaEMV75FOWj4hzHENUO2dnbA3HTrdIqVkh5h4mklUKy9VdePBKn89aTrIKi33tayr2XFJHHS1c71Lz5PGsUnN41XhwGJzzz0/QL2Dc81cPouyUammUlTUsvd0yYyDgDBkwfIf31xl2buW0v8A4lhqzU7h/wBWOTCRTJ9koHJMdQT46frZQU1rijoIl4aaNQqr5ADA9T8/HUrQJMfaPR0/7KqpKymqB1DQs6/g0ec69k7SrVJ7kEFZUTnoqU7jJ9XAA06EA8tAAHLQZzJta/7ycXeskeiaM5pIImBaI/aOejOfLwH46kSbg3DtgGG50/tNtxzrKdcjHnJF1X5kctP+vGAb3T00CBWbP7OzA24jAn0bwd6TG0gjIx1EasFz8sa/XZTa56Vai4LG9PZpyjU1M7FiigHL8yeHjyDw+GNL25LPeLMH2bA8P0PXSEQluLipwTxSJgDDL1xzGM61uCJIFWFfgUAD0HLQdNGjRo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224634"/>
            <a:ext cx="1238250" cy="1238250"/>
          </a:xfrm>
          <a:prstGeom prst="rect">
            <a:avLst/>
          </a:prstGeom>
        </p:spPr>
      </p:pic>
    </p:spTree>
    <p:extLst>
      <p:ext uri="{BB962C8B-B14F-4D97-AF65-F5344CB8AC3E}">
        <p14:creationId xmlns:p14="http://schemas.microsoft.com/office/powerpoint/2010/main" val="300294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Damian</a:t>
            </a:r>
            <a:endParaRPr lang="en-US" dirty="0"/>
          </a:p>
        </p:txBody>
      </p:sp>
      <p:sp>
        <p:nvSpPr>
          <p:cNvPr id="3" name="Content Placeholder 2"/>
          <p:cNvSpPr>
            <a:spLocks noGrp="1"/>
          </p:cNvSpPr>
          <p:nvPr>
            <p:ph idx="1"/>
          </p:nvPr>
        </p:nvSpPr>
        <p:spPr/>
        <p:txBody>
          <a:bodyPr>
            <a:noAutofit/>
          </a:bodyPr>
          <a:lstStyle/>
          <a:p>
            <a:pPr>
              <a:lnSpc>
                <a:spcPct val="120000"/>
              </a:lnSpc>
            </a:pPr>
            <a:r>
              <a:rPr lang="pl-PL" sz="2800" dirty="0" smtClean="0"/>
              <a:t>Project </a:t>
            </a:r>
            <a:r>
              <a:rPr lang="pl-PL" sz="2800" dirty="0"/>
              <a:t>Manager &amp; Technical Lead | </a:t>
            </a:r>
            <a:r>
              <a:rPr lang="pl-PL" sz="2800" b="1" dirty="0"/>
              <a:t>LGBS Software (</a:t>
            </a:r>
            <a:r>
              <a:rPr lang="pl-PL" sz="2800" b="1" dirty="0">
                <a:hlinkClick r:id="rId2"/>
              </a:rPr>
              <a:t>www.lgbs.pl</a:t>
            </a:r>
            <a:r>
              <a:rPr lang="pl-PL" sz="2800" b="1" dirty="0"/>
              <a:t>)</a:t>
            </a:r>
          </a:p>
          <a:p>
            <a:pPr>
              <a:lnSpc>
                <a:spcPct val="120000"/>
              </a:lnSpc>
            </a:pPr>
            <a:r>
              <a:rPr lang="pl-PL" sz="2800" dirty="0"/>
              <a:t>MVP | MCT | MCSE | MCITP </a:t>
            </a:r>
          </a:p>
          <a:p>
            <a:pPr>
              <a:lnSpc>
                <a:spcPct val="120000"/>
              </a:lnSpc>
            </a:pPr>
            <a:r>
              <a:rPr lang="pl-PL" sz="2800" dirty="0">
                <a:hlinkClick r:id="rId3"/>
              </a:rPr>
              <a:t>d.widera@lgbs.pl</a:t>
            </a:r>
            <a:endParaRPr lang="pl-PL" sz="2800" dirty="0"/>
          </a:p>
          <a:p>
            <a:pPr>
              <a:lnSpc>
                <a:spcPct val="120000"/>
              </a:lnSpc>
            </a:pPr>
            <a:r>
              <a:rPr lang="pl-PL" sz="2800" dirty="0"/>
              <a:t>+48 665-229-227</a:t>
            </a:r>
          </a:p>
          <a:p>
            <a:pPr>
              <a:lnSpc>
                <a:spcPct val="120000"/>
              </a:lnSpc>
            </a:pPr>
            <a:r>
              <a:rPr lang="pl-PL" sz="2800" dirty="0"/>
              <a:t>@damian.widera                               </a:t>
            </a:r>
          </a:p>
          <a:p>
            <a:pPr>
              <a:lnSpc>
                <a:spcPct val="120000"/>
              </a:lnSpc>
            </a:pPr>
            <a:r>
              <a:rPr lang="pl-PL" sz="2800" dirty="0"/>
              <a:t>facebook.com/damian.widera.10       </a:t>
            </a:r>
          </a:p>
          <a:p>
            <a:pPr>
              <a:lnSpc>
                <a:spcPct val="120000"/>
              </a:lnSpc>
            </a:pPr>
            <a:endParaRPr lang="pl-PL" sz="2800" dirty="0"/>
          </a:p>
          <a:p>
            <a:endParaRPr lang="en-US" sz="2800" dirty="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pic>
        <p:nvPicPr>
          <p:cNvPr id="6" name="Picture 5"/>
          <p:cNvPicPr>
            <a:picLocks noChangeAspect="1"/>
          </p:cNvPicPr>
          <p:nvPr/>
        </p:nvPicPr>
        <p:blipFill>
          <a:blip r:embed="rId4"/>
          <a:stretch>
            <a:fillRect/>
          </a:stretch>
        </p:blipFill>
        <p:spPr>
          <a:xfrm>
            <a:off x="2971800" y="92074"/>
            <a:ext cx="5912042" cy="590548"/>
          </a:xfrm>
          <a:prstGeom prst="rect">
            <a:avLst/>
          </a:prstGeom>
        </p:spPr>
      </p:pic>
    </p:spTree>
    <p:extLst>
      <p:ext uri="{BB962C8B-B14F-4D97-AF65-F5344CB8AC3E}">
        <p14:creationId xmlns:p14="http://schemas.microsoft.com/office/powerpoint/2010/main" val="38556951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TF 8649</a:t>
            </a:r>
            <a:endParaRPr lang="en-US" dirty="0"/>
          </a:p>
        </p:txBody>
      </p:sp>
      <p:sp>
        <p:nvSpPr>
          <p:cNvPr id="3" name="Content Placeholder 2"/>
          <p:cNvSpPr>
            <a:spLocks noGrp="1"/>
          </p:cNvSpPr>
          <p:nvPr>
            <p:ph idx="1"/>
          </p:nvPr>
        </p:nvSpPr>
        <p:spPr/>
        <p:txBody>
          <a:bodyPr>
            <a:normAutofit/>
          </a:bodyPr>
          <a:lstStyle/>
          <a:p>
            <a:pPr marL="0" indent="0">
              <a:buNone/>
            </a:pPr>
            <a:r>
              <a:rPr lang="pl-PL" sz="3200" b="1" dirty="0" smtClean="0"/>
              <a:t>TF 8649</a:t>
            </a:r>
            <a:r>
              <a:rPr lang="pl-PL" sz="3200" dirty="0" smtClean="0"/>
              <a:t> – ustawia „cost treshold of execution” na 0, co powoduje, że zostanie wygeneroway plan równoległy, o ile jest to możliwe.</a:t>
            </a:r>
            <a:endParaRPr lang="pl-PL" sz="3200" dirty="0"/>
          </a:p>
          <a:p>
            <a:pPr marL="0" indent="0">
              <a:buNone/>
            </a:pPr>
            <a:endParaRPr lang="pl-PL" sz="3200" dirty="0" smtClean="0"/>
          </a:p>
          <a:p>
            <a:pPr marL="0" indent="0">
              <a:buNone/>
            </a:pPr>
            <a:endParaRPr lang="pl-PL" sz="3200" dirty="0" smtClean="0"/>
          </a:p>
        </p:txBody>
      </p:sp>
      <p:sp>
        <p:nvSpPr>
          <p:cNvPr id="4" name="Footer Placeholder 3"/>
          <p:cNvSpPr>
            <a:spLocks noGrp="1"/>
          </p:cNvSpPr>
          <p:nvPr>
            <p:ph type="ftr" sz="quarter" idx="11"/>
          </p:nvPr>
        </p:nvSpPr>
        <p:spPr/>
        <p:txBody>
          <a:bodyPr/>
          <a:lstStyle/>
          <a:p>
            <a:r>
              <a:rPr lang="pl-PL" smtClean="0"/>
              <a:t>SQLDay 2014</a:t>
            </a:r>
          </a:p>
          <a:p>
            <a:endParaRPr lang="pl-PL" dirty="0" smtClean="0"/>
          </a:p>
        </p:txBody>
      </p:sp>
      <p:sp>
        <p:nvSpPr>
          <p:cNvPr id="5" name="AutoShape 2" descr="data:image/jpeg;base64,/9j/4AAQSkZJRgABAQAAAQABAAD/2wCEAAkGBwgHEhUIExMVFQkXFhwbGBUYGR8gHBwhICAcHSAdJh8eHywhHyAlJycdJj0kMTUrLy4uIyQzOD8sNzQ5Li8BCgoKBQUFDgUFDisZExkrKysrKysrKysrKysrKysrKysrKysrKysrKysrKysrKysrKysrKysrKysrKysrKysrK//AABEIAE4AUQMBIgACEQEDEQH/xAAcAAACAwEBAQEAAAAAAAAAAAAABgQFBwMBCAL/xAA7EAACAQMCAwUEBwYHAAAAAAABAgMEBREABhIhMQcTQVFxFCIyYRVSU3KBkaEjM0Jik9EWF0NUg5LB/8QAFAEBAAAAAAAAAAAAAAAAAAAAAP/EABQRAQAAAAAAAAAAAAAAAAAAAAD/2gAMAwEAAhEDEQA/ANx0aNQr3cobPTy3J/3USM5/AZxoKjdW7YbGyW+ONqi8y/uqdDzP8zH+BB56q12/u++ftKuv9lhI/cUagEesrZOR8h+OpHZ3ZZIIjuCoGb1V4kkYjmitzSIeQUYGPMacNAkt2Xbbn96b2ieTxaWeRifzbGheyvakXvxxyRSeDRzOpHz5Np20aBIO1Ny2r36O5yOoz+yrFEqn/kGHX9dS9u7ulqZzYq2H2a9AZVeLMcq/Wjbx+71Hz02aX967bj3LTmEHguEZ46ebxjkHMEHrgnGdAwaNUWyL624qOKvYcNTzWVfqup4XH5g6vdAaNGjQGkvtgwbXKp5RmSEN90yoD+mnTVLvSz/T9DUWsY45IyFz9Yc1/XGgrLZX1Ul4qLe0jeypRwskX8PNmy/r0Gm3WV2S7i5Vtpu4OKuWnmp6lR14o1DMD6OufTVzeu1zaFodqYyvJMpwwiQtzH8xwp/PQPejSlsjtCsm9GkhgEqTRgEpKoBIPiOFmBGpm9N4WvZsK1tRxkM3CqRgFieviQMD10DDpS33X1lDLbu6dgXrlR1B5MhR+LI8QOvrqnt3bTs2sIVnlhJ+0j/9QsB66NzXaiW7UlVK6/RsFFNUq2eWSQvEPM4HL10Fh2eKIJ7pTD90K5mHq6Izfrz/AB066UOzCjqI6RrnKvDVVkz1LLn4Q+OFefkoXTfoDRo0aBd3bukbfMNKkElTcZywjhjIBIUAsxJ5ADI9c6lbX3FR7lh9siDKysUkjcYeN16qw8xpV2xNPvGuG7fdSzQLJDTjq0mTh5D9VeXIdT8vGbd7FeaGpfcNteJnlA7+lk5JKV6OrD4Xxy8j46CkTb9Cu43EfEgNHJO6j4eOQiIsB4FgST89YBuaz1NgqprZICJEcjJ8Rnk3zBGDraLnvyns9zhvdRTT09QYWp6iF15heJXWRGB4ZFB8ufM8vN9pJ9l774apRTVUicxxIC6jyIYcQHyOgRuwPaslohk3NP7neriMHlhAclznoCcY+Qzq/wC2DbDbwoe/pyHq4GLqAfiHR19fl5jGqnt7vE9FFSWiM8MM0uXA5ZVCuF9MkHHy1x7MrzUx3q4WTJNK2ZAvgrLwgkeoI/LQYDBTT1DrSqpadmChQOZJOAMeevoC/bPpYJrDb5x3kKh4ZBnkxCB1B81yG5eOny4U20ttu19ljpoKg9ZiqhifHBxkk/LmdZ1c+0W17huVNLBHPNTUodkSNPfmkcBFwp+FFGcs2OvTQatfrxRbfp3uUx4aaMc8DmfAKB4knAA1SbY3lLeKg2maklparuu+jDsDxJkL4dGBI93nqvp7PuLdM0VwuAjp7XC4kSjU8TMw+FpG6e714R49de7+iq7ZLDvaDhkSmR1miJxxRNzYqenEvXHj+hB70azz/ObZv2kv9Jv7aNBa1fZttaqkNT3LIWJLLHI6ISep4VYD8tRJdh1FoJqrXVPTS+MEjNJA/qrElfvDmNPDMFHETgeeuPtlLgyd4nAOp4hgaDP7juWnK/Rd9oBHCTgT8PeU5PQHiHvRk56kDHmNZ9abdHCs1VSEG4Uskop5kYAOInEnBn+MNEzdc/CNajdd90dcWtdDAbhWdGCgdwv35G938BnSjtewVtRFXWYLDFeIKppO6QkR8M0TKVUjmqlXOD4EDQOVwrNpX5oKiqXNTC5KCSORcODwEYKgNhhjHMZA0JXbLoamTcKY9veP9o6JIxKgcROFU88DOfEAaWFNVQlInaphYTFuCaIycINS8gPeKCG90hieJvLl01EY1VVG1OskzyNT8ASKA5JMDJw8RUgc8KTyx5jroKnekUtd7TuGoVvaVMop1c8oo14YUPAfhJdpGyeYKA6arDe7PYoxZbRRmsuCqBJLEAsXEAMl5m69fDOB5agbus9VQ26oMikVVU8cEELPxuA0zyDibJy5Z2zgkAAav7buxtqKttuFF7HAvurPAvHTnHLPuDKZ+Y9caDsuz73uE99c6s9z4UlMSkQ+83JpD0+XXGpI7MNqBuPuXMf2ZlkMf/Utz0z010t9UgqkmjanPRw4IP451JjdJBxAgr5g6CD9B2j/AG8P9Nf7aNWGjQKnaZabjeaFqeAF5FdHaEMV75FOWj4hzHENUO2dnbA3HTrdIqVkh5h4mklUKy9VdePBKn89aTrIKi33tayr2XFJHHS1c71Lz5PGsUnN41XhwGJzzz0/QL2Dc81cPouyUammUlTUsvd0yYyDgDBkwfIf31xl2buW0v8A4lhqzU7h/wBWOTCRTJ9koHJMdQT46frZQU1rijoIl4aaNQqr5ADA9T8/HUrQJMfaPR0/7KqpKymqB1DQs6/g0ec69k7SrVJ7kEFZUTnoqU7jJ9XAA06EA8tAAHLQZzJta/7ycXeskeiaM5pIImBaI/aOejOfLwH46kSbg3DtgGG50/tNtxzrKdcjHnJF1X5kctP+vGAb3T00CBWbP7OzA24jAn0bwd6TG0gjIx1EasFz8sa/XZTa56Vai4LG9PZpyjU1M7FiigHL8yeHjyDw+GNL25LPeLMH2bA8P0PXSEQluLipwTxSJgDDL1xzGM61uCJIFWFfgUAD0HLQdNGjR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wgHEhUIExMVFQkXFhwbGBUYGR8gHBwhICAcHSAdJh8eHywhHyAlJycdJj0kMTUrLy4uIyQzOD8sNzQ5Li8BCgoKBQUFDgUFDisZExkrKysrKysrKysrKysrKysrKysrKysrKysrKysrKysrKysrKysrKysrKysrKysrKysrK//AABEIAE4AUQMBIgACEQEDEQH/xAAcAAACAwEBAQEAAAAAAAAAAAAABgQFBwMBCAL/xAA7EAACAQMCAwUEBwYHAAAAAAABAgMEBREABhIhMQcTQVFxFCIyYRVSU3KBkaEjM0Jik9EWF0NUg5LB/8QAFAEBAAAAAAAAAAAAAAAAAAAAAP/EABQRAQAAAAAAAAAAAAAAAAAAAAD/2gAMAwEAAhEDEQA/ANx0aNQr3cobPTy3J/3USM5/AZxoKjdW7YbGyW+ONqi8y/uqdDzP8zH+BB56q12/u++ftKuv9lhI/cUagEesrZOR8h+OpHZ3ZZIIjuCoGb1V4kkYjmitzSIeQUYGPMacNAkt2Xbbn96b2ieTxaWeRifzbGheyvakXvxxyRSeDRzOpHz5Np20aBIO1Ny2r36O5yOoz+yrFEqn/kGHX9dS9u7ulqZzYq2H2a9AZVeLMcq/Wjbx+71Hz02aX967bj3LTmEHguEZ46ebxjkHMEHrgnGdAwaNUWyL624qOKvYcNTzWVfqup4XH5g6vdAaNGjQGkvtgwbXKp5RmSEN90yoD+mnTVLvSz/T9DUWsY45IyFz9Yc1/XGgrLZX1Ul4qLe0jeypRwskX8PNmy/r0Gm3WV2S7i5Vtpu4OKuWnmp6lR14o1DMD6OufTVzeu1zaFodqYyvJMpwwiQtzH8xwp/PQPejSlsjtCsm9GkhgEqTRgEpKoBIPiOFmBGpm9N4WvZsK1tRxkM3CqRgFieviQMD10DDpS33X1lDLbu6dgXrlR1B5MhR+LI8QOvrqnt3bTs2sIVnlhJ+0j/9QsB66NzXaiW7UlVK6/RsFFNUq2eWSQvEPM4HL10Fh2eKIJ7pTD90K5mHq6Izfrz/AB066UOzCjqI6RrnKvDVVkz1LLn4Q+OFefkoXTfoDRo0aBd3bukbfMNKkElTcZywjhjIBIUAsxJ5ADI9c6lbX3FR7lh9siDKysUkjcYeN16qw8xpV2xNPvGuG7fdSzQLJDTjq0mTh5D9VeXIdT8vGbd7FeaGpfcNteJnlA7+lk5JKV6OrD4Xxy8j46CkTb9Cu43EfEgNHJO6j4eOQiIsB4FgST89YBuaz1NgqprZICJEcjJ8Rnk3zBGDraLnvyns9zhvdRTT09QYWp6iF15heJXWRGB4ZFB8ufM8vN9pJ9l774apRTVUicxxIC6jyIYcQHyOgRuwPaslohk3NP7neriMHlhAclznoCcY+Qzq/wC2DbDbwoe/pyHq4GLqAfiHR19fl5jGqnt7vE9FFSWiM8MM0uXA5ZVCuF9MkHHy1x7MrzUx3q4WTJNK2ZAvgrLwgkeoI/LQYDBTT1DrSqpadmChQOZJOAMeevoC/bPpYJrDb5x3kKh4ZBnkxCB1B81yG5eOny4U20ttu19ljpoKg9ZiqhifHBxkk/LmdZ1c+0W17huVNLBHPNTUodkSNPfmkcBFwp+FFGcs2OvTQatfrxRbfp3uUx4aaMc8DmfAKB4knAA1SbY3lLeKg2maklparuu+jDsDxJkL4dGBI93nqvp7PuLdM0VwuAjp7XC4kSjU8TMw+FpG6e714R49de7+iq7ZLDvaDhkSmR1miJxxRNzYqenEvXHj+hB70azz/ObZv2kv9Jv7aNBa1fZttaqkNT3LIWJLLHI6ISep4VYD8tRJdh1FoJqrXVPTS+MEjNJA/qrElfvDmNPDMFHETgeeuPtlLgyd4nAOp4hgaDP7juWnK/Rd9oBHCTgT8PeU5PQHiHvRk56kDHmNZ9abdHCs1VSEG4Uskop5kYAOInEnBn+MNEzdc/CNajdd90dcWtdDAbhWdGCgdwv35G938BnSjtewVtRFXWYLDFeIKppO6QkR8M0TKVUjmqlXOD4EDQOVwrNpX5oKiqXNTC5KCSORcODwEYKgNhhjHMZA0JXbLoamTcKY9veP9o6JIxKgcROFU88DOfEAaWFNVQlInaphYTFuCaIycINS8gPeKCG90hieJvLl01EY1VVG1OskzyNT8ASKA5JMDJw8RUgc8KTyx5jroKnekUtd7TuGoVvaVMop1c8oo14YUPAfhJdpGyeYKA6arDe7PYoxZbRRmsuCqBJLEAsXEAMl5m69fDOB5agbus9VQ26oMikVVU8cEELPxuA0zyDibJy5Z2zgkAAav7buxtqKttuFF7HAvurPAvHTnHLPuDKZ+Y9caDsuz73uE99c6s9z4UlMSkQ+83JpD0+XXGpI7MNqBuPuXMf2ZlkMf/Utz0z010t9UgqkmjanPRw4IP451JjdJBxAgr5g6CD9B2j/AG8P9Nf7aNWGjQKnaZabjeaFqeAF5FdHaEMV75FOWj4hzHENUO2dnbA3HTrdIqVkh5h4mklUKy9VdePBKn89aTrIKi33tayr2XFJHHS1c71Lz5PGsUnN41XhwGJzzz0/QL2Dc81cPouyUammUlTUsvd0yYyDgDBkwfIf31xl2buW0v8A4lhqzU7h/wBWOTCRTJ9koHJMdQT46frZQU1rijoIl4aaNQqr5ADA9T8/HUrQJMfaPR0/7KqpKymqB1DQs6/g0ec69k7SrVJ7kEFZUTnoqU7jJ9XAA06EA8tAAHLQZzJta/7ycXeskeiaM5pIImBaI/aOejOfLwH46kSbg3DtgGG50/tNtxzrKdcjHnJF1X5kctP+vGAb3T00CBWbP7OzA24jAn0bwd6TG0gjIx1EasFz8sa/XZTa56Vai4LG9PZpyjU1M7FiigHL8yeHjyDw+GNL25LPeLMH2bA8P0PXSEQluLipwTxSJgDDL1xzGM61uCJIFWFfgUAD0HLQdNGjRo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8686800" y="5953126"/>
            <a:ext cx="457200" cy="447675"/>
          </a:xfrm>
          <a:prstGeom prst="rect">
            <a:avLst/>
          </a:prstGeom>
        </p:spPr>
      </p:pic>
      <p:pic>
        <p:nvPicPr>
          <p:cNvPr id="12" name="Picture 11"/>
          <p:cNvPicPr>
            <a:picLocks noChangeAspect="1"/>
          </p:cNvPicPr>
          <p:nvPr/>
        </p:nvPicPr>
        <p:blipFill>
          <a:blip r:embed="rId4"/>
          <a:stretch>
            <a:fillRect/>
          </a:stretch>
        </p:blipFill>
        <p:spPr>
          <a:xfrm>
            <a:off x="3919537" y="207963"/>
            <a:ext cx="1304925" cy="1276350"/>
          </a:xfrm>
          <a:prstGeom prst="rect">
            <a:avLst/>
          </a:prstGeom>
        </p:spPr>
      </p:pic>
    </p:spTree>
    <p:extLst>
      <p:ext uri="{BB962C8B-B14F-4D97-AF65-F5344CB8AC3E}">
        <p14:creationId xmlns:p14="http://schemas.microsoft.com/office/powerpoint/2010/main" val="3579706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Podsumowanie</a:t>
            </a:r>
            <a:endParaRPr lang="pl-PL" dirty="0"/>
          </a:p>
        </p:txBody>
      </p:sp>
      <p:sp>
        <p:nvSpPr>
          <p:cNvPr id="3" name="Content Placeholder 2"/>
          <p:cNvSpPr>
            <a:spLocks noGrp="1"/>
          </p:cNvSpPr>
          <p:nvPr>
            <p:ph idx="1"/>
          </p:nvPr>
        </p:nvSpPr>
        <p:spPr/>
        <p:txBody>
          <a:bodyPr>
            <a:normAutofit/>
          </a:bodyPr>
          <a:lstStyle/>
          <a:p>
            <a:pPr marL="0" indent="0">
              <a:buNone/>
            </a:pPr>
            <a:r>
              <a:rPr lang="pl-PL" sz="2800" dirty="0" smtClean="0"/>
              <a:t>Należy dobrze sprawdzić / upewnić się, że wiemy, jak dana flaga działa</a:t>
            </a:r>
          </a:p>
          <a:p>
            <a:pPr marL="0" indent="0">
              <a:buNone/>
            </a:pPr>
            <a:endParaRPr lang="pl-PL" sz="2800" dirty="0" smtClean="0"/>
          </a:p>
          <a:p>
            <a:pPr marL="0" indent="0">
              <a:buNone/>
            </a:pPr>
            <a:r>
              <a:rPr lang="pl-PL" sz="2800" dirty="0" smtClean="0"/>
              <a:t>Rekomendowane jest sprawdzenie działania TF na środowisku developerskim lub testowym</a:t>
            </a:r>
          </a:p>
          <a:p>
            <a:pPr marL="0" indent="0">
              <a:buNone/>
            </a:pPr>
            <a:endParaRPr lang="pl-PL" sz="2800" dirty="0"/>
          </a:p>
          <a:p>
            <a:pPr marL="0" indent="0">
              <a:buNone/>
            </a:pPr>
            <a:r>
              <a:rPr lang="en-US" sz="2800" dirty="0" smtClean="0">
                <a:hlinkClick r:id="rId2"/>
              </a:rPr>
              <a:t>http</a:t>
            </a:r>
            <a:r>
              <a:rPr lang="en-US" sz="2800" dirty="0">
                <a:hlinkClick r:id="rId2"/>
              </a:rPr>
              <a:t>://</a:t>
            </a:r>
            <a:r>
              <a:rPr lang="en-US" sz="2800" dirty="0" smtClean="0">
                <a:hlinkClick r:id="rId2"/>
              </a:rPr>
              <a:t>sqlservice.se/sv/start/blogg/updated-microsoft-sql-server-trace-flag-list.aspx</a:t>
            </a:r>
            <a:endParaRPr lang="pl-PL" sz="2800" dirty="0" smtClean="0"/>
          </a:p>
          <a:p>
            <a:endParaRPr lang="en-US" sz="2800" dirty="0"/>
          </a:p>
          <a:p>
            <a:endParaRPr lang="en-US" sz="2800" dirty="0"/>
          </a:p>
        </p:txBody>
      </p:sp>
      <p:sp>
        <p:nvSpPr>
          <p:cNvPr id="4" name="Footer Placeholder 3"/>
          <p:cNvSpPr>
            <a:spLocks noGrp="1"/>
          </p:cNvSpPr>
          <p:nvPr>
            <p:ph type="ftr" sz="quarter" idx="11"/>
          </p:nvPr>
        </p:nvSpPr>
        <p:spPr/>
        <p:txBody>
          <a:bodyPr/>
          <a:lstStyle/>
          <a:p>
            <a:r>
              <a:rPr lang="pl-PL" dirty="0" smtClean="0"/>
              <a:t>SQLDay 2014</a:t>
            </a:r>
          </a:p>
        </p:txBody>
      </p:sp>
    </p:spTree>
    <p:extLst>
      <p:ext uri="{BB962C8B-B14F-4D97-AF65-F5344CB8AC3E}">
        <p14:creationId xmlns:p14="http://schemas.microsoft.com/office/powerpoint/2010/main" val="239320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9458"/>
            <a:ext cx="9144000" cy="6519083"/>
          </a:xfrm>
          <a:prstGeom prst="rect">
            <a:avLst/>
          </a:prstGeom>
        </p:spPr>
      </p:pic>
    </p:spTree>
    <p:extLst>
      <p:ext uri="{BB962C8B-B14F-4D97-AF65-F5344CB8AC3E}">
        <p14:creationId xmlns:p14="http://schemas.microsoft.com/office/powerpoint/2010/main" val="10875916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00200" y="1885950"/>
            <a:ext cx="5829300" cy="628650"/>
          </a:xfrm>
        </p:spPr>
        <p:txBody>
          <a:bodyPr/>
          <a:lstStyle/>
          <a:p>
            <a:r>
              <a:rPr lang="pl-PL" dirty="0" smtClean="0"/>
              <a:t>NASI SPONSORZY I PARTNERZY</a:t>
            </a:r>
            <a:endParaRPr lang="pl-PL" dirty="0"/>
          </a:p>
        </p:txBody>
      </p:sp>
      <p:sp>
        <p:nvSpPr>
          <p:cNvPr id="3" name="TextBox 2"/>
          <p:cNvSpPr txBox="1"/>
          <p:nvPr/>
        </p:nvSpPr>
        <p:spPr>
          <a:xfrm>
            <a:off x="1906700" y="5393606"/>
            <a:ext cx="5216301" cy="300082"/>
          </a:xfrm>
          <a:prstGeom prst="rect">
            <a:avLst/>
          </a:prstGeom>
          <a:noFill/>
        </p:spPr>
        <p:txBody>
          <a:bodyPr wrap="none" rtlCol="0">
            <a:spAutoFit/>
          </a:bodyPr>
          <a:lstStyle/>
          <a:p>
            <a:pPr algn="ctr"/>
            <a:r>
              <a:rPr lang="pl-PL" sz="1350" dirty="0"/>
              <a:t>Organizacja: Polskie Stowarzyszenie Użytkowników SQL Server - PLSSUG</a:t>
            </a:r>
            <a:endParaRPr lang="en-US" sz="1350" dirty="0"/>
          </a:p>
        </p:txBody>
      </p:sp>
      <p:pic>
        <p:nvPicPr>
          <p:cNvPr id="7" name="Picture 6" descr="SQLDay 2014 Sponsors copy.png"/>
          <p:cNvPicPr>
            <a:picLocks noChangeAspect="1"/>
          </p:cNvPicPr>
          <p:nvPr/>
        </p:nvPicPr>
        <p:blipFill>
          <a:blip r:embed="rId3" cstate="print"/>
          <a:stretch>
            <a:fillRect/>
          </a:stretch>
        </p:blipFill>
        <p:spPr>
          <a:xfrm>
            <a:off x="1905000" y="2590800"/>
            <a:ext cx="5334000" cy="3000376"/>
          </a:xfrm>
          <a:prstGeom prst="rect">
            <a:avLst/>
          </a:prstGeom>
        </p:spPr>
      </p:pic>
    </p:spTree>
    <p:extLst>
      <p:ext uri="{BB962C8B-B14F-4D97-AF65-F5344CB8AC3E}">
        <p14:creationId xmlns:p14="http://schemas.microsoft.com/office/powerpoint/2010/main" val="486759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Agenda</a:t>
            </a:r>
            <a:endParaRPr lang="pl-PL" dirty="0"/>
          </a:p>
        </p:txBody>
      </p:sp>
      <p:sp>
        <p:nvSpPr>
          <p:cNvPr id="3" name="Content Placeholder 2"/>
          <p:cNvSpPr>
            <a:spLocks noGrp="1"/>
          </p:cNvSpPr>
          <p:nvPr>
            <p:ph idx="1"/>
          </p:nvPr>
        </p:nvSpPr>
        <p:spPr/>
        <p:txBody>
          <a:bodyPr>
            <a:normAutofit/>
          </a:bodyPr>
          <a:lstStyle/>
          <a:p>
            <a:r>
              <a:rPr lang="pl-PL" sz="3600" dirty="0" smtClean="0"/>
              <a:t>Co to jest Trace Flag</a:t>
            </a:r>
          </a:p>
          <a:p>
            <a:r>
              <a:rPr lang="pl-PL" sz="3600" dirty="0" smtClean="0"/>
              <a:t>UWAGA!!!</a:t>
            </a:r>
          </a:p>
          <a:p>
            <a:r>
              <a:rPr lang="pl-PL" sz="3600" dirty="0" smtClean="0"/>
              <a:t>Implementacja Trace Flag</a:t>
            </a:r>
          </a:p>
          <a:p>
            <a:r>
              <a:rPr lang="pl-PL" sz="3600" dirty="0" smtClean="0"/>
              <a:t>Trace Flag – „produkcyjne”</a:t>
            </a:r>
          </a:p>
          <a:p>
            <a:r>
              <a:rPr lang="pl-PL" sz="3600" dirty="0" smtClean="0"/>
              <a:t>Trace Flag – „deweloperskie” lub „testowe”</a:t>
            </a:r>
            <a:endParaRPr lang="pl-PL" sz="3600" dirty="0"/>
          </a:p>
        </p:txBody>
      </p:sp>
      <p:sp>
        <p:nvSpPr>
          <p:cNvPr id="4" name="Footer Placeholder 3"/>
          <p:cNvSpPr>
            <a:spLocks noGrp="1"/>
          </p:cNvSpPr>
          <p:nvPr>
            <p:ph type="ftr" sz="quarter" idx="11"/>
          </p:nvPr>
        </p:nvSpPr>
        <p:spPr/>
        <p:txBody>
          <a:bodyPr/>
          <a:lstStyle/>
          <a:p>
            <a:r>
              <a:rPr lang="pl-PL" dirty="0" smtClean="0"/>
              <a:t>SQLDay 2014</a:t>
            </a:r>
          </a:p>
        </p:txBody>
      </p:sp>
    </p:spTree>
    <p:extLst>
      <p:ext uri="{BB962C8B-B14F-4D97-AF65-F5344CB8AC3E}">
        <p14:creationId xmlns:p14="http://schemas.microsoft.com/office/powerpoint/2010/main" val="3900681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 to jest Trace Flag</a:t>
            </a:r>
            <a:endParaRPr lang="pl-PL" dirty="0"/>
          </a:p>
        </p:txBody>
      </p:sp>
      <p:sp>
        <p:nvSpPr>
          <p:cNvPr id="3" name="Content Placeholder 2"/>
          <p:cNvSpPr>
            <a:spLocks noGrp="1"/>
          </p:cNvSpPr>
          <p:nvPr>
            <p:ph idx="1"/>
          </p:nvPr>
        </p:nvSpPr>
        <p:spPr/>
        <p:txBody>
          <a:bodyPr>
            <a:normAutofit/>
          </a:bodyPr>
          <a:lstStyle/>
          <a:p>
            <a:endParaRPr lang="en-US" dirty="0"/>
          </a:p>
          <a:p>
            <a:r>
              <a:rPr lang="pl-PL" dirty="0" smtClean="0"/>
              <a:t>T</a:t>
            </a:r>
            <a:r>
              <a:rPr lang="en-US" dirty="0" smtClean="0"/>
              <a:t>race </a:t>
            </a:r>
            <a:r>
              <a:rPr lang="en-US" dirty="0"/>
              <a:t>flag </a:t>
            </a:r>
            <a:r>
              <a:rPr lang="pl-PL" dirty="0" smtClean="0"/>
              <a:t> = instrukcja użyta do  </a:t>
            </a:r>
            <a:r>
              <a:rPr lang="en-US" dirty="0" smtClean="0"/>
              <a:t>“</a:t>
            </a:r>
            <a:r>
              <a:rPr lang="en-US" dirty="0"/>
              <a:t>set specific server characteristics or to switch off a particular </a:t>
            </a:r>
            <a:r>
              <a:rPr lang="en-US" dirty="0" err="1"/>
              <a:t>behaviour</a:t>
            </a:r>
            <a:r>
              <a:rPr lang="en-US" dirty="0"/>
              <a:t>” </a:t>
            </a:r>
          </a:p>
          <a:p>
            <a:r>
              <a:rPr lang="pl-PL" dirty="0" smtClean="0"/>
              <a:t>Może być użyta przy uruchomieniu usługi SQL Server</a:t>
            </a:r>
          </a:p>
          <a:p>
            <a:r>
              <a:rPr lang="pl-PL" dirty="0" smtClean="0"/>
              <a:t>Zasięg</a:t>
            </a:r>
            <a:endParaRPr lang="en-US" dirty="0"/>
          </a:p>
          <a:p>
            <a:pPr lvl="1"/>
            <a:r>
              <a:rPr lang="en-US" dirty="0" smtClean="0"/>
              <a:t>Global</a:t>
            </a:r>
            <a:r>
              <a:rPr lang="pl-PL" dirty="0" smtClean="0"/>
              <a:t>ny (wszystkie połączenia)</a:t>
            </a:r>
            <a:endParaRPr lang="en-US" dirty="0"/>
          </a:p>
          <a:p>
            <a:pPr lvl="1"/>
            <a:r>
              <a:rPr lang="pl-PL" dirty="0" smtClean="0"/>
              <a:t>Pojedyncza sesja</a:t>
            </a:r>
            <a:endParaRPr lang="en-US" dirty="0"/>
          </a:p>
          <a:p>
            <a:r>
              <a:rPr lang="pl-PL" dirty="0" smtClean="0"/>
              <a:t>Informacje</a:t>
            </a:r>
            <a:r>
              <a:rPr lang="en-US" dirty="0" smtClean="0"/>
              <a:t>: </a:t>
            </a:r>
            <a:endParaRPr lang="en-US" dirty="0"/>
          </a:p>
          <a:p>
            <a:pPr lvl="1"/>
            <a:r>
              <a:rPr lang="en-US" dirty="0" smtClean="0"/>
              <a:t>BOL </a:t>
            </a:r>
            <a:endParaRPr lang="en-US" dirty="0"/>
          </a:p>
          <a:p>
            <a:pPr lvl="1"/>
            <a:r>
              <a:rPr lang="pl-PL" dirty="0" smtClean="0"/>
              <a:t>Artykuły </a:t>
            </a:r>
            <a:r>
              <a:rPr lang="en-US" dirty="0" smtClean="0"/>
              <a:t>KB / </a:t>
            </a:r>
            <a:r>
              <a:rPr lang="en-US" dirty="0"/>
              <a:t>Service Pack &amp; Cumulative Update “</a:t>
            </a:r>
            <a:r>
              <a:rPr lang="en-US" dirty="0" err="1"/>
              <a:t>readme”s</a:t>
            </a:r>
            <a:r>
              <a:rPr lang="en-US" dirty="0"/>
              <a:t> </a:t>
            </a:r>
          </a:p>
          <a:p>
            <a:pPr lvl="1"/>
            <a:r>
              <a:rPr lang="en-US" dirty="0" smtClean="0"/>
              <a:t>White </a:t>
            </a:r>
            <a:r>
              <a:rPr lang="en-US" dirty="0"/>
              <a:t>papers </a:t>
            </a:r>
          </a:p>
          <a:p>
            <a:pPr lvl="1"/>
            <a:r>
              <a:rPr lang="en-US" dirty="0" smtClean="0"/>
              <a:t>Blogs </a:t>
            </a:r>
            <a:r>
              <a:rPr lang="en-US" dirty="0"/>
              <a:t>/ user groups </a:t>
            </a:r>
            <a:r>
              <a:rPr lang="pl-PL" dirty="0" smtClean="0"/>
              <a:t> </a:t>
            </a:r>
            <a:endParaRPr lang="en-US" dirty="0"/>
          </a:p>
        </p:txBody>
      </p:sp>
      <p:sp>
        <p:nvSpPr>
          <p:cNvPr id="4" name="Footer Placeholder 3"/>
          <p:cNvSpPr>
            <a:spLocks noGrp="1"/>
          </p:cNvSpPr>
          <p:nvPr>
            <p:ph type="ftr" sz="quarter" idx="11"/>
          </p:nvPr>
        </p:nvSpPr>
        <p:spPr/>
        <p:txBody>
          <a:bodyPr/>
          <a:lstStyle/>
          <a:p>
            <a:r>
              <a:rPr lang="pl-PL" dirty="0" smtClean="0"/>
              <a:t>SQLDay 2014</a:t>
            </a:r>
          </a:p>
        </p:txBody>
      </p:sp>
    </p:spTree>
    <p:extLst>
      <p:ext uri="{BB962C8B-B14F-4D97-AF65-F5344CB8AC3E}">
        <p14:creationId xmlns:p14="http://schemas.microsoft.com/office/powerpoint/2010/main" val="284279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UWAGA!!!</a:t>
            </a:r>
            <a:endParaRPr lang="pl-PL" dirty="0"/>
          </a:p>
        </p:txBody>
      </p:sp>
      <p:sp>
        <p:nvSpPr>
          <p:cNvPr id="3" name="Content Placeholder 2"/>
          <p:cNvSpPr>
            <a:spLocks noGrp="1"/>
          </p:cNvSpPr>
          <p:nvPr>
            <p:ph idx="1"/>
          </p:nvPr>
        </p:nvSpPr>
        <p:spPr/>
        <p:txBody>
          <a:bodyPr>
            <a:normAutofit/>
          </a:bodyPr>
          <a:lstStyle/>
          <a:p>
            <a:pPr marL="0" indent="0">
              <a:buNone/>
            </a:pPr>
            <a:r>
              <a:rPr lang="pl-PL" sz="2800" dirty="0" smtClean="0"/>
              <a:t>Należy dobrze sprawdzić / upewnić się, że wiemy, jak dana flaga działa</a:t>
            </a:r>
          </a:p>
          <a:p>
            <a:pPr marL="0" indent="0">
              <a:buNone/>
            </a:pPr>
            <a:endParaRPr lang="pl-PL" sz="2800" dirty="0" smtClean="0"/>
          </a:p>
          <a:p>
            <a:pPr marL="0" indent="0">
              <a:buNone/>
            </a:pPr>
            <a:r>
              <a:rPr lang="pl-PL" sz="2800" dirty="0" smtClean="0"/>
              <a:t>Rekomendowane jest sprawdzenie działania TF na środowisku developerskim lub testowym</a:t>
            </a:r>
            <a:endParaRPr lang="en-US" sz="2800" dirty="0"/>
          </a:p>
          <a:p>
            <a:endParaRPr lang="pl-PL" sz="2800" dirty="0" smtClean="0"/>
          </a:p>
          <a:p>
            <a:pPr marL="0" indent="0">
              <a:buNone/>
            </a:pPr>
            <a:r>
              <a:rPr lang="en-US" sz="2800" b="1" dirty="0" smtClean="0"/>
              <a:t>Microsoft </a:t>
            </a:r>
            <a:r>
              <a:rPr lang="en-US" sz="2800" b="1" dirty="0"/>
              <a:t>seems to be saying that trace flags are only supported if they are “documented” </a:t>
            </a:r>
            <a:endParaRPr lang="en-US" sz="2800" dirty="0"/>
          </a:p>
          <a:p>
            <a:endParaRPr lang="en-US" sz="2800" dirty="0"/>
          </a:p>
          <a:p>
            <a:endParaRPr lang="en-US" sz="2800" dirty="0"/>
          </a:p>
        </p:txBody>
      </p:sp>
      <p:sp>
        <p:nvSpPr>
          <p:cNvPr id="4" name="Footer Placeholder 3"/>
          <p:cNvSpPr>
            <a:spLocks noGrp="1"/>
          </p:cNvSpPr>
          <p:nvPr>
            <p:ph type="ftr" sz="quarter" idx="11"/>
          </p:nvPr>
        </p:nvSpPr>
        <p:spPr/>
        <p:txBody>
          <a:bodyPr/>
          <a:lstStyle/>
          <a:p>
            <a:r>
              <a:rPr lang="pl-PL" dirty="0" smtClean="0"/>
              <a:t>SQLDay 2014</a:t>
            </a:r>
          </a:p>
        </p:txBody>
      </p:sp>
    </p:spTree>
    <p:extLst>
      <p:ext uri="{BB962C8B-B14F-4D97-AF65-F5344CB8AC3E}">
        <p14:creationId xmlns:p14="http://schemas.microsoft.com/office/powerpoint/2010/main" val="346974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Implementacja TF</a:t>
            </a:r>
            <a:endParaRPr lang="pl-PL" dirty="0"/>
          </a:p>
        </p:txBody>
      </p:sp>
      <p:sp>
        <p:nvSpPr>
          <p:cNvPr id="3" name="Content Placeholder 2"/>
          <p:cNvSpPr>
            <a:spLocks noGrp="1"/>
          </p:cNvSpPr>
          <p:nvPr>
            <p:ph idx="1"/>
          </p:nvPr>
        </p:nvSpPr>
        <p:spPr/>
        <p:txBody>
          <a:bodyPr>
            <a:normAutofit/>
          </a:bodyPr>
          <a:lstStyle/>
          <a:p>
            <a:endParaRPr lang="en-US" dirty="0"/>
          </a:p>
          <a:p>
            <a:r>
              <a:rPr lang="pl-PL" sz="3400" dirty="0" smtClean="0"/>
              <a:t>Rejestr</a:t>
            </a:r>
          </a:p>
          <a:p>
            <a:r>
              <a:rPr lang="pl-PL" sz="3400" dirty="0" smtClean="0"/>
              <a:t>SQL Server Configuration Manager</a:t>
            </a:r>
          </a:p>
          <a:p>
            <a:r>
              <a:rPr lang="pl-PL" sz="3400" dirty="0" smtClean="0"/>
              <a:t>Startup procedure – procedura startowa</a:t>
            </a:r>
          </a:p>
          <a:p>
            <a:r>
              <a:rPr lang="pl-PL" sz="3400" dirty="0" smtClean="0"/>
              <a:t>Zapytanie </a:t>
            </a:r>
          </a:p>
          <a:p>
            <a:r>
              <a:rPr lang="pl-PL" sz="3400" dirty="0" smtClean="0"/>
              <a:t>Połączenie</a:t>
            </a:r>
            <a:endParaRPr lang="pl-PL" sz="3400" dirty="0"/>
          </a:p>
          <a:p>
            <a:r>
              <a:rPr lang="pl-PL" sz="3400" dirty="0" smtClean="0"/>
              <a:t>Podgląd – SQL Server ErrorLog</a:t>
            </a:r>
          </a:p>
        </p:txBody>
      </p:sp>
      <p:sp>
        <p:nvSpPr>
          <p:cNvPr id="4" name="Footer Placeholder 3"/>
          <p:cNvSpPr>
            <a:spLocks noGrp="1"/>
          </p:cNvSpPr>
          <p:nvPr>
            <p:ph type="ftr" sz="quarter" idx="11"/>
          </p:nvPr>
        </p:nvSpPr>
        <p:spPr/>
        <p:txBody>
          <a:bodyPr/>
          <a:lstStyle/>
          <a:p>
            <a:r>
              <a:rPr lang="pl-PL" dirty="0" smtClean="0"/>
              <a:t>SQLDay 2014</a:t>
            </a:r>
          </a:p>
        </p:txBody>
      </p:sp>
      <p:pic>
        <p:nvPicPr>
          <p:cNvPr id="5" name="Picture 4"/>
          <p:cNvPicPr>
            <a:picLocks noChangeAspect="1"/>
          </p:cNvPicPr>
          <p:nvPr/>
        </p:nvPicPr>
        <p:blipFill>
          <a:blip r:embed="rId2"/>
          <a:stretch>
            <a:fillRect/>
          </a:stretch>
        </p:blipFill>
        <p:spPr>
          <a:xfrm>
            <a:off x="8676564" y="5907090"/>
            <a:ext cx="428625" cy="438150"/>
          </a:xfrm>
          <a:prstGeom prst="rect">
            <a:avLst/>
          </a:prstGeom>
        </p:spPr>
      </p:pic>
    </p:spTree>
    <p:extLst>
      <p:ext uri="{BB962C8B-B14F-4D97-AF65-F5344CB8AC3E}">
        <p14:creationId xmlns:p14="http://schemas.microsoft.com/office/powerpoint/2010/main" val="421306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Kontrola Trace Flag</a:t>
            </a:r>
            <a:endParaRPr lang="pl-PL" dirty="0"/>
          </a:p>
        </p:txBody>
      </p:sp>
      <p:sp>
        <p:nvSpPr>
          <p:cNvPr id="3" name="Content Placeholder 2"/>
          <p:cNvSpPr>
            <a:spLocks noGrp="1"/>
          </p:cNvSpPr>
          <p:nvPr>
            <p:ph idx="1"/>
          </p:nvPr>
        </p:nvSpPr>
        <p:spPr/>
        <p:txBody>
          <a:bodyPr>
            <a:normAutofit/>
          </a:bodyPr>
          <a:lstStyle/>
          <a:p>
            <a:r>
              <a:rPr lang="en-US" dirty="0" smtClean="0"/>
              <a:t>DBCC </a:t>
            </a:r>
            <a:r>
              <a:rPr lang="en-US" dirty="0"/>
              <a:t>TRACEON </a:t>
            </a:r>
            <a:r>
              <a:rPr lang="pl-PL" dirty="0" smtClean="0"/>
              <a:t>(TF,TF,....,TF,-1)</a:t>
            </a:r>
            <a:endParaRPr lang="en-US" dirty="0"/>
          </a:p>
          <a:p>
            <a:pPr lvl="1"/>
            <a:r>
              <a:rPr lang="en-US" dirty="0" smtClean="0"/>
              <a:t>-</a:t>
            </a:r>
            <a:r>
              <a:rPr lang="en-US" dirty="0"/>
              <a:t>1 </a:t>
            </a:r>
            <a:r>
              <a:rPr lang="pl-PL" dirty="0" smtClean="0"/>
              <a:t>włącza flagę globalnie </a:t>
            </a:r>
            <a:endParaRPr lang="en-US" dirty="0"/>
          </a:p>
          <a:p>
            <a:r>
              <a:rPr lang="en-US" dirty="0" smtClean="0"/>
              <a:t>DBCC </a:t>
            </a:r>
            <a:r>
              <a:rPr lang="en-US" dirty="0"/>
              <a:t>TRACEOFF </a:t>
            </a:r>
          </a:p>
          <a:p>
            <a:r>
              <a:rPr lang="en-US" dirty="0" smtClean="0"/>
              <a:t>DBCC </a:t>
            </a:r>
            <a:r>
              <a:rPr lang="en-US" dirty="0"/>
              <a:t>TRACESTATUS </a:t>
            </a:r>
          </a:p>
          <a:p>
            <a:r>
              <a:rPr lang="en-US" dirty="0" smtClean="0"/>
              <a:t>-T</a:t>
            </a:r>
            <a:r>
              <a:rPr lang="pl-PL" dirty="0" smtClean="0"/>
              <a:t>  - przy uruchomieniu </a:t>
            </a:r>
            <a:r>
              <a:rPr lang="pl-PL" dirty="0" smtClean="0"/>
              <a:t>usługi</a:t>
            </a:r>
          </a:p>
          <a:p>
            <a:r>
              <a:rPr lang="en-US" dirty="0"/>
              <a:t>–t </a:t>
            </a:r>
            <a:r>
              <a:rPr lang="pl-PL" dirty="0" smtClean="0"/>
              <a:t> flagi ‚internal’</a:t>
            </a:r>
            <a:endParaRPr lang="en-US" dirty="0"/>
          </a:p>
          <a:p>
            <a:endParaRPr lang="pl-PL" dirty="0" smtClean="0"/>
          </a:p>
          <a:p>
            <a:r>
              <a:rPr lang="pl-PL" dirty="0" smtClean="0"/>
              <a:t>Niektóre flagi „nic nie robią”</a:t>
            </a:r>
            <a:endParaRPr lang="en-US" dirty="0"/>
          </a:p>
          <a:p>
            <a:pPr lvl="1"/>
            <a:r>
              <a:rPr lang="en-US" dirty="0" smtClean="0"/>
              <a:t>DBCC </a:t>
            </a:r>
            <a:r>
              <a:rPr lang="en-US" dirty="0"/>
              <a:t>TRACEON (3604) </a:t>
            </a:r>
          </a:p>
          <a:p>
            <a:pPr lvl="2"/>
            <a:r>
              <a:rPr lang="pl-PL" dirty="0" smtClean="0"/>
              <a:t>Wysyła informację do konsoli (do klienta)</a:t>
            </a:r>
            <a:endParaRPr lang="en-US" dirty="0"/>
          </a:p>
          <a:p>
            <a:pPr lvl="1"/>
            <a:r>
              <a:rPr lang="en-US" dirty="0" smtClean="0"/>
              <a:t>DBCC </a:t>
            </a:r>
            <a:r>
              <a:rPr lang="en-US" dirty="0"/>
              <a:t>TRACEON (3605) </a:t>
            </a:r>
          </a:p>
          <a:p>
            <a:pPr lvl="2"/>
            <a:r>
              <a:rPr lang="pl-PL" dirty="0" smtClean="0"/>
              <a:t>Wysyła informacje do dziennika SQLServer (</a:t>
            </a:r>
            <a:r>
              <a:rPr lang="en-US" dirty="0" smtClean="0"/>
              <a:t>ERRORLOG</a:t>
            </a:r>
            <a:r>
              <a:rPr lang="pl-PL"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pl-PL" dirty="0" smtClean="0"/>
              <a:t>SQLDay 2014</a:t>
            </a:r>
          </a:p>
        </p:txBody>
      </p:sp>
    </p:spTree>
    <p:extLst>
      <p:ext uri="{BB962C8B-B14F-4D97-AF65-F5344CB8AC3E}">
        <p14:creationId xmlns:p14="http://schemas.microsoft.com/office/powerpoint/2010/main" val="410615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5386</TotalTime>
  <Words>2189</Words>
  <Application>Microsoft Office PowerPoint</Application>
  <PresentationFormat>On-screen Show (4:3)</PresentationFormat>
  <Paragraphs>383</Paragraphs>
  <Slides>43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Consolas</vt:lpstr>
      <vt:lpstr>Office Theme</vt:lpstr>
      <vt:lpstr>NASI SPONSORZY I PARTNERZY</vt:lpstr>
      <vt:lpstr>PowerPoint Presentation</vt:lpstr>
      <vt:lpstr>Trace Flags dla administratorów</vt:lpstr>
      <vt:lpstr>TF Damian</vt:lpstr>
      <vt:lpstr>Agenda</vt:lpstr>
      <vt:lpstr>Co to jest Trace Flag</vt:lpstr>
      <vt:lpstr>UWAGA!!!</vt:lpstr>
      <vt:lpstr>Implementacja TF</vt:lpstr>
      <vt:lpstr>Kontrola Trace Flag</vt:lpstr>
      <vt:lpstr>Implementacja TF – procedura startowa</vt:lpstr>
      <vt:lpstr>„Produkcyjne” TF</vt:lpstr>
      <vt:lpstr>TF 610</vt:lpstr>
      <vt:lpstr>TF 835</vt:lpstr>
      <vt:lpstr>TF 1117</vt:lpstr>
      <vt:lpstr>TF 1118</vt:lpstr>
      <vt:lpstr>TF 1119</vt:lpstr>
      <vt:lpstr>TF 1204, 1222</vt:lpstr>
      <vt:lpstr>TF 1211</vt:lpstr>
      <vt:lpstr>TF 1211</vt:lpstr>
      <vt:lpstr>TF 1224</vt:lpstr>
      <vt:lpstr>TF 2528</vt:lpstr>
      <vt:lpstr>TF 3023</vt:lpstr>
      <vt:lpstr>TF 3226</vt:lpstr>
      <vt:lpstr>TF 4199 - WAŻNA</vt:lpstr>
      <vt:lpstr>„Deweloperskie” lub „testowe” TF</vt:lpstr>
      <vt:lpstr>TF 2389 &amp; 2390 WAŻNE!!!</vt:lpstr>
      <vt:lpstr>TF 2389 &amp; 2390 WAŻNE!!!</vt:lpstr>
      <vt:lpstr>TF 806</vt:lpstr>
      <vt:lpstr>TF 818</vt:lpstr>
      <vt:lpstr>TF 3422</vt:lpstr>
      <vt:lpstr>TF 1200</vt:lpstr>
      <vt:lpstr>TF 3004</vt:lpstr>
      <vt:lpstr>TF 3014</vt:lpstr>
      <vt:lpstr>TF 3001 &amp; 3241</vt:lpstr>
      <vt:lpstr>TF 3502</vt:lpstr>
      <vt:lpstr>TF 3505</vt:lpstr>
      <vt:lpstr>TF 1807</vt:lpstr>
      <vt:lpstr>TF 3807 – TF 3809</vt:lpstr>
      <vt:lpstr>TF 2312 – TF 9481 </vt:lpstr>
      <vt:lpstr>TF 8649</vt:lpstr>
      <vt:lpstr>Podsumowanie</vt:lpstr>
      <vt:lpstr>PowerPoint Presentation</vt:lpstr>
      <vt:lpstr>NASI SPONSORZY I PARTNERZY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Kobierzewski</dc:creator>
  <cp:lastModifiedBy>Widera, Damian {FPSG~Warsaw}</cp:lastModifiedBy>
  <cp:revision>249</cp:revision>
  <dcterms:created xsi:type="dcterms:W3CDTF">2011-11-24T02:19:03Z</dcterms:created>
  <dcterms:modified xsi:type="dcterms:W3CDTF">2014-04-29T12:25:17Z</dcterms:modified>
</cp:coreProperties>
</file>