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3"/>
  </p:notesMasterIdLst>
  <p:sldIdLst>
    <p:sldId id="267" r:id="rId2"/>
    <p:sldId id="258" r:id="rId3"/>
    <p:sldId id="259" r:id="rId4"/>
    <p:sldId id="269" r:id="rId5"/>
    <p:sldId id="270" r:id="rId6"/>
    <p:sldId id="271" r:id="rId7"/>
    <p:sldId id="272" r:id="rId8"/>
    <p:sldId id="273" r:id="rId9"/>
    <p:sldId id="274" r:id="rId10"/>
    <p:sldId id="284" r:id="rId11"/>
    <p:sldId id="285" r:id="rId12"/>
    <p:sldId id="275" r:id="rId13"/>
    <p:sldId id="276" r:id="rId14"/>
    <p:sldId id="277" r:id="rId15"/>
    <p:sldId id="278" r:id="rId16"/>
    <p:sldId id="283" r:id="rId17"/>
    <p:sldId id="279" r:id="rId18"/>
    <p:sldId id="280" r:id="rId19"/>
    <p:sldId id="281" r:id="rId20"/>
    <p:sldId id="282" r:id="rId21"/>
    <p:sldId id="268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49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849" autoAdjust="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FB4422-3DC8-45BE-B0A0-D87D16501A8D}" type="datetimeFigureOut">
              <a:rPr lang="en-US" smtClean="0"/>
              <a:pPr/>
              <a:t>4/30/2014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9B941C-C958-4D16-B65B-3FFA13E93F7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6316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9B941C-C958-4D16-B65B-3FFA13E93F71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4571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9B941C-C958-4D16-B65B-3FFA13E93F71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4369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>
            <a:normAutofit/>
          </a:bodyPr>
          <a:lstStyle>
            <a:lvl1pPr algn="ctr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 b="1">
                <a:solidFill>
                  <a:srgbClr val="1F497D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6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70846"/>
            <a:ext cx="1298195" cy="13037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273509"/>
            <a:ext cx="3736751" cy="898415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 smtClean="0"/>
              <a:t>Polis</a:t>
            </a:r>
            <a:r>
              <a:rPr lang="pl-PL" noProof="0" dirty="0" smtClean="0"/>
              <a:t>h</a:t>
            </a:r>
            <a:r>
              <a:rPr lang="en-US" noProof="0" dirty="0" smtClean="0"/>
              <a:t> SQL Server User Group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510427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457C668-3E57-4286-B92A-7784B745012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540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457C668-3E57-4286-B92A-7784B745012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90800" y="6400801"/>
            <a:ext cx="4038600" cy="381000"/>
          </a:xfrm>
        </p:spPr>
        <p:txBody>
          <a:bodyPr/>
          <a:lstStyle>
            <a:lvl1pPr>
              <a:defRPr sz="1050" b="1">
                <a:solidFill>
                  <a:schemeClr val="bg1"/>
                </a:solidFill>
              </a:defRPr>
            </a:lvl1pPr>
          </a:lstStyle>
          <a:p>
            <a:r>
              <a:rPr lang="pl-PL" dirty="0" err="1" smtClean="0"/>
              <a:t>SQLDay</a:t>
            </a:r>
            <a:r>
              <a:rPr lang="pl-PL" dirty="0" smtClean="0"/>
              <a:t> 2014</a:t>
            </a:r>
          </a:p>
        </p:txBody>
      </p:sp>
    </p:spTree>
    <p:extLst>
      <p:ext uri="{BB962C8B-B14F-4D97-AF65-F5344CB8AC3E}">
        <p14:creationId xmlns:p14="http://schemas.microsoft.com/office/powerpoint/2010/main" val="31887855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90800" y="6400801"/>
            <a:ext cx="4038600" cy="381000"/>
          </a:xfrm>
        </p:spPr>
        <p:txBody>
          <a:bodyPr/>
          <a:lstStyle>
            <a:lvl1pPr>
              <a:defRPr sz="1050" b="1">
                <a:solidFill>
                  <a:schemeClr val="bg1"/>
                </a:solidFill>
              </a:defRPr>
            </a:lvl1pPr>
          </a:lstStyle>
          <a:p>
            <a:r>
              <a:rPr lang="pl-PL" dirty="0" err="1" smtClean="0"/>
              <a:t>SQLDay</a:t>
            </a:r>
            <a:r>
              <a:rPr lang="pl-PL" dirty="0" smtClean="0"/>
              <a:t> 2014</a:t>
            </a:r>
          </a:p>
          <a:p>
            <a:endParaRPr lang="pl-PL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457C668-3E57-4286-B92A-7784B745012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7331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457C668-3E57-4286-B92A-7784B745012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90800" y="6400801"/>
            <a:ext cx="4038600" cy="381000"/>
          </a:xfrm>
        </p:spPr>
        <p:txBody>
          <a:bodyPr/>
          <a:lstStyle>
            <a:lvl1pPr>
              <a:defRPr sz="1050" b="1">
                <a:solidFill>
                  <a:schemeClr val="bg1"/>
                </a:solidFill>
              </a:defRPr>
            </a:lvl1pPr>
          </a:lstStyle>
          <a:p>
            <a:r>
              <a:rPr lang="pl-PL" dirty="0" err="1" smtClean="0"/>
              <a:t>SQLDay</a:t>
            </a:r>
            <a:r>
              <a:rPr lang="pl-PL" dirty="0" smtClean="0"/>
              <a:t> 2014</a:t>
            </a:r>
          </a:p>
        </p:txBody>
      </p:sp>
    </p:spTree>
    <p:extLst>
      <p:ext uri="{BB962C8B-B14F-4D97-AF65-F5344CB8AC3E}">
        <p14:creationId xmlns:p14="http://schemas.microsoft.com/office/powerpoint/2010/main" val="18579441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457C668-3E57-4286-B92A-7784B745012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90800" y="6400801"/>
            <a:ext cx="4038600" cy="381000"/>
          </a:xfrm>
        </p:spPr>
        <p:txBody>
          <a:bodyPr/>
          <a:lstStyle>
            <a:lvl1pPr>
              <a:defRPr sz="1050" b="1">
                <a:solidFill>
                  <a:schemeClr val="bg1"/>
                </a:solidFill>
              </a:defRPr>
            </a:lvl1pPr>
          </a:lstStyle>
          <a:p>
            <a:r>
              <a:rPr lang="pl-PL" dirty="0" err="1" smtClean="0"/>
              <a:t>SQLDay</a:t>
            </a:r>
            <a:r>
              <a:rPr lang="pl-PL" dirty="0" smtClean="0"/>
              <a:t> 2014</a:t>
            </a:r>
          </a:p>
        </p:txBody>
      </p:sp>
    </p:spTree>
    <p:extLst>
      <p:ext uri="{BB962C8B-B14F-4D97-AF65-F5344CB8AC3E}">
        <p14:creationId xmlns:p14="http://schemas.microsoft.com/office/powerpoint/2010/main" val="4428568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457C668-3E57-4286-B92A-7784B745012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90800" y="6400801"/>
            <a:ext cx="4038600" cy="381000"/>
          </a:xfrm>
        </p:spPr>
        <p:txBody>
          <a:bodyPr/>
          <a:lstStyle>
            <a:lvl1pPr>
              <a:defRPr sz="1050" b="1">
                <a:solidFill>
                  <a:schemeClr val="bg1"/>
                </a:solidFill>
              </a:defRPr>
            </a:lvl1pPr>
          </a:lstStyle>
          <a:p>
            <a:r>
              <a:rPr lang="pl-PL" dirty="0" err="1" smtClean="0"/>
              <a:t>SQLDay</a:t>
            </a:r>
            <a:r>
              <a:rPr lang="pl-PL" dirty="0" smtClean="0"/>
              <a:t> 2014</a:t>
            </a:r>
          </a:p>
        </p:txBody>
      </p:sp>
    </p:spTree>
    <p:extLst>
      <p:ext uri="{BB962C8B-B14F-4D97-AF65-F5344CB8AC3E}">
        <p14:creationId xmlns:p14="http://schemas.microsoft.com/office/powerpoint/2010/main" val="25037582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457C668-3E57-4286-B92A-7784B745012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90800" y="6400801"/>
            <a:ext cx="4038600" cy="381000"/>
          </a:xfrm>
        </p:spPr>
        <p:txBody>
          <a:bodyPr/>
          <a:lstStyle>
            <a:lvl1pPr>
              <a:defRPr sz="1050" b="1">
                <a:solidFill>
                  <a:schemeClr val="bg1"/>
                </a:solidFill>
              </a:defRPr>
            </a:lvl1pPr>
          </a:lstStyle>
          <a:p>
            <a:r>
              <a:rPr lang="pl-PL" dirty="0" err="1" smtClean="0"/>
              <a:t>SQLDay</a:t>
            </a:r>
            <a:r>
              <a:rPr lang="pl-PL" dirty="0" smtClean="0"/>
              <a:t> 2014</a:t>
            </a:r>
          </a:p>
        </p:txBody>
      </p:sp>
    </p:spTree>
    <p:extLst>
      <p:ext uri="{BB962C8B-B14F-4D97-AF65-F5344CB8AC3E}">
        <p14:creationId xmlns:p14="http://schemas.microsoft.com/office/powerpoint/2010/main" val="16758088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457C668-3E57-4286-B92A-7784B745012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90800" y="6400801"/>
            <a:ext cx="4038600" cy="381000"/>
          </a:xfrm>
        </p:spPr>
        <p:txBody>
          <a:bodyPr/>
          <a:lstStyle>
            <a:lvl1pPr>
              <a:defRPr sz="1050" b="1">
                <a:solidFill>
                  <a:schemeClr val="bg1"/>
                </a:solidFill>
              </a:defRPr>
            </a:lvl1pPr>
          </a:lstStyle>
          <a:p>
            <a:r>
              <a:rPr lang="pl-PL" dirty="0" err="1" smtClean="0"/>
              <a:t>SQLDay</a:t>
            </a:r>
            <a:r>
              <a:rPr lang="pl-PL" dirty="0" smtClean="0"/>
              <a:t> 2014</a:t>
            </a:r>
          </a:p>
        </p:txBody>
      </p:sp>
    </p:spTree>
    <p:extLst>
      <p:ext uri="{BB962C8B-B14F-4D97-AF65-F5344CB8AC3E}">
        <p14:creationId xmlns:p14="http://schemas.microsoft.com/office/powerpoint/2010/main" val="26714880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457C668-3E57-4286-B92A-7784B745012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90800" y="6400801"/>
            <a:ext cx="4038600" cy="381000"/>
          </a:xfrm>
        </p:spPr>
        <p:txBody>
          <a:bodyPr/>
          <a:lstStyle>
            <a:lvl1pPr>
              <a:defRPr sz="1050" b="1">
                <a:solidFill>
                  <a:schemeClr val="bg1"/>
                </a:solidFill>
              </a:defRPr>
            </a:lvl1pPr>
          </a:lstStyle>
          <a:p>
            <a:r>
              <a:rPr lang="pl-PL" dirty="0" err="1" smtClean="0"/>
              <a:t>SQLDay</a:t>
            </a:r>
            <a:r>
              <a:rPr lang="pl-PL" dirty="0" smtClean="0"/>
              <a:t> 2014</a:t>
            </a:r>
          </a:p>
        </p:txBody>
      </p:sp>
    </p:spTree>
    <p:extLst>
      <p:ext uri="{BB962C8B-B14F-4D97-AF65-F5344CB8AC3E}">
        <p14:creationId xmlns:p14="http://schemas.microsoft.com/office/powerpoint/2010/main" val="15016241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457C668-3E57-4286-B92A-7784B745012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90800" y="6400801"/>
            <a:ext cx="4038600" cy="381000"/>
          </a:xfrm>
        </p:spPr>
        <p:txBody>
          <a:bodyPr/>
          <a:lstStyle>
            <a:lvl1pPr>
              <a:defRPr sz="1050" b="1">
                <a:solidFill>
                  <a:schemeClr val="bg1"/>
                </a:solidFill>
              </a:defRPr>
            </a:lvl1pPr>
          </a:lstStyle>
          <a:p>
            <a:r>
              <a:rPr lang="pl-PL" dirty="0" err="1" smtClean="0"/>
              <a:t>SQLDay</a:t>
            </a:r>
            <a:r>
              <a:rPr lang="pl-PL" dirty="0" smtClean="0"/>
              <a:t> 2014</a:t>
            </a:r>
          </a:p>
        </p:txBody>
      </p:sp>
    </p:spTree>
    <p:extLst>
      <p:ext uri="{BB962C8B-B14F-4D97-AF65-F5344CB8AC3E}">
        <p14:creationId xmlns:p14="http://schemas.microsoft.com/office/powerpoint/2010/main" val="38277100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60320" y="6684264"/>
            <a:ext cx="4038600" cy="914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Microsoft Certified Master: SQL Server ® 2008</a:t>
            </a:r>
            <a:endParaRPr lang="en-US" dirty="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-1" y="-3"/>
            <a:ext cx="9144000" cy="6866107"/>
            <a:chOff x="-1" y="-3"/>
            <a:chExt cx="9144000" cy="6866107"/>
          </a:xfrm>
        </p:grpSpPr>
        <p:sp>
          <p:nvSpPr>
            <p:cNvPr id="9" name="Rectangle 8"/>
            <p:cNvSpPr/>
            <p:nvPr/>
          </p:nvSpPr>
          <p:spPr>
            <a:xfrm>
              <a:off x="1" y="-3"/>
              <a:ext cx="9143998" cy="855924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20000"/>
                    <a:lumOff val="80000"/>
                    <a:alpha val="41000"/>
                  </a:schemeClr>
                </a:gs>
                <a:gs pos="0">
                  <a:schemeClr val="tx2">
                    <a:lumMod val="20000"/>
                    <a:lumOff val="80000"/>
                  </a:schemeClr>
                </a:gs>
                <a:gs pos="100000">
                  <a:schemeClr val="accent1">
                    <a:tint val="23500"/>
                    <a:satMod val="160000"/>
                    <a:alpha val="16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gradFill flip="none" rotWithShape="1">
                  <a:gsLst>
                    <a:gs pos="0">
                      <a:schemeClr val="accent1">
                        <a:lumMod val="20000"/>
                        <a:lumOff val="80000"/>
                        <a:alpha val="41000"/>
                      </a:schemeClr>
                    </a:gs>
                    <a:gs pos="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  <a:alpha val="16000"/>
                      </a:schemeClr>
                    </a:gs>
                  </a:gsLst>
                  <a:lin ang="5400000" scaled="1"/>
                  <a:tileRect/>
                </a:gradFill>
              </a:endParaRPr>
            </a:p>
          </p:txBody>
        </p:sp>
        <p:pic>
          <p:nvPicPr>
            <p:cNvPr id="10" name="Picture 3"/>
            <p:cNvPicPr>
              <a:picLocks noChangeAspect="1" noChangeArrowheads="1"/>
            </p:cNvPicPr>
            <p:nvPr/>
          </p:nvPicPr>
          <p:blipFill rotWithShape="1"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955" t="3457"/>
            <a:stretch/>
          </p:blipFill>
          <p:spPr bwMode="auto">
            <a:xfrm>
              <a:off x="2" y="1625"/>
              <a:ext cx="280235" cy="13334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1" name="Rectangle 10"/>
            <p:cNvSpPr/>
            <p:nvPr userDrawn="1"/>
          </p:nvSpPr>
          <p:spPr>
            <a:xfrm>
              <a:off x="-1" y="6400800"/>
              <a:ext cx="9144000" cy="465304"/>
            </a:xfrm>
            <a:prstGeom prst="rect">
              <a:avLst/>
            </a:prstGeom>
            <a:gradFill flip="none" rotWithShape="1">
              <a:gsLst>
                <a:gs pos="56000">
                  <a:schemeClr val="tx1">
                    <a:alpha val="93000"/>
                  </a:schemeClr>
                </a:gs>
                <a:gs pos="10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  <a:alpha val="16000"/>
                  </a:schemeClr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</p:grpSp>
      <p:pic>
        <p:nvPicPr>
          <p:cNvPr id="13" name="Picture 2" descr="F:\!My Stuff!\PLSSUG\SQLDay Lite 2013\logo_SQLDay_Generic_Transparent.pn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6416318"/>
            <a:ext cx="1604434" cy="386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Obraz 21"/>
          <p:cNvPicPr/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98" y="6448426"/>
            <a:ext cx="410400" cy="40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76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685800" rtl="0" eaLnBrk="1" latinLnBrk="0" hangingPunct="1">
        <a:spcBef>
          <a:spcPct val="0"/>
        </a:spcBef>
        <a:buNone/>
        <a:defRPr sz="3300" b="1" kern="1200">
          <a:solidFill>
            <a:srgbClr val="1F497D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itchFamily="34" charset="0"/>
        <a:buChar char="–"/>
        <a:defRPr sz="195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ctrTitle"/>
          </p:nvPr>
        </p:nvSpPr>
        <p:spPr>
          <a:xfrm>
            <a:off x="1600200" y="1885950"/>
            <a:ext cx="5829300" cy="628650"/>
          </a:xfrm>
        </p:spPr>
        <p:txBody>
          <a:bodyPr/>
          <a:lstStyle/>
          <a:p>
            <a:r>
              <a:rPr lang="pl-PL" dirty="0" smtClean="0"/>
              <a:t>NASI SPONSORZY I PARTNERZY</a:t>
            </a:r>
            <a:endParaRPr lang="pl-PL" dirty="0"/>
          </a:p>
        </p:txBody>
      </p:sp>
      <p:pic>
        <p:nvPicPr>
          <p:cNvPr id="4" name="Picture 3" descr="SQLDay 2014 Sponsors copy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95400" y="2514600"/>
            <a:ext cx="6417732" cy="3609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860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Rodzaje tabel faktów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2400" b="1" dirty="0" smtClean="0"/>
              <a:t>Regularna</a:t>
            </a:r>
            <a:r>
              <a:rPr lang="pl-PL" sz="2400" dirty="0" smtClean="0"/>
              <a:t> – wymiar czasu określa datę powstania faktu lub istotnego dla faktu zdarzenia</a:t>
            </a:r>
          </a:p>
          <a:p>
            <a:pPr lvl="1"/>
            <a:r>
              <a:rPr lang="pl-PL" sz="2000" dirty="0" smtClean="0"/>
              <a:t>relacja w OLAP </a:t>
            </a:r>
            <a:r>
              <a:rPr lang="pl-PL" sz="2000" dirty="0" smtClean="0">
                <a:sym typeface="Wingdings" panose="05000000000000000000" pitchFamily="2" charset="2"/>
              </a:rPr>
              <a:t> regularna</a:t>
            </a:r>
          </a:p>
          <a:p>
            <a:pPr lvl="1"/>
            <a:endParaRPr lang="pl-PL" sz="2000" dirty="0">
              <a:sym typeface="Wingdings" panose="05000000000000000000" pitchFamily="2" charset="2"/>
            </a:endParaRPr>
          </a:p>
          <a:p>
            <a:r>
              <a:rPr lang="pl-PL" sz="2400" b="1" dirty="0" smtClean="0">
                <a:sym typeface="Wingdings" panose="05000000000000000000" pitchFamily="2" charset="2"/>
              </a:rPr>
              <a:t>Migawka</a:t>
            </a:r>
            <a:r>
              <a:rPr lang="pl-PL" sz="2400" dirty="0" smtClean="0">
                <a:sym typeface="Wingdings" panose="05000000000000000000" pitchFamily="2" charset="2"/>
              </a:rPr>
              <a:t> – zawiera stan faktów na określony moment w czasie</a:t>
            </a:r>
          </a:p>
          <a:p>
            <a:pPr lvl="1"/>
            <a:r>
              <a:rPr lang="pl-PL" sz="2000" dirty="0" smtClean="0">
                <a:sym typeface="Wingdings" panose="05000000000000000000" pitchFamily="2" charset="2"/>
              </a:rPr>
              <a:t>zwykle nie zawiera odniesienia do czasu</a:t>
            </a:r>
          </a:p>
          <a:p>
            <a:pPr lvl="1"/>
            <a:r>
              <a:rPr lang="pl-PL" sz="2000" dirty="0" smtClean="0">
                <a:sym typeface="Wingdings" panose="05000000000000000000" pitchFamily="2" charset="2"/>
              </a:rPr>
              <a:t>często konieczne jest udzielenie użytkownikowi odpowiedzi na pytanie: na jaki moment w czasie mamy dane w migawce</a:t>
            </a:r>
          </a:p>
          <a:p>
            <a:pPr lvl="2"/>
            <a:r>
              <a:rPr lang="pl-PL" sz="2000" dirty="0" smtClean="0">
                <a:sym typeface="Wingdings" panose="05000000000000000000" pitchFamily="2" charset="2"/>
              </a:rPr>
              <a:t>można przechować datę i czas zasilenia jako Value w jednym z atrybutów</a:t>
            </a:r>
          </a:p>
          <a:p>
            <a:pPr lvl="2"/>
            <a:r>
              <a:rPr lang="pl-PL" sz="2000" dirty="0" smtClean="0">
                <a:sym typeface="Wingdings" panose="05000000000000000000" pitchFamily="2" charset="2"/>
              </a:rPr>
              <a:t>lepsze rozwiązanie – </a:t>
            </a:r>
            <a:r>
              <a:rPr lang="pl-PL" sz="2000" dirty="0">
                <a:sym typeface="Wingdings" panose="05000000000000000000" pitchFamily="2" charset="2"/>
              </a:rPr>
              <a:t>użycie funkcji </a:t>
            </a:r>
            <a:r>
              <a:rPr lang="pl-PL" sz="2000" b="1" dirty="0" err="1">
                <a:sym typeface="Wingdings" panose="05000000000000000000" pitchFamily="2" charset="2"/>
              </a:rPr>
              <a:t>GetCubeLastProcessedDate</a:t>
            </a:r>
            <a:r>
              <a:rPr lang="pl-PL" sz="2000" b="1" dirty="0" smtClean="0">
                <a:sym typeface="Wingdings" panose="05000000000000000000" pitchFamily="2" charset="2"/>
              </a:rPr>
              <a:t>() </a:t>
            </a:r>
            <a:r>
              <a:rPr lang="pl-PL" sz="2000" dirty="0" smtClean="0">
                <a:sym typeface="Wingdings" panose="05000000000000000000" pitchFamily="2" charset="2"/>
              </a:rPr>
              <a:t>z biblioteki ASSP (Analysis Services </a:t>
            </a:r>
            <a:r>
              <a:rPr lang="pl-PL" sz="2000" dirty="0" err="1" smtClean="0">
                <a:sym typeface="Wingdings" panose="05000000000000000000" pitchFamily="2" charset="2"/>
              </a:rPr>
              <a:t>Stored</a:t>
            </a:r>
            <a:r>
              <a:rPr lang="pl-PL" sz="2000" dirty="0" smtClean="0">
                <a:sym typeface="Wingdings" panose="05000000000000000000" pitchFamily="2" charset="2"/>
              </a:rPr>
              <a:t> </a:t>
            </a:r>
            <a:r>
              <a:rPr lang="pl-PL" sz="2000" dirty="0" err="1" smtClean="0">
                <a:sym typeface="Wingdings" panose="05000000000000000000" pitchFamily="2" charset="2"/>
              </a:rPr>
              <a:t>Procedures</a:t>
            </a:r>
            <a:r>
              <a:rPr lang="pl-PL" sz="2000" dirty="0" smtClean="0">
                <a:sym typeface="Wingdings" panose="05000000000000000000" pitchFamily="2" charset="2"/>
              </a:rPr>
              <a:t>)</a:t>
            </a:r>
            <a:endParaRPr lang="pl-PL" sz="2000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SQLDay 2014</a:t>
            </a:r>
          </a:p>
          <a:p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33187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Rodzaje tabel faktów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2400" b="1" dirty="0" smtClean="0"/>
              <a:t>Migawka skumulowana </a:t>
            </a:r>
            <a:r>
              <a:rPr lang="pl-PL" sz="2400" dirty="0" smtClean="0"/>
              <a:t>– zawiera zbiór migawek generowanych w określonych odstępach czasu</a:t>
            </a:r>
          </a:p>
          <a:p>
            <a:pPr lvl="1"/>
            <a:r>
              <a:rPr lang="pl-PL" sz="2000" dirty="0" smtClean="0"/>
              <a:t>zawiera odniesienie do czasu – data i czas powstania migawki</a:t>
            </a:r>
          </a:p>
          <a:p>
            <a:pPr lvl="1"/>
            <a:r>
              <a:rPr lang="pl-PL" sz="2000" dirty="0" smtClean="0"/>
              <a:t>wymaga zdefiniowania własnego schematu agregacji – brak agregacji w czasie (najlepiej SCOPE w skrypcie MDX kostki).</a:t>
            </a:r>
            <a:endParaRPr lang="pl-PL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SQLDay 2014</a:t>
            </a:r>
          </a:p>
          <a:p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2085954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Reprezentacja fizyczna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pl-PL" sz="2800" dirty="0" smtClean="0"/>
              <a:t>Zwykle pojedyncza tabela.</a:t>
            </a:r>
          </a:p>
          <a:p>
            <a:r>
              <a:rPr lang="pl-PL" sz="2800" dirty="0" smtClean="0"/>
              <a:t>Klucz: pole typu </a:t>
            </a:r>
            <a:r>
              <a:rPr lang="pl-PL" sz="2800" dirty="0" err="1" smtClean="0"/>
              <a:t>date</a:t>
            </a:r>
            <a:r>
              <a:rPr lang="pl-PL" sz="2800" dirty="0" smtClean="0"/>
              <a:t>, </a:t>
            </a:r>
            <a:r>
              <a:rPr lang="pl-PL" sz="2800" dirty="0" err="1" smtClean="0"/>
              <a:t>datetime</a:t>
            </a:r>
            <a:r>
              <a:rPr lang="pl-PL" sz="2800" dirty="0" smtClean="0"/>
              <a:t> lub </a:t>
            </a:r>
            <a:r>
              <a:rPr lang="pl-PL" sz="2800" dirty="0" err="1" smtClean="0"/>
              <a:t>int</a:t>
            </a:r>
            <a:r>
              <a:rPr lang="pl-PL" sz="2800" dirty="0" smtClean="0"/>
              <a:t>.</a:t>
            </a:r>
          </a:p>
          <a:p>
            <a:r>
              <a:rPr lang="pl-PL" sz="2800" dirty="0" smtClean="0"/>
              <a:t>Dlaczego INT:</a:t>
            </a:r>
          </a:p>
          <a:p>
            <a:pPr lvl="1"/>
            <a:r>
              <a:rPr lang="pl-PL" sz="2400" dirty="0" smtClean="0"/>
              <a:t>wartość może wprost reprezentować datę: 20140430</a:t>
            </a:r>
          </a:p>
          <a:p>
            <a:pPr lvl="1"/>
            <a:r>
              <a:rPr lang="pl-PL" sz="2400" dirty="0" smtClean="0"/>
              <a:t>można zdefiniować elementy spoza kalendarza</a:t>
            </a:r>
          </a:p>
          <a:p>
            <a:pPr marL="342900" lvl="1" indent="0">
              <a:buNone/>
            </a:pPr>
            <a:r>
              <a:rPr lang="pl-PL" sz="2400" dirty="0"/>
              <a:t>	</a:t>
            </a:r>
            <a:r>
              <a:rPr lang="pl-PL" sz="2400" dirty="0" smtClean="0"/>
              <a:t>	np. 	0 – nie dotyczy</a:t>
            </a:r>
          </a:p>
          <a:p>
            <a:pPr marL="342900" lvl="1" indent="0">
              <a:buNone/>
            </a:pPr>
            <a:r>
              <a:rPr lang="pl-PL" sz="2400" dirty="0"/>
              <a:t>	</a:t>
            </a:r>
            <a:r>
              <a:rPr lang="pl-PL" sz="2400" dirty="0" smtClean="0"/>
              <a:t>		1 – bezterminowo</a:t>
            </a:r>
          </a:p>
          <a:p>
            <a:pPr marL="342900" lvl="1" indent="0">
              <a:buNone/>
            </a:pPr>
            <a:r>
              <a:rPr lang="pl-PL" sz="2400" dirty="0"/>
              <a:t>	</a:t>
            </a:r>
            <a:r>
              <a:rPr lang="pl-PL" sz="2400" dirty="0" smtClean="0"/>
              <a:t>		2 – w dalekiej nieokreślonej przyszłości</a:t>
            </a:r>
          </a:p>
          <a:p>
            <a:pPr marL="342900" lvl="1" indent="0">
              <a:buNone/>
            </a:pPr>
            <a:r>
              <a:rPr lang="pl-PL" sz="2400" dirty="0"/>
              <a:t>	</a:t>
            </a:r>
            <a:r>
              <a:rPr lang="pl-PL" sz="2400" dirty="0" smtClean="0"/>
              <a:t>		3 – wieczne nigdy</a:t>
            </a:r>
          </a:p>
          <a:p>
            <a:pPr marL="342900" lvl="1" indent="0">
              <a:buNone/>
            </a:pPr>
            <a:r>
              <a:rPr lang="pl-PL" sz="2400" dirty="0"/>
              <a:t>	</a:t>
            </a:r>
            <a:r>
              <a:rPr lang="pl-PL" sz="2400" dirty="0" smtClean="0"/>
              <a:t>		itd.</a:t>
            </a:r>
            <a:endParaRPr lang="pl-PL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SQLDay 2014</a:t>
            </a:r>
          </a:p>
          <a:p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104712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Reprezentacja fizyczna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2800" dirty="0" smtClean="0"/>
              <a:t>Typy danych SQL Server</a:t>
            </a:r>
          </a:p>
          <a:p>
            <a:pPr lvl="1"/>
            <a:r>
              <a:rPr lang="pl-PL" sz="2400" dirty="0" err="1" smtClean="0"/>
              <a:t>datetime</a:t>
            </a:r>
            <a:endParaRPr lang="pl-PL" sz="2400" dirty="0" smtClean="0"/>
          </a:p>
          <a:p>
            <a:pPr lvl="1"/>
            <a:r>
              <a:rPr lang="pl-PL" sz="2400" dirty="0" err="1" smtClean="0"/>
              <a:t>smalldatetime</a:t>
            </a:r>
            <a:endParaRPr lang="pl-PL" sz="2400" dirty="0" smtClean="0"/>
          </a:p>
          <a:p>
            <a:pPr marL="342900" lvl="1" indent="0">
              <a:buNone/>
            </a:pPr>
            <a:r>
              <a:rPr lang="pl-PL" sz="2400" dirty="0" smtClean="0"/>
              <a:t>od 2008:</a:t>
            </a:r>
          </a:p>
          <a:p>
            <a:pPr lvl="1"/>
            <a:r>
              <a:rPr lang="pl-PL" sz="2400" dirty="0" err="1" smtClean="0"/>
              <a:t>date</a:t>
            </a:r>
            <a:endParaRPr lang="pl-PL" sz="2400" dirty="0" smtClean="0"/>
          </a:p>
          <a:p>
            <a:pPr lvl="1"/>
            <a:r>
              <a:rPr lang="pl-PL" sz="2400" dirty="0" err="1" smtClean="0"/>
              <a:t>time</a:t>
            </a:r>
            <a:endParaRPr lang="pl-PL" sz="2400" dirty="0" smtClean="0"/>
          </a:p>
          <a:p>
            <a:pPr lvl="1"/>
            <a:r>
              <a:rPr lang="pl-PL" sz="2400" dirty="0" smtClean="0"/>
              <a:t>datetime2</a:t>
            </a:r>
          </a:p>
          <a:p>
            <a:pPr lvl="1"/>
            <a:r>
              <a:rPr lang="pl-PL" sz="2400" dirty="0" smtClean="0"/>
              <a:t>time2</a:t>
            </a:r>
          </a:p>
          <a:p>
            <a:pPr lvl="1"/>
            <a:r>
              <a:rPr lang="pl-PL" sz="2400" dirty="0" smtClean="0"/>
              <a:t>typy z offsetem strefy czasowej</a:t>
            </a:r>
            <a:endParaRPr lang="pl-PL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SQLDay 2014</a:t>
            </a:r>
          </a:p>
          <a:p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4052936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Reprezentacja fizyczna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2400" dirty="0" smtClean="0"/>
              <a:t>Kalendarz</a:t>
            </a:r>
          </a:p>
          <a:p>
            <a:pPr lvl="1"/>
            <a:r>
              <a:rPr lang="pl-PL" sz="2250" dirty="0" smtClean="0"/>
              <a:t>powinien być ciągły (zawierać wszystkie daty z określonego przedziału)</a:t>
            </a:r>
          </a:p>
          <a:p>
            <a:pPr lvl="1"/>
            <a:r>
              <a:rPr lang="pl-PL" sz="2250" dirty="0" smtClean="0"/>
              <a:t>powinien zaczynać się od początku wybranego roku (od daty 1 stycznie)</a:t>
            </a:r>
          </a:p>
          <a:p>
            <a:pPr lvl="1"/>
            <a:r>
              <a:rPr lang="pl-PL" sz="2250" dirty="0" smtClean="0"/>
              <a:t>powinien kończyć się końcem wybranego roku (datą 31 grudnia)</a:t>
            </a:r>
          </a:p>
          <a:p>
            <a:pPr lvl="1"/>
            <a:endParaRPr lang="pl-PL" sz="2250" dirty="0"/>
          </a:p>
          <a:p>
            <a:r>
              <a:rPr lang="pl-PL" sz="2400" dirty="0" smtClean="0"/>
              <a:t>Eliminacja punktów bez danych powinna odbywać się na poziomie zapytania</a:t>
            </a:r>
          </a:p>
          <a:p>
            <a:pPr lvl="1"/>
            <a:r>
              <a:rPr lang="pl-PL" sz="2250" dirty="0" smtClean="0"/>
              <a:t>w SQL </a:t>
            </a:r>
            <a:r>
              <a:rPr lang="pl-PL" sz="2250" dirty="0" smtClean="0">
                <a:sym typeface="Wingdings" panose="05000000000000000000" pitchFamily="2" charset="2"/>
              </a:rPr>
              <a:t> INNER JOIN</a:t>
            </a:r>
          </a:p>
          <a:p>
            <a:pPr lvl="1"/>
            <a:r>
              <a:rPr lang="pl-PL" sz="2250" dirty="0" smtClean="0">
                <a:sym typeface="Wingdings" panose="05000000000000000000" pitchFamily="2" charset="2"/>
              </a:rPr>
              <a:t>w MDX  NON EMPTY dla osi</a:t>
            </a:r>
            <a:endParaRPr lang="pl-PL" sz="225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SQLDay 2014</a:t>
            </a:r>
          </a:p>
          <a:p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3272867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Reprezentacja fizyczna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2800" dirty="0" smtClean="0"/>
              <a:t>Jeśli zachodzi konieczność przechowywania daty i czasu należy zdefiniować dwa odrębne wymiary</a:t>
            </a:r>
          </a:p>
          <a:p>
            <a:r>
              <a:rPr lang="pl-PL" sz="2800" dirty="0" smtClean="0"/>
              <a:t>Generowanie kalendarza:</a:t>
            </a:r>
          </a:p>
          <a:p>
            <a:pPr lvl="1"/>
            <a:r>
              <a:rPr lang="pl-PL" sz="2650" dirty="0" smtClean="0"/>
              <a:t>wystarczy tylko data, pozostałe okresy czasy wygenerują funkcje YEAR, MONTH, YEAR, DATEPART, DATENAME</a:t>
            </a:r>
          </a:p>
          <a:p>
            <a:pPr lvl="1"/>
            <a:r>
              <a:rPr lang="pl-PL" sz="2650" dirty="0" smtClean="0"/>
              <a:t>warto sprawdzić zakres czasu w poszczególnych obszarach bazy analitycznej</a:t>
            </a:r>
            <a:endParaRPr lang="pl-PL" sz="265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SQLDay 2014</a:t>
            </a:r>
          </a:p>
          <a:p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3784153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Czas w relacyjnej części hurtowni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2800" dirty="0" smtClean="0"/>
              <a:t>Działania na datach – funkcje DATEADD, DATEDIFF, EOMONTH</a:t>
            </a:r>
          </a:p>
          <a:p>
            <a:r>
              <a:rPr lang="pl-PL" sz="2800" dirty="0" smtClean="0"/>
              <a:t>Zgodnie z zasadą jak najwcześniejszego wyliczania kalkulacji w cyklu życia danych w hurtowni:</a:t>
            </a:r>
          </a:p>
          <a:p>
            <a:pPr lvl="1"/>
            <a:r>
              <a:rPr lang="pl-PL" sz="2400" dirty="0" smtClean="0"/>
              <a:t>potrzebne interwały czasowe lepiej wyliczyć w SQL (np. liczba dni przeterminowania faktury)</a:t>
            </a:r>
          </a:p>
          <a:p>
            <a:pPr lvl="1"/>
            <a:r>
              <a:rPr lang="pl-PL" sz="2400" dirty="0" smtClean="0"/>
              <a:t>może być konieczne wyliczanie interwałów w każdym cyklu zasilania (jeśli jedną z granic jest data aktualna)</a:t>
            </a:r>
            <a:endParaRPr lang="pl-PL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SQLDay 2014</a:t>
            </a:r>
          </a:p>
          <a:p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1566508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Czas w OLAP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2800" dirty="0" smtClean="0"/>
              <a:t>Atrybut kluczowy wymiaru:</a:t>
            </a:r>
          </a:p>
          <a:p>
            <a:pPr lvl="1"/>
            <a:r>
              <a:rPr lang="pl-PL" sz="2400" dirty="0" err="1" smtClean="0"/>
              <a:t>Key</a:t>
            </a:r>
            <a:r>
              <a:rPr lang="pl-PL" sz="2400" dirty="0" smtClean="0"/>
              <a:t> – pole </a:t>
            </a:r>
            <a:r>
              <a:rPr lang="pl-PL" sz="2400" dirty="0" err="1" smtClean="0"/>
              <a:t>int</a:t>
            </a:r>
            <a:r>
              <a:rPr lang="pl-PL" sz="2400" dirty="0" smtClean="0"/>
              <a:t> z reprezentacją liczbową daty</a:t>
            </a:r>
          </a:p>
          <a:p>
            <a:pPr lvl="1"/>
            <a:r>
              <a:rPr lang="pl-PL" sz="2400" dirty="0" err="1" smtClean="0"/>
              <a:t>Name</a:t>
            </a:r>
            <a:r>
              <a:rPr lang="pl-PL" sz="2400" dirty="0" smtClean="0"/>
              <a:t> – pole z datą zapisaną jako </a:t>
            </a:r>
            <a:r>
              <a:rPr lang="pl-PL" sz="2400" dirty="0" err="1" smtClean="0"/>
              <a:t>date</a:t>
            </a:r>
            <a:r>
              <a:rPr lang="pl-PL" sz="2400" dirty="0" smtClean="0"/>
              <a:t> lub </a:t>
            </a:r>
            <a:r>
              <a:rPr lang="pl-PL" sz="2400" dirty="0" err="1" smtClean="0"/>
              <a:t>varchar</a:t>
            </a:r>
            <a:endParaRPr lang="pl-PL" sz="2400" dirty="0" smtClean="0"/>
          </a:p>
          <a:p>
            <a:pPr lvl="1"/>
            <a:r>
              <a:rPr lang="pl-PL" sz="2400" dirty="0" smtClean="0"/>
              <a:t>Value – pole z </a:t>
            </a:r>
            <a:r>
              <a:rPr lang="pl-PL" sz="2400" dirty="0" err="1" smtClean="0"/>
              <a:t>type</a:t>
            </a:r>
            <a:r>
              <a:rPr lang="pl-PL" sz="2400" dirty="0" smtClean="0"/>
              <a:t> </a:t>
            </a:r>
            <a:r>
              <a:rPr lang="pl-PL" sz="2400" dirty="0" err="1" smtClean="0"/>
              <a:t>date</a:t>
            </a:r>
            <a:r>
              <a:rPr lang="pl-PL" sz="2400" dirty="0" smtClean="0"/>
              <a:t>.</a:t>
            </a:r>
          </a:p>
          <a:p>
            <a:r>
              <a:rPr lang="pl-PL" sz="2550" dirty="0" smtClean="0"/>
              <a:t>Dobra praktyka (znakomicie ułatwia kalkulacje)</a:t>
            </a:r>
          </a:p>
          <a:p>
            <a:pPr lvl="1"/>
            <a:r>
              <a:rPr lang="pl-PL" sz="2400" dirty="0" smtClean="0"/>
              <a:t>jako Value podajemy datę końcową danego okresu czasu</a:t>
            </a:r>
          </a:p>
          <a:p>
            <a:pPr lvl="1"/>
            <a:r>
              <a:rPr lang="pl-PL" sz="2400" dirty="0" smtClean="0"/>
              <a:t>dla atrybutu Rok – 31 grudnia tego roku</a:t>
            </a:r>
          </a:p>
          <a:p>
            <a:pPr lvl="1"/>
            <a:r>
              <a:rPr lang="pl-PL" sz="2400" dirty="0" smtClean="0"/>
              <a:t>dla atrybutu Miesiąc – ostatni dzień tego miesiąca</a:t>
            </a:r>
          </a:p>
          <a:p>
            <a:pPr lvl="1"/>
            <a:r>
              <a:rPr lang="pl-PL" sz="2400" dirty="0" smtClean="0"/>
              <a:t>obowiązkowo kolumna w DSV typu </a:t>
            </a:r>
            <a:r>
              <a:rPr lang="pl-PL" sz="2400" b="1" dirty="0" err="1" smtClean="0"/>
              <a:t>date</a:t>
            </a:r>
            <a:r>
              <a:rPr lang="pl-PL" sz="2400" b="1" dirty="0" smtClean="0"/>
              <a:t> !!!</a:t>
            </a:r>
            <a:endParaRPr lang="pl-PL" sz="2400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SQLDay 2014</a:t>
            </a:r>
          </a:p>
          <a:p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2572640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Czas w OLAP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pl-PL" sz="2400" dirty="0" smtClean="0"/>
              <a:t>Należy zbudować poprawne relacje pomiędzy atrybutami.</a:t>
            </a:r>
          </a:p>
          <a:p>
            <a:pPr lvl="1"/>
            <a:r>
              <a:rPr lang="pl-PL" sz="2000" dirty="0" smtClean="0"/>
              <a:t>data </a:t>
            </a:r>
            <a:r>
              <a:rPr lang="pl-PL" sz="2000" dirty="0" smtClean="0">
                <a:sym typeface="Wingdings" panose="05000000000000000000" pitchFamily="2" charset="2"/>
              </a:rPr>
              <a:t> miesiąc w roku</a:t>
            </a:r>
          </a:p>
          <a:p>
            <a:pPr lvl="1"/>
            <a:r>
              <a:rPr lang="pl-PL" sz="2000" dirty="0" smtClean="0">
                <a:sym typeface="Wingdings" panose="05000000000000000000" pitchFamily="2" charset="2"/>
              </a:rPr>
              <a:t>miesiąc w roku  rok</a:t>
            </a:r>
          </a:p>
          <a:p>
            <a:pPr lvl="1"/>
            <a:r>
              <a:rPr lang="pl-PL" sz="2000" dirty="0" smtClean="0">
                <a:sym typeface="Wingdings" panose="05000000000000000000" pitchFamily="2" charset="2"/>
              </a:rPr>
              <a:t>relacje oznaczyć jako </a:t>
            </a:r>
            <a:r>
              <a:rPr lang="pl-PL" sz="2000" b="1" dirty="0" err="1" smtClean="0">
                <a:sym typeface="Wingdings" panose="05000000000000000000" pitchFamily="2" charset="2"/>
              </a:rPr>
              <a:t>Rigid</a:t>
            </a:r>
            <a:endParaRPr lang="pl-PL" sz="2000" b="1" dirty="0" smtClean="0">
              <a:sym typeface="Wingdings" panose="05000000000000000000" pitchFamily="2" charset="2"/>
            </a:endParaRPr>
          </a:p>
          <a:p>
            <a:r>
              <a:rPr lang="pl-PL" sz="2400" dirty="0" smtClean="0">
                <a:sym typeface="Wingdings" panose="05000000000000000000" pitchFamily="2" charset="2"/>
              </a:rPr>
              <a:t>Ułatwia to budowę agregacji oraz wspomaga mechanizm Auto-</a:t>
            </a:r>
            <a:r>
              <a:rPr lang="pl-PL" sz="2400" dirty="0" err="1" smtClean="0">
                <a:sym typeface="Wingdings" panose="05000000000000000000" pitchFamily="2" charset="2"/>
              </a:rPr>
              <a:t>Exists</a:t>
            </a:r>
            <a:r>
              <a:rPr lang="pl-PL" sz="2400" dirty="0" smtClean="0">
                <a:sym typeface="Wingdings" panose="05000000000000000000" pitchFamily="2" charset="2"/>
              </a:rPr>
              <a:t> (automatyczne eliminowanie krotek, które nie istnieją, np.</a:t>
            </a:r>
          </a:p>
          <a:p>
            <a:pPr marL="0" indent="0">
              <a:buNone/>
            </a:pPr>
            <a:r>
              <a:rPr lang="pl-PL" sz="2400" dirty="0">
                <a:sym typeface="Wingdings" panose="05000000000000000000" pitchFamily="2" charset="2"/>
              </a:rPr>
              <a:t>	</a:t>
            </a:r>
            <a:r>
              <a:rPr lang="pl-PL" sz="2400" dirty="0" smtClean="0">
                <a:sym typeface="Wingdings" panose="05000000000000000000" pitchFamily="2" charset="2"/>
              </a:rPr>
              <a:t>	( [2014], [styczeń 2013] 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SQLDay 2014</a:t>
            </a:r>
          </a:p>
          <a:p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1634813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Czas w OLAP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sz="2400" dirty="0">
                <a:sym typeface="Wingdings" panose="05000000000000000000" pitchFamily="2" charset="2"/>
              </a:rPr>
              <a:t>Należy zbudować hierarchię użytkownika (np. Rok  Miesiąc  Dzień)</a:t>
            </a:r>
          </a:p>
          <a:p>
            <a:pPr lvl="1"/>
            <a:r>
              <a:rPr lang="pl-PL" sz="2000" dirty="0">
                <a:sym typeface="Wingdings" panose="05000000000000000000" pitchFamily="2" charset="2"/>
              </a:rPr>
              <a:t>wspiera nawigację w kostce w narzędziu klienckim</a:t>
            </a:r>
          </a:p>
          <a:p>
            <a:pPr lvl="1"/>
            <a:r>
              <a:rPr lang="pl-PL" sz="2000" dirty="0">
                <a:sym typeface="Wingdings" panose="05000000000000000000" pitchFamily="2" charset="2"/>
              </a:rPr>
              <a:t>wspiera nawigację po wymiarze w kalkulacjach</a:t>
            </a:r>
          </a:p>
          <a:p>
            <a:r>
              <a:rPr lang="pl-PL" sz="2400" dirty="0" smtClean="0"/>
              <a:t>Należy oznaczyć wymiar jako Time (właściwość </a:t>
            </a:r>
            <a:r>
              <a:rPr lang="pl-PL" sz="2400" dirty="0" err="1" smtClean="0"/>
              <a:t>Type</a:t>
            </a:r>
            <a:r>
              <a:rPr lang="pl-PL" sz="2400" dirty="0" smtClean="0"/>
              <a:t>).</a:t>
            </a:r>
          </a:p>
          <a:p>
            <a:r>
              <a:rPr lang="pl-PL" sz="2400" dirty="0" smtClean="0"/>
              <a:t>Należy odpowiednio oznaczyć wszystkie atrybuty (właściwość </a:t>
            </a:r>
            <a:r>
              <a:rPr lang="pl-PL" sz="2400" dirty="0" err="1" smtClean="0"/>
              <a:t>Type</a:t>
            </a:r>
            <a:r>
              <a:rPr lang="pl-PL" sz="2400" dirty="0" smtClean="0"/>
              <a:t> atrybutu)</a:t>
            </a:r>
            <a:endParaRPr lang="pl-PL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SQLDay 2014</a:t>
            </a:r>
          </a:p>
          <a:p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2911893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sz="4400" dirty="0" smtClean="0"/>
              <a:t>Krótka historia czasu</a:t>
            </a:r>
            <a:endParaRPr lang="pl-P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sz="3200" dirty="0" smtClean="0"/>
              <a:t>Grzegorz Stolecki</a:t>
            </a:r>
            <a:endParaRPr lang="pl-PL" dirty="0" smtClean="0"/>
          </a:p>
          <a:p>
            <a:r>
              <a:rPr lang="pl-PL" dirty="0" smtClean="0"/>
              <a:t>grzegorz.stolecki@gmail.com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156728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Funkcje MDX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2800" dirty="0" smtClean="0"/>
              <a:t>Nawigacyjne – standardowe dla hierarchii</a:t>
            </a:r>
          </a:p>
          <a:p>
            <a:pPr lvl="1"/>
            <a:r>
              <a:rPr lang="pl-PL" sz="2400" dirty="0" err="1" smtClean="0"/>
              <a:t>Children</a:t>
            </a:r>
            <a:r>
              <a:rPr lang="pl-PL" sz="2400" dirty="0" smtClean="0"/>
              <a:t>, </a:t>
            </a:r>
            <a:r>
              <a:rPr lang="pl-PL" sz="2400" dirty="0" err="1" smtClean="0"/>
              <a:t>Members</a:t>
            </a:r>
            <a:r>
              <a:rPr lang="pl-PL" sz="2400" dirty="0" smtClean="0"/>
              <a:t>, </a:t>
            </a:r>
            <a:r>
              <a:rPr lang="pl-PL" sz="2400" dirty="0" err="1" smtClean="0"/>
              <a:t>FirstChild</a:t>
            </a:r>
            <a:r>
              <a:rPr lang="pl-PL" sz="2400" dirty="0" smtClean="0"/>
              <a:t>, </a:t>
            </a:r>
            <a:r>
              <a:rPr lang="pl-PL" sz="2400" dirty="0" err="1" smtClean="0"/>
              <a:t>LastChild</a:t>
            </a:r>
            <a:r>
              <a:rPr lang="pl-PL" sz="2400" dirty="0" smtClean="0"/>
              <a:t>, </a:t>
            </a:r>
            <a:r>
              <a:rPr lang="pl-PL" sz="2400" dirty="0" err="1" smtClean="0"/>
              <a:t>Parent</a:t>
            </a:r>
            <a:r>
              <a:rPr lang="pl-PL" sz="2400" dirty="0" smtClean="0"/>
              <a:t>, </a:t>
            </a:r>
            <a:r>
              <a:rPr lang="pl-PL" sz="2400" dirty="0" err="1" smtClean="0"/>
              <a:t>Siblings</a:t>
            </a:r>
            <a:r>
              <a:rPr lang="pl-PL" sz="2400" dirty="0" smtClean="0"/>
              <a:t>, …</a:t>
            </a:r>
          </a:p>
          <a:p>
            <a:pPr lvl="1"/>
            <a:r>
              <a:rPr lang="pl-PL" sz="2400" dirty="0" err="1" smtClean="0"/>
              <a:t>Descendants</a:t>
            </a:r>
            <a:r>
              <a:rPr lang="pl-PL" sz="2400" dirty="0" smtClean="0"/>
              <a:t>, </a:t>
            </a:r>
            <a:r>
              <a:rPr lang="pl-PL" sz="2400" dirty="0" err="1" smtClean="0"/>
              <a:t>Ascendants</a:t>
            </a:r>
            <a:r>
              <a:rPr lang="pl-PL" sz="2400" dirty="0" smtClean="0"/>
              <a:t>, </a:t>
            </a:r>
            <a:r>
              <a:rPr lang="pl-PL" sz="2400" dirty="0" err="1" smtClean="0"/>
              <a:t>Cousin</a:t>
            </a:r>
            <a:endParaRPr lang="pl-PL" sz="2400" dirty="0" smtClean="0"/>
          </a:p>
          <a:p>
            <a:pPr lvl="1"/>
            <a:r>
              <a:rPr lang="pl-PL" sz="2400" dirty="0" smtClean="0"/>
              <a:t>Lag, </a:t>
            </a:r>
            <a:r>
              <a:rPr lang="pl-PL" sz="2400" dirty="0" err="1" smtClean="0"/>
              <a:t>Lead</a:t>
            </a:r>
            <a:r>
              <a:rPr lang="pl-PL" sz="2400" dirty="0" smtClean="0"/>
              <a:t>, </a:t>
            </a:r>
            <a:r>
              <a:rPr lang="pl-PL" sz="2400" dirty="0" err="1" smtClean="0"/>
              <a:t>Head</a:t>
            </a:r>
            <a:r>
              <a:rPr lang="pl-PL" sz="2400" dirty="0" smtClean="0"/>
              <a:t>, </a:t>
            </a:r>
            <a:r>
              <a:rPr lang="pl-PL" sz="2400" dirty="0" err="1" smtClean="0"/>
              <a:t>Tail</a:t>
            </a:r>
            <a:endParaRPr lang="pl-PL" sz="2400" dirty="0" smtClean="0"/>
          </a:p>
          <a:p>
            <a:pPr lvl="1"/>
            <a:endParaRPr lang="pl-PL" sz="2400" dirty="0"/>
          </a:p>
          <a:p>
            <a:r>
              <a:rPr lang="pl-PL" sz="2800" dirty="0" smtClean="0"/>
              <a:t>Nawigacyjne – czasowe (potrzebne oznaczenie czasu)</a:t>
            </a:r>
          </a:p>
          <a:p>
            <a:pPr lvl="1"/>
            <a:r>
              <a:rPr lang="pl-PL" sz="2400" dirty="0" smtClean="0"/>
              <a:t>YTD, MTD, </a:t>
            </a:r>
            <a:r>
              <a:rPr lang="pl-PL" sz="2400" dirty="0" err="1" smtClean="0"/>
              <a:t>ParallelPeriod</a:t>
            </a:r>
            <a:endParaRPr lang="pl-PL" sz="2400" dirty="0" smtClean="0"/>
          </a:p>
          <a:p>
            <a:pPr lvl="1"/>
            <a:r>
              <a:rPr lang="pl-PL" sz="2400" dirty="0" err="1" smtClean="0"/>
              <a:t>OpeningPeriod</a:t>
            </a:r>
            <a:r>
              <a:rPr lang="pl-PL" sz="2400" dirty="0" smtClean="0"/>
              <a:t>, </a:t>
            </a:r>
            <a:r>
              <a:rPr lang="pl-PL" sz="2400" dirty="0" err="1" smtClean="0"/>
              <a:t>ClosingPeriod</a:t>
            </a:r>
            <a:endParaRPr lang="pl-PL" sz="24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SQLDay 2014</a:t>
            </a:r>
          </a:p>
          <a:p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4034122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ctrTitle"/>
          </p:nvPr>
        </p:nvSpPr>
        <p:spPr>
          <a:xfrm>
            <a:off x="1600200" y="1885950"/>
            <a:ext cx="5829300" cy="628650"/>
          </a:xfrm>
        </p:spPr>
        <p:txBody>
          <a:bodyPr/>
          <a:lstStyle/>
          <a:p>
            <a:r>
              <a:rPr lang="pl-PL" dirty="0" smtClean="0"/>
              <a:t>NASI SPONSORZY I PARTNERZY</a:t>
            </a:r>
            <a:endParaRPr lang="pl-PL" dirty="0"/>
          </a:p>
        </p:txBody>
      </p:sp>
      <p:sp>
        <p:nvSpPr>
          <p:cNvPr id="3" name="TextBox 2"/>
          <p:cNvSpPr txBox="1"/>
          <p:nvPr/>
        </p:nvSpPr>
        <p:spPr>
          <a:xfrm>
            <a:off x="1906700" y="5393606"/>
            <a:ext cx="521630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1350" dirty="0"/>
              <a:t>Organizacja: Polskie Stowarzyszenie Użytkowników SQL Server - PLSSUG</a:t>
            </a:r>
            <a:endParaRPr lang="en-US" sz="1350" dirty="0"/>
          </a:p>
        </p:txBody>
      </p:sp>
      <p:pic>
        <p:nvPicPr>
          <p:cNvPr id="7" name="Picture 6" descr="SQLDay 2014 Sponsors copy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05000" y="2590800"/>
            <a:ext cx="5334000" cy="3000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759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Grzegorz Stolecki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2800" dirty="0" smtClean="0"/>
              <a:t>Niezależny konsultant i trener</a:t>
            </a:r>
          </a:p>
          <a:p>
            <a:r>
              <a:rPr lang="pl-PL" sz="2800" dirty="0" smtClean="0"/>
              <a:t>Specjalizacja: projekty i serwery w kłopotach</a:t>
            </a:r>
          </a:p>
          <a:p>
            <a:r>
              <a:rPr lang="pl-PL" sz="2800" dirty="0" smtClean="0"/>
              <a:t>Szkolenia: SQL Server, SharePoint, Excel</a:t>
            </a:r>
          </a:p>
          <a:p>
            <a:r>
              <a:rPr lang="pl-PL" sz="2800" dirty="0" err="1" smtClean="0"/>
              <a:t>Polish</a:t>
            </a:r>
            <a:r>
              <a:rPr lang="pl-PL" sz="2800" dirty="0" smtClean="0"/>
              <a:t> SQL Server User </a:t>
            </a:r>
            <a:r>
              <a:rPr lang="pl-PL" sz="2800" dirty="0" err="1" smtClean="0"/>
              <a:t>Group</a:t>
            </a:r>
            <a:r>
              <a:rPr lang="pl-PL" sz="2800" dirty="0" smtClean="0"/>
              <a:t> </a:t>
            </a:r>
          </a:p>
          <a:p>
            <a:r>
              <a:rPr lang="pl-PL" sz="2800" dirty="0" smtClean="0"/>
              <a:t>Microsoft MVP od 2010</a:t>
            </a:r>
          </a:p>
          <a:p>
            <a:r>
              <a:rPr lang="pl-PL" sz="2800" dirty="0" smtClean="0"/>
              <a:t>Z SQL Server od roku 1999 i wersji 7.0</a:t>
            </a:r>
            <a:endParaRPr lang="pl-PL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dirty="0" err="1" smtClean="0"/>
              <a:t>SQLDay</a:t>
            </a:r>
            <a:r>
              <a:rPr lang="pl-PL" dirty="0" smtClean="0"/>
              <a:t> 2014</a:t>
            </a:r>
          </a:p>
        </p:txBody>
      </p:sp>
    </p:spTree>
    <p:extLst>
      <p:ext uri="{BB962C8B-B14F-4D97-AF65-F5344CB8AC3E}">
        <p14:creationId xmlns:p14="http://schemas.microsoft.com/office/powerpoint/2010/main" val="3900681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Agenda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3200" dirty="0" smtClean="0"/>
              <a:t>Rola czasu w bazach danych</a:t>
            </a:r>
          </a:p>
          <a:p>
            <a:r>
              <a:rPr lang="pl-PL" sz="3200" dirty="0" smtClean="0"/>
              <a:t>Czas w projekcie analitycznej bazy danych (hurtowni danych)</a:t>
            </a:r>
          </a:p>
          <a:p>
            <a:r>
              <a:rPr lang="pl-PL" sz="3200" dirty="0" smtClean="0"/>
              <a:t>Wykorzystanie czasu jako wymiaru regularnego oraz wymiaru technicznego</a:t>
            </a:r>
          </a:p>
          <a:p>
            <a:r>
              <a:rPr lang="pl-PL" sz="3200" dirty="0" smtClean="0"/>
              <a:t>Czas w kostkach OLAP</a:t>
            </a:r>
          </a:p>
          <a:p>
            <a:r>
              <a:rPr lang="pl-PL" sz="3200" dirty="0" smtClean="0"/>
              <a:t>Czas w modelach tabelarycznych</a:t>
            </a:r>
            <a:endParaRPr lang="pl-PL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SQLDay 2014</a:t>
            </a:r>
          </a:p>
          <a:p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3394309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Czas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2800" dirty="0"/>
              <a:t>W fizyce klasycznej jest samodzielną wielkością niezależną od innych wielkości biegnącą w takim samym rytmie w całym Wszechświecie. </a:t>
            </a:r>
            <a:endParaRPr lang="pl-PL" sz="2800" dirty="0" smtClean="0"/>
          </a:p>
          <a:p>
            <a:r>
              <a:rPr lang="pl-PL" sz="2800" dirty="0" smtClean="0"/>
              <a:t>W </a:t>
            </a:r>
            <a:r>
              <a:rPr lang="pl-PL" sz="2800" dirty="0"/>
              <a:t>mechanice relatywistycznej czas stanowi czwartą współrzędną czasoprzestrzeni, jego upływ zaś zależy od obserwatora i jest różny dla różnych obserwatorów</a:t>
            </a:r>
            <a:r>
              <a:rPr lang="pl-PL" sz="2800" dirty="0" smtClean="0"/>
              <a:t>.</a:t>
            </a:r>
          </a:p>
          <a:p>
            <a:endParaRPr lang="pl-PL" sz="2800" dirty="0"/>
          </a:p>
          <a:p>
            <a:pPr marL="0" indent="0">
              <a:buNone/>
            </a:pPr>
            <a:r>
              <a:rPr lang="pl-PL" sz="2800" dirty="0" smtClean="0"/>
              <a:t>(Wikipedia)</a:t>
            </a:r>
            <a:endParaRPr lang="pl-PL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SQLDay 2014</a:t>
            </a:r>
          </a:p>
          <a:p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912172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Czas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3200" dirty="0" smtClean="0"/>
              <a:t>Atrybut umożliwiający dokładne umiejscowienie faktu – odpowiedź na pytanie kiedy się zdarzyło/pojawiło… no właśnie co?</a:t>
            </a:r>
          </a:p>
          <a:p>
            <a:pPr lvl="1"/>
            <a:r>
              <a:rPr lang="pl-PL" sz="3050" dirty="0"/>
              <a:t> </a:t>
            </a:r>
            <a:r>
              <a:rPr lang="pl-PL" sz="3050" dirty="0" smtClean="0"/>
              <a:t>do jakiego momentu odnosi się fakt,</a:t>
            </a:r>
          </a:p>
          <a:p>
            <a:pPr lvl="1"/>
            <a:r>
              <a:rPr lang="pl-PL" sz="3050" dirty="0"/>
              <a:t> </a:t>
            </a:r>
            <a:r>
              <a:rPr lang="pl-PL" sz="3050" dirty="0" smtClean="0"/>
              <a:t>kiedy powstał fakt,</a:t>
            </a:r>
          </a:p>
          <a:p>
            <a:pPr lvl="1"/>
            <a:r>
              <a:rPr lang="pl-PL" sz="3050" dirty="0"/>
              <a:t> </a:t>
            </a:r>
            <a:r>
              <a:rPr lang="pl-PL" sz="3050" dirty="0" smtClean="0"/>
              <a:t>kiedy fakt pojawił się w bazie danych</a:t>
            </a:r>
          </a:p>
          <a:p>
            <a:pPr lvl="1"/>
            <a:r>
              <a:rPr lang="pl-PL" sz="3050" dirty="0"/>
              <a:t> </a:t>
            </a:r>
            <a:r>
              <a:rPr lang="pl-PL" sz="3050" dirty="0" smtClean="0"/>
              <a:t>…</a:t>
            </a:r>
            <a:endParaRPr lang="pl-PL" sz="305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SQLDay 2014</a:t>
            </a:r>
          </a:p>
          <a:p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3894655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Temporalna baza danych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2800" dirty="0" smtClean="0"/>
              <a:t>Baza </a:t>
            </a:r>
            <a:r>
              <a:rPr lang="pl-PL" sz="2800" dirty="0"/>
              <a:t>danych posiadająca informację o czasie wprowadzenia lub czasie ważności zawartych w niej danych. Temporalne bazy danych są często administrowane automatycznie, poprzez usuwanie nieaktualnych danych lub ich archiwizowanie</a:t>
            </a:r>
            <a:r>
              <a:rPr lang="pl-PL" sz="2800" dirty="0" smtClean="0"/>
              <a:t>.</a:t>
            </a:r>
          </a:p>
          <a:p>
            <a:r>
              <a:rPr lang="pl-PL" sz="2800" dirty="0" smtClean="0"/>
              <a:t>SQL Server nie jest temporalną bazą danych – ale może realizować jej funkcje poprzez odpowiednią strukturę danych, logikę zapisaną w T-SQL oraz np. </a:t>
            </a:r>
            <a:r>
              <a:rPr lang="pl-PL" sz="2800" dirty="0" err="1" smtClean="0"/>
              <a:t>snapshoty</a:t>
            </a:r>
            <a:endParaRPr lang="pl-PL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SQLDay 2014</a:t>
            </a:r>
          </a:p>
          <a:p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1466489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Hurtownie danych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2800" dirty="0" smtClean="0"/>
              <a:t>Czas jako podstawowy wymiar (wg niektórych definicji jest wymagany).</a:t>
            </a:r>
          </a:p>
          <a:p>
            <a:r>
              <a:rPr lang="pl-PL" sz="2800" dirty="0" smtClean="0"/>
              <a:t>Często wymiar </a:t>
            </a:r>
            <a:r>
              <a:rPr lang="pl-PL" sz="2800" b="1" dirty="0" smtClean="0"/>
              <a:t>role-</a:t>
            </a:r>
            <a:r>
              <a:rPr lang="pl-PL" sz="2800" b="1" dirty="0" err="1" smtClean="0"/>
              <a:t>playing</a:t>
            </a:r>
            <a:r>
              <a:rPr lang="pl-PL" sz="2800" b="1" dirty="0" smtClean="0"/>
              <a:t> </a:t>
            </a:r>
            <a:r>
              <a:rPr lang="pl-PL" sz="2800" dirty="0" smtClean="0"/>
              <a:t> - jedna definicja, wiele zastosowań (np. data dokumentu, termin płatności, data dostawy, data zakupu).</a:t>
            </a:r>
          </a:p>
          <a:p>
            <a:endParaRPr lang="pl-PL" sz="2800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SQLDay 2014</a:t>
            </a:r>
          </a:p>
          <a:p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3525702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Czas w faktach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2800" dirty="0" smtClean="0"/>
              <a:t>Data wystąpienia faktu</a:t>
            </a:r>
          </a:p>
          <a:p>
            <a:r>
              <a:rPr lang="pl-PL" sz="2800" dirty="0" smtClean="0"/>
              <a:t>Data wprowadzenia faktu do bazy analitycznej – śledzenie zasilania</a:t>
            </a:r>
          </a:p>
          <a:p>
            <a:r>
              <a:rPr lang="pl-PL" sz="2800" dirty="0" smtClean="0"/>
              <a:t>Data obowiązywania faktu </a:t>
            </a:r>
            <a:r>
              <a:rPr lang="pl-PL" sz="2800" dirty="0" smtClean="0">
                <a:sym typeface="Wingdings" panose="05000000000000000000" pitchFamily="2" charset="2"/>
              </a:rPr>
              <a:t> </a:t>
            </a:r>
            <a:r>
              <a:rPr lang="pl-PL" sz="2800" dirty="0" err="1" smtClean="0">
                <a:sym typeface="Wingdings" panose="05000000000000000000" pitchFamily="2" charset="2"/>
              </a:rPr>
              <a:t>Slowly</a:t>
            </a:r>
            <a:r>
              <a:rPr lang="pl-PL" sz="2800" dirty="0" smtClean="0">
                <a:sym typeface="Wingdings" panose="05000000000000000000" pitchFamily="2" charset="2"/>
              </a:rPr>
              <a:t> </a:t>
            </a:r>
            <a:r>
              <a:rPr lang="pl-PL" sz="2800" dirty="0" err="1" smtClean="0">
                <a:sym typeface="Wingdings" panose="05000000000000000000" pitchFamily="2" charset="2"/>
              </a:rPr>
              <a:t>Changing</a:t>
            </a:r>
            <a:r>
              <a:rPr lang="pl-PL" sz="2800" dirty="0" smtClean="0">
                <a:sym typeface="Wingdings" panose="05000000000000000000" pitchFamily="2" charset="2"/>
              </a:rPr>
              <a:t> </a:t>
            </a:r>
            <a:r>
              <a:rPr lang="pl-PL" sz="2800" dirty="0" err="1" smtClean="0">
                <a:sym typeface="Wingdings" panose="05000000000000000000" pitchFamily="2" charset="2"/>
              </a:rPr>
              <a:t>Dimensions</a:t>
            </a:r>
            <a:r>
              <a:rPr lang="pl-PL" sz="2800" dirty="0" smtClean="0">
                <a:sym typeface="Wingdings" panose="05000000000000000000" pitchFamily="2" charset="2"/>
              </a:rPr>
              <a:t> (SCD)</a:t>
            </a:r>
            <a:endParaRPr lang="pl-PL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SQLDay 2014</a:t>
            </a:r>
          </a:p>
          <a:p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2253016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3340</TotalTime>
  <Words>891</Words>
  <Application>Microsoft Office PowerPoint</Application>
  <PresentationFormat>On-screen Show (4:3)</PresentationFormat>
  <Paragraphs>145</Paragraphs>
  <Slides>21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Wingdings</vt:lpstr>
      <vt:lpstr>Office Theme</vt:lpstr>
      <vt:lpstr>NASI SPONSORZY I PARTNERZY</vt:lpstr>
      <vt:lpstr>Krótka historia czasu</vt:lpstr>
      <vt:lpstr>Grzegorz Stolecki</vt:lpstr>
      <vt:lpstr>Agenda</vt:lpstr>
      <vt:lpstr>Czas</vt:lpstr>
      <vt:lpstr>Czas</vt:lpstr>
      <vt:lpstr>Temporalna baza danych</vt:lpstr>
      <vt:lpstr>Hurtownie danych</vt:lpstr>
      <vt:lpstr>Czas w faktach</vt:lpstr>
      <vt:lpstr>Rodzaje tabel faktów</vt:lpstr>
      <vt:lpstr>Rodzaje tabel faktów</vt:lpstr>
      <vt:lpstr>Reprezentacja fizyczna</vt:lpstr>
      <vt:lpstr>Reprezentacja fizyczna</vt:lpstr>
      <vt:lpstr>Reprezentacja fizyczna</vt:lpstr>
      <vt:lpstr>Reprezentacja fizyczna</vt:lpstr>
      <vt:lpstr>Czas w relacyjnej części hurtowni</vt:lpstr>
      <vt:lpstr>Czas w OLAP</vt:lpstr>
      <vt:lpstr>Czas w OLAP</vt:lpstr>
      <vt:lpstr>Czas w OLAP</vt:lpstr>
      <vt:lpstr>Funkcje MDX</vt:lpstr>
      <vt:lpstr>NASI SPONSORZY I PARTNERZY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Hubert Kobierzewski</dc:creator>
  <cp:lastModifiedBy>Grzegorz Stolecki</cp:lastModifiedBy>
  <cp:revision>105</cp:revision>
  <dcterms:created xsi:type="dcterms:W3CDTF">2011-11-24T02:19:03Z</dcterms:created>
  <dcterms:modified xsi:type="dcterms:W3CDTF">2014-04-30T09:12:49Z</dcterms:modified>
</cp:coreProperties>
</file>