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6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9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8" r:id="rId22"/>
    <p:sldId id="299" r:id="rId23"/>
    <p:sldId id="300" r:id="rId24"/>
    <p:sldId id="301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3" autoAdjust="0"/>
    <p:restoredTop sz="94849" autoAdjust="0"/>
  </p:normalViewPr>
  <p:slideViewPr>
    <p:cSldViewPr>
      <p:cViewPr varScale="1">
        <p:scale>
          <a:sx n="70" d="100"/>
          <a:sy n="70" d="100"/>
        </p:scale>
        <p:origin x="9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Jak określamy przepływ danych w Integration Services?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1000" y="188640"/>
            <a:ext cx="86554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dirty="0" smtClean="0"/>
              <a:t>3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Control </a:t>
            </a:r>
            <a:r>
              <a:rPr lang="pl-PL" sz="4000" dirty="0" err="1" smtClean="0">
                <a:solidFill>
                  <a:schemeClr val="bg1"/>
                </a:solidFill>
              </a:rPr>
              <a:t>Flow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Flow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Jaka była nazwa kodowa SQL Server 7.0</a:t>
            </a:r>
            <a:endParaRPr lang="pl-PL" sz="2800" b="1" dirty="0" smtClean="0"/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1000" y="188640"/>
            <a:ext cx="86554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4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Shiloh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Sphinx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Które z poleceń zeruje SEED dla kolumn IDENTITY?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5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SET COUNTER TO ZERO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TRUNCATE TABLE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Ile indeksów zgrupowanych można założyć do jednej tabeli?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6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Jeden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Do czterech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Który DMV podaje informacje o równoległym wykonywaniu zapytania?</a:t>
            </a:r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7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/>
              <a:t>  </a:t>
            </a:r>
            <a:r>
              <a:rPr lang="pl-PL" sz="4000" dirty="0" smtClean="0"/>
              <a:t>sys.dm_</a:t>
            </a:r>
          </a:p>
          <a:p>
            <a:pPr algn="ctr"/>
            <a:r>
              <a:rPr lang="pl-PL" sz="4000" dirty="0" err="1" smtClean="0"/>
              <a:t>exec</a:t>
            </a:r>
            <a:r>
              <a:rPr lang="pl-PL" sz="4000" dirty="0" smtClean="0"/>
              <a:t>_</a:t>
            </a:r>
          </a:p>
          <a:p>
            <a:pPr algn="ctr"/>
            <a:r>
              <a:rPr lang="pl-PL" sz="4000" dirty="0" err="1" smtClean="0"/>
              <a:t>requests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/>
              <a:t>sys.dm</a:t>
            </a:r>
            <a:r>
              <a:rPr lang="pl-PL" sz="4000" dirty="0" smtClean="0"/>
              <a:t>_</a:t>
            </a:r>
          </a:p>
          <a:p>
            <a:pPr algn="ctr"/>
            <a:r>
              <a:rPr lang="pl-PL" sz="4000" dirty="0" err="1" smtClean="0"/>
              <a:t>os_waiting</a:t>
            </a:r>
            <a:r>
              <a:rPr lang="pl-PL" sz="4000" dirty="0" smtClean="0"/>
              <a:t>_</a:t>
            </a:r>
          </a:p>
          <a:p>
            <a:pPr algn="ctr"/>
            <a:r>
              <a:rPr lang="pl-PL" sz="4000" dirty="0" err="1" smtClean="0"/>
              <a:t>tasks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Różnicę dwóch zbiorów (dwóch wyników zapytań) zwróci: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1000" y="188640"/>
            <a:ext cx="86554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8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DIFF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EXCEPT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800" b="1" dirty="0" smtClean="0"/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9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UPSERT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MERGE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412031" y="908720"/>
            <a:ext cx="6604989" cy="1376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500"/>
              </a:spcBef>
              <a:buFontTx/>
              <a:buBlip>
                <a:blip r:embed="rId3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3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b="1" dirty="0" smtClean="0"/>
              <a:t>Które polecenie </a:t>
            </a:r>
            <a:r>
              <a:rPr lang="pl-PL" sz="2800" b="1" dirty="0"/>
              <a:t>TSQL </a:t>
            </a:r>
            <a:r>
              <a:rPr lang="pl-PL" sz="2800" b="1" dirty="0" smtClean="0"/>
              <a:t>wykonuje warunkowo instrukcje </a:t>
            </a:r>
            <a:r>
              <a:rPr lang="pl-PL" sz="2800" b="1" dirty="0" err="1" smtClean="0"/>
              <a:t>update</a:t>
            </a:r>
            <a:r>
              <a:rPr lang="pl-PL" sz="2800" b="1" dirty="0" smtClean="0"/>
              <a:t> lub insert :</a:t>
            </a:r>
          </a:p>
          <a:p>
            <a:endParaRPr lang="pl-PL" sz="2800" b="1" dirty="0" smtClean="0"/>
          </a:p>
          <a:p>
            <a:pPr marL="0" indent="0">
              <a:buFontTx/>
              <a:buNone/>
            </a:pPr>
            <a:endParaRPr lang="pl-PL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655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838200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Która procedura jest używana przez SQL Server do podjęcia decyzj</a:t>
            </a:r>
            <a:r>
              <a:rPr lang="pl-PL" sz="2800" b="1" dirty="0" smtClean="0"/>
              <a:t>i o wykonaniu </a:t>
            </a:r>
            <a:r>
              <a:rPr lang="pl-PL" sz="2800" b="1" dirty="0" err="1" smtClean="0"/>
              <a:t>failover</a:t>
            </a:r>
            <a:r>
              <a:rPr lang="pl-PL" sz="2800" b="1" dirty="0" smtClean="0"/>
              <a:t>?</a:t>
            </a:r>
            <a:endParaRPr lang="pl-PL" sz="2800" b="1" dirty="0" smtClean="0"/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10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9" y="6533843"/>
            <a:ext cx="1259631" cy="29660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sp_failover</a:t>
            </a:r>
            <a:r>
              <a:rPr lang="pl-PL" sz="4000" dirty="0" smtClean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diagnostics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sp_server</a:t>
            </a:r>
            <a:r>
              <a:rPr lang="pl-PL" sz="4000" dirty="0" smtClean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diagnostics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908720"/>
            <a:ext cx="6604989" cy="1224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W której wersji SQL Server wprowadzono technikę blokowania wierszy (</a:t>
            </a:r>
            <a:r>
              <a:rPr lang="pl-PL" sz="2800" b="1" dirty="0" err="1" smtClean="0"/>
              <a:t>row-locking</a:t>
            </a:r>
            <a:r>
              <a:rPr lang="pl-PL" sz="2800" b="1" dirty="0" smtClean="0"/>
              <a:t>)?</a:t>
            </a:r>
            <a:endParaRPr lang="pl-PL" sz="2800" b="1" dirty="0" smtClean="0"/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11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6.5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7.0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Jak nazywa się język zapytań do wyciągania danych z kostek OLAP?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1000" y="188640"/>
            <a:ext cx="86554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12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DAX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MDX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286000"/>
            <a:ext cx="7391400" cy="1600200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/>
              <a:t>Konkurs</a:t>
            </a:r>
            <a:r>
              <a:rPr lang="pl-PL" dirty="0" smtClean="0"/>
              <a:t> </a:t>
            </a:r>
            <a:r>
              <a:rPr lang="pl-PL" sz="7200" dirty="0" err="1" smtClean="0"/>
              <a:t>Szelora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</a:t>
            </a:r>
            <a:r>
              <a:rPr lang="pl-PL" sz="800" dirty="0" smtClean="0"/>
              <a:t>		</a:t>
            </a:r>
            <a:endParaRPr lang="pl-PL" sz="800" dirty="0" smtClean="0"/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PLSSUG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8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Czym staje się tabela faktów w kostce OLAP?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1000" y="188640"/>
            <a:ext cx="86554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13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Grupą</a:t>
            </a:r>
          </a:p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miar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Agregacją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W jakiej edycji SQL Server są dostępne </a:t>
            </a:r>
            <a:r>
              <a:rPr lang="pl-PL" sz="2800" b="1" dirty="0" err="1" smtClean="0"/>
              <a:t>snapshot’y</a:t>
            </a:r>
            <a:r>
              <a:rPr lang="pl-PL" sz="2800" b="1" dirty="0" smtClean="0"/>
              <a:t> bazy danych?</a:t>
            </a:r>
            <a:endParaRPr lang="pl-PL" sz="2800" b="1" dirty="0" smtClean="0"/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1000" y="188640"/>
            <a:ext cx="86554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14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Standard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Enterprise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Która drużyna zdobyła Super Bowl w 2014 roku?</a:t>
            </a:r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1000" y="188640"/>
            <a:ext cx="86554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15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Denver</a:t>
            </a:r>
          </a:p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Broncos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Seattle</a:t>
            </a:r>
          </a:p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Seahawks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Czy zmiana MAXDOP we właściwościach serwera wyczyści cache planów zapytań?</a:t>
            </a:r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1000" y="188640"/>
            <a:ext cx="86554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16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NOPE!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YEAH!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Ooooops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Jeśli widzimy ten slajd i stoją co najmniej dwie osoby…</a:t>
            </a:r>
          </a:p>
          <a:p>
            <a:endParaRPr lang="pl-PL" sz="3200" dirty="0"/>
          </a:p>
          <a:p>
            <a:r>
              <a:rPr lang="pl-PL" sz="3200" dirty="0" smtClean="0"/>
              <a:t>Pytanie zada ekspert…</a:t>
            </a:r>
            <a:endParaRPr lang="pl-P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16803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906700" y="5393606"/>
            <a:ext cx="5216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Polskie Stowarzyszenie Użytkowników SQL Server - PLSSUG</a:t>
            </a:r>
            <a:endParaRPr lang="en-US" sz="1350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Tradycyjna rozrywka umysłowo-fizyczna proponowana przy każdej edycji SQL Day</a:t>
            </a:r>
          </a:p>
          <a:p>
            <a:r>
              <a:rPr lang="pl-PL" dirty="0" smtClean="0"/>
              <a:t>Tradycja wywodzi się od konferencji C2C 2009, wtedy </a:t>
            </a:r>
            <a:r>
              <a:rPr lang="pl-PL" dirty="0" err="1" smtClean="0"/>
              <a:t>Szelor</a:t>
            </a:r>
            <a:r>
              <a:rPr lang="pl-PL" dirty="0" smtClean="0"/>
              <a:t> po raz pierwszy zaproponował gimnastykę dla uczestników</a:t>
            </a:r>
            <a:endParaRPr lang="pl-PL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O konkursie…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972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3000" y="1193092"/>
            <a:ext cx="6721620" cy="1375260"/>
          </a:xfrm>
        </p:spPr>
        <p:txBody>
          <a:bodyPr>
            <a:noAutofit/>
          </a:bodyPr>
          <a:lstStyle/>
          <a:p>
            <a:r>
              <a:rPr lang="pl-PL" sz="2800" dirty="0" smtClean="0"/>
              <a:t>Na pytanie odpowiadamy poprzez podniesienie ręki znajdującej się po stronie odpowiedzi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Zasady</a:t>
            </a:r>
            <a:endParaRPr lang="pl-PL" sz="3200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2" name="Prostokąt zaokrąglony 1"/>
          <p:cNvSpPr/>
          <p:nvPr/>
        </p:nvSpPr>
        <p:spPr>
          <a:xfrm>
            <a:off x="2267744" y="2708920"/>
            <a:ext cx="4392488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699792" y="3068960"/>
            <a:ext cx="1656184" cy="13681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bg1"/>
                </a:solidFill>
              </a:rPr>
              <a:t>Odpowiedź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Prostokąt 8"/>
          <p:cNvSpPr/>
          <p:nvPr/>
        </p:nvSpPr>
        <p:spPr>
          <a:xfrm>
            <a:off x="4572000" y="3068960"/>
            <a:ext cx="1656184" cy="1368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bg1"/>
                </a:solidFill>
              </a:rPr>
              <a:t>Odpowiedź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Elipsa 5"/>
          <p:cNvSpPr/>
          <p:nvPr/>
        </p:nvSpPr>
        <p:spPr>
          <a:xfrm>
            <a:off x="4139952" y="4293096"/>
            <a:ext cx="648072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4355976" y="4725144"/>
            <a:ext cx="216024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139952" y="5013176"/>
            <a:ext cx="324036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4499992" y="5013176"/>
            <a:ext cx="324036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chemat blokowy: dane 10"/>
          <p:cNvSpPr/>
          <p:nvPr/>
        </p:nvSpPr>
        <p:spPr>
          <a:xfrm rot="2491302">
            <a:off x="4943343" y="4347102"/>
            <a:ext cx="211634" cy="104411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bjaśnienie w chmurce 11"/>
          <p:cNvSpPr/>
          <p:nvPr/>
        </p:nvSpPr>
        <p:spPr>
          <a:xfrm>
            <a:off x="539552" y="4581128"/>
            <a:ext cx="2826314" cy="1728192"/>
          </a:xfrm>
          <a:prstGeom prst="cloudCallout">
            <a:avLst>
              <a:gd name="adj1" fmla="val 73915"/>
              <a:gd name="adj2" fmla="val -448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dirty="0" smtClean="0"/>
              <a:t>Wybieram</a:t>
            </a:r>
          </a:p>
          <a:p>
            <a:pPr algn="ctr"/>
            <a:r>
              <a:rPr lang="pl-PL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10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340768"/>
            <a:ext cx="6950220" cy="3744416"/>
          </a:xfrm>
        </p:spPr>
        <p:txBody>
          <a:bodyPr>
            <a:noAutofit/>
          </a:bodyPr>
          <a:lstStyle/>
          <a:p>
            <a:r>
              <a:rPr lang="pl-PL" sz="2800" dirty="0" smtClean="0"/>
              <a:t>Na początku wszyscy Uczestnicy </a:t>
            </a:r>
            <a:r>
              <a:rPr lang="pl-PL" sz="2800" b="1" u="sng" dirty="0" smtClean="0"/>
              <a:t>wstają</a:t>
            </a:r>
          </a:p>
          <a:p>
            <a:r>
              <a:rPr lang="pl-PL" sz="2800" dirty="0" smtClean="0"/>
              <a:t>Kto wybierze złą odpowiedź albo nie wybierze żadnej – musi </a:t>
            </a:r>
            <a:r>
              <a:rPr lang="pl-PL" sz="2800" b="1" u="sng" dirty="0" smtClean="0"/>
              <a:t>usiąść</a:t>
            </a:r>
          </a:p>
          <a:p>
            <a:r>
              <a:rPr lang="pl-PL" sz="2800" dirty="0" smtClean="0"/>
              <a:t>Po każdym pytaniu zostaje coraz mniej stojących, aż w końcu zaczyna się rozdawanie </a:t>
            </a:r>
            <a:r>
              <a:rPr lang="pl-PL" sz="2800" b="1" u="sng" dirty="0" smtClean="0"/>
              <a:t>nagród</a:t>
            </a:r>
          </a:p>
          <a:p>
            <a:r>
              <a:rPr lang="pl-PL" sz="2800" dirty="0" smtClean="0"/>
              <a:t>Ostatni, który będzie jeszcze stał – to </a:t>
            </a:r>
            <a:r>
              <a:rPr lang="pl-PL" sz="2800" b="1" u="sng" dirty="0" smtClean="0"/>
              <a:t>Zwycięzca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Zasady</a:t>
            </a:r>
            <a:endParaRPr lang="pl-PL" sz="3200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7314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57400" y="1340768"/>
            <a:ext cx="5029200" cy="864096"/>
          </a:xfrm>
        </p:spPr>
        <p:txBody>
          <a:bodyPr>
            <a:normAutofit/>
          </a:bodyPr>
          <a:lstStyle/>
          <a:p>
            <a:r>
              <a:rPr lang="pl-PL" b="1" dirty="0" smtClean="0"/>
              <a:t>Jak nazywa się miasto, w którym obecnie się znajdujemy ?</a:t>
            </a:r>
          </a:p>
          <a:p>
            <a:endParaRPr lang="pl-PL" b="1" dirty="0"/>
          </a:p>
          <a:p>
            <a:pPr marL="0" indent="0">
              <a:buNone/>
            </a:pPr>
            <a:endParaRPr lang="pl-PL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46716"/>
            <a:ext cx="8458200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TEST</a:t>
            </a:r>
            <a:endParaRPr lang="pl-PL" sz="3200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Warsaw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Vrotz</a:t>
            </a:r>
            <a:r>
              <a:rPr lang="pl-PL" sz="4000" dirty="0" smtClean="0">
                <a:solidFill>
                  <a:schemeClr val="bg1"/>
                </a:solidFill>
              </a:rPr>
              <a:t>-Love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57400" y="2852936"/>
            <a:ext cx="5029200" cy="86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b="1" dirty="0" smtClean="0"/>
              <a:t>Zaczynamy !!!</a:t>
            </a:r>
          </a:p>
          <a:p>
            <a:endParaRPr lang="pl-PL" sz="4800" b="1" dirty="0"/>
          </a:p>
          <a:p>
            <a:pPr marL="0" indent="0">
              <a:buNone/>
            </a:pPr>
            <a:endParaRPr lang="pl-PL" sz="4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33400" y="188640"/>
            <a:ext cx="85030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UWAGA!!!</a:t>
            </a:r>
            <a:endParaRPr lang="pl-PL" sz="3200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2051720" y="1916832"/>
            <a:ext cx="5029200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500"/>
              </a:spcBef>
              <a:buFontTx/>
              <a:buBlip>
                <a:blip r:embed="rId3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3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500"/>
              </a:spcBef>
              <a:buFontTx/>
              <a:buBlip>
                <a:blip r:embed="rId2"/>
              </a:buBlip>
              <a:defRPr sz="16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pl-PL" sz="4800" b="1" dirty="0" smtClean="0"/>
              <a:t>Wszyscy wstajemy !!!</a:t>
            </a:r>
          </a:p>
          <a:p>
            <a:endParaRPr lang="pl-PL" sz="4800" b="1" dirty="0" smtClean="0"/>
          </a:p>
          <a:p>
            <a:pPr marL="0" indent="0">
              <a:buFontTx/>
              <a:buNone/>
            </a:pPr>
            <a:endParaRPr lang="pl-PL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5404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SQL </a:t>
            </a:r>
            <a:r>
              <a:rPr lang="pl-PL" sz="2800" b="1" dirty="0" smtClean="0"/>
              <a:t>Server </a:t>
            </a:r>
            <a:r>
              <a:rPr lang="pl-PL" sz="2800" b="1" dirty="0" smtClean="0"/>
              <a:t>2012 krył się pod </a:t>
            </a:r>
            <a:r>
              <a:rPr lang="pl-PL" sz="2800" b="1" dirty="0" smtClean="0"/>
              <a:t>nazwą kodową: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1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DENALI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SEE YOU</a:t>
            </a:r>
          </a:p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LATER</a:t>
            </a:r>
          </a:p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ALIGATOR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1" y="1124744"/>
            <a:ext cx="6604989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smtClean="0"/>
              <a:t>Co oznacza skrót ETL ?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b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78098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PYTANIE  </a:t>
            </a:r>
            <a:r>
              <a:rPr lang="pl-PL" sz="3200" b="1" dirty="0" smtClean="0"/>
              <a:t>2</a:t>
            </a:r>
            <a:endParaRPr lang="pl-PL" sz="3200" b="1" dirty="0"/>
          </a:p>
        </p:txBody>
      </p:sp>
      <p:sp>
        <p:nvSpPr>
          <p:cNvPr id="15" name="TextBox 6"/>
          <p:cNvSpPr txBox="1"/>
          <p:nvPr/>
        </p:nvSpPr>
        <p:spPr>
          <a:xfrm>
            <a:off x="3563888" y="6535674"/>
            <a:ext cx="43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800" b="1" dirty="0" smtClean="0"/>
              <a:t>SQLDAY 2011 </a:t>
            </a:r>
            <a:r>
              <a:rPr lang="pl-PL" sz="800" dirty="0" smtClean="0"/>
              <a:t>– Czwarta Doroczna Konferencja Polskiej Grupy Użytkowników SQL Server</a:t>
            </a:r>
          </a:p>
          <a:p>
            <a:pPr algn="r"/>
            <a:r>
              <a:rPr lang="pl-PL" sz="800" dirty="0" smtClean="0"/>
              <a:t> | Wrocław 18 Czerwca 2011, Ośrodek Szkolenia Państwowej Inspekcji Pracy</a:t>
            </a:r>
            <a:endParaRPr lang="pl-PL" sz="800" dirty="0"/>
          </a:p>
        </p:txBody>
      </p:sp>
      <p:sp>
        <p:nvSpPr>
          <p:cNvPr id="6" name="Prostokąt 5"/>
          <p:cNvSpPr/>
          <p:nvPr/>
        </p:nvSpPr>
        <p:spPr>
          <a:xfrm>
            <a:off x="1259632" y="2276872"/>
            <a:ext cx="2952328" cy="302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Extract</a:t>
            </a:r>
            <a:endParaRPr lang="pl-PL" sz="4000" dirty="0" smtClean="0">
              <a:solidFill>
                <a:schemeClr val="bg1"/>
              </a:solidFill>
            </a:endParaRPr>
          </a:p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Truncate</a:t>
            </a:r>
            <a:endParaRPr lang="pl-PL" sz="4000" dirty="0" smtClean="0">
              <a:solidFill>
                <a:schemeClr val="bg1"/>
              </a:solidFill>
            </a:endParaRPr>
          </a:p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Load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716016" y="2276872"/>
            <a:ext cx="3168353" cy="302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Extract</a:t>
            </a:r>
            <a:endParaRPr lang="pl-PL" sz="4000" dirty="0" smtClean="0">
              <a:solidFill>
                <a:schemeClr val="bg1"/>
              </a:solidFill>
            </a:endParaRPr>
          </a:p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Transform</a:t>
            </a:r>
            <a:endParaRPr lang="pl-PL" sz="4000" dirty="0" smtClean="0">
              <a:solidFill>
                <a:schemeClr val="bg1"/>
              </a:solidFill>
            </a:endParaRPr>
          </a:p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Load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861</Words>
  <Application>Microsoft Office PowerPoint</Application>
  <PresentationFormat>On-screen Show (4:3)</PresentationFormat>
  <Paragraphs>158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NASI SPONSORZY I PARTNERZY</vt:lpstr>
      <vt:lpstr>Konkurs Szelora</vt:lpstr>
      <vt:lpstr>O konkursie…</vt:lpstr>
      <vt:lpstr>Zasady</vt:lpstr>
      <vt:lpstr>Zasady</vt:lpstr>
      <vt:lpstr>TEST</vt:lpstr>
      <vt:lpstr>UWAGA!!!</vt:lpstr>
      <vt:lpstr>PYTANIE  1</vt:lpstr>
      <vt:lpstr>PYTANIE  2</vt:lpstr>
      <vt:lpstr>PYTANIE  3</vt:lpstr>
      <vt:lpstr>PYTANIE  4</vt:lpstr>
      <vt:lpstr>PYTANIE  5</vt:lpstr>
      <vt:lpstr>PYTANIE  6</vt:lpstr>
      <vt:lpstr>PYTANIE  7</vt:lpstr>
      <vt:lpstr>PYTANIE  8</vt:lpstr>
      <vt:lpstr>PYTANIE  9</vt:lpstr>
      <vt:lpstr>PYTANIE  10</vt:lpstr>
      <vt:lpstr>PYTANIE  11</vt:lpstr>
      <vt:lpstr>PYTANIE  12</vt:lpstr>
      <vt:lpstr>PYTANIE  13</vt:lpstr>
      <vt:lpstr>PYTANIE  14</vt:lpstr>
      <vt:lpstr>PYTANIE  15</vt:lpstr>
      <vt:lpstr>PYTANIE  16</vt:lpstr>
      <vt:lpstr>Ooooops…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Grzegorz Stolecki</cp:lastModifiedBy>
  <cp:revision>102</cp:revision>
  <dcterms:created xsi:type="dcterms:W3CDTF">2011-11-24T02:19:03Z</dcterms:created>
  <dcterms:modified xsi:type="dcterms:W3CDTF">2014-04-30T14:39:40Z</dcterms:modified>
</cp:coreProperties>
</file>