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267" r:id="rId2"/>
    <p:sldId id="258" r:id="rId3"/>
    <p:sldId id="285" r:id="rId4"/>
    <p:sldId id="259" r:id="rId5"/>
    <p:sldId id="269" r:id="rId6"/>
    <p:sldId id="270" r:id="rId7"/>
    <p:sldId id="271" r:id="rId8"/>
    <p:sldId id="284" r:id="rId9"/>
    <p:sldId id="272" r:id="rId10"/>
    <p:sldId id="273" r:id="rId11"/>
    <p:sldId id="274" r:id="rId12"/>
    <p:sldId id="275" r:id="rId13"/>
    <p:sldId id="276" r:id="rId14"/>
    <p:sldId id="277" r:id="rId15"/>
    <p:sldId id="278" r:id="rId16"/>
    <p:sldId id="279" r:id="rId17"/>
    <p:sldId id="280" r:id="rId18"/>
    <p:sldId id="281" r:id="rId19"/>
    <p:sldId id="283" r:id="rId20"/>
    <p:sldId id="282" r:id="rId21"/>
    <p:sldId id="286" r:id="rId22"/>
    <p:sldId id="287" r:id="rId23"/>
    <p:sldId id="26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849" autoAdjust="0"/>
  </p:normalViewPr>
  <p:slideViewPr>
    <p:cSldViewPr>
      <p:cViewPr varScale="1">
        <p:scale>
          <a:sx n="72" d="100"/>
          <a:sy n="72" d="100"/>
        </p:scale>
        <p:origin x="1326" y="5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FB4422-3DC8-45BE-B0A0-D87D16501A8D}" type="datetimeFigureOut">
              <a:rPr lang="en-US" smtClean="0"/>
              <a:pPr/>
              <a:t>5/5/2014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9B941C-C958-4D16-B65B-3FFA13E93F71}" type="slidenum">
              <a:rPr lang="en-US" smtClean="0"/>
              <a:pPr/>
              <a:t>‹#›</a:t>
            </a:fld>
            <a:endParaRPr lang="en-US" dirty="0"/>
          </a:p>
        </p:txBody>
      </p:sp>
    </p:spTree>
    <p:extLst>
      <p:ext uri="{BB962C8B-B14F-4D97-AF65-F5344CB8AC3E}">
        <p14:creationId xmlns:p14="http://schemas.microsoft.com/office/powerpoint/2010/main" val="3306316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a:xfrm>
            <a:off x="1143000" y="685800"/>
            <a:ext cx="4572000" cy="3429000"/>
          </a:xfrm>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10"/>
          </p:nvPr>
        </p:nvSpPr>
        <p:spPr/>
        <p:txBody>
          <a:bodyPr/>
          <a:lstStyle/>
          <a:p>
            <a:fld id="{CE9B941C-C958-4D16-B65B-3FFA13E93F71}" type="slidenum">
              <a:rPr lang="en-US" smtClean="0"/>
              <a:pPr/>
              <a:t>1</a:t>
            </a:fld>
            <a:endParaRPr lang="en-US" dirty="0"/>
          </a:p>
        </p:txBody>
      </p:sp>
    </p:spTree>
    <p:extLst>
      <p:ext uri="{BB962C8B-B14F-4D97-AF65-F5344CB8AC3E}">
        <p14:creationId xmlns:p14="http://schemas.microsoft.com/office/powerpoint/2010/main" val="3985457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a:xfrm>
            <a:off x="1143000" y="685800"/>
            <a:ext cx="4572000" cy="3429000"/>
          </a:xfrm>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CE9B941C-C958-4D16-B65B-3FFA13E93F71}" type="slidenum">
              <a:rPr lang="en-US" smtClean="0"/>
              <a:pPr/>
              <a:t>23</a:t>
            </a:fld>
            <a:endParaRPr lang="en-US" dirty="0"/>
          </a:p>
        </p:txBody>
      </p:sp>
    </p:spTree>
    <p:extLst>
      <p:ext uri="{BB962C8B-B14F-4D97-AF65-F5344CB8AC3E}">
        <p14:creationId xmlns:p14="http://schemas.microsoft.com/office/powerpoint/2010/main" val="6834369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normAutofit/>
          </a:bodyPr>
          <a:lstStyle>
            <a:lvl1pPr algn="ctr">
              <a:defRPr sz="2400" b="1">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400" b="1">
                <a:solidFill>
                  <a:srgbClr val="1F497D"/>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to edit Master subtitle style</a:t>
            </a:r>
            <a:endParaRPr lang="en-US" dirty="0"/>
          </a:p>
        </p:txBody>
      </p:sp>
      <p:pic>
        <p:nvPicPr>
          <p:cNvPr id="6"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1000" y="70846"/>
            <a:ext cx="1298195" cy="1303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05400" y="273509"/>
            <a:ext cx="3736751" cy="898415"/>
          </a:xfrm>
          <a:prstGeom prst="rect">
            <a:avLst/>
          </a:prstGeom>
        </p:spPr>
      </p:pic>
      <p:sp>
        <p:nvSpPr>
          <p:cNvPr id="5" name="Footer Placeholder 4"/>
          <p:cNvSpPr>
            <a:spLocks noGrp="1"/>
          </p:cNvSpPr>
          <p:nvPr>
            <p:ph type="ftr" sz="quarter" idx="10"/>
          </p:nvPr>
        </p:nvSpPr>
        <p:spPr/>
        <p:txBody>
          <a:bodyPr/>
          <a:lstStyle/>
          <a:p>
            <a:r>
              <a:rPr lang="en-US" noProof="0" dirty="0" smtClean="0"/>
              <a:t>Polis</a:t>
            </a:r>
            <a:r>
              <a:rPr lang="pl-PL" noProof="0" dirty="0" smtClean="0"/>
              <a:t>h</a:t>
            </a:r>
            <a:r>
              <a:rPr lang="en-US" noProof="0" dirty="0" smtClean="0"/>
              <a:t> SQL Server User Group</a:t>
            </a:r>
            <a:endParaRPr lang="en-US" noProof="0" dirty="0"/>
          </a:p>
        </p:txBody>
      </p:sp>
    </p:spTree>
    <p:extLst>
      <p:ext uri="{BB962C8B-B14F-4D97-AF65-F5344CB8AC3E}">
        <p14:creationId xmlns:p14="http://schemas.microsoft.com/office/powerpoint/2010/main" val="225104271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3457C668-3E57-4286-B92A-7784B7450126}" type="slidenum">
              <a:rPr lang="en-US" smtClean="0"/>
              <a:pPr/>
              <a:t>‹#›</a:t>
            </a:fld>
            <a:endParaRPr lang="en-US" dirty="0"/>
          </a:p>
        </p:txBody>
      </p:sp>
    </p:spTree>
    <p:extLst>
      <p:ext uri="{BB962C8B-B14F-4D97-AF65-F5344CB8AC3E}">
        <p14:creationId xmlns:p14="http://schemas.microsoft.com/office/powerpoint/2010/main" val="21105408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3457C668-3E57-4286-B92A-7784B7450126}" type="slidenum">
              <a:rPr lang="en-US" smtClean="0"/>
              <a:pPr/>
              <a:t>‹#›</a:t>
            </a:fld>
            <a:endParaRPr lang="en-US" dirty="0"/>
          </a:p>
        </p:txBody>
      </p:sp>
      <p:sp>
        <p:nvSpPr>
          <p:cNvPr id="7" name="Footer Placeholder 4"/>
          <p:cNvSpPr>
            <a:spLocks noGrp="1"/>
          </p:cNvSpPr>
          <p:nvPr>
            <p:ph type="ftr" sz="quarter" idx="11"/>
          </p:nvPr>
        </p:nvSpPr>
        <p:spPr>
          <a:xfrm>
            <a:off x="2590800" y="6400801"/>
            <a:ext cx="4038600" cy="381000"/>
          </a:xfrm>
        </p:spPr>
        <p:txBody>
          <a:bodyPr/>
          <a:lstStyle>
            <a:lvl1pPr>
              <a:defRPr sz="1050" b="1">
                <a:solidFill>
                  <a:schemeClr val="bg1"/>
                </a:solidFill>
              </a:defRPr>
            </a:lvl1pPr>
          </a:lstStyle>
          <a:p>
            <a:r>
              <a:rPr lang="pl-PL" dirty="0" err="1" smtClean="0"/>
              <a:t>SQLDay</a:t>
            </a:r>
            <a:r>
              <a:rPr lang="pl-PL" dirty="0" smtClean="0"/>
              <a:t> 2014</a:t>
            </a:r>
          </a:p>
        </p:txBody>
      </p:sp>
    </p:spTree>
    <p:extLst>
      <p:ext uri="{BB962C8B-B14F-4D97-AF65-F5344CB8AC3E}">
        <p14:creationId xmlns:p14="http://schemas.microsoft.com/office/powerpoint/2010/main" val="31887855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a:xfrm>
            <a:off x="2590800" y="6400801"/>
            <a:ext cx="4038600" cy="381000"/>
          </a:xfrm>
        </p:spPr>
        <p:txBody>
          <a:bodyPr/>
          <a:lstStyle>
            <a:lvl1pPr>
              <a:defRPr sz="1050" b="1">
                <a:solidFill>
                  <a:schemeClr val="bg1"/>
                </a:solidFill>
              </a:defRPr>
            </a:lvl1pPr>
          </a:lstStyle>
          <a:p>
            <a:r>
              <a:rPr lang="pl-PL" dirty="0" err="1" smtClean="0"/>
              <a:t>SQLDay</a:t>
            </a:r>
            <a:r>
              <a:rPr lang="pl-PL" dirty="0" smtClean="0"/>
              <a:t> 2014</a:t>
            </a:r>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lvl1pPr>
              <a:defRPr>
                <a:solidFill>
                  <a:schemeClr val="bg1"/>
                </a:solidFill>
              </a:defRPr>
            </a:lvl1pPr>
          </a:lstStyle>
          <a:p>
            <a:fld id="{3457C668-3E57-4286-B92A-7784B7450126}" type="slidenum">
              <a:rPr lang="en-US" smtClean="0"/>
              <a:pPr/>
              <a:t>‹#›</a:t>
            </a:fld>
            <a:endParaRPr lang="en-US" dirty="0"/>
          </a:p>
        </p:txBody>
      </p:sp>
    </p:spTree>
    <p:extLst>
      <p:ext uri="{BB962C8B-B14F-4D97-AF65-F5344CB8AC3E}">
        <p14:creationId xmlns:p14="http://schemas.microsoft.com/office/powerpoint/2010/main" val="306173313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3457C668-3E57-4286-B92A-7784B7450126}" type="slidenum">
              <a:rPr lang="en-US" smtClean="0"/>
              <a:pPr/>
              <a:t>‹#›</a:t>
            </a:fld>
            <a:endParaRPr lang="en-US" dirty="0"/>
          </a:p>
        </p:txBody>
      </p:sp>
      <p:sp>
        <p:nvSpPr>
          <p:cNvPr id="7" name="Footer Placeholder 4"/>
          <p:cNvSpPr>
            <a:spLocks noGrp="1"/>
          </p:cNvSpPr>
          <p:nvPr>
            <p:ph type="ftr" sz="quarter" idx="11"/>
          </p:nvPr>
        </p:nvSpPr>
        <p:spPr>
          <a:xfrm>
            <a:off x="2590800" y="6400801"/>
            <a:ext cx="4038600" cy="381000"/>
          </a:xfrm>
        </p:spPr>
        <p:txBody>
          <a:bodyPr/>
          <a:lstStyle>
            <a:lvl1pPr>
              <a:defRPr sz="1050" b="1">
                <a:solidFill>
                  <a:schemeClr val="bg1"/>
                </a:solidFill>
              </a:defRPr>
            </a:lvl1pPr>
          </a:lstStyle>
          <a:p>
            <a:r>
              <a:rPr lang="pl-PL" dirty="0" err="1" smtClean="0"/>
              <a:t>SQLDay</a:t>
            </a:r>
            <a:r>
              <a:rPr lang="pl-PL" dirty="0" smtClean="0"/>
              <a:t> 2014</a:t>
            </a:r>
          </a:p>
        </p:txBody>
      </p:sp>
    </p:spTree>
    <p:extLst>
      <p:ext uri="{BB962C8B-B14F-4D97-AF65-F5344CB8AC3E}">
        <p14:creationId xmlns:p14="http://schemas.microsoft.com/office/powerpoint/2010/main" val="18579441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3457C668-3E57-4286-B92A-7784B7450126}" type="slidenum">
              <a:rPr lang="en-US" smtClean="0"/>
              <a:pPr/>
              <a:t>‹#›</a:t>
            </a:fld>
            <a:endParaRPr lang="en-US" dirty="0"/>
          </a:p>
        </p:txBody>
      </p:sp>
      <p:sp>
        <p:nvSpPr>
          <p:cNvPr id="8" name="Footer Placeholder 4"/>
          <p:cNvSpPr>
            <a:spLocks noGrp="1"/>
          </p:cNvSpPr>
          <p:nvPr>
            <p:ph type="ftr" sz="quarter" idx="11"/>
          </p:nvPr>
        </p:nvSpPr>
        <p:spPr>
          <a:xfrm>
            <a:off x="2590800" y="6400801"/>
            <a:ext cx="4038600" cy="381000"/>
          </a:xfrm>
        </p:spPr>
        <p:txBody>
          <a:bodyPr/>
          <a:lstStyle>
            <a:lvl1pPr>
              <a:defRPr sz="1050" b="1">
                <a:solidFill>
                  <a:schemeClr val="bg1"/>
                </a:solidFill>
              </a:defRPr>
            </a:lvl1pPr>
          </a:lstStyle>
          <a:p>
            <a:r>
              <a:rPr lang="pl-PL" dirty="0" err="1" smtClean="0"/>
              <a:t>SQLDay</a:t>
            </a:r>
            <a:r>
              <a:rPr lang="pl-PL" dirty="0" smtClean="0"/>
              <a:t> 2014</a:t>
            </a:r>
          </a:p>
        </p:txBody>
      </p:sp>
    </p:spTree>
    <p:extLst>
      <p:ext uri="{BB962C8B-B14F-4D97-AF65-F5344CB8AC3E}">
        <p14:creationId xmlns:p14="http://schemas.microsoft.com/office/powerpoint/2010/main" val="4428568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8"/>
          <p:cNvSpPr>
            <a:spLocks noGrp="1"/>
          </p:cNvSpPr>
          <p:nvPr>
            <p:ph type="sldNum" sz="quarter" idx="12"/>
          </p:nvPr>
        </p:nvSpPr>
        <p:spPr>
          <a:xfrm>
            <a:off x="6553200" y="6356352"/>
            <a:ext cx="2133600" cy="365125"/>
          </a:xfrm>
          <a:prstGeom prst="rect">
            <a:avLst/>
          </a:prstGeom>
        </p:spPr>
        <p:txBody>
          <a:bodyPr/>
          <a:lstStyle/>
          <a:p>
            <a:fld id="{3457C668-3E57-4286-B92A-7784B7450126}" type="slidenum">
              <a:rPr lang="en-US" smtClean="0"/>
              <a:pPr/>
              <a:t>‹#›</a:t>
            </a:fld>
            <a:endParaRPr lang="en-US" dirty="0"/>
          </a:p>
        </p:txBody>
      </p:sp>
      <p:sp>
        <p:nvSpPr>
          <p:cNvPr id="10" name="Footer Placeholder 4"/>
          <p:cNvSpPr>
            <a:spLocks noGrp="1"/>
          </p:cNvSpPr>
          <p:nvPr>
            <p:ph type="ftr" sz="quarter" idx="11"/>
          </p:nvPr>
        </p:nvSpPr>
        <p:spPr>
          <a:xfrm>
            <a:off x="2590800" y="6400801"/>
            <a:ext cx="4038600" cy="381000"/>
          </a:xfrm>
        </p:spPr>
        <p:txBody>
          <a:bodyPr/>
          <a:lstStyle>
            <a:lvl1pPr>
              <a:defRPr sz="1050" b="1">
                <a:solidFill>
                  <a:schemeClr val="bg1"/>
                </a:solidFill>
              </a:defRPr>
            </a:lvl1pPr>
          </a:lstStyle>
          <a:p>
            <a:r>
              <a:rPr lang="pl-PL" dirty="0" err="1" smtClean="0"/>
              <a:t>SQLDay</a:t>
            </a:r>
            <a:r>
              <a:rPr lang="pl-PL" dirty="0" smtClean="0"/>
              <a:t> 2014</a:t>
            </a:r>
          </a:p>
        </p:txBody>
      </p:sp>
    </p:spTree>
    <p:extLst>
      <p:ext uri="{BB962C8B-B14F-4D97-AF65-F5344CB8AC3E}">
        <p14:creationId xmlns:p14="http://schemas.microsoft.com/office/powerpoint/2010/main" val="250375820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6553200" y="6356352"/>
            <a:ext cx="2133600" cy="365125"/>
          </a:xfrm>
          <a:prstGeom prst="rect">
            <a:avLst/>
          </a:prstGeom>
        </p:spPr>
        <p:txBody>
          <a:bodyPr/>
          <a:lstStyle/>
          <a:p>
            <a:fld id="{3457C668-3E57-4286-B92A-7784B7450126}" type="slidenum">
              <a:rPr lang="en-US" smtClean="0"/>
              <a:pPr/>
              <a:t>‹#›</a:t>
            </a:fld>
            <a:endParaRPr lang="en-US" dirty="0"/>
          </a:p>
        </p:txBody>
      </p:sp>
      <p:sp>
        <p:nvSpPr>
          <p:cNvPr id="6" name="Footer Placeholder 4"/>
          <p:cNvSpPr>
            <a:spLocks noGrp="1"/>
          </p:cNvSpPr>
          <p:nvPr>
            <p:ph type="ftr" sz="quarter" idx="11"/>
          </p:nvPr>
        </p:nvSpPr>
        <p:spPr>
          <a:xfrm>
            <a:off x="2590800" y="6400801"/>
            <a:ext cx="4038600" cy="381000"/>
          </a:xfrm>
        </p:spPr>
        <p:txBody>
          <a:bodyPr/>
          <a:lstStyle>
            <a:lvl1pPr>
              <a:defRPr sz="1050" b="1">
                <a:solidFill>
                  <a:schemeClr val="bg1"/>
                </a:solidFill>
              </a:defRPr>
            </a:lvl1pPr>
          </a:lstStyle>
          <a:p>
            <a:r>
              <a:rPr lang="pl-PL" dirty="0" err="1" smtClean="0"/>
              <a:t>SQLDay</a:t>
            </a:r>
            <a:r>
              <a:rPr lang="pl-PL" dirty="0" smtClean="0"/>
              <a:t> 2014</a:t>
            </a:r>
          </a:p>
        </p:txBody>
      </p:sp>
    </p:spTree>
    <p:extLst>
      <p:ext uri="{BB962C8B-B14F-4D97-AF65-F5344CB8AC3E}">
        <p14:creationId xmlns:p14="http://schemas.microsoft.com/office/powerpoint/2010/main" val="167580886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553200" y="6356352"/>
            <a:ext cx="2133600" cy="365125"/>
          </a:xfrm>
          <a:prstGeom prst="rect">
            <a:avLst/>
          </a:prstGeom>
        </p:spPr>
        <p:txBody>
          <a:bodyPr/>
          <a:lstStyle/>
          <a:p>
            <a:fld id="{3457C668-3E57-4286-B92A-7784B7450126}" type="slidenum">
              <a:rPr lang="en-US" smtClean="0"/>
              <a:pPr/>
              <a:t>‹#›</a:t>
            </a:fld>
            <a:endParaRPr lang="en-US" dirty="0"/>
          </a:p>
        </p:txBody>
      </p:sp>
      <p:sp>
        <p:nvSpPr>
          <p:cNvPr id="5" name="Footer Placeholder 4"/>
          <p:cNvSpPr>
            <a:spLocks noGrp="1"/>
          </p:cNvSpPr>
          <p:nvPr>
            <p:ph type="ftr" sz="quarter" idx="11"/>
          </p:nvPr>
        </p:nvSpPr>
        <p:spPr>
          <a:xfrm>
            <a:off x="2590800" y="6400801"/>
            <a:ext cx="4038600" cy="381000"/>
          </a:xfrm>
        </p:spPr>
        <p:txBody>
          <a:bodyPr/>
          <a:lstStyle>
            <a:lvl1pPr>
              <a:defRPr sz="1050" b="1">
                <a:solidFill>
                  <a:schemeClr val="bg1"/>
                </a:solidFill>
              </a:defRPr>
            </a:lvl1pPr>
          </a:lstStyle>
          <a:p>
            <a:r>
              <a:rPr lang="pl-PL" dirty="0" err="1" smtClean="0"/>
              <a:t>SQLDay</a:t>
            </a:r>
            <a:r>
              <a:rPr lang="pl-PL" dirty="0" smtClean="0"/>
              <a:t> 2014</a:t>
            </a:r>
          </a:p>
        </p:txBody>
      </p:sp>
    </p:spTree>
    <p:extLst>
      <p:ext uri="{BB962C8B-B14F-4D97-AF65-F5344CB8AC3E}">
        <p14:creationId xmlns:p14="http://schemas.microsoft.com/office/powerpoint/2010/main" val="267148806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3457C668-3E57-4286-B92A-7784B7450126}" type="slidenum">
              <a:rPr lang="en-US" smtClean="0"/>
              <a:pPr/>
              <a:t>‹#›</a:t>
            </a:fld>
            <a:endParaRPr lang="en-US" dirty="0"/>
          </a:p>
        </p:txBody>
      </p:sp>
      <p:sp>
        <p:nvSpPr>
          <p:cNvPr id="8" name="Footer Placeholder 4"/>
          <p:cNvSpPr>
            <a:spLocks noGrp="1"/>
          </p:cNvSpPr>
          <p:nvPr>
            <p:ph type="ftr" sz="quarter" idx="11"/>
          </p:nvPr>
        </p:nvSpPr>
        <p:spPr>
          <a:xfrm>
            <a:off x="2590800" y="6400801"/>
            <a:ext cx="4038600" cy="381000"/>
          </a:xfrm>
        </p:spPr>
        <p:txBody>
          <a:bodyPr/>
          <a:lstStyle>
            <a:lvl1pPr>
              <a:defRPr sz="1050" b="1">
                <a:solidFill>
                  <a:schemeClr val="bg1"/>
                </a:solidFill>
              </a:defRPr>
            </a:lvl1pPr>
          </a:lstStyle>
          <a:p>
            <a:r>
              <a:rPr lang="pl-PL" dirty="0" err="1" smtClean="0"/>
              <a:t>SQLDay</a:t>
            </a:r>
            <a:r>
              <a:rPr lang="pl-PL" dirty="0" smtClean="0"/>
              <a:t> 2014</a:t>
            </a:r>
          </a:p>
        </p:txBody>
      </p:sp>
    </p:spTree>
    <p:extLst>
      <p:ext uri="{BB962C8B-B14F-4D97-AF65-F5344CB8AC3E}">
        <p14:creationId xmlns:p14="http://schemas.microsoft.com/office/powerpoint/2010/main" val="150162419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3457C668-3E57-4286-B92A-7784B7450126}" type="slidenum">
              <a:rPr lang="en-US" smtClean="0"/>
              <a:pPr/>
              <a:t>‹#›</a:t>
            </a:fld>
            <a:endParaRPr lang="en-US" dirty="0"/>
          </a:p>
        </p:txBody>
      </p:sp>
      <p:sp>
        <p:nvSpPr>
          <p:cNvPr id="8" name="Footer Placeholder 4"/>
          <p:cNvSpPr>
            <a:spLocks noGrp="1"/>
          </p:cNvSpPr>
          <p:nvPr>
            <p:ph type="ftr" sz="quarter" idx="11"/>
          </p:nvPr>
        </p:nvSpPr>
        <p:spPr>
          <a:xfrm>
            <a:off x="2590800" y="6400801"/>
            <a:ext cx="4038600" cy="381000"/>
          </a:xfrm>
        </p:spPr>
        <p:txBody>
          <a:bodyPr/>
          <a:lstStyle>
            <a:lvl1pPr>
              <a:defRPr sz="1050" b="1">
                <a:solidFill>
                  <a:schemeClr val="bg1"/>
                </a:solidFill>
              </a:defRPr>
            </a:lvl1pPr>
          </a:lstStyle>
          <a:p>
            <a:r>
              <a:rPr lang="pl-PL" dirty="0" err="1" smtClean="0"/>
              <a:t>SQLDay</a:t>
            </a:r>
            <a:r>
              <a:rPr lang="pl-PL" dirty="0" smtClean="0"/>
              <a:t> 2014</a:t>
            </a:r>
          </a:p>
        </p:txBody>
      </p:sp>
    </p:spTree>
    <p:extLst>
      <p:ext uri="{BB962C8B-B14F-4D97-AF65-F5344CB8AC3E}">
        <p14:creationId xmlns:p14="http://schemas.microsoft.com/office/powerpoint/2010/main" val="382771005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2560320" y="6684264"/>
            <a:ext cx="4038600" cy="91440"/>
          </a:xfrm>
          <a:prstGeom prst="rect">
            <a:avLst/>
          </a:prstGeom>
        </p:spPr>
        <p:txBody>
          <a:bodyPr vert="horz" lIns="91440" tIns="45720" rIns="91440" bIns="45720" rtlCol="0" anchor="ctr"/>
          <a:lstStyle>
            <a:lvl1pPr algn="ctr">
              <a:defRPr sz="675" b="1">
                <a:solidFill>
                  <a:schemeClr val="bg1"/>
                </a:solidFill>
              </a:defRPr>
            </a:lvl1pPr>
          </a:lstStyle>
          <a:p>
            <a:r>
              <a:rPr lang="en-US" dirty="0" smtClean="0"/>
              <a:t>Microsoft Certified Master: SQL Server ® 2008</a:t>
            </a:r>
            <a:endParaRPr lang="en-US" dirty="0"/>
          </a:p>
        </p:txBody>
      </p:sp>
      <p:grpSp>
        <p:nvGrpSpPr>
          <p:cNvPr id="8" name="Group 7"/>
          <p:cNvGrpSpPr/>
          <p:nvPr userDrawn="1"/>
        </p:nvGrpSpPr>
        <p:grpSpPr>
          <a:xfrm>
            <a:off x="-1" y="-3"/>
            <a:ext cx="9144000" cy="6866107"/>
            <a:chOff x="-1" y="-3"/>
            <a:chExt cx="9144000" cy="6866107"/>
          </a:xfrm>
        </p:grpSpPr>
        <p:sp>
          <p:nvSpPr>
            <p:cNvPr id="9" name="Rectangle 8"/>
            <p:cNvSpPr/>
            <p:nvPr/>
          </p:nvSpPr>
          <p:spPr>
            <a:xfrm>
              <a:off x="1" y="-3"/>
              <a:ext cx="9143998" cy="855924"/>
            </a:xfrm>
            <a:prstGeom prst="rect">
              <a:avLst/>
            </a:prstGeom>
            <a:gradFill flip="none" rotWithShape="1">
              <a:gsLst>
                <a:gs pos="0">
                  <a:schemeClr val="accent1">
                    <a:lumMod val="20000"/>
                    <a:lumOff val="80000"/>
                    <a:alpha val="41000"/>
                  </a:schemeClr>
                </a:gs>
                <a:gs pos="0">
                  <a:schemeClr val="tx2">
                    <a:lumMod val="20000"/>
                    <a:lumOff val="80000"/>
                  </a:schemeClr>
                </a:gs>
                <a:gs pos="100000">
                  <a:schemeClr val="accent1">
                    <a:tint val="23500"/>
                    <a:satMod val="160000"/>
                    <a:alpha val="16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gradFill flip="none" rotWithShape="1">
                  <a:gsLst>
                    <a:gs pos="0">
                      <a:schemeClr val="accent1">
                        <a:lumMod val="20000"/>
                        <a:lumOff val="80000"/>
                        <a:alpha val="41000"/>
                      </a:schemeClr>
                    </a:gs>
                    <a:gs pos="0">
                      <a:schemeClr val="accent1">
                        <a:tint val="44500"/>
                        <a:satMod val="160000"/>
                      </a:schemeClr>
                    </a:gs>
                    <a:gs pos="100000">
                      <a:schemeClr val="accent1">
                        <a:tint val="23500"/>
                        <a:satMod val="160000"/>
                        <a:alpha val="16000"/>
                      </a:schemeClr>
                    </a:gs>
                  </a:gsLst>
                  <a:lin ang="5400000" scaled="1"/>
                  <a:tileRect/>
                </a:gradFill>
              </a:endParaRPr>
            </a:p>
          </p:txBody>
        </p:sp>
        <p:pic>
          <p:nvPicPr>
            <p:cNvPr id="10" name="Picture 3"/>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7955" t="3457"/>
            <a:stretch/>
          </p:blipFill>
          <p:spPr bwMode="auto">
            <a:xfrm>
              <a:off x="2" y="1625"/>
              <a:ext cx="280235" cy="133340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userDrawn="1"/>
          </p:nvSpPr>
          <p:spPr>
            <a:xfrm>
              <a:off x="-1" y="6400800"/>
              <a:ext cx="9144000" cy="465304"/>
            </a:xfrm>
            <a:prstGeom prst="rect">
              <a:avLst/>
            </a:prstGeom>
            <a:gradFill flip="none" rotWithShape="1">
              <a:gsLst>
                <a:gs pos="56000">
                  <a:schemeClr val="tx1">
                    <a:alpha val="93000"/>
                  </a:schemeClr>
                </a:gs>
                <a:gs pos="100000">
                  <a:schemeClr val="accent1">
                    <a:tint val="44500"/>
                    <a:satMod val="160000"/>
                  </a:schemeClr>
                </a:gs>
                <a:gs pos="100000">
                  <a:schemeClr val="accent1">
                    <a:tint val="23500"/>
                    <a:satMod val="160000"/>
                    <a:alpha val="16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pic>
        <p:nvPicPr>
          <p:cNvPr id="13" name="Picture 2" descr="F:\!My Stuff!\PLSSUG\SQLDay Lite 2013\logo_SQLDay_Generic_Transparent.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67600" y="6416318"/>
            <a:ext cx="1604434" cy="386560"/>
          </a:xfrm>
          <a:prstGeom prst="rect">
            <a:avLst/>
          </a:prstGeom>
          <a:noFill/>
          <a:extLst>
            <a:ext uri="{909E8E84-426E-40DD-AFC4-6F175D3DCCD1}">
              <a14:hiddenFill xmlns:a14="http://schemas.microsoft.com/office/drawing/2010/main">
                <a:solidFill>
                  <a:srgbClr val="FFFFFF"/>
                </a:solidFill>
              </a14:hiddenFill>
            </a:ext>
          </a:extLst>
        </p:spPr>
      </p:pic>
      <p:pic>
        <p:nvPicPr>
          <p:cNvPr id="14" name="Obraz 21"/>
          <p:cNvPicPr/>
          <p:nvPr userDrawn="1"/>
        </p:nvPicPr>
        <p:blipFill>
          <a:blip r:embed="rId15" cstate="print">
            <a:extLst>
              <a:ext uri="{28A0092B-C50C-407E-A947-70E740481C1C}">
                <a14:useLocalDpi xmlns:a14="http://schemas.microsoft.com/office/drawing/2010/main" val="0"/>
              </a:ext>
            </a:extLst>
          </a:blip>
          <a:stretch>
            <a:fillRect/>
          </a:stretch>
        </p:blipFill>
        <p:spPr>
          <a:xfrm>
            <a:off x="102798" y="6448426"/>
            <a:ext cx="410400" cy="409575"/>
          </a:xfrm>
          <a:prstGeom prst="rect">
            <a:avLst/>
          </a:prstGeom>
        </p:spPr>
      </p:pic>
    </p:spTree>
    <p:extLst>
      <p:ext uri="{BB962C8B-B14F-4D97-AF65-F5344CB8AC3E}">
        <p14:creationId xmlns:p14="http://schemas.microsoft.com/office/powerpoint/2010/main" val="2277769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dt="0"/>
  <p:txStyles>
    <p:titleStyle>
      <a:lvl1pPr algn="l" defTabSz="685800" rtl="0" eaLnBrk="1" latinLnBrk="0" hangingPunct="1">
        <a:spcBef>
          <a:spcPct val="0"/>
        </a:spcBef>
        <a:buNone/>
        <a:defRPr sz="3300" b="1" kern="1200">
          <a:solidFill>
            <a:srgbClr val="1F497D"/>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195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4.jpeg"/><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www.valueprism.com/resources/resources/Resources/PDW%20Compete%20Pricing%20FINAL.pdf" TargetMode="External"/><Relationship Id="rId2" Type="http://schemas.openxmlformats.org/officeDocument/2006/relationships/hyperlink" Target="http://www.microsoft.com/aps" TargetMode="External"/><Relationship Id="rId1" Type="http://schemas.openxmlformats.org/officeDocument/2006/relationships/slideLayout" Target="../slideLayouts/slideLayout2.xml"/><Relationship Id="rId4" Type="http://schemas.openxmlformats.org/officeDocument/2006/relationships/hyperlink" Target="mailto:hubert.kobierzewski@plssug.org.pl"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twitter.com/PLSSUG" TargetMode="External"/><Relationship Id="rId2" Type="http://schemas.openxmlformats.org/officeDocument/2006/relationships/hyperlink" Target="https://www.facebook.com/SQLDay" TargetMode="Externa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hyperlink" Target="mailto:hubert.kobierzewski@plssug.org.pl"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2.xml"/><Relationship Id="rId7" Type="http://schemas.openxmlformats.org/officeDocument/2006/relationships/image" Target="../media/image9.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 Target="slide5.xml"/><Relationship Id="rId5" Type="http://schemas.openxmlformats.org/officeDocument/2006/relationships/slide" Target="slide4.xml"/><Relationship Id="rId4" Type="http://schemas.openxmlformats.org/officeDocument/2006/relationships/slide" Target="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3" Type="http://schemas.openxmlformats.org/officeDocument/2006/relationships/image" Target="../media/image20.gif"/><Relationship Id="rId7" Type="http://schemas.openxmlformats.org/officeDocument/2006/relationships/image" Target="../media/image24.jpe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1600200" y="1885950"/>
            <a:ext cx="5829300" cy="628650"/>
          </a:xfrm>
        </p:spPr>
        <p:txBody>
          <a:bodyPr/>
          <a:lstStyle/>
          <a:p>
            <a:r>
              <a:rPr lang="pl-PL" dirty="0" smtClean="0"/>
              <a:t>NASI SPONSORZY I PARTNERZY</a:t>
            </a:r>
            <a:endParaRPr lang="pl-PL" dirty="0"/>
          </a:p>
        </p:txBody>
      </p:sp>
      <p:pic>
        <p:nvPicPr>
          <p:cNvPr id="4" name="Picture 3" descr="SQLDay 2014 Sponsors copy.png"/>
          <p:cNvPicPr>
            <a:picLocks noChangeAspect="1"/>
          </p:cNvPicPr>
          <p:nvPr/>
        </p:nvPicPr>
        <p:blipFill>
          <a:blip r:embed="rId3" cstate="print"/>
          <a:stretch>
            <a:fillRect/>
          </a:stretch>
        </p:blipFill>
        <p:spPr>
          <a:xfrm>
            <a:off x="1295400" y="2514600"/>
            <a:ext cx="6417732" cy="3609976"/>
          </a:xfrm>
          <a:prstGeom prst="rect">
            <a:avLst/>
          </a:prstGeom>
        </p:spPr>
      </p:pic>
    </p:spTree>
    <p:extLst>
      <p:ext uri="{BB962C8B-B14F-4D97-AF65-F5344CB8AC3E}">
        <p14:creationId xmlns:p14="http://schemas.microsoft.com/office/powerpoint/2010/main" val="4281860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SQL Server EE vs APS</a:t>
            </a:r>
            <a:endParaRPr lang="en-IE" dirty="0"/>
          </a:p>
        </p:txBody>
      </p:sp>
      <p:sp>
        <p:nvSpPr>
          <p:cNvPr id="3" name="Footer Placeholder 2"/>
          <p:cNvSpPr>
            <a:spLocks noGrp="1"/>
          </p:cNvSpPr>
          <p:nvPr>
            <p:ph type="ftr" sz="quarter" idx="11"/>
          </p:nvPr>
        </p:nvSpPr>
        <p:spPr/>
        <p:txBody>
          <a:bodyPr/>
          <a:lstStyle/>
          <a:p>
            <a:r>
              <a:rPr lang="pl-PL" smtClean="0"/>
              <a:t>SQLDay 2014</a:t>
            </a:r>
            <a:endParaRPr lang="pl-PL" dirty="0" smtClean="0"/>
          </a:p>
        </p:txBody>
      </p:sp>
      <p:graphicFrame>
        <p:nvGraphicFramePr>
          <p:cNvPr id="5" name="Table 4"/>
          <p:cNvGraphicFramePr>
            <a:graphicFrameLocks noGrp="1"/>
          </p:cNvGraphicFramePr>
          <p:nvPr>
            <p:extLst>
              <p:ext uri="{D42A27DB-BD31-4B8C-83A1-F6EECF244321}">
                <p14:modId xmlns:p14="http://schemas.microsoft.com/office/powerpoint/2010/main" val="4000191107"/>
              </p:ext>
            </p:extLst>
          </p:nvPr>
        </p:nvGraphicFramePr>
        <p:xfrm>
          <a:off x="228745" y="1864400"/>
          <a:ext cx="8713093" cy="4190952"/>
        </p:xfrm>
        <a:graphic>
          <a:graphicData uri="http://schemas.openxmlformats.org/drawingml/2006/table">
            <a:tbl>
              <a:tblPr/>
              <a:tblGrid>
                <a:gridCol w="1339999"/>
                <a:gridCol w="3686547"/>
                <a:gridCol w="3686547"/>
              </a:tblGrid>
              <a:tr h="270713">
                <a:tc>
                  <a:txBody>
                    <a:bodyPr/>
                    <a:lstStyle/>
                    <a:p>
                      <a:pPr algn="ctr" fontAlgn="b"/>
                      <a:endParaRPr lang="en-US" sz="1200" b="0" i="0" u="none" strike="noStrike" dirty="0">
                        <a:solidFill>
                          <a:schemeClr val="bg1"/>
                        </a:solidFill>
                        <a:effectLst/>
                        <a:latin typeface="+mj-lt"/>
                      </a:endParaRPr>
                    </a:p>
                  </a:txBody>
                  <a:tcPr marL="12388" marR="12388" marT="9294" marB="0" anchor="ctr">
                    <a:lnL>
                      <a:noFill/>
                    </a:lnL>
                    <a:lnR w="6350" cap="flat" cmpd="sng" algn="ctr">
                      <a:solidFill>
                        <a:schemeClr val="bg1"/>
                      </a:solid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r>
                        <a:rPr lang="en-US" sz="1800" b="1" dirty="0" smtClean="0">
                          <a:solidFill>
                            <a:schemeClr val="bg1"/>
                          </a:solidFill>
                          <a:latin typeface="+mj-lt"/>
                        </a:rPr>
                        <a:t>SQL Server Enterprise</a:t>
                      </a:r>
                      <a:r>
                        <a:rPr lang="en-US" sz="1800" b="1" baseline="0" dirty="0" smtClean="0">
                          <a:solidFill>
                            <a:schemeClr val="bg1"/>
                          </a:solidFill>
                          <a:latin typeface="+mj-lt"/>
                        </a:rPr>
                        <a:t> Edition</a:t>
                      </a:r>
                      <a:endParaRPr lang="en-US" sz="1800" b="1" dirty="0">
                        <a:solidFill>
                          <a:schemeClr val="bg1"/>
                        </a:solidFill>
                        <a:latin typeface="+mj-lt"/>
                      </a:endParaRPr>
                    </a:p>
                  </a:txBody>
                  <a:tcPr marL="91427" marR="91427" marT="45714" marB="45714"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r>
                        <a:rPr lang="en-US" sz="1800" b="1" dirty="0" smtClean="0">
                          <a:solidFill>
                            <a:schemeClr val="bg1"/>
                          </a:solidFill>
                          <a:latin typeface="+mj-lt"/>
                        </a:rPr>
                        <a:t>Microsoft</a:t>
                      </a:r>
                      <a:r>
                        <a:rPr lang="en-US" sz="1800" b="1" baseline="0" dirty="0" smtClean="0">
                          <a:solidFill>
                            <a:schemeClr val="bg1"/>
                          </a:solidFill>
                          <a:latin typeface="+mj-lt"/>
                        </a:rPr>
                        <a:t> Analytics Platform System</a:t>
                      </a:r>
                      <a:endParaRPr lang="en-US" sz="1800" b="1" dirty="0">
                        <a:solidFill>
                          <a:schemeClr val="bg1"/>
                        </a:solidFill>
                        <a:latin typeface="+mj-lt"/>
                      </a:endParaRPr>
                    </a:p>
                  </a:txBody>
                  <a:tcPr marL="91427" marR="91427" marT="45714" marB="45714"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r>
              <a:tr h="674104">
                <a:tc>
                  <a:txBody>
                    <a:bodyPr/>
                    <a:lstStyle/>
                    <a:p>
                      <a:r>
                        <a:rPr lang="en-US" sz="1100" dirty="0" smtClean="0">
                          <a:solidFill>
                            <a:srgbClr val="505050"/>
                          </a:solidFill>
                          <a:latin typeface="Segoe UI Light" panose="020B0502040204020203" pitchFamily="34" charset="0"/>
                          <a:cs typeface="Segoe UI Light" panose="020B0502040204020203" pitchFamily="34" charset="0"/>
                        </a:rPr>
                        <a:t>Form factors</a:t>
                      </a:r>
                      <a:endParaRPr lang="en-US" sz="1100" dirty="0">
                        <a:solidFill>
                          <a:srgbClr val="505050"/>
                        </a:solidFill>
                        <a:latin typeface="Segoe UI Light" panose="020B0502040204020203" pitchFamily="34" charset="0"/>
                        <a:cs typeface="Segoe UI Light" panose="020B0502040204020203" pitchFamily="34" charset="0"/>
                      </a:endParaRPr>
                    </a:p>
                  </a:txBody>
                  <a:tcPr marL="91427" marR="91427" marT="45714" marB="45714">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310896" indent="-310896">
                        <a:spcAft>
                          <a:spcPts val="600"/>
                        </a:spcAft>
                        <a:buFont typeface="Arial" panose="020B0604020202020204" pitchFamily="34" charset="0"/>
                        <a:buChar char="•"/>
                      </a:pPr>
                      <a:r>
                        <a:rPr lang="en-US" sz="1100" dirty="0" smtClean="0">
                          <a:solidFill>
                            <a:srgbClr val="505050"/>
                          </a:solidFill>
                          <a:latin typeface="Segoe UI Light" panose="020B0502040204020203" pitchFamily="34" charset="0"/>
                          <a:cs typeface="Segoe UI Light" panose="020B0502040204020203" pitchFamily="34" charset="0"/>
                        </a:rPr>
                        <a:t>Software:</a:t>
                      </a:r>
                      <a:r>
                        <a:rPr lang="en-US" sz="1100" baseline="0" dirty="0" smtClean="0">
                          <a:solidFill>
                            <a:srgbClr val="505050"/>
                          </a:solidFill>
                          <a:latin typeface="Segoe UI Light" panose="020B0502040204020203" pitchFamily="34" charset="0"/>
                          <a:cs typeface="Segoe UI Light" panose="020B0502040204020203" pitchFamily="34" charset="0"/>
                        </a:rPr>
                        <a:t> </a:t>
                      </a:r>
                      <a:r>
                        <a:rPr lang="en-US" sz="1100" dirty="0" smtClean="0">
                          <a:solidFill>
                            <a:srgbClr val="505050"/>
                          </a:solidFill>
                          <a:latin typeface="Segoe UI Light" panose="020B0502040204020203" pitchFamily="34" charset="0"/>
                          <a:cs typeface="Segoe UI Light" panose="020B0502040204020203" pitchFamily="34" charset="0"/>
                        </a:rPr>
                        <a:t>SQL Server 2014 </a:t>
                      </a:r>
                    </a:p>
                    <a:p>
                      <a:pPr marL="310896" indent="-310896">
                        <a:spcAft>
                          <a:spcPts val="600"/>
                        </a:spcAft>
                        <a:buFont typeface="Arial" panose="020B0604020202020204" pitchFamily="34" charset="0"/>
                        <a:buChar char="•"/>
                      </a:pPr>
                      <a:r>
                        <a:rPr lang="en-US" sz="1100" dirty="0" smtClean="0">
                          <a:solidFill>
                            <a:srgbClr val="505050"/>
                          </a:solidFill>
                          <a:latin typeface="Segoe UI Light" panose="020B0502040204020203" pitchFamily="34" charset="0"/>
                          <a:cs typeface="Segoe UI Light" panose="020B0502040204020203" pitchFamily="34" charset="0"/>
                        </a:rPr>
                        <a:t>Reference Architecture:</a:t>
                      </a:r>
                      <a:r>
                        <a:rPr lang="en-US" sz="1100" baseline="0" dirty="0" smtClean="0">
                          <a:solidFill>
                            <a:srgbClr val="505050"/>
                          </a:solidFill>
                          <a:latin typeface="Segoe UI Light" panose="020B0502040204020203" pitchFamily="34" charset="0"/>
                          <a:cs typeface="Segoe UI Light" panose="020B0502040204020203" pitchFamily="34" charset="0"/>
                        </a:rPr>
                        <a:t> </a:t>
                      </a:r>
                      <a:r>
                        <a:rPr lang="en-US" sz="1100" dirty="0" smtClean="0">
                          <a:solidFill>
                            <a:srgbClr val="505050"/>
                          </a:solidFill>
                          <a:latin typeface="Segoe UI Light" panose="020B0502040204020203" pitchFamily="34" charset="0"/>
                          <a:cs typeface="Segoe UI Light" panose="020B0502040204020203" pitchFamily="34" charset="0"/>
                        </a:rPr>
                        <a:t>Fast Track</a:t>
                      </a:r>
                    </a:p>
                    <a:p>
                      <a:pPr marL="310896" indent="-310896">
                        <a:spcAft>
                          <a:spcPts val="600"/>
                        </a:spcAft>
                        <a:buFont typeface="Arial" panose="020B0604020202020204" pitchFamily="34" charset="0"/>
                        <a:buChar char="•"/>
                      </a:pPr>
                      <a:r>
                        <a:rPr lang="en-US" sz="1100" dirty="0" smtClean="0">
                          <a:solidFill>
                            <a:srgbClr val="505050"/>
                          </a:solidFill>
                          <a:latin typeface="Segoe UI Light" panose="020B0502040204020203" pitchFamily="34" charset="0"/>
                          <a:cs typeface="Segoe UI Light" panose="020B0502040204020203" pitchFamily="34" charset="0"/>
                        </a:rPr>
                        <a:t>Appliance:</a:t>
                      </a:r>
                      <a:r>
                        <a:rPr lang="en-US" sz="1100" baseline="0" dirty="0" smtClean="0">
                          <a:solidFill>
                            <a:srgbClr val="505050"/>
                          </a:solidFill>
                          <a:latin typeface="Segoe UI Light" panose="020B0502040204020203" pitchFamily="34" charset="0"/>
                          <a:cs typeface="Segoe UI Light" panose="020B0502040204020203" pitchFamily="34" charset="0"/>
                        </a:rPr>
                        <a:t> </a:t>
                      </a:r>
                      <a:r>
                        <a:rPr lang="en-US" sz="1100" dirty="0" smtClean="0">
                          <a:solidFill>
                            <a:srgbClr val="505050"/>
                          </a:solidFill>
                          <a:latin typeface="Segoe UI Light" panose="020B0502040204020203" pitchFamily="34" charset="0"/>
                          <a:cs typeface="Segoe UI Light" panose="020B0502040204020203" pitchFamily="34" charset="0"/>
                        </a:rPr>
                        <a:t>Quickstart</a:t>
                      </a:r>
                      <a:endParaRPr lang="en-US" sz="1100" dirty="0">
                        <a:solidFill>
                          <a:srgbClr val="505050"/>
                        </a:solidFill>
                        <a:latin typeface="Segoe UI Light" panose="020B0502040204020203" pitchFamily="34" charset="0"/>
                        <a:cs typeface="Segoe UI Light" panose="020B0502040204020203" pitchFamily="34" charset="0"/>
                      </a:endParaRPr>
                    </a:p>
                  </a:txBody>
                  <a:tcPr marL="91427" marR="91427" marT="45714" marB="45714">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310896" indent="-310896">
                        <a:spcAft>
                          <a:spcPts val="600"/>
                        </a:spcAft>
                        <a:buFont typeface="Arial" panose="020B0604020202020204" pitchFamily="34" charset="0"/>
                        <a:buChar char="•"/>
                      </a:pPr>
                      <a:r>
                        <a:rPr lang="en-US" sz="1100" dirty="0" smtClean="0">
                          <a:solidFill>
                            <a:srgbClr val="505050"/>
                          </a:solidFill>
                          <a:latin typeface="Segoe UI Light" panose="020B0502040204020203" pitchFamily="34" charset="0"/>
                          <a:cs typeface="Segoe UI Light" panose="020B0502040204020203" pitchFamily="34" charset="0"/>
                        </a:rPr>
                        <a:t>Appliance:</a:t>
                      </a:r>
                      <a:r>
                        <a:rPr lang="en-US" sz="1100" baseline="0" dirty="0" smtClean="0">
                          <a:solidFill>
                            <a:srgbClr val="505050"/>
                          </a:solidFill>
                          <a:latin typeface="Segoe UI Light" panose="020B0502040204020203" pitchFamily="34" charset="0"/>
                          <a:cs typeface="Segoe UI Light" panose="020B0502040204020203" pitchFamily="34" charset="0"/>
                        </a:rPr>
                        <a:t> </a:t>
                      </a:r>
                      <a:r>
                        <a:rPr lang="en-US" sz="1100" dirty="0" smtClean="0">
                          <a:solidFill>
                            <a:srgbClr val="505050"/>
                          </a:solidFill>
                          <a:latin typeface="Segoe UI Light" panose="020B0502040204020203" pitchFamily="34" charset="0"/>
                          <a:cs typeface="Segoe UI Light" panose="020B0502040204020203" pitchFamily="34" charset="0"/>
                        </a:rPr>
                        <a:t>APS</a:t>
                      </a:r>
                      <a:endParaRPr lang="en-US" sz="1100" dirty="0">
                        <a:solidFill>
                          <a:srgbClr val="505050"/>
                        </a:solidFill>
                        <a:latin typeface="Segoe UI Light" panose="020B0502040204020203" pitchFamily="34" charset="0"/>
                        <a:cs typeface="Segoe UI Light" panose="020B0502040204020203" pitchFamily="34" charset="0"/>
                      </a:endParaRPr>
                    </a:p>
                  </a:txBody>
                  <a:tcPr marL="91427" marR="91427" marT="45714" marB="45714">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r>
              <a:tr h="248302">
                <a:tc>
                  <a:txBody>
                    <a:bodyPr/>
                    <a:lstStyle/>
                    <a:p>
                      <a:r>
                        <a:rPr lang="en-US" sz="1100" dirty="0" smtClean="0">
                          <a:solidFill>
                            <a:srgbClr val="505050"/>
                          </a:solidFill>
                          <a:latin typeface="Segoe UI Light" panose="020B0502040204020203" pitchFamily="34" charset="0"/>
                          <a:cs typeface="Segoe UI Light" panose="020B0502040204020203" pitchFamily="34" charset="0"/>
                        </a:rPr>
                        <a:t>Optimal capacity</a:t>
                      </a:r>
                      <a:endParaRPr lang="en-US" sz="1100" dirty="0">
                        <a:solidFill>
                          <a:srgbClr val="505050"/>
                        </a:solidFill>
                        <a:latin typeface="Segoe UI Light" panose="020B0502040204020203" pitchFamily="34" charset="0"/>
                        <a:cs typeface="Segoe UI Light" panose="020B0502040204020203" pitchFamily="34" charset="0"/>
                      </a:endParaRPr>
                    </a:p>
                  </a:txBody>
                  <a:tcPr marL="91427" marR="91427" marT="45714" marB="45714">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310896" indent="-310896">
                        <a:spcAft>
                          <a:spcPts val="600"/>
                        </a:spcAft>
                        <a:buFont typeface="Arial" panose="020B0604020202020204" pitchFamily="34" charset="0"/>
                        <a:buChar char="•"/>
                      </a:pPr>
                      <a:r>
                        <a:rPr lang="en-US" sz="1100" b="0" dirty="0" smtClean="0">
                          <a:solidFill>
                            <a:srgbClr val="505050"/>
                          </a:solidFill>
                          <a:latin typeface="Segoe UI Light" panose="020B0502040204020203" pitchFamily="34" charset="0"/>
                          <a:cs typeface="Segoe UI Light" panose="020B0502040204020203" pitchFamily="34" charset="0"/>
                        </a:rPr>
                        <a:t>From 0</a:t>
                      </a:r>
                      <a:r>
                        <a:rPr lang="en-US" sz="1100" b="0" baseline="0" dirty="0" smtClean="0">
                          <a:solidFill>
                            <a:srgbClr val="505050"/>
                          </a:solidFill>
                          <a:latin typeface="Segoe UI Light" panose="020B0502040204020203" pitchFamily="34" charset="0"/>
                          <a:cs typeface="Segoe UI Light" panose="020B0502040204020203" pitchFamily="34" charset="0"/>
                        </a:rPr>
                        <a:t> through 50</a:t>
                      </a:r>
                      <a:r>
                        <a:rPr lang="en-US" sz="1100" dirty="0" smtClean="0">
                          <a:solidFill>
                            <a:srgbClr val="505050"/>
                          </a:solidFill>
                          <a:latin typeface="Segoe UI Light" panose="020B0502040204020203" pitchFamily="34" charset="0"/>
                          <a:cs typeface="Segoe UI Light" panose="020B0502040204020203" pitchFamily="34" charset="0"/>
                        </a:rPr>
                        <a:t> terabytes</a:t>
                      </a:r>
                      <a:endParaRPr lang="en-US" sz="1100" dirty="0">
                        <a:solidFill>
                          <a:srgbClr val="505050"/>
                        </a:solidFill>
                        <a:latin typeface="Segoe UI Light" panose="020B0502040204020203" pitchFamily="34" charset="0"/>
                        <a:cs typeface="Segoe UI Light" panose="020B0502040204020203" pitchFamily="34" charset="0"/>
                      </a:endParaRPr>
                    </a:p>
                  </a:txBody>
                  <a:tcPr marL="91427" marR="91427" marT="45714" marB="45714">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310896" indent="-310896">
                        <a:spcAft>
                          <a:spcPts val="600"/>
                        </a:spcAft>
                        <a:buFont typeface="Arial" panose="020B0604020202020204" pitchFamily="34" charset="0"/>
                        <a:buChar char="•"/>
                      </a:pPr>
                      <a:r>
                        <a:rPr lang="en-US" sz="1100" b="0" dirty="0" smtClean="0">
                          <a:solidFill>
                            <a:srgbClr val="505050"/>
                          </a:solidFill>
                          <a:latin typeface="Segoe UI Light" panose="020B0502040204020203" pitchFamily="34" charset="0"/>
                          <a:cs typeface="Segoe UI Light" panose="020B0502040204020203" pitchFamily="34" charset="0"/>
                        </a:rPr>
                        <a:t>From</a:t>
                      </a:r>
                      <a:r>
                        <a:rPr lang="en-US" sz="1100" b="0" baseline="0" dirty="0" smtClean="0">
                          <a:solidFill>
                            <a:srgbClr val="505050"/>
                          </a:solidFill>
                          <a:latin typeface="Segoe UI Light" panose="020B0502040204020203" pitchFamily="34" charset="0"/>
                          <a:cs typeface="Segoe UI Light" panose="020B0502040204020203" pitchFamily="34" charset="0"/>
                        </a:rPr>
                        <a:t> 0</a:t>
                      </a:r>
                      <a:r>
                        <a:rPr lang="en-US" sz="1100" b="0" dirty="0" smtClean="0">
                          <a:solidFill>
                            <a:srgbClr val="505050"/>
                          </a:solidFill>
                          <a:latin typeface="Segoe UI Light" panose="020B0502040204020203" pitchFamily="34" charset="0"/>
                          <a:cs typeface="Segoe UI Light" panose="020B0502040204020203" pitchFamily="34" charset="0"/>
                        </a:rPr>
                        <a:t> terabytes</a:t>
                      </a:r>
                      <a:r>
                        <a:rPr lang="en-US" sz="1100" b="0" baseline="0" dirty="0" smtClean="0">
                          <a:solidFill>
                            <a:srgbClr val="505050"/>
                          </a:solidFill>
                          <a:latin typeface="Segoe UI Light" panose="020B0502040204020203" pitchFamily="34" charset="0"/>
                          <a:cs typeface="Segoe UI Light" panose="020B0502040204020203" pitchFamily="34" charset="0"/>
                        </a:rPr>
                        <a:t> through 6</a:t>
                      </a:r>
                      <a:r>
                        <a:rPr lang="en-US" sz="1100" dirty="0" smtClean="0">
                          <a:solidFill>
                            <a:srgbClr val="505050"/>
                          </a:solidFill>
                          <a:latin typeface="Segoe UI Light" panose="020B0502040204020203" pitchFamily="34" charset="0"/>
                          <a:cs typeface="Segoe UI Light" panose="020B0502040204020203" pitchFamily="34" charset="0"/>
                        </a:rPr>
                        <a:t> petabytes</a:t>
                      </a:r>
                      <a:endParaRPr lang="en-US" sz="1100" dirty="0">
                        <a:solidFill>
                          <a:srgbClr val="505050"/>
                        </a:solidFill>
                        <a:latin typeface="Segoe UI Light" panose="020B0502040204020203" pitchFamily="34" charset="0"/>
                        <a:cs typeface="Segoe UI Light" panose="020B0502040204020203" pitchFamily="34" charset="0"/>
                      </a:endParaRPr>
                    </a:p>
                  </a:txBody>
                  <a:tcPr marL="91427" marR="91427" marT="45714" marB="45714">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r>
              <a:tr h="2567801">
                <a:tc>
                  <a:txBody>
                    <a:bodyPr/>
                    <a:lstStyle/>
                    <a:p>
                      <a:r>
                        <a:rPr lang="en-US" sz="1100" dirty="0" smtClean="0">
                          <a:solidFill>
                            <a:srgbClr val="505050"/>
                          </a:solidFill>
                          <a:latin typeface="Segoe UI Light" panose="020B0502040204020203" pitchFamily="34" charset="0"/>
                          <a:cs typeface="Segoe UI Light" panose="020B0502040204020203" pitchFamily="34" charset="0"/>
                        </a:rPr>
                        <a:t>Unique characteristics</a:t>
                      </a:r>
                      <a:r>
                        <a:rPr lang="en-US" sz="1100" baseline="0" dirty="0" smtClean="0">
                          <a:solidFill>
                            <a:srgbClr val="505050"/>
                          </a:solidFill>
                          <a:latin typeface="Segoe UI Light" panose="020B0502040204020203" pitchFamily="34" charset="0"/>
                          <a:cs typeface="Segoe UI Light" panose="020B0502040204020203" pitchFamily="34" charset="0"/>
                        </a:rPr>
                        <a:t> and f</a:t>
                      </a:r>
                      <a:r>
                        <a:rPr lang="en-US" sz="1100" dirty="0" smtClean="0">
                          <a:solidFill>
                            <a:srgbClr val="505050"/>
                          </a:solidFill>
                          <a:latin typeface="Segoe UI Light" panose="020B0502040204020203" pitchFamily="34" charset="0"/>
                          <a:cs typeface="Segoe UI Light" panose="020B0502040204020203" pitchFamily="34" charset="0"/>
                        </a:rPr>
                        <a:t>eatures</a:t>
                      </a:r>
                      <a:endParaRPr lang="en-US" sz="1100" dirty="0">
                        <a:solidFill>
                          <a:srgbClr val="505050"/>
                        </a:solidFill>
                        <a:latin typeface="Segoe UI Light" panose="020B0502040204020203" pitchFamily="34" charset="0"/>
                        <a:cs typeface="Segoe UI Light" panose="020B0502040204020203" pitchFamily="34" charset="0"/>
                      </a:endParaRPr>
                    </a:p>
                  </a:txBody>
                  <a:tcPr marL="91427" marR="91427" marT="45714" marB="45714">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0" indent="0">
                        <a:spcAft>
                          <a:spcPts val="600"/>
                        </a:spcAft>
                        <a:buFont typeface="Arial" panose="020B0604020202020204" pitchFamily="34" charset="0"/>
                        <a:buNone/>
                      </a:pPr>
                      <a:r>
                        <a:rPr lang="en-US" sz="1100" dirty="0" smtClean="0">
                          <a:solidFill>
                            <a:srgbClr val="505050"/>
                          </a:solidFill>
                          <a:latin typeface="Segoe UI Light" panose="020B0502040204020203" pitchFamily="34" charset="0"/>
                          <a:cs typeface="Segoe UI Light" panose="020B0502040204020203" pitchFamily="34" charset="0"/>
                        </a:rPr>
                        <a:t>SQL Server SMP integration which includes:</a:t>
                      </a:r>
                    </a:p>
                    <a:p>
                      <a:pPr marL="285750" indent="-285750">
                        <a:spcAft>
                          <a:spcPts val="600"/>
                        </a:spcAft>
                        <a:buFont typeface="Arial" panose="020B0604020202020204" pitchFamily="34" charset="0"/>
                        <a:buChar char="•"/>
                      </a:pPr>
                      <a:r>
                        <a:rPr lang="en-US" sz="1100" dirty="0" smtClean="0">
                          <a:solidFill>
                            <a:srgbClr val="505050"/>
                          </a:solidFill>
                          <a:latin typeface="Segoe UI Light" panose="020B0502040204020203" pitchFamily="34" charset="0"/>
                          <a:cs typeface="Segoe UI Light" panose="020B0502040204020203" pitchFamily="34" charset="0"/>
                        </a:rPr>
                        <a:t>Updateable clustered columnstore indexes</a:t>
                      </a:r>
                    </a:p>
                    <a:p>
                      <a:pPr marL="285750" indent="-285750">
                        <a:spcAft>
                          <a:spcPts val="600"/>
                        </a:spcAft>
                        <a:buFont typeface="Arial" panose="020B0604020202020204" pitchFamily="34" charset="0"/>
                        <a:buChar char="•"/>
                      </a:pPr>
                      <a:r>
                        <a:rPr lang="en-US" sz="1100" dirty="0" smtClean="0">
                          <a:solidFill>
                            <a:srgbClr val="505050"/>
                          </a:solidFill>
                          <a:latin typeface="Segoe UI Light" panose="020B0502040204020203" pitchFamily="34" charset="0"/>
                          <a:cs typeface="Segoe UI Light" panose="020B0502040204020203" pitchFamily="34" charset="0"/>
                        </a:rPr>
                        <a:t>In-memory OLTP tables for optimized data loading</a:t>
                      </a:r>
                    </a:p>
                    <a:p>
                      <a:pPr marL="310896" indent="-310896">
                        <a:spcAft>
                          <a:spcPts val="600"/>
                        </a:spcAft>
                        <a:buFont typeface="Arial" panose="020B0604020202020204" pitchFamily="34" charset="0"/>
                        <a:buChar char="•"/>
                      </a:pPr>
                      <a:endParaRPr lang="en-US" sz="1100" dirty="0">
                        <a:solidFill>
                          <a:srgbClr val="505050"/>
                        </a:solidFill>
                        <a:latin typeface="Segoe UI Light" panose="020B0502040204020203" pitchFamily="34" charset="0"/>
                        <a:cs typeface="Segoe UI Light" panose="020B0502040204020203" pitchFamily="34" charset="0"/>
                      </a:endParaRPr>
                    </a:p>
                  </a:txBody>
                  <a:tcPr marL="91427" marR="91427" marT="45714" marB="45714">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310896" indent="-310896">
                        <a:spcAft>
                          <a:spcPts val="600"/>
                        </a:spcAft>
                        <a:buFont typeface="Arial" panose="020B0604020202020204" pitchFamily="34" charset="0"/>
                        <a:buChar char="•"/>
                      </a:pPr>
                      <a:r>
                        <a:rPr lang="en-US" sz="1100" baseline="0" dirty="0" smtClean="0">
                          <a:solidFill>
                            <a:srgbClr val="505050"/>
                          </a:solidFill>
                          <a:latin typeface="Segoe UI Light" panose="020B0502040204020203" pitchFamily="34" charset="0"/>
                          <a:cs typeface="Segoe UI Light" panose="020B0502040204020203" pitchFamily="34" charset="0"/>
                        </a:rPr>
                        <a:t>Joins structured and unstructured data together through Big Data integration with PolyBase </a:t>
                      </a:r>
                    </a:p>
                    <a:p>
                      <a:pPr marL="310896" indent="-310896">
                        <a:spcAft>
                          <a:spcPts val="600"/>
                        </a:spcAft>
                        <a:buFont typeface="Arial" panose="020B0604020202020204" pitchFamily="34" charset="0"/>
                        <a:buChar char="•"/>
                      </a:pPr>
                      <a:r>
                        <a:rPr lang="en-US" sz="1100" baseline="0" dirty="0" smtClean="0">
                          <a:solidFill>
                            <a:srgbClr val="505050"/>
                          </a:solidFill>
                          <a:latin typeface="Segoe UI Light" panose="020B0502040204020203" pitchFamily="34" charset="0"/>
                          <a:cs typeface="Segoe UI Light" panose="020B0502040204020203" pitchFamily="34" charset="0"/>
                        </a:rPr>
                        <a:t>Includes HDInsight Hadoop region sitting over the fabric, with shared metered resources for CPU, memory, and storage</a:t>
                      </a:r>
                    </a:p>
                    <a:p>
                      <a:pPr marL="310896" indent="-310896">
                        <a:spcAft>
                          <a:spcPts val="600"/>
                        </a:spcAft>
                        <a:buFont typeface="Arial" panose="020B0604020202020204" pitchFamily="34" charset="0"/>
                        <a:buChar char="•"/>
                      </a:pPr>
                      <a:r>
                        <a:rPr lang="en-US" sz="1100" baseline="0" dirty="0" smtClean="0">
                          <a:solidFill>
                            <a:srgbClr val="505050"/>
                          </a:solidFill>
                          <a:latin typeface="Segoe UI Light" panose="020B0502040204020203" pitchFamily="34" charset="0"/>
                          <a:cs typeface="Segoe UI Light" panose="020B0502040204020203" pitchFamily="34" charset="0"/>
                        </a:rPr>
                        <a:t>Store and retrieve data from Azure Storage</a:t>
                      </a:r>
                    </a:p>
                    <a:p>
                      <a:pPr marL="310896" indent="-310896">
                        <a:spcAft>
                          <a:spcPts val="600"/>
                        </a:spcAft>
                        <a:buFont typeface="Arial" panose="020B0604020202020204" pitchFamily="34" charset="0"/>
                        <a:buChar char="•"/>
                      </a:pPr>
                      <a:r>
                        <a:rPr lang="en-US" sz="1100" baseline="0" dirty="0" smtClean="0">
                          <a:solidFill>
                            <a:srgbClr val="505050"/>
                          </a:solidFill>
                          <a:latin typeface="Segoe UI Light" panose="020B0502040204020203" pitchFamily="34" charset="0"/>
                          <a:cs typeface="Segoe UI Light" panose="020B0502040204020203" pitchFamily="34" charset="0"/>
                        </a:rPr>
                        <a:t>Benefit from on-premises data compression for fast data transfer</a:t>
                      </a:r>
                    </a:p>
                    <a:p>
                      <a:pPr marL="310896" indent="-310896">
                        <a:spcAft>
                          <a:spcPts val="600"/>
                        </a:spcAft>
                        <a:buFont typeface="Arial" panose="020B0604020202020204" pitchFamily="34" charset="0"/>
                        <a:buChar char="•"/>
                      </a:pPr>
                      <a:r>
                        <a:rPr lang="en-US" sz="1100" baseline="0" dirty="0" smtClean="0">
                          <a:solidFill>
                            <a:srgbClr val="505050"/>
                          </a:solidFill>
                          <a:latin typeface="Segoe UI Light" panose="020B0502040204020203" pitchFamily="34" charset="0"/>
                          <a:cs typeface="Segoe UI Light" panose="020B0502040204020203" pitchFamily="34" charset="0"/>
                        </a:rPr>
                        <a:t>Scales out in a near linear fashion as hardware is added for rapidly growing data requirements</a:t>
                      </a:r>
                    </a:p>
                    <a:p>
                      <a:pPr marL="310896" indent="-310896">
                        <a:spcAft>
                          <a:spcPts val="600"/>
                        </a:spcAft>
                        <a:buFont typeface="Arial" panose="020B0604020202020204" pitchFamily="34" charset="0"/>
                        <a:buChar char="•"/>
                      </a:pPr>
                      <a:r>
                        <a:rPr lang="en-US" sz="1100" baseline="0" dirty="0" smtClean="0">
                          <a:solidFill>
                            <a:srgbClr val="505050"/>
                          </a:solidFill>
                          <a:latin typeface="Segoe UI Light" panose="020B0502040204020203" pitchFamily="34" charset="0"/>
                          <a:cs typeface="Segoe UI Light" panose="020B0502040204020203" pitchFamily="34" charset="0"/>
                        </a:rPr>
                        <a:t>Provides massively parallel processing shared-nothing architecture for heavily parallelized performance requirements (for example, heavy concurrency or computation)</a:t>
                      </a:r>
                    </a:p>
                  </a:txBody>
                  <a:tcPr marL="91427" marR="91427" marT="45714" marB="45714">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r>
            </a:tbl>
          </a:graphicData>
        </a:graphic>
      </p:graphicFrame>
    </p:spTree>
    <p:extLst>
      <p:ext uri="{BB962C8B-B14F-4D97-AF65-F5344CB8AC3E}">
        <p14:creationId xmlns:p14="http://schemas.microsoft.com/office/powerpoint/2010/main" val="33426463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Performance limitations and scale with a traditional data warehouse</a:t>
            </a:r>
          </a:p>
        </p:txBody>
      </p:sp>
      <p:sp>
        <p:nvSpPr>
          <p:cNvPr id="3" name="Footer Placeholder 2"/>
          <p:cNvSpPr>
            <a:spLocks noGrp="1"/>
          </p:cNvSpPr>
          <p:nvPr>
            <p:ph type="ftr" sz="quarter" idx="11"/>
          </p:nvPr>
        </p:nvSpPr>
        <p:spPr/>
        <p:txBody>
          <a:bodyPr/>
          <a:lstStyle/>
          <a:p>
            <a:r>
              <a:rPr lang="pl-PL" smtClean="0"/>
              <a:t>SQLDay 2014</a:t>
            </a:r>
            <a:endParaRPr lang="pl-PL" dirty="0" smtClean="0"/>
          </a:p>
        </p:txBody>
      </p:sp>
      <p:sp>
        <p:nvSpPr>
          <p:cNvPr id="4" name="Rectangle 3"/>
          <p:cNvSpPr/>
          <p:nvPr/>
        </p:nvSpPr>
        <p:spPr>
          <a:xfrm>
            <a:off x="332695" y="2091354"/>
            <a:ext cx="3916082" cy="366656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44"/>
            <a:endParaRPr lang="en-US" sz="1090" dirty="0">
              <a:solidFill>
                <a:srgbClr val="FFFFFF"/>
              </a:solidFill>
            </a:endParaRPr>
          </a:p>
        </p:txBody>
      </p:sp>
      <p:sp>
        <p:nvSpPr>
          <p:cNvPr id="6" name="TextBox 5"/>
          <p:cNvSpPr txBox="1"/>
          <p:nvPr/>
        </p:nvSpPr>
        <p:spPr>
          <a:xfrm>
            <a:off x="390006" y="5064470"/>
            <a:ext cx="3560737" cy="318566"/>
          </a:xfrm>
          <a:prstGeom prst="rect">
            <a:avLst/>
          </a:prstGeom>
          <a:noFill/>
        </p:spPr>
        <p:txBody>
          <a:bodyPr wrap="square" lIns="91331" tIns="45665" rIns="91331" bIns="45665" rtlCol="0">
            <a:spAutoFit/>
          </a:bodyPr>
          <a:lstStyle/>
          <a:p>
            <a:pPr defTabSz="913404"/>
            <a:r>
              <a:rPr lang="en-US" sz="1471" dirty="0">
                <a:solidFill>
                  <a:srgbClr val="505050"/>
                </a:solidFill>
                <a:latin typeface="Segoe UI Light" pitchFamily="34" charset="0"/>
              </a:rPr>
              <a:t>Diminishing scale as requirements grow</a:t>
            </a:r>
          </a:p>
        </p:txBody>
      </p:sp>
      <p:grpSp>
        <p:nvGrpSpPr>
          <p:cNvPr id="7" name="Group 6"/>
          <p:cNvGrpSpPr/>
          <p:nvPr/>
        </p:nvGrpSpPr>
        <p:grpSpPr>
          <a:xfrm>
            <a:off x="339952" y="2091355"/>
            <a:ext cx="3778674" cy="2417098"/>
            <a:chOff x="339355" y="1233914"/>
            <a:chExt cx="3779206" cy="2417440"/>
          </a:xfrm>
        </p:grpSpPr>
        <p:sp>
          <p:nvSpPr>
            <p:cNvPr id="8" name="Rectangle 7"/>
            <p:cNvSpPr/>
            <p:nvPr/>
          </p:nvSpPr>
          <p:spPr>
            <a:xfrm>
              <a:off x="2948018" y="1885950"/>
              <a:ext cx="1170543" cy="1765404"/>
            </a:xfrm>
            <a:prstGeom prst="rect">
              <a:avLst/>
            </a:prstGeom>
            <a:noFill/>
            <a:ln>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3404"/>
              <a:endParaRPr lang="en-US" sz="1800" dirty="0">
                <a:solidFill>
                  <a:srgbClr val="FFFFFF"/>
                </a:solidFill>
              </a:endParaRPr>
            </a:p>
          </p:txBody>
        </p:sp>
        <p:sp>
          <p:nvSpPr>
            <p:cNvPr id="9" name="Rectangle 8"/>
            <p:cNvSpPr/>
            <p:nvPr/>
          </p:nvSpPr>
          <p:spPr bwMode="auto">
            <a:xfrm>
              <a:off x="339355" y="1233914"/>
              <a:ext cx="3661361" cy="5705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34464" tIns="134464" rIns="0" bIns="0" numCol="1" rtlCol="0" anchor="t" anchorCtr="0" compatLnSpc="1">
              <a:prstTxWarp prst="textNoShape">
                <a:avLst/>
              </a:prstTxWarp>
            </a:bodyPr>
            <a:lstStyle/>
            <a:p>
              <a:pPr marL="0" lvl="1" defTabSz="685644">
                <a:lnSpc>
                  <a:spcPct val="90000"/>
                </a:lnSpc>
              </a:pPr>
              <a:r>
                <a:rPr lang="en-US" sz="1765" dirty="0">
                  <a:solidFill>
                    <a:srgbClr val="DC3C00"/>
                  </a:solidFill>
                  <a:latin typeface="Segoe UI Light"/>
                </a:rPr>
                <a:t>Scale up</a:t>
              </a:r>
            </a:p>
          </p:txBody>
        </p:sp>
        <p:grpSp>
          <p:nvGrpSpPr>
            <p:cNvPr id="10" name="Group 9"/>
            <p:cNvGrpSpPr/>
            <p:nvPr/>
          </p:nvGrpSpPr>
          <p:grpSpPr>
            <a:xfrm>
              <a:off x="532254" y="2651601"/>
              <a:ext cx="838185" cy="941490"/>
              <a:chOff x="160551" y="2190751"/>
              <a:chExt cx="978134" cy="1098688"/>
            </a:xfrm>
          </p:grpSpPr>
          <p:sp>
            <p:nvSpPr>
              <p:cNvPr id="32" name="Freeform 9"/>
              <p:cNvSpPr>
                <a:spLocks noEditPoints="1"/>
              </p:cNvSpPr>
              <p:nvPr/>
            </p:nvSpPr>
            <p:spPr bwMode="auto">
              <a:xfrm>
                <a:off x="160551" y="2190751"/>
                <a:ext cx="978134" cy="1098688"/>
              </a:xfrm>
              <a:custGeom>
                <a:avLst/>
                <a:gdLst>
                  <a:gd name="T0" fmla="*/ 352 w 427"/>
                  <a:gd name="T1" fmla="*/ 0 h 849"/>
                  <a:gd name="T2" fmla="*/ 76 w 427"/>
                  <a:gd name="T3" fmla="*/ 0 h 849"/>
                  <a:gd name="T4" fmla="*/ 0 w 427"/>
                  <a:gd name="T5" fmla="*/ 112 h 849"/>
                  <a:gd name="T6" fmla="*/ 0 w 427"/>
                  <a:gd name="T7" fmla="*/ 849 h 849"/>
                  <a:gd name="T8" fmla="*/ 427 w 427"/>
                  <a:gd name="T9" fmla="*/ 849 h 849"/>
                  <a:gd name="T10" fmla="*/ 427 w 427"/>
                  <a:gd name="T11" fmla="*/ 112 h 849"/>
                  <a:gd name="T12" fmla="*/ 352 w 427"/>
                  <a:gd name="T13" fmla="*/ 0 h 849"/>
                  <a:gd name="T14" fmla="*/ 396 w 427"/>
                  <a:gd name="T15" fmla="*/ 818 h 849"/>
                  <a:gd name="T16" fmla="*/ 31 w 427"/>
                  <a:gd name="T17" fmla="*/ 818 h 849"/>
                  <a:gd name="T18" fmla="*/ 31 w 427"/>
                  <a:gd name="T19" fmla="*/ 791 h 849"/>
                  <a:gd name="T20" fmla="*/ 396 w 427"/>
                  <a:gd name="T21" fmla="*/ 791 h 849"/>
                  <a:gd name="T22" fmla="*/ 396 w 427"/>
                  <a:gd name="T23" fmla="*/ 818 h 849"/>
                  <a:gd name="T24" fmla="*/ 396 w 427"/>
                  <a:gd name="T25" fmla="*/ 767 h 849"/>
                  <a:gd name="T26" fmla="*/ 31 w 427"/>
                  <a:gd name="T27" fmla="*/ 767 h 849"/>
                  <a:gd name="T28" fmla="*/ 31 w 427"/>
                  <a:gd name="T29" fmla="*/ 739 h 849"/>
                  <a:gd name="T30" fmla="*/ 396 w 427"/>
                  <a:gd name="T31" fmla="*/ 739 h 849"/>
                  <a:gd name="T32" fmla="*/ 396 w 427"/>
                  <a:gd name="T33" fmla="*/ 767 h 849"/>
                  <a:gd name="T34" fmla="*/ 396 w 427"/>
                  <a:gd name="T35" fmla="*/ 675 h 849"/>
                  <a:gd name="T36" fmla="*/ 359 w 427"/>
                  <a:gd name="T37" fmla="*/ 675 h 849"/>
                  <a:gd name="T38" fmla="*/ 259 w 427"/>
                  <a:gd name="T39" fmla="*/ 675 h 849"/>
                  <a:gd name="T40" fmla="*/ 142 w 427"/>
                  <a:gd name="T41" fmla="*/ 675 h 849"/>
                  <a:gd name="T42" fmla="*/ 51 w 427"/>
                  <a:gd name="T43" fmla="*/ 675 h 849"/>
                  <a:gd name="T44" fmla="*/ 31 w 427"/>
                  <a:gd name="T45" fmla="*/ 675 h 849"/>
                  <a:gd name="T46" fmla="*/ 31 w 427"/>
                  <a:gd name="T47" fmla="*/ 143 h 849"/>
                  <a:gd name="T48" fmla="*/ 396 w 427"/>
                  <a:gd name="T49" fmla="*/ 143 h 849"/>
                  <a:gd name="T50" fmla="*/ 396 w 427"/>
                  <a:gd name="T51" fmla="*/ 675 h 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7" h="849">
                    <a:moveTo>
                      <a:pt x="352" y="0"/>
                    </a:moveTo>
                    <a:cubicBezTo>
                      <a:pt x="76" y="0"/>
                      <a:pt x="76" y="0"/>
                      <a:pt x="76" y="0"/>
                    </a:cubicBezTo>
                    <a:cubicBezTo>
                      <a:pt x="0" y="112"/>
                      <a:pt x="0" y="112"/>
                      <a:pt x="0" y="112"/>
                    </a:cubicBezTo>
                    <a:cubicBezTo>
                      <a:pt x="0" y="849"/>
                      <a:pt x="0" y="849"/>
                      <a:pt x="0" y="849"/>
                    </a:cubicBezTo>
                    <a:cubicBezTo>
                      <a:pt x="427" y="849"/>
                      <a:pt x="427" y="849"/>
                      <a:pt x="427" y="849"/>
                    </a:cubicBezTo>
                    <a:cubicBezTo>
                      <a:pt x="427" y="112"/>
                      <a:pt x="427" y="112"/>
                      <a:pt x="427" y="112"/>
                    </a:cubicBezTo>
                    <a:lnTo>
                      <a:pt x="352" y="0"/>
                    </a:lnTo>
                    <a:close/>
                    <a:moveTo>
                      <a:pt x="396" y="818"/>
                    </a:moveTo>
                    <a:cubicBezTo>
                      <a:pt x="31" y="818"/>
                      <a:pt x="31" y="818"/>
                      <a:pt x="31" y="818"/>
                    </a:cubicBezTo>
                    <a:cubicBezTo>
                      <a:pt x="31" y="791"/>
                      <a:pt x="31" y="791"/>
                      <a:pt x="31" y="791"/>
                    </a:cubicBezTo>
                    <a:cubicBezTo>
                      <a:pt x="44" y="791"/>
                      <a:pt x="390" y="791"/>
                      <a:pt x="396" y="791"/>
                    </a:cubicBezTo>
                    <a:lnTo>
                      <a:pt x="396" y="818"/>
                    </a:lnTo>
                    <a:close/>
                    <a:moveTo>
                      <a:pt x="396" y="767"/>
                    </a:moveTo>
                    <a:cubicBezTo>
                      <a:pt x="384" y="767"/>
                      <a:pt x="38" y="767"/>
                      <a:pt x="31" y="767"/>
                    </a:cubicBezTo>
                    <a:cubicBezTo>
                      <a:pt x="31" y="739"/>
                      <a:pt x="31" y="739"/>
                      <a:pt x="31" y="739"/>
                    </a:cubicBezTo>
                    <a:cubicBezTo>
                      <a:pt x="44" y="739"/>
                      <a:pt x="390" y="739"/>
                      <a:pt x="396" y="739"/>
                    </a:cubicBezTo>
                    <a:lnTo>
                      <a:pt x="396" y="767"/>
                    </a:lnTo>
                    <a:close/>
                    <a:moveTo>
                      <a:pt x="396" y="675"/>
                    </a:moveTo>
                    <a:cubicBezTo>
                      <a:pt x="384" y="675"/>
                      <a:pt x="372" y="675"/>
                      <a:pt x="359" y="675"/>
                    </a:cubicBezTo>
                    <a:cubicBezTo>
                      <a:pt x="326" y="675"/>
                      <a:pt x="292" y="675"/>
                      <a:pt x="259" y="675"/>
                    </a:cubicBezTo>
                    <a:cubicBezTo>
                      <a:pt x="220" y="675"/>
                      <a:pt x="181" y="675"/>
                      <a:pt x="142" y="675"/>
                    </a:cubicBezTo>
                    <a:cubicBezTo>
                      <a:pt x="112" y="675"/>
                      <a:pt x="81" y="675"/>
                      <a:pt x="51" y="675"/>
                    </a:cubicBezTo>
                    <a:cubicBezTo>
                      <a:pt x="45" y="675"/>
                      <a:pt x="38" y="675"/>
                      <a:pt x="31" y="675"/>
                    </a:cubicBezTo>
                    <a:cubicBezTo>
                      <a:pt x="31" y="143"/>
                      <a:pt x="31" y="143"/>
                      <a:pt x="31" y="143"/>
                    </a:cubicBezTo>
                    <a:cubicBezTo>
                      <a:pt x="396" y="143"/>
                      <a:pt x="396" y="143"/>
                      <a:pt x="396" y="143"/>
                    </a:cubicBezTo>
                    <a:lnTo>
                      <a:pt x="396" y="675"/>
                    </a:lnTo>
                    <a:close/>
                  </a:path>
                </a:pathLst>
              </a:custGeom>
              <a:solidFill>
                <a:schemeClr val="tx2"/>
              </a:solidFill>
              <a:ln w="6350" cap="sq" cmpd="sng">
                <a:noFill/>
                <a:prstDash val="sysDot"/>
                <a:bevel/>
              </a:ln>
            </p:spPr>
            <p:txBody>
              <a:bodyPr vert="horz" wrap="square" lIns="91427" tIns="45714" rIns="91427" bIns="45714" numCol="1" anchor="t" anchorCtr="0" compatLnSpc="1">
                <a:prstTxWarp prst="textNoShape">
                  <a:avLst/>
                </a:prstTxWarp>
              </a:bodyPr>
              <a:lstStyle/>
              <a:p>
                <a:pPr algn="ctr" defTabSz="913404"/>
                <a:endParaRPr lang="en-US" sz="1800" dirty="0">
                  <a:solidFill>
                    <a:srgbClr val="262626"/>
                  </a:solidFill>
                </a:endParaRPr>
              </a:p>
            </p:txBody>
          </p:sp>
          <p:sp>
            <p:nvSpPr>
              <p:cNvPr id="33" name="Rectangle 32"/>
              <p:cNvSpPr/>
              <p:nvPr/>
            </p:nvSpPr>
            <p:spPr>
              <a:xfrm>
                <a:off x="256427" y="2931414"/>
                <a:ext cx="786384" cy="1097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404"/>
                <a:endParaRPr lang="en-US" sz="1800" dirty="0">
                  <a:solidFill>
                    <a:srgbClr val="FFFFFF"/>
                  </a:solidFill>
                </a:endParaRPr>
              </a:p>
            </p:txBody>
          </p:sp>
          <p:sp>
            <p:nvSpPr>
              <p:cNvPr id="34" name="Rectangle 33"/>
              <p:cNvSpPr/>
              <p:nvPr/>
            </p:nvSpPr>
            <p:spPr>
              <a:xfrm>
                <a:off x="256427" y="2803397"/>
                <a:ext cx="786384" cy="1097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404"/>
                <a:endParaRPr lang="en-US" sz="1800" dirty="0">
                  <a:solidFill>
                    <a:srgbClr val="FFFFFF"/>
                  </a:solidFill>
                </a:endParaRPr>
              </a:p>
            </p:txBody>
          </p:sp>
          <p:sp>
            <p:nvSpPr>
              <p:cNvPr id="35" name="Rectangle 34"/>
              <p:cNvSpPr/>
              <p:nvPr/>
            </p:nvSpPr>
            <p:spPr>
              <a:xfrm>
                <a:off x="256427" y="2675381"/>
                <a:ext cx="786384" cy="1097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404"/>
                <a:endParaRPr lang="en-US" sz="1800" dirty="0">
                  <a:solidFill>
                    <a:srgbClr val="FFFFFF"/>
                  </a:solidFill>
                </a:endParaRPr>
              </a:p>
            </p:txBody>
          </p:sp>
          <p:sp>
            <p:nvSpPr>
              <p:cNvPr id="36" name="Rectangle 35"/>
              <p:cNvSpPr/>
              <p:nvPr/>
            </p:nvSpPr>
            <p:spPr>
              <a:xfrm>
                <a:off x="256427" y="2547365"/>
                <a:ext cx="786384" cy="1097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404"/>
                <a:endParaRPr lang="en-US" sz="1800" dirty="0">
                  <a:solidFill>
                    <a:srgbClr val="FFFFFF"/>
                  </a:solidFill>
                </a:endParaRPr>
              </a:p>
            </p:txBody>
          </p:sp>
          <p:sp>
            <p:nvSpPr>
              <p:cNvPr id="37" name="Rectangle 36"/>
              <p:cNvSpPr/>
              <p:nvPr/>
            </p:nvSpPr>
            <p:spPr>
              <a:xfrm>
                <a:off x="256527" y="2419350"/>
                <a:ext cx="786384" cy="1097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404"/>
                <a:endParaRPr lang="en-US" sz="1800" dirty="0">
                  <a:solidFill>
                    <a:srgbClr val="FFFFFF"/>
                  </a:solidFill>
                </a:endParaRPr>
              </a:p>
            </p:txBody>
          </p:sp>
        </p:grpSp>
        <p:grpSp>
          <p:nvGrpSpPr>
            <p:cNvPr id="11" name="Group 10"/>
            <p:cNvGrpSpPr/>
            <p:nvPr/>
          </p:nvGrpSpPr>
          <p:grpSpPr>
            <a:xfrm>
              <a:off x="1827654" y="2329682"/>
              <a:ext cx="838185" cy="1187326"/>
              <a:chOff x="160552" y="2190751"/>
              <a:chExt cx="978134" cy="1098688"/>
            </a:xfrm>
          </p:grpSpPr>
          <p:sp>
            <p:nvSpPr>
              <p:cNvPr id="21" name="Freeform 9"/>
              <p:cNvSpPr>
                <a:spLocks noEditPoints="1"/>
              </p:cNvSpPr>
              <p:nvPr/>
            </p:nvSpPr>
            <p:spPr bwMode="auto">
              <a:xfrm>
                <a:off x="160552" y="2190751"/>
                <a:ext cx="978134" cy="1098688"/>
              </a:xfrm>
              <a:custGeom>
                <a:avLst/>
                <a:gdLst>
                  <a:gd name="T0" fmla="*/ 352 w 427"/>
                  <a:gd name="T1" fmla="*/ 0 h 849"/>
                  <a:gd name="T2" fmla="*/ 76 w 427"/>
                  <a:gd name="T3" fmla="*/ 0 h 849"/>
                  <a:gd name="T4" fmla="*/ 0 w 427"/>
                  <a:gd name="T5" fmla="*/ 112 h 849"/>
                  <a:gd name="T6" fmla="*/ 0 w 427"/>
                  <a:gd name="T7" fmla="*/ 849 h 849"/>
                  <a:gd name="T8" fmla="*/ 427 w 427"/>
                  <a:gd name="T9" fmla="*/ 849 h 849"/>
                  <a:gd name="T10" fmla="*/ 427 w 427"/>
                  <a:gd name="T11" fmla="*/ 112 h 849"/>
                  <a:gd name="T12" fmla="*/ 352 w 427"/>
                  <a:gd name="T13" fmla="*/ 0 h 849"/>
                  <a:gd name="T14" fmla="*/ 396 w 427"/>
                  <a:gd name="T15" fmla="*/ 818 h 849"/>
                  <a:gd name="T16" fmla="*/ 31 w 427"/>
                  <a:gd name="T17" fmla="*/ 818 h 849"/>
                  <a:gd name="T18" fmla="*/ 31 w 427"/>
                  <a:gd name="T19" fmla="*/ 791 h 849"/>
                  <a:gd name="T20" fmla="*/ 396 w 427"/>
                  <a:gd name="T21" fmla="*/ 791 h 849"/>
                  <a:gd name="T22" fmla="*/ 396 w 427"/>
                  <a:gd name="T23" fmla="*/ 818 h 849"/>
                  <a:gd name="T24" fmla="*/ 396 w 427"/>
                  <a:gd name="T25" fmla="*/ 767 h 849"/>
                  <a:gd name="T26" fmla="*/ 31 w 427"/>
                  <a:gd name="T27" fmla="*/ 767 h 849"/>
                  <a:gd name="T28" fmla="*/ 31 w 427"/>
                  <a:gd name="T29" fmla="*/ 739 h 849"/>
                  <a:gd name="T30" fmla="*/ 396 w 427"/>
                  <a:gd name="T31" fmla="*/ 739 h 849"/>
                  <a:gd name="T32" fmla="*/ 396 w 427"/>
                  <a:gd name="T33" fmla="*/ 767 h 849"/>
                  <a:gd name="T34" fmla="*/ 396 w 427"/>
                  <a:gd name="T35" fmla="*/ 675 h 849"/>
                  <a:gd name="T36" fmla="*/ 359 w 427"/>
                  <a:gd name="T37" fmla="*/ 675 h 849"/>
                  <a:gd name="T38" fmla="*/ 259 w 427"/>
                  <a:gd name="T39" fmla="*/ 675 h 849"/>
                  <a:gd name="T40" fmla="*/ 142 w 427"/>
                  <a:gd name="T41" fmla="*/ 675 h 849"/>
                  <a:gd name="T42" fmla="*/ 51 w 427"/>
                  <a:gd name="T43" fmla="*/ 675 h 849"/>
                  <a:gd name="T44" fmla="*/ 31 w 427"/>
                  <a:gd name="T45" fmla="*/ 675 h 849"/>
                  <a:gd name="T46" fmla="*/ 31 w 427"/>
                  <a:gd name="T47" fmla="*/ 143 h 849"/>
                  <a:gd name="T48" fmla="*/ 396 w 427"/>
                  <a:gd name="T49" fmla="*/ 143 h 849"/>
                  <a:gd name="T50" fmla="*/ 396 w 427"/>
                  <a:gd name="T51" fmla="*/ 675 h 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7" h="849">
                    <a:moveTo>
                      <a:pt x="352" y="0"/>
                    </a:moveTo>
                    <a:cubicBezTo>
                      <a:pt x="76" y="0"/>
                      <a:pt x="76" y="0"/>
                      <a:pt x="76" y="0"/>
                    </a:cubicBezTo>
                    <a:cubicBezTo>
                      <a:pt x="0" y="112"/>
                      <a:pt x="0" y="112"/>
                      <a:pt x="0" y="112"/>
                    </a:cubicBezTo>
                    <a:cubicBezTo>
                      <a:pt x="0" y="849"/>
                      <a:pt x="0" y="849"/>
                      <a:pt x="0" y="849"/>
                    </a:cubicBezTo>
                    <a:cubicBezTo>
                      <a:pt x="427" y="849"/>
                      <a:pt x="427" y="849"/>
                      <a:pt x="427" y="849"/>
                    </a:cubicBezTo>
                    <a:cubicBezTo>
                      <a:pt x="427" y="112"/>
                      <a:pt x="427" y="112"/>
                      <a:pt x="427" y="112"/>
                    </a:cubicBezTo>
                    <a:lnTo>
                      <a:pt x="352" y="0"/>
                    </a:lnTo>
                    <a:close/>
                    <a:moveTo>
                      <a:pt x="396" y="818"/>
                    </a:moveTo>
                    <a:cubicBezTo>
                      <a:pt x="31" y="818"/>
                      <a:pt x="31" y="818"/>
                      <a:pt x="31" y="818"/>
                    </a:cubicBezTo>
                    <a:cubicBezTo>
                      <a:pt x="31" y="791"/>
                      <a:pt x="31" y="791"/>
                      <a:pt x="31" y="791"/>
                    </a:cubicBezTo>
                    <a:cubicBezTo>
                      <a:pt x="44" y="791"/>
                      <a:pt x="390" y="791"/>
                      <a:pt x="396" y="791"/>
                    </a:cubicBezTo>
                    <a:lnTo>
                      <a:pt x="396" y="818"/>
                    </a:lnTo>
                    <a:close/>
                    <a:moveTo>
                      <a:pt x="396" y="767"/>
                    </a:moveTo>
                    <a:cubicBezTo>
                      <a:pt x="384" y="767"/>
                      <a:pt x="38" y="767"/>
                      <a:pt x="31" y="767"/>
                    </a:cubicBezTo>
                    <a:cubicBezTo>
                      <a:pt x="31" y="739"/>
                      <a:pt x="31" y="739"/>
                      <a:pt x="31" y="739"/>
                    </a:cubicBezTo>
                    <a:cubicBezTo>
                      <a:pt x="44" y="739"/>
                      <a:pt x="390" y="739"/>
                      <a:pt x="396" y="739"/>
                    </a:cubicBezTo>
                    <a:lnTo>
                      <a:pt x="396" y="767"/>
                    </a:lnTo>
                    <a:close/>
                    <a:moveTo>
                      <a:pt x="396" y="675"/>
                    </a:moveTo>
                    <a:cubicBezTo>
                      <a:pt x="384" y="675"/>
                      <a:pt x="372" y="675"/>
                      <a:pt x="359" y="675"/>
                    </a:cubicBezTo>
                    <a:cubicBezTo>
                      <a:pt x="326" y="675"/>
                      <a:pt x="292" y="675"/>
                      <a:pt x="259" y="675"/>
                    </a:cubicBezTo>
                    <a:cubicBezTo>
                      <a:pt x="220" y="675"/>
                      <a:pt x="181" y="675"/>
                      <a:pt x="142" y="675"/>
                    </a:cubicBezTo>
                    <a:cubicBezTo>
                      <a:pt x="112" y="675"/>
                      <a:pt x="81" y="675"/>
                      <a:pt x="51" y="675"/>
                    </a:cubicBezTo>
                    <a:cubicBezTo>
                      <a:pt x="45" y="675"/>
                      <a:pt x="38" y="675"/>
                      <a:pt x="31" y="675"/>
                    </a:cubicBezTo>
                    <a:cubicBezTo>
                      <a:pt x="31" y="143"/>
                      <a:pt x="31" y="143"/>
                      <a:pt x="31" y="143"/>
                    </a:cubicBezTo>
                    <a:cubicBezTo>
                      <a:pt x="396" y="143"/>
                      <a:pt x="396" y="143"/>
                      <a:pt x="396" y="143"/>
                    </a:cubicBezTo>
                    <a:lnTo>
                      <a:pt x="396" y="675"/>
                    </a:lnTo>
                    <a:close/>
                  </a:path>
                </a:pathLst>
              </a:custGeom>
              <a:solidFill>
                <a:schemeClr val="tx2"/>
              </a:solidFill>
              <a:ln w="6350" cap="sq" cmpd="sng">
                <a:noFill/>
                <a:prstDash val="sysDot"/>
                <a:bevel/>
              </a:ln>
            </p:spPr>
            <p:txBody>
              <a:bodyPr vert="horz" wrap="square" lIns="91427" tIns="45714" rIns="91427" bIns="45714" numCol="1" anchor="t" anchorCtr="0" compatLnSpc="1">
                <a:prstTxWarp prst="textNoShape">
                  <a:avLst/>
                </a:prstTxWarp>
              </a:bodyPr>
              <a:lstStyle/>
              <a:p>
                <a:pPr algn="ctr" defTabSz="913404"/>
                <a:endParaRPr lang="en-US" sz="1800" dirty="0">
                  <a:solidFill>
                    <a:srgbClr val="262626"/>
                  </a:solidFill>
                </a:endParaRPr>
              </a:p>
            </p:txBody>
          </p:sp>
          <p:sp>
            <p:nvSpPr>
              <p:cNvPr id="22" name="Rectangle 21"/>
              <p:cNvSpPr/>
              <p:nvPr/>
            </p:nvSpPr>
            <p:spPr>
              <a:xfrm>
                <a:off x="256427" y="2931414"/>
                <a:ext cx="786384" cy="1097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404"/>
                <a:endParaRPr lang="en-US" sz="1800" dirty="0">
                  <a:solidFill>
                    <a:srgbClr val="FFFFFF"/>
                  </a:solidFill>
                </a:endParaRPr>
              </a:p>
            </p:txBody>
          </p:sp>
          <p:sp>
            <p:nvSpPr>
              <p:cNvPr id="23" name="Rectangle 22"/>
              <p:cNvSpPr/>
              <p:nvPr/>
            </p:nvSpPr>
            <p:spPr>
              <a:xfrm>
                <a:off x="256427" y="2803398"/>
                <a:ext cx="786384" cy="1097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404"/>
                <a:endParaRPr lang="en-US" sz="1800" dirty="0">
                  <a:solidFill>
                    <a:srgbClr val="FFFFFF"/>
                  </a:solidFill>
                </a:endParaRPr>
              </a:p>
            </p:txBody>
          </p:sp>
          <p:sp>
            <p:nvSpPr>
              <p:cNvPr id="24" name="Rectangle 23"/>
              <p:cNvSpPr/>
              <p:nvPr/>
            </p:nvSpPr>
            <p:spPr>
              <a:xfrm>
                <a:off x="256427" y="2675381"/>
                <a:ext cx="786384" cy="1097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404"/>
                <a:endParaRPr lang="en-US" sz="1800" dirty="0">
                  <a:solidFill>
                    <a:srgbClr val="FFFFFF"/>
                  </a:solidFill>
                </a:endParaRPr>
              </a:p>
            </p:txBody>
          </p:sp>
          <p:sp>
            <p:nvSpPr>
              <p:cNvPr id="25" name="Rectangle 24"/>
              <p:cNvSpPr/>
              <p:nvPr/>
            </p:nvSpPr>
            <p:spPr>
              <a:xfrm>
                <a:off x="256427" y="2547366"/>
                <a:ext cx="786384" cy="1097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404"/>
                <a:endParaRPr lang="en-US" sz="1800" dirty="0">
                  <a:solidFill>
                    <a:srgbClr val="FFFFFF"/>
                  </a:solidFill>
                </a:endParaRPr>
              </a:p>
            </p:txBody>
          </p:sp>
          <p:sp>
            <p:nvSpPr>
              <p:cNvPr id="26" name="Rectangle 25"/>
              <p:cNvSpPr/>
              <p:nvPr/>
            </p:nvSpPr>
            <p:spPr>
              <a:xfrm>
                <a:off x="256527" y="2419350"/>
                <a:ext cx="786384" cy="1097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404"/>
                <a:endParaRPr lang="en-US" sz="1800" dirty="0">
                  <a:solidFill>
                    <a:srgbClr val="FFFFFF"/>
                  </a:solidFill>
                </a:endParaRPr>
              </a:p>
            </p:txBody>
          </p:sp>
          <p:sp>
            <p:nvSpPr>
              <p:cNvPr id="27" name="Rectangle 26"/>
              <p:cNvSpPr/>
              <p:nvPr/>
            </p:nvSpPr>
            <p:spPr>
              <a:xfrm>
                <a:off x="256324" y="2927886"/>
                <a:ext cx="786384" cy="1097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404"/>
                <a:endParaRPr lang="en-US" sz="1800" dirty="0">
                  <a:solidFill>
                    <a:srgbClr val="FFFFFF"/>
                  </a:solidFill>
                </a:endParaRPr>
              </a:p>
            </p:txBody>
          </p:sp>
          <p:sp>
            <p:nvSpPr>
              <p:cNvPr id="28" name="Rectangle 27"/>
              <p:cNvSpPr/>
              <p:nvPr/>
            </p:nvSpPr>
            <p:spPr>
              <a:xfrm>
                <a:off x="256324" y="2799871"/>
                <a:ext cx="786384" cy="1097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404"/>
                <a:endParaRPr lang="en-US" sz="1800" dirty="0">
                  <a:solidFill>
                    <a:srgbClr val="FFFFFF"/>
                  </a:solidFill>
                </a:endParaRPr>
              </a:p>
            </p:txBody>
          </p:sp>
          <p:sp>
            <p:nvSpPr>
              <p:cNvPr id="29" name="Rectangle 28"/>
              <p:cNvSpPr/>
              <p:nvPr/>
            </p:nvSpPr>
            <p:spPr>
              <a:xfrm>
                <a:off x="256324" y="2671854"/>
                <a:ext cx="786384" cy="1097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404"/>
                <a:endParaRPr lang="en-US" sz="1800" dirty="0">
                  <a:solidFill>
                    <a:srgbClr val="FFFFFF"/>
                  </a:solidFill>
                </a:endParaRPr>
              </a:p>
            </p:txBody>
          </p:sp>
          <p:sp>
            <p:nvSpPr>
              <p:cNvPr id="30" name="Rectangle 29"/>
              <p:cNvSpPr/>
              <p:nvPr/>
            </p:nvSpPr>
            <p:spPr>
              <a:xfrm>
                <a:off x="256324" y="2543838"/>
                <a:ext cx="786384" cy="1097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404"/>
                <a:endParaRPr lang="en-US" sz="1800" dirty="0">
                  <a:solidFill>
                    <a:srgbClr val="FFFFFF"/>
                  </a:solidFill>
                </a:endParaRPr>
              </a:p>
            </p:txBody>
          </p:sp>
          <p:sp>
            <p:nvSpPr>
              <p:cNvPr id="31" name="Rectangle 30"/>
              <p:cNvSpPr/>
              <p:nvPr/>
            </p:nvSpPr>
            <p:spPr>
              <a:xfrm>
                <a:off x="256424" y="2415822"/>
                <a:ext cx="786384" cy="1097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404"/>
                <a:endParaRPr lang="en-US" sz="1800" dirty="0">
                  <a:solidFill>
                    <a:srgbClr val="FFFFFF"/>
                  </a:solidFill>
                </a:endParaRPr>
              </a:p>
            </p:txBody>
          </p:sp>
        </p:grpSp>
        <p:grpSp>
          <p:nvGrpSpPr>
            <p:cNvPr id="12" name="Group 11"/>
            <p:cNvGrpSpPr/>
            <p:nvPr/>
          </p:nvGrpSpPr>
          <p:grpSpPr>
            <a:xfrm>
              <a:off x="3101096" y="1971904"/>
              <a:ext cx="891728" cy="1524254"/>
              <a:chOff x="160552" y="2190751"/>
              <a:chExt cx="978134" cy="1098688"/>
            </a:xfrm>
          </p:grpSpPr>
          <p:sp>
            <p:nvSpPr>
              <p:cNvPr id="15" name="Freeform 9"/>
              <p:cNvSpPr>
                <a:spLocks noEditPoints="1"/>
              </p:cNvSpPr>
              <p:nvPr/>
            </p:nvSpPr>
            <p:spPr bwMode="auto">
              <a:xfrm>
                <a:off x="160552" y="2190751"/>
                <a:ext cx="978134" cy="1098688"/>
              </a:xfrm>
              <a:custGeom>
                <a:avLst/>
                <a:gdLst>
                  <a:gd name="T0" fmla="*/ 352 w 427"/>
                  <a:gd name="T1" fmla="*/ 0 h 849"/>
                  <a:gd name="T2" fmla="*/ 76 w 427"/>
                  <a:gd name="T3" fmla="*/ 0 h 849"/>
                  <a:gd name="T4" fmla="*/ 0 w 427"/>
                  <a:gd name="T5" fmla="*/ 112 h 849"/>
                  <a:gd name="T6" fmla="*/ 0 w 427"/>
                  <a:gd name="T7" fmla="*/ 849 h 849"/>
                  <a:gd name="T8" fmla="*/ 427 w 427"/>
                  <a:gd name="T9" fmla="*/ 849 h 849"/>
                  <a:gd name="T10" fmla="*/ 427 w 427"/>
                  <a:gd name="T11" fmla="*/ 112 h 849"/>
                  <a:gd name="T12" fmla="*/ 352 w 427"/>
                  <a:gd name="T13" fmla="*/ 0 h 849"/>
                  <a:gd name="T14" fmla="*/ 396 w 427"/>
                  <a:gd name="T15" fmla="*/ 818 h 849"/>
                  <a:gd name="T16" fmla="*/ 31 w 427"/>
                  <a:gd name="T17" fmla="*/ 818 h 849"/>
                  <a:gd name="T18" fmla="*/ 31 w 427"/>
                  <a:gd name="T19" fmla="*/ 791 h 849"/>
                  <a:gd name="T20" fmla="*/ 396 w 427"/>
                  <a:gd name="T21" fmla="*/ 791 h 849"/>
                  <a:gd name="T22" fmla="*/ 396 w 427"/>
                  <a:gd name="T23" fmla="*/ 818 h 849"/>
                  <a:gd name="T24" fmla="*/ 396 w 427"/>
                  <a:gd name="T25" fmla="*/ 767 h 849"/>
                  <a:gd name="T26" fmla="*/ 31 w 427"/>
                  <a:gd name="T27" fmla="*/ 767 h 849"/>
                  <a:gd name="T28" fmla="*/ 31 w 427"/>
                  <a:gd name="T29" fmla="*/ 739 h 849"/>
                  <a:gd name="T30" fmla="*/ 396 w 427"/>
                  <a:gd name="T31" fmla="*/ 739 h 849"/>
                  <a:gd name="T32" fmla="*/ 396 w 427"/>
                  <a:gd name="T33" fmla="*/ 767 h 849"/>
                  <a:gd name="T34" fmla="*/ 396 w 427"/>
                  <a:gd name="T35" fmla="*/ 675 h 849"/>
                  <a:gd name="T36" fmla="*/ 359 w 427"/>
                  <a:gd name="T37" fmla="*/ 675 h 849"/>
                  <a:gd name="T38" fmla="*/ 259 w 427"/>
                  <a:gd name="T39" fmla="*/ 675 h 849"/>
                  <a:gd name="T40" fmla="*/ 142 w 427"/>
                  <a:gd name="T41" fmla="*/ 675 h 849"/>
                  <a:gd name="T42" fmla="*/ 51 w 427"/>
                  <a:gd name="T43" fmla="*/ 675 h 849"/>
                  <a:gd name="T44" fmla="*/ 31 w 427"/>
                  <a:gd name="T45" fmla="*/ 675 h 849"/>
                  <a:gd name="T46" fmla="*/ 31 w 427"/>
                  <a:gd name="T47" fmla="*/ 143 h 849"/>
                  <a:gd name="T48" fmla="*/ 396 w 427"/>
                  <a:gd name="T49" fmla="*/ 143 h 849"/>
                  <a:gd name="T50" fmla="*/ 396 w 427"/>
                  <a:gd name="T51" fmla="*/ 675 h 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7" h="849">
                    <a:moveTo>
                      <a:pt x="352" y="0"/>
                    </a:moveTo>
                    <a:cubicBezTo>
                      <a:pt x="76" y="0"/>
                      <a:pt x="76" y="0"/>
                      <a:pt x="76" y="0"/>
                    </a:cubicBezTo>
                    <a:cubicBezTo>
                      <a:pt x="0" y="112"/>
                      <a:pt x="0" y="112"/>
                      <a:pt x="0" y="112"/>
                    </a:cubicBezTo>
                    <a:cubicBezTo>
                      <a:pt x="0" y="849"/>
                      <a:pt x="0" y="849"/>
                      <a:pt x="0" y="849"/>
                    </a:cubicBezTo>
                    <a:cubicBezTo>
                      <a:pt x="427" y="849"/>
                      <a:pt x="427" y="849"/>
                      <a:pt x="427" y="849"/>
                    </a:cubicBezTo>
                    <a:cubicBezTo>
                      <a:pt x="427" y="112"/>
                      <a:pt x="427" y="112"/>
                      <a:pt x="427" y="112"/>
                    </a:cubicBezTo>
                    <a:lnTo>
                      <a:pt x="352" y="0"/>
                    </a:lnTo>
                    <a:close/>
                    <a:moveTo>
                      <a:pt x="396" y="818"/>
                    </a:moveTo>
                    <a:cubicBezTo>
                      <a:pt x="31" y="818"/>
                      <a:pt x="31" y="818"/>
                      <a:pt x="31" y="818"/>
                    </a:cubicBezTo>
                    <a:cubicBezTo>
                      <a:pt x="31" y="791"/>
                      <a:pt x="31" y="791"/>
                      <a:pt x="31" y="791"/>
                    </a:cubicBezTo>
                    <a:cubicBezTo>
                      <a:pt x="44" y="791"/>
                      <a:pt x="390" y="791"/>
                      <a:pt x="396" y="791"/>
                    </a:cubicBezTo>
                    <a:lnTo>
                      <a:pt x="396" y="818"/>
                    </a:lnTo>
                    <a:close/>
                    <a:moveTo>
                      <a:pt x="396" y="767"/>
                    </a:moveTo>
                    <a:cubicBezTo>
                      <a:pt x="384" y="767"/>
                      <a:pt x="38" y="767"/>
                      <a:pt x="31" y="767"/>
                    </a:cubicBezTo>
                    <a:cubicBezTo>
                      <a:pt x="31" y="739"/>
                      <a:pt x="31" y="739"/>
                      <a:pt x="31" y="739"/>
                    </a:cubicBezTo>
                    <a:cubicBezTo>
                      <a:pt x="44" y="739"/>
                      <a:pt x="390" y="739"/>
                      <a:pt x="396" y="739"/>
                    </a:cubicBezTo>
                    <a:lnTo>
                      <a:pt x="396" y="767"/>
                    </a:lnTo>
                    <a:close/>
                    <a:moveTo>
                      <a:pt x="396" y="675"/>
                    </a:moveTo>
                    <a:cubicBezTo>
                      <a:pt x="384" y="675"/>
                      <a:pt x="372" y="675"/>
                      <a:pt x="359" y="675"/>
                    </a:cubicBezTo>
                    <a:cubicBezTo>
                      <a:pt x="326" y="675"/>
                      <a:pt x="292" y="675"/>
                      <a:pt x="259" y="675"/>
                    </a:cubicBezTo>
                    <a:cubicBezTo>
                      <a:pt x="220" y="675"/>
                      <a:pt x="181" y="675"/>
                      <a:pt x="142" y="675"/>
                    </a:cubicBezTo>
                    <a:cubicBezTo>
                      <a:pt x="112" y="675"/>
                      <a:pt x="81" y="675"/>
                      <a:pt x="51" y="675"/>
                    </a:cubicBezTo>
                    <a:cubicBezTo>
                      <a:pt x="45" y="675"/>
                      <a:pt x="38" y="675"/>
                      <a:pt x="31" y="675"/>
                    </a:cubicBezTo>
                    <a:cubicBezTo>
                      <a:pt x="31" y="143"/>
                      <a:pt x="31" y="143"/>
                      <a:pt x="31" y="143"/>
                    </a:cubicBezTo>
                    <a:cubicBezTo>
                      <a:pt x="396" y="143"/>
                      <a:pt x="396" y="143"/>
                      <a:pt x="396" y="143"/>
                    </a:cubicBezTo>
                    <a:lnTo>
                      <a:pt x="396" y="675"/>
                    </a:lnTo>
                    <a:close/>
                  </a:path>
                </a:pathLst>
              </a:custGeom>
              <a:solidFill>
                <a:schemeClr val="tx2"/>
              </a:solidFill>
              <a:ln w="6350" cap="sq" cmpd="sng">
                <a:noFill/>
                <a:prstDash val="sysDot"/>
                <a:bevel/>
              </a:ln>
            </p:spPr>
            <p:txBody>
              <a:bodyPr vert="horz" wrap="square" lIns="91427" tIns="45714" rIns="91427" bIns="45714" numCol="1" anchor="t" anchorCtr="0" compatLnSpc="1">
                <a:prstTxWarp prst="textNoShape">
                  <a:avLst/>
                </a:prstTxWarp>
              </a:bodyPr>
              <a:lstStyle/>
              <a:p>
                <a:pPr algn="ctr" defTabSz="913404"/>
                <a:endParaRPr lang="en-US" sz="1800" dirty="0">
                  <a:solidFill>
                    <a:srgbClr val="262626"/>
                  </a:solidFill>
                </a:endParaRPr>
              </a:p>
            </p:txBody>
          </p:sp>
          <p:sp>
            <p:nvSpPr>
              <p:cNvPr id="16" name="Rectangle 15"/>
              <p:cNvSpPr/>
              <p:nvPr/>
            </p:nvSpPr>
            <p:spPr>
              <a:xfrm>
                <a:off x="256477" y="2931414"/>
                <a:ext cx="786384" cy="1097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404"/>
                <a:endParaRPr lang="en-US" sz="1800" dirty="0">
                  <a:solidFill>
                    <a:srgbClr val="FFFFFF"/>
                  </a:solidFill>
                </a:endParaRPr>
              </a:p>
            </p:txBody>
          </p:sp>
          <p:sp>
            <p:nvSpPr>
              <p:cNvPr id="17" name="Rectangle 16"/>
              <p:cNvSpPr/>
              <p:nvPr/>
            </p:nvSpPr>
            <p:spPr>
              <a:xfrm>
                <a:off x="256477" y="2803399"/>
                <a:ext cx="786384" cy="1097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404"/>
                <a:endParaRPr lang="en-US" sz="1800" dirty="0">
                  <a:solidFill>
                    <a:srgbClr val="FFFFFF"/>
                  </a:solidFill>
                </a:endParaRPr>
              </a:p>
            </p:txBody>
          </p:sp>
          <p:sp>
            <p:nvSpPr>
              <p:cNvPr id="18" name="Rectangle 17"/>
              <p:cNvSpPr/>
              <p:nvPr/>
            </p:nvSpPr>
            <p:spPr>
              <a:xfrm>
                <a:off x="256477" y="2675383"/>
                <a:ext cx="786384" cy="1097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404"/>
                <a:endParaRPr lang="en-US" sz="1800" dirty="0">
                  <a:solidFill>
                    <a:srgbClr val="FFFFFF"/>
                  </a:solidFill>
                </a:endParaRPr>
              </a:p>
            </p:txBody>
          </p:sp>
          <p:sp>
            <p:nvSpPr>
              <p:cNvPr id="19" name="Rectangle 18"/>
              <p:cNvSpPr/>
              <p:nvPr/>
            </p:nvSpPr>
            <p:spPr>
              <a:xfrm>
                <a:off x="256477" y="2547366"/>
                <a:ext cx="786384" cy="1097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404"/>
                <a:endParaRPr lang="en-US" sz="1800" dirty="0">
                  <a:solidFill>
                    <a:srgbClr val="FFFFFF"/>
                  </a:solidFill>
                </a:endParaRPr>
              </a:p>
            </p:txBody>
          </p:sp>
          <p:sp>
            <p:nvSpPr>
              <p:cNvPr id="20" name="Rectangle 19"/>
              <p:cNvSpPr/>
              <p:nvPr/>
            </p:nvSpPr>
            <p:spPr>
              <a:xfrm>
                <a:off x="256477" y="2419350"/>
                <a:ext cx="786384" cy="1097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404"/>
                <a:endParaRPr lang="en-US" sz="1800" dirty="0">
                  <a:solidFill>
                    <a:srgbClr val="FFFFFF"/>
                  </a:solidFill>
                </a:endParaRPr>
              </a:p>
            </p:txBody>
          </p:sp>
        </p:grpSp>
        <p:sp>
          <p:nvSpPr>
            <p:cNvPr id="13" name="Rectangle 12"/>
            <p:cNvSpPr/>
            <p:nvPr/>
          </p:nvSpPr>
          <p:spPr>
            <a:xfrm>
              <a:off x="483645" y="2651601"/>
              <a:ext cx="879839" cy="9414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913404"/>
              <a:endParaRPr lang="en-US" sz="1800" dirty="0">
                <a:solidFill>
                  <a:srgbClr val="FFFFFF"/>
                </a:solidFill>
              </a:endParaRPr>
            </a:p>
          </p:txBody>
        </p:sp>
        <p:sp>
          <p:nvSpPr>
            <p:cNvPr id="14" name="Rectangle 13"/>
            <p:cNvSpPr/>
            <p:nvPr/>
          </p:nvSpPr>
          <p:spPr>
            <a:xfrm>
              <a:off x="1803350" y="2330555"/>
              <a:ext cx="879840" cy="1195624"/>
            </a:xfrm>
            <a:prstGeom prst="rect">
              <a:avLst/>
            </a:prstGeom>
            <a:noFill/>
            <a:ln w="6350" cap="sq" cmpd="sng">
              <a:noFill/>
              <a:prstDash val="sysDot"/>
              <a:bevel/>
            </a:ln>
          </p:spPr>
          <p:txBody>
            <a:bodyPr vert="horz" wrap="square" lIns="91427" tIns="45714" rIns="91427" bIns="45714" numCol="1" anchor="t" anchorCtr="0" compatLnSpc="1">
              <a:prstTxWarp prst="textNoShape">
                <a:avLst/>
              </a:prstTxWarp>
            </a:bodyPr>
            <a:lstStyle/>
            <a:p>
              <a:pPr algn="ctr" defTabSz="913404"/>
              <a:endParaRPr lang="en-US" sz="1800" dirty="0">
                <a:solidFill>
                  <a:srgbClr val="262626"/>
                </a:solidFill>
              </a:endParaRPr>
            </a:p>
          </p:txBody>
        </p:sp>
      </p:grpSp>
      <p:sp>
        <p:nvSpPr>
          <p:cNvPr id="38" name="Rectangle 37"/>
          <p:cNvSpPr/>
          <p:nvPr/>
        </p:nvSpPr>
        <p:spPr>
          <a:xfrm>
            <a:off x="4887757" y="2094681"/>
            <a:ext cx="3916082" cy="366656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44"/>
            <a:endParaRPr lang="en-US" sz="1090" dirty="0">
              <a:solidFill>
                <a:srgbClr val="FFFFFF"/>
              </a:solidFill>
            </a:endParaRPr>
          </a:p>
        </p:txBody>
      </p:sp>
      <p:sp>
        <p:nvSpPr>
          <p:cNvPr id="39" name="Rectangle 38"/>
          <p:cNvSpPr/>
          <p:nvPr/>
        </p:nvSpPr>
        <p:spPr bwMode="auto">
          <a:xfrm>
            <a:off x="4887757" y="2095857"/>
            <a:ext cx="3657081" cy="5704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34464" tIns="134464" rIns="0" bIns="0" numCol="1" rtlCol="0" anchor="t" anchorCtr="0" compatLnSpc="1">
            <a:prstTxWarp prst="textNoShape">
              <a:avLst/>
            </a:prstTxWarp>
          </a:bodyPr>
          <a:lstStyle/>
          <a:p>
            <a:pPr marL="0" lvl="1" defTabSz="685644">
              <a:lnSpc>
                <a:spcPct val="90000"/>
              </a:lnSpc>
            </a:pPr>
            <a:r>
              <a:rPr lang="en-US" sz="1765" dirty="0">
                <a:solidFill>
                  <a:srgbClr val="DC3C00"/>
                </a:solidFill>
                <a:latin typeface="Segoe UI Light"/>
              </a:rPr>
              <a:t>Rowstore</a:t>
            </a:r>
          </a:p>
        </p:txBody>
      </p:sp>
      <p:sp>
        <p:nvSpPr>
          <p:cNvPr id="40" name="TextBox 39"/>
          <p:cNvSpPr txBox="1"/>
          <p:nvPr/>
        </p:nvSpPr>
        <p:spPr>
          <a:xfrm>
            <a:off x="5116518" y="5064469"/>
            <a:ext cx="3458562" cy="452688"/>
          </a:xfrm>
          <a:prstGeom prst="rect">
            <a:avLst/>
          </a:prstGeom>
          <a:noFill/>
        </p:spPr>
        <p:txBody>
          <a:bodyPr wrap="square" lIns="0" tIns="0" rIns="0" bIns="0" rtlCol="0">
            <a:spAutoFit/>
          </a:bodyPr>
          <a:lstStyle/>
          <a:p>
            <a:pPr defTabSz="913404"/>
            <a:r>
              <a:rPr lang="en-US" sz="1471" dirty="0">
                <a:solidFill>
                  <a:srgbClr val="505050"/>
                </a:solidFill>
                <a:latin typeface="Segoe UI Light" pitchFamily="34" charset="0"/>
              </a:rPr>
              <a:t>Sub-optimal performance for many data warehouse queries</a:t>
            </a:r>
          </a:p>
        </p:txBody>
      </p:sp>
      <p:sp>
        <p:nvSpPr>
          <p:cNvPr id="41" name="TextBox 40"/>
          <p:cNvSpPr txBox="1"/>
          <p:nvPr/>
        </p:nvSpPr>
        <p:spPr>
          <a:xfrm>
            <a:off x="5285502" y="2798648"/>
            <a:ext cx="545668" cy="439292"/>
          </a:xfrm>
          <a:prstGeom prst="rect">
            <a:avLst/>
          </a:prstGeom>
          <a:noFill/>
        </p:spPr>
        <p:txBody>
          <a:bodyPr wrap="none" lIns="134464" tIns="134464" rIns="134464" bIns="134464" rtlCol="0">
            <a:spAutoFit/>
          </a:bodyPr>
          <a:lstStyle/>
          <a:p>
            <a:pPr algn="ctr" defTabSz="913404"/>
            <a:r>
              <a:rPr lang="en-US" sz="1090" dirty="0">
                <a:solidFill>
                  <a:srgbClr val="000000">
                    <a:lumMod val="75000"/>
                    <a:lumOff val="25000"/>
                  </a:srgbClr>
                </a:solidFill>
                <a:latin typeface="Segoe UI Light" pitchFamily="34" charset="0"/>
              </a:rPr>
              <a:t>Data</a:t>
            </a:r>
          </a:p>
        </p:txBody>
      </p:sp>
      <p:sp>
        <p:nvSpPr>
          <p:cNvPr id="42" name="Rectangle 41"/>
          <p:cNvSpPr/>
          <p:nvPr/>
        </p:nvSpPr>
        <p:spPr>
          <a:xfrm>
            <a:off x="6421366" y="3279351"/>
            <a:ext cx="2168638" cy="1285153"/>
          </a:xfrm>
          <a:prstGeom prst="rect">
            <a:avLst/>
          </a:prstGeom>
          <a:noFill/>
          <a:ln>
            <a:solidFill>
              <a:schemeClr val="accent4"/>
            </a:solidFill>
            <a:miter lim="800000"/>
          </a:ln>
        </p:spPr>
        <p:style>
          <a:lnRef idx="2">
            <a:schemeClr val="accent1"/>
          </a:lnRef>
          <a:fillRef idx="1">
            <a:schemeClr val="lt1"/>
          </a:fillRef>
          <a:effectRef idx="0">
            <a:schemeClr val="accent1"/>
          </a:effectRef>
          <a:fontRef idx="minor">
            <a:schemeClr val="dk1"/>
          </a:fontRef>
        </p:style>
        <p:txBody>
          <a:bodyPr rtlCol="0" anchor="ctr"/>
          <a:lstStyle/>
          <a:p>
            <a:pPr algn="ctr" defTabSz="913404"/>
            <a:endParaRPr lang="en-US" sz="1800" dirty="0">
              <a:solidFill>
                <a:srgbClr val="FFFFFF"/>
              </a:solidFill>
            </a:endParaRPr>
          </a:p>
        </p:txBody>
      </p:sp>
      <p:sp>
        <p:nvSpPr>
          <p:cNvPr id="43" name="TextBox 42"/>
          <p:cNvSpPr txBox="1"/>
          <p:nvPr/>
        </p:nvSpPr>
        <p:spPr>
          <a:xfrm>
            <a:off x="6514074" y="3232562"/>
            <a:ext cx="654672" cy="429931"/>
          </a:xfrm>
          <a:prstGeom prst="rect">
            <a:avLst/>
          </a:prstGeom>
          <a:noFill/>
        </p:spPr>
        <p:txBody>
          <a:bodyPr wrap="none" lIns="134464" tIns="134464" rIns="134464" bIns="134464" rtlCol="0">
            <a:spAutoFit/>
          </a:bodyPr>
          <a:lstStyle/>
          <a:p>
            <a:pPr algn="ctr" defTabSz="913404"/>
            <a:r>
              <a:rPr lang="en-US" sz="1029" dirty="0">
                <a:solidFill>
                  <a:srgbClr val="000000">
                    <a:lumMod val="75000"/>
                    <a:lumOff val="25000"/>
                  </a:srgbClr>
                </a:solidFill>
                <a:latin typeface="Segoe UI Light" pitchFamily="34" charset="0"/>
              </a:rPr>
              <a:t>Page 1</a:t>
            </a:r>
          </a:p>
        </p:txBody>
      </p:sp>
      <p:sp>
        <p:nvSpPr>
          <p:cNvPr id="44" name="TextBox 43"/>
          <p:cNvSpPr txBox="1"/>
          <p:nvPr/>
        </p:nvSpPr>
        <p:spPr>
          <a:xfrm>
            <a:off x="7157259" y="3232562"/>
            <a:ext cx="654672" cy="429931"/>
          </a:xfrm>
          <a:prstGeom prst="rect">
            <a:avLst/>
          </a:prstGeom>
          <a:noFill/>
        </p:spPr>
        <p:txBody>
          <a:bodyPr wrap="none" lIns="134464" tIns="134464" rIns="134464" bIns="134464" rtlCol="0">
            <a:spAutoFit/>
          </a:bodyPr>
          <a:lstStyle/>
          <a:p>
            <a:pPr algn="ctr" defTabSz="913404"/>
            <a:r>
              <a:rPr lang="en-US" sz="1029" dirty="0">
                <a:solidFill>
                  <a:srgbClr val="000000">
                    <a:lumMod val="75000"/>
                    <a:lumOff val="25000"/>
                  </a:srgbClr>
                </a:solidFill>
                <a:latin typeface="Segoe UI Light" pitchFamily="34" charset="0"/>
              </a:rPr>
              <a:t>Page 2</a:t>
            </a:r>
          </a:p>
        </p:txBody>
      </p:sp>
      <p:sp>
        <p:nvSpPr>
          <p:cNvPr id="45" name="TextBox 44"/>
          <p:cNvSpPr txBox="1"/>
          <p:nvPr/>
        </p:nvSpPr>
        <p:spPr>
          <a:xfrm>
            <a:off x="7847345" y="3232562"/>
            <a:ext cx="654672" cy="429931"/>
          </a:xfrm>
          <a:prstGeom prst="rect">
            <a:avLst/>
          </a:prstGeom>
          <a:noFill/>
        </p:spPr>
        <p:txBody>
          <a:bodyPr wrap="none" lIns="134464" tIns="134464" rIns="134464" bIns="134464" rtlCol="0">
            <a:spAutoFit/>
          </a:bodyPr>
          <a:lstStyle/>
          <a:p>
            <a:pPr algn="ctr" defTabSz="913404"/>
            <a:r>
              <a:rPr lang="en-US" sz="1029" dirty="0">
                <a:solidFill>
                  <a:srgbClr val="000000">
                    <a:lumMod val="75000"/>
                    <a:lumOff val="25000"/>
                  </a:srgbClr>
                </a:solidFill>
                <a:latin typeface="Segoe UI Light" pitchFamily="34" charset="0"/>
              </a:rPr>
              <a:t>Page 3</a:t>
            </a:r>
          </a:p>
        </p:txBody>
      </p:sp>
      <p:sp>
        <p:nvSpPr>
          <p:cNvPr id="46" name="Oval 45"/>
          <p:cNvSpPr/>
          <p:nvPr/>
        </p:nvSpPr>
        <p:spPr>
          <a:xfrm>
            <a:off x="8132556" y="4340648"/>
            <a:ext cx="80678" cy="8067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44"/>
            <a:endParaRPr lang="en-US" sz="1090" dirty="0">
              <a:solidFill>
                <a:srgbClr val="FFFFFF"/>
              </a:solidFill>
            </a:endParaRPr>
          </a:p>
        </p:txBody>
      </p:sp>
      <p:sp>
        <p:nvSpPr>
          <p:cNvPr id="47" name="Oval 46"/>
          <p:cNvSpPr/>
          <p:nvPr/>
        </p:nvSpPr>
        <p:spPr>
          <a:xfrm>
            <a:off x="8006069" y="4340648"/>
            <a:ext cx="80678" cy="8067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44"/>
            <a:endParaRPr lang="en-US" sz="1090" dirty="0">
              <a:solidFill>
                <a:srgbClr val="FFFFFF"/>
              </a:solidFill>
            </a:endParaRPr>
          </a:p>
        </p:txBody>
      </p:sp>
      <p:sp>
        <p:nvSpPr>
          <p:cNvPr id="48" name="Oval 47"/>
          <p:cNvSpPr/>
          <p:nvPr/>
        </p:nvSpPr>
        <p:spPr>
          <a:xfrm>
            <a:off x="8259043" y="4341040"/>
            <a:ext cx="80678" cy="8067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44"/>
            <a:endParaRPr lang="en-US" sz="1090" dirty="0">
              <a:solidFill>
                <a:srgbClr val="FFFFFF"/>
              </a:solidFill>
            </a:endParaRPr>
          </a:p>
        </p:txBody>
      </p:sp>
      <p:sp>
        <p:nvSpPr>
          <p:cNvPr id="49" name="TextBox 48"/>
          <p:cNvSpPr txBox="1"/>
          <p:nvPr/>
        </p:nvSpPr>
        <p:spPr>
          <a:xfrm>
            <a:off x="6708421" y="2794072"/>
            <a:ext cx="1552354" cy="439292"/>
          </a:xfrm>
          <a:prstGeom prst="rect">
            <a:avLst/>
          </a:prstGeom>
          <a:noFill/>
        </p:spPr>
        <p:txBody>
          <a:bodyPr wrap="none" lIns="134464" tIns="134464" rIns="134464" bIns="134464" rtlCol="0">
            <a:spAutoFit/>
          </a:bodyPr>
          <a:lstStyle/>
          <a:p>
            <a:pPr algn="ctr" defTabSz="913404"/>
            <a:r>
              <a:rPr lang="en-US" sz="1090" dirty="0">
                <a:solidFill>
                  <a:srgbClr val="000000">
                    <a:lumMod val="75000"/>
                    <a:lumOff val="25000"/>
                  </a:srgbClr>
                </a:solidFill>
                <a:latin typeface="Segoe UI Light" pitchFamily="34" charset="0"/>
              </a:rPr>
              <a:t>Querying data by row</a:t>
            </a:r>
          </a:p>
        </p:txBody>
      </p:sp>
      <p:graphicFrame>
        <p:nvGraphicFramePr>
          <p:cNvPr id="50" name="Table 49"/>
          <p:cNvGraphicFramePr>
            <a:graphicFrameLocks noGrp="1"/>
          </p:cNvGraphicFramePr>
          <p:nvPr>
            <p:extLst>
              <p:ext uri="{D42A27DB-BD31-4B8C-83A1-F6EECF244321}">
                <p14:modId xmlns:p14="http://schemas.microsoft.com/office/powerpoint/2010/main" val="2457445310"/>
              </p:ext>
            </p:extLst>
          </p:nvPr>
        </p:nvGraphicFramePr>
        <p:xfrm>
          <a:off x="5009850" y="3251829"/>
          <a:ext cx="1098640" cy="1333430"/>
        </p:xfrm>
        <a:graphic>
          <a:graphicData uri="http://schemas.openxmlformats.org/drawingml/2006/table">
            <a:tbl>
              <a:tblPr firstRow="1" bandRow="1">
                <a:tableStyleId>{073A0DAA-6AF3-43AB-8588-CEC1D06C72B9}</a:tableStyleId>
              </a:tblPr>
              <a:tblGrid>
                <a:gridCol w="274660"/>
                <a:gridCol w="274660"/>
                <a:gridCol w="274660"/>
                <a:gridCol w="274660"/>
              </a:tblGrid>
              <a:tr h="190490">
                <a:tc>
                  <a:txBody>
                    <a:bodyPr/>
                    <a:lstStyle/>
                    <a:p>
                      <a:r>
                        <a:rPr lang="en-US" sz="800" dirty="0" smtClean="0"/>
                        <a:t>C1</a:t>
                      </a:r>
                      <a:endParaRPr lang="en-US" sz="800" dirty="0"/>
                    </a:p>
                  </a:txBody>
                  <a:tcPr marL="67232" marR="67232" marT="33616" marB="33616">
                    <a:solidFill>
                      <a:schemeClr val="tx2"/>
                    </a:solidFill>
                  </a:tcPr>
                </a:tc>
                <a:tc>
                  <a:txBody>
                    <a:bodyPr/>
                    <a:lstStyle/>
                    <a:p>
                      <a:r>
                        <a:rPr lang="en-US" sz="800" dirty="0" smtClean="0"/>
                        <a:t>C2</a:t>
                      </a:r>
                      <a:endParaRPr lang="en-US" sz="800" dirty="0"/>
                    </a:p>
                  </a:txBody>
                  <a:tcPr marL="67232" marR="67232" marT="33616" marB="33616">
                    <a:solidFill>
                      <a:schemeClr val="tx2"/>
                    </a:solidFill>
                  </a:tcPr>
                </a:tc>
                <a:tc>
                  <a:txBody>
                    <a:bodyPr/>
                    <a:lstStyle/>
                    <a:p>
                      <a:r>
                        <a:rPr lang="en-US" sz="800" dirty="0" smtClean="0"/>
                        <a:t>C3</a:t>
                      </a:r>
                      <a:endParaRPr lang="en-US" sz="800" dirty="0"/>
                    </a:p>
                  </a:txBody>
                  <a:tcPr marL="67232" marR="67232" marT="33616" marB="33616">
                    <a:solidFill>
                      <a:schemeClr val="tx2"/>
                    </a:solidFill>
                  </a:tcPr>
                </a:tc>
                <a:tc>
                  <a:txBody>
                    <a:bodyPr/>
                    <a:lstStyle/>
                    <a:p>
                      <a:r>
                        <a:rPr lang="en-US" sz="800" dirty="0" smtClean="0"/>
                        <a:t>C4</a:t>
                      </a:r>
                      <a:endParaRPr lang="en-US" sz="800" dirty="0"/>
                    </a:p>
                  </a:txBody>
                  <a:tcPr marL="67232" marR="67232" marT="33616" marB="33616">
                    <a:solidFill>
                      <a:schemeClr val="tx2"/>
                    </a:solidFill>
                  </a:tcPr>
                </a:tc>
              </a:tr>
              <a:tr h="190490">
                <a:tc>
                  <a:txBody>
                    <a:bodyPr/>
                    <a:lstStyle/>
                    <a:p>
                      <a:r>
                        <a:rPr lang="en-US" sz="800" dirty="0" smtClean="0"/>
                        <a:t>R1</a:t>
                      </a:r>
                      <a:endParaRPr lang="en-US" sz="800" dirty="0"/>
                    </a:p>
                  </a:txBody>
                  <a:tcPr marL="67232" marR="67232" marT="33616" marB="33616"/>
                </a:tc>
                <a:tc>
                  <a:txBody>
                    <a:bodyPr/>
                    <a:lstStyle/>
                    <a:p>
                      <a:r>
                        <a:rPr lang="en-US" sz="800" dirty="0" smtClean="0"/>
                        <a:t>R1</a:t>
                      </a:r>
                      <a:endParaRPr lang="en-US" sz="800" dirty="0"/>
                    </a:p>
                  </a:txBody>
                  <a:tcPr marL="67232" marR="67232" marT="33616" marB="33616"/>
                </a:tc>
                <a:tc>
                  <a:txBody>
                    <a:bodyPr/>
                    <a:lstStyle/>
                    <a:p>
                      <a:r>
                        <a:rPr lang="en-US" sz="800" dirty="0" smtClean="0"/>
                        <a:t>R1</a:t>
                      </a:r>
                      <a:endParaRPr lang="en-US" sz="800" dirty="0"/>
                    </a:p>
                  </a:txBody>
                  <a:tcPr marL="67232" marR="67232" marT="33616" marB="33616"/>
                </a:tc>
                <a:tc>
                  <a:txBody>
                    <a:bodyPr/>
                    <a:lstStyle/>
                    <a:p>
                      <a:r>
                        <a:rPr lang="en-US" sz="800" dirty="0" smtClean="0"/>
                        <a:t>R1</a:t>
                      </a:r>
                      <a:endParaRPr lang="en-US" sz="800" dirty="0"/>
                    </a:p>
                  </a:txBody>
                  <a:tcPr marL="67232" marR="67232" marT="33616" marB="33616"/>
                </a:tc>
              </a:tr>
              <a:tr h="190490">
                <a:tc>
                  <a:txBody>
                    <a:bodyPr/>
                    <a:lstStyle/>
                    <a:p>
                      <a:r>
                        <a:rPr lang="en-US" sz="800" dirty="0" smtClean="0"/>
                        <a:t>R2</a:t>
                      </a:r>
                      <a:endParaRPr lang="en-US" sz="800" dirty="0"/>
                    </a:p>
                  </a:txBody>
                  <a:tcPr marL="67232" marR="67232" marT="33616" marB="33616"/>
                </a:tc>
                <a:tc>
                  <a:txBody>
                    <a:bodyPr/>
                    <a:lstStyle/>
                    <a:p>
                      <a:r>
                        <a:rPr lang="en-US" sz="800" dirty="0" smtClean="0"/>
                        <a:t>R2</a:t>
                      </a:r>
                      <a:endParaRPr lang="en-US" sz="800" dirty="0"/>
                    </a:p>
                  </a:txBody>
                  <a:tcPr marL="67232" marR="67232" marT="33616" marB="33616"/>
                </a:tc>
                <a:tc>
                  <a:txBody>
                    <a:bodyPr/>
                    <a:lstStyle/>
                    <a:p>
                      <a:r>
                        <a:rPr lang="en-US" sz="800" dirty="0" smtClean="0"/>
                        <a:t>R2</a:t>
                      </a:r>
                      <a:endParaRPr lang="en-US" sz="800" dirty="0"/>
                    </a:p>
                  </a:txBody>
                  <a:tcPr marL="67232" marR="67232" marT="33616" marB="33616"/>
                </a:tc>
                <a:tc>
                  <a:txBody>
                    <a:bodyPr/>
                    <a:lstStyle/>
                    <a:p>
                      <a:r>
                        <a:rPr lang="en-US" sz="800" dirty="0" smtClean="0"/>
                        <a:t>R2</a:t>
                      </a:r>
                      <a:endParaRPr lang="en-US" sz="800" dirty="0"/>
                    </a:p>
                  </a:txBody>
                  <a:tcPr marL="67232" marR="67232" marT="33616" marB="33616"/>
                </a:tc>
              </a:tr>
              <a:tr h="190490">
                <a:tc>
                  <a:txBody>
                    <a:bodyPr/>
                    <a:lstStyle/>
                    <a:p>
                      <a:r>
                        <a:rPr lang="en-US" sz="800" dirty="0" smtClean="0"/>
                        <a:t>R3</a:t>
                      </a:r>
                      <a:endParaRPr lang="en-US" sz="800" dirty="0"/>
                    </a:p>
                  </a:txBody>
                  <a:tcPr marL="67232" marR="67232" marT="33616" marB="33616"/>
                </a:tc>
                <a:tc>
                  <a:txBody>
                    <a:bodyPr/>
                    <a:lstStyle/>
                    <a:p>
                      <a:r>
                        <a:rPr lang="en-US" sz="800" dirty="0" smtClean="0"/>
                        <a:t>R3</a:t>
                      </a:r>
                      <a:endParaRPr lang="en-US" sz="800" dirty="0"/>
                    </a:p>
                  </a:txBody>
                  <a:tcPr marL="67232" marR="67232" marT="33616" marB="33616"/>
                </a:tc>
                <a:tc>
                  <a:txBody>
                    <a:bodyPr/>
                    <a:lstStyle/>
                    <a:p>
                      <a:r>
                        <a:rPr lang="en-US" sz="800" dirty="0" smtClean="0"/>
                        <a:t>R3</a:t>
                      </a:r>
                      <a:endParaRPr lang="en-US" sz="800" dirty="0"/>
                    </a:p>
                  </a:txBody>
                  <a:tcPr marL="67232" marR="67232" marT="33616" marB="33616"/>
                </a:tc>
                <a:tc>
                  <a:txBody>
                    <a:bodyPr/>
                    <a:lstStyle/>
                    <a:p>
                      <a:r>
                        <a:rPr lang="en-US" sz="800" dirty="0" smtClean="0"/>
                        <a:t>R3</a:t>
                      </a:r>
                      <a:endParaRPr lang="en-US" sz="800" dirty="0"/>
                    </a:p>
                  </a:txBody>
                  <a:tcPr marL="67232" marR="67232" marT="33616" marB="33616"/>
                </a:tc>
              </a:tr>
              <a:tr h="190490">
                <a:tc>
                  <a:txBody>
                    <a:bodyPr/>
                    <a:lstStyle/>
                    <a:p>
                      <a:r>
                        <a:rPr lang="en-US" sz="800" dirty="0" smtClean="0"/>
                        <a:t>R4</a:t>
                      </a:r>
                      <a:endParaRPr lang="en-US" sz="800" dirty="0"/>
                    </a:p>
                  </a:txBody>
                  <a:tcPr marL="67232" marR="67232" marT="33616" marB="33616"/>
                </a:tc>
                <a:tc>
                  <a:txBody>
                    <a:bodyPr/>
                    <a:lstStyle/>
                    <a:p>
                      <a:r>
                        <a:rPr lang="en-US" sz="800" dirty="0" smtClean="0"/>
                        <a:t>R4</a:t>
                      </a:r>
                      <a:endParaRPr lang="en-US" sz="800" dirty="0"/>
                    </a:p>
                  </a:txBody>
                  <a:tcPr marL="67232" marR="67232" marT="33616" marB="33616"/>
                </a:tc>
                <a:tc>
                  <a:txBody>
                    <a:bodyPr/>
                    <a:lstStyle/>
                    <a:p>
                      <a:r>
                        <a:rPr lang="en-US" sz="800" dirty="0" smtClean="0"/>
                        <a:t>R4</a:t>
                      </a:r>
                      <a:endParaRPr lang="en-US" sz="800" dirty="0"/>
                    </a:p>
                  </a:txBody>
                  <a:tcPr marL="67232" marR="67232" marT="33616" marB="33616"/>
                </a:tc>
                <a:tc>
                  <a:txBody>
                    <a:bodyPr/>
                    <a:lstStyle/>
                    <a:p>
                      <a:r>
                        <a:rPr lang="en-US" sz="800" dirty="0" smtClean="0"/>
                        <a:t>R4</a:t>
                      </a:r>
                      <a:endParaRPr lang="en-US" sz="800" dirty="0"/>
                    </a:p>
                  </a:txBody>
                  <a:tcPr marL="67232" marR="67232" marT="33616" marB="33616"/>
                </a:tc>
              </a:tr>
              <a:tr h="190490">
                <a:tc>
                  <a:txBody>
                    <a:bodyPr/>
                    <a:lstStyle/>
                    <a:p>
                      <a:r>
                        <a:rPr lang="en-US" sz="800" dirty="0" smtClean="0"/>
                        <a:t>R5</a:t>
                      </a:r>
                      <a:endParaRPr lang="en-US" sz="800" dirty="0"/>
                    </a:p>
                  </a:txBody>
                  <a:tcPr marL="67232" marR="67232" marT="33616" marB="33616"/>
                </a:tc>
                <a:tc>
                  <a:txBody>
                    <a:bodyPr/>
                    <a:lstStyle/>
                    <a:p>
                      <a:r>
                        <a:rPr lang="en-US" sz="800" dirty="0" smtClean="0"/>
                        <a:t>R5</a:t>
                      </a:r>
                      <a:endParaRPr lang="en-US" sz="800" dirty="0"/>
                    </a:p>
                  </a:txBody>
                  <a:tcPr marL="67232" marR="67232" marT="33616" marB="33616"/>
                </a:tc>
                <a:tc>
                  <a:txBody>
                    <a:bodyPr/>
                    <a:lstStyle/>
                    <a:p>
                      <a:r>
                        <a:rPr lang="en-US" sz="800" dirty="0" smtClean="0"/>
                        <a:t>R5</a:t>
                      </a:r>
                      <a:endParaRPr lang="en-US" sz="800" dirty="0"/>
                    </a:p>
                  </a:txBody>
                  <a:tcPr marL="67232" marR="67232" marT="33616" marB="33616"/>
                </a:tc>
                <a:tc>
                  <a:txBody>
                    <a:bodyPr/>
                    <a:lstStyle/>
                    <a:p>
                      <a:r>
                        <a:rPr lang="en-US" sz="800" dirty="0" smtClean="0"/>
                        <a:t>R5</a:t>
                      </a:r>
                      <a:endParaRPr lang="en-US" sz="800" dirty="0"/>
                    </a:p>
                  </a:txBody>
                  <a:tcPr marL="67232" marR="67232" marT="33616" marB="33616"/>
                </a:tc>
              </a:tr>
              <a:tr h="190490">
                <a:tc>
                  <a:txBody>
                    <a:bodyPr/>
                    <a:lstStyle/>
                    <a:p>
                      <a:r>
                        <a:rPr lang="en-US" sz="800" dirty="0" smtClean="0"/>
                        <a:t>R6</a:t>
                      </a:r>
                      <a:endParaRPr lang="en-US" sz="800" dirty="0"/>
                    </a:p>
                  </a:txBody>
                  <a:tcPr marL="67232" marR="67232" marT="33616" marB="33616"/>
                </a:tc>
                <a:tc>
                  <a:txBody>
                    <a:bodyPr/>
                    <a:lstStyle/>
                    <a:p>
                      <a:r>
                        <a:rPr lang="en-US" sz="800" dirty="0" smtClean="0"/>
                        <a:t>R6</a:t>
                      </a:r>
                      <a:endParaRPr lang="en-US" sz="800" dirty="0"/>
                    </a:p>
                  </a:txBody>
                  <a:tcPr marL="67232" marR="67232" marT="33616" marB="33616"/>
                </a:tc>
                <a:tc>
                  <a:txBody>
                    <a:bodyPr/>
                    <a:lstStyle/>
                    <a:p>
                      <a:r>
                        <a:rPr lang="en-US" sz="800" dirty="0" smtClean="0"/>
                        <a:t>R6</a:t>
                      </a:r>
                      <a:endParaRPr lang="en-US" sz="800" dirty="0"/>
                    </a:p>
                  </a:txBody>
                  <a:tcPr marL="67232" marR="67232" marT="33616" marB="33616"/>
                </a:tc>
                <a:tc>
                  <a:txBody>
                    <a:bodyPr/>
                    <a:lstStyle/>
                    <a:p>
                      <a:r>
                        <a:rPr lang="en-US" sz="800" dirty="0" smtClean="0"/>
                        <a:t>R6</a:t>
                      </a:r>
                      <a:endParaRPr lang="en-US" sz="800" dirty="0"/>
                    </a:p>
                  </a:txBody>
                  <a:tcPr marL="67232" marR="67232" marT="33616" marB="33616"/>
                </a:tc>
              </a:tr>
            </a:tbl>
          </a:graphicData>
        </a:graphic>
      </p:graphicFrame>
      <p:pic>
        <p:nvPicPr>
          <p:cNvPr id="51" name="Picture 50"/>
          <p:cNvPicPr>
            <a:picLocks noChangeAspect="1"/>
          </p:cNvPicPr>
          <p:nvPr/>
        </p:nvPicPr>
        <p:blipFill>
          <a:blip r:embed="rId2"/>
          <a:stretch>
            <a:fillRect/>
          </a:stretch>
        </p:blipFill>
        <p:spPr>
          <a:xfrm>
            <a:off x="6582653" y="3646460"/>
            <a:ext cx="577044" cy="698406"/>
          </a:xfrm>
          <a:prstGeom prst="rect">
            <a:avLst/>
          </a:prstGeom>
        </p:spPr>
      </p:pic>
      <p:pic>
        <p:nvPicPr>
          <p:cNvPr id="52" name="Picture 51"/>
          <p:cNvPicPr>
            <a:picLocks noChangeAspect="1"/>
          </p:cNvPicPr>
          <p:nvPr/>
        </p:nvPicPr>
        <p:blipFill>
          <a:blip r:embed="rId2"/>
          <a:stretch>
            <a:fillRect/>
          </a:stretch>
        </p:blipFill>
        <p:spPr>
          <a:xfrm>
            <a:off x="7234982" y="3644416"/>
            <a:ext cx="577044" cy="698406"/>
          </a:xfrm>
          <a:prstGeom prst="rect">
            <a:avLst/>
          </a:prstGeom>
        </p:spPr>
      </p:pic>
      <p:cxnSp>
        <p:nvCxnSpPr>
          <p:cNvPr id="53" name="Straight Arrow Connector 52"/>
          <p:cNvCxnSpPr/>
          <p:nvPr/>
        </p:nvCxnSpPr>
        <p:spPr>
          <a:xfrm flipV="1">
            <a:off x="6821750" y="3642162"/>
            <a:ext cx="462656" cy="739977"/>
          </a:xfrm>
          <a:prstGeom prst="straightConnector1">
            <a:avLst/>
          </a:prstGeom>
          <a:ln w="34925">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pic>
        <p:nvPicPr>
          <p:cNvPr id="54" name="Picture 53"/>
          <p:cNvPicPr>
            <a:picLocks noChangeAspect="1"/>
          </p:cNvPicPr>
          <p:nvPr/>
        </p:nvPicPr>
        <p:blipFill>
          <a:blip r:embed="rId2"/>
          <a:stretch>
            <a:fillRect/>
          </a:stretch>
        </p:blipFill>
        <p:spPr>
          <a:xfrm>
            <a:off x="7902205" y="3637212"/>
            <a:ext cx="577044" cy="698406"/>
          </a:xfrm>
          <a:prstGeom prst="rect">
            <a:avLst/>
          </a:prstGeom>
        </p:spPr>
      </p:pic>
      <p:cxnSp>
        <p:nvCxnSpPr>
          <p:cNvPr id="55" name="Straight Arrow Connector 54"/>
          <p:cNvCxnSpPr/>
          <p:nvPr/>
        </p:nvCxnSpPr>
        <p:spPr>
          <a:xfrm flipV="1">
            <a:off x="7500920" y="3642162"/>
            <a:ext cx="459341" cy="739977"/>
          </a:xfrm>
          <a:prstGeom prst="straightConnector1">
            <a:avLst/>
          </a:prstGeom>
          <a:ln w="34925">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56" name="Pentagon 55"/>
          <p:cNvSpPr/>
          <p:nvPr/>
        </p:nvSpPr>
        <p:spPr>
          <a:xfrm>
            <a:off x="2663504" y="3407115"/>
            <a:ext cx="490861" cy="221866"/>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7212" tIns="33607" rIns="67212" bIns="33607"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62" dirty="0">
                <a:solidFill>
                  <a:srgbClr val="FFFFFF"/>
                </a:solidFill>
              </a:rPr>
              <a:t>Forklift</a:t>
            </a:r>
            <a:endParaRPr lang="en-US" sz="2059" dirty="0">
              <a:solidFill>
                <a:srgbClr val="FFFFFF"/>
              </a:solidFill>
            </a:endParaRPr>
          </a:p>
        </p:txBody>
      </p:sp>
      <p:sp>
        <p:nvSpPr>
          <p:cNvPr id="57" name="Pentagon 56"/>
          <p:cNvSpPr/>
          <p:nvPr/>
        </p:nvSpPr>
        <p:spPr>
          <a:xfrm>
            <a:off x="1374148" y="3699409"/>
            <a:ext cx="490861" cy="221866"/>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7212" tIns="33607" rIns="67212" bIns="33607"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62" dirty="0">
                <a:solidFill>
                  <a:srgbClr val="FFFFFF"/>
                </a:solidFill>
              </a:rPr>
              <a:t>Forklift</a:t>
            </a:r>
            <a:endParaRPr lang="en-US" sz="2059" dirty="0">
              <a:solidFill>
                <a:srgbClr val="FFFFFF"/>
              </a:solidFill>
            </a:endParaRPr>
          </a:p>
        </p:txBody>
      </p:sp>
    </p:spTree>
    <p:extLst>
      <p:ext uri="{BB962C8B-B14F-4D97-AF65-F5344CB8AC3E}">
        <p14:creationId xmlns:p14="http://schemas.microsoft.com/office/powerpoint/2010/main" val="36815376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Petabytes of data? No problem in scaling out</a:t>
            </a:r>
            <a:endParaRPr lang="en-IE" dirty="0"/>
          </a:p>
        </p:txBody>
      </p:sp>
      <p:sp>
        <p:nvSpPr>
          <p:cNvPr id="3" name="Footer Placeholder 2"/>
          <p:cNvSpPr>
            <a:spLocks noGrp="1"/>
          </p:cNvSpPr>
          <p:nvPr>
            <p:ph type="ftr" sz="quarter" idx="11"/>
          </p:nvPr>
        </p:nvSpPr>
        <p:spPr/>
        <p:txBody>
          <a:bodyPr/>
          <a:lstStyle/>
          <a:p>
            <a:r>
              <a:rPr lang="pl-PL" smtClean="0"/>
              <a:t>SQLDay 2014</a:t>
            </a:r>
            <a:endParaRPr lang="pl-PL" dirty="0" smtClean="0"/>
          </a:p>
        </p:txBody>
      </p:sp>
      <p:sp>
        <p:nvSpPr>
          <p:cNvPr id="4" name="Rectangle 3"/>
          <p:cNvSpPr/>
          <p:nvPr/>
        </p:nvSpPr>
        <p:spPr>
          <a:xfrm>
            <a:off x="339952" y="2091354"/>
            <a:ext cx="3916082" cy="366656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67232" bIns="67232" rtlCol="0" anchor="t"/>
          <a:lstStyle/>
          <a:p>
            <a:pPr marL="0" lvl="1" defTabSz="685644">
              <a:lnSpc>
                <a:spcPct val="90000"/>
              </a:lnSpc>
            </a:pPr>
            <a:r>
              <a:rPr lang="en-US" sz="1765" dirty="0">
                <a:solidFill>
                  <a:srgbClr val="DC3C00"/>
                </a:solidFill>
              </a:rPr>
              <a:t>Scale out</a:t>
            </a:r>
          </a:p>
        </p:txBody>
      </p:sp>
      <p:sp>
        <p:nvSpPr>
          <p:cNvPr id="5" name="Rectangle 4"/>
          <p:cNvSpPr/>
          <p:nvPr/>
        </p:nvSpPr>
        <p:spPr>
          <a:xfrm>
            <a:off x="4888395" y="2091354"/>
            <a:ext cx="3916082" cy="3666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67232" bIns="67232" rtlCol="0" anchor="t"/>
          <a:lstStyle/>
          <a:p>
            <a:pPr defTabSz="912802" fontAlgn="base">
              <a:spcAft>
                <a:spcPts val="1324"/>
              </a:spcAft>
              <a:buSzPct val="75000"/>
            </a:pPr>
            <a:r>
              <a:rPr lang="en-US" sz="1765" kern="0" dirty="0">
                <a:solidFill>
                  <a:srgbClr val="505050"/>
                </a:solidFill>
                <a:latin typeface="Segoe UI Light"/>
                <a:ea typeface="Segoe UI" pitchFamily="34" charset="0"/>
                <a:cs typeface="Segoe UI" pitchFamily="34" charset="0"/>
              </a:rPr>
              <a:t>Multiple nodes with dedicated CPU, memory, and storage</a:t>
            </a:r>
          </a:p>
          <a:p>
            <a:pPr defTabSz="912802" fontAlgn="base">
              <a:spcAft>
                <a:spcPts val="1324"/>
              </a:spcAft>
              <a:buSzPct val="75000"/>
            </a:pPr>
            <a:r>
              <a:rPr lang="en-US" sz="1765" kern="0" dirty="0">
                <a:solidFill>
                  <a:srgbClr val="505050"/>
                </a:solidFill>
                <a:latin typeface="Segoe UI Light"/>
                <a:ea typeface="Segoe UI" pitchFamily="34" charset="0"/>
                <a:cs typeface="Segoe UI" pitchFamily="34" charset="0"/>
              </a:rPr>
              <a:t>Ability to incrementally add hardware for near-linear scale to multiple petabytes</a:t>
            </a:r>
          </a:p>
          <a:p>
            <a:pPr defTabSz="912802" fontAlgn="base">
              <a:spcAft>
                <a:spcPts val="1324"/>
              </a:spcAft>
              <a:buSzPct val="75000"/>
            </a:pPr>
            <a:r>
              <a:rPr lang="en-US" sz="1765" kern="0" dirty="0">
                <a:solidFill>
                  <a:srgbClr val="505050"/>
                </a:solidFill>
                <a:latin typeface="Segoe UI Light"/>
                <a:ea typeface="Segoe UI" pitchFamily="34" charset="0"/>
                <a:cs typeface="Segoe UI" pitchFamily="34" charset="0"/>
              </a:rPr>
              <a:t>Ability to handle query complexity and concurrency at scale</a:t>
            </a:r>
          </a:p>
          <a:p>
            <a:pPr defTabSz="912802" fontAlgn="base">
              <a:spcAft>
                <a:spcPts val="1324"/>
              </a:spcAft>
              <a:buSzPct val="75000"/>
            </a:pPr>
            <a:r>
              <a:rPr lang="en-US" sz="1765" kern="0" dirty="0">
                <a:solidFill>
                  <a:srgbClr val="505050"/>
                </a:solidFill>
                <a:latin typeface="Segoe UI Light"/>
                <a:ea typeface="Segoe UI" pitchFamily="34" charset="0"/>
                <a:cs typeface="Segoe UI" pitchFamily="34" charset="0"/>
              </a:rPr>
              <a:t>No “forklift” of prior warehouse to increase capacity</a:t>
            </a:r>
          </a:p>
          <a:p>
            <a:pPr defTabSz="912802" fontAlgn="base">
              <a:spcAft>
                <a:spcPts val="1324"/>
              </a:spcAft>
              <a:buSzPct val="75000"/>
            </a:pPr>
            <a:r>
              <a:rPr lang="en-US" sz="1765" kern="0" dirty="0">
                <a:solidFill>
                  <a:srgbClr val="505050"/>
                </a:solidFill>
                <a:latin typeface="Segoe UI Light"/>
                <a:ea typeface="Segoe UI" pitchFamily="34" charset="0"/>
                <a:cs typeface="Segoe UI" pitchFamily="34" charset="0"/>
              </a:rPr>
              <a:t>Ability to scale out HDInsight and PDW</a:t>
            </a:r>
          </a:p>
        </p:txBody>
      </p:sp>
      <p:sp>
        <p:nvSpPr>
          <p:cNvPr id="7" name="Slide Number Placeholder 4"/>
          <p:cNvSpPr txBox="1">
            <a:spLocks/>
          </p:cNvSpPr>
          <p:nvPr/>
        </p:nvSpPr>
        <p:spPr>
          <a:xfrm>
            <a:off x="8726729" y="5685252"/>
            <a:ext cx="416638" cy="100381"/>
          </a:xfrm>
          <a:prstGeom prst="rect">
            <a:avLst/>
          </a:prstGeom>
        </p:spPr>
        <p:txBody>
          <a:bodyPr vert="horz" lIns="67232" tIns="0" rIns="0" bIns="0" rtlCol="0" anchor="ctr"/>
          <a:lstStyle>
            <a:defPPr>
              <a:defRPr lang="en-US"/>
            </a:defPPr>
            <a:lvl1pPr marL="0" algn="r" defTabSz="932742" rtl="0" eaLnBrk="1" latinLnBrk="0" hangingPunct="1">
              <a:defRPr lang="en-US" sz="900" b="0" kern="1200" smtClean="0">
                <a:solidFill>
                  <a:schemeClr val="bg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fld id="{27258FFF-F925-446B-8502-81C933981705}" type="slidenum">
              <a:rPr sz="662">
                <a:solidFill>
                  <a:srgbClr val="FFFFFF"/>
                </a:solidFill>
              </a:rPr>
              <a:pPr/>
              <a:t>12</a:t>
            </a:fld>
            <a:endParaRPr sz="662" dirty="0">
              <a:solidFill>
                <a:srgbClr val="FFFFFF"/>
              </a:solidFill>
            </a:endParaRPr>
          </a:p>
        </p:txBody>
      </p:sp>
      <p:sp>
        <p:nvSpPr>
          <p:cNvPr id="8" name="AutoShape 15"/>
          <p:cNvSpPr>
            <a:spLocks noChangeAspect="1" noChangeArrowheads="1" noTextEdit="1"/>
          </p:cNvSpPr>
          <p:nvPr/>
        </p:nvSpPr>
        <p:spPr bwMode="auto">
          <a:xfrm>
            <a:off x="510591" y="2752960"/>
            <a:ext cx="756984" cy="2214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644"/>
            <a:endParaRPr lang="en-US" sz="882" dirty="0">
              <a:solidFill>
                <a:srgbClr val="000000"/>
              </a:solidFill>
            </a:endParaRPr>
          </a:p>
        </p:txBody>
      </p:sp>
      <p:sp>
        <p:nvSpPr>
          <p:cNvPr id="9" name="TextBox 8"/>
          <p:cNvSpPr txBox="1"/>
          <p:nvPr/>
        </p:nvSpPr>
        <p:spPr>
          <a:xfrm>
            <a:off x="582675" y="4423473"/>
            <a:ext cx="616618" cy="438131"/>
          </a:xfrm>
          <a:prstGeom prst="rect">
            <a:avLst/>
          </a:prstGeom>
          <a:noFill/>
        </p:spPr>
        <p:txBody>
          <a:bodyPr wrap="square" lIns="0" tIns="0" rIns="0" bIns="0" rtlCol="0" anchor="ctr">
            <a:noAutofit/>
          </a:bodyPr>
          <a:lstStyle/>
          <a:p>
            <a:pPr algn="ctr" defTabSz="685644"/>
            <a:r>
              <a:rPr lang="en-US" sz="882" dirty="0">
                <a:solidFill>
                  <a:srgbClr val="D2D2D2">
                    <a:lumMod val="25000"/>
                  </a:srgbClr>
                </a:solidFill>
                <a:cs typeface="Segoe UI" panose="020B0502040204020203" pitchFamily="34" charset="0"/>
              </a:rPr>
              <a:t>PDW</a:t>
            </a:r>
          </a:p>
        </p:txBody>
      </p:sp>
      <p:grpSp>
        <p:nvGrpSpPr>
          <p:cNvPr id="10" name="Group 9"/>
          <p:cNvGrpSpPr/>
          <p:nvPr/>
        </p:nvGrpSpPr>
        <p:grpSpPr>
          <a:xfrm>
            <a:off x="509154" y="5162322"/>
            <a:ext cx="3513498" cy="455828"/>
            <a:chOff x="692484" y="5854700"/>
            <a:chExt cx="4778601" cy="619958"/>
          </a:xfrm>
        </p:grpSpPr>
        <p:sp>
          <p:nvSpPr>
            <p:cNvPr id="11" name="Right Arrow 10"/>
            <p:cNvSpPr/>
            <p:nvPr/>
          </p:nvSpPr>
          <p:spPr>
            <a:xfrm>
              <a:off x="692814" y="5854700"/>
              <a:ext cx="4778271" cy="342900"/>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44"/>
              <a:endParaRPr lang="en-US" sz="1090" dirty="0">
                <a:solidFill>
                  <a:srgbClr val="FFFFFF"/>
                </a:solidFill>
              </a:endParaRPr>
            </a:p>
          </p:txBody>
        </p:sp>
        <p:sp>
          <p:nvSpPr>
            <p:cNvPr id="12" name="TextBox 11"/>
            <p:cNvSpPr txBox="1"/>
            <p:nvPr/>
          </p:nvSpPr>
          <p:spPr>
            <a:xfrm>
              <a:off x="692484" y="6215086"/>
              <a:ext cx="1343492" cy="223626"/>
            </a:xfrm>
            <a:prstGeom prst="rect">
              <a:avLst/>
            </a:prstGeom>
            <a:noFill/>
          </p:spPr>
          <p:txBody>
            <a:bodyPr wrap="square" lIns="0" tIns="0" rIns="0" bIns="0" rtlCol="0">
              <a:noAutofit/>
            </a:bodyPr>
            <a:lstStyle/>
            <a:p>
              <a:pPr defTabSz="685644"/>
              <a:r>
                <a:rPr lang="en-US" sz="1090" dirty="0">
                  <a:solidFill>
                    <a:srgbClr val="505050"/>
                  </a:solidFill>
                  <a:cs typeface="Segoe UI" panose="020B0502040204020203" pitchFamily="34" charset="0"/>
                </a:rPr>
                <a:t>0 terabytes</a:t>
              </a:r>
            </a:p>
          </p:txBody>
        </p:sp>
        <p:sp>
          <p:nvSpPr>
            <p:cNvPr id="13" name="TextBox 12"/>
            <p:cNvSpPr txBox="1"/>
            <p:nvPr/>
          </p:nvSpPr>
          <p:spPr>
            <a:xfrm>
              <a:off x="3928188" y="6215086"/>
              <a:ext cx="1308749" cy="259572"/>
            </a:xfrm>
            <a:prstGeom prst="rect">
              <a:avLst/>
            </a:prstGeom>
            <a:noFill/>
          </p:spPr>
          <p:txBody>
            <a:bodyPr wrap="square" lIns="0" tIns="0" rIns="0" bIns="0" rtlCol="0">
              <a:noAutofit/>
            </a:bodyPr>
            <a:lstStyle/>
            <a:p>
              <a:pPr algn="r" defTabSz="685644"/>
              <a:r>
                <a:rPr lang="en-US" sz="1090" dirty="0">
                  <a:solidFill>
                    <a:srgbClr val="505050"/>
                  </a:solidFill>
                  <a:cs typeface="Segoe UI" panose="020B0502040204020203" pitchFamily="34" charset="0"/>
                </a:rPr>
                <a:t>6 petabytes</a:t>
              </a:r>
            </a:p>
          </p:txBody>
        </p:sp>
      </p:grpSp>
      <p:sp>
        <p:nvSpPr>
          <p:cNvPr id="14" name="TextBox 13"/>
          <p:cNvSpPr txBox="1"/>
          <p:nvPr/>
        </p:nvSpPr>
        <p:spPr>
          <a:xfrm>
            <a:off x="582676" y="2971658"/>
            <a:ext cx="608279" cy="441869"/>
          </a:xfrm>
          <a:prstGeom prst="rect">
            <a:avLst/>
          </a:prstGeom>
          <a:noFill/>
        </p:spPr>
        <p:txBody>
          <a:bodyPr wrap="square" lIns="0" tIns="0" rIns="0" bIns="0" rtlCol="0" anchor="ctr">
            <a:noAutofit/>
          </a:bodyPr>
          <a:lstStyle/>
          <a:p>
            <a:pPr algn="ctr" defTabSz="685644"/>
            <a:r>
              <a:rPr lang="en-US" sz="882" dirty="0">
                <a:solidFill>
                  <a:srgbClr val="D2D2D2">
                    <a:lumMod val="25000"/>
                  </a:srgbClr>
                </a:solidFill>
                <a:cs typeface="Segoe UI" panose="020B0502040204020203" pitchFamily="34" charset="0"/>
              </a:rPr>
              <a:t>PDW / HDInsight</a:t>
            </a:r>
          </a:p>
        </p:txBody>
      </p:sp>
      <p:sp>
        <p:nvSpPr>
          <p:cNvPr id="15" name="TextBox 14"/>
          <p:cNvSpPr txBox="1"/>
          <p:nvPr/>
        </p:nvSpPr>
        <p:spPr>
          <a:xfrm>
            <a:off x="582676" y="3447885"/>
            <a:ext cx="608279" cy="441869"/>
          </a:xfrm>
          <a:prstGeom prst="rect">
            <a:avLst/>
          </a:prstGeom>
          <a:noFill/>
        </p:spPr>
        <p:txBody>
          <a:bodyPr wrap="square" lIns="0" tIns="0" rIns="0" bIns="0" rtlCol="0" anchor="ctr">
            <a:noAutofit/>
          </a:bodyPr>
          <a:lstStyle/>
          <a:p>
            <a:pPr algn="ctr" defTabSz="685644"/>
            <a:r>
              <a:rPr lang="en-US" sz="882" dirty="0">
                <a:solidFill>
                  <a:srgbClr val="D2D2D2">
                    <a:lumMod val="25000"/>
                  </a:srgbClr>
                </a:solidFill>
                <a:cs typeface="Segoe UI" panose="020B0502040204020203" pitchFamily="34" charset="0"/>
              </a:rPr>
              <a:t>PDW / HDInsight</a:t>
            </a:r>
          </a:p>
        </p:txBody>
      </p:sp>
      <p:sp>
        <p:nvSpPr>
          <p:cNvPr id="16" name="TextBox 15"/>
          <p:cNvSpPr txBox="1"/>
          <p:nvPr/>
        </p:nvSpPr>
        <p:spPr>
          <a:xfrm>
            <a:off x="582676" y="3934313"/>
            <a:ext cx="608279" cy="441869"/>
          </a:xfrm>
          <a:prstGeom prst="rect">
            <a:avLst/>
          </a:prstGeom>
          <a:noFill/>
        </p:spPr>
        <p:txBody>
          <a:bodyPr wrap="square" lIns="0" tIns="0" rIns="0" bIns="0" rtlCol="0" anchor="ctr">
            <a:noAutofit/>
          </a:bodyPr>
          <a:lstStyle/>
          <a:p>
            <a:pPr algn="ctr" defTabSz="685644"/>
            <a:r>
              <a:rPr lang="en-US" sz="882" dirty="0">
                <a:solidFill>
                  <a:srgbClr val="D2D2D2">
                    <a:lumMod val="25000"/>
                  </a:srgbClr>
                </a:solidFill>
                <a:cs typeface="Segoe UI" panose="020B0502040204020203" pitchFamily="34" charset="0"/>
              </a:rPr>
              <a:t>PDW / HDInsight</a:t>
            </a:r>
          </a:p>
        </p:txBody>
      </p:sp>
      <p:grpSp>
        <p:nvGrpSpPr>
          <p:cNvPr id="17" name="Group 16"/>
          <p:cNvGrpSpPr/>
          <p:nvPr/>
        </p:nvGrpSpPr>
        <p:grpSpPr>
          <a:xfrm>
            <a:off x="509397" y="2736151"/>
            <a:ext cx="759372" cy="2222462"/>
            <a:chOff x="692814" y="2554940"/>
            <a:chExt cx="1032799" cy="3022702"/>
          </a:xfrm>
        </p:grpSpPr>
        <p:sp>
          <p:nvSpPr>
            <p:cNvPr id="18" name="Freeform 19"/>
            <p:cNvSpPr>
              <a:spLocks/>
            </p:cNvSpPr>
            <p:nvPr/>
          </p:nvSpPr>
          <p:spPr bwMode="auto">
            <a:xfrm>
              <a:off x="692814" y="2554940"/>
              <a:ext cx="1025491" cy="148863"/>
            </a:xfrm>
            <a:custGeom>
              <a:avLst/>
              <a:gdLst>
                <a:gd name="T0" fmla="*/ 0 w 1263"/>
                <a:gd name="T1" fmla="*/ 152 h 152"/>
                <a:gd name="T2" fmla="*/ 1263 w 1263"/>
                <a:gd name="T3" fmla="*/ 152 h 152"/>
                <a:gd name="T4" fmla="*/ 949 w 1263"/>
                <a:gd name="T5" fmla="*/ 0 h 152"/>
                <a:gd name="T6" fmla="*/ 313 w 1263"/>
                <a:gd name="T7" fmla="*/ 0 h 152"/>
                <a:gd name="T8" fmla="*/ 0 w 1263"/>
                <a:gd name="T9" fmla="*/ 152 h 152"/>
              </a:gdLst>
              <a:ahLst/>
              <a:cxnLst>
                <a:cxn ang="0">
                  <a:pos x="T0" y="T1"/>
                </a:cxn>
                <a:cxn ang="0">
                  <a:pos x="T2" y="T3"/>
                </a:cxn>
                <a:cxn ang="0">
                  <a:pos x="T4" y="T5"/>
                </a:cxn>
                <a:cxn ang="0">
                  <a:pos x="T6" y="T7"/>
                </a:cxn>
                <a:cxn ang="0">
                  <a:pos x="T8" y="T9"/>
                </a:cxn>
              </a:cxnLst>
              <a:rect l="0" t="0" r="r" b="b"/>
              <a:pathLst>
                <a:path w="1263" h="152">
                  <a:moveTo>
                    <a:pt x="0" y="152"/>
                  </a:moveTo>
                  <a:lnTo>
                    <a:pt x="1263" y="152"/>
                  </a:lnTo>
                  <a:lnTo>
                    <a:pt x="949" y="0"/>
                  </a:lnTo>
                  <a:lnTo>
                    <a:pt x="313" y="0"/>
                  </a:lnTo>
                  <a:lnTo>
                    <a:pt x="0" y="152"/>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644"/>
              <a:endParaRPr lang="en-US" sz="882" dirty="0">
                <a:solidFill>
                  <a:srgbClr val="000000">
                    <a:lumMod val="50000"/>
                    <a:lumOff val="50000"/>
                  </a:srgbClr>
                </a:solidFill>
              </a:endParaRPr>
            </a:p>
          </p:txBody>
        </p:sp>
        <p:sp>
          <p:nvSpPr>
            <p:cNvPr id="19" name="Freeform 18"/>
            <p:cNvSpPr/>
            <p:nvPr/>
          </p:nvSpPr>
          <p:spPr>
            <a:xfrm>
              <a:off x="700122" y="2753106"/>
              <a:ext cx="1025491" cy="2824536"/>
            </a:xfrm>
            <a:custGeom>
              <a:avLst/>
              <a:gdLst>
                <a:gd name="connsiteX0" fmla="*/ 93981 w 1025491"/>
                <a:gd name="connsiteY0" fmla="*/ 2082857 h 2824536"/>
                <a:gd name="connsiteX1" fmla="*/ 93981 w 1025491"/>
                <a:gd name="connsiteY1" fmla="*/ 2692597 h 2824536"/>
                <a:gd name="connsiteX2" fmla="*/ 931511 w 1025491"/>
                <a:gd name="connsiteY2" fmla="*/ 2692597 h 2824536"/>
                <a:gd name="connsiteX3" fmla="*/ 931511 w 1025491"/>
                <a:gd name="connsiteY3" fmla="*/ 2082857 h 2824536"/>
                <a:gd name="connsiteX4" fmla="*/ 93981 w 1025491"/>
                <a:gd name="connsiteY4" fmla="*/ 1426363 h 2824536"/>
                <a:gd name="connsiteX5" fmla="*/ 93981 w 1025491"/>
                <a:gd name="connsiteY5" fmla="*/ 2036103 h 2824536"/>
                <a:gd name="connsiteX6" fmla="*/ 931511 w 1025491"/>
                <a:gd name="connsiteY6" fmla="*/ 2036103 h 2824536"/>
                <a:gd name="connsiteX7" fmla="*/ 931511 w 1025491"/>
                <a:gd name="connsiteY7" fmla="*/ 1426363 h 2824536"/>
                <a:gd name="connsiteX8" fmla="*/ 93981 w 1025491"/>
                <a:gd name="connsiteY8" fmla="*/ 769867 h 2824536"/>
                <a:gd name="connsiteX9" fmla="*/ 93981 w 1025491"/>
                <a:gd name="connsiteY9" fmla="*/ 1379607 h 2824536"/>
                <a:gd name="connsiteX10" fmla="*/ 931511 w 1025491"/>
                <a:gd name="connsiteY10" fmla="*/ 1379607 h 2824536"/>
                <a:gd name="connsiteX11" fmla="*/ 931511 w 1025491"/>
                <a:gd name="connsiteY11" fmla="*/ 769867 h 2824536"/>
                <a:gd name="connsiteX12" fmla="*/ 93981 w 1025491"/>
                <a:gd name="connsiteY12" fmla="*/ 113372 h 2824536"/>
                <a:gd name="connsiteX13" fmla="*/ 93981 w 1025491"/>
                <a:gd name="connsiteY13" fmla="*/ 723112 h 2824536"/>
                <a:gd name="connsiteX14" fmla="*/ 931511 w 1025491"/>
                <a:gd name="connsiteY14" fmla="*/ 723112 h 2824536"/>
                <a:gd name="connsiteX15" fmla="*/ 931511 w 1025491"/>
                <a:gd name="connsiteY15" fmla="*/ 113372 h 2824536"/>
                <a:gd name="connsiteX16" fmla="*/ 0 w 1025491"/>
                <a:gd name="connsiteY16" fmla="*/ 0 h 2824536"/>
                <a:gd name="connsiteX17" fmla="*/ 1025491 w 1025491"/>
                <a:gd name="connsiteY17" fmla="*/ 0 h 2824536"/>
                <a:gd name="connsiteX18" fmla="*/ 1025491 w 1025491"/>
                <a:gd name="connsiteY18" fmla="*/ 2824536 h 2824536"/>
                <a:gd name="connsiteX19" fmla="*/ 0 w 1025491"/>
                <a:gd name="connsiteY19" fmla="*/ 2824536 h 2824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25491" h="2824536">
                  <a:moveTo>
                    <a:pt x="93981" y="2082857"/>
                  </a:moveTo>
                  <a:lnTo>
                    <a:pt x="93981" y="2692597"/>
                  </a:lnTo>
                  <a:lnTo>
                    <a:pt x="931511" y="2692597"/>
                  </a:lnTo>
                  <a:lnTo>
                    <a:pt x="931511" y="2082857"/>
                  </a:lnTo>
                  <a:close/>
                  <a:moveTo>
                    <a:pt x="93981" y="1426363"/>
                  </a:moveTo>
                  <a:lnTo>
                    <a:pt x="93981" y="2036103"/>
                  </a:lnTo>
                  <a:lnTo>
                    <a:pt x="931511" y="2036103"/>
                  </a:lnTo>
                  <a:lnTo>
                    <a:pt x="931511" y="1426363"/>
                  </a:lnTo>
                  <a:close/>
                  <a:moveTo>
                    <a:pt x="93981" y="769867"/>
                  </a:moveTo>
                  <a:lnTo>
                    <a:pt x="93981" y="1379607"/>
                  </a:lnTo>
                  <a:lnTo>
                    <a:pt x="931511" y="1379607"/>
                  </a:lnTo>
                  <a:lnTo>
                    <a:pt x="931511" y="769867"/>
                  </a:lnTo>
                  <a:close/>
                  <a:moveTo>
                    <a:pt x="93981" y="113372"/>
                  </a:moveTo>
                  <a:lnTo>
                    <a:pt x="93981" y="723112"/>
                  </a:lnTo>
                  <a:lnTo>
                    <a:pt x="931511" y="723112"/>
                  </a:lnTo>
                  <a:lnTo>
                    <a:pt x="931511" y="113372"/>
                  </a:lnTo>
                  <a:close/>
                  <a:moveTo>
                    <a:pt x="0" y="0"/>
                  </a:moveTo>
                  <a:lnTo>
                    <a:pt x="1025491" y="0"/>
                  </a:lnTo>
                  <a:lnTo>
                    <a:pt x="1025491" y="2824536"/>
                  </a:lnTo>
                  <a:lnTo>
                    <a:pt x="0" y="282453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44"/>
              <a:endParaRPr lang="en-US" sz="1090" dirty="0">
                <a:solidFill>
                  <a:srgbClr val="FFFFFF"/>
                </a:solidFill>
              </a:endParaRPr>
            </a:p>
          </p:txBody>
        </p:sp>
      </p:grpSp>
      <p:grpSp>
        <p:nvGrpSpPr>
          <p:cNvPr id="20" name="Group 19"/>
          <p:cNvGrpSpPr/>
          <p:nvPr/>
        </p:nvGrpSpPr>
        <p:grpSpPr>
          <a:xfrm>
            <a:off x="1423686" y="2736152"/>
            <a:ext cx="759372" cy="2231779"/>
            <a:chOff x="1974776" y="2554940"/>
            <a:chExt cx="1032799" cy="3035375"/>
          </a:xfrm>
        </p:grpSpPr>
        <p:sp>
          <p:nvSpPr>
            <p:cNvPr id="21" name="AutoShape 15"/>
            <p:cNvSpPr>
              <a:spLocks noChangeAspect="1" noChangeArrowheads="1" noTextEdit="1"/>
            </p:cNvSpPr>
            <p:nvPr/>
          </p:nvSpPr>
          <p:spPr bwMode="auto">
            <a:xfrm>
              <a:off x="1976400" y="2577800"/>
              <a:ext cx="1029551" cy="3012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644"/>
              <a:endParaRPr lang="en-US" sz="882" dirty="0">
                <a:solidFill>
                  <a:srgbClr val="000000"/>
                </a:solidFill>
              </a:endParaRPr>
            </a:p>
          </p:txBody>
        </p:sp>
        <p:sp>
          <p:nvSpPr>
            <p:cNvPr id="22" name="TextBox 21"/>
            <p:cNvSpPr txBox="1"/>
            <p:nvPr/>
          </p:nvSpPr>
          <p:spPr>
            <a:xfrm>
              <a:off x="2074441" y="2875245"/>
              <a:ext cx="827302" cy="600972"/>
            </a:xfrm>
            <a:prstGeom prst="rect">
              <a:avLst/>
            </a:prstGeom>
            <a:noFill/>
          </p:spPr>
          <p:txBody>
            <a:bodyPr wrap="square" lIns="0" tIns="0" rIns="0" bIns="0" rtlCol="0" anchor="ctr">
              <a:noAutofit/>
            </a:bodyPr>
            <a:lstStyle/>
            <a:p>
              <a:pPr algn="ctr" defTabSz="685644"/>
              <a:r>
                <a:rPr lang="en-US" sz="882" dirty="0">
                  <a:solidFill>
                    <a:srgbClr val="D2D2D2">
                      <a:lumMod val="25000"/>
                    </a:srgbClr>
                  </a:solidFill>
                  <a:cs typeface="Segoe UI" panose="020B0502040204020203" pitchFamily="34" charset="0"/>
                </a:rPr>
                <a:t>PDW / HDInsight</a:t>
              </a:r>
            </a:p>
          </p:txBody>
        </p:sp>
        <p:grpSp>
          <p:nvGrpSpPr>
            <p:cNvPr id="23" name="Group 22"/>
            <p:cNvGrpSpPr/>
            <p:nvPr/>
          </p:nvGrpSpPr>
          <p:grpSpPr>
            <a:xfrm>
              <a:off x="1974776" y="2554940"/>
              <a:ext cx="1032799" cy="3022702"/>
              <a:chOff x="692814" y="2554940"/>
              <a:chExt cx="1032799" cy="3022702"/>
            </a:xfrm>
          </p:grpSpPr>
          <p:sp>
            <p:nvSpPr>
              <p:cNvPr id="24" name="Freeform 19"/>
              <p:cNvSpPr>
                <a:spLocks/>
              </p:cNvSpPr>
              <p:nvPr/>
            </p:nvSpPr>
            <p:spPr bwMode="auto">
              <a:xfrm>
                <a:off x="692814" y="2554940"/>
                <a:ext cx="1025491" cy="148863"/>
              </a:xfrm>
              <a:custGeom>
                <a:avLst/>
                <a:gdLst>
                  <a:gd name="T0" fmla="*/ 0 w 1263"/>
                  <a:gd name="T1" fmla="*/ 152 h 152"/>
                  <a:gd name="T2" fmla="*/ 1263 w 1263"/>
                  <a:gd name="T3" fmla="*/ 152 h 152"/>
                  <a:gd name="T4" fmla="*/ 949 w 1263"/>
                  <a:gd name="T5" fmla="*/ 0 h 152"/>
                  <a:gd name="T6" fmla="*/ 313 w 1263"/>
                  <a:gd name="T7" fmla="*/ 0 h 152"/>
                  <a:gd name="T8" fmla="*/ 0 w 1263"/>
                  <a:gd name="T9" fmla="*/ 152 h 152"/>
                </a:gdLst>
                <a:ahLst/>
                <a:cxnLst>
                  <a:cxn ang="0">
                    <a:pos x="T0" y="T1"/>
                  </a:cxn>
                  <a:cxn ang="0">
                    <a:pos x="T2" y="T3"/>
                  </a:cxn>
                  <a:cxn ang="0">
                    <a:pos x="T4" y="T5"/>
                  </a:cxn>
                  <a:cxn ang="0">
                    <a:pos x="T6" y="T7"/>
                  </a:cxn>
                  <a:cxn ang="0">
                    <a:pos x="T8" y="T9"/>
                  </a:cxn>
                </a:cxnLst>
                <a:rect l="0" t="0" r="r" b="b"/>
                <a:pathLst>
                  <a:path w="1263" h="152">
                    <a:moveTo>
                      <a:pt x="0" y="152"/>
                    </a:moveTo>
                    <a:lnTo>
                      <a:pt x="1263" y="152"/>
                    </a:lnTo>
                    <a:lnTo>
                      <a:pt x="949" y="0"/>
                    </a:lnTo>
                    <a:lnTo>
                      <a:pt x="313" y="0"/>
                    </a:lnTo>
                    <a:lnTo>
                      <a:pt x="0" y="152"/>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644"/>
                <a:endParaRPr lang="en-US" sz="882" dirty="0">
                  <a:solidFill>
                    <a:srgbClr val="000000">
                      <a:lumMod val="50000"/>
                      <a:lumOff val="50000"/>
                    </a:srgbClr>
                  </a:solidFill>
                </a:endParaRPr>
              </a:p>
            </p:txBody>
          </p:sp>
          <p:sp>
            <p:nvSpPr>
              <p:cNvPr id="25" name="Freeform 24"/>
              <p:cNvSpPr/>
              <p:nvPr/>
            </p:nvSpPr>
            <p:spPr>
              <a:xfrm>
                <a:off x="700122" y="2753106"/>
                <a:ext cx="1025491" cy="2824536"/>
              </a:xfrm>
              <a:custGeom>
                <a:avLst/>
                <a:gdLst>
                  <a:gd name="connsiteX0" fmla="*/ 93981 w 1025491"/>
                  <a:gd name="connsiteY0" fmla="*/ 2082857 h 2824536"/>
                  <a:gd name="connsiteX1" fmla="*/ 93981 w 1025491"/>
                  <a:gd name="connsiteY1" fmla="*/ 2692597 h 2824536"/>
                  <a:gd name="connsiteX2" fmla="*/ 931511 w 1025491"/>
                  <a:gd name="connsiteY2" fmla="*/ 2692597 h 2824536"/>
                  <a:gd name="connsiteX3" fmla="*/ 931511 w 1025491"/>
                  <a:gd name="connsiteY3" fmla="*/ 2082857 h 2824536"/>
                  <a:gd name="connsiteX4" fmla="*/ 93981 w 1025491"/>
                  <a:gd name="connsiteY4" fmla="*/ 1426363 h 2824536"/>
                  <a:gd name="connsiteX5" fmla="*/ 93981 w 1025491"/>
                  <a:gd name="connsiteY5" fmla="*/ 2036103 h 2824536"/>
                  <a:gd name="connsiteX6" fmla="*/ 931511 w 1025491"/>
                  <a:gd name="connsiteY6" fmla="*/ 2036103 h 2824536"/>
                  <a:gd name="connsiteX7" fmla="*/ 931511 w 1025491"/>
                  <a:gd name="connsiteY7" fmla="*/ 1426363 h 2824536"/>
                  <a:gd name="connsiteX8" fmla="*/ 93981 w 1025491"/>
                  <a:gd name="connsiteY8" fmla="*/ 769867 h 2824536"/>
                  <a:gd name="connsiteX9" fmla="*/ 93981 w 1025491"/>
                  <a:gd name="connsiteY9" fmla="*/ 1379607 h 2824536"/>
                  <a:gd name="connsiteX10" fmla="*/ 931511 w 1025491"/>
                  <a:gd name="connsiteY10" fmla="*/ 1379607 h 2824536"/>
                  <a:gd name="connsiteX11" fmla="*/ 931511 w 1025491"/>
                  <a:gd name="connsiteY11" fmla="*/ 769867 h 2824536"/>
                  <a:gd name="connsiteX12" fmla="*/ 93981 w 1025491"/>
                  <a:gd name="connsiteY12" fmla="*/ 113372 h 2824536"/>
                  <a:gd name="connsiteX13" fmla="*/ 93981 w 1025491"/>
                  <a:gd name="connsiteY13" fmla="*/ 723112 h 2824536"/>
                  <a:gd name="connsiteX14" fmla="*/ 931511 w 1025491"/>
                  <a:gd name="connsiteY14" fmla="*/ 723112 h 2824536"/>
                  <a:gd name="connsiteX15" fmla="*/ 931511 w 1025491"/>
                  <a:gd name="connsiteY15" fmla="*/ 113372 h 2824536"/>
                  <a:gd name="connsiteX16" fmla="*/ 0 w 1025491"/>
                  <a:gd name="connsiteY16" fmla="*/ 0 h 2824536"/>
                  <a:gd name="connsiteX17" fmla="*/ 1025491 w 1025491"/>
                  <a:gd name="connsiteY17" fmla="*/ 0 h 2824536"/>
                  <a:gd name="connsiteX18" fmla="*/ 1025491 w 1025491"/>
                  <a:gd name="connsiteY18" fmla="*/ 2824536 h 2824536"/>
                  <a:gd name="connsiteX19" fmla="*/ 0 w 1025491"/>
                  <a:gd name="connsiteY19" fmla="*/ 2824536 h 2824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25491" h="2824536">
                    <a:moveTo>
                      <a:pt x="93981" y="2082857"/>
                    </a:moveTo>
                    <a:lnTo>
                      <a:pt x="93981" y="2692597"/>
                    </a:lnTo>
                    <a:lnTo>
                      <a:pt x="931511" y="2692597"/>
                    </a:lnTo>
                    <a:lnTo>
                      <a:pt x="931511" y="2082857"/>
                    </a:lnTo>
                    <a:close/>
                    <a:moveTo>
                      <a:pt x="93981" y="1426363"/>
                    </a:moveTo>
                    <a:lnTo>
                      <a:pt x="93981" y="2036103"/>
                    </a:lnTo>
                    <a:lnTo>
                      <a:pt x="931511" y="2036103"/>
                    </a:lnTo>
                    <a:lnTo>
                      <a:pt x="931511" y="1426363"/>
                    </a:lnTo>
                    <a:close/>
                    <a:moveTo>
                      <a:pt x="93981" y="769867"/>
                    </a:moveTo>
                    <a:lnTo>
                      <a:pt x="93981" y="1379607"/>
                    </a:lnTo>
                    <a:lnTo>
                      <a:pt x="931511" y="1379607"/>
                    </a:lnTo>
                    <a:lnTo>
                      <a:pt x="931511" y="769867"/>
                    </a:lnTo>
                    <a:close/>
                    <a:moveTo>
                      <a:pt x="93981" y="113372"/>
                    </a:moveTo>
                    <a:lnTo>
                      <a:pt x="93981" y="723112"/>
                    </a:lnTo>
                    <a:lnTo>
                      <a:pt x="931511" y="723112"/>
                    </a:lnTo>
                    <a:lnTo>
                      <a:pt x="931511" y="113372"/>
                    </a:lnTo>
                    <a:close/>
                    <a:moveTo>
                      <a:pt x="0" y="0"/>
                    </a:moveTo>
                    <a:lnTo>
                      <a:pt x="1025491" y="0"/>
                    </a:lnTo>
                    <a:lnTo>
                      <a:pt x="1025491" y="2824536"/>
                    </a:lnTo>
                    <a:lnTo>
                      <a:pt x="0" y="282453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44"/>
                <a:endParaRPr lang="en-US" sz="1090" dirty="0">
                  <a:solidFill>
                    <a:srgbClr val="FFFFFF"/>
                  </a:solidFill>
                </a:endParaRPr>
              </a:p>
            </p:txBody>
          </p:sp>
        </p:grpSp>
      </p:grpSp>
      <p:grpSp>
        <p:nvGrpSpPr>
          <p:cNvPr id="26" name="Group 25"/>
          <p:cNvGrpSpPr/>
          <p:nvPr/>
        </p:nvGrpSpPr>
        <p:grpSpPr>
          <a:xfrm>
            <a:off x="2337976" y="2736152"/>
            <a:ext cx="759372" cy="2231779"/>
            <a:chOff x="1974776" y="2554940"/>
            <a:chExt cx="1032799" cy="3035375"/>
          </a:xfrm>
        </p:grpSpPr>
        <p:sp>
          <p:nvSpPr>
            <p:cNvPr id="27" name="AutoShape 15"/>
            <p:cNvSpPr>
              <a:spLocks noChangeAspect="1" noChangeArrowheads="1" noTextEdit="1"/>
            </p:cNvSpPr>
            <p:nvPr/>
          </p:nvSpPr>
          <p:spPr bwMode="auto">
            <a:xfrm>
              <a:off x="1976400" y="2577800"/>
              <a:ext cx="1029551" cy="3012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644"/>
              <a:endParaRPr lang="en-US" sz="882" dirty="0">
                <a:solidFill>
                  <a:srgbClr val="000000"/>
                </a:solidFill>
              </a:endParaRPr>
            </a:p>
          </p:txBody>
        </p:sp>
        <p:sp>
          <p:nvSpPr>
            <p:cNvPr id="28" name="TextBox 27"/>
            <p:cNvSpPr txBox="1"/>
            <p:nvPr/>
          </p:nvSpPr>
          <p:spPr>
            <a:xfrm>
              <a:off x="2074441" y="2875245"/>
              <a:ext cx="827302" cy="600972"/>
            </a:xfrm>
            <a:prstGeom prst="rect">
              <a:avLst/>
            </a:prstGeom>
            <a:noFill/>
          </p:spPr>
          <p:txBody>
            <a:bodyPr wrap="square" lIns="0" tIns="0" rIns="0" bIns="0" rtlCol="0" anchor="ctr">
              <a:noAutofit/>
            </a:bodyPr>
            <a:lstStyle/>
            <a:p>
              <a:pPr algn="ctr" defTabSz="685644"/>
              <a:r>
                <a:rPr lang="en-US" sz="882" dirty="0">
                  <a:solidFill>
                    <a:srgbClr val="D2D2D2">
                      <a:lumMod val="25000"/>
                    </a:srgbClr>
                  </a:solidFill>
                  <a:cs typeface="Segoe UI" panose="020B0502040204020203" pitchFamily="34" charset="0"/>
                </a:rPr>
                <a:t>PDW /  HDInsight</a:t>
              </a:r>
            </a:p>
          </p:txBody>
        </p:sp>
        <p:grpSp>
          <p:nvGrpSpPr>
            <p:cNvPr id="29" name="Group 28"/>
            <p:cNvGrpSpPr/>
            <p:nvPr/>
          </p:nvGrpSpPr>
          <p:grpSpPr>
            <a:xfrm>
              <a:off x="1974776" y="2554940"/>
              <a:ext cx="1032799" cy="3022702"/>
              <a:chOff x="692814" y="2554940"/>
              <a:chExt cx="1032799" cy="3022702"/>
            </a:xfrm>
          </p:grpSpPr>
          <p:sp>
            <p:nvSpPr>
              <p:cNvPr id="30" name="Freeform 19"/>
              <p:cNvSpPr>
                <a:spLocks/>
              </p:cNvSpPr>
              <p:nvPr/>
            </p:nvSpPr>
            <p:spPr bwMode="auto">
              <a:xfrm>
                <a:off x="692814" y="2554940"/>
                <a:ext cx="1025491" cy="148863"/>
              </a:xfrm>
              <a:custGeom>
                <a:avLst/>
                <a:gdLst>
                  <a:gd name="T0" fmla="*/ 0 w 1263"/>
                  <a:gd name="T1" fmla="*/ 152 h 152"/>
                  <a:gd name="T2" fmla="*/ 1263 w 1263"/>
                  <a:gd name="T3" fmla="*/ 152 h 152"/>
                  <a:gd name="T4" fmla="*/ 949 w 1263"/>
                  <a:gd name="T5" fmla="*/ 0 h 152"/>
                  <a:gd name="T6" fmla="*/ 313 w 1263"/>
                  <a:gd name="T7" fmla="*/ 0 h 152"/>
                  <a:gd name="T8" fmla="*/ 0 w 1263"/>
                  <a:gd name="T9" fmla="*/ 152 h 152"/>
                </a:gdLst>
                <a:ahLst/>
                <a:cxnLst>
                  <a:cxn ang="0">
                    <a:pos x="T0" y="T1"/>
                  </a:cxn>
                  <a:cxn ang="0">
                    <a:pos x="T2" y="T3"/>
                  </a:cxn>
                  <a:cxn ang="0">
                    <a:pos x="T4" y="T5"/>
                  </a:cxn>
                  <a:cxn ang="0">
                    <a:pos x="T6" y="T7"/>
                  </a:cxn>
                  <a:cxn ang="0">
                    <a:pos x="T8" y="T9"/>
                  </a:cxn>
                </a:cxnLst>
                <a:rect l="0" t="0" r="r" b="b"/>
                <a:pathLst>
                  <a:path w="1263" h="152">
                    <a:moveTo>
                      <a:pt x="0" y="152"/>
                    </a:moveTo>
                    <a:lnTo>
                      <a:pt x="1263" y="152"/>
                    </a:lnTo>
                    <a:lnTo>
                      <a:pt x="949" y="0"/>
                    </a:lnTo>
                    <a:lnTo>
                      <a:pt x="313" y="0"/>
                    </a:lnTo>
                    <a:lnTo>
                      <a:pt x="0" y="152"/>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644"/>
                <a:endParaRPr lang="en-US" sz="882" dirty="0">
                  <a:solidFill>
                    <a:srgbClr val="000000">
                      <a:lumMod val="50000"/>
                      <a:lumOff val="50000"/>
                    </a:srgbClr>
                  </a:solidFill>
                </a:endParaRPr>
              </a:p>
            </p:txBody>
          </p:sp>
          <p:sp>
            <p:nvSpPr>
              <p:cNvPr id="31" name="Freeform 30"/>
              <p:cNvSpPr/>
              <p:nvPr/>
            </p:nvSpPr>
            <p:spPr>
              <a:xfrm>
                <a:off x="700122" y="2753106"/>
                <a:ext cx="1025491" cy="2824536"/>
              </a:xfrm>
              <a:custGeom>
                <a:avLst/>
                <a:gdLst>
                  <a:gd name="connsiteX0" fmla="*/ 93981 w 1025491"/>
                  <a:gd name="connsiteY0" fmla="*/ 2082857 h 2824536"/>
                  <a:gd name="connsiteX1" fmla="*/ 93981 w 1025491"/>
                  <a:gd name="connsiteY1" fmla="*/ 2692597 h 2824536"/>
                  <a:gd name="connsiteX2" fmla="*/ 931511 w 1025491"/>
                  <a:gd name="connsiteY2" fmla="*/ 2692597 h 2824536"/>
                  <a:gd name="connsiteX3" fmla="*/ 931511 w 1025491"/>
                  <a:gd name="connsiteY3" fmla="*/ 2082857 h 2824536"/>
                  <a:gd name="connsiteX4" fmla="*/ 93981 w 1025491"/>
                  <a:gd name="connsiteY4" fmla="*/ 1426363 h 2824536"/>
                  <a:gd name="connsiteX5" fmla="*/ 93981 w 1025491"/>
                  <a:gd name="connsiteY5" fmla="*/ 2036103 h 2824536"/>
                  <a:gd name="connsiteX6" fmla="*/ 931511 w 1025491"/>
                  <a:gd name="connsiteY6" fmla="*/ 2036103 h 2824536"/>
                  <a:gd name="connsiteX7" fmla="*/ 931511 w 1025491"/>
                  <a:gd name="connsiteY7" fmla="*/ 1426363 h 2824536"/>
                  <a:gd name="connsiteX8" fmla="*/ 93981 w 1025491"/>
                  <a:gd name="connsiteY8" fmla="*/ 769867 h 2824536"/>
                  <a:gd name="connsiteX9" fmla="*/ 93981 w 1025491"/>
                  <a:gd name="connsiteY9" fmla="*/ 1379607 h 2824536"/>
                  <a:gd name="connsiteX10" fmla="*/ 931511 w 1025491"/>
                  <a:gd name="connsiteY10" fmla="*/ 1379607 h 2824536"/>
                  <a:gd name="connsiteX11" fmla="*/ 931511 w 1025491"/>
                  <a:gd name="connsiteY11" fmla="*/ 769867 h 2824536"/>
                  <a:gd name="connsiteX12" fmla="*/ 93981 w 1025491"/>
                  <a:gd name="connsiteY12" fmla="*/ 113372 h 2824536"/>
                  <a:gd name="connsiteX13" fmla="*/ 93981 w 1025491"/>
                  <a:gd name="connsiteY13" fmla="*/ 723112 h 2824536"/>
                  <a:gd name="connsiteX14" fmla="*/ 931511 w 1025491"/>
                  <a:gd name="connsiteY14" fmla="*/ 723112 h 2824536"/>
                  <a:gd name="connsiteX15" fmla="*/ 931511 w 1025491"/>
                  <a:gd name="connsiteY15" fmla="*/ 113372 h 2824536"/>
                  <a:gd name="connsiteX16" fmla="*/ 0 w 1025491"/>
                  <a:gd name="connsiteY16" fmla="*/ 0 h 2824536"/>
                  <a:gd name="connsiteX17" fmla="*/ 1025491 w 1025491"/>
                  <a:gd name="connsiteY17" fmla="*/ 0 h 2824536"/>
                  <a:gd name="connsiteX18" fmla="*/ 1025491 w 1025491"/>
                  <a:gd name="connsiteY18" fmla="*/ 2824536 h 2824536"/>
                  <a:gd name="connsiteX19" fmla="*/ 0 w 1025491"/>
                  <a:gd name="connsiteY19" fmla="*/ 2824536 h 2824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25491" h="2824536">
                    <a:moveTo>
                      <a:pt x="93981" y="2082857"/>
                    </a:moveTo>
                    <a:lnTo>
                      <a:pt x="93981" y="2692597"/>
                    </a:lnTo>
                    <a:lnTo>
                      <a:pt x="931511" y="2692597"/>
                    </a:lnTo>
                    <a:lnTo>
                      <a:pt x="931511" y="2082857"/>
                    </a:lnTo>
                    <a:close/>
                    <a:moveTo>
                      <a:pt x="93981" y="1426363"/>
                    </a:moveTo>
                    <a:lnTo>
                      <a:pt x="93981" y="2036103"/>
                    </a:lnTo>
                    <a:lnTo>
                      <a:pt x="931511" y="2036103"/>
                    </a:lnTo>
                    <a:lnTo>
                      <a:pt x="931511" y="1426363"/>
                    </a:lnTo>
                    <a:close/>
                    <a:moveTo>
                      <a:pt x="93981" y="769867"/>
                    </a:moveTo>
                    <a:lnTo>
                      <a:pt x="93981" y="1379607"/>
                    </a:lnTo>
                    <a:lnTo>
                      <a:pt x="931511" y="1379607"/>
                    </a:lnTo>
                    <a:lnTo>
                      <a:pt x="931511" y="769867"/>
                    </a:lnTo>
                    <a:close/>
                    <a:moveTo>
                      <a:pt x="93981" y="113372"/>
                    </a:moveTo>
                    <a:lnTo>
                      <a:pt x="93981" y="723112"/>
                    </a:lnTo>
                    <a:lnTo>
                      <a:pt x="931511" y="723112"/>
                    </a:lnTo>
                    <a:lnTo>
                      <a:pt x="931511" y="113372"/>
                    </a:lnTo>
                    <a:close/>
                    <a:moveTo>
                      <a:pt x="0" y="0"/>
                    </a:moveTo>
                    <a:lnTo>
                      <a:pt x="1025491" y="0"/>
                    </a:lnTo>
                    <a:lnTo>
                      <a:pt x="1025491" y="2824536"/>
                    </a:lnTo>
                    <a:lnTo>
                      <a:pt x="0" y="282453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44"/>
                <a:endParaRPr lang="en-US" sz="1090" dirty="0">
                  <a:solidFill>
                    <a:srgbClr val="FFFFFF"/>
                  </a:solidFill>
                </a:endParaRPr>
              </a:p>
            </p:txBody>
          </p:sp>
        </p:grpSp>
      </p:grpSp>
      <p:grpSp>
        <p:nvGrpSpPr>
          <p:cNvPr id="32" name="Group 31"/>
          <p:cNvGrpSpPr/>
          <p:nvPr/>
        </p:nvGrpSpPr>
        <p:grpSpPr>
          <a:xfrm>
            <a:off x="3252266" y="2736152"/>
            <a:ext cx="759372" cy="2231779"/>
            <a:chOff x="4423306" y="2554940"/>
            <a:chExt cx="1032799" cy="3035375"/>
          </a:xfrm>
        </p:grpSpPr>
        <p:grpSp>
          <p:nvGrpSpPr>
            <p:cNvPr id="33" name="Group 32"/>
            <p:cNvGrpSpPr/>
            <p:nvPr/>
          </p:nvGrpSpPr>
          <p:grpSpPr>
            <a:xfrm>
              <a:off x="4423306" y="2554940"/>
              <a:ext cx="1032799" cy="3035375"/>
              <a:chOff x="1974776" y="2554940"/>
              <a:chExt cx="1032799" cy="3035375"/>
            </a:xfrm>
          </p:grpSpPr>
          <p:sp>
            <p:nvSpPr>
              <p:cNvPr id="35" name="AutoShape 15"/>
              <p:cNvSpPr>
                <a:spLocks noChangeAspect="1" noChangeArrowheads="1" noTextEdit="1"/>
              </p:cNvSpPr>
              <p:nvPr/>
            </p:nvSpPr>
            <p:spPr bwMode="auto">
              <a:xfrm>
                <a:off x="1976400" y="2577800"/>
                <a:ext cx="1029551" cy="3012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644"/>
                <a:endParaRPr lang="en-US" sz="882" dirty="0">
                  <a:solidFill>
                    <a:srgbClr val="000000"/>
                  </a:solidFill>
                </a:endParaRPr>
              </a:p>
            </p:txBody>
          </p:sp>
          <p:grpSp>
            <p:nvGrpSpPr>
              <p:cNvPr id="36" name="Group 35"/>
              <p:cNvGrpSpPr/>
              <p:nvPr/>
            </p:nvGrpSpPr>
            <p:grpSpPr>
              <a:xfrm>
                <a:off x="1974776" y="2554940"/>
                <a:ext cx="1032799" cy="3022702"/>
                <a:chOff x="692814" y="2554940"/>
                <a:chExt cx="1032799" cy="3022702"/>
              </a:xfrm>
            </p:grpSpPr>
            <p:sp>
              <p:nvSpPr>
                <p:cNvPr id="37" name="Freeform 19"/>
                <p:cNvSpPr>
                  <a:spLocks/>
                </p:cNvSpPr>
                <p:nvPr/>
              </p:nvSpPr>
              <p:spPr bwMode="auto">
                <a:xfrm>
                  <a:off x="692814" y="2554940"/>
                  <a:ext cx="1025491" cy="148863"/>
                </a:xfrm>
                <a:custGeom>
                  <a:avLst/>
                  <a:gdLst>
                    <a:gd name="T0" fmla="*/ 0 w 1263"/>
                    <a:gd name="T1" fmla="*/ 152 h 152"/>
                    <a:gd name="T2" fmla="*/ 1263 w 1263"/>
                    <a:gd name="T3" fmla="*/ 152 h 152"/>
                    <a:gd name="T4" fmla="*/ 949 w 1263"/>
                    <a:gd name="T5" fmla="*/ 0 h 152"/>
                    <a:gd name="T6" fmla="*/ 313 w 1263"/>
                    <a:gd name="T7" fmla="*/ 0 h 152"/>
                    <a:gd name="T8" fmla="*/ 0 w 1263"/>
                    <a:gd name="T9" fmla="*/ 152 h 152"/>
                  </a:gdLst>
                  <a:ahLst/>
                  <a:cxnLst>
                    <a:cxn ang="0">
                      <a:pos x="T0" y="T1"/>
                    </a:cxn>
                    <a:cxn ang="0">
                      <a:pos x="T2" y="T3"/>
                    </a:cxn>
                    <a:cxn ang="0">
                      <a:pos x="T4" y="T5"/>
                    </a:cxn>
                    <a:cxn ang="0">
                      <a:pos x="T6" y="T7"/>
                    </a:cxn>
                    <a:cxn ang="0">
                      <a:pos x="T8" y="T9"/>
                    </a:cxn>
                  </a:cxnLst>
                  <a:rect l="0" t="0" r="r" b="b"/>
                  <a:pathLst>
                    <a:path w="1263" h="152">
                      <a:moveTo>
                        <a:pt x="0" y="152"/>
                      </a:moveTo>
                      <a:lnTo>
                        <a:pt x="1263" y="152"/>
                      </a:lnTo>
                      <a:lnTo>
                        <a:pt x="949" y="0"/>
                      </a:lnTo>
                      <a:lnTo>
                        <a:pt x="313" y="0"/>
                      </a:lnTo>
                      <a:lnTo>
                        <a:pt x="0" y="152"/>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644"/>
                  <a:endParaRPr lang="en-US" sz="882" dirty="0">
                    <a:solidFill>
                      <a:srgbClr val="000000">
                        <a:lumMod val="50000"/>
                        <a:lumOff val="50000"/>
                      </a:srgbClr>
                    </a:solidFill>
                  </a:endParaRPr>
                </a:p>
              </p:txBody>
            </p:sp>
            <p:sp>
              <p:nvSpPr>
                <p:cNvPr id="38" name="Freeform 37"/>
                <p:cNvSpPr/>
                <p:nvPr/>
              </p:nvSpPr>
              <p:spPr>
                <a:xfrm>
                  <a:off x="700122" y="2753106"/>
                  <a:ext cx="1025491" cy="2824536"/>
                </a:xfrm>
                <a:custGeom>
                  <a:avLst/>
                  <a:gdLst>
                    <a:gd name="connsiteX0" fmla="*/ 93981 w 1025491"/>
                    <a:gd name="connsiteY0" fmla="*/ 2082857 h 2824536"/>
                    <a:gd name="connsiteX1" fmla="*/ 93981 w 1025491"/>
                    <a:gd name="connsiteY1" fmla="*/ 2692597 h 2824536"/>
                    <a:gd name="connsiteX2" fmla="*/ 931511 w 1025491"/>
                    <a:gd name="connsiteY2" fmla="*/ 2692597 h 2824536"/>
                    <a:gd name="connsiteX3" fmla="*/ 931511 w 1025491"/>
                    <a:gd name="connsiteY3" fmla="*/ 2082857 h 2824536"/>
                    <a:gd name="connsiteX4" fmla="*/ 93981 w 1025491"/>
                    <a:gd name="connsiteY4" fmla="*/ 1426363 h 2824536"/>
                    <a:gd name="connsiteX5" fmla="*/ 93981 w 1025491"/>
                    <a:gd name="connsiteY5" fmla="*/ 2036103 h 2824536"/>
                    <a:gd name="connsiteX6" fmla="*/ 931511 w 1025491"/>
                    <a:gd name="connsiteY6" fmla="*/ 2036103 h 2824536"/>
                    <a:gd name="connsiteX7" fmla="*/ 931511 w 1025491"/>
                    <a:gd name="connsiteY7" fmla="*/ 1426363 h 2824536"/>
                    <a:gd name="connsiteX8" fmla="*/ 93981 w 1025491"/>
                    <a:gd name="connsiteY8" fmla="*/ 769867 h 2824536"/>
                    <a:gd name="connsiteX9" fmla="*/ 93981 w 1025491"/>
                    <a:gd name="connsiteY9" fmla="*/ 1379607 h 2824536"/>
                    <a:gd name="connsiteX10" fmla="*/ 931511 w 1025491"/>
                    <a:gd name="connsiteY10" fmla="*/ 1379607 h 2824536"/>
                    <a:gd name="connsiteX11" fmla="*/ 931511 w 1025491"/>
                    <a:gd name="connsiteY11" fmla="*/ 769867 h 2824536"/>
                    <a:gd name="connsiteX12" fmla="*/ 93981 w 1025491"/>
                    <a:gd name="connsiteY12" fmla="*/ 113372 h 2824536"/>
                    <a:gd name="connsiteX13" fmla="*/ 93981 w 1025491"/>
                    <a:gd name="connsiteY13" fmla="*/ 723112 h 2824536"/>
                    <a:gd name="connsiteX14" fmla="*/ 931511 w 1025491"/>
                    <a:gd name="connsiteY14" fmla="*/ 723112 h 2824536"/>
                    <a:gd name="connsiteX15" fmla="*/ 931511 w 1025491"/>
                    <a:gd name="connsiteY15" fmla="*/ 113372 h 2824536"/>
                    <a:gd name="connsiteX16" fmla="*/ 0 w 1025491"/>
                    <a:gd name="connsiteY16" fmla="*/ 0 h 2824536"/>
                    <a:gd name="connsiteX17" fmla="*/ 1025491 w 1025491"/>
                    <a:gd name="connsiteY17" fmla="*/ 0 h 2824536"/>
                    <a:gd name="connsiteX18" fmla="*/ 1025491 w 1025491"/>
                    <a:gd name="connsiteY18" fmla="*/ 2824536 h 2824536"/>
                    <a:gd name="connsiteX19" fmla="*/ 0 w 1025491"/>
                    <a:gd name="connsiteY19" fmla="*/ 2824536 h 2824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25491" h="2824536">
                      <a:moveTo>
                        <a:pt x="93981" y="2082857"/>
                      </a:moveTo>
                      <a:lnTo>
                        <a:pt x="93981" y="2692597"/>
                      </a:lnTo>
                      <a:lnTo>
                        <a:pt x="931511" y="2692597"/>
                      </a:lnTo>
                      <a:lnTo>
                        <a:pt x="931511" y="2082857"/>
                      </a:lnTo>
                      <a:close/>
                      <a:moveTo>
                        <a:pt x="93981" y="1426363"/>
                      </a:moveTo>
                      <a:lnTo>
                        <a:pt x="93981" y="2036103"/>
                      </a:lnTo>
                      <a:lnTo>
                        <a:pt x="931511" y="2036103"/>
                      </a:lnTo>
                      <a:lnTo>
                        <a:pt x="931511" y="1426363"/>
                      </a:lnTo>
                      <a:close/>
                      <a:moveTo>
                        <a:pt x="93981" y="769867"/>
                      </a:moveTo>
                      <a:lnTo>
                        <a:pt x="93981" y="1379607"/>
                      </a:lnTo>
                      <a:lnTo>
                        <a:pt x="931511" y="1379607"/>
                      </a:lnTo>
                      <a:lnTo>
                        <a:pt x="931511" y="769867"/>
                      </a:lnTo>
                      <a:close/>
                      <a:moveTo>
                        <a:pt x="93981" y="113372"/>
                      </a:moveTo>
                      <a:lnTo>
                        <a:pt x="93981" y="723112"/>
                      </a:lnTo>
                      <a:lnTo>
                        <a:pt x="931511" y="723112"/>
                      </a:lnTo>
                      <a:lnTo>
                        <a:pt x="931511" y="113372"/>
                      </a:lnTo>
                      <a:close/>
                      <a:moveTo>
                        <a:pt x="0" y="0"/>
                      </a:moveTo>
                      <a:lnTo>
                        <a:pt x="1025491" y="0"/>
                      </a:lnTo>
                      <a:lnTo>
                        <a:pt x="1025491" y="2824536"/>
                      </a:lnTo>
                      <a:lnTo>
                        <a:pt x="0" y="282453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44"/>
                  <a:endParaRPr lang="en-US" sz="1090" dirty="0">
                    <a:solidFill>
                      <a:srgbClr val="FFFFFF"/>
                    </a:solidFill>
                  </a:endParaRPr>
                </a:p>
              </p:txBody>
            </p:sp>
          </p:grpSp>
        </p:grpSp>
        <p:sp>
          <p:nvSpPr>
            <p:cNvPr id="34" name="TextBox 33"/>
            <p:cNvSpPr txBox="1"/>
            <p:nvPr/>
          </p:nvSpPr>
          <p:spPr>
            <a:xfrm>
              <a:off x="4522400" y="2864878"/>
              <a:ext cx="827302" cy="600972"/>
            </a:xfrm>
            <a:prstGeom prst="rect">
              <a:avLst/>
            </a:prstGeom>
            <a:noFill/>
          </p:spPr>
          <p:txBody>
            <a:bodyPr wrap="square" lIns="0" tIns="0" rIns="0" bIns="0" rtlCol="0" anchor="ctr">
              <a:noAutofit/>
            </a:bodyPr>
            <a:lstStyle/>
            <a:p>
              <a:pPr algn="ctr" defTabSz="685644"/>
              <a:r>
                <a:rPr lang="en-US" sz="882" dirty="0">
                  <a:solidFill>
                    <a:srgbClr val="D2D2D2">
                      <a:lumMod val="25000"/>
                    </a:srgbClr>
                  </a:solidFill>
                  <a:cs typeface="Segoe UI" panose="020B0502040204020203" pitchFamily="34" charset="0"/>
                </a:rPr>
                <a:t>PDW /  HDInsight</a:t>
              </a:r>
            </a:p>
          </p:txBody>
        </p:sp>
      </p:grpSp>
      <p:sp>
        <p:nvSpPr>
          <p:cNvPr id="39" name="Left Arrow 38"/>
          <p:cNvSpPr/>
          <p:nvPr/>
        </p:nvSpPr>
        <p:spPr>
          <a:xfrm rot="16200000">
            <a:off x="1096713" y="4027462"/>
            <a:ext cx="1418690" cy="239091"/>
          </a:xfrm>
          <a:prstGeom prst="leftArrow">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44"/>
            <a:endParaRPr lang="en-US" sz="1090" dirty="0">
              <a:solidFill>
                <a:srgbClr val="FFFFFF"/>
              </a:solidFill>
            </a:endParaRPr>
          </a:p>
        </p:txBody>
      </p:sp>
      <p:sp>
        <p:nvSpPr>
          <p:cNvPr id="40" name="Left Arrow 39"/>
          <p:cNvSpPr/>
          <p:nvPr/>
        </p:nvSpPr>
        <p:spPr>
          <a:xfrm rot="16200000">
            <a:off x="2002744" y="4030347"/>
            <a:ext cx="1424461" cy="239091"/>
          </a:xfrm>
          <a:prstGeom prst="leftArrow">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44"/>
            <a:endParaRPr lang="en-US" sz="1090" dirty="0">
              <a:solidFill>
                <a:srgbClr val="FFFFFF"/>
              </a:solidFill>
            </a:endParaRPr>
          </a:p>
        </p:txBody>
      </p:sp>
      <p:sp>
        <p:nvSpPr>
          <p:cNvPr id="41" name="Left Arrow 40"/>
          <p:cNvSpPr/>
          <p:nvPr/>
        </p:nvSpPr>
        <p:spPr>
          <a:xfrm rot="16200000">
            <a:off x="2919920" y="4027462"/>
            <a:ext cx="1418689" cy="239091"/>
          </a:xfrm>
          <a:prstGeom prst="leftArrow">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44"/>
            <a:endParaRPr lang="en-US" sz="1090" dirty="0">
              <a:solidFill>
                <a:srgbClr val="FFFFFF"/>
              </a:solidFill>
            </a:endParaRPr>
          </a:p>
        </p:txBody>
      </p:sp>
    </p:spTree>
    <p:extLst>
      <p:ext uri="{BB962C8B-B14F-4D97-AF65-F5344CB8AC3E}">
        <p14:creationId xmlns:p14="http://schemas.microsoft.com/office/powerpoint/2010/main" val="1942237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63" presetClass="path" presetSubtype="0" accel="50000" decel="50000" fill="hold" nodeType="withEffect">
                                  <p:stCondLst>
                                    <p:cond delay="0"/>
                                  </p:stCondLst>
                                  <p:childTnLst>
                                    <p:animMotion origin="layout" path="M -0.01379 -2.83704E-6 L 4.64641E-7 -2.83704E-6 " pathEditMode="relative" rAng="0" ptsTypes="AA">
                                      <p:cBhvr>
                                        <p:cTn id="9" dur="500" fill="hold"/>
                                        <p:tgtEl>
                                          <p:spTgt spid="17"/>
                                        </p:tgtEl>
                                        <p:attrNameLst>
                                          <p:attrName>ppt_x</p:attrName>
                                          <p:attrName>ppt_y</p:attrName>
                                        </p:attrNameLst>
                                      </p:cBhvr>
                                      <p:rCtr x="855" y="0"/>
                                    </p:animMotion>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25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63" presetClass="path" presetSubtype="0" accel="50000" decel="50000" fill="hold" nodeType="withEffect">
                                  <p:stCondLst>
                                    <p:cond delay="0"/>
                                  </p:stCondLst>
                                  <p:childTnLst>
                                    <p:animMotion origin="layout" path="M -0.01341 -6.89968E-7 L 2.74189E-6 -6.89968E-7 " pathEditMode="relative" rAng="0" ptsTypes="AA">
                                      <p:cBhvr>
                                        <p:cTn id="34" dur="500" fill="hold"/>
                                        <p:tgtEl>
                                          <p:spTgt spid="20"/>
                                        </p:tgtEl>
                                        <p:attrNameLst>
                                          <p:attrName>ppt_x</p:attrName>
                                          <p:attrName>ppt_y</p:attrName>
                                        </p:attrNameLst>
                                      </p:cBhvr>
                                      <p:rCtr x="664" y="0"/>
                                    </p:animMotion>
                                  </p:childTnLst>
                                </p:cTn>
                              </p:par>
                            </p:childTnLst>
                          </p:cTn>
                        </p:par>
                        <p:par>
                          <p:cTn id="35" fill="hold">
                            <p:stCondLst>
                              <p:cond delay="500"/>
                            </p:stCondLst>
                            <p:childTnLst>
                              <p:par>
                                <p:cTn id="36" presetID="22" presetClass="entr" presetSubtype="1" fill="hold" grpId="0" nodeType="after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wipe(up)">
                                      <p:cBhvr>
                                        <p:cTn id="38" dur="500"/>
                                        <p:tgtEl>
                                          <p:spTgt spid="3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par>
                                <p:cTn id="44" presetID="63" presetClass="path" presetSubtype="0" accel="50000" decel="50000" fill="hold" nodeType="withEffect">
                                  <p:stCondLst>
                                    <p:cond delay="0"/>
                                  </p:stCondLst>
                                  <p:childTnLst>
                                    <p:animMotion origin="layout" path="M -0.01341 -6.89968E-7 L 3.80138E-6 -6.89968E-7 " pathEditMode="relative" rAng="0" ptsTypes="AA">
                                      <p:cBhvr>
                                        <p:cTn id="45" dur="500" fill="hold"/>
                                        <p:tgtEl>
                                          <p:spTgt spid="26"/>
                                        </p:tgtEl>
                                        <p:attrNameLst>
                                          <p:attrName>ppt_x</p:attrName>
                                          <p:attrName>ppt_y</p:attrName>
                                        </p:attrNameLst>
                                      </p:cBhvr>
                                      <p:rCtr x="664" y="0"/>
                                    </p:animMotion>
                                  </p:childTnLst>
                                </p:cTn>
                              </p:par>
                            </p:childTnLst>
                          </p:cTn>
                        </p:par>
                        <p:par>
                          <p:cTn id="46" fill="hold">
                            <p:stCondLst>
                              <p:cond delay="500"/>
                            </p:stCondLst>
                            <p:childTnLst>
                              <p:par>
                                <p:cTn id="47" presetID="22" presetClass="entr" presetSubtype="1" fill="hold" grpId="0" nodeType="after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wipe(up)">
                                      <p:cBhvr>
                                        <p:cTn id="49" dur="500"/>
                                        <p:tgtEl>
                                          <p:spTgt spid="4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500"/>
                                        <p:tgtEl>
                                          <p:spTgt spid="32"/>
                                        </p:tgtEl>
                                      </p:cBhvr>
                                    </p:animEffect>
                                  </p:childTnLst>
                                </p:cTn>
                              </p:par>
                              <p:par>
                                <p:cTn id="55" presetID="63" presetClass="path" presetSubtype="0" accel="50000" decel="50000" fill="hold" nodeType="withEffect">
                                  <p:stCondLst>
                                    <p:cond delay="0"/>
                                  </p:stCondLst>
                                  <p:childTnLst>
                                    <p:animMotion origin="layout" path="M -0.01328 -6.89968E-7 L 2.50957E-6 -6.89968E-7 " pathEditMode="relative" rAng="0" ptsTypes="AA">
                                      <p:cBhvr>
                                        <p:cTn id="56" dur="500" fill="hold"/>
                                        <p:tgtEl>
                                          <p:spTgt spid="32"/>
                                        </p:tgtEl>
                                        <p:attrNameLst>
                                          <p:attrName>ppt_x</p:attrName>
                                          <p:attrName>ppt_y</p:attrName>
                                        </p:attrNameLst>
                                      </p:cBhvr>
                                      <p:rCtr x="651" y="0"/>
                                    </p:animMotion>
                                  </p:childTnLst>
                                </p:cTn>
                              </p:par>
                            </p:childTnLst>
                          </p:cTn>
                        </p:par>
                        <p:par>
                          <p:cTn id="57" fill="hold">
                            <p:stCondLst>
                              <p:cond delay="500"/>
                            </p:stCondLst>
                            <p:childTnLst>
                              <p:par>
                                <p:cTn id="58" presetID="22" presetClass="entr" presetSubtype="1" fill="hold" grpId="0" nodeType="after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wipe(up)">
                                      <p:cBhvr>
                                        <p:cTn id="60" dur="500"/>
                                        <p:tgtEl>
                                          <p:spTgt spid="4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wipe(left)">
                                      <p:cBhvr>
                                        <p:cTn id="6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P spid="15" grpId="0"/>
      <p:bldP spid="16" grpId="0"/>
      <p:bldP spid="39" grpId="0" animBg="1"/>
      <p:bldP spid="40" grpId="0" animBg="1"/>
      <p:bldP spid="4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Super Performance</a:t>
            </a:r>
            <a:endParaRPr lang="en-IE" dirty="0"/>
          </a:p>
        </p:txBody>
      </p:sp>
      <p:sp>
        <p:nvSpPr>
          <p:cNvPr id="3" name="Footer Placeholder 2"/>
          <p:cNvSpPr>
            <a:spLocks noGrp="1"/>
          </p:cNvSpPr>
          <p:nvPr>
            <p:ph type="ftr" sz="quarter" idx="11"/>
          </p:nvPr>
        </p:nvSpPr>
        <p:spPr/>
        <p:txBody>
          <a:bodyPr/>
          <a:lstStyle/>
          <a:p>
            <a:r>
              <a:rPr lang="pl-PL" smtClean="0"/>
              <a:t>SQLDay 2014</a:t>
            </a:r>
            <a:endParaRPr lang="pl-PL" dirty="0" smtClean="0"/>
          </a:p>
        </p:txBody>
      </p:sp>
      <p:sp>
        <p:nvSpPr>
          <p:cNvPr id="5" name="Rectangle 4"/>
          <p:cNvSpPr/>
          <p:nvPr/>
        </p:nvSpPr>
        <p:spPr bwMode="auto">
          <a:xfrm>
            <a:off x="4638999" y="4070159"/>
            <a:ext cx="4148834" cy="1790748"/>
          </a:xfrm>
          <a:prstGeom prst="rect">
            <a:avLst/>
          </a:prstGeom>
          <a:solidFill>
            <a:schemeClr val="bg1">
              <a:lumMod val="85000"/>
            </a:schemeClr>
          </a:solidFill>
          <a:ln w="10795" cap="flat" cmpd="sng" algn="ctr">
            <a:noFill/>
            <a:prstDash val="solid"/>
            <a:headEnd type="none" w="med" len="med"/>
            <a:tailEnd type="none" w="med" len="med"/>
          </a:ln>
          <a:effectLst/>
        </p:spPr>
        <p:txBody>
          <a:bodyPr vert="horz" wrap="square" lIns="134170" tIns="107332" rIns="268336" bIns="107332" numCol="1" rtlCol="0" anchor="t" anchorCtr="0" compatLnSpc="1">
            <a:prstTxWarp prst="textNoShape">
              <a:avLst/>
            </a:prstTxWarp>
            <a:noAutofit/>
          </a:bodyPr>
          <a:lstStyle/>
          <a:p>
            <a:pPr marL="255290" indent="-255290" defTabSz="912802" fontAlgn="base">
              <a:lnSpc>
                <a:spcPct val="90000"/>
              </a:lnSpc>
              <a:spcAft>
                <a:spcPts val="1176"/>
              </a:spcAft>
              <a:buSzPct val="75000"/>
              <a:buFont typeface="Arial" panose="020B0604020202020204" pitchFamily="34" charset="0"/>
              <a:buChar char="•"/>
            </a:pPr>
            <a:r>
              <a:rPr lang="en-US" sz="1090" kern="0" dirty="0">
                <a:solidFill>
                  <a:schemeClr val="tx2"/>
                </a:solidFill>
                <a:ea typeface="Segoe UI" pitchFamily="34" charset="0"/>
                <a:cs typeface="Segoe UI" pitchFamily="34" charset="0"/>
              </a:rPr>
              <a:t>Store data in columnar format for massive compression</a:t>
            </a:r>
          </a:p>
          <a:p>
            <a:pPr marL="255290" indent="-255290" defTabSz="912802" fontAlgn="base">
              <a:lnSpc>
                <a:spcPct val="90000"/>
              </a:lnSpc>
              <a:spcAft>
                <a:spcPts val="1176"/>
              </a:spcAft>
              <a:buSzPct val="75000"/>
              <a:buFont typeface="Arial" panose="020B0604020202020204" pitchFamily="34" charset="0"/>
              <a:buChar char="•"/>
            </a:pPr>
            <a:r>
              <a:rPr lang="en-US" sz="1090" kern="0" dirty="0">
                <a:solidFill>
                  <a:schemeClr val="tx2"/>
                </a:solidFill>
                <a:ea typeface="Segoe UI" pitchFamily="34" charset="0"/>
                <a:cs typeface="Segoe UI" pitchFamily="34" charset="0"/>
              </a:rPr>
              <a:t>Load data into or out of memory for next-generation performance with up to 60% improvement in data loading speed</a:t>
            </a:r>
          </a:p>
          <a:p>
            <a:pPr marL="255290" indent="-255290" defTabSz="912802" fontAlgn="base">
              <a:lnSpc>
                <a:spcPct val="90000"/>
              </a:lnSpc>
              <a:spcAft>
                <a:spcPts val="1176"/>
              </a:spcAft>
              <a:buSzPct val="75000"/>
              <a:buFont typeface="Arial" panose="020B0604020202020204" pitchFamily="34" charset="0"/>
              <a:buChar char="•"/>
            </a:pPr>
            <a:r>
              <a:rPr lang="en-US" sz="1090" kern="0" dirty="0">
                <a:solidFill>
                  <a:schemeClr val="tx2"/>
                </a:solidFill>
                <a:ea typeface="Segoe UI" pitchFamily="34" charset="0"/>
                <a:cs typeface="Segoe UI" pitchFamily="34" charset="0"/>
              </a:rPr>
              <a:t>Updateable and clustered for real-time trickle loading</a:t>
            </a:r>
          </a:p>
        </p:txBody>
      </p:sp>
      <p:grpSp>
        <p:nvGrpSpPr>
          <p:cNvPr id="6" name="Group 5"/>
          <p:cNvGrpSpPr/>
          <p:nvPr/>
        </p:nvGrpSpPr>
        <p:grpSpPr>
          <a:xfrm>
            <a:off x="4640808" y="1778295"/>
            <a:ext cx="4263166" cy="2170756"/>
            <a:chOff x="6637421" y="3866029"/>
            <a:chExt cx="5798202" cy="2952378"/>
          </a:xfrm>
        </p:grpSpPr>
        <p:pic>
          <p:nvPicPr>
            <p:cNvPr id="7" name="Picture 6"/>
            <p:cNvPicPr>
              <a:picLocks noChangeAspect="1"/>
            </p:cNvPicPr>
            <p:nvPr/>
          </p:nvPicPr>
          <p:blipFill>
            <a:blip r:embed="rId2"/>
            <a:stretch>
              <a:fillRect/>
            </a:stretch>
          </p:blipFill>
          <p:spPr>
            <a:xfrm>
              <a:off x="11036480" y="5307122"/>
              <a:ext cx="791320" cy="1146461"/>
            </a:xfrm>
            <a:prstGeom prst="rect">
              <a:avLst/>
            </a:prstGeom>
          </p:spPr>
        </p:pic>
        <p:sp>
          <p:nvSpPr>
            <p:cNvPr id="8" name="Slide Number Placeholder 4"/>
            <p:cNvSpPr txBox="1">
              <a:spLocks/>
            </p:cNvSpPr>
            <p:nvPr/>
          </p:nvSpPr>
          <p:spPr>
            <a:xfrm>
              <a:off x="11868967" y="6565476"/>
              <a:ext cx="566656" cy="136506"/>
            </a:xfrm>
            <a:prstGeom prst="rect">
              <a:avLst/>
            </a:prstGeom>
          </p:spPr>
          <p:txBody>
            <a:bodyPr vert="horz" lIns="67232" tIns="0" rIns="0" bIns="0" rtlCol="0" anchor="ctr"/>
            <a:lstStyle>
              <a:defPPr>
                <a:defRPr lang="en-US"/>
              </a:defPPr>
              <a:lvl1pPr marL="0" algn="r" defTabSz="932742" rtl="0" eaLnBrk="1" latinLnBrk="0" hangingPunct="1">
                <a:defRPr lang="en-US" sz="900" b="0" kern="1200" smtClean="0">
                  <a:solidFill>
                    <a:schemeClr val="bg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fld id="{27258FFF-F925-446B-8502-81C933981705}" type="slidenum">
                <a:rPr lang="en-US" sz="662">
                  <a:solidFill>
                    <a:srgbClr val="FFFFFF"/>
                  </a:solidFill>
                </a:rPr>
                <a:pPr/>
                <a:t>13</a:t>
              </a:fld>
              <a:endParaRPr lang="en-US" sz="662" dirty="0">
                <a:solidFill>
                  <a:srgbClr val="FFFFFF"/>
                </a:solidFill>
              </a:endParaRPr>
            </a:p>
          </p:txBody>
        </p:sp>
        <p:sp>
          <p:nvSpPr>
            <p:cNvPr id="9" name="TextBox 8"/>
            <p:cNvSpPr txBox="1"/>
            <p:nvPr/>
          </p:nvSpPr>
          <p:spPr>
            <a:xfrm>
              <a:off x="6655910" y="3866029"/>
              <a:ext cx="3501736" cy="1387650"/>
            </a:xfrm>
            <a:prstGeom prst="rect">
              <a:avLst/>
            </a:prstGeom>
            <a:noFill/>
          </p:spPr>
          <p:txBody>
            <a:bodyPr wrap="square" lIns="0" rtlCol="0">
              <a:spAutoFit/>
            </a:bodyPr>
            <a:lstStyle/>
            <a:p>
              <a:pPr defTabSz="685845"/>
              <a:r>
                <a:rPr lang="en-US" sz="2059" dirty="0">
                  <a:solidFill>
                    <a:srgbClr val="505050"/>
                  </a:solidFill>
                  <a:latin typeface="Segoe UI Light"/>
                </a:rPr>
                <a:t>Up to </a:t>
              </a:r>
              <a:r>
                <a:rPr lang="en-US" sz="3971" dirty="0">
                  <a:solidFill>
                    <a:srgbClr val="505050"/>
                  </a:solidFill>
                  <a:latin typeface="Segoe UI Light"/>
                </a:rPr>
                <a:t>100x</a:t>
              </a:r>
              <a:r>
                <a:rPr lang="en-US" sz="2059" dirty="0">
                  <a:solidFill>
                    <a:srgbClr val="505050"/>
                  </a:solidFill>
                  <a:latin typeface="Segoe UI Light"/>
                </a:rPr>
                <a:t> </a:t>
              </a:r>
              <a:br>
                <a:rPr lang="en-US" sz="2059" dirty="0">
                  <a:solidFill>
                    <a:srgbClr val="505050"/>
                  </a:solidFill>
                  <a:latin typeface="Segoe UI Light"/>
                </a:rPr>
              </a:br>
              <a:r>
                <a:rPr lang="en-US" sz="2059" dirty="0">
                  <a:solidFill>
                    <a:srgbClr val="505050"/>
                  </a:solidFill>
                  <a:latin typeface="Segoe UI Light"/>
                </a:rPr>
                <a:t>faster queries</a:t>
              </a:r>
            </a:p>
          </p:txBody>
        </p:sp>
        <p:sp>
          <p:nvSpPr>
            <p:cNvPr id="10" name="TextBox 9"/>
            <p:cNvSpPr txBox="1"/>
            <p:nvPr/>
          </p:nvSpPr>
          <p:spPr>
            <a:xfrm>
              <a:off x="6637421" y="6477424"/>
              <a:ext cx="5524099" cy="340983"/>
            </a:xfrm>
            <a:prstGeom prst="rect">
              <a:avLst/>
            </a:prstGeom>
            <a:noFill/>
          </p:spPr>
          <p:txBody>
            <a:bodyPr wrap="square" lIns="0" rtlCol="0">
              <a:spAutoFit/>
            </a:bodyPr>
            <a:lstStyle/>
            <a:p>
              <a:pPr defTabSz="685845"/>
              <a:r>
                <a:rPr lang="en-US" sz="1029" dirty="0">
                  <a:solidFill>
                    <a:srgbClr val="505050"/>
                  </a:solidFill>
                </a:rPr>
                <a:t>Updateable clustered columnstore vs. table with customary indexing</a:t>
              </a:r>
            </a:p>
          </p:txBody>
        </p:sp>
        <p:pic>
          <p:nvPicPr>
            <p:cNvPr id="11" name="Picture 10"/>
            <p:cNvPicPr>
              <a:picLocks noChangeAspect="1"/>
            </p:cNvPicPr>
            <p:nvPr/>
          </p:nvPicPr>
          <p:blipFill>
            <a:blip r:embed="rId3"/>
            <a:stretch>
              <a:fillRect/>
            </a:stretch>
          </p:blipFill>
          <p:spPr>
            <a:xfrm>
              <a:off x="6705389" y="5429250"/>
              <a:ext cx="624877" cy="695389"/>
            </a:xfrm>
            <a:prstGeom prst="rect">
              <a:avLst/>
            </a:prstGeom>
          </p:spPr>
        </p:pic>
        <p:pic>
          <p:nvPicPr>
            <p:cNvPr id="12" name="Picture 11"/>
            <p:cNvPicPr>
              <a:picLocks noChangeAspect="1"/>
            </p:cNvPicPr>
            <p:nvPr/>
          </p:nvPicPr>
          <p:blipFill>
            <a:blip r:embed="rId4"/>
            <a:stretch>
              <a:fillRect/>
            </a:stretch>
          </p:blipFill>
          <p:spPr>
            <a:xfrm>
              <a:off x="7594082" y="5372495"/>
              <a:ext cx="778538" cy="808898"/>
            </a:xfrm>
            <a:prstGeom prst="rect">
              <a:avLst/>
            </a:prstGeom>
          </p:spPr>
        </p:pic>
        <p:sp>
          <p:nvSpPr>
            <p:cNvPr id="13" name="TextBox 12"/>
            <p:cNvSpPr txBox="1"/>
            <p:nvPr/>
          </p:nvSpPr>
          <p:spPr>
            <a:xfrm>
              <a:off x="9414869" y="3867433"/>
              <a:ext cx="2882259" cy="1387650"/>
            </a:xfrm>
            <a:prstGeom prst="rect">
              <a:avLst/>
            </a:prstGeom>
            <a:noFill/>
          </p:spPr>
          <p:txBody>
            <a:bodyPr wrap="square" lIns="0" rtlCol="0">
              <a:spAutoFit/>
            </a:bodyPr>
            <a:lstStyle/>
            <a:p>
              <a:pPr defTabSz="685845"/>
              <a:r>
                <a:rPr lang="en-US" sz="2059" dirty="0">
                  <a:solidFill>
                    <a:srgbClr val="505050"/>
                  </a:solidFill>
                  <a:latin typeface="Segoe UI Light"/>
                </a:rPr>
                <a:t>Up to </a:t>
              </a:r>
              <a:r>
                <a:rPr lang="en-US" sz="3971" dirty="0">
                  <a:solidFill>
                    <a:srgbClr val="505050"/>
                  </a:solidFill>
                  <a:latin typeface="Segoe UI Light"/>
                </a:rPr>
                <a:t>15x</a:t>
              </a:r>
              <a:r>
                <a:rPr lang="en-US" sz="2059" dirty="0">
                  <a:solidFill>
                    <a:srgbClr val="505050"/>
                  </a:solidFill>
                  <a:latin typeface="Segoe UI Light"/>
                </a:rPr>
                <a:t/>
              </a:r>
              <a:br>
                <a:rPr lang="en-US" sz="2059" dirty="0">
                  <a:solidFill>
                    <a:srgbClr val="505050"/>
                  </a:solidFill>
                  <a:latin typeface="Segoe UI Light"/>
                </a:rPr>
              </a:br>
              <a:r>
                <a:rPr lang="en-US" sz="2059" dirty="0">
                  <a:solidFill>
                    <a:srgbClr val="505050"/>
                  </a:solidFill>
                  <a:latin typeface="Segoe UI Light"/>
                </a:rPr>
                <a:t>more compression</a:t>
              </a:r>
            </a:p>
          </p:txBody>
        </p:sp>
        <p:pic>
          <p:nvPicPr>
            <p:cNvPr id="14" name="Picture 13"/>
            <p:cNvPicPr>
              <a:picLocks noChangeAspect="1"/>
            </p:cNvPicPr>
            <p:nvPr/>
          </p:nvPicPr>
          <p:blipFill>
            <a:blip r:embed="rId5"/>
            <a:stretch>
              <a:fillRect/>
            </a:stretch>
          </p:blipFill>
          <p:spPr>
            <a:xfrm>
              <a:off x="9778589" y="6072365"/>
              <a:ext cx="786992" cy="379273"/>
            </a:xfrm>
            <a:prstGeom prst="rect">
              <a:avLst/>
            </a:prstGeom>
          </p:spPr>
        </p:pic>
      </p:grpSp>
      <p:sp>
        <p:nvSpPr>
          <p:cNvPr id="15" name="Rectangle 14"/>
          <p:cNvSpPr/>
          <p:nvPr/>
        </p:nvSpPr>
        <p:spPr>
          <a:xfrm>
            <a:off x="293147" y="1949421"/>
            <a:ext cx="3916082" cy="205315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67232" bIns="67232" rtlCol="0" anchor="t"/>
          <a:lstStyle/>
          <a:p>
            <a:pPr marL="0" lvl="1" defTabSz="684917"/>
            <a:r>
              <a:rPr lang="en-US" sz="1765" kern="0" spc="-29" dirty="0">
                <a:solidFill>
                  <a:schemeClr val="tx1">
                    <a:lumMod val="75000"/>
                    <a:lumOff val="25000"/>
                  </a:schemeClr>
                </a:solidFill>
              </a:rPr>
              <a:t>Columnstore index representation</a:t>
            </a:r>
          </a:p>
        </p:txBody>
      </p:sp>
      <p:sp>
        <p:nvSpPr>
          <p:cNvPr id="16" name="TextBox 15"/>
          <p:cNvSpPr txBox="1"/>
          <p:nvPr/>
        </p:nvSpPr>
        <p:spPr>
          <a:xfrm rot="5400000">
            <a:off x="1407716" y="2988879"/>
            <a:ext cx="456151" cy="190983"/>
          </a:xfrm>
          <a:prstGeom prst="rect">
            <a:avLst/>
          </a:prstGeom>
          <a:noFill/>
          <a:ln>
            <a:noFill/>
          </a:ln>
        </p:spPr>
        <p:txBody>
          <a:bodyPr vert="vert270" wrap="square" rtlCol="0">
            <a:spAutoFit/>
          </a:bodyPr>
          <a:lstStyle/>
          <a:p>
            <a:pPr defTabSz="670997"/>
            <a:r>
              <a:rPr lang="en-US" sz="882" dirty="0">
                <a:gradFill>
                  <a:gsLst>
                    <a:gs pos="59292">
                      <a:srgbClr val="000000"/>
                    </a:gs>
                    <a:gs pos="0">
                      <a:srgbClr val="000000"/>
                    </a:gs>
                  </a:gsLst>
                  <a:lin ang="5400000" scaled="0"/>
                </a:gradFill>
                <a:latin typeface="Segoe UI Light" panose="020B0502040204020203" pitchFamily="34" charset="0"/>
                <a:cs typeface="Segoe UI Light" panose="020B0502040204020203" pitchFamily="34" charset="0"/>
              </a:rPr>
              <a:t>C1</a:t>
            </a:r>
          </a:p>
        </p:txBody>
      </p:sp>
      <p:sp>
        <p:nvSpPr>
          <p:cNvPr id="17" name="TextBox 16"/>
          <p:cNvSpPr txBox="1"/>
          <p:nvPr/>
        </p:nvSpPr>
        <p:spPr>
          <a:xfrm rot="5400000">
            <a:off x="1905185" y="2982539"/>
            <a:ext cx="456151" cy="203665"/>
          </a:xfrm>
          <a:prstGeom prst="rect">
            <a:avLst/>
          </a:prstGeom>
          <a:noFill/>
          <a:ln>
            <a:noFill/>
          </a:ln>
        </p:spPr>
        <p:txBody>
          <a:bodyPr vert="vert270" wrap="square" rtlCol="0">
            <a:spAutoFit/>
          </a:bodyPr>
          <a:lstStyle/>
          <a:p>
            <a:pPr defTabSz="670997"/>
            <a:r>
              <a:rPr lang="en-US" sz="882" dirty="0">
                <a:gradFill>
                  <a:gsLst>
                    <a:gs pos="59292">
                      <a:srgbClr val="000000"/>
                    </a:gs>
                    <a:gs pos="0">
                      <a:srgbClr val="000000"/>
                    </a:gs>
                  </a:gsLst>
                  <a:lin ang="5400000" scaled="0"/>
                </a:gradFill>
                <a:latin typeface="Segoe UI Light" panose="020B0502040204020203" pitchFamily="34" charset="0"/>
                <a:cs typeface="Segoe UI Light" panose="020B0502040204020203" pitchFamily="34" charset="0"/>
              </a:rPr>
              <a:t>C3</a:t>
            </a:r>
          </a:p>
        </p:txBody>
      </p:sp>
      <p:sp>
        <p:nvSpPr>
          <p:cNvPr id="18" name="TextBox 17"/>
          <p:cNvSpPr txBox="1"/>
          <p:nvPr/>
        </p:nvSpPr>
        <p:spPr>
          <a:xfrm rot="5400000">
            <a:off x="2393260" y="2982539"/>
            <a:ext cx="456151" cy="203665"/>
          </a:xfrm>
          <a:prstGeom prst="rect">
            <a:avLst/>
          </a:prstGeom>
          <a:noFill/>
          <a:ln>
            <a:noFill/>
          </a:ln>
        </p:spPr>
        <p:txBody>
          <a:bodyPr vert="vert270" wrap="square" rtlCol="0">
            <a:spAutoFit/>
          </a:bodyPr>
          <a:lstStyle/>
          <a:p>
            <a:pPr defTabSz="670997"/>
            <a:r>
              <a:rPr lang="en-US" sz="882" dirty="0">
                <a:gradFill>
                  <a:gsLst>
                    <a:gs pos="59292">
                      <a:srgbClr val="000000"/>
                    </a:gs>
                    <a:gs pos="0">
                      <a:srgbClr val="000000"/>
                    </a:gs>
                  </a:gsLst>
                  <a:lin ang="5400000" scaled="0"/>
                </a:gradFill>
                <a:latin typeface="Segoe UI Light" panose="020B0502040204020203" pitchFamily="34" charset="0"/>
                <a:cs typeface="Segoe UI Light" panose="020B0502040204020203" pitchFamily="34" charset="0"/>
              </a:rPr>
              <a:t>C5</a:t>
            </a:r>
          </a:p>
        </p:txBody>
      </p:sp>
      <p:grpSp>
        <p:nvGrpSpPr>
          <p:cNvPr id="19" name="Group 18"/>
          <p:cNvGrpSpPr/>
          <p:nvPr/>
        </p:nvGrpSpPr>
        <p:grpSpPr>
          <a:xfrm>
            <a:off x="2757852" y="3207091"/>
            <a:ext cx="196107" cy="983112"/>
            <a:chOff x="7752775" y="3051066"/>
            <a:chExt cx="344014" cy="2317581"/>
          </a:xfrm>
        </p:grpSpPr>
        <p:sp>
          <p:nvSpPr>
            <p:cNvPr id="20" name="Rectangle 19"/>
            <p:cNvSpPr/>
            <p:nvPr/>
          </p:nvSpPr>
          <p:spPr>
            <a:xfrm>
              <a:off x="7752775" y="3051066"/>
              <a:ext cx="333136" cy="11299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70997"/>
              <a:endParaRPr lang="en-US" sz="1300" dirty="0">
                <a:solidFill>
                  <a:srgbClr val="FFFFFF"/>
                </a:solidFill>
              </a:endParaRPr>
            </a:p>
          </p:txBody>
        </p:sp>
        <p:sp>
          <p:nvSpPr>
            <p:cNvPr id="21" name="Rectangle 20"/>
            <p:cNvSpPr/>
            <p:nvPr/>
          </p:nvSpPr>
          <p:spPr>
            <a:xfrm>
              <a:off x="7763653" y="4238745"/>
              <a:ext cx="333136" cy="11299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70997"/>
              <a:endParaRPr lang="en-US" sz="1300" dirty="0">
                <a:solidFill>
                  <a:srgbClr val="FFFFFF"/>
                </a:solidFill>
              </a:endParaRPr>
            </a:p>
          </p:txBody>
        </p:sp>
      </p:grpSp>
      <p:sp>
        <p:nvSpPr>
          <p:cNvPr id="22" name="TextBox 21"/>
          <p:cNvSpPr txBox="1"/>
          <p:nvPr/>
        </p:nvSpPr>
        <p:spPr>
          <a:xfrm rot="5400000">
            <a:off x="2163459" y="2982539"/>
            <a:ext cx="456151" cy="203665"/>
          </a:xfrm>
          <a:prstGeom prst="rect">
            <a:avLst/>
          </a:prstGeom>
          <a:noFill/>
          <a:ln>
            <a:noFill/>
          </a:ln>
        </p:spPr>
        <p:txBody>
          <a:bodyPr vert="vert270" wrap="square" rtlCol="0">
            <a:spAutoFit/>
          </a:bodyPr>
          <a:lstStyle/>
          <a:p>
            <a:pPr defTabSz="670997"/>
            <a:r>
              <a:rPr lang="en-US" sz="882" dirty="0">
                <a:gradFill>
                  <a:gsLst>
                    <a:gs pos="59292">
                      <a:srgbClr val="000000"/>
                    </a:gs>
                    <a:gs pos="0">
                      <a:srgbClr val="000000"/>
                    </a:gs>
                  </a:gsLst>
                  <a:lin ang="5400000" scaled="0"/>
                </a:gradFill>
                <a:latin typeface="Segoe UI Light" panose="020B0502040204020203" pitchFamily="34" charset="0"/>
                <a:cs typeface="Segoe UI Light" panose="020B0502040204020203" pitchFamily="34" charset="0"/>
              </a:rPr>
              <a:t>C4</a:t>
            </a:r>
          </a:p>
        </p:txBody>
      </p:sp>
      <p:sp>
        <p:nvSpPr>
          <p:cNvPr id="23" name="TextBox 22"/>
          <p:cNvSpPr txBox="1"/>
          <p:nvPr/>
        </p:nvSpPr>
        <p:spPr>
          <a:xfrm rot="5400000">
            <a:off x="1647181" y="2982539"/>
            <a:ext cx="456151" cy="203665"/>
          </a:xfrm>
          <a:prstGeom prst="rect">
            <a:avLst/>
          </a:prstGeom>
          <a:noFill/>
          <a:ln>
            <a:noFill/>
          </a:ln>
        </p:spPr>
        <p:txBody>
          <a:bodyPr vert="vert270" wrap="square" rtlCol="0">
            <a:spAutoFit/>
          </a:bodyPr>
          <a:lstStyle/>
          <a:p>
            <a:pPr defTabSz="670997"/>
            <a:r>
              <a:rPr lang="en-US" sz="882" dirty="0">
                <a:gradFill>
                  <a:gsLst>
                    <a:gs pos="59292">
                      <a:srgbClr val="000000"/>
                    </a:gs>
                    <a:gs pos="0">
                      <a:srgbClr val="000000"/>
                    </a:gs>
                  </a:gsLst>
                  <a:lin ang="5400000" scaled="0"/>
                </a:gradFill>
                <a:latin typeface="Segoe UI Light" panose="020B0502040204020203" pitchFamily="34" charset="0"/>
                <a:cs typeface="Segoe UI Light" panose="020B0502040204020203" pitchFamily="34" charset="0"/>
              </a:rPr>
              <a:t>C2</a:t>
            </a:r>
          </a:p>
        </p:txBody>
      </p:sp>
      <p:sp>
        <p:nvSpPr>
          <p:cNvPr id="24" name="TextBox 23"/>
          <p:cNvSpPr txBox="1"/>
          <p:nvPr/>
        </p:nvSpPr>
        <p:spPr>
          <a:xfrm rot="5400000">
            <a:off x="2601395" y="2982539"/>
            <a:ext cx="456151" cy="203665"/>
          </a:xfrm>
          <a:prstGeom prst="rect">
            <a:avLst/>
          </a:prstGeom>
          <a:noFill/>
          <a:ln>
            <a:noFill/>
          </a:ln>
        </p:spPr>
        <p:txBody>
          <a:bodyPr vert="vert270" wrap="square" rtlCol="0">
            <a:spAutoFit/>
          </a:bodyPr>
          <a:lstStyle/>
          <a:p>
            <a:pPr defTabSz="670997"/>
            <a:r>
              <a:rPr lang="en-US" sz="882" dirty="0">
                <a:gradFill>
                  <a:gsLst>
                    <a:gs pos="59292">
                      <a:srgbClr val="000000"/>
                    </a:gs>
                    <a:gs pos="0">
                      <a:srgbClr val="000000"/>
                    </a:gs>
                  </a:gsLst>
                  <a:lin ang="5400000" scaled="0"/>
                </a:gradFill>
                <a:latin typeface="Segoe UI Light" panose="020B0502040204020203" pitchFamily="34" charset="0"/>
                <a:cs typeface="Segoe UI Light" panose="020B0502040204020203" pitchFamily="34" charset="0"/>
              </a:rPr>
              <a:t>C6</a:t>
            </a:r>
          </a:p>
        </p:txBody>
      </p:sp>
      <p:grpSp>
        <p:nvGrpSpPr>
          <p:cNvPr id="25" name="Group 24"/>
          <p:cNvGrpSpPr/>
          <p:nvPr/>
        </p:nvGrpSpPr>
        <p:grpSpPr>
          <a:xfrm>
            <a:off x="1173723" y="2397807"/>
            <a:ext cx="538548" cy="578650"/>
            <a:chOff x="6981531" y="3465449"/>
            <a:chExt cx="1090460" cy="1171661"/>
          </a:xfrm>
        </p:grpSpPr>
        <p:sp>
          <p:nvSpPr>
            <p:cNvPr id="26" name="Rectangle 25"/>
            <p:cNvSpPr/>
            <p:nvPr/>
          </p:nvSpPr>
          <p:spPr>
            <a:xfrm>
              <a:off x="6981531" y="3465449"/>
              <a:ext cx="1090460" cy="1171661"/>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367"/>
              <a:endParaRPr lang="en-US" sz="1800" dirty="0">
                <a:solidFill>
                  <a:srgbClr val="FFFFFF"/>
                </a:solidFill>
              </a:endParaRPr>
            </a:p>
          </p:txBody>
        </p:sp>
        <p:cxnSp>
          <p:nvCxnSpPr>
            <p:cNvPr id="27" name="Straight Connector 26"/>
            <p:cNvCxnSpPr/>
            <p:nvPr/>
          </p:nvCxnSpPr>
          <p:spPr>
            <a:xfrm>
              <a:off x="7102693" y="3685135"/>
              <a:ext cx="848135" cy="1526"/>
            </a:xfrm>
            <a:prstGeom prst="line">
              <a:avLst/>
            </a:prstGeom>
            <a:ln w="825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102693" y="3831593"/>
              <a:ext cx="848135" cy="1526"/>
            </a:xfrm>
            <a:prstGeom prst="line">
              <a:avLst/>
            </a:prstGeom>
            <a:ln w="825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102693" y="3978051"/>
              <a:ext cx="848135" cy="1526"/>
            </a:xfrm>
            <a:prstGeom prst="line">
              <a:avLst/>
            </a:prstGeom>
            <a:ln w="825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102693" y="4124508"/>
              <a:ext cx="848135" cy="1526"/>
            </a:xfrm>
            <a:prstGeom prst="line">
              <a:avLst/>
            </a:prstGeom>
            <a:ln w="825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102693" y="4270966"/>
              <a:ext cx="848135" cy="1526"/>
            </a:xfrm>
            <a:prstGeom prst="line">
              <a:avLst/>
            </a:prstGeom>
            <a:ln w="825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102693" y="4417424"/>
              <a:ext cx="848135" cy="1526"/>
            </a:xfrm>
            <a:prstGeom prst="line">
              <a:avLst/>
            </a:prstGeom>
            <a:ln w="8255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1766435" y="2397807"/>
            <a:ext cx="538548" cy="578650"/>
            <a:chOff x="6981531" y="3465449"/>
            <a:chExt cx="1090460" cy="1171661"/>
          </a:xfrm>
        </p:grpSpPr>
        <p:sp>
          <p:nvSpPr>
            <p:cNvPr id="34" name="Rectangle 33"/>
            <p:cNvSpPr/>
            <p:nvPr/>
          </p:nvSpPr>
          <p:spPr>
            <a:xfrm>
              <a:off x="6981531" y="3465449"/>
              <a:ext cx="1090460" cy="1171661"/>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367"/>
              <a:endParaRPr lang="en-US" sz="1800" dirty="0">
                <a:solidFill>
                  <a:srgbClr val="FFFFFF"/>
                </a:solidFill>
              </a:endParaRPr>
            </a:p>
          </p:txBody>
        </p:sp>
        <p:cxnSp>
          <p:nvCxnSpPr>
            <p:cNvPr id="35" name="Straight Connector 34"/>
            <p:cNvCxnSpPr/>
            <p:nvPr/>
          </p:nvCxnSpPr>
          <p:spPr>
            <a:xfrm>
              <a:off x="7102693" y="3685135"/>
              <a:ext cx="848135" cy="1526"/>
            </a:xfrm>
            <a:prstGeom prst="line">
              <a:avLst/>
            </a:prstGeom>
            <a:ln w="825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102693" y="3831593"/>
              <a:ext cx="848135" cy="1526"/>
            </a:xfrm>
            <a:prstGeom prst="line">
              <a:avLst/>
            </a:prstGeom>
            <a:ln w="825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102693" y="3978051"/>
              <a:ext cx="848135" cy="1526"/>
            </a:xfrm>
            <a:prstGeom prst="line">
              <a:avLst/>
            </a:prstGeom>
            <a:ln w="825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02693" y="4124508"/>
              <a:ext cx="848135" cy="1526"/>
            </a:xfrm>
            <a:prstGeom prst="line">
              <a:avLst/>
            </a:prstGeom>
            <a:ln w="825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102693" y="4270966"/>
              <a:ext cx="848135" cy="1526"/>
            </a:xfrm>
            <a:prstGeom prst="line">
              <a:avLst/>
            </a:prstGeom>
            <a:ln w="825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102693" y="4417424"/>
              <a:ext cx="848135" cy="1526"/>
            </a:xfrm>
            <a:prstGeom prst="line">
              <a:avLst/>
            </a:prstGeom>
            <a:ln w="8255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2703489" y="2398589"/>
            <a:ext cx="538548" cy="578650"/>
            <a:chOff x="6981531" y="3465449"/>
            <a:chExt cx="1090460" cy="1171661"/>
          </a:xfrm>
        </p:grpSpPr>
        <p:sp>
          <p:nvSpPr>
            <p:cNvPr id="42" name="Rectangle 41"/>
            <p:cNvSpPr/>
            <p:nvPr/>
          </p:nvSpPr>
          <p:spPr>
            <a:xfrm>
              <a:off x="6981531" y="3465449"/>
              <a:ext cx="1090460" cy="1171661"/>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367"/>
              <a:endParaRPr lang="en-US" sz="1800" dirty="0">
                <a:solidFill>
                  <a:srgbClr val="FFFFFF"/>
                </a:solidFill>
              </a:endParaRPr>
            </a:p>
          </p:txBody>
        </p:sp>
        <p:cxnSp>
          <p:nvCxnSpPr>
            <p:cNvPr id="43" name="Straight Connector 42"/>
            <p:cNvCxnSpPr/>
            <p:nvPr/>
          </p:nvCxnSpPr>
          <p:spPr>
            <a:xfrm>
              <a:off x="7102693" y="3685135"/>
              <a:ext cx="848135" cy="1526"/>
            </a:xfrm>
            <a:prstGeom prst="line">
              <a:avLst/>
            </a:prstGeom>
            <a:ln w="825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102693" y="3831593"/>
              <a:ext cx="848135" cy="1526"/>
            </a:xfrm>
            <a:prstGeom prst="line">
              <a:avLst/>
            </a:prstGeom>
            <a:ln w="825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102693" y="3978051"/>
              <a:ext cx="848135" cy="1526"/>
            </a:xfrm>
            <a:prstGeom prst="line">
              <a:avLst/>
            </a:prstGeom>
            <a:ln w="825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7102693" y="4124508"/>
              <a:ext cx="848135" cy="1526"/>
            </a:xfrm>
            <a:prstGeom prst="line">
              <a:avLst/>
            </a:prstGeom>
            <a:ln w="825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102693" y="4270966"/>
              <a:ext cx="848135" cy="1526"/>
            </a:xfrm>
            <a:prstGeom prst="line">
              <a:avLst/>
            </a:prstGeom>
            <a:ln w="825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7102693" y="4417424"/>
              <a:ext cx="848135" cy="1526"/>
            </a:xfrm>
            <a:prstGeom prst="line">
              <a:avLst/>
            </a:prstGeom>
            <a:ln w="8255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49" name="Oval 48"/>
          <p:cNvSpPr/>
          <p:nvPr/>
        </p:nvSpPr>
        <p:spPr bwMode="auto">
          <a:xfrm>
            <a:off x="2399649" y="2713257"/>
            <a:ext cx="87429" cy="82372"/>
          </a:xfrm>
          <a:prstGeom prst="ellipse">
            <a:avLst/>
          </a:prstGeom>
          <a:solidFill>
            <a:schemeClr val="tx2"/>
          </a:solidFill>
          <a:ln>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3" tIns="45712" rIns="91423" bIns="45712" numCol="1" rtlCol="0" anchor="ctr" anchorCtr="0" compatLnSpc="1">
            <a:prstTxWarp prst="textNoShape">
              <a:avLst/>
            </a:prstTxWarp>
          </a:bodyPr>
          <a:lstStyle/>
          <a:p>
            <a:pPr algn="ctr" defTabSz="913103" fontAlgn="base">
              <a:spcBef>
                <a:spcPct val="0"/>
              </a:spcBef>
              <a:spcAft>
                <a:spcPct val="0"/>
              </a:spcAft>
            </a:pPr>
            <a:endParaRPr lang="en-US" sz="2200" dirty="0">
              <a:solidFill>
                <a:schemeClr val="tx2"/>
              </a:solidFill>
            </a:endParaRPr>
          </a:p>
        </p:txBody>
      </p:sp>
      <p:sp>
        <p:nvSpPr>
          <p:cNvPr id="50" name="Oval 49"/>
          <p:cNvSpPr/>
          <p:nvPr/>
        </p:nvSpPr>
        <p:spPr bwMode="auto">
          <a:xfrm>
            <a:off x="2552032" y="2713257"/>
            <a:ext cx="87429" cy="82372"/>
          </a:xfrm>
          <a:prstGeom prst="ellipse">
            <a:avLst/>
          </a:prstGeom>
          <a:solidFill>
            <a:schemeClr val="tx2"/>
          </a:solidFill>
          <a:ln>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3" tIns="45712" rIns="91423" bIns="45712" numCol="1" rtlCol="0" anchor="ctr" anchorCtr="0" compatLnSpc="1">
            <a:prstTxWarp prst="textNoShape">
              <a:avLst/>
            </a:prstTxWarp>
          </a:bodyPr>
          <a:lstStyle/>
          <a:p>
            <a:pPr algn="ctr" defTabSz="913103" fontAlgn="base">
              <a:spcBef>
                <a:spcPct val="0"/>
              </a:spcBef>
              <a:spcAft>
                <a:spcPct val="0"/>
              </a:spcAft>
            </a:pPr>
            <a:endParaRPr lang="en-US" sz="2200" dirty="0">
              <a:solidFill>
                <a:schemeClr val="tx2"/>
              </a:solidFill>
            </a:endParaRPr>
          </a:p>
        </p:txBody>
      </p:sp>
      <p:grpSp>
        <p:nvGrpSpPr>
          <p:cNvPr id="51" name="Group 50"/>
          <p:cNvGrpSpPr/>
          <p:nvPr/>
        </p:nvGrpSpPr>
        <p:grpSpPr>
          <a:xfrm>
            <a:off x="1535335" y="3154197"/>
            <a:ext cx="1352110" cy="757244"/>
            <a:chOff x="2088162" y="3029289"/>
            <a:chExt cx="1838963" cy="1175079"/>
          </a:xfrm>
        </p:grpSpPr>
        <p:sp>
          <p:nvSpPr>
            <p:cNvPr id="52" name="Rectangle 51"/>
            <p:cNvSpPr/>
            <p:nvPr/>
          </p:nvSpPr>
          <p:spPr>
            <a:xfrm>
              <a:off x="2145976" y="3045588"/>
              <a:ext cx="154635" cy="365760"/>
            </a:xfrm>
            <a:prstGeom prst="rect">
              <a:avLst/>
            </a:prstGeom>
            <a:solidFill>
              <a:srgbClr val="DC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70997"/>
              <a:endParaRPr lang="en-US" sz="1300" dirty="0">
                <a:solidFill>
                  <a:srgbClr val="FFFFFF"/>
                </a:solidFill>
              </a:endParaRPr>
            </a:p>
          </p:txBody>
        </p:sp>
        <p:sp>
          <p:nvSpPr>
            <p:cNvPr id="53" name="Rectangle 52"/>
            <p:cNvSpPr/>
            <p:nvPr/>
          </p:nvSpPr>
          <p:spPr>
            <a:xfrm>
              <a:off x="2088162" y="3029582"/>
              <a:ext cx="267411" cy="6518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70997"/>
              <a:endParaRPr lang="en-US" sz="1300" dirty="0">
                <a:solidFill>
                  <a:srgbClr val="FFFFFF"/>
                </a:solidFill>
              </a:endParaRPr>
            </a:p>
          </p:txBody>
        </p:sp>
        <p:sp>
          <p:nvSpPr>
            <p:cNvPr id="54" name="Rectangle 53"/>
            <p:cNvSpPr/>
            <p:nvPr/>
          </p:nvSpPr>
          <p:spPr>
            <a:xfrm>
              <a:off x="2471279" y="3045588"/>
              <a:ext cx="154635" cy="365760"/>
            </a:xfrm>
            <a:prstGeom prst="rect">
              <a:avLst/>
            </a:prstGeom>
            <a:solidFill>
              <a:srgbClr val="DC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70997"/>
              <a:endParaRPr lang="en-US" sz="1300" dirty="0">
                <a:solidFill>
                  <a:srgbClr val="FFFFFF"/>
                </a:solidFill>
              </a:endParaRPr>
            </a:p>
          </p:txBody>
        </p:sp>
        <p:sp>
          <p:nvSpPr>
            <p:cNvPr id="55" name="Rectangle 54"/>
            <p:cNvSpPr/>
            <p:nvPr/>
          </p:nvSpPr>
          <p:spPr>
            <a:xfrm>
              <a:off x="2428456" y="3029582"/>
              <a:ext cx="258285" cy="6518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70997"/>
              <a:endParaRPr lang="en-US" sz="1300" dirty="0">
                <a:solidFill>
                  <a:srgbClr val="FFFFFF"/>
                </a:solidFill>
              </a:endParaRPr>
            </a:p>
          </p:txBody>
        </p:sp>
        <p:sp>
          <p:nvSpPr>
            <p:cNvPr id="56" name="Rectangle 55"/>
            <p:cNvSpPr/>
            <p:nvPr/>
          </p:nvSpPr>
          <p:spPr>
            <a:xfrm>
              <a:off x="2796582" y="3045588"/>
              <a:ext cx="154635" cy="365760"/>
            </a:xfrm>
            <a:prstGeom prst="rect">
              <a:avLst/>
            </a:prstGeom>
            <a:solidFill>
              <a:srgbClr val="DC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70997"/>
              <a:endParaRPr lang="en-US" sz="1300" dirty="0">
                <a:solidFill>
                  <a:srgbClr val="FFFFFF"/>
                </a:solidFill>
              </a:endParaRPr>
            </a:p>
          </p:txBody>
        </p:sp>
        <p:sp>
          <p:nvSpPr>
            <p:cNvPr id="57" name="Rectangle 56"/>
            <p:cNvSpPr/>
            <p:nvPr/>
          </p:nvSpPr>
          <p:spPr>
            <a:xfrm>
              <a:off x="2762008" y="3029289"/>
              <a:ext cx="258286" cy="6518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70997"/>
              <a:endParaRPr lang="en-US" sz="1300" dirty="0">
                <a:solidFill>
                  <a:srgbClr val="FFFFFF"/>
                </a:solidFill>
              </a:endParaRPr>
            </a:p>
          </p:txBody>
        </p:sp>
        <p:sp>
          <p:nvSpPr>
            <p:cNvPr id="58" name="Rectangle 57"/>
            <p:cNvSpPr/>
            <p:nvPr/>
          </p:nvSpPr>
          <p:spPr>
            <a:xfrm>
              <a:off x="3447188" y="3045588"/>
              <a:ext cx="154635" cy="365760"/>
            </a:xfrm>
            <a:prstGeom prst="rect">
              <a:avLst/>
            </a:prstGeom>
            <a:solidFill>
              <a:srgbClr val="DC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70997"/>
              <a:endParaRPr lang="en-US" sz="1300" dirty="0">
                <a:solidFill>
                  <a:srgbClr val="FFFFFF"/>
                </a:solidFill>
              </a:endParaRPr>
            </a:p>
          </p:txBody>
        </p:sp>
        <p:sp>
          <p:nvSpPr>
            <p:cNvPr id="59" name="Rectangle 58"/>
            <p:cNvSpPr/>
            <p:nvPr/>
          </p:nvSpPr>
          <p:spPr>
            <a:xfrm>
              <a:off x="3419710" y="3029582"/>
              <a:ext cx="258285" cy="6518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70997"/>
              <a:endParaRPr lang="en-US" sz="1300" dirty="0">
                <a:solidFill>
                  <a:srgbClr val="FFFFFF"/>
                </a:solidFill>
              </a:endParaRPr>
            </a:p>
          </p:txBody>
        </p:sp>
        <p:sp>
          <p:nvSpPr>
            <p:cNvPr id="60" name="Rectangle 59"/>
            <p:cNvSpPr/>
            <p:nvPr/>
          </p:nvSpPr>
          <p:spPr>
            <a:xfrm>
              <a:off x="3121885" y="3045588"/>
              <a:ext cx="154635" cy="365760"/>
            </a:xfrm>
            <a:prstGeom prst="rect">
              <a:avLst/>
            </a:prstGeom>
            <a:solidFill>
              <a:srgbClr val="DC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70997"/>
              <a:endParaRPr lang="en-US" sz="1300" dirty="0">
                <a:solidFill>
                  <a:srgbClr val="FFFFFF"/>
                </a:solidFill>
              </a:endParaRPr>
            </a:p>
          </p:txBody>
        </p:sp>
        <p:sp>
          <p:nvSpPr>
            <p:cNvPr id="61" name="Rectangle 60"/>
            <p:cNvSpPr/>
            <p:nvPr/>
          </p:nvSpPr>
          <p:spPr>
            <a:xfrm>
              <a:off x="3098820" y="3029583"/>
              <a:ext cx="258285" cy="6518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70997"/>
              <a:endParaRPr lang="en-US" sz="1300" dirty="0">
                <a:solidFill>
                  <a:srgbClr val="FFFFFF"/>
                </a:solidFill>
              </a:endParaRPr>
            </a:p>
          </p:txBody>
        </p:sp>
        <p:sp>
          <p:nvSpPr>
            <p:cNvPr id="62" name="Rectangle 61"/>
            <p:cNvSpPr/>
            <p:nvPr/>
          </p:nvSpPr>
          <p:spPr>
            <a:xfrm>
              <a:off x="3772490" y="3045588"/>
              <a:ext cx="154635" cy="365760"/>
            </a:xfrm>
            <a:prstGeom prst="rect">
              <a:avLst/>
            </a:prstGeom>
            <a:solidFill>
              <a:srgbClr val="DC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70997"/>
              <a:endParaRPr lang="en-US" sz="1300" dirty="0">
                <a:solidFill>
                  <a:srgbClr val="FFFFFF"/>
                </a:solidFill>
              </a:endParaRPr>
            </a:p>
          </p:txBody>
        </p:sp>
        <p:sp>
          <p:nvSpPr>
            <p:cNvPr id="63" name="Rectangle 62"/>
            <p:cNvSpPr/>
            <p:nvPr/>
          </p:nvSpPr>
          <p:spPr>
            <a:xfrm>
              <a:off x="2145976" y="3442098"/>
              <a:ext cx="154635" cy="365760"/>
            </a:xfrm>
            <a:prstGeom prst="rect">
              <a:avLst/>
            </a:prstGeom>
            <a:solidFill>
              <a:srgbClr val="DC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70997"/>
              <a:endParaRPr lang="en-US" sz="1300" dirty="0">
                <a:solidFill>
                  <a:srgbClr val="FFFFFF"/>
                </a:solidFill>
              </a:endParaRPr>
            </a:p>
          </p:txBody>
        </p:sp>
        <p:sp>
          <p:nvSpPr>
            <p:cNvPr id="64" name="Rectangle 63"/>
            <p:cNvSpPr/>
            <p:nvPr/>
          </p:nvSpPr>
          <p:spPr>
            <a:xfrm>
              <a:off x="2471279" y="3442098"/>
              <a:ext cx="154635" cy="365760"/>
            </a:xfrm>
            <a:prstGeom prst="rect">
              <a:avLst/>
            </a:prstGeom>
            <a:solidFill>
              <a:srgbClr val="DC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70997"/>
              <a:endParaRPr lang="en-US" sz="1300" dirty="0">
                <a:solidFill>
                  <a:srgbClr val="FFFFFF"/>
                </a:solidFill>
              </a:endParaRPr>
            </a:p>
          </p:txBody>
        </p:sp>
        <p:sp>
          <p:nvSpPr>
            <p:cNvPr id="65" name="Rectangle 64"/>
            <p:cNvSpPr/>
            <p:nvPr/>
          </p:nvSpPr>
          <p:spPr>
            <a:xfrm>
              <a:off x="2796582" y="3442098"/>
              <a:ext cx="154635" cy="365760"/>
            </a:xfrm>
            <a:prstGeom prst="rect">
              <a:avLst/>
            </a:prstGeom>
            <a:solidFill>
              <a:srgbClr val="DC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70997"/>
              <a:endParaRPr lang="en-US" sz="1300" dirty="0">
                <a:solidFill>
                  <a:srgbClr val="FFFFFF"/>
                </a:solidFill>
              </a:endParaRPr>
            </a:p>
          </p:txBody>
        </p:sp>
        <p:sp>
          <p:nvSpPr>
            <p:cNvPr id="66" name="Rectangle 65"/>
            <p:cNvSpPr/>
            <p:nvPr/>
          </p:nvSpPr>
          <p:spPr>
            <a:xfrm>
              <a:off x="3447188" y="3442098"/>
              <a:ext cx="154635" cy="365760"/>
            </a:xfrm>
            <a:prstGeom prst="rect">
              <a:avLst/>
            </a:prstGeom>
            <a:solidFill>
              <a:srgbClr val="DC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70997"/>
              <a:endParaRPr lang="en-US" sz="1300" dirty="0">
                <a:solidFill>
                  <a:srgbClr val="FFFFFF"/>
                </a:solidFill>
              </a:endParaRPr>
            </a:p>
          </p:txBody>
        </p:sp>
        <p:sp>
          <p:nvSpPr>
            <p:cNvPr id="67" name="Rectangle 66"/>
            <p:cNvSpPr/>
            <p:nvPr/>
          </p:nvSpPr>
          <p:spPr>
            <a:xfrm>
              <a:off x="3121885" y="3442098"/>
              <a:ext cx="154635" cy="365760"/>
            </a:xfrm>
            <a:prstGeom prst="rect">
              <a:avLst/>
            </a:prstGeom>
            <a:solidFill>
              <a:srgbClr val="DC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70997"/>
              <a:endParaRPr lang="en-US" sz="1300" dirty="0">
                <a:solidFill>
                  <a:srgbClr val="FFFFFF"/>
                </a:solidFill>
              </a:endParaRPr>
            </a:p>
          </p:txBody>
        </p:sp>
        <p:sp>
          <p:nvSpPr>
            <p:cNvPr id="68" name="Rectangle 67"/>
            <p:cNvSpPr/>
            <p:nvPr/>
          </p:nvSpPr>
          <p:spPr>
            <a:xfrm>
              <a:off x="3772490" y="3442098"/>
              <a:ext cx="154635" cy="365760"/>
            </a:xfrm>
            <a:prstGeom prst="rect">
              <a:avLst/>
            </a:prstGeom>
            <a:solidFill>
              <a:srgbClr val="DC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70997"/>
              <a:endParaRPr lang="en-US" sz="1300" dirty="0">
                <a:solidFill>
                  <a:srgbClr val="FFFFFF"/>
                </a:solidFill>
              </a:endParaRPr>
            </a:p>
          </p:txBody>
        </p:sp>
        <p:sp>
          <p:nvSpPr>
            <p:cNvPr id="69" name="Rectangle 68"/>
            <p:cNvSpPr/>
            <p:nvPr/>
          </p:nvSpPr>
          <p:spPr>
            <a:xfrm>
              <a:off x="2145976" y="3838608"/>
              <a:ext cx="154635" cy="365760"/>
            </a:xfrm>
            <a:prstGeom prst="rect">
              <a:avLst/>
            </a:prstGeom>
            <a:solidFill>
              <a:srgbClr val="DC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70997"/>
              <a:endParaRPr lang="en-US" sz="1300" dirty="0">
                <a:solidFill>
                  <a:srgbClr val="FFFFFF"/>
                </a:solidFill>
              </a:endParaRPr>
            </a:p>
          </p:txBody>
        </p:sp>
        <p:sp>
          <p:nvSpPr>
            <p:cNvPr id="70" name="Rectangle 69"/>
            <p:cNvSpPr/>
            <p:nvPr/>
          </p:nvSpPr>
          <p:spPr>
            <a:xfrm>
              <a:off x="2471279" y="3838608"/>
              <a:ext cx="154635" cy="365760"/>
            </a:xfrm>
            <a:prstGeom prst="rect">
              <a:avLst/>
            </a:prstGeom>
            <a:solidFill>
              <a:srgbClr val="DC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70997"/>
              <a:endParaRPr lang="en-US" sz="1300" dirty="0">
                <a:solidFill>
                  <a:srgbClr val="FFFFFF"/>
                </a:solidFill>
              </a:endParaRPr>
            </a:p>
          </p:txBody>
        </p:sp>
        <p:sp>
          <p:nvSpPr>
            <p:cNvPr id="71" name="Rectangle 70"/>
            <p:cNvSpPr/>
            <p:nvPr/>
          </p:nvSpPr>
          <p:spPr>
            <a:xfrm>
              <a:off x="2796582" y="3838608"/>
              <a:ext cx="154635" cy="365760"/>
            </a:xfrm>
            <a:prstGeom prst="rect">
              <a:avLst/>
            </a:prstGeom>
            <a:solidFill>
              <a:srgbClr val="DC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70997"/>
              <a:endParaRPr lang="en-US" sz="1300" dirty="0">
                <a:solidFill>
                  <a:srgbClr val="FFFFFF"/>
                </a:solidFill>
              </a:endParaRPr>
            </a:p>
          </p:txBody>
        </p:sp>
        <p:sp>
          <p:nvSpPr>
            <p:cNvPr id="72" name="Rectangle 71"/>
            <p:cNvSpPr/>
            <p:nvPr/>
          </p:nvSpPr>
          <p:spPr>
            <a:xfrm>
              <a:off x="3447188" y="3838608"/>
              <a:ext cx="154635" cy="365760"/>
            </a:xfrm>
            <a:prstGeom prst="rect">
              <a:avLst/>
            </a:prstGeom>
            <a:solidFill>
              <a:srgbClr val="DC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70997"/>
              <a:endParaRPr lang="en-US" sz="1300" dirty="0">
                <a:solidFill>
                  <a:srgbClr val="FFFFFF"/>
                </a:solidFill>
              </a:endParaRPr>
            </a:p>
          </p:txBody>
        </p:sp>
        <p:sp>
          <p:nvSpPr>
            <p:cNvPr id="73" name="Rectangle 72"/>
            <p:cNvSpPr/>
            <p:nvPr/>
          </p:nvSpPr>
          <p:spPr>
            <a:xfrm>
              <a:off x="3121885" y="3838608"/>
              <a:ext cx="154635" cy="365760"/>
            </a:xfrm>
            <a:prstGeom prst="rect">
              <a:avLst/>
            </a:prstGeom>
            <a:solidFill>
              <a:srgbClr val="DC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70997"/>
              <a:endParaRPr lang="en-US" sz="1300" dirty="0">
                <a:solidFill>
                  <a:srgbClr val="FFFFFF"/>
                </a:solidFill>
              </a:endParaRPr>
            </a:p>
          </p:txBody>
        </p:sp>
        <p:sp>
          <p:nvSpPr>
            <p:cNvPr id="74" name="Rectangle 73"/>
            <p:cNvSpPr/>
            <p:nvPr/>
          </p:nvSpPr>
          <p:spPr>
            <a:xfrm>
              <a:off x="3772490" y="3838608"/>
              <a:ext cx="154635" cy="365760"/>
            </a:xfrm>
            <a:prstGeom prst="rect">
              <a:avLst/>
            </a:prstGeom>
            <a:solidFill>
              <a:srgbClr val="DC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70997"/>
              <a:endParaRPr lang="en-US" sz="1300" dirty="0">
                <a:solidFill>
                  <a:srgbClr val="FFFFFF"/>
                </a:solidFill>
              </a:endParaRPr>
            </a:p>
          </p:txBody>
        </p:sp>
      </p:grpSp>
      <p:sp>
        <p:nvSpPr>
          <p:cNvPr id="75" name="Rectangle 74"/>
          <p:cNvSpPr/>
          <p:nvPr/>
        </p:nvSpPr>
        <p:spPr>
          <a:xfrm>
            <a:off x="293147" y="4056610"/>
            <a:ext cx="3916082" cy="180429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lvl="1" defTabSz="684917"/>
            <a:r>
              <a:rPr lang="en-US" sz="1765" kern="0" spc="-29" dirty="0">
                <a:solidFill>
                  <a:schemeClr val="tx1">
                    <a:lumMod val="75000"/>
                    <a:lumOff val="25000"/>
                  </a:schemeClr>
                </a:solidFill>
              </a:rPr>
              <a:t>Parallel query execution</a:t>
            </a:r>
          </a:p>
        </p:txBody>
      </p:sp>
      <p:cxnSp>
        <p:nvCxnSpPr>
          <p:cNvPr id="76" name="Straight Arrow Connector 75"/>
          <p:cNvCxnSpPr/>
          <p:nvPr/>
        </p:nvCxnSpPr>
        <p:spPr>
          <a:xfrm>
            <a:off x="874015" y="4942211"/>
            <a:ext cx="141235" cy="92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7" name="Group 76"/>
          <p:cNvGrpSpPr/>
          <p:nvPr/>
        </p:nvGrpSpPr>
        <p:grpSpPr>
          <a:xfrm>
            <a:off x="1691540" y="4620713"/>
            <a:ext cx="414125" cy="1008987"/>
            <a:chOff x="2300611" y="5118074"/>
            <a:chExt cx="563239" cy="1372293"/>
          </a:xfrm>
        </p:grpSpPr>
        <p:cxnSp>
          <p:nvCxnSpPr>
            <p:cNvPr id="78" name="Straight Arrow Connector 77"/>
            <p:cNvCxnSpPr/>
            <p:nvPr/>
          </p:nvCxnSpPr>
          <p:spPr>
            <a:xfrm flipV="1">
              <a:off x="2328806" y="5118074"/>
              <a:ext cx="532020" cy="396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1">
              <a:off x="2385911" y="5545879"/>
              <a:ext cx="474915" cy="71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2373992" y="5742234"/>
              <a:ext cx="489858" cy="306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2300611" y="5862067"/>
              <a:ext cx="560215" cy="628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2" name="Group 81"/>
          <p:cNvGrpSpPr/>
          <p:nvPr/>
        </p:nvGrpSpPr>
        <p:grpSpPr>
          <a:xfrm>
            <a:off x="2974443" y="4553837"/>
            <a:ext cx="544726" cy="978494"/>
            <a:chOff x="4045448" y="5027118"/>
            <a:chExt cx="740865" cy="1330820"/>
          </a:xfrm>
        </p:grpSpPr>
        <p:cxnSp>
          <p:nvCxnSpPr>
            <p:cNvPr id="83" name="Straight Arrow Connector 82"/>
            <p:cNvCxnSpPr/>
            <p:nvPr/>
          </p:nvCxnSpPr>
          <p:spPr>
            <a:xfrm>
              <a:off x="4045448" y="5027118"/>
              <a:ext cx="731340" cy="2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4045448" y="5457825"/>
              <a:ext cx="731340" cy="1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V="1">
              <a:off x="4045448" y="5910263"/>
              <a:ext cx="740865" cy="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4045448" y="6356056"/>
              <a:ext cx="736102" cy="1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7" name="Group 86"/>
          <p:cNvGrpSpPr/>
          <p:nvPr/>
        </p:nvGrpSpPr>
        <p:grpSpPr>
          <a:xfrm>
            <a:off x="2974443" y="4650762"/>
            <a:ext cx="537858" cy="1003452"/>
            <a:chOff x="4045448" y="5158943"/>
            <a:chExt cx="731524" cy="1364765"/>
          </a:xfrm>
        </p:grpSpPr>
        <p:cxnSp>
          <p:nvCxnSpPr>
            <p:cNvPr id="88" name="Straight Arrow Connector 87"/>
            <p:cNvCxnSpPr/>
            <p:nvPr/>
          </p:nvCxnSpPr>
          <p:spPr>
            <a:xfrm flipH="1">
              <a:off x="4045448" y="5158943"/>
              <a:ext cx="7315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p:cNvCxnSpPr/>
            <p:nvPr/>
          </p:nvCxnSpPr>
          <p:spPr>
            <a:xfrm flipH="1">
              <a:off x="4045448" y="5590421"/>
              <a:ext cx="7315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0" name="Straight Arrow Connector 89"/>
            <p:cNvCxnSpPr/>
            <p:nvPr/>
          </p:nvCxnSpPr>
          <p:spPr>
            <a:xfrm flipH="1">
              <a:off x="4045448" y="6072406"/>
              <a:ext cx="7315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p:cNvCxnSpPr/>
            <p:nvPr/>
          </p:nvCxnSpPr>
          <p:spPr>
            <a:xfrm flipH="1">
              <a:off x="4045451" y="6523708"/>
              <a:ext cx="7315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92" name="Group 91"/>
          <p:cNvGrpSpPr/>
          <p:nvPr/>
        </p:nvGrpSpPr>
        <p:grpSpPr>
          <a:xfrm>
            <a:off x="1652432" y="4683058"/>
            <a:ext cx="460623" cy="1004942"/>
            <a:chOff x="2247421" y="5202868"/>
            <a:chExt cx="626479" cy="1366791"/>
          </a:xfrm>
        </p:grpSpPr>
        <p:cxnSp>
          <p:nvCxnSpPr>
            <p:cNvPr id="93" name="Straight Arrow Connector 92"/>
            <p:cNvCxnSpPr/>
            <p:nvPr/>
          </p:nvCxnSpPr>
          <p:spPr>
            <a:xfrm flipH="1">
              <a:off x="2354665" y="5202868"/>
              <a:ext cx="506161" cy="3699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p:cNvCxnSpPr/>
            <p:nvPr/>
          </p:nvCxnSpPr>
          <p:spPr>
            <a:xfrm flipH="1">
              <a:off x="2385911" y="5622497"/>
              <a:ext cx="487989" cy="590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5" name="Straight Arrow Connector 94"/>
            <p:cNvCxnSpPr/>
            <p:nvPr/>
          </p:nvCxnSpPr>
          <p:spPr>
            <a:xfrm flipH="1" flipV="1">
              <a:off x="2328806" y="5791871"/>
              <a:ext cx="532020" cy="3447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6" name="Straight Arrow Connector 95"/>
            <p:cNvCxnSpPr/>
            <p:nvPr/>
          </p:nvCxnSpPr>
          <p:spPr>
            <a:xfrm flipH="1" flipV="1">
              <a:off x="2247421" y="5880717"/>
              <a:ext cx="613405" cy="6889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97" name="Straight Arrow Connector 96"/>
          <p:cNvCxnSpPr/>
          <p:nvPr/>
        </p:nvCxnSpPr>
        <p:spPr>
          <a:xfrm flipH="1">
            <a:off x="869346" y="5152293"/>
            <a:ext cx="134464" cy="650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8" name="Rectangle 97"/>
          <p:cNvSpPr/>
          <p:nvPr/>
        </p:nvSpPr>
        <p:spPr>
          <a:xfrm>
            <a:off x="318073" y="4764136"/>
            <a:ext cx="588623" cy="273280"/>
          </a:xfrm>
          <a:prstGeom prst="rect">
            <a:avLst/>
          </a:prstGeom>
        </p:spPr>
        <p:txBody>
          <a:bodyPr wrap="none">
            <a:spAutoFit/>
          </a:bodyPr>
          <a:lstStyle/>
          <a:p>
            <a:r>
              <a:rPr lang="en-US" sz="1176" dirty="0">
                <a:solidFill>
                  <a:schemeClr val="tx2"/>
                </a:solidFill>
              </a:rPr>
              <a:t>Query</a:t>
            </a:r>
            <a:endParaRPr lang="en-US" sz="1176" dirty="0"/>
          </a:p>
        </p:txBody>
      </p:sp>
      <p:sp>
        <p:nvSpPr>
          <p:cNvPr id="99" name="Rectangle 98"/>
          <p:cNvSpPr/>
          <p:nvPr/>
        </p:nvSpPr>
        <p:spPr>
          <a:xfrm>
            <a:off x="318073" y="5133529"/>
            <a:ext cx="692508" cy="273280"/>
          </a:xfrm>
          <a:prstGeom prst="rect">
            <a:avLst/>
          </a:prstGeom>
        </p:spPr>
        <p:txBody>
          <a:bodyPr wrap="square">
            <a:spAutoFit/>
          </a:bodyPr>
          <a:lstStyle/>
          <a:p>
            <a:r>
              <a:rPr lang="en-US" sz="1176" dirty="0">
                <a:solidFill>
                  <a:schemeClr val="tx2"/>
                </a:solidFill>
              </a:rPr>
              <a:t>Results</a:t>
            </a:r>
            <a:endParaRPr lang="en-US" sz="1176" dirty="0"/>
          </a:p>
        </p:txBody>
      </p:sp>
      <p:sp>
        <p:nvSpPr>
          <p:cNvPr id="100" name="Freeform 5"/>
          <p:cNvSpPr>
            <a:spLocks noEditPoints="1"/>
          </p:cNvSpPr>
          <p:nvPr/>
        </p:nvSpPr>
        <p:spPr bwMode="auto">
          <a:xfrm>
            <a:off x="1069325" y="4983574"/>
            <a:ext cx="607081" cy="182739"/>
          </a:xfrm>
          <a:custGeom>
            <a:avLst/>
            <a:gdLst>
              <a:gd name="T0" fmla="*/ 688 w 691"/>
              <a:gd name="T1" fmla="*/ 24 h 208"/>
              <a:gd name="T2" fmla="*/ 289 w 691"/>
              <a:gd name="T3" fmla="*/ 0 h 208"/>
              <a:gd name="T4" fmla="*/ 0 w 691"/>
              <a:gd name="T5" fmla="*/ 97 h 208"/>
              <a:gd name="T6" fmla="*/ 0 w 691"/>
              <a:gd name="T7" fmla="*/ 171 h 208"/>
              <a:gd name="T8" fmla="*/ 433 w 691"/>
              <a:gd name="T9" fmla="*/ 208 h 208"/>
              <a:gd name="T10" fmla="*/ 691 w 691"/>
              <a:gd name="T11" fmla="*/ 100 h 208"/>
              <a:gd name="T12" fmla="*/ 688 w 691"/>
              <a:gd name="T13" fmla="*/ 24 h 208"/>
              <a:gd name="T14" fmla="*/ 15 w 691"/>
              <a:gd name="T15" fmla="*/ 159 h 208"/>
              <a:gd name="T16" fmla="*/ 15 w 691"/>
              <a:gd name="T17" fmla="*/ 112 h 208"/>
              <a:gd name="T18" fmla="*/ 418 w 691"/>
              <a:gd name="T19" fmla="*/ 146 h 208"/>
              <a:gd name="T20" fmla="*/ 421 w 691"/>
              <a:gd name="T21" fmla="*/ 193 h 208"/>
              <a:gd name="T22" fmla="*/ 15 w 691"/>
              <a:gd name="T23" fmla="*/ 159 h 208"/>
              <a:gd name="T24" fmla="*/ 268 w 691"/>
              <a:gd name="T25" fmla="*/ 146 h 208"/>
              <a:gd name="T26" fmla="*/ 268 w 691"/>
              <a:gd name="T27" fmla="*/ 166 h 208"/>
              <a:gd name="T28" fmla="*/ 406 w 691"/>
              <a:gd name="T29" fmla="*/ 178 h 208"/>
              <a:gd name="T30" fmla="*/ 406 w 691"/>
              <a:gd name="T31" fmla="*/ 159 h 208"/>
              <a:gd name="T32" fmla="*/ 268 w 691"/>
              <a:gd name="T33" fmla="*/ 146 h 208"/>
              <a:gd name="T34" fmla="*/ 34 w 691"/>
              <a:gd name="T35" fmla="*/ 146 h 208"/>
              <a:gd name="T36" fmla="*/ 43 w 691"/>
              <a:gd name="T37" fmla="*/ 149 h 208"/>
              <a:gd name="T38" fmla="*/ 43 w 691"/>
              <a:gd name="T39" fmla="*/ 129 h 208"/>
              <a:gd name="T40" fmla="*/ 34 w 691"/>
              <a:gd name="T41" fmla="*/ 127 h 208"/>
              <a:gd name="T42" fmla="*/ 34 w 691"/>
              <a:gd name="T43" fmla="*/ 146 h 208"/>
              <a:gd name="T44" fmla="*/ 51 w 691"/>
              <a:gd name="T45" fmla="*/ 149 h 208"/>
              <a:gd name="T46" fmla="*/ 58 w 691"/>
              <a:gd name="T47" fmla="*/ 149 h 208"/>
              <a:gd name="T48" fmla="*/ 58 w 691"/>
              <a:gd name="T49" fmla="*/ 129 h 208"/>
              <a:gd name="T50" fmla="*/ 51 w 691"/>
              <a:gd name="T51" fmla="*/ 129 h 208"/>
              <a:gd name="T52" fmla="*/ 51 w 691"/>
              <a:gd name="T53" fmla="*/ 149 h 208"/>
              <a:gd name="T54" fmla="*/ 125 w 691"/>
              <a:gd name="T55" fmla="*/ 154 h 208"/>
              <a:gd name="T56" fmla="*/ 132 w 691"/>
              <a:gd name="T57" fmla="*/ 156 h 208"/>
              <a:gd name="T58" fmla="*/ 132 w 691"/>
              <a:gd name="T59" fmla="*/ 137 h 208"/>
              <a:gd name="T60" fmla="*/ 125 w 691"/>
              <a:gd name="T61" fmla="*/ 134 h 208"/>
              <a:gd name="T62" fmla="*/ 125 w 691"/>
              <a:gd name="T63" fmla="*/ 154 h 208"/>
              <a:gd name="T64" fmla="*/ 139 w 691"/>
              <a:gd name="T65" fmla="*/ 156 h 208"/>
              <a:gd name="T66" fmla="*/ 146 w 691"/>
              <a:gd name="T67" fmla="*/ 156 h 208"/>
              <a:gd name="T68" fmla="*/ 146 w 691"/>
              <a:gd name="T69" fmla="*/ 137 h 208"/>
              <a:gd name="T70" fmla="*/ 139 w 691"/>
              <a:gd name="T71" fmla="*/ 137 h 208"/>
              <a:gd name="T72" fmla="*/ 139 w 691"/>
              <a:gd name="T73" fmla="*/ 156 h 208"/>
              <a:gd name="T74" fmla="*/ 65 w 691"/>
              <a:gd name="T75" fmla="*/ 149 h 208"/>
              <a:gd name="T76" fmla="*/ 72 w 691"/>
              <a:gd name="T77" fmla="*/ 151 h 208"/>
              <a:gd name="T78" fmla="*/ 72 w 691"/>
              <a:gd name="T79" fmla="*/ 132 h 208"/>
              <a:gd name="T80" fmla="*/ 65 w 691"/>
              <a:gd name="T81" fmla="*/ 129 h 208"/>
              <a:gd name="T82" fmla="*/ 65 w 691"/>
              <a:gd name="T83" fmla="*/ 149 h 208"/>
              <a:gd name="T84" fmla="*/ 79 w 691"/>
              <a:gd name="T85" fmla="*/ 151 h 208"/>
              <a:gd name="T86" fmla="*/ 86 w 691"/>
              <a:gd name="T87" fmla="*/ 151 h 208"/>
              <a:gd name="T88" fmla="*/ 86 w 691"/>
              <a:gd name="T89" fmla="*/ 132 h 208"/>
              <a:gd name="T90" fmla="*/ 79 w 691"/>
              <a:gd name="T91" fmla="*/ 132 h 208"/>
              <a:gd name="T92" fmla="*/ 79 w 691"/>
              <a:gd name="T93" fmla="*/ 151 h 208"/>
              <a:gd name="T94" fmla="*/ 94 w 691"/>
              <a:gd name="T95" fmla="*/ 151 h 208"/>
              <a:gd name="T96" fmla="*/ 101 w 691"/>
              <a:gd name="T97" fmla="*/ 154 h 208"/>
              <a:gd name="T98" fmla="*/ 101 w 691"/>
              <a:gd name="T99" fmla="*/ 134 h 208"/>
              <a:gd name="T100" fmla="*/ 94 w 691"/>
              <a:gd name="T101" fmla="*/ 132 h 208"/>
              <a:gd name="T102" fmla="*/ 94 w 691"/>
              <a:gd name="T103" fmla="*/ 151 h 208"/>
              <a:gd name="T104" fmla="*/ 108 w 691"/>
              <a:gd name="T105" fmla="*/ 154 h 208"/>
              <a:gd name="T106" fmla="*/ 117 w 691"/>
              <a:gd name="T107" fmla="*/ 154 h 208"/>
              <a:gd name="T108" fmla="*/ 117 w 691"/>
              <a:gd name="T109" fmla="*/ 134 h 208"/>
              <a:gd name="T110" fmla="*/ 108 w 691"/>
              <a:gd name="T111" fmla="*/ 134 h 208"/>
              <a:gd name="T112" fmla="*/ 108 w 691"/>
              <a:gd name="T113" fmla="*/ 15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91" h="208">
                <a:moveTo>
                  <a:pt x="688" y="24"/>
                </a:moveTo>
                <a:lnTo>
                  <a:pt x="289" y="0"/>
                </a:lnTo>
                <a:lnTo>
                  <a:pt x="0" y="97"/>
                </a:lnTo>
                <a:lnTo>
                  <a:pt x="0" y="171"/>
                </a:lnTo>
                <a:lnTo>
                  <a:pt x="433" y="208"/>
                </a:lnTo>
                <a:lnTo>
                  <a:pt x="691" y="100"/>
                </a:lnTo>
                <a:lnTo>
                  <a:pt x="688" y="24"/>
                </a:lnTo>
                <a:close/>
                <a:moveTo>
                  <a:pt x="15" y="159"/>
                </a:moveTo>
                <a:lnTo>
                  <a:pt x="15" y="112"/>
                </a:lnTo>
                <a:lnTo>
                  <a:pt x="418" y="146"/>
                </a:lnTo>
                <a:lnTo>
                  <a:pt x="421" y="193"/>
                </a:lnTo>
                <a:lnTo>
                  <a:pt x="15" y="159"/>
                </a:lnTo>
                <a:close/>
                <a:moveTo>
                  <a:pt x="268" y="146"/>
                </a:moveTo>
                <a:lnTo>
                  <a:pt x="268" y="166"/>
                </a:lnTo>
                <a:lnTo>
                  <a:pt x="406" y="178"/>
                </a:lnTo>
                <a:lnTo>
                  <a:pt x="406" y="159"/>
                </a:lnTo>
                <a:lnTo>
                  <a:pt x="268" y="146"/>
                </a:lnTo>
                <a:close/>
                <a:moveTo>
                  <a:pt x="34" y="146"/>
                </a:moveTo>
                <a:lnTo>
                  <a:pt x="43" y="149"/>
                </a:lnTo>
                <a:lnTo>
                  <a:pt x="43" y="129"/>
                </a:lnTo>
                <a:lnTo>
                  <a:pt x="34" y="127"/>
                </a:lnTo>
                <a:lnTo>
                  <a:pt x="34" y="146"/>
                </a:lnTo>
                <a:close/>
                <a:moveTo>
                  <a:pt x="51" y="149"/>
                </a:moveTo>
                <a:lnTo>
                  <a:pt x="58" y="149"/>
                </a:lnTo>
                <a:lnTo>
                  <a:pt x="58" y="129"/>
                </a:lnTo>
                <a:lnTo>
                  <a:pt x="51" y="129"/>
                </a:lnTo>
                <a:lnTo>
                  <a:pt x="51" y="149"/>
                </a:lnTo>
                <a:close/>
                <a:moveTo>
                  <a:pt x="125" y="154"/>
                </a:moveTo>
                <a:lnTo>
                  <a:pt x="132" y="156"/>
                </a:lnTo>
                <a:lnTo>
                  <a:pt x="132" y="137"/>
                </a:lnTo>
                <a:lnTo>
                  <a:pt x="125" y="134"/>
                </a:lnTo>
                <a:lnTo>
                  <a:pt x="125" y="154"/>
                </a:lnTo>
                <a:close/>
                <a:moveTo>
                  <a:pt x="139" y="156"/>
                </a:moveTo>
                <a:lnTo>
                  <a:pt x="146" y="156"/>
                </a:lnTo>
                <a:lnTo>
                  <a:pt x="146" y="137"/>
                </a:lnTo>
                <a:lnTo>
                  <a:pt x="139" y="137"/>
                </a:lnTo>
                <a:lnTo>
                  <a:pt x="139" y="156"/>
                </a:lnTo>
                <a:close/>
                <a:moveTo>
                  <a:pt x="65" y="149"/>
                </a:moveTo>
                <a:lnTo>
                  <a:pt x="72" y="151"/>
                </a:lnTo>
                <a:lnTo>
                  <a:pt x="72" y="132"/>
                </a:lnTo>
                <a:lnTo>
                  <a:pt x="65" y="129"/>
                </a:lnTo>
                <a:lnTo>
                  <a:pt x="65" y="149"/>
                </a:lnTo>
                <a:close/>
                <a:moveTo>
                  <a:pt x="79" y="151"/>
                </a:moveTo>
                <a:lnTo>
                  <a:pt x="86" y="151"/>
                </a:lnTo>
                <a:lnTo>
                  <a:pt x="86" y="132"/>
                </a:lnTo>
                <a:lnTo>
                  <a:pt x="79" y="132"/>
                </a:lnTo>
                <a:lnTo>
                  <a:pt x="79" y="151"/>
                </a:lnTo>
                <a:close/>
                <a:moveTo>
                  <a:pt x="94" y="151"/>
                </a:moveTo>
                <a:lnTo>
                  <a:pt x="101" y="154"/>
                </a:lnTo>
                <a:lnTo>
                  <a:pt x="101" y="134"/>
                </a:lnTo>
                <a:lnTo>
                  <a:pt x="94" y="132"/>
                </a:lnTo>
                <a:lnTo>
                  <a:pt x="94" y="151"/>
                </a:lnTo>
                <a:close/>
                <a:moveTo>
                  <a:pt x="108" y="154"/>
                </a:moveTo>
                <a:lnTo>
                  <a:pt x="117" y="154"/>
                </a:lnTo>
                <a:lnTo>
                  <a:pt x="117" y="134"/>
                </a:lnTo>
                <a:lnTo>
                  <a:pt x="108" y="134"/>
                </a:lnTo>
                <a:lnTo>
                  <a:pt x="108" y="154"/>
                </a:lnTo>
                <a:close/>
              </a:path>
            </a:pathLst>
          </a:custGeom>
          <a:solidFill>
            <a:schemeClr val="accent4"/>
          </a:solidFill>
          <a:ln>
            <a:noFill/>
          </a:ln>
        </p:spPr>
        <p:txBody>
          <a:bodyPr vert="horz" wrap="square" lIns="67232" tIns="33616" rIns="67232" bIns="33616" numCol="1" anchor="t" anchorCtr="0" compatLnSpc="1">
            <a:prstTxWarp prst="textNoShape">
              <a:avLst/>
            </a:prstTxWarp>
          </a:bodyPr>
          <a:lstStyle/>
          <a:p>
            <a:endParaRPr lang="en-US" sz="1090" dirty="0"/>
          </a:p>
        </p:txBody>
      </p:sp>
      <p:sp>
        <p:nvSpPr>
          <p:cNvPr id="101" name="Freeform 5"/>
          <p:cNvSpPr>
            <a:spLocks noEditPoints="1"/>
          </p:cNvSpPr>
          <p:nvPr/>
        </p:nvSpPr>
        <p:spPr bwMode="auto">
          <a:xfrm>
            <a:off x="2235637" y="4525635"/>
            <a:ext cx="607081" cy="182739"/>
          </a:xfrm>
          <a:custGeom>
            <a:avLst/>
            <a:gdLst>
              <a:gd name="T0" fmla="*/ 688 w 691"/>
              <a:gd name="T1" fmla="*/ 24 h 208"/>
              <a:gd name="T2" fmla="*/ 289 w 691"/>
              <a:gd name="T3" fmla="*/ 0 h 208"/>
              <a:gd name="T4" fmla="*/ 0 w 691"/>
              <a:gd name="T5" fmla="*/ 97 h 208"/>
              <a:gd name="T6" fmla="*/ 0 w 691"/>
              <a:gd name="T7" fmla="*/ 171 h 208"/>
              <a:gd name="T8" fmla="*/ 433 w 691"/>
              <a:gd name="T9" fmla="*/ 208 h 208"/>
              <a:gd name="T10" fmla="*/ 691 w 691"/>
              <a:gd name="T11" fmla="*/ 100 h 208"/>
              <a:gd name="T12" fmla="*/ 688 w 691"/>
              <a:gd name="T13" fmla="*/ 24 h 208"/>
              <a:gd name="T14" fmla="*/ 15 w 691"/>
              <a:gd name="T15" fmla="*/ 159 h 208"/>
              <a:gd name="T16" fmla="*/ 15 w 691"/>
              <a:gd name="T17" fmla="*/ 112 h 208"/>
              <a:gd name="T18" fmla="*/ 418 w 691"/>
              <a:gd name="T19" fmla="*/ 146 h 208"/>
              <a:gd name="T20" fmla="*/ 421 w 691"/>
              <a:gd name="T21" fmla="*/ 193 h 208"/>
              <a:gd name="T22" fmla="*/ 15 w 691"/>
              <a:gd name="T23" fmla="*/ 159 h 208"/>
              <a:gd name="T24" fmla="*/ 268 w 691"/>
              <a:gd name="T25" fmla="*/ 146 h 208"/>
              <a:gd name="T26" fmla="*/ 268 w 691"/>
              <a:gd name="T27" fmla="*/ 166 h 208"/>
              <a:gd name="T28" fmla="*/ 406 w 691"/>
              <a:gd name="T29" fmla="*/ 178 h 208"/>
              <a:gd name="T30" fmla="*/ 406 w 691"/>
              <a:gd name="T31" fmla="*/ 159 h 208"/>
              <a:gd name="T32" fmla="*/ 268 w 691"/>
              <a:gd name="T33" fmla="*/ 146 h 208"/>
              <a:gd name="T34" fmla="*/ 34 w 691"/>
              <a:gd name="T35" fmla="*/ 146 h 208"/>
              <a:gd name="T36" fmla="*/ 43 w 691"/>
              <a:gd name="T37" fmla="*/ 149 h 208"/>
              <a:gd name="T38" fmla="*/ 43 w 691"/>
              <a:gd name="T39" fmla="*/ 129 h 208"/>
              <a:gd name="T40" fmla="*/ 34 w 691"/>
              <a:gd name="T41" fmla="*/ 127 h 208"/>
              <a:gd name="T42" fmla="*/ 34 w 691"/>
              <a:gd name="T43" fmla="*/ 146 h 208"/>
              <a:gd name="T44" fmla="*/ 51 w 691"/>
              <a:gd name="T45" fmla="*/ 149 h 208"/>
              <a:gd name="T46" fmla="*/ 58 w 691"/>
              <a:gd name="T47" fmla="*/ 149 h 208"/>
              <a:gd name="T48" fmla="*/ 58 w 691"/>
              <a:gd name="T49" fmla="*/ 129 h 208"/>
              <a:gd name="T50" fmla="*/ 51 w 691"/>
              <a:gd name="T51" fmla="*/ 129 h 208"/>
              <a:gd name="T52" fmla="*/ 51 w 691"/>
              <a:gd name="T53" fmla="*/ 149 h 208"/>
              <a:gd name="T54" fmla="*/ 125 w 691"/>
              <a:gd name="T55" fmla="*/ 154 h 208"/>
              <a:gd name="T56" fmla="*/ 132 w 691"/>
              <a:gd name="T57" fmla="*/ 156 h 208"/>
              <a:gd name="T58" fmla="*/ 132 w 691"/>
              <a:gd name="T59" fmla="*/ 137 h 208"/>
              <a:gd name="T60" fmla="*/ 125 w 691"/>
              <a:gd name="T61" fmla="*/ 134 h 208"/>
              <a:gd name="T62" fmla="*/ 125 w 691"/>
              <a:gd name="T63" fmla="*/ 154 h 208"/>
              <a:gd name="T64" fmla="*/ 139 w 691"/>
              <a:gd name="T65" fmla="*/ 156 h 208"/>
              <a:gd name="T66" fmla="*/ 146 w 691"/>
              <a:gd name="T67" fmla="*/ 156 h 208"/>
              <a:gd name="T68" fmla="*/ 146 w 691"/>
              <a:gd name="T69" fmla="*/ 137 h 208"/>
              <a:gd name="T70" fmla="*/ 139 w 691"/>
              <a:gd name="T71" fmla="*/ 137 h 208"/>
              <a:gd name="T72" fmla="*/ 139 w 691"/>
              <a:gd name="T73" fmla="*/ 156 h 208"/>
              <a:gd name="T74" fmla="*/ 65 w 691"/>
              <a:gd name="T75" fmla="*/ 149 h 208"/>
              <a:gd name="T76" fmla="*/ 72 w 691"/>
              <a:gd name="T77" fmla="*/ 151 h 208"/>
              <a:gd name="T78" fmla="*/ 72 w 691"/>
              <a:gd name="T79" fmla="*/ 132 h 208"/>
              <a:gd name="T80" fmla="*/ 65 w 691"/>
              <a:gd name="T81" fmla="*/ 129 h 208"/>
              <a:gd name="T82" fmla="*/ 65 w 691"/>
              <a:gd name="T83" fmla="*/ 149 h 208"/>
              <a:gd name="T84" fmla="*/ 79 w 691"/>
              <a:gd name="T85" fmla="*/ 151 h 208"/>
              <a:gd name="T86" fmla="*/ 86 w 691"/>
              <a:gd name="T87" fmla="*/ 151 h 208"/>
              <a:gd name="T88" fmla="*/ 86 w 691"/>
              <a:gd name="T89" fmla="*/ 132 h 208"/>
              <a:gd name="T90" fmla="*/ 79 w 691"/>
              <a:gd name="T91" fmla="*/ 132 h 208"/>
              <a:gd name="T92" fmla="*/ 79 w 691"/>
              <a:gd name="T93" fmla="*/ 151 h 208"/>
              <a:gd name="T94" fmla="*/ 94 w 691"/>
              <a:gd name="T95" fmla="*/ 151 h 208"/>
              <a:gd name="T96" fmla="*/ 101 w 691"/>
              <a:gd name="T97" fmla="*/ 154 h 208"/>
              <a:gd name="T98" fmla="*/ 101 w 691"/>
              <a:gd name="T99" fmla="*/ 134 h 208"/>
              <a:gd name="T100" fmla="*/ 94 w 691"/>
              <a:gd name="T101" fmla="*/ 132 h 208"/>
              <a:gd name="T102" fmla="*/ 94 w 691"/>
              <a:gd name="T103" fmla="*/ 151 h 208"/>
              <a:gd name="T104" fmla="*/ 108 w 691"/>
              <a:gd name="T105" fmla="*/ 154 h 208"/>
              <a:gd name="T106" fmla="*/ 117 w 691"/>
              <a:gd name="T107" fmla="*/ 154 h 208"/>
              <a:gd name="T108" fmla="*/ 117 w 691"/>
              <a:gd name="T109" fmla="*/ 134 h 208"/>
              <a:gd name="T110" fmla="*/ 108 w 691"/>
              <a:gd name="T111" fmla="*/ 134 h 208"/>
              <a:gd name="T112" fmla="*/ 108 w 691"/>
              <a:gd name="T113" fmla="*/ 15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91" h="208">
                <a:moveTo>
                  <a:pt x="688" y="24"/>
                </a:moveTo>
                <a:lnTo>
                  <a:pt x="289" y="0"/>
                </a:lnTo>
                <a:lnTo>
                  <a:pt x="0" y="97"/>
                </a:lnTo>
                <a:lnTo>
                  <a:pt x="0" y="171"/>
                </a:lnTo>
                <a:lnTo>
                  <a:pt x="433" y="208"/>
                </a:lnTo>
                <a:lnTo>
                  <a:pt x="691" y="100"/>
                </a:lnTo>
                <a:lnTo>
                  <a:pt x="688" y="24"/>
                </a:lnTo>
                <a:close/>
                <a:moveTo>
                  <a:pt x="15" y="159"/>
                </a:moveTo>
                <a:lnTo>
                  <a:pt x="15" y="112"/>
                </a:lnTo>
                <a:lnTo>
                  <a:pt x="418" y="146"/>
                </a:lnTo>
                <a:lnTo>
                  <a:pt x="421" y="193"/>
                </a:lnTo>
                <a:lnTo>
                  <a:pt x="15" y="159"/>
                </a:lnTo>
                <a:close/>
                <a:moveTo>
                  <a:pt x="268" y="146"/>
                </a:moveTo>
                <a:lnTo>
                  <a:pt x="268" y="166"/>
                </a:lnTo>
                <a:lnTo>
                  <a:pt x="406" y="178"/>
                </a:lnTo>
                <a:lnTo>
                  <a:pt x="406" y="159"/>
                </a:lnTo>
                <a:lnTo>
                  <a:pt x="268" y="146"/>
                </a:lnTo>
                <a:close/>
                <a:moveTo>
                  <a:pt x="34" y="146"/>
                </a:moveTo>
                <a:lnTo>
                  <a:pt x="43" y="149"/>
                </a:lnTo>
                <a:lnTo>
                  <a:pt x="43" y="129"/>
                </a:lnTo>
                <a:lnTo>
                  <a:pt x="34" y="127"/>
                </a:lnTo>
                <a:lnTo>
                  <a:pt x="34" y="146"/>
                </a:lnTo>
                <a:close/>
                <a:moveTo>
                  <a:pt x="51" y="149"/>
                </a:moveTo>
                <a:lnTo>
                  <a:pt x="58" y="149"/>
                </a:lnTo>
                <a:lnTo>
                  <a:pt x="58" y="129"/>
                </a:lnTo>
                <a:lnTo>
                  <a:pt x="51" y="129"/>
                </a:lnTo>
                <a:lnTo>
                  <a:pt x="51" y="149"/>
                </a:lnTo>
                <a:close/>
                <a:moveTo>
                  <a:pt x="125" y="154"/>
                </a:moveTo>
                <a:lnTo>
                  <a:pt x="132" y="156"/>
                </a:lnTo>
                <a:lnTo>
                  <a:pt x="132" y="137"/>
                </a:lnTo>
                <a:lnTo>
                  <a:pt x="125" y="134"/>
                </a:lnTo>
                <a:lnTo>
                  <a:pt x="125" y="154"/>
                </a:lnTo>
                <a:close/>
                <a:moveTo>
                  <a:pt x="139" y="156"/>
                </a:moveTo>
                <a:lnTo>
                  <a:pt x="146" y="156"/>
                </a:lnTo>
                <a:lnTo>
                  <a:pt x="146" y="137"/>
                </a:lnTo>
                <a:lnTo>
                  <a:pt x="139" y="137"/>
                </a:lnTo>
                <a:lnTo>
                  <a:pt x="139" y="156"/>
                </a:lnTo>
                <a:close/>
                <a:moveTo>
                  <a:pt x="65" y="149"/>
                </a:moveTo>
                <a:lnTo>
                  <a:pt x="72" y="151"/>
                </a:lnTo>
                <a:lnTo>
                  <a:pt x="72" y="132"/>
                </a:lnTo>
                <a:lnTo>
                  <a:pt x="65" y="129"/>
                </a:lnTo>
                <a:lnTo>
                  <a:pt x="65" y="149"/>
                </a:lnTo>
                <a:close/>
                <a:moveTo>
                  <a:pt x="79" y="151"/>
                </a:moveTo>
                <a:lnTo>
                  <a:pt x="86" y="151"/>
                </a:lnTo>
                <a:lnTo>
                  <a:pt x="86" y="132"/>
                </a:lnTo>
                <a:lnTo>
                  <a:pt x="79" y="132"/>
                </a:lnTo>
                <a:lnTo>
                  <a:pt x="79" y="151"/>
                </a:lnTo>
                <a:close/>
                <a:moveTo>
                  <a:pt x="94" y="151"/>
                </a:moveTo>
                <a:lnTo>
                  <a:pt x="101" y="154"/>
                </a:lnTo>
                <a:lnTo>
                  <a:pt x="101" y="134"/>
                </a:lnTo>
                <a:lnTo>
                  <a:pt x="94" y="132"/>
                </a:lnTo>
                <a:lnTo>
                  <a:pt x="94" y="151"/>
                </a:lnTo>
                <a:close/>
                <a:moveTo>
                  <a:pt x="108" y="154"/>
                </a:moveTo>
                <a:lnTo>
                  <a:pt x="117" y="154"/>
                </a:lnTo>
                <a:lnTo>
                  <a:pt x="117" y="134"/>
                </a:lnTo>
                <a:lnTo>
                  <a:pt x="108" y="134"/>
                </a:lnTo>
                <a:lnTo>
                  <a:pt x="108" y="154"/>
                </a:lnTo>
                <a:close/>
              </a:path>
            </a:pathLst>
          </a:custGeom>
          <a:solidFill>
            <a:schemeClr val="accent4"/>
          </a:solidFill>
          <a:ln>
            <a:noFill/>
          </a:ln>
        </p:spPr>
        <p:txBody>
          <a:bodyPr vert="horz" wrap="square" lIns="67232" tIns="33616" rIns="67232" bIns="33616" numCol="1" anchor="t" anchorCtr="0" compatLnSpc="1">
            <a:prstTxWarp prst="textNoShape">
              <a:avLst/>
            </a:prstTxWarp>
          </a:bodyPr>
          <a:lstStyle/>
          <a:p>
            <a:endParaRPr lang="en-US" sz="1090" dirty="0"/>
          </a:p>
        </p:txBody>
      </p:sp>
      <p:sp>
        <p:nvSpPr>
          <p:cNvPr id="102" name="Freeform 5"/>
          <p:cNvSpPr>
            <a:spLocks noEditPoints="1"/>
          </p:cNvSpPr>
          <p:nvPr/>
        </p:nvSpPr>
        <p:spPr bwMode="auto">
          <a:xfrm>
            <a:off x="2235637" y="4842815"/>
            <a:ext cx="607081" cy="182739"/>
          </a:xfrm>
          <a:custGeom>
            <a:avLst/>
            <a:gdLst>
              <a:gd name="T0" fmla="*/ 688 w 691"/>
              <a:gd name="T1" fmla="*/ 24 h 208"/>
              <a:gd name="T2" fmla="*/ 289 w 691"/>
              <a:gd name="T3" fmla="*/ 0 h 208"/>
              <a:gd name="T4" fmla="*/ 0 w 691"/>
              <a:gd name="T5" fmla="*/ 97 h 208"/>
              <a:gd name="T6" fmla="*/ 0 w 691"/>
              <a:gd name="T7" fmla="*/ 171 h 208"/>
              <a:gd name="T8" fmla="*/ 433 w 691"/>
              <a:gd name="T9" fmla="*/ 208 h 208"/>
              <a:gd name="T10" fmla="*/ 691 w 691"/>
              <a:gd name="T11" fmla="*/ 100 h 208"/>
              <a:gd name="T12" fmla="*/ 688 w 691"/>
              <a:gd name="T13" fmla="*/ 24 h 208"/>
              <a:gd name="T14" fmla="*/ 15 w 691"/>
              <a:gd name="T15" fmla="*/ 159 h 208"/>
              <a:gd name="T16" fmla="*/ 15 w 691"/>
              <a:gd name="T17" fmla="*/ 112 h 208"/>
              <a:gd name="T18" fmla="*/ 418 w 691"/>
              <a:gd name="T19" fmla="*/ 146 h 208"/>
              <a:gd name="T20" fmla="*/ 421 w 691"/>
              <a:gd name="T21" fmla="*/ 193 h 208"/>
              <a:gd name="T22" fmla="*/ 15 w 691"/>
              <a:gd name="T23" fmla="*/ 159 h 208"/>
              <a:gd name="T24" fmla="*/ 268 w 691"/>
              <a:gd name="T25" fmla="*/ 146 h 208"/>
              <a:gd name="T26" fmla="*/ 268 w 691"/>
              <a:gd name="T27" fmla="*/ 166 h 208"/>
              <a:gd name="T28" fmla="*/ 406 w 691"/>
              <a:gd name="T29" fmla="*/ 178 h 208"/>
              <a:gd name="T30" fmla="*/ 406 w 691"/>
              <a:gd name="T31" fmla="*/ 159 h 208"/>
              <a:gd name="T32" fmla="*/ 268 w 691"/>
              <a:gd name="T33" fmla="*/ 146 h 208"/>
              <a:gd name="T34" fmla="*/ 34 w 691"/>
              <a:gd name="T35" fmla="*/ 146 h 208"/>
              <a:gd name="T36" fmla="*/ 43 w 691"/>
              <a:gd name="T37" fmla="*/ 149 h 208"/>
              <a:gd name="T38" fmla="*/ 43 w 691"/>
              <a:gd name="T39" fmla="*/ 129 h 208"/>
              <a:gd name="T40" fmla="*/ 34 w 691"/>
              <a:gd name="T41" fmla="*/ 127 h 208"/>
              <a:gd name="T42" fmla="*/ 34 w 691"/>
              <a:gd name="T43" fmla="*/ 146 h 208"/>
              <a:gd name="T44" fmla="*/ 51 w 691"/>
              <a:gd name="T45" fmla="*/ 149 h 208"/>
              <a:gd name="T46" fmla="*/ 58 w 691"/>
              <a:gd name="T47" fmla="*/ 149 h 208"/>
              <a:gd name="T48" fmla="*/ 58 w 691"/>
              <a:gd name="T49" fmla="*/ 129 h 208"/>
              <a:gd name="T50" fmla="*/ 51 w 691"/>
              <a:gd name="T51" fmla="*/ 129 h 208"/>
              <a:gd name="T52" fmla="*/ 51 w 691"/>
              <a:gd name="T53" fmla="*/ 149 h 208"/>
              <a:gd name="T54" fmla="*/ 125 w 691"/>
              <a:gd name="T55" fmla="*/ 154 h 208"/>
              <a:gd name="T56" fmla="*/ 132 w 691"/>
              <a:gd name="T57" fmla="*/ 156 h 208"/>
              <a:gd name="T58" fmla="*/ 132 w 691"/>
              <a:gd name="T59" fmla="*/ 137 h 208"/>
              <a:gd name="T60" fmla="*/ 125 w 691"/>
              <a:gd name="T61" fmla="*/ 134 h 208"/>
              <a:gd name="T62" fmla="*/ 125 w 691"/>
              <a:gd name="T63" fmla="*/ 154 h 208"/>
              <a:gd name="T64" fmla="*/ 139 w 691"/>
              <a:gd name="T65" fmla="*/ 156 h 208"/>
              <a:gd name="T66" fmla="*/ 146 w 691"/>
              <a:gd name="T67" fmla="*/ 156 h 208"/>
              <a:gd name="T68" fmla="*/ 146 w 691"/>
              <a:gd name="T69" fmla="*/ 137 h 208"/>
              <a:gd name="T70" fmla="*/ 139 w 691"/>
              <a:gd name="T71" fmla="*/ 137 h 208"/>
              <a:gd name="T72" fmla="*/ 139 w 691"/>
              <a:gd name="T73" fmla="*/ 156 h 208"/>
              <a:gd name="T74" fmla="*/ 65 w 691"/>
              <a:gd name="T75" fmla="*/ 149 h 208"/>
              <a:gd name="T76" fmla="*/ 72 w 691"/>
              <a:gd name="T77" fmla="*/ 151 h 208"/>
              <a:gd name="T78" fmla="*/ 72 w 691"/>
              <a:gd name="T79" fmla="*/ 132 h 208"/>
              <a:gd name="T80" fmla="*/ 65 w 691"/>
              <a:gd name="T81" fmla="*/ 129 h 208"/>
              <a:gd name="T82" fmla="*/ 65 w 691"/>
              <a:gd name="T83" fmla="*/ 149 h 208"/>
              <a:gd name="T84" fmla="*/ 79 w 691"/>
              <a:gd name="T85" fmla="*/ 151 h 208"/>
              <a:gd name="T86" fmla="*/ 86 w 691"/>
              <a:gd name="T87" fmla="*/ 151 h 208"/>
              <a:gd name="T88" fmla="*/ 86 w 691"/>
              <a:gd name="T89" fmla="*/ 132 h 208"/>
              <a:gd name="T90" fmla="*/ 79 w 691"/>
              <a:gd name="T91" fmla="*/ 132 h 208"/>
              <a:gd name="T92" fmla="*/ 79 w 691"/>
              <a:gd name="T93" fmla="*/ 151 h 208"/>
              <a:gd name="T94" fmla="*/ 94 w 691"/>
              <a:gd name="T95" fmla="*/ 151 h 208"/>
              <a:gd name="T96" fmla="*/ 101 w 691"/>
              <a:gd name="T97" fmla="*/ 154 h 208"/>
              <a:gd name="T98" fmla="*/ 101 w 691"/>
              <a:gd name="T99" fmla="*/ 134 h 208"/>
              <a:gd name="T100" fmla="*/ 94 w 691"/>
              <a:gd name="T101" fmla="*/ 132 h 208"/>
              <a:gd name="T102" fmla="*/ 94 w 691"/>
              <a:gd name="T103" fmla="*/ 151 h 208"/>
              <a:gd name="T104" fmla="*/ 108 w 691"/>
              <a:gd name="T105" fmla="*/ 154 h 208"/>
              <a:gd name="T106" fmla="*/ 117 w 691"/>
              <a:gd name="T107" fmla="*/ 154 h 208"/>
              <a:gd name="T108" fmla="*/ 117 w 691"/>
              <a:gd name="T109" fmla="*/ 134 h 208"/>
              <a:gd name="T110" fmla="*/ 108 w 691"/>
              <a:gd name="T111" fmla="*/ 134 h 208"/>
              <a:gd name="T112" fmla="*/ 108 w 691"/>
              <a:gd name="T113" fmla="*/ 15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91" h="208">
                <a:moveTo>
                  <a:pt x="688" y="24"/>
                </a:moveTo>
                <a:lnTo>
                  <a:pt x="289" y="0"/>
                </a:lnTo>
                <a:lnTo>
                  <a:pt x="0" y="97"/>
                </a:lnTo>
                <a:lnTo>
                  <a:pt x="0" y="171"/>
                </a:lnTo>
                <a:lnTo>
                  <a:pt x="433" y="208"/>
                </a:lnTo>
                <a:lnTo>
                  <a:pt x="691" y="100"/>
                </a:lnTo>
                <a:lnTo>
                  <a:pt x="688" y="24"/>
                </a:lnTo>
                <a:close/>
                <a:moveTo>
                  <a:pt x="15" y="159"/>
                </a:moveTo>
                <a:lnTo>
                  <a:pt x="15" y="112"/>
                </a:lnTo>
                <a:lnTo>
                  <a:pt x="418" y="146"/>
                </a:lnTo>
                <a:lnTo>
                  <a:pt x="421" y="193"/>
                </a:lnTo>
                <a:lnTo>
                  <a:pt x="15" y="159"/>
                </a:lnTo>
                <a:close/>
                <a:moveTo>
                  <a:pt x="268" y="146"/>
                </a:moveTo>
                <a:lnTo>
                  <a:pt x="268" y="166"/>
                </a:lnTo>
                <a:lnTo>
                  <a:pt x="406" y="178"/>
                </a:lnTo>
                <a:lnTo>
                  <a:pt x="406" y="159"/>
                </a:lnTo>
                <a:lnTo>
                  <a:pt x="268" y="146"/>
                </a:lnTo>
                <a:close/>
                <a:moveTo>
                  <a:pt x="34" y="146"/>
                </a:moveTo>
                <a:lnTo>
                  <a:pt x="43" y="149"/>
                </a:lnTo>
                <a:lnTo>
                  <a:pt x="43" y="129"/>
                </a:lnTo>
                <a:lnTo>
                  <a:pt x="34" y="127"/>
                </a:lnTo>
                <a:lnTo>
                  <a:pt x="34" y="146"/>
                </a:lnTo>
                <a:close/>
                <a:moveTo>
                  <a:pt x="51" y="149"/>
                </a:moveTo>
                <a:lnTo>
                  <a:pt x="58" y="149"/>
                </a:lnTo>
                <a:lnTo>
                  <a:pt x="58" y="129"/>
                </a:lnTo>
                <a:lnTo>
                  <a:pt x="51" y="129"/>
                </a:lnTo>
                <a:lnTo>
                  <a:pt x="51" y="149"/>
                </a:lnTo>
                <a:close/>
                <a:moveTo>
                  <a:pt x="125" y="154"/>
                </a:moveTo>
                <a:lnTo>
                  <a:pt x="132" y="156"/>
                </a:lnTo>
                <a:lnTo>
                  <a:pt x="132" y="137"/>
                </a:lnTo>
                <a:lnTo>
                  <a:pt x="125" y="134"/>
                </a:lnTo>
                <a:lnTo>
                  <a:pt x="125" y="154"/>
                </a:lnTo>
                <a:close/>
                <a:moveTo>
                  <a:pt x="139" y="156"/>
                </a:moveTo>
                <a:lnTo>
                  <a:pt x="146" y="156"/>
                </a:lnTo>
                <a:lnTo>
                  <a:pt x="146" y="137"/>
                </a:lnTo>
                <a:lnTo>
                  <a:pt x="139" y="137"/>
                </a:lnTo>
                <a:lnTo>
                  <a:pt x="139" y="156"/>
                </a:lnTo>
                <a:close/>
                <a:moveTo>
                  <a:pt x="65" y="149"/>
                </a:moveTo>
                <a:lnTo>
                  <a:pt x="72" y="151"/>
                </a:lnTo>
                <a:lnTo>
                  <a:pt x="72" y="132"/>
                </a:lnTo>
                <a:lnTo>
                  <a:pt x="65" y="129"/>
                </a:lnTo>
                <a:lnTo>
                  <a:pt x="65" y="149"/>
                </a:lnTo>
                <a:close/>
                <a:moveTo>
                  <a:pt x="79" y="151"/>
                </a:moveTo>
                <a:lnTo>
                  <a:pt x="86" y="151"/>
                </a:lnTo>
                <a:lnTo>
                  <a:pt x="86" y="132"/>
                </a:lnTo>
                <a:lnTo>
                  <a:pt x="79" y="132"/>
                </a:lnTo>
                <a:lnTo>
                  <a:pt x="79" y="151"/>
                </a:lnTo>
                <a:close/>
                <a:moveTo>
                  <a:pt x="94" y="151"/>
                </a:moveTo>
                <a:lnTo>
                  <a:pt x="101" y="154"/>
                </a:lnTo>
                <a:lnTo>
                  <a:pt x="101" y="134"/>
                </a:lnTo>
                <a:lnTo>
                  <a:pt x="94" y="132"/>
                </a:lnTo>
                <a:lnTo>
                  <a:pt x="94" y="151"/>
                </a:lnTo>
                <a:close/>
                <a:moveTo>
                  <a:pt x="108" y="154"/>
                </a:moveTo>
                <a:lnTo>
                  <a:pt x="117" y="154"/>
                </a:lnTo>
                <a:lnTo>
                  <a:pt x="117" y="134"/>
                </a:lnTo>
                <a:lnTo>
                  <a:pt x="108" y="134"/>
                </a:lnTo>
                <a:lnTo>
                  <a:pt x="108" y="154"/>
                </a:lnTo>
                <a:close/>
              </a:path>
            </a:pathLst>
          </a:custGeom>
          <a:solidFill>
            <a:schemeClr val="accent4"/>
          </a:solidFill>
          <a:ln>
            <a:noFill/>
          </a:ln>
        </p:spPr>
        <p:txBody>
          <a:bodyPr vert="horz" wrap="square" lIns="67232" tIns="33616" rIns="67232" bIns="33616" numCol="1" anchor="t" anchorCtr="0" compatLnSpc="1">
            <a:prstTxWarp prst="textNoShape">
              <a:avLst/>
            </a:prstTxWarp>
          </a:bodyPr>
          <a:lstStyle/>
          <a:p>
            <a:endParaRPr lang="en-US" sz="1090" dirty="0"/>
          </a:p>
        </p:txBody>
      </p:sp>
      <p:sp>
        <p:nvSpPr>
          <p:cNvPr id="103" name="Freeform 5"/>
          <p:cNvSpPr>
            <a:spLocks noEditPoints="1"/>
          </p:cNvSpPr>
          <p:nvPr/>
        </p:nvSpPr>
        <p:spPr bwMode="auto">
          <a:xfrm>
            <a:off x="2235637" y="5184796"/>
            <a:ext cx="607081" cy="182739"/>
          </a:xfrm>
          <a:custGeom>
            <a:avLst/>
            <a:gdLst>
              <a:gd name="T0" fmla="*/ 688 w 691"/>
              <a:gd name="T1" fmla="*/ 24 h 208"/>
              <a:gd name="T2" fmla="*/ 289 w 691"/>
              <a:gd name="T3" fmla="*/ 0 h 208"/>
              <a:gd name="T4" fmla="*/ 0 w 691"/>
              <a:gd name="T5" fmla="*/ 97 h 208"/>
              <a:gd name="T6" fmla="*/ 0 w 691"/>
              <a:gd name="T7" fmla="*/ 171 h 208"/>
              <a:gd name="T8" fmla="*/ 433 w 691"/>
              <a:gd name="T9" fmla="*/ 208 h 208"/>
              <a:gd name="T10" fmla="*/ 691 w 691"/>
              <a:gd name="T11" fmla="*/ 100 h 208"/>
              <a:gd name="T12" fmla="*/ 688 w 691"/>
              <a:gd name="T13" fmla="*/ 24 h 208"/>
              <a:gd name="T14" fmla="*/ 15 w 691"/>
              <a:gd name="T15" fmla="*/ 159 h 208"/>
              <a:gd name="T16" fmla="*/ 15 w 691"/>
              <a:gd name="T17" fmla="*/ 112 h 208"/>
              <a:gd name="T18" fmla="*/ 418 w 691"/>
              <a:gd name="T19" fmla="*/ 146 h 208"/>
              <a:gd name="T20" fmla="*/ 421 w 691"/>
              <a:gd name="T21" fmla="*/ 193 h 208"/>
              <a:gd name="T22" fmla="*/ 15 w 691"/>
              <a:gd name="T23" fmla="*/ 159 h 208"/>
              <a:gd name="T24" fmla="*/ 268 w 691"/>
              <a:gd name="T25" fmla="*/ 146 h 208"/>
              <a:gd name="T26" fmla="*/ 268 w 691"/>
              <a:gd name="T27" fmla="*/ 166 h 208"/>
              <a:gd name="T28" fmla="*/ 406 w 691"/>
              <a:gd name="T29" fmla="*/ 178 h 208"/>
              <a:gd name="T30" fmla="*/ 406 w 691"/>
              <a:gd name="T31" fmla="*/ 159 h 208"/>
              <a:gd name="T32" fmla="*/ 268 w 691"/>
              <a:gd name="T33" fmla="*/ 146 h 208"/>
              <a:gd name="T34" fmla="*/ 34 w 691"/>
              <a:gd name="T35" fmla="*/ 146 h 208"/>
              <a:gd name="T36" fmla="*/ 43 w 691"/>
              <a:gd name="T37" fmla="*/ 149 h 208"/>
              <a:gd name="T38" fmla="*/ 43 w 691"/>
              <a:gd name="T39" fmla="*/ 129 h 208"/>
              <a:gd name="T40" fmla="*/ 34 w 691"/>
              <a:gd name="T41" fmla="*/ 127 h 208"/>
              <a:gd name="T42" fmla="*/ 34 w 691"/>
              <a:gd name="T43" fmla="*/ 146 h 208"/>
              <a:gd name="T44" fmla="*/ 51 w 691"/>
              <a:gd name="T45" fmla="*/ 149 h 208"/>
              <a:gd name="T46" fmla="*/ 58 w 691"/>
              <a:gd name="T47" fmla="*/ 149 h 208"/>
              <a:gd name="T48" fmla="*/ 58 w 691"/>
              <a:gd name="T49" fmla="*/ 129 h 208"/>
              <a:gd name="T50" fmla="*/ 51 w 691"/>
              <a:gd name="T51" fmla="*/ 129 h 208"/>
              <a:gd name="T52" fmla="*/ 51 w 691"/>
              <a:gd name="T53" fmla="*/ 149 h 208"/>
              <a:gd name="T54" fmla="*/ 125 w 691"/>
              <a:gd name="T55" fmla="*/ 154 h 208"/>
              <a:gd name="T56" fmla="*/ 132 w 691"/>
              <a:gd name="T57" fmla="*/ 156 h 208"/>
              <a:gd name="T58" fmla="*/ 132 w 691"/>
              <a:gd name="T59" fmla="*/ 137 h 208"/>
              <a:gd name="T60" fmla="*/ 125 w 691"/>
              <a:gd name="T61" fmla="*/ 134 h 208"/>
              <a:gd name="T62" fmla="*/ 125 w 691"/>
              <a:gd name="T63" fmla="*/ 154 h 208"/>
              <a:gd name="T64" fmla="*/ 139 w 691"/>
              <a:gd name="T65" fmla="*/ 156 h 208"/>
              <a:gd name="T66" fmla="*/ 146 w 691"/>
              <a:gd name="T67" fmla="*/ 156 h 208"/>
              <a:gd name="T68" fmla="*/ 146 w 691"/>
              <a:gd name="T69" fmla="*/ 137 h 208"/>
              <a:gd name="T70" fmla="*/ 139 w 691"/>
              <a:gd name="T71" fmla="*/ 137 h 208"/>
              <a:gd name="T72" fmla="*/ 139 w 691"/>
              <a:gd name="T73" fmla="*/ 156 h 208"/>
              <a:gd name="T74" fmla="*/ 65 w 691"/>
              <a:gd name="T75" fmla="*/ 149 h 208"/>
              <a:gd name="T76" fmla="*/ 72 w 691"/>
              <a:gd name="T77" fmla="*/ 151 h 208"/>
              <a:gd name="T78" fmla="*/ 72 w 691"/>
              <a:gd name="T79" fmla="*/ 132 h 208"/>
              <a:gd name="T80" fmla="*/ 65 w 691"/>
              <a:gd name="T81" fmla="*/ 129 h 208"/>
              <a:gd name="T82" fmla="*/ 65 w 691"/>
              <a:gd name="T83" fmla="*/ 149 h 208"/>
              <a:gd name="T84" fmla="*/ 79 w 691"/>
              <a:gd name="T85" fmla="*/ 151 h 208"/>
              <a:gd name="T86" fmla="*/ 86 w 691"/>
              <a:gd name="T87" fmla="*/ 151 h 208"/>
              <a:gd name="T88" fmla="*/ 86 w 691"/>
              <a:gd name="T89" fmla="*/ 132 h 208"/>
              <a:gd name="T90" fmla="*/ 79 w 691"/>
              <a:gd name="T91" fmla="*/ 132 h 208"/>
              <a:gd name="T92" fmla="*/ 79 w 691"/>
              <a:gd name="T93" fmla="*/ 151 h 208"/>
              <a:gd name="T94" fmla="*/ 94 w 691"/>
              <a:gd name="T95" fmla="*/ 151 h 208"/>
              <a:gd name="T96" fmla="*/ 101 w 691"/>
              <a:gd name="T97" fmla="*/ 154 h 208"/>
              <a:gd name="T98" fmla="*/ 101 w 691"/>
              <a:gd name="T99" fmla="*/ 134 h 208"/>
              <a:gd name="T100" fmla="*/ 94 w 691"/>
              <a:gd name="T101" fmla="*/ 132 h 208"/>
              <a:gd name="T102" fmla="*/ 94 w 691"/>
              <a:gd name="T103" fmla="*/ 151 h 208"/>
              <a:gd name="T104" fmla="*/ 108 w 691"/>
              <a:gd name="T105" fmla="*/ 154 h 208"/>
              <a:gd name="T106" fmla="*/ 117 w 691"/>
              <a:gd name="T107" fmla="*/ 154 h 208"/>
              <a:gd name="T108" fmla="*/ 117 w 691"/>
              <a:gd name="T109" fmla="*/ 134 h 208"/>
              <a:gd name="T110" fmla="*/ 108 w 691"/>
              <a:gd name="T111" fmla="*/ 134 h 208"/>
              <a:gd name="T112" fmla="*/ 108 w 691"/>
              <a:gd name="T113" fmla="*/ 15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91" h="208">
                <a:moveTo>
                  <a:pt x="688" y="24"/>
                </a:moveTo>
                <a:lnTo>
                  <a:pt x="289" y="0"/>
                </a:lnTo>
                <a:lnTo>
                  <a:pt x="0" y="97"/>
                </a:lnTo>
                <a:lnTo>
                  <a:pt x="0" y="171"/>
                </a:lnTo>
                <a:lnTo>
                  <a:pt x="433" y="208"/>
                </a:lnTo>
                <a:lnTo>
                  <a:pt x="691" y="100"/>
                </a:lnTo>
                <a:lnTo>
                  <a:pt x="688" y="24"/>
                </a:lnTo>
                <a:close/>
                <a:moveTo>
                  <a:pt x="15" y="159"/>
                </a:moveTo>
                <a:lnTo>
                  <a:pt x="15" y="112"/>
                </a:lnTo>
                <a:lnTo>
                  <a:pt x="418" y="146"/>
                </a:lnTo>
                <a:lnTo>
                  <a:pt x="421" y="193"/>
                </a:lnTo>
                <a:lnTo>
                  <a:pt x="15" y="159"/>
                </a:lnTo>
                <a:close/>
                <a:moveTo>
                  <a:pt x="268" y="146"/>
                </a:moveTo>
                <a:lnTo>
                  <a:pt x="268" y="166"/>
                </a:lnTo>
                <a:lnTo>
                  <a:pt x="406" y="178"/>
                </a:lnTo>
                <a:lnTo>
                  <a:pt x="406" y="159"/>
                </a:lnTo>
                <a:lnTo>
                  <a:pt x="268" y="146"/>
                </a:lnTo>
                <a:close/>
                <a:moveTo>
                  <a:pt x="34" y="146"/>
                </a:moveTo>
                <a:lnTo>
                  <a:pt x="43" y="149"/>
                </a:lnTo>
                <a:lnTo>
                  <a:pt x="43" y="129"/>
                </a:lnTo>
                <a:lnTo>
                  <a:pt x="34" y="127"/>
                </a:lnTo>
                <a:lnTo>
                  <a:pt x="34" y="146"/>
                </a:lnTo>
                <a:close/>
                <a:moveTo>
                  <a:pt x="51" y="149"/>
                </a:moveTo>
                <a:lnTo>
                  <a:pt x="58" y="149"/>
                </a:lnTo>
                <a:lnTo>
                  <a:pt x="58" y="129"/>
                </a:lnTo>
                <a:lnTo>
                  <a:pt x="51" y="129"/>
                </a:lnTo>
                <a:lnTo>
                  <a:pt x="51" y="149"/>
                </a:lnTo>
                <a:close/>
                <a:moveTo>
                  <a:pt x="125" y="154"/>
                </a:moveTo>
                <a:lnTo>
                  <a:pt x="132" y="156"/>
                </a:lnTo>
                <a:lnTo>
                  <a:pt x="132" y="137"/>
                </a:lnTo>
                <a:lnTo>
                  <a:pt x="125" y="134"/>
                </a:lnTo>
                <a:lnTo>
                  <a:pt x="125" y="154"/>
                </a:lnTo>
                <a:close/>
                <a:moveTo>
                  <a:pt x="139" y="156"/>
                </a:moveTo>
                <a:lnTo>
                  <a:pt x="146" y="156"/>
                </a:lnTo>
                <a:lnTo>
                  <a:pt x="146" y="137"/>
                </a:lnTo>
                <a:lnTo>
                  <a:pt x="139" y="137"/>
                </a:lnTo>
                <a:lnTo>
                  <a:pt x="139" y="156"/>
                </a:lnTo>
                <a:close/>
                <a:moveTo>
                  <a:pt x="65" y="149"/>
                </a:moveTo>
                <a:lnTo>
                  <a:pt x="72" y="151"/>
                </a:lnTo>
                <a:lnTo>
                  <a:pt x="72" y="132"/>
                </a:lnTo>
                <a:lnTo>
                  <a:pt x="65" y="129"/>
                </a:lnTo>
                <a:lnTo>
                  <a:pt x="65" y="149"/>
                </a:lnTo>
                <a:close/>
                <a:moveTo>
                  <a:pt x="79" y="151"/>
                </a:moveTo>
                <a:lnTo>
                  <a:pt x="86" y="151"/>
                </a:lnTo>
                <a:lnTo>
                  <a:pt x="86" y="132"/>
                </a:lnTo>
                <a:lnTo>
                  <a:pt x="79" y="132"/>
                </a:lnTo>
                <a:lnTo>
                  <a:pt x="79" y="151"/>
                </a:lnTo>
                <a:close/>
                <a:moveTo>
                  <a:pt x="94" y="151"/>
                </a:moveTo>
                <a:lnTo>
                  <a:pt x="101" y="154"/>
                </a:lnTo>
                <a:lnTo>
                  <a:pt x="101" y="134"/>
                </a:lnTo>
                <a:lnTo>
                  <a:pt x="94" y="132"/>
                </a:lnTo>
                <a:lnTo>
                  <a:pt x="94" y="151"/>
                </a:lnTo>
                <a:close/>
                <a:moveTo>
                  <a:pt x="108" y="154"/>
                </a:moveTo>
                <a:lnTo>
                  <a:pt x="117" y="154"/>
                </a:lnTo>
                <a:lnTo>
                  <a:pt x="117" y="134"/>
                </a:lnTo>
                <a:lnTo>
                  <a:pt x="108" y="134"/>
                </a:lnTo>
                <a:lnTo>
                  <a:pt x="108" y="154"/>
                </a:lnTo>
                <a:close/>
              </a:path>
            </a:pathLst>
          </a:custGeom>
          <a:solidFill>
            <a:schemeClr val="accent4"/>
          </a:solidFill>
          <a:ln>
            <a:noFill/>
          </a:ln>
        </p:spPr>
        <p:txBody>
          <a:bodyPr vert="horz" wrap="square" lIns="67232" tIns="33616" rIns="67232" bIns="33616" numCol="1" anchor="t" anchorCtr="0" compatLnSpc="1">
            <a:prstTxWarp prst="textNoShape">
              <a:avLst/>
            </a:prstTxWarp>
          </a:bodyPr>
          <a:lstStyle/>
          <a:p>
            <a:endParaRPr lang="en-US" sz="1090" dirty="0"/>
          </a:p>
        </p:txBody>
      </p:sp>
      <p:sp>
        <p:nvSpPr>
          <p:cNvPr id="104" name="Freeform 5"/>
          <p:cNvSpPr>
            <a:spLocks noEditPoints="1"/>
          </p:cNvSpPr>
          <p:nvPr/>
        </p:nvSpPr>
        <p:spPr bwMode="auto">
          <a:xfrm>
            <a:off x="2235637" y="5537057"/>
            <a:ext cx="607081" cy="182739"/>
          </a:xfrm>
          <a:custGeom>
            <a:avLst/>
            <a:gdLst>
              <a:gd name="T0" fmla="*/ 688 w 691"/>
              <a:gd name="T1" fmla="*/ 24 h 208"/>
              <a:gd name="T2" fmla="*/ 289 w 691"/>
              <a:gd name="T3" fmla="*/ 0 h 208"/>
              <a:gd name="T4" fmla="*/ 0 w 691"/>
              <a:gd name="T5" fmla="*/ 97 h 208"/>
              <a:gd name="T6" fmla="*/ 0 w 691"/>
              <a:gd name="T7" fmla="*/ 171 h 208"/>
              <a:gd name="T8" fmla="*/ 433 w 691"/>
              <a:gd name="T9" fmla="*/ 208 h 208"/>
              <a:gd name="T10" fmla="*/ 691 w 691"/>
              <a:gd name="T11" fmla="*/ 100 h 208"/>
              <a:gd name="T12" fmla="*/ 688 w 691"/>
              <a:gd name="T13" fmla="*/ 24 h 208"/>
              <a:gd name="T14" fmla="*/ 15 w 691"/>
              <a:gd name="T15" fmla="*/ 159 h 208"/>
              <a:gd name="T16" fmla="*/ 15 w 691"/>
              <a:gd name="T17" fmla="*/ 112 h 208"/>
              <a:gd name="T18" fmla="*/ 418 w 691"/>
              <a:gd name="T19" fmla="*/ 146 h 208"/>
              <a:gd name="T20" fmla="*/ 421 w 691"/>
              <a:gd name="T21" fmla="*/ 193 h 208"/>
              <a:gd name="T22" fmla="*/ 15 w 691"/>
              <a:gd name="T23" fmla="*/ 159 h 208"/>
              <a:gd name="T24" fmla="*/ 268 w 691"/>
              <a:gd name="T25" fmla="*/ 146 h 208"/>
              <a:gd name="T26" fmla="*/ 268 w 691"/>
              <a:gd name="T27" fmla="*/ 166 h 208"/>
              <a:gd name="T28" fmla="*/ 406 w 691"/>
              <a:gd name="T29" fmla="*/ 178 h 208"/>
              <a:gd name="T30" fmla="*/ 406 w 691"/>
              <a:gd name="T31" fmla="*/ 159 h 208"/>
              <a:gd name="T32" fmla="*/ 268 w 691"/>
              <a:gd name="T33" fmla="*/ 146 h 208"/>
              <a:gd name="T34" fmla="*/ 34 w 691"/>
              <a:gd name="T35" fmla="*/ 146 h 208"/>
              <a:gd name="T36" fmla="*/ 43 w 691"/>
              <a:gd name="T37" fmla="*/ 149 h 208"/>
              <a:gd name="T38" fmla="*/ 43 w 691"/>
              <a:gd name="T39" fmla="*/ 129 h 208"/>
              <a:gd name="T40" fmla="*/ 34 w 691"/>
              <a:gd name="T41" fmla="*/ 127 h 208"/>
              <a:gd name="T42" fmla="*/ 34 w 691"/>
              <a:gd name="T43" fmla="*/ 146 h 208"/>
              <a:gd name="T44" fmla="*/ 51 w 691"/>
              <a:gd name="T45" fmla="*/ 149 h 208"/>
              <a:gd name="T46" fmla="*/ 58 w 691"/>
              <a:gd name="T47" fmla="*/ 149 h 208"/>
              <a:gd name="T48" fmla="*/ 58 w 691"/>
              <a:gd name="T49" fmla="*/ 129 h 208"/>
              <a:gd name="T50" fmla="*/ 51 w 691"/>
              <a:gd name="T51" fmla="*/ 129 h 208"/>
              <a:gd name="T52" fmla="*/ 51 w 691"/>
              <a:gd name="T53" fmla="*/ 149 h 208"/>
              <a:gd name="T54" fmla="*/ 125 w 691"/>
              <a:gd name="T55" fmla="*/ 154 h 208"/>
              <a:gd name="T56" fmla="*/ 132 w 691"/>
              <a:gd name="T57" fmla="*/ 156 h 208"/>
              <a:gd name="T58" fmla="*/ 132 w 691"/>
              <a:gd name="T59" fmla="*/ 137 h 208"/>
              <a:gd name="T60" fmla="*/ 125 w 691"/>
              <a:gd name="T61" fmla="*/ 134 h 208"/>
              <a:gd name="T62" fmla="*/ 125 w 691"/>
              <a:gd name="T63" fmla="*/ 154 h 208"/>
              <a:gd name="T64" fmla="*/ 139 w 691"/>
              <a:gd name="T65" fmla="*/ 156 h 208"/>
              <a:gd name="T66" fmla="*/ 146 w 691"/>
              <a:gd name="T67" fmla="*/ 156 h 208"/>
              <a:gd name="T68" fmla="*/ 146 w 691"/>
              <a:gd name="T69" fmla="*/ 137 h 208"/>
              <a:gd name="T70" fmla="*/ 139 w 691"/>
              <a:gd name="T71" fmla="*/ 137 h 208"/>
              <a:gd name="T72" fmla="*/ 139 w 691"/>
              <a:gd name="T73" fmla="*/ 156 h 208"/>
              <a:gd name="T74" fmla="*/ 65 w 691"/>
              <a:gd name="T75" fmla="*/ 149 h 208"/>
              <a:gd name="T76" fmla="*/ 72 w 691"/>
              <a:gd name="T77" fmla="*/ 151 h 208"/>
              <a:gd name="T78" fmla="*/ 72 w 691"/>
              <a:gd name="T79" fmla="*/ 132 h 208"/>
              <a:gd name="T80" fmla="*/ 65 w 691"/>
              <a:gd name="T81" fmla="*/ 129 h 208"/>
              <a:gd name="T82" fmla="*/ 65 w 691"/>
              <a:gd name="T83" fmla="*/ 149 h 208"/>
              <a:gd name="T84" fmla="*/ 79 w 691"/>
              <a:gd name="T85" fmla="*/ 151 h 208"/>
              <a:gd name="T86" fmla="*/ 86 w 691"/>
              <a:gd name="T87" fmla="*/ 151 h 208"/>
              <a:gd name="T88" fmla="*/ 86 w 691"/>
              <a:gd name="T89" fmla="*/ 132 h 208"/>
              <a:gd name="T90" fmla="*/ 79 w 691"/>
              <a:gd name="T91" fmla="*/ 132 h 208"/>
              <a:gd name="T92" fmla="*/ 79 w 691"/>
              <a:gd name="T93" fmla="*/ 151 h 208"/>
              <a:gd name="T94" fmla="*/ 94 w 691"/>
              <a:gd name="T95" fmla="*/ 151 h 208"/>
              <a:gd name="T96" fmla="*/ 101 w 691"/>
              <a:gd name="T97" fmla="*/ 154 h 208"/>
              <a:gd name="T98" fmla="*/ 101 w 691"/>
              <a:gd name="T99" fmla="*/ 134 h 208"/>
              <a:gd name="T100" fmla="*/ 94 w 691"/>
              <a:gd name="T101" fmla="*/ 132 h 208"/>
              <a:gd name="T102" fmla="*/ 94 w 691"/>
              <a:gd name="T103" fmla="*/ 151 h 208"/>
              <a:gd name="T104" fmla="*/ 108 w 691"/>
              <a:gd name="T105" fmla="*/ 154 h 208"/>
              <a:gd name="T106" fmla="*/ 117 w 691"/>
              <a:gd name="T107" fmla="*/ 154 h 208"/>
              <a:gd name="T108" fmla="*/ 117 w 691"/>
              <a:gd name="T109" fmla="*/ 134 h 208"/>
              <a:gd name="T110" fmla="*/ 108 w 691"/>
              <a:gd name="T111" fmla="*/ 134 h 208"/>
              <a:gd name="T112" fmla="*/ 108 w 691"/>
              <a:gd name="T113" fmla="*/ 15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91" h="208">
                <a:moveTo>
                  <a:pt x="688" y="24"/>
                </a:moveTo>
                <a:lnTo>
                  <a:pt x="289" y="0"/>
                </a:lnTo>
                <a:lnTo>
                  <a:pt x="0" y="97"/>
                </a:lnTo>
                <a:lnTo>
                  <a:pt x="0" y="171"/>
                </a:lnTo>
                <a:lnTo>
                  <a:pt x="433" y="208"/>
                </a:lnTo>
                <a:lnTo>
                  <a:pt x="691" y="100"/>
                </a:lnTo>
                <a:lnTo>
                  <a:pt x="688" y="24"/>
                </a:lnTo>
                <a:close/>
                <a:moveTo>
                  <a:pt x="15" y="159"/>
                </a:moveTo>
                <a:lnTo>
                  <a:pt x="15" y="112"/>
                </a:lnTo>
                <a:lnTo>
                  <a:pt x="418" y="146"/>
                </a:lnTo>
                <a:lnTo>
                  <a:pt x="421" y="193"/>
                </a:lnTo>
                <a:lnTo>
                  <a:pt x="15" y="159"/>
                </a:lnTo>
                <a:close/>
                <a:moveTo>
                  <a:pt x="268" y="146"/>
                </a:moveTo>
                <a:lnTo>
                  <a:pt x="268" y="166"/>
                </a:lnTo>
                <a:lnTo>
                  <a:pt x="406" y="178"/>
                </a:lnTo>
                <a:lnTo>
                  <a:pt x="406" y="159"/>
                </a:lnTo>
                <a:lnTo>
                  <a:pt x="268" y="146"/>
                </a:lnTo>
                <a:close/>
                <a:moveTo>
                  <a:pt x="34" y="146"/>
                </a:moveTo>
                <a:lnTo>
                  <a:pt x="43" y="149"/>
                </a:lnTo>
                <a:lnTo>
                  <a:pt x="43" y="129"/>
                </a:lnTo>
                <a:lnTo>
                  <a:pt x="34" y="127"/>
                </a:lnTo>
                <a:lnTo>
                  <a:pt x="34" y="146"/>
                </a:lnTo>
                <a:close/>
                <a:moveTo>
                  <a:pt x="51" y="149"/>
                </a:moveTo>
                <a:lnTo>
                  <a:pt x="58" y="149"/>
                </a:lnTo>
                <a:lnTo>
                  <a:pt x="58" y="129"/>
                </a:lnTo>
                <a:lnTo>
                  <a:pt x="51" y="129"/>
                </a:lnTo>
                <a:lnTo>
                  <a:pt x="51" y="149"/>
                </a:lnTo>
                <a:close/>
                <a:moveTo>
                  <a:pt x="125" y="154"/>
                </a:moveTo>
                <a:lnTo>
                  <a:pt x="132" y="156"/>
                </a:lnTo>
                <a:lnTo>
                  <a:pt x="132" y="137"/>
                </a:lnTo>
                <a:lnTo>
                  <a:pt x="125" y="134"/>
                </a:lnTo>
                <a:lnTo>
                  <a:pt x="125" y="154"/>
                </a:lnTo>
                <a:close/>
                <a:moveTo>
                  <a:pt x="139" y="156"/>
                </a:moveTo>
                <a:lnTo>
                  <a:pt x="146" y="156"/>
                </a:lnTo>
                <a:lnTo>
                  <a:pt x="146" y="137"/>
                </a:lnTo>
                <a:lnTo>
                  <a:pt x="139" y="137"/>
                </a:lnTo>
                <a:lnTo>
                  <a:pt x="139" y="156"/>
                </a:lnTo>
                <a:close/>
                <a:moveTo>
                  <a:pt x="65" y="149"/>
                </a:moveTo>
                <a:lnTo>
                  <a:pt x="72" y="151"/>
                </a:lnTo>
                <a:lnTo>
                  <a:pt x="72" y="132"/>
                </a:lnTo>
                <a:lnTo>
                  <a:pt x="65" y="129"/>
                </a:lnTo>
                <a:lnTo>
                  <a:pt x="65" y="149"/>
                </a:lnTo>
                <a:close/>
                <a:moveTo>
                  <a:pt x="79" y="151"/>
                </a:moveTo>
                <a:lnTo>
                  <a:pt x="86" y="151"/>
                </a:lnTo>
                <a:lnTo>
                  <a:pt x="86" y="132"/>
                </a:lnTo>
                <a:lnTo>
                  <a:pt x="79" y="132"/>
                </a:lnTo>
                <a:lnTo>
                  <a:pt x="79" y="151"/>
                </a:lnTo>
                <a:close/>
                <a:moveTo>
                  <a:pt x="94" y="151"/>
                </a:moveTo>
                <a:lnTo>
                  <a:pt x="101" y="154"/>
                </a:lnTo>
                <a:lnTo>
                  <a:pt x="101" y="134"/>
                </a:lnTo>
                <a:lnTo>
                  <a:pt x="94" y="132"/>
                </a:lnTo>
                <a:lnTo>
                  <a:pt x="94" y="151"/>
                </a:lnTo>
                <a:close/>
                <a:moveTo>
                  <a:pt x="108" y="154"/>
                </a:moveTo>
                <a:lnTo>
                  <a:pt x="117" y="154"/>
                </a:lnTo>
                <a:lnTo>
                  <a:pt x="117" y="134"/>
                </a:lnTo>
                <a:lnTo>
                  <a:pt x="108" y="134"/>
                </a:lnTo>
                <a:lnTo>
                  <a:pt x="108" y="154"/>
                </a:lnTo>
                <a:close/>
              </a:path>
            </a:pathLst>
          </a:custGeom>
          <a:solidFill>
            <a:schemeClr val="accent4"/>
          </a:solidFill>
          <a:ln>
            <a:noFill/>
          </a:ln>
        </p:spPr>
        <p:txBody>
          <a:bodyPr vert="horz" wrap="square" lIns="67232" tIns="33616" rIns="67232" bIns="33616" numCol="1" anchor="t" anchorCtr="0" compatLnSpc="1">
            <a:prstTxWarp prst="textNoShape">
              <a:avLst/>
            </a:prstTxWarp>
          </a:bodyPr>
          <a:lstStyle/>
          <a:p>
            <a:endParaRPr lang="en-US" sz="1090" dirty="0"/>
          </a:p>
        </p:txBody>
      </p:sp>
      <p:grpSp>
        <p:nvGrpSpPr>
          <p:cNvPr id="105" name="Group 13"/>
          <p:cNvGrpSpPr>
            <a:grpSpLocks noChangeAspect="1"/>
          </p:cNvGrpSpPr>
          <p:nvPr/>
        </p:nvGrpSpPr>
        <p:grpSpPr bwMode="auto">
          <a:xfrm rot="16200000">
            <a:off x="3611404" y="4498890"/>
            <a:ext cx="246627" cy="193446"/>
            <a:chOff x="0" y="-1"/>
            <a:chExt cx="685" cy="259"/>
          </a:xfrm>
          <a:solidFill>
            <a:schemeClr val="accent4"/>
          </a:solidFill>
        </p:grpSpPr>
        <p:sp>
          <p:nvSpPr>
            <p:cNvPr id="106" name="Freeform 14"/>
            <p:cNvSpPr>
              <a:spLocks/>
            </p:cNvSpPr>
            <p:nvPr/>
          </p:nvSpPr>
          <p:spPr bwMode="auto">
            <a:xfrm>
              <a:off x="0" y="-1"/>
              <a:ext cx="621" cy="259"/>
            </a:xfrm>
            <a:custGeom>
              <a:avLst/>
              <a:gdLst>
                <a:gd name="T0" fmla="*/ 260 w 260"/>
                <a:gd name="T1" fmla="*/ 107 h 107"/>
                <a:gd name="T2" fmla="*/ 18 w 260"/>
                <a:gd name="T3" fmla="*/ 107 h 107"/>
                <a:gd name="T4" fmla="*/ 0 w 260"/>
                <a:gd name="T5" fmla="*/ 53 h 107"/>
                <a:gd name="T6" fmla="*/ 18 w 260"/>
                <a:gd name="T7" fmla="*/ 0 h 107"/>
                <a:gd name="T8" fmla="*/ 260 w 260"/>
                <a:gd name="T9" fmla="*/ 0 h 107"/>
                <a:gd name="T10" fmla="*/ 242 w 260"/>
                <a:gd name="T11" fmla="*/ 53 h 107"/>
                <a:gd name="T12" fmla="*/ 260 w 260"/>
                <a:gd name="T13" fmla="*/ 107 h 107"/>
              </a:gdLst>
              <a:ahLst/>
              <a:cxnLst>
                <a:cxn ang="0">
                  <a:pos x="T0" y="T1"/>
                </a:cxn>
                <a:cxn ang="0">
                  <a:pos x="T2" y="T3"/>
                </a:cxn>
                <a:cxn ang="0">
                  <a:pos x="T4" y="T5"/>
                </a:cxn>
                <a:cxn ang="0">
                  <a:pos x="T6" y="T7"/>
                </a:cxn>
                <a:cxn ang="0">
                  <a:pos x="T8" y="T9"/>
                </a:cxn>
                <a:cxn ang="0">
                  <a:pos x="T10" y="T11"/>
                </a:cxn>
                <a:cxn ang="0">
                  <a:pos x="T12" y="T13"/>
                </a:cxn>
              </a:cxnLst>
              <a:rect l="0" t="0" r="r" b="b"/>
              <a:pathLst>
                <a:path w="260" h="107">
                  <a:moveTo>
                    <a:pt x="260" y="107"/>
                  </a:moveTo>
                  <a:cubicBezTo>
                    <a:pt x="18" y="107"/>
                    <a:pt x="18" y="107"/>
                    <a:pt x="18" y="107"/>
                  </a:cubicBezTo>
                  <a:cubicBezTo>
                    <a:pt x="8" y="107"/>
                    <a:pt x="0" y="83"/>
                    <a:pt x="0" y="53"/>
                  </a:cubicBezTo>
                  <a:cubicBezTo>
                    <a:pt x="0" y="24"/>
                    <a:pt x="8" y="0"/>
                    <a:pt x="18" y="0"/>
                  </a:cubicBezTo>
                  <a:cubicBezTo>
                    <a:pt x="260" y="0"/>
                    <a:pt x="260" y="0"/>
                    <a:pt x="260" y="0"/>
                  </a:cubicBezTo>
                  <a:cubicBezTo>
                    <a:pt x="250" y="0"/>
                    <a:pt x="242" y="24"/>
                    <a:pt x="242" y="53"/>
                  </a:cubicBezTo>
                  <a:cubicBezTo>
                    <a:pt x="242" y="83"/>
                    <a:pt x="250" y="107"/>
                    <a:pt x="260"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090" dirty="0"/>
            </a:p>
          </p:txBody>
        </p:sp>
        <p:sp>
          <p:nvSpPr>
            <p:cNvPr id="107" name="Oval 15"/>
            <p:cNvSpPr>
              <a:spLocks noChangeArrowheads="1"/>
            </p:cNvSpPr>
            <p:nvPr/>
          </p:nvSpPr>
          <p:spPr bwMode="auto">
            <a:xfrm>
              <a:off x="599" y="-1"/>
              <a:ext cx="86" cy="25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090" dirty="0"/>
            </a:p>
          </p:txBody>
        </p:sp>
      </p:grpSp>
      <p:grpSp>
        <p:nvGrpSpPr>
          <p:cNvPr id="108" name="Group 13"/>
          <p:cNvGrpSpPr>
            <a:grpSpLocks noChangeAspect="1"/>
          </p:cNvGrpSpPr>
          <p:nvPr/>
        </p:nvGrpSpPr>
        <p:grpSpPr bwMode="auto">
          <a:xfrm rot="16200000">
            <a:off x="3611404" y="4837462"/>
            <a:ext cx="246627" cy="193446"/>
            <a:chOff x="0" y="-1"/>
            <a:chExt cx="685" cy="259"/>
          </a:xfrm>
          <a:solidFill>
            <a:schemeClr val="accent4"/>
          </a:solidFill>
        </p:grpSpPr>
        <p:sp>
          <p:nvSpPr>
            <p:cNvPr id="109" name="Freeform 14"/>
            <p:cNvSpPr>
              <a:spLocks/>
            </p:cNvSpPr>
            <p:nvPr/>
          </p:nvSpPr>
          <p:spPr bwMode="auto">
            <a:xfrm>
              <a:off x="0" y="-1"/>
              <a:ext cx="621" cy="259"/>
            </a:xfrm>
            <a:custGeom>
              <a:avLst/>
              <a:gdLst>
                <a:gd name="T0" fmla="*/ 260 w 260"/>
                <a:gd name="T1" fmla="*/ 107 h 107"/>
                <a:gd name="T2" fmla="*/ 18 w 260"/>
                <a:gd name="T3" fmla="*/ 107 h 107"/>
                <a:gd name="T4" fmla="*/ 0 w 260"/>
                <a:gd name="T5" fmla="*/ 53 h 107"/>
                <a:gd name="T6" fmla="*/ 18 w 260"/>
                <a:gd name="T7" fmla="*/ 0 h 107"/>
                <a:gd name="T8" fmla="*/ 260 w 260"/>
                <a:gd name="T9" fmla="*/ 0 h 107"/>
                <a:gd name="T10" fmla="*/ 242 w 260"/>
                <a:gd name="T11" fmla="*/ 53 h 107"/>
                <a:gd name="T12" fmla="*/ 260 w 260"/>
                <a:gd name="T13" fmla="*/ 107 h 107"/>
              </a:gdLst>
              <a:ahLst/>
              <a:cxnLst>
                <a:cxn ang="0">
                  <a:pos x="T0" y="T1"/>
                </a:cxn>
                <a:cxn ang="0">
                  <a:pos x="T2" y="T3"/>
                </a:cxn>
                <a:cxn ang="0">
                  <a:pos x="T4" y="T5"/>
                </a:cxn>
                <a:cxn ang="0">
                  <a:pos x="T6" y="T7"/>
                </a:cxn>
                <a:cxn ang="0">
                  <a:pos x="T8" y="T9"/>
                </a:cxn>
                <a:cxn ang="0">
                  <a:pos x="T10" y="T11"/>
                </a:cxn>
                <a:cxn ang="0">
                  <a:pos x="T12" y="T13"/>
                </a:cxn>
              </a:cxnLst>
              <a:rect l="0" t="0" r="r" b="b"/>
              <a:pathLst>
                <a:path w="260" h="107">
                  <a:moveTo>
                    <a:pt x="260" y="107"/>
                  </a:moveTo>
                  <a:cubicBezTo>
                    <a:pt x="18" y="107"/>
                    <a:pt x="18" y="107"/>
                    <a:pt x="18" y="107"/>
                  </a:cubicBezTo>
                  <a:cubicBezTo>
                    <a:pt x="8" y="107"/>
                    <a:pt x="0" y="83"/>
                    <a:pt x="0" y="53"/>
                  </a:cubicBezTo>
                  <a:cubicBezTo>
                    <a:pt x="0" y="24"/>
                    <a:pt x="8" y="0"/>
                    <a:pt x="18" y="0"/>
                  </a:cubicBezTo>
                  <a:cubicBezTo>
                    <a:pt x="260" y="0"/>
                    <a:pt x="260" y="0"/>
                    <a:pt x="260" y="0"/>
                  </a:cubicBezTo>
                  <a:cubicBezTo>
                    <a:pt x="250" y="0"/>
                    <a:pt x="242" y="24"/>
                    <a:pt x="242" y="53"/>
                  </a:cubicBezTo>
                  <a:cubicBezTo>
                    <a:pt x="242" y="83"/>
                    <a:pt x="250" y="107"/>
                    <a:pt x="260"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090" dirty="0"/>
            </a:p>
          </p:txBody>
        </p:sp>
        <p:sp>
          <p:nvSpPr>
            <p:cNvPr id="110" name="Oval 15"/>
            <p:cNvSpPr>
              <a:spLocks noChangeArrowheads="1"/>
            </p:cNvSpPr>
            <p:nvPr/>
          </p:nvSpPr>
          <p:spPr bwMode="auto">
            <a:xfrm>
              <a:off x="599" y="-1"/>
              <a:ext cx="86" cy="25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090" dirty="0"/>
            </a:p>
          </p:txBody>
        </p:sp>
      </p:grpSp>
      <p:grpSp>
        <p:nvGrpSpPr>
          <p:cNvPr id="111" name="Group 13"/>
          <p:cNvGrpSpPr>
            <a:grpSpLocks noChangeAspect="1"/>
          </p:cNvGrpSpPr>
          <p:nvPr/>
        </p:nvGrpSpPr>
        <p:grpSpPr bwMode="auto">
          <a:xfrm rot="16200000">
            <a:off x="3611404" y="5176777"/>
            <a:ext cx="246627" cy="193446"/>
            <a:chOff x="0" y="-1"/>
            <a:chExt cx="685" cy="259"/>
          </a:xfrm>
          <a:solidFill>
            <a:schemeClr val="accent4"/>
          </a:solidFill>
        </p:grpSpPr>
        <p:sp>
          <p:nvSpPr>
            <p:cNvPr id="112" name="Freeform 14"/>
            <p:cNvSpPr>
              <a:spLocks/>
            </p:cNvSpPr>
            <p:nvPr/>
          </p:nvSpPr>
          <p:spPr bwMode="auto">
            <a:xfrm>
              <a:off x="0" y="-1"/>
              <a:ext cx="621" cy="259"/>
            </a:xfrm>
            <a:custGeom>
              <a:avLst/>
              <a:gdLst>
                <a:gd name="T0" fmla="*/ 260 w 260"/>
                <a:gd name="T1" fmla="*/ 107 h 107"/>
                <a:gd name="T2" fmla="*/ 18 w 260"/>
                <a:gd name="T3" fmla="*/ 107 h 107"/>
                <a:gd name="T4" fmla="*/ 0 w 260"/>
                <a:gd name="T5" fmla="*/ 53 h 107"/>
                <a:gd name="T6" fmla="*/ 18 w 260"/>
                <a:gd name="T7" fmla="*/ 0 h 107"/>
                <a:gd name="T8" fmla="*/ 260 w 260"/>
                <a:gd name="T9" fmla="*/ 0 h 107"/>
                <a:gd name="T10" fmla="*/ 242 w 260"/>
                <a:gd name="T11" fmla="*/ 53 h 107"/>
                <a:gd name="T12" fmla="*/ 260 w 260"/>
                <a:gd name="T13" fmla="*/ 107 h 107"/>
              </a:gdLst>
              <a:ahLst/>
              <a:cxnLst>
                <a:cxn ang="0">
                  <a:pos x="T0" y="T1"/>
                </a:cxn>
                <a:cxn ang="0">
                  <a:pos x="T2" y="T3"/>
                </a:cxn>
                <a:cxn ang="0">
                  <a:pos x="T4" y="T5"/>
                </a:cxn>
                <a:cxn ang="0">
                  <a:pos x="T6" y="T7"/>
                </a:cxn>
                <a:cxn ang="0">
                  <a:pos x="T8" y="T9"/>
                </a:cxn>
                <a:cxn ang="0">
                  <a:pos x="T10" y="T11"/>
                </a:cxn>
                <a:cxn ang="0">
                  <a:pos x="T12" y="T13"/>
                </a:cxn>
              </a:cxnLst>
              <a:rect l="0" t="0" r="r" b="b"/>
              <a:pathLst>
                <a:path w="260" h="107">
                  <a:moveTo>
                    <a:pt x="260" y="107"/>
                  </a:moveTo>
                  <a:cubicBezTo>
                    <a:pt x="18" y="107"/>
                    <a:pt x="18" y="107"/>
                    <a:pt x="18" y="107"/>
                  </a:cubicBezTo>
                  <a:cubicBezTo>
                    <a:pt x="8" y="107"/>
                    <a:pt x="0" y="83"/>
                    <a:pt x="0" y="53"/>
                  </a:cubicBezTo>
                  <a:cubicBezTo>
                    <a:pt x="0" y="24"/>
                    <a:pt x="8" y="0"/>
                    <a:pt x="18" y="0"/>
                  </a:cubicBezTo>
                  <a:cubicBezTo>
                    <a:pt x="260" y="0"/>
                    <a:pt x="260" y="0"/>
                    <a:pt x="260" y="0"/>
                  </a:cubicBezTo>
                  <a:cubicBezTo>
                    <a:pt x="250" y="0"/>
                    <a:pt x="242" y="24"/>
                    <a:pt x="242" y="53"/>
                  </a:cubicBezTo>
                  <a:cubicBezTo>
                    <a:pt x="242" y="83"/>
                    <a:pt x="250" y="107"/>
                    <a:pt x="260"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090" dirty="0"/>
            </a:p>
          </p:txBody>
        </p:sp>
        <p:sp>
          <p:nvSpPr>
            <p:cNvPr id="113" name="Oval 15"/>
            <p:cNvSpPr>
              <a:spLocks noChangeArrowheads="1"/>
            </p:cNvSpPr>
            <p:nvPr/>
          </p:nvSpPr>
          <p:spPr bwMode="auto">
            <a:xfrm>
              <a:off x="599" y="-1"/>
              <a:ext cx="86" cy="25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090" dirty="0"/>
            </a:p>
          </p:txBody>
        </p:sp>
      </p:grpSp>
      <p:grpSp>
        <p:nvGrpSpPr>
          <p:cNvPr id="114" name="Group 13"/>
          <p:cNvGrpSpPr>
            <a:grpSpLocks noChangeAspect="1"/>
          </p:cNvGrpSpPr>
          <p:nvPr/>
        </p:nvGrpSpPr>
        <p:grpSpPr bwMode="auto">
          <a:xfrm rot="16200000">
            <a:off x="3611404" y="5499760"/>
            <a:ext cx="246627" cy="193446"/>
            <a:chOff x="0" y="-1"/>
            <a:chExt cx="685" cy="259"/>
          </a:xfrm>
          <a:solidFill>
            <a:schemeClr val="accent4"/>
          </a:solidFill>
        </p:grpSpPr>
        <p:sp>
          <p:nvSpPr>
            <p:cNvPr id="115" name="Freeform 14"/>
            <p:cNvSpPr>
              <a:spLocks/>
            </p:cNvSpPr>
            <p:nvPr/>
          </p:nvSpPr>
          <p:spPr bwMode="auto">
            <a:xfrm>
              <a:off x="0" y="-1"/>
              <a:ext cx="621" cy="259"/>
            </a:xfrm>
            <a:custGeom>
              <a:avLst/>
              <a:gdLst>
                <a:gd name="T0" fmla="*/ 260 w 260"/>
                <a:gd name="T1" fmla="*/ 107 h 107"/>
                <a:gd name="T2" fmla="*/ 18 w 260"/>
                <a:gd name="T3" fmla="*/ 107 h 107"/>
                <a:gd name="T4" fmla="*/ 0 w 260"/>
                <a:gd name="T5" fmla="*/ 53 h 107"/>
                <a:gd name="T6" fmla="*/ 18 w 260"/>
                <a:gd name="T7" fmla="*/ 0 h 107"/>
                <a:gd name="T8" fmla="*/ 260 w 260"/>
                <a:gd name="T9" fmla="*/ 0 h 107"/>
                <a:gd name="T10" fmla="*/ 242 w 260"/>
                <a:gd name="T11" fmla="*/ 53 h 107"/>
                <a:gd name="T12" fmla="*/ 260 w 260"/>
                <a:gd name="T13" fmla="*/ 107 h 107"/>
              </a:gdLst>
              <a:ahLst/>
              <a:cxnLst>
                <a:cxn ang="0">
                  <a:pos x="T0" y="T1"/>
                </a:cxn>
                <a:cxn ang="0">
                  <a:pos x="T2" y="T3"/>
                </a:cxn>
                <a:cxn ang="0">
                  <a:pos x="T4" y="T5"/>
                </a:cxn>
                <a:cxn ang="0">
                  <a:pos x="T6" y="T7"/>
                </a:cxn>
                <a:cxn ang="0">
                  <a:pos x="T8" y="T9"/>
                </a:cxn>
                <a:cxn ang="0">
                  <a:pos x="T10" y="T11"/>
                </a:cxn>
                <a:cxn ang="0">
                  <a:pos x="T12" y="T13"/>
                </a:cxn>
              </a:cxnLst>
              <a:rect l="0" t="0" r="r" b="b"/>
              <a:pathLst>
                <a:path w="260" h="107">
                  <a:moveTo>
                    <a:pt x="260" y="107"/>
                  </a:moveTo>
                  <a:cubicBezTo>
                    <a:pt x="18" y="107"/>
                    <a:pt x="18" y="107"/>
                    <a:pt x="18" y="107"/>
                  </a:cubicBezTo>
                  <a:cubicBezTo>
                    <a:pt x="8" y="107"/>
                    <a:pt x="0" y="83"/>
                    <a:pt x="0" y="53"/>
                  </a:cubicBezTo>
                  <a:cubicBezTo>
                    <a:pt x="0" y="24"/>
                    <a:pt x="8" y="0"/>
                    <a:pt x="18" y="0"/>
                  </a:cubicBezTo>
                  <a:cubicBezTo>
                    <a:pt x="260" y="0"/>
                    <a:pt x="260" y="0"/>
                    <a:pt x="260" y="0"/>
                  </a:cubicBezTo>
                  <a:cubicBezTo>
                    <a:pt x="250" y="0"/>
                    <a:pt x="242" y="24"/>
                    <a:pt x="242" y="53"/>
                  </a:cubicBezTo>
                  <a:cubicBezTo>
                    <a:pt x="242" y="83"/>
                    <a:pt x="250" y="107"/>
                    <a:pt x="260"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090" dirty="0"/>
            </a:p>
          </p:txBody>
        </p:sp>
        <p:sp>
          <p:nvSpPr>
            <p:cNvPr id="116" name="Oval 15"/>
            <p:cNvSpPr>
              <a:spLocks noChangeArrowheads="1"/>
            </p:cNvSpPr>
            <p:nvPr/>
          </p:nvSpPr>
          <p:spPr bwMode="auto">
            <a:xfrm>
              <a:off x="599" y="-1"/>
              <a:ext cx="86" cy="25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090" dirty="0"/>
            </a:p>
          </p:txBody>
        </p:sp>
      </p:grpSp>
    </p:spTree>
    <p:extLst>
      <p:ext uri="{BB962C8B-B14F-4D97-AF65-F5344CB8AC3E}">
        <p14:creationId xmlns:p14="http://schemas.microsoft.com/office/powerpoint/2010/main" val="1706055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500"/>
                                        <p:tgtEl>
                                          <p:spTgt spid="9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6"/>
                                        </p:tgtEl>
                                        <p:attrNameLst>
                                          <p:attrName>style.visibility</p:attrName>
                                        </p:attrNameLst>
                                      </p:cBhvr>
                                      <p:to>
                                        <p:strVal val="visible"/>
                                      </p:to>
                                    </p:set>
                                    <p:animEffect transition="in" filter="wipe(left)">
                                      <p:cBhvr>
                                        <p:cTn id="11" dur="500"/>
                                        <p:tgtEl>
                                          <p:spTgt spid="7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7"/>
                                        </p:tgtEl>
                                        <p:attrNameLst>
                                          <p:attrName>style.visibility</p:attrName>
                                        </p:attrNameLst>
                                      </p:cBhvr>
                                      <p:to>
                                        <p:strVal val="visible"/>
                                      </p:to>
                                    </p:set>
                                    <p:animEffect transition="in" filter="wipe(left)">
                                      <p:cBhvr>
                                        <p:cTn id="15" dur="500"/>
                                        <p:tgtEl>
                                          <p:spTgt spid="77"/>
                                        </p:tgtEl>
                                      </p:cBhvr>
                                    </p:animEffect>
                                  </p:childTnLst>
                                </p:cTn>
                              </p:par>
                              <p:par>
                                <p:cTn id="16" presetID="10" presetClass="exit" presetSubtype="0" fill="hold" nodeType="withEffect">
                                  <p:stCondLst>
                                    <p:cond delay="0"/>
                                  </p:stCondLst>
                                  <p:childTnLst>
                                    <p:animEffect transition="out" filter="fade">
                                      <p:cBhvr>
                                        <p:cTn id="17" dur="500"/>
                                        <p:tgtEl>
                                          <p:spTgt spid="76"/>
                                        </p:tgtEl>
                                      </p:cBhvr>
                                    </p:animEffect>
                                    <p:set>
                                      <p:cBhvr>
                                        <p:cTn id="18" dur="1" fill="hold">
                                          <p:stCondLst>
                                            <p:cond delay="499"/>
                                          </p:stCondLst>
                                        </p:cTn>
                                        <p:tgtEl>
                                          <p:spTgt spid="76"/>
                                        </p:tgtEl>
                                        <p:attrNameLst>
                                          <p:attrName>style.visibility</p:attrName>
                                        </p:attrNameLst>
                                      </p:cBhvr>
                                      <p:to>
                                        <p:strVal val="hidden"/>
                                      </p:to>
                                    </p:se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82"/>
                                        </p:tgtEl>
                                        <p:attrNameLst>
                                          <p:attrName>style.visibility</p:attrName>
                                        </p:attrNameLst>
                                      </p:cBhvr>
                                      <p:to>
                                        <p:strVal val="visible"/>
                                      </p:to>
                                    </p:set>
                                    <p:animEffect transition="in" filter="wipe(left)">
                                      <p:cBhvr>
                                        <p:cTn id="22" dur="500"/>
                                        <p:tgtEl>
                                          <p:spTgt spid="82"/>
                                        </p:tgtEl>
                                      </p:cBhvr>
                                    </p:animEffect>
                                  </p:childTnLst>
                                </p:cTn>
                              </p:par>
                              <p:par>
                                <p:cTn id="23" presetID="10" presetClass="exit" presetSubtype="0" fill="hold" nodeType="withEffect">
                                  <p:stCondLst>
                                    <p:cond delay="0"/>
                                  </p:stCondLst>
                                  <p:childTnLst>
                                    <p:animEffect transition="out" filter="fade">
                                      <p:cBhvr>
                                        <p:cTn id="24" dur="500"/>
                                        <p:tgtEl>
                                          <p:spTgt spid="77"/>
                                        </p:tgtEl>
                                      </p:cBhvr>
                                    </p:animEffect>
                                    <p:set>
                                      <p:cBhvr>
                                        <p:cTn id="25" dur="1" fill="hold">
                                          <p:stCondLst>
                                            <p:cond delay="499"/>
                                          </p:stCondLst>
                                        </p:cTn>
                                        <p:tgtEl>
                                          <p:spTgt spid="77"/>
                                        </p:tgtEl>
                                        <p:attrNameLst>
                                          <p:attrName>style.visibility</p:attrName>
                                        </p:attrNameLst>
                                      </p:cBhvr>
                                      <p:to>
                                        <p:strVal val="hidden"/>
                                      </p:to>
                                    </p:set>
                                  </p:childTnLst>
                                </p:cTn>
                              </p:par>
                            </p:childTnLst>
                          </p:cTn>
                        </p:par>
                        <p:par>
                          <p:cTn id="26" fill="hold">
                            <p:stCondLst>
                              <p:cond delay="2000"/>
                            </p:stCondLst>
                            <p:childTnLst>
                              <p:par>
                                <p:cTn id="27" presetID="22" presetClass="entr" presetSubtype="2" fill="hold" nodeType="afterEffect">
                                  <p:stCondLst>
                                    <p:cond delay="0"/>
                                  </p:stCondLst>
                                  <p:childTnLst>
                                    <p:set>
                                      <p:cBhvr>
                                        <p:cTn id="28" dur="1" fill="hold">
                                          <p:stCondLst>
                                            <p:cond delay="0"/>
                                          </p:stCondLst>
                                        </p:cTn>
                                        <p:tgtEl>
                                          <p:spTgt spid="87"/>
                                        </p:tgtEl>
                                        <p:attrNameLst>
                                          <p:attrName>style.visibility</p:attrName>
                                        </p:attrNameLst>
                                      </p:cBhvr>
                                      <p:to>
                                        <p:strVal val="visible"/>
                                      </p:to>
                                    </p:set>
                                    <p:animEffect transition="in" filter="wipe(right)">
                                      <p:cBhvr>
                                        <p:cTn id="29" dur="500"/>
                                        <p:tgtEl>
                                          <p:spTgt spid="87"/>
                                        </p:tgtEl>
                                      </p:cBhvr>
                                    </p:animEffect>
                                  </p:childTnLst>
                                </p:cTn>
                              </p:par>
                              <p:par>
                                <p:cTn id="30" presetID="10" presetClass="exit" presetSubtype="0" fill="hold" grpId="1" nodeType="withEffect">
                                  <p:stCondLst>
                                    <p:cond delay="0"/>
                                  </p:stCondLst>
                                  <p:childTnLst>
                                    <p:animEffect transition="out" filter="fade">
                                      <p:cBhvr>
                                        <p:cTn id="31" dur="500"/>
                                        <p:tgtEl>
                                          <p:spTgt spid="98"/>
                                        </p:tgtEl>
                                      </p:cBhvr>
                                    </p:animEffect>
                                    <p:set>
                                      <p:cBhvr>
                                        <p:cTn id="32" dur="1" fill="hold">
                                          <p:stCondLst>
                                            <p:cond delay="499"/>
                                          </p:stCondLst>
                                        </p:cTn>
                                        <p:tgtEl>
                                          <p:spTgt spid="98"/>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82"/>
                                        </p:tgtEl>
                                      </p:cBhvr>
                                    </p:animEffect>
                                    <p:set>
                                      <p:cBhvr>
                                        <p:cTn id="35" dur="1" fill="hold">
                                          <p:stCondLst>
                                            <p:cond delay="499"/>
                                          </p:stCondLst>
                                        </p:cTn>
                                        <p:tgtEl>
                                          <p:spTgt spid="82"/>
                                        </p:tgtEl>
                                        <p:attrNameLst>
                                          <p:attrName>style.visibility</p:attrName>
                                        </p:attrNameLst>
                                      </p:cBhvr>
                                      <p:to>
                                        <p:strVal val="hidden"/>
                                      </p:to>
                                    </p:set>
                                  </p:childTnLst>
                                </p:cTn>
                              </p:par>
                            </p:childTnLst>
                          </p:cTn>
                        </p:par>
                        <p:par>
                          <p:cTn id="36" fill="hold">
                            <p:stCondLst>
                              <p:cond delay="2500"/>
                            </p:stCondLst>
                            <p:childTnLst>
                              <p:par>
                                <p:cTn id="37" presetID="22" presetClass="entr" presetSubtype="2" fill="hold" nodeType="afterEffect">
                                  <p:stCondLst>
                                    <p:cond delay="0"/>
                                  </p:stCondLst>
                                  <p:childTnLst>
                                    <p:set>
                                      <p:cBhvr>
                                        <p:cTn id="38" dur="1" fill="hold">
                                          <p:stCondLst>
                                            <p:cond delay="0"/>
                                          </p:stCondLst>
                                        </p:cTn>
                                        <p:tgtEl>
                                          <p:spTgt spid="92"/>
                                        </p:tgtEl>
                                        <p:attrNameLst>
                                          <p:attrName>style.visibility</p:attrName>
                                        </p:attrNameLst>
                                      </p:cBhvr>
                                      <p:to>
                                        <p:strVal val="visible"/>
                                      </p:to>
                                    </p:set>
                                    <p:animEffect transition="in" filter="wipe(right)">
                                      <p:cBhvr>
                                        <p:cTn id="39" dur="500"/>
                                        <p:tgtEl>
                                          <p:spTgt spid="92"/>
                                        </p:tgtEl>
                                      </p:cBhvr>
                                    </p:animEffect>
                                  </p:childTnLst>
                                </p:cTn>
                              </p:par>
                              <p:par>
                                <p:cTn id="40" presetID="10" presetClass="exit" presetSubtype="0" fill="hold" nodeType="withEffect">
                                  <p:stCondLst>
                                    <p:cond delay="0"/>
                                  </p:stCondLst>
                                  <p:childTnLst>
                                    <p:animEffect transition="out" filter="fade">
                                      <p:cBhvr>
                                        <p:cTn id="41" dur="500"/>
                                        <p:tgtEl>
                                          <p:spTgt spid="87"/>
                                        </p:tgtEl>
                                      </p:cBhvr>
                                    </p:animEffect>
                                    <p:set>
                                      <p:cBhvr>
                                        <p:cTn id="42" dur="1" fill="hold">
                                          <p:stCondLst>
                                            <p:cond delay="499"/>
                                          </p:stCondLst>
                                        </p:cTn>
                                        <p:tgtEl>
                                          <p:spTgt spid="87"/>
                                        </p:tgtEl>
                                        <p:attrNameLst>
                                          <p:attrName>style.visibility</p:attrName>
                                        </p:attrNameLst>
                                      </p:cBhvr>
                                      <p:to>
                                        <p:strVal val="hidden"/>
                                      </p:to>
                                    </p:set>
                                  </p:childTnLst>
                                </p:cTn>
                              </p:par>
                            </p:childTnLst>
                          </p:cTn>
                        </p:par>
                        <p:par>
                          <p:cTn id="43" fill="hold">
                            <p:stCondLst>
                              <p:cond delay="3000"/>
                            </p:stCondLst>
                            <p:childTnLst>
                              <p:par>
                                <p:cTn id="44" presetID="22" presetClass="entr" presetSubtype="2" fill="hold" nodeType="afterEffect">
                                  <p:stCondLst>
                                    <p:cond delay="0"/>
                                  </p:stCondLst>
                                  <p:childTnLst>
                                    <p:set>
                                      <p:cBhvr>
                                        <p:cTn id="45" dur="1" fill="hold">
                                          <p:stCondLst>
                                            <p:cond delay="0"/>
                                          </p:stCondLst>
                                        </p:cTn>
                                        <p:tgtEl>
                                          <p:spTgt spid="97"/>
                                        </p:tgtEl>
                                        <p:attrNameLst>
                                          <p:attrName>style.visibility</p:attrName>
                                        </p:attrNameLst>
                                      </p:cBhvr>
                                      <p:to>
                                        <p:strVal val="visible"/>
                                      </p:to>
                                    </p:set>
                                    <p:animEffect transition="in" filter="wipe(right)">
                                      <p:cBhvr>
                                        <p:cTn id="46" dur="500"/>
                                        <p:tgtEl>
                                          <p:spTgt spid="97"/>
                                        </p:tgtEl>
                                      </p:cBhvr>
                                    </p:animEffect>
                                  </p:childTnLst>
                                </p:cTn>
                              </p:par>
                              <p:par>
                                <p:cTn id="47" presetID="10" presetClass="exit" presetSubtype="0" fill="hold" nodeType="withEffect">
                                  <p:stCondLst>
                                    <p:cond delay="0"/>
                                  </p:stCondLst>
                                  <p:childTnLst>
                                    <p:animEffect transition="out" filter="fade">
                                      <p:cBhvr>
                                        <p:cTn id="48" dur="500"/>
                                        <p:tgtEl>
                                          <p:spTgt spid="92"/>
                                        </p:tgtEl>
                                      </p:cBhvr>
                                    </p:animEffect>
                                    <p:set>
                                      <p:cBhvr>
                                        <p:cTn id="49" dur="1" fill="hold">
                                          <p:stCondLst>
                                            <p:cond delay="499"/>
                                          </p:stCondLst>
                                        </p:cTn>
                                        <p:tgtEl>
                                          <p:spTgt spid="92"/>
                                        </p:tgtEl>
                                        <p:attrNameLst>
                                          <p:attrName>style.visibility</p:attrName>
                                        </p:attrNameLst>
                                      </p:cBhvr>
                                      <p:to>
                                        <p:strVal val="hidden"/>
                                      </p:to>
                                    </p:set>
                                  </p:childTnLst>
                                </p:cTn>
                              </p:par>
                            </p:childTnLst>
                          </p:cTn>
                        </p:par>
                        <p:par>
                          <p:cTn id="50" fill="hold">
                            <p:stCondLst>
                              <p:cond delay="3500"/>
                            </p:stCondLst>
                            <p:childTnLst>
                              <p:par>
                                <p:cTn id="51" presetID="10" presetClass="entr" presetSubtype="0" fill="hold" grpId="0" nodeType="afterEffect">
                                  <p:stCondLst>
                                    <p:cond delay="0"/>
                                  </p:stCondLst>
                                  <p:childTnLst>
                                    <p:set>
                                      <p:cBhvr>
                                        <p:cTn id="52" dur="1" fill="hold">
                                          <p:stCondLst>
                                            <p:cond delay="0"/>
                                          </p:stCondLst>
                                        </p:cTn>
                                        <p:tgtEl>
                                          <p:spTgt spid="99"/>
                                        </p:tgtEl>
                                        <p:attrNameLst>
                                          <p:attrName>style.visibility</p:attrName>
                                        </p:attrNameLst>
                                      </p:cBhvr>
                                      <p:to>
                                        <p:strVal val="visible"/>
                                      </p:to>
                                    </p:set>
                                    <p:animEffect transition="in" filter="fade">
                                      <p:cBhvr>
                                        <p:cTn id="53"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98" grpId="1"/>
      <p:bldP spid="9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Distributed query execution (MPP style)</a:t>
            </a:r>
            <a:endParaRPr lang="en-IE" dirty="0"/>
          </a:p>
        </p:txBody>
      </p:sp>
      <p:sp>
        <p:nvSpPr>
          <p:cNvPr id="3" name="Footer Placeholder 2"/>
          <p:cNvSpPr>
            <a:spLocks noGrp="1"/>
          </p:cNvSpPr>
          <p:nvPr>
            <p:ph type="ftr" sz="quarter" idx="11"/>
          </p:nvPr>
        </p:nvSpPr>
        <p:spPr/>
        <p:txBody>
          <a:bodyPr/>
          <a:lstStyle/>
          <a:p>
            <a:r>
              <a:rPr lang="pl-PL" smtClean="0"/>
              <a:t>SQLDay 2014</a:t>
            </a:r>
            <a:endParaRPr lang="pl-PL" dirty="0" smtClean="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827441" y="1096072"/>
            <a:ext cx="254413" cy="306409"/>
          </a:xfrm>
          <a:prstGeom prst="rect">
            <a:avLst/>
          </a:prstGeom>
        </p:spPr>
      </p:pic>
      <p:sp>
        <p:nvSpPr>
          <p:cNvPr id="6" name="TextBox 5"/>
          <p:cNvSpPr txBox="1"/>
          <p:nvPr/>
        </p:nvSpPr>
        <p:spPr>
          <a:xfrm>
            <a:off x="613585" y="2144050"/>
            <a:ext cx="2742811" cy="307777"/>
          </a:xfrm>
          <a:prstGeom prst="rect">
            <a:avLst/>
          </a:prstGeom>
          <a:noFill/>
        </p:spPr>
        <p:txBody>
          <a:bodyPr wrap="square" rtlCol="0">
            <a:spAutoFit/>
          </a:bodyPr>
          <a:lstStyle/>
          <a:p>
            <a:r>
              <a:rPr lang="en-US" sz="1400" dirty="0">
                <a:latin typeface="Segoe UI Light" panose="020B0502040204020203" pitchFamily="34" charset="0"/>
                <a:cs typeface="Segoe UI Light" panose="020B0502040204020203" pitchFamily="34" charset="0"/>
              </a:rPr>
              <a:t>SQL queries sent to control node </a:t>
            </a:r>
          </a:p>
        </p:txBody>
      </p:sp>
      <p:grpSp>
        <p:nvGrpSpPr>
          <p:cNvPr id="7" name="Group 6"/>
          <p:cNvGrpSpPr/>
          <p:nvPr/>
        </p:nvGrpSpPr>
        <p:grpSpPr>
          <a:xfrm>
            <a:off x="295819" y="2144053"/>
            <a:ext cx="293670" cy="318677"/>
            <a:chOff x="2145126" y="5232106"/>
            <a:chExt cx="399411" cy="433422"/>
          </a:xfrm>
        </p:grpSpPr>
        <p:sp>
          <p:nvSpPr>
            <p:cNvPr id="8" name="Oval 7"/>
            <p:cNvSpPr/>
            <p:nvPr/>
          </p:nvSpPr>
          <p:spPr>
            <a:xfrm>
              <a:off x="2158833" y="5285394"/>
              <a:ext cx="301177" cy="301177"/>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sp>
          <p:nvSpPr>
            <p:cNvPr id="9" name="TextBox 8"/>
            <p:cNvSpPr txBox="1"/>
            <p:nvPr/>
          </p:nvSpPr>
          <p:spPr>
            <a:xfrm>
              <a:off x="2145126" y="5232106"/>
              <a:ext cx="399411" cy="433422"/>
            </a:xfrm>
            <a:prstGeom prst="rect">
              <a:avLst/>
            </a:prstGeom>
            <a:noFill/>
          </p:spPr>
          <p:txBody>
            <a:bodyPr wrap="none" rtlCol="0">
              <a:spAutoFit/>
            </a:bodyPr>
            <a:lstStyle/>
            <a:p>
              <a:r>
                <a:rPr lang="en-US" sz="1471" b="1" dirty="0">
                  <a:gradFill>
                    <a:gsLst>
                      <a:gs pos="0">
                        <a:srgbClr val="DC3C00"/>
                      </a:gs>
                      <a:gs pos="100000">
                        <a:srgbClr val="DC3C00"/>
                      </a:gs>
                    </a:gsLst>
                    <a:lin ang="5400000" scaled="0"/>
                  </a:gradFill>
                </a:rPr>
                <a:t>1</a:t>
              </a:r>
            </a:p>
          </p:txBody>
        </p:sp>
      </p:grpSp>
      <p:sp>
        <p:nvSpPr>
          <p:cNvPr id="10" name="TextBox 9"/>
          <p:cNvSpPr txBox="1"/>
          <p:nvPr/>
        </p:nvSpPr>
        <p:spPr>
          <a:xfrm>
            <a:off x="616686" y="2666885"/>
            <a:ext cx="2742811" cy="523220"/>
          </a:xfrm>
          <a:prstGeom prst="rect">
            <a:avLst/>
          </a:prstGeom>
          <a:noFill/>
        </p:spPr>
        <p:txBody>
          <a:bodyPr wrap="square" rtlCol="0">
            <a:spAutoFit/>
          </a:bodyPr>
          <a:lstStyle/>
          <a:p>
            <a:r>
              <a:rPr lang="en-US" sz="1400" dirty="0">
                <a:latin typeface="Segoe UI Light" panose="020B0502040204020203" pitchFamily="34" charset="0"/>
                <a:cs typeface="Segoe UI Light" panose="020B0502040204020203" pitchFamily="34" charset="0"/>
              </a:rPr>
              <a:t>Control node creates query execution plan</a:t>
            </a:r>
          </a:p>
        </p:txBody>
      </p:sp>
      <p:grpSp>
        <p:nvGrpSpPr>
          <p:cNvPr id="11" name="Group 10"/>
          <p:cNvGrpSpPr/>
          <p:nvPr/>
        </p:nvGrpSpPr>
        <p:grpSpPr>
          <a:xfrm>
            <a:off x="302683" y="2681316"/>
            <a:ext cx="293670" cy="318677"/>
            <a:chOff x="2154457" y="5232106"/>
            <a:chExt cx="399411" cy="433422"/>
          </a:xfrm>
        </p:grpSpPr>
        <p:sp>
          <p:nvSpPr>
            <p:cNvPr id="12" name="Oval 11"/>
            <p:cNvSpPr/>
            <p:nvPr/>
          </p:nvSpPr>
          <p:spPr>
            <a:xfrm>
              <a:off x="2158833" y="5285394"/>
              <a:ext cx="301177" cy="301177"/>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sp>
          <p:nvSpPr>
            <p:cNvPr id="13" name="TextBox 12"/>
            <p:cNvSpPr txBox="1"/>
            <p:nvPr/>
          </p:nvSpPr>
          <p:spPr>
            <a:xfrm>
              <a:off x="2154457" y="5232106"/>
              <a:ext cx="399411" cy="433422"/>
            </a:xfrm>
            <a:prstGeom prst="rect">
              <a:avLst/>
            </a:prstGeom>
            <a:noFill/>
          </p:spPr>
          <p:txBody>
            <a:bodyPr wrap="none" rtlCol="0">
              <a:spAutoFit/>
            </a:bodyPr>
            <a:lstStyle/>
            <a:p>
              <a:r>
                <a:rPr lang="en-US" sz="1471" b="1" dirty="0">
                  <a:gradFill>
                    <a:gsLst>
                      <a:gs pos="0">
                        <a:srgbClr val="DC3C00"/>
                      </a:gs>
                      <a:gs pos="100000">
                        <a:srgbClr val="DC3C00"/>
                      </a:gs>
                    </a:gsLst>
                    <a:lin ang="5400000" scaled="0"/>
                  </a:gradFill>
                </a:rPr>
                <a:t>2</a:t>
              </a:r>
            </a:p>
          </p:txBody>
        </p:sp>
      </p:grpSp>
      <p:sp>
        <p:nvSpPr>
          <p:cNvPr id="14" name="TextBox 13"/>
          <p:cNvSpPr txBox="1"/>
          <p:nvPr/>
        </p:nvSpPr>
        <p:spPr>
          <a:xfrm>
            <a:off x="613585" y="3418156"/>
            <a:ext cx="2742811" cy="738664"/>
          </a:xfrm>
          <a:prstGeom prst="rect">
            <a:avLst/>
          </a:prstGeom>
          <a:noFill/>
        </p:spPr>
        <p:txBody>
          <a:bodyPr wrap="square" rtlCol="0">
            <a:spAutoFit/>
          </a:bodyPr>
          <a:lstStyle/>
          <a:p>
            <a:r>
              <a:rPr lang="en-US" sz="1400" dirty="0">
                <a:latin typeface="Segoe UI Light" panose="020B0502040204020203" pitchFamily="34" charset="0"/>
                <a:cs typeface="Segoe UI Light" panose="020B0502040204020203" pitchFamily="34" charset="0"/>
              </a:rPr>
              <a:t>Query plan creates distributed queries to run on each compute node</a:t>
            </a:r>
          </a:p>
        </p:txBody>
      </p:sp>
      <p:grpSp>
        <p:nvGrpSpPr>
          <p:cNvPr id="15" name="Group 14"/>
          <p:cNvGrpSpPr/>
          <p:nvPr/>
        </p:nvGrpSpPr>
        <p:grpSpPr>
          <a:xfrm>
            <a:off x="302683" y="3418158"/>
            <a:ext cx="293670" cy="318677"/>
            <a:chOff x="2154457" y="5232106"/>
            <a:chExt cx="399411" cy="433422"/>
          </a:xfrm>
        </p:grpSpPr>
        <p:sp>
          <p:nvSpPr>
            <p:cNvPr id="16" name="Oval 15"/>
            <p:cNvSpPr/>
            <p:nvPr/>
          </p:nvSpPr>
          <p:spPr>
            <a:xfrm>
              <a:off x="2158833" y="5285394"/>
              <a:ext cx="301177" cy="301177"/>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sp>
          <p:nvSpPr>
            <p:cNvPr id="17" name="TextBox 16"/>
            <p:cNvSpPr txBox="1"/>
            <p:nvPr/>
          </p:nvSpPr>
          <p:spPr>
            <a:xfrm>
              <a:off x="2154457" y="5232106"/>
              <a:ext cx="399411" cy="433422"/>
            </a:xfrm>
            <a:prstGeom prst="rect">
              <a:avLst/>
            </a:prstGeom>
            <a:noFill/>
          </p:spPr>
          <p:txBody>
            <a:bodyPr wrap="none" rtlCol="0">
              <a:spAutoFit/>
            </a:bodyPr>
            <a:lstStyle/>
            <a:p>
              <a:r>
                <a:rPr lang="en-US" sz="1471" b="1" dirty="0">
                  <a:gradFill>
                    <a:gsLst>
                      <a:gs pos="0">
                        <a:srgbClr val="DC3C00"/>
                      </a:gs>
                      <a:gs pos="100000">
                        <a:srgbClr val="DC3C00"/>
                      </a:gs>
                    </a:gsLst>
                    <a:lin ang="5400000" scaled="0"/>
                  </a:gradFill>
                </a:rPr>
                <a:t>3</a:t>
              </a:r>
            </a:p>
          </p:txBody>
        </p:sp>
      </p:grpSp>
      <p:sp>
        <p:nvSpPr>
          <p:cNvPr id="18" name="TextBox 17"/>
          <p:cNvSpPr txBox="1"/>
          <p:nvPr/>
        </p:nvSpPr>
        <p:spPr>
          <a:xfrm>
            <a:off x="613585" y="4361536"/>
            <a:ext cx="2742811" cy="738664"/>
          </a:xfrm>
          <a:prstGeom prst="rect">
            <a:avLst/>
          </a:prstGeom>
          <a:noFill/>
        </p:spPr>
        <p:txBody>
          <a:bodyPr wrap="square" rtlCol="0">
            <a:spAutoFit/>
          </a:bodyPr>
          <a:lstStyle/>
          <a:p>
            <a:r>
              <a:rPr lang="en-US" sz="1400" dirty="0">
                <a:latin typeface="Segoe UI Light" panose="020B0502040204020203" pitchFamily="34" charset="0"/>
                <a:cs typeface="Segoe UI Light" panose="020B0502040204020203" pitchFamily="34" charset="0"/>
              </a:rPr>
              <a:t>Distributed queries sent to compute nodes (all running in parallel) </a:t>
            </a:r>
          </a:p>
        </p:txBody>
      </p:sp>
      <p:grpSp>
        <p:nvGrpSpPr>
          <p:cNvPr id="19" name="Group 18"/>
          <p:cNvGrpSpPr/>
          <p:nvPr/>
        </p:nvGrpSpPr>
        <p:grpSpPr>
          <a:xfrm>
            <a:off x="295819" y="4361539"/>
            <a:ext cx="293670" cy="318677"/>
            <a:chOff x="2145126" y="5232106"/>
            <a:chExt cx="399411" cy="433422"/>
          </a:xfrm>
        </p:grpSpPr>
        <p:sp>
          <p:nvSpPr>
            <p:cNvPr id="20" name="Oval 19"/>
            <p:cNvSpPr/>
            <p:nvPr/>
          </p:nvSpPr>
          <p:spPr>
            <a:xfrm>
              <a:off x="2158833" y="5285394"/>
              <a:ext cx="301177" cy="301177"/>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sp>
          <p:nvSpPr>
            <p:cNvPr id="21" name="TextBox 20"/>
            <p:cNvSpPr txBox="1"/>
            <p:nvPr/>
          </p:nvSpPr>
          <p:spPr>
            <a:xfrm>
              <a:off x="2145126" y="5232106"/>
              <a:ext cx="399411" cy="433422"/>
            </a:xfrm>
            <a:prstGeom prst="rect">
              <a:avLst/>
            </a:prstGeom>
            <a:noFill/>
          </p:spPr>
          <p:txBody>
            <a:bodyPr wrap="none" rtlCol="0">
              <a:spAutoFit/>
            </a:bodyPr>
            <a:lstStyle/>
            <a:p>
              <a:r>
                <a:rPr lang="en-US" sz="1471" b="1" dirty="0">
                  <a:gradFill>
                    <a:gsLst>
                      <a:gs pos="0">
                        <a:srgbClr val="DC3C00"/>
                      </a:gs>
                      <a:gs pos="100000">
                        <a:srgbClr val="DC3C00"/>
                      </a:gs>
                    </a:gsLst>
                    <a:lin ang="5400000" scaled="0"/>
                  </a:gradFill>
                </a:rPr>
                <a:t>4</a:t>
              </a:r>
            </a:p>
          </p:txBody>
        </p:sp>
      </p:grpSp>
      <p:sp>
        <p:nvSpPr>
          <p:cNvPr id="22" name="TextBox 21"/>
          <p:cNvSpPr txBox="1"/>
          <p:nvPr/>
        </p:nvSpPr>
        <p:spPr>
          <a:xfrm>
            <a:off x="613585" y="5099814"/>
            <a:ext cx="2742811" cy="523220"/>
          </a:xfrm>
          <a:prstGeom prst="rect">
            <a:avLst/>
          </a:prstGeom>
          <a:noFill/>
        </p:spPr>
        <p:txBody>
          <a:bodyPr wrap="square" rtlCol="0">
            <a:spAutoFit/>
          </a:bodyPr>
          <a:lstStyle/>
          <a:p>
            <a:r>
              <a:rPr lang="en-US" sz="1400" dirty="0">
                <a:latin typeface="Segoe UI Light" panose="020B0502040204020203" pitchFamily="34" charset="0"/>
                <a:cs typeface="Segoe UI Light" panose="020B0502040204020203" pitchFamily="34" charset="0"/>
              </a:rPr>
              <a:t>Control node collects query results and returns them to user </a:t>
            </a:r>
          </a:p>
        </p:txBody>
      </p:sp>
      <p:grpSp>
        <p:nvGrpSpPr>
          <p:cNvPr id="23" name="Group 22"/>
          <p:cNvGrpSpPr/>
          <p:nvPr/>
        </p:nvGrpSpPr>
        <p:grpSpPr>
          <a:xfrm>
            <a:off x="302683" y="5099817"/>
            <a:ext cx="293670" cy="318677"/>
            <a:chOff x="2154457" y="5232106"/>
            <a:chExt cx="399411" cy="433422"/>
          </a:xfrm>
        </p:grpSpPr>
        <p:sp>
          <p:nvSpPr>
            <p:cNvPr id="24" name="Oval 23"/>
            <p:cNvSpPr/>
            <p:nvPr/>
          </p:nvSpPr>
          <p:spPr>
            <a:xfrm>
              <a:off x="2158833" y="5285394"/>
              <a:ext cx="301177" cy="301177"/>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sp>
          <p:nvSpPr>
            <p:cNvPr id="25" name="TextBox 24"/>
            <p:cNvSpPr txBox="1"/>
            <p:nvPr/>
          </p:nvSpPr>
          <p:spPr>
            <a:xfrm>
              <a:off x="2154457" y="5232106"/>
              <a:ext cx="399411" cy="433422"/>
            </a:xfrm>
            <a:prstGeom prst="rect">
              <a:avLst/>
            </a:prstGeom>
            <a:noFill/>
          </p:spPr>
          <p:txBody>
            <a:bodyPr wrap="none" rtlCol="0">
              <a:spAutoFit/>
            </a:bodyPr>
            <a:lstStyle/>
            <a:p>
              <a:r>
                <a:rPr lang="en-US" sz="1471" b="1" dirty="0">
                  <a:gradFill>
                    <a:gsLst>
                      <a:gs pos="0">
                        <a:srgbClr val="DC3C00"/>
                      </a:gs>
                      <a:gs pos="100000">
                        <a:srgbClr val="DC3C00"/>
                      </a:gs>
                    </a:gsLst>
                    <a:lin ang="5400000" scaled="0"/>
                  </a:gradFill>
                </a:rPr>
                <a:t>5</a:t>
              </a:r>
            </a:p>
          </p:txBody>
        </p:sp>
      </p:grpSp>
      <p:grpSp>
        <p:nvGrpSpPr>
          <p:cNvPr id="26" name="Group 25"/>
          <p:cNvGrpSpPr/>
          <p:nvPr/>
        </p:nvGrpSpPr>
        <p:grpSpPr>
          <a:xfrm>
            <a:off x="3763614" y="1765138"/>
            <a:ext cx="5150980" cy="3903348"/>
            <a:chOff x="5000241" y="1318963"/>
            <a:chExt cx="7005691" cy="5308824"/>
          </a:xfrm>
        </p:grpSpPr>
        <p:grpSp>
          <p:nvGrpSpPr>
            <p:cNvPr id="27" name="Group 26"/>
            <p:cNvGrpSpPr/>
            <p:nvPr/>
          </p:nvGrpSpPr>
          <p:grpSpPr>
            <a:xfrm>
              <a:off x="5000241" y="1318963"/>
              <a:ext cx="7005691" cy="5308824"/>
              <a:chOff x="5000241" y="1364683"/>
              <a:chExt cx="7005691" cy="5308824"/>
            </a:xfrm>
          </p:grpSpPr>
          <p:grpSp>
            <p:nvGrpSpPr>
              <p:cNvPr id="31" name="Group 30"/>
              <p:cNvGrpSpPr/>
              <p:nvPr/>
            </p:nvGrpSpPr>
            <p:grpSpPr>
              <a:xfrm>
                <a:off x="5000241" y="1814173"/>
                <a:ext cx="6852088" cy="3736788"/>
                <a:chOff x="5000241" y="2120017"/>
                <a:chExt cx="6852088" cy="3736788"/>
              </a:xfrm>
            </p:grpSpPr>
            <p:pic>
              <p:nvPicPr>
                <p:cNvPr id="57" name="Picture 56"/>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5000241" y="2120017"/>
                  <a:ext cx="6852088" cy="3736788"/>
                </a:xfrm>
                <a:prstGeom prst="rect">
                  <a:avLst/>
                </a:prstGeom>
              </p:spPr>
            </p:pic>
            <p:sp>
              <p:nvSpPr>
                <p:cNvPr id="58" name="TextBox 57"/>
                <p:cNvSpPr txBox="1"/>
                <p:nvPr/>
              </p:nvSpPr>
              <p:spPr>
                <a:xfrm>
                  <a:off x="7755308" y="2820828"/>
                  <a:ext cx="1582237" cy="431517"/>
                </a:xfrm>
                <a:prstGeom prst="rect">
                  <a:avLst/>
                </a:prstGeom>
                <a:noFill/>
              </p:spPr>
              <p:txBody>
                <a:bodyPr wrap="square" lIns="0" tIns="100848" rIns="0" bIns="0" rtlCol="0">
                  <a:spAutoFit/>
                </a:bodyPr>
                <a:lstStyle/>
                <a:p>
                  <a:pPr algn="ctr"/>
                  <a:r>
                    <a:rPr lang="en-US" sz="1400" dirty="0">
                      <a:solidFill>
                        <a:schemeClr val="bg1"/>
                      </a:solidFill>
                      <a:latin typeface="+mj-lt"/>
                    </a:rPr>
                    <a:t>Management</a:t>
                  </a:r>
                </a:p>
              </p:txBody>
            </p:sp>
            <p:sp>
              <p:nvSpPr>
                <p:cNvPr id="59" name="TextBox 58"/>
                <p:cNvSpPr txBox="1"/>
                <p:nvPr/>
              </p:nvSpPr>
              <p:spPr>
                <a:xfrm>
                  <a:off x="7755308" y="3534954"/>
                  <a:ext cx="1582237" cy="431517"/>
                </a:xfrm>
                <a:prstGeom prst="rect">
                  <a:avLst/>
                </a:prstGeom>
                <a:noFill/>
              </p:spPr>
              <p:txBody>
                <a:bodyPr wrap="square" lIns="0" tIns="100848" rIns="0" bIns="0" rtlCol="0">
                  <a:spAutoFit/>
                </a:bodyPr>
                <a:lstStyle/>
                <a:p>
                  <a:pPr algn="ctr"/>
                  <a:r>
                    <a:rPr lang="en-US" sz="1400" dirty="0">
                      <a:solidFill>
                        <a:schemeClr val="bg1"/>
                      </a:solidFill>
                      <a:latin typeface="+mj-lt"/>
                    </a:rPr>
                    <a:t>Control</a:t>
                  </a:r>
                </a:p>
              </p:txBody>
            </p:sp>
            <p:sp>
              <p:nvSpPr>
                <p:cNvPr id="60" name="TextBox 59"/>
                <p:cNvSpPr txBox="1"/>
                <p:nvPr/>
              </p:nvSpPr>
              <p:spPr>
                <a:xfrm>
                  <a:off x="5003180" y="3533122"/>
                  <a:ext cx="1554494" cy="431517"/>
                </a:xfrm>
                <a:prstGeom prst="rect">
                  <a:avLst/>
                </a:prstGeom>
                <a:noFill/>
              </p:spPr>
              <p:txBody>
                <a:bodyPr wrap="square" lIns="0" tIns="100848" rIns="0" bIns="0" rtlCol="0">
                  <a:spAutoFit/>
                </a:bodyPr>
                <a:lstStyle/>
                <a:p>
                  <a:pPr algn="ctr"/>
                  <a:r>
                    <a:rPr lang="en-US" sz="1400" dirty="0">
                      <a:solidFill>
                        <a:schemeClr val="bg1"/>
                      </a:solidFill>
                      <a:latin typeface="+mj-lt"/>
                    </a:rPr>
                    <a:t>Client</a:t>
                  </a:r>
                </a:p>
              </p:txBody>
            </p:sp>
            <p:sp>
              <p:nvSpPr>
                <p:cNvPr id="61" name="TextBox 60"/>
                <p:cNvSpPr txBox="1"/>
                <p:nvPr/>
              </p:nvSpPr>
              <p:spPr>
                <a:xfrm>
                  <a:off x="10063450" y="2553700"/>
                  <a:ext cx="1564106" cy="431517"/>
                </a:xfrm>
                <a:prstGeom prst="rect">
                  <a:avLst/>
                </a:prstGeom>
                <a:noFill/>
              </p:spPr>
              <p:txBody>
                <a:bodyPr wrap="square" lIns="0" tIns="100848" rIns="0" bIns="0" rtlCol="0">
                  <a:spAutoFit/>
                </a:bodyPr>
                <a:lstStyle/>
                <a:p>
                  <a:pPr algn="ctr"/>
                  <a:r>
                    <a:rPr lang="en-US" sz="1400" dirty="0">
                      <a:solidFill>
                        <a:schemeClr val="bg1"/>
                      </a:solidFill>
                      <a:latin typeface="+mj-lt"/>
                    </a:rPr>
                    <a:t>Compute</a:t>
                  </a:r>
                </a:p>
              </p:txBody>
            </p:sp>
            <p:sp>
              <p:nvSpPr>
                <p:cNvPr id="62" name="TextBox 61"/>
                <p:cNvSpPr txBox="1"/>
                <p:nvPr/>
              </p:nvSpPr>
              <p:spPr>
                <a:xfrm>
                  <a:off x="10063450" y="3270580"/>
                  <a:ext cx="1564106" cy="431517"/>
                </a:xfrm>
                <a:prstGeom prst="rect">
                  <a:avLst/>
                </a:prstGeom>
                <a:noFill/>
              </p:spPr>
              <p:txBody>
                <a:bodyPr wrap="square" lIns="0" tIns="100848" rIns="0" bIns="0" rtlCol="0">
                  <a:spAutoFit/>
                </a:bodyPr>
                <a:lstStyle/>
                <a:p>
                  <a:pPr algn="ctr"/>
                  <a:r>
                    <a:rPr lang="en-US" sz="1400" dirty="0">
                      <a:solidFill>
                        <a:schemeClr val="bg1"/>
                      </a:solidFill>
                      <a:latin typeface="+mj-lt"/>
                    </a:rPr>
                    <a:t>Compute</a:t>
                  </a:r>
                </a:p>
              </p:txBody>
            </p:sp>
            <p:sp>
              <p:nvSpPr>
                <p:cNvPr id="63" name="TextBox 62"/>
                <p:cNvSpPr txBox="1"/>
                <p:nvPr/>
              </p:nvSpPr>
              <p:spPr>
                <a:xfrm>
                  <a:off x="10063450" y="3977379"/>
                  <a:ext cx="1564106" cy="431517"/>
                </a:xfrm>
                <a:prstGeom prst="rect">
                  <a:avLst/>
                </a:prstGeom>
                <a:noFill/>
              </p:spPr>
              <p:txBody>
                <a:bodyPr wrap="square" lIns="0" tIns="100848" rIns="0" bIns="0" rtlCol="0">
                  <a:spAutoFit/>
                </a:bodyPr>
                <a:lstStyle/>
                <a:p>
                  <a:pPr algn="ctr"/>
                  <a:r>
                    <a:rPr lang="en-US" sz="1400" dirty="0">
                      <a:solidFill>
                        <a:schemeClr val="bg1"/>
                      </a:solidFill>
                      <a:latin typeface="+mj-lt"/>
                    </a:rPr>
                    <a:t>Compute</a:t>
                  </a:r>
                </a:p>
              </p:txBody>
            </p:sp>
            <p:sp>
              <p:nvSpPr>
                <p:cNvPr id="64" name="TextBox 63"/>
                <p:cNvSpPr txBox="1"/>
                <p:nvPr/>
              </p:nvSpPr>
              <p:spPr>
                <a:xfrm>
                  <a:off x="10063450" y="4806830"/>
                  <a:ext cx="1564106" cy="431517"/>
                </a:xfrm>
                <a:prstGeom prst="rect">
                  <a:avLst/>
                </a:prstGeom>
                <a:noFill/>
              </p:spPr>
              <p:txBody>
                <a:bodyPr wrap="square" lIns="0" tIns="100848" rIns="0" bIns="0" rtlCol="0">
                  <a:spAutoFit/>
                </a:bodyPr>
                <a:lstStyle/>
                <a:p>
                  <a:pPr algn="ctr"/>
                  <a:r>
                    <a:rPr lang="en-US" sz="1400" dirty="0">
                      <a:solidFill>
                        <a:schemeClr val="bg1"/>
                      </a:solidFill>
                      <a:latin typeface="+mj-lt"/>
                    </a:rPr>
                    <a:t>Compute</a:t>
                  </a:r>
                </a:p>
              </p:txBody>
            </p:sp>
          </p:grpSp>
          <p:sp>
            <p:nvSpPr>
              <p:cNvPr id="32" name="TextBox 31"/>
              <p:cNvSpPr txBox="1"/>
              <p:nvPr/>
            </p:nvSpPr>
            <p:spPr>
              <a:xfrm>
                <a:off x="8647174" y="1753112"/>
                <a:ext cx="1582237" cy="431517"/>
              </a:xfrm>
              <a:prstGeom prst="rect">
                <a:avLst/>
              </a:prstGeom>
              <a:noFill/>
            </p:spPr>
            <p:txBody>
              <a:bodyPr wrap="square" lIns="0" tIns="100848" rIns="0" bIns="0" rtlCol="0">
                <a:spAutoFit/>
              </a:bodyPr>
              <a:lstStyle/>
              <a:p>
                <a:pPr algn="ctr"/>
                <a:r>
                  <a:rPr lang="en-US" sz="1400" dirty="0">
                    <a:solidFill>
                      <a:schemeClr val="bg1"/>
                    </a:solidFill>
                    <a:latin typeface="+mj-lt"/>
                  </a:rPr>
                  <a:t>Appliance</a:t>
                </a:r>
              </a:p>
            </p:txBody>
          </p:sp>
          <p:sp>
            <p:nvSpPr>
              <p:cNvPr id="33" name="TextBox 32"/>
              <p:cNvSpPr txBox="1"/>
              <p:nvPr/>
            </p:nvSpPr>
            <p:spPr>
              <a:xfrm>
                <a:off x="5082573" y="4156603"/>
                <a:ext cx="1350302" cy="293019"/>
              </a:xfrm>
              <a:prstGeom prst="rect">
                <a:avLst/>
              </a:prstGeom>
              <a:noFill/>
            </p:spPr>
            <p:txBody>
              <a:bodyPr wrap="square" lIns="0" tIns="0" rIns="0" bIns="0" rtlCol="0">
                <a:spAutoFit/>
              </a:bodyPr>
              <a:lstStyle/>
              <a:p>
                <a:r>
                  <a:rPr lang="en-US" sz="1400" dirty="0">
                    <a:latin typeface="+mj-lt"/>
                  </a:rPr>
                  <a:t>Query results</a:t>
                </a:r>
              </a:p>
            </p:txBody>
          </p:sp>
          <p:sp>
            <p:nvSpPr>
              <p:cNvPr id="34" name="TextBox 33"/>
              <p:cNvSpPr txBox="1"/>
              <p:nvPr/>
            </p:nvSpPr>
            <p:spPr>
              <a:xfrm>
                <a:off x="5313348" y="2529955"/>
                <a:ext cx="1099086" cy="293019"/>
              </a:xfrm>
              <a:prstGeom prst="rect">
                <a:avLst/>
              </a:prstGeom>
              <a:noFill/>
            </p:spPr>
            <p:txBody>
              <a:bodyPr wrap="square" lIns="0" tIns="0" rIns="0" bIns="0" rtlCol="0">
                <a:spAutoFit/>
              </a:bodyPr>
              <a:lstStyle/>
              <a:p>
                <a:r>
                  <a:rPr lang="en-US" sz="1400" dirty="0">
                    <a:latin typeface="+mj-lt"/>
                  </a:rPr>
                  <a:t>User query</a:t>
                </a:r>
              </a:p>
            </p:txBody>
          </p:sp>
          <p:sp>
            <p:nvSpPr>
              <p:cNvPr id="35" name="TextBox 34"/>
              <p:cNvSpPr txBox="1"/>
              <p:nvPr/>
            </p:nvSpPr>
            <p:spPr>
              <a:xfrm>
                <a:off x="6288706" y="1364683"/>
                <a:ext cx="1764245" cy="293019"/>
              </a:xfrm>
              <a:prstGeom prst="rect">
                <a:avLst/>
              </a:prstGeom>
              <a:noFill/>
            </p:spPr>
            <p:txBody>
              <a:bodyPr wrap="square" lIns="0" tIns="0" rIns="0" bIns="0" rtlCol="0">
                <a:spAutoFit/>
              </a:bodyPr>
              <a:lstStyle/>
              <a:p>
                <a:r>
                  <a:rPr lang="en-US" sz="1400" dirty="0">
                    <a:latin typeface="+mj-lt"/>
                  </a:rPr>
                  <a:t>Create query plan</a:t>
                </a:r>
              </a:p>
            </p:txBody>
          </p:sp>
          <p:sp>
            <p:nvSpPr>
              <p:cNvPr id="36" name="TextBox 35"/>
              <p:cNvSpPr txBox="1"/>
              <p:nvPr/>
            </p:nvSpPr>
            <p:spPr>
              <a:xfrm>
                <a:off x="5764410" y="5708880"/>
                <a:ext cx="2482608" cy="293019"/>
              </a:xfrm>
              <a:prstGeom prst="rect">
                <a:avLst/>
              </a:prstGeom>
              <a:noFill/>
            </p:spPr>
            <p:txBody>
              <a:bodyPr wrap="square" lIns="0" tIns="0" rIns="0" bIns="0" rtlCol="0">
                <a:spAutoFit/>
              </a:bodyPr>
              <a:lstStyle/>
              <a:p>
                <a:r>
                  <a:rPr lang="en-US" sz="1400" dirty="0">
                    <a:latin typeface="+mj-lt"/>
                  </a:rPr>
                  <a:t>Aggregate query results</a:t>
                </a:r>
              </a:p>
            </p:txBody>
          </p:sp>
          <p:sp>
            <p:nvSpPr>
              <p:cNvPr id="37" name="TextBox 36"/>
              <p:cNvSpPr txBox="1"/>
              <p:nvPr/>
            </p:nvSpPr>
            <p:spPr>
              <a:xfrm>
                <a:off x="9834226" y="5794452"/>
                <a:ext cx="2171706" cy="879055"/>
              </a:xfrm>
              <a:prstGeom prst="rect">
                <a:avLst/>
              </a:prstGeom>
              <a:noFill/>
            </p:spPr>
            <p:txBody>
              <a:bodyPr wrap="square" lIns="0" tIns="0" rIns="0" bIns="0" rtlCol="0">
                <a:spAutoFit/>
              </a:bodyPr>
              <a:lstStyle/>
              <a:p>
                <a:r>
                  <a:rPr lang="en-US" sz="1400" dirty="0">
                    <a:latin typeface="+mj-lt"/>
                  </a:rPr>
                  <a:t>Compute nodes process query plan operations in parallel</a:t>
                </a:r>
              </a:p>
            </p:txBody>
          </p:sp>
          <p:cxnSp>
            <p:nvCxnSpPr>
              <p:cNvPr id="38" name="Elbow Connector 37"/>
              <p:cNvCxnSpPr/>
              <p:nvPr/>
            </p:nvCxnSpPr>
            <p:spPr>
              <a:xfrm rot="16200000" flipV="1">
                <a:off x="6341736" y="2856863"/>
                <a:ext cx="631535" cy="386106"/>
              </a:xfrm>
              <a:prstGeom prst="bentConnector2">
                <a:avLst/>
              </a:prstGeom>
              <a:ln w="25400">
                <a:solidFill>
                  <a:srgbClr val="FF0000"/>
                </a:solidFill>
                <a:miter lim="800000"/>
              </a:ln>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rot="5400000">
                <a:off x="6343065" y="3838236"/>
                <a:ext cx="630936" cy="384048"/>
              </a:xfrm>
              <a:prstGeom prst="bentConnector2">
                <a:avLst/>
              </a:prstGeom>
              <a:ln w="25400">
                <a:solidFill>
                  <a:srgbClr val="FF0000"/>
                </a:solidFill>
                <a:miter lim="800000"/>
              </a:ln>
            </p:spPr>
            <p:style>
              <a:lnRef idx="1">
                <a:schemeClr val="accent1"/>
              </a:lnRef>
              <a:fillRef idx="0">
                <a:schemeClr val="accent1"/>
              </a:fillRef>
              <a:effectRef idx="0">
                <a:schemeClr val="accent1"/>
              </a:effectRef>
              <a:fontRef idx="minor">
                <a:schemeClr val="tx1"/>
              </a:fontRef>
            </p:style>
          </p:cxnSp>
          <p:cxnSp>
            <p:nvCxnSpPr>
              <p:cNvPr id="40" name="Elbow Connector 39"/>
              <p:cNvCxnSpPr/>
              <p:nvPr/>
            </p:nvCxnSpPr>
            <p:spPr>
              <a:xfrm rot="16200000" flipV="1">
                <a:off x="7856530" y="1825510"/>
                <a:ext cx="947094" cy="435262"/>
              </a:xfrm>
              <a:prstGeom prst="bentConnector2">
                <a:avLst/>
              </a:prstGeom>
              <a:ln w="25400">
                <a:solidFill>
                  <a:srgbClr val="FF0000"/>
                </a:solidFill>
                <a:miter lim="800000"/>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6560766" y="3700820"/>
                <a:ext cx="1213470" cy="0"/>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9706269" y="3275259"/>
                <a:ext cx="370945" cy="0"/>
              </a:xfrm>
              <a:prstGeom prst="line">
                <a:avLst/>
              </a:prstGeom>
              <a:ln w="476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9697407" y="3990721"/>
                <a:ext cx="370945" cy="0"/>
              </a:xfrm>
              <a:prstGeom prst="line">
                <a:avLst/>
              </a:prstGeom>
              <a:ln w="476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4" name="Elbow Connector 43"/>
              <p:cNvCxnSpPr/>
              <p:nvPr/>
            </p:nvCxnSpPr>
            <p:spPr>
              <a:xfrm rot="10800000" flipV="1">
                <a:off x="7760388" y="2783342"/>
                <a:ext cx="12700" cy="731520"/>
              </a:xfrm>
              <a:prstGeom prst="bentConnector3">
                <a:avLst>
                  <a:gd name="adj1" fmla="val 3040000"/>
                </a:avLst>
              </a:prstGeom>
              <a:ln w="3810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6560765" y="3380234"/>
                <a:ext cx="1213471" cy="0"/>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p:nvPr/>
            </p:nvCxnSpPr>
            <p:spPr>
              <a:xfrm rot="10800000" flipV="1">
                <a:off x="10050750" y="2571109"/>
                <a:ext cx="12700" cy="2194560"/>
              </a:xfrm>
              <a:prstGeom prst="bentConnector3">
                <a:avLst>
                  <a:gd name="adj1" fmla="val 2760000"/>
                </a:avLst>
              </a:prstGeom>
              <a:ln w="3810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9340509" y="2782252"/>
                <a:ext cx="365760"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9859828" y="3103052"/>
                <a:ext cx="228600"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9855428" y="3822285"/>
                <a:ext cx="228600"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9891741" y="5010566"/>
                <a:ext cx="0" cy="773407"/>
              </a:xfrm>
              <a:prstGeom prst="line">
                <a:avLst/>
              </a:prstGeom>
              <a:ln w="254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rot="5400000">
                <a:off x="7550022" y="4923368"/>
                <a:ext cx="1662921" cy="329888"/>
              </a:xfrm>
              <a:prstGeom prst="bentConnector2">
                <a:avLst/>
              </a:prstGeom>
              <a:ln w="25400">
                <a:solidFill>
                  <a:srgbClr val="FF0000"/>
                </a:solidFill>
                <a:miter lim="800000"/>
                <a:tailEnd type="none"/>
              </a:ln>
            </p:spPr>
            <p:style>
              <a:lnRef idx="1">
                <a:schemeClr val="accent1"/>
              </a:lnRef>
              <a:fillRef idx="0">
                <a:schemeClr val="accent1"/>
              </a:fillRef>
              <a:effectRef idx="0">
                <a:schemeClr val="accent1"/>
              </a:effectRef>
              <a:fontRef idx="minor">
                <a:schemeClr val="tx1"/>
              </a:fontRef>
            </p:style>
          </p:cxnSp>
          <p:pic>
            <p:nvPicPr>
              <p:cNvPr id="52" name="Picture 51"/>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8165178" y="3747194"/>
                <a:ext cx="762496" cy="516802"/>
              </a:xfrm>
              <a:prstGeom prst="rect">
                <a:avLst/>
              </a:prstGeom>
            </p:spPr>
          </p:pic>
          <p:pic>
            <p:nvPicPr>
              <p:cNvPr id="53" name="Picture 52"/>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rot="10800000">
                <a:off x="8148987" y="2796856"/>
                <a:ext cx="762496" cy="516802"/>
              </a:xfrm>
              <a:prstGeom prst="rect">
                <a:avLst/>
              </a:prstGeom>
              <a:scene3d>
                <a:camera prst="orthographicFront">
                  <a:rot lat="10800000" lon="0" rev="0"/>
                </a:camera>
                <a:lightRig rig="threePt" dir="t"/>
              </a:scene3d>
            </p:spPr>
          </p:pic>
          <p:cxnSp>
            <p:nvCxnSpPr>
              <p:cNvPr id="54" name="Elbow Connector 53"/>
              <p:cNvCxnSpPr/>
              <p:nvPr/>
            </p:nvCxnSpPr>
            <p:spPr>
              <a:xfrm rot="5400000" flipH="1" flipV="1">
                <a:off x="9420340" y="2881402"/>
                <a:ext cx="1080196" cy="228600"/>
              </a:xfrm>
              <a:prstGeom prst="bentConnector2">
                <a:avLst/>
              </a:prstGeom>
              <a:ln w="25400">
                <a:miter lim="8000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p:cNvCxnSpPr/>
              <p:nvPr/>
            </p:nvCxnSpPr>
            <p:spPr>
              <a:xfrm rot="16200000" flipH="1">
                <a:off x="9228908" y="4150458"/>
                <a:ext cx="1463040" cy="228600"/>
              </a:xfrm>
              <a:prstGeom prst="bentConnector2">
                <a:avLst/>
              </a:prstGeom>
              <a:ln w="25400">
                <a:miter lim="8000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9332168" y="3533238"/>
                <a:ext cx="512064"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8" name="Oval 27"/>
            <p:cNvSpPr/>
            <p:nvPr/>
          </p:nvSpPr>
          <p:spPr>
            <a:xfrm>
              <a:off x="10822890" y="4322188"/>
              <a:ext cx="56504" cy="5650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p>
          </p:txBody>
        </p:sp>
        <p:sp>
          <p:nvSpPr>
            <p:cNvPr id="29" name="Oval 28"/>
            <p:cNvSpPr/>
            <p:nvPr/>
          </p:nvSpPr>
          <p:spPr>
            <a:xfrm>
              <a:off x="11003465" y="4322188"/>
              <a:ext cx="56504" cy="5650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p>
          </p:txBody>
        </p:sp>
        <p:sp>
          <p:nvSpPr>
            <p:cNvPr id="30" name="Oval 29"/>
            <p:cNvSpPr/>
            <p:nvPr/>
          </p:nvSpPr>
          <p:spPr>
            <a:xfrm>
              <a:off x="10642315" y="4322188"/>
              <a:ext cx="56504" cy="5650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p>
          </p:txBody>
        </p:sp>
      </p:grpSp>
    </p:spTree>
    <p:extLst>
      <p:ext uri="{BB962C8B-B14F-4D97-AF65-F5344CB8AC3E}">
        <p14:creationId xmlns:p14="http://schemas.microsoft.com/office/powerpoint/2010/main" val="32823648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E" dirty="0" smtClean="0"/>
              <a:t>Hardware architecture</a:t>
            </a:r>
            <a:endParaRPr lang="en-IE" dirty="0"/>
          </a:p>
        </p:txBody>
      </p:sp>
      <p:sp>
        <p:nvSpPr>
          <p:cNvPr id="3" name="Footer Placeholder 2"/>
          <p:cNvSpPr>
            <a:spLocks noGrp="1"/>
          </p:cNvSpPr>
          <p:nvPr>
            <p:ph type="ftr" sz="quarter" idx="11"/>
          </p:nvPr>
        </p:nvSpPr>
        <p:spPr/>
        <p:txBody>
          <a:bodyPr/>
          <a:lstStyle/>
          <a:p>
            <a:r>
              <a:rPr lang="pl-PL" smtClean="0"/>
              <a:t>SQLDay 2014</a:t>
            </a:r>
            <a:endParaRPr lang="pl-PL" dirty="0" smtClean="0"/>
          </a:p>
        </p:txBody>
      </p:sp>
      <p:cxnSp>
        <p:nvCxnSpPr>
          <p:cNvPr id="4" name="Straight Connector 3"/>
          <p:cNvCxnSpPr/>
          <p:nvPr/>
        </p:nvCxnSpPr>
        <p:spPr>
          <a:xfrm>
            <a:off x="4177992" y="2524029"/>
            <a:ext cx="0" cy="2240644"/>
          </a:xfrm>
          <a:prstGeom prst="line">
            <a:avLst/>
          </a:prstGeom>
          <a:ln w="19050">
            <a:solidFill>
              <a:srgbClr val="0070C0"/>
            </a:solidFill>
            <a:headEnd type="none"/>
            <a:tailEnd type="none"/>
          </a:ln>
          <a:effectLst/>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2891449" y="1074717"/>
            <a:ext cx="1243161" cy="4842857"/>
            <a:chOff x="857250" y="405441"/>
            <a:chExt cx="1657350" cy="6232364"/>
          </a:xfrm>
          <a:effectLst/>
        </p:grpSpPr>
        <p:sp>
          <p:nvSpPr>
            <p:cNvPr id="7" name="Rectangle 6"/>
            <p:cNvSpPr/>
            <p:nvPr/>
          </p:nvSpPr>
          <p:spPr bwMode="auto">
            <a:xfrm>
              <a:off x="857250" y="674967"/>
              <a:ext cx="1657350" cy="59628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23" tIns="45712" rIns="91423" bIns="45712" numCol="1" rtlCol="0" anchor="ctr" anchorCtr="0" compatLnSpc="1">
              <a:prstTxWarp prst="textNoShape">
                <a:avLst/>
              </a:prstTxWarp>
            </a:bodyPr>
            <a:lstStyle/>
            <a:p>
              <a:pPr algn="ctr" defTabSz="683018" fontAlgn="base">
                <a:spcBef>
                  <a:spcPct val="0"/>
                </a:spcBef>
                <a:spcAft>
                  <a:spcPct val="0"/>
                </a:spcAft>
              </a:pPr>
              <a:endParaRPr lang="en-US" sz="1500" dirty="0">
                <a:gradFill>
                  <a:gsLst>
                    <a:gs pos="0">
                      <a:srgbClr val="000000"/>
                    </a:gs>
                    <a:gs pos="100000">
                      <a:srgbClr val="000000"/>
                    </a:gs>
                  </a:gsLst>
                  <a:lin ang="5400000" scaled="0"/>
                </a:gradFill>
                <a:latin typeface="+mj-lt"/>
              </a:endParaRPr>
            </a:p>
          </p:txBody>
        </p:sp>
        <p:sp>
          <p:nvSpPr>
            <p:cNvPr id="8" name="Trapezoid 7"/>
            <p:cNvSpPr/>
            <p:nvPr/>
          </p:nvSpPr>
          <p:spPr bwMode="auto">
            <a:xfrm>
              <a:off x="857250" y="405441"/>
              <a:ext cx="1657350" cy="274735"/>
            </a:xfrm>
            <a:prstGeom prst="trapezoid">
              <a:avLst>
                <a:gd name="adj" fmla="val 81454"/>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23" tIns="45712" rIns="91423" bIns="45712" numCol="1" rtlCol="0" anchor="ctr" anchorCtr="0" compatLnSpc="1">
              <a:prstTxWarp prst="textNoShape">
                <a:avLst/>
              </a:prstTxWarp>
            </a:bodyPr>
            <a:lstStyle/>
            <a:p>
              <a:pPr algn="ctr" defTabSz="683018" fontAlgn="base">
                <a:spcBef>
                  <a:spcPct val="0"/>
                </a:spcBef>
                <a:spcAft>
                  <a:spcPct val="0"/>
                </a:spcAft>
              </a:pPr>
              <a:endParaRPr lang="en-US" sz="1500" dirty="0">
                <a:gradFill>
                  <a:gsLst>
                    <a:gs pos="0">
                      <a:srgbClr val="000000"/>
                    </a:gs>
                    <a:gs pos="100000">
                      <a:srgbClr val="000000"/>
                    </a:gs>
                  </a:gsLst>
                  <a:lin ang="5400000" scaled="0"/>
                </a:gradFill>
                <a:latin typeface="+mj-lt"/>
              </a:endParaRPr>
            </a:p>
          </p:txBody>
        </p:sp>
        <p:sp>
          <p:nvSpPr>
            <p:cNvPr id="9" name="Rectangle 8"/>
            <p:cNvSpPr/>
            <p:nvPr/>
          </p:nvSpPr>
          <p:spPr bwMode="auto">
            <a:xfrm>
              <a:off x="942975" y="6520269"/>
              <a:ext cx="1485900" cy="4572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2" rIns="91423" bIns="45712" numCol="1" rtlCol="0" anchor="ctr" anchorCtr="0" compatLnSpc="1">
              <a:prstTxWarp prst="textNoShape">
                <a:avLst/>
              </a:prstTxWarp>
            </a:bodyPr>
            <a:lstStyle/>
            <a:p>
              <a:pPr algn="ctr" defTabSz="683018" fontAlgn="base">
                <a:spcBef>
                  <a:spcPct val="0"/>
                </a:spcBef>
                <a:spcAft>
                  <a:spcPct val="0"/>
                </a:spcAft>
              </a:pPr>
              <a:endParaRPr lang="en-US" sz="1500" dirty="0">
                <a:gradFill>
                  <a:gsLst>
                    <a:gs pos="0">
                      <a:srgbClr val="000000"/>
                    </a:gs>
                    <a:gs pos="100000">
                      <a:srgbClr val="000000"/>
                    </a:gs>
                  </a:gsLst>
                  <a:lin ang="5400000" scaled="0"/>
                </a:gradFill>
                <a:latin typeface="+mj-lt"/>
              </a:endParaRPr>
            </a:p>
          </p:txBody>
        </p:sp>
        <p:sp>
          <p:nvSpPr>
            <p:cNvPr id="10" name="Rectangle 9"/>
            <p:cNvSpPr/>
            <p:nvPr/>
          </p:nvSpPr>
          <p:spPr bwMode="auto">
            <a:xfrm>
              <a:off x="942975" y="785228"/>
              <a:ext cx="1485900" cy="5605374"/>
            </a:xfrm>
            <a:prstGeom prst="rect">
              <a:avLst/>
            </a:prstGeom>
            <a:solidFill>
              <a:schemeClr val="bg1">
                <a:lumMod val="65000"/>
                <a:lumOff val="3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2" rIns="91423" bIns="45712" numCol="1" rtlCol="0" anchor="ctr" anchorCtr="0" compatLnSpc="1">
              <a:prstTxWarp prst="textNoShape">
                <a:avLst/>
              </a:prstTxWarp>
            </a:bodyPr>
            <a:lstStyle/>
            <a:p>
              <a:pPr algn="ctr" defTabSz="683018" fontAlgn="base">
                <a:spcBef>
                  <a:spcPct val="0"/>
                </a:spcBef>
                <a:spcAft>
                  <a:spcPct val="0"/>
                </a:spcAft>
              </a:pPr>
              <a:endParaRPr lang="en-US" sz="1500" dirty="0">
                <a:gradFill>
                  <a:gsLst>
                    <a:gs pos="0">
                      <a:srgbClr val="000000"/>
                    </a:gs>
                    <a:gs pos="100000">
                      <a:srgbClr val="000000"/>
                    </a:gs>
                  </a:gsLst>
                  <a:lin ang="5400000" scaled="0"/>
                </a:gradFill>
                <a:latin typeface="+mj-lt"/>
              </a:endParaRPr>
            </a:p>
          </p:txBody>
        </p:sp>
        <p:sp>
          <p:nvSpPr>
            <p:cNvPr id="11" name="Rectangle 10"/>
            <p:cNvSpPr/>
            <p:nvPr/>
          </p:nvSpPr>
          <p:spPr bwMode="auto">
            <a:xfrm>
              <a:off x="942975" y="6448318"/>
              <a:ext cx="1485900" cy="4572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2" rIns="91423" bIns="45712" numCol="1" rtlCol="0" anchor="ctr" anchorCtr="0" compatLnSpc="1">
              <a:prstTxWarp prst="textNoShape">
                <a:avLst/>
              </a:prstTxWarp>
            </a:bodyPr>
            <a:lstStyle/>
            <a:p>
              <a:pPr algn="ctr" defTabSz="683018" fontAlgn="base">
                <a:spcBef>
                  <a:spcPct val="0"/>
                </a:spcBef>
                <a:spcAft>
                  <a:spcPct val="0"/>
                </a:spcAft>
              </a:pPr>
              <a:endParaRPr lang="en-US" sz="1500" dirty="0">
                <a:gradFill>
                  <a:gsLst>
                    <a:gs pos="0">
                      <a:srgbClr val="000000"/>
                    </a:gs>
                    <a:gs pos="100000">
                      <a:srgbClr val="000000"/>
                    </a:gs>
                  </a:gsLst>
                  <a:lin ang="5400000" scaled="0"/>
                </a:gradFill>
                <a:latin typeface="+mj-lt"/>
              </a:endParaRPr>
            </a:p>
          </p:txBody>
        </p:sp>
      </p:grpSp>
      <p:grpSp>
        <p:nvGrpSpPr>
          <p:cNvPr id="12" name="Group 11"/>
          <p:cNvGrpSpPr/>
          <p:nvPr/>
        </p:nvGrpSpPr>
        <p:grpSpPr>
          <a:xfrm>
            <a:off x="2955528" y="1362625"/>
            <a:ext cx="1114557" cy="669703"/>
            <a:chOff x="2494116" y="1457101"/>
            <a:chExt cx="1516090" cy="910842"/>
          </a:xfrm>
          <a:effectLst/>
        </p:grpSpPr>
        <p:sp>
          <p:nvSpPr>
            <p:cNvPr id="13" name="Rectangle 12"/>
            <p:cNvSpPr/>
            <p:nvPr/>
          </p:nvSpPr>
          <p:spPr bwMode="auto">
            <a:xfrm>
              <a:off x="2494116" y="1457101"/>
              <a:ext cx="1516090" cy="228600"/>
            </a:xfrm>
            <a:prstGeom prst="rect">
              <a:avLst/>
            </a:prstGeom>
            <a:solidFill>
              <a:srgbClr val="DC3C0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2" rIns="91423" bIns="45712" numCol="1" rtlCol="0" anchor="ctr" anchorCtr="0" compatLnSpc="1">
              <a:prstTxWarp prst="textNoShape">
                <a:avLst/>
              </a:prstTxWarp>
            </a:bodyPr>
            <a:lstStyle/>
            <a:p>
              <a:pPr algn="ctr" defTabSz="683018" fontAlgn="base">
                <a:spcBef>
                  <a:spcPct val="0"/>
                </a:spcBef>
                <a:spcAft>
                  <a:spcPct val="0"/>
                </a:spcAft>
              </a:pPr>
              <a:r>
                <a:rPr lang="en-US" sz="700" dirty="0">
                  <a:solidFill>
                    <a:schemeClr val="bg1"/>
                  </a:solidFill>
                </a:rPr>
                <a:t>InfiniBand</a:t>
              </a:r>
            </a:p>
          </p:txBody>
        </p:sp>
        <p:sp>
          <p:nvSpPr>
            <p:cNvPr id="14" name="Rectangle 13"/>
            <p:cNvSpPr/>
            <p:nvPr/>
          </p:nvSpPr>
          <p:spPr bwMode="auto">
            <a:xfrm>
              <a:off x="2494116" y="1685680"/>
              <a:ext cx="1516090" cy="228600"/>
            </a:xfrm>
            <a:prstGeom prst="rect">
              <a:avLst/>
            </a:prstGeom>
            <a:solidFill>
              <a:srgbClr val="DC3C0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2" rIns="91423" bIns="45712" numCol="1" rtlCol="0" anchor="ctr" anchorCtr="0" compatLnSpc="1">
              <a:prstTxWarp prst="textNoShape">
                <a:avLst/>
              </a:prstTxWarp>
            </a:bodyPr>
            <a:lstStyle/>
            <a:p>
              <a:pPr algn="ctr" defTabSz="683018" fontAlgn="base">
                <a:spcBef>
                  <a:spcPct val="0"/>
                </a:spcBef>
                <a:spcAft>
                  <a:spcPct val="0"/>
                </a:spcAft>
              </a:pPr>
              <a:r>
                <a:rPr lang="en-US" sz="700" dirty="0">
                  <a:solidFill>
                    <a:schemeClr val="bg1"/>
                  </a:solidFill>
                </a:rPr>
                <a:t>InfiniBand</a:t>
              </a:r>
            </a:p>
          </p:txBody>
        </p:sp>
        <p:sp>
          <p:nvSpPr>
            <p:cNvPr id="15" name="Rectangle 14"/>
            <p:cNvSpPr/>
            <p:nvPr/>
          </p:nvSpPr>
          <p:spPr bwMode="auto">
            <a:xfrm>
              <a:off x="2494116" y="1911519"/>
              <a:ext cx="1516090" cy="228600"/>
            </a:xfrm>
            <a:prstGeom prst="rect">
              <a:avLst/>
            </a:prstGeom>
            <a:solidFill>
              <a:srgbClr val="DC3C0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2" rIns="91423" bIns="45712" numCol="1" rtlCol="0" anchor="ctr" anchorCtr="0" compatLnSpc="1">
              <a:prstTxWarp prst="textNoShape">
                <a:avLst/>
              </a:prstTxWarp>
            </a:bodyPr>
            <a:lstStyle/>
            <a:p>
              <a:pPr algn="ctr" defTabSz="683018" fontAlgn="base">
                <a:spcBef>
                  <a:spcPct val="0"/>
                </a:spcBef>
                <a:spcAft>
                  <a:spcPct val="0"/>
                </a:spcAft>
              </a:pPr>
              <a:r>
                <a:rPr lang="en-US" sz="700" dirty="0">
                  <a:solidFill>
                    <a:schemeClr val="bg1"/>
                  </a:solidFill>
                </a:rPr>
                <a:t>Ethernet</a:t>
              </a:r>
            </a:p>
          </p:txBody>
        </p:sp>
        <p:sp>
          <p:nvSpPr>
            <p:cNvPr id="16" name="Rectangle 15"/>
            <p:cNvSpPr/>
            <p:nvPr/>
          </p:nvSpPr>
          <p:spPr bwMode="auto">
            <a:xfrm>
              <a:off x="2494116" y="2139343"/>
              <a:ext cx="1516090" cy="228600"/>
            </a:xfrm>
            <a:prstGeom prst="rect">
              <a:avLst/>
            </a:prstGeom>
            <a:solidFill>
              <a:srgbClr val="DC3C0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2" rIns="91423" bIns="45712" numCol="1" rtlCol="0" anchor="ctr" anchorCtr="0" compatLnSpc="1">
              <a:prstTxWarp prst="textNoShape">
                <a:avLst/>
              </a:prstTxWarp>
            </a:bodyPr>
            <a:lstStyle/>
            <a:p>
              <a:pPr algn="ctr" defTabSz="683018" fontAlgn="base">
                <a:spcBef>
                  <a:spcPct val="0"/>
                </a:spcBef>
                <a:spcAft>
                  <a:spcPct val="0"/>
                </a:spcAft>
              </a:pPr>
              <a:r>
                <a:rPr lang="en-US" sz="700" dirty="0">
                  <a:solidFill>
                    <a:schemeClr val="bg1"/>
                  </a:solidFill>
                </a:rPr>
                <a:t>Ethernet</a:t>
              </a:r>
            </a:p>
          </p:txBody>
        </p:sp>
      </p:grpSp>
      <p:grpSp>
        <p:nvGrpSpPr>
          <p:cNvPr id="17" name="Group 16"/>
          <p:cNvGrpSpPr/>
          <p:nvPr/>
        </p:nvGrpSpPr>
        <p:grpSpPr>
          <a:xfrm>
            <a:off x="2956217" y="2027450"/>
            <a:ext cx="1114557" cy="336159"/>
            <a:chOff x="2640792" y="1857397"/>
            <a:chExt cx="1516090" cy="457200"/>
          </a:xfrm>
          <a:effectLst/>
        </p:grpSpPr>
        <p:sp>
          <p:nvSpPr>
            <p:cNvPr id="18" name="Rectangle 17"/>
            <p:cNvSpPr/>
            <p:nvPr/>
          </p:nvSpPr>
          <p:spPr bwMode="auto">
            <a:xfrm>
              <a:off x="2640792" y="1857397"/>
              <a:ext cx="1516090" cy="228600"/>
            </a:xfrm>
            <a:prstGeom prst="rect">
              <a:avLst/>
            </a:prstGeom>
            <a:solidFill>
              <a:srgbClr val="92D05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2" rIns="91423" bIns="45712" numCol="1" rtlCol="0" anchor="ctr" anchorCtr="0" compatLnSpc="1">
              <a:prstTxWarp prst="textNoShape">
                <a:avLst/>
              </a:prstTxWarp>
            </a:bodyPr>
            <a:lstStyle/>
            <a:p>
              <a:pPr algn="ctr" defTabSz="683018" fontAlgn="base">
                <a:spcBef>
                  <a:spcPct val="0"/>
                </a:spcBef>
                <a:spcAft>
                  <a:spcPct val="0"/>
                </a:spcAft>
              </a:pPr>
              <a:r>
                <a:rPr lang="en-US" sz="700" dirty="0">
                  <a:solidFill>
                    <a:schemeClr val="bg1"/>
                  </a:solidFill>
                </a:rPr>
                <a:t>Control node</a:t>
              </a:r>
            </a:p>
          </p:txBody>
        </p:sp>
        <p:sp>
          <p:nvSpPr>
            <p:cNvPr id="19" name="Rectangle 18"/>
            <p:cNvSpPr/>
            <p:nvPr/>
          </p:nvSpPr>
          <p:spPr bwMode="auto">
            <a:xfrm>
              <a:off x="2640792" y="2085997"/>
              <a:ext cx="1516090" cy="228600"/>
            </a:xfrm>
            <a:prstGeom prst="rect">
              <a:avLst/>
            </a:prstGeom>
            <a:solidFill>
              <a:srgbClr val="92D05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2" rIns="91423" bIns="45712" numCol="1" rtlCol="0" anchor="ctr" anchorCtr="0" compatLnSpc="1">
              <a:prstTxWarp prst="textNoShape">
                <a:avLst/>
              </a:prstTxWarp>
            </a:bodyPr>
            <a:lstStyle/>
            <a:p>
              <a:pPr algn="ctr" defTabSz="683018" fontAlgn="base">
                <a:spcBef>
                  <a:spcPct val="0"/>
                </a:spcBef>
                <a:spcAft>
                  <a:spcPct val="0"/>
                </a:spcAft>
              </a:pPr>
              <a:r>
                <a:rPr lang="en-US" sz="700" dirty="0">
                  <a:solidFill>
                    <a:schemeClr val="bg1"/>
                  </a:solidFill>
                </a:rPr>
                <a:t>Failover node</a:t>
              </a:r>
            </a:p>
          </p:txBody>
        </p:sp>
      </p:grpSp>
      <p:grpSp>
        <p:nvGrpSpPr>
          <p:cNvPr id="20" name="Group 19"/>
          <p:cNvGrpSpPr/>
          <p:nvPr/>
        </p:nvGrpSpPr>
        <p:grpSpPr>
          <a:xfrm>
            <a:off x="2954495" y="2524965"/>
            <a:ext cx="1114557" cy="334409"/>
            <a:chOff x="2495704" y="3592553"/>
            <a:chExt cx="1516090" cy="454819"/>
          </a:xfrm>
          <a:solidFill>
            <a:srgbClr val="505050"/>
          </a:solidFill>
          <a:effectLst/>
        </p:grpSpPr>
        <p:sp>
          <p:nvSpPr>
            <p:cNvPr id="21" name="Rectangle 20"/>
            <p:cNvSpPr/>
            <p:nvPr/>
          </p:nvSpPr>
          <p:spPr bwMode="auto">
            <a:xfrm>
              <a:off x="2495704" y="3592553"/>
              <a:ext cx="1516090" cy="228600"/>
            </a:xfrm>
            <a:prstGeom prst="rect">
              <a:avLst/>
            </a:prstGeom>
            <a:solidFill>
              <a:srgbClr val="0070C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2" rIns="91423" bIns="45712" numCol="1" rtlCol="0" anchor="ctr" anchorCtr="0" compatLnSpc="1">
              <a:prstTxWarp prst="textNoShape">
                <a:avLst/>
              </a:prstTxWarp>
            </a:bodyPr>
            <a:lstStyle/>
            <a:p>
              <a:pPr algn="ctr" defTabSz="683018" fontAlgn="base">
                <a:spcBef>
                  <a:spcPct val="0"/>
                </a:spcBef>
                <a:spcAft>
                  <a:spcPct val="0"/>
                </a:spcAft>
              </a:pPr>
              <a:r>
                <a:rPr lang="en-US" sz="700" dirty="0">
                  <a:solidFill>
                    <a:schemeClr val="bg1"/>
                  </a:solidFill>
                </a:rPr>
                <a:t>Master node</a:t>
              </a:r>
            </a:p>
          </p:txBody>
        </p:sp>
        <p:sp>
          <p:nvSpPr>
            <p:cNvPr id="22" name="Rectangle 21"/>
            <p:cNvSpPr/>
            <p:nvPr/>
          </p:nvSpPr>
          <p:spPr bwMode="auto">
            <a:xfrm>
              <a:off x="2495704" y="3818772"/>
              <a:ext cx="1516090" cy="228600"/>
            </a:xfrm>
            <a:prstGeom prst="rect">
              <a:avLst/>
            </a:prstGeom>
            <a:solidFill>
              <a:srgbClr val="0070C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2" rIns="91423" bIns="45712" numCol="1" rtlCol="0" anchor="ctr" anchorCtr="0" compatLnSpc="1">
              <a:prstTxWarp prst="textNoShape">
                <a:avLst/>
              </a:prstTxWarp>
            </a:bodyPr>
            <a:lstStyle/>
            <a:p>
              <a:pPr algn="ctr" defTabSz="683018" fontAlgn="base">
                <a:spcBef>
                  <a:spcPct val="0"/>
                </a:spcBef>
                <a:spcAft>
                  <a:spcPct val="0"/>
                </a:spcAft>
              </a:pPr>
              <a:r>
                <a:rPr lang="en-US" sz="700" dirty="0">
                  <a:solidFill>
                    <a:schemeClr val="bg1"/>
                  </a:solidFill>
                </a:rPr>
                <a:t>Failover node</a:t>
              </a:r>
            </a:p>
          </p:txBody>
        </p:sp>
      </p:grpSp>
      <p:grpSp>
        <p:nvGrpSpPr>
          <p:cNvPr id="23" name="Group 22"/>
          <p:cNvGrpSpPr/>
          <p:nvPr/>
        </p:nvGrpSpPr>
        <p:grpSpPr>
          <a:xfrm>
            <a:off x="2954495" y="2859769"/>
            <a:ext cx="1114557" cy="961416"/>
            <a:chOff x="4452168" y="4974932"/>
            <a:chExt cx="1516090" cy="1459015"/>
          </a:xfrm>
          <a:effectLst/>
        </p:grpSpPr>
        <p:sp>
          <p:nvSpPr>
            <p:cNvPr id="24" name="Rectangle 23"/>
            <p:cNvSpPr/>
            <p:nvPr/>
          </p:nvSpPr>
          <p:spPr bwMode="auto">
            <a:xfrm>
              <a:off x="4452168" y="5365438"/>
              <a:ext cx="1516090" cy="1068509"/>
            </a:xfrm>
            <a:prstGeom prst="rect">
              <a:avLst/>
            </a:prstGeom>
            <a:solidFill>
              <a:srgbClr val="0070C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684893" fontAlgn="base">
                <a:spcBef>
                  <a:spcPct val="0"/>
                </a:spcBef>
                <a:spcAft>
                  <a:spcPct val="0"/>
                </a:spcAft>
              </a:pPr>
              <a:r>
                <a:rPr lang="en-US" sz="700" dirty="0">
                  <a:solidFill>
                    <a:schemeClr val="bg1"/>
                  </a:solidFill>
                </a:rPr>
                <a:t>Economical disk storage</a:t>
              </a:r>
            </a:p>
          </p:txBody>
        </p:sp>
        <p:sp>
          <p:nvSpPr>
            <p:cNvPr id="25" name="Rectangle 24"/>
            <p:cNvSpPr/>
            <p:nvPr/>
          </p:nvSpPr>
          <p:spPr bwMode="auto">
            <a:xfrm>
              <a:off x="4452168" y="4974932"/>
              <a:ext cx="1516090" cy="427330"/>
            </a:xfrm>
            <a:prstGeom prst="rect">
              <a:avLst/>
            </a:prstGeom>
            <a:solidFill>
              <a:srgbClr val="0070C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684893" fontAlgn="base">
                <a:spcBef>
                  <a:spcPct val="0"/>
                </a:spcBef>
                <a:spcAft>
                  <a:spcPct val="0"/>
                </a:spcAft>
              </a:pPr>
              <a:r>
                <a:rPr lang="en-US" sz="700" dirty="0">
                  <a:solidFill>
                    <a:schemeClr val="bg1"/>
                  </a:solidFill>
                </a:rPr>
                <a:t>Compute nodes</a:t>
              </a:r>
            </a:p>
          </p:txBody>
        </p:sp>
      </p:grpSp>
      <p:grpSp>
        <p:nvGrpSpPr>
          <p:cNvPr id="26" name="Group 25"/>
          <p:cNvGrpSpPr/>
          <p:nvPr/>
        </p:nvGrpSpPr>
        <p:grpSpPr>
          <a:xfrm>
            <a:off x="2954495" y="4764672"/>
            <a:ext cx="1114557" cy="961416"/>
            <a:chOff x="4452168" y="4974933"/>
            <a:chExt cx="1516090" cy="1459014"/>
          </a:xfrm>
          <a:effectLst/>
        </p:grpSpPr>
        <p:sp>
          <p:nvSpPr>
            <p:cNvPr id="27" name="Rectangle 26"/>
            <p:cNvSpPr/>
            <p:nvPr/>
          </p:nvSpPr>
          <p:spPr bwMode="auto">
            <a:xfrm>
              <a:off x="4452168" y="5365438"/>
              <a:ext cx="1516090" cy="1068509"/>
            </a:xfrm>
            <a:prstGeom prst="rect">
              <a:avLst/>
            </a:prstGeom>
            <a:solidFill>
              <a:srgbClr val="92D05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684893" fontAlgn="base">
                <a:spcBef>
                  <a:spcPct val="0"/>
                </a:spcBef>
                <a:spcAft>
                  <a:spcPct val="0"/>
                </a:spcAft>
              </a:pPr>
              <a:r>
                <a:rPr lang="en-US" sz="700" dirty="0">
                  <a:solidFill>
                    <a:schemeClr val="bg1"/>
                  </a:solidFill>
                </a:rPr>
                <a:t>Economical disk storage</a:t>
              </a:r>
            </a:p>
          </p:txBody>
        </p:sp>
        <p:sp>
          <p:nvSpPr>
            <p:cNvPr id="28" name="Rectangle 27"/>
            <p:cNvSpPr/>
            <p:nvPr/>
          </p:nvSpPr>
          <p:spPr bwMode="auto">
            <a:xfrm>
              <a:off x="4452168" y="4974933"/>
              <a:ext cx="1516090" cy="427330"/>
            </a:xfrm>
            <a:prstGeom prst="rect">
              <a:avLst/>
            </a:prstGeom>
            <a:solidFill>
              <a:srgbClr val="92D05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684893" fontAlgn="base">
                <a:spcBef>
                  <a:spcPct val="0"/>
                </a:spcBef>
                <a:spcAft>
                  <a:spcPct val="0"/>
                </a:spcAft>
              </a:pPr>
              <a:r>
                <a:rPr lang="en-US" sz="700" dirty="0">
                  <a:solidFill>
                    <a:schemeClr val="bg1"/>
                  </a:solidFill>
                </a:rPr>
                <a:t>Compute nodes</a:t>
              </a:r>
            </a:p>
          </p:txBody>
        </p:sp>
      </p:grpSp>
      <p:grpSp>
        <p:nvGrpSpPr>
          <p:cNvPr id="29" name="Group 28"/>
          <p:cNvGrpSpPr/>
          <p:nvPr/>
        </p:nvGrpSpPr>
        <p:grpSpPr>
          <a:xfrm>
            <a:off x="2954495" y="3812224"/>
            <a:ext cx="1114558" cy="961414"/>
            <a:chOff x="4452168" y="4974932"/>
            <a:chExt cx="1516091" cy="1459012"/>
          </a:xfrm>
          <a:effectLst/>
        </p:grpSpPr>
        <p:sp>
          <p:nvSpPr>
            <p:cNvPr id="30" name="Rectangle 29"/>
            <p:cNvSpPr/>
            <p:nvPr/>
          </p:nvSpPr>
          <p:spPr bwMode="auto">
            <a:xfrm>
              <a:off x="4452169" y="5365436"/>
              <a:ext cx="1516090" cy="1068508"/>
            </a:xfrm>
            <a:prstGeom prst="rect">
              <a:avLst/>
            </a:prstGeom>
            <a:solidFill>
              <a:srgbClr val="0072C6"/>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684893" fontAlgn="base">
                <a:spcBef>
                  <a:spcPct val="0"/>
                </a:spcBef>
                <a:spcAft>
                  <a:spcPct val="0"/>
                </a:spcAft>
              </a:pPr>
              <a:r>
                <a:rPr lang="en-US" sz="700" dirty="0">
                  <a:solidFill>
                    <a:schemeClr val="bg1"/>
                  </a:solidFill>
                </a:rPr>
                <a:t>Economical disk storage</a:t>
              </a:r>
            </a:p>
          </p:txBody>
        </p:sp>
        <p:sp>
          <p:nvSpPr>
            <p:cNvPr id="31" name="Rectangle 30"/>
            <p:cNvSpPr/>
            <p:nvPr/>
          </p:nvSpPr>
          <p:spPr bwMode="auto">
            <a:xfrm>
              <a:off x="4452168" y="4974932"/>
              <a:ext cx="1516090" cy="427330"/>
            </a:xfrm>
            <a:prstGeom prst="rect">
              <a:avLst/>
            </a:prstGeom>
            <a:solidFill>
              <a:srgbClr val="0070C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684893" fontAlgn="base">
                <a:spcBef>
                  <a:spcPct val="0"/>
                </a:spcBef>
                <a:spcAft>
                  <a:spcPct val="0"/>
                </a:spcAft>
              </a:pPr>
              <a:r>
                <a:rPr lang="en-US" sz="700" dirty="0">
                  <a:solidFill>
                    <a:schemeClr val="bg1"/>
                  </a:solidFill>
                </a:rPr>
                <a:t>Compute nodes</a:t>
              </a:r>
            </a:p>
          </p:txBody>
        </p:sp>
      </p:grpSp>
      <p:cxnSp>
        <p:nvCxnSpPr>
          <p:cNvPr id="32" name="Straight Connector 31"/>
          <p:cNvCxnSpPr/>
          <p:nvPr/>
        </p:nvCxnSpPr>
        <p:spPr>
          <a:xfrm>
            <a:off x="4176507" y="1373866"/>
            <a:ext cx="3362" cy="648132"/>
          </a:xfrm>
          <a:prstGeom prst="line">
            <a:avLst/>
          </a:prstGeom>
          <a:ln w="19050">
            <a:solidFill>
              <a:srgbClr val="DC3C00"/>
            </a:solidFill>
            <a:headEnd type="none"/>
            <a:tailEnd type="none"/>
          </a:ln>
          <a:effectLst/>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083094" y="1505648"/>
            <a:ext cx="963753" cy="355498"/>
          </a:xfrm>
          <a:prstGeom prst="rect">
            <a:avLst/>
          </a:prstGeom>
          <a:noFill/>
          <a:effectLst/>
        </p:spPr>
        <p:txBody>
          <a:bodyPr wrap="square" lIns="134314" tIns="107450" rIns="134314" bIns="107450" rtlCol="0">
            <a:spAutoFit/>
          </a:bodyPr>
          <a:lstStyle/>
          <a:p>
            <a:pPr defTabSz="685092">
              <a:lnSpc>
                <a:spcPct val="90000"/>
              </a:lnSpc>
              <a:spcAft>
                <a:spcPts val="441"/>
              </a:spcAft>
            </a:pPr>
            <a:r>
              <a:rPr lang="en-US" sz="1000" dirty="0">
                <a:solidFill>
                  <a:srgbClr val="DC3C00"/>
                </a:solidFill>
                <a:latin typeface="+mj-lt"/>
              </a:rPr>
              <a:t>Networking</a:t>
            </a:r>
          </a:p>
        </p:txBody>
      </p:sp>
      <p:cxnSp>
        <p:nvCxnSpPr>
          <p:cNvPr id="34" name="Straight Connector 33"/>
          <p:cNvCxnSpPr/>
          <p:nvPr/>
        </p:nvCxnSpPr>
        <p:spPr>
          <a:xfrm>
            <a:off x="4280469" y="2027449"/>
            <a:ext cx="0" cy="336056"/>
          </a:xfrm>
          <a:prstGeom prst="line">
            <a:avLst/>
          </a:prstGeom>
          <a:ln w="19050">
            <a:solidFill>
              <a:srgbClr val="92D050"/>
            </a:solidFill>
            <a:headEnd type="none"/>
            <a:tailEnd type="none"/>
          </a:ln>
          <a:effectLst/>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4222445" y="4791890"/>
            <a:ext cx="9451" cy="920755"/>
          </a:xfrm>
          <a:prstGeom prst="line">
            <a:avLst/>
          </a:prstGeom>
          <a:ln w="19050">
            <a:solidFill>
              <a:srgbClr val="92D050"/>
            </a:solidFill>
            <a:headEnd type="none"/>
            <a:tailEnd type="none"/>
          </a:ln>
          <a:effectLst/>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185263" y="2027450"/>
            <a:ext cx="1243847" cy="355498"/>
          </a:xfrm>
          <a:prstGeom prst="rect">
            <a:avLst/>
          </a:prstGeom>
          <a:noFill/>
          <a:effectLst/>
        </p:spPr>
        <p:txBody>
          <a:bodyPr wrap="square" lIns="134314" tIns="107450" rIns="134314" bIns="107450" rtlCol="0">
            <a:spAutoFit/>
          </a:bodyPr>
          <a:lstStyle/>
          <a:p>
            <a:pPr defTabSz="685092">
              <a:lnSpc>
                <a:spcPct val="90000"/>
              </a:lnSpc>
              <a:spcAft>
                <a:spcPts val="441"/>
              </a:spcAft>
            </a:pPr>
            <a:r>
              <a:rPr lang="en-US" sz="1000" dirty="0">
                <a:solidFill>
                  <a:srgbClr val="92D050"/>
                </a:solidFill>
                <a:latin typeface="+mj-lt"/>
              </a:rPr>
              <a:t>PDW region</a:t>
            </a:r>
          </a:p>
        </p:txBody>
      </p:sp>
      <p:sp>
        <p:nvSpPr>
          <p:cNvPr id="37" name="TextBox 36"/>
          <p:cNvSpPr txBox="1"/>
          <p:nvPr/>
        </p:nvSpPr>
        <p:spPr>
          <a:xfrm>
            <a:off x="4127078" y="5357135"/>
            <a:ext cx="1243847" cy="355498"/>
          </a:xfrm>
          <a:prstGeom prst="rect">
            <a:avLst/>
          </a:prstGeom>
          <a:noFill/>
          <a:effectLst/>
        </p:spPr>
        <p:txBody>
          <a:bodyPr wrap="square" lIns="134314" tIns="107450" rIns="134314" bIns="107450" rtlCol="0">
            <a:spAutoFit/>
          </a:bodyPr>
          <a:lstStyle/>
          <a:p>
            <a:pPr defTabSz="685092">
              <a:lnSpc>
                <a:spcPct val="90000"/>
              </a:lnSpc>
              <a:spcAft>
                <a:spcPts val="441"/>
              </a:spcAft>
            </a:pPr>
            <a:r>
              <a:rPr lang="en-US" sz="1000" dirty="0">
                <a:solidFill>
                  <a:srgbClr val="92D050"/>
                </a:solidFill>
                <a:latin typeface="+mj-lt"/>
              </a:rPr>
              <a:t>PDW region</a:t>
            </a:r>
          </a:p>
        </p:txBody>
      </p:sp>
      <p:sp>
        <p:nvSpPr>
          <p:cNvPr id="38" name="TextBox 37"/>
          <p:cNvSpPr txBox="1"/>
          <p:nvPr/>
        </p:nvSpPr>
        <p:spPr>
          <a:xfrm>
            <a:off x="4084421" y="3368007"/>
            <a:ext cx="1535143" cy="355498"/>
          </a:xfrm>
          <a:prstGeom prst="rect">
            <a:avLst/>
          </a:prstGeom>
          <a:noFill/>
          <a:effectLst/>
        </p:spPr>
        <p:txBody>
          <a:bodyPr wrap="square" lIns="134314" tIns="107450" rIns="134314" bIns="107450" rtlCol="0">
            <a:spAutoFit/>
          </a:bodyPr>
          <a:lstStyle/>
          <a:p>
            <a:pPr defTabSz="685092">
              <a:lnSpc>
                <a:spcPct val="90000"/>
              </a:lnSpc>
              <a:spcAft>
                <a:spcPts val="441"/>
              </a:spcAft>
            </a:pPr>
            <a:r>
              <a:rPr lang="en-US" sz="1000" dirty="0">
                <a:solidFill>
                  <a:srgbClr val="0070C0"/>
                </a:solidFill>
                <a:latin typeface="+mj-lt"/>
              </a:rPr>
              <a:t>HDInsight region</a:t>
            </a:r>
          </a:p>
        </p:txBody>
      </p:sp>
      <p:sp>
        <p:nvSpPr>
          <p:cNvPr id="39" name="TextBox 38"/>
          <p:cNvSpPr txBox="1"/>
          <p:nvPr/>
        </p:nvSpPr>
        <p:spPr>
          <a:xfrm>
            <a:off x="3187600" y="1038054"/>
            <a:ext cx="655972" cy="341648"/>
          </a:xfrm>
          <a:prstGeom prst="rect">
            <a:avLst/>
          </a:prstGeom>
          <a:noFill/>
          <a:effectLst/>
        </p:spPr>
        <p:txBody>
          <a:bodyPr wrap="none" lIns="134314" tIns="107450" rIns="134314" bIns="107450" rtlCol="0">
            <a:spAutoFit/>
          </a:bodyPr>
          <a:lstStyle/>
          <a:p>
            <a:pPr defTabSz="685092">
              <a:lnSpc>
                <a:spcPct val="90000"/>
              </a:lnSpc>
              <a:spcAft>
                <a:spcPts val="441"/>
              </a:spcAft>
            </a:pPr>
            <a:r>
              <a:rPr lang="en-US" sz="900" dirty="0">
                <a:solidFill>
                  <a:srgbClr val="505050"/>
                </a:solidFill>
                <a:latin typeface="+mj-lt"/>
              </a:rPr>
              <a:t>Rack #1</a:t>
            </a:r>
          </a:p>
        </p:txBody>
      </p:sp>
      <p:grpSp>
        <p:nvGrpSpPr>
          <p:cNvPr id="40" name="Group 39"/>
          <p:cNvGrpSpPr/>
          <p:nvPr/>
        </p:nvGrpSpPr>
        <p:grpSpPr>
          <a:xfrm>
            <a:off x="205810" y="1061877"/>
            <a:ext cx="1243161" cy="4842857"/>
            <a:chOff x="857250" y="405441"/>
            <a:chExt cx="1657350" cy="6232364"/>
          </a:xfrm>
          <a:effectLst/>
        </p:grpSpPr>
        <p:sp>
          <p:nvSpPr>
            <p:cNvPr id="41" name="Rectangle 40"/>
            <p:cNvSpPr/>
            <p:nvPr/>
          </p:nvSpPr>
          <p:spPr bwMode="auto">
            <a:xfrm>
              <a:off x="857250" y="674967"/>
              <a:ext cx="1657350" cy="59628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23" tIns="45712" rIns="91423" bIns="45712" numCol="1" rtlCol="0" anchor="ctr" anchorCtr="0" compatLnSpc="1">
              <a:prstTxWarp prst="textNoShape">
                <a:avLst/>
              </a:prstTxWarp>
            </a:bodyPr>
            <a:lstStyle/>
            <a:p>
              <a:pPr algn="ctr" defTabSz="683018" fontAlgn="base">
                <a:spcBef>
                  <a:spcPct val="0"/>
                </a:spcBef>
                <a:spcAft>
                  <a:spcPct val="0"/>
                </a:spcAft>
              </a:pPr>
              <a:endParaRPr lang="en-US" sz="1500" dirty="0">
                <a:gradFill>
                  <a:gsLst>
                    <a:gs pos="0">
                      <a:srgbClr val="000000"/>
                    </a:gs>
                    <a:gs pos="100000">
                      <a:srgbClr val="000000"/>
                    </a:gs>
                  </a:gsLst>
                  <a:lin ang="5400000" scaled="0"/>
                </a:gradFill>
                <a:latin typeface="+mj-lt"/>
              </a:endParaRPr>
            </a:p>
          </p:txBody>
        </p:sp>
        <p:sp>
          <p:nvSpPr>
            <p:cNvPr id="42" name="Trapezoid 41"/>
            <p:cNvSpPr/>
            <p:nvPr/>
          </p:nvSpPr>
          <p:spPr bwMode="auto">
            <a:xfrm>
              <a:off x="857250" y="405441"/>
              <a:ext cx="1657350" cy="274735"/>
            </a:xfrm>
            <a:prstGeom prst="trapezoid">
              <a:avLst>
                <a:gd name="adj" fmla="val 81454"/>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23" tIns="45712" rIns="91423" bIns="45712" numCol="1" rtlCol="0" anchor="ctr" anchorCtr="0" compatLnSpc="1">
              <a:prstTxWarp prst="textNoShape">
                <a:avLst/>
              </a:prstTxWarp>
            </a:bodyPr>
            <a:lstStyle/>
            <a:p>
              <a:pPr algn="ctr" defTabSz="683018" fontAlgn="base">
                <a:spcBef>
                  <a:spcPct val="0"/>
                </a:spcBef>
                <a:spcAft>
                  <a:spcPct val="0"/>
                </a:spcAft>
              </a:pPr>
              <a:endParaRPr lang="en-US" sz="1500" dirty="0">
                <a:gradFill>
                  <a:gsLst>
                    <a:gs pos="0">
                      <a:srgbClr val="000000"/>
                    </a:gs>
                    <a:gs pos="100000">
                      <a:srgbClr val="000000"/>
                    </a:gs>
                  </a:gsLst>
                  <a:lin ang="5400000" scaled="0"/>
                </a:gradFill>
                <a:latin typeface="+mj-lt"/>
              </a:endParaRPr>
            </a:p>
          </p:txBody>
        </p:sp>
        <p:sp>
          <p:nvSpPr>
            <p:cNvPr id="43" name="Rectangle 42"/>
            <p:cNvSpPr/>
            <p:nvPr/>
          </p:nvSpPr>
          <p:spPr bwMode="auto">
            <a:xfrm>
              <a:off x="942975" y="6520269"/>
              <a:ext cx="1485900" cy="4572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2" rIns="91423" bIns="45712" numCol="1" rtlCol="0" anchor="ctr" anchorCtr="0" compatLnSpc="1">
              <a:prstTxWarp prst="textNoShape">
                <a:avLst/>
              </a:prstTxWarp>
            </a:bodyPr>
            <a:lstStyle/>
            <a:p>
              <a:pPr algn="ctr" defTabSz="683018" fontAlgn="base">
                <a:spcBef>
                  <a:spcPct val="0"/>
                </a:spcBef>
                <a:spcAft>
                  <a:spcPct val="0"/>
                </a:spcAft>
              </a:pPr>
              <a:endParaRPr lang="en-US" sz="1500" dirty="0">
                <a:gradFill>
                  <a:gsLst>
                    <a:gs pos="0">
                      <a:srgbClr val="000000"/>
                    </a:gs>
                    <a:gs pos="100000">
                      <a:srgbClr val="000000"/>
                    </a:gs>
                  </a:gsLst>
                  <a:lin ang="5400000" scaled="0"/>
                </a:gradFill>
                <a:latin typeface="+mj-lt"/>
              </a:endParaRPr>
            </a:p>
          </p:txBody>
        </p:sp>
        <p:sp>
          <p:nvSpPr>
            <p:cNvPr id="44" name="Rectangle 43"/>
            <p:cNvSpPr/>
            <p:nvPr/>
          </p:nvSpPr>
          <p:spPr bwMode="auto">
            <a:xfrm>
              <a:off x="942975" y="785228"/>
              <a:ext cx="1485900" cy="5605374"/>
            </a:xfrm>
            <a:prstGeom prst="rect">
              <a:avLst/>
            </a:prstGeom>
            <a:solidFill>
              <a:schemeClr val="bg1">
                <a:lumMod val="65000"/>
                <a:lumOff val="3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2" rIns="91423" bIns="45712" numCol="1" rtlCol="0" anchor="ctr" anchorCtr="0" compatLnSpc="1">
              <a:prstTxWarp prst="textNoShape">
                <a:avLst/>
              </a:prstTxWarp>
            </a:bodyPr>
            <a:lstStyle/>
            <a:p>
              <a:pPr algn="ctr" defTabSz="683018" fontAlgn="base">
                <a:spcBef>
                  <a:spcPct val="0"/>
                </a:spcBef>
                <a:spcAft>
                  <a:spcPct val="0"/>
                </a:spcAft>
              </a:pPr>
              <a:endParaRPr lang="en-US" sz="1500" dirty="0">
                <a:gradFill>
                  <a:gsLst>
                    <a:gs pos="0">
                      <a:srgbClr val="000000"/>
                    </a:gs>
                    <a:gs pos="100000">
                      <a:srgbClr val="000000"/>
                    </a:gs>
                  </a:gsLst>
                  <a:lin ang="5400000" scaled="0"/>
                </a:gradFill>
                <a:latin typeface="+mj-lt"/>
              </a:endParaRPr>
            </a:p>
          </p:txBody>
        </p:sp>
        <p:sp>
          <p:nvSpPr>
            <p:cNvPr id="45" name="Rectangle 44"/>
            <p:cNvSpPr/>
            <p:nvPr/>
          </p:nvSpPr>
          <p:spPr bwMode="auto">
            <a:xfrm>
              <a:off x="942975" y="6448318"/>
              <a:ext cx="1485900" cy="4572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2" rIns="91423" bIns="45712" numCol="1" rtlCol="0" anchor="ctr" anchorCtr="0" compatLnSpc="1">
              <a:prstTxWarp prst="textNoShape">
                <a:avLst/>
              </a:prstTxWarp>
            </a:bodyPr>
            <a:lstStyle/>
            <a:p>
              <a:pPr algn="ctr" defTabSz="683018" fontAlgn="base">
                <a:spcBef>
                  <a:spcPct val="0"/>
                </a:spcBef>
                <a:spcAft>
                  <a:spcPct val="0"/>
                </a:spcAft>
              </a:pPr>
              <a:endParaRPr lang="en-US" sz="1500" dirty="0">
                <a:gradFill>
                  <a:gsLst>
                    <a:gs pos="0">
                      <a:srgbClr val="000000"/>
                    </a:gs>
                    <a:gs pos="100000">
                      <a:srgbClr val="000000"/>
                    </a:gs>
                  </a:gsLst>
                  <a:lin ang="5400000" scaled="0"/>
                </a:gradFill>
                <a:latin typeface="+mj-lt"/>
              </a:endParaRPr>
            </a:p>
          </p:txBody>
        </p:sp>
      </p:grpSp>
      <p:grpSp>
        <p:nvGrpSpPr>
          <p:cNvPr id="46" name="Group 45"/>
          <p:cNvGrpSpPr/>
          <p:nvPr/>
        </p:nvGrpSpPr>
        <p:grpSpPr>
          <a:xfrm>
            <a:off x="269266" y="1355823"/>
            <a:ext cx="1114557" cy="669703"/>
            <a:chOff x="2494116" y="1457101"/>
            <a:chExt cx="1516090" cy="910842"/>
          </a:xfrm>
          <a:solidFill>
            <a:srgbClr val="0070C0"/>
          </a:solidFill>
          <a:effectLst/>
        </p:grpSpPr>
        <p:sp>
          <p:nvSpPr>
            <p:cNvPr id="47" name="Rectangle 46"/>
            <p:cNvSpPr/>
            <p:nvPr/>
          </p:nvSpPr>
          <p:spPr bwMode="auto">
            <a:xfrm>
              <a:off x="2494116" y="1457101"/>
              <a:ext cx="1516090" cy="228600"/>
            </a:xfrm>
            <a:prstGeom prst="rect">
              <a:avLst/>
            </a:prstGeom>
            <a:grp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2" rIns="91423" bIns="45712" numCol="1" rtlCol="0" anchor="ctr" anchorCtr="0" compatLnSpc="1">
              <a:prstTxWarp prst="textNoShape">
                <a:avLst/>
              </a:prstTxWarp>
            </a:bodyPr>
            <a:lstStyle/>
            <a:p>
              <a:pPr algn="ctr" defTabSz="683018" fontAlgn="base">
                <a:spcBef>
                  <a:spcPct val="0"/>
                </a:spcBef>
                <a:spcAft>
                  <a:spcPct val="0"/>
                </a:spcAft>
              </a:pPr>
              <a:r>
                <a:rPr lang="en-US" sz="700" dirty="0">
                  <a:solidFill>
                    <a:schemeClr val="bg1"/>
                  </a:solidFill>
                </a:rPr>
                <a:t>InfiniBand</a:t>
              </a:r>
            </a:p>
          </p:txBody>
        </p:sp>
        <p:sp>
          <p:nvSpPr>
            <p:cNvPr id="48" name="Rectangle 47"/>
            <p:cNvSpPr/>
            <p:nvPr/>
          </p:nvSpPr>
          <p:spPr bwMode="auto">
            <a:xfrm>
              <a:off x="2494116" y="1685680"/>
              <a:ext cx="1516090" cy="228600"/>
            </a:xfrm>
            <a:prstGeom prst="rect">
              <a:avLst/>
            </a:prstGeom>
            <a:grp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2" rIns="91423" bIns="45712" numCol="1" rtlCol="0" anchor="ctr" anchorCtr="0" compatLnSpc="1">
              <a:prstTxWarp prst="textNoShape">
                <a:avLst/>
              </a:prstTxWarp>
            </a:bodyPr>
            <a:lstStyle/>
            <a:p>
              <a:pPr algn="ctr" defTabSz="683018" fontAlgn="base">
                <a:spcBef>
                  <a:spcPct val="0"/>
                </a:spcBef>
                <a:spcAft>
                  <a:spcPct val="0"/>
                </a:spcAft>
              </a:pPr>
              <a:r>
                <a:rPr lang="en-US" sz="700" dirty="0">
                  <a:solidFill>
                    <a:schemeClr val="bg1"/>
                  </a:solidFill>
                </a:rPr>
                <a:t>InfiniBand</a:t>
              </a:r>
            </a:p>
          </p:txBody>
        </p:sp>
        <p:sp>
          <p:nvSpPr>
            <p:cNvPr id="49" name="Rectangle 48"/>
            <p:cNvSpPr/>
            <p:nvPr/>
          </p:nvSpPr>
          <p:spPr bwMode="auto">
            <a:xfrm>
              <a:off x="2494116" y="1911519"/>
              <a:ext cx="1516090" cy="228600"/>
            </a:xfrm>
            <a:prstGeom prst="rect">
              <a:avLst/>
            </a:prstGeom>
            <a:grp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2" rIns="91423" bIns="45712" numCol="1" rtlCol="0" anchor="ctr" anchorCtr="0" compatLnSpc="1">
              <a:prstTxWarp prst="textNoShape">
                <a:avLst/>
              </a:prstTxWarp>
            </a:bodyPr>
            <a:lstStyle/>
            <a:p>
              <a:pPr algn="ctr" defTabSz="683018" fontAlgn="base">
                <a:spcBef>
                  <a:spcPct val="0"/>
                </a:spcBef>
                <a:spcAft>
                  <a:spcPct val="0"/>
                </a:spcAft>
              </a:pPr>
              <a:r>
                <a:rPr lang="en-US" sz="700" dirty="0">
                  <a:solidFill>
                    <a:schemeClr val="bg1"/>
                  </a:solidFill>
                </a:rPr>
                <a:t>Ethernet</a:t>
              </a:r>
            </a:p>
          </p:txBody>
        </p:sp>
        <p:sp>
          <p:nvSpPr>
            <p:cNvPr id="50" name="Rectangle 49"/>
            <p:cNvSpPr/>
            <p:nvPr/>
          </p:nvSpPr>
          <p:spPr bwMode="auto">
            <a:xfrm>
              <a:off x="2494116" y="2139343"/>
              <a:ext cx="1516090" cy="228600"/>
            </a:xfrm>
            <a:prstGeom prst="rect">
              <a:avLst/>
            </a:prstGeom>
            <a:grp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2" rIns="91423" bIns="45712" numCol="1" rtlCol="0" anchor="ctr" anchorCtr="0" compatLnSpc="1">
              <a:prstTxWarp prst="textNoShape">
                <a:avLst/>
              </a:prstTxWarp>
            </a:bodyPr>
            <a:lstStyle/>
            <a:p>
              <a:pPr algn="ctr" defTabSz="683018" fontAlgn="base">
                <a:spcBef>
                  <a:spcPct val="0"/>
                </a:spcBef>
                <a:spcAft>
                  <a:spcPct val="0"/>
                </a:spcAft>
              </a:pPr>
              <a:r>
                <a:rPr lang="en-US" sz="700" dirty="0">
                  <a:solidFill>
                    <a:schemeClr val="bg1"/>
                  </a:solidFill>
                </a:rPr>
                <a:t>Ethernet</a:t>
              </a:r>
            </a:p>
          </p:txBody>
        </p:sp>
      </p:grpSp>
      <p:sp>
        <p:nvSpPr>
          <p:cNvPr id="51" name="Rectangle 50"/>
          <p:cNvSpPr/>
          <p:nvPr/>
        </p:nvSpPr>
        <p:spPr bwMode="auto">
          <a:xfrm>
            <a:off x="269266" y="2023321"/>
            <a:ext cx="1114557" cy="168079"/>
          </a:xfrm>
          <a:prstGeom prst="rect">
            <a:avLst/>
          </a:prstGeom>
          <a:solidFill>
            <a:srgbClr val="0070C0"/>
          </a:solidFill>
          <a:ln>
            <a:solidFill>
              <a:schemeClr val="bg1"/>
            </a:solid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67156" tIns="33577" rIns="67156" bIns="33577" numCol="1" rtlCol="0" anchor="ctr" anchorCtr="0" compatLnSpc="1">
            <a:prstTxWarp prst="textNoShape">
              <a:avLst/>
            </a:prstTxWarp>
          </a:bodyPr>
          <a:lstStyle/>
          <a:p>
            <a:pPr algn="ctr" defTabSz="683018" fontAlgn="base">
              <a:spcBef>
                <a:spcPct val="0"/>
              </a:spcBef>
              <a:spcAft>
                <a:spcPct val="0"/>
              </a:spcAft>
            </a:pPr>
            <a:r>
              <a:rPr lang="en-US" sz="700" dirty="0">
                <a:solidFill>
                  <a:schemeClr val="bg1"/>
                </a:solidFill>
              </a:rPr>
              <a:t>Failover node</a:t>
            </a:r>
          </a:p>
        </p:txBody>
      </p:sp>
      <p:grpSp>
        <p:nvGrpSpPr>
          <p:cNvPr id="52" name="Group 51"/>
          <p:cNvGrpSpPr/>
          <p:nvPr/>
        </p:nvGrpSpPr>
        <p:grpSpPr>
          <a:xfrm>
            <a:off x="269266" y="2853703"/>
            <a:ext cx="1114557" cy="961416"/>
            <a:chOff x="4452168" y="4974932"/>
            <a:chExt cx="1516090" cy="1459015"/>
          </a:xfrm>
          <a:solidFill>
            <a:srgbClr val="0070C0"/>
          </a:solidFill>
          <a:effectLst/>
        </p:grpSpPr>
        <p:sp>
          <p:nvSpPr>
            <p:cNvPr id="53" name="Rectangle 52"/>
            <p:cNvSpPr/>
            <p:nvPr/>
          </p:nvSpPr>
          <p:spPr bwMode="auto">
            <a:xfrm>
              <a:off x="4452168" y="5365438"/>
              <a:ext cx="1516090" cy="1068509"/>
            </a:xfrm>
            <a:prstGeom prst="rect">
              <a:avLst/>
            </a:prstGeom>
            <a:grp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684893" fontAlgn="base">
                <a:spcBef>
                  <a:spcPct val="0"/>
                </a:spcBef>
                <a:spcAft>
                  <a:spcPct val="0"/>
                </a:spcAft>
              </a:pPr>
              <a:r>
                <a:rPr lang="en-US" sz="700" dirty="0">
                  <a:solidFill>
                    <a:schemeClr val="bg1"/>
                  </a:solidFill>
                </a:rPr>
                <a:t>Economical disk storage</a:t>
              </a:r>
            </a:p>
          </p:txBody>
        </p:sp>
        <p:sp>
          <p:nvSpPr>
            <p:cNvPr id="54" name="Rectangle 53"/>
            <p:cNvSpPr/>
            <p:nvPr/>
          </p:nvSpPr>
          <p:spPr bwMode="auto">
            <a:xfrm>
              <a:off x="4452168" y="4974932"/>
              <a:ext cx="1516090" cy="427330"/>
            </a:xfrm>
            <a:prstGeom prst="rect">
              <a:avLst/>
            </a:prstGeom>
            <a:solidFill>
              <a:srgbClr val="0070C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684893" fontAlgn="base">
                <a:spcBef>
                  <a:spcPct val="0"/>
                </a:spcBef>
                <a:spcAft>
                  <a:spcPct val="0"/>
                </a:spcAft>
              </a:pPr>
              <a:r>
                <a:rPr lang="en-US" sz="700" dirty="0">
                  <a:solidFill>
                    <a:schemeClr val="bg1"/>
                  </a:solidFill>
                </a:rPr>
                <a:t>Compute nodes</a:t>
              </a:r>
            </a:p>
          </p:txBody>
        </p:sp>
      </p:grpSp>
      <p:grpSp>
        <p:nvGrpSpPr>
          <p:cNvPr id="55" name="Group 54"/>
          <p:cNvGrpSpPr/>
          <p:nvPr/>
        </p:nvGrpSpPr>
        <p:grpSpPr>
          <a:xfrm>
            <a:off x="269266" y="3806164"/>
            <a:ext cx="1114557" cy="961415"/>
            <a:chOff x="4452168" y="4974934"/>
            <a:chExt cx="1516090" cy="1459013"/>
          </a:xfrm>
          <a:solidFill>
            <a:srgbClr val="0070C0"/>
          </a:solidFill>
          <a:effectLst/>
        </p:grpSpPr>
        <p:sp>
          <p:nvSpPr>
            <p:cNvPr id="56" name="Rectangle 55"/>
            <p:cNvSpPr/>
            <p:nvPr/>
          </p:nvSpPr>
          <p:spPr bwMode="auto">
            <a:xfrm>
              <a:off x="4452168" y="5365438"/>
              <a:ext cx="1516090" cy="1068509"/>
            </a:xfrm>
            <a:prstGeom prst="rect">
              <a:avLst/>
            </a:prstGeom>
            <a:solidFill>
              <a:srgbClr val="0070C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684893" fontAlgn="base">
                <a:spcBef>
                  <a:spcPct val="0"/>
                </a:spcBef>
                <a:spcAft>
                  <a:spcPct val="0"/>
                </a:spcAft>
              </a:pPr>
              <a:r>
                <a:rPr lang="en-US" sz="700" dirty="0">
                  <a:solidFill>
                    <a:schemeClr val="bg1"/>
                  </a:solidFill>
                </a:rPr>
                <a:t>Economical disk storage</a:t>
              </a:r>
            </a:p>
          </p:txBody>
        </p:sp>
        <p:sp>
          <p:nvSpPr>
            <p:cNvPr id="57" name="Rectangle 56"/>
            <p:cNvSpPr/>
            <p:nvPr/>
          </p:nvSpPr>
          <p:spPr bwMode="auto">
            <a:xfrm>
              <a:off x="4452168" y="4974934"/>
              <a:ext cx="1516090" cy="427330"/>
            </a:xfrm>
            <a:prstGeom prst="rect">
              <a:avLst/>
            </a:prstGeom>
            <a:grp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684893" fontAlgn="base">
                <a:spcBef>
                  <a:spcPct val="0"/>
                </a:spcBef>
                <a:spcAft>
                  <a:spcPct val="0"/>
                </a:spcAft>
              </a:pPr>
              <a:r>
                <a:rPr lang="en-US" sz="700" dirty="0">
                  <a:solidFill>
                    <a:schemeClr val="bg1"/>
                  </a:solidFill>
                  <a:latin typeface="+mj-lt"/>
                </a:rPr>
                <a:t>Compute </a:t>
              </a:r>
              <a:r>
                <a:rPr lang="en-US" sz="700" dirty="0">
                  <a:solidFill>
                    <a:schemeClr val="bg1"/>
                  </a:solidFill>
                </a:rPr>
                <a:t>nodes</a:t>
              </a:r>
            </a:p>
          </p:txBody>
        </p:sp>
      </p:grpSp>
      <p:grpSp>
        <p:nvGrpSpPr>
          <p:cNvPr id="58" name="Group 57"/>
          <p:cNvGrpSpPr/>
          <p:nvPr/>
        </p:nvGrpSpPr>
        <p:grpSpPr>
          <a:xfrm>
            <a:off x="269266" y="4767571"/>
            <a:ext cx="1114557" cy="961416"/>
            <a:chOff x="4452168" y="4974932"/>
            <a:chExt cx="1516090" cy="1459015"/>
          </a:xfrm>
          <a:effectLst/>
        </p:grpSpPr>
        <p:sp>
          <p:nvSpPr>
            <p:cNvPr id="59" name="Rectangle 58"/>
            <p:cNvSpPr/>
            <p:nvPr/>
          </p:nvSpPr>
          <p:spPr bwMode="auto">
            <a:xfrm>
              <a:off x="4452168" y="5365438"/>
              <a:ext cx="1516090" cy="1068509"/>
            </a:xfrm>
            <a:prstGeom prst="rect">
              <a:avLst/>
            </a:prstGeom>
            <a:solidFill>
              <a:srgbClr val="0070C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684893" fontAlgn="base">
                <a:spcBef>
                  <a:spcPct val="0"/>
                </a:spcBef>
                <a:spcAft>
                  <a:spcPct val="0"/>
                </a:spcAft>
              </a:pPr>
              <a:r>
                <a:rPr lang="en-US" sz="700" dirty="0">
                  <a:solidFill>
                    <a:schemeClr val="bg1"/>
                  </a:solidFill>
                </a:rPr>
                <a:t>Economical disk storage</a:t>
              </a:r>
            </a:p>
          </p:txBody>
        </p:sp>
        <p:sp>
          <p:nvSpPr>
            <p:cNvPr id="60" name="Rectangle 59"/>
            <p:cNvSpPr/>
            <p:nvPr/>
          </p:nvSpPr>
          <p:spPr bwMode="auto">
            <a:xfrm>
              <a:off x="4452168" y="4974932"/>
              <a:ext cx="1516090" cy="427330"/>
            </a:xfrm>
            <a:prstGeom prst="rect">
              <a:avLst/>
            </a:prstGeom>
            <a:solidFill>
              <a:srgbClr val="0070C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684893" fontAlgn="base">
                <a:spcBef>
                  <a:spcPct val="0"/>
                </a:spcBef>
                <a:spcAft>
                  <a:spcPct val="0"/>
                </a:spcAft>
              </a:pPr>
              <a:r>
                <a:rPr lang="en-US" sz="700" dirty="0">
                  <a:solidFill>
                    <a:schemeClr val="bg1"/>
                  </a:solidFill>
                </a:rPr>
                <a:t>Compute nodes</a:t>
              </a:r>
            </a:p>
          </p:txBody>
        </p:sp>
      </p:grpSp>
      <p:cxnSp>
        <p:nvCxnSpPr>
          <p:cNvPr id="61" name="Straight Connector 60"/>
          <p:cNvCxnSpPr/>
          <p:nvPr/>
        </p:nvCxnSpPr>
        <p:spPr>
          <a:xfrm flipH="1">
            <a:off x="1512245" y="1367697"/>
            <a:ext cx="1" cy="794909"/>
          </a:xfrm>
          <a:prstGeom prst="line">
            <a:avLst/>
          </a:prstGeom>
          <a:ln w="19050">
            <a:solidFill>
              <a:srgbClr val="0070C0"/>
            </a:solidFill>
            <a:headEnd type="none"/>
            <a:tailEnd type="none"/>
          </a:ln>
          <a:effectLst/>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512252" y="4767571"/>
            <a:ext cx="4949" cy="934376"/>
          </a:xfrm>
          <a:prstGeom prst="line">
            <a:avLst/>
          </a:prstGeom>
          <a:ln w="19050">
            <a:solidFill>
              <a:srgbClr val="0070C0"/>
            </a:solidFill>
            <a:headEnd type="none"/>
            <a:tailEnd type="none"/>
          </a:ln>
          <a:effectLst/>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1430956" y="1649034"/>
            <a:ext cx="1332070" cy="493998"/>
          </a:xfrm>
          <a:prstGeom prst="rect">
            <a:avLst/>
          </a:prstGeom>
          <a:noFill/>
          <a:effectLst/>
        </p:spPr>
        <p:txBody>
          <a:bodyPr wrap="square" lIns="134314" tIns="107450" rIns="134314" bIns="107450" rtlCol="0">
            <a:spAutoFit/>
          </a:bodyPr>
          <a:lstStyle/>
          <a:p>
            <a:pPr defTabSz="685092">
              <a:lnSpc>
                <a:spcPct val="90000"/>
              </a:lnSpc>
              <a:spcAft>
                <a:spcPts val="441"/>
              </a:spcAft>
            </a:pPr>
            <a:r>
              <a:rPr lang="en-US" sz="1000" dirty="0">
                <a:solidFill>
                  <a:srgbClr val="0070C0"/>
                </a:solidFill>
                <a:latin typeface="+mj-lt"/>
              </a:rPr>
              <a:t>HDI extension base unit</a:t>
            </a:r>
          </a:p>
        </p:txBody>
      </p:sp>
      <p:sp>
        <p:nvSpPr>
          <p:cNvPr id="64" name="TextBox 63"/>
          <p:cNvSpPr txBox="1"/>
          <p:nvPr/>
        </p:nvSpPr>
        <p:spPr>
          <a:xfrm>
            <a:off x="1521336" y="4047994"/>
            <a:ext cx="1202587" cy="493998"/>
          </a:xfrm>
          <a:prstGeom prst="rect">
            <a:avLst/>
          </a:prstGeom>
          <a:noFill/>
          <a:effectLst/>
        </p:spPr>
        <p:txBody>
          <a:bodyPr wrap="square" lIns="134314" tIns="107450" rIns="134314" bIns="107450" rtlCol="0">
            <a:spAutoFit/>
          </a:bodyPr>
          <a:lstStyle/>
          <a:p>
            <a:pPr defTabSz="685092">
              <a:lnSpc>
                <a:spcPct val="90000"/>
              </a:lnSpc>
              <a:spcAft>
                <a:spcPts val="441"/>
              </a:spcAft>
            </a:pPr>
            <a:r>
              <a:rPr lang="en-US" sz="1000" dirty="0">
                <a:solidFill>
                  <a:srgbClr val="0070C0"/>
                </a:solidFill>
                <a:latin typeface="+mj-lt"/>
              </a:rPr>
              <a:t>HDI active scale unit</a:t>
            </a:r>
          </a:p>
        </p:txBody>
      </p:sp>
      <p:sp>
        <p:nvSpPr>
          <p:cNvPr id="65" name="TextBox 64"/>
          <p:cNvSpPr txBox="1"/>
          <p:nvPr/>
        </p:nvSpPr>
        <p:spPr>
          <a:xfrm>
            <a:off x="1430956" y="5049159"/>
            <a:ext cx="1322980" cy="493998"/>
          </a:xfrm>
          <a:prstGeom prst="rect">
            <a:avLst/>
          </a:prstGeom>
          <a:noFill/>
          <a:effectLst/>
        </p:spPr>
        <p:txBody>
          <a:bodyPr wrap="square" lIns="134314" tIns="107450" rIns="134314" bIns="107450" rtlCol="0">
            <a:spAutoFit/>
          </a:bodyPr>
          <a:lstStyle/>
          <a:p>
            <a:pPr defTabSz="685092">
              <a:lnSpc>
                <a:spcPct val="90000"/>
              </a:lnSpc>
              <a:spcAft>
                <a:spcPts val="441"/>
              </a:spcAft>
            </a:pPr>
            <a:r>
              <a:rPr lang="en-US" sz="1000" dirty="0">
                <a:solidFill>
                  <a:srgbClr val="0070C0"/>
                </a:solidFill>
                <a:latin typeface="+mj-lt"/>
              </a:rPr>
              <a:t>HDI extension base unit</a:t>
            </a:r>
          </a:p>
        </p:txBody>
      </p:sp>
      <p:cxnSp>
        <p:nvCxnSpPr>
          <p:cNvPr id="66" name="Straight Connector 65"/>
          <p:cNvCxnSpPr/>
          <p:nvPr/>
        </p:nvCxnSpPr>
        <p:spPr>
          <a:xfrm>
            <a:off x="1613077" y="3798215"/>
            <a:ext cx="0" cy="993675"/>
          </a:xfrm>
          <a:prstGeom prst="line">
            <a:avLst/>
          </a:prstGeom>
          <a:ln w="19050">
            <a:solidFill>
              <a:srgbClr val="0072C6"/>
            </a:solidFill>
            <a:headEnd type="none"/>
            <a:tailEnd type="none"/>
          </a:ln>
          <a:effectLst/>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1655025" y="3103087"/>
            <a:ext cx="1164046" cy="493998"/>
          </a:xfrm>
          <a:prstGeom prst="rect">
            <a:avLst/>
          </a:prstGeom>
          <a:noFill/>
          <a:effectLst/>
        </p:spPr>
        <p:txBody>
          <a:bodyPr wrap="square" lIns="134314" tIns="107450" rIns="134314" bIns="107450" rtlCol="0">
            <a:spAutoFit/>
          </a:bodyPr>
          <a:lstStyle/>
          <a:p>
            <a:pPr defTabSz="685092">
              <a:lnSpc>
                <a:spcPct val="90000"/>
              </a:lnSpc>
              <a:spcAft>
                <a:spcPts val="441"/>
              </a:spcAft>
            </a:pPr>
            <a:r>
              <a:rPr lang="en-US" sz="1000" dirty="0">
                <a:solidFill>
                  <a:srgbClr val="0070C0"/>
                </a:solidFill>
                <a:latin typeface="+mj-lt"/>
              </a:rPr>
              <a:t>HDI active scale unit</a:t>
            </a:r>
          </a:p>
        </p:txBody>
      </p:sp>
      <p:cxnSp>
        <p:nvCxnSpPr>
          <p:cNvPr id="68" name="Straight Connector 67"/>
          <p:cNvCxnSpPr/>
          <p:nvPr/>
        </p:nvCxnSpPr>
        <p:spPr>
          <a:xfrm>
            <a:off x="1743338" y="2853704"/>
            <a:ext cx="4184" cy="926125"/>
          </a:xfrm>
          <a:prstGeom prst="line">
            <a:avLst/>
          </a:prstGeom>
          <a:ln w="19050">
            <a:solidFill>
              <a:srgbClr val="0070C0"/>
            </a:solidFill>
            <a:headEnd type="none"/>
            <a:tailEnd type="none"/>
          </a:ln>
          <a:effectLst/>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76198" y="1026046"/>
            <a:ext cx="655972" cy="341648"/>
          </a:xfrm>
          <a:prstGeom prst="rect">
            <a:avLst/>
          </a:prstGeom>
          <a:noFill/>
          <a:effectLst/>
        </p:spPr>
        <p:txBody>
          <a:bodyPr wrap="none" lIns="134314" tIns="107450" rIns="134314" bIns="107450" rtlCol="0">
            <a:spAutoFit/>
          </a:bodyPr>
          <a:lstStyle/>
          <a:p>
            <a:pPr defTabSz="685092">
              <a:lnSpc>
                <a:spcPct val="90000"/>
              </a:lnSpc>
              <a:spcAft>
                <a:spcPts val="441"/>
              </a:spcAft>
            </a:pPr>
            <a:r>
              <a:rPr lang="en-US" sz="900" dirty="0">
                <a:solidFill>
                  <a:srgbClr val="505050"/>
                </a:solidFill>
                <a:latin typeface="+mj-lt"/>
              </a:rPr>
              <a:t>Rack #2</a:t>
            </a:r>
          </a:p>
        </p:txBody>
      </p:sp>
      <p:grpSp>
        <p:nvGrpSpPr>
          <p:cNvPr id="70" name="Group 69"/>
          <p:cNvGrpSpPr/>
          <p:nvPr/>
        </p:nvGrpSpPr>
        <p:grpSpPr>
          <a:xfrm>
            <a:off x="4300154" y="2133370"/>
            <a:ext cx="3776548" cy="1841164"/>
            <a:chOff x="3324850" y="1668462"/>
            <a:chExt cx="5137100" cy="2504112"/>
          </a:xfrm>
          <a:effectLst/>
        </p:grpSpPr>
        <p:sp>
          <p:nvSpPr>
            <p:cNvPr id="71" name="Rectangle 70"/>
            <p:cNvSpPr/>
            <p:nvPr/>
          </p:nvSpPr>
          <p:spPr>
            <a:xfrm>
              <a:off x="5149740" y="2390682"/>
              <a:ext cx="1760981" cy="316779"/>
            </a:xfrm>
            <a:prstGeom prst="rect">
              <a:avLst/>
            </a:prstGeom>
            <a:solidFill>
              <a:srgbClr val="D2D2D2"/>
            </a:solidFill>
            <a:ln>
              <a:noFill/>
            </a:ln>
            <a:effectLst/>
          </p:spPr>
          <p:style>
            <a:lnRef idx="1">
              <a:schemeClr val="dk1"/>
            </a:lnRef>
            <a:fillRef idx="2">
              <a:schemeClr val="dk1"/>
            </a:fillRef>
            <a:effectRef idx="1">
              <a:schemeClr val="dk1"/>
            </a:effectRef>
            <a:fontRef idx="minor">
              <a:schemeClr val="dk1"/>
            </a:fontRef>
          </p:style>
          <p:txBody>
            <a:bodyPr lIns="93008" tIns="46509" rIns="93008" bIns="46509" rtlCol="0" anchor="ctr"/>
            <a:lstStyle/>
            <a:p>
              <a:pPr algn="ctr" defTabSz="685092"/>
              <a:r>
                <a:rPr lang="en-US" sz="1000" b="1" dirty="0">
                  <a:solidFill>
                    <a:schemeClr val="tx1">
                      <a:lumMod val="75000"/>
                      <a:lumOff val="25000"/>
                    </a:schemeClr>
                  </a:solidFill>
                  <a:latin typeface="+mj-lt"/>
                </a:rPr>
                <a:t>HST-02</a:t>
              </a:r>
            </a:p>
          </p:txBody>
        </p:sp>
        <p:sp>
          <p:nvSpPr>
            <p:cNvPr id="72" name="Rectangle 71"/>
            <p:cNvSpPr/>
            <p:nvPr/>
          </p:nvSpPr>
          <p:spPr>
            <a:xfrm>
              <a:off x="5149740" y="1668462"/>
              <a:ext cx="1760981" cy="316779"/>
            </a:xfrm>
            <a:prstGeom prst="rect">
              <a:avLst/>
            </a:prstGeom>
            <a:solidFill>
              <a:srgbClr val="D2D2D2"/>
            </a:solidFill>
            <a:ln>
              <a:noFill/>
            </a:ln>
            <a:effectLst/>
          </p:spPr>
          <p:style>
            <a:lnRef idx="1">
              <a:schemeClr val="dk1"/>
            </a:lnRef>
            <a:fillRef idx="2">
              <a:schemeClr val="dk1"/>
            </a:fillRef>
            <a:effectRef idx="1">
              <a:schemeClr val="dk1"/>
            </a:effectRef>
            <a:fontRef idx="minor">
              <a:schemeClr val="dk1"/>
            </a:fontRef>
          </p:style>
          <p:txBody>
            <a:bodyPr lIns="93008" tIns="46509" rIns="93008" bIns="46509" rtlCol="0" anchor="ctr"/>
            <a:lstStyle/>
            <a:p>
              <a:pPr algn="ctr" defTabSz="685092"/>
              <a:r>
                <a:rPr lang="en-US" sz="1000" b="1" dirty="0">
                  <a:solidFill>
                    <a:schemeClr val="tx1">
                      <a:lumMod val="75000"/>
                      <a:lumOff val="25000"/>
                    </a:schemeClr>
                  </a:solidFill>
                  <a:latin typeface="+mj-lt"/>
                </a:rPr>
                <a:t>HST-01</a:t>
              </a:r>
            </a:p>
          </p:txBody>
        </p:sp>
        <p:sp>
          <p:nvSpPr>
            <p:cNvPr id="73" name="Rectangle 72"/>
            <p:cNvSpPr/>
            <p:nvPr/>
          </p:nvSpPr>
          <p:spPr>
            <a:xfrm>
              <a:off x="5149740" y="3123258"/>
              <a:ext cx="1760981" cy="316779"/>
            </a:xfrm>
            <a:prstGeom prst="rect">
              <a:avLst/>
            </a:prstGeom>
            <a:solidFill>
              <a:srgbClr val="D2D2D2"/>
            </a:solidFill>
            <a:ln>
              <a:noFill/>
            </a:ln>
            <a:effectLst/>
          </p:spPr>
          <p:style>
            <a:lnRef idx="1">
              <a:schemeClr val="dk1"/>
            </a:lnRef>
            <a:fillRef idx="2">
              <a:schemeClr val="dk1"/>
            </a:fillRef>
            <a:effectRef idx="1">
              <a:schemeClr val="dk1"/>
            </a:effectRef>
            <a:fontRef idx="minor">
              <a:schemeClr val="dk1"/>
            </a:fontRef>
          </p:style>
          <p:txBody>
            <a:bodyPr lIns="93008" tIns="46509" rIns="93008" bIns="46509" rtlCol="0" anchor="ctr"/>
            <a:lstStyle/>
            <a:p>
              <a:pPr algn="ctr" defTabSz="685092"/>
              <a:r>
                <a:rPr lang="en-US" sz="1000" b="1" dirty="0">
                  <a:solidFill>
                    <a:schemeClr val="tx1">
                      <a:lumMod val="75000"/>
                      <a:lumOff val="25000"/>
                    </a:schemeClr>
                  </a:solidFill>
                  <a:latin typeface="+mj-lt"/>
                </a:rPr>
                <a:t>HSA-01</a:t>
              </a:r>
            </a:p>
          </p:txBody>
        </p:sp>
        <p:sp>
          <p:nvSpPr>
            <p:cNvPr id="74" name="Rectangle 73"/>
            <p:cNvSpPr/>
            <p:nvPr/>
          </p:nvSpPr>
          <p:spPr>
            <a:xfrm>
              <a:off x="5149740" y="3855795"/>
              <a:ext cx="1760981" cy="316779"/>
            </a:xfrm>
            <a:prstGeom prst="rect">
              <a:avLst/>
            </a:prstGeom>
            <a:solidFill>
              <a:srgbClr val="D2D2D2"/>
            </a:solidFill>
            <a:ln>
              <a:noFill/>
            </a:ln>
            <a:effectLst/>
          </p:spPr>
          <p:style>
            <a:lnRef idx="1">
              <a:schemeClr val="dk1"/>
            </a:lnRef>
            <a:fillRef idx="2">
              <a:schemeClr val="dk1"/>
            </a:fillRef>
            <a:effectRef idx="1">
              <a:schemeClr val="dk1"/>
            </a:effectRef>
            <a:fontRef idx="minor">
              <a:schemeClr val="dk1"/>
            </a:fontRef>
          </p:style>
          <p:txBody>
            <a:bodyPr lIns="93008" tIns="46509" rIns="93008" bIns="46509" rtlCol="0" anchor="ctr"/>
            <a:lstStyle/>
            <a:p>
              <a:pPr algn="ctr" defTabSz="685092"/>
              <a:r>
                <a:rPr lang="en-US" sz="1000" b="1" dirty="0">
                  <a:solidFill>
                    <a:schemeClr val="tx1">
                      <a:lumMod val="75000"/>
                      <a:lumOff val="25000"/>
                    </a:schemeClr>
                  </a:solidFill>
                  <a:latin typeface="+mj-lt"/>
                </a:rPr>
                <a:t>HST-02</a:t>
              </a:r>
            </a:p>
          </p:txBody>
        </p:sp>
        <p:sp>
          <p:nvSpPr>
            <p:cNvPr id="75" name="Rounded Rectangle 74"/>
            <p:cNvSpPr/>
            <p:nvPr/>
          </p:nvSpPr>
          <p:spPr>
            <a:xfrm>
              <a:off x="7319185" y="3281647"/>
              <a:ext cx="1142765" cy="735170"/>
            </a:xfrm>
            <a:prstGeom prst="roundRect">
              <a:avLst>
                <a:gd name="adj" fmla="val 4372"/>
              </a:avLst>
            </a:prstGeom>
            <a:solidFill>
              <a:srgbClr val="D2D2D2"/>
            </a:solidFill>
            <a:ln>
              <a:noFill/>
            </a:ln>
            <a:effectLst/>
          </p:spPr>
          <p:style>
            <a:lnRef idx="1">
              <a:schemeClr val="dk1"/>
            </a:lnRef>
            <a:fillRef idx="2">
              <a:schemeClr val="dk1"/>
            </a:fillRef>
            <a:effectRef idx="1">
              <a:schemeClr val="dk1"/>
            </a:effectRef>
            <a:fontRef idx="minor">
              <a:schemeClr val="dk1"/>
            </a:fontRef>
          </p:style>
          <p:txBody>
            <a:bodyPr lIns="93008" tIns="46509" rIns="93008" bIns="46509" rtlCol="0" anchor="ctr"/>
            <a:lstStyle/>
            <a:p>
              <a:pPr algn="ctr" defTabSz="685092"/>
              <a:r>
                <a:rPr lang="en-US" sz="1000" b="1" dirty="0">
                  <a:solidFill>
                    <a:schemeClr val="tx1">
                      <a:lumMod val="75000"/>
                      <a:lumOff val="25000"/>
                    </a:schemeClr>
                  </a:solidFill>
                  <a:latin typeface="+mj-lt"/>
                </a:rPr>
                <a:t>Economical disk storage</a:t>
              </a:r>
            </a:p>
          </p:txBody>
        </p:sp>
        <p:cxnSp>
          <p:nvCxnSpPr>
            <p:cNvPr id="76" name="Elbow Connector 75"/>
            <p:cNvCxnSpPr>
              <a:stCxn id="72" idx="1"/>
              <a:endCxn id="71" idx="1"/>
            </p:cNvCxnSpPr>
            <p:nvPr/>
          </p:nvCxnSpPr>
          <p:spPr>
            <a:xfrm rot="10800000" flipV="1">
              <a:off x="5149740" y="1826851"/>
              <a:ext cx="12205" cy="722220"/>
            </a:xfrm>
            <a:prstGeom prst="bentConnector3">
              <a:avLst>
                <a:gd name="adj1" fmla="val 1800000"/>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7" name="Elbow Connector 76"/>
            <p:cNvCxnSpPr>
              <a:stCxn id="73" idx="1"/>
              <a:endCxn id="71" idx="1"/>
            </p:cNvCxnSpPr>
            <p:nvPr/>
          </p:nvCxnSpPr>
          <p:spPr>
            <a:xfrm rot="10800000">
              <a:off x="5149740" y="2549072"/>
              <a:ext cx="12205" cy="732576"/>
            </a:xfrm>
            <a:prstGeom prst="bentConnector3">
              <a:avLst>
                <a:gd name="adj1" fmla="val 1800000"/>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8" name="Elbow Connector 77"/>
            <p:cNvCxnSpPr>
              <a:stCxn id="74" idx="1"/>
              <a:endCxn id="73" idx="1"/>
            </p:cNvCxnSpPr>
            <p:nvPr/>
          </p:nvCxnSpPr>
          <p:spPr>
            <a:xfrm rot="10800000">
              <a:off x="5149740" y="3281647"/>
              <a:ext cx="12205" cy="732537"/>
            </a:xfrm>
            <a:prstGeom prst="bentConnector3">
              <a:avLst>
                <a:gd name="adj1" fmla="val 1800000"/>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9" name="Elbow Connector 78"/>
            <p:cNvCxnSpPr>
              <a:stCxn id="73" idx="3"/>
              <a:endCxn id="75" idx="1"/>
            </p:cNvCxnSpPr>
            <p:nvPr/>
          </p:nvCxnSpPr>
          <p:spPr>
            <a:xfrm>
              <a:off x="6910721" y="3281647"/>
              <a:ext cx="408466" cy="367586"/>
            </a:xfrm>
            <a:prstGeom prst="bentConnector3">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74" idx="3"/>
              <a:endCxn id="75" idx="1"/>
            </p:cNvCxnSpPr>
            <p:nvPr/>
          </p:nvCxnSpPr>
          <p:spPr>
            <a:xfrm flipV="1">
              <a:off x="6910721" y="3649232"/>
              <a:ext cx="408466" cy="364952"/>
            </a:xfrm>
            <a:prstGeom prst="bentConnector3">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3324850" y="2735332"/>
              <a:ext cx="1275048" cy="316116"/>
            </a:xfrm>
            <a:prstGeom prst="rect">
              <a:avLst/>
            </a:prstGeom>
            <a:noFill/>
          </p:spPr>
          <p:txBody>
            <a:bodyPr wrap="square" lIns="93008" tIns="46509" rIns="93008" bIns="46509" rtlCol="0">
              <a:spAutoFit/>
            </a:bodyPr>
            <a:lstStyle/>
            <a:p>
              <a:pPr defTabSz="685092"/>
              <a:r>
                <a:rPr lang="en-US" sz="900" dirty="0">
                  <a:solidFill>
                    <a:srgbClr val="0070C0"/>
                  </a:solidFill>
                  <a:latin typeface="+mj-lt"/>
                </a:rPr>
                <a:t>IB and Ethernet</a:t>
              </a:r>
            </a:p>
          </p:txBody>
        </p:sp>
      </p:grpSp>
      <p:sp>
        <p:nvSpPr>
          <p:cNvPr id="82" name="Rectangle 81"/>
          <p:cNvSpPr/>
          <p:nvPr/>
        </p:nvSpPr>
        <p:spPr bwMode="auto">
          <a:xfrm>
            <a:off x="2948043" y="2520483"/>
            <a:ext cx="1114557" cy="1295178"/>
          </a:xfrm>
          <a:prstGeom prst="rect">
            <a:avLst/>
          </a:prstGeom>
          <a:noFill/>
          <a:ln w="25400">
            <a:solidFill>
              <a:srgbClr val="FF0000"/>
            </a:solid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34251" rIns="0" bIns="34251" numCol="1" rtlCol="0" anchor="ctr" anchorCtr="0" compatLnSpc="1">
            <a:prstTxWarp prst="textNoShape">
              <a:avLst/>
            </a:prstTxWarp>
          </a:bodyPr>
          <a:lstStyle/>
          <a:p>
            <a:pPr algn="ctr" defTabSz="684893" fontAlgn="base">
              <a:spcBef>
                <a:spcPct val="0"/>
              </a:spcBef>
              <a:spcAft>
                <a:spcPct val="0"/>
              </a:spcAft>
            </a:pPr>
            <a:endParaRPr lang="en-US" sz="1500" dirty="0">
              <a:solidFill>
                <a:schemeClr val="bg1"/>
              </a:solidFill>
            </a:endParaRPr>
          </a:p>
        </p:txBody>
      </p:sp>
      <p:sp>
        <p:nvSpPr>
          <p:cNvPr id="83" name="Rectangle 82"/>
          <p:cNvSpPr/>
          <p:nvPr/>
        </p:nvSpPr>
        <p:spPr bwMode="auto">
          <a:xfrm>
            <a:off x="5435294" y="3106073"/>
            <a:ext cx="2793787" cy="1100287"/>
          </a:xfrm>
          <a:prstGeom prst="rect">
            <a:avLst/>
          </a:prstGeom>
          <a:noFill/>
          <a:ln w="15875">
            <a:solidFill>
              <a:srgbClr val="0070C0"/>
            </a:solidFill>
            <a:prstDash val="dash"/>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34251" rIns="0" bIns="34251" numCol="1" rtlCol="0" anchor="ctr" anchorCtr="0" compatLnSpc="1">
            <a:prstTxWarp prst="textNoShape">
              <a:avLst/>
            </a:prstTxWarp>
          </a:bodyPr>
          <a:lstStyle/>
          <a:p>
            <a:pPr algn="ctr" defTabSz="684893" fontAlgn="base">
              <a:spcBef>
                <a:spcPct val="0"/>
              </a:spcBef>
              <a:spcAft>
                <a:spcPct val="0"/>
              </a:spcAft>
            </a:pPr>
            <a:endParaRPr lang="en-US" sz="1500" dirty="0">
              <a:gradFill>
                <a:gsLst>
                  <a:gs pos="0">
                    <a:srgbClr val="FFFFFF"/>
                  </a:gs>
                  <a:gs pos="100000">
                    <a:srgbClr val="FFFFFF"/>
                  </a:gs>
                </a:gsLst>
                <a:lin ang="5400000" scaled="0"/>
              </a:gradFill>
              <a:latin typeface="+mj-lt"/>
            </a:endParaRPr>
          </a:p>
        </p:txBody>
      </p:sp>
      <p:sp>
        <p:nvSpPr>
          <p:cNvPr id="84" name="Rectangle 83"/>
          <p:cNvSpPr/>
          <p:nvPr/>
        </p:nvSpPr>
        <p:spPr bwMode="auto">
          <a:xfrm>
            <a:off x="5435294" y="1963464"/>
            <a:ext cx="2565220" cy="498651"/>
          </a:xfrm>
          <a:prstGeom prst="rect">
            <a:avLst/>
          </a:prstGeom>
          <a:noFill/>
          <a:ln w="15875">
            <a:solidFill>
              <a:srgbClr val="0070C0"/>
            </a:solidFill>
            <a:prstDash val="dash"/>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34251" rIns="0" bIns="34251" numCol="1" rtlCol="0" anchor="ctr" anchorCtr="0" compatLnSpc="1">
            <a:prstTxWarp prst="textNoShape">
              <a:avLst/>
            </a:prstTxWarp>
          </a:bodyPr>
          <a:lstStyle/>
          <a:p>
            <a:pPr algn="ctr" defTabSz="684893" fontAlgn="base">
              <a:spcBef>
                <a:spcPct val="0"/>
              </a:spcBef>
              <a:spcAft>
                <a:spcPct val="0"/>
              </a:spcAft>
            </a:pPr>
            <a:endParaRPr lang="en-US" sz="1500" dirty="0">
              <a:gradFill>
                <a:gsLst>
                  <a:gs pos="0">
                    <a:srgbClr val="FFFFFF"/>
                  </a:gs>
                  <a:gs pos="100000">
                    <a:srgbClr val="FFFFFF"/>
                  </a:gs>
                </a:gsLst>
                <a:lin ang="5400000" scaled="0"/>
              </a:gradFill>
              <a:latin typeface="+mj-lt"/>
            </a:endParaRPr>
          </a:p>
        </p:txBody>
      </p:sp>
      <p:sp>
        <p:nvSpPr>
          <p:cNvPr id="85" name="Rectangle 84"/>
          <p:cNvSpPr/>
          <p:nvPr/>
        </p:nvSpPr>
        <p:spPr bwMode="auto">
          <a:xfrm>
            <a:off x="5435294" y="2524029"/>
            <a:ext cx="2565220" cy="539397"/>
          </a:xfrm>
          <a:prstGeom prst="rect">
            <a:avLst/>
          </a:prstGeom>
          <a:noFill/>
          <a:ln w="15875">
            <a:solidFill>
              <a:srgbClr val="0070C0"/>
            </a:solidFill>
            <a:prstDash val="dash"/>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34251" rIns="0" bIns="34251" numCol="1" rtlCol="0" anchor="ctr" anchorCtr="0" compatLnSpc="1">
            <a:prstTxWarp prst="textNoShape">
              <a:avLst/>
            </a:prstTxWarp>
          </a:bodyPr>
          <a:lstStyle/>
          <a:p>
            <a:pPr algn="ctr" defTabSz="684893" fontAlgn="base">
              <a:spcBef>
                <a:spcPct val="0"/>
              </a:spcBef>
              <a:spcAft>
                <a:spcPct val="0"/>
              </a:spcAft>
            </a:pPr>
            <a:endParaRPr lang="en-US" sz="1500" dirty="0">
              <a:gradFill>
                <a:gsLst>
                  <a:gs pos="0">
                    <a:srgbClr val="FFFFFF"/>
                  </a:gs>
                  <a:gs pos="100000">
                    <a:srgbClr val="FFFFFF"/>
                  </a:gs>
                </a:gsLst>
                <a:lin ang="5400000" scaled="0"/>
              </a:gradFill>
              <a:latin typeface="+mj-lt"/>
            </a:endParaRPr>
          </a:p>
        </p:txBody>
      </p:sp>
      <p:grpSp>
        <p:nvGrpSpPr>
          <p:cNvPr id="86" name="Group 85"/>
          <p:cNvGrpSpPr/>
          <p:nvPr/>
        </p:nvGrpSpPr>
        <p:grpSpPr>
          <a:xfrm>
            <a:off x="5420861" y="4308690"/>
            <a:ext cx="3287267" cy="598056"/>
            <a:chOff x="7372746" y="4693701"/>
            <a:chExt cx="4470911" cy="813398"/>
          </a:xfrm>
          <a:effectLst/>
        </p:grpSpPr>
        <p:sp>
          <p:nvSpPr>
            <p:cNvPr id="87" name="Rectangle 86"/>
            <p:cNvSpPr/>
            <p:nvPr/>
          </p:nvSpPr>
          <p:spPr bwMode="auto">
            <a:xfrm>
              <a:off x="7372746" y="4693701"/>
              <a:ext cx="1199536" cy="813398"/>
            </a:xfrm>
            <a:prstGeom prst="rect">
              <a:avLst/>
            </a:prstGeom>
            <a:solidFill>
              <a:srgbClr val="DC3C00">
                <a:alpha val="87000"/>
              </a:srgbClr>
            </a:solidFill>
            <a:ln w="12700" cap="flat" cmpd="sng" algn="ctr">
              <a:noFill/>
              <a:prstDash val="solid"/>
              <a:round/>
              <a:headEnd type="none" w="med" len="med"/>
              <a:tailEnd type="none" w="med" len="med"/>
            </a:ln>
            <a:effectLst/>
          </p:spPr>
          <p:txBody>
            <a:bodyPr vert="horz" wrap="square" lIns="67232" tIns="67232" rIns="0" bIns="0" numCol="1" rtlCol="0" anchor="t" anchorCtr="0" compatLnSpc="1">
              <a:prstTxWarp prst="textNoShape">
                <a:avLst/>
              </a:prstTxWarp>
            </a:bodyPr>
            <a:lstStyle/>
            <a:p>
              <a:pPr defTabSz="685558" fontAlgn="base">
                <a:lnSpc>
                  <a:spcPct val="90000"/>
                </a:lnSpc>
                <a:spcAft>
                  <a:spcPct val="0"/>
                </a:spcAft>
                <a:buClr>
                  <a:srgbClr val="FFFF99"/>
                </a:buClr>
                <a:buSzPct val="120000"/>
                <a:defRPr/>
              </a:pPr>
              <a:r>
                <a:rPr lang="en-US" altLang="zh-CN" sz="1029" dirty="0">
                  <a:solidFill>
                    <a:srgbClr val="FFFFFF"/>
                  </a:solidFill>
                  <a:latin typeface="+mj-lt"/>
                </a:rPr>
                <a:t>Active Unit</a:t>
              </a:r>
            </a:p>
          </p:txBody>
        </p:sp>
        <p:sp>
          <p:nvSpPr>
            <p:cNvPr id="88" name="Rectangle 87"/>
            <p:cNvSpPr/>
            <p:nvPr/>
          </p:nvSpPr>
          <p:spPr>
            <a:xfrm>
              <a:off x="8661445" y="4693701"/>
              <a:ext cx="3182212" cy="8133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67232" tIns="67232" rIns="0" bIns="0" rtlCol="0" anchor="t" anchorCtr="0"/>
            <a:lstStyle/>
            <a:p>
              <a:r>
                <a:rPr lang="en-US" sz="1029" dirty="0">
                  <a:solidFill>
                    <a:schemeClr val="tx1">
                      <a:lumMod val="75000"/>
                      <a:lumOff val="25000"/>
                    </a:schemeClr>
                  </a:solidFill>
                  <a:latin typeface="+mj-lt"/>
                </a:rPr>
                <a:t>Addition of two or three compute nodes depending on OEM hardware configuration and related storage</a:t>
              </a:r>
            </a:p>
          </p:txBody>
        </p:sp>
      </p:grpSp>
      <p:grpSp>
        <p:nvGrpSpPr>
          <p:cNvPr id="89" name="Group 88"/>
          <p:cNvGrpSpPr/>
          <p:nvPr/>
        </p:nvGrpSpPr>
        <p:grpSpPr>
          <a:xfrm>
            <a:off x="5420861" y="4989571"/>
            <a:ext cx="3287267" cy="418263"/>
            <a:chOff x="7372746" y="5507099"/>
            <a:chExt cx="4470911" cy="568867"/>
          </a:xfrm>
          <a:effectLst/>
        </p:grpSpPr>
        <p:sp>
          <p:nvSpPr>
            <p:cNvPr id="90" name="Rectangle 89"/>
            <p:cNvSpPr/>
            <p:nvPr/>
          </p:nvSpPr>
          <p:spPr bwMode="auto">
            <a:xfrm>
              <a:off x="7372746" y="5512676"/>
              <a:ext cx="1209780" cy="563290"/>
            </a:xfrm>
            <a:prstGeom prst="rect">
              <a:avLst/>
            </a:prstGeom>
            <a:solidFill>
              <a:srgbClr val="DC3C00">
                <a:alpha val="87000"/>
              </a:srgbClr>
            </a:solidFill>
            <a:ln w="12700" cap="flat" cmpd="sng" algn="ctr">
              <a:noFill/>
              <a:prstDash val="solid"/>
              <a:round/>
              <a:headEnd type="none" w="med" len="med"/>
              <a:tailEnd type="none" w="med" len="med"/>
            </a:ln>
            <a:effectLst/>
          </p:spPr>
          <p:txBody>
            <a:bodyPr vert="horz" wrap="square" lIns="67232" tIns="67232" rIns="0" bIns="0" numCol="1" rtlCol="0" anchor="t" anchorCtr="0" compatLnSpc="1">
              <a:prstTxWarp prst="textNoShape">
                <a:avLst/>
              </a:prstTxWarp>
            </a:bodyPr>
            <a:lstStyle/>
            <a:p>
              <a:pPr defTabSz="685558" fontAlgn="base">
                <a:lnSpc>
                  <a:spcPct val="90000"/>
                </a:lnSpc>
                <a:spcAft>
                  <a:spcPct val="0"/>
                </a:spcAft>
                <a:buClr>
                  <a:srgbClr val="FFFF99"/>
                </a:buClr>
                <a:buSzPct val="120000"/>
                <a:defRPr/>
              </a:pPr>
              <a:r>
                <a:rPr lang="en-US" altLang="zh-CN" sz="1029" dirty="0">
                  <a:solidFill>
                    <a:srgbClr val="FFFFFF"/>
                  </a:solidFill>
                  <a:latin typeface="+mj-lt"/>
                </a:rPr>
                <a:t>Passive Unit</a:t>
              </a:r>
            </a:p>
          </p:txBody>
        </p:sp>
        <p:sp>
          <p:nvSpPr>
            <p:cNvPr id="91" name="Rectangle 90"/>
            <p:cNvSpPr/>
            <p:nvPr/>
          </p:nvSpPr>
          <p:spPr>
            <a:xfrm>
              <a:off x="8661445" y="5507099"/>
              <a:ext cx="3182212" cy="56886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67232" tIns="67232" rIns="0" bIns="0" rtlCol="0" anchor="t" anchorCtr="0"/>
            <a:lstStyle/>
            <a:p>
              <a:r>
                <a:rPr lang="en-US" sz="1029" dirty="0">
                  <a:solidFill>
                    <a:schemeClr val="tx1">
                      <a:lumMod val="75000"/>
                      <a:lumOff val="25000"/>
                    </a:schemeClr>
                  </a:solidFill>
                  <a:latin typeface="+mj-lt"/>
                </a:rPr>
                <a:t>Host for non-worker HDInsight nodes</a:t>
              </a:r>
            </a:p>
          </p:txBody>
        </p:sp>
      </p:grpSp>
      <p:grpSp>
        <p:nvGrpSpPr>
          <p:cNvPr id="92" name="Group 91"/>
          <p:cNvGrpSpPr/>
          <p:nvPr/>
        </p:nvGrpSpPr>
        <p:grpSpPr>
          <a:xfrm>
            <a:off x="5420861" y="5490658"/>
            <a:ext cx="3287266" cy="418263"/>
            <a:chOff x="7372747" y="6164780"/>
            <a:chExt cx="3986972" cy="568867"/>
          </a:xfrm>
          <a:effectLst/>
        </p:grpSpPr>
        <p:sp>
          <p:nvSpPr>
            <p:cNvPr id="93" name="Rectangle 92"/>
            <p:cNvSpPr/>
            <p:nvPr/>
          </p:nvSpPr>
          <p:spPr bwMode="auto">
            <a:xfrm>
              <a:off x="7372747" y="6170357"/>
              <a:ext cx="1069696" cy="563290"/>
            </a:xfrm>
            <a:prstGeom prst="rect">
              <a:avLst/>
            </a:prstGeom>
            <a:solidFill>
              <a:srgbClr val="DC3C00">
                <a:alpha val="87000"/>
              </a:srgbClr>
            </a:solidFill>
            <a:ln w="12700" cap="flat" cmpd="sng" algn="ctr">
              <a:noFill/>
              <a:prstDash val="solid"/>
              <a:round/>
              <a:headEnd type="none" w="med" len="med"/>
              <a:tailEnd type="none" w="med" len="med"/>
            </a:ln>
            <a:effectLst/>
          </p:spPr>
          <p:txBody>
            <a:bodyPr vert="horz" wrap="square" lIns="67232" tIns="67232" rIns="0" bIns="67232" numCol="1" rtlCol="0" anchor="t" anchorCtr="0" compatLnSpc="1">
              <a:prstTxWarp prst="textNoShape">
                <a:avLst/>
              </a:prstTxWarp>
            </a:bodyPr>
            <a:lstStyle/>
            <a:p>
              <a:pPr defTabSz="685558" fontAlgn="base">
                <a:lnSpc>
                  <a:spcPct val="90000"/>
                </a:lnSpc>
                <a:spcAft>
                  <a:spcPct val="0"/>
                </a:spcAft>
                <a:buClr>
                  <a:srgbClr val="FFFF99"/>
                </a:buClr>
                <a:buSzPct val="120000"/>
                <a:defRPr/>
              </a:pPr>
              <a:r>
                <a:rPr lang="en-US" altLang="zh-CN" sz="1029" dirty="0">
                  <a:solidFill>
                    <a:srgbClr val="FFFFFF"/>
                  </a:solidFill>
                  <a:latin typeface="+mj-lt"/>
                </a:rPr>
                <a:t>Failover Node</a:t>
              </a:r>
            </a:p>
          </p:txBody>
        </p:sp>
        <p:sp>
          <p:nvSpPr>
            <p:cNvPr id="94" name="Rectangle 93"/>
            <p:cNvSpPr/>
            <p:nvPr/>
          </p:nvSpPr>
          <p:spPr>
            <a:xfrm>
              <a:off x="8521954" y="6164780"/>
              <a:ext cx="2837765" cy="56517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67232" tIns="67232" rIns="0" bIns="0" rtlCol="0" anchor="t" anchorCtr="0"/>
            <a:lstStyle/>
            <a:p>
              <a:r>
                <a:rPr lang="en-US" sz="1029" dirty="0">
                  <a:solidFill>
                    <a:schemeClr val="tx1">
                      <a:lumMod val="75000"/>
                      <a:lumOff val="25000"/>
                    </a:schemeClr>
                  </a:solidFill>
                  <a:latin typeface="+mj-lt"/>
                </a:rPr>
                <a:t>High availability</a:t>
              </a:r>
              <a:r>
                <a:rPr lang="en-US" sz="1029" dirty="0">
                  <a:solidFill>
                    <a:schemeClr val="tx1">
                      <a:lumMod val="75000"/>
                      <a:lumOff val="25000"/>
                    </a:schemeClr>
                  </a:solidFill>
                </a:rPr>
                <a:t> </a:t>
              </a:r>
              <a:r>
                <a:rPr lang="en-US" sz="1029" dirty="0">
                  <a:solidFill>
                    <a:schemeClr val="tx1">
                      <a:lumMod val="75000"/>
                      <a:lumOff val="25000"/>
                    </a:schemeClr>
                  </a:solidFill>
                  <a:latin typeface="+mj-lt"/>
                </a:rPr>
                <a:t>for the rack</a:t>
              </a:r>
            </a:p>
          </p:txBody>
        </p:sp>
      </p:grpSp>
      <p:cxnSp>
        <p:nvCxnSpPr>
          <p:cNvPr id="95" name="Straight Connector 94"/>
          <p:cNvCxnSpPr>
            <a:stCxn id="36" idx="3"/>
            <a:endCxn id="36" idx="3"/>
          </p:cNvCxnSpPr>
          <p:nvPr/>
        </p:nvCxnSpPr>
        <p:spPr>
          <a:xfrm>
            <a:off x="5429110" y="2205199"/>
            <a:ext cx="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6" name="Group 95"/>
          <p:cNvGrpSpPr/>
          <p:nvPr/>
        </p:nvGrpSpPr>
        <p:grpSpPr>
          <a:xfrm>
            <a:off x="3952716" y="2597572"/>
            <a:ext cx="1815735" cy="897203"/>
            <a:chOff x="5375968" y="2366462"/>
            <a:chExt cx="2469526" cy="1220259"/>
          </a:xfrm>
        </p:grpSpPr>
        <p:cxnSp>
          <p:nvCxnSpPr>
            <p:cNvPr id="97" name="Straight Connector 96"/>
            <p:cNvCxnSpPr/>
            <p:nvPr/>
          </p:nvCxnSpPr>
          <p:spPr>
            <a:xfrm rot="19800000">
              <a:off x="5375968" y="2366462"/>
              <a:ext cx="246952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rot="1800000">
              <a:off x="5375968" y="3586721"/>
              <a:ext cx="246952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5044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22" presetClass="entr" presetSubtype="4"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ipe(down)">
                                      <p:cBhvr>
                                        <p:cTn id="10" dur="500"/>
                                        <p:tgtEl>
                                          <p:spTgt spid="3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ipe(down)">
                                      <p:cBhvr>
                                        <p:cTn id="13" dur="500"/>
                                        <p:tgtEl>
                                          <p:spTgt spid="3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down)">
                                      <p:cBhvr>
                                        <p:cTn id="18" dur="500"/>
                                        <p:tgtEl>
                                          <p:spTgt spid="17"/>
                                        </p:tgtEl>
                                      </p:cBhvr>
                                    </p:animEffect>
                                  </p:childTnLst>
                                </p:cTn>
                              </p:par>
                              <p:par>
                                <p:cTn id="19" presetID="22" presetClass="entr" presetSubtype="4"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down)">
                                      <p:cBhvr>
                                        <p:cTn id="21" dur="500"/>
                                        <p:tgtEl>
                                          <p:spTgt spid="26"/>
                                        </p:tgtEl>
                                      </p:cBhvr>
                                    </p:animEffect>
                                  </p:childTnLst>
                                </p:cTn>
                              </p:par>
                              <p:par>
                                <p:cTn id="22" presetID="22" presetClass="entr" presetSubtype="4" fill="hold"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wipe(down)">
                                      <p:cBhvr>
                                        <p:cTn id="24" dur="500"/>
                                        <p:tgtEl>
                                          <p:spTgt spid="34"/>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wipe(down)">
                                      <p:cBhvr>
                                        <p:cTn id="27" dur="500"/>
                                        <p:tgtEl>
                                          <p:spTgt spid="36"/>
                                        </p:tgtEl>
                                      </p:cBhvr>
                                    </p:animEffect>
                                  </p:childTnLst>
                                </p:cTn>
                              </p:par>
                              <p:par>
                                <p:cTn id="28" presetID="22" presetClass="entr" presetSubtype="4" fill="hold"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wipe(down)">
                                      <p:cBhvr>
                                        <p:cTn id="30" dur="500"/>
                                        <p:tgtEl>
                                          <p:spTgt spid="35"/>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wipe(down)">
                                      <p:cBhvr>
                                        <p:cTn id="33" dur="500"/>
                                        <p:tgtEl>
                                          <p:spTgt spid="3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wipe(down)">
                                      <p:cBhvr>
                                        <p:cTn id="38" dur="500"/>
                                        <p:tgtEl>
                                          <p:spTgt spid="29"/>
                                        </p:tgtEl>
                                      </p:cBhvr>
                                    </p:animEffect>
                                  </p:childTnLst>
                                </p:cTn>
                              </p:par>
                              <p:par>
                                <p:cTn id="39" presetID="22" presetClass="entr" presetSubtype="4"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down)">
                                      <p:cBhvr>
                                        <p:cTn id="41" dur="500"/>
                                        <p:tgtEl>
                                          <p:spTgt spid="23"/>
                                        </p:tgtEl>
                                      </p:cBhvr>
                                    </p:animEffect>
                                  </p:childTnLst>
                                </p:cTn>
                              </p:par>
                              <p:par>
                                <p:cTn id="42" presetID="22" presetClass="entr" presetSubtype="4" fill="hold"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down)">
                                      <p:cBhvr>
                                        <p:cTn id="44" dur="500"/>
                                        <p:tgtEl>
                                          <p:spTgt spid="20"/>
                                        </p:tgtEl>
                                      </p:cBhvr>
                                    </p:animEffect>
                                  </p:childTnLst>
                                </p:cTn>
                              </p:par>
                              <p:par>
                                <p:cTn id="45" presetID="22" presetClass="entr" presetSubtype="4" fill="hold" nodeType="with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down)">
                                      <p:cBhvr>
                                        <p:cTn id="47" dur="500"/>
                                        <p:tgtEl>
                                          <p:spTgt spid="4"/>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wipe(down)">
                                      <p:cBhvr>
                                        <p:cTn id="50" dur="500"/>
                                        <p:tgtEl>
                                          <p:spTgt spid="38"/>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32"/>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33"/>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34"/>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36"/>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35"/>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37"/>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4"/>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38"/>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40"/>
                                        </p:tgtEl>
                                        <p:attrNameLst>
                                          <p:attrName>style.visibility</p:attrName>
                                        </p:attrNameLst>
                                      </p:cBhvr>
                                      <p:to>
                                        <p:strVal val="visible"/>
                                      </p:to>
                                    </p:set>
                                    <p:animEffect transition="in" filter="wipe(down)">
                                      <p:cBhvr>
                                        <p:cTn id="73" dur="500"/>
                                        <p:tgtEl>
                                          <p:spTgt spid="40"/>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69"/>
                                        </p:tgtEl>
                                        <p:attrNameLst>
                                          <p:attrName>style.visibility</p:attrName>
                                        </p:attrNameLst>
                                      </p:cBhvr>
                                      <p:to>
                                        <p:strVal val="visible"/>
                                      </p:to>
                                    </p:set>
                                    <p:animEffect transition="in" filter="wipe(down)">
                                      <p:cBhvr>
                                        <p:cTn id="76" dur="500"/>
                                        <p:tgtEl>
                                          <p:spTgt spid="69"/>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nodeType="clickEffect">
                                  <p:stCondLst>
                                    <p:cond delay="0"/>
                                  </p:stCondLst>
                                  <p:childTnLst>
                                    <p:set>
                                      <p:cBhvr>
                                        <p:cTn id="80" dur="1" fill="hold">
                                          <p:stCondLst>
                                            <p:cond delay="0"/>
                                          </p:stCondLst>
                                        </p:cTn>
                                        <p:tgtEl>
                                          <p:spTgt spid="46"/>
                                        </p:tgtEl>
                                        <p:attrNameLst>
                                          <p:attrName>style.visibility</p:attrName>
                                        </p:attrNameLst>
                                      </p:cBhvr>
                                      <p:to>
                                        <p:strVal val="visible"/>
                                      </p:to>
                                    </p:set>
                                    <p:animEffect transition="in" filter="wipe(down)">
                                      <p:cBhvr>
                                        <p:cTn id="81" dur="500"/>
                                        <p:tgtEl>
                                          <p:spTgt spid="46"/>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wipe(down)">
                                      <p:cBhvr>
                                        <p:cTn id="84" dur="500"/>
                                        <p:tgtEl>
                                          <p:spTgt spid="51"/>
                                        </p:tgtEl>
                                      </p:cBhvr>
                                    </p:animEffect>
                                  </p:childTnLst>
                                </p:cTn>
                              </p:par>
                              <p:par>
                                <p:cTn id="85" presetID="22" presetClass="entr" presetSubtype="4" fill="hold" nodeType="withEffect">
                                  <p:stCondLst>
                                    <p:cond delay="0"/>
                                  </p:stCondLst>
                                  <p:childTnLst>
                                    <p:set>
                                      <p:cBhvr>
                                        <p:cTn id="86" dur="1" fill="hold">
                                          <p:stCondLst>
                                            <p:cond delay="0"/>
                                          </p:stCondLst>
                                        </p:cTn>
                                        <p:tgtEl>
                                          <p:spTgt spid="58"/>
                                        </p:tgtEl>
                                        <p:attrNameLst>
                                          <p:attrName>style.visibility</p:attrName>
                                        </p:attrNameLst>
                                      </p:cBhvr>
                                      <p:to>
                                        <p:strVal val="visible"/>
                                      </p:to>
                                    </p:set>
                                    <p:animEffect transition="in" filter="wipe(down)">
                                      <p:cBhvr>
                                        <p:cTn id="87" dur="500"/>
                                        <p:tgtEl>
                                          <p:spTgt spid="58"/>
                                        </p:tgtEl>
                                      </p:cBhvr>
                                    </p:animEffect>
                                  </p:childTnLst>
                                </p:cTn>
                              </p:par>
                              <p:par>
                                <p:cTn id="88" presetID="22" presetClass="entr" presetSubtype="4" fill="hold" nodeType="withEffect">
                                  <p:stCondLst>
                                    <p:cond delay="0"/>
                                  </p:stCondLst>
                                  <p:childTnLst>
                                    <p:set>
                                      <p:cBhvr>
                                        <p:cTn id="89" dur="1" fill="hold">
                                          <p:stCondLst>
                                            <p:cond delay="0"/>
                                          </p:stCondLst>
                                        </p:cTn>
                                        <p:tgtEl>
                                          <p:spTgt spid="61"/>
                                        </p:tgtEl>
                                        <p:attrNameLst>
                                          <p:attrName>style.visibility</p:attrName>
                                        </p:attrNameLst>
                                      </p:cBhvr>
                                      <p:to>
                                        <p:strVal val="visible"/>
                                      </p:to>
                                    </p:set>
                                    <p:animEffect transition="in" filter="wipe(down)">
                                      <p:cBhvr>
                                        <p:cTn id="90" dur="500"/>
                                        <p:tgtEl>
                                          <p:spTgt spid="61"/>
                                        </p:tgtEl>
                                      </p:cBhvr>
                                    </p:animEffect>
                                  </p:childTnLst>
                                </p:cTn>
                              </p:par>
                              <p:par>
                                <p:cTn id="91" presetID="22" presetClass="entr" presetSubtype="4" fill="hold" grpId="0" nodeType="withEffect">
                                  <p:stCondLst>
                                    <p:cond delay="0"/>
                                  </p:stCondLst>
                                  <p:childTnLst>
                                    <p:set>
                                      <p:cBhvr>
                                        <p:cTn id="92" dur="1" fill="hold">
                                          <p:stCondLst>
                                            <p:cond delay="0"/>
                                          </p:stCondLst>
                                        </p:cTn>
                                        <p:tgtEl>
                                          <p:spTgt spid="63"/>
                                        </p:tgtEl>
                                        <p:attrNameLst>
                                          <p:attrName>style.visibility</p:attrName>
                                        </p:attrNameLst>
                                      </p:cBhvr>
                                      <p:to>
                                        <p:strVal val="visible"/>
                                      </p:to>
                                    </p:set>
                                    <p:animEffect transition="in" filter="wipe(down)">
                                      <p:cBhvr>
                                        <p:cTn id="93" dur="500"/>
                                        <p:tgtEl>
                                          <p:spTgt spid="63"/>
                                        </p:tgtEl>
                                      </p:cBhvr>
                                    </p:animEffect>
                                  </p:childTnLst>
                                </p:cTn>
                              </p:par>
                              <p:par>
                                <p:cTn id="94" presetID="22" presetClass="entr" presetSubtype="4" fill="hold" nodeType="withEffect">
                                  <p:stCondLst>
                                    <p:cond delay="0"/>
                                  </p:stCondLst>
                                  <p:childTnLst>
                                    <p:set>
                                      <p:cBhvr>
                                        <p:cTn id="95" dur="1" fill="hold">
                                          <p:stCondLst>
                                            <p:cond delay="0"/>
                                          </p:stCondLst>
                                        </p:cTn>
                                        <p:tgtEl>
                                          <p:spTgt spid="62"/>
                                        </p:tgtEl>
                                        <p:attrNameLst>
                                          <p:attrName>style.visibility</p:attrName>
                                        </p:attrNameLst>
                                      </p:cBhvr>
                                      <p:to>
                                        <p:strVal val="visible"/>
                                      </p:to>
                                    </p:set>
                                    <p:animEffect transition="in" filter="wipe(down)">
                                      <p:cBhvr>
                                        <p:cTn id="96" dur="500"/>
                                        <p:tgtEl>
                                          <p:spTgt spid="62"/>
                                        </p:tgtEl>
                                      </p:cBhvr>
                                    </p:animEffect>
                                  </p:childTnLst>
                                </p:cTn>
                              </p:par>
                              <p:par>
                                <p:cTn id="97" presetID="22" presetClass="entr" presetSubtype="4"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animEffect transition="in" filter="wipe(down)">
                                      <p:cBhvr>
                                        <p:cTn id="99" dur="500"/>
                                        <p:tgtEl>
                                          <p:spTgt spid="65"/>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nodeType="clickEffect">
                                  <p:stCondLst>
                                    <p:cond delay="0"/>
                                  </p:stCondLst>
                                  <p:childTnLst>
                                    <p:set>
                                      <p:cBhvr>
                                        <p:cTn id="103" dur="1" fill="hold">
                                          <p:stCondLst>
                                            <p:cond delay="0"/>
                                          </p:stCondLst>
                                        </p:cTn>
                                        <p:tgtEl>
                                          <p:spTgt spid="55"/>
                                        </p:tgtEl>
                                        <p:attrNameLst>
                                          <p:attrName>style.visibility</p:attrName>
                                        </p:attrNameLst>
                                      </p:cBhvr>
                                      <p:to>
                                        <p:strVal val="visible"/>
                                      </p:to>
                                    </p:set>
                                    <p:animEffect transition="in" filter="wipe(down)">
                                      <p:cBhvr>
                                        <p:cTn id="104" dur="500"/>
                                        <p:tgtEl>
                                          <p:spTgt spid="55"/>
                                        </p:tgtEl>
                                      </p:cBhvr>
                                    </p:animEffect>
                                  </p:childTnLst>
                                </p:cTn>
                              </p:par>
                              <p:par>
                                <p:cTn id="105" presetID="22" presetClass="entr" presetSubtype="4" fill="hold" nodeType="withEffect">
                                  <p:stCondLst>
                                    <p:cond delay="0"/>
                                  </p:stCondLst>
                                  <p:childTnLst>
                                    <p:set>
                                      <p:cBhvr>
                                        <p:cTn id="106" dur="1" fill="hold">
                                          <p:stCondLst>
                                            <p:cond delay="0"/>
                                          </p:stCondLst>
                                        </p:cTn>
                                        <p:tgtEl>
                                          <p:spTgt spid="66"/>
                                        </p:tgtEl>
                                        <p:attrNameLst>
                                          <p:attrName>style.visibility</p:attrName>
                                        </p:attrNameLst>
                                      </p:cBhvr>
                                      <p:to>
                                        <p:strVal val="visible"/>
                                      </p:to>
                                    </p:set>
                                    <p:animEffect transition="in" filter="wipe(down)">
                                      <p:cBhvr>
                                        <p:cTn id="107" dur="500"/>
                                        <p:tgtEl>
                                          <p:spTgt spid="66"/>
                                        </p:tgtEl>
                                      </p:cBhvr>
                                    </p:animEffect>
                                  </p:childTnLst>
                                </p:cTn>
                              </p:par>
                              <p:par>
                                <p:cTn id="108" presetID="22" presetClass="entr" presetSubtype="4" fill="hold" grpId="0" nodeType="withEffect">
                                  <p:stCondLst>
                                    <p:cond delay="0"/>
                                  </p:stCondLst>
                                  <p:childTnLst>
                                    <p:set>
                                      <p:cBhvr>
                                        <p:cTn id="109" dur="1" fill="hold">
                                          <p:stCondLst>
                                            <p:cond delay="0"/>
                                          </p:stCondLst>
                                        </p:cTn>
                                        <p:tgtEl>
                                          <p:spTgt spid="64"/>
                                        </p:tgtEl>
                                        <p:attrNameLst>
                                          <p:attrName>style.visibility</p:attrName>
                                        </p:attrNameLst>
                                      </p:cBhvr>
                                      <p:to>
                                        <p:strVal val="visible"/>
                                      </p:to>
                                    </p:set>
                                    <p:animEffect transition="in" filter="wipe(down)">
                                      <p:cBhvr>
                                        <p:cTn id="110" dur="500"/>
                                        <p:tgtEl>
                                          <p:spTgt spid="64"/>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nodeType="clickEffect">
                                  <p:stCondLst>
                                    <p:cond delay="0"/>
                                  </p:stCondLst>
                                  <p:childTnLst>
                                    <p:set>
                                      <p:cBhvr>
                                        <p:cTn id="114" dur="1" fill="hold">
                                          <p:stCondLst>
                                            <p:cond delay="0"/>
                                          </p:stCondLst>
                                        </p:cTn>
                                        <p:tgtEl>
                                          <p:spTgt spid="52"/>
                                        </p:tgtEl>
                                        <p:attrNameLst>
                                          <p:attrName>style.visibility</p:attrName>
                                        </p:attrNameLst>
                                      </p:cBhvr>
                                      <p:to>
                                        <p:strVal val="visible"/>
                                      </p:to>
                                    </p:set>
                                    <p:animEffect transition="in" filter="wipe(down)">
                                      <p:cBhvr>
                                        <p:cTn id="115" dur="500"/>
                                        <p:tgtEl>
                                          <p:spTgt spid="52"/>
                                        </p:tgtEl>
                                      </p:cBhvr>
                                    </p:animEffect>
                                  </p:childTnLst>
                                </p:cTn>
                              </p:par>
                              <p:par>
                                <p:cTn id="116" presetID="22" presetClass="entr" presetSubtype="4" fill="hold" nodeType="withEffect">
                                  <p:stCondLst>
                                    <p:cond delay="0"/>
                                  </p:stCondLst>
                                  <p:childTnLst>
                                    <p:set>
                                      <p:cBhvr>
                                        <p:cTn id="117" dur="1" fill="hold">
                                          <p:stCondLst>
                                            <p:cond delay="0"/>
                                          </p:stCondLst>
                                        </p:cTn>
                                        <p:tgtEl>
                                          <p:spTgt spid="68"/>
                                        </p:tgtEl>
                                        <p:attrNameLst>
                                          <p:attrName>style.visibility</p:attrName>
                                        </p:attrNameLst>
                                      </p:cBhvr>
                                      <p:to>
                                        <p:strVal val="visible"/>
                                      </p:to>
                                    </p:set>
                                    <p:animEffect transition="in" filter="wipe(down)">
                                      <p:cBhvr>
                                        <p:cTn id="118" dur="500"/>
                                        <p:tgtEl>
                                          <p:spTgt spid="68"/>
                                        </p:tgtEl>
                                      </p:cBhvr>
                                    </p:animEffect>
                                  </p:childTnLst>
                                </p:cTn>
                              </p:par>
                              <p:par>
                                <p:cTn id="119" presetID="22" presetClass="entr" presetSubtype="4" fill="hold" grpId="0" nodeType="withEffect">
                                  <p:stCondLst>
                                    <p:cond delay="0"/>
                                  </p:stCondLst>
                                  <p:childTnLst>
                                    <p:set>
                                      <p:cBhvr>
                                        <p:cTn id="120" dur="1" fill="hold">
                                          <p:stCondLst>
                                            <p:cond delay="0"/>
                                          </p:stCondLst>
                                        </p:cTn>
                                        <p:tgtEl>
                                          <p:spTgt spid="67"/>
                                        </p:tgtEl>
                                        <p:attrNameLst>
                                          <p:attrName>style.visibility</p:attrName>
                                        </p:attrNameLst>
                                      </p:cBhvr>
                                      <p:to>
                                        <p:strVal val="visible"/>
                                      </p:to>
                                    </p:set>
                                    <p:animEffect transition="in" filter="wipe(down)">
                                      <p:cBhvr>
                                        <p:cTn id="121" dur="500"/>
                                        <p:tgtEl>
                                          <p:spTgt spid="67"/>
                                        </p:tgtEl>
                                      </p:cBhvr>
                                    </p:animEffect>
                                  </p:childTnLst>
                                </p:cTn>
                              </p:par>
                            </p:childTnLst>
                          </p:cTn>
                        </p:par>
                      </p:childTnLst>
                    </p:cTn>
                  </p:par>
                  <p:par>
                    <p:cTn id="122" fill="hold">
                      <p:stCondLst>
                        <p:cond delay="indefinite"/>
                      </p:stCondLst>
                      <p:childTnLst>
                        <p:par>
                          <p:cTn id="123" fill="hold">
                            <p:stCondLst>
                              <p:cond delay="0"/>
                            </p:stCondLst>
                            <p:childTnLst>
                              <p:par>
                                <p:cTn id="124" presetID="6" presetClass="entr" presetSubtype="16" fill="hold" grpId="0" nodeType="clickEffect">
                                  <p:stCondLst>
                                    <p:cond delay="0"/>
                                  </p:stCondLst>
                                  <p:childTnLst>
                                    <p:set>
                                      <p:cBhvr>
                                        <p:cTn id="125" dur="1" fill="hold">
                                          <p:stCondLst>
                                            <p:cond delay="0"/>
                                          </p:stCondLst>
                                        </p:cTn>
                                        <p:tgtEl>
                                          <p:spTgt spid="82"/>
                                        </p:tgtEl>
                                        <p:attrNameLst>
                                          <p:attrName>style.visibility</p:attrName>
                                        </p:attrNameLst>
                                      </p:cBhvr>
                                      <p:to>
                                        <p:strVal val="visible"/>
                                      </p:to>
                                    </p:set>
                                    <p:animEffect transition="in" filter="circle(in)">
                                      <p:cBhvr>
                                        <p:cTn id="126" dur="1000"/>
                                        <p:tgtEl>
                                          <p:spTgt spid="82"/>
                                        </p:tgtEl>
                                      </p:cBhvr>
                                    </p:animEffect>
                                  </p:childTnLst>
                                </p:cTn>
                              </p:par>
                              <p:par>
                                <p:cTn id="127" presetID="22" presetClass="entr" presetSubtype="8" fill="hold" nodeType="withEffect">
                                  <p:stCondLst>
                                    <p:cond delay="0"/>
                                  </p:stCondLst>
                                  <p:childTnLst>
                                    <p:set>
                                      <p:cBhvr>
                                        <p:cTn id="128" dur="1" fill="hold">
                                          <p:stCondLst>
                                            <p:cond delay="0"/>
                                          </p:stCondLst>
                                        </p:cTn>
                                        <p:tgtEl>
                                          <p:spTgt spid="96"/>
                                        </p:tgtEl>
                                        <p:attrNameLst>
                                          <p:attrName>style.visibility</p:attrName>
                                        </p:attrNameLst>
                                      </p:cBhvr>
                                      <p:to>
                                        <p:strVal val="visible"/>
                                      </p:to>
                                    </p:set>
                                    <p:animEffect transition="in" filter="wipe(left)">
                                      <p:cBhvr>
                                        <p:cTn id="129" dur="500"/>
                                        <p:tgtEl>
                                          <p:spTgt spid="96"/>
                                        </p:tgtEl>
                                      </p:cBhvr>
                                    </p:animEffect>
                                  </p:childTnLst>
                                </p:cTn>
                              </p:par>
                            </p:childTnLst>
                          </p:cTn>
                        </p:par>
                      </p:childTnLst>
                    </p:cTn>
                  </p:par>
                  <p:par>
                    <p:cTn id="130" fill="hold">
                      <p:stCondLst>
                        <p:cond delay="indefinite"/>
                      </p:stCondLst>
                      <p:childTnLst>
                        <p:par>
                          <p:cTn id="131" fill="hold">
                            <p:stCondLst>
                              <p:cond delay="0"/>
                            </p:stCondLst>
                            <p:childTnLst>
                              <p:par>
                                <p:cTn id="132" presetID="6" presetClass="entr" presetSubtype="16" fill="hold" nodeType="clickEffect">
                                  <p:stCondLst>
                                    <p:cond delay="0"/>
                                  </p:stCondLst>
                                  <p:childTnLst>
                                    <p:set>
                                      <p:cBhvr>
                                        <p:cTn id="133" dur="1" fill="hold">
                                          <p:stCondLst>
                                            <p:cond delay="0"/>
                                          </p:stCondLst>
                                        </p:cTn>
                                        <p:tgtEl>
                                          <p:spTgt spid="70"/>
                                        </p:tgtEl>
                                        <p:attrNameLst>
                                          <p:attrName>style.visibility</p:attrName>
                                        </p:attrNameLst>
                                      </p:cBhvr>
                                      <p:to>
                                        <p:strVal val="visible"/>
                                      </p:to>
                                    </p:set>
                                    <p:animEffect transition="in" filter="circle(in)">
                                      <p:cBhvr>
                                        <p:cTn id="134" dur="1000"/>
                                        <p:tgtEl>
                                          <p:spTgt spid="70"/>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4" fill="hold" grpId="0" nodeType="clickEffect">
                                  <p:stCondLst>
                                    <p:cond delay="0"/>
                                  </p:stCondLst>
                                  <p:childTnLst>
                                    <p:set>
                                      <p:cBhvr>
                                        <p:cTn id="138" dur="1" fill="hold">
                                          <p:stCondLst>
                                            <p:cond delay="0"/>
                                          </p:stCondLst>
                                        </p:cTn>
                                        <p:tgtEl>
                                          <p:spTgt spid="83"/>
                                        </p:tgtEl>
                                        <p:attrNameLst>
                                          <p:attrName>style.visibility</p:attrName>
                                        </p:attrNameLst>
                                      </p:cBhvr>
                                      <p:to>
                                        <p:strVal val="visible"/>
                                      </p:to>
                                    </p:set>
                                    <p:animEffect transition="in" filter="wipe(down)">
                                      <p:cBhvr>
                                        <p:cTn id="139" dur="500"/>
                                        <p:tgtEl>
                                          <p:spTgt spid="83"/>
                                        </p:tgtEl>
                                      </p:cBhvr>
                                    </p:animEffect>
                                  </p:childTnLst>
                                </p:cTn>
                              </p:par>
                              <p:par>
                                <p:cTn id="140" presetID="1" presetClass="entr" presetSubtype="0" fill="hold" nodeType="withEffect">
                                  <p:stCondLst>
                                    <p:cond delay="0"/>
                                  </p:stCondLst>
                                  <p:childTnLst>
                                    <p:set>
                                      <p:cBhvr>
                                        <p:cTn id="141" dur="1" fill="hold">
                                          <p:stCondLst>
                                            <p:cond delay="0"/>
                                          </p:stCondLst>
                                        </p:cTn>
                                        <p:tgtEl>
                                          <p:spTgt spid="86"/>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presetID="22" presetClass="entr" presetSubtype="4" fill="hold" grpId="0" nodeType="clickEffect">
                                  <p:stCondLst>
                                    <p:cond delay="0"/>
                                  </p:stCondLst>
                                  <p:childTnLst>
                                    <p:set>
                                      <p:cBhvr>
                                        <p:cTn id="145" dur="1" fill="hold">
                                          <p:stCondLst>
                                            <p:cond delay="0"/>
                                          </p:stCondLst>
                                        </p:cTn>
                                        <p:tgtEl>
                                          <p:spTgt spid="84"/>
                                        </p:tgtEl>
                                        <p:attrNameLst>
                                          <p:attrName>style.visibility</p:attrName>
                                        </p:attrNameLst>
                                      </p:cBhvr>
                                      <p:to>
                                        <p:strVal val="visible"/>
                                      </p:to>
                                    </p:set>
                                    <p:animEffect transition="in" filter="wipe(down)">
                                      <p:cBhvr>
                                        <p:cTn id="146" dur="500"/>
                                        <p:tgtEl>
                                          <p:spTgt spid="84"/>
                                        </p:tgtEl>
                                      </p:cBhvr>
                                    </p:animEffect>
                                  </p:childTnLst>
                                </p:cTn>
                              </p:par>
                              <p:par>
                                <p:cTn id="147" presetID="1" presetClass="exit" presetSubtype="0" fill="hold" grpId="1" nodeType="withEffect">
                                  <p:stCondLst>
                                    <p:cond delay="0"/>
                                  </p:stCondLst>
                                  <p:childTnLst>
                                    <p:set>
                                      <p:cBhvr>
                                        <p:cTn id="148" dur="1" fill="hold">
                                          <p:stCondLst>
                                            <p:cond delay="0"/>
                                          </p:stCondLst>
                                        </p:cTn>
                                        <p:tgtEl>
                                          <p:spTgt spid="83"/>
                                        </p:tgtEl>
                                        <p:attrNameLst>
                                          <p:attrName>style.visibility</p:attrName>
                                        </p:attrNameLst>
                                      </p:cBhvr>
                                      <p:to>
                                        <p:strVal val="hidden"/>
                                      </p:to>
                                    </p:set>
                                  </p:childTnLst>
                                </p:cTn>
                              </p:par>
                              <p:par>
                                <p:cTn id="149" presetID="1" presetClass="entr" presetSubtype="0" fill="hold" nodeType="withEffect">
                                  <p:stCondLst>
                                    <p:cond delay="0"/>
                                  </p:stCondLst>
                                  <p:childTnLst>
                                    <p:set>
                                      <p:cBhvr>
                                        <p:cTn id="150" dur="1" fill="hold">
                                          <p:stCondLst>
                                            <p:cond delay="0"/>
                                          </p:stCondLst>
                                        </p:cTn>
                                        <p:tgtEl>
                                          <p:spTgt spid="89"/>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22" presetClass="entr" presetSubtype="4" fill="hold" grpId="0" nodeType="clickEffect">
                                  <p:stCondLst>
                                    <p:cond delay="0"/>
                                  </p:stCondLst>
                                  <p:childTnLst>
                                    <p:set>
                                      <p:cBhvr>
                                        <p:cTn id="154" dur="1" fill="hold">
                                          <p:stCondLst>
                                            <p:cond delay="0"/>
                                          </p:stCondLst>
                                        </p:cTn>
                                        <p:tgtEl>
                                          <p:spTgt spid="85"/>
                                        </p:tgtEl>
                                        <p:attrNameLst>
                                          <p:attrName>style.visibility</p:attrName>
                                        </p:attrNameLst>
                                      </p:cBhvr>
                                      <p:to>
                                        <p:strVal val="visible"/>
                                      </p:to>
                                    </p:set>
                                    <p:animEffect transition="in" filter="wipe(down)">
                                      <p:cBhvr>
                                        <p:cTn id="155" dur="500"/>
                                        <p:tgtEl>
                                          <p:spTgt spid="85"/>
                                        </p:tgtEl>
                                      </p:cBhvr>
                                    </p:animEffect>
                                  </p:childTnLst>
                                </p:cTn>
                              </p:par>
                              <p:par>
                                <p:cTn id="156" presetID="1" presetClass="exit" presetSubtype="0" fill="hold" grpId="1" nodeType="withEffect">
                                  <p:stCondLst>
                                    <p:cond delay="0"/>
                                  </p:stCondLst>
                                  <p:childTnLst>
                                    <p:set>
                                      <p:cBhvr>
                                        <p:cTn id="157" dur="1" fill="hold">
                                          <p:stCondLst>
                                            <p:cond delay="0"/>
                                          </p:stCondLst>
                                        </p:cTn>
                                        <p:tgtEl>
                                          <p:spTgt spid="84"/>
                                        </p:tgtEl>
                                        <p:attrNameLst>
                                          <p:attrName>style.visibility</p:attrName>
                                        </p:attrNameLst>
                                      </p:cBhvr>
                                      <p:to>
                                        <p:strVal val="hidden"/>
                                      </p:to>
                                    </p:set>
                                  </p:childTnLst>
                                </p:cTn>
                              </p:par>
                              <p:par>
                                <p:cTn id="158" presetID="1" presetClass="entr" presetSubtype="0" fill="hold" nodeType="withEffect">
                                  <p:stCondLst>
                                    <p:cond delay="0"/>
                                  </p:stCondLst>
                                  <p:childTnLst>
                                    <p:set>
                                      <p:cBhvr>
                                        <p:cTn id="159"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3" grpId="1"/>
      <p:bldP spid="36" grpId="0"/>
      <p:bldP spid="36" grpId="1"/>
      <p:bldP spid="37" grpId="0"/>
      <p:bldP spid="37" grpId="1"/>
      <p:bldP spid="38" grpId="0"/>
      <p:bldP spid="38" grpId="1"/>
      <p:bldP spid="51" grpId="0" animBg="1"/>
      <p:bldP spid="63" grpId="0"/>
      <p:bldP spid="64" grpId="0"/>
      <p:bldP spid="65" grpId="0"/>
      <p:bldP spid="67" grpId="0"/>
      <p:bldP spid="69" grpId="0"/>
      <p:bldP spid="82" grpId="0" animBg="1"/>
      <p:bldP spid="83" grpId="0" animBg="1"/>
      <p:bldP spid="83" grpId="1" animBg="1"/>
      <p:bldP spid="84" grpId="0" animBg="1"/>
      <p:bldP spid="84" grpId="1" animBg="1"/>
      <p:bldP spid="8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HP </a:t>
            </a:r>
            <a:r>
              <a:rPr lang="en-IE" dirty="0" err="1" smtClean="0"/>
              <a:t>ConvergedSystem</a:t>
            </a:r>
            <a:r>
              <a:rPr lang="en-IE" dirty="0" smtClean="0"/>
              <a:t> 300 for MS APS</a:t>
            </a:r>
            <a:endParaRPr lang="en-IE" dirty="0"/>
          </a:p>
        </p:txBody>
      </p:sp>
      <p:sp>
        <p:nvSpPr>
          <p:cNvPr id="3" name="Footer Placeholder 2"/>
          <p:cNvSpPr>
            <a:spLocks noGrp="1"/>
          </p:cNvSpPr>
          <p:nvPr>
            <p:ph type="ftr" sz="quarter" idx="11"/>
          </p:nvPr>
        </p:nvSpPr>
        <p:spPr/>
        <p:txBody>
          <a:bodyPr/>
          <a:lstStyle/>
          <a:p>
            <a:r>
              <a:rPr lang="pl-PL" smtClean="0"/>
              <a:t>SQLDay 2014</a:t>
            </a:r>
            <a:endParaRPr lang="pl-PL" dirty="0" smtClean="0"/>
          </a:p>
        </p:txBody>
      </p:sp>
      <p:grpSp>
        <p:nvGrpSpPr>
          <p:cNvPr id="5" name="Group 4"/>
          <p:cNvGrpSpPr/>
          <p:nvPr/>
        </p:nvGrpSpPr>
        <p:grpSpPr>
          <a:xfrm>
            <a:off x="2119901" y="1768241"/>
            <a:ext cx="1219027" cy="4175002"/>
            <a:chOff x="1143000" y="910756"/>
            <a:chExt cx="1219200" cy="4175594"/>
          </a:xfrm>
        </p:grpSpPr>
        <p:sp>
          <p:nvSpPr>
            <p:cNvPr id="6" name="Rectangle 5"/>
            <p:cNvSpPr/>
            <p:nvPr/>
          </p:nvSpPr>
          <p:spPr>
            <a:xfrm>
              <a:off x="1143000" y="910756"/>
              <a:ext cx="1219200" cy="4175594"/>
            </a:xfrm>
            <a:prstGeom prst="rect">
              <a:avLst/>
            </a:prstGeom>
            <a:solidFill>
              <a:schemeClr val="bg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nvGrpSpPr>
            <p:cNvPr id="7" name="Group 6"/>
            <p:cNvGrpSpPr/>
            <p:nvPr/>
          </p:nvGrpSpPr>
          <p:grpSpPr>
            <a:xfrm>
              <a:off x="1219199" y="4350884"/>
              <a:ext cx="1066801" cy="659268"/>
              <a:chOff x="609599" y="5415997"/>
              <a:chExt cx="1447801" cy="1027398"/>
            </a:xfrm>
          </p:grpSpPr>
          <p:sp>
            <p:nvSpPr>
              <p:cNvPr id="31" name="Rectangle 30"/>
              <p:cNvSpPr/>
              <p:nvPr/>
            </p:nvSpPr>
            <p:spPr>
              <a:xfrm>
                <a:off x="609599" y="5873398"/>
                <a:ext cx="1447800" cy="5699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cs typeface="Segoe UI" panose="020B0502040204020203" pitchFamily="34" charset="0"/>
                  </a:rPr>
                  <a:t>Storage</a:t>
                </a:r>
              </a:p>
            </p:txBody>
          </p:sp>
          <p:sp>
            <p:nvSpPr>
              <p:cNvPr id="32" name="Rectangle 31"/>
              <p:cNvSpPr/>
              <p:nvPr/>
            </p:nvSpPr>
            <p:spPr>
              <a:xfrm>
                <a:off x="609600" y="5644699"/>
                <a:ext cx="1447800" cy="1879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cs typeface="Segoe UI" panose="020B0502040204020203" pitchFamily="34" charset="0"/>
                  </a:rPr>
                  <a:t>Server</a:t>
                </a:r>
              </a:p>
            </p:txBody>
          </p:sp>
          <p:sp>
            <p:nvSpPr>
              <p:cNvPr id="33" name="Rectangle 32"/>
              <p:cNvSpPr/>
              <p:nvPr/>
            </p:nvSpPr>
            <p:spPr>
              <a:xfrm>
                <a:off x="609600" y="5415997"/>
                <a:ext cx="1447800" cy="18796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cs typeface="Segoe UI" panose="020B0502040204020203" pitchFamily="34" charset="0"/>
                  </a:rPr>
                  <a:t>Server</a:t>
                </a:r>
              </a:p>
            </p:txBody>
          </p:sp>
        </p:grpSp>
        <p:grpSp>
          <p:nvGrpSpPr>
            <p:cNvPr id="8" name="Group 7"/>
            <p:cNvGrpSpPr/>
            <p:nvPr/>
          </p:nvGrpSpPr>
          <p:grpSpPr>
            <a:xfrm>
              <a:off x="1219199" y="3665467"/>
              <a:ext cx="1066801" cy="659271"/>
              <a:chOff x="609599" y="5535341"/>
              <a:chExt cx="1447801" cy="1027402"/>
            </a:xfrm>
          </p:grpSpPr>
          <p:sp>
            <p:nvSpPr>
              <p:cNvPr id="28" name="Rectangle 27"/>
              <p:cNvSpPr/>
              <p:nvPr/>
            </p:nvSpPr>
            <p:spPr>
              <a:xfrm>
                <a:off x="609599" y="5992746"/>
                <a:ext cx="1447800" cy="5699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cs typeface="Segoe UI" panose="020B0502040204020203" pitchFamily="34" charset="0"/>
                  </a:rPr>
                  <a:t>Storage</a:t>
                </a:r>
              </a:p>
            </p:txBody>
          </p:sp>
          <p:sp>
            <p:nvSpPr>
              <p:cNvPr id="29" name="Rectangle 28"/>
              <p:cNvSpPr/>
              <p:nvPr/>
            </p:nvSpPr>
            <p:spPr>
              <a:xfrm>
                <a:off x="609600" y="5764046"/>
                <a:ext cx="1447800" cy="1879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cs typeface="Segoe UI" panose="020B0502040204020203" pitchFamily="34" charset="0"/>
                  </a:rPr>
                  <a:t>Server</a:t>
                </a:r>
              </a:p>
            </p:txBody>
          </p:sp>
          <p:sp>
            <p:nvSpPr>
              <p:cNvPr id="30" name="Rectangle 29"/>
              <p:cNvSpPr/>
              <p:nvPr/>
            </p:nvSpPr>
            <p:spPr>
              <a:xfrm>
                <a:off x="609600" y="5535341"/>
                <a:ext cx="1447800" cy="18796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cs typeface="Segoe UI" panose="020B0502040204020203" pitchFamily="34" charset="0"/>
                  </a:rPr>
                  <a:t>Server</a:t>
                </a:r>
              </a:p>
            </p:txBody>
          </p:sp>
        </p:grpSp>
        <p:grpSp>
          <p:nvGrpSpPr>
            <p:cNvPr id="9" name="Group 8"/>
            <p:cNvGrpSpPr/>
            <p:nvPr/>
          </p:nvGrpSpPr>
          <p:grpSpPr>
            <a:xfrm>
              <a:off x="1219199" y="2980047"/>
              <a:ext cx="1066801" cy="659277"/>
              <a:chOff x="609599" y="5654695"/>
              <a:chExt cx="1447801" cy="1027414"/>
            </a:xfrm>
          </p:grpSpPr>
          <p:sp>
            <p:nvSpPr>
              <p:cNvPr id="25" name="Rectangle 24"/>
              <p:cNvSpPr/>
              <p:nvPr/>
            </p:nvSpPr>
            <p:spPr>
              <a:xfrm>
                <a:off x="609599" y="6112112"/>
                <a:ext cx="1447800" cy="5699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cs typeface="Segoe UI" panose="020B0502040204020203" pitchFamily="34" charset="0"/>
                  </a:rPr>
                  <a:t>Storage</a:t>
                </a:r>
              </a:p>
            </p:txBody>
          </p:sp>
          <p:sp>
            <p:nvSpPr>
              <p:cNvPr id="26" name="Rectangle 25"/>
              <p:cNvSpPr/>
              <p:nvPr/>
            </p:nvSpPr>
            <p:spPr>
              <a:xfrm>
                <a:off x="609600" y="5883398"/>
                <a:ext cx="1447800" cy="18796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cs typeface="Segoe UI" panose="020B0502040204020203" pitchFamily="34" charset="0"/>
                  </a:rPr>
                  <a:t>Server</a:t>
                </a:r>
              </a:p>
            </p:txBody>
          </p:sp>
          <p:sp>
            <p:nvSpPr>
              <p:cNvPr id="27" name="Rectangle 26"/>
              <p:cNvSpPr/>
              <p:nvPr/>
            </p:nvSpPr>
            <p:spPr>
              <a:xfrm>
                <a:off x="609600" y="5654695"/>
                <a:ext cx="1447800" cy="18796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cs typeface="Segoe UI" panose="020B0502040204020203" pitchFamily="34" charset="0"/>
                  </a:rPr>
                  <a:t>Server</a:t>
                </a:r>
              </a:p>
            </p:txBody>
          </p:sp>
        </p:grpSp>
        <p:grpSp>
          <p:nvGrpSpPr>
            <p:cNvPr id="10" name="Group 9"/>
            <p:cNvGrpSpPr/>
            <p:nvPr/>
          </p:nvGrpSpPr>
          <p:grpSpPr>
            <a:xfrm>
              <a:off x="1219198" y="2294643"/>
              <a:ext cx="1066803" cy="659271"/>
              <a:chOff x="609597" y="5774049"/>
              <a:chExt cx="1447803" cy="1027402"/>
            </a:xfrm>
            <a:solidFill>
              <a:schemeClr val="tx2">
                <a:lumMod val="40000"/>
                <a:lumOff val="60000"/>
              </a:schemeClr>
            </a:solidFill>
          </p:grpSpPr>
          <p:sp>
            <p:nvSpPr>
              <p:cNvPr id="22" name="Rectangle 21"/>
              <p:cNvSpPr/>
              <p:nvPr/>
            </p:nvSpPr>
            <p:spPr>
              <a:xfrm>
                <a:off x="609597" y="6231455"/>
                <a:ext cx="1447799" cy="56999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cs typeface="Segoe UI" panose="020B0502040204020203" pitchFamily="34" charset="0"/>
                  </a:rPr>
                  <a:t>Storage</a:t>
                </a:r>
              </a:p>
            </p:txBody>
          </p:sp>
          <p:sp>
            <p:nvSpPr>
              <p:cNvPr id="23" name="Rectangle 22"/>
              <p:cNvSpPr/>
              <p:nvPr/>
            </p:nvSpPr>
            <p:spPr>
              <a:xfrm>
                <a:off x="609600" y="6002753"/>
                <a:ext cx="1447800" cy="1879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cs typeface="Segoe UI" panose="020B0502040204020203" pitchFamily="34" charset="0"/>
                  </a:rPr>
                  <a:t>Server</a:t>
                </a:r>
              </a:p>
            </p:txBody>
          </p:sp>
          <p:sp>
            <p:nvSpPr>
              <p:cNvPr id="24" name="Rectangle 23"/>
              <p:cNvSpPr/>
              <p:nvPr/>
            </p:nvSpPr>
            <p:spPr>
              <a:xfrm>
                <a:off x="609600" y="5774049"/>
                <a:ext cx="1447800" cy="1879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cs typeface="Segoe UI" panose="020B0502040204020203" pitchFamily="34" charset="0"/>
                  </a:rPr>
                  <a:t>Server</a:t>
                </a:r>
              </a:p>
            </p:txBody>
          </p:sp>
        </p:grpSp>
        <p:grpSp>
          <p:nvGrpSpPr>
            <p:cNvPr id="11" name="Group 10"/>
            <p:cNvGrpSpPr/>
            <p:nvPr/>
          </p:nvGrpSpPr>
          <p:grpSpPr>
            <a:xfrm>
              <a:off x="1219199" y="964291"/>
              <a:ext cx="1066800" cy="863947"/>
              <a:chOff x="2102125" y="1269378"/>
              <a:chExt cx="1321904" cy="908779"/>
            </a:xfrm>
          </p:grpSpPr>
          <p:sp>
            <p:nvSpPr>
              <p:cNvPr id="16" name="Rectangle 15"/>
              <p:cNvSpPr/>
              <p:nvPr/>
            </p:nvSpPr>
            <p:spPr>
              <a:xfrm>
                <a:off x="2102125" y="1269378"/>
                <a:ext cx="1321904" cy="130300"/>
              </a:xfrm>
              <a:prstGeom prst="rect">
                <a:avLst/>
              </a:prstGeom>
              <a:solidFill>
                <a:schemeClr val="accent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cs typeface="Segoe UI" panose="020B0502040204020203" pitchFamily="34" charset="0"/>
                  </a:rPr>
                  <a:t>Infiniband switch</a:t>
                </a:r>
              </a:p>
            </p:txBody>
          </p:sp>
          <p:sp>
            <p:nvSpPr>
              <p:cNvPr id="17" name="Rectangle 16"/>
              <p:cNvSpPr/>
              <p:nvPr/>
            </p:nvSpPr>
            <p:spPr>
              <a:xfrm>
                <a:off x="2102125" y="1427179"/>
                <a:ext cx="1321904" cy="130300"/>
              </a:xfrm>
              <a:prstGeom prst="rect">
                <a:avLst/>
              </a:prstGeom>
              <a:solidFill>
                <a:schemeClr val="accent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cs typeface="Segoe UI" panose="020B0502040204020203" pitchFamily="34" charset="0"/>
                  </a:rPr>
                  <a:t>Infiniband switch</a:t>
                </a:r>
              </a:p>
            </p:txBody>
          </p:sp>
          <p:sp>
            <p:nvSpPr>
              <p:cNvPr id="18" name="Rectangle 17"/>
              <p:cNvSpPr/>
              <p:nvPr/>
            </p:nvSpPr>
            <p:spPr>
              <a:xfrm>
                <a:off x="2102125" y="1584978"/>
                <a:ext cx="1321904" cy="1303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cs typeface="Segoe UI" panose="020B0502040204020203" pitchFamily="34" charset="0"/>
                  </a:rPr>
                  <a:t>Ethernet switch</a:t>
                </a:r>
              </a:p>
            </p:txBody>
          </p:sp>
          <p:sp>
            <p:nvSpPr>
              <p:cNvPr id="19" name="Rectangle 18"/>
              <p:cNvSpPr/>
              <p:nvPr/>
            </p:nvSpPr>
            <p:spPr>
              <a:xfrm>
                <a:off x="2102125" y="1742779"/>
                <a:ext cx="1321904" cy="1303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cs typeface="Segoe UI" panose="020B0502040204020203" pitchFamily="34" charset="0"/>
                  </a:rPr>
                  <a:t>Ethernet switch</a:t>
                </a:r>
              </a:p>
            </p:txBody>
          </p:sp>
          <p:sp>
            <p:nvSpPr>
              <p:cNvPr id="20" name="Rectangle 19"/>
              <p:cNvSpPr/>
              <p:nvPr/>
            </p:nvSpPr>
            <p:spPr>
              <a:xfrm>
                <a:off x="2102125" y="1900577"/>
                <a:ext cx="1321904" cy="1250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cs typeface="Segoe UI" panose="020B0502040204020203" pitchFamily="34" charset="0"/>
                  </a:rPr>
                  <a:t>Control node</a:t>
                </a:r>
              </a:p>
            </p:txBody>
          </p:sp>
          <p:sp>
            <p:nvSpPr>
              <p:cNvPr id="21" name="Rectangle 20"/>
              <p:cNvSpPr/>
              <p:nvPr/>
            </p:nvSpPr>
            <p:spPr>
              <a:xfrm>
                <a:off x="2102125" y="2053117"/>
                <a:ext cx="1321904" cy="1250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cs typeface="Segoe UI" panose="020B0502040204020203" pitchFamily="34" charset="0"/>
                  </a:rPr>
                  <a:t>HA server</a:t>
                </a:r>
              </a:p>
            </p:txBody>
          </p:sp>
        </p:grpSp>
        <p:grpSp>
          <p:nvGrpSpPr>
            <p:cNvPr id="12" name="Group 11"/>
            <p:cNvGrpSpPr/>
            <p:nvPr/>
          </p:nvGrpSpPr>
          <p:grpSpPr>
            <a:xfrm>
              <a:off x="1219199" y="1854377"/>
              <a:ext cx="1066801" cy="414125"/>
              <a:chOff x="367747" y="2405738"/>
              <a:chExt cx="1321905" cy="532740"/>
            </a:xfrm>
            <a:solidFill>
              <a:schemeClr val="bg2">
                <a:lumMod val="90000"/>
              </a:schemeClr>
            </a:solidFill>
          </p:grpSpPr>
          <p:sp>
            <p:nvSpPr>
              <p:cNvPr id="13" name="Rectangle 12"/>
              <p:cNvSpPr/>
              <p:nvPr/>
            </p:nvSpPr>
            <p:spPr>
              <a:xfrm>
                <a:off x="367747" y="2783321"/>
                <a:ext cx="1321904" cy="15515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solidFill>
                </a:endParaRPr>
              </a:p>
            </p:txBody>
          </p:sp>
          <p:sp>
            <p:nvSpPr>
              <p:cNvPr id="14" name="Rectangle 13"/>
              <p:cNvSpPr/>
              <p:nvPr/>
            </p:nvSpPr>
            <p:spPr>
              <a:xfrm>
                <a:off x="367748" y="2594533"/>
                <a:ext cx="1321904" cy="15515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solidFill>
                </a:endParaRPr>
              </a:p>
            </p:txBody>
          </p:sp>
          <p:sp>
            <p:nvSpPr>
              <p:cNvPr id="15" name="Rectangle 14"/>
              <p:cNvSpPr/>
              <p:nvPr/>
            </p:nvSpPr>
            <p:spPr>
              <a:xfrm>
                <a:off x="367748" y="2405738"/>
                <a:ext cx="1321904" cy="15515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solidFill>
                </a:endParaRPr>
              </a:p>
            </p:txBody>
          </p:sp>
        </p:grpSp>
      </p:grpSp>
      <p:sp>
        <p:nvSpPr>
          <p:cNvPr id="34" name="Rectangle 33"/>
          <p:cNvSpPr/>
          <p:nvPr/>
        </p:nvSpPr>
        <p:spPr>
          <a:xfrm>
            <a:off x="5343026" y="1672124"/>
            <a:ext cx="1219027" cy="4178215"/>
          </a:xfrm>
          <a:prstGeom prst="rect">
            <a:avLst/>
          </a:prstGeom>
          <a:solidFill>
            <a:schemeClr val="bg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253" tIns="45623" rIns="91253" bIns="45623" rtlCol="0" anchor="ctr"/>
          <a:lstStyle/>
          <a:p>
            <a:pPr algn="ctr"/>
            <a:endParaRPr lang="en-US" sz="1800" dirty="0"/>
          </a:p>
        </p:txBody>
      </p:sp>
      <p:sp>
        <p:nvSpPr>
          <p:cNvPr id="35" name="Rectangle 34"/>
          <p:cNvSpPr/>
          <p:nvPr/>
        </p:nvSpPr>
        <p:spPr>
          <a:xfrm>
            <a:off x="5036364" y="1691347"/>
            <a:ext cx="1219027" cy="4178215"/>
          </a:xfrm>
          <a:prstGeom prst="rect">
            <a:avLst/>
          </a:prstGeom>
          <a:solidFill>
            <a:schemeClr val="bg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253" tIns="45623" rIns="91253" bIns="45623" rtlCol="0" anchor="ctr"/>
          <a:lstStyle/>
          <a:p>
            <a:pPr algn="ctr"/>
            <a:endParaRPr lang="en-US" sz="1800" dirty="0"/>
          </a:p>
        </p:txBody>
      </p:sp>
      <p:sp>
        <p:nvSpPr>
          <p:cNvPr id="36" name="Rectangle 35"/>
          <p:cNvSpPr/>
          <p:nvPr/>
        </p:nvSpPr>
        <p:spPr>
          <a:xfrm>
            <a:off x="4729702" y="1710571"/>
            <a:ext cx="1219027" cy="4178215"/>
          </a:xfrm>
          <a:prstGeom prst="rect">
            <a:avLst/>
          </a:prstGeom>
          <a:solidFill>
            <a:schemeClr val="bg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253" tIns="45623" rIns="91253" bIns="45623" rtlCol="0" anchor="ctr"/>
          <a:lstStyle/>
          <a:p>
            <a:pPr algn="ctr"/>
            <a:endParaRPr lang="en-US" sz="1800" dirty="0"/>
          </a:p>
        </p:txBody>
      </p:sp>
      <p:sp>
        <p:nvSpPr>
          <p:cNvPr id="37" name="Rectangle 36"/>
          <p:cNvSpPr/>
          <p:nvPr/>
        </p:nvSpPr>
        <p:spPr>
          <a:xfrm>
            <a:off x="4423041" y="1729794"/>
            <a:ext cx="1219027" cy="4178215"/>
          </a:xfrm>
          <a:prstGeom prst="rect">
            <a:avLst/>
          </a:prstGeom>
          <a:solidFill>
            <a:schemeClr val="bg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253" tIns="45623" rIns="91253" bIns="45623" rtlCol="0" anchor="ctr"/>
          <a:lstStyle/>
          <a:p>
            <a:pPr algn="ctr"/>
            <a:endParaRPr lang="en-US" sz="1800" dirty="0"/>
          </a:p>
        </p:txBody>
      </p:sp>
      <p:sp>
        <p:nvSpPr>
          <p:cNvPr id="38" name="Rectangle 37"/>
          <p:cNvSpPr/>
          <p:nvPr/>
        </p:nvSpPr>
        <p:spPr>
          <a:xfrm>
            <a:off x="4116379" y="1749017"/>
            <a:ext cx="1219027" cy="4178215"/>
          </a:xfrm>
          <a:prstGeom prst="rect">
            <a:avLst/>
          </a:prstGeom>
          <a:solidFill>
            <a:schemeClr val="bg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253" tIns="45623" rIns="91253" bIns="45623" rtlCol="0" anchor="ctr"/>
          <a:lstStyle/>
          <a:p>
            <a:pPr algn="ctr"/>
            <a:endParaRPr lang="en-US" sz="1800" dirty="0"/>
          </a:p>
        </p:txBody>
      </p:sp>
      <p:sp>
        <p:nvSpPr>
          <p:cNvPr id="39" name="Rectangle 38"/>
          <p:cNvSpPr/>
          <p:nvPr/>
        </p:nvSpPr>
        <p:spPr>
          <a:xfrm>
            <a:off x="3809718" y="1768241"/>
            <a:ext cx="1219027" cy="4175002"/>
          </a:xfrm>
          <a:prstGeom prst="rect">
            <a:avLst/>
          </a:prstGeom>
          <a:solidFill>
            <a:schemeClr val="bg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253" tIns="45623" rIns="91253" bIns="45623" rtlCol="0" anchor="ctr"/>
          <a:lstStyle/>
          <a:p>
            <a:pPr algn="ctr"/>
            <a:endParaRPr lang="en-US" sz="1800" dirty="0"/>
          </a:p>
        </p:txBody>
      </p:sp>
      <p:sp>
        <p:nvSpPr>
          <p:cNvPr id="40" name="TextBox 39"/>
          <p:cNvSpPr txBox="1"/>
          <p:nvPr/>
        </p:nvSpPr>
        <p:spPr>
          <a:xfrm rot="16200000">
            <a:off x="-404729" y="3649395"/>
            <a:ext cx="1557894" cy="184666"/>
          </a:xfrm>
          <a:prstGeom prst="rect">
            <a:avLst/>
          </a:prstGeom>
          <a:noFill/>
        </p:spPr>
        <p:txBody>
          <a:bodyPr wrap="square" lIns="0" tIns="0" rIns="0" bIns="0" rtlCol="0">
            <a:spAutoFit/>
          </a:bodyPr>
          <a:lstStyle/>
          <a:p>
            <a:pPr algn="ctr"/>
            <a:r>
              <a:rPr lang="en-US" sz="1200" dirty="0">
                <a:solidFill>
                  <a:schemeClr val="tx1">
                    <a:lumMod val="75000"/>
                    <a:lumOff val="25000"/>
                  </a:schemeClr>
                </a:solidFill>
              </a:rPr>
              <a:t>Quarter rack</a:t>
            </a:r>
          </a:p>
        </p:txBody>
      </p:sp>
      <p:sp>
        <p:nvSpPr>
          <p:cNvPr id="41" name="TextBox 40"/>
          <p:cNvSpPr txBox="1"/>
          <p:nvPr/>
        </p:nvSpPr>
        <p:spPr>
          <a:xfrm rot="16200000">
            <a:off x="1292628" y="3649395"/>
            <a:ext cx="1463486" cy="184666"/>
          </a:xfrm>
          <a:prstGeom prst="rect">
            <a:avLst/>
          </a:prstGeom>
          <a:noFill/>
        </p:spPr>
        <p:txBody>
          <a:bodyPr wrap="square" lIns="0" tIns="0" rIns="0" bIns="0" rtlCol="0">
            <a:spAutoFit/>
          </a:bodyPr>
          <a:lstStyle/>
          <a:p>
            <a:pPr algn="ctr"/>
            <a:r>
              <a:rPr lang="en-US" sz="1200" dirty="0">
                <a:solidFill>
                  <a:schemeClr val="tx1">
                    <a:lumMod val="75000"/>
                    <a:lumOff val="25000"/>
                  </a:schemeClr>
                </a:solidFill>
              </a:rPr>
              <a:t>Full rack</a:t>
            </a:r>
          </a:p>
        </p:txBody>
      </p:sp>
      <p:sp>
        <p:nvSpPr>
          <p:cNvPr id="42" name="TextBox 41"/>
          <p:cNvSpPr txBox="1"/>
          <p:nvPr/>
        </p:nvSpPr>
        <p:spPr>
          <a:xfrm rot="16200000">
            <a:off x="2904417" y="3649395"/>
            <a:ext cx="1557894" cy="184666"/>
          </a:xfrm>
          <a:prstGeom prst="rect">
            <a:avLst/>
          </a:prstGeom>
          <a:noFill/>
        </p:spPr>
        <p:txBody>
          <a:bodyPr wrap="square" lIns="0" tIns="0" rIns="0" bIns="0" rtlCol="0">
            <a:spAutoFit/>
          </a:bodyPr>
          <a:lstStyle/>
          <a:p>
            <a:pPr algn="ctr"/>
            <a:r>
              <a:rPr lang="en-US" sz="1200" dirty="0">
                <a:solidFill>
                  <a:schemeClr val="tx1">
                    <a:lumMod val="75000"/>
                    <a:lumOff val="25000"/>
                  </a:schemeClr>
                </a:solidFill>
              </a:rPr>
              <a:t>As many as 7 racks</a:t>
            </a:r>
          </a:p>
        </p:txBody>
      </p:sp>
      <p:sp>
        <p:nvSpPr>
          <p:cNvPr id="43" name="TextBox 42"/>
          <p:cNvSpPr txBox="1"/>
          <p:nvPr/>
        </p:nvSpPr>
        <p:spPr>
          <a:xfrm>
            <a:off x="6729759" y="1745076"/>
            <a:ext cx="2268635" cy="4246046"/>
          </a:xfrm>
          <a:prstGeom prst="rect">
            <a:avLst/>
          </a:prstGeom>
          <a:noFill/>
        </p:spPr>
        <p:txBody>
          <a:bodyPr wrap="square" lIns="91253" tIns="45623" rIns="91253" bIns="45623" rtlCol="0">
            <a:noAutofit/>
          </a:bodyPr>
          <a:lstStyle/>
          <a:p>
            <a:pPr>
              <a:lnSpc>
                <a:spcPct val="90000"/>
              </a:lnSpc>
            </a:pPr>
            <a:r>
              <a:rPr lang="en-US" sz="1090" dirty="0">
                <a:solidFill>
                  <a:schemeClr val="accent4"/>
                </a:solidFill>
                <a:latin typeface="+mj-lt"/>
              </a:rPr>
              <a:t>HP AppSystem form factors</a:t>
            </a:r>
          </a:p>
          <a:p>
            <a:pPr marL="173393" indent="-173393">
              <a:buFont typeface="Arial" pitchFamily="34" charset="0"/>
              <a:buChar char="•"/>
            </a:pPr>
            <a:r>
              <a:rPr lang="en-US" sz="1100" dirty="0">
                <a:solidFill>
                  <a:schemeClr val="tx1">
                    <a:lumMod val="75000"/>
                    <a:lumOff val="25000"/>
                  </a:schemeClr>
                </a:solidFill>
                <a:latin typeface="+mj-lt"/>
              </a:rPr>
              <a:t>Starts with a quarter rack</a:t>
            </a:r>
          </a:p>
          <a:p>
            <a:pPr marL="173393" indent="-173393">
              <a:buFont typeface="Arial" pitchFamily="34" charset="0"/>
              <a:buChar char="•"/>
            </a:pPr>
            <a:r>
              <a:rPr lang="en-US" sz="1100" dirty="0">
                <a:solidFill>
                  <a:schemeClr val="tx1">
                    <a:lumMod val="75000"/>
                    <a:lumOff val="25000"/>
                  </a:schemeClr>
                </a:solidFill>
                <a:latin typeface="+mj-lt"/>
              </a:rPr>
              <a:t>Scales out to 7 full racks</a:t>
            </a:r>
          </a:p>
          <a:p>
            <a:endParaRPr lang="en-US" sz="1400" dirty="0">
              <a:latin typeface="+mj-lt"/>
            </a:endParaRPr>
          </a:p>
          <a:p>
            <a:pPr>
              <a:lnSpc>
                <a:spcPct val="90000"/>
              </a:lnSpc>
            </a:pPr>
            <a:r>
              <a:rPr lang="en-US" sz="1090" dirty="0">
                <a:solidFill>
                  <a:schemeClr val="accent4"/>
                </a:solidFill>
                <a:latin typeface="+mj-lt"/>
              </a:rPr>
              <a:t>Quarter rack</a:t>
            </a:r>
          </a:p>
          <a:p>
            <a:pPr marL="173393" indent="-173393">
              <a:buFont typeface="Arial" pitchFamily="34" charset="0"/>
              <a:buChar char="•"/>
            </a:pPr>
            <a:r>
              <a:rPr lang="en-US" sz="1100" dirty="0">
                <a:solidFill>
                  <a:schemeClr val="tx1">
                    <a:lumMod val="75000"/>
                    <a:lumOff val="25000"/>
                  </a:schemeClr>
                </a:solidFill>
                <a:latin typeface="+mj-lt"/>
              </a:rPr>
              <a:t>2 active compute servers</a:t>
            </a:r>
          </a:p>
          <a:p>
            <a:pPr marL="173393" indent="-173393">
              <a:buFont typeface="Arial" pitchFamily="34" charset="0"/>
              <a:buChar char="•"/>
            </a:pPr>
            <a:r>
              <a:rPr lang="en-US" sz="1100" dirty="0">
                <a:solidFill>
                  <a:schemeClr val="tx1">
                    <a:lumMod val="75000"/>
                    <a:lumOff val="25000"/>
                  </a:schemeClr>
                </a:solidFill>
                <a:latin typeface="+mj-lt"/>
              </a:rPr>
              <a:t>32 cores</a:t>
            </a:r>
          </a:p>
          <a:p>
            <a:pPr marL="173393" indent="-173393">
              <a:buFont typeface="Arial" pitchFamily="34" charset="0"/>
              <a:buChar char="•"/>
            </a:pPr>
            <a:r>
              <a:rPr lang="en-US" sz="1100" dirty="0">
                <a:solidFill>
                  <a:schemeClr val="tx1">
                    <a:lumMod val="75000"/>
                    <a:lumOff val="25000"/>
                  </a:schemeClr>
                </a:solidFill>
                <a:latin typeface="+mj-lt"/>
              </a:rPr>
              <a:t>15 terabytes of uncompressed capacity</a:t>
            </a:r>
          </a:p>
          <a:p>
            <a:endParaRPr lang="en-US" sz="1400" dirty="0">
              <a:latin typeface="+mj-lt"/>
            </a:endParaRPr>
          </a:p>
          <a:p>
            <a:pPr>
              <a:lnSpc>
                <a:spcPct val="90000"/>
              </a:lnSpc>
            </a:pPr>
            <a:r>
              <a:rPr lang="en-US" sz="1090" dirty="0">
                <a:solidFill>
                  <a:schemeClr val="accent4"/>
                </a:solidFill>
                <a:latin typeface="+mj-lt"/>
              </a:rPr>
              <a:t>Full 7 racks</a:t>
            </a:r>
          </a:p>
          <a:p>
            <a:pPr marL="173393" indent="-173393">
              <a:buFont typeface="Arial" pitchFamily="34" charset="0"/>
              <a:buChar char="•"/>
            </a:pPr>
            <a:r>
              <a:rPr lang="en-US" sz="1100" dirty="0">
                <a:solidFill>
                  <a:schemeClr val="tx1">
                    <a:lumMod val="75000"/>
                    <a:lumOff val="25000"/>
                  </a:schemeClr>
                </a:solidFill>
                <a:latin typeface="+mj-lt"/>
              </a:rPr>
              <a:t>56 active compute nodes</a:t>
            </a:r>
          </a:p>
          <a:p>
            <a:pPr marL="173393" indent="-173393">
              <a:buFont typeface="Arial" pitchFamily="34" charset="0"/>
              <a:buChar char="•"/>
            </a:pPr>
            <a:r>
              <a:rPr lang="en-US" sz="1100" dirty="0">
                <a:solidFill>
                  <a:schemeClr val="tx1">
                    <a:lumMod val="75000"/>
                    <a:lumOff val="25000"/>
                  </a:schemeClr>
                </a:solidFill>
                <a:latin typeface="+mj-lt"/>
              </a:rPr>
              <a:t>896 PDW cores</a:t>
            </a:r>
          </a:p>
          <a:p>
            <a:pPr marL="173393" indent="-173393">
              <a:buFont typeface="Arial" pitchFamily="34" charset="0"/>
              <a:buChar char="•"/>
            </a:pPr>
            <a:r>
              <a:rPr lang="en-US" sz="1100" dirty="0">
                <a:solidFill>
                  <a:schemeClr val="tx1">
                    <a:lumMod val="75000"/>
                    <a:lumOff val="25000"/>
                  </a:schemeClr>
                </a:solidFill>
                <a:latin typeface="+mj-lt"/>
              </a:rPr>
              <a:t>1.2 petabytes of uncompressed capacity</a:t>
            </a:r>
          </a:p>
          <a:p>
            <a:endParaRPr lang="en-US" sz="1400" dirty="0">
              <a:latin typeface="+mj-lt"/>
            </a:endParaRPr>
          </a:p>
          <a:p>
            <a:pPr>
              <a:lnSpc>
                <a:spcPct val="90000"/>
              </a:lnSpc>
            </a:pPr>
            <a:r>
              <a:rPr lang="en-US" sz="1090" dirty="0">
                <a:solidFill>
                  <a:schemeClr val="accent4"/>
                </a:solidFill>
                <a:latin typeface="+mj-lt"/>
              </a:rPr>
              <a:t>HP hardware details</a:t>
            </a:r>
          </a:p>
          <a:p>
            <a:pPr marL="173393" indent="-173393">
              <a:buFont typeface="Arial" pitchFamily="34" charset="0"/>
              <a:buChar char="•"/>
            </a:pPr>
            <a:r>
              <a:rPr lang="en-US" sz="1100" dirty="0">
                <a:solidFill>
                  <a:schemeClr val="tx1">
                    <a:lumMod val="75000"/>
                    <a:lumOff val="25000"/>
                  </a:schemeClr>
                </a:solidFill>
                <a:latin typeface="+mj-lt"/>
              </a:rPr>
              <a:t>HP ProLiant Gen8 DL360</a:t>
            </a:r>
          </a:p>
          <a:p>
            <a:pPr marL="173393" indent="-173393">
              <a:buFont typeface="Arial" pitchFamily="34" charset="0"/>
              <a:buChar char="•"/>
            </a:pPr>
            <a:r>
              <a:rPr lang="en-US" sz="1100" dirty="0">
                <a:solidFill>
                  <a:schemeClr val="tx1">
                    <a:lumMod val="75000"/>
                    <a:lumOff val="25000"/>
                  </a:schemeClr>
                </a:solidFill>
                <a:latin typeface="+mj-lt"/>
              </a:rPr>
              <a:t>HP Insight Remote Support</a:t>
            </a:r>
          </a:p>
          <a:p>
            <a:pPr marL="173393" indent="-173393">
              <a:buFont typeface="Arial" pitchFamily="34" charset="0"/>
              <a:buChar char="•"/>
            </a:pPr>
            <a:r>
              <a:rPr lang="en-US" sz="1100" dirty="0">
                <a:solidFill>
                  <a:schemeClr val="tx1">
                    <a:lumMod val="75000"/>
                    <a:lumOff val="25000"/>
                  </a:schemeClr>
                </a:solidFill>
                <a:latin typeface="+mj-lt"/>
              </a:rPr>
              <a:t>HP Support Pack Utility Management Suite</a:t>
            </a:r>
          </a:p>
        </p:txBody>
      </p:sp>
      <p:grpSp>
        <p:nvGrpSpPr>
          <p:cNvPr id="44" name="Group 43"/>
          <p:cNvGrpSpPr/>
          <p:nvPr/>
        </p:nvGrpSpPr>
        <p:grpSpPr>
          <a:xfrm>
            <a:off x="469984" y="1768241"/>
            <a:ext cx="1219027" cy="4175002"/>
            <a:chOff x="1143000" y="910756"/>
            <a:chExt cx="1219200" cy="4175594"/>
          </a:xfrm>
        </p:grpSpPr>
        <p:sp>
          <p:nvSpPr>
            <p:cNvPr id="45" name="Rectangle 44"/>
            <p:cNvSpPr/>
            <p:nvPr/>
          </p:nvSpPr>
          <p:spPr>
            <a:xfrm>
              <a:off x="1143000" y="910756"/>
              <a:ext cx="1219200" cy="4175594"/>
            </a:xfrm>
            <a:prstGeom prst="rect">
              <a:avLst/>
            </a:prstGeom>
            <a:solidFill>
              <a:schemeClr val="bg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nvGrpSpPr>
            <p:cNvPr id="46" name="Group 45"/>
            <p:cNvGrpSpPr/>
            <p:nvPr/>
          </p:nvGrpSpPr>
          <p:grpSpPr>
            <a:xfrm>
              <a:off x="1219199" y="4350884"/>
              <a:ext cx="1066801" cy="659268"/>
              <a:chOff x="609599" y="5415997"/>
              <a:chExt cx="1447801" cy="1027398"/>
            </a:xfrm>
          </p:grpSpPr>
          <p:sp>
            <p:nvSpPr>
              <p:cNvPr id="54" name="Rectangle 53"/>
              <p:cNvSpPr/>
              <p:nvPr/>
            </p:nvSpPr>
            <p:spPr>
              <a:xfrm>
                <a:off x="609599" y="5873398"/>
                <a:ext cx="1447800" cy="5699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cs typeface="Segoe UI" panose="020B0502040204020203" pitchFamily="34" charset="0"/>
                  </a:rPr>
                  <a:t>Storage</a:t>
                </a:r>
              </a:p>
            </p:txBody>
          </p:sp>
          <p:sp>
            <p:nvSpPr>
              <p:cNvPr id="55" name="Rectangle 54"/>
              <p:cNvSpPr/>
              <p:nvPr/>
            </p:nvSpPr>
            <p:spPr>
              <a:xfrm>
                <a:off x="609600" y="5644699"/>
                <a:ext cx="1447800" cy="1879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cs typeface="Segoe UI" panose="020B0502040204020203" pitchFamily="34" charset="0"/>
                  </a:rPr>
                  <a:t>Server</a:t>
                </a:r>
              </a:p>
            </p:txBody>
          </p:sp>
          <p:sp>
            <p:nvSpPr>
              <p:cNvPr id="56" name="Rectangle 55"/>
              <p:cNvSpPr/>
              <p:nvPr/>
            </p:nvSpPr>
            <p:spPr>
              <a:xfrm>
                <a:off x="609600" y="5415997"/>
                <a:ext cx="1447800" cy="18796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cs typeface="Segoe UI" panose="020B0502040204020203" pitchFamily="34" charset="0"/>
                  </a:rPr>
                  <a:t>Server</a:t>
                </a:r>
              </a:p>
            </p:txBody>
          </p:sp>
        </p:grpSp>
        <p:grpSp>
          <p:nvGrpSpPr>
            <p:cNvPr id="47" name="Group 46"/>
            <p:cNvGrpSpPr/>
            <p:nvPr/>
          </p:nvGrpSpPr>
          <p:grpSpPr>
            <a:xfrm>
              <a:off x="1219199" y="964291"/>
              <a:ext cx="1066800" cy="863947"/>
              <a:chOff x="2102125" y="1269378"/>
              <a:chExt cx="1321904" cy="908779"/>
            </a:xfrm>
          </p:grpSpPr>
          <p:sp>
            <p:nvSpPr>
              <p:cNvPr id="48" name="Rectangle 47"/>
              <p:cNvSpPr/>
              <p:nvPr/>
            </p:nvSpPr>
            <p:spPr>
              <a:xfrm>
                <a:off x="2102125" y="1269378"/>
                <a:ext cx="1321904" cy="130300"/>
              </a:xfrm>
              <a:prstGeom prst="rect">
                <a:avLst/>
              </a:prstGeom>
              <a:solidFill>
                <a:schemeClr val="accent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cs typeface="Segoe UI" panose="020B0502040204020203" pitchFamily="34" charset="0"/>
                  </a:rPr>
                  <a:t>Infiniband switch</a:t>
                </a:r>
              </a:p>
            </p:txBody>
          </p:sp>
          <p:sp>
            <p:nvSpPr>
              <p:cNvPr id="49" name="Rectangle 48"/>
              <p:cNvSpPr/>
              <p:nvPr/>
            </p:nvSpPr>
            <p:spPr>
              <a:xfrm>
                <a:off x="2102125" y="1427179"/>
                <a:ext cx="1321904" cy="130300"/>
              </a:xfrm>
              <a:prstGeom prst="rect">
                <a:avLst/>
              </a:prstGeom>
              <a:solidFill>
                <a:schemeClr val="accent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cs typeface="Segoe UI" panose="020B0502040204020203" pitchFamily="34" charset="0"/>
                  </a:rPr>
                  <a:t>Infiniband switch</a:t>
                </a:r>
              </a:p>
            </p:txBody>
          </p:sp>
          <p:sp>
            <p:nvSpPr>
              <p:cNvPr id="50" name="Rectangle 49"/>
              <p:cNvSpPr/>
              <p:nvPr/>
            </p:nvSpPr>
            <p:spPr>
              <a:xfrm>
                <a:off x="2102125" y="1584978"/>
                <a:ext cx="1321904" cy="1303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cs typeface="Segoe UI" panose="020B0502040204020203" pitchFamily="34" charset="0"/>
                  </a:rPr>
                  <a:t>Ethernet switch</a:t>
                </a:r>
              </a:p>
            </p:txBody>
          </p:sp>
          <p:sp>
            <p:nvSpPr>
              <p:cNvPr id="51" name="Rectangle 50"/>
              <p:cNvSpPr/>
              <p:nvPr/>
            </p:nvSpPr>
            <p:spPr>
              <a:xfrm>
                <a:off x="2102125" y="1742779"/>
                <a:ext cx="1321904" cy="1303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cs typeface="Segoe UI" panose="020B0502040204020203" pitchFamily="34" charset="0"/>
                  </a:rPr>
                  <a:t>Ethernet switch</a:t>
                </a:r>
              </a:p>
            </p:txBody>
          </p:sp>
          <p:sp>
            <p:nvSpPr>
              <p:cNvPr id="52" name="Rectangle 51"/>
              <p:cNvSpPr/>
              <p:nvPr/>
            </p:nvSpPr>
            <p:spPr>
              <a:xfrm>
                <a:off x="2102125" y="1900577"/>
                <a:ext cx="1321904" cy="1250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cs typeface="Segoe UI" panose="020B0502040204020203" pitchFamily="34" charset="0"/>
                  </a:rPr>
                  <a:t>Control node</a:t>
                </a:r>
              </a:p>
            </p:txBody>
          </p:sp>
          <p:sp>
            <p:nvSpPr>
              <p:cNvPr id="53" name="Rectangle 52"/>
              <p:cNvSpPr/>
              <p:nvPr/>
            </p:nvSpPr>
            <p:spPr>
              <a:xfrm>
                <a:off x="2102125" y="2053117"/>
                <a:ext cx="1321904" cy="1250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cs typeface="Segoe UI" panose="020B0502040204020203" pitchFamily="34" charset="0"/>
                  </a:rPr>
                  <a:t>HA server</a:t>
                </a:r>
              </a:p>
            </p:txBody>
          </p:sp>
        </p:grpSp>
      </p:grpSp>
      <p:grpSp>
        <p:nvGrpSpPr>
          <p:cNvPr id="57" name="Group 4"/>
          <p:cNvGrpSpPr>
            <a:grpSpLocks noChangeAspect="1"/>
          </p:cNvGrpSpPr>
          <p:nvPr/>
        </p:nvGrpSpPr>
        <p:grpSpPr bwMode="auto">
          <a:xfrm>
            <a:off x="8621943" y="934840"/>
            <a:ext cx="415922" cy="417677"/>
            <a:chOff x="3530" y="2022"/>
            <a:chExt cx="474" cy="476"/>
          </a:xfrm>
          <a:solidFill>
            <a:srgbClr val="00B0F0"/>
          </a:solidFill>
        </p:grpSpPr>
        <p:sp>
          <p:nvSpPr>
            <p:cNvPr id="58" name="Freeform 5"/>
            <p:cNvSpPr>
              <a:spLocks/>
            </p:cNvSpPr>
            <p:nvPr/>
          </p:nvSpPr>
          <p:spPr bwMode="auto">
            <a:xfrm>
              <a:off x="3530" y="2022"/>
              <a:ext cx="474" cy="476"/>
            </a:xfrm>
            <a:custGeom>
              <a:avLst/>
              <a:gdLst>
                <a:gd name="T0" fmla="*/ 700 w 1404"/>
                <a:gd name="T1" fmla="*/ 5 h 1409"/>
                <a:gd name="T2" fmla="*/ 762 w 1404"/>
                <a:gd name="T3" fmla="*/ 5 h 1409"/>
                <a:gd name="T4" fmla="*/ 1026 w 1404"/>
                <a:gd name="T5" fmla="*/ 81 h 1409"/>
                <a:gd name="T6" fmla="*/ 1287 w 1404"/>
                <a:gd name="T7" fmla="*/ 315 h 1409"/>
                <a:gd name="T8" fmla="*/ 1403 w 1404"/>
                <a:gd name="T9" fmla="*/ 653 h 1409"/>
                <a:gd name="T10" fmla="*/ 1404 w 1404"/>
                <a:gd name="T11" fmla="*/ 748 h 1409"/>
                <a:gd name="T12" fmla="*/ 1334 w 1404"/>
                <a:gd name="T13" fmla="*/ 1012 h 1409"/>
                <a:gd name="T14" fmla="*/ 1135 w 1404"/>
                <a:gd name="T15" fmla="*/ 1257 h 1409"/>
                <a:gd name="T16" fmla="*/ 770 w 1404"/>
                <a:gd name="T17" fmla="*/ 1402 h 1409"/>
                <a:gd name="T18" fmla="*/ 710 w 1404"/>
                <a:gd name="T19" fmla="*/ 1406 h 1409"/>
                <a:gd name="T20" fmla="*/ 670 w 1404"/>
                <a:gd name="T21" fmla="*/ 1404 h 1409"/>
                <a:gd name="T22" fmla="*/ 818 w 1404"/>
                <a:gd name="T23" fmla="*/ 988 h 1409"/>
                <a:gd name="T24" fmla="*/ 981 w 1404"/>
                <a:gd name="T25" fmla="*/ 987 h 1409"/>
                <a:gd name="T26" fmla="*/ 1061 w 1404"/>
                <a:gd name="T27" fmla="*/ 931 h 1409"/>
                <a:gd name="T28" fmla="*/ 1198 w 1404"/>
                <a:gd name="T29" fmla="*/ 544 h 1409"/>
                <a:gd name="T30" fmla="*/ 1203 w 1404"/>
                <a:gd name="T31" fmla="*/ 482 h 1409"/>
                <a:gd name="T32" fmla="*/ 1146 w 1404"/>
                <a:gd name="T33" fmla="*/ 431 h 1409"/>
                <a:gd name="T34" fmla="*/ 1078 w 1404"/>
                <a:gd name="T35" fmla="*/ 426 h 1409"/>
                <a:gd name="T36" fmla="*/ 869 w 1404"/>
                <a:gd name="T37" fmla="*/ 426 h 1409"/>
                <a:gd name="T38" fmla="*/ 865 w 1404"/>
                <a:gd name="T39" fmla="*/ 435 h 1409"/>
                <a:gd name="T40" fmla="*/ 527 w 1404"/>
                <a:gd name="T41" fmla="*/ 1384 h 1409"/>
                <a:gd name="T42" fmla="*/ 217 w 1404"/>
                <a:gd name="T43" fmla="*/ 1210 h 1409"/>
                <a:gd name="T44" fmla="*/ 14 w 1404"/>
                <a:gd name="T45" fmla="*/ 837 h 1409"/>
                <a:gd name="T46" fmla="*/ 0 w 1404"/>
                <a:gd name="T47" fmla="*/ 708 h 1409"/>
                <a:gd name="T48" fmla="*/ 51 w 1404"/>
                <a:gd name="T49" fmla="*/ 445 h 1409"/>
                <a:gd name="T50" fmla="*/ 546 w 1404"/>
                <a:gd name="T51" fmla="*/ 21 h 1409"/>
                <a:gd name="T52" fmla="*/ 208 w 1404"/>
                <a:gd name="T53" fmla="*/ 966 h 1409"/>
                <a:gd name="T54" fmla="*/ 230 w 1404"/>
                <a:gd name="T55" fmla="*/ 967 h 1409"/>
                <a:gd name="T56" fmla="*/ 354 w 1404"/>
                <a:gd name="T57" fmla="*/ 967 h 1409"/>
                <a:gd name="T58" fmla="*/ 361 w 1404"/>
                <a:gd name="T59" fmla="*/ 956 h 1409"/>
                <a:gd name="T60" fmla="*/ 512 w 1404"/>
                <a:gd name="T61" fmla="*/ 534 h 1409"/>
                <a:gd name="T62" fmla="*/ 522 w 1404"/>
                <a:gd name="T63" fmla="*/ 508 h 1409"/>
                <a:gd name="T64" fmla="*/ 599 w 1404"/>
                <a:gd name="T65" fmla="*/ 509 h 1409"/>
                <a:gd name="T66" fmla="*/ 436 w 1404"/>
                <a:gd name="T67" fmla="*/ 966 h 1409"/>
                <a:gd name="T68" fmla="*/ 454 w 1404"/>
                <a:gd name="T69" fmla="*/ 968 h 1409"/>
                <a:gd name="T70" fmla="*/ 584 w 1404"/>
                <a:gd name="T71" fmla="*/ 967 h 1409"/>
                <a:gd name="T72" fmla="*/ 732 w 1404"/>
                <a:gd name="T73" fmla="*/ 552 h 1409"/>
                <a:gd name="T74" fmla="*/ 727 w 1404"/>
                <a:gd name="T75" fmla="*/ 464 h 1409"/>
                <a:gd name="T76" fmla="*/ 658 w 1404"/>
                <a:gd name="T77" fmla="*/ 429 h 1409"/>
                <a:gd name="T78" fmla="*/ 550 w 1404"/>
                <a:gd name="T79" fmla="*/ 428 h 1409"/>
                <a:gd name="T80" fmla="*/ 700 w 1404"/>
                <a:gd name="T81" fmla="*/ 5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04" h="1409">
                  <a:moveTo>
                    <a:pt x="700" y="5"/>
                  </a:moveTo>
                  <a:cubicBezTo>
                    <a:pt x="721" y="5"/>
                    <a:pt x="742" y="0"/>
                    <a:pt x="762" y="5"/>
                  </a:cubicBezTo>
                  <a:cubicBezTo>
                    <a:pt x="854" y="13"/>
                    <a:pt x="944" y="38"/>
                    <a:pt x="1026" y="81"/>
                  </a:cubicBezTo>
                  <a:cubicBezTo>
                    <a:pt x="1131" y="135"/>
                    <a:pt x="1222" y="217"/>
                    <a:pt x="1287" y="315"/>
                  </a:cubicBezTo>
                  <a:cubicBezTo>
                    <a:pt x="1354" y="415"/>
                    <a:pt x="1394" y="533"/>
                    <a:pt x="1403" y="653"/>
                  </a:cubicBezTo>
                  <a:cubicBezTo>
                    <a:pt x="1402" y="685"/>
                    <a:pt x="1401" y="717"/>
                    <a:pt x="1404" y="748"/>
                  </a:cubicBezTo>
                  <a:cubicBezTo>
                    <a:pt x="1397" y="839"/>
                    <a:pt x="1374" y="930"/>
                    <a:pt x="1334" y="1012"/>
                  </a:cubicBezTo>
                  <a:cubicBezTo>
                    <a:pt x="1287" y="1108"/>
                    <a:pt x="1218" y="1192"/>
                    <a:pt x="1135" y="1257"/>
                  </a:cubicBezTo>
                  <a:cubicBezTo>
                    <a:pt x="1030" y="1339"/>
                    <a:pt x="902" y="1390"/>
                    <a:pt x="770" y="1402"/>
                  </a:cubicBezTo>
                  <a:cubicBezTo>
                    <a:pt x="750" y="1404"/>
                    <a:pt x="730" y="1408"/>
                    <a:pt x="710" y="1406"/>
                  </a:cubicBezTo>
                  <a:cubicBezTo>
                    <a:pt x="696" y="1405"/>
                    <a:pt x="683" y="1409"/>
                    <a:pt x="670" y="1404"/>
                  </a:cubicBezTo>
                  <a:cubicBezTo>
                    <a:pt x="719" y="1265"/>
                    <a:pt x="768" y="1126"/>
                    <a:pt x="818" y="988"/>
                  </a:cubicBezTo>
                  <a:cubicBezTo>
                    <a:pt x="872" y="987"/>
                    <a:pt x="927" y="988"/>
                    <a:pt x="981" y="987"/>
                  </a:cubicBezTo>
                  <a:cubicBezTo>
                    <a:pt x="1015" y="986"/>
                    <a:pt x="1049" y="965"/>
                    <a:pt x="1061" y="931"/>
                  </a:cubicBezTo>
                  <a:cubicBezTo>
                    <a:pt x="1107" y="802"/>
                    <a:pt x="1154" y="674"/>
                    <a:pt x="1198" y="544"/>
                  </a:cubicBezTo>
                  <a:cubicBezTo>
                    <a:pt x="1205" y="525"/>
                    <a:pt x="1209" y="503"/>
                    <a:pt x="1203" y="482"/>
                  </a:cubicBezTo>
                  <a:cubicBezTo>
                    <a:pt x="1196" y="456"/>
                    <a:pt x="1172" y="438"/>
                    <a:pt x="1146" y="431"/>
                  </a:cubicBezTo>
                  <a:cubicBezTo>
                    <a:pt x="1124" y="424"/>
                    <a:pt x="1101" y="427"/>
                    <a:pt x="1078" y="426"/>
                  </a:cubicBezTo>
                  <a:cubicBezTo>
                    <a:pt x="1008" y="426"/>
                    <a:pt x="939" y="427"/>
                    <a:pt x="869" y="426"/>
                  </a:cubicBezTo>
                  <a:cubicBezTo>
                    <a:pt x="868" y="428"/>
                    <a:pt x="866" y="433"/>
                    <a:pt x="865" y="435"/>
                  </a:cubicBezTo>
                  <a:cubicBezTo>
                    <a:pt x="752" y="751"/>
                    <a:pt x="640" y="1068"/>
                    <a:pt x="527" y="1384"/>
                  </a:cubicBezTo>
                  <a:cubicBezTo>
                    <a:pt x="411" y="1354"/>
                    <a:pt x="303" y="1293"/>
                    <a:pt x="217" y="1210"/>
                  </a:cubicBezTo>
                  <a:cubicBezTo>
                    <a:pt x="113" y="1110"/>
                    <a:pt x="41" y="978"/>
                    <a:pt x="14" y="837"/>
                  </a:cubicBezTo>
                  <a:cubicBezTo>
                    <a:pt x="6" y="795"/>
                    <a:pt x="2" y="751"/>
                    <a:pt x="0" y="708"/>
                  </a:cubicBezTo>
                  <a:cubicBezTo>
                    <a:pt x="2" y="619"/>
                    <a:pt x="17" y="528"/>
                    <a:pt x="51" y="445"/>
                  </a:cubicBezTo>
                  <a:cubicBezTo>
                    <a:pt x="133" y="234"/>
                    <a:pt x="324" y="68"/>
                    <a:pt x="546" y="21"/>
                  </a:cubicBezTo>
                  <a:cubicBezTo>
                    <a:pt x="432" y="336"/>
                    <a:pt x="321" y="651"/>
                    <a:pt x="208" y="966"/>
                  </a:cubicBezTo>
                  <a:cubicBezTo>
                    <a:pt x="215" y="968"/>
                    <a:pt x="222" y="967"/>
                    <a:pt x="230" y="967"/>
                  </a:cubicBezTo>
                  <a:cubicBezTo>
                    <a:pt x="271" y="967"/>
                    <a:pt x="313" y="968"/>
                    <a:pt x="354" y="967"/>
                  </a:cubicBezTo>
                  <a:cubicBezTo>
                    <a:pt x="360" y="967"/>
                    <a:pt x="359" y="960"/>
                    <a:pt x="361" y="956"/>
                  </a:cubicBezTo>
                  <a:cubicBezTo>
                    <a:pt x="411" y="815"/>
                    <a:pt x="462" y="675"/>
                    <a:pt x="512" y="534"/>
                  </a:cubicBezTo>
                  <a:cubicBezTo>
                    <a:pt x="515" y="525"/>
                    <a:pt x="518" y="517"/>
                    <a:pt x="522" y="508"/>
                  </a:cubicBezTo>
                  <a:cubicBezTo>
                    <a:pt x="547" y="509"/>
                    <a:pt x="573" y="508"/>
                    <a:pt x="599" y="509"/>
                  </a:cubicBezTo>
                  <a:cubicBezTo>
                    <a:pt x="545" y="661"/>
                    <a:pt x="491" y="814"/>
                    <a:pt x="436" y="966"/>
                  </a:cubicBezTo>
                  <a:cubicBezTo>
                    <a:pt x="442" y="968"/>
                    <a:pt x="448" y="967"/>
                    <a:pt x="454" y="968"/>
                  </a:cubicBezTo>
                  <a:cubicBezTo>
                    <a:pt x="497" y="967"/>
                    <a:pt x="541" y="968"/>
                    <a:pt x="584" y="967"/>
                  </a:cubicBezTo>
                  <a:cubicBezTo>
                    <a:pt x="633" y="829"/>
                    <a:pt x="683" y="690"/>
                    <a:pt x="732" y="552"/>
                  </a:cubicBezTo>
                  <a:cubicBezTo>
                    <a:pt x="743" y="524"/>
                    <a:pt x="744" y="490"/>
                    <a:pt x="727" y="464"/>
                  </a:cubicBezTo>
                  <a:cubicBezTo>
                    <a:pt x="712" y="441"/>
                    <a:pt x="685" y="430"/>
                    <a:pt x="658" y="429"/>
                  </a:cubicBezTo>
                  <a:cubicBezTo>
                    <a:pt x="622" y="428"/>
                    <a:pt x="586" y="429"/>
                    <a:pt x="550" y="428"/>
                  </a:cubicBezTo>
                  <a:cubicBezTo>
                    <a:pt x="599" y="287"/>
                    <a:pt x="651" y="146"/>
                    <a:pt x="700" y="5"/>
                  </a:cubicBezTo>
                  <a:close/>
                </a:path>
              </a:pathLst>
            </a:custGeom>
            <a:grpFill/>
            <a:ln w="9525">
              <a:noFill/>
              <a:round/>
              <a:headEnd/>
              <a:tailEnd/>
            </a:ln>
          </p:spPr>
          <p:txBody>
            <a:bodyPr vert="horz" wrap="square" lIns="67232" tIns="33616" rIns="67232" bIns="33616" numCol="1" anchor="t" anchorCtr="0" compatLnSpc="1">
              <a:prstTxWarp prst="textNoShape">
                <a:avLst/>
              </a:prstTxWarp>
            </a:bodyPr>
            <a:lstStyle/>
            <a:p>
              <a:endParaRPr lang="en-US" sz="1090" dirty="0"/>
            </a:p>
          </p:txBody>
        </p:sp>
        <p:sp>
          <p:nvSpPr>
            <p:cNvPr id="59" name="Freeform 6"/>
            <p:cNvSpPr>
              <a:spLocks/>
            </p:cNvSpPr>
            <p:nvPr/>
          </p:nvSpPr>
          <p:spPr bwMode="auto">
            <a:xfrm>
              <a:off x="3816" y="2193"/>
              <a:ext cx="74" cy="136"/>
            </a:xfrm>
            <a:custGeom>
              <a:avLst/>
              <a:gdLst>
                <a:gd name="T0" fmla="*/ 142 w 220"/>
                <a:gd name="T1" fmla="*/ 5 h 404"/>
                <a:gd name="T2" fmla="*/ 160 w 220"/>
                <a:gd name="T3" fmla="*/ 2 h 404"/>
                <a:gd name="T4" fmla="*/ 220 w 220"/>
                <a:gd name="T5" fmla="*/ 3 h 404"/>
                <a:gd name="T6" fmla="*/ 78 w 220"/>
                <a:gd name="T7" fmla="*/ 403 h 404"/>
                <a:gd name="T8" fmla="*/ 0 w 220"/>
                <a:gd name="T9" fmla="*/ 403 h 404"/>
                <a:gd name="T10" fmla="*/ 142 w 220"/>
                <a:gd name="T11" fmla="*/ 5 h 404"/>
              </a:gdLst>
              <a:ahLst/>
              <a:cxnLst>
                <a:cxn ang="0">
                  <a:pos x="T0" y="T1"/>
                </a:cxn>
                <a:cxn ang="0">
                  <a:pos x="T2" y="T3"/>
                </a:cxn>
                <a:cxn ang="0">
                  <a:pos x="T4" y="T5"/>
                </a:cxn>
                <a:cxn ang="0">
                  <a:pos x="T6" y="T7"/>
                </a:cxn>
                <a:cxn ang="0">
                  <a:pos x="T8" y="T9"/>
                </a:cxn>
                <a:cxn ang="0">
                  <a:pos x="T10" y="T11"/>
                </a:cxn>
              </a:cxnLst>
              <a:rect l="0" t="0" r="r" b="b"/>
              <a:pathLst>
                <a:path w="220" h="404">
                  <a:moveTo>
                    <a:pt x="142" y="5"/>
                  </a:moveTo>
                  <a:cubicBezTo>
                    <a:pt x="147" y="0"/>
                    <a:pt x="154" y="3"/>
                    <a:pt x="160" y="2"/>
                  </a:cubicBezTo>
                  <a:cubicBezTo>
                    <a:pt x="180" y="3"/>
                    <a:pt x="200" y="2"/>
                    <a:pt x="220" y="3"/>
                  </a:cubicBezTo>
                  <a:cubicBezTo>
                    <a:pt x="173" y="136"/>
                    <a:pt x="124" y="269"/>
                    <a:pt x="78" y="403"/>
                  </a:cubicBezTo>
                  <a:cubicBezTo>
                    <a:pt x="52" y="404"/>
                    <a:pt x="26" y="403"/>
                    <a:pt x="0" y="403"/>
                  </a:cubicBezTo>
                  <a:cubicBezTo>
                    <a:pt x="48" y="270"/>
                    <a:pt x="95" y="138"/>
                    <a:pt x="142" y="5"/>
                  </a:cubicBezTo>
                  <a:close/>
                </a:path>
              </a:pathLst>
            </a:custGeom>
            <a:grpFill/>
            <a:ln w="9525">
              <a:noFill/>
              <a:round/>
              <a:headEnd/>
              <a:tailEnd/>
            </a:ln>
          </p:spPr>
          <p:txBody>
            <a:bodyPr vert="horz" wrap="square" lIns="67232" tIns="33616" rIns="67232" bIns="33616" numCol="1" anchor="t" anchorCtr="0" compatLnSpc="1">
              <a:prstTxWarp prst="textNoShape">
                <a:avLst/>
              </a:prstTxWarp>
            </a:bodyPr>
            <a:lstStyle/>
            <a:p>
              <a:endParaRPr lang="en-US" sz="1090" dirty="0"/>
            </a:p>
          </p:txBody>
        </p:sp>
      </p:grpSp>
      <p:grpSp>
        <p:nvGrpSpPr>
          <p:cNvPr id="60" name="Group 4"/>
          <p:cNvGrpSpPr>
            <a:grpSpLocks noChangeAspect="1"/>
          </p:cNvGrpSpPr>
          <p:nvPr/>
        </p:nvGrpSpPr>
        <p:grpSpPr bwMode="auto">
          <a:xfrm>
            <a:off x="4182334" y="2383367"/>
            <a:ext cx="471713" cy="473704"/>
            <a:chOff x="3530" y="2022"/>
            <a:chExt cx="474" cy="476"/>
          </a:xfrm>
          <a:solidFill>
            <a:srgbClr val="00B0F0"/>
          </a:solidFill>
        </p:grpSpPr>
        <p:sp>
          <p:nvSpPr>
            <p:cNvPr id="61" name="Freeform 5"/>
            <p:cNvSpPr>
              <a:spLocks/>
            </p:cNvSpPr>
            <p:nvPr/>
          </p:nvSpPr>
          <p:spPr bwMode="auto">
            <a:xfrm>
              <a:off x="3530" y="2022"/>
              <a:ext cx="474" cy="476"/>
            </a:xfrm>
            <a:custGeom>
              <a:avLst/>
              <a:gdLst>
                <a:gd name="T0" fmla="*/ 700 w 1404"/>
                <a:gd name="T1" fmla="*/ 5 h 1409"/>
                <a:gd name="T2" fmla="*/ 762 w 1404"/>
                <a:gd name="T3" fmla="*/ 5 h 1409"/>
                <a:gd name="T4" fmla="*/ 1026 w 1404"/>
                <a:gd name="T5" fmla="*/ 81 h 1409"/>
                <a:gd name="T6" fmla="*/ 1287 w 1404"/>
                <a:gd name="T7" fmla="*/ 315 h 1409"/>
                <a:gd name="T8" fmla="*/ 1403 w 1404"/>
                <a:gd name="T9" fmla="*/ 653 h 1409"/>
                <a:gd name="T10" fmla="*/ 1404 w 1404"/>
                <a:gd name="T11" fmla="*/ 748 h 1409"/>
                <a:gd name="T12" fmla="*/ 1334 w 1404"/>
                <a:gd name="T13" fmla="*/ 1012 h 1409"/>
                <a:gd name="T14" fmla="*/ 1135 w 1404"/>
                <a:gd name="T15" fmla="*/ 1257 h 1409"/>
                <a:gd name="T16" fmla="*/ 770 w 1404"/>
                <a:gd name="T17" fmla="*/ 1402 h 1409"/>
                <a:gd name="T18" fmla="*/ 710 w 1404"/>
                <a:gd name="T19" fmla="*/ 1406 h 1409"/>
                <a:gd name="T20" fmla="*/ 670 w 1404"/>
                <a:gd name="T21" fmla="*/ 1404 h 1409"/>
                <a:gd name="T22" fmla="*/ 818 w 1404"/>
                <a:gd name="T23" fmla="*/ 988 h 1409"/>
                <a:gd name="T24" fmla="*/ 981 w 1404"/>
                <a:gd name="T25" fmla="*/ 987 h 1409"/>
                <a:gd name="T26" fmla="*/ 1061 w 1404"/>
                <a:gd name="T27" fmla="*/ 931 h 1409"/>
                <a:gd name="T28" fmla="*/ 1198 w 1404"/>
                <a:gd name="T29" fmla="*/ 544 h 1409"/>
                <a:gd name="T30" fmla="*/ 1203 w 1404"/>
                <a:gd name="T31" fmla="*/ 482 h 1409"/>
                <a:gd name="T32" fmla="*/ 1146 w 1404"/>
                <a:gd name="T33" fmla="*/ 431 h 1409"/>
                <a:gd name="T34" fmla="*/ 1078 w 1404"/>
                <a:gd name="T35" fmla="*/ 426 h 1409"/>
                <a:gd name="T36" fmla="*/ 869 w 1404"/>
                <a:gd name="T37" fmla="*/ 426 h 1409"/>
                <a:gd name="T38" fmla="*/ 865 w 1404"/>
                <a:gd name="T39" fmla="*/ 435 h 1409"/>
                <a:gd name="T40" fmla="*/ 527 w 1404"/>
                <a:gd name="T41" fmla="*/ 1384 h 1409"/>
                <a:gd name="T42" fmla="*/ 217 w 1404"/>
                <a:gd name="T43" fmla="*/ 1210 h 1409"/>
                <a:gd name="T44" fmla="*/ 14 w 1404"/>
                <a:gd name="T45" fmla="*/ 837 h 1409"/>
                <a:gd name="T46" fmla="*/ 0 w 1404"/>
                <a:gd name="T47" fmla="*/ 708 h 1409"/>
                <a:gd name="T48" fmla="*/ 51 w 1404"/>
                <a:gd name="T49" fmla="*/ 445 h 1409"/>
                <a:gd name="T50" fmla="*/ 546 w 1404"/>
                <a:gd name="T51" fmla="*/ 21 h 1409"/>
                <a:gd name="T52" fmla="*/ 208 w 1404"/>
                <a:gd name="T53" fmla="*/ 966 h 1409"/>
                <a:gd name="T54" fmla="*/ 230 w 1404"/>
                <a:gd name="T55" fmla="*/ 967 h 1409"/>
                <a:gd name="T56" fmla="*/ 354 w 1404"/>
                <a:gd name="T57" fmla="*/ 967 h 1409"/>
                <a:gd name="T58" fmla="*/ 361 w 1404"/>
                <a:gd name="T59" fmla="*/ 956 h 1409"/>
                <a:gd name="T60" fmla="*/ 512 w 1404"/>
                <a:gd name="T61" fmla="*/ 534 h 1409"/>
                <a:gd name="T62" fmla="*/ 522 w 1404"/>
                <a:gd name="T63" fmla="*/ 508 h 1409"/>
                <a:gd name="T64" fmla="*/ 599 w 1404"/>
                <a:gd name="T65" fmla="*/ 509 h 1409"/>
                <a:gd name="T66" fmla="*/ 436 w 1404"/>
                <a:gd name="T67" fmla="*/ 966 h 1409"/>
                <a:gd name="T68" fmla="*/ 454 w 1404"/>
                <a:gd name="T69" fmla="*/ 968 h 1409"/>
                <a:gd name="T70" fmla="*/ 584 w 1404"/>
                <a:gd name="T71" fmla="*/ 967 h 1409"/>
                <a:gd name="T72" fmla="*/ 732 w 1404"/>
                <a:gd name="T73" fmla="*/ 552 h 1409"/>
                <a:gd name="T74" fmla="*/ 727 w 1404"/>
                <a:gd name="T75" fmla="*/ 464 h 1409"/>
                <a:gd name="T76" fmla="*/ 658 w 1404"/>
                <a:gd name="T77" fmla="*/ 429 h 1409"/>
                <a:gd name="T78" fmla="*/ 550 w 1404"/>
                <a:gd name="T79" fmla="*/ 428 h 1409"/>
                <a:gd name="T80" fmla="*/ 700 w 1404"/>
                <a:gd name="T81" fmla="*/ 5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04" h="1409">
                  <a:moveTo>
                    <a:pt x="700" y="5"/>
                  </a:moveTo>
                  <a:cubicBezTo>
                    <a:pt x="721" y="5"/>
                    <a:pt x="742" y="0"/>
                    <a:pt x="762" y="5"/>
                  </a:cubicBezTo>
                  <a:cubicBezTo>
                    <a:pt x="854" y="13"/>
                    <a:pt x="944" y="38"/>
                    <a:pt x="1026" y="81"/>
                  </a:cubicBezTo>
                  <a:cubicBezTo>
                    <a:pt x="1131" y="135"/>
                    <a:pt x="1222" y="217"/>
                    <a:pt x="1287" y="315"/>
                  </a:cubicBezTo>
                  <a:cubicBezTo>
                    <a:pt x="1354" y="415"/>
                    <a:pt x="1394" y="533"/>
                    <a:pt x="1403" y="653"/>
                  </a:cubicBezTo>
                  <a:cubicBezTo>
                    <a:pt x="1402" y="685"/>
                    <a:pt x="1401" y="717"/>
                    <a:pt x="1404" y="748"/>
                  </a:cubicBezTo>
                  <a:cubicBezTo>
                    <a:pt x="1397" y="839"/>
                    <a:pt x="1374" y="930"/>
                    <a:pt x="1334" y="1012"/>
                  </a:cubicBezTo>
                  <a:cubicBezTo>
                    <a:pt x="1287" y="1108"/>
                    <a:pt x="1218" y="1192"/>
                    <a:pt x="1135" y="1257"/>
                  </a:cubicBezTo>
                  <a:cubicBezTo>
                    <a:pt x="1030" y="1339"/>
                    <a:pt x="902" y="1390"/>
                    <a:pt x="770" y="1402"/>
                  </a:cubicBezTo>
                  <a:cubicBezTo>
                    <a:pt x="750" y="1404"/>
                    <a:pt x="730" y="1408"/>
                    <a:pt x="710" y="1406"/>
                  </a:cubicBezTo>
                  <a:cubicBezTo>
                    <a:pt x="696" y="1405"/>
                    <a:pt x="683" y="1409"/>
                    <a:pt x="670" y="1404"/>
                  </a:cubicBezTo>
                  <a:cubicBezTo>
                    <a:pt x="719" y="1265"/>
                    <a:pt x="768" y="1126"/>
                    <a:pt x="818" y="988"/>
                  </a:cubicBezTo>
                  <a:cubicBezTo>
                    <a:pt x="872" y="987"/>
                    <a:pt x="927" y="988"/>
                    <a:pt x="981" y="987"/>
                  </a:cubicBezTo>
                  <a:cubicBezTo>
                    <a:pt x="1015" y="986"/>
                    <a:pt x="1049" y="965"/>
                    <a:pt x="1061" y="931"/>
                  </a:cubicBezTo>
                  <a:cubicBezTo>
                    <a:pt x="1107" y="802"/>
                    <a:pt x="1154" y="674"/>
                    <a:pt x="1198" y="544"/>
                  </a:cubicBezTo>
                  <a:cubicBezTo>
                    <a:pt x="1205" y="525"/>
                    <a:pt x="1209" y="503"/>
                    <a:pt x="1203" y="482"/>
                  </a:cubicBezTo>
                  <a:cubicBezTo>
                    <a:pt x="1196" y="456"/>
                    <a:pt x="1172" y="438"/>
                    <a:pt x="1146" y="431"/>
                  </a:cubicBezTo>
                  <a:cubicBezTo>
                    <a:pt x="1124" y="424"/>
                    <a:pt x="1101" y="427"/>
                    <a:pt x="1078" y="426"/>
                  </a:cubicBezTo>
                  <a:cubicBezTo>
                    <a:pt x="1008" y="426"/>
                    <a:pt x="939" y="427"/>
                    <a:pt x="869" y="426"/>
                  </a:cubicBezTo>
                  <a:cubicBezTo>
                    <a:pt x="868" y="428"/>
                    <a:pt x="866" y="433"/>
                    <a:pt x="865" y="435"/>
                  </a:cubicBezTo>
                  <a:cubicBezTo>
                    <a:pt x="752" y="751"/>
                    <a:pt x="640" y="1068"/>
                    <a:pt x="527" y="1384"/>
                  </a:cubicBezTo>
                  <a:cubicBezTo>
                    <a:pt x="411" y="1354"/>
                    <a:pt x="303" y="1293"/>
                    <a:pt x="217" y="1210"/>
                  </a:cubicBezTo>
                  <a:cubicBezTo>
                    <a:pt x="113" y="1110"/>
                    <a:pt x="41" y="978"/>
                    <a:pt x="14" y="837"/>
                  </a:cubicBezTo>
                  <a:cubicBezTo>
                    <a:pt x="6" y="795"/>
                    <a:pt x="2" y="751"/>
                    <a:pt x="0" y="708"/>
                  </a:cubicBezTo>
                  <a:cubicBezTo>
                    <a:pt x="2" y="619"/>
                    <a:pt x="17" y="528"/>
                    <a:pt x="51" y="445"/>
                  </a:cubicBezTo>
                  <a:cubicBezTo>
                    <a:pt x="133" y="234"/>
                    <a:pt x="324" y="68"/>
                    <a:pt x="546" y="21"/>
                  </a:cubicBezTo>
                  <a:cubicBezTo>
                    <a:pt x="432" y="336"/>
                    <a:pt x="321" y="651"/>
                    <a:pt x="208" y="966"/>
                  </a:cubicBezTo>
                  <a:cubicBezTo>
                    <a:pt x="215" y="968"/>
                    <a:pt x="222" y="967"/>
                    <a:pt x="230" y="967"/>
                  </a:cubicBezTo>
                  <a:cubicBezTo>
                    <a:pt x="271" y="967"/>
                    <a:pt x="313" y="968"/>
                    <a:pt x="354" y="967"/>
                  </a:cubicBezTo>
                  <a:cubicBezTo>
                    <a:pt x="360" y="967"/>
                    <a:pt x="359" y="960"/>
                    <a:pt x="361" y="956"/>
                  </a:cubicBezTo>
                  <a:cubicBezTo>
                    <a:pt x="411" y="815"/>
                    <a:pt x="462" y="675"/>
                    <a:pt x="512" y="534"/>
                  </a:cubicBezTo>
                  <a:cubicBezTo>
                    <a:pt x="515" y="525"/>
                    <a:pt x="518" y="517"/>
                    <a:pt x="522" y="508"/>
                  </a:cubicBezTo>
                  <a:cubicBezTo>
                    <a:pt x="547" y="509"/>
                    <a:pt x="573" y="508"/>
                    <a:pt x="599" y="509"/>
                  </a:cubicBezTo>
                  <a:cubicBezTo>
                    <a:pt x="545" y="661"/>
                    <a:pt x="491" y="814"/>
                    <a:pt x="436" y="966"/>
                  </a:cubicBezTo>
                  <a:cubicBezTo>
                    <a:pt x="442" y="968"/>
                    <a:pt x="448" y="967"/>
                    <a:pt x="454" y="968"/>
                  </a:cubicBezTo>
                  <a:cubicBezTo>
                    <a:pt x="497" y="967"/>
                    <a:pt x="541" y="968"/>
                    <a:pt x="584" y="967"/>
                  </a:cubicBezTo>
                  <a:cubicBezTo>
                    <a:pt x="633" y="829"/>
                    <a:pt x="683" y="690"/>
                    <a:pt x="732" y="552"/>
                  </a:cubicBezTo>
                  <a:cubicBezTo>
                    <a:pt x="743" y="524"/>
                    <a:pt x="744" y="490"/>
                    <a:pt x="727" y="464"/>
                  </a:cubicBezTo>
                  <a:cubicBezTo>
                    <a:pt x="712" y="441"/>
                    <a:pt x="685" y="430"/>
                    <a:pt x="658" y="429"/>
                  </a:cubicBezTo>
                  <a:cubicBezTo>
                    <a:pt x="622" y="428"/>
                    <a:pt x="586" y="429"/>
                    <a:pt x="550" y="428"/>
                  </a:cubicBezTo>
                  <a:cubicBezTo>
                    <a:pt x="599" y="287"/>
                    <a:pt x="651" y="146"/>
                    <a:pt x="700" y="5"/>
                  </a:cubicBezTo>
                  <a:close/>
                </a:path>
              </a:pathLst>
            </a:custGeom>
            <a:grpFill/>
            <a:ln w="9525">
              <a:noFill/>
              <a:round/>
              <a:headEnd/>
              <a:tailEnd/>
            </a:ln>
          </p:spPr>
          <p:txBody>
            <a:bodyPr vert="horz" wrap="square" lIns="67232" tIns="33616" rIns="67232" bIns="33616" numCol="1" anchor="t" anchorCtr="0" compatLnSpc="1">
              <a:prstTxWarp prst="textNoShape">
                <a:avLst/>
              </a:prstTxWarp>
            </a:bodyPr>
            <a:lstStyle/>
            <a:p>
              <a:endParaRPr lang="en-US" sz="1090" dirty="0">
                <a:solidFill>
                  <a:schemeClr val="tx1">
                    <a:lumMod val="75000"/>
                    <a:lumOff val="25000"/>
                  </a:schemeClr>
                </a:solidFill>
              </a:endParaRPr>
            </a:p>
          </p:txBody>
        </p:sp>
        <p:sp>
          <p:nvSpPr>
            <p:cNvPr id="62" name="Freeform 6"/>
            <p:cNvSpPr>
              <a:spLocks/>
            </p:cNvSpPr>
            <p:nvPr/>
          </p:nvSpPr>
          <p:spPr bwMode="auto">
            <a:xfrm>
              <a:off x="3816" y="2193"/>
              <a:ext cx="74" cy="136"/>
            </a:xfrm>
            <a:custGeom>
              <a:avLst/>
              <a:gdLst>
                <a:gd name="T0" fmla="*/ 142 w 220"/>
                <a:gd name="T1" fmla="*/ 5 h 404"/>
                <a:gd name="T2" fmla="*/ 160 w 220"/>
                <a:gd name="T3" fmla="*/ 2 h 404"/>
                <a:gd name="T4" fmla="*/ 220 w 220"/>
                <a:gd name="T5" fmla="*/ 3 h 404"/>
                <a:gd name="T6" fmla="*/ 78 w 220"/>
                <a:gd name="T7" fmla="*/ 403 h 404"/>
                <a:gd name="T8" fmla="*/ 0 w 220"/>
                <a:gd name="T9" fmla="*/ 403 h 404"/>
                <a:gd name="T10" fmla="*/ 142 w 220"/>
                <a:gd name="T11" fmla="*/ 5 h 404"/>
              </a:gdLst>
              <a:ahLst/>
              <a:cxnLst>
                <a:cxn ang="0">
                  <a:pos x="T0" y="T1"/>
                </a:cxn>
                <a:cxn ang="0">
                  <a:pos x="T2" y="T3"/>
                </a:cxn>
                <a:cxn ang="0">
                  <a:pos x="T4" y="T5"/>
                </a:cxn>
                <a:cxn ang="0">
                  <a:pos x="T6" y="T7"/>
                </a:cxn>
                <a:cxn ang="0">
                  <a:pos x="T8" y="T9"/>
                </a:cxn>
                <a:cxn ang="0">
                  <a:pos x="T10" y="T11"/>
                </a:cxn>
              </a:cxnLst>
              <a:rect l="0" t="0" r="r" b="b"/>
              <a:pathLst>
                <a:path w="220" h="404">
                  <a:moveTo>
                    <a:pt x="142" y="5"/>
                  </a:moveTo>
                  <a:cubicBezTo>
                    <a:pt x="147" y="0"/>
                    <a:pt x="154" y="3"/>
                    <a:pt x="160" y="2"/>
                  </a:cubicBezTo>
                  <a:cubicBezTo>
                    <a:pt x="180" y="3"/>
                    <a:pt x="200" y="2"/>
                    <a:pt x="220" y="3"/>
                  </a:cubicBezTo>
                  <a:cubicBezTo>
                    <a:pt x="173" y="136"/>
                    <a:pt x="124" y="269"/>
                    <a:pt x="78" y="403"/>
                  </a:cubicBezTo>
                  <a:cubicBezTo>
                    <a:pt x="52" y="404"/>
                    <a:pt x="26" y="403"/>
                    <a:pt x="0" y="403"/>
                  </a:cubicBezTo>
                  <a:cubicBezTo>
                    <a:pt x="48" y="270"/>
                    <a:pt x="95" y="138"/>
                    <a:pt x="142" y="5"/>
                  </a:cubicBezTo>
                  <a:close/>
                </a:path>
              </a:pathLst>
            </a:custGeom>
            <a:grpFill/>
            <a:ln w="9525">
              <a:noFill/>
              <a:round/>
              <a:headEnd/>
              <a:tailEnd/>
            </a:ln>
          </p:spPr>
          <p:txBody>
            <a:bodyPr vert="horz" wrap="square" lIns="67232" tIns="33616" rIns="67232" bIns="33616" numCol="1" anchor="t" anchorCtr="0" compatLnSpc="1">
              <a:prstTxWarp prst="textNoShape">
                <a:avLst/>
              </a:prstTxWarp>
            </a:bodyPr>
            <a:lstStyle/>
            <a:p>
              <a:endParaRPr lang="en-US" sz="1090" dirty="0">
                <a:solidFill>
                  <a:schemeClr val="tx1">
                    <a:lumMod val="75000"/>
                    <a:lumOff val="25000"/>
                  </a:schemeClr>
                </a:solidFill>
              </a:endParaRPr>
            </a:p>
          </p:txBody>
        </p:sp>
      </p:grpSp>
    </p:spTree>
    <p:extLst>
      <p:ext uri="{BB962C8B-B14F-4D97-AF65-F5344CB8AC3E}">
        <p14:creationId xmlns:p14="http://schemas.microsoft.com/office/powerpoint/2010/main" val="12896794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PDW scalability: from ¼ rack to 7 racks</a:t>
            </a:r>
            <a:endParaRPr lang="en-IE" dirty="0"/>
          </a:p>
        </p:txBody>
      </p:sp>
      <p:sp>
        <p:nvSpPr>
          <p:cNvPr id="3" name="Footer Placeholder 2"/>
          <p:cNvSpPr>
            <a:spLocks noGrp="1"/>
          </p:cNvSpPr>
          <p:nvPr>
            <p:ph type="ftr" sz="quarter" idx="11"/>
          </p:nvPr>
        </p:nvSpPr>
        <p:spPr/>
        <p:txBody>
          <a:bodyPr/>
          <a:lstStyle/>
          <a:p>
            <a:r>
              <a:rPr lang="pl-PL" smtClean="0"/>
              <a:t>SQLDay 2014</a:t>
            </a:r>
            <a:endParaRPr lang="pl-PL" dirty="0" smtClean="0"/>
          </a:p>
        </p:txBody>
      </p:sp>
      <p:graphicFrame>
        <p:nvGraphicFramePr>
          <p:cNvPr id="4" name="Table 3"/>
          <p:cNvGraphicFramePr>
            <a:graphicFrameLocks noGrp="1"/>
          </p:cNvGraphicFramePr>
          <p:nvPr>
            <p:extLst>
              <p:ext uri="{D42A27DB-BD31-4B8C-83A1-F6EECF244321}">
                <p14:modId xmlns:p14="http://schemas.microsoft.com/office/powerpoint/2010/main" val="2426488241"/>
              </p:ext>
            </p:extLst>
          </p:nvPr>
        </p:nvGraphicFramePr>
        <p:xfrm>
          <a:off x="201697" y="2057595"/>
          <a:ext cx="8713093" cy="2685419"/>
        </p:xfrm>
        <a:graphic>
          <a:graphicData uri="http://schemas.openxmlformats.org/drawingml/2006/table">
            <a:tbl>
              <a:tblPr/>
              <a:tblGrid>
                <a:gridCol w="871309"/>
                <a:gridCol w="757711"/>
                <a:gridCol w="757711"/>
                <a:gridCol w="757711"/>
                <a:gridCol w="1212105"/>
                <a:gridCol w="618804"/>
                <a:gridCol w="618804"/>
                <a:gridCol w="1039646"/>
                <a:gridCol w="1039646"/>
                <a:gridCol w="1039646"/>
              </a:tblGrid>
              <a:tr h="268927">
                <a:tc>
                  <a:txBody>
                    <a:bodyPr/>
                    <a:lstStyle/>
                    <a:p>
                      <a:pPr algn="l" fontAlgn="b"/>
                      <a:r>
                        <a:rPr lang="en-US" sz="1200" b="0" i="0" u="none" strike="noStrike" dirty="0" smtClean="0">
                          <a:solidFill>
                            <a:schemeClr val="bg1"/>
                          </a:solidFill>
                          <a:effectLst/>
                          <a:latin typeface="+mj-lt"/>
                        </a:rPr>
                        <a:t>HP racks</a:t>
                      </a:r>
                      <a:endParaRPr lang="en-US" sz="1200" b="0" i="0" u="none" strike="noStrike" dirty="0">
                        <a:solidFill>
                          <a:schemeClr val="bg1"/>
                        </a:solidFill>
                        <a:effectLst/>
                        <a:latin typeface="+mj-lt"/>
                      </a:endParaRPr>
                    </a:p>
                  </a:txBody>
                  <a:tcPr marL="67232" marR="0" marT="0" marB="0" anchor="ctr">
                    <a:lnL>
                      <a:noFill/>
                    </a:lnL>
                    <a:lnR w="6350" cap="flat" cmpd="sng" algn="ctr">
                      <a:solidFill>
                        <a:schemeClr val="bg1"/>
                      </a:solid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C3C00"/>
                    </a:solidFill>
                  </a:tcPr>
                </a:tc>
                <a:tc>
                  <a:txBody>
                    <a:bodyPr/>
                    <a:lstStyle/>
                    <a:p>
                      <a:pPr algn="l" fontAlgn="b"/>
                      <a:r>
                        <a:rPr lang="en-US" sz="1200" b="0" i="0" u="none" strike="noStrike" dirty="0">
                          <a:solidFill>
                            <a:schemeClr val="bg1"/>
                          </a:solidFill>
                          <a:effectLst/>
                          <a:latin typeface="+mj-lt"/>
                        </a:rPr>
                        <a:t>Base</a:t>
                      </a:r>
                    </a:p>
                  </a:txBody>
                  <a:tcPr marL="67232"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C3C00"/>
                    </a:solidFill>
                  </a:tcPr>
                </a:tc>
                <a:tc>
                  <a:txBody>
                    <a:bodyPr/>
                    <a:lstStyle/>
                    <a:p>
                      <a:pPr algn="l" fontAlgn="b"/>
                      <a:r>
                        <a:rPr lang="en-US" sz="1200" b="0" i="0" u="none" strike="noStrike" dirty="0">
                          <a:solidFill>
                            <a:schemeClr val="bg1"/>
                          </a:solidFill>
                          <a:effectLst/>
                          <a:latin typeface="+mj-lt"/>
                        </a:rPr>
                        <a:t>Active</a:t>
                      </a:r>
                    </a:p>
                  </a:txBody>
                  <a:tcPr marL="67232"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C3C00"/>
                    </a:solidFill>
                  </a:tcPr>
                </a:tc>
                <a:tc>
                  <a:txBody>
                    <a:bodyPr/>
                    <a:lstStyle/>
                    <a:p>
                      <a:pPr algn="l" fontAlgn="b"/>
                      <a:r>
                        <a:rPr lang="en-US" sz="1200" b="0" i="0" u="none" strike="noStrike" dirty="0" smtClean="0">
                          <a:solidFill>
                            <a:schemeClr val="bg1"/>
                          </a:solidFill>
                          <a:effectLst/>
                          <a:latin typeface="+mj-lt"/>
                        </a:rPr>
                        <a:t>Compute</a:t>
                      </a:r>
                      <a:endParaRPr lang="en-US" sz="1200" b="0" i="0" u="none" strike="noStrike" dirty="0">
                        <a:solidFill>
                          <a:schemeClr val="bg1"/>
                        </a:solidFill>
                        <a:effectLst/>
                        <a:latin typeface="+mj-lt"/>
                      </a:endParaRPr>
                    </a:p>
                  </a:txBody>
                  <a:tcPr marL="67232"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C3C00"/>
                    </a:solidFill>
                  </a:tcPr>
                </a:tc>
                <a:tc>
                  <a:txBody>
                    <a:bodyPr/>
                    <a:lstStyle/>
                    <a:p>
                      <a:pPr algn="l" fontAlgn="b"/>
                      <a:r>
                        <a:rPr lang="en-US" sz="1200" b="0" i="0" u="none" strike="noStrike" dirty="0" smtClean="0">
                          <a:solidFill>
                            <a:schemeClr val="bg1"/>
                          </a:solidFill>
                          <a:effectLst/>
                          <a:latin typeface="+mj-lt"/>
                        </a:rPr>
                        <a:t>Capacity</a:t>
                      </a:r>
                      <a:r>
                        <a:rPr lang="en-US" sz="1200" b="0" i="0" u="none" strike="noStrike" baseline="0" dirty="0" smtClean="0">
                          <a:solidFill>
                            <a:schemeClr val="bg1"/>
                          </a:solidFill>
                          <a:effectLst/>
                          <a:latin typeface="+mj-lt"/>
                        </a:rPr>
                        <a:t> i</a:t>
                      </a:r>
                      <a:r>
                        <a:rPr lang="en-US" sz="1200" b="0" i="0" u="none" strike="noStrike" dirty="0" smtClean="0">
                          <a:solidFill>
                            <a:schemeClr val="bg1"/>
                          </a:solidFill>
                          <a:effectLst/>
                          <a:latin typeface="+mj-lt"/>
                        </a:rPr>
                        <a:t>ncrease</a:t>
                      </a:r>
                      <a:endParaRPr lang="en-US" sz="1200" b="0" i="0" u="none" strike="noStrike" dirty="0">
                        <a:solidFill>
                          <a:schemeClr val="bg1"/>
                        </a:solidFill>
                        <a:effectLst/>
                        <a:latin typeface="+mj-lt"/>
                      </a:endParaRPr>
                    </a:p>
                  </a:txBody>
                  <a:tcPr marL="67232"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C3C00"/>
                    </a:solidFill>
                  </a:tcPr>
                </a:tc>
                <a:tc>
                  <a:txBody>
                    <a:bodyPr/>
                    <a:lstStyle/>
                    <a:p>
                      <a:pPr algn="l" fontAlgn="b"/>
                      <a:r>
                        <a:rPr lang="en-US" sz="1200" b="0" i="0" u="none" strike="noStrike" dirty="0" smtClean="0">
                          <a:solidFill>
                            <a:schemeClr val="bg1"/>
                          </a:solidFill>
                          <a:effectLst/>
                          <a:latin typeface="+mj-lt"/>
                        </a:rPr>
                        <a:t>Spare</a:t>
                      </a:r>
                      <a:endParaRPr lang="en-US" sz="1200" b="0" i="0" u="none" strike="noStrike" dirty="0">
                        <a:solidFill>
                          <a:schemeClr val="bg1"/>
                        </a:solidFill>
                        <a:effectLst/>
                        <a:latin typeface="+mj-lt"/>
                      </a:endParaRPr>
                    </a:p>
                  </a:txBody>
                  <a:tcPr marL="67232"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C3C00"/>
                    </a:solidFill>
                  </a:tcPr>
                </a:tc>
                <a:tc>
                  <a:txBody>
                    <a:bodyPr/>
                    <a:lstStyle/>
                    <a:p>
                      <a:pPr algn="l" fontAlgn="b"/>
                      <a:r>
                        <a:rPr lang="en-US" sz="1200" b="0" i="0" u="none" strike="noStrike" dirty="0" smtClean="0">
                          <a:solidFill>
                            <a:schemeClr val="bg1"/>
                          </a:solidFill>
                          <a:effectLst/>
                          <a:latin typeface="+mj-lt"/>
                        </a:rPr>
                        <a:t>Total</a:t>
                      </a:r>
                      <a:endParaRPr lang="en-US" sz="1200" b="0" i="0" u="none" strike="noStrike" dirty="0">
                        <a:solidFill>
                          <a:schemeClr val="bg1"/>
                        </a:solidFill>
                        <a:effectLst/>
                        <a:latin typeface="+mj-lt"/>
                      </a:endParaRPr>
                    </a:p>
                  </a:txBody>
                  <a:tcPr marL="67232"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C3C00"/>
                    </a:solidFill>
                  </a:tcPr>
                </a:tc>
                <a:tc>
                  <a:txBody>
                    <a:bodyPr/>
                    <a:lstStyle/>
                    <a:p>
                      <a:pPr algn="l" fontAlgn="b"/>
                      <a:r>
                        <a:rPr lang="en-US" sz="1200" b="0" i="0" u="none" strike="noStrike" dirty="0">
                          <a:solidFill>
                            <a:schemeClr val="bg1"/>
                          </a:solidFill>
                          <a:effectLst/>
                          <a:latin typeface="+mj-lt"/>
                        </a:rPr>
                        <a:t>Raw disk: </a:t>
                      </a:r>
                      <a:r>
                        <a:rPr lang="en-US" sz="1200" b="0" i="0" u="none" strike="noStrike" dirty="0" smtClean="0">
                          <a:solidFill>
                            <a:schemeClr val="bg1"/>
                          </a:solidFill>
                          <a:effectLst/>
                          <a:latin typeface="+mj-lt"/>
                        </a:rPr>
                        <a:t>1 TB</a:t>
                      </a:r>
                      <a:endParaRPr lang="en-US" sz="1200" b="0" i="0" u="none" strike="noStrike" dirty="0">
                        <a:solidFill>
                          <a:schemeClr val="bg1"/>
                        </a:solidFill>
                        <a:effectLst/>
                        <a:latin typeface="+mj-lt"/>
                      </a:endParaRPr>
                    </a:p>
                  </a:txBody>
                  <a:tcPr marL="67232"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C3C00"/>
                    </a:solidFill>
                  </a:tcPr>
                </a:tc>
                <a:tc>
                  <a:txBody>
                    <a:bodyPr/>
                    <a:lstStyle/>
                    <a:p>
                      <a:pPr algn="l" fontAlgn="b"/>
                      <a:r>
                        <a:rPr lang="en-US" sz="1200" b="0" i="0" u="none" strike="noStrike" dirty="0">
                          <a:solidFill>
                            <a:schemeClr val="bg1"/>
                          </a:solidFill>
                          <a:effectLst/>
                          <a:latin typeface="+mj-lt"/>
                        </a:rPr>
                        <a:t>Raw disk: </a:t>
                      </a:r>
                      <a:r>
                        <a:rPr lang="en-US" sz="1200" b="0" i="0" u="none" strike="noStrike" dirty="0" smtClean="0">
                          <a:solidFill>
                            <a:schemeClr val="bg1"/>
                          </a:solidFill>
                          <a:effectLst/>
                          <a:latin typeface="+mj-lt"/>
                        </a:rPr>
                        <a:t>3 TB</a:t>
                      </a:r>
                      <a:endParaRPr lang="en-US" sz="1200" b="0" i="0" u="none" strike="noStrike" dirty="0">
                        <a:solidFill>
                          <a:schemeClr val="bg1"/>
                        </a:solidFill>
                        <a:effectLst/>
                        <a:latin typeface="+mj-lt"/>
                      </a:endParaRPr>
                    </a:p>
                  </a:txBody>
                  <a:tcPr marL="67232"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C3C00"/>
                    </a:solidFill>
                  </a:tcPr>
                </a:tc>
                <a:tc>
                  <a:txBody>
                    <a:bodyPr/>
                    <a:lstStyle/>
                    <a:p>
                      <a:pPr algn="l" fontAlgn="b"/>
                      <a:r>
                        <a:rPr lang="en-US" sz="1200" b="0" i="0" u="none" strike="noStrike" dirty="0" smtClean="0">
                          <a:solidFill>
                            <a:schemeClr val="bg1"/>
                          </a:solidFill>
                          <a:effectLst/>
                          <a:latin typeface="+mj-lt"/>
                        </a:rPr>
                        <a:t>Capacity (TB)</a:t>
                      </a:r>
                      <a:endParaRPr lang="en-US" sz="1200" b="0" i="0" u="none" strike="noStrike" dirty="0">
                        <a:solidFill>
                          <a:schemeClr val="bg1"/>
                        </a:solidFill>
                        <a:effectLst/>
                        <a:latin typeface="+mj-lt"/>
                      </a:endParaRPr>
                    </a:p>
                  </a:txBody>
                  <a:tcPr marL="67232" marR="0" marT="0" marB="0" anchor="ctr">
                    <a:lnL w="6350" cap="flat" cmpd="sng" algn="ctr">
                      <a:solidFill>
                        <a:schemeClr val="bg1"/>
                      </a:solidFill>
                      <a:prstDash val="solid"/>
                      <a:round/>
                      <a:headEnd type="none" w="med" len="med"/>
                      <a:tailEnd type="none" w="med" len="med"/>
                    </a:lnL>
                    <a:lnR>
                      <a:noFill/>
                    </a:lnR>
                    <a:lnT>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C3C00"/>
                    </a:solidFill>
                  </a:tcPr>
                </a:tc>
              </a:tr>
              <a:tr h="185884">
                <a:tc>
                  <a:txBody>
                    <a:bodyPr/>
                    <a:lstStyle/>
                    <a:p>
                      <a:pPr algn="l"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1/4</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1</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0</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1" i="0" u="none" strike="noStrike" dirty="0">
                          <a:solidFill>
                            <a:srgbClr val="505050"/>
                          </a:solidFill>
                          <a:effectLst/>
                          <a:latin typeface="Segoe UI Light" panose="020B0502040204020203" pitchFamily="34" charset="0"/>
                          <a:cs typeface="Segoe UI Light" panose="020B0502040204020203" pitchFamily="34" charset="0"/>
                        </a:rPr>
                        <a:t>2</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N/A</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1</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4</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15.1</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45.3</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1" i="0" u="none" strike="noStrike" dirty="0" smtClean="0">
                          <a:solidFill>
                            <a:srgbClr val="505050"/>
                          </a:solidFill>
                          <a:effectLst/>
                          <a:latin typeface="Segoe UI Light" panose="020B0502040204020203" pitchFamily="34" charset="0"/>
                          <a:cs typeface="Segoe UI Light" panose="020B0502040204020203" pitchFamily="34" charset="0"/>
                        </a:rPr>
                        <a:t>53–227</a:t>
                      </a:r>
                      <a:endParaRPr lang="en-US" sz="1000" b="1"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r>
              <a:tr h="185884">
                <a:tc>
                  <a:txBody>
                    <a:bodyPr/>
                    <a:lstStyle/>
                    <a:p>
                      <a:pPr algn="l"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1/2</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1</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1</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1" i="0" u="none" strike="noStrike" dirty="0">
                          <a:solidFill>
                            <a:srgbClr val="505050"/>
                          </a:solidFill>
                          <a:effectLst/>
                          <a:latin typeface="Segoe UI Light" panose="020B0502040204020203" pitchFamily="34" charset="0"/>
                          <a:cs typeface="Segoe UI Light" panose="020B0502040204020203" pitchFamily="34" charset="0"/>
                        </a:rPr>
                        <a:t>4</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100%</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1</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6</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30.2</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90.6</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1" i="0" u="none" strike="noStrike" dirty="0" smtClean="0">
                          <a:solidFill>
                            <a:srgbClr val="505050"/>
                          </a:solidFill>
                          <a:effectLst/>
                          <a:latin typeface="Segoe UI Light" panose="020B0502040204020203" pitchFamily="34" charset="0"/>
                          <a:cs typeface="Segoe UI Light" panose="020B0502040204020203" pitchFamily="34" charset="0"/>
                        </a:rPr>
                        <a:t>106–453</a:t>
                      </a:r>
                      <a:endParaRPr lang="en-US" sz="1000" b="1"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r>
              <a:tr h="185884">
                <a:tc>
                  <a:txBody>
                    <a:bodyPr/>
                    <a:lstStyle/>
                    <a:p>
                      <a:pPr algn="l"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3/4</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1</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2</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1" i="0" u="none" strike="noStrike" dirty="0">
                          <a:solidFill>
                            <a:srgbClr val="505050"/>
                          </a:solidFill>
                          <a:effectLst/>
                          <a:latin typeface="Segoe UI Light" panose="020B0502040204020203" pitchFamily="34" charset="0"/>
                          <a:cs typeface="Segoe UI Light" panose="020B0502040204020203" pitchFamily="34" charset="0"/>
                        </a:rPr>
                        <a:t>6</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50%</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1</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8</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45.3</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135.9</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1" i="0" u="none" strike="noStrike" dirty="0" smtClean="0">
                          <a:solidFill>
                            <a:srgbClr val="505050"/>
                          </a:solidFill>
                          <a:effectLst/>
                          <a:latin typeface="Segoe UI Light" panose="020B0502040204020203" pitchFamily="34" charset="0"/>
                          <a:cs typeface="Segoe UI Light" panose="020B0502040204020203" pitchFamily="34" charset="0"/>
                        </a:rPr>
                        <a:t>159–680 </a:t>
                      </a:r>
                      <a:endParaRPr lang="en-US" sz="1000" b="1"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r>
              <a:tr h="185884">
                <a:tc>
                  <a:txBody>
                    <a:bodyPr/>
                    <a:lstStyle/>
                    <a:p>
                      <a:pPr algn="l"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1</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1</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3</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1" i="0" u="none" strike="noStrike" dirty="0">
                          <a:solidFill>
                            <a:srgbClr val="505050"/>
                          </a:solidFill>
                          <a:effectLst/>
                          <a:latin typeface="Segoe UI Light" panose="020B0502040204020203" pitchFamily="34" charset="0"/>
                          <a:cs typeface="Segoe UI Light" panose="020B0502040204020203" pitchFamily="34" charset="0"/>
                        </a:rPr>
                        <a:t>8</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33%</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1</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10</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60.4</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181.2</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1" i="0" u="none" strike="noStrike" dirty="0" smtClean="0">
                          <a:solidFill>
                            <a:srgbClr val="505050"/>
                          </a:solidFill>
                          <a:effectLst/>
                          <a:latin typeface="Segoe UI Light" panose="020B0502040204020203" pitchFamily="34" charset="0"/>
                          <a:cs typeface="Segoe UI Light" panose="020B0502040204020203" pitchFamily="34" charset="0"/>
                        </a:rPr>
                        <a:t>211–906 </a:t>
                      </a:r>
                      <a:endParaRPr lang="en-US" sz="1000" b="1"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r>
              <a:tr h="185884">
                <a:tc>
                  <a:txBody>
                    <a:bodyPr/>
                    <a:lstStyle/>
                    <a:p>
                      <a:pPr algn="l"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1</a:t>
                      </a:r>
                      <a:r>
                        <a:rPr lang="en-US" sz="1000" b="0" i="0" u="none" strike="noStrike" baseline="0" dirty="0" smtClean="0">
                          <a:solidFill>
                            <a:srgbClr val="505050"/>
                          </a:solidFill>
                          <a:effectLst/>
                          <a:latin typeface="Segoe UI Light" panose="020B0502040204020203" pitchFamily="34" charset="0"/>
                          <a:cs typeface="Segoe UI Light" panose="020B0502040204020203" pitchFamily="34" charset="0"/>
                        </a:rPr>
                        <a:t> </a:t>
                      </a:r>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1/4</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2</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3</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1" i="0" u="none" strike="noStrike" dirty="0">
                          <a:solidFill>
                            <a:srgbClr val="505050"/>
                          </a:solidFill>
                          <a:effectLst/>
                          <a:latin typeface="Segoe UI Light" panose="020B0502040204020203" pitchFamily="34" charset="0"/>
                          <a:cs typeface="Segoe UI Light" panose="020B0502040204020203" pitchFamily="34" charset="0"/>
                        </a:rPr>
                        <a:t>10</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25%</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2</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13</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75.5</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226.5</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1" i="0" u="none" strike="noStrike" dirty="0" smtClean="0">
                          <a:solidFill>
                            <a:srgbClr val="505050"/>
                          </a:solidFill>
                          <a:effectLst/>
                          <a:latin typeface="Segoe UI Light" panose="020B0502040204020203" pitchFamily="34" charset="0"/>
                          <a:cs typeface="Segoe UI Light" panose="020B0502040204020203" pitchFamily="34" charset="0"/>
                        </a:rPr>
                        <a:t>264–1133 </a:t>
                      </a:r>
                      <a:endParaRPr lang="en-US" sz="1000" b="1"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r>
              <a:tr h="185884">
                <a:tc>
                  <a:txBody>
                    <a:bodyPr/>
                    <a:lstStyle/>
                    <a:p>
                      <a:pPr algn="l"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1 1/2</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2</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4</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1" i="0" u="none" strike="noStrike" dirty="0">
                          <a:solidFill>
                            <a:srgbClr val="505050"/>
                          </a:solidFill>
                          <a:effectLst/>
                          <a:latin typeface="Segoe UI Light" panose="020B0502040204020203" pitchFamily="34" charset="0"/>
                          <a:cs typeface="Segoe UI Light" panose="020B0502040204020203" pitchFamily="34" charset="0"/>
                        </a:rPr>
                        <a:t>12</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20%</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2</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15</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90.6</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271.8</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1" i="0" u="none" strike="noStrike" dirty="0" smtClean="0">
                          <a:solidFill>
                            <a:srgbClr val="505050"/>
                          </a:solidFill>
                          <a:effectLst/>
                          <a:latin typeface="Segoe UI Light" panose="020B0502040204020203" pitchFamily="34" charset="0"/>
                          <a:cs typeface="Segoe UI Light" panose="020B0502040204020203" pitchFamily="34" charset="0"/>
                        </a:rPr>
                        <a:t>317–1359 </a:t>
                      </a:r>
                      <a:endParaRPr lang="en-US" sz="1000" b="1"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r>
              <a:tr h="185884">
                <a:tc>
                  <a:txBody>
                    <a:bodyPr/>
                    <a:lstStyle/>
                    <a:p>
                      <a:pPr algn="l"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2</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2</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6</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1" i="0" u="none" strike="noStrike" dirty="0">
                          <a:solidFill>
                            <a:srgbClr val="505050"/>
                          </a:solidFill>
                          <a:effectLst/>
                          <a:latin typeface="Segoe UI Light" panose="020B0502040204020203" pitchFamily="34" charset="0"/>
                          <a:cs typeface="Segoe UI Light" panose="020B0502040204020203" pitchFamily="34" charset="0"/>
                        </a:rPr>
                        <a:t>16</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33%</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2</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19</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120.8</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362.4</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1" i="0" u="none" strike="noStrike" dirty="0" smtClean="0">
                          <a:solidFill>
                            <a:srgbClr val="505050"/>
                          </a:solidFill>
                          <a:effectLst/>
                          <a:latin typeface="Segoe UI Light" panose="020B0502040204020203" pitchFamily="34" charset="0"/>
                          <a:cs typeface="Segoe UI Light" panose="020B0502040204020203" pitchFamily="34" charset="0"/>
                        </a:rPr>
                        <a:t>423–1812 </a:t>
                      </a:r>
                      <a:endParaRPr lang="en-US" sz="1000" b="1"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r>
              <a:tr h="185884">
                <a:tc>
                  <a:txBody>
                    <a:bodyPr/>
                    <a:lstStyle/>
                    <a:p>
                      <a:pPr algn="l"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2 1/2</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3</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7</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1" i="0" u="none" strike="noStrike" dirty="0">
                          <a:solidFill>
                            <a:srgbClr val="505050"/>
                          </a:solidFill>
                          <a:effectLst/>
                          <a:latin typeface="Segoe UI Light" panose="020B0502040204020203" pitchFamily="34" charset="0"/>
                          <a:cs typeface="Segoe UI Light" panose="020B0502040204020203" pitchFamily="34" charset="0"/>
                        </a:rPr>
                        <a:t>20</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25%</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3</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24</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151</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453</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1" i="0" u="none" strike="noStrike" dirty="0" smtClean="0">
                          <a:solidFill>
                            <a:srgbClr val="505050"/>
                          </a:solidFill>
                          <a:effectLst/>
                          <a:latin typeface="Segoe UI Light" panose="020B0502040204020203" pitchFamily="34" charset="0"/>
                          <a:cs typeface="Segoe UI Light" panose="020B0502040204020203" pitchFamily="34" charset="0"/>
                        </a:rPr>
                        <a:t>529–2265 </a:t>
                      </a:r>
                      <a:endParaRPr lang="en-US" sz="1000" b="1"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r>
              <a:tr h="185884">
                <a:tc>
                  <a:txBody>
                    <a:bodyPr/>
                    <a:lstStyle/>
                    <a:p>
                      <a:pPr algn="l" fontAlgn="b"/>
                      <a:r>
                        <a:rPr lang="en-US" sz="1000" b="1" i="0" u="none" strike="noStrike" dirty="0" smtClean="0">
                          <a:solidFill>
                            <a:srgbClr val="505050"/>
                          </a:solidFill>
                          <a:effectLst/>
                          <a:latin typeface="Segoe UI Light" panose="020B0502040204020203" pitchFamily="34" charset="0"/>
                          <a:cs typeface="Segoe UI Light" panose="020B0502040204020203" pitchFamily="34" charset="0"/>
                        </a:rPr>
                        <a:t>3</a:t>
                      </a:r>
                      <a:endParaRPr lang="en-US" sz="1000" b="1"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3</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9</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1" i="0" u="none" strike="noStrike" dirty="0">
                          <a:solidFill>
                            <a:srgbClr val="505050"/>
                          </a:solidFill>
                          <a:effectLst/>
                          <a:latin typeface="Segoe UI Light" panose="020B0502040204020203" pitchFamily="34" charset="0"/>
                          <a:cs typeface="Segoe UI Light" panose="020B0502040204020203" pitchFamily="34" charset="0"/>
                        </a:rPr>
                        <a:t>24</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20%</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3</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28</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181.2</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543.6</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1" i="0" u="none" strike="noStrike" dirty="0" smtClean="0">
                          <a:solidFill>
                            <a:srgbClr val="505050"/>
                          </a:solidFill>
                          <a:effectLst/>
                          <a:latin typeface="Segoe UI Light" panose="020B0502040204020203" pitchFamily="34" charset="0"/>
                          <a:cs typeface="Segoe UI Light" panose="020B0502040204020203" pitchFamily="34" charset="0"/>
                        </a:rPr>
                        <a:t>634–2718 </a:t>
                      </a:r>
                      <a:endParaRPr lang="en-US" sz="1000" b="1"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r>
              <a:tr h="185884">
                <a:tc>
                  <a:txBody>
                    <a:bodyPr/>
                    <a:lstStyle/>
                    <a:p>
                      <a:pPr algn="l" fontAlgn="b"/>
                      <a:r>
                        <a:rPr lang="en-US" sz="1000" b="1" i="0" u="none" strike="noStrike" dirty="0" smtClean="0">
                          <a:solidFill>
                            <a:srgbClr val="505050"/>
                          </a:solidFill>
                          <a:effectLst/>
                          <a:latin typeface="Segoe UI Light" panose="020B0502040204020203" pitchFamily="34" charset="0"/>
                          <a:cs typeface="Segoe UI Light" panose="020B0502040204020203" pitchFamily="34" charset="0"/>
                        </a:rPr>
                        <a:t>4</a:t>
                      </a:r>
                      <a:endParaRPr lang="en-US" sz="1000" b="1"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4</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12</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1" i="0" u="none" strike="noStrike" dirty="0">
                          <a:solidFill>
                            <a:srgbClr val="505050"/>
                          </a:solidFill>
                          <a:effectLst/>
                          <a:latin typeface="Segoe UI Light" panose="020B0502040204020203" pitchFamily="34" charset="0"/>
                          <a:cs typeface="Segoe UI Light" panose="020B0502040204020203" pitchFamily="34" charset="0"/>
                        </a:rPr>
                        <a:t>32</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33%</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4</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37</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241.6</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724.8</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1" i="0" u="none" strike="noStrike" dirty="0" smtClean="0">
                          <a:solidFill>
                            <a:srgbClr val="505050"/>
                          </a:solidFill>
                          <a:effectLst/>
                          <a:latin typeface="Segoe UI Light" panose="020B0502040204020203" pitchFamily="34" charset="0"/>
                          <a:cs typeface="Segoe UI Light" panose="020B0502040204020203" pitchFamily="34" charset="0"/>
                        </a:rPr>
                        <a:t>846–3624 </a:t>
                      </a:r>
                      <a:endParaRPr lang="en-US" sz="1000" b="1"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r>
              <a:tr h="185884">
                <a:tc>
                  <a:txBody>
                    <a:bodyPr/>
                    <a:lstStyle/>
                    <a:p>
                      <a:pPr algn="l" fontAlgn="b"/>
                      <a:r>
                        <a:rPr lang="en-US" sz="1000" b="1" i="0" u="none" strike="noStrike" dirty="0" smtClean="0">
                          <a:solidFill>
                            <a:srgbClr val="505050"/>
                          </a:solidFill>
                          <a:effectLst/>
                          <a:latin typeface="Segoe UI Light" panose="020B0502040204020203" pitchFamily="34" charset="0"/>
                          <a:cs typeface="Segoe UI Light" panose="020B0502040204020203" pitchFamily="34" charset="0"/>
                        </a:rPr>
                        <a:t>5</a:t>
                      </a:r>
                      <a:endParaRPr lang="en-US" sz="1000" b="1"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5</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15</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1" i="0" u="none" strike="noStrike" dirty="0">
                          <a:solidFill>
                            <a:srgbClr val="505050"/>
                          </a:solidFill>
                          <a:effectLst/>
                          <a:latin typeface="Segoe UI Light" panose="020B0502040204020203" pitchFamily="34" charset="0"/>
                          <a:cs typeface="Segoe UI Light" panose="020B0502040204020203" pitchFamily="34" charset="0"/>
                        </a:rPr>
                        <a:t>40</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25%</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5</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46</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302</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906</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1" i="0" u="none" strike="noStrike" dirty="0" smtClean="0">
                          <a:solidFill>
                            <a:srgbClr val="505050"/>
                          </a:solidFill>
                          <a:effectLst/>
                          <a:latin typeface="Segoe UI Light" panose="020B0502040204020203" pitchFamily="34" charset="0"/>
                          <a:cs typeface="Segoe UI Light" panose="020B0502040204020203" pitchFamily="34" charset="0"/>
                        </a:rPr>
                        <a:t>1057–4530 </a:t>
                      </a:r>
                      <a:endParaRPr lang="en-US" sz="1000" b="1"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r>
              <a:tr h="185884">
                <a:tc>
                  <a:txBody>
                    <a:bodyPr/>
                    <a:lstStyle/>
                    <a:p>
                      <a:pPr algn="l" fontAlgn="b"/>
                      <a:r>
                        <a:rPr lang="en-US" sz="1000" b="1" i="0" u="none" strike="noStrike" dirty="0" smtClean="0">
                          <a:solidFill>
                            <a:srgbClr val="505050"/>
                          </a:solidFill>
                          <a:effectLst/>
                          <a:latin typeface="Segoe UI Light" panose="020B0502040204020203" pitchFamily="34" charset="0"/>
                          <a:cs typeface="Segoe UI Light" panose="020B0502040204020203" pitchFamily="34" charset="0"/>
                        </a:rPr>
                        <a:t>6</a:t>
                      </a:r>
                      <a:endParaRPr lang="en-US" sz="1000" b="1"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6</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18</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1" i="0" u="none" strike="noStrike" dirty="0">
                          <a:solidFill>
                            <a:srgbClr val="505050"/>
                          </a:solidFill>
                          <a:effectLst/>
                          <a:latin typeface="Segoe UI Light" panose="020B0502040204020203" pitchFamily="34" charset="0"/>
                          <a:cs typeface="Segoe UI Light" panose="020B0502040204020203" pitchFamily="34" charset="0"/>
                        </a:rPr>
                        <a:t>48</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20%</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6</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55</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362.4</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1087.2</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fontAlgn="b"/>
                      <a:r>
                        <a:rPr lang="en-US" sz="1000" b="1" i="0" u="none" strike="noStrike" dirty="0" smtClean="0">
                          <a:solidFill>
                            <a:srgbClr val="505050"/>
                          </a:solidFill>
                          <a:effectLst/>
                          <a:latin typeface="Segoe UI Light" panose="020B0502040204020203" pitchFamily="34" charset="0"/>
                          <a:cs typeface="Segoe UI Light" panose="020B0502040204020203" pitchFamily="34" charset="0"/>
                        </a:rPr>
                        <a:t>1268–5436 </a:t>
                      </a:r>
                      <a:endParaRPr lang="en-US" sz="1000" b="1"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r>
              <a:tr h="185884">
                <a:tc>
                  <a:txBody>
                    <a:bodyPr/>
                    <a:lstStyle/>
                    <a:p>
                      <a:pPr algn="l" fontAlgn="b"/>
                      <a:r>
                        <a:rPr lang="en-US" sz="1000" b="1" i="0" u="none" strike="noStrike" dirty="0" smtClean="0">
                          <a:solidFill>
                            <a:srgbClr val="505050"/>
                          </a:solidFill>
                          <a:effectLst/>
                          <a:latin typeface="Segoe UI Light" panose="020B0502040204020203" pitchFamily="34" charset="0"/>
                          <a:cs typeface="Segoe UI Light" panose="020B0502040204020203" pitchFamily="34" charset="0"/>
                        </a:rPr>
                        <a:t>7</a:t>
                      </a:r>
                      <a:endParaRPr lang="en-US" sz="1000" b="1"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7</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21</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E6E6E6"/>
                    </a:solidFill>
                  </a:tcPr>
                </a:tc>
                <a:tc>
                  <a:txBody>
                    <a:bodyPr/>
                    <a:lstStyle/>
                    <a:p>
                      <a:pPr algn="l" fontAlgn="b"/>
                      <a:r>
                        <a:rPr lang="en-US" sz="1000" b="1" i="0" u="none" strike="noStrike" dirty="0">
                          <a:solidFill>
                            <a:srgbClr val="505050"/>
                          </a:solidFill>
                          <a:effectLst/>
                          <a:latin typeface="Segoe UI Light" panose="020B0502040204020203" pitchFamily="34" charset="0"/>
                          <a:cs typeface="Segoe UI Light" panose="020B0502040204020203" pitchFamily="34" charset="0"/>
                        </a:rPr>
                        <a:t>56</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17%</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7</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64</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422.8</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E6E6E6"/>
                    </a:solidFill>
                  </a:tcPr>
                </a:tc>
                <a:tc>
                  <a:txBody>
                    <a:bodyPr/>
                    <a:lstStyle/>
                    <a:p>
                      <a:pPr algn="l" fontAlgn="b"/>
                      <a:r>
                        <a:rPr lang="en-US" sz="1000" b="0" i="0" u="none" strike="noStrike" dirty="0">
                          <a:solidFill>
                            <a:srgbClr val="505050"/>
                          </a:solidFill>
                          <a:effectLst/>
                          <a:latin typeface="Segoe UI Light" panose="020B0502040204020203" pitchFamily="34" charset="0"/>
                          <a:cs typeface="Segoe UI Light" panose="020B0502040204020203" pitchFamily="34" charset="0"/>
                        </a:rPr>
                        <a:t>1268.4</a:t>
                      </a: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E6E6E6"/>
                    </a:solidFill>
                  </a:tcPr>
                </a:tc>
                <a:tc>
                  <a:txBody>
                    <a:bodyPr/>
                    <a:lstStyle/>
                    <a:p>
                      <a:pPr algn="l" fontAlgn="b"/>
                      <a:r>
                        <a:rPr lang="en-US" sz="1000" b="1" i="0" u="none" strike="noStrike" dirty="0" smtClean="0">
                          <a:solidFill>
                            <a:srgbClr val="505050"/>
                          </a:solidFill>
                          <a:effectLst/>
                          <a:latin typeface="Segoe UI Light" panose="020B0502040204020203" pitchFamily="34" charset="0"/>
                          <a:cs typeface="Segoe UI Light" panose="020B0502040204020203" pitchFamily="34" charset="0"/>
                        </a:rPr>
                        <a:t>1480–6342 </a:t>
                      </a:r>
                      <a:endParaRPr lang="en-US" sz="1000" b="1"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E6E6E6"/>
                    </a:solidFill>
                  </a:tcPr>
                </a:tc>
              </a:tr>
            </a:tbl>
          </a:graphicData>
        </a:graphic>
      </p:graphicFrame>
      <p:pic>
        <p:nvPicPr>
          <p:cNvPr id="5" name="Picture 4" descr="dell_gray_logo.png"/>
          <p:cNvPicPr>
            <a:picLocks noChangeAspect="1"/>
          </p:cNvPicPr>
          <p:nvPr/>
        </p:nvPicPr>
        <p:blipFill>
          <a:blip r:embed="rId2" cstate="screen">
            <a:biLevel thresh="25000"/>
          </a:blip>
          <a:stretch>
            <a:fillRect/>
          </a:stretch>
        </p:blipFill>
        <p:spPr bwMode="black">
          <a:xfrm>
            <a:off x="8076703" y="5193624"/>
            <a:ext cx="749620" cy="749620"/>
          </a:xfrm>
          <a:prstGeom prst="rect">
            <a:avLst/>
          </a:prstGeom>
        </p:spPr>
      </p:pic>
      <p:grpSp>
        <p:nvGrpSpPr>
          <p:cNvPr id="7" name="Group 4"/>
          <p:cNvGrpSpPr>
            <a:grpSpLocks noChangeAspect="1"/>
          </p:cNvGrpSpPr>
          <p:nvPr/>
        </p:nvGrpSpPr>
        <p:grpSpPr bwMode="auto">
          <a:xfrm>
            <a:off x="8566153" y="934839"/>
            <a:ext cx="471713" cy="473704"/>
            <a:chOff x="3530" y="2022"/>
            <a:chExt cx="474" cy="476"/>
          </a:xfrm>
          <a:solidFill>
            <a:srgbClr val="00B0F0"/>
          </a:solidFill>
        </p:grpSpPr>
        <p:sp>
          <p:nvSpPr>
            <p:cNvPr id="8" name="Freeform 5"/>
            <p:cNvSpPr>
              <a:spLocks/>
            </p:cNvSpPr>
            <p:nvPr/>
          </p:nvSpPr>
          <p:spPr bwMode="auto">
            <a:xfrm>
              <a:off x="3530" y="2022"/>
              <a:ext cx="474" cy="476"/>
            </a:xfrm>
            <a:custGeom>
              <a:avLst/>
              <a:gdLst>
                <a:gd name="T0" fmla="*/ 700 w 1404"/>
                <a:gd name="T1" fmla="*/ 5 h 1409"/>
                <a:gd name="T2" fmla="*/ 762 w 1404"/>
                <a:gd name="T3" fmla="*/ 5 h 1409"/>
                <a:gd name="T4" fmla="*/ 1026 w 1404"/>
                <a:gd name="T5" fmla="*/ 81 h 1409"/>
                <a:gd name="T6" fmla="*/ 1287 w 1404"/>
                <a:gd name="T7" fmla="*/ 315 h 1409"/>
                <a:gd name="T8" fmla="*/ 1403 w 1404"/>
                <a:gd name="T9" fmla="*/ 653 h 1409"/>
                <a:gd name="T10" fmla="*/ 1404 w 1404"/>
                <a:gd name="T11" fmla="*/ 748 h 1409"/>
                <a:gd name="T12" fmla="*/ 1334 w 1404"/>
                <a:gd name="T13" fmla="*/ 1012 h 1409"/>
                <a:gd name="T14" fmla="*/ 1135 w 1404"/>
                <a:gd name="T15" fmla="*/ 1257 h 1409"/>
                <a:gd name="T16" fmla="*/ 770 w 1404"/>
                <a:gd name="T17" fmla="*/ 1402 h 1409"/>
                <a:gd name="T18" fmla="*/ 710 w 1404"/>
                <a:gd name="T19" fmla="*/ 1406 h 1409"/>
                <a:gd name="T20" fmla="*/ 670 w 1404"/>
                <a:gd name="T21" fmla="*/ 1404 h 1409"/>
                <a:gd name="T22" fmla="*/ 818 w 1404"/>
                <a:gd name="T23" fmla="*/ 988 h 1409"/>
                <a:gd name="T24" fmla="*/ 981 w 1404"/>
                <a:gd name="T25" fmla="*/ 987 h 1409"/>
                <a:gd name="T26" fmla="*/ 1061 w 1404"/>
                <a:gd name="T27" fmla="*/ 931 h 1409"/>
                <a:gd name="T28" fmla="*/ 1198 w 1404"/>
                <a:gd name="T29" fmla="*/ 544 h 1409"/>
                <a:gd name="T30" fmla="*/ 1203 w 1404"/>
                <a:gd name="T31" fmla="*/ 482 h 1409"/>
                <a:gd name="T32" fmla="*/ 1146 w 1404"/>
                <a:gd name="T33" fmla="*/ 431 h 1409"/>
                <a:gd name="T34" fmla="*/ 1078 w 1404"/>
                <a:gd name="T35" fmla="*/ 426 h 1409"/>
                <a:gd name="T36" fmla="*/ 869 w 1404"/>
                <a:gd name="T37" fmla="*/ 426 h 1409"/>
                <a:gd name="T38" fmla="*/ 865 w 1404"/>
                <a:gd name="T39" fmla="*/ 435 h 1409"/>
                <a:gd name="T40" fmla="*/ 527 w 1404"/>
                <a:gd name="T41" fmla="*/ 1384 h 1409"/>
                <a:gd name="T42" fmla="*/ 217 w 1404"/>
                <a:gd name="T43" fmla="*/ 1210 h 1409"/>
                <a:gd name="T44" fmla="*/ 14 w 1404"/>
                <a:gd name="T45" fmla="*/ 837 h 1409"/>
                <a:gd name="T46" fmla="*/ 0 w 1404"/>
                <a:gd name="T47" fmla="*/ 708 h 1409"/>
                <a:gd name="T48" fmla="*/ 51 w 1404"/>
                <a:gd name="T49" fmla="*/ 445 h 1409"/>
                <a:gd name="T50" fmla="*/ 546 w 1404"/>
                <a:gd name="T51" fmla="*/ 21 h 1409"/>
                <a:gd name="T52" fmla="*/ 208 w 1404"/>
                <a:gd name="T53" fmla="*/ 966 h 1409"/>
                <a:gd name="T54" fmla="*/ 230 w 1404"/>
                <a:gd name="T55" fmla="*/ 967 h 1409"/>
                <a:gd name="T56" fmla="*/ 354 w 1404"/>
                <a:gd name="T57" fmla="*/ 967 h 1409"/>
                <a:gd name="T58" fmla="*/ 361 w 1404"/>
                <a:gd name="T59" fmla="*/ 956 h 1409"/>
                <a:gd name="T60" fmla="*/ 512 w 1404"/>
                <a:gd name="T61" fmla="*/ 534 h 1409"/>
                <a:gd name="T62" fmla="*/ 522 w 1404"/>
                <a:gd name="T63" fmla="*/ 508 h 1409"/>
                <a:gd name="T64" fmla="*/ 599 w 1404"/>
                <a:gd name="T65" fmla="*/ 509 h 1409"/>
                <a:gd name="T66" fmla="*/ 436 w 1404"/>
                <a:gd name="T67" fmla="*/ 966 h 1409"/>
                <a:gd name="T68" fmla="*/ 454 w 1404"/>
                <a:gd name="T69" fmla="*/ 968 h 1409"/>
                <a:gd name="T70" fmla="*/ 584 w 1404"/>
                <a:gd name="T71" fmla="*/ 967 h 1409"/>
                <a:gd name="T72" fmla="*/ 732 w 1404"/>
                <a:gd name="T73" fmla="*/ 552 h 1409"/>
                <a:gd name="T74" fmla="*/ 727 w 1404"/>
                <a:gd name="T75" fmla="*/ 464 h 1409"/>
                <a:gd name="T76" fmla="*/ 658 w 1404"/>
                <a:gd name="T77" fmla="*/ 429 h 1409"/>
                <a:gd name="T78" fmla="*/ 550 w 1404"/>
                <a:gd name="T79" fmla="*/ 428 h 1409"/>
                <a:gd name="T80" fmla="*/ 700 w 1404"/>
                <a:gd name="T81" fmla="*/ 5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04" h="1409">
                  <a:moveTo>
                    <a:pt x="700" y="5"/>
                  </a:moveTo>
                  <a:cubicBezTo>
                    <a:pt x="721" y="5"/>
                    <a:pt x="742" y="0"/>
                    <a:pt x="762" y="5"/>
                  </a:cubicBezTo>
                  <a:cubicBezTo>
                    <a:pt x="854" y="13"/>
                    <a:pt x="944" y="38"/>
                    <a:pt x="1026" y="81"/>
                  </a:cubicBezTo>
                  <a:cubicBezTo>
                    <a:pt x="1131" y="135"/>
                    <a:pt x="1222" y="217"/>
                    <a:pt x="1287" y="315"/>
                  </a:cubicBezTo>
                  <a:cubicBezTo>
                    <a:pt x="1354" y="415"/>
                    <a:pt x="1394" y="533"/>
                    <a:pt x="1403" y="653"/>
                  </a:cubicBezTo>
                  <a:cubicBezTo>
                    <a:pt x="1402" y="685"/>
                    <a:pt x="1401" y="717"/>
                    <a:pt x="1404" y="748"/>
                  </a:cubicBezTo>
                  <a:cubicBezTo>
                    <a:pt x="1397" y="839"/>
                    <a:pt x="1374" y="930"/>
                    <a:pt x="1334" y="1012"/>
                  </a:cubicBezTo>
                  <a:cubicBezTo>
                    <a:pt x="1287" y="1108"/>
                    <a:pt x="1218" y="1192"/>
                    <a:pt x="1135" y="1257"/>
                  </a:cubicBezTo>
                  <a:cubicBezTo>
                    <a:pt x="1030" y="1339"/>
                    <a:pt x="902" y="1390"/>
                    <a:pt x="770" y="1402"/>
                  </a:cubicBezTo>
                  <a:cubicBezTo>
                    <a:pt x="750" y="1404"/>
                    <a:pt x="730" y="1408"/>
                    <a:pt x="710" y="1406"/>
                  </a:cubicBezTo>
                  <a:cubicBezTo>
                    <a:pt x="696" y="1405"/>
                    <a:pt x="683" y="1409"/>
                    <a:pt x="670" y="1404"/>
                  </a:cubicBezTo>
                  <a:cubicBezTo>
                    <a:pt x="719" y="1265"/>
                    <a:pt x="768" y="1126"/>
                    <a:pt x="818" y="988"/>
                  </a:cubicBezTo>
                  <a:cubicBezTo>
                    <a:pt x="872" y="987"/>
                    <a:pt x="927" y="988"/>
                    <a:pt x="981" y="987"/>
                  </a:cubicBezTo>
                  <a:cubicBezTo>
                    <a:pt x="1015" y="986"/>
                    <a:pt x="1049" y="965"/>
                    <a:pt x="1061" y="931"/>
                  </a:cubicBezTo>
                  <a:cubicBezTo>
                    <a:pt x="1107" y="802"/>
                    <a:pt x="1154" y="674"/>
                    <a:pt x="1198" y="544"/>
                  </a:cubicBezTo>
                  <a:cubicBezTo>
                    <a:pt x="1205" y="525"/>
                    <a:pt x="1209" y="503"/>
                    <a:pt x="1203" y="482"/>
                  </a:cubicBezTo>
                  <a:cubicBezTo>
                    <a:pt x="1196" y="456"/>
                    <a:pt x="1172" y="438"/>
                    <a:pt x="1146" y="431"/>
                  </a:cubicBezTo>
                  <a:cubicBezTo>
                    <a:pt x="1124" y="424"/>
                    <a:pt x="1101" y="427"/>
                    <a:pt x="1078" y="426"/>
                  </a:cubicBezTo>
                  <a:cubicBezTo>
                    <a:pt x="1008" y="426"/>
                    <a:pt x="939" y="427"/>
                    <a:pt x="869" y="426"/>
                  </a:cubicBezTo>
                  <a:cubicBezTo>
                    <a:pt x="868" y="428"/>
                    <a:pt x="866" y="433"/>
                    <a:pt x="865" y="435"/>
                  </a:cubicBezTo>
                  <a:cubicBezTo>
                    <a:pt x="752" y="751"/>
                    <a:pt x="640" y="1068"/>
                    <a:pt x="527" y="1384"/>
                  </a:cubicBezTo>
                  <a:cubicBezTo>
                    <a:pt x="411" y="1354"/>
                    <a:pt x="303" y="1293"/>
                    <a:pt x="217" y="1210"/>
                  </a:cubicBezTo>
                  <a:cubicBezTo>
                    <a:pt x="113" y="1110"/>
                    <a:pt x="41" y="978"/>
                    <a:pt x="14" y="837"/>
                  </a:cubicBezTo>
                  <a:cubicBezTo>
                    <a:pt x="6" y="795"/>
                    <a:pt x="2" y="751"/>
                    <a:pt x="0" y="708"/>
                  </a:cubicBezTo>
                  <a:cubicBezTo>
                    <a:pt x="2" y="619"/>
                    <a:pt x="17" y="528"/>
                    <a:pt x="51" y="445"/>
                  </a:cubicBezTo>
                  <a:cubicBezTo>
                    <a:pt x="133" y="234"/>
                    <a:pt x="324" y="68"/>
                    <a:pt x="546" y="21"/>
                  </a:cubicBezTo>
                  <a:cubicBezTo>
                    <a:pt x="432" y="336"/>
                    <a:pt x="321" y="651"/>
                    <a:pt x="208" y="966"/>
                  </a:cubicBezTo>
                  <a:cubicBezTo>
                    <a:pt x="215" y="968"/>
                    <a:pt x="222" y="967"/>
                    <a:pt x="230" y="967"/>
                  </a:cubicBezTo>
                  <a:cubicBezTo>
                    <a:pt x="271" y="967"/>
                    <a:pt x="313" y="968"/>
                    <a:pt x="354" y="967"/>
                  </a:cubicBezTo>
                  <a:cubicBezTo>
                    <a:pt x="360" y="967"/>
                    <a:pt x="359" y="960"/>
                    <a:pt x="361" y="956"/>
                  </a:cubicBezTo>
                  <a:cubicBezTo>
                    <a:pt x="411" y="815"/>
                    <a:pt x="462" y="675"/>
                    <a:pt x="512" y="534"/>
                  </a:cubicBezTo>
                  <a:cubicBezTo>
                    <a:pt x="515" y="525"/>
                    <a:pt x="518" y="517"/>
                    <a:pt x="522" y="508"/>
                  </a:cubicBezTo>
                  <a:cubicBezTo>
                    <a:pt x="547" y="509"/>
                    <a:pt x="573" y="508"/>
                    <a:pt x="599" y="509"/>
                  </a:cubicBezTo>
                  <a:cubicBezTo>
                    <a:pt x="545" y="661"/>
                    <a:pt x="491" y="814"/>
                    <a:pt x="436" y="966"/>
                  </a:cubicBezTo>
                  <a:cubicBezTo>
                    <a:pt x="442" y="968"/>
                    <a:pt x="448" y="967"/>
                    <a:pt x="454" y="968"/>
                  </a:cubicBezTo>
                  <a:cubicBezTo>
                    <a:pt x="497" y="967"/>
                    <a:pt x="541" y="968"/>
                    <a:pt x="584" y="967"/>
                  </a:cubicBezTo>
                  <a:cubicBezTo>
                    <a:pt x="633" y="829"/>
                    <a:pt x="683" y="690"/>
                    <a:pt x="732" y="552"/>
                  </a:cubicBezTo>
                  <a:cubicBezTo>
                    <a:pt x="743" y="524"/>
                    <a:pt x="744" y="490"/>
                    <a:pt x="727" y="464"/>
                  </a:cubicBezTo>
                  <a:cubicBezTo>
                    <a:pt x="712" y="441"/>
                    <a:pt x="685" y="430"/>
                    <a:pt x="658" y="429"/>
                  </a:cubicBezTo>
                  <a:cubicBezTo>
                    <a:pt x="622" y="428"/>
                    <a:pt x="586" y="429"/>
                    <a:pt x="550" y="428"/>
                  </a:cubicBezTo>
                  <a:cubicBezTo>
                    <a:pt x="599" y="287"/>
                    <a:pt x="651" y="146"/>
                    <a:pt x="700" y="5"/>
                  </a:cubicBezTo>
                  <a:close/>
                </a:path>
              </a:pathLst>
            </a:custGeom>
            <a:grpFill/>
            <a:ln w="9525">
              <a:noFill/>
              <a:round/>
              <a:headEnd/>
              <a:tailEnd/>
            </a:ln>
          </p:spPr>
          <p:txBody>
            <a:bodyPr vert="horz" wrap="square" lIns="67232" tIns="33616" rIns="67232" bIns="33616" numCol="1" anchor="t" anchorCtr="0" compatLnSpc="1">
              <a:prstTxWarp prst="textNoShape">
                <a:avLst/>
              </a:prstTxWarp>
            </a:bodyPr>
            <a:lstStyle/>
            <a:p>
              <a:endParaRPr lang="en-US" sz="1090" dirty="0"/>
            </a:p>
          </p:txBody>
        </p:sp>
        <p:sp>
          <p:nvSpPr>
            <p:cNvPr id="9" name="Freeform 6"/>
            <p:cNvSpPr>
              <a:spLocks/>
            </p:cNvSpPr>
            <p:nvPr/>
          </p:nvSpPr>
          <p:spPr bwMode="auto">
            <a:xfrm>
              <a:off x="3816" y="2193"/>
              <a:ext cx="74" cy="136"/>
            </a:xfrm>
            <a:custGeom>
              <a:avLst/>
              <a:gdLst>
                <a:gd name="T0" fmla="*/ 142 w 220"/>
                <a:gd name="T1" fmla="*/ 5 h 404"/>
                <a:gd name="T2" fmla="*/ 160 w 220"/>
                <a:gd name="T3" fmla="*/ 2 h 404"/>
                <a:gd name="T4" fmla="*/ 220 w 220"/>
                <a:gd name="T5" fmla="*/ 3 h 404"/>
                <a:gd name="T6" fmla="*/ 78 w 220"/>
                <a:gd name="T7" fmla="*/ 403 h 404"/>
                <a:gd name="T8" fmla="*/ 0 w 220"/>
                <a:gd name="T9" fmla="*/ 403 h 404"/>
                <a:gd name="T10" fmla="*/ 142 w 220"/>
                <a:gd name="T11" fmla="*/ 5 h 404"/>
              </a:gdLst>
              <a:ahLst/>
              <a:cxnLst>
                <a:cxn ang="0">
                  <a:pos x="T0" y="T1"/>
                </a:cxn>
                <a:cxn ang="0">
                  <a:pos x="T2" y="T3"/>
                </a:cxn>
                <a:cxn ang="0">
                  <a:pos x="T4" y="T5"/>
                </a:cxn>
                <a:cxn ang="0">
                  <a:pos x="T6" y="T7"/>
                </a:cxn>
                <a:cxn ang="0">
                  <a:pos x="T8" y="T9"/>
                </a:cxn>
                <a:cxn ang="0">
                  <a:pos x="T10" y="T11"/>
                </a:cxn>
              </a:cxnLst>
              <a:rect l="0" t="0" r="r" b="b"/>
              <a:pathLst>
                <a:path w="220" h="404">
                  <a:moveTo>
                    <a:pt x="142" y="5"/>
                  </a:moveTo>
                  <a:cubicBezTo>
                    <a:pt x="147" y="0"/>
                    <a:pt x="154" y="3"/>
                    <a:pt x="160" y="2"/>
                  </a:cubicBezTo>
                  <a:cubicBezTo>
                    <a:pt x="180" y="3"/>
                    <a:pt x="200" y="2"/>
                    <a:pt x="220" y="3"/>
                  </a:cubicBezTo>
                  <a:cubicBezTo>
                    <a:pt x="173" y="136"/>
                    <a:pt x="124" y="269"/>
                    <a:pt x="78" y="403"/>
                  </a:cubicBezTo>
                  <a:cubicBezTo>
                    <a:pt x="52" y="404"/>
                    <a:pt x="26" y="403"/>
                    <a:pt x="0" y="403"/>
                  </a:cubicBezTo>
                  <a:cubicBezTo>
                    <a:pt x="48" y="270"/>
                    <a:pt x="95" y="138"/>
                    <a:pt x="142" y="5"/>
                  </a:cubicBezTo>
                  <a:close/>
                </a:path>
              </a:pathLst>
            </a:custGeom>
            <a:grpFill/>
            <a:ln w="9525">
              <a:noFill/>
              <a:round/>
              <a:headEnd/>
              <a:tailEnd/>
            </a:ln>
          </p:spPr>
          <p:txBody>
            <a:bodyPr vert="horz" wrap="square" lIns="67232" tIns="33616" rIns="67232" bIns="33616" numCol="1" anchor="t" anchorCtr="0" compatLnSpc="1">
              <a:prstTxWarp prst="textNoShape">
                <a:avLst/>
              </a:prstTxWarp>
            </a:bodyPr>
            <a:lstStyle/>
            <a:p>
              <a:endParaRPr lang="en-US" sz="1090" dirty="0"/>
            </a:p>
          </p:txBody>
        </p:sp>
      </p:grpSp>
    </p:spTree>
    <p:extLst>
      <p:ext uri="{BB962C8B-B14F-4D97-AF65-F5344CB8AC3E}">
        <p14:creationId xmlns:p14="http://schemas.microsoft.com/office/powerpoint/2010/main" val="31858407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HDInsight</a:t>
            </a:r>
            <a:r>
              <a:rPr lang="en-IE" dirty="0" smtClean="0"/>
              <a:t> scalability: </a:t>
            </a:r>
            <a:br>
              <a:rPr lang="en-IE" dirty="0" smtClean="0"/>
            </a:br>
            <a:r>
              <a:rPr lang="en-IE" dirty="0" smtClean="0"/>
              <a:t>from ½ rack to nearly 7 racks</a:t>
            </a:r>
            <a:endParaRPr lang="en-IE" dirty="0"/>
          </a:p>
        </p:txBody>
      </p:sp>
      <p:sp>
        <p:nvSpPr>
          <p:cNvPr id="3" name="Footer Placeholder 2"/>
          <p:cNvSpPr>
            <a:spLocks noGrp="1"/>
          </p:cNvSpPr>
          <p:nvPr>
            <p:ph type="ftr" sz="quarter" idx="11"/>
          </p:nvPr>
        </p:nvSpPr>
        <p:spPr/>
        <p:txBody>
          <a:bodyPr/>
          <a:lstStyle/>
          <a:p>
            <a:r>
              <a:rPr lang="pl-PL" smtClean="0"/>
              <a:t>SQLDay 2014</a:t>
            </a:r>
            <a:endParaRPr lang="pl-PL" dirty="0" smtClean="0"/>
          </a:p>
        </p:txBody>
      </p:sp>
      <p:graphicFrame>
        <p:nvGraphicFramePr>
          <p:cNvPr id="4" name="Table 3"/>
          <p:cNvGraphicFramePr>
            <a:graphicFrameLocks noGrp="1"/>
          </p:cNvGraphicFramePr>
          <p:nvPr>
            <p:extLst>
              <p:ext uri="{D42A27DB-BD31-4B8C-83A1-F6EECF244321}">
                <p14:modId xmlns:p14="http://schemas.microsoft.com/office/powerpoint/2010/main" val="65916617"/>
              </p:ext>
            </p:extLst>
          </p:nvPr>
        </p:nvGraphicFramePr>
        <p:xfrm>
          <a:off x="201697" y="2057595"/>
          <a:ext cx="8713090" cy="2224600"/>
        </p:xfrm>
        <a:graphic>
          <a:graphicData uri="http://schemas.openxmlformats.org/drawingml/2006/table">
            <a:tbl>
              <a:tblPr/>
              <a:tblGrid>
                <a:gridCol w="871309"/>
                <a:gridCol w="871309"/>
                <a:gridCol w="871309"/>
                <a:gridCol w="871309"/>
                <a:gridCol w="871309"/>
                <a:gridCol w="871309"/>
                <a:gridCol w="871309"/>
                <a:gridCol w="871309"/>
                <a:gridCol w="871309"/>
                <a:gridCol w="871309"/>
              </a:tblGrid>
              <a:tr h="358570">
                <a:tc>
                  <a:txBody>
                    <a:bodyPr/>
                    <a:lstStyle/>
                    <a:p>
                      <a:pPr algn="ctr" fontAlgn="b"/>
                      <a:r>
                        <a:rPr lang="en-US" sz="1200" b="0" i="0" u="none" strike="noStrike" dirty="0" smtClean="0">
                          <a:solidFill>
                            <a:schemeClr val="bg1"/>
                          </a:solidFill>
                          <a:effectLst/>
                          <a:latin typeface="+mj-lt"/>
                        </a:rPr>
                        <a:t>Racks (setup)</a:t>
                      </a:r>
                      <a:endParaRPr lang="en-US" sz="1200" b="0" i="0" u="none" strike="noStrike" dirty="0">
                        <a:solidFill>
                          <a:schemeClr val="bg1"/>
                        </a:solidFill>
                        <a:effectLst/>
                        <a:latin typeface="+mj-lt"/>
                      </a:endParaRPr>
                    </a:p>
                  </a:txBody>
                  <a:tcPr marL="67232" marR="0" marT="0" marB="0" anchor="ctr">
                    <a:lnL>
                      <a:noFill/>
                    </a:lnL>
                    <a:lnR w="6350" cap="flat" cmpd="sng" algn="ctr">
                      <a:solidFill>
                        <a:schemeClr val="bg1"/>
                      </a:solid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C3C00"/>
                    </a:solidFill>
                  </a:tcPr>
                </a:tc>
                <a:tc>
                  <a:txBody>
                    <a:bodyPr/>
                    <a:lstStyle/>
                    <a:p>
                      <a:pPr algn="ctr" fontAlgn="b"/>
                      <a:r>
                        <a:rPr lang="en-US" sz="1200" b="0" i="0" u="none" strike="noStrike" dirty="0" smtClean="0">
                          <a:solidFill>
                            <a:schemeClr val="bg1"/>
                          </a:solidFill>
                          <a:effectLst/>
                          <a:latin typeface="+mj-lt"/>
                        </a:rPr>
                        <a:t>Racks </a:t>
                      </a:r>
                    </a:p>
                    <a:p>
                      <a:pPr algn="ctr" fontAlgn="b"/>
                      <a:r>
                        <a:rPr lang="en-US" sz="1200" b="0" i="0" u="none" strike="noStrike" dirty="0" smtClean="0">
                          <a:solidFill>
                            <a:schemeClr val="bg1"/>
                          </a:solidFill>
                          <a:effectLst/>
                          <a:latin typeface="+mj-lt"/>
                        </a:rPr>
                        <a:t>(add region)</a:t>
                      </a:r>
                      <a:endParaRPr lang="en-US" sz="1200" b="0" i="0" u="none" strike="noStrike" dirty="0">
                        <a:solidFill>
                          <a:schemeClr val="bg1"/>
                        </a:solidFill>
                        <a:effectLst/>
                        <a:latin typeface="+mj-lt"/>
                      </a:endParaRPr>
                    </a:p>
                  </a:txBody>
                  <a:tcPr marL="67232"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C3C00"/>
                    </a:solidFill>
                  </a:tcPr>
                </a:tc>
                <a:tc>
                  <a:txBody>
                    <a:bodyPr/>
                    <a:lstStyle/>
                    <a:p>
                      <a:pPr algn="ctr" fontAlgn="b"/>
                      <a:r>
                        <a:rPr lang="en-US" sz="1200" b="0" i="0" u="none" strike="noStrike" dirty="0" smtClean="0">
                          <a:solidFill>
                            <a:schemeClr val="bg1"/>
                          </a:solidFill>
                          <a:effectLst/>
                          <a:latin typeface="+mj-lt"/>
                        </a:rPr>
                        <a:t>Data nodes</a:t>
                      </a:r>
                      <a:endParaRPr lang="en-US" sz="1200" b="0" i="0" u="none" strike="noStrike" dirty="0">
                        <a:solidFill>
                          <a:schemeClr val="bg1"/>
                        </a:solidFill>
                        <a:effectLst/>
                        <a:latin typeface="+mj-lt"/>
                      </a:endParaRPr>
                    </a:p>
                  </a:txBody>
                  <a:tcPr marL="67232"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C3C00"/>
                    </a:solidFill>
                  </a:tcPr>
                </a:tc>
                <a:tc>
                  <a:txBody>
                    <a:bodyPr/>
                    <a:lstStyle/>
                    <a:p>
                      <a:pPr algn="ctr" fontAlgn="b"/>
                      <a:r>
                        <a:rPr lang="en-US" sz="1200" b="0" i="0" u="none" strike="noStrike" dirty="0" smtClean="0">
                          <a:solidFill>
                            <a:schemeClr val="bg1"/>
                          </a:solidFill>
                          <a:effectLst/>
                          <a:latin typeface="+mj-lt"/>
                        </a:rPr>
                        <a:t>Disks for user data</a:t>
                      </a:r>
                      <a:endParaRPr lang="en-US" sz="1200" b="0" i="0" u="none" strike="noStrike" dirty="0">
                        <a:solidFill>
                          <a:schemeClr val="bg1"/>
                        </a:solidFill>
                        <a:effectLst/>
                        <a:latin typeface="+mj-lt"/>
                      </a:endParaRPr>
                    </a:p>
                  </a:txBody>
                  <a:tcPr marL="67232"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C3C00"/>
                    </a:solidFill>
                  </a:tcPr>
                </a:tc>
                <a:tc>
                  <a:txBody>
                    <a:bodyPr/>
                    <a:lstStyle/>
                    <a:p>
                      <a:pPr algn="ctr" fontAlgn="b"/>
                      <a:r>
                        <a:rPr lang="en-US" sz="1200" b="0" i="0" u="none" strike="noStrike" dirty="0">
                          <a:solidFill>
                            <a:schemeClr val="bg1"/>
                          </a:solidFill>
                          <a:effectLst/>
                          <a:latin typeface="+mj-lt"/>
                        </a:rPr>
                        <a:t>Raw </a:t>
                      </a:r>
                      <a:r>
                        <a:rPr lang="en-US" sz="1200" b="0" i="0" u="none" strike="noStrike" dirty="0" smtClean="0">
                          <a:solidFill>
                            <a:schemeClr val="bg1"/>
                          </a:solidFill>
                          <a:effectLst/>
                          <a:latin typeface="+mj-lt"/>
                        </a:rPr>
                        <a:t>user TB (1 TB drive)</a:t>
                      </a:r>
                      <a:endParaRPr lang="en-US" sz="1200" b="0" i="0" u="none" strike="noStrike" dirty="0">
                        <a:solidFill>
                          <a:schemeClr val="bg1"/>
                        </a:solidFill>
                        <a:effectLst/>
                        <a:latin typeface="+mj-lt"/>
                      </a:endParaRPr>
                    </a:p>
                  </a:txBody>
                  <a:tcPr marL="67232"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C3C00"/>
                    </a:solidFill>
                  </a:tcPr>
                </a:tc>
                <a:tc>
                  <a:txBody>
                    <a:bodyPr/>
                    <a:lstStyle/>
                    <a:p>
                      <a:pPr algn="ctr" fontAlgn="b"/>
                      <a:r>
                        <a:rPr lang="en-US" sz="1200" b="0" i="0" u="none" strike="noStrike" kern="1200" dirty="0" smtClean="0">
                          <a:solidFill>
                            <a:schemeClr val="bg1"/>
                          </a:solidFill>
                          <a:effectLst/>
                          <a:latin typeface="+mj-lt"/>
                          <a:ea typeface="+mn-ea"/>
                          <a:cs typeface="+mn-cs"/>
                        </a:rPr>
                        <a:t>Raw user TB (2</a:t>
                      </a:r>
                      <a:r>
                        <a:rPr lang="en-US" sz="1200" b="0" i="0" u="none" strike="noStrike" kern="1200" baseline="0" dirty="0" smtClean="0">
                          <a:solidFill>
                            <a:schemeClr val="bg1"/>
                          </a:solidFill>
                          <a:effectLst/>
                          <a:latin typeface="+mj-lt"/>
                          <a:ea typeface="+mn-ea"/>
                          <a:cs typeface="+mn-cs"/>
                        </a:rPr>
                        <a:t> </a:t>
                      </a:r>
                      <a:r>
                        <a:rPr lang="en-US" sz="1200" b="0" i="0" u="none" strike="noStrike" kern="1200" dirty="0" smtClean="0">
                          <a:solidFill>
                            <a:schemeClr val="bg1"/>
                          </a:solidFill>
                          <a:effectLst/>
                          <a:latin typeface="+mj-lt"/>
                          <a:ea typeface="+mn-ea"/>
                          <a:cs typeface="+mn-cs"/>
                        </a:rPr>
                        <a:t>TB drive)</a:t>
                      </a:r>
                      <a:endParaRPr lang="en-US" sz="1200" b="0" i="0" u="none" strike="noStrike" kern="1200" dirty="0">
                        <a:solidFill>
                          <a:schemeClr val="bg1"/>
                        </a:solidFill>
                        <a:effectLst/>
                        <a:latin typeface="+mj-lt"/>
                        <a:ea typeface="+mn-ea"/>
                        <a:cs typeface="+mn-cs"/>
                      </a:endParaRPr>
                    </a:p>
                  </a:txBody>
                  <a:tcPr marL="67232"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C3C00"/>
                    </a:solidFill>
                  </a:tcPr>
                </a:tc>
                <a:tc>
                  <a:txBody>
                    <a:bodyPr/>
                    <a:lstStyle/>
                    <a:p>
                      <a:pPr algn="ctr" fontAlgn="b"/>
                      <a:r>
                        <a:rPr lang="en-US" sz="1200" b="0" i="0" u="none" strike="noStrike" kern="1200" dirty="0" smtClean="0">
                          <a:solidFill>
                            <a:schemeClr val="bg1"/>
                          </a:solidFill>
                          <a:effectLst/>
                          <a:latin typeface="+mj-lt"/>
                          <a:ea typeface="+mn-ea"/>
                          <a:cs typeface="+mn-cs"/>
                        </a:rPr>
                        <a:t>Raw max TB (3 TB drive)</a:t>
                      </a:r>
                      <a:endParaRPr lang="en-US" sz="1200" b="0" i="0" u="none" strike="noStrike" kern="1200" dirty="0">
                        <a:solidFill>
                          <a:schemeClr val="bg1"/>
                        </a:solidFill>
                        <a:effectLst/>
                        <a:latin typeface="+mj-lt"/>
                        <a:ea typeface="+mn-ea"/>
                        <a:cs typeface="+mn-cs"/>
                      </a:endParaRPr>
                    </a:p>
                  </a:txBody>
                  <a:tcPr marL="67232"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C3C00"/>
                    </a:solidFill>
                  </a:tcPr>
                </a:tc>
                <a:tc>
                  <a:txBody>
                    <a:bodyPr/>
                    <a:lstStyle/>
                    <a:p>
                      <a:pPr algn="ctr" fontAlgn="b"/>
                      <a:r>
                        <a:rPr lang="en-US" sz="1200" b="0" i="0" u="none" strike="noStrike" dirty="0" smtClean="0">
                          <a:solidFill>
                            <a:schemeClr val="bg1"/>
                          </a:solidFill>
                          <a:effectLst/>
                          <a:latin typeface="+mj-lt"/>
                        </a:rPr>
                        <a:t>Unique TB </a:t>
                      </a:r>
                      <a:br>
                        <a:rPr lang="en-US" sz="1200" b="0" i="0" u="none" strike="noStrike" dirty="0" smtClean="0">
                          <a:solidFill>
                            <a:schemeClr val="bg1"/>
                          </a:solidFill>
                          <a:effectLst/>
                          <a:latin typeface="+mj-lt"/>
                        </a:rPr>
                      </a:br>
                      <a:r>
                        <a:rPr lang="en-US" sz="1200" b="0" i="0" u="none" strike="noStrike" dirty="0" smtClean="0">
                          <a:solidFill>
                            <a:schemeClr val="bg1"/>
                          </a:solidFill>
                          <a:effectLst/>
                          <a:latin typeface="+mj-lt"/>
                        </a:rPr>
                        <a:t>(1 TB drive)</a:t>
                      </a:r>
                      <a:endParaRPr lang="en-US" sz="1200" b="0" i="0" u="none" strike="noStrike" dirty="0">
                        <a:solidFill>
                          <a:schemeClr val="bg1"/>
                        </a:solidFill>
                        <a:effectLst/>
                        <a:latin typeface="+mj-lt"/>
                      </a:endParaRPr>
                    </a:p>
                  </a:txBody>
                  <a:tcPr marL="67232"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C3C00"/>
                    </a:solidFill>
                  </a:tcPr>
                </a:tc>
                <a:tc>
                  <a:txBody>
                    <a:bodyPr/>
                    <a:lstStyle/>
                    <a:p>
                      <a:pPr algn="ctr" fontAlgn="b"/>
                      <a:r>
                        <a:rPr lang="en-US" sz="1200" b="0" i="0" u="none" strike="noStrike" kern="1200" dirty="0" smtClean="0">
                          <a:solidFill>
                            <a:schemeClr val="bg1"/>
                          </a:solidFill>
                          <a:effectLst/>
                          <a:latin typeface="+mj-lt"/>
                          <a:ea typeface="+mn-ea"/>
                          <a:cs typeface="+mn-cs"/>
                        </a:rPr>
                        <a:t>Unique TB (2</a:t>
                      </a:r>
                      <a:r>
                        <a:rPr lang="en-US" sz="1200" b="0" i="0" u="none" strike="noStrike" kern="1200" baseline="0" dirty="0" smtClean="0">
                          <a:solidFill>
                            <a:schemeClr val="bg1"/>
                          </a:solidFill>
                          <a:effectLst/>
                          <a:latin typeface="+mj-lt"/>
                          <a:ea typeface="+mn-ea"/>
                          <a:cs typeface="+mn-cs"/>
                        </a:rPr>
                        <a:t> </a:t>
                      </a:r>
                      <a:r>
                        <a:rPr lang="en-US" sz="1200" b="0" i="0" u="none" strike="noStrike" kern="1200" dirty="0" smtClean="0">
                          <a:solidFill>
                            <a:schemeClr val="bg1"/>
                          </a:solidFill>
                          <a:effectLst/>
                          <a:latin typeface="+mj-lt"/>
                          <a:ea typeface="+mn-ea"/>
                          <a:cs typeface="+mn-cs"/>
                        </a:rPr>
                        <a:t>TB drive)</a:t>
                      </a:r>
                      <a:endParaRPr lang="en-US" sz="1200" b="0" i="0" u="none" strike="noStrike" kern="1200" dirty="0">
                        <a:solidFill>
                          <a:schemeClr val="bg1"/>
                        </a:solidFill>
                        <a:effectLst/>
                        <a:latin typeface="+mj-lt"/>
                        <a:ea typeface="+mn-ea"/>
                        <a:cs typeface="+mn-cs"/>
                      </a:endParaRPr>
                    </a:p>
                  </a:txBody>
                  <a:tcPr marL="67232"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C3C00"/>
                    </a:solidFill>
                  </a:tcPr>
                </a:tc>
                <a:tc>
                  <a:txBody>
                    <a:bodyPr/>
                    <a:lstStyle/>
                    <a:p>
                      <a:pPr algn="ctr" fontAlgn="b"/>
                      <a:r>
                        <a:rPr lang="en-US" sz="1200" b="0" i="0" u="none" strike="noStrike" kern="1200" dirty="0" smtClean="0">
                          <a:solidFill>
                            <a:schemeClr val="bg1"/>
                          </a:solidFill>
                          <a:effectLst/>
                          <a:latin typeface="+mj-lt"/>
                          <a:ea typeface="+mn-ea"/>
                          <a:cs typeface="+mn-cs"/>
                        </a:rPr>
                        <a:t>Unique TB (3 TB drive)</a:t>
                      </a:r>
                      <a:endParaRPr lang="en-US" sz="1200" b="0" i="0" u="none" strike="noStrike" kern="1200" dirty="0">
                        <a:solidFill>
                          <a:schemeClr val="bg1"/>
                        </a:solidFill>
                        <a:effectLst/>
                        <a:latin typeface="+mj-lt"/>
                        <a:ea typeface="+mn-ea"/>
                        <a:cs typeface="+mn-cs"/>
                      </a:endParaRPr>
                    </a:p>
                  </a:txBody>
                  <a:tcPr marL="67232" marR="0" marT="0" marB="0" anchor="ctr">
                    <a:lnL w="6350" cap="flat" cmpd="sng" algn="ctr">
                      <a:solidFill>
                        <a:schemeClr val="bg1"/>
                      </a:solidFill>
                      <a:prstDash val="solid"/>
                      <a:round/>
                      <a:headEnd type="none" w="med" len="med"/>
                      <a:tailEnd type="none" w="med" len="med"/>
                    </a:lnL>
                    <a:lnR>
                      <a:noFill/>
                    </a:lnR>
                    <a:lnT>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C3C00"/>
                    </a:solidFill>
                  </a:tcPr>
                </a:tc>
              </a:tr>
              <a:tr h="185884">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1/2</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1/4</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4</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48</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48</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96</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144</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0" algn="ctr" defTabSz="914400" rtl="0" eaLnBrk="1" fontAlgn="b" latinLnBrk="0" hangingPunct="1"/>
                      <a:r>
                        <a:rPr lang="en-US" sz="1000" b="1" i="0" u="none" strike="noStrike" kern="1200" dirty="0">
                          <a:solidFill>
                            <a:srgbClr val="505050"/>
                          </a:solidFill>
                          <a:effectLst/>
                          <a:latin typeface="Segoe UI Light" panose="020B0502040204020203" pitchFamily="34" charset="0"/>
                          <a:ea typeface="+mn-ea"/>
                          <a:cs typeface="Segoe UI Light" panose="020B0502040204020203" pitchFamily="34" charset="0"/>
                        </a:rPr>
                        <a:t>24</a:t>
                      </a:r>
                    </a:p>
                  </a:txBody>
                  <a:tcPr marL="7003" marR="7003" marT="7003"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0" algn="ctr" defTabSz="914400" rtl="0" eaLnBrk="1" fontAlgn="b" latinLnBrk="0" hangingPunct="1"/>
                      <a:r>
                        <a:rPr lang="en-US" sz="1000" b="1" i="0" u="none" strike="noStrike" kern="1200">
                          <a:solidFill>
                            <a:srgbClr val="505050"/>
                          </a:solidFill>
                          <a:effectLst/>
                          <a:latin typeface="Segoe UI Light" panose="020B0502040204020203" pitchFamily="34" charset="0"/>
                          <a:ea typeface="+mn-ea"/>
                          <a:cs typeface="Segoe UI Light" panose="020B0502040204020203" pitchFamily="34" charset="0"/>
                        </a:rPr>
                        <a:t>48</a:t>
                      </a:r>
                    </a:p>
                  </a:txBody>
                  <a:tcPr marL="7003" marR="7003" marT="7003"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0" algn="ctr" defTabSz="914400" rtl="0" eaLnBrk="1" fontAlgn="b" latinLnBrk="0" hangingPunct="1"/>
                      <a:r>
                        <a:rPr lang="en-US" sz="1000" b="1" i="0" u="none" strike="noStrike" kern="1200">
                          <a:solidFill>
                            <a:srgbClr val="505050"/>
                          </a:solidFill>
                          <a:effectLst/>
                          <a:latin typeface="Segoe UI Light" panose="020B0502040204020203" pitchFamily="34" charset="0"/>
                          <a:ea typeface="+mn-ea"/>
                          <a:cs typeface="Segoe UI Light" panose="020B0502040204020203" pitchFamily="34" charset="0"/>
                        </a:rPr>
                        <a:t>72</a:t>
                      </a:r>
                    </a:p>
                  </a:txBody>
                  <a:tcPr marL="7003" marR="7003" marT="7003" marB="0" anchor="b">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r>
              <a:tr h="185884">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3/4</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1/2</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8</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96</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96</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192</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288</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0" algn="ctr" defTabSz="914400" rtl="0" eaLnBrk="1" fontAlgn="b" latinLnBrk="0" hangingPunct="1"/>
                      <a:r>
                        <a:rPr lang="en-US" sz="1000" b="1" i="0" u="none" strike="noStrike" kern="1200" dirty="0">
                          <a:solidFill>
                            <a:srgbClr val="505050"/>
                          </a:solidFill>
                          <a:effectLst/>
                          <a:latin typeface="Segoe UI Light" panose="020B0502040204020203" pitchFamily="34" charset="0"/>
                          <a:ea typeface="+mn-ea"/>
                          <a:cs typeface="Segoe UI Light" panose="020B0502040204020203" pitchFamily="34" charset="0"/>
                        </a:rPr>
                        <a:t>32</a:t>
                      </a:r>
                    </a:p>
                  </a:txBody>
                  <a:tcPr marL="7003" marR="7003" marT="7003"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0" algn="ctr" defTabSz="914400" rtl="0" eaLnBrk="1" fontAlgn="b" latinLnBrk="0" hangingPunct="1"/>
                      <a:r>
                        <a:rPr lang="en-US" sz="1000" b="1" i="0" u="none" strike="noStrike" kern="1200">
                          <a:solidFill>
                            <a:srgbClr val="505050"/>
                          </a:solidFill>
                          <a:effectLst/>
                          <a:latin typeface="Segoe UI Light" panose="020B0502040204020203" pitchFamily="34" charset="0"/>
                          <a:ea typeface="+mn-ea"/>
                          <a:cs typeface="Segoe UI Light" panose="020B0502040204020203" pitchFamily="34" charset="0"/>
                        </a:rPr>
                        <a:t>64</a:t>
                      </a:r>
                    </a:p>
                  </a:txBody>
                  <a:tcPr marL="7003" marR="7003" marT="7003"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0" algn="ctr" defTabSz="914400" rtl="0" eaLnBrk="1" fontAlgn="b" latinLnBrk="0" hangingPunct="1"/>
                      <a:r>
                        <a:rPr lang="en-US" sz="1000" b="1" i="0" u="none" strike="noStrike" kern="1200">
                          <a:solidFill>
                            <a:srgbClr val="505050"/>
                          </a:solidFill>
                          <a:effectLst/>
                          <a:latin typeface="Segoe UI Light" panose="020B0502040204020203" pitchFamily="34" charset="0"/>
                          <a:ea typeface="+mn-ea"/>
                          <a:cs typeface="Segoe UI Light" panose="020B0502040204020203" pitchFamily="34" charset="0"/>
                        </a:rPr>
                        <a:t>96</a:t>
                      </a:r>
                    </a:p>
                  </a:txBody>
                  <a:tcPr marL="7003" marR="7003" marT="7003" marB="0" anchor="b">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r>
              <a:tr h="185884">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1</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3/4</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12</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114</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114</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288</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432</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0" algn="ctr" defTabSz="914400" rtl="0" eaLnBrk="1" fontAlgn="b" latinLnBrk="0" hangingPunct="1"/>
                      <a:r>
                        <a:rPr lang="en-US" sz="1000" b="1" i="0" u="none" strike="noStrike" kern="1200" dirty="0">
                          <a:solidFill>
                            <a:srgbClr val="505050"/>
                          </a:solidFill>
                          <a:effectLst/>
                          <a:latin typeface="Segoe UI Light" panose="020B0502040204020203" pitchFamily="34" charset="0"/>
                          <a:ea typeface="+mn-ea"/>
                          <a:cs typeface="Segoe UI Light" panose="020B0502040204020203" pitchFamily="34" charset="0"/>
                        </a:rPr>
                        <a:t>48</a:t>
                      </a:r>
                    </a:p>
                  </a:txBody>
                  <a:tcPr marL="7003" marR="7003" marT="7003"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0" algn="ctr" defTabSz="914400" rtl="0" eaLnBrk="1" fontAlgn="b" latinLnBrk="0" hangingPunct="1"/>
                      <a:r>
                        <a:rPr lang="en-US" sz="1000" b="1" i="0" u="none" strike="noStrike" kern="1200" dirty="0">
                          <a:solidFill>
                            <a:srgbClr val="505050"/>
                          </a:solidFill>
                          <a:effectLst/>
                          <a:latin typeface="Segoe UI Light" panose="020B0502040204020203" pitchFamily="34" charset="0"/>
                          <a:ea typeface="+mn-ea"/>
                          <a:cs typeface="Segoe UI Light" panose="020B0502040204020203" pitchFamily="34" charset="0"/>
                        </a:rPr>
                        <a:t>96</a:t>
                      </a:r>
                    </a:p>
                  </a:txBody>
                  <a:tcPr marL="7003" marR="7003" marT="7003"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0" algn="ctr" defTabSz="914400" rtl="0" eaLnBrk="1" fontAlgn="b" latinLnBrk="0" hangingPunct="1"/>
                      <a:r>
                        <a:rPr lang="en-US" sz="1000" b="1" i="0" u="none" strike="noStrike" kern="1200" dirty="0">
                          <a:solidFill>
                            <a:srgbClr val="505050"/>
                          </a:solidFill>
                          <a:effectLst/>
                          <a:latin typeface="Segoe UI Light" panose="020B0502040204020203" pitchFamily="34" charset="0"/>
                          <a:ea typeface="+mn-ea"/>
                          <a:cs typeface="Segoe UI Light" panose="020B0502040204020203" pitchFamily="34" charset="0"/>
                        </a:rPr>
                        <a:t>144</a:t>
                      </a:r>
                    </a:p>
                  </a:txBody>
                  <a:tcPr marL="7003" marR="7003" marT="7003" marB="0" anchor="b">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r>
              <a:tr h="185884">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1 1/2</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1 1/4</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20</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240</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240</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480</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720</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0" algn="ctr" defTabSz="914400" rtl="0" eaLnBrk="1" fontAlgn="b" latinLnBrk="0" hangingPunct="1"/>
                      <a:r>
                        <a:rPr lang="en-US" sz="1000" b="1" i="0" u="none" strike="noStrike" kern="1200">
                          <a:solidFill>
                            <a:srgbClr val="505050"/>
                          </a:solidFill>
                          <a:effectLst/>
                          <a:latin typeface="Segoe UI Light" panose="020B0502040204020203" pitchFamily="34" charset="0"/>
                          <a:ea typeface="+mn-ea"/>
                          <a:cs typeface="Segoe UI Light" panose="020B0502040204020203" pitchFamily="34" charset="0"/>
                        </a:rPr>
                        <a:t>80</a:t>
                      </a:r>
                    </a:p>
                  </a:txBody>
                  <a:tcPr marL="7003" marR="7003" marT="7003"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0" algn="ctr" defTabSz="914400" rtl="0" eaLnBrk="1" fontAlgn="b" latinLnBrk="0" hangingPunct="1"/>
                      <a:r>
                        <a:rPr lang="en-US" sz="1000" b="1" i="0" u="none" strike="noStrike" kern="1200" dirty="0">
                          <a:solidFill>
                            <a:srgbClr val="505050"/>
                          </a:solidFill>
                          <a:effectLst/>
                          <a:latin typeface="Segoe UI Light" panose="020B0502040204020203" pitchFamily="34" charset="0"/>
                          <a:ea typeface="+mn-ea"/>
                          <a:cs typeface="Segoe UI Light" panose="020B0502040204020203" pitchFamily="34" charset="0"/>
                        </a:rPr>
                        <a:t>160</a:t>
                      </a:r>
                    </a:p>
                  </a:txBody>
                  <a:tcPr marL="7003" marR="7003" marT="7003"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0" algn="ctr" defTabSz="914400" rtl="0" eaLnBrk="1" fontAlgn="b" latinLnBrk="0" hangingPunct="1"/>
                      <a:r>
                        <a:rPr lang="en-US" sz="1000" b="1" i="0" u="none" strike="noStrike" kern="1200" dirty="0">
                          <a:solidFill>
                            <a:srgbClr val="505050"/>
                          </a:solidFill>
                          <a:effectLst/>
                          <a:latin typeface="Segoe UI Light" panose="020B0502040204020203" pitchFamily="34" charset="0"/>
                          <a:ea typeface="+mn-ea"/>
                          <a:cs typeface="Segoe UI Light" panose="020B0502040204020203" pitchFamily="34" charset="0"/>
                        </a:rPr>
                        <a:t>240</a:t>
                      </a:r>
                    </a:p>
                  </a:txBody>
                  <a:tcPr marL="7003" marR="7003" marT="7003" marB="0" anchor="ctr">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r>
              <a:tr h="185884">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2</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1 3/4</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28</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336</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336</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672</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1008</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0" algn="ctr" defTabSz="914400" rtl="0" eaLnBrk="1" fontAlgn="b" latinLnBrk="0" hangingPunct="1"/>
                      <a:r>
                        <a:rPr lang="en-US" sz="1000" b="1" i="0" u="none" strike="noStrike" kern="1200" dirty="0">
                          <a:solidFill>
                            <a:srgbClr val="505050"/>
                          </a:solidFill>
                          <a:effectLst/>
                          <a:latin typeface="Segoe UI Light" panose="020B0502040204020203" pitchFamily="34" charset="0"/>
                          <a:ea typeface="+mn-ea"/>
                          <a:cs typeface="Segoe UI Light" panose="020B0502040204020203" pitchFamily="34" charset="0"/>
                        </a:rPr>
                        <a:t>112</a:t>
                      </a:r>
                    </a:p>
                  </a:txBody>
                  <a:tcPr marL="7003" marR="7003" marT="7003"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0" algn="ctr" defTabSz="914400" rtl="0" eaLnBrk="1" fontAlgn="b" latinLnBrk="0" hangingPunct="1"/>
                      <a:r>
                        <a:rPr lang="en-US" sz="1000" b="1" i="0" u="none" strike="noStrike" kern="1200" dirty="0">
                          <a:solidFill>
                            <a:srgbClr val="505050"/>
                          </a:solidFill>
                          <a:effectLst/>
                          <a:latin typeface="Segoe UI Light" panose="020B0502040204020203" pitchFamily="34" charset="0"/>
                          <a:ea typeface="+mn-ea"/>
                          <a:cs typeface="Segoe UI Light" panose="020B0502040204020203" pitchFamily="34" charset="0"/>
                        </a:rPr>
                        <a:t>224</a:t>
                      </a:r>
                    </a:p>
                  </a:txBody>
                  <a:tcPr marL="7003" marR="7003" marT="7003"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0" algn="ctr" defTabSz="914400" rtl="0" eaLnBrk="1" fontAlgn="b" latinLnBrk="0" hangingPunct="1"/>
                      <a:r>
                        <a:rPr lang="en-US" sz="1000" b="1" i="0" u="none" strike="noStrike" kern="1200">
                          <a:solidFill>
                            <a:srgbClr val="505050"/>
                          </a:solidFill>
                          <a:effectLst/>
                          <a:latin typeface="Segoe UI Light" panose="020B0502040204020203" pitchFamily="34" charset="0"/>
                          <a:ea typeface="+mn-ea"/>
                          <a:cs typeface="Segoe UI Light" panose="020B0502040204020203" pitchFamily="34" charset="0"/>
                        </a:rPr>
                        <a:t>336</a:t>
                      </a:r>
                    </a:p>
                  </a:txBody>
                  <a:tcPr marL="7003" marR="7003" marT="7003" marB="0" anchor="b">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r>
              <a:tr h="185884">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3</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2 3/4</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44</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528</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528</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1056</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1584</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0" algn="ctr" defTabSz="914400" rtl="0" eaLnBrk="1" fontAlgn="b" latinLnBrk="0" hangingPunct="1"/>
                      <a:r>
                        <a:rPr lang="en-US" sz="1000" b="1" i="0" u="none" strike="noStrike" kern="1200">
                          <a:solidFill>
                            <a:srgbClr val="505050"/>
                          </a:solidFill>
                          <a:effectLst/>
                          <a:latin typeface="Segoe UI Light" panose="020B0502040204020203" pitchFamily="34" charset="0"/>
                          <a:ea typeface="+mn-ea"/>
                          <a:cs typeface="Segoe UI Light" panose="020B0502040204020203" pitchFamily="34" charset="0"/>
                        </a:rPr>
                        <a:t>176</a:t>
                      </a:r>
                    </a:p>
                  </a:txBody>
                  <a:tcPr marL="7003" marR="7003" marT="7003"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0" algn="ctr" defTabSz="914400" rtl="0" eaLnBrk="1" fontAlgn="b" latinLnBrk="0" hangingPunct="1"/>
                      <a:r>
                        <a:rPr lang="en-US" sz="1000" b="1" i="0" u="none" strike="noStrike" kern="1200" dirty="0">
                          <a:solidFill>
                            <a:srgbClr val="505050"/>
                          </a:solidFill>
                          <a:effectLst/>
                          <a:latin typeface="Segoe UI Light" panose="020B0502040204020203" pitchFamily="34" charset="0"/>
                          <a:ea typeface="+mn-ea"/>
                          <a:cs typeface="Segoe UI Light" panose="020B0502040204020203" pitchFamily="34" charset="0"/>
                        </a:rPr>
                        <a:t>352</a:t>
                      </a:r>
                    </a:p>
                  </a:txBody>
                  <a:tcPr marL="7003" marR="7003" marT="7003"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0" algn="ctr" defTabSz="914400" rtl="0" eaLnBrk="1" fontAlgn="b" latinLnBrk="0" hangingPunct="1"/>
                      <a:r>
                        <a:rPr lang="en-US" sz="1000" b="1" i="0" u="none" strike="noStrike" kern="1200">
                          <a:solidFill>
                            <a:srgbClr val="505050"/>
                          </a:solidFill>
                          <a:effectLst/>
                          <a:latin typeface="Segoe UI Light" panose="020B0502040204020203" pitchFamily="34" charset="0"/>
                          <a:ea typeface="+mn-ea"/>
                          <a:cs typeface="Segoe UI Light" panose="020B0502040204020203" pitchFamily="34" charset="0"/>
                        </a:rPr>
                        <a:t>528</a:t>
                      </a:r>
                    </a:p>
                  </a:txBody>
                  <a:tcPr marL="7003" marR="7003" marT="7003" marB="0" anchor="b">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r>
              <a:tr h="185884">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4</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3 3/4</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60</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720</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720</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1440</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2160</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0" algn="ctr" defTabSz="914400" rtl="0" eaLnBrk="1" fontAlgn="b" latinLnBrk="0" hangingPunct="1"/>
                      <a:r>
                        <a:rPr lang="en-US" sz="1000" b="1" i="0" u="none" strike="noStrike" kern="1200">
                          <a:solidFill>
                            <a:srgbClr val="505050"/>
                          </a:solidFill>
                          <a:effectLst/>
                          <a:latin typeface="Segoe UI Light" panose="020B0502040204020203" pitchFamily="34" charset="0"/>
                          <a:ea typeface="+mn-ea"/>
                          <a:cs typeface="Segoe UI Light" panose="020B0502040204020203" pitchFamily="34" charset="0"/>
                        </a:rPr>
                        <a:t>240</a:t>
                      </a:r>
                    </a:p>
                  </a:txBody>
                  <a:tcPr marL="7003" marR="7003" marT="7003"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0" algn="ctr" defTabSz="914400" rtl="0" eaLnBrk="1" fontAlgn="b" latinLnBrk="0" hangingPunct="1"/>
                      <a:r>
                        <a:rPr lang="en-US" sz="1000" b="1" i="0" u="none" strike="noStrike" kern="1200" dirty="0">
                          <a:solidFill>
                            <a:srgbClr val="505050"/>
                          </a:solidFill>
                          <a:effectLst/>
                          <a:latin typeface="Segoe UI Light" panose="020B0502040204020203" pitchFamily="34" charset="0"/>
                          <a:ea typeface="+mn-ea"/>
                          <a:cs typeface="Segoe UI Light" panose="020B0502040204020203" pitchFamily="34" charset="0"/>
                        </a:rPr>
                        <a:t>480</a:t>
                      </a:r>
                    </a:p>
                  </a:txBody>
                  <a:tcPr marL="7003" marR="7003" marT="7003"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0" algn="ctr" defTabSz="914400" rtl="0" eaLnBrk="1" fontAlgn="b" latinLnBrk="0" hangingPunct="1"/>
                      <a:r>
                        <a:rPr lang="en-US" sz="1000" b="1" i="0" u="none" strike="noStrike" kern="1200" dirty="0">
                          <a:solidFill>
                            <a:srgbClr val="505050"/>
                          </a:solidFill>
                          <a:effectLst/>
                          <a:latin typeface="Segoe UI Light" panose="020B0502040204020203" pitchFamily="34" charset="0"/>
                          <a:ea typeface="+mn-ea"/>
                          <a:cs typeface="Segoe UI Light" panose="020B0502040204020203" pitchFamily="34" charset="0"/>
                        </a:rPr>
                        <a:t>720</a:t>
                      </a:r>
                    </a:p>
                  </a:txBody>
                  <a:tcPr marL="7003" marR="7003" marT="7003" marB="0" anchor="b">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r>
              <a:tr h="185884">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5</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4 3/4</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76</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912</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912</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1824</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2736</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0" algn="ctr" defTabSz="914400" rtl="0" eaLnBrk="1" fontAlgn="b" latinLnBrk="0" hangingPunct="1"/>
                      <a:r>
                        <a:rPr lang="en-US" sz="1000" b="1" i="0" u="none" strike="noStrike" kern="1200">
                          <a:solidFill>
                            <a:srgbClr val="505050"/>
                          </a:solidFill>
                          <a:effectLst/>
                          <a:latin typeface="Segoe UI Light" panose="020B0502040204020203" pitchFamily="34" charset="0"/>
                          <a:ea typeface="+mn-ea"/>
                          <a:cs typeface="Segoe UI Light" panose="020B0502040204020203" pitchFamily="34" charset="0"/>
                        </a:rPr>
                        <a:t>304</a:t>
                      </a:r>
                    </a:p>
                  </a:txBody>
                  <a:tcPr marL="7003" marR="7003" marT="7003"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0" algn="ctr" defTabSz="914400" rtl="0" eaLnBrk="1" fontAlgn="b" latinLnBrk="0" hangingPunct="1"/>
                      <a:r>
                        <a:rPr lang="en-US" sz="1000" b="1" i="0" u="none" strike="noStrike" kern="1200">
                          <a:solidFill>
                            <a:srgbClr val="505050"/>
                          </a:solidFill>
                          <a:effectLst/>
                          <a:latin typeface="Segoe UI Light" panose="020B0502040204020203" pitchFamily="34" charset="0"/>
                          <a:ea typeface="+mn-ea"/>
                          <a:cs typeface="Segoe UI Light" panose="020B0502040204020203" pitchFamily="34" charset="0"/>
                        </a:rPr>
                        <a:t>608</a:t>
                      </a:r>
                    </a:p>
                  </a:txBody>
                  <a:tcPr marL="7003" marR="7003" marT="7003"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0" algn="ctr" defTabSz="914400" rtl="0" eaLnBrk="1" fontAlgn="b" latinLnBrk="0" hangingPunct="1"/>
                      <a:r>
                        <a:rPr lang="en-US" sz="1000" b="1" i="0" u="none" strike="noStrike" kern="1200" dirty="0">
                          <a:solidFill>
                            <a:srgbClr val="505050"/>
                          </a:solidFill>
                          <a:effectLst/>
                          <a:latin typeface="Segoe UI Light" panose="020B0502040204020203" pitchFamily="34" charset="0"/>
                          <a:ea typeface="+mn-ea"/>
                          <a:cs typeface="Segoe UI Light" panose="020B0502040204020203" pitchFamily="34" charset="0"/>
                        </a:rPr>
                        <a:t>912</a:t>
                      </a:r>
                    </a:p>
                  </a:txBody>
                  <a:tcPr marL="7003" marR="7003" marT="7003" marB="0" anchor="b">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r>
              <a:tr h="185884">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6</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5 3/4 </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92</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1104</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1104</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2208</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3312</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0" algn="ctr" defTabSz="914400" rtl="0" eaLnBrk="1" fontAlgn="b" latinLnBrk="0" hangingPunct="1"/>
                      <a:r>
                        <a:rPr lang="en-US" sz="1000" b="1" i="0" u="none" strike="noStrike" kern="1200">
                          <a:solidFill>
                            <a:srgbClr val="505050"/>
                          </a:solidFill>
                          <a:effectLst/>
                          <a:latin typeface="Segoe UI Light" panose="020B0502040204020203" pitchFamily="34" charset="0"/>
                          <a:ea typeface="+mn-ea"/>
                          <a:cs typeface="Segoe UI Light" panose="020B0502040204020203" pitchFamily="34" charset="0"/>
                        </a:rPr>
                        <a:t>368</a:t>
                      </a:r>
                    </a:p>
                  </a:txBody>
                  <a:tcPr marL="7003" marR="7003" marT="7003"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0" algn="ctr" defTabSz="914400" rtl="0" eaLnBrk="1" fontAlgn="b" latinLnBrk="0" hangingPunct="1"/>
                      <a:r>
                        <a:rPr lang="en-US" sz="1000" b="1" i="0" u="none" strike="noStrike" kern="1200">
                          <a:solidFill>
                            <a:srgbClr val="505050"/>
                          </a:solidFill>
                          <a:effectLst/>
                          <a:latin typeface="Segoe UI Light" panose="020B0502040204020203" pitchFamily="34" charset="0"/>
                          <a:ea typeface="+mn-ea"/>
                          <a:cs typeface="Segoe UI Light" panose="020B0502040204020203" pitchFamily="34" charset="0"/>
                        </a:rPr>
                        <a:t>736</a:t>
                      </a:r>
                    </a:p>
                  </a:txBody>
                  <a:tcPr marL="7003" marR="7003" marT="7003"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0" algn="ctr" defTabSz="914400" rtl="0" eaLnBrk="1" fontAlgn="b" latinLnBrk="0" hangingPunct="1"/>
                      <a:r>
                        <a:rPr lang="en-US" sz="1000" b="1" i="0" u="none" strike="noStrike" kern="1200" dirty="0">
                          <a:solidFill>
                            <a:srgbClr val="505050"/>
                          </a:solidFill>
                          <a:effectLst/>
                          <a:latin typeface="Segoe UI Light" panose="020B0502040204020203" pitchFamily="34" charset="0"/>
                          <a:ea typeface="+mn-ea"/>
                          <a:cs typeface="Segoe UI Light" panose="020B0502040204020203" pitchFamily="34" charset="0"/>
                        </a:rPr>
                        <a:t>1104</a:t>
                      </a:r>
                    </a:p>
                  </a:txBody>
                  <a:tcPr marL="7003" marR="7003" marT="7003" marB="0" anchor="b">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r>
              <a:tr h="185884">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7</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6 3/4</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108</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1296</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1296</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2592</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E6E6E6"/>
                    </a:solidFill>
                  </a:tcPr>
                </a:tc>
                <a:tc>
                  <a:txBody>
                    <a:bodyPr/>
                    <a:lstStyle/>
                    <a:p>
                      <a:pPr algn="ctr" fontAlgn="b"/>
                      <a:r>
                        <a:rPr lang="en-US" sz="1000" b="0" i="0" u="none" strike="noStrike" dirty="0" smtClean="0">
                          <a:solidFill>
                            <a:srgbClr val="505050"/>
                          </a:solidFill>
                          <a:effectLst/>
                          <a:latin typeface="Segoe UI Light" panose="020B0502040204020203" pitchFamily="34" charset="0"/>
                          <a:cs typeface="Segoe UI Light" panose="020B0502040204020203" pitchFamily="34" charset="0"/>
                        </a:rPr>
                        <a:t>3888</a:t>
                      </a:r>
                      <a:endParaRPr lang="en-US" sz="1000" b="0" i="0" u="none" strike="noStrike" dirty="0">
                        <a:solidFill>
                          <a:srgbClr val="505050"/>
                        </a:solidFill>
                        <a:effectLst/>
                        <a:latin typeface="Segoe UI Light" panose="020B0502040204020203" pitchFamily="34" charset="0"/>
                        <a:cs typeface="Segoe UI Light" panose="020B0502040204020203" pitchFamily="34" charset="0"/>
                      </a:endParaRPr>
                    </a:p>
                  </a:txBody>
                  <a:tcPr marL="67232" marR="0" marT="0"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E6E6E6"/>
                    </a:solidFill>
                  </a:tcPr>
                </a:tc>
                <a:tc>
                  <a:txBody>
                    <a:bodyPr/>
                    <a:lstStyle/>
                    <a:p>
                      <a:pPr marL="0" algn="ctr" defTabSz="914400" rtl="0" eaLnBrk="1" fontAlgn="b" latinLnBrk="0" hangingPunct="1"/>
                      <a:r>
                        <a:rPr lang="en-US" sz="1000" b="1" i="0" u="none" strike="noStrike" kern="1200">
                          <a:solidFill>
                            <a:srgbClr val="505050"/>
                          </a:solidFill>
                          <a:effectLst/>
                          <a:latin typeface="Segoe UI Light" panose="020B0502040204020203" pitchFamily="34" charset="0"/>
                          <a:ea typeface="+mn-ea"/>
                          <a:cs typeface="Segoe UI Light" panose="020B0502040204020203" pitchFamily="34" charset="0"/>
                        </a:rPr>
                        <a:t>432</a:t>
                      </a:r>
                    </a:p>
                  </a:txBody>
                  <a:tcPr marL="7003" marR="7003" marT="7003"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E6E6E6"/>
                    </a:solidFill>
                  </a:tcPr>
                </a:tc>
                <a:tc>
                  <a:txBody>
                    <a:bodyPr/>
                    <a:lstStyle/>
                    <a:p>
                      <a:pPr marL="0" algn="ctr" defTabSz="914400" rtl="0" eaLnBrk="1" fontAlgn="b" latinLnBrk="0" hangingPunct="1"/>
                      <a:r>
                        <a:rPr lang="en-US" sz="1000" b="1" i="0" u="none" strike="noStrike" kern="1200">
                          <a:solidFill>
                            <a:srgbClr val="505050"/>
                          </a:solidFill>
                          <a:effectLst/>
                          <a:latin typeface="Segoe UI Light" panose="020B0502040204020203" pitchFamily="34" charset="0"/>
                          <a:ea typeface="+mn-ea"/>
                          <a:cs typeface="Segoe UI Light" panose="020B0502040204020203" pitchFamily="34" charset="0"/>
                        </a:rPr>
                        <a:t>864</a:t>
                      </a:r>
                    </a:p>
                  </a:txBody>
                  <a:tcPr marL="7003" marR="7003" marT="7003" marB="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E6E6E6"/>
                    </a:solidFill>
                  </a:tcPr>
                </a:tc>
                <a:tc>
                  <a:txBody>
                    <a:bodyPr/>
                    <a:lstStyle/>
                    <a:p>
                      <a:pPr marL="0" algn="ctr" defTabSz="914400" rtl="0" eaLnBrk="1" fontAlgn="b" latinLnBrk="0" hangingPunct="1"/>
                      <a:r>
                        <a:rPr lang="en-US" sz="1000" b="1" i="0" u="none" strike="noStrike" kern="1200" dirty="0">
                          <a:solidFill>
                            <a:srgbClr val="505050"/>
                          </a:solidFill>
                          <a:effectLst/>
                          <a:latin typeface="Segoe UI Light" panose="020B0502040204020203" pitchFamily="34" charset="0"/>
                          <a:ea typeface="+mn-ea"/>
                          <a:cs typeface="Segoe UI Light" panose="020B0502040204020203" pitchFamily="34" charset="0"/>
                        </a:rPr>
                        <a:t>1296</a:t>
                      </a:r>
                    </a:p>
                  </a:txBody>
                  <a:tcPr marL="7003" marR="7003" marT="7003" marB="0" anchor="b">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E6E6E6"/>
                    </a:solidFill>
                  </a:tcPr>
                </a:tc>
              </a:tr>
            </a:tbl>
          </a:graphicData>
        </a:graphic>
      </p:graphicFrame>
      <p:pic>
        <p:nvPicPr>
          <p:cNvPr id="5" name="Picture 4" descr="dell_gray_logo.png"/>
          <p:cNvPicPr>
            <a:picLocks noChangeAspect="1"/>
          </p:cNvPicPr>
          <p:nvPr/>
        </p:nvPicPr>
        <p:blipFill>
          <a:blip r:embed="rId2" cstate="screen">
            <a:biLevel thresh="25000"/>
          </a:blip>
          <a:stretch>
            <a:fillRect/>
          </a:stretch>
        </p:blipFill>
        <p:spPr bwMode="black">
          <a:xfrm>
            <a:off x="8076703" y="5193624"/>
            <a:ext cx="749620" cy="749620"/>
          </a:xfrm>
          <a:prstGeom prst="rect">
            <a:avLst/>
          </a:prstGeom>
        </p:spPr>
      </p:pic>
      <p:grpSp>
        <p:nvGrpSpPr>
          <p:cNvPr id="7" name="Group 4"/>
          <p:cNvGrpSpPr>
            <a:grpSpLocks noChangeAspect="1"/>
          </p:cNvGrpSpPr>
          <p:nvPr/>
        </p:nvGrpSpPr>
        <p:grpSpPr bwMode="auto">
          <a:xfrm>
            <a:off x="8566153" y="934839"/>
            <a:ext cx="471713" cy="473704"/>
            <a:chOff x="3530" y="2022"/>
            <a:chExt cx="474" cy="476"/>
          </a:xfrm>
          <a:solidFill>
            <a:srgbClr val="00B0F0"/>
          </a:solidFill>
        </p:grpSpPr>
        <p:sp>
          <p:nvSpPr>
            <p:cNvPr id="8" name="Freeform 5"/>
            <p:cNvSpPr>
              <a:spLocks/>
            </p:cNvSpPr>
            <p:nvPr/>
          </p:nvSpPr>
          <p:spPr bwMode="auto">
            <a:xfrm>
              <a:off x="3530" y="2022"/>
              <a:ext cx="474" cy="476"/>
            </a:xfrm>
            <a:custGeom>
              <a:avLst/>
              <a:gdLst>
                <a:gd name="T0" fmla="*/ 700 w 1404"/>
                <a:gd name="T1" fmla="*/ 5 h 1409"/>
                <a:gd name="T2" fmla="*/ 762 w 1404"/>
                <a:gd name="T3" fmla="*/ 5 h 1409"/>
                <a:gd name="T4" fmla="*/ 1026 w 1404"/>
                <a:gd name="T5" fmla="*/ 81 h 1409"/>
                <a:gd name="T6" fmla="*/ 1287 w 1404"/>
                <a:gd name="T7" fmla="*/ 315 h 1409"/>
                <a:gd name="T8" fmla="*/ 1403 w 1404"/>
                <a:gd name="T9" fmla="*/ 653 h 1409"/>
                <a:gd name="T10" fmla="*/ 1404 w 1404"/>
                <a:gd name="T11" fmla="*/ 748 h 1409"/>
                <a:gd name="T12" fmla="*/ 1334 w 1404"/>
                <a:gd name="T13" fmla="*/ 1012 h 1409"/>
                <a:gd name="T14" fmla="*/ 1135 w 1404"/>
                <a:gd name="T15" fmla="*/ 1257 h 1409"/>
                <a:gd name="T16" fmla="*/ 770 w 1404"/>
                <a:gd name="T17" fmla="*/ 1402 h 1409"/>
                <a:gd name="T18" fmla="*/ 710 w 1404"/>
                <a:gd name="T19" fmla="*/ 1406 h 1409"/>
                <a:gd name="T20" fmla="*/ 670 w 1404"/>
                <a:gd name="T21" fmla="*/ 1404 h 1409"/>
                <a:gd name="T22" fmla="*/ 818 w 1404"/>
                <a:gd name="T23" fmla="*/ 988 h 1409"/>
                <a:gd name="T24" fmla="*/ 981 w 1404"/>
                <a:gd name="T25" fmla="*/ 987 h 1409"/>
                <a:gd name="T26" fmla="*/ 1061 w 1404"/>
                <a:gd name="T27" fmla="*/ 931 h 1409"/>
                <a:gd name="T28" fmla="*/ 1198 w 1404"/>
                <a:gd name="T29" fmla="*/ 544 h 1409"/>
                <a:gd name="T30" fmla="*/ 1203 w 1404"/>
                <a:gd name="T31" fmla="*/ 482 h 1409"/>
                <a:gd name="T32" fmla="*/ 1146 w 1404"/>
                <a:gd name="T33" fmla="*/ 431 h 1409"/>
                <a:gd name="T34" fmla="*/ 1078 w 1404"/>
                <a:gd name="T35" fmla="*/ 426 h 1409"/>
                <a:gd name="T36" fmla="*/ 869 w 1404"/>
                <a:gd name="T37" fmla="*/ 426 h 1409"/>
                <a:gd name="T38" fmla="*/ 865 w 1404"/>
                <a:gd name="T39" fmla="*/ 435 h 1409"/>
                <a:gd name="T40" fmla="*/ 527 w 1404"/>
                <a:gd name="T41" fmla="*/ 1384 h 1409"/>
                <a:gd name="T42" fmla="*/ 217 w 1404"/>
                <a:gd name="T43" fmla="*/ 1210 h 1409"/>
                <a:gd name="T44" fmla="*/ 14 w 1404"/>
                <a:gd name="T45" fmla="*/ 837 h 1409"/>
                <a:gd name="T46" fmla="*/ 0 w 1404"/>
                <a:gd name="T47" fmla="*/ 708 h 1409"/>
                <a:gd name="T48" fmla="*/ 51 w 1404"/>
                <a:gd name="T49" fmla="*/ 445 h 1409"/>
                <a:gd name="T50" fmla="*/ 546 w 1404"/>
                <a:gd name="T51" fmla="*/ 21 h 1409"/>
                <a:gd name="T52" fmla="*/ 208 w 1404"/>
                <a:gd name="T53" fmla="*/ 966 h 1409"/>
                <a:gd name="T54" fmla="*/ 230 w 1404"/>
                <a:gd name="T55" fmla="*/ 967 h 1409"/>
                <a:gd name="T56" fmla="*/ 354 w 1404"/>
                <a:gd name="T57" fmla="*/ 967 h 1409"/>
                <a:gd name="T58" fmla="*/ 361 w 1404"/>
                <a:gd name="T59" fmla="*/ 956 h 1409"/>
                <a:gd name="T60" fmla="*/ 512 w 1404"/>
                <a:gd name="T61" fmla="*/ 534 h 1409"/>
                <a:gd name="T62" fmla="*/ 522 w 1404"/>
                <a:gd name="T63" fmla="*/ 508 h 1409"/>
                <a:gd name="T64" fmla="*/ 599 w 1404"/>
                <a:gd name="T65" fmla="*/ 509 h 1409"/>
                <a:gd name="T66" fmla="*/ 436 w 1404"/>
                <a:gd name="T67" fmla="*/ 966 h 1409"/>
                <a:gd name="T68" fmla="*/ 454 w 1404"/>
                <a:gd name="T69" fmla="*/ 968 h 1409"/>
                <a:gd name="T70" fmla="*/ 584 w 1404"/>
                <a:gd name="T71" fmla="*/ 967 h 1409"/>
                <a:gd name="T72" fmla="*/ 732 w 1404"/>
                <a:gd name="T73" fmla="*/ 552 h 1409"/>
                <a:gd name="T74" fmla="*/ 727 w 1404"/>
                <a:gd name="T75" fmla="*/ 464 h 1409"/>
                <a:gd name="T76" fmla="*/ 658 w 1404"/>
                <a:gd name="T77" fmla="*/ 429 h 1409"/>
                <a:gd name="T78" fmla="*/ 550 w 1404"/>
                <a:gd name="T79" fmla="*/ 428 h 1409"/>
                <a:gd name="T80" fmla="*/ 700 w 1404"/>
                <a:gd name="T81" fmla="*/ 5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04" h="1409">
                  <a:moveTo>
                    <a:pt x="700" y="5"/>
                  </a:moveTo>
                  <a:cubicBezTo>
                    <a:pt x="721" y="5"/>
                    <a:pt x="742" y="0"/>
                    <a:pt x="762" y="5"/>
                  </a:cubicBezTo>
                  <a:cubicBezTo>
                    <a:pt x="854" y="13"/>
                    <a:pt x="944" y="38"/>
                    <a:pt x="1026" y="81"/>
                  </a:cubicBezTo>
                  <a:cubicBezTo>
                    <a:pt x="1131" y="135"/>
                    <a:pt x="1222" y="217"/>
                    <a:pt x="1287" y="315"/>
                  </a:cubicBezTo>
                  <a:cubicBezTo>
                    <a:pt x="1354" y="415"/>
                    <a:pt x="1394" y="533"/>
                    <a:pt x="1403" y="653"/>
                  </a:cubicBezTo>
                  <a:cubicBezTo>
                    <a:pt x="1402" y="685"/>
                    <a:pt x="1401" y="717"/>
                    <a:pt x="1404" y="748"/>
                  </a:cubicBezTo>
                  <a:cubicBezTo>
                    <a:pt x="1397" y="839"/>
                    <a:pt x="1374" y="930"/>
                    <a:pt x="1334" y="1012"/>
                  </a:cubicBezTo>
                  <a:cubicBezTo>
                    <a:pt x="1287" y="1108"/>
                    <a:pt x="1218" y="1192"/>
                    <a:pt x="1135" y="1257"/>
                  </a:cubicBezTo>
                  <a:cubicBezTo>
                    <a:pt x="1030" y="1339"/>
                    <a:pt x="902" y="1390"/>
                    <a:pt x="770" y="1402"/>
                  </a:cubicBezTo>
                  <a:cubicBezTo>
                    <a:pt x="750" y="1404"/>
                    <a:pt x="730" y="1408"/>
                    <a:pt x="710" y="1406"/>
                  </a:cubicBezTo>
                  <a:cubicBezTo>
                    <a:pt x="696" y="1405"/>
                    <a:pt x="683" y="1409"/>
                    <a:pt x="670" y="1404"/>
                  </a:cubicBezTo>
                  <a:cubicBezTo>
                    <a:pt x="719" y="1265"/>
                    <a:pt x="768" y="1126"/>
                    <a:pt x="818" y="988"/>
                  </a:cubicBezTo>
                  <a:cubicBezTo>
                    <a:pt x="872" y="987"/>
                    <a:pt x="927" y="988"/>
                    <a:pt x="981" y="987"/>
                  </a:cubicBezTo>
                  <a:cubicBezTo>
                    <a:pt x="1015" y="986"/>
                    <a:pt x="1049" y="965"/>
                    <a:pt x="1061" y="931"/>
                  </a:cubicBezTo>
                  <a:cubicBezTo>
                    <a:pt x="1107" y="802"/>
                    <a:pt x="1154" y="674"/>
                    <a:pt x="1198" y="544"/>
                  </a:cubicBezTo>
                  <a:cubicBezTo>
                    <a:pt x="1205" y="525"/>
                    <a:pt x="1209" y="503"/>
                    <a:pt x="1203" y="482"/>
                  </a:cubicBezTo>
                  <a:cubicBezTo>
                    <a:pt x="1196" y="456"/>
                    <a:pt x="1172" y="438"/>
                    <a:pt x="1146" y="431"/>
                  </a:cubicBezTo>
                  <a:cubicBezTo>
                    <a:pt x="1124" y="424"/>
                    <a:pt x="1101" y="427"/>
                    <a:pt x="1078" y="426"/>
                  </a:cubicBezTo>
                  <a:cubicBezTo>
                    <a:pt x="1008" y="426"/>
                    <a:pt x="939" y="427"/>
                    <a:pt x="869" y="426"/>
                  </a:cubicBezTo>
                  <a:cubicBezTo>
                    <a:pt x="868" y="428"/>
                    <a:pt x="866" y="433"/>
                    <a:pt x="865" y="435"/>
                  </a:cubicBezTo>
                  <a:cubicBezTo>
                    <a:pt x="752" y="751"/>
                    <a:pt x="640" y="1068"/>
                    <a:pt x="527" y="1384"/>
                  </a:cubicBezTo>
                  <a:cubicBezTo>
                    <a:pt x="411" y="1354"/>
                    <a:pt x="303" y="1293"/>
                    <a:pt x="217" y="1210"/>
                  </a:cubicBezTo>
                  <a:cubicBezTo>
                    <a:pt x="113" y="1110"/>
                    <a:pt x="41" y="978"/>
                    <a:pt x="14" y="837"/>
                  </a:cubicBezTo>
                  <a:cubicBezTo>
                    <a:pt x="6" y="795"/>
                    <a:pt x="2" y="751"/>
                    <a:pt x="0" y="708"/>
                  </a:cubicBezTo>
                  <a:cubicBezTo>
                    <a:pt x="2" y="619"/>
                    <a:pt x="17" y="528"/>
                    <a:pt x="51" y="445"/>
                  </a:cubicBezTo>
                  <a:cubicBezTo>
                    <a:pt x="133" y="234"/>
                    <a:pt x="324" y="68"/>
                    <a:pt x="546" y="21"/>
                  </a:cubicBezTo>
                  <a:cubicBezTo>
                    <a:pt x="432" y="336"/>
                    <a:pt x="321" y="651"/>
                    <a:pt x="208" y="966"/>
                  </a:cubicBezTo>
                  <a:cubicBezTo>
                    <a:pt x="215" y="968"/>
                    <a:pt x="222" y="967"/>
                    <a:pt x="230" y="967"/>
                  </a:cubicBezTo>
                  <a:cubicBezTo>
                    <a:pt x="271" y="967"/>
                    <a:pt x="313" y="968"/>
                    <a:pt x="354" y="967"/>
                  </a:cubicBezTo>
                  <a:cubicBezTo>
                    <a:pt x="360" y="967"/>
                    <a:pt x="359" y="960"/>
                    <a:pt x="361" y="956"/>
                  </a:cubicBezTo>
                  <a:cubicBezTo>
                    <a:pt x="411" y="815"/>
                    <a:pt x="462" y="675"/>
                    <a:pt x="512" y="534"/>
                  </a:cubicBezTo>
                  <a:cubicBezTo>
                    <a:pt x="515" y="525"/>
                    <a:pt x="518" y="517"/>
                    <a:pt x="522" y="508"/>
                  </a:cubicBezTo>
                  <a:cubicBezTo>
                    <a:pt x="547" y="509"/>
                    <a:pt x="573" y="508"/>
                    <a:pt x="599" y="509"/>
                  </a:cubicBezTo>
                  <a:cubicBezTo>
                    <a:pt x="545" y="661"/>
                    <a:pt x="491" y="814"/>
                    <a:pt x="436" y="966"/>
                  </a:cubicBezTo>
                  <a:cubicBezTo>
                    <a:pt x="442" y="968"/>
                    <a:pt x="448" y="967"/>
                    <a:pt x="454" y="968"/>
                  </a:cubicBezTo>
                  <a:cubicBezTo>
                    <a:pt x="497" y="967"/>
                    <a:pt x="541" y="968"/>
                    <a:pt x="584" y="967"/>
                  </a:cubicBezTo>
                  <a:cubicBezTo>
                    <a:pt x="633" y="829"/>
                    <a:pt x="683" y="690"/>
                    <a:pt x="732" y="552"/>
                  </a:cubicBezTo>
                  <a:cubicBezTo>
                    <a:pt x="743" y="524"/>
                    <a:pt x="744" y="490"/>
                    <a:pt x="727" y="464"/>
                  </a:cubicBezTo>
                  <a:cubicBezTo>
                    <a:pt x="712" y="441"/>
                    <a:pt x="685" y="430"/>
                    <a:pt x="658" y="429"/>
                  </a:cubicBezTo>
                  <a:cubicBezTo>
                    <a:pt x="622" y="428"/>
                    <a:pt x="586" y="429"/>
                    <a:pt x="550" y="428"/>
                  </a:cubicBezTo>
                  <a:cubicBezTo>
                    <a:pt x="599" y="287"/>
                    <a:pt x="651" y="146"/>
                    <a:pt x="700" y="5"/>
                  </a:cubicBezTo>
                  <a:close/>
                </a:path>
              </a:pathLst>
            </a:custGeom>
            <a:grpFill/>
            <a:ln w="9525">
              <a:noFill/>
              <a:round/>
              <a:headEnd/>
              <a:tailEnd/>
            </a:ln>
          </p:spPr>
          <p:txBody>
            <a:bodyPr vert="horz" wrap="square" lIns="67232" tIns="33616" rIns="67232" bIns="33616" numCol="1" anchor="t" anchorCtr="0" compatLnSpc="1">
              <a:prstTxWarp prst="textNoShape">
                <a:avLst/>
              </a:prstTxWarp>
            </a:bodyPr>
            <a:lstStyle/>
            <a:p>
              <a:endParaRPr lang="en-US" sz="1090" dirty="0"/>
            </a:p>
          </p:txBody>
        </p:sp>
        <p:sp>
          <p:nvSpPr>
            <p:cNvPr id="9" name="Freeform 6"/>
            <p:cNvSpPr>
              <a:spLocks/>
            </p:cNvSpPr>
            <p:nvPr/>
          </p:nvSpPr>
          <p:spPr bwMode="auto">
            <a:xfrm>
              <a:off x="3816" y="2193"/>
              <a:ext cx="74" cy="136"/>
            </a:xfrm>
            <a:custGeom>
              <a:avLst/>
              <a:gdLst>
                <a:gd name="T0" fmla="*/ 142 w 220"/>
                <a:gd name="T1" fmla="*/ 5 h 404"/>
                <a:gd name="T2" fmla="*/ 160 w 220"/>
                <a:gd name="T3" fmla="*/ 2 h 404"/>
                <a:gd name="T4" fmla="*/ 220 w 220"/>
                <a:gd name="T5" fmla="*/ 3 h 404"/>
                <a:gd name="T6" fmla="*/ 78 w 220"/>
                <a:gd name="T7" fmla="*/ 403 h 404"/>
                <a:gd name="T8" fmla="*/ 0 w 220"/>
                <a:gd name="T9" fmla="*/ 403 h 404"/>
                <a:gd name="T10" fmla="*/ 142 w 220"/>
                <a:gd name="T11" fmla="*/ 5 h 404"/>
              </a:gdLst>
              <a:ahLst/>
              <a:cxnLst>
                <a:cxn ang="0">
                  <a:pos x="T0" y="T1"/>
                </a:cxn>
                <a:cxn ang="0">
                  <a:pos x="T2" y="T3"/>
                </a:cxn>
                <a:cxn ang="0">
                  <a:pos x="T4" y="T5"/>
                </a:cxn>
                <a:cxn ang="0">
                  <a:pos x="T6" y="T7"/>
                </a:cxn>
                <a:cxn ang="0">
                  <a:pos x="T8" y="T9"/>
                </a:cxn>
                <a:cxn ang="0">
                  <a:pos x="T10" y="T11"/>
                </a:cxn>
              </a:cxnLst>
              <a:rect l="0" t="0" r="r" b="b"/>
              <a:pathLst>
                <a:path w="220" h="404">
                  <a:moveTo>
                    <a:pt x="142" y="5"/>
                  </a:moveTo>
                  <a:cubicBezTo>
                    <a:pt x="147" y="0"/>
                    <a:pt x="154" y="3"/>
                    <a:pt x="160" y="2"/>
                  </a:cubicBezTo>
                  <a:cubicBezTo>
                    <a:pt x="180" y="3"/>
                    <a:pt x="200" y="2"/>
                    <a:pt x="220" y="3"/>
                  </a:cubicBezTo>
                  <a:cubicBezTo>
                    <a:pt x="173" y="136"/>
                    <a:pt x="124" y="269"/>
                    <a:pt x="78" y="403"/>
                  </a:cubicBezTo>
                  <a:cubicBezTo>
                    <a:pt x="52" y="404"/>
                    <a:pt x="26" y="403"/>
                    <a:pt x="0" y="403"/>
                  </a:cubicBezTo>
                  <a:cubicBezTo>
                    <a:pt x="48" y="270"/>
                    <a:pt x="95" y="138"/>
                    <a:pt x="142" y="5"/>
                  </a:cubicBezTo>
                  <a:close/>
                </a:path>
              </a:pathLst>
            </a:custGeom>
            <a:grpFill/>
            <a:ln w="9525">
              <a:noFill/>
              <a:round/>
              <a:headEnd/>
              <a:tailEnd/>
            </a:ln>
          </p:spPr>
          <p:txBody>
            <a:bodyPr vert="horz" wrap="square" lIns="67232" tIns="33616" rIns="67232" bIns="33616" numCol="1" anchor="t" anchorCtr="0" compatLnSpc="1">
              <a:prstTxWarp prst="textNoShape">
                <a:avLst/>
              </a:prstTxWarp>
            </a:bodyPr>
            <a:lstStyle/>
            <a:p>
              <a:endParaRPr lang="en-US" sz="1090" dirty="0"/>
            </a:p>
          </p:txBody>
        </p:sp>
      </p:grpSp>
      <p:sp>
        <p:nvSpPr>
          <p:cNvPr id="10" name="TextBox 9"/>
          <p:cNvSpPr txBox="1"/>
          <p:nvPr/>
        </p:nvSpPr>
        <p:spPr>
          <a:xfrm>
            <a:off x="1624216" y="4552039"/>
            <a:ext cx="5844512" cy="931024"/>
          </a:xfrm>
          <a:prstGeom prst="rect">
            <a:avLst/>
          </a:prstGeom>
          <a:noFill/>
        </p:spPr>
        <p:txBody>
          <a:bodyPr wrap="square" rtlCol="0">
            <a:spAutoFit/>
          </a:bodyPr>
          <a:lstStyle/>
          <a:p>
            <a:r>
              <a:rPr lang="en-US" sz="1090" dirty="0">
                <a:solidFill>
                  <a:schemeClr val="tx2"/>
                </a:solidFill>
              </a:rPr>
              <a:t>Raw user TB column represents the physical amount of disk space available for the Hadoop distributed file system (HDFS). However, the HDFS replicates the data. For the first scale unit, the replication factor is 2. For more than one scale unit of HDInsight, the replication factor is 3. The Unique TB column represents the actual amount of user data that can be for the configuration.</a:t>
            </a:r>
          </a:p>
        </p:txBody>
      </p:sp>
    </p:spTree>
    <p:extLst>
      <p:ext uri="{BB962C8B-B14F-4D97-AF65-F5344CB8AC3E}">
        <p14:creationId xmlns:p14="http://schemas.microsoft.com/office/powerpoint/2010/main" val="4293296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T-SQL skills for Big Data</a:t>
            </a:r>
            <a:endParaRPr lang="en-IE" dirty="0"/>
          </a:p>
        </p:txBody>
      </p:sp>
      <p:sp>
        <p:nvSpPr>
          <p:cNvPr id="3" name="Footer Placeholder 2"/>
          <p:cNvSpPr>
            <a:spLocks noGrp="1"/>
          </p:cNvSpPr>
          <p:nvPr>
            <p:ph type="ftr" sz="quarter" idx="11"/>
          </p:nvPr>
        </p:nvSpPr>
        <p:spPr/>
        <p:txBody>
          <a:bodyPr/>
          <a:lstStyle/>
          <a:p>
            <a:r>
              <a:rPr lang="pl-PL" smtClean="0"/>
              <a:t>SQLDay 2014</a:t>
            </a:r>
            <a:endParaRPr lang="pl-PL" dirty="0" smtClean="0"/>
          </a:p>
        </p:txBody>
      </p:sp>
      <p:sp>
        <p:nvSpPr>
          <p:cNvPr id="37" name="TextBox 36"/>
          <p:cNvSpPr txBox="1"/>
          <p:nvPr/>
        </p:nvSpPr>
        <p:spPr>
          <a:xfrm>
            <a:off x="4075044" y="5549703"/>
            <a:ext cx="4724400" cy="369332"/>
          </a:xfrm>
          <a:prstGeom prst="rect">
            <a:avLst/>
          </a:prstGeom>
          <a:noFill/>
        </p:spPr>
        <p:txBody>
          <a:bodyPr wrap="square" rtlCol="0">
            <a:spAutoFit/>
          </a:bodyPr>
          <a:lstStyle/>
          <a:p>
            <a:r>
              <a:rPr lang="en-US" dirty="0"/>
              <a:t>Move HDFS into Warehouse prior to Analysis</a:t>
            </a:r>
          </a:p>
        </p:txBody>
      </p:sp>
      <p:grpSp>
        <p:nvGrpSpPr>
          <p:cNvPr id="69" name="Group 68"/>
          <p:cNvGrpSpPr/>
          <p:nvPr/>
        </p:nvGrpSpPr>
        <p:grpSpPr>
          <a:xfrm>
            <a:off x="1235110" y="2113584"/>
            <a:ext cx="1747799" cy="3436119"/>
            <a:chOff x="1235110" y="2113584"/>
            <a:chExt cx="1747799" cy="3436119"/>
          </a:xfrm>
        </p:grpSpPr>
        <p:sp>
          <p:nvSpPr>
            <p:cNvPr id="39" name="Rectangle 38"/>
            <p:cNvSpPr/>
            <p:nvPr/>
          </p:nvSpPr>
          <p:spPr bwMode="auto">
            <a:xfrm>
              <a:off x="1235110" y="4103903"/>
              <a:ext cx="1731349" cy="1445800"/>
            </a:xfrm>
            <a:prstGeom prst="rect">
              <a:avLst/>
            </a:prstGeom>
            <a:solidFill>
              <a:srgbClr val="0070C0"/>
            </a:solidFill>
            <a:ln w="25400" cap="flat" cmpd="sng" algn="ctr">
              <a:noFill/>
              <a:prstDash val="solid"/>
              <a:headEnd type="none" w="med" len="med"/>
              <a:tailEnd type="none" w="med" len="med"/>
            </a:ln>
            <a:effectLst/>
          </p:spPr>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algn="ctr" defTabSz="1319384" fontAlgn="base">
                <a:lnSpc>
                  <a:spcPct val="90000"/>
                </a:lnSpc>
                <a:spcBef>
                  <a:spcPct val="0"/>
                </a:spcBef>
                <a:spcAft>
                  <a:spcPct val="0"/>
                </a:spcAft>
              </a:pPr>
              <a:r>
                <a:rPr lang="en-US" sz="2400" spc="-100" dirty="0">
                  <a:ln w="3175">
                    <a:noFill/>
                  </a:ln>
                  <a:gradFill>
                    <a:gsLst>
                      <a:gs pos="1250">
                        <a:schemeClr val="tx1"/>
                      </a:gs>
                      <a:gs pos="100000">
                        <a:schemeClr val="tx1"/>
                      </a:gs>
                    </a:gsLst>
                    <a:lin ang="5400000" scaled="0"/>
                  </a:gradFill>
                  <a:latin typeface="Segoe UI Light" pitchFamily="34" charset="0"/>
                  <a:cs typeface="Segoe UI" pitchFamily="34" charset="0"/>
                </a:rPr>
                <a:t>HDFS </a:t>
              </a:r>
              <a:r>
                <a:rPr lang="en-US" spc="-100" dirty="0">
                  <a:ln w="3175">
                    <a:noFill/>
                  </a:ln>
                  <a:gradFill>
                    <a:gsLst>
                      <a:gs pos="1250">
                        <a:schemeClr val="tx1"/>
                      </a:gs>
                      <a:gs pos="100000">
                        <a:schemeClr val="tx1"/>
                      </a:gs>
                    </a:gsLst>
                    <a:lin ang="5400000" scaled="0"/>
                  </a:gradFill>
                  <a:latin typeface="Segoe UI Light" pitchFamily="34" charset="0"/>
                  <a:cs typeface="Segoe UI" pitchFamily="34" charset="0"/>
                </a:rPr>
                <a:t>(</a:t>
              </a:r>
              <a:r>
                <a:rPr lang="en-US" spc="-100" dirty="0" err="1">
                  <a:ln w="3175">
                    <a:noFill/>
                  </a:ln>
                  <a:gradFill>
                    <a:gsLst>
                      <a:gs pos="1250">
                        <a:schemeClr val="tx1"/>
                      </a:gs>
                      <a:gs pos="100000">
                        <a:schemeClr val="tx1"/>
                      </a:gs>
                    </a:gsLst>
                    <a:lin ang="5400000" scaled="0"/>
                  </a:gradFill>
                  <a:latin typeface="Segoe UI Light" pitchFamily="34" charset="0"/>
                  <a:cs typeface="Segoe UI" pitchFamily="34" charset="0"/>
                </a:rPr>
                <a:t>Hadoop</a:t>
              </a:r>
              <a:r>
                <a:rPr lang="en-US" spc="-100" dirty="0">
                  <a:ln w="3175">
                    <a:noFill/>
                  </a:ln>
                  <a:gradFill>
                    <a:gsLst>
                      <a:gs pos="1250">
                        <a:schemeClr val="tx1"/>
                      </a:gs>
                      <a:gs pos="100000">
                        <a:schemeClr val="tx1"/>
                      </a:gs>
                    </a:gsLst>
                    <a:lin ang="5400000" scaled="0"/>
                  </a:gradFill>
                  <a:latin typeface="Segoe UI Light" pitchFamily="34" charset="0"/>
                  <a:cs typeface="Segoe UI" pitchFamily="34" charset="0"/>
                </a:rPr>
                <a:t>)</a:t>
              </a:r>
            </a:p>
          </p:txBody>
        </p:sp>
        <p:pic>
          <p:nvPicPr>
            <p:cNvPr id="41" name="Picture 16" descr="http://www.jkspeaks.com/wordpress/wp-content/uploads/2011/05/mapreduce-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2468" y="3263700"/>
              <a:ext cx="1740441" cy="5619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sp>
          <p:nvSpPr>
            <p:cNvPr id="42" name="Freeform 27"/>
            <p:cNvSpPr>
              <a:spLocks noChangeAspect="1" noEditPoints="1"/>
            </p:cNvSpPr>
            <p:nvPr/>
          </p:nvSpPr>
          <p:spPr bwMode="black">
            <a:xfrm>
              <a:off x="1521232" y="2113584"/>
              <a:ext cx="1182912" cy="762000"/>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tx2"/>
            </a:solidFill>
            <a:extLst/>
          </p:spPr>
          <p:txBody>
            <a:bodyPr vert="horz" wrap="square" lIns="91440" tIns="45720" rIns="91440" bIns="45720" numCol="1" anchor="t" anchorCtr="0" compatLnSpc="1">
              <a:prstTxWarp prst="textNoShape">
                <a:avLst/>
              </a:prstTxWarp>
            </a:bodyPr>
            <a:lstStyle/>
            <a:p>
              <a:pPr defTabSz="914340">
                <a:defRPr/>
              </a:pPr>
              <a:endParaRPr lang="en-US" kern="0" dirty="0">
                <a:solidFill>
                  <a:srgbClr val="000000"/>
                </a:solidFill>
              </a:endParaRPr>
            </a:p>
          </p:txBody>
        </p:sp>
        <p:pic>
          <p:nvPicPr>
            <p:cNvPr id="43" name="Picture 2" descr="C:\Users\sigurdg\Desktop\Scalable.png"/>
            <p:cNvPicPr>
              <a:picLocks noChangeAspect="1" noChangeArrowheads="1"/>
            </p:cNvPicPr>
            <p:nvPr/>
          </p:nvPicPr>
          <p:blipFill>
            <a:blip r:embed="rId3" cstate="print"/>
            <a:srcRect/>
            <a:stretch>
              <a:fillRect/>
            </a:stretch>
          </p:blipFill>
          <p:spPr bwMode="auto">
            <a:xfrm>
              <a:off x="1913642" y="2268866"/>
              <a:ext cx="398091" cy="368698"/>
            </a:xfrm>
            <a:prstGeom prst="rect">
              <a:avLst/>
            </a:prstGeom>
            <a:ln w="88900" cap="sq" cmpd="thickThin">
              <a:solidFill>
                <a:srgbClr val="000000"/>
              </a:solidFill>
              <a:prstDash val="solid"/>
              <a:miter lim="800000"/>
            </a:ln>
            <a:effectLst>
              <a:innerShdw blurRad="76200">
                <a:srgbClr val="000000"/>
              </a:innerShdw>
            </a:effectLst>
          </p:spPr>
        </p:pic>
        <p:sp>
          <p:nvSpPr>
            <p:cNvPr id="44" name="Up Arrow 43"/>
            <p:cNvSpPr/>
            <p:nvPr/>
          </p:nvSpPr>
          <p:spPr>
            <a:xfrm>
              <a:off x="1761659" y="2926661"/>
              <a:ext cx="678250" cy="1133580"/>
            </a:xfrm>
            <a:prstGeom prst="upArrow">
              <a:avLst/>
            </a:prstGeom>
            <a:solidFill>
              <a:srgbClr val="00B0F0">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798059" y="4949316"/>
              <a:ext cx="605448" cy="447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8" name="Group 67"/>
          <p:cNvGrpSpPr/>
          <p:nvPr/>
        </p:nvGrpSpPr>
        <p:grpSpPr>
          <a:xfrm>
            <a:off x="4180256" y="2113584"/>
            <a:ext cx="4466789" cy="3283719"/>
            <a:chOff x="4180256" y="2113584"/>
            <a:chExt cx="4466789" cy="3283719"/>
          </a:xfrm>
        </p:grpSpPr>
        <p:sp>
          <p:nvSpPr>
            <p:cNvPr id="47" name="Up Arrow 46"/>
            <p:cNvSpPr/>
            <p:nvPr/>
          </p:nvSpPr>
          <p:spPr>
            <a:xfrm rot="5400000">
              <a:off x="6056552" y="4067016"/>
              <a:ext cx="723074" cy="1094769"/>
            </a:xfrm>
            <a:prstGeom prst="upArrow">
              <a:avLst/>
            </a:prstGeom>
            <a:solidFill>
              <a:srgbClr val="00B0F0">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27"/>
            <p:cNvSpPr>
              <a:spLocks noChangeAspect="1" noEditPoints="1"/>
            </p:cNvSpPr>
            <p:nvPr/>
          </p:nvSpPr>
          <p:spPr bwMode="black">
            <a:xfrm>
              <a:off x="7133364" y="2113584"/>
              <a:ext cx="1261087" cy="812359"/>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tx2"/>
            </a:solidFill>
            <a:extLst/>
          </p:spPr>
          <p:txBody>
            <a:bodyPr vert="horz" wrap="square" lIns="91440" tIns="45720" rIns="91440" bIns="45720" numCol="1" anchor="t" anchorCtr="0" compatLnSpc="1">
              <a:prstTxWarp prst="textNoShape">
                <a:avLst/>
              </a:prstTxWarp>
            </a:bodyPr>
            <a:lstStyle/>
            <a:p>
              <a:pPr defTabSz="914340">
                <a:defRPr/>
              </a:pPr>
              <a:endParaRPr lang="en-US" kern="0" dirty="0">
                <a:solidFill>
                  <a:srgbClr val="000000"/>
                </a:solidFill>
              </a:endParaRPr>
            </a:p>
          </p:txBody>
        </p:sp>
        <p:pic>
          <p:nvPicPr>
            <p:cNvPr id="49" name="Picture 2" descr="C:\Users\sigurdg\Desktop\Scalable.png"/>
            <p:cNvPicPr>
              <a:picLocks noChangeAspect="1" noChangeArrowheads="1"/>
            </p:cNvPicPr>
            <p:nvPr/>
          </p:nvPicPr>
          <p:blipFill>
            <a:blip r:embed="rId3" cstate="print"/>
            <a:srcRect/>
            <a:stretch>
              <a:fillRect/>
            </a:stretch>
          </p:blipFill>
          <p:spPr bwMode="auto">
            <a:xfrm>
              <a:off x="7551707" y="2279128"/>
              <a:ext cx="424400" cy="393064"/>
            </a:xfrm>
            <a:prstGeom prst="rect">
              <a:avLst/>
            </a:prstGeom>
            <a:ln w="88900" cap="sq" cmpd="thickThin">
              <a:solidFill>
                <a:srgbClr val="000000"/>
              </a:solidFill>
              <a:prstDash val="solid"/>
              <a:miter lim="800000"/>
            </a:ln>
            <a:effectLst>
              <a:innerShdw blurRad="76200">
                <a:schemeClr val="tx2"/>
              </a:innerShdw>
            </a:effectLst>
          </p:spPr>
        </p:pic>
        <p:sp>
          <p:nvSpPr>
            <p:cNvPr id="50" name="Up Arrow 49"/>
            <p:cNvSpPr/>
            <p:nvPr/>
          </p:nvSpPr>
          <p:spPr>
            <a:xfrm>
              <a:off x="7402370" y="2980565"/>
              <a:ext cx="723074" cy="903806"/>
            </a:xfrm>
            <a:prstGeom prst="upArrow">
              <a:avLst/>
            </a:prstGeom>
            <a:solidFill>
              <a:srgbClr val="00B0F0">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bwMode="auto">
            <a:xfrm>
              <a:off x="6965473" y="3947651"/>
              <a:ext cx="1681572" cy="1449652"/>
            </a:xfrm>
            <a:prstGeom prst="rect">
              <a:avLst/>
            </a:prstGeom>
            <a:solidFill>
              <a:srgbClr val="0070C0"/>
            </a:solidFill>
            <a:ln w="25400" cap="flat" cmpd="sng" algn="ctr">
              <a:noFill/>
              <a:prstDash val="solid"/>
              <a:headEnd type="none" w="med" len="med"/>
              <a:tailEnd type="none" w="med" len="med"/>
            </a:ln>
            <a:effectLst/>
          </p:spPr>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defTabSz="1319384" fontAlgn="base">
                <a:lnSpc>
                  <a:spcPct val="90000"/>
                </a:lnSpc>
                <a:spcBef>
                  <a:spcPct val="0"/>
                </a:spcBef>
                <a:spcAft>
                  <a:spcPct val="0"/>
                </a:spcAft>
                <a:defRPr/>
              </a:pPr>
              <a:r>
                <a:rPr lang="en-US" sz="2000" spc="-100" dirty="0">
                  <a:ln w="3175">
                    <a:noFill/>
                  </a:ln>
                  <a:gradFill>
                    <a:gsLst>
                      <a:gs pos="1250">
                        <a:schemeClr val="tx1"/>
                      </a:gs>
                      <a:gs pos="100000">
                        <a:schemeClr val="tx1"/>
                      </a:gs>
                    </a:gsLst>
                    <a:lin ang="5400000" scaled="0"/>
                  </a:gradFill>
                  <a:latin typeface="Segoe UI Light" pitchFamily="34" charset="0"/>
                  <a:cs typeface="Segoe UI" pitchFamily="34" charset="0"/>
                </a:rPr>
                <a:t>Warehouse</a:t>
              </a:r>
              <a:endParaRPr lang="en-US" sz="2400" spc="-100" dirty="0">
                <a:ln w="3175">
                  <a:noFill/>
                </a:ln>
                <a:gradFill>
                  <a:gsLst>
                    <a:gs pos="1250">
                      <a:schemeClr val="tx1"/>
                    </a:gs>
                    <a:gs pos="100000">
                      <a:schemeClr val="tx1"/>
                    </a:gs>
                  </a:gsLst>
                  <a:lin ang="5400000" scaled="0"/>
                </a:gradFill>
                <a:latin typeface="Segoe UI Light" pitchFamily="34" charset="0"/>
                <a:cs typeface="Segoe UI" pitchFamily="34" charset="0"/>
              </a:endParaRPr>
            </a:p>
          </p:txBody>
        </p:sp>
        <p:grpSp>
          <p:nvGrpSpPr>
            <p:cNvPr id="52" name="Group 51"/>
            <p:cNvGrpSpPr/>
            <p:nvPr/>
          </p:nvGrpSpPr>
          <p:grpSpPr>
            <a:xfrm>
              <a:off x="7106348" y="4797605"/>
              <a:ext cx="1279994" cy="420222"/>
              <a:chOff x="2158411" y="5435524"/>
              <a:chExt cx="2649820" cy="1041476"/>
            </a:xfrm>
            <a:solidFill>
              <a:schemeClr val="bg1"/>
            </a:solidFill>
          </p:grpSpPr>
          <p:grpSp>
            <p:nvGrpSpPr>
              <p:cNvPr id="56" name="Group 55"/>
              <p:cNvGrpSpPr/>
              <p:nvPr/>
            </p:nvGrpSpPr>
            <p:grpSpPr>
              <a:xfrm>
                <a:off x="3839594" y="5435524"/>
                <a:ext cx="968637" cy="1041476"/>
                <a:chOff x="3839594" y="5435524"/>
                <a:chExt cx="968637" cy="1041476"/>
              </a:xfrm>
              <a:grpFill/>
            </p:grpSpPr>
            <p:sp>
              <p:nvSpPr>
                <p:cNvPr id="63" name="Oval 122"/>
                <p:cNvSpPr>
                  <a:spLocks noChangeArrowheads="1"/>
                </p:cNvSpPr>
                <p:nvPr/>
              </p:nvSpPr>
              <p:spPr bwMode="auto">
                <a:xfrm flipH="1">
                  <a:off x="3852472" y="5435524"/>
                  <a:ext cx="955758" cy="1471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715574">
                    <a:defRPr/>
                  </a:pPr>
                  <a:endParaRPr lang="en-US" sz="3200" kern="0" dirty="0">
                    <a:solidFill>
                      <a:sysClr val="windowText" lastClr="000000"/>
                    </a:solidFill>
                  </a:endParaRPr>
                </a:p>
              </p:txBody>
            </p:sp>
            <p:sp>
              <p:nvSpPr>
                <p:cNvPr id="64" name="Freeform 123"/>
                <p:cNvSpPr>
                  <a:spLocks noEditPoints="1"/>
                </p:cNvSpPr>
                <p:nvPr/>
              </p:nvSpPr>
              <p:spPr bwMode="auto">
                <a:xfrm flipH="1">
                  <a:off x="3839594" y="5537801"/>
                  <a:ext cx="968637" cy="939199"/>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715574">
                    <a:defRPr/>
                  </a:pPr>
                  <a:endParaRPr lang="en-US" sz="3200" kern="0" dirty="0">
                    <a:solidFill>
                      <a:sysClr val="windowText" lastClr="000000"/>
                    </a:solidFill>
                  </a:endParaRPr>
                </a:p>
              </p:txBody>
            </p:sp>
          </p:grpSp>
          <p:grpSp>
            <p:nvGrpSpPr>
              <p:cNvPr id="57" name="Group 56"/>
              <p:cNvGrpSpPr/>
              <p:nvPr/>
            </p:nvGrpSpPr>
            <p:grpSpPr>
              <a:xfrm>
                <a:off x="2928606" y="5767011"/>
                <a:ext cx="643639" cy="709989"/>
                <a:chOff x="2928606" y="5767011"/>
                <a:chExt cx="643639" cy="709989"/>
              </a:xfrm>
              <a:grpFill/>
            </p:grpSpPr>
            <p:sp>
              <p:nvSpPr>
                <p:cNvPr id="61" name="Oval 122"/>
                <p:cNvSpPr>
                  <a:spLocks noChangeArrowheads="1"/>
                </p:cNvSpPr>
                <p:nvPr/>
              </p:nvSpPr>
              <p:spPr bwMode="auto">
                <a:xfrm flipH="1">
                  <a:off x="2928606" y="5767011"/>
                  <a:ext cx="634860" cy="1215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715574">
                    <a:defRPr/>
                  </a:pPr>
                  <a:endParaRPr lang="en-US" sz="3200" kern="0" dirty="0">
                    <a:solidFill>
                      <a:sysClr val="windowText" lastClr="000000"/>
                    </a:solidFill>
                  </a:endParaRPr>
                </a:p>
              </p:txBody>
            </p:sp>
            <p:sp>
              <p:nvSpPr>
                <p:cNvPr id="62" name="Freeform 123"/>
                <p:cNvSpPr>
                  <a:spLocks noEditPoints="1"/>
                </p:cNvSpPr>
                <p:nvPr/>
              </p:nvSpPr>
              <p:spPr bwMode="auto">
                <a:xfrm flipH="1">
                  <a:off x="2928606" y="5867345"/>
                  <a:ext cx="643639" cy="609655"/>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715574">
                    <a:defRPr/>
                  </a:pPr>
                  <a:endParaRPr lang="en-US" sz="3200" kern="0" dirty="0">
                    <a:solidFill>
                      <a:sysClr val="windowText" lastClr="000000"/>
                    </a:solidFill>
                  </a:endParaRPr>
                </a:p>
              </p:txBody>
            </p:sp>
          </p:grpSp>
          <p:grpSp>
            <p:nvGrpSpPr>
              <p:cNvPr id="58" name="Group 57"/>
              <p:cNvGrpSpPr/>
              <p:nvPr/>
            </p:nvGrpSpPr>
            <p:grpSpPr>
              <a:xfrm>
                <a:off x="2158411" y="5989543"/>
                <a:ext cx="508589" cy="487457"/>
                <a:chOff x="2209800" y="5989543"/>
                <a:chExt cx="508589" cy="487457"/>
              </a:xfrm>
              <a:grpFill/>
            </p:grpSpPr>
            <p:sp>
              <p:nvSpPr>
                <p:cNvPr id="59" name="Oval 122"/>
                <p:cNvSpPr>
                  <a:spLocks noChangeArrowheads="1"/>
                </p:cNvSpPr>
                <p:nvPr/>
              </p:nvSpPr>
              <p:spPr bwMode="auto">
                <a:xfrm flipH="1">
                  <a:off x="2209801" y="5989543"/>
                  <a:ext cx="501953" cy="758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715574">
                    <a:defRPr/>
                  </a:pPr>
                  <a:endParaRPr lang="en-US" sz="3200" kern="0" dirty="0">
                    <a:solidFill>
                      <a:sysClr val="windowText" lastClr="000000"/>
                    </a:solidFill>
                  </a:endParaRPr>
                </a:p>
              </p:txBody>
            </p:sp>
            <p:sp>
              <p:nvSpPr>
                <p:cNvPr id="60" name="Freeform 123"/>
                <p:cNvSpPr>
                  <a:spLocks noEditPoints="1"/>
                </p:cNvSpPr>
                <p:nvPr/>
              </p:nvSpPr>
              <p:spPr bwMode="auto">
                <a:xfrm flipH="1">
                  <a:off x="2209800" y="6051820"/>
                  <a:ext cx="508589" cy="425180"/>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715574">
                    <a:defRPr/>
                  </a:pPr>
                  <a:endParaRPr lang="en-US" sz="3200" kern="0" dirty="0">
                    <a:solidFill>
                      <a:sysClr val="windowText" lastClr="000000"/>
                    </a:solidFill>
                  </a:endParaRPr>
                </a:p>
              </p:txBody>
            </p:sp>
          </p:grpSp>
        </p:grpSp>
        <p:sp>
          <p:nvSpPr>
            <p:cNvPr id="53" name="Rectangle 52"/>
            <p:cNvSpPr/>
            <p:nvPr/>
          </p:nvSpPr>
          <p:spPr bwMode="auto">
            <a:xfrm>
              <a:off x="4180256" y="3947651"/>
              <a:ext cx="1596866" cy="1449651"/>
            </a:xfrm>
            <a:prstGeom prst="rect">
              <a:avLst/>
            </a:prstGeom>
            <a:solidFill>
              <a:srgbClr val="0070C0"/>
            </a:solidFill>
            <a:ln w="25400" cap="flat" cmpd="sng" algn="ctr">
              <a:noFill/>
              <a:prstDash val="solid"/>
              <a:headEnd type="none" w="med" len="med"/>
              <a:tailEnd type="none" w="med" len="med"/>
            </a:ln>
            <a:effectLst/>
          </p:spPr>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algn="ctr" defTabSz="1319384" fontAlgn="base">
                <a:lnSpc>
                  <a:spcPct val="90000"/>
                </a:lnSpc>
                <a:spcBef>
                  <a:spcPct val="0"/>
                </a:spcBef>
                <a:spcAft>
                  <a:spcPct val="0"/>
                </a:spcAft>
              </a:pPr>
              <a:r>
                <a:rPr lang="en-US" sz="2400" spc="-100" dirty="0">
                  <a:ln w="3175">
                    <a:noFill/>
                  </a:ln>
                  <a:gradFill>
                    <a:gsLst>
                      <a:gs pos="1250">
                        <a:schemeClr val="tx1"/>
                      </a:gs>
                      <a:gs pos="100000">
                        <a:schemeClr val="tx1"/>
                      </a:gs>
                    </a:gsLst>
                    <a:lin ang="5400000" scaled="0"/>
                  </a:gradFill>
                  <a:latin typeface="Segoe UI Light" pitchFamily="34" charset="0"/>
                  <a:cs typeface="Segoe UI" pitchFamily="34" charset="0"/>
                </a:rPr>
                <a:t>HDFS </a:t>
              </a:r>
              <a:r>
                <a:rPr lang="en-US" spc="-100" dirty="0">
                  <a:ln w="3175">
                    <a:noFill/>
                  </a:ln>
                  <a:gradFill>
                    <a:gsLst>
                      <a:gs pos="1250">
                        <a:schemeClr val="tx1"/>
                      </a:gs>
                      <a:gs pos="100000">
                        <a:schemeClr val="tx1"/>
                      </a:gs>
                    </a:gsLst>
                    <a:lin ang="5400000" scaled="0"/>
                  </a:gradFill>
                  <a:latin typeface="Segoe UI Light" pitchFamily="34" charset="0"/>
                  <a:cs typeface="Segoe UI" pitchFamily="34" charset="0"/>
                </a:rPr>
                <a:t>(</a:t>
              </a:r>
              <a:r>
                <a:rPr lang="en-US" spc="-100" dirty="0" err="1">
                  <a:ln w="3175">
                    <a:noFill/>
                  </a:ln>
                  <a:gradFill>
                    <a:gsLst>
                      <a:gs pos="1250">
                        <a:schemeClr val="tx1"/>
                      </a:gs>
                      <a:gs pos="100000">
                        <a:schemeClr val="tx1"/>
                      </a:gs>
                    </a:gsLst>
                    <a:lin ang="5400000" scaled="0"/>
                  </a:gradFill>
                  <a:latin typeface="Segoe UI Light" pitchFamily="34" charset="0"/>
                  <a:cs typeface="Segoe UI" pitchFamily="34" charset="0"/>
                </a:rPr>
                <a:t>Hadoop</a:t>
              </a:r>
              <a:r>
                <a:rPr lang="en-US" spc="-100" dirty="0">
                  <a:ln w="3175">
                    <a:noFill/>
                  </a:ln>
                  <a:gradFill>
                    <a:gsLst>
                      <a:gs pos="1250">
                        <a:schemeClr val="tx1"/>
                      </a:gs>
                      <a:gs pos="100000">
                        <a:schemeClr val="tx1"/>
                      </a:gs>
                    </a:gsLst>
                    <a:lin ang="5400000" scaled="0"/>
                  </a:gradFill>
                  <a:latin typeface="Segoe UI Light" pitchFamily="34" charset="0"/>
                  <a:cs typeface="Segoe UI" pitchFamily="34" charset="0"/>
                </a:rPr>
                <a:t>)</a:t>
              </a:r>
            </a:p>
          </p:txBody>
        </p:sp>
        <p:pic>
          <p:nvPicPr>
            <p:cNvPr id="54"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655958" y="4741879"/>
              <a:ext cx="645460" cy="477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TextBox 54"/>
            <p:cNvSpPr txBox="1"/>
            <p:nvPr/>
          </p:nvSpPr>
          <p:spPr>
            <a:xfrm>
              <a:off x="7343801" y="3284103"/>
              <a:ext cx="1218539" cy="461665"/>
            </a:xfrm>
            <a:prstGeom prst="rect">
              <a:avLst/>
            </a:prstGeom>
            <a:noFill/>
          </p:spPr>
          <p:txBody>
            <a:bodyPr wrap="square" rtlCol="0">
              <a:spAutoFit/>
            </a:bodyPr>
            <a:lstStyle/>
            <a:p>
              <a:r>
                <a:rPr lang="en-US" sz="2400" dirty="0">
                  <a:latin typeface="Segoe UI Semibold" pitchFamily="34" charset="0"/>
                </a:rPr>
                <a:t>SQL</a:t>
              </a:r>
              <a:endParaRPr lang="en-US" dirty="0">
                <a:latin typeface="Segoe UI Semibold" pitchFamily="34" charset="0"/>
              </a:endParaRPr>
            </a:p>
          </p:txBody>
        </p:sp>
      </p:grpSp>
      <p:sp>
        <p:nvSpPr>
          <p:cNvPr id="67" name="TextBox 66"/>
          <p:cNvSpPr txBox="1"/>
          <p:nvPr/>
        </p:nvSpPr>
        <p:spPr>
          <a:xfrm>
            <a:off x="1103245" y="5564872"/>
            <a:ext cx="1995076" cy="369332"/>
          </a:xfrm>
          <a:prstGeom prst="rect">
            <a:avLst/>
          </a:prstGeom>
          <a:noFill/>
        </p:spPr>
        <p:txBody>
          <a:bodyPr wrap="square" rtlCol="0">
            <a:spAutoFit/>
          </a:bodyPr>
          <a:lstStyle/>
          <a:p>
            <a:r>
              <a:rPr lang="en-US" dirty="0"/>
              <a:t>Learn </a:t>
            </a:r>
            <a:r>
              <a:rPr lang="en-US" dirty="0" err="1"/>
              <a:t>MapReduce</a:t>
            </a:r>
            <a:endParaRPr lang="en-US" dirty="0"/>
          </a:p>
        </p:txBody>
      </p:sp>
    </p:spTree>
    <p:extLst>
      <p:ext uri="{BB962C8B-B14F-4D97-AF65-F5344CB8AC3E}">
        <p14:creationId xmlns:p14="http://schemas.microsoft.com/office/powerpoint/2010/main" val="724560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fade">
                                      <p:cBhvr>
                                        <p:cTn id="11"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6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Under The Hood of Parallel Data Warehouse v2</a:t>
            </a:r>
            <a:endParaRPr lang="pl-PL" dirty="0"/>
          </a:p>
        </p:txBody>
      </p:sp>
      <p:sp>
        <p:nvSpPr>
          <p:cNvPr id="3" name="Subtitle 2"/>
          <p:cNvSpPr>
            <a:spLocks noGrp="1"/>
          </p:cNvSpPr>
          <p:nvPr>
            <p:ph type="subTitle" idx="1"/>
          </p:nvPr>
        </p:nvSpPr>
        <p:spPr/>
        <p:txBody>
          <a:bodyPr/>
          <a:lstStyle/>
          <a:p>
            <a:r>
              <a:rPr lang="en-IE" dirty="0" smtClean="0"/>
              <a:t>Hubert Kobierzewski</a:t>
            </a:r>
            <a:endParaRPr lang="pl-PL" dirty="0"/>
          </a:p>
        </p:txBody>
      </p:sp>
    </p:spTree>
    <p:extLst>
      <p:ext uri="{BB962C8B-B14F-4D97-AF65-F5344CB8AC3E}">
        <p14:creationId xmlns:p14="http://schemas.microsoft.com/office/powerpoint/2010/main" val="21567285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Demo</a:t>
            </a:r>
            <a:endParaRPr lang="en-IE" dirty="0"/>
          </a:p>
        </p:txBody>
      </p:sp>
      <p:sp>
        <p:nvSpPr>
          <p:cNvPr id="3" name="Text Placeholder 2"/>
          <p:cNvSpPr>
            <a:spLocks noGrp="1"/>
          </p:cNvSpPr>
          <p:nvPr>
            <p:ph type="body" idx="1"/>
          </p:nvPr>
        </p:nvSpPr>
        <p:spPr/>
        <p:txBody>
          <a:bodyPr/>
          <a:lstStyle/>
          <a:p>
            <a:r>
              <a:rPr lang="en-IE" dirty="0" smtClean="0"/>
              <a:t>Transition your ETL from SMP to MPP</a:t>
            </a:r>
            <a:endParaRPr lang="en-IE" dirty="0"/>
          </a:p>
        </p:txBody>
      </p:sp>
      <p:sp>
        <p:nvSpPr>
          <p:cNvPr id="4" name="Footer Placeholder 3"/>
          <p:cNvSpPr>
            <a:spLocks noGrp="1"/>
          </p:cNvSpPr>
          <p:nvPr>
            <p:ph type="ftr" sz="quarter" idx="11"/>
          </p:nvPr>
        </p:nvSpPr>
        <p:spPr/>
        <p:txBody>
          <a:bodyPr/>
          <a:lstStyle/>
          <a:p>
            <a:r>
              <a:rPr lang="pl-PL" smtClean="0"/>
              <a:t>SQLDay 2014</a:t>
            </a:r>
            <a:endParaRPr lang="pl-PL" dirty="0" smtClean="0"/>
          </a:p>
        </p:txBody>
      </p:sp>
    </p:spTree>
    <p:extLst>
      <p:ext uri="{BB962C8B-B14F-4D97-AF65-F5344CB8AC3E}">
        <p14:creationId xmlns:p14="http://schemas.microsoft.com/office/powerpoint/2010/main" val="22834085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More</a:t>
            </a:r>
            <a:r>
              <a:rPr lang="pl-PL" dirty="0" smtClean="0"/>
              <a:t>…</a:t>
            </a:r>
            <a:endParaRPr lang="en-IE" dirty="0"/>
          </a:p>
        </p:txBody>
      </p:sp>
      <p:sp>
        <p:nvSpPr>
          <p:cNvPr id="3" name="Content Placeholder 2"/>
          <p:cNvSpPr>
            <a:spLocks noGrp="1"/>
          </p:cNvSpPr>
          <p:nvPr>
            <p:ph idx="1"/>
          </p:nvPr>
        </p:nvSpPr>
        <p:spPr/>
        <p:txBody>
          <a:bodyPr/>
          <a:lstStyle/>
          <a:p>
            <a:r>
              <a:rPr lang="en-IE" sz="2400" dirty="0">
                <a:hlinkClick r:id="rId2"/>
              </a:rPr>
              <a:t>http</a:t>
            </a:r>
            <a:r>
              <a:rPr lang="en-IE" sz="2400" dirty="0" smtClean="0">
                <a:hlinkClick r:id="rId2"/>
              </a:rPr>
              <a:t>://</a:t>
            </a:r>
            <a:r>
              <a:rPr lang="pl-PL" sz="2400" dirty="0" smtClean="0">
                <a:hlinkClick r:id="rId2"/>
              </a:rPr>
              <a:t>www.microsoft.com/aps </a:t>
            </a:r>
            <a:endParaRPr lang="en-IE" sz="2400" dirty="0">
              <a:hlinkClick r:id="rId2"/>
            </a:endParaRPr>
          </a:p>
          <a:p>
            <a:r>
              <a:rPr lang="en-IE" sz="2400" dirty="0" smtClean="0"/>
              <a:t>Price comparison by </a:t>
            </a:r>
            <a:r>
              <a:rPr lang="en-IE" sz="2400" dirty="0" smtClean="0">
                <a:hlinkClick r:id="rId3"/>
              </a:rPr>
              <a:t>Value Prism</a:t>
            </a:r>
            <a:endParaRPr lang="en-IE" sz="2400" dirty="0" smtClean="0"/>
          </a:p>
          <a:p>
            <a:endParaRPr lang="en-IE" sz="2400" dirty="0"/>
          </a:p>
          <a:p>
            <a:r>
              <a:rPr lang="en-IE" sz="2400" dirty="0">
                <a:hlinkClick r:id="rId4"/>
              </a:rPr>
              <a:t>hubert.kobierzewski@plssug.org.pl</a:t>
            </a:r>
            <a:r>
              <a:rPr lang="en-IE" sz="2400" dirty="0"/>
              <a:t> </a:t>
            </a:r>
          </a:p>
          <a:p>
            <a:endParaRPr lang="en-IE" dirty="0"/>
          </a:p>
        </p:txBody>
      </p:sp>
      <p:sp>
        <p:nvSpPr>
          <p:cNvPr id="4" name="Footer Placeholder 3"/>
          <p:cNvSpPr>
            <a:spLocks noGrp="1"/>
          </p:cNvSpPr>
          <p:nvPr>
            <p:ph type="ftr" sz="quarter" idx="11"/>
          </p:nvPr>
        </p:nvSpPr>
        <p:spPr/>
        <p:txBody>
          <a:bodyPr/>
          <a:lstStyle/>
          <a:p>
            <a:r>
              <a:rPr lang="pl-PL" smtClean="0"/>
              <a:t>SQLDay 2014</a:t>
            </a:r>
            <a:endParaRPr lang="pl-PL" dirty="0" smtClean="0"/>
          </a:p>
        </p:txBody>
      </p:sp>
    </p:spTree>
    <p:extLst>
      <p:ext uri="{BB962C8B-B14F-4D97-AF65-F5344CB8AC3E}">
        <p14:creationId xmlns:p14="http://schemas.microsoft.com/office/powerpoint/2010/main" val="2606202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Follow the group, e-mail me</a:t>
            </a:r>
          </a:p>
        </p:txBody>
      </p:sp>
      <p:sp>
        <p:nvSpPr>
          <p:cNvPr id="3" name="Content Placeholder 2"/>
          <p:cNvSpPr>
            <a:spLocks noGrp="1"/>
          </p:cNvSpPr>
          <p:nvPr>
            <p:ph idx="1"/>
          </p:nvPr>
        </p:nvSpPr>
        <p:spPr/>
        <p:txBody>
          <a:bodyPr/>
          <a:lstStyle/>
          <a:p>
            <a:r>
              <a:rPr lang="en-IE" sz="2400" dirty="0">
                <a:hlinkClick r:id="rId2"/>
              </a:rPr>
              <a:t>http://plssug.org.pl/</a:t>
            </a:r>
          </a:p>
          <a:p>
            <a:r>
              <a:rPr lang="en-IE" sz="2400" dirty="0">
                <a:hlinkClick r:id="rId2"/>
              </a:rPr>
              <a:t>https://www.facebook.com/SQLDay</a:t>
            </a:r>
            <a:endParaRPr lang="en-IE" sz="2400" dirty="0"/>
          </a:p>
          <a:p>
            <a:r>
              <a:rPr lang="en-IE" sz="2400" dirty="0">
                <a:hlinkClick r:id="rId3"/>
              </a:rPr>
              <a:t>https://twitter.com/PLSSUG</a:t>
            </a:r>
            <a:r>
              <a:rPr lang="en-IE" sz="2400" dirty="0"/>
              <a:t> @PLSSUG</a:t>
            </a:r>
          </a:p>
          <a:p>
            <a:endParaRPr lang="en-IE" sz="2400" dirty="0"/>
          </a:p>
          <a:p>
            <a:r>
              <a:rPr lang="en-IE" sz="2400" dirty="0">
                <a:hlinkClick r:id="rId4"/>
              </a:rPr>
              <a:t>hubert.kobierzewski@plssug.org.pl</a:t>
            </a:r>
            <a:r>
              <a:rPr lang="en-IE" sz="2400" dirty="0"/>
              <a:t> </a:t>
            </a:r>
          </a:p>
          <a:p>
            <a:endParaRPr lang="en-IE" dirty="0"/>
          </a:p>
        </p:txBody>
      </p:sp>
      <p:sp>
        <p:nvSpPr>
          <p:cNvPr id="4" name="Footer Placeholder 3"/>
          <p:cNvSpPr>
            <a:spLocks noGrp="1"/>
          </p:cNvSpPr>
          <p:nvPr>
            <p:ph type="ftr" sz="quarter" idx="11"/>
          </p:nvPr>
        </p:nvSpPr>
        <p:spPr/>
        <p:txBody>
          <a:bodyPr/>
          <a:lstStyle/>
          <a:p>
            <a:r>
              <a:rPr lang="pl-PL" smtClean="0"/>
              <a:t>SQLDay 2014</a:t>
            </a:r>
            <a:endParaRPr lang="pl-PL" dirty="0" smtClean="0"/>
          </a:p>
        </p:txBody>
      </p:sp>
      <p:pic>
        <p:nvPicPr>
          <p:cNvPr id="5" name="Picture 4" descr="http://2009.c2c.org.pl/Images/Grupy/logo_PLSSUG.png"/>
          <p:cNvPicPr/>
          <p:nvPr/>
        </p:nvPicPr>
        <p:blipFill>
          <a:blip r:embed="rId5">
            <a:extLst>
              <a:ext uri="{28A0092B-C50C-407E-A947-70E740481C1C}">
                <a14:useLocalDpi xmlns:a14="http://schemas.microsoft.com/office/drawing/2010/main" val="0"/>
              </a:ext>
            </a:extLst>
          </a:blip>
          <a:srcRect/>
          <a:stretch>
            <a:fillRect/>
          </a:stretch>
        </p:blipFill>
        <p:spPr bwMode="auto">
          <a:xfrm>
            <a:off x="6632713" y="3836679"/>
            <a:ext cx="2105025" cy="2105025"/>
          </a:xfrm>
          <a:prstGeom prst="rect">
            <a:avLst/>
          </a:prstGeom>
          <a:noFill/>
          <a:ln>
            <a:noFill/>
          </a:ln>
        </p:spPr>
      </p:pic>
    </p:spTree>
    <p:extLst>
      <p:ext uri="{BB962C8B-B14F-4D97-AF65-F5344CB8AC3E}">
        <p14:creationId xmlns:p14="http://schemas.microsoft.com/office/powerpoint/2010/main" val="5674767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1600200" y="1885950"/>
            <a:ext cx="5829300" cy="628650"/>
          </a:xfrm>
        </p:spPr>
        <p:txBody>
          <a:bodyPr/>
          <a:lstStyle/>
          <a:p>
            <a:r>
              <a:rPr lang="pl-PL" dirty="0" smtClean="0"/>
              <a:t>NASI SPONSORZY I PARTNERZY</a:t>
            </a:r>
            <a:endParaRPr lang="pl-PL" dirty="0"/>
          </a:p>
        </p:txBody>
      </p:sp>
      <p:sp>
        <p:nvSpPr>
          <p:cNvPr id="3" name="TextBox 2"/>
          <p:cNvSpPr txBox="1"/>
          <p:nvPr/>
        </p:nvSpPr>
        <p:spPr>
          <a:xfrm>
            <a:off x="1906700" y="5393606"/>
            <a:ext cx="5216301" cy="300082"/>
          </a:xfrm>
          <a:prstGeom prst="rect">
            <a:avLst/>
          </a:prstGeom>
          <a:noFill/>
        </p:spPr>
        <p:txBody>
          <a:bodyPr wrap="none" rtlCol="0">
            <a:spAutoFit/>
          </a:bodyPr>
          <a:lstStyle/>
          <a:p>
            <a:pPr algn="ctr"/>
            <a:r>
              <a:rPr lang="pl-PL" sz="1350" dirty="0"/>
              <a:t>Organizacja: Polskie Stowarzyszenie Użytkowników SQL Server - PLSSUG</a:t>
            </a:r>
            <a:endParaRPr lang="en-US" sz="1350" dirty="0"/>
          </a:p>
        </p:txBody>
      </p:sp>
      <p:pic>
        <p:nvPicPr>
          <p:cNvPr id="7" name="Picture 6" descr="SQLDay 2014 Sponsors copy.png"/>
          <p:cNvPicPr>
            <a:picLocks noChangeAspect="1"/>
          </p:cNvPicPr>
          <p:nvPr/>
        </p:nvPicPr>
        <p:blipFill>
          <a:blip r:embed="rId3" cstate="print"/>
          <a:stretch>
            <a:fillRect/>
          </a:stretch>
        </p:blipFill>
        <p:spPr>
          <a:xfrm>
            <a:off x="1905000" y="2590800"/>
            <a:ext cx="5334000" cy="3000376"/>
          </a:xfrm>
          <a:prstGeom prst="rect">
            <a:avLst/>
          </a:prstGeom>
        </p:spPr>
      </p:pic>
    </p:spTree>
    <p:extLst>
      <p:ext uri="{BB962C8B-B14F-4D97-AF65-F5344CB8AC3E}">
        <p14:creationId xmlns:p14="http://schemas.microsoft.com/office/powerpoint/2010/main" val="4867595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Kim jest Hubert Kobierzewski?</a:t>
            </a:r>
            <a:endParaRPr lang="en-IE" dirty="0"/>
          </a:p>
        </p:txBody>
      </p:sp>
      <p:sp>
        <p:nvSpPr>
          <p:cNvPr id="3" name="Content Placeholder 2"/>
          <p:cNvSpPr>
            <a:spLocks noGrp="1"/>
          </p:cNvSpPr>
          <p:nvPr>
            <p:ph idx="1"/>
          </p:nvPr>
        </p:nvSpPr>
        <p:spPr/>
        <p:txBody>
          <a:bodyPr/>
          <a:lstStyle/>
          <a:p>
            <a:r>
              <a:rPr lang="pl-PL" sz="2400" dirty="0"/>
              <a:t>Od </a:t>
            </a:r>
            <a:r>
              <a:rPr lang="pl-PL" sz="2400" dirty="0" smtClean="0"/>
              <a:t>prawie 7 lat </a:t>
            </a:r>
            <a:r>
              <a:rPr lang="pl-PL" sz="2400" dirty="0"/>
              <a:t>Business </a:t>
            </a:r>
            <a:r>
              <a:rPr lang="pl-PL" sz="2400" dirty="0" err="1"/>
              <a:t>Implementation</a:t>
            </a:r>
            <a:r>
              <a:rPr lang="pl-PL" sz="2400" dirty="0"/>
              <a:t> Consultant w firmie </a:t>
            </a:r>
            <a:r>
              <a:rPr lang="pl-PL" sz="2400" dirty="0" err="1"/>
              <a:t>Codec</a:t>
            </a:r>
            <a:endParaRPr lang="pl-PL" sz="2400" dirty="0"/>
          </a:p>
          <a:p>
            <a:r>
              <a:rPr lang="pl-PL" sz="2400" dirty="0"/>
              <a:t>Specjalizacja: hurtownie danych, procesy ETL, Business </a:t>
            </a:r>
            <a:r>
              <a:rPr lang="pl-PL" sz="2400" dirty="0" err="1"/>
              <a:t>Intelligence</a:t>
            </a:r>
            <a:endParaRPr lang="pl-PL" sz="2400" dirty="0"/>
          </a:p>
          <a:p>
            <a:r>
              <a:rPr lang="pl-PL" sz="2400" dirty="0"/>
              <a:t>Były programista</a:t>
            </a:r>
          </a:p>
          <a:p>
            <a:r>
              <a:rPr lang="pl-PL" sz="2400" dirty="0"/>
              <a:t>Certyfikaty związane z MS SQL Server (MCDBA, MCTS, MCITP, </a:t>
            </a:r>
            <a:r>
              <a:rPr lang="pl-PL" sz="2400" dirty="0" smtClean="0"/>
              <a:t>MCT</a:t>
            </a:r>
            <a:r>
              <a:rPr lang="pl-PL" sz="2400" dirty="0"/>
              <a:t>) głównie w zakresie implementacji baz danych i Business </a:t>
            </a:r>
            <a:r>
              <a:rPr lang="pl-PL" sz="2400" dirty="0" err="1"/>
              <a:t>Intelligence</a:t>
            </a:r>
            <a:endParaRPr lang="pl-PL" sz="2400" dirty="0"/>
          </a:p>
          <a:p>
            <a:r>
              <a:rPr lang="pl-PL" sz="2400" dirty="0"/>
              <a:t>Aktywny członek warszawskiego oddziału PLSSUG</a:t>
            </a:r>
          </a:p>
          <a:p>
            <a:endParaRPr lang="en-IE" dirty="0"/>
          </a:p>
        </p:txBody>
      </p:sp>
      <p:sp>
        <p:nvSpPr>
          <p:cNvPr id="4" name="Footer Placeholder 3"/>
          <p:cNvSpPr>
            <a:spLocks noGrp="1"/>
          </p:cNvSpPr>
          <p:nvPr>
            <p:ph type="ftr" sz="quarter" idx="11"/>
          </p:nvPr>
        </p:nvSpPr>
        <p:spPr/>
        <p:txBody>
          <a:bodyPr/>
          <a:lstStyle/>
          <a:p>
            <a:r>
              <a:rPr lang="pl-PL" smtClean="0"/>
              <a:t>SQLDay 2014</a:t>
            </a:r>
            <a:endParaRPr lang="pl-PL" dirty="0" smtClean="0"/>
          </a:p>
        </p:txBody>
      </p:sp>
      <p:pic>
        <p:nvPicPr>
          <p:cNvPr id="5" name="Picture 3"/>
          <p:cNvPicPr>
            <a:picLocks noChangeAspect="1" noChangeArrowheads="1"/>
          </p:cNvPicPr>
          <p:nvPr/>
        </p:nvPicPr>
        <p:blipFill>
          <a:blip r:embed="rId2" cstate="print"/>
          <a:srcRect/>
          <a:stretch>
            <a:fillRect/>
          </a:stretch>
        </p:blipFill>
        <p:spPr bwMode="auto">
          <a:xfrm>
            <a:off x="6527800" y="496097"/>
            <a:ext cx="2159000" cy="644525"/>
          </a:xfrm>
          <a:prstGeom prst="rect">
            <a:avLst/>
          </a:prstGeom>
          <a:noFill/>
          <a:ln w="9525">
            <a:noFill/>
            <a:miter lim="800000"/>
            <a:headEnd/>
            <a:tailEnd/>
          </a:ln>
        </p:spPr>
      </p:pic>
    </p:spTree>
    <p:extLst>
      <p:ext uri="{BB962C8B-B14F-4D97-AF65-F5344CB8AC3E}">
        <p14:creationId xmlns:p14="http://schemas.microsoft.com/office/powerpoint/2010/main" val="34593501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Traditional Data Warehouse</a:t>
            </a:r>
            <a:endParaRPr lang="pl-PL" dirty="0"/>
          </a:p>
        </p:txBody>
      </p:sp>
      <p:sp>
        <p:nvSpPr>
          <p:cNvPr id="4" name="Footer Placeholder 3"/>
          <p:cNvSpPr>
            <a:spLocks noGrp="1"/>
          </p:cNvSpPr>
          <p:nvPr>
            <p:ph type="ftr" sz="quarter" idx="11"/>
          </p:nvPr>
        </p:nvSpPr>
        <p:spPr/>
        <p:txBody>
          <a:bodyPr/>
          <a:lstStyle/>
          <a:p>
            <a:r>
              <a:rPr lang="pl-PL" dirty="0" err="1" smtClean="0"/>
              <a:t>SQLDay</a:t>
            </a:r>
            <a:r>
              <a:rPr lang="pl-PL" dirty="0" smtClean="0"/>
              <a:t> 2014</a:t>
            </a:r>
          </a:p>
        </p:txBody>
      </p:sp>
      <p:sp>
        <p:nvSpPr>
          <p:cNvPr id="5" name="Isosceles Triangle 51"/>
          <p:cNvSpPr/>
          <p:nvPr/>
        </p:nvSpPr>
        <p:spPr>
          <a:xfrm rot="5400000">
            <a:off x="5472235" y="4250062"/>
            <a:ext cx="1314174" cy="2810231"/>
          </a:xfrm>
          <a:custGeom>
            <a:avLst/>
            <a:gdLst>
              <a:gd name="connsiteX0" fmla="*/ 0 w 3403786"/>
              <a:gd name="connsiteY0" fmla="*/ 1371600 h 1371600"/>
              <a:gd name="connsiteX1" fmla="*/ 1868236 w 3403786"/>
              <a:gd name="connsiteY1" fmla="*/ 0 h 1371600"/>
              <a:gd name="connsiteX2" fmla="*/ 3403786 w 3403786"/>
              <a:gd name="connsiteY2" fmla="*/ 1371600 h 1371600"/>
              <a:gd name="connsiteX3" fmla="*/ 0 w 3403786"/>
              <a:gd name="connsiteY3" fmla="*/ 1371600 h 1371600"/>
              <a:gd name="connsiteX0" fmla="*/ 0 w 3403786"/>
              <a:gd name="connsiteY0" fmla="*/ 3229190 h 3229190"/>
              <a:gd name="connsiteX1" fmla="*/ 1629650 w 3403786"/>
              <a:gd name="connsiteY1" fmla="*/ 0 h 3229190"/>
              <a:gd name="connsiteX2" fmla="*/ 3403786 w 3403786"/>
              <a:gd name="connsiteY2" fmla="*/ 3229190 h 3229190"/>
              <a:gd name="connsiteX3" fmla="*/ 0 w 3403786"/>
              <a:gd name="connsiteY3" fmla="*/ 3229190 h 3229190"/>
              <a:gd name="connsiteX0" fmla="*/ 0 w 3023021"/>
              <a:gd name="connsiteY0" fmla="*/ 3229190 h 3822109"/>
              <a:gd name="connsiteX1" fmla="*/ 1629650 w 3023021"/>
              <a:gd name="connsiteY1" fmla="*/ 0 h 3822109"/>
              <a:gd name="connsiteX2" fmla="*/ 3023021 w 3023021"/>
              <a:gd name="connsiteY2" fmla="*/ 3822109 h 3822109"/>
              <a:gd name="connsiteX3" fmla="*/ 0 w 3023021"/>
              <a:gd name="connsiteY3" fmla="*/ 3229190 h 3822109"/>
              <a:gd name="connsiteX0" fmla="*/ 0 w 2483455"/>
              <a:gd name="connsiteY0" fmla="*/ 1634333 h 3822109"/>
              <a:gd name="connsiteX1" fmla="*/ 1090084 w 2483455"/>
              <a:gd name="connsiteY1" fmla="*/ 0 h 3822109"/>
              <a:gd name="connsiteX2" fmla="*/ 2483455 w 2483455"/>
              <a:gd name="connsiteY2" fmla="*/ 3822109 h 3822109"/>
              <a:gd name="connsiteX3" fmla="*/ 0 w 2483455"/>
              <a:gd name="connsiteY3" fmla="*/ 1634333 h 3822109"/>
            </a:gdLst>
            <a:ahLst/>
            <a:cxnLst>
              <a:cxn ang="0">
                <a:pos x="connsiteX0" y="connsiteY0"/>
              </a:cxn>
              <a:cxn ang="0">
                <a:pos x="connsiteX1" y="connsiteY1"/>
              </a:cxn>
              <a:cxn ang="0">
                <a:pos x="connsiteX2" y="connsiteY2"/>
              </a:cxn>
              <a:cxn ang="0">
                <a:pos x="connsiteX3" y="connsiteY3"/>
              </a:cxn>
            </a:cxnLst>
            <a:rect l="l" t="t" r="r" b="b"/>
            <a:pathLst>
              <a:path w="2483455" h="3822109">
                <a:moveTo>
                  <a:pt x="0" y="1634333"/>
                </a:moveTo>
                <a:lnTo>
                  <a:pt x="1090084" y="0"/>
                </a:lnTo>
                <a:lnTo>
                  <a:pt x="2483455" y="3822109"/>
                </a:lnTo>
                <a:lnTo>
                  <a:pt x="0" y="1634333"/>
                </a:lnTo>
                <a:close/>
              </a:path>
            </a:pathLst>
          </a:custGeom>
          <a:gradFill>
            <a:gsLst>
              <a:gs pos="100000">
                <a:schemeClr val="bg1">
                  <a:alpha val="0"/>
                </a:schemeClr>
              </a:gs>
              <a:gs pos="0">
                <a:schemeClr val="accent1">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grpSp>
        <p:nvGrpSpPr>
          <p:cNvPr id="6" name="Group 5"/>
          <p:cNvGrpSpPr/>
          <p:nvPr/>
        </p:nvGrpSpPr>
        <p:grpSpPr>
          <a:xfrm>
            <a:off x="3728709" y="5307672"/>
            <a:ext cx="1305416" cy="191548"/>
            <a:chOff x="575253" y="3901735"/>
            <a:chExt cx="1775456" cy="260518"/>
          </a:xfrm>
        </p:grpSpPr>
        <p:grpSp>
          <p:nvGrpSpPr>
            <p:cNvPr id="7" name="Group 6"/>
            <p:cNvGrpSpPr/>
            <p:nvPr/>
          </p:nvGrpSpPr>
          <p:grpSpPr>
            <a:xfrm>
              <a:off x="575253" y="3901735"/>
              <a:ext cx="190624" cy="260518"/>
              <a:chOff x="1447438" y="3993203"/>
              <a:chExt cx="656000" cy="1195540"/>
            </a:xfrm>
          </p:grpSpPr>
          <p:sp>
            <p:nvSpPr>
              <p:cNvPr id="29" name="Freeform 28"/>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sp>
            <p:nvSpPr>
              <p:cNvPr id="30" name="Oval 29"/>
              <p:cNvSpPr/>
              <p:nvPr/>
            </p:nvSpPr>
            <p:spPr>
              <a:xfrm>
                <a:off x="1501819" y="4049582"/>
                <a:ext cx="532616" cy="2376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grpSp>
        <p:grpSp>
          <p:nvGrpSpPr>
            <p:cNvPr id="8" name="Group 7"/>
            <p:cNvGrpSpPr/>
            <p:nvPr/>
          </p:nvGrpSpPr>
          <p:grpSpPr>
            <a:xfrm>
              <a:off x="798385" y="3901735"/>
              <a:ext cx="190624" cy="260518"/>
              <a:chOff x="1447438" y="3993203"/>
              <a:chExt cx="656000" cy="1195540"/>
            </a:xfrm>
          </p:grpSpPr>
          <p:sp>
            <p:nvSpPr>
              <p:cNvPr id="27" name="Freeform 26"/>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sp>
            <p:nvSpPr>
              <p:cNvPr id="28" name="Oval 27"/>
              <p:cNvSpPr/>
              <p:nvPr/>
            </p:nvSpPr>
            <p:spPr>
              <a:xfrm>
                <a:off x="1501819" y="4049582"/>
                <a:ext cx="532616" cy="2376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grpSp>
        <p:grpSp>
          <p:nvGrpSpPr>
            <p:cNvPr id="9" name="Group 8"/>
            <p:cNvGrpSpPr/>
            <p:nvPr/>
          </p:nvGrpSpPr>
          <p:grpSpPr>
            <a:xfrm>
              <a:off x="1048828" y="3901735"/>
              <a:ext cx="190624" cy="260518"/>
              <a:chOff x="1447438" y="3993203"/>
              <a:chExt cx="656000" cy="1195540"/>
            </a:xfrm>
          </p:grpSpPr>
          <p:sp>
            <p:nvSpPr>
              <p:cNvPr id="25" name="Freeform 24"/>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sp>
            <p:nvSpPr>
              <p:cNvPr id="26" name="Oval 25"/>
              <p:cNvSpPr/>
              <p:nvPr/>
            </p:nvSpPr>
            <p:spPr>
              <a:xfrm>
                <a:off x="1501819" y="4049582"/>
                <a:ext cx="532616" cy="2376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grpSp>
        <p:grpSp>
          <p:nvGrpSpPr>
            <p:cNvPr id="10" name="Group 9"/>
            <p:cNvGrpSpPr/>
            <p:nvPr/>
          </p:nvGrpSpPr>
          <p:grpSpPr>
            <a:xfrm>
              <a:off x="1271960" y="3901735"/>
              <a:ext cx="190624" cy="260518"/>
              <a:chOff x="1447438" y="3993203"/>
              <a:chExt cx="656000" cy="1195540"/>
            </a:xfrm>
          </p:grpSpPr>
          <p:sp>
            <p:nvSpPr>
              <p:cNvPr id="23" name="Freeform 22"/>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sp>
            <p:nvSpPr>
              <p:cNvPr id="24" name="Oval 23"/>
              <p:cNvSpPr/>
              <p:nvPr/>
            </p:nvSpPr>
            <p:spPr>
              <a:xfrm>
                <a:off x="1501819" y="4049582"/>
                <a:ext cx="532616" cy="2376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grpSp>
        <p:grpSp>
          <p:nvGrpSpPr>
            <p:cNvPr id="11" name="Group 10"/>
            <p:cNvGrpSpPr/>
            <p:nvPr/>
          </p:nvGrpSpPr>
          <p:grpSpPr>
            <a:xfrm>
              <a:off x="1495878" y="3901735"/>
              <a:ext cx="190624" cy="260518"/>
              <a:chOff x="1447438" y="3993203"/>
              <a:chExt cx="656000" cy="1195540"/>
            </a:xfrm>
          </p:grpSpPr>
          <p:sp>
            <p:nvSpPr>
              <p:cNvPr id="21" name="Freeform 20"/>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sp>
            <p:nvSpPr>
              <p:cNvPr id="22" name="Oval 21"/>
              <p:cNvSpPr/>
              <p:nvPr/>
            </p:nvSpPr>
            <p:spPr>
              <a:xfrm>
                <a:off x="1501819" y="4049582"/>
                <a:ext cx="532616" cy="2376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grpSp>
        <p:grpSp>
          <p:nvGrpSpPr>
            <p:cNvPr id="12" name="Group 11"/>
            <p:cNvGrpSpPr/>
            <p:nvPr/>
          </p:nvGrpSpPr>
          <p:grpSpPr>
            <a:xfrm>
              <a:off x="1719010" y="3901735"/>
              <a:ext cx="190624" cy="260518"/>
              <a:chOff x="1447438" y="3993203"/>
              <a:chExt cx="656000" cy="1195540"/>
            </a:xfrm>
          </p:grpSpPr>
          <p:sp>
            <p:nvSpPr>
              <p:cNvPr id="19" name="Freeform 18"/>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sp>
            <p:nvSpPr>
              <p:cNvPr id="20" name="Oval 19"/>
              <p:cNvSpPr/>
              <p:nvPr/>
            </p:nvSpPr>
            <p:spPr>
              <a:xfrm>
                <a:off x="1501819" y="4049582"/>
                <a:ext cx="532616" cy="2376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grpSp>
        <p:grpSp>
          <p:nvGrpSpPr>
            <p:cNvPr id="13" name="Group 12"/>
            <p:cNvGrpSpPr/>
            <p:nvPr/>
          </p:nvGrpSpPr>
          <p:grpSpPr>
            <a:xfrm>
              <a:off x="1936953" y="3901735"/>
              <a:ext cx="190624" cy="260518"/>
              <a:chOff x="1447438" y="3993203"/>
              <a:chExt cx="656000" cy="1195540"/>
            </a:xfrm>
          </p:grpSpPr>
          <p:sp>
            <p:nvSpPr>
              <p:cNvPr id="17" name="Freeform 16"/>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sp>
            <p:nvSpPr>
              <p:cNvPr id="18" name="Oval 17"/>
              <p:cNvSpPr/>
              <p:nvPr/>
            </p:nvSpPr>
            <p:spPr>
              <a:xfrm>
                <a:off x="1501819" y="4049582"/>
                <a:ext cx="532616" cy="2376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grpSp>
        <p:grpSp>
          <p:nvGrpSpPr>
            <p:cNvPr id="14" name="Group 13"/>
            <p:cNvGrpSpPr/>
            <p:nvPr/>
          </p:nvGrpSpPr>
          <p:grpSpPr>
            <a:xfrm>
              <a:off x="2160085" y="3901735"/>
              <a:ext cx="190624" cy="260518"/>
              <a:chOff x="1447438" y="3993203"/>
              <a:chExt cx="656000" cy="1195540"/>
            </a:xfrm>
          </p:grpSpPr>
          <p:sp>
            <p:nvSpPr>
              <p:cNvPr id="15" name="Freeform 14"/>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sp>
            <p:nvSpPr>
              <p:cNvPr id="16" name="Oval 15"/>
              <p:cNvSpPr/>
              <p:nvPr/>
            </p:nvSpPr>
            <p:spPr>
              <a:xfrm>
                <a:off x="1501819" y="4049582"/>
                <a:ext cx="532616" cy="2376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grpSp>
      </p:grpSp>
      <p:sp>
        <p:nvSpPr>
          <p:cNvPr id="31" name="Rectangle 30">
            <a:hlinkClick r:id="rId2" action="ppaction://hlinksldjump"/>
          </p:cNvPr>
          <p:cNvSpPr/>
          <p:nvPr/>
        </p:nvSpPr>
        <p:spPr bwMode="auto">
          <a:xfrm>
            <a:off x="3414694" y="1768227"/>
            <a:ext cx="1875679" cy="3102675"/>
          </a:xfrm>
          <a:prstGeom prst="rect">
            <a:avLst/>
          </a:prstGeom>
          <a:solidFill>
            <a:srgbClr val="E6E6E6"/>
          </a:solidFill>
          <a:ln w="19050" cap="flat" cmpd="sng" algn="ctr">
            <a:noFill/>
            <a:prstDash val="solid"/>
            <a:miter lim="800000"/>
            <a:headEnd type="none" w="med" len="med"/>
            <a:tailEnd type="none" w="med" len="med"/>
          </a:ln>
          <a:effectLst/>
        </p:spPr>
        <p:txBody>
          <a:bodyPr rot="0" spcFirstLastPara="0" vertOverflow="overflow" horzOverflow="overflow" vert="horz" wrap="square" lIns="134464" tIns="100848" rIns="134464" bIns="33616" numCol="1" spcCol="0" rtlCol="0" fromWordArt="0" anchor="t" anchorCtr="0" forceAA="0" compatLnSpc="1">
            <a:prstTxWarp prst="textNoShape">
              <a:avLst/>
            </a:prstTxWarp>
            <a:noAutofit/>
          </a:bodyPr>
          <a:lstStyle/>
          <a:p>
            <a:pPr defTabSz="571274" fontAlgn="base">
              <a:lnSpc>
                <a:spcPct val="90000"/>
              </a:lnSpc>
              <a:spcBef>
                <a:spcPct val="0"/>
              </a:spcBef>
              <a:spcAft>
                <a:spcPct val="0"/>
              </a:spcAft>
              <a:defRPr/>
            </a:pPr>
            <a:endParaRPr lang="en-US" sz="1029" kern="0" dirty="0">
              <a:ln>
                <a:solidFill>
                  <a:srgbClr val="FFFFFF">
                    <a:alpha val="0"/>
                  </a:srgbClr>
                </a:solidFill>
              </a:ln>
              <a:gradFill>
                <a:gsLst>
                  <a:gs pos="85841">
                    <a:srgbClr val="000000"/>
                  </a:gs>
                  <a:gs pos="0">
                    <a:srgbClr val="000000"/>
                  </a:gs>
                </a:gsLst>
                <a:lin ang="5400000" scaled="0"/>
              </a:gradFill>
              <a:latin typeface="Segoe UI Light"/>
            </a:endParaRPr>
          </a:p>
        </p:txBody>
      </p:sp>
      <p:sp>
        <p:nvSpPr>
          <p:cNvPr id="32" name="Slide Number Placeholder 4"/>
          <p:cNvSpPr>
            <a:spLocks noGrp="1"/>
          </p:cNvSpPr>
          <p:nvPr>
            <p:ph type="sldNum" sz="quarter" idx="4294967295"/>
          </p:nvPr>
        </p:nvSpPr>
        <p:spPr>
          <a:xfrm>
            <a:off x="8727304" y="5685237"/>
            <a:ext cx="416697" cy="100381"/>
          </a:xfrm>
          <a:prstGeom prst="rect">
            <a:avLst/>
          </a:prstGeom>
        </p:spPr>
        <p:txBody>
          <a:bodyPr/>
          <a:lstStyle/>
          <a:p>
            <a:fld id="{27258FFF-F925-446B-8502-81C933981705}" type="slidenum">
              <a:rPr>
                <a:solidFill>
                  <a:srgbClr val="FFFFFF"/>
                </a:solidFill>
              </a:rPr>
              <a:pPr/>
              <a:t>4</a:t>
            </a:fld>
            <a:endParaRPr dirty="0">
              <a:solidFill>
                <a:srgbClr val="FFFFFF"/>
              </a:solidFill>
            </a:endParaRPr>
          </a:p>
        </p:txBody>
      </p:sp>
      <p:grpSp>
        <p:nvGrpSpPr>
          <p:cNvPr id="33" name="Group 32"/>
          <p:cNvGrpSpPr/>
          <p:nvPr/>
        </p:nvGrpSpPr>
        <p:grpSpPr>
          <a:xfrm>
            <a:off x="3423803" y="4943178"/>
            <a:ext cx="1875679" cy="1011498"/>
            <a:chOff x="3211420" y="5580436"/>
            <a:chExt cx="2551054" cy="1375708"/>
          </a:xfrm>
        </p:grpSpPr>
        <p:sp>
          <p:nvSpPr>
            <p:cNvPr id="34" name="TextBox 33"/>
            <p:cNvSpPr txBox="1"/>
            <p:nvPr/>
          </p:nvSpPr>
          <p:spPr>
            <a:xfrm>
              <a:off x="3712398" y="5582675"/>
              <a:ext cx="1626077" cy="433423"/>
            </a:xfrm>
            <a:prstGeom prst="rect">
              <a:avLst/>
            </a:prstGeom>
            <a:noFill/>
          </p:spPr>
          <p:txBody>
            <a:bodyPr wrap="none" rtlCol="0">
              <a:spAutoFit/>
            </a:bodyPr>
            <a:lstStyle/>
            <a:p>
              <a:r>
                <a:rPr lang="en-US" sz="1471" dirty="0">
                  <a:solidFill>
                    <a:srgbClr val="000000"/>
                  </a:solidFill>
                  <a:latin typeface="Segoe UI Light"/>
                </a:rPr>
                <a:t>Data sources</a:t>
              </a:r>
            </a:p>
          </p:txBody>
        </p:sp>
        <p:grpSp>
          <p:nvGrpSpPr>
            <p:cNvPr id="35" name="Group 34"/>
            <p:cNvGrpSpPr/>
            <p:nvPr/>
          </p:nvGrpSpPr>
          <p:grpSpPr>
            <a:xfrm>
              <a:off x="3211420" y="5580436"/>
              <a:ext cx="2551054" cy="1375708"/>
              <a:chOff x="3211420" y="5580436"/>
              <a:chExt cx="2551054" cy="1375708"/>
            </a:xfrm>
          </p:grpSpPr>
          <p:sp>
            <p:nvSpPr>
              <p:cNvPr id="36" name="Rectangle 35"/>
              <p:cNvSpPr/>
              <p:nvPr/>
            </p:nvSpPr>
            <p:spPr>
              <a:xfrm>
                <a:off x="3211420" y="5580436"/>
                <a:ext cx="2551054" cy="137570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sp>
            <p:nvSpPr>
              <p:cNvPr id="37" name="TextBox 36"/>
              <p:cNvSpPr txBox="1"/>
              <p:nvPr/>
            </p:nvSpPr>
            <p:spPr>
              <a:xfrm>
                <a:off x="3660548" y="6535323"/>
                <a:ext cx="425815" cy="166131"/>
              </a:xfrm>
              <a:prstGeom prst="rect">
                <a:avLst/>
              </a:prstGeom>
              <a:noFill/>
            </p:spPr>
            <p:txBody>
              <a:bodyPr wrap="square" lIns="0" tIns="0" rIns="0" bIns="0" rtlCol="0">
                <a:spAutoFit/>
              </a:bodyPr>
              <a:lstStyle/>
              <a:p>
                <a:pPr>
                  <a:lnSpc>
                    <a:spcPct val="90000"/>
                  </a:lnSpc>
                </a:pPr>
                <a:r>
                  <a:rPr lang="en-US" sz="882" dirty="0">
                    <a:ln>
                      <a:solidFill>
                        <a:srgbClr val="FFFFFF">
                          <a:alpha val="0"/>
                        </a:srgbClr>
                      </a:solidFill>
                    </a:ln>
                    <a:gradFill>
                      <a:gsLst>
                        <a:gs pos="0">
                          <a:srgbClr val="0072C6"/>
                        </a:gs>
                        <a:gs pos="100000">
                          <a:srgbClr val="0072C6"/>
                        </a:gs>
                      </a:gsLst>
                      <a:lin ang="5400000" scaled="1"/>
                    </a:gradFill>
                  </a:rPr>
                  <a:t>OLTP</a:t>
                </a:r>
              </a:p>
            </p:txBody>
          </p:sp>
          <p:grpSp>
            <p:nvGrpSpPr>
              <p:cNvPr id="38" name="Group 37"/>
              <p:cNvGrpSpPr/>
              <p:nvPr/>
            </p:nvGrpSpPr>
            <p:grpSpPr>
              <a:xfrm>
                <a:off x="3713183" y="6131801"/>
                <a:ext cx="244335" cy="333922"/>
                <a:chOff x="1447438" y="3993203"/>
                <a:chExt cx="656000" cy="1195540"/>
              </a:xfrm>
            </p:grpSpPr>
            <p:sp>
              <p:nvSpPr>
                <p:cNvPr id="51" name="Freeform 50"/>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sp>
              <p:nvSpPr>
                <p:cNvPr id="52" name="Oval 51"/>
                <p:cNvSpPr/>
                <p:nvPr/>
              </p:nvSpPr>
              <p:spPr>
                <a:xfrm>
                  <a:off x="1501819" y="4049582"/>
                  <a:ext cx="532616" cy="2376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grpSp>
          <p:sp>
            <p:nvSpPr>
              <p:cNvPr id="39" name="TextBox 38"/>
              <p:cNvSpPr txBox="1"/>
              <p:nvPr/>
            </p:nvSpPr>
            <p:spPr>
              <a:xfrm>
                <a:off x="4175250" y="6535323"/>
                <a:ext cx="311570" cy="166131"/>
              </a:xfrm>
              <a:prstGeom prst="rect">
                <a:avLst/>
              </a:prstGeom>
              <a:noFill/>
            </p:spPr>
            <p:txBody>
              <a:bodyPr wrap="square" lIns="0" tIns="0" rIns="0" bIns="0" rtlCol="0">
                <a:spAutoFit/>
              </a:bodyPr>
              <a:lstStyle/>
              <a:p>
                <a:pPr>
                  <a:lnSpc>
                    <a:spcPct val="90000"/>
                  </a:lnSpc>
                </a:pPr>
                <a:r>
                  <a:rPr lang="en-US" sz="882" dirty="0">
                    <a:ln>
                      <a:solidFill>
                        <a:srgbClr val="FFFFFF">
                          <a:alpha val="0"/>
                        </a:srgbClr>
                      </a:solidFill>
                    </a:ln>
                    <a:gradFill>
                      <a:gsLst>
                        <a:gs pos="0">
                          <a:srgbClr val="0072C6"/>
                        </a:gs>
                        <a:gs pos="100000">
                          <a:srgbClr val="0072C6"/>
                        </a:gs>
                      </a:gsLst>
                      <a:lin ang="5400000" scaled="1"/>
                    </a:gradFill>
                  </a:rPr>
                  <a:t>ERP</a:t>
                </a:r>
              </a:p>
            </p:txBody>
          </p:sp>
          <p:grpSp>
            <p:nvGrpSpPr>
              <p:cNvPr id="40" name="Group 39"/>
              <p:cNvGrpSpPr/>
              <p:nvPr/>
            </p:nvGrpSpPr>
            <p:grpSpPr>
              <a:xfrm>
                <a:off x="4180336" y="6131801"/>
                <a:ext cx="244335" cy="333922"/>
                <a:chOff x="1447438" y="3993203"/>
                <a:chExt cx="656000" cy="1195540"/>
              </a:xfrm>
            </p:grpSpPr>
            <p:sp>
              <p:nvSpPr>
                <p:cNvPr id="49" name="Freeform 48"/>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sp>
              <p:nvSpPr>
                <p:cNvPr id="50" name="Oval 49"/>
                <p:cNvSpPr/>
                <p:nvPr/>
              </p:nvSpPr>
              <p:spPr>
                <a:xfrm>
                  <a:off x="1501819" y="4049582"/>
                  <a:ext cx="532616" cy="2376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grpSp>
          <p:sp>
            <p:nvSpPr>
              <p:cNvPr id="41" name="TextBox 40"/>
              <p:cNvSpPr txBox="1"/>
              <p:nvPr/>
            </p:nvSpPr>
            <p:spPr>
              <a:xfrm>
                <a:off x="4605931" y="6535323"/>
                <a:ext cx="405739" cy="166131"/>
              </a:xfrm>
              <a:prstGeom prst="rect">
                <a:avLst/>
              </a:prstGeom>
              <a:noFill/>
            </p:spPr>
            <p:txBody>
              <a:bodyPr wrap="square" lIns="0" tIns="0" rIns="0" bIns="0" rtlCol="0">
                <a:spAutoFit/>
              </a:bodyPr>
              <a:lstStyle/>
              <a:p>
                <a:pPr>
                  <a:lnSpc>
                    <a:spcPct val="90000"/>
                  </a:lnSpc>
                </a:pPr>
                <a:r>
                  <a:rPr lang="en-US" sz="882" dirty="0">
                    <a:ln>
                      <a:solidFill>
                        <a:srgbClr val="FFFFFF">
                          <a:alpha val="0"/>
                        </a:srgbClr>
                      </a:solidFill>
                    </a:ln>
                    <a:gradFill>
                      <a:gsLst>
                        <a:gs pos="0">
                          <a:srgbClr val="0072C6"/>
                        </a:gs>
                        <a:gs pos="100000">
                          <a:srgbClr val="0072C6"/>
                        </a:gs>
                      </a:gsLst>
                      <a:lin ang="5400000" scaled="1"/>
                    </a:gradFill>
                  </a:rPr>
                  <a:t>CRM</a:t>
                </a:r>
              </a:p>
            </p:txBody>
          </p:sp>
          <p:grpSp>
            <p:nvGrpSpPr>
              <p:cNvPr id="42" name="Group 41"/>
              <p:cNvGrpSpPr/>
              <p:nvPr/>
            </p:nvGrpSpPr>
            <p:grpSpPr>
              <a:xfrm>
                <a:off x="4633808" y="6131801"/>
                <a:ext cx="244335" cy="333922"/>
                <a:chOff x="1447438" y="3993203"/>
                <a:chExt cx="656000" cy="1195540"/>
              </a:xfrm>
            </p:grpSpPr>
            <p:sp>
              <p:nvSpPr>
                <p:cNvPr id="47" name="Freeform 46"/>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sp>
              <p:nvSpPr>
                <p:cNvPr id="48" name="Oval 47"/>
                <p:cNvSpPr/>
                <p:nvPr/>
              </p:nvSpPr>
              <p:spPr>
                <a:xfrm>
                  <a:off x="1501819" y="4049582"/>
                  <a:ext cx="532616" cy="2376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grpSp>
          <p:sp>
            <p:nvSpPr>
              <p:cNvPr id="43" name="TextBox 42"/>
              <p:cNvSpPr txBox="1"/>
              <p:nvPr/>
            </p:nvSpPr>
            <p:spPr>
              <a:xfrm>
                <a:off x="5068659" y="6535324"/>
                <a:ext cx="318466" cy="151970"/>
              </a:xfrm>
              <a:prstGeom prst="rect">
                <a:avLst/>
              </a:prstGeom>
              <a:noFill/>
            </p:spPr>
            <p:txBody>
              <a:bodyPr wrap="square" lIns="0" tIns="0" rIns="0" bIns="0" rtlCol="0">
                <a:noAutofit/>
              </a:bodyPr>
              <a:lstStyle/>
              <a:p>
                <a:pPr>
                  <a:lnSpc>
                    <a:spcPct val="90000"/>
                  </a:lnSpc>
                </a:pPr>
                <a:r>
                  <a:rPr lang="en-US" sz="882" dirty="0">
                    <a:ln>
                      <a:solidFill>
                        <a:srgbClr val="FFFFFF">
                          <a:alpha val="0"/>
                        </a:srgbClr>
                      </a:solidFill>
                    </a:ln>
                    <a:gradFill>
                      <a:gsLst>
                        <a:gs pos="0">
                          <a:srgbClr val="0072C6"/>
                        </a:gs>
                        <a:gs pos="100000">
                          <a:srgbClr val="0072C6"/>
                        </a:gs>
                      </a:gsLst>
                      <a:lin ang="5400000" scaled="1"/>
                    </a:gradFill>
                  </a:rPr>
                  <a:t>LOB</a:t>
                </a:r>
              </a:p>
            </p:txBody>
          </p:sp>
          <p:grpSp>
            <p:nvGrpSpPr>
              <p:cNvPr id="44" name="Group 43"/>
              <p:cNvGrpSpPr/>
              <p:nvPr/>
            </p:nvGrpSpPr>
            <p:grpSpPr>
              <a:xfrm>
                <a:off x="5062542" y="6131801"/>
                <a:ext cx="244335" cy="333922"/>
                <a:chOff x="1447438" y="3993203"/>
                <a:chExt cx="656000" cy="1195540"/>
              </a:xfrm>
            </p:grpSpPr>
            <p:sp>
              <p:nvSpPr>
                <p:cNvPr id="45" name="Freeform 44"/>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sp>
              <p:nvSpPr>
                <p:cNvPr id="46" name="Oval 45"/>
                <p:cNvSpPr/>
                <p:nvPr/>
              </p:nvSpPr>
              <p:spPr>
                <a:xfrm>
                  <a:off x="1501819" y="4049582"/>
                  <a:ext cx="532616" cy="2376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grpSp>
        </p:grpSp>
      </p:grpSp>
      <p:grpSp>
        <p:nvGrpSpPr>
          <p:cNvPr id="53" name="Group 52"/>
          <p:cNvGrpSpPr/>
          <p:nvPr/>
        </p:nvGrpSpPr>
        <p:grpSpPr>
          <a:xfrm>
            <a:off x="3561276" y="3845325"/>
            <a:ext cx="1546333" cy="941246"/>
            <a:chOff x="3427148" y="1967994"/>
            <a:chExt cx="2103120" cy="1375708"/>
          </a:xfrm>
        </p:grpSpPr>
        <p:sp>
          <p:nvSpPr>
            <p:cNvPr id="54" name="Rectangle 53"/>
            <p:cNvSpPr/>
            <p:nvPr/>
          </p:nvSpPr>
          <p:spPr bwMode="auto">
            <a:xfrm>
              <a:off x="3427148" y="1967994"/>
              <a:ext cx="2103120" cy="1375708"/>
            </a:xfrm>
            <a:prstGeom prst="rect">
              <a:avLst/>
            </a:prstGeom>
            <a:solidFill>
              <a:srgbClr val="92D050"/>
            </a:solidFill>
            <a:ln w="1905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25" tIns="67232" rIns="134425" bIns="107540" numCol="1" spcCol="0" rtlCol="0" fromWordArt="0" anchor="t" anchorCtr="0" forceAA="0" compatLnSpc="1">
              <a:prstTxWarp prst="textNoShape">
                <a:avLst/>
              </a:prstTxWarp>
              <a:noAutofit/>
            </a:bodyPr>
            <a:lstStyle/>
            <a:p>
              <a:pPr algn="ctr" defTabSz="571055" fontAlgn="base">
                <a:lnSpc>
                  <a:spcPct val="90000"/>
                </a:lnSpc>
                <a:spcBef>
                  <a:spcPct val="0"/>
                </a:spcBef>
                <a:spcAft>
                  <a:spcPct val="0"/>
                </a:spcAft>
              </a:pPr>
              <a:endParaRPr lang="en-US" sz="1471" dirty="0">
                <a:gradFill>
                  <a:gsLst>
                    <a:gs pos="0">
                      <a:srgbClr val="505050"/>
                    </a:gs>
                    <a:gs pos="100000">
                      <a:srgbClr val="505050"/>
                    </a:gs>
                  </a:gsLst>
                  <a:lin ang="5400000" scaled="0"/>
                </a:gradFill>
              </a:endParaRPr>
            </a:p>
          </p:txBody>
        </p:sp>
        <p:sp>
          <p:nvSpPr>
            <p:cNvPr id="55" name="TextBox 54"/>
            <p:cNvSpPr txBox="1"/>
            <p:nvPr/>
          </p:nvSpPr>
          <p:spPr>
            <a:xfrm>
              <a:off x="4198022" y="1970593"/>
              <a:ext cx="628333" cy="465772"/>
            </a:xfrm>
            <a:prstGeom prst="rect">
              <a:avLst/>
            </a:prstGeom>
            <a:noFill/>
          </p:spPr>
          <p:txBody>
            <a:bodyPr wrap="none" rtlCol="0">
              <a:spAutoFit/>
            </a:bodyPr>
            <a:lstStyle/>
            <a:p>
              <a:r>
                <a:rPr lang="en-US" sz="1471" dirty="0">
                  <a:gradFill>
                    <a:gsLst>
                      <a:gs pos="0">
                        <a:srgbClr val="FFFFFF"/>
                      </a:gs>
                      <a:gs pos="100000">
                        <a:srgbClr val="FFFFFF"/>
                      </a:gs>
                    </a:gsLst>
                    <a:lin ang="5400000" scaled="1"/>
                  </a:gradFill>
                  <a:latin typeface="Segoe UI Light"/>
                </a:rPr>
                <a:t>ETL</a:t>
              </a:r>
            </a:p>
          </p:txBody>
        </p:sp>
        <p:grpSp>
          <p:nvGrpSpPr>
            <p:cNvPr id="56" name="Group 55"/>
            <p:cNvGrpSpPr/>
            <p:nvPr/>
          </p:nvGrpSpPr>
          <p:grpSpPr>
            <a:xfrm>
              <a:off x="3641311" y="2449973"/>
              <a:ext cx="391813" cy="576239"/>
              <a:chOff x="3759911" y="2727063"/>
              <a:chExt cx="313300" cy="460770"/>
            </a:xfrm>
          </p:grpSpPr>
          <p:grpSp>
            <p:nvGrpSpPr>
              <p:cNvPr id="62" name="Group 61"/>
              <p:cNvGrpSpPr/>
              <p:nvPr/>
            </p:nvGrpSpPr>
            <p:grpSpPr>
              <a:xfrm>
                <a:off x="3759911" y="2853911"/>
                <a:ext cx="244335" cy="333922"/>
                <a:chOff x="1447438" y="3993203"/>
                <a:chExt cx="656000" cy="1195540"/>
              </a:xfrm>
            </p:grpSpPr>
            <p:sp>
              <p:nvSpPr>
                <p:cNvPr id="64" name="Freeform 63"/>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sp>
              <p:nvSpPr>
                <p:cNvPr id="65" name="Oval 64"/>
                <p:cNvSpPr/>
                <p:nvPr/>
              </p:nvSpPr>
              <p:spPr>
                <a:xfrm>
                  <a:off x="1501819" y="4049582"/>
                  <a:ext cx="532616" cy="23768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grpSp>
          <p:sp>
            <p:nvSpPr>
              <p:cNvPr id="63" name="Freeform 36"/>
              <p:cNvSpPr>
                <a:spLocks/>
              </p:cNvSpPr>
              <p:nvPr/>
            </p:nvSpPr>
            <p:spPr bwMode="auto">
              <a:xfrm rot="4500000">
                <a:off x="3837481" y="2724921"/>
                <a:ext cx="233588" cy="237872"/>
              </a:xfrm>
              <a:custGeom>
                <a:avLst/>
                <a:gdLst/>
                <a:ahLst/>
                <a:cxnLst>
                  <a:cxn ang="0">
                    <a:pos x="769" y="780"/>
                  </a:cxn>
                  <a:cxn ang="0">
                    <a:pos x="103" y="291"/>
                  </a:cxn>
                  <a:cxn ang="0">
                    <a:pos x="0" y="313"/>
                  </a:cxn>
                  <a:cxn ang="0">
                    <a:pos x="212" y="0"/>
                  </a:cxn>
                  <a:cxn ang="0">
                    <a:pos x="400" y="313"/>
                  </a:cxn>
                  <a:cxn ang="0">
                    <a:pos x="297" y="291"/>
                  </a:cxn>
                  <a:cxn ang="0">
                    <a:pos x="770" y="780"/>
                  </a:cxn>
                </a:cxnLst>
                <a:rect l="0" t="0" r="r" b="b"/>
                <a:pathLst>
                  <a:path w="770" h="781">
                    <a:moveTo>
                      <a:pt x="769" y="780"/>
                    </a:moveTo>
                    <a:cubicBezTo>
                      <a:pt x="20" y="781"/>
                      <a:pt x="103" y="291"/>
                      <a:pt x="103" y="291"/>
                    </a:cubicBezTo>
                    <a:cubicBezTo>
                      <a:pt x="0" y="313"/>
                      <a:pt x="0" y="313"/>
                      <a:pt x="0" y="313"/>
                    </a:cubicBezTo>
                    <a:cubicBezTo>
                      <a:pt x="212" y="0"/>
                      <a:pt x="212" y="0"/>
                      <a:pt x="212" y="0"/>
                    </a:cubicBezTo>
                    <a:cubicBezTo>
                      <a:pt x="305" y="207"/>
                      <a:pt x="400" y="313"/>
                      <a:pt x="400" y="313"/>
                    </a:cubicBezTo>
                    <a:cubicBezTo>
                      <a:pt x="297" y="291"/>
                      <a:pt x="297" y="291"/>
                      <a:pt x="297" y="291"/>
                    </a:cubicBezTo>
                    <a:cubicBezTo>
                      <a:pt x="297" y="291"/>
                      <a:pt x="228" y="688"/>
                      <a:pt x="770" y="780"/>
                    </a:cubicBezTo>
                  </a:path>
                </a:pathLst>
              </a:custGeom>
              <a:solidFill>
                <a:schemeClr val="bg1"/>
              </a:solidFill>
              <a:ln w="9525">
                <a:noFill/>
                <a:round/>
                <a:headEnd/>
                <a:tailEnd/>
              </a:ln>
            </p:spPr>
            <p:txBody>
              <a:bodyPr vert="horz" wrap="square" lIns="67232" tIns="33616" rIns="67232" bIns="33616" numCol="1" anchor="t" anchorCtr="0" compatLnSpc="1">
                <a:prstTxWarp prst="textNoShape">
                  <a:avLst/>
                </a:prstTxWarp>
              </a:bodyPr>
              <a:lstStyle/>
              <a:p>
                <a:endParaRPr lang="en-US" sz="1090" dirty="0">
                  <a:solidFill>
                    <a:srgbClr val="000000"/>
                  </a:solidFill>
                </a:endParaRPr>
              </a:p>
            </p:txBody>
          </p:sp>
        </p:grpSp>
        <p:grpSp>
          <p:nvGrpSpPr>
            <p:cNvPr id="57" name="Group 56"/>
            <p:cNvGrpSpPr/>
            <p:nvPr/>
          </p:nvGrpSpPr>
          <p:grpSpPr>
            <a:xfrm>
              <a:off x="4205048" y="2574019"/>
              <a:ext cx="1182903" cy="486781"/>
              <a:chOff x="3375167" y="2601492"/>
              <a:chExt cx="1182903" cy="486781"/>
            </a:xfrm>
          </p:grpSpPr>
          <p:sp>
            <p:nvSpPr>
              <p:cNvPr id="58" name="Freeform 30"/>
              <p:cNvSpPr>
                <a:spLocks noEditPoints="1"/>
              </p:cNvSpPr>
              <p:nvPr/>
            </p:nvSpPr>
            <p:spPr bwMode="auto">
              <a:xfrm>
                <a:off x="3375167" y="2601492"/>
                <a:ext cx="382565" cy="486781"/>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solidFill>
                <a:schemeClr val="bg1"/>
              </a:solidFill>
              <a:ln>
                <a:noFill/>
              </a:ln>
              <a:extLst/>
            </p:spPr>
            <p:txBody>
              <a:bodyPr vert="horz" wrap="square" lIns="67232" tIns="33616" rIns="67232" bIns="33616" numCol="1" anchor="t" anchorCtr="0" compatLnSpc="1">
                <a:prstTxWarp prst="textNoShape">
                  <a:avLst/>
                </a:prstTxWarp>
              </a:bodyPr>
              <a:lstStyle/>
              <a:p>
                <a:pPr defTabSz="672199"/>
                <a:endParaRPr lang="en-US" sz="1250" dirty="0">
                  <a:solidFill>
                    <a:srgbClr val="000000"/>
                  </a:solidFill>
                </a:endParaRPr>
              </a:p>
            </p:txBody>
          </p:sp>
          <p:sp>
            <p:nvSpPr>
              <p:cNvPr id="59" name="Freeform 30"/>
              <p:cNvSpPr>
                <a:spLocks noEditPoints="1"/>
              </p:cNvSpPr>
              <p:nvPr/>
            </p:nvSpPr>
            <p:spPr bwMode="auto">
              <a:xfrm>
                <a:off x="4175505" y="2601492"/>
                <a:ext cx="382565" cy="486781"/>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solidFill>
                <a:schemeClr val="bg1"/>
              </a:solidFill>
              <a:ln>
                <a:noFill/>
              </a:ln>
              <a:extLst/>
            </p:spPr>
            <p:txBody>
              <a:bodyPr vert="horz" wrap="square" lIns="67232" tIns="33616" rIns="67232" bIns="33616" numCol="1" anchor="t" anchorCtr="0" compatLnSpc="1">
                <a:prstTxWarp prst="textNoShape">
                  <a:avLst/>
                </a:prstTxWarp>
              </a:bodyPr>
              <a:lstStyle/>
              <a:p>
                <a:pPr defTabSz="672199"/>
                <a:endParaRPr lang="en-US" sz="1250" dirty="0">
                  <a:solidFill>
                    <a:srgbClr val="000000"/>
                  </a:solidFill>
                </a:endParaRPr>
              </a:p>
            </p:txBody>
          </p:sp>
          <p:sp>
            <p:nvSpPr>
              <p:cNvPr id="60" name="Freeform 26"/>
              <p:cNvSpPr>
                <a:spLocks/>
              </p:cNvSpPr>
              <p:nvPr/>
            </p:nvSpPr>
            <p:spPr bwMode="auto">
              <a:xfrm>
                <a:off x="4018456" y="2738982"/>
                <a:ext cx="102583" cy="184795"/>
              </a:xfrm>
              <a:custGeom>
                <a:avLst/>
                <a:gdLst>
                  <a:gd name="T0" fmla="*/ 66 w 68"/>
                  <a:gd name="T1" fmla="*/ 57 h 123"/>
                  <a:gd name="T2" fmla="*/ 12 w 68"/>
                  <a:gd name="T3" fmla="*/ 2 h 123"/>
                  <a:gd name="T4" fmla="*/ 4 w 68"/>
                  <a:gd name="T5" fmla="*/ 1 h 123"/>
                  <a:gd name="T6" fmla="*/ 0 w 68"/>
                  <a:gd name="T7" fmla="*/ 7 h 123"/>
                  <a:gd name="T8" fmla="*/ 0 w 68"/>
                  <a:gd name="T9" fmla="*/ 116 h 123"/>
                  <a:gd name="T10" fmla="*/ 4 w 68"/>
                  <a:gd name="T11" fmla="*/ 123 h 123"/>
                  <a:gd name="T12" fmla="*/ 7 w 68"/>
                  <a:gd name="T13" fmla="*/ 123 h 123"/>
                  <a:gd name="T14" fmla="*/ 12 w 68"/>
                  <a:gd name="T15" fmla="*/ 121 h 123"/>
                  <a:gd name="T16" fmla="*/ 66 w 68"/>
                  <a:gd name="T17" fmla="*/ 66 h 123"/>
                  <a:gd name="T18" fmla="*/ 68 w 68"/>
                  <a:gd name="T19" fmla="*/ 62 h 123"/>
                  <a:gd name="T20" fmla="*/ 66 w 68"/>
                  <a:gd name="T21" fmla="*/ 5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123">
                    <a:moveTo>
                      <a:pt x="66" y="57"/>
                    </a:moveTo>
                    <a:cubicBezTo>
                      <a:pt x="12" y="2"/>
                      <a:pt x="12" y="2"/>
                      <a:pt x="12" y="2"/>
                    </a:cubicBezTo>
                    <a:cubicBezTo>
                      <a:pt x="10" y="0"/>
                      <a:pt x="7" y="0"/>
                      <a:pt x="4" y="1"/>
                    </a:cubicBezTo>
                    <a:cubicBezTo>
                      <a:pt x="2" y="2"/>
                      <a:pt x="0" y="4"/>
                      <a:pt x="0" y="7"/>
                    </a:cubicBezTo>
                    <a:cubicBezTo>
                      <a:pt x="0" y="116"/>
                      <a:pt x="0" y="116"/>
                      <a:pt x="0" y="116"/>
                    </a:cubicBezTo>
                    <a:cubicBezTo>
                      <a:pt x="0" y="119"/>
                      <a:pt x="2" y="122"/>
                      <a:pt x="4" y="123"/>
                    </a:cubicBezTo>
                    <a:cubicBezTo>
                      <a:pt x="5" y="123"/>
                      <a:pt x="6" y="123"/>
                      <a:pt x="7" y="123"/>
                    </a:cubicBezTo>
                    <a:cubicBezTo>
                      <a:pt x="9" y="123"/>
                      <a:pt x="10" y="123"/>
                      <a:pt x="12" y="121"/>
                    </a:cubicBezTo>
                    <a:cubicBezTo>
                      <a:pt x="66" y="66"/>
                      <a:pt x="66" y="66"/>
                      <a:pt x="66" y="66"/>
                    </a:cubicBezTo>
                    <a:cubicBezTo>
                      <a:pt x="68" y="65"/>
                      <a:pt x="68" y="63"/>
                      <a:pt x="68" y="62"/>
                    </a:cubicBezTo>
                    <a:cubicBezTo>
                      <a:pt x="68" y="60"/>
                      <a:pt x="68" y="58"/>
                      <a:pt x="66" y="57"/>
                    </a:cubicBezTo>
                    <a:close/>
                  </a:path>
                </a:pathLst>
              </a:custGeom>
              <a:solidFill>
                <a:schemeClr val="bg1"/>
              </a:solidFill>
              <a:ln>
                <a:noFill/>
              </a:ln>
            </p:spPr>
            <p:txBody>
              <a:bodyPr vert="horz" wrap="square" lIns="67232" tIns="33616" rIns="67232" bIns="33616" numCol="1" anchor="t" anchorCtr="0" compatLnSpc="1">
                <a:prstTxWarp prst="textNoShape">
                  <a:avLst/>
                </a:prstTxWarp>
              </a:bodyPr>
              <a:lstStyle/>
              <a:p>
                <a:pPr defTabSz="672199"/>
                <a:endParaRPr lang="en-US" sz="1250" dirty="0">
                  <a:solidFill>
                    <a:srgbClr val="000000"/>
                  </a:solidFill>
                </a:endParaRPr>
              </a:p>
            </p:txBody>
          </p:sp>
          <p:sp>
            <p:nvSpPr>
              <p:cNvPr id="61" name="Freeform 26"/>
              <p:cNvSpPr>
                <a:spLocks/>
              </p:cNvSpPr>
              <p:nvPr/>
            </p:nvSpPr>
            <p:spPr bwMode="auto">
              <a:xfrm flipH="1">
                <a:off x="3810893" y="2735897"/>
                <a:ext cx="102583" cy="184795"/>
              </a:xfrm>
              <a:custGeom>
                <a:avLst/>
                <a:gdLst>
                  <a:gd name="T0" fmla="*/ 66 w 68"/>
                  <a:gd name="T1" fmla="*/ 57 h 123"/>
                  <a:gd name="T2" fmla="*/ 12 w 68"/>
                  <a:gd name="T3" fmla="*/ 2 h 123"/>
                  <a:gd name="T4" fmla="*/ 4 w 68"/>
                  <a:gd name="T5" fmla="*/ 1 h 123"/>
                  <a:gd name="T6" fmla="*/ 0 w 68"/>
                  <a:gd name="T7" fmla="*/ 7 h 123"/>
                  <a:gd name="T8" fmla="*/ 0 w 68"/>
                  <a:gd name="T9" fmla="*/ 116 h 123"/>
                  <a:gd name="T10" fmla="*/ 4 w 68"/>
                  <a:gd name="T11" fmla="*/ 123 h 123"/>
                  <a:gd name="T12" fmla="*/ 7 w 68"/>
                  <a:gd name="T13" fmla="*/ 123 h 123"/>
                  <a:gd name="T14" fmla="*/ 12 w 68"/>
                  <a:gd name="T15" fmla="*/ 121 h 123"/>
                  <a:gd name="T16" fmla="*/ 66 w 68"/>
                  <a:gd name="T17" fmla="*/ 66 h 123"/>
                  <a:gd name="T18" fmla="*/ 68 w 68"/>
                  <a:gd name="T19" fmla="*/ 62 h 123"/>
                  <a:gd name="T20" fmla="*/ 66 w 68"/>
                  <a:gd name="T21" fmla="*/ 5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123">
                    <a:moveTo>
                      <a:pt x="66" y="57"/>
                    </a:moveTo>
                    <a:cubicBezTo>
                      <a:pt x="12" y="2"/>
                      <a:pt x="12" y="2"/>
                      <a:pt x="12" y="2"/>
                    </a:cubicBezTo>
                    <a:cubicBezTo>
                      <a:pt x="10" y="0"/>
                      <a:pt x="7" y="0"/>
                      <a:pt x="4" y="1"/>
                    </a:cubicBezTo>
                    <a:cubicBezTo>
                      <a:pt x="2" y="2"/>
                      <a:pt x="0" y="4"/>
                      <a:pt x="0" y="7"/>
                    </a:cubicBezTo>
                    <a:cubicBezTo>
                      <a:pt x="0" y="116"/>
                      <a:pt x="0" y="116"/>
                      <a:pt x="0" y="116"/>
                    </a:cubicBezTo>
                    <a:cubicBezTo>
                      <a:pt x="0" y="119"/>
                      <a:pt x="2" y="122"/>
                      <a:pt x="4" y="123"/>
                    </a:cubicBezTo>
                    <a:cubicBezTo>
                      <a:pt x="5" y="123"/>
                      <a:pt x="6" y="123"/>
                      <a:pt x="7" y="123"/>
                    </a:cubicBezTo>
                    <a:cubicBezTo>
                      <a:pt x="9" y="123"/>
                      <a:pt x="10" y="123"/>
                      <a:pt x="12" y="121"/>
                    </a:cubicBezTo>
                    <a:cubicBezTo>
                      <a:pt x="66" y="66"/>
                      <a:pt x="66" y="66"/>
                      <a:pt x="66" y="66"/>
                    </a:cubicBezTo>
                    <a:cubicBezTo>
                      <a:pt x="68" y="65"/>
                      <a:pt x="68" y="63"/>
                      <a:pt x="68" y="62"/>
                    </a:cubicBezTo>
                    <a:cubicBezTo>
                      <a:pt x="68" y="60"/>
                      <a:pt x="68" y="58"/>
                      <a:pt x="66" y="57"/>
                    </a:cubicBezTo>
                    <a:close/>
                  </a:path>
                </a:pathLst>
              </a:custGeom>
              <a:solidFill>
                <a:schemeClr val="bg1"/>
              </a:solidFill>
              <a:ln>
                <a:noFill/>
              </a:ln>
            </p:spPr>
            <p:txBody>
              <a:bodyPr vert="horz" wrap="square" lIns="67232" tIns="33616" rIns="67232" bIns="33616" numCol="1" anchor="t" anchorCtr="0" compatLnSpc="1">
                <a:prstTxWarp prst="textNoShape">
                  <a:avLst/>
                </a:prstTxWarp>
              </a:bodyPr>
              <a:lstStyle/>
              <a:p>
                <a:pPr defTabSz="672199"/>
                <a:endParaRPr lang="en-US" sz="1250" dirty="0">
                  <a:solidFill>
                    <a:srgbClr val="000000"/>
                  </a:solidFill>
                </a:endParaRPr>
              </a:p>
            </p:txBody>
          </p:sp>
        </p:grpSp>
      </p:grpSp>
      <p:grpSp>
        <p:nvGrpSpPr>
          <p:cNvPr id="66" name="Group 65"/>
          <p:cNvGrpSpPr/>
          <p:nvPr/>
        </p:nvGrpSpPr>
        <p:grpSpPr>
          <a:xfrm>
            <a:off x="3568456" y="2852392"/>
            <a:ext cx="1546333" cy="941246"/>
            <a:chOff x="6692048" y="1967994"/>
            <a:chExt cx="2103120" cy="1375708"/>
          </a:xfrm>
        </p:grpSpPr>
        <p:sp>
          <p:nvSpPr>
            <p:cNvPr id="67" name="Rectangle 66"/>
            <p:cNvSpPr/>
            <p:nvPr/>
          </p:nvSpPr>
          <p:spPr bwMode="auto">
            <a:xfrm>
              <a:off x="6692048" y="1967994"/>
              <a:ext cx="2103120" cy="1375708"/>
            </a:xfrm>
            <a:prstGeom prst="rect">
              <a:avLst/>
            </a:prstGeom>
            <a:solidFill>
              <a:srgbClr val="F0880A"/>
            </a:solidFill>
            <a:ln w="1905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25" tIns="67232" rIns="134425" bIns="107540" numCol="1" spcCol="0" rtlCol="0" fromWordArt="0" anchor="t" anchorCtr="0" forceAA="0" compatLnSpc="1">
              <a:prstTxWarp prst="textNoShape">
                <a:avLst/>
              </a:prstTxWarp>
              <a:noAutofit/>
            </a:bodyPr>
            <a:lstStyle/>
            <a:p>
              <a:pPr algn="ctr" defTabSz="571055" fontAlgn="base">
                <a:lnSpc>
                  <a:spcPct val="90000"/>
                </a:lnSpc>
                <a:spcBef>
                  <a:spcPct val="0"/>
                </a:spcBef>
                <a:spcAft>
                  <a:spcPct val="0"/>
                </a:spcAft>
              </a:pPr>
              <a:endParaRPr lang="en-US" sz="1471" dirty="0">
                <a:gradFill>
                  <a:gsLst>
                    <a:gs pos="0">
                      <a:srgbClr val="505050"/>
                    </a:gs>
                    <a:gs pos="100000">
                      <a:srgbClr val="505050"/>
                    </a:gs>
                  </a:gsLst>
                  <a:lin ang="5400000" scaled="0"/>
                </a:gradFill>
              </a:endParaRPr>
            </a:p>
          </p:txBody>
        </p:sp>
        <p:sp>
          <p:nvSpPr>
            <p:cNvPr id="68" name="TextBox 67"/>
            <p:cNvSpPr txBox="1"/>
            <p:nvPr/>
          </p:nvSpPr>
          <p:spPr>
            <a:xfrm>
              <a:off x="6729940" y="1970593"/>
              <a:ext cx="2035246" cy="465772"/>
            </a:xfrm>
            <a:prstGeom prst="rect">
              <a:avLst/>
            </a:prstGeom>
            <a:noFill/>
          </p:spPr>
          <p:txBody>
            <a:bodyPr wrap="square" rtlCol="0">
              <a:spAutoFit/>
            </a:bodyPr>
            <a:lstStyle/>
            <a:p>
              <a:pPr algn="ctr"/>
              <a:r>
                <a:rPr lang="en-US" sz="1471" dirty="0">
                  <a:gradFill>
                    <a:gsLst>
                      <a:gs pos="0">
                        <a:srgbClr val="FFFFFF"/>
                      </a:gs>
                      <a:gs pos="100000">
                        <a:srgbClr val="FFFFFF"/>
                      </a:gs>
                    </a:gsLst>
                    <a:lin ang="5400000" scaled="1"/>
                  </a:gradFill>
                  <a:latin typeface="Segoe UI Light"/>
                </a:rPr>
                <a:t>Data warehouse</a:t>
              </a:r>
            </a:p>
          </p:txBody>
        </p:sp>
        <p:grpSp>
          <p:nvGrpSpPr>
            <p:cNvPr id="69" name="Group 68"/>
            <p:cNvGrpSpPr/>
            <p:nvPr/>
          </p:nvGrpSpPr>
          <p:grpSpPr>
            <a:xfrm>
              <a:off x="7528418" y="2535010"/>
              <a:ext cx="430381" cy="588184"/>
              <a:chOff x="1447438" y="3993203"/>
              <a:chExt cx="656000" cy="1195540"/>
            </a:xfrm>
          </p:grpSpPr>
          <p:sp>
            <p:nvSpPr>
              <p:cNvPr id="70" name="Freeform 69"/>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sp>
            <p:nvSpPr>
              <p:cNvPr id="71" name="Oval 70"/>
              <p:cNvSpPr/>
              <p:nvPr/>
            </p:nvSpPr>
            <p:spPr>
              <a:xfrm>
                <a:off x="1501819" y="4049582"/>
                <a:ext cx="532616" cy="237683"/>
              </a:xfrm>
              <a:prstGeom prst="ellipse">
                <a:avLst/>
              </a:prstGeom>
              <a:solidFill>
                <a:srgbClr val="F088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grpSp>
      </p:grpSp>
      <p:grpSp>
        <p:nvGrpSpPr>
          <p:cNvPr id="72" name="Group 71"/>
          <p:cNvGrpSpPr/>
          <p:nvPr/>
        </p:nvGrpSpPr>
        <p:grpSpPr>
          <a:xfrm>
            <a:off x="3579690" y="1857993"/>
            <a:ext cx="1546333" cy="941246"/>
            <a:chOff x="9766618" y="1967994"/>
            <a:chExt cx="2103120" cy="1375708"/>
          </a:xfrm>
          <a:solidFill>
            <a:srgbClr val="C00000"/>
          </a:solidFill>
        </p:grpSpPr>
        <p:sp>
          <p:nvSpPr>
            <p:cNvPr id="73" name="Rectangle 72"/>
            <p:cNvSpPr/>
            <p:nvPr/>
          </p:nvSpPr>
          <p:spPr bwMode="auto">
            <a:xfrm>
              <a:off x="9766618" y="1967994"/>
              <a:ext cx="2103120" cy="1375708"/>
            </a:xfrm>
            <a:prstGeom prst="rect">
              <a:avLst/>
            </a:prstGeom>
            <a:grpFill/>
            <a:ln w="1905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25" tIns="67232" rIns="134425" bIns="107540" numCol="1" spcCol="0" rtlCol="0" fromWordArt="0" anchor="t" anchorCtr="0" forceAA="0" compatLnSpc="1">
              <a:prstTxWarp prst="textNoShape">
                <a:avLst/>
              </a:prstTxWarp>
              <a:noAutofit/>
            </a:bodyPr>
            <a:lstStyle/>
            <a:p>
              <a:pPr algn="ctr" defTabSz="571055" fontAlgn="base">
                <a:lnSpc>
                  <a:spcPct val="90000"/>
                </a:lnSpc>
                <a:spcBef>
                  <a:spcPct val="0"/>
                </a:spcBef>
                <a:spcAft>
                  <a:spcPct val="0"/>
                </a:spcAft>
              </a:pPr>
              <a:endParaRPr lang="en-US" sz="1471" dirty="0">
                <a:gradFill>
                  <a:gsLst>
                    <a:gs pos="0">
                      <a:srgbClr val="505050"/>
                    </a:gs>
                    <a:gs pos="100000">
                      <a:srgbClr val="505050"/>
                    </a:gs>
                  </a:gsLst>
                  <a:lin ang="5400000" scaled="0"/>
                </a:gradFill>
              </a:endParaRPr>
            </a:p>
          </p:txBody>
        </p:sp>
        <p:sp>
          <p:nvSpPr>
            <p:cNvPr id="74" name="TextBox 73"/>
            <p:cNvSpPr txBox="1"/>
            <p:nvPr/>
          </p:nvSpPr>
          <p:spPr>
            <a:xfrm>
              <a:off x="9787592" y="1970593"/>
              <a:ext cx="2055950" cy="465772"/>
            </a:xfrm>
            <a:prstGeom prst="rect">
              <a:avLst/>
            </a:prstGeom>
            <a:grpFill/>
          </p:spPr>
          <p:txBody>
            <a:bodyPr wrap="square" rtlCol="0">
              <a:spAutoFit/>
            </a:bodyPr>
            <a:lstStyle/>
            <a:p>
              <a:pPr algn="ctr"/>
              <a:r>
                <a:rPr lang="en-US" sz="1471" dirty="0">
                  <a:gradFill>
                    <a:gsLst>
                      <a:gs pos="0">
                        <a:srgbClr val="FFFFFF"/>
                      </a:gs>
                      <a:gs pos="100000">
                        <a:srgbClr val="FFFFFF"/>
                      </a:gs>
                    </a:gsLst>
                    <a:lin ang="5400000" scaled="1"/>
                  </a:gradFill>
                  <a:latin typeface="Segoe UI Light"/>
                </a:rPr>
                <a:t>BI and analytics</a:t>
              </a:r>
            </a:p>
          </p:txBody>
        </p:sp>
        <p:pic>
          <p:nvPicPr>
            <p:cNvPr id="75" name="Picture 2" descr="\\MAGNUM\Projects\Microsoft\Cloud Power FY12\Design\ICONS_PNG\Pie.png"/>
            <p:cNvPicPr>
              <a:picLocks noChangeAspect="1" noChangeArrowheads="1"/>
            </p:cNvPicPr>
            <p:nvPr/>
          </p:nvPicPr>
          <p:blipFill>
            <a:blip r:embed="rId3" cstate="print">
              <a:lum bright="100000"/>
            </a:blip>
            <a:srcRect/>
            <a:stretch>
              <a:fillRect/>
            </a:stretch>
          </p:blipFill>
          <p:spPr bwMode="auto">
            <a:xfrm>
              <a:off x="10113849" y="2456784"/>
              <a:ext cx="580842" cy="580842"/>
            </a:xfrm>
            <a:prstGeom prst="rect">
              <a:avLst/>
            </a:prstGeom>
            <a:grpFill/>
            <a:ln w="15875">
              <a:solidFill>
                <a:schemeClr val="bg1"/>
              </a:solidFill>
            </a:ln>
          </p:spPr>
        </p:pic>
        <p:sp>
          <p:nvSpPr>
            <p:cNvPr id="76" name="TextBox 75"/>
            <p:cNvSpPr txBox="1"/>
            <p:nvPr/>
          </p:nvSpPr>
          <p:spPr>
            <a:xfrm>
              <a:off x="10019528" y="3100201"/>
              <a:ext cx="881713" cy="178531"/>
            </a:xfrm>
            <a:prstGeom prst="rect">
              <a:avLst/>
            </a:prstGeom>
            <a:grpFill/>
          </p:spPr>
          <p:txBody>
            <a:bodyPr wrap="square" lIns="0" tIns="0" rIns="0" bIns="0" rtlCol="0">
              <a:spAutoFit/>
            </a:bodyPr>
            <a:lstStyle/>
            <a:p>
              <a:pPr>
                <a:lnSpc>
                  <a:spcPct val="90000"/>
                </a:lnSpc>
              </a:pPr>
              <a:r>
                <a:rPr lang="en-US" sz="882" dirty="0">
                  <a:ln>
                    <a:solidFill>
                      <a:srgbClr val="FFFFFF">
                        <a:alpha val="0"/>
                      </a:srgbClr>
                    </a:solidFill>
                  </a:ln>
                  <a:gradFill>
                    <a:gsLst>
                      <a:gs pos="0">
                        <a:srgbClr val="FFFFFF"/>
                      </a:gs>
                      <a:gs pos="100000">
                        <a:srgbClr val="FFFFFF"/>
                      </a:gs>
                    </a:gsLst>
                    <a:lin ang="5400000" scaled="1"/>
                  </a:gradFill>
                </a:rPr>
                <a:t>Dashboards</a:t>
              </a:r>
            </a:p>
          </p:txBody>
        </p:sp>
        <p:sp>
          <p:nvSpPr>
            <p:cNvPr id="77" name="Freeform 6"/>
            <p:cNvSpPr>
              <a:spLocks noChangeAspect="1" noEditPoints="1"/>
            </p:cNvSpPr>
            <p:nvPr/>
          </p:nvSpPr>
          <p:spPr bwMode="black">
            <a:xfrm>
              <a:off x="11082345" y="2459919"/>
              <a:ext cx="429626" cy="549582"/>
            </a:xfrm>
            <a:custGeom>
              <a:avLst/>
              <a:gdLst>
                <a:gd name="T0" fmla="*/ 326 w 813"/>
                <a:gd name="T1" fmla="*/ 0 h 1040"/>
                <a:gd name="T2" fmla="*/ 121 w 813"/>
                <a:gd name="T3" fmla="*/ 174 h 1040"/>
                <a:gd name="T4" fmla="*/ 121 w 813"/>
                <a:gd name="T5" fmla="*/ 254 h 1040"/>
                <a:gd name="T6" fmla="*/ 0 w 813"/>
                <a:gd name="T7" fmla="*/ 357 h 1040"/>
                <a:gd name="T8" fmla="*/ 0 w 813"/>
                <a:gd name="T9" fmla="*/ 1040 h 1040"/>
                <a:gd name="T10" fmla="*/ 692 w 813"/>
                <a:gd name="T11" fmla="*/ 1040 h 1040"/>
                <a:gd name="T12" fmla="*/ 692 w 813"/>
                <a:gd name="T13" fmla="*/ 857 h 1040"/>
                <a:gd name="T14" fmla="*/ 813 w 813"/>
                <a:gd name="T15" fmla="*/ 857 h 1040"/>
                <a:gd name="T16" fmla="*/ 813 w 813"/>
                <a:gd name="T17" fmla="*/ 0 h 1040"/>
                <a:gd name="T18" fmla="*/ 326 w 813"/>
                <a:gd name="T19" fmla="*/ 0 h 1040"/>
                <a:gd name="T20" fmla="*/ 619 w 813"/>
                <a:gd name="T21" fmla="*/ 978 h 1040"/>
                <a:gd name="T22" fmla="*/ 73 w 813"/>
                <a:gd name="T23" fmla="*/ 978 h 1040"/>
                <a:gd name="T24" fmla="*/ 73 w 813"/>
                <a:gd name="T25" fmla="*/ 424 h 1040"/>
                <a:gd name="T26" fmla="*/ 121 w 813"/>
                <a:gd name="T27" fmla="*/ 424 h 1040"/>
                <a:gd name="T28" fmla="*/ 121 w 813"/>
                <a:gd name="T29" fmla="*/ 857 h 1040"/>
                <a:gd name="T30" fmla="*/ 619 w 813"/>
                <a:gd name="T31" fmla="*/ 857 h 1040"/>
                <a:gd name="T32" fmla="*/ 619 w 813"/>
                <a:gd name="T33" fmla="*/ 978 h 1040"/>
                <a:gd name="T34" fmla="*/ 740 w 813"/>
                <a:gd name="T35" fmla="*/ 796 h 1040"/>
                <a:gd name="T36" fmla="*/ 194 w 813"/>
                <a:gd name="T37" fmla="*/ 796 h 1040"/>
                <a:gd name="T38" fmla="*/ 194 w 813"/>
                <a:gd name="T39" fmla="*/ 241 h 1040"/>
                <a:gd name="T40" fmla="*/ 404 w 813"/>
                <a:gd name="T41" fmla="*/ 241 h 1040"/>
                <a:gd name="T42" fmla="*/ 404 w 813"/>
                <a:gd name="T43" fmla="*/ 62 h 1040"/>
                <a:gd name="T44" fmla="*/ 740 w 813"/>
                <a:gd name="T45" fmla="*/ 62 h 1040"/>
                <a:gd name="T46" fmla="*/ 740 w 813"/>
                <a:gd name="T47" fmla="*/ 796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13" h="1040">
                  <a:moveTo>
                    <a:pt x="326" y="0"/>
                  </a:moveTo>
                  <a:lnTo>
                    <a:pt x="121" y="174"/>
                  </a:lnTo>
                  <a:lnTo>
                    <a:pt x="121" y="254"/>
                  </a:lnTo>
                  <a:lnTo>
                    <a:pt x="0" y="357"/>
                  </a:lnTo>
                  <a:lnTo>
                    <a:pt x="0" y="1040"/>
                  </a:lnTo>
                  <a:lnTo>
                    <a:pt x="692" y="1040"/>
                  </a:lnTo>
                  <a:lnTo>
                    <a:pt x="692" y="857"/>
                  </a:lnTo>
                  <a:lnTo>
                    <a:pt x="813" y="857"/>
                  </a:lnTo>
                  <a:lnTo>
                    <a:pt x="813" y="0"/>
                  </a:lnTo>
                  <a:lnTo>
                    <a:pt x="326" y="0"/>
                  </a:lnTo>
                  <a:close/>
                  <a:moveTo>
                    <a:pt x="619" y="978"/>
                  </a:moveTo>
                  <a:lnTo>
                    <a:pt x="73" y="978"/>
                  </a:lnTo>
                  <a:lnTo>
                    <a:pt x="73" y="424"/>
                  </a:lnTo>
                  <a:lnTo>
                    <a:pt x="121" y="424"/>
                  </a:lnTo>
                  <a:lnTo>
                    <a:pt x="121" y="857"/>
                  </a:lnTo>
                  <a:lnTo>
                    <a:pt x="619" y="857"/>
                  </a:lnTo>
                  <a:lnTo>
                    <a:pt x="619" y="978"/>
                  </a:lnTo>
                  <a:close/>
                  <a:moveTo>
                    <a:pt x="740" y="796"/>
                  </a:moveTo>
                  <a:lnTo>
                    <a:pt x="194" y="796"/>
                  </a:lnTo>
                  <a:lnTo>
                    <a:pt x="194" y="241"/>
                  </a:lnTo>
                  <a:lnTo>
                    <a:pt x="404" y="241"/>
                  </a:lnTo>
                  <a:lnTo>
                    <a:pt x="404" y="62"/>
                  </a:lnTo>
                  <a:lnTo>
                    <a:pt x="740" y="62"/>
                  </a:lnTo>
                  <a:lnTo>
                    <a:pt x="740" y="796"/>
                  </a:lnTo>
                  <a:close/>
                </a:path>
              </a:pathLst>
            </a:custGeom>
            <a:grpFill/>
            <a:ln w="7" cap="flat">
              <a:noFill/>
              <a:prstDash val="solid"/>
              <a:miter lim="800000"/>
              <a:headEnd/>
              <a:tailEnd/>
            </a:ln>
          </p:spPr>
          <p:txBody>
            <a:bodyPr vert="horz" wrap="square" lIns="67232" tIns="33616" rIns="67232" bIns="33616" numCol="1" anchor="t" anchorCtr="0" compatLnSpc="1">
              <a:prstTxWarp prst="textNoShape">
                <a:avLst/>
              </a:prstTxWarp>
            </a:bodyPr>
            <a:lstStyle/>
            <a:p>
              <a:pPr defTabSz="672199"/>
              <a:endParaRPr lang="en-US" sz="1250" dirty="0">
                <a:solidFill>
                  <a:srgbClr val="000000"/>
                </a:solidFill>
              </a:endParaRPr>
            </a:p>
          </p:txBody>
        </p:sp>
        <p:sp>
          <p:nvSpPr>
            <p:cNvPr id="78" name="TextBox 77"/>
            <p:cNvSpPr txBox="1"/>
            <p:nvPr/>
          </p:nvSpPr>
          <p:spPr>
            <a:xfrm>
              <a:off x="10970430" y="3100201"/>
              <a:ext cx="743803" cy="178531"/>
            </a:xfrm>
            <a:prstGeom prst="rect">
              <a:avLst/>
            </a:prstGeom>
            <a:grpFill/>
          </p:spPr>
          <p:txBody>
            <a:bodyPr wrap="square" lIns="0" tIns="0" rIns="0" bIns="0" rtlCol="0">
              <a:spAutoFit/>
            </a:bodyPr>
            <a:lstStyle>
              <a:defPPr>
                <a:defRPr lang="en-US"/>
              </a:defPPr>
              <a:lvl1pPr>
                <a:lnSpc>
                  <a:spcPct val="90000"/>
                </a:lnSpc>
                <a:defRPr sz="1200">
                  <a:ln>
                    <a:solidFill>
                      <a:schemeClr val="bg1">
                        <a:alpha val="0"/>
                      </a:schemeClr>
                    </a:solidFill>
                  </a:ln>
                  <a:gradFill>
                    <a:gsLst>
                      <a:gs pos="0">
                        <a:schemeClr val="bg1"/>
                      </a:gs>
                      <a:gs pos="100000">
                        <a:schemeClr val="bg1"/>
                      </a:gs>
                    </a:gsLst>
                    <a:lin ang="5400000" scaled="1"/>
                  </a:gradFill>
                </a:defRPr>
              </a:lvl1pPr>
            </a:lstStyle>
            <a:p>
              <a:r>
                <a:rPr lang="en-US" sz="882" dirty="0">
                  <a:ln>
                    <a:solidFill>
                      <a:srgbClr val="FFFFFF">
                        <a:alpha val="0"/>
                      </a:srgbClr>
                    </a:solidFill>
                  </a:ln>
                  <a:gradFill>
                    <a:gsLst>
                      <a:gs pos="0">
                        <a:srgbClr val="FFFFFF"/>
                      </a:gs>
                      <a:gs pos="100000">
                        <a:srgbClr val="FFFFFF"/>
                      </a:gs>
                    </a:gsLst>
                    <a:lin ang="5400000" scaled="1"/>
                  </a:gradFill>
                </a:rPr>
                <a:t>Reporting</a:t>
              </a:r>
            </a:p>
          </p:txBody>
        </p:sp>
      </p:grpSp>
      <p:grpSp>
        <p:nvGrpSpPr>
          <p:cNvPr id="79" name="Group 78"/>
          <p:cNvGrpSpPr/>
          <p:nvPr/>
        </p:nvGrpSpPr>
        <p:grpSpPr>
          <a:xfrm>
            <a:off x="2103754" y="4228771"/>
            <a:ext cx="1460320" cy="630495"/>
            <a:chOff x="338116" y="4564201"/>
            <a:chExt cx="1986137" cy="857517"/>
          </a:xfrm>
        </p:grpSpPr>
        <p:sp>
          <p:nvSpPr>
            <p:cNvPr id="80" name="Rectangle 79"/>
            <p:cNvSpPr/>
            <p:nvPr/>
          </p:nvSpPr>
          <p:spPr bwMode="auto">
            <a:xfrm>
              <a:off x="573539" y="4813865"/>
              <a:ext cx="1750714" cy="6078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7232" tIns="107571" rIns="67232" bIns="107571" numCol="1" spcCol="0" rtlCol="0" fromWordArt="0" anchor="t" anchorCtr="0" forceAA="0" compatLnSpc="1">
              <a:prstTxWarp prst="textNoShape">
                <a:avLst/>
              </a:prstTxWarp>
              <a:noAutofit/>
            </a:bodyPr>
            <a:lstStyle/>
            <a:p>
              <a:pPr defTabSz="685647" fontAlgn="base">
                <a:lnSpc>
                  <a:spcPct val="90000"/>
                </a:lnSpc>
                <a:spcBef>
                  <a:spcPct val="0"/>
                </a:spcBef>
                <a:spcAft>
                  <a:spcPct val="0"/>
                </a:spcAft>
              </a:pPr>
              <a:r>
                <a:rPr lang="en-US" sz="1471" dirty="0">
                  <a:gradFill>
                    <a:gsLst>
                      <a:gs pos="0">
                        <a:srgbClr val="DC3C00"/>
                      </a:gs>
                      <a:gs pos="100000">
                        <a:srgbClr val="DC3C00"/>
                      </a:gs>
                    </a:gsLst>
                    <a:lin ang="5400000" scaled="0"/>
                  </a:gradFill>
                  <a:latin typeface="Segoe UI Light"/>
                  <a:ea typeface="Segoe UI" pitchFamily="34" charset="0"/>
                  <a:cs typeface="Segoe UI" pitchFamily="34" charset="0"/>
                </a:rPr>
                <a:t>Increasing </a:t>
              </a:r>
            </a:p>
            <a:p>
              <a:pPr defTabSz="685647" fontAlgn="base">
                <a:lnSpc>
                  <a:spcPct val="90000"/>
                </a:lnSpc>
                <a:spcBef>
                  <a:spcPct val="0"/>
                </a:spcBef>
                <a:spcAft>
                  <a:spcPct val="0"/>
                </a:spcAft>
              </a:pPr>
              <a:r>
                <a:rPr lang="en-US" sz="1471" dirty="0">
                  <a:gradFill>
                    <a:gsLst>
                      <a:gs pos="0">
                        <a:srgbClr val="DC3C00"/>
                      </a:gs>
                      <a:gs pos="100000">
                        <a:srgbClr val="DC3C00"/>
                      </a:gs>
                    </a:gsLst>
                    <a:lin ang="5400000" scaled="0"/>
                  </a:gradFill>
                  <a:latin typeface="Segoe UI Light"/>
                  <a:ea typeface="Segoe UI" pitchFamily="34" charset="0"/>
                  <a:cs typeface="Segoe UI" pitchFamily="34" charset="0"/>
                </a:rPr>
                <a:t>data volumes</a:t>
              </a:r>
            </a:p>
          </p:txBody>
        </p:sp>
        <p:grpSp>
          <p:nvGrpSpPr>
            <p:cNvPr id="81" name="Group 80"/>
            <p:cNvGrpSpPr/>
            <p:nvPr/>
          </p:nvGrpSpPr>
          <p:grpSpPr>
            <a:xfrm>
              <a:off x="338116" y="4564201"/>
              <a:ext cx="399411" cy="433422"/>
              <a:chOff x="1701199" y="4887650"/>
              <a:chExt cx="559423" cy="607060"/>
            </a:xfrm>
          </p:grpSpPr>
          <p:sp>
            <p:nvSpPr>
              <p:cNvPr id="82" name="Oval 81"/>
              <p:cNvSpPr/>
              <p:nvPr/>
            </p:nvSpPr>
            <p:spPr>
              <a:xfrm>
                <a:off x="1720397" y="4962286"/>
                <a:ext cx="421835" cy="421835"/>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sp>
            <p:nvSpPr>
              <p:cNvPr id="83" name="TextBox 82"/>
              <p:cNvSpPr txBox="1"/>
              <p:nvPr/>
            </p:nvSpPr>
            <p:spPr>
              <a:xfrm>
                <a:off x="1701199" y="4887650"/>
                <a:ext cx="559423" cy="607060"/>
              </a:xfrm>
              <a:prstGeom prst="rect">
                <a:avLst/>
              </a:prstGeom>
              <a:noFill/>
            </p:spPr>
            <p:txBody>
              <a:bodyPr wrap="none" rtlCol="0">
                <a:spAutoFit/>
              </a:bodyPr>
              <a:lstStyle/>
              <a:p>
                <a:r>
                  <a:rPr lang="en-US" sz="1471" b="1" dirty="0">
                    <a:gradFill>
                      <a:gsLst>
                        <a:gs pos="0">
                          <a:srgbClr val="DC3C00"/>
                        </a:gs>
                        <a:gs pos="100000">
                          <a:srgbClr val="DC3C00"/>
                        </a:gs>
                      </a:gsLst>
                      <a:lin ang="5400000" scaled="0"/>
                    </a:gradFill>
                  </a:rPr>
                  <a:t>1</a:t>
                </a:r>
              </a:p>
            </p:txBody>
          </p:sp>
        </p:grpSp>
      </p:grpSp>
      <p:grpSp>
        <p:nvGrpSpPr>
          <p:cNvPr id="84" name="Group 83"/>
          <p:cNvGrpSpPr/>
          <p:nvPr/>
        </p:nvGrpSpPr>
        <p:grpSpPr>
          <a:xfrm>
            <a:off x="5381327" y="1867951"/>
            <a:ext cx="758375" cy="567116"/>
            <a:chOff x="9523115" y="2546730"/>
            <a:chExt cx="749631" cy="603503"/>
          </a:xfrm>
          <a:solidFill>
            <a:schemeClr val="accent3"/>
          </a:solidFill>
        </p:grpSpPr>
        <p:sp>
          <p:nvSpPr>
            <p:cNvPr id="85" name="Freeform 57"/>
            <p:cNvSpPr>
              <a:spLocks/>
            </p:cNvSpPr>
            <p:nvPr/>
          </p:nvSpPr>
          <p:spPr bwMode="auto">
            <a:xfrm>
              <a:off x="9990721" y="2546730"/>
              <a:ext cx="282025" cy="518749"/>
            </a:xfrm>
            <a:custGeom>
              <a:avLst/>
              <a:gdLst>
                <a:gd name="T0" fmla="*/ 146 w 150"/>
                <a:gd name="T1" fmla="*/ 130 h 275"/>
                <a:gd name="T2" fmla="*/ 98 w 150"/>
                <a:gd name="T3" fmla="*/ 105 h 275"/>
                <a:gd name="T4" fmla="*/ 98 w 150"/>
                <a:gd name="T5" fmla="*/ 88 h 275"/>
                <a:gd name="T6" fmla="*/ 105 w 150"/>
                <a:gd name="T7" fmla="*/ 75 h 275"/>
                <a:gd name="T8" fmla="*/ 111 w 150"/>
                <a:gd name="T9" fmla="*/ 67 h 275"/>
                <a:gd name="T10" fmla="*/ 113 w 150"/>
                <a:gd name="T11" fmla="*/ 54 h 275"/>
                <a:gd name="T12" fmla="*/ 109 w 150"/>
                <a:gd name="T13" fmla="*/ 46 h 275"/>
                <a:gd name="T14" fmla="*/ 70 w 150"/>
                <a:gd name="T15" fmla="*/ 0 h 275"/>
                <a:gd name="T16" fmla="*/ 32 w 150"/>
                <a:gd name="T17" fmla="*/ 46 h 275"/>
                <a:gd name="T18" fmla="*/ 28 w 150"/>
                <a:gd name="T19" fmla="*/ 54 h 275"/>
                <a:gd name="T20" fmla="*/ 30 w 150"/>
                <a:gd name="T21" fmla="*/ 67 h 275"/>
                <a:gd name="T22" fmla="*/ 36 w 150"/>
                <a:gd name="T23" fmla="*/ 75 h 275"/>
                <a:gd name="T24" fmla="*/ 43 w 150"/>
                <a:gd name="T25" fmla="*/ 88 h 275"/>
                <a:gd name="T26" fmla="*/ 43 w 150"/>
                <a:gd name="T27" fmla="*/ 105 h 275"/>
                <a:gd name="T28" fmla="*/ 0 w 150"/>
                <a:gd name="T29" fmla="*/ 124 h 275"/>
                <a:gd name="T30" fmla="*/ 22 w 150"/>
                <a:gd name="T31" fmla="*/ 133 h 275"/>
                <a:gd name="T32" fmla="*/ 50 w 150"/>
                <a:gd name="T33" fmla="*/ 159 h 275"/>
                <a:gd name="T34" fmla="*/ 51 w 150"/>
                <a:gd name="T35" fmla="*/ 275 h 275"/>
                <a:gd name="T36" fmla="*/ 70 w 150"/>
                <a:gd name="T37" fmla="*/ 275 h 275"/>
                <a:gd name="T38" fmla="*/ 146 w 150"/>
                <a:gd name="T39" fmla="*/ 249 h 275"/>
                <a:gd name="T40" fmla="*/ 146 w 150"/>
                <a:gd name="T41" fmla="*/ 13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0" h="275">
                  <a:moveTo>
                    <a:pt x="146" y="130"/>
                  </a:moveTo>
                  <a:cubicBezTo>
                    <a:pt x="145" y="123"/>
                    <a:pt x="116" y="110"/>
                    <a:pt x="98" y="105"/>
                  </a:cubicBezTo>
                  <a:cubicBezTo>
                    <a:pt x="98" y="88"/>
                    <a:pt x="98" y="88"/>
                    <a:pt x="98" y="88"/>
                  </a:cubicBezTo>
                  <a:cubicBezTo>
                    <a:pt x="101" y="84"/>
                    <a:pt x="103" y="80"/>
                    <a:pt x="105" y="75"/>
                  </a:cubicBezTo>
                  <a:cubicBezTo>
                    <a:pt x="108" y="74"/>
                    <a:pt x="111" y="71"/>
                    <a:pt x="111" y="67"/>
                  </a:cubicBezTo>
                  <a:cubicBezTo>
                    <a:pt x="113" y="54"/>
                    <a:pt x="113" y="54"/>
                    <a:pt x="113" y="54"/>
                  </a:cubicBezTo>
                  <a:cubicBezTo>
                    <a:pt x="113" y="51"/>
                    <a:pt x="112" y="47"/>
                    <a:pt x="109" y="46"/>
                  </a:cubicBezTo>
                  <a:cubicBezTo>
                    <a:pt x="108" y="17"/>
                    <a:pt x="99" y="0"/>
                    <a:pt x="70" y="0"/>
                  </a:cubicBezTo>
                  <a:cubicBezTo>
                    <a:pt x="42" y="0"/>
                    <a:pt x="32" y="17"/>
                    <a:pt x="32" y="46"/>
                  </a:cubicBezTo>
                  <a:cubicBezTo>
                    <a:pt x="29" y="47"/>
                    <a:pt x="28" y="51"/>
                    <a:pt x="28" y="54"/>
                  </a:cubicBezTo>
                  <a:cubicBezTo>
                    <a:pt x="30" y="67"/>
                    <a:pt x="30" y="67"/>
                    <a:pt x="30" y="67"/>
                  </a:cubicBezTo>
                  <a:cubicBezTo>
                    <a:pt x="30" y="71"/>
                    <a:pt x="33" y="74"/>
                    <a:pt x="36" y="75"/>
                  </a:cubicBezTo>
                  <a:cubicBezTo>
                    <a:pt x="38" y="80"/>
                    <a:pt x="40" y="84"/>
                    <a:pt x="43" y="88"/>
                  </a:cubicBezTo>
                  <a:cubicBezTo>
                    <a:pt x="43" y="105"/>
                    <a:pt x="43" y="105"/>
                    <a:pt x="43" y="105"/>
                  </a:cubicBezTo>
                  <a:cubicBezTo>
                    <a:pt x="29" y="109"/>
                    <a:pt x="9" y="117"/>
                    <a:pt x="0" y="124"/>
                  </a:cubicBezTo>
                  <a:cubicBezTo>
                    <a:pt x="7" y="126"/>
                    <a:pt x="15" y="129"/>
                    <a:pt x="22" y="133"/>
                  </a:cubicBezTo>
                  <a:cubicBezTo>
                    <a:pt x="40" y="142"/>
                    <a:pt x="48" y="149"/>
                    <a:pt x="50" y="159"/>
                  </a:cubicBezTo>
                  <a:cubicBezTo>
                    <a:pt x="52" y="174"/>
                    <a:pt x="54" y="228"/>
                    <a:pt x="51" y="275"/>
                  </a:cubicBezTo>
                  <a:cubicBezTo>
                    <a:pt x="57" y="275"/>
                    <a:pt x="64" y="275"/>
                    <a:pt x="70" y="275"/>
                  </a:cubicBezTo>
                  <a:cubicBezTo>
                    <a:pt x="110" y="275"/>
                    <a:pt x="144" y="270"/>
                    <a:pt x="146" y="249"/>
                  </a:cubicBezTo>
                  <a:cubicBezTo>
                    <a:pt x="150" y="203"/>
                    <a:pt x="148" y="144"/>
                    <a:pt x="146" y="130"/>
                  </a:cubicBezTo>
                  <a:close/>
                </a:path>
              </a:pathLst>
            </a:custGeom>
            <a:grpFill/>
            <a:ln>
              <a:noFill/>
            </a:ln>
            <a:extLst/>
          </p:spPr>
          <p:txBody>
            <a:bodyPr vert="horz" wrap="square" lIns="65910" tIns="32955" rIns="65910" bIns="32955" numCol="1" anchor="t" anchorCtr="0" compatLnSpc="1">
              <a:prstTxWarp prst="textNoShape">
                <a:avLst/>
              </a:prstTxWarp>
            </a:bodyPr>
            <a:lstStyle/>
            <a:p>
              <a:endParaRPr lang="en-US" sz="1298" dirty="0">
                <a:solidFill>
                  <a:srgbClr val="000000"/>
                </a:solidFill>
              </a:endParaRPr>
            </a:p>
          </p:txBody>
        </p:sp>
        <p:sp>
          <p:nvSpPr>
            <p:cNvPr id="86" name="Freeform 58"/>
            <p:cNvSpPr>
              <a:spLocks/>
            </p:cNvSpPr>
            <p:nvPr/>
          </p:nvSpPr>
          <p:spPr bwMode="auto">
            <a:xfrm>
              <a:off x="9523115" y="2546730"/>
              <a:ext cx="283486" cy="518749"/>
            </a:xfrm>
            <a:custGeom>
              <a:avLst/>
              <a:gdLst>
                <a:gd name="T0" fmla="*/ 101 w 150"/>
                <a:gd name="T1" fmla="*/ 159 h 275"/>
                <a:gd name="T2" fmla="*/ 129 w 150"/>
                <a:gd name="T3" fmla="*/ 133 h 275"/>
                <a:gd name="T4" fmla="*/ 150 w 150"/>
                <a:gd name="T5" fmla="*/ 124 h 275"/>
                <a:gd name="T6" fmla="*/ 108 w 150"/>
                <a:gd name="T7" fmla="*/ 105 h 275"/>
                <a:gd name="T8" fmla="*/ 108 w 150"/>
                <a:gd name="T9" fmla="*/ 88 h 275"/>
                <a:gd name="T10" fmla="*/ 114 w 150"/>
                <a:gd name="T11" fmla="*/ 75 h 275"/>
                <a:gd name="T12" fmla="*/ 121 w 150"/>
                <a:gd name="T13" fmla="*/ 67 h 275"/>
                <a:gd name="T14" fmla="*/ 122 w 150"/>
                <a:gd name="T15" fmla="*/ 54 h 275"/>
                <a:gd name="T16" fmla="*/ 119 w 150"/>
                <a:gd name="T17" fmla="*/ 46 h 275"/>
                <a:gd name="T18" fmla="*/ 80 w 150"/>
                <a:gd name="T19" fmla="*/ 0 h 275"/>
                <a:gd name="T20" fmla="*/ 41 w 150"/>
                <a:gd name="T21" fmla="*/ 46 h 275"/>
                <a:gd name="T22" fmla="*/ 38 w 150"/>
                <a:gd name="T23" fmla="*/ 54 h 275"/>
                <a:gd name="T24" fmla="*/ 39 w 150"/>
                <a:gd name="T25" fmla="*/ 67 h 275"/>
                <a:gd name="T26" fmla="*/ 46 w 150"/>
                <a:gd name="T27" fmla="*/ 75 h 275"/>
                <a:gd name="T28" fmla="*/ 52 w 150"/>
                <a:gd name="T29" fmla="*/ 88 h 275"/>
                <a:gd name="T30" fmla="*/ 52 w 150"/>
                <a:gd name="T31" fmla="*/ 105 h 275"/>
                <a:gd name="T32" fmla="*/ 4 w 150"/>
                <a:gd name="T33" fmla="*/ 130 h 275"/>
                <a:gd name="T34" fmla="*/ 4 w 150"/>
                <a:gd name="T35" fmla="*/ 249 h 275"/>
                <a:gd name="T36" fmla="*/ 80 w 150"/>
                <a:gd name="T37" fmla="*/ 275 h 275"/>
                <a:gd name="T38" fmla="*/ 99 w 150"/>
                <a:gd name="T39" fmla="*/ 275 h 275"/>
                <a:gd name="T40" fmla="*/ 101 w 150"/>
                <a:gd name="T41" fmla="*/ 159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0" h="275">
                  <a:moveTo>
                    <a:pt x="101" y="159"/>
                  </a:moveTo>
                  <a:cubicBezTo>
                    <a:pt x="102" y="149"/>
                    <a:pt x="110" y="142"/>
                    <a:pt x="129" y="133"/>
                  </a:cubicBezTo>
                  <a:cubicBezTo>
                    <a:pt x="135" y="129"/>
                    <a:pt x="143" y="126"/>
                    <a:pt x="150" y="124"/>
                  </a:cubicBezTo>
                  <a:cubicBezTo>
                    <a:pt x="141" y="117"/>
                    <a:pt x="122" y="109"/>
                    <a:pt x="108" y="105"/>
                  </a:cubicBezTo>
                  <a:cubicBezTo>
                    <a:pt x="108" y="88"/>
                    <a:pt x="108" y="88"/>
                    <a:pt x="108" y="88"/>
                  </a:cubicBezTo>
                  <a:cubicBezTo>
                    <a:pt x="110" y="84"/>
                    <a:pt x="113" y="80"/>
                    <a:pt x="114" y="75"/>
                  </a:cubicBezTo>
                  <a:cubicBezTo>
                    <a:pt x="118" y="74"/>
                    <a:pt x="120" y="71"/>
                    <a:pt x="121" y="67"/>
                  </a:cubicBezTo>
                  <a:cubicBezTo>
                    <a:pt x="122" y="54"/>
                    <a:pt x="122" y="54"/>
                    <a:pt x="122" y="54"/>
                  </a:cubicBezTo>
                  <a:cubicBezTo>
                    <a:pt x="123" y="51"/>
                    <a:pt x="121" y="47"/>
                    <a:pt x="119" y="46"/>
                  </a:cubicBezTo>
                  <a:cubicBezTo>
                    <a:pt x="118" y="17"/>
                    <a:pt x="109" y="0"/>
                    <a:pt x="80" y="0"/>
                  </a:cubicBezTo>
                  <a:cubicBezTo>
                    <a:pt x="51" y="0"/>
                    <a:pt x="42" y="17"/>
                    <a:pt x="41" y="46"/>
                  </a:cubicBezTo>
                  <a:cubicBezTo>
                    <a:pt x="39" y="47"/>
                    <a:pt x="37" y="51"/>
                    <a:pt x="38" y="54"/>
                  </a:cubicBezTo>
                  <a:cubicBezTo>
                    <a:pt x="39" y="67"/>
                    <a:pt x="39" y="67"/>
                    <a:pt x="39" y="67"/>
                  </a:cubicBezTo>
                  <a:cubicBezTo>
                    <a:pt x="40" y="71"/>
                    <a:pt x="42" y="74"/>
                    <a:pt x="46" y="75"/>
                  </a:cubicBezTo>
                  <a:cubicBezTo>
                    <a:pt x="47" y="80"/>
                    <a:pt x="50" y="84"/>
                    <a:pt x="52" y="88"/>
                  </a:cubicBezTo>
                  <a:cubicBezTo>
                    <a:pt x="52" y="105"/>
                    <a:pt x="52" y="105"/>
                    <a:pt x="52" y="105"/>
                  </a:cubicBezTo>
                  <a:cubicBezTo>
                    <a:pt x="34" y="110"/>
                    <a:pt x="5" y="123"/>
                    <a:pt x="4" y="130"/>
                  </a:cubicBezTo>
                  <a:cubicBezTo>
                    <a:pt x="2" y="144"/>
                    <a:pt x="0" y="203"/>
                    <a:pt x="4" y="249"/>
                  </a:cubicBezTo>
                  <a:cubicBezTo>
                    <a:pt x="6" y="270"/>
                    <a:pt x="40" y="275"/>
                    <a:pt x="80" y="275"/>
                  </a:cubicBezTo>
                  <a:cubicBezTo>
                    <a:pt x="87" y="275"/>
                    <a:pt x="93" y="275"/>
                    <a:pt x="99" y="275"/>
                  </a:cubicBezTo>
                  <a:cubicBezTo>
                    <a:pt x="97" y="228"/>
                    <a:pt x="98" y="174"/>
                    <a:pt x="101" y="159"/>
                  </a:cubicBezTo>
                  <a:close/>
                </a:path>
              </a:pathLst>
            </a:custGeom>
            <a:grpFill/>
            <a:ln>
              <a:noFill/>
            </a:ln>
            <a:extLst/>
          </p:spPr>
          <p:txBody>
            <a:bodyPr vert="horz" wrap="square" lIns="65910" tIns="32955" rIns="65910" bIns="32955" numCol="1" anchor="t" anchorCtr="0" compatLnSpc="1">
              <a:prstTxWarp prst="textNoShape">
                <a:avLst/>
              </a:prstTxWarp>
            </a:bodyPr>
            <a:lstStyle/>
            <a:p>
              <a:endParaRPr lang="en-US" sz="1298" dirty="0">
                <a:solidFill>
                  <a:srgbClr val="000000"/>
                </a:solidFill>
              </a:endParaRPr>
            </a:p>
          </p:txBody>
        </p:sp>
        <p:sp>
          <p:nvSpPr>
            <p:cNvPr id="87" name="Freeform 59"/>
            <p:cNvSpPr>
              <a:spLocks/>
            </p:cNvSpPr>
            <p:nvPr/>
          </p:nvSpPr>
          <p:spPr bwMode="auto">
            <a:xfrm>
              <a:off x="9810985" y="2584723"/>
              <a:ext cx="175352" cy="220651"/>
            </a:xfrm>
            <a:custGeom>
              <a:avLst/>
              <a:gdLst>
                <a:gd name="T0" fmla="*/ 76 w 93"/>
                <a:gd name="T1" fmla="*/ 110 h 117"/>
                <a:gd name="T2" fmla="*/ 76 w 93"/>
                <a:gd name="T3" fmla="*/ 96 h 117"/>
                <a:gd name="T4" fmla="*/ 84 w 93"/>
                <a:gd name="T5" fmla="*/ 81 h 117"/>
                <a:gd name="T6" fmla="*/ 91 w 93"/>
                <a:gd name="T7" fmla="*/ 73 h 117"/>
                <a:gd name="T8" fmla="*/ 92 w 93"/>
                <a:gd name="T9" fmla="*/ 59 h 117"/>
                <a:gd name="T10" fmla="*/ 88 w 93"/>
                <a:gd name="T11" fmla="*/ 50 h 117"/>
                <a:gd name="T12" fmla="*/ 46 w 93"/>
                <a:gd name="T13" fmla="*/ 0 h 117"/>
                <a:gd name="T14" fmla="*/ 4 w 93"/>
                <a:gd name="T15" fmla="*/ 50 h 117"/>
                <a:gd name="T16" fmla="*/ 0 w 93"/>
                <a:gd name="T17" fmla="*/ 59 h 117"/>
                <a:gd name="T18" fmla="*/ 2 w 93"/>
                <a:gd name="T19" fmla="*/ 73 h 117"/>
                <a:gd name="T20" fmla="*/ 9 w 93"/>
                <a:gd name="T21" fmla="*/ 81 h 117"/>
                <a:gd name="T22" fmla="*/ 16 w 93"/>
                <a:gd name="T23" fmla="*/ 96 h 117"/>
                <a:gd name="T24" fmla="*/ 16 w 93"/>
                <a:gd name="T25" fmla="*/ 110 h 117"/>
                <a:gd name="T26" fmla="*/ 46 w 93"/>
                <a:gd name="T27" fmla="*/ 117 h 117"/>
                <a:gd name="T28" fmla="*/ 76 w 93"/>
                <a:gd name="T29" fmla="*/ 11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117">
                  <a:moveTo>
                    <a:pt x="76" y="110"/>
                  </a:moveTo>
                  <a:cubicBezTo>
                    <a:pt x="76" y="96"/>
                    <a:pt x="76" y="96"/>
                    <a:pt x="76" y="96"/>
                  </a:cubicBezTo>
                  <a:cubicBezTo>
                    <a:pt x="79" y="92"/>
                    <a:pt x="82" y="87"/>
                    <a:pt x="84" y="81"/>
                  </a:cubicBezTo>
                  <a:cubicBezTo>
                    <a:pt x="87" y="80"/>
                    <a:pt x="90" y="77"/>
                    <a:pt x="91" y="73"/>
                  </a:cubicBezTo>
                  <a:cubicBezTo>
                    <a:pt x="92" y="59"/>
                    <a:pt x="92" y="59"/>
                    <a:pt x="92" y="59"/>
                  </a:cubicBezTo>
                  <a:cubicBezTo>
                    <a:pt x="93" y="55"/>
                    <a:pt x="91" y="52"/>
                    <a:pt x="88" y="50"/>
                  </a:cubicBezTo>
                  <a:cubicBezTo>
                    <a:pt x="88" y="18"/>
                    <a:pt x="77" y="0"/>
                    <a:pt x="46" y="0"/>
                  </a:cubicBezTo>
                  <a:cubicBezTo>
                    <a:pt x="15" y="0"/>
                    <a:pt x="5" y="18"/>
                    <a:pt x="4" y="50"/>
                  </a:cubicBezTo>
                  <a:cubicBezTo>
                    <a:pt x="1" y="52"/>
                    <a:pt x="0" y="55"/>
                    <a:pt x="0" y="59"/>
                  </a:cubicBezTo>
                  <a:cubicBezTo>
                    <a:pt x="2" y="73"/>
                    <a:pt x="2" y="73"/>
                    <a:pt x="2" y="73"/>
                  </a:cubicBezTo>
                  <a:cubicBezTo>
                    <a:pt x="2" y="77"/>
                    <a:pt x="5" y="80"/>
                    <a:pt x="9" y="81"/>
                  </a:cubicBezTo>
                  <a:cubicBezTo>
                    <a:pt x="11" y="87"/>
                    <a:pt x="13" y="92"/>
                    <a:pt x="16" y="96"/>
                  </a:cubicBezTo>
                  <a:cubicBezTo>
                    <a:pt x="16" y="110"/>
                    <a:pt x="16" y="110"/>
                    <a:pt x="16" y="110"/>
                  </a:cubicBezTo>
                  <a:cubicBezTo>
                    <a:pt x="27" y="115"/>
                    <a:pt x="37" y="117"/>
                    <a:pt x="46" y="117"/>
                  </a:cubicBezTo>
                  <a:cubicBezTo>
                    <a:pt x="55" y="117"/>
                    <a:pt x="65" y="115"/>
                    <a:pt x="76" y="110"/>
                  </a:cubicBezTo>
                  <a:close/>
                </a:path>
              </a:pathLst>
            </a:custGeom>
            <a:grpFill/>
            <a:ln>
              <a:noFill/>
            </a:ln>
            <a:extLst/>
          </p:spPr>
          <p:txBody>
            <a:bodyPr vert="horz" wrap="square" lIns="65910" tIns="32955" rIns="65910" bIns="32955" numCol="1" anchor="t" anchorCtr="0" compatLnSpc="1">
              <a:prstTxWarp prst="textNoShape">
                <a:avLst/>
              </a:prstTxWarp>
            </a:bodyPr>
            <a:lstStyle/>
            <a:p>
              <a:endParaRPr lang="en-US" sz="1298" dirty="0">
                <a:solidFill>
                  <a:srgbClr val="000000"/>
                </a:solidFill>
              </a:endParaRPr>
            </a:p>
          </p:txBody>
        </p:sp>
        <p:sp>
          <p:nvSpPr>
            <p:cNvPr id="88" name="Freeform 60"/>
            <p:cNvSpPr>
              <a:spLocks/>
            </p:cNvSpPr>
            <p:nvPr/>
          </p:nvSpPr>
          <p:spPr bwMode="auto">
            <a:xfrm>
              <a:off x="9735000" y="2802451"/>
              <a:ext cx="327323" cy="347782"/>
            </a:xfrm>
            <a:custGeom>
              <a:avLst/>
              <a:gdLst>
                <a:gd name="T0" fmla="*/ 170 w 174"/>
                <a:gd name="T1" fmla="*/ 25 h 184"/>
                <a:gd name="T2" fmla="*/ 123 w 174"/>
                <a:gd name="T3" fmla="*/ 0 h 184"/>
                <a:gd name="T4" fmla="*/ 117 w 174"/>
                <a:gd name="T5" fmla="*/ 17 h 184"/>
                <a:gd name="T6" fmla="*/ 127 w 174"/>
                <a:gd name="T7" fmla="*/ 92 h 184"/>
                <a:gd name="T8" fmla="*/ 105 w 174"/>
                <a:gd name="T9" fmla="*/ 118 h 184"/>
                <a:gd name="T10" fmla="*/ 93 w 174"/>
                <a:gd name="T11" fmla="*/ 38 h 184"/>
                <a:gd name="T12" fmla="*/ 101 w 174"/>
                <a:gd name="T13" fmla="*/ 34 h 184"/>
                <a:gd name="T14" fmla="*/ 95 w 174"/>
                <a:gd name="T15" fmla="*/ 14 h 184"/>
                <a:gd name="T16" fmla="*/ 79 w 174"/>
                <a:gd name="T17" fmla="*/ 14 h 184"/>
                <a:gd name="T18" fmla="*/ 73 w 174"/>
                <a:gd name="T19" fmla="*/ 34 h 184"/>
                <a:gd name="T20" fmla="*/ 81 w 174"/>
                <a:gd name="T21" fmla="*/ 38 h 184"/>
                <a:gd name="T22" fmla="*/ 69 w 174"/>
                <a:gd name="T23" fmla="*/ 118 h 184"/>
                <a:gd name="T24" fmla="*/ 48 w 174"/>
                <a:gd name="T25" fmla="*/ 92 h 184"/>
                <a:gd name="T26" fmla="*/ 58 w 174"/>
                <a:gd name="T27" fmla="*/ 17 h 184"/>
                <a:gd name="T28" fmla="*/ 52 w 174"/>
                <a:gd name="T29" fmla="*/ 0 h 184"/>
                <a:gd name="T30" fmla="*/ 5 w 174"/>
                <a:gd name="T31" fmla="*/ 25 h 184"/>
                <a:gd name="T32" fmla="*/ 5 w 174"/>
                <a:gd name="T33" fmla="*/ 156 h 184"/>
                <a:gd name="T34" fmla="*/ 87 w 174"/>
                <a:gd name="T35" fmla="*/ 184 h 184"/>
                <a:gd name="T36" fmla="*/ 170 w 174"/>
                <a:gd name="T37" fmla="*/ 156 h 184"/>
                <a:gd name="T38" fmla="*/ 170 w 174"/>
                <a:gd name="T39" fmla="*/ 25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4" h="184">
                  <a:moveTo>
                    <a:pt x="170" y="25"/>
                  </a:moveTo>
                  <a:cubicBezTo>
                    <a:pt x="169" y="18"/>
                    <a:pt x="143" y="6"/>
                    <a:pt x="123" y="0"/>
                  </a:cubicBezTo>
                  <a:cubicBezTo>
                    <a:pt x="122" y="5"/>
                    <a:pt x="120" y="11"/>
                    <a:pt x="117" y="17"/>
                  </a:cubicBezTo>
                  <a:cubicBezTo>
                    <a:pt x="127" y="92"/>
                    <a:pt x="127" y="92"/>
                    <a:pt x="127" y="92"/>
                  </a:cubicBezTo>
                  <a:cubicBezTo>
                    <a:pt x="105" y="118"/>
                    <a:pt x="105" y="118"/>
                    <a:pt x="105" y="118"/>
                  </a:cubicBezTo>
                  <a:cubicBezTo>
                    <a:pt x="93" y="38"/>
                    <a:pt x="93" y="38"/>
                    <a:pt x="93" y="38"/>
                  </a:cubicBezTo>
                  <a:cubicBezTo>
                    <a:pt x="101" y="34"/>
                    <a:pt x="101" y="34"/>
                    <a:pt x="101" y="34"/>
                  </a:cubicBezTo>
                  <a:cubicBezTo>
                    <a:pt x="95" y="14"/>
                    <a:pt x="95" y="14"/>
                    <a:pt x="95" y="14"/>
                  </a:cubicBezTo>
                  <a:cubicBezTo>
                    <a:pt x="79" y="14"/>
                    <a:pt x="79" y="14"/>
                    <a:pt x="79" y="14"/>
                  </a:cubicBezTo>
                  <a:cubicBezTo>
                    <a:pt x="73" y="34"/>
                    <a:pt x="73" y="34"/>
                    <a:pt x="73" y="34"/>
                  </a:cubicBezTo>
                  <a:cubicBezTo>
                    <a:pt x="81" y="38"/>
                    <a:pt x="81" y="38"/>
                    <a:pt x="81" y="38"/>
                  </a:cubicBezTo>
                  <a:cubicBezTo>
                    <a:pt x="69" y="118"/>
                    <a:pt x="69" y="118"/>
                    <a:pt x="69" y="118"/>
                  </a:cubicBezTo>
                  <a:cubicBezTo>
                    <a:pt x="48" y="92"/>
                    <a:pt x="48" y="92"/>
                    <a:pt x="48" y="92"/>
                  </a:cubicBezTo>
                  <a:cubicBezTo>
                    <a:pt x="58" y="17"/>
                    <a:pt x="58" y="17"/>
                    <a:pt x="58" y="17"/>
                  </a:cubicBezTo>
                  <a:cubicBezTo>
                    <a:pt x="55" y="11"/>
                    <a:pt x="53" y="6"/>
                    <a:pt x="52" y="0"/>
                  </a:cubicBezTo>
                  <a:cubicBezTo>
                    <a:pt x="32" y="6"/>
                    <a:pt x="6" y="18"/>
                    <a:pt x="5" y="25"/>
                  </a:cubicBezTo>
                  <a:cubicBezTo>
                    <a:pt x="2" y="41"/>
                    <a:pt x="0" y="106"/>
                    <a:pt x="5" y="156"/>
                  </a:cubicBezTo>
                  <a:cubicBezTo>
                    <a:pt x="6" y="178"/>
                    <a:pt x="44" y="184"/>
                    <a:pt x="87" y="184"/>
                  </a:cubicBezTo>
                  <a:cubicBezTo>
                    <a:pt x="131" y="184"/>
                    <a:pt x="168" y="178"/>
                    <a:pt x="170" y="156"/>
                  </a:cubicBezTo>
                  <a:cubicBezTo>
                    <a:pt x="174" y="106"/>
                    <a:pt x="172" y="41"/>
                    <a:pt x="170" y="25"/>
                  </a:cubicBezTo>
                  <a:close/>
                </a:path>
              </a:pathLst>
            </a:custGeom>
            <a:grpFill/>
            <a:ln>
              <a:noFill/>
            </a:ln>
            <a:extLst/>
          </p:spPr>
          <p:txBody>
            <a:bodyPr vert="horz" wrap="square" lIns="65910" tIns="32955" rIns="65910" bIns="32955" numCol="1" anchor="t" anchorCtr="0" compatLnSpc="1">
              <a:prstTxWarp prst="textNoShape">
                <a:avLst/>
              </a:prstTxWarp>
            </a:bodyPr>
            <a:lstStyle/>
            <a:p>
              <a:endParaRPr lang="en-US" sz="1298" dirty="0">
                <a:solidFill>
                  <a:srgbClr val="000000"/>
                </a:solidFill>
              </a:endParaRPr>
            </a:p>
          </p:txBody>
        </p:sp>
      </p:grpSp>
      <p:grpSp>
        <p:nvGrpSpPr>
          <p:cNvPr id="89" name="Group 88"/>
          <p:cNvGrpSpPr/>
          <p:nvPr/>
        </p:nvGrpSpPr>
        <p:grpSpPr>
          <a:xfrm>
            <a:off x="5432662" y="2294930"/>
            <a:ext cx="1128576" cy="457740"/>
            <a:chOff x="10721476" y="4137872"/>
            <a:chExt cx="1534942" cy="622558"/>
          </a:xfrm>
        </p:grpSpPr>
        <p:sp>
          <p:nvSpPr>
            <p:cNvPr id="90" name="Rectangle 89"/>
            <p:cNvSpPr/>
            <p:nvPr/>
          </p:nvSpPr>
          <p:spPr bwMode="auto">
            <a:xfrm>
              <a:off x="11036652" y="4248457"/>
              <a:ext cx="1219766" cy="51197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7232" tIns="107571" rIns="67232" bIns="107571" numCol="1" spcCol="0" rtlCol="0" fromWordArt="0" anchor="t" anchorCtr="0" forceAA="0" compatLnSpc="1">
              <a:prstTxWarp prst="textNoShape">
                <a:avLst/>
              </a:prstTxWarp>
              <a:noAutofit/>
            </a:bodyPr>
            <a:lstStyle/>
            <a:p>
              <a:pPr defTabSz="685647" fontAlgn="base">
                <a:lnSpc>
                  <a:spcPct val="90000"/>
                </a:lnSpc>
                <a:spcBef>
                  <a:spcPct val="0"/>
                </a:spcBef>
                <a:spcAft>
                  <a:spcPct val="0"/>
                </a:spcAft>
              </a:pPr>
              <a:r>
                <a:rPr lang="en-US" sz="1471" dirty="0">
                  <a:gradFill>
                    <a:gsLst>
                      <a:gs pos="0">
                        <a:srgbClr val="DC3C00"/>
                      </a:gs>
                      <a:gs pos="100000">
                        <a:srgbClr val="DC3C00"/>
                      </a:gs>
                    </a:gsLst>
                    <a:lin ang="5400000" scaled="0"/>
                  </a:gradFill>
                  <a:latin typeface="Segoe UI Light"/>
                  <a:ea typeface="Segoe UI" pitchFamily="34" charset="0"/>
                  <a:cs typeface="Segoe UI" pitchFamily="34" charset="0"/>
                </a:rPr>
                <a:t>Real-time </a:t>
              </a:r>
            </a:p>
            <a:p>
              <a:pPr defTabSz="685647" fontAlgn="base">
                <a:lnSpc>
                  <a:spcPct val="90000"/>
                </a:lnSpc>
                <a:spcBef>
                  <a:spcPct val="0"/>
                </a:spcBef>
                <a:spcAft>
                  <a:spcPct val="0"/>
                </a:spcAft>
              </a:pPr>
              <a:r>
                <a:rPr lang="en-US" sz="1471" dirty="0">
                  <a:gradFill>
                    <a:gsLst>
                      <a:gs pos="0">
                        <a:srgbClr val="DC3C00"/>
                      </a:gs>
                      <a:gs pos="100000">
                        <a:srgbClr val="DC3C00"/>
                      </a:gs>
                    </a:gsLst>
                    <a:lin ang="5400000" scaled="0"/>
                  </a:gradFill>
                  <a:latin typeface="Segoe UI Light"/>
                  <a:ea typeface="Segoe UI" pitchFamily="34" charset="0"/>
                  <a:cs typeface="Segoe UI" pitchFamily="34" charset="0"/>
                </a:rPr>
                <a:t>data</a:t>
              </a:r>
            </a:p>
          </p:txBody>
        </p:sp>
        <p:grpSp>
          <p:nvGrpSpPr>
            <p:cNvPr id="91" name="Group 90"/>
            <p:cNvGrpSpPr/>
            <p:nvPr/>
          </p:nvGrpSpPr>
          <p:grpSpPr>
            <a:xfrm>
              <a:off x="10721476" y="4137872"/>
              <a:ext cx="399410" cy="433422"/>
              <a:chOff x="2430719" y="4876495"/>
              <a:chExt cx="587556" cy="637590"/>
            </a:xfrm>
          </p:grpSpPr>
          <p:sp>
            <p:nvSpPr>
              <p:cNvPr id="92" name="Oval 91"/>
              <p:cNvSpPr/>
              <p:nvPr/>
            </p:nvSpPr>
            <p:spPr>
              <a:xfrm>
                <a:off x="2451621" y="4962286"/>
                <a:ext cx="421835" cy="421835"/>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sp>
            <p:nvSpPr>
              <p:cNvPr id="93" name="TextBox 92"/>
              <p:cNvSpPr txBox="1"/>
              <p:nvPr/>
            </p:nvSpPr>
            <p:spPr>
              <a:xfrm>
                <a:off x="2430719" y="4876495"/>
                <a:ext cx="587556" cy="637590"/>
              </a:xfrm>
              <a:prstGeom prst="rect">
                <a:avLst/>
              </a:prstGeom>
              <a:noFill/>
            </p:spPr>
            <p:txBody>
              <a:bodyPr wrap="none" rtlCol="0">
                <a:spAutoFit/>
              </a:bodyPr>
              <a:lstStyle/>
              <a:p>
                <a:r>
                  <a:rPr lang="en-US" sz="1471" b="1" dirty="0">
                    <a:gradFill>
                      <a:gsLst>
                        <a:gs pos="0">
                          <a:srgbClr val="DC3C00"/>
                        </a:gs>
                        <a:gs pos="100000">
                          <a:srgbClr val="DC3C00"/>
                        </a:gs>
                      </a:gsLst>
                      <a:lin ang="5400000" scaled="0"/>
                    </a:gradFill>
                  </a:rPr>
                  <a:t>2</a:t>
                </a:r>
              </a:p>
            </p:txBody>
          </p:sp>
        </p:grpSp>
      </p:grpSp>
      <p:grpSp>
        <p:nvGrpSpPr>
          <p:cNvPr id="94" name="Group 93"/>
          <p:cNvGrpSpPr/>
          <p:nvPr/>
        </p:nvGrpSpPr>
        <p:grpSpPr>
          <a:xfrm>
            <a:off x="4297635" y="4943568"/>
            <a:ext cx="2150883" cy="1011498"/>
            <a:chOff x="5845082" y="5557180"/>
            <a:chExt cx="2925350" cy="1375708"/>
          </a:xfrm>
        </p:grpSpPr>
        <p:sp>
          <p:nvSpPr>
            <p:cNvPr id="95" name="Rectangle 94"/>
            <p:cNvSpPr/>
            <p:nvPr/>
          </p:nvSpPr>
          <p:spPr>
            <a:xfrm>
              <a:off x="5985292" y="5557180"/>
              <a:ext cx="2560320" cy="1375708"/>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sp>
          <p:nvSpPr>
            <p:cNvPr id="96" name="TextBox 95"/>
            <p:cNvSpPr txBox="1"/>
            <p:nvPr/>
          </p:nvSpPr>
          <p:spPr>
            <a:xfrm>
              <a:off x="5845082" y="5559785"/>
              <a:ext cx="2925350" cy="433423"/>
            </a:xfrm>
            <a:prstGeom prst="rect">
              <a:avLst/>
            </a:prstGeom>
            <a:noFill/>
          </p:spPr>
          <p:txBody>
            <a:bodyPr wrap="square" rtlCol="0">
              <a:spAutoFit/>
            </a:bodyPr>
            <a:lstStyle/>
            <a:p>
              <a:pPr algn="ctr"/>
              <a:r>
                <a:rPr lang="en-US" sz="1471" dirty="0">
                  <a:solidFill>
                    <a:srgbClr val="000000"/>
                  </a:solidFill>
                  <a:latin typeface="Segoe UI Light"/>
                </a:rPr>
                <a:t>Non-relational data</a:t>
              </a:r>
            </a:p>
          </p:txBody>
        </p:sp>
        <p:sp>
          <p:nvSpPr>
            <p:cNvPr id="97" name="TextBox 96"/>
            <p:cNvSpPr txBox="1"/>
            <p:nvPr/>
          </p:nvSpPr>
          <p:spPr>
            <a:xfrm>
              <a:off x="6191194" y="6642040"/>
              <a:ext cx="645845" cy="193864"/>
            </a:xfrm>
            <a:prstGeom prst="rect">
              <a:avLst/>
            </a:prstGeom>
            <a:noFill/>
          </p:spPr>
          <p:txBody>
            <a:bodyPr wrap="square" lIns="0" tIns="0" rIns="0" bIns="0" rtlCol="0">
              <a:spAutoFit/>
            </a:bodyPr>
            <a:lstStyle/>
            <a:p>
              <a:pPr>
                <a:lnSpc>
                  <a:spcPct val="90000"/>
                </a:lnSpc>
              </a:pPr>
              <a:r>
                <a:rPr lang="en-US" sz="1029" dirty="0">
                  <a:ln>
                    <a:solidFill>
                      <a:srgbClr val="FFFFFF">
                        <a:alpha val="0"/>
                      </a:srgbClr>
                    </a:solidFill>
                  </a:ln>
                  <a:gradFill>
                    <a:gsLst>
                      <a:gs pos="0">
                        <a:srgbClr val="505050"/>
                      </a:gs>
                      <a:gs pos="100000">
                        <a:srgbClr val="505050"/>
                      </a:gs>
                    </a:gsLst>
                    <a:lin ang="5400000" scaled="0"/>
                  </a:gradFill>
                </a:rPr>
                <a:t>Devices</a:t>
              </a:r>
            </a:p>
          </p:txBody>
        </p:sp>
        <p:sp>
          <p:nvSpPr>
            <p:cNvPr id="98" name="TextBox 97"/>
            <p:cNvSpPr txBox="1"/>
            <p:nvPr/>
          </p:nvSpPr>
          <p:spPr>
            <a:xfrm>
              <a:off x="6936569" y="6643060"/>
              <a:ext cx="413078" cy="193864"/>
            </a:xfrm>
            <a:prstGeom prst="rect">
              <a:avLst/>
            </a:prstGeom>
            <a:noFill/>
          </p:spPr>
          <p:txBody>
            <a:bodyPr wrap="square" lIns="0" tIns="0" rIns="0" bIns="0" rtlCol="0">
              <a:spAutoFit/>
            </a:bodyPr>
            <a:lstStyle/>
            <a:p>
              <a:pPr>
                <a:lnSpc>
                  <a:spcPct val="90000"/>
                </a:lnSpc>
              </a:pPr>
              <a:r>
                <a:rPr lang="en-US" sz="1029" dirty="0">
                  <a:ln>
                    <a:solidFill>
                      <a:srgbClr val="FFFFFF">
                        <a:alpha val="0"/>
                      </a:srgbClr>
                    </a:solidFill>
                  </a:ln>
                  <a:gradFill>
                    <a:gsLst>
                      <a:gs pos="0">
                        <a:srgbClr val="505050"/>
                      </a:gs>
                      <a:gs pos="100000">
                        <a:srgbClr val="505050"/>
                      </a:gs>
                    </a:gsLst>
                    <a:lin ang="5400000" scaled="0"/>
                  </a:gradFill>
                </a:rPr>
                <a:t>Web</a:t>
              </a:r>
            </a:p>
          </p:txBody>
        </p:sp>
        <p:sp>
          <p:nvSpPr>
            <p:cNvPr id="99" name="TextBox 98"/>
            <p:cNvSpPr txBox="1"/>
            <p:nvPr/>
          </p:nvSpPr>
          <p:spPr>
            <a:xfrm>
              <a:off x="7382163" y="6642040"/>
              <a:ext cx="627082" cy="193864"/>
            </a:xfrm>
            <a:prstGeom prst="rect">
              <a:avLst/>
            </a:prstGeom>
            <a:noFill/>
          </p:spPr>
          <p:txBody>
            <a:bodyPr wrap="square" lIns="0" tIns="0" rIns="0" bIns="0" rtlCol="0">
              <a:spAutoFit/>
            </a:bodyPr>
            <a:lstStyle/>
            <a:p>
              <a:pPr>
                <a:lnSpc>
                  <a:spcPct val="90000"/>
                </a:lnSpc>
              </a:pPr>
              <a:r>
                <a:rPr lang="en-US" sz="1029" dirty="0">
                  <a:ln>
                    <a:solidFill>
                      <a:srgbClr val="FFFFFF">
                        <a:alpha val="0"/>
                      </a:srgbClr>
                    </a:solidFill>
                  </a:ln>
                  <a:gradFill>
                    <a:gsLst>
                      <a:gs pos="0">
                        <a:srgbClr val="505050"/>
                      </a:gs>
                      <a:gs pos="100000">
                        <a:srgbClr val="505050"/>
                      </a:gs>
                    </a:gsLst>
                    <a:lin ang="5400000" scaled="0"/>
                  </a:gradFill>
                </a:rPr>
                <a:t>Sensors</a:t>
              </a:r>
            </a:p>
          </p:txBody>
        </p:sp>
        <p:sp>
          <p:nvSpPr>
            <p:cNvPr id="100" name="TextBox 99"/>
            <p:cNvSpPr txBox="1"/>
            <p:nvPr/>
          </p:nvSpPr>
          <p:spPr>
            <a:xfrm>
              <a:off x="8059955" y="6646596"/>
              <a:ext cx="487175" cy="193864"/>
            </a:xfrm>
            <a:prstGeom prst="rect">
              <a:avLst/>
            </a:prstGeom>
            <a:noFill/>
          </p:spPr>
          <p:txBody>
            <a:bodyPr wrap="square" lIns="0" tIns="0" rIns="0" bIns="0" rtlCol="0">
              <a:spAutoFit/>
            </a:bodyPr>
            <a:lstStyle/>
            <a:p>
              <a:pPr>
                <a:lnSpc>
                  <a:spcPct val="90000"/>
                </a:lnSpc>
              </a:pPr>
              <a:r>
                <a:rPr lang="en-US" sz="1029" dirty="0">
                  <a:ln>
                    <a:solidFill>
                      <a:srgbClr val="FFFFFF">
                        <a:alpha val="0"/>
                      </a:srgbClr>
                    </a:solidFill>
                  </a:ln>
                  <a:gradFill>
                    <a:gsLst>
                      <a:gs pos="0">
                        <a:srgbClr val="505050"/>
                      </a:gs>
                      <a:gs pos="100000">
                        <a:srgbClr val="505050"/>
                      </a:gs>
                    </a:gsLst>
                    <a:lin ang="5400000" scaled="0"/>
                  </a:gradFill>
                </a:rPr>
                <a:t>Social</a:t>
              </a:r>
            </a:p>
          </p:txBody>
        </p:sp>
        <p:grpSp>
          <p:nvGrpSpPr>
            <p:cNvPr id="101" name="Group 100"/>
            <p:cNvGrpSpPr/>
            <p:nvPr/>
          </p:nvGrpSpPr>
          <p:grpSpPr>
            <a:xfrm>
              <a:off x="6188634" y="6149009"/>
              <a:ext cx="645830" cy="382078"/>
              <a:chOff x="2850173" y="4068523"/>
              <a:chExt cx="724052" cy="428355"/>
            </a:xfrm>
          </p:grpSpPr>
          <p:sp>
            <p:nvSpPr>
              <p:cNvPr id="109" name="Freeform 43"/>
              <p:cNvSpPr>
                <a:spLocks noChangeAspect="1" noEditPoints="1"/>
              </p:cNvSpPr>
              <p:nvPr/>
            </p:nvSpPr>
            <p:spPr bwMode="black">
              <a:xfrm>
                <a:off x="2850173" y="4068523"/>
                <a:ext cx="220416" cy="424899"/>
              </a:xfrm>
              <a:custGeom>
                <a:avLst/>
                <a:gdLst>
                  <a:gd name="T0" fmla="*/ 544 w 602"/>
                  <a:gd name="T1" fmla="*/ 95 h 1156"/>
                  <a:gd name="T2" fmla="*/ 119 w 602"/>
                  <a:gd name="T3" fmla="*/ 1068 h 1156"/>
                  <a:gd name="T4" fmla="*/ 112 w 602"/>
                  <a:gd name="T5" fmla="*/ 1048 h 1156"/>
                  <a:gd name="T6" fmla="*/ 288 w 602"/>
                  <a:gd name="T7" fmla="*/ 1050 h 1156"/>
                  <a:gd name="T8" fmla="*/ 296 w 602"/>
                  <a:gd name="T9" fmla="*/ 1053 h 1156"/>
                  <a:gd name="T10" fmla="*/ 291 w 602"/>
                  <a:gd name="T11" fmla="*/ 1071 h 1156"/>
                  <a:gd name="T12" fmla="*/ 290 w 602"/>
                  <a:gd name="T13" fmla="*/ 1072 h 1156"/>
                  <a:gd name="T14" fmla="*/ 290 w 602"/>
                  <a:gd name="T15" fmla="*/ 1072 h 1156"/>
                  <a:gd name="T16" fmla="*/ 276 w 602"/>
                  <a:gd name="T17" fmla="*/ 1069 h 1156"/>
                  <a:gd name="T18" fmla="*/ 271 w 602"/>
                  <a:gd name="T19" fmla="*/ 1071 h 1156"/>
                  <a:gd name="T20" fmla="*/ 275 w 602"/>
                  <a:gd name="T21" fmla="*/ 1052 h 1156"/>
                  <a:gd name="T22" fmla="*/ 285 w 602"/>
                  <a:gd name="T23" fmla="*/ 1050 h 1156"/>
                  <a:gd name="T24" fmla="*/ 298 w 602"/>
                  <a:gd name="T25" fmla="*/ 1055 h 1156"/>
                  <a:gd name="T26" fmla="*/ 315 w 602"/>
                  <a:gd name="T27" fmla="*/ 1058 h 1156"/>
                  <a:gd name="T28" fmla="*/ 319 w 602"/>
                  <a:gd name="T29" fmla="*/ 1057 h 1156"/>
                  <a:gd name="T30" fmla="*/ 320 w 602"/>
                  <a:gd name="T31" fmla="*/ 1057 h 1156"/>
                  <a:gd name="T32" fmla="*/ 314 w 602"/>
                  <a:gd name="T33" fmla="*/ 1075 h 1156"/>
                  <a:gd name="T34" fmla="*/ 301 w 602"/>
                  <a:gd name="T35" fmla="*/ 1077 h 1156"/>
                  <a:gd name="T36" fmla="*/ 292 w 602"/>
                  <a:gd name="T37" fmla="*/ 1073 h 1156"/>
                  <a:gd name="T38" fmla="*/ 298 w 602"/>
                  <a:gd name="T39" fmla="*/ 1055 h 1156"/>
                  <a:gd name="T40" fmla="*/ 298 w 602"/>
                  <a:gd name="T41" fmla="*/ 1055 h 1156"/>
                  <a:gd name="T42" fmla="*/ 298 w 602"/>
                  <a:gd name="T43" fmla="*/ 1055 h 1156"/>
                  <a:gd name="T44" fmla="*/ 305 w 602"/>
                  <a:gd name="T45" fmla="*/ 1034 h 1156"/>
                  <a:gd name="T46" fmla="*/ 318 w 602"/>
                  <a:gd name="T47" fmla="*/ 1037 h 1156"/>
                  <a:gd name="T48" fmla="*/ 325 w 602"/>
                  <a:gd name="T49" fmla="*/ 1035 h 1156"/>
                  <a:gd name="T50" fmla="*/ 326 w 602"/>
                  <a:gd name="T51" fmla="*/ 1035 h 1156"/>
                  <a:gd name="T52" fmla="*/ 314 w 602"/>
                  <a:gd name="T53" fmla="*/ 1056 h 1156"/>
                  <a:gd name="T54" fmla="*/ 299 w 602"/>
                  <a:gd name="T55" fmla="*/ 1052 h 1156"/>
                  <a:gd name="T56" fmla="*/ 299 w 602"/>
                  <a:gd name="T57" fmla="*/ 1052 h 1156"/>
                  <a:gd name="T58" fmla="*/ 304 w 602"/>
                  <a:gd name="T59" fmla="*/ 1034 h 1156"/>
                  <a:gd name="T60" fmla="*/ 292 w 602"/>
                  <a:gd name="T61" fmla="*/ 1028 h 1156"/>
                  <a:gd name="T62" fmla="*/ 302 w 602"/>
                  <a:gd name="T63" fmla="*/ 1032 h 1156"/>
                  <a:gd name="T64" fmla="*/ 302 w 602"/>
                  <a:gd name="T65" fmla="*/ 1032 h 1156"/>
                  <a:gd name="T66" fmla="*/ 297 w 602"/>
                  <a:gd name="T67" fmla="*/ 1050 h 1156"/>
                  <a:gd name="T68" fmla="*/ 297 w 602"/>
                  <a:gd name="T69" fmla="*/ 1050 h 1156"/>
                  <a:gd name="T70" fmla="*/ 296 w 602"/>
                  <a:gd name="T71" fmla="*/ 1050 h 1156"/>
                  <a:gd name="T72" fmla="*/ 296 w 602"/>
                  <a:gd name="T73" fmla="*/ 1050 h 1156"/>
                  <a:gd name="T74" fmla="*/ 296 w 602"/>
                  <a:gd name="T75" fmla="*/ 1050 h 1156"/>
                  <a:gd name="T76" fmla="*/ 277 w 602"/>
                  <a:gd name="T77" fmla="*/ 1049 h 1156"/>
                  <a:gd name="T78" fmla="*/ 277 w 602"/>
                  <a:gd name="T79" fmla="*/ 1049 h 1156"/>
                  <a:gd name="T80" fmla="*/ 277 w 602"/>
                  <a:gd name="T81" fmla="*/ 1049 h 1156"/>
                  <a:gd name="T82" fmla="*/ 276 w 602"/>
                  <a:gd name="T83" fmla="*/ 1049 h 1156"/>
                  <a:gd name="T84" fmla="*/ 281 w 602"/>
                  <a:gd name="T85" fmla="*/ 1032 h 1156"/>
                  <a:gd name="T86" fmla="*/ 287 w 602"/>
                  <a:gd name="T87" fmla="*/ 1029 h 1156"/>
                  <a:gd name="T88" fmla="*/ 467 w 602"/>
                  <a:gd name="T89" fmla="*/ 1059 h 1156"/>
                  <a:gd name="T90" fmla="*/ 478 w 602"/>
                  <a:gd name="T91" fmla="*/ 1064 h 1156"/>
                  <a:gd name="T92" fmla="*/ 466 w 602"/>
                  <a:gd name="T93" fmla="*/ 1048 h 1156"/>
                  <a:gd name="T94" fmla="*/ 602 w 602"/>
                  <a:gd name="T95" fmla="*/ 1116 h 1156"/>
                  <a:gd name="T96" fmla="*/ 0 w 602"/>
                  <a:gd name="T97" fmla="*/ 40 h 1156"/>
                  <a:gd name="T98" fmla="*/ 602 w 602"/>
                  <a:gd name="T99" fmla="*/ 1116 h 1156"/>
                  <a:gd name="T100" fmla="*/ 273 w 602"/>
                  <a:gd name="T101" fmla="*/ 202 h 1156"/>
                  <a:gd name="T102" fmla="*/ 273 w 602"/>
                  <a:gd name="T103" fmla="*/ 911 h 1156"/>
                  <a:gd name="T104" fmla="*/ 462 w 602"/>
                  <a:gd name="T105" fmla="*/ 581 h 1156"/>
                  <a:gd name="T106" fmla="*/ 284 w 602"/>
                  <a:gd name="T107" fmla="*/ 391 h 1156"/>
                  <a:gd name="T108" fmla="*/ 284 w 602"/>
                  <a:gd name="T109" fmla="*/ 391 h 1156"/>
                  <a:gd name="T110" fmla="*/ 273 w 602"/>
                  <a:gd name="T111" fmla="*/ 391 h 1156"/>
                  <a:gd name="T112" fmla="*/ 462 w 602"/>
                  <a:gd name="T113" fmla="*/ 911 h 1156"/>
                  <a:gd name="T114" fmla="*/ 462 w 602"/>
                  <a:gd name="T115" fmla="*/ 379 h 1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2" h="1156">
                    <a:moveTo>
                      <a:pt x="54" y="95"/>
                    </a:moveTo>
                    <a:cubicBezTo>
                      <a:pt x="54" y="367"/>
                      <a:pt x="54" y="639"/>
                      <a:pt x="54" y="911"/>
                    </a:cubicBezTo>
                    <a:cubicBezTo>
                      <a:pt x="217" y="911"/>
                      <a:pt x="381" y="911"/>
                      <a:pt x="544" y="911"/>
                    </a:cubicBezTo>
                    <a:cubicBezTo>
                      <a:pt x="544" y="639"/>
                      <a:pt x="544" y="367"/>
                      <a:pt x="544" y="95"/>
                    </a:cubicBezTo>
                    <a:cubicBezTo>
                      <a:pt x="381" y="95"/>
                      <a:pt x="217" y="95"/>
                      <a:pt x="54" y="95"/>
                    </a:cubicBezTo>
                    <a:close/>
                    <a:moveTo>
                      <a:pt x="112" y="1053"/>
                    </a:moveTo>
                    <a:cubicBezTo>
                      <a:pt x="126" y="1068"/>
                      <a:pt x="126" y="1068"/>
                      <a:pt x="126" y="1068"/>
                    </a:cubicBezTo>
                    <a:cubicBezTo>
                      <a:pt x="119" y="1068"/>
                      <a:pt x="119" y="1068"/>
                      <a:pt x="119" y="1068"/>
                    </a:cubicBezTo>
                    <a:cubicBezTo>
                      <a:pt x="103" y="1050"/>
                      <a:pt x="103" y="1050"/>
                      <a:pt x="103" y="1050"/>
                    </a:cubicBezTo>
                    <a:cubicBezTo>
                      <a:pt x="119" y="1034"/>
                      <a:pt x="119" y="1034"/>
                      <a:pt x="119" y="1034"/>
                    </a:cubicBezTo>
                    <a:cubicBezTo>
                      <a:pt x="126" y="1034"/>
                      <a:pt x="126" y="1034"/>
                      <a:pt x="126" y="1034"/>
                    </a:cubicBezTo>
                    <a:cubicBezTo>
                      <a:pt x="112" y="1048"/>
                      <a:pt x="112" y="1048"/>
                      <a:pt x="112" y="1048"/>
                    </a:cubicBezTo>
                    <a:cubicBezTo>
                      <a:pt x="137" y="1048"/>
                      <a:pt x="137" y="1048"/>
                      <a:pt x="137" y="1048"/>
                    </a:cubicBezTo>
                    <a:cubicBezTo>
                      <a:pt x="137" y="1053"/>
                      <a:pt x="137" y="1053"/>
                      <a:pt x="137" y="1053"/>
                    </a:cubicBezTo>
                    <a:lnTo>
                      <a:pt x="112" y="1053"/>
                    </a:lnTo>
                    <a:close/>
                    <a:moveTo>
                      <a:pt x="288" y="1050"/>
                    </a:moveTo>
                    <a:cubicBezTo>
                      <a:pt x="291" y="1050"/>
                      <a:pt x="294" y="1052"/>
                      <a:pt x="296" y="1053"/>
                    </a:cubicBezTo>
                    <a:cubicBezTo>
                      <a:pt x="296" y="1053"/>
                      <a:pt x="296" y="1053"/>
                      <a:pt x="296" y="1053"/>
                    </a:cubicBezTo>
                    <a:cubicBezTo>
                      <a:pt x="296" y="1053"/>
                      <a:pt x="296" y="1053"/>
                      <a:pt x="296" y="1053"/>
                    </a:cubicBezTo>
                    <a:cubicBezTo>
                      <a:pt x="296" y="1053"/>
                      <a:pt x="296" y="1053"/>
                      <a:pt x="296" y="1053"/>
                    </a:cubicBezTo>
                    <a:cubicBezTo>
                      <a:pt x="296" y="1053"/>
                      <a:pt x="296" y="1053"/>
                      <a:pt x="296" y="1053"/>
                    </a:cubicBezTo>
                    <a:cubicBezTo>
                      <a:pt x="296" y="1054"/>
                      <a:pt x="296" y="1054"/>
                      <a:pt x="296" y="1054"/>
                    </a:cubicBezTo>
                    <a:cubicBezTo>
                      <a:pt x="296" y="1054"/>
                      <a:pt x="291" y="1071"/>
                      <a:pt x="291" y="1072"/>
                    </a:cubicBezTo>
                    <a:cubicBezTo>
                      <a:pt x="291" y="1071"/>
                      <a:pt x="291" y="1071"/>
                      <a:pt x="291" y="1071"/>
                    </a:cubicBezTo>
                    <a:cubicBezTo>
                      <a:pt x="291" y="1072"/>
                      <a:pt x="291" y="1072"/>
                      <a:pt x="291"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89" y="1071"/>
                      <a:pt x="288" y="1071"/>
                      <a:pt x="286" y="1070"/>
                    </a:cubicBezTo>
                    <a:cubicBezTo>
                      <a:pt x="285" y="1069"/>
                      <a:pt x="285" y="1069"/>
                      <a:pt x="284" y="1069"/>
                    </a:cubicBezTo>
                    <a:cubicBezTo>
                      <a:pt x="283" y="1069"/>
                      <a:pt x="281" y="1069"/>
                      <a:pt x="280" y="1069"/>
                    </a:cubicBezTo>
                    <a:cubicBezTo>
                      <a:pt x="279" y="1069"/>
                      <a:pt x="278" y="1069"/>
                      <a:pt x="276" y="1069"/>
                    </a:cubicBezTo>
                    <a:cubicBezTo>
                      <a:pt x="274" y="1069"/>
                      <a:pt x="273" y="1070"/>
                      <a:pt x="271" y="1071"/>
                    </a:cubicBezTo>
                    <a:cubicBezTo>
                      <a:pt x="271" y="1071"/>
                      <a:pt x="271" y="1071"/>
                      <a:pt x="271" y="1071"/>
                    </a:cubicBezTo>
                    <a:cubicBezTo>
                      <a:pt x="271" y="1071"/>
                      <a:pt x="271" y="1071"/>
                      <a:pt x="271" y="1071"/>
                    </a:cubicBezTo>
                    <a:cubicBezTo>
                      <a:pt x="271" y="1071"/>
                      <a:pt x="271" y="1071"/>
                      <a:pt x="271" y="1071"/>
                    </a:cubicBezTo>
                    <a:cubicBezTo>
                      <a:pt x="270" y="1070"/>
                      <a:pt x="270" y="1070"/>
                      <a:pt x="270" y="1070"/>
                    </a:cubicBezTo>
                    <a:cubicBezTo>
                      <a:pt x="270" y="1070"/>
                      <a:pt x="270" y="1070"/>
                      <a:pt x="270" y="1070"/>
                    </a:cubicBezTo>
                    <a:cubicBezTo>
                      <a:pt x="275" y="1052"/>
                      <a:pt x="275" y="1052"/>
                      <a:pt x="275" y="1052"/>
                    </a:cubicBezTo>
                    <a:cubicBezTo>
                      <a:pt x="275" y="1052"/>
                      <a:pt x="275" y="1052"/>
                      <a:pt x="275" y="1052"/>
                    </a:cubicBezTo>
                    <a:cubicBezTo>
                      <a:pt x="275" y="1052"/>
                      <a:pt x="275" y="1052"/>
                      <a:pt x="275" y="1052"/>
                    </a:cubicBezTo>
                    <a:cubicBezTo>
                      <a:pt x="277" y="1051"/>
                      <a:pt x="278" y="1051"/>
                      <a:pt x="279" y="1051"/>
                    </a:cubicBezTo>
                    <a:cubicBezTo>
                      <a:pt x="280" y="1050"/>
                      <a:pt x="281" y="1050"/>
                      <a:pt x="282" y="1050"/>
                    </a:cubicBezTo>
                    <a:cubicBezTo>
                      <a:pt x="283" y="1050"/>
                      <a:pt x="284" y="1050"/>
                      <a:pt x="285" y="1050"/>
                    </a:cubicBezTo>
                    <a:cubicBezTo>
                      <a:pt x="286" y="1050"/>
                      <a:pt x="287" y="1050"/>
                      <a:pt x="288" y="1050"/>
                    </a:cubicBezTo>
                    <a:close/>
                    <a:moveTo>
                      <a:pt x="298" y="1055"/>
                    </a:moveTo>
                    <a:cubicBezTo>
                      <a:pt x="298" y="1055"/>
                      <a:pt x="298" y="1055"/>
                      <a:pt x="298" y="1055"/>
                    </a:cubicBezTo>
                    <a:cubicBezTo>
                      <a:pt x="298" y="1055"/>
                      <a:pt x="298" y="1055"/>
                      <a:pt x="298" y="1055"/>
                    </a:cubicBezTo>
                    <a:cubicBezTo>
                      <a:pt x="300" y="1056"/>
                      <a:pt x="301" y="1056"/>
                      <a:pt x="302" y="1057"/>
                    </a:cubicBezTo>
                    <a:cubicBezTo>
                      <a:pt x="303" y="1058"/>
                      <a:pt x="305" y="1058"/>
                      <a:pt x="306" y="1058"/>
                    </a:cubicBezTo>
                    <a:cubicBezTo>
                      <a:pt x="308" y="1058"/>
                      <a:pt x="310" y="1058"/>
                      <a:pt x="312" y="1058"/>
                    </a:cubicBezTo>
                    <a:cubicBezTo>
                      <a:pt x="313" y="1058"/>
                      <a:pt x="314" y="1058"/>
                      <a:pt x="315" y="1058"/>
                    </a:cubicBezTo>
                    <a:cubicBezTo>
                      <a:pt x="316" y="1057"/>
                      <a:pt x="317" y="1057"/>
                      <a:pt x="319" y="1056"/>
                    </a:cubicBezTo>
                    <a:cubicBezTo>
                      <a:pt x="319" y="1056"/>
                      <a:pt x="319" y="1057"/>
                      <a:pt x="319" y="1057"/>
                    </a:cubicBezTo>
                    <a:cubicBezTo>
                      <a:pt x="319" y="1057"/>
                      <a:pt x="319" y="1057"/>
                      <a:pt x="319" y="1057"/>
                    </a:cubicBezTo>
                    <a:cubicBezTo>
                      <a:pt x="319" y="1057"/>
                      <a:pt x="319" y="1057"/>
                      <a:pt x="319" y="1057"/>
                    </a:cubicBezTo>
                    <a:cubicBezTo>
                      <a:pt x="319" y="1057"/>
                      <a:pt x="319" y="1057"/>
                      <a:pt x="319" y="1057"/>
                    </a:cubicBezTo>
                    <a:cubicBezTo>
                      <a:pt x="319" y="1057"/>
                      <a:pt x="320" y="1057"/>
                      <a:pt x="320" y="1057"/>
                    </a:cubicBezTo>
                    <a:cubicBezTo>
                      <a:pt x="320" y="1057"/>
                      <a:pt x="320" y="1057"/>
                      <a:pt x="320" y="1057"/>
                    </a:cubicBezTo>
                    <a:cubicBezTo>
                      <a:pt x="320" y="1057"/>
                      <a:pt x="320" y="1057"/>
                      <a:pt x="320" y="1057"/>
                    </a:cubicBezTo>
                    <a:cubicBezTo>
                      <a:pt x="320" y="1057"/>
                      <a:pt x="320" y="1057"/>
                      <a:pt x="320" y="1057"/>
                    </a:cubicBezTo>
                    <a:cubicBezTo>
                      <a:pt x="320" y="1057"/>
                      <a:pt x="315" y="1075"/>
                      <a:pt x="315" y="1075"/>
                    </a:cubicBezTo>
                    <a:cubicBezTo>
                      <a:pt x="314" y="1075"/>
                      <a:pt x="314" y="1075"/>
                      <a:pt x="314" y="1075"/>
                    </a:cubicBezTo>
                    <a:cubicBezTo>
                      <a:pt x="314" y="1075"/>
                      <a:pt x="314" y="1075"/>
                      <a:pt x="314" y="1075"/>
                    </a:cubicBezTo>
                    <a:cubicBezTo>
                      <a:pt x="313" y="1076"/>
                      <a:pt x="312" y="1076"/>
                      <a:pt x="311" y="1076"/>
                    </a:cubicBezTo>
                    <a:cubicBezTo>
                      <a:pt x="309" y="1077"/>
                      <a:pt x="308" y="1077"/>
                      <a:pt x="307" y="1077"/>
                    </a:cubicBezTo>
                    <a:cubicBezTo>
                      <a:pt x="306" y="1077"/>
                      <a:pt x="305" y="1077"/>
                      <a:pt x="304" y="1077"/>
                    </a:cubicBezTo>
                    <a:cubicBezTo>
                      <a:pt x="303" y="1077"/>
                      <a:pt x="302" y="1077"/>
                      <a:pt x="301" y="1077"/>
                    </a:cubicBezTo>
                    <a:cubicBezTo>
                      <a:pt x="300" y="1077"/>
                      <a:pt x="300" y="1077"/>
                      <a:pt x="299" y="1077"/>
                    </a:cubicBezTo>
                    <a:cubicBezTo>
                      <a:pt x="298" y="1076"/>
                      <a:pt x="297" y="1076"/>
                      <a:pt x="297" y="1076"/>
                    </a:cubicBezTo>
                    <a:cubicBezTo>
                      <a:pt x="295" y="1075"/>
                      <a:pt x="294" y="1075"/>
                      <a:pt x="293" y="1074"/>
                    </a:cubicBezTo>
                    <a:cubicBezTo>
                      <a:pt x="293" y="1074"/>
                      <a:pt x="292" y="1073"/>
                      <a:pt x="292" y="1073"/>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lose/>
                    <a:moveTo>
                      <a:pt x="305" y="1034"/>
                    </a:moveTo>
                    <a:cubicBezTo>
                      <a:pt x="306" y="1034"/>
                      <a:pt x="307" y="1035"/>
                      <a:pt x="308" y="1036"/>
                    </a:cubicBezTo>
                    <a:cubicBezTo>
                      <a:pt x="310" y="1036"/>
                      <a:pt x="311" y="1037"/>
                      <a:pt x="313" y="1037"/>
                    </a:cubicBezTo>
                    <a:cubicBezTo>
                      <a:pt x="313" y="1037"/>
                      <a:pt x="314" y="1037"/>
                      <a:pt x="315" y="1037"/>
                    </a:cubicBezTo>
                    <a:cubicBezTo>
                      <a:pt x="316" y="1037"/>
                      <a:pt x="317" y="1037"/>
                      <a:pt x="318" y="1037"/>
                    </a:cubicBezTo>
                    <a:cubicBezTo>
                      <a:pt x="319" y="1037"/>
                      <a:pt x="320" y="1036"/>
                      <a:pt x="321" y="1036"/>
                    </a:cubicBezTo>
                    <a:cubicBezTo>
                      <a:pt x="322" y="1036"/>
                      <a:pt x="324" y="1035"/>
                      <a:pt x="325" y="1035"/>
                    </a:cubicBezTo>
                    <a:cubicBezTo>
                      <a:pt x="325" y="1035"/>
                      <a:pt x="325" y="1035"/>
                      <a:pt x="325" y="1035"/>
                    </a:cubicBezTo>
                    <a:cubicBezTo>
                      <a:pt x="325" y="1035"/>
                      <a:pt x="325" y="1035"/>
                      <a:pt x="325" y="1035"/>
                    </a:cubicBezTo>
                    <a:cubicBezTo>
                      <a:pt x="325" y="1035"/>
                      <a:pt x="325" y="1035"/>
                      <a:pt x="325" y="1035"/>
                    </a:cubicBezTo>
                    <a:cubicBezTo>
                      <a:pt x="325" y="1035"/>
                      <a:pt x="326" y="1035"/>
                      <a:pt x="326" y="1035"/>
                    </a:cubicBezTo>
                    <a:cubicBezTo>
                      <a:pt x="326" y="1035"/>
                      <a:pt x="326" y="1035"/>
                      <a:pt x="326" y="1035"/>
                    </a:cubicBezTo>
                    <a:cubicBezTo>
                      <a:pt x="326" y="1035"/>
                      <a:pt x="326" y="1035"/>
                      <a:pt x="326" y="1035"/>
                    </a:cubicBezTo>
                    <a:cubicBezTo>
                      <a:pt x="326" y="1035"/>
                      <a:pt x="321" y="1054"/>
                      <a:pt x="321" y="1054"/>
                    </a:cubicBezTo>
                    <a:cubicBezTo>
                      <a:pt x="321" y="1054"/>
                      <a:pt x="320" y="1054"/>
                      <a:pt x="320" y="1054"/>
                    </a:cubicBezTo>
                    <a:cubicBezTo>
                      <a:pt x="320" y="1054"/>
                      <a:pt x="320" y="1054"/>
                      <a:pt x="320" y="1054"/>
                    </a:cubicBezTo>
                    <a:cubicBezTo>
                      <a:pt x="318" y="1055"/>
                      <a:pt x="316" y="1055"/>
                      <a:pt x="314" y="1056"/>
                    </a:cubicBezTo>
                    <a:cubicBezTo>
                      <a:pt x="313" y="1056"/>
                      <a:pt x="311" y="1056"/>
                      <a:pt x="310" y="1056"/>
                    </a:cubicBezTo>
                    <a:cubicBezTo>
                      <a:pt x="308" y="1056"/>
                      <a:pt x="307" y="1056"/>
                      <a:pt x="306" y="1056"/>
                    </a:cubicBezTo>
                    <a:cubicBezTo>
                      <a:pt x="304" y="1055"/>
                      <a:pt x="302" y="1054"/>
                      <a:pt x="300" y="1053"/>
                    </a:cubicBezTo>
                    <a:cubicBezTo>
                      <a:pt x="300" y="1053"/>
                      <a:pt x="299" y="1053"/>
                      <a:pt x="299" y="1052"/>
                    </a:cubicBezTo>
                    <a:cubicBezTo>
                      <a:pt x="299" y="1052"/>
                      <a:pt x="299" y="1052"/>
                      <a:pt x="299" y="1052"/>
                    </a:cubicBezTo>
                    <a:cubicBezTo>
                      <a:pt x="299" y="1052"/>
                      <a:pt x="299" y="1052"/>
                      <a:pt x="299" y="1052"/>
                    </a:cubicBezTo>
                    <a:cubicBezTo>
                      <a:pt x="299" y="1052"/>
                      <a:pt x="299" y="1052"/>
                      <a:pt x="299" y="1052"/>
                    </a:cubicBezTo>
                    <a:cubicBezTo>
                      <a:pt x="299" y="1052"/>
                      <a:pt x="299" y="1052"/>
                      <a:pt x="299" y="1052"/>
                    </a:cubicBezTo>
                    <a:cubicBezTo>
                      <a:pt x="299" y="1052"/>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3"/>
                      <a:pt x="304" y="1033"/>
                      <a:pt x="305" y="1034"/>
                    </a:cubicBezTo>
                    <a:close/>
                    <a:moveTo>
                      <a:pt x="292" y="1028"/>
                    </a:moveTo>
                    <a:cubicBezTo>
                      <a:pt x="295" y="1028"/>
                      <a:pt x="297" y="1029"/>
                      <a:pt x="299" y="1030"/>
                    </a:cubicBezTo>
                    <a:cubicBezTo>
                      <a:pt x="299" y="1030"/>
                      <a:pt x="299" y="1030"/>
                      <a:pt x="299" y="1030"/>
                    </a:cubicBezTo>
                    <a:cubicBezTo>
                      <a:pt x="300" y="1030"/>
                      <a:pt x="301" y="1031"/>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3"/>
                      <a:pt x="302" y="1033"/>
                      <a:pt x="302" y="1033"/>
                    </a:cubicBezTo>
                    <a:cubicBezTo>
                      <a:pt x="300" y="1039"/>
                      <a:pt x="300" y="1039"/>
                      <a:pt x="300" y="1039"/>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5" y="1049"/>
                      <a:pt x="294" y="1049"/>
                      <a:pt x="292" y="1048"/>
                    </a:cubicBezTo>
                    <a:cubicBezTo>
                      <a:pt x="291" y="1048"/>
                      <a:pt x="290" y="1047"/>
                      <a:pt x="288" y="1047"/>
                    </a:cubicBezTo>
                    <a:cubicBezTo>
                      <a:pt x="285" y="1047"/>
                      <a:pt x="281" y="1047"/>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81" y="1032"/>
                      <a:pt x="281" y="1032"/>
                      <a:pt x="281" y="1032"/>
                    </a:cubicBezTo>
                    <a:cubicBezTo>
                      <a:pt x="281" y="1031"/>
                      <a:pt x="281" y="1031"/>
                      <a:pt x="281" y="1031"/>
                    </a:cubicBezTo>
                    <a:cubicBezTo>
                      <a:pt x="281" y="1030"/>
                      <a:pt x="282" y="1030"/>
                      <a:pt x="282" y="1030"/>
                    </a:cubicBezTo>
                    <a:cubicBezTo>
                      <a:pt x="282" y="1030"/>
                      <a:pt x="282" y="1030"/>
                      <a:pt x="282" y="1030"/>
                    </a:cubicBezTo>
                    <a:cubicBezTo>
                      <a:pt x="284" y="1030"/>
                      <a:pt x="286" y="1029"/>
                      <a:pt x="287" y="1029"/>
                    </a:cubicBezTo>
                    <a:cubicBezTo>
                      <a:pt x="289" y="1028"/>
                      <a:pt x="291" y="1028"/>
                      <a:pt x="292" y="1028"/>
                    </a:cubicBezTo>
                    <a:close/>
                    <a:moveTo>
                      <a:pt x="478" y="1033"/>
                    </a:moveTo>
                    <a:cubicBezTo>
                      <a:pt x="469" y="1033"/>
                      <a:pt x="462" y="1040"/>
                      <a:pt x="462" y="1048"/>
                    </a:cubicBezTo>
                    <a:cubicBezTo>
                      <a:pt x="462" y="1052"/>
                      <a:pt x="464" y="1056"/>
                      <a:pt x="467" y="1059"/>
                    </a:cubicBezTo>
                    <a:cubicBezTo>
                      <a:pt x="460" y="1068"/>
                      <a:pt x="460" y="1068"/>
                      <a:pt x="460" y="1068"/>
                    </a:cubicBezTo>
                    <a:cubicBezTo>
                      <a:pt x="463" y="1070"/>
                      <a:pt x="463" y="1070"/>
                      <a:pt x="463" y="1070"/>
                    </a:cubicBezTo>
                    <a:cubicBezTo>
                      <a:pt x="470" y="1061"/>
                      <a:pt x="470" y="1061"/>
                      <a:pt x="470" y="1061"/>
                    </a:cubicBezTo>
                    <a:cubicBezTo>
                      <a:pt x="472" y="1063"/>
                      <a:pt x="475" y="1064"/>
                      <a:pt x="478" y="1064"/>
                    </a:cubicBezTo>
                    <a:cubicBezTo>
                      <a:pt x="486" y="1064"/>
                      <a:pt x="493" y="1057"/>
                      <a:pt x="493" y="1048"/>
                    </a:cubicBezTo>
                    <a:cubicBezTo>
                      <a:pt x="493" y="1040"/>
                      <a:pt x="486" y="1033"/>
                      <a:pt x="478" y="1033"/>
                    </a:cubicBezTo>
                    <a:close/>
                    <a:moveTo>
                      <a:pt x="478" y="1060"/>
                    </a:moveTo>
                    <a:cubicBezTo>
                      <a:pt x="471" y="1060"/>
                      <a:pt x="466" y="1055"/>
                      <a:pt x="466" y="1048"/>
                    </a:cubicBezTo>
                    <a:cubicBezTo>
                      <a:pt x="466" y="1042"/>
                      <a:pt x="471" y="1037"/>
                      <a:pt x="478" y="1037"/>
                    </a:cubicBezTo>
                    <a:cubicBezTo>
                      <a:pt x="484" y="1037"/>
                      <a:pt x="489" y="1042"/>
                      <a:pt x="489" y="1048"/>
                    </a:cubicBezTo>
                    <a:cubicBezTo>
                      <a:pt x="489" y="1055"/>
                      <a:pt x="484" y="1060"/>
                      <a:pt x="478" y="1060"/>
                    </a:cubicBezTo>
                    <a:close/>
                    <a:moveTo>
                      <a:pt x="602" y="1116"/>
                    </a:moveTo>
                    <a:cubicBezTo>
                      <a:pt x="602" y="1139"/>
                      <a:pt x="584" y="1156"/>
                      <a:pt x="562" y="1156"/>
                    </a:cubicBezTo>
                    <a:cubicBezTo>
                      <a:pt x="40" y="1156"/>
                      <a:pt x="40" y="1156"/>
                      <a:pt x="40" y="1156"/>
                    </a:cubicBezTo>
                    <a:cubicBezTo>
                      <a:pt x="18" y="1156"/>
                      <a:pt x="0" y="1139"/>
                      <a:pt x="0" y="1116"/>
                    </a:cubicBezTo>
                    <a:cubicBezTo>
                      <a:pt x="0" y="40"/>
                      <a:pt x="0" y="40"/>
                      <a:pt x="0" y="40"/>
                    </a:cubicBezTo>
                    <a:cubicBezTo>
                      <a:pt x="0" y="18"/>
                      <a:pt x="18" y="0"/>
                      <a:pt x="40" y="0"/>
                    </a:cubicBezTo>
                    <a:cubicBezTo>
                      <a:pt x="562" y="0"/>
                      <a:pt x="562" y="0"/>
                      <a:pt x="562" y="0"/>
                    </a:cubicBezTo>
                    <a:cubicBezTo>
                      <a:pt x="584" y="0"/>
                      <a:pt x="602" y="18"/>
                      <a:pt x="602" y="40"/>
                    </a:cubicBezTo>
                    <a:lnTo>
                      <a:pt x="602" y="1116"/>
                    </a:lnTo>
                    <a:close/>
                    <a:moveTo>
                      <a:pt x="273" y="379"/>
                    </a:moveTo>
                    <a:cubicBezTo>
                      <a:pt x="95" y="379"/>
                      <a:pt x="95" y="379"/>
                      <a:pt x="95" y="379"/>
                    </a:cubicBezTo>
                    <a:cubicBezTo>
                      <a:pt x="95" y="202"/>
                      <a:pt x="95" y="202"/>
                      <a:pt x="95" y="202"/>
                    </a:cubicBezTo>
                    <a:cubicBezTo>
                      <a:pt x="273" y="202"/>
                      <a:pt x="273" y="202"/>
                      <a:pt x="273" y="202"/>
                    </a:cubicBezTo>
                    <a:lnTo>
                      <a:pt x="273" y="379"/>
                    </a:lnTo>
                    <a:close/>
                    <a:moveTo>
                      <a:pt x="95" y="769"/>
                    </a:moveTo>
                    <a:cubicBezTo>
                      <a:pt x="273" y="769"/>
                      <a:pt x="273" y="769"/>
                      <a:pt x="273" y="769"/>
                    </a:cubicBezTo>
                    <a:cubicBezTo>
                      <a:pt x="273" y="911"/>
                      <a:pt x="273" y="911"/>
                      <a:pt x="273" y="911"/>
                    </a:cubicBezTo>
                    <a:cubicBezTo>
                      <a:pt x="95" y="911"/>
                      <a:pt x="95" y="911"/>
                      <a:pt x="95" y="911"/>
                    </a:cubicBezTo>
                    <a:lnTo>
                      <a:pt x="95" y="769"/>
                    </a:lnTo>
                    <a:close/>
                    <a:moveTo>
                      <a:pt x="95" y="581"/>
                    </a:moveTo>
                    <a:cubicBezTo>
                      <a:pt x="462" y="581"/>
                      <a:pt x="462" y="581"/>
                      <a:pt x="462" y="581"/>
                    </a:cubicBezTo>
                    <a:cubicBezTo>
                      <a:pt x="462" y="758"/>
                      <a:pt x="462" y="758"/>
                      <a:pt x="462" y="758"/>
                    </a:cubicBezTo>
                    <a:cubicBezTo>
                      <a:pt x="95" y="758"/>
                      <a:pt x="95" y="758"/>
                      <a:pt x="95" y="758"/>
                    </a:cubicBezTo>
                    <a:lnTo>
                      <a:pt x="95" y="581"/>
                    </a:lnTo>
                    <a:close/>
                    <a:moveTo>
                      <a:pt x="284" y="391"/>
                    </a:moveTo>
                    <a:cubicBezTo>
                      <a:pt x="462" y="391"/>
                      <a:pt x="462" y="391"/>
                      <a:pt x="462" y="391"/>
                    </a:cubicBezTo>
                    <a:cubicBezTo>
                      <a:pt x="462" y="568"/>
                      <a:pt x="462" y="568"/>
                      <a:pt x="462" y="568"/>
                    </a:cubicBezTo>
                    <a:cubicBezTo>
                      <a:pt x="284" y="568"/>
                      <a:pt x="284" y="568"/>
                      <a:pt x="284" y="568"/>
                    </a:cubicBezTo>
                    <a:lnTo>
                      <a:pt x="284" y="391"/>
                    </a:lnTo>
                    <a:close/>
                    <a:moveTo>
                      <a:pt x="273" y="568"/>
                    </a:moveTo>
                    <a:cubicBezTo>
                      <a:pt x="95" y="568"/>
                      <a:pt x="95" y="568"/>
                      <a:pt x="95" y="568"/>
                    </a:cubicBezTo>
                    <a:cubicBezTo>
                      <a:pt x="95" y="391"/>
                      <a:pt x="95" y="391"/>
                      <a:pt x="95" y="391"/>
                    </a:cubicBezTo>
                    <a:cubicBezTo>
                      <a:pt x="273" y="391"/>
                      <a:pt x="273" y="391"/>
                      <a:pt x="273" y="391"/>
                    </a:cubicBezTo>
                    <a:lnTo>
                      <a:pt x="273" y="568"/>
                    </a:lnTo>
                    <a:close/>
                    <a:moveTo>
                      <a:pt x="284" y="769"/>
                    </a:moveTo>
                    <a:cubicBezTo>
                      <a:pt x="462" y="769"/>
                      <a:pt x="462" y="769"/>
                      <a:pt x="462" y="769"/>
                    </a:cubicBezTo>
                    <a:cubicBezTo>
                      <a:pt x="462" y="911"/>
                      <a:pt x="462" y="911"/>
                      <a:pt x="462" y="911"/>
                    </a:cubicBezTo>
                    <a:cubicBezTo>
                      <a:pt x="284" y="911"/>
                      <a:pt x="284" y="911"/>
                      <a:pt x="284" y="911"/>
                    </a:cubicBezTo>
                    <a:lnTo>
                      <a:pt x="284" y="769"/>
                    </a:lnTo>
                    <a:close/>
                    <a:moveTo>
                      <a:pt x="462" y="202"/>
                    </a:moveTo>
                    <a:cubicBezTo>
                      <a:pt x="462" y="379"/>
                      <a:pt x="462" y="379"/>
                      <a:pt x="462" y="379"/>
                    </a:cubicBezTo>
                    <a:cubicBezTo>
                      <a:pt x="284" y="379"/>
                      <a:pt x="284" y="379"/>
                      <a:pt x="284" y="379"/>
                    </a:cubicBezTo>
                    <a:cubicBezTo>
                      <a:pt x="284" y="202"/>
                      <a:pt x="284" y="202"/>
                      <a:pt x="284" y="202"/>
                    </a:cubicBezTo>
                    <a:lnTo>
                      <a:pt x="462" y="202"/>
                    </a:lnTo>
                    <a:close/>
                  </a:path>
                </a:pathLst>
              </a:custGeom>
              <a:solidFill>
                <a:schemeClr val="tx2"/>
              </a:solidFill>
              <a:ln>
                <a:noFill/>
              </a:ln>
            </p:spPr>
            <p:txBody>
              <a:bodyPr vert="horz" wrap="square" lIns="67232" tIns="33616" rIns="67232" bIns="33616" numCol="1" anchor="t" anchorCtr="0" compatLnSpc="1">
                <a:prstTxWarp prst="textNoShape">
                  <a:avLst/>
                </a:prstTxWarp>
              </a:bodyPr>
              <a:lstStyle/>
              <a:p>
                <a:endParaRPr lang="en-US" sz="1090" dirty="0">
                  <a:solidFill>
                    <a:srgbClr val="000000"/>
                  </a:solidFill>
                </a:endParaRPr>
              </a:p>
            </p:txBody>
          </p:sp>
          <p:grpSp>
            <p:nvGrpSpPr>
              <p:cNvPr id="110" name="Group 109"/>
              <p:cNvGrpSpPr/>
              <p:nvPr/>
            </p:nvGrpSpPr>
            <p:grpSpPr>
              <a:xfrm>
                <a:off x="3113588" y="4171950"/>
                <a:ext cx="460637" cy="324928"/>
                <a:chOff x="6432941" y="4098201"/>
                <a:chExt cx="709176" cy="500244"/>
              </a:xfrm>
            </p:grpSpPr>
            <p:sp>
              <p:nvSpPr>
                <p:cNvPr id="111" name="Rounded Rectangle 6"/>
                <p:cNvSpPr>
                  <a:spLocks noChangeAspect="1"/>
                </p:cNvSpPr>
                <p:nvPr/>
              </p:nvSpPr>
              <p:spPr bwMode="black">
                <a:xfrm rot="16200000">
                  <a:off x="6537407" y="3993735"/>
                  <a:ext cx="500244" cy="709176"/>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chemeClr val="tx2"/>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60513" tIns="30257" rIns="60513" bIns="30257" numCol="1" rtlCol="0" anchor="ctr" anchorCtr="0" compatLnSpc="1">
                  <a:prstTxWarp prst="textNoShape">
                    <a:avLst/>
                  </a:prstTxWarp>
                </a:bodyPr>
                <a:lstStyle/>
                <a:p>
                  <a:pPr defTabSz="544666"/>
                  <a:endParaRPr lang="en-US" sz="1090" spc="-90" dirty="0">
                    <a:solidFill>
                      <a:srgbClr val="000000">
                        <a:lumMod val="50000"/>
                      </a:srgbClr>
                    </a:solidFill>
                    <a:latin typeface="Segoe Light" pitchFamily="34" charset="0"/>
                  </a:endParaRPr>
                </a:p>
              </p:txBody>
            </p:sp>
            <p:sp>
              <p:nvSpPr>
                <p:cNvPr id="112" name="Freeform 6"/>
                <p:cNvSpPr>
                  <a:spLocks noEditPoints="1"/>
                </p:cNvSpPr>
                <p:nvPr/>
              </p:nvSpPr>
              <p:spPr bwMode="auto">
                <a:xfrm rot="5400000">
                  <a:off x="6590383" y="4115019"/>
                  <a:ext cx="329607" cy="503240"/>
                </a:xfrm>
                <a:custGeom>
                  <a:avLst/>
                  <a:gdLst>
                    <a:gd name="T0" fmla="*/ 448 w 448"/>
                    <a:gd name="T1" fmla="*/ 0 h 684"/>
                    <a:gd name="T2" fmla="*/ 448 w 448"/>
                    <a:gd name="T3" fmla="*/ 207 h 684"/>
                    <a:gd name="T4" fmla="*/ 241 w 448"/>
                    <a:gd name="T5" fmla="*/ 207 h 684"/>
                    <a:gd name="T6" fmla="*/ 241 w 448"/>
                    <a:gd name="T7" fmla="*/ 0 h 684"/>
                    <a:gd name="T8" fmla="*/ 448 w 448"/>
                    <a:gd name="T9" fmla="*/ 0 h 684"/>
                    <a:gd name="T10" fmla="*/ 241 w 448"/>
                    <a:gd name="T11" fmla="*/ 238 h 684"/>
                    <a:gd name="T12" fmla="*/ 241 w 448"/>
                    <a:gd name="T13" fmla="*/ 446 h 684"/>
                    <a:gd name="T14" fmla="*/ 448 w 448"/>
                    <a:gd name="T15" fmla="*/ 446 h 684"/>
                    <a:gd name="T16" fmla="*/ 448 w 448"/>
                    <a:gd name="T17" fmla="*/ 238 h 684"/>
                    <a:gd name="T18" fmla="*/ 241 w 448"/>
                    <a:gd name="T19" fmla="*/ 238 h 684"/>
                    <a:gd name="T20" fmla="*/ 0 w 448"/>
                    <a:gd name="T21" fmla="*/ 0 h 684"/>
                    <a:gd name="T22" fmla="*/ 0 w 448"/>
                    <a:gd name="T23" fmla="*/ 207 h 684"/>
                    <a:gd name="T24" fmla="*/ 210 w 448"/>
                    <a:gd name="T25" fmla="*/ 207 h 684"/>
                    <a:gd name="T26" fmla="*/ 210 w 448"/>
                    <a:gd name="T27" fmla="*/ 0 h 684"/>
                    <a:gd name="T28" fmla="*/ 0 w 448"/>
                    <a:gd name="T29" fmla="*/ 0 h 684"/>
                    <a:gd name="T30" fmla="*/ 0 w 448"/>
                    <a:gd name="T31" fmla="*/ 238 h 684"/>
                    <a:gd name="T32" fmla="*/ 0 w 448"/>
                    <a:gd name="T33" fmla="*/ 446 h 684"/>
                    <a:gd name="T34" fmla="*/ 210 w 448"/>
                    <a:gd name="T35" fmla="*/ 446 h 684"/>
                    <a:gd name="T36" fmla="*/ 210 w 448"/>
                    <a:gd name="T37" fmla="*/ 238 h 684"/>
                    <a:gd name="T38" fmla="*/ 0 w 448"/>
                    <a:gd name="T39" fmla="*/ 238 h 684"/>
                    <a:gd name="T40" fmla="*/ 0 w 448"/>
                    <a:gd name="T41" fmla="*/ 477 h 684"/>
                    <a:gd name="T42" fmla="*/ 0 w 448"/>
                    <a:gd name="T43" fmla="*/ 684 h 684"/>
                    <a:gd name="T44" fmla="*/ 448 w 448"/>
                    <a:gd name="T45" fmla="*/ 684 h 684"/>
                    <a:gd name="T46" fmla="*/ 448 w 448"/>
                    <a:gd name="T47" fmla="*/ 477 h 684"/>
                    <a:gd name="T48" fmla="*/ 0 w 448"/>
                    <a:gd name="T49" fmla="*/ 477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8" h="684">
                      <a:moveTo>
                        <a:pt x="448" y="0"/>
                      </a:moveTo>
                      <a:lnTo>
                        <a:pt x="448" y="207"/>
                      </a:lnTo>
                      <a:lnTo>
                        <a:pt x="241" y="207"/>
                      </a:lnTo>
                      <a:lnTo>
                        <a:pt x="241" y="0"/>
                      </a:lnTo>
                      <a:lnTo>
                        <a:pt x="448" y="0"/>
                      </a:lnTo>
                      <a:close/>
                      <a:moveTo>
                        <a:pt x="241" y="238"/>
                      </a:moveTo>
                      <a:lnTo>
                        <a:pt x="241" y="446"/>
                      </a:lnTo>
                      <a:lnTo>
                        <a:pt x="448" y="446"/>
                      </a:lnTo>
                      <a:lnTo>
                        <a:pt x="448" y="238"/>
                      </a:lnTo>
                      <a:lnTo>
                        <a:pt x="241" y="238"/>
                      </a:lnTo>
                      <a:close/>
                      <a:moveTo>
                        <a:pt x="0" y="0"/>
                      </a:moveTo>
                      <a:lnTo>
                        <a:pt x="0" y="207"/>
                      </a:lnTo>
                      <a:lnTo>
                        <a:pt x="210" y="207"/>
                      </a:lnTo>
                      <a:lnTo>
                        <a:pt x="210" y="0"/>
                      </a:lnTo>
                      <a:lnTo>
                        <a:pt x="0" y="0"/>
                      </a:lnTo>
                      <a:close/>
                      <a:moveTo>
                        <a:pt x="0" y="238"/>
                      </a:moveTo>
                      <a:lnTo>
                        <a:pt x="0" y="446"/>
                      </a:lnTo>
                      <a:lnTo>
                        <a:pt x="210" y="446"/>
                      </a:lnTo>
                      <a:lnTo>
                        <a:pt x="210" y="238"/>
                      </a:lnTo>
                      <a:lnTo>
                        <a:pt x="0" y="238"/>
                      </a:lnTo>
                      <a:close/>
                      <a:moveTo>
                        <a:pt x="0" y="477"/>
                      </a:moveTo>
                      <a:lnTo>
                        <a:pt x="0" y="684"/>
                      </a:lnTo>
                      <a:lnTo>
                        <a:pt x="448" y="684"/>
                      </a:lnTo>
                      <a:lnTo>
                        <a:pt x="448" y="477"/>
                      </a:lnTo>
                      <a:lnTo>
                        <a:pt x="0" y="477"/>
                      </a:lnTo>
                      <a:close/>
                    </a:path>
                  </a:pathLst>
                </a:custGeom>
                <a:solidFill>
                  <a:srgbClr val="505050"/>
                </a:solidFill>
                <a:ln>
                  <a:noFill/>
                </a:ln>
              </p:spPr>
              <p:txBody>
                <a:bodyPr vert="horz" wrap="square" lIns="67229" tIns="33615" rIns="67229" bIns="33615" numCol="1" anchor="t" anchorCtr="0" compatLnSpc="1">
                  <a:prstTxWarp prst="textNoShape">
                    <a:avLst/>
                  </a:prstTxWarp>
                </a:bodyPr>
                <a:lstStyle/>
                <a:p>
                  <a:pPr defTabSz="672199"/>
                  <a:endParaRPr lang="en-US" sz="1250" dirty="0">
                    <a:solidFill>
                      <a:srgbClr val="000000"/>
                    </a:solidFill>
                  </a:endParaRPr>
                </a:p>
              </p:txBody>
            </p:sp>
          </p:grpSp>
        </p:grpSp>
        <p:sp>
          <p:nvSpPr>
            <p:cNvPr id="102" name="Freeform 30"/>
            <p:cNvSpPr>
              <a:spLocks noChangeAspect="1" noEditPoints="1"/>
            </p:cNvSpPr>
            <p:nvPr/>
          </p:nvSpPr>
          <p:spPr bwMode="auto">
            <a:xfrm>
              <a:off x="6969821" y="6239501"/>
              <a:ext cx="291077" cy="342710"/>
            </a:xfrm>
            <a:custGeom>
              <a:avLst/>
              <a:gdLst>
                <a:gd name="T0" fmla="*/ 115 w 191"/>
                <a:gd name="T1" fmla="*/ 158 h 225"/>
                <a:gd name="T2" fmla="*/ 132 w 191"/>
                <a:gd name="T3" fmla="*/ 185 h 225"/>
                <a:gd name="T4" fmla="*/ 21 w 191"/>
                <a:gd name="T5" fmla="*/ 185 h 225"/>
                <a:gd name="T6" fmla="*/ 0 w 191"/>
                <a:gd name="T7" fmla="*/ 164 h 225"/>
                <a:gd name="T8" fmla="*/ 0 w 191"/>
                <a:gd name="T9" fmla="*/ 21 h 225"/>
                <a:gd name="T10" fmla="*/ 21 w 191"/>
                <a:gd name="T11" fmla="*/ 0 h 225"/>
                <a:gd name="T12" fmla="*/ 163 w 191"/>
                <a:gd name="T13" fmla="*/ 0 h 225"/>
                <a:gd name="T14" fmla="*/ 185 w 191"/>
                <a:gd name="T15" fmla="*/ 21 h 225"/>
                <a:gd name="T16" fmla="*/ 185 w 191"/>
                <a:gd name="T17" fmla="*/ 164 h 225"/>
                <a:gd name="T18" fmla="*/ 181 w 191"/>
                <a:gd name="T19" fmla="*/ 175 h 225"/>
                <a:gd name="T20" fmla="*/ 154 w 191"/>
                <a:gd name="T21" fmla="*/ 133 h 225"/>
                <a:gd name="T22" fmla="*/ 157 w 191"/>
                <a:gd name="T23" fmla="*/ 63 h 225"/>
                <a:gd name="T24" fmla="*/ 70 w 191"/>
                <a:gd name="T25" fmla="*/ 43 h 225"/>
                <a:gd name="T26" fmla="*/ 51 w 191"/>
                <a:gd name="T27" fmla="*/ 130 h 225"/>
                <a:gd name="T28" fmla="*/ 115 w 191"/>
                <a:gd name="T29" fmla="*/ 158 h 225"/>
                <a:gd name="T30" fmla="*/ 183 w 191"/>
                <a:gd name="T31" fmla="*/ 221 h 225"/>
                <a:gd name="T32" fmla="*/ 165 w 191"/>
                <a:gd name="T33" fmla="*/ 217 h 225"/>
                <a:gd name="T34" fmla="*/ 120 w 191"/>
                <a:gd name="T35" fmla="*/ 146 h 225"/>
                <a:gd name="T36" fmla="*/ 59 w 191"/>
                <a:gd name="T37" fmla="*/ 124 h 225"/>
                <a:gd name="T38" fmla="*/ 75 w 191"/>
                <a:gd name="T39" fmla="*/ 52 h 225"/>
                <a:gd name="T40" fmla="*/ 148 w 191"/>
                <a:gd name="T41" fmla="*/ 68 h 225"/>
                <a:gd name="T42" fmla="*/ 142 w 191"/>
                <a:gd name="T43" fmla="*/ 132 h 225"/>
                <a:gd name="T44" fmla="*/ 187 w 191"/>
                <a:gd name="T45" fmla="*/ 203 h 225"/>
                <a:gd name="T46" fmla="*/ 183 w 191"/>
                <a:gd name="T47" fmla="*/ 221 h 225"/>
                <a:gd name="T48" fmla="*/ 144 w 191"/>
                <a:gd name="T49" fmla="*/ 71 h 225"/>
                <a:gd name="T50" fmla="*/ 78 w 191"/>
                <a:gd name="T51" fmla="*/ 56 h 225"/>
                <a:gd name="T52" fmla="*/ 64 w 191"/>
                <a:gd name="T53" fmla="*/ 122 h 225"/>
                <a:gd name="T54" fmla="*/ 129 w 191"/>
                <a:gd name="T55" fmla="*/ 136 h 225"/>
                <a:gd name="T56" fmla="*/ 144 w 191"/>
                <a:gd name="T57" fmla="*/ 7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225">
                  <a:moveTo>
                    <a:pt x="115" y="158"/>
                  </a:moveTo>
                  <a:cubicBezTo>
                    <a:pt x="132" y="185"/>
                    <a:pt x="132" y="185"/>
                    <a:pt x="132" y="185"/>
                  </a:cubicBezTo>
                  <a:cubicBezTo>
                    <a:pt x="21" y="185"/>
                    <a:pt x="21" y="185"/>
                    <a:pt x="21" y="185"/>
                  </a:cubicBezTo>
                  <a:cubicBezTo>
                    <a:pt x="9" y="185"/>
                    <a:pt x="0" y="175"/>
                    <a:pt x="0" y="164"/>
                  </a:cubicBezTo>
                  <a:cubicBezTo>
                    <a:pt x="0" y="21"/>
                    <a:pt x="0" y="21"/>
                    <a:pt x="0" y="21"/>
                  </a:cubicBezTo>
                  <a:cubicBezTo>
                    <a:pt x="0" y="9"/>
                    <a:pt x="9" y="0"/>
                    <a:pt x="21" y="0"/>
                  </a:cubicBezTo>
                  <a:cubicBezTo>
                    <a:pt x="163" y="0"/>
                    <a:pt x="163" y="0"/>
                    <a:pt x="163" y="0"/>
                  </a:cubicBezTo>
                  <a:cubicBezTo>
                    <a:pt x="175" y="0"/>
                    <a:pt x="185" y="9"/>
                    <a:pt x="185" y="21"/>
                  </a:cubicBezTo>
                  <a:cubicBezTo>
                    <a:pt x="185" y="164"/>
                    <a:pt x="185" y="164"/>
                    <a:pt x="185" y="164"/>
                  </a:cubicBezTo>
                  <a:cubicBezTo>
                    <a:pt x="185" y="168"/>
                    <a:pt x="183" y="172"/>
                    <a:pt x="181" y="175"/>
                  </a:cubicBezTo>
                  <a:cubicBezTo>
                    <a:pt x="154" y="133"/>
                    <a:pt x="154" y="133"/>
                    <a:pt x="154" y="133"/>
                  </a:cubicBezTo>
                  <a:cubicBezTo>
                    <a:pt x="169" y="112"/>
                    <a:pt x="170" y="84"/>
                    <a:pt x="157" y="63"/>
                  </a:cubicBezTo>
                  <a:cubicBezTo>
                    <a:pt x="138" y="33"/>
                    <a:pt x="99" y="25"/>
                    <a:pt x="70" y="43"/>
                  </a:cubicBezTo>
                  <a:cubicBezTo>
                    <a:pt x="41" y="62"/>
                    <a:pt x="32" y="101"/>
                    <a:pt x="51" y="130"/>
                  </a:cubicBezTo>
                  <a:cubicBezTo>
                    <a:pt x="65" y="152"/>
                    <a:pt x="90" y="163"/>
                    <a:pt x="115" y="158"/>
                  </a:cubicBezTo>
                  <a:close/>
                  <a:moveTo>
                    <a:pt x="183" y="221"/>
                  </a:moveTo>
                  <a:cubicBezTo>
                    <a:pt x="177" y="225"/>
                    <a:pt x="169" y="223"/>
                    <a:pt x="165" y="217"/>
                  </a:cubicBezTo>
                  <a:cubicBezTo>
                    <a:pt x="120" y="146"/>
                    <a:pt x="120" y="146"/>
                    <a:pt x="120" y="146"/>
                  </a:cubicBezTo>
                  <a:cubicBezTo>
                    <a:pt x="98" y="153"/>
                    <a:pt x="72" y="145"/>
                    <a:pt x="59" y="124"/>
                  </a:cubicBezTo>
                  <a:cubicBezTo>
                    <a:pt x="44" y="100"/>
                    <a:pt x="51" y="67"/>
                    <a:pt x="75" y="52"/>
                  </a:cubicBezTo>
                  <a:cubicBezTo>
                    <a:pt x="100" y="36"/>
                    <a:pt x="132" y="44"/>
                    <a:pt x="148" y="68"/>
                  </a:cubicBezTo>
                  <a:cubicBezTo>
                    <a:pt x="161" y="89"/>
                    <a:pt x="158" y="115"/>
                    <a:pt x="142" y="132"/>
                  </a:cubicBezTo>
                  <a:cubicBezTo>
                    <a:pt x="187" y="203"/>
                    <a:pt x="187" y="203"/>
                    <a:pt x="187" y="203"/>
                  </a:cubicBezTo>
                  <a:cubicBezTo>
                    <a:pt x="191" y="209"/>
                    <a:pt x="189" y="217"/>
                    <a:pt x="183" y="221"/>
                  </a:cubicBezTo>
                  <a:close/>
                  <a:moveTo>
                    <a:pt x="144" y="71"/>
                  </a:moveTo>
                  <a:cubicBezTo>
                    <a:pt x="129" y="49"/>
                    <a:pt x="100" y="42"/>
                    <a:pt x="78" y="56"/>
                  </a:cubicBezTo>
                  <a:cubicBezTo>
                    <a:pt x="56" y="70"/>
                    <a:pt x="50" y="100"/>
                    <a:pt x="64" y="122"/>
                  </a:cubicBezTo>
                  <a:cubicBezTo>
                    <a:pt x="78" y="144"/>
                    <a:pt x="107" y="150"/>
                    <a:pt x="129" y="136"/>
                  </a:cubicBezTo>
                  <a:cubicBezTo>
                    <a:pt x="151" y="122"/>
                    <a:pt x="158" y="93"/>
                    <a:pt x="144" y="71"/>
                  </a:cubicBezTo>
                  <a:close/>
                </a:path>
              </a:pathLst>
            </a:custGeom>
            <a:solidFill>
              <a:srgbClr val="505050"/>
            </a:solidFill>
            <a:ln>
              <a:noFill/>
            </a:ln>
          </p:spPr>
          <p:txBody>
            <a:bodyPr vert="horz" wrap="square" lIns="67232" tIns="33616" rIns="67232" bIns="33616" numCol="1" anchor="t" anchorCtr="0" compatLnSpc="1">
              <a:prstTxWarp prst="textNoShape">
                <a:avLst/>
              </a:prstTxWarp>
            </a:bodyPr>
            <a:lstStyle/>
            <a:p>
              <a:pPr defTabSz="672199"/>
              <a:endParaRPr lang="en-US" sz="1250" dirty="0">
                <a:solidFill>
                  <a:srgbClr val="000000"/>
                </a:solidFill>
              </a:endParaRPr>
            </a:p>
          </p:txBody>
        </p:sp>
        <p:grpSp>
          <p:nvGrpSpPr>
            <p:cNvPr id="103" name="Group 102"/>
            <p:cNvGrpSpPr/>
            <p:nvPr/>
          </p:nvGrpSpPr>
          <p:grpSpPr>
            <a:xfrm>
              <a:off x="7374719" y="6267944"/>
              <a:ext cx="684049" cy="285824"/>
              <a:chOff x="5416550" y="3144838"/>
              <a:chExt cx="1352550" cy="565151"/>
            </a:xfrm>
            <a:solidFill>
              <a:srgbClr val="505050"/>
            </a:solidFill>
          </p:grpSpPr>
          <p:sp>
            <p:nvSpPr>
              <p:cNvPr id="105" name="Freeform 21"/>
              <p:cNvSpPr>
                <a:spLocks/>
              </p:cNvSpPr>
              <p:nvPr/>
            </p:nvSpPr>
            <p:spPr bwMode="auto">
              <a:xfrm>
                <a:off x="5435600" y="3144838"/>
                <a:ext cx="1333500" cy="561975"/>
              </a:xfrm>
              <a:custGeom>
                <a:avLst/>
                <a:gdLst>
                  <a:gd name="T0" fmla="*/ 316 w 353"/>
                  <a:gd name="T1" fmla="*/ 100 h 147"/>
                  <a:gd name="T2" fmla="*/ 314 w 353"/>
                  <a:gd name="T3" fmla="*/ 97 h 147"/>
                  <a:gd name="T4" fmla="*/ 351 w 353"/>
                  <a:gd name="T5" fmla="*/ 74 h 147"/>
                  <a:gd name="T6" fmla="*/ 47 w 353"/>
                  <a:gd name="T7" fmla="*/ 0 h 147"/>
                  <a:gd name="T8" fmla="*/ 0 w 353"/>
                  <a:gd name="T9" fmla="*/ 16 h 147"/>
                  <a:gd name="T10" fmla="*/ 1 w 353"/>
                  <a:gd name="T11" fmla="*/ 17 h 147"/>
                  <a:gd name="T12" fmla="*/ 304 w 353"/>
                  <a:gd name="T13" fmla="*/ 98 h 147"/>
                  <a:gd name="T14" fmla="*/ 312 w 353"/>
                  <a:gd name="T15" fmla="*/ 108 h 147"/>
                  <a:gd name="T16" fmla="*/ 312 w 353"/>
                  <a:gd name="T17" fmla="*/ 144 h 147"/>
                  <a:gd name="T18" fmla="*/ 312 w 353"/>
                  <a:gd name="T19" fmla="*/ 147 h 147"/>
                  <a:gd name="T20" fmla="*/ 353 w 353"/>
                  <a:gd name="T21" fmla="*/ 77 h 147"/>
                  <a:gd name="T22" fmla="*/ 316 w 353"/>
                  <a:gd name="T23" fmla="*/ 10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3" h="147">
                    <a:moveTo>
                      <a:pt x="316" y="100"/>
                    </a:moveTo>
                    <a:cubicBezTo>
                      <a:pt x="314" y="97"/>
                      <a:pt x="314" y="97"/>
                      <a:pt x="314" y="97"/>
                    </a:cubicBezTo>
                    <a:cubicBezTo>
                      <a:pt x="351" y="74"/>
                      <a:pt x="351" y="74"/>
                      <a:pt x="351" y="74"/>
                    </a:cubicBezTo>
                    <a:cubicBezTo>
                      <a:pt x="47" y="0"/>
                      <a:pt x="47" y="0"/>
                      <a:pt x="47" y="0"/>
                    </a:cubicBezTo>
                    <a:cubicBezTo>
                      <a:pt x="0" y="16"/>
                      <a:pt x="0" y="16"/>
                      <a:pt x="0" y="16"/>
                    </a:cubicBezTo>
                    <a:cubicBezTo>
                      <a:pt x="1" y="16"/>
                      <a:pt x="1" y="16"/>
                      <a:pt x="1" y="17"/>
                    </a:cubicBezTo>
                    <a:cubicBezTo>
                      <a:pt x="304" y="98"/>
                      <a:pt x="304" y="98"/>
                      <a:pt x="304" y="98"/>
                    </a:cubicBezTo>
                    <a:cubicBezTo>
                      <a:pt x="309" y="99"/>
                      <a:pt x="312" y="104"/>
                      <a:pt x="312" y="108"/>
                    </a:cubicBezTo>
                    <a:cubicBezTo>
                      <a:pt x="312" y="144"/>
                      <a:pt x="312" y="144"/>
                      <a:pt x="312" y="144"/>
                    </a:cubicBezTo>
                    <a:cubicBezTo>
                      <a:pt x="312" y="145"/>
                      <a:pt x="312" y="146"/>
                      <a:pt x="312" y="147"/>
                    </a:cubicBezTo>
                    <a:cubicBezTo>
                      <a:pt x="347" y="128"/>
                      <a:pt x="352" y="86"/>
                      <a:pt x="353" y="77"/>
                    </a:cubicBezTo>
                    <a:lnTo>
                      <a:pt x="316"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72199"/>
                <a:endParaRPr lang="en-US" sz="1250" dirty="0">
                  <a:solidFill>
                    <a:srgbClr val="000000"/>
                  </a:solidFill>
                </a:endParaRPr>
              </a:p>
            </p:txBody>
          </p:sp>
          <p:sp>
            <p:nvSpPr>
              <p:cNvPr id="106" name="Freeform 22"/>
              <p:cNvSpPr>
                <a:spLocks noEditPoints="1"/>
              </p:cNvSpPr>
              <p:nvPr/>
            </p:nvSpPr>
            <p:spPr bwMode="auto">
              <a:xfrm>
                <a:off x="5416550" y="3216276"/>
                <a:ext cx="1185863" cy="493713"/>
              </a:xfrm>
              <a:custGeom>
                <a:avLst/>
                <a:gdLst>
                  <a:gd name="T0" fmla="*/ 308 w 314"/>
                  <a:gd name="T1" fmla="*/ 82 h 129"/>
                  <a:gd name="T2" fmla="*/ 5 w 314"/>
                  <a:gd name="T3" fmla="*/ 0 h 129"/>
                  <a:gd name="T4" fmla="*/ 4 w 314"/>
                  <a:gd name="T5" fmla="*/ 0 h 129"/>
                  <a:gd name="T6" fmla="*/ 0 w 314"/>
                  <a:gd name="T7" fmla="*/ 4 h 129"/>
                  <a:gd name="T8" fmla="*/ 0 w 314"/>
                  <a:gd name="T9" fmla="*/ 40 h 129"/>
                  <a:gd name="T10" fmla="*/ 6 w 314"/>
                  <a:gd name="T11" fmla="*/ 48 h 129"/>
                  <a:gd name="T12" fmla="*/ 309 w 314"/>
                  <a:gd name="T13" fmla="*/ 129 h 129"/>
                  <a:gd name="T14" fmla="*/ 313 w 314"/>
                  <a:gd name="T15" fmla="*/ 128 h 129"/>
                  <a:gd name="T16" fmla="*/ 314 w 314"/>
                  <a:gd name="T17" fmla="*/ 125 h 129"/>
                  <a:gd name="T18" fmla="*/ 314 w 314"/>
                  <a:gd name="T19" fmla="*/ 89 h 129"/>
                  <a:gd name="T20" fmla="*/ 308 w 314"/>
                  <a:gd name="T21" fmla="*/ 82 h 129"/>
                  <a:gd name="T22" fmla="*/ 72 w 314"/>
                  <a:gd name="T23" fmla="*/ 54 h 129"/>
                  <a:gd name="T24" fmla="*/ 60 w 314"/>
                  <a:gd name="T25" fmla="*/ 39 h 129"/>
                  <a:gd name="T26" fmla="*/ 72 w 314"/>
                  <a:gd name="T27" fmla="*/ 30 h 129"/>
                  <a:gd name="T28" fmla="*/ 84 w 314"/>
                  <a:gd name="T29" fmla="*/ 45 h 129"/>
                  <a:gd name="T30" fmla="*/ 72 w 314"/>
                  <a:gd name="T31" fmla="*/ 54 h 129"/>
                  <a:gd name="T32" fmla="*/ 139 w 314"/>
                  <a:gd name="T33" fmla="*/ 72 h 129"/>
                  <a:gd name="T34" fmla="*/ 127 w 314"/>
                  <a:gd name="T35" fmla="*/ 57 h 129"/>
                  <a:gd name="T36" fmla="*/ 139 w 314"/>
                  <a:gd name="T37" fmla="*/ 48 h 129"/>
                  <a:gd name="T38" fmla="*/ 151 w 314"/>
                  <a:gd name="T39" fmla="*/ 63 h 129"/>
                  <a:gd name="T40" fmla="*/ 139 w 314"/>
                  <a:gd name="T41" fmla="*/ 72 h 129"/>
                  <a:gd name="T42" fmla="*/ 175 w 314"/>
                  <a:gd name="T43" fmla="*/ 82 h 129"/>
                  <a:gd name="T44" fmla="*/ 163 w 314"/>
                  <a:gd name="T45" fmla="*/ 66 h 129"/>
                  <a:gd name="T46" fmla="*/ 175 w 314"/>
                  <a:gd name="T47" fmla="*/ 57 h 129"/>
                  <a:gd name="T48" fmla="*/ 188 w 314"/>
                  <a:gd name="T49" fmla="*/ 73 h 129"/>
                  <a:gd name="T50" fmla="*/ 175 w 314"/>
                  <a:gd name="T51" fmla="*/ 8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4" h="129">
                    <a:moveTo>
                      <a:pt x="308" y="82"/>
                    </a:moveTo>
                    <a:cubicBezTo>
                      <a:pt x="5" y="0"/>
                      <a:pt x="5" y="0"/>
                      <a:pt x="5" y="0"/>
                    </a:cubicBezTo>
                    <a:cubicBezTo>
                      <a:pt x="5" y="0"/>
                      <a:pt x="4" y="0"/>
                      <a:pt x="4" y="0"/>
                    </a:cubicBezTo>
                    <a:cubicBezTo>
                      <a:pt x="2" y="0"/>
                      <a:pt x="0" y="2"/>
                      <a:pt x="0" y="4"/>
                    </a:cubicBezTo>
                    <a:cubicBezTo>
                      <a:pt x="0" y="40"/>
                      <a:pt x="0" y="40"/>
                      <a:pt x="0" y="40"/>
                    </a:cubicBezTo>
                    <a:cubicBezTo>
                      <a:pt x="0" y="43"/>
                      <a:pt x="3" y="47"/>
                      <a:pt x="6" y="48"/>
                    </a:cubicBezTo>
                    <a:cubicBezTo>
                      <a:pt x="309" y="129"/>
                      <a:pt x="309" y="129"/>
                      <a:pt x="309" y="129"/>
                    </a:cubicBezTo>
                    <a:cubicBezTo>
                      <a:pt x="311" y="129"/>
                      <a:pt x="312" y="129"/>
                      <a:pt x="313" y="128"/>
                    </a:cubicBezTo>
                    <a:cubicBezTo>
                      <a:pt x="314" y="127"/>
                      <a:pt x="314" y="126"/>
                      <a:pt x="314" y="125"/>
                    </a:cubicBezTo>
                    <a:cubicBezTo>
                      <a:pt x="314" y="89"/>
                      <a:pt x="314" y="89"/>
                      <a:pt x="314" y="89"/>
                    </a:cubicBezTo>
                    <a:cubicBezTo>
                      <a:pt x="314" y="86"/>
                      <a:pt x="311" y="82"/>
                      <a:pt x="308" y="82"/>
                    </a:cubicBezTo>
                    <a:close/>
                    <a:moveTo>
                      <a:pt x="72" y="54"/>
                    </a:moveTo>
                    <a:cubicBezTo>
                      <a:pt x="65" y="52"/>
                      <a:pt x="60" y="45"/>
                      <a:pt x="60" y="39"/>
                    </a:cubicBezTo>
                    <a:cubicBezTo>
                      <a:pt x="60" y="32"/>
                      <a:pt x="65" y="28"/>
                      <a:pt x="72" y="30"/>
                    </a:cubicBezTo>
                    <a:cubicBezTo>
                      <a:pt x="79" y="31"/>
                      <a:pt x="84" y="38"/>
                      <a:pt x="84" y="45"/>
                    </a:cubicBezTo>
                    <a:cubicBezTo>
                      <a:pt x="84" y="52"/>
                      <a:pt x="79" y="56"/>
                      <a:pt x="72" y="54"/>
                    </a:cubicBezTo>
                    <a:close/>
                    <a:moveTo>
                      <a:pt x="139" y="72"/>
                    </a:moveTo>
                    <a:cubicBezTo>
                      <a:pt x="132" y="70"/>
                      <a:pt x="127" y="63"/>
                      <a:pt x="127" y="57"/>
                    </a:cubicBezTo>
                    <a:cubicBezTo>
                      <a:pt x="127" y="50"/>
                      <a:pt x="132" y="46"/>
                      <a:pt x="139" y="48"/>
                    </a:cubicBezTo>
                    <a:cubicBezTo>
                      <a:pt x="146" y="49"/>
                      <a:pt x="151" y="56"/>
                      <a:pt x="151" y="63"/>
                    </a:cubicBezTo>
                    <a:cubicBezTo>
                      <a:pt x="151" y="70"/>
                      <a:pt x="146" y="74"/>
                      <a:pt x="139" y="72"/>
                    </a:cubicBezTo>
                    <a:close/>
                    <a:moveTo>
                      <a:pt x="175" y="82"/>
                    </a:moveTo>
                    <a:cubicBezTo>
                      <a:pt x="169" y="80"/>
                      <a:pt x="163" y="73"/>
                      <a:pt x="163" y="66"/>
                    </a:cubicBezTo>
                    <a:cubicBezTo>
                      <a:pt x="163" y="60"/>
                      <a:pt x="169" y="56"/>
                      <a:pt x="175" y="57"/>
                    </a:cubicBezTo>
                    <a:cubicBezTo>
                      <a:pt x="182" y="59"/>
                      <a:pt x="188" y="66"/>
                      <a:pt x="188" y="73"/>
                    </a:cubicBezTo>
                    <a:cubicBezTo>
                      <a:pt x="188" y="80"/>
                      <a:pt x="182" y="84"/>
                      <a:pt x="175"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72199"/>
                <a:endParaRPr lang="en-US" sz="1250" dirty="0">
                  <a:solidFill>
                    <a:srgbClr val="000000"/>
                  </a:solidFill>
                </a:endParaRPr>
              </a:p>
            </p:txBody>
          </p:sp>
          <p:sp>
            <p:nvSpPr>
              <p:cNvPr id="107" name="Freeform 23"/>
              <p:cNvSpPr>
                <a:spLocks/>
              </p:cNvSpPr>
              <p:nvPr/>
            </p:nvSpPr>
            <p:spPr bwMode="auto">
              <a:xfrm>
                <a:off x="6046788" y="3576638"/>
                <a:ext cx="188913" cy="117475"/>
              </a:xfrm>
              <a:custGeom>
                <a:avLst/>
                <a:gdLst>
                  <a:gd name="T0" fmla="*/ 0 w 119"/>
                  <a:gd name="T1" fmla="*/ 0 h 74"/>
                  <a:gd name="T2" fmla="*/ 0 w 119"/>
                  <a:gd name="T3" fmla="*/ 12 h 74"/>
                  <a:gd name="T4" fmla="*/ 88 w 119"/>
                  <a:gd name="T5" fmla="*/ 74 h 74"/>
                  <a:gd name="T6" fmla="*/ 119 w 119"/>
                  <a:gd name="T7" fmla="*/ 50 h 74"/>
                  <a:gd name="T8" fmla="*/ 43 w 119"/>
                  <a:gd name="T9" fmla="*/ 12 h 74"/>
                  <a:gd name="T10" fmla="*/ 0 w 119"/>
                  <a:gd name="T11" fmla="*/ 0 h 74"/>
                </a:gdLst>
                <a:ahLst/>
                <a:cxnLst>
                  <a:cxn ang="0">
                    <a:pos x="T0" y="T1"/>
                  </a:cxn>
                  <a:cxn ang="0">
                    <a:pos x="T2" y="T3"/>
                  </a:cxn>
                  <a:cxn ang="0">
                    <a:pos x="T4" y="T5"/>
                  </a:cxn>
                  <a:cxn ang="0">
                    <a:pos x="T6" y="T7"/>
                  </a:cxn>
                  <a:cxn ang="0">
                    <a:pos x="T8" y="T9"/>
                  </a:cxn>
                  <a:cxn ang="0">
                    <a:pos x="T10" y="T11"/>
                  </a:cxn>
                </a:cxnLst>
                <a:rect l="0" t="0" r="r" b="b"/>
                <a:pathLst>
                  <a:path w="119" h="74">
                    <a:moveTo>
                      <a:pt x="0" y="0"/>
                    </a:moveTo>
                    <a:lnTo>
                      <a:pt x="0" y="12"/>
                    </a:lnTo>
                    <a:lnTo>
                      <a:pt x="88" y="74"/>
                    </a:lnTo>
                    <a:lnTo>
                      <a:pt x="119" y="50"/>
                    </a:lnTo>
                    <a:lnTo>
                      <a:pt x="43" y="1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72199"/>
                <a:endParaRPr lang="en-US" sz="1250" dirty="0">
                  <a:solidFill>
                    <a:srgbClr val="000000"/>
                  </a:solidFill>
                </a:endParaRPr>
              </a:p>
            </p:txBody>
          </p:sp>
          <p:sp>
            <p:nvSpPr>
              <p:cNvPr id="108" name="Freeform 24"/>
              <p:cNvSpPr>
                <a:spLocks/>
              </p:cNvSpPr>
              <p:nvPr/>
            </p:nvSpPr>
            <p:spPr bwMode="auto">
              <a:xfrm>
                <a:off x="5808663" y="3549651"/>
                <a:ext cx="374650" cy="149225"/>
              </a:xfrm>
              <a:custGeom>
                <a:avLst/>
                <a:gdLst>
                  <a:gd name="T0" fmla="*/ 148 w 236"/>
                  <a:gd name="T1" fmla="*/ 31 h 94"/>
                  <a:gd name="T2" fmla="*/ 148 w 236"/>
                  <a:gd name="T3" fmla="*/ 17 h 94"/>
                  <a:gd name="T4" fmla="*/ 91 w 236"/>
                  <a:gd name="T5" fmla="*/ 0 h 94"/>
                  <a:gd name="T6" fmla="*/ 91 w 236"/>
                  <a:gd name="T7" fmla="*/ 5 h 94"/>
                  <a:gd name="T8" fmla="*/ 53 w 236"/>
                  <a:gd name="T9" fmla="*/ 7 h 94"/>
                  <a:gd name="T10" fmla="*/ 0 w 236"/>
                  <a:gd name="T11" fmla="*/ 29 h 94"/>
                  <a:gd name="T12" fmla="*/ 91 w 236"/>
                  <a:gd name="T13" fmla="*/ 12 h 94"/>
                  <a:gd name="T14" fmla="*/ 91 w 236"/>
                  <a:gd name="T15" fmla="*/ 14 h 94"/>
                  <a:gd name="T16" fmla="*/ 60 w 236"/>
                  <a:gd name="T17" fmla="*/ 19 h 94"/>
                  <a:gd name="T18" fmla="*/ 0 w 236"/>
                  <a:gd name="T19" fmla="*/ 29 h 94"/>
                  <a:gd name="T20" fmla="*/ 119 w 236"/>
                  <a:gd name="T21" fmla="*/ 63 h 94"/>
                  <a:gd name="T22" fmla="*/ 236 w 236"/>
                  <a:gd name="T23" fmla="*/ 94 h 94"/>
                  <a:gd name="T24" fmla="*/ 176 w 236"/>
                  <a:gd name="T25" fmla="*/ 50 h 94"/>
                  <a:gd name="T26" fmla="*/ 148 w 236"/>
                  <a:gd name="T27" fmla="*/ 3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6" h="94">
                    <a:moveTo>
                      <a:pt x="148" y="31"/>
                    </a:moveTo>
                    <a:lnTo>
                      <a:pt x="148" y="17"/>
                    </a:lnTo>
                    <a:lnTo>
                      <a:pt x="91" y="0"/>
                    </a:lnTo>
                    <a:lnTo>
                      <a:pt x="91" y="5"/>
                    </a:lnTo>
                    <a:lnTo>
                      <a:pt x="53" y="7"/>
                    </a:lnTo>
                    <a:lnTo>
                      <a:pt x="0" y="29"/>
                    </a:lnTo>
                    <a:lnTo>
                      <a:pt x="91" y="12"/>
                    </a:lnTo>
                    <a:lnTo>
                      <a:pt x="91" y="14"/>
                    </a:lnTo>
                    <a:lnTo>
                      <a:pt x="60" y="19"/>
                    </a:lnTo>
                    <a:lnTo>
                      <a:pt x="0" y="29"/>
                    </a:lnTo>
                    <a:lnTo>
                      <a:pt x="119" y="63"/>
                    </a:lnTo>
                    <a:lnTo>
                      <a:pt x="236" y="94"/>
                    </a:lnTo>
                    <a:lnTo>
                      <a:pt x="176" y="50"/>
                    </a:lnTo>
                    <a:lnTo>
                      <a:pt x="148"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72199"/>
                <a:endParaRPr lang="en-US" sz="1250" dirty="0">
                  <a:solidFill>
                    <a:srgbClr val="000000"/>
                  </a:solidFill>
                </a:endParaRPr>
              </a:p>
            </p:txBody>
          </p:sp>
        </p:grpSp>
        <p:sp>
          <p:nvSpPr>
            <p:cNvPr id="104" name="Freeform 13"/>
            <p:cNvSpPr>
              <a:spLocks noChangeAspect="1" noEditPoints="1"/>
            </p:cNvSpPr>
            <p:nvPr/>
          </p:nvSpPr>
          <p:spPr bwMode="black">
            <a:xfrm>
              <a:off x="8119678" y="6236621"/>
              <a:ext cx="409278" cy="348471"/>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tx2"/>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60513" tIns="30257" rIns="60513" bIns="30257" numCol="1" rtlCol="0" anchor="ctr" anchorCtr="0" compatLnSpc="1">
              <a:prstTxWarp prst="textNoShape">
                <a:avLst/>
              </a:prstTxWarp>
            </a:bodyPr>
            <a:lstStyle/>
            <a:p>
              <a:pPr defTabSz="544666"/>
              <a:endParaRPr lang="en-US" sz="1090" spc="-90" dirty="0">
                <a:solidFill>
                  <a:srgbClr val="000000">
                    <a:lumMod val="50000"/>
                  </a:srgbClr>
                </a:solidFill>
                <a:latin typeface="Segoe Light" pitchFamily="34" charset="0"/>
              </a:endParaRPr>
            </a:p>
          </p:txBody>
        </p:sp>
      </p:grpSp>
      <p:grpSp>
        <p:nvGrpSpPr>
          <p:cNvPr id="113" name="Group 112"/>
          <p:cNvGrpSpPr/>
          <p:nvPr/>
        </p:nvGrpSpPr>
        <p:grpSpPr>
          <a:xfrm>
            <a:off x="5373077" y="4262939"/>
            <a:ext cx="1712019" cy="576611"/>
            <a:chOff x="4762781" y="4639151"/>
            <a:chExt cx="2328465" cy="784231"/>
          </a:xfrm>
        </p:grpSpPr>
        <p:sp>
          <p:nvSpPr>
            <p:cNvPr id="114" name="Rectangle 113"/>
            <p:cNvSpPr/>
            <p:nvPr/>
          </p:nvSpPr>
          <p:spPr bwMode="auto">
            <a:xfrm>
              <a:off x="4988781" y="4824373"/>
              <a:ext cx="2102465" cy="59900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7232" tIns="107571" rIns="67232" bIns="107571" numCol="1" spcCol="0" rtlCol="0" fromWordArt="0" anchor="t" anchorCtr="0" forceAA="0" compatLnSpc="1">
              <a:prstTxWarp prst="textNoShape">
                <a:avLst/>
              </a:prstTxWarp>
              <a:noAutofit/>
            </a:bodyPr>
            <a:lstStyle/>
            <a:p>
              <a:pPr defTabSz="685647" fontAlgn="base">
                <a:lnSpc>
                  <a:spcPct val="90000"/>
                </a:lnSpc>
                <a:spcBef>
                  <a:spcPct val="0"/>
                </a:spcBef>
                <a:spcAft>
                  <a:spcPct val="0"/>
                </a:spcAft>
              </a:pPr>
              <a:r>
                <a:rPr lang="en-US" sz="1471" dirty="0">
                  <a:gradFill>
                    <a:gsLst>
                      <a:gs pos="0">
                        <a:srgbClr val="DC3C00"/>
                      </a:gs>
                      <a:gs pos="100000">
                        <a:srgbClr val="DC3C00"/>
                      </a:gs>
                    </a:gsLst>
                    <a:lin ang="5400000" scaled="0"/>
                  </a:gradFill>
                  <a:latin typeface="Segoe UI Light"/>
                  <a:ea typeface="Segoe UI" pitchFamily="34" charset="0"/>
                  <a:cs typeface="Segoe UI" pitchFamily="34" charset="0"/>
                </a:rPr>
                <a:t>New data </a:t>
              </a:r>
            </a:p>
            <a:p>
              <a:pPr defTabSz="685647" fontAlgn="base">
                <a:lnSpc>
                  <a:spcPct val="90000"/>
                </a:lnSpc>
                <a:spcBef>
                  <a:spcPct val="0"/>
                </a:spcBef>
                <a:spcAft>
                  <a:spcPct val="0"/>
                </a:spcAft>
              </a:pPr>
              <a:r>
                <a:rPr lang="en-US" sz="1471" dirty="0">
                  <a:gradFill>
                    <a:gsLst>
                      <a:gs pos="0">
                        <a:srgbClr val="DC3C00"/>
                      </a:gs>
                      <a:gs pos="100000">
                        <a:srgbClr val="DC3C00"/>
                      </a:gs>
                    </a:gsLst>
                    <a:lin ang="5400000" scaled="0"/>
                  </a:gradFill>
                  <a:latin typeface="Segoe UI Light"/>
                  <a:ea typeface="Segoe UI" pitchFamily="34" charset="0"/>
                  <a:cs typeface="Segoe UI" pitchFamily="34" charset="0"/>
                </a:rPr>
                <a:t>sources and types</a:t>
              </a:r>
            </a:p>
          </p:txBody>
        </p:sp>
        <p:grpSp>
          <p:nvGrpSpPr>
            <p:cNvPr id="115" name="Group 114"/>
            <p:cNvGrpSpPr/>
            <p:nvPr/>
          </p:nvGrpSpPr>
          <p:grpSpPr>
            <a:xfrm>
              <a:off x="4762781" y="4639151"/>
              <a:ext cx="399412" cy="433423"/>
              <a:chOff x="3012989" y="4901710"/>
              <a:chExt cx="536699" cy="582400"/>
            </a:xfrm>
          </p:grpSpPr>
          <p:sp>
            <p:nvSpPr>
              <p:cNvPr id="116" name="Oval 115"/>
              <p:cNvSpPr/>
              <p:nvPr/>
            </p:nvSpPr>
            <p:spPr>
              <a:xfrm>
                <a:off x="3021094" y="4962286"/>
                <a:ext cx="421835" cy="421835"/>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sp>
            <p:nvSpPr>
              <p:cNvPr id="117" name="TextBox 116"/>
              <p:cNvSpPr txBox="1"/>
              <p:nvPr/>
            </p:nvSpPr>
            <p:spPr>
              <a:xfrm>
                <a:off x="3012989" y="4901710"/>
                <a:ext cx="536699" cy="582400"/>
              </a:xfrm>
              <a:prstGeom prst="rect">
                <a:avLst/>
              </a:prstGeom>
              <a:noFill/>
            </p:spPr>
            <p:txBody>
              <a:bodyPr wrap="none" rtlCol="0">
                <a:spAutoFit/>
              </a:bodyPr>
              <a:lstStyle/>
              <a:p>
                <a:r>
                  <a:rPr lang="en-US" sz="1471" b="1" dirty="0">
                    <a:gradFill>
                      <a:gsLst>
                        <a:gs pos="0">
                          <a:srgbClr val="DC3C00"/>
                        </a:gs>
                        <a:gs pos="100000">
                          <a:srgbClr val="DC3C00"/>
                        </a:gs>
                      </a:gsLst>
                      <a:lin ang="5400000" scaled="0"/>
                    </a:gradFill>
                  </a:rPr>
                  <a:t>3</a:t>
                </a:r>
              </a:p>
            </p:txBody>
          </p:sp>
        </p:grpSp>
      </p:grpSp>
      <p:sp>
        <p:nvSpPr>
          <p:cNvPr id="118" name="Freeform 128"/>
          <p:cNvSpPr>
            <a:spLocks noChangeAspect="1"/>
          </p:cNvSpPr>
          <p:nvPr/>
        </p:nvSpPr>
        <p:spPr bwMode="black">
          <a:xfrm>
            <a:off x="7357166" y="5011289"/>
            <a:ext cx="1321346" cy="729930"/>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1"/>
          </a:solidFill>
          <a:ln>
            <a:noFill/>
          </a:ln>
          <a:extLst/>
        </p:spPr>
        <p:txBody>
          <a:bodyPr vert="horz" wrap="square" lIns="67232" tIns="33616" rIns="67232" bIns="33616" numCol="1" anchor="t" anchorCtr="0" compatLnSpc="1">
            <a:prstTxWarp prst="textNoShape">
              <a:avLst/>
            </a:prstTxWarp>
          </a:bodyPr>
          <a:lstStyle/>
          <a:p>
            <a:endParaRPr lang="en-US" sz="1090" dirty="0">
              <a:solidFill>
                <a:srgbClr val="000000"/>
              </a:solidFill>
            </a:endParaRPr>
          </a:p>
        </p:txBody>
      </p:sp>
      <p:grpSp>
        <p:nvGrpSpPr>
          <p:cNvPr id="119" name="Group 118"/>
          <p:cNvGrpSpPr/>
          <p:nvPr/>
        </p:nvGrpSpPr>
        <p:grpSpPr>
          <a:xfrm>
            <a:off x="417903" y="4934758"/>
            <a:ext cx="453048" cy="930782"/>
            <a:chOff x="3229167" y="4410574"/>
            <a:chExt cx="616177" cy="1265928"/>
          </a:xfrm>
        </p:grpSpPr>
        <p:sp>
          <p:nvSpPr>
            <p:cNvPr id="120" name="Rectangle 119"/>
            <p:cNvSpPr/>
            <p:nvPr/>
          </p:nvSpPr>
          <p:spPr>
            <a:xfrm>
              <a:off x="3229167" y="4546758"/>
              <a:ext cx="501739" cy="941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sp>
          <p:nvSpPr>
            <p:cNvPr id="121" name="Freeform 15"/>
            <p:cNvSpPr>
              <a:spLocks noEditPoints="1"/>
            </p:cNvSpPr>
            <p:nvPr/>
          </p:nvSpPr>
          <p:spPr bwMode="auto">
            <a:xfrm>
              <a:off x="3229167" y="4410574"/>
              <a:ext cx="616177" cy="1265928"/>
            </a:xfrm>
            <a:custGeom>
              <a:avLst/>
              <a:gdLst>
                <a:gd name="T0" fmla="*/ 248 w 312"/>
                <a:gd name="T1" fmla="*/ 48 h 641"/>
                <a:gd name="T2" fmla="*/ 71 w 312"/>
                <a:gd name="T3" fmla="*/ 0 h 641"/>
                <a:gd name="T4" fmla="*/ 258 w 312"/>
                <a:gd name="T5" fmla="*/ 641 h 641"/>
                <a:gd name="T6" fmla="*/ 312 w 312"/>
                <a:gd name="T7" fmla="*/ 10 h 641"/>
                <a:gd name="T8" fmla="*/ 258 w 312"/>
                <a:gd name="T9" fmla="*/ 641 h 641"/>
                <a:gd name="T10" fmla="*/ 248 w 312"/>
                <a:gd name="T11" fmla="*/ 55 h 641"/>
                <a:gd name="T12" fmla="*/ 0 w 312"/>
                <a:gd name="T13" fmla="*/ 641 h 641"/>
                <a:gd name="T14" fmla="*/ 19 w 312"/>
                <a:gd name="T15" fmla="*/ 107 h 641"/>
                <a:gd name="T16" fmla="*/ 232 w 312"/>
                <a:gd name="T17" fmla="*/ 78 h 641"/>
                <a:gd name="T18" fmla="*/ 19 w 312"/>
                <a:gd name="T19" fmla="*/ 107 h 641"/>
                <a:gd name="T20" fmla="*/ 232 w 312"/>
                <a:gd name="T21" fmla="*/ 135 h 641"/>
                <a:gd name="T22" fmla="*/ 19 w 312"/>
                <a:gd name="T23" fmla="*/ 121 h 641"/>
                <a:gd name="T24" fmla="*/ 19 w 312"/>
                <a:gd name="T25" fmla="*/ 166 h 641"/>
                <a:gd name="T26" fmla="*/ 232 w 312"/>
                <a:gd name="T27" fmla="*/ 152 h 641"/>
                <a:gd name="T28" fmla="*/ 19 w 312"/>
                <a:gd name="T29" fmla="*/ 166 h 641"/>
                <a:gd name="T30" fmla="*/ 232 w 312"/>
                <a:gd name="T31" fmla="*/ 196 h 641"/>
                <a:gd name="T32" fmla="*/ 19 w 312"/>
                <a:gd name="T33" fmla="*/ 182 h 641"/>
                <a:gd name="T34" fmla="*/ 19 w 312"/>
                <a:gd name="T35" fmla="*/ 227 h 641"/>
                <a:gd name="T36" fmla="*/ 232 w 312"/>
                <a:gd name="T37" fmla="*/ 213 h 641"/>
                <a:gd name="T38" fmla="*/ 19 w 312"/>
                <a:gd name="T39" fmla="*/ 227 h 641"/>
                <a:gd name="T40" fmla="*/ 232 w 312"/>
                <a:gd name="T41" fmla="*/ 258 h 641"/>
                <a:gd name="T42" fmla="*/ 19 w 312"/>
                <a:gd name="T43" fmla="*/ 244 h 641"/>
                <a:gd name="T44" fmla="*/ 19 w 312"/>
                <a:gd name="T45" fmla="*/ 289 h 641"/>
                <a:gd name="T46" fmla="*/ 232 w 312"/>
                <a:gd name="T47" fmla="*/ 274 h 641"/>
                <a:gd name="T48" fmla="*/ 19 w 312"/>
                <a:gd name="T49" fmla="*/ 289 h 641"/>
                <a:gd name="T50" fmla="*/ 232 w 312"/>
                <a:gd name="T51" fmla="*/ 319 h 641"/>
                <a:gd name="T52" fmla="*/ 19 w 312"/>
                <a:gd name="T53" fmla="*/ 305 h 641"/>
                <a:gd name="T54" fmla="*/ 19 w 312"/>
                <a:gd name="T55" fmla="*/ 352 h 641"/>
                <a:gd name="T56" fmla="*/ 232 w 312"/>
                <a:gd name="T57" fmla="*/ 338 h 641"/>
                <a:gd name="T58" fmla="*/ 19 w 312"/>
                <a:gd name="T59" fmla="*/ 352 h 641"/>
                <a:gd name="T60" fmla="*/ 232 w 312"/>
                <a:gd name="T61" fmla="*/ 383 h 641"/>
                <a:gd name="T62" fmla="*/ 19 w 312"/>
                <a:gd name="T63" fmla="*/ 369 h 641"/>
                <a:gd name="T64" fmla="*/ 19 w 312"/>
                <a:gd name="T65" fmla="*/ 414 h 641"/>
                <a:gd name="T66" fmla="*/ 232 w 312"/>
                <a:gd name="T67" fmla="*/ 400 h 641"/>
                <a:gd name="T68" fmla="*/ 19 w 312"/>
                <a:gd name="T69" fmla="*/ 414 h 641"/>
                <a:gd name="T70" fmla="*/ 232 w 312"/>
                <a:gd name="T71" fmla="*/ 445 h 641"/>
                <a:gd name="T72" fmla="*/ 19 w 312"/>
                <a:gd name="T73" fmla="*/ 430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2" h="641">
                  <a:moveTo>
                    <a:pt x="312" y="0"/>
                  </a:moveTo>
                  <a:lnTo>
                    <a:pt x="248" y="48"/>
                  </a:lnTo>
                  <a:lnTo>
                    <a:pt x="5" y="48"/>
                  </a:lnTo>
                  <a:lnTo>
                    <a:pt x="71" y="0"/>
                  </a:lnTo>
                  <a:lnTo>
                    <a:pt x="312" y="0"/>
                  </a:lnTo>
                  <a:close/>
                  <a:moveTo>
                    <a:pt x="258" y="641"/>
                  </a:moveTo>
                  <a:lnTo>
                    <a:pt x="312" y="572"/>
                  </a:lnTo>
                  <a:lnTo>
                    <a:pt x="312" y="10"/>
                  </a:lnTo>
                  <a:lnTo>
                    <a:pt x="258" y="52"/>
                  </a:lnTo>
                  <a:lnTo>
                    <a:pt x="258" y="641"/>
                  </a:lnTo>
                  <a:close/>
                  <a:moveTo>
                    <a:pt x="0" y="55"/>
                  </a:moveTo>
                  <a:lnTo>
                    <a:pt x="248" y="55"/>
                  </a:lnTo>
                  <a:lnTo>
                    <a:pt x="248" y="641"/>
                  </a:lnTo>
                  <a:lnTo>
                    <a:pt x="0" y="641"/>
                  </a:lnTo>
                  <a:lnTo>
                    <a:pt x="0" y="55"/>
                  </a:lnTo>
                  <a:close/>
                  <a:moveTo>
                    <a:pt x="19" y="107"/>
                  </a:moveTo>
                  <a:lnTo>
                    <a:pt x="232" y="107"/>
                  </a:lnTo>
                  <a:lnTo>
                    <a:pt x="232" y="78"/>
                  </a:lnTo>
                  <a:lnTo>
                    <a:pt x="19" y="78"/>
                  </a:lnTo>
                  <a:lnTo>
                    <a:pt x="19" y="107"/>
                  </a:lnTo>
                  <a:close/>
                  <a:moveTo>
                    <a:pt x="19" y="135"/>
                  </a:moveTo>
                  <a:lnTo>
                    <a:pt x="232" y="135"/>
                  </a:lnTo>
                  <a:lnTo>
                    <a:pt x="232" y="121"/>
                  </a:lnTo>
                  <a:lnTo>
                    <a:pt x="19" y="121"/>
                  </a:lnTo>
                  <a:lnTo>
                    <a:pt x="19" y="135"/>
                  </a:lnTo>
                  <a:close/>
                  <a:moveTo>
                    <a:pt x="19" y="166"/>
                  </a:moveTo>
                  <a:lnTo>
                    <a:pt x="232" y="166"/>
                  </a:lnTo>
                  <a:lnTo>
                    <a:pt x="232" y="152"/>
                  </a:lnTo>
                  <a:lnTo>
                    <a:pt x="19" y="152"/>
                  </a:lnTo>
                  <a:lnTo>
                    <a:pt x="19" y="166"/>
                  </a:lnTo>
                  <a:close/>
                  <a:moveTo>
                    <a:pt x="19" y="196"/>
                  </a:moveTo>
                  <a:lnTo>
                    <a:pt x="232" y="196"/>
                  </a:lnTo>
                  <a:lnTo>
                    <a:pt x="232" y="182"/>
                  </a:lnTo>
                  <a:lnTo>
                    <a:pt x="19" y="182"/>
                  </a:lnTo>
                  <a:lnTo>
                    <a:pt x="19" y="196"/>
                  </a:lnTo>
                  <a:close/>
                  <a:moveTo>
                    <a:pt x="19" y="227"/>
                  </a:moveTo>
                  <a:lnTo>
                    <a:pt x="232" y="227"/>
                  </a:lnTo>
                  <a:lnTo>
                    <a:pt x="232" y="213"/>
                  </a:lnTo>
                  <a:lnTo>
                    <a:pt x="19" y="213"/>
                  </a:lnTo>
                  <a:lnTo>
                    <a:pt x="19" y="227"/>
                  </a:lnTo>
                  <a:close/>
                  <a:moveTo>
                    <a:pt x="19" y="258"/>
                  </a:moveTo>
                  <a:lnTo>
                    <a:pt x="232" y="258"/>
                  </a:lnTo>
                  <a:lnTo>
                    <a:pt x="232" y="244"/>
                  </a:lnTo>
                  <a:lnTo>
                    <a:pt x="19" y="244"/>
                  </a:lnTo>
                  <a:lnTo>
                    <a:pt x="19" y="258"/>
                  </a:lnTo>
                  <a:close/>
                  <a:moveTo>
                    <a:pt x="19" y="289"/>
                  </a:moveTo>
                  <a:lnTo>
                    <a:pt x="232" y="289"/>
                  </a:lnTo>
                  <a:lnTo>
                    <a:pt x="232" y="274"/>
                  </a:lnTo>
                  <a:lnTo>
                    <a:pt x="19" y="274"/>
                  </a:lnTo>
                  <a:lnTo>
                    <a:pt x="19" y="289"/>
                  </a:lnTo>
                  <a:close/>
                  <a:moveTo>
                    <a:pt x="19" y="319"/>
                  </a:moveTo>
                  <a:lnTo>
                    <a:pt x="232" y="319"/>
                  </a:lnTo>
                  <a:lnTo>
                    <a:pt x="232" y="305"/>
                  </a:lnTo>
                  <a:lnTo>
                    <a:pt x="19" y="305"/>
                  </a:lnTo>
                  <a:lnTo>
                    <a:pt x="19" y="319"/>
                  </a:lnTo>
                  <a:close/>
                  <a:moveTo>
                    <a:pt x="19" y="352"/>
                  </a:moveTo>
                  <a:lnTo>
                    <a:pt x="232" y="352"/>
                  </a:lnTo>
                  <a:lnTo>
                    <a:pt x="232" y="338"/>
                  </a:lnTo>
                  <a:lnTo>
                    <a:pt x="19" y="338"/>
                  </a:lnTo>
                  <a:lnTo>
                    <a:pt x="19" y="352"/>
                  </a:lnTo>
                  <a:close/>
                  <a:moveTo>
                    <a:pt x="19" y="383"/>
                  </a:moveTo>
                  <a:lnTo>
                    <a:pt x="232" y="383"/>
                  </a:lnTo>
                  <a:lnTo>
                    <a:pt x="232" y="369"/>
                  </a:lnTo>
                  <a:lnTo>
                    <a:pt x="19" y="369"/>
                  </a:lnTo>
                  <a:lnTo>
                    <a:pt x="19" y="383"/>
                  </a:lnTo>
                  <a:close/>
                  <a:moveTo>
                    <a:pt x="19" y="414"/>
                  </a:moveTo>
                  <a:lnTo>
                    <a:pt x="232" y="414"/>
                  </a:lnTo>
                  <a:lnTo>
                    <a:pt x="232" y="400"/>
                  </a:lnTo>
                  <a:lnTo>
                    <a:pt x="19" y="400"/>
                  </a:lnTo>
                  <a:lnTo>
                    <a:pt x="19" y="414"/>
                  </a:lnTo>
                  <a:close/>
                  <a:moveTo>
                    <a:pt x="19" y="445"/>
                  </a:moveTo>
                  <a:lnTo>
                    <a:pt x="232" y="445"/>
                  </a:lnTo>
                  <a:lnTo>
                    <a:pt x="232" y="430"/>
                  </a:lnTo>
                  <a:lnTo>
                    <a:pt x="19" y="430"/>
                  </a:lnTo>
                  <a:lnTo>
                    <a:pt x="19" y="445"/>
                  </a:lnTo>
                  <a:close/>
                </a:path>
              </a:pathLst>
            </a:custGeom>
            <a:solidFill>
              <a:schemeClr val="tx1">
                <a:lumMod val="50000"/>
                <a:lumOff val="50000"/>
              </a:schemeClr>
            </a:solidFill>
            <a:ln>
              <a:noFill/>
            </a:ln>
            <a:extLst/>
          </p:spPr>
          <p:txBody>
            <a:bodyPr vert="horz" wrap="square" lIns="67232" tIns="33616" rIns="67232" bIns="33616" numCol="1" anchor="t" anchorCtr="0" compatLnSpc="1">
              <a:prstTxWarp prst="textNoShape">
                <a:avLst/>
              </a:prstTxWarp>
            </a:bodyPr>
            <a:lstStyle/>
            <a:p>
              <a:pPr defTabSz="672199"/>
              <a:endParaRPr lang="en-US" sz="1250" dirty="0">
                <a:solidFill>
                  <a:srgbClr val="000000"/>
                </a:solidFill>
              </a:endParaRPr>
            </a:p>
          </p:txBody>
        </p:sp>
      </p:grpSp>
      <p:sp>
        <p:nvSpPr>
          <p:cNvPr id="122" name="Isosceles Triangle 51"/>
          <p:cNvSpPr/>
          <p:nvPr/>
        </p:nvSpPr>
        <p:spPr>
          <a:xfrm rot="15847062">
            <a:off x="1433418" y="4423771"/>
            <a:ext cx="1088179" cy="2145404"/>
          </a:xfrm>
          <a:custGeom>
            <a:avLst/>
            <a:gdLst>
              <a:gd name="connsiteX0" fmla="*/ 0 w 3403786"/>
              <a:gd name="connsiteY0" fmla="*/ 1371600 h 1371600"/>
              <a:gd name="connsiteX1" fmla="*/ 1868236 w 3403786"/>
              <a:gd name="connsiteY1" fmla="*/ 0 h 1371600"/>
              <a:gd name="connsiteX2" fmla="*/ 3403786 w 3403786"/>
              <a:gd name="connsiteY2" fmla="*/ 1371600 h 1371600"/>
              <a:gd name="connsiteX3" fmla="*/ 0 w 3403786"/>
              <a:gd name="connsiteY3" fmla="*/ 1371600 h 1371600"/>
              <a:gd name="connsiteX0" fmla="*/ 0 w 3403786"/>
              <a:gd name="connsiteY0" fmla="*/ 3229190 h 3229190"/>
              <a:gd name="connsiteX1" fmla="*/ 1629650 w 3403786"/>
              <a:gd name="connsiteY1" fmla="*/ 0 h 3229190"/>
              <a:gd name="connsiteX2" fmla="*/ 3403786 w 3403786"/>
              <a:gd name="connsiteY2" fmla="*/ 3229190 h 3229190"/>
              <a:gd name="connsiteX3" fmla="*/ 0 w 3403786"/>
              <a:gd name="connsiteY3" fmla="*/ 3229190 h 3229190"/>
              <a:gd name="connsiteX0" fmla="*/ 0 w 3023021"/>
              <a:gd name="connsiteY0" fmla="*/ 3229190 h 3822109"/>
              <a:gd name="connsiteX1" fmla="*/ 1629650 w 3023021"/>
              <a:gd name="connsiteY1" fmla="*/ 0 h 3822109"/>
              <a:gd name="connsiteX2" fmla="*/ 3023021 w 3023021"/>
              <a:gd name="connsiteY2" fmla="*/ 3822109 h 3822109"/>
              <a:gd name="connsiteX3" fmla="*/ 0 w 3023021"/>
              <a:gd name="connsiteY3" fmla="*/ 3229190 h 3822109"/>
              <a:gd name="connsiteX0" fmla="*/ 0 w 2483455"/>
              <a:gd name="connsiteY0" fmla="*/ 1634333 h 3822109"/>
              <a:gd name="connsiteX1" fmla="*/ 1090084 w 2483455"/>
              <a:gd name="connsiteY1" fmla="*/ 0 h 3822109"/>
              <a:gd name="connsiteX2" fmla="*/ 2483455 w 2483455"/>
              <a:gd name="connsiteY2" fmla="*/ 3822109 h 3822109"/>
              <a:gd name="connsiteX3" fmla="*/ 0 w 2483455"/>
              <a:gd name="connsiteY3" fmla="*/ 1634333 h 3822109"/>
              <a:gd name="connsiteX0" fmla="*/ 0 w 2507311"/>
              <a:gd name="connsiteY0" fmla="*/ 1673418 h 3822109"/>
              <a:gd name="connsiteX1" fmla="*/ 1113940 w 2507311"/>
              <a:gd name="connsiteY1" fmla="*/ 0 h 3822109"/>
              <a:gd name="connsiteX2" fmla="*/ 2507311 w 2507311"/>
              <a:gd name="connsiteY2" fmla="*/ 3822109 h 3822109"/>
              <a:gd name="connsiteX3" fmla="*/ 0 w 2507311"/>
              <a:gd name="connsiteY3" fmla="*/ 1673418 h 3822109"/>
              <a:gd name="connsiteX0" fmla="*/ 0 w 2091500"/>
              <a:gd name="connsiteY0" fmla="*/ 1673418 h 2972012"/>
              <a:gd name="connsiteX1" fmla="*/ 1113940 w 2091500"/>
              <a:gd name="connsiteY1" fmla="*/ 0 h 2972012"/>
              <a:gd name="connsiteX2" fmla="*/ 2091500 w 2091500"/>
              <a:gd name="connsiteY2" fmla="*/ 2972012 h 2972012"/>
              <a:gd name="connsiteX3" fmla="*/ 0 w 2091500"/>
              <a:gd name="connsiteY3" fmla="*/ 1673418 h 2972012"/>
            </a:gdLst>
            <a:ahLst/>
            <a:cxnLst>
              <a:cxn ang="0">
                <a:pos x="connsiteX0" y="connsiteY0"/>
              </a:cxn>
              <a:cxn ang="0">
                <a:pos x="connsiteX1" y="connsiteY1"/>
              </a:cxn>
              <a:cxn ang="0">
                <a:pos x="connsiteX2" y="connsiteY2"/>
              </a:cxn>
              <a:cxn ang="0">
                <a:pos x="connsiteX3" y="connsiteY3"/>
              </a:cxn>
            </a:cxnLst>
            <a:rect l="l" t="t" r="r" b="b"/>
            <a:pathLst>
              <a:path w="2091500" h="2972012">
                <a:moveTo>
                  <a:pt x="0" y="1673418"/>
                </a:moveTo>
                <a:lnTo>
                  <a:pt x="1113940" y="0"/>
                </a:lnTo>
                <a:lnTo>
                  <a:pt x="2091500" y="2972012"/>
                </a:lnTo>
                <a:lnTo>
                  <a:pt x="0" y="1673418"/>
                </a:lnTo>
                <a:close/>
              </a:path>
            </a:pathLst>
          </a:custGeom>
          <a:gradFill>
            <a:gsLst>
              <a:gs pos="100000">
                <a:schemeClr val="bg1">
                  <a:alpha val="0"/>
                </a:schemeClr>
              </a:gs>
              <a:gs pos="0">
                <a:schemeClr val="tx2">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grpSp>
        <p:nvGrpSpPr>
          <p:cNvPr id="123" name="Group 122"/>
          <p:cNvGrpSpPr/>
          <p:nvPr/>
        </p:nvGrpSpPr>
        <p:grpSpPr>
          <a:xfrm>
            <a:off x="7714770" y="4297358"/>
            <a:ext cx="1112374" cy="646214"/>
            <a:chOff x="9184992" y="5230771"/>
            <a:chExt cx="1512906" cy="878895"/>
          </a:xfrm>
        </p:grpSpPr>
        <p:sp>
          <p:nvSpPr>
            <p:cNvPr id="124" name="Rectangle 123"/>
            <p:cNvSpPr/>
            <p:nvPr/>
          </p:nvSpPr>
          <p:spPr bwMode="auto">
            <a:xfrm>
              <a:off x="9184992" y="5491835"/>
              <a:ext cx="1512906" cy="61783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7232" tIns="107571" rIns="67232" bIns="107571" numCol="1" spcCol="0" rtlCol="0" fromWordArt="0" anchor="t" anchorCtr="0" forceAA="0" compatLnSpc="1">
              <a:prstTxWarp prst="textNoShape">
                <a:avLst/>
              </a:prstTxWarp>
              <a:noAutofit/>
            </a:bodyPr>
            <a:lstStyle/>
            <a:p>
              <a:pPr defTabSz="685647" fontAlgn="base">
                <a:lnSpc>
                  <a:spcPct val="90000"/>
                </a:lnSpc>
                <a:spcBef>
                  <a:spcPct val="0"/>
                </a:spcBef>
                <a:spcAft>
                  <a:spcPct val="0"/>
                </a:spcAft>
              </a:pPr>
              <a:r>
                <a:rPr lang="en-US" sz="1471" dirty="0">
                  <a:gradFill>
                    <a:gsLst>
                      <a:gs pos="0">
                        <a:srgbClr val="DC3C00"/>
                      </a:gs>
                      <a:gs pos="100000">
                        <a:srgbClr val="DC3C00"/>
                      </a:gs>
                    </a:gsLst>
                    <a:lin ang="5400000" scaled="0"/>
                  </a:gradFill>
                  <a:latin typeface="Segoe UI Light"/>
                  <a:ea typeface="Segoe UI" pitchFamily="34" charset="0"/>
                  <a:cs typeface="Segoe UI" pitchFamily="34" charset="0"/>
                </a:rPr>
                <a:t>Cloud-born </a:t>
              </a:r>
            </a:p>
            <a:p>
              <a:pPr defTabSz="685647" fontAlgn="base">
                <a:lnSpc>
                  <a:spcPct val="90000"/>
                </a:lnSpc>
                <a:spcBef>
                  <a:spcPct val="0"/>
                </a:spcBef>
                <a:spcAft>
                  <a:spcPct val="0"/>
                </a:spcAft>
              </a:pPr>
              <a:r>
                <a:rPr lang="en-US" sz="1471" dirty="0">
                  <a:gradFill>
                    <a:gsLst>
                      <a:gs pos="0">
                        <a:srgbClr val="DC3C00"/>
                      </a:gs>
                      <a:gs pos="100000">
                        <a:srgbClr val="DC3C00"/>
                      </a:gs>
                    </a:gsLst>
                    <a:lin ang="5400000" scaled="0"/>
                  </a:gradFill>
                  <a:latin typeface="Segoe UI Light"/>
                  <a:ea typeface="Segoe UI" pitchFamily="34" charset="0"/>
                  <a:cs typeface="Segoe UI" pitchFamily="34" charset="0"/>
                </a:rPr>
                <a:t>data</a:t>
              </a:r>
            </a:p>
          </p:txBody>
        </p:sp>
        <p:grpSp>
          <p:nvGrpSpPr>
            <p:cNvPr id="125" name="Group 124"/>
            <p:cNvGrpSpPr/>
            <p:nvPr/>
          </p:nvGrpSpPr>
          <p:grpSpPr>
            <a:xfrm>
              <a:off x="9796519" y="5230771"/>
              <a:ext cx="399412" cy="433422"/>
              <a:chOff x="3642641" y="4931386"/>
              <a:chExt cx="497354" cy="539703"/>
            </a:xfrm>
          </p:grpSpPr>
          <p:sp>
            <p:nvSpPr>
              <p:cNvPr id="126" name="Oval 125"/>
              <p:cNvSpPr/>
              <p:nvPr/>
            </p:nvSpPr>
            <p:spPr>
              <a:xfrm>
                <a:off x="3651348" y="4962286"/>
                <a:ext cx="421835" cy="421835"/>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sp>
            <p:nvSpPr>
              <p:cNvPr id="127" name="TextBox 126"/>
              <p:cNvSpPr txBox="1"/>
              <p:nvPr/>
            </p:nvSpPr>
            <p:spPr>
              <a:xfrm>
                <a:off x="3642641" y="4931386"/>
                <a:ext cx="497354" cy="539703"/>
              </a:xfrm>
              <a:prstGeom prst="rect">
                <a:avLst/>
              </a:prstGeom>
              <a:noFill/>
            </p:spPr>
            <p:txBody>
              <a:bodyPr wrap="none" rtlCol="0">
                <a:spAutoFit/>
              </a:bodyPr>
              <a:lstStyle/>
              <a:p>
                <a:r>
                  <a:rPr lang="en-US" sz="1471" b="1" dirty="0">
                    <a:gradFill>
                      <a:gsLst>
                        <a:gs pos="0">
                          <a:srgbClr val="DC3C00"/>
                        </a:gs>
                        <a:gs pos="100000">
                          <a:srgbClr val="DC3C00"/>
                        </a:gs>
                      </a:gsLst>
                      <a:lin ang="5400000" scaled="0"/>
                    </a:gradFill>
                  </a:rPr>
                  <a:t>4</a:t>
                </a:r>
              </a:p>
            </p:txBody>
          </p:sp>
        </p:grpSp>
      </p:grpSp>
      <p:sp>
        <p:nvSpPr>
          <p:cNvPr id="128" name="Explosion 1 127"/>
          <p:cNvSpPr/>
          <p:nvPr/>
        </p:nvSpPr>
        <p:spPr>
          <a:xfrm>
            <a:off x="3989306" y="3356391"/>
            <a:ext cx="722955" cy="266417"/>
          </a:xfrm>
          <a:prstGeom prst="irregularSeal1">
            <a:avLst/>
          </a:prstGeom>
          <a:solidFill>
            <a:srgbClr val="F088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sp>
        <p:nvSpPr>
          <p:cNvPr id="129" name="Freeform 6"/>
          <p:cNvSpPr>
            <a:spLocks noChangeAspect="1" noEditPoints="1"/>
          </p:cNvSpPr>
          <p:nvPr/>
        </p:nvSpPr>
        <p:spPr bwMode="black">
          <a:xfrm>
            <a:off x="4536219" y="2194563"/>
            <a:ext cx="315885" cy="376019"/>
          </a:xfrm>
          <a:custGeom>
            <a:avLst/>
            <a:gdLst>
              <a:gd name="T0" fmla="*/ 326 w 813"/>
              <a:gd name="T1" fmla="*/ 0 h 1040"/>
              <a:gd name="T2" fmla="*/ 121 w 813"/>
              <a:gd name="T3" fmla="*/ 174 h 1040"/>
              <a:gd name="T4" fmla="*/ 121 w 813"/>
              <a:gd name="T5" fmla="*/ 254 h 1040"/>
              <a:gd name="T6" fmla="*/ 0 w 813"/>
              <a:gd name="T7" fmla="*/ 357 h 1040"/>
              <a:gd name="T8" fmla="*/ 0 w 813"/>
              <a:gd name="T9" fmla="*/ 1040 h 1040"/>
              <a:gd name="T10" fmla="*/ 692 w 813"/>
              <a:gd name="T11" fmla="*/ 1040 h 1040"/>
              <a:gd name="T12" fmla="*/ 692 w 813"/>
              <a:gd name="T13" fmla="*/ 857 h 1040"/>
              <a:gd name="T14" fmla="*/ 813 w 813"/>
              <a:gd name="T15" fmla="*/ 857 h 1040"/>
              <a:gd name="T16" fmla="*/ 813 w 813"/>
              <a:gd name="T17" fmla="*/ 0 h 1040"/>
              <a:gd name="T18" fmla="*/ 326 w 813"/>
              <a:gd name="T19" fmla="*/ 0 h 1040"/>
              <a:gd name="T20" fmla="*/ 619 w 813"/>
              <a:gd name="T21" fmla="*/ 978 h 1040"/>
              <a:gd name="T22" fmla="*/ 73 w 813"/>
              <a:gd name="T23" fmla="*/ 978 h 1040"/>
              <a:gd name="T24" fmla="*/ 73 w 813"/>
              <a:gd name="T25" fmla="*/ 424 h 1040"/>
              <a:gd name="T26" fmla="*/ 121 w 813"/>
              <a:gd name="T27" fmla="*/ 424 h 1040"/>
              <a:gd name="T28" fmla="*/ 121 w 813"/>
              <a:gd name="T29" fmla="*/ 857 h 1040"/>
              <a:gd name="T30" fmla="*/ 619 w 813"/>
              <a:gd name="T31" fmla="*/ 857 h 1040"/>
              <a:gd name="T32" fmla="*/ 619 w 813"/>
              <a:gd name="T33" fmla="*/ 978 h 1040"/>
              <a:gd name="T34" fmla="*/ 740 w 813"/>
              <a:gd name="T35" fmla="*/ 796 h 1040"/>
              <a:gd name="T36" fmla="*/ 194 w 813"/>
              <a:gd name="T37" fmla="*/ 796 h 1040"/>
              <a:gd name="T38" fmla="*/ 194 w 813"/>
              <a:gd name="T39" fmla="*/ 241 h 1040"/>
              <a:gd name="T40" fmla="*/ 404 w 813"/>
              <a:gd name="T41" fmla="*/ 241 h 1040"/>
              <a:gd name="T42" fmla="*/ 404 w 813"/>
              <a:gd name="T43" fmla="*/ 62 h 1040"/>
              <a:gd name="T44" fmla="*/ 740 w 813"/>
              <a:gd name="T45" fmla="*/ 62 h 1040"/>
              <a:gd name="T46" fmla="*/ 740 w 813"/>
              <a:gd name="T47" fmla="*/ 796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13" h="1040">
                <a:moveTo>
                  <a:pt x="326" y="0"/>
                </a:moveTo>
                <a:lnTo>
                  <a:pt x="121" y="174"/>
                </a:lnTo>
                <a:lnTo>
                  <a:pt x="121" y="254"/>
                </a:lnTo>
                <a:lnTo>
                  <a:pt x="0" y="357"/>
                </a:lnTo>
                <a:lnTo>
                  <a:pt x="0" y="1040"/>
                </a:lnTo>
                <a:lnTo>
                  <a:pt x="692" y="1040"/>
                </a:lnTo>
                <a:lnTo>
                  <a:pt x="692" y="857"/>
                </a:lnTo>
                <a:lnTo>
                  <a:pt x="813" y="857"/>
                </a:lnTo>
                <a:lnTo>
                  <a:pt x="813" y="0"/>
                </a:lnTo>
                <a:lnTo>
                  <a:pt x="326" y="0"/>
                </a:lnTo>
                <a:close/>
                <a:moveTo>
                  <a:pt x="619" y="978"/>
                </a:moveTo>
                <a:lnTo>
                  <a:pt x="73" y="978"/>
                </a:lnTo>
                <a:lnTo>
                  <a:pt x="73" y="424"/>
                </a:lnTo>
                <a:lnTo>
                  <a:pt x="121" y="424"/>
                </a:lnTo>
                <a:lnTo>
                  <a:pt x="121" y="857"/>
                </a:lnTo>
                <a:lnTo>
                  <a:pt x="619" y="857"/>
                </a:lnTo>
                <a:lnTo>
                  <a:pt x="619" y="978"/>
                </a:lnTo>
                <a:close/>
                <a:moveTo>
                  <a:pt x="740" y="796"/>
                </a:moveTo>
                <a:lnTo>
                  <a:pt x="194" y="796"/>
                </a:lnTo>
                <a:lnTo>
                  <a:pt x="194" y="241"/>
                </a:lnTo>
                <a:lnTo>
                  <a:pt x="404" y="241"/>
                </a:lnTo>
                <a:lnTo>
                  <a:pt x="404" y="62"/>
                </a:lnTo>
                <a:lnTo>
                  <a:pt x="740" y="62"/>
                </a:lnTo>
                <a:lnTo>
                  <a:pt x="740" y="796"/>
                </a:lnTo>
                <a:close/>
              </a:path>
            </a:pathLst>
          </a:custGeom>
          <a:solidFill>
            <a:schemeClr val="bg1"/>
          </a:solidFill>
          <a:ln w="7" cap="flat">
            <a:noFill/>
            <a:prstDash val="solid"/>
            <a:miter lim="800000"/>
            <a:headEnd/>
            <a:tailEnd/>
          </a:ln>
        </p:spPr>
        <p:txBody>
          <a:bodyPr vert="horz" wrap="square" lIns="67232" tIns="33616" rIns="67232" bIns="33616" numCol="1" anchor="t" anchorCtr="0" compatLnSpc="1">
            <a:prstTxWarp prst="textNoShape">
              <a:avLst/>
            </a:prstTxWarp>
          </a:bodyPr>
          <a:lstStyle/>
          <a:p>
            <a:pPr defTabSz="672199"/>
            <a:endParaRPr lang="en-US" sz="1250" dirty="0">
              <a:solidFill>
                <a:srgbClr val="000000"/>
              </a:solidFill>
            </a:endParaRPr>
          </a:p>
        </p:txBody>
      </p:sp>
    </p:spTree>
    <p:extLst>
      <p:ext uri="{BB962C8B-B14F-4D97-AF65-F5344CB8AC3E}">
        <p14:creationId xmlns:p14="http://schemas.microsoft.com/office/powerpoint/2010/main" val="390068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1000"/>
                                        <p:tgtEl>
                                          <p:spTgt spid="7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8"/>
                                        </p:tgtEl>
                                        <p:attrNameLst>
                                          <p:attrName>style.visibility</p:attrName>
                                        </p:attrNameLst>
                                      </p:cBhvr>
                                      <p:to>
                                        <p:strVal val="visible"/>
                                      </p:to>
                                    </p:set>
                                    <p:animEffect transition="in" filter="fade">
                                      <p:cBhvr>
                                        <p:cTn id="10" dur="500"/>
                                        <p:tgtEl>
                                          <p:spTgt spid="128"/>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89"/>
                                        </p:tgtEl>
                                        <p:attrNameLst>
                                          <p:attrName>style.visibility</p:attrName>
                                        </p:attrNameLst>
                                      </p:cBhvr>
                                      <p:to>
                                        <p:strVal val="visible"/>
                                      </p:to>
                                    </p:set>
                                    <p:animEffect transition="in" filter="fade">
                                      <p:cBhvr>
                                        <p:cTn id="18" dur="1000"/>
                                        <p:tgtEl>
                                          <p:spTgt spid="89"/>
                                        </p:tgtEl>
                                      </p:cBhvr>
                                    </p:animEffect>
                                    <p:anim calcmode="lin" valueType="num">
                                      <p:cBhvr>
                                        <p:cTn id="19" dur="1000" fill="hold"/>
                                        <p:tgtEl>
                                          <p:spTgt spid="89"/>
                                        </p:tgtEl>
                                        <p:attrNameLst>
                                          <p:attrName>ppt_x</p:attrName>
                                        </p:attrNameLst>
                                      </p:cBhvr>
                                      <p:tavLst>
                                        <p:tav tm="0">
                                          <p:val>
                                            <p:strVal val="#ppt_x"/>
                                          </p:val>
                                        </p:tav>
                                        <p:tav tm="100000">
                                          <p:val>
                                            <p:strVal val="#ppt_x"/>
                                          </p:val>
                                        </p:tav>
                                      </p:tavLst>
                                    </p:anim>
                                    <p:anim calcmode="lin" valueType="num">
                                      <p:cBhvr>
                                        <p:cTn id="20" dur="1000" fill="hold"/>
                                        <p:tgtEl>
                                          <p:spTgt spid="89"/>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animEffect transition="in" filter="fade">
                                      <p:cBhvr>
                                        <p:cTn id="23" dur="1000"/>
                                        <p:tgtEl>
                                          <p:spTgt spid="84"/>
                                        </p:tgtEl>
                                      </p:cBhvr>
                                    </p:animEffect>
                                    <p:anim calcmode="lin" valueType="num">
                                      <p:cBhvr>
                                        <p:cTn id="24" dur="1000" fill="hold"/>
                                        <p:tgtEl>
                                          <p:spTgt spid="84"/>
                                        </p:tgtEl>
                                        <p:attrNameLst>
                                          <p:attrName>ppt_x</p:attrName>
                                        </p:attrNameLst>
                                      </p:cBhvr>
                                      <p:tavLst>
                                        <p:tav tm="0">
                                          <p:val>
                                            <p:strVal val="#ppt_x"/>
                                          </p:val>
                                        </p:tav>
                                        <p:tav tm="100000">
                                          <p:val>
                                            <p:strVal val="#ppt_x"/>
                                          </p:val>
                                        </p:tav>
                                      </p:tavLst>
                                    </p:anim>
                                    <p:anim calcmode="lin" valueType="num">
                                      <p:cBhvr>
                                        <p:cTn id="25"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path" presetSubtype="0" decel="100000" fill="hold" nodeType="clickEffect">
                                  <p:stCondLst>
                                    <p:cond delay="0"/>
                                  </p:stCondLst>
                                  <p:childTnLst>
                                    <p:animMotion origin="layout" path="M -3.26015E-6 -1.78847E-6 L -0.11616 -0.00045 " pathEditMode="relative" rAng="0" ptsTypes="AA">
                                      <p:cBhvr>
                                        <p:cTn id="29" dur="1000" fill="hold"/>
                                        <p:tgtEl>
                                          <p:spTgt spid="6"/>
                                        </p:tgtEl>
                                        <p:attrNameLst>
                                          <p:attrName>ppt_x</p:attrName>
                                          <p:attrName>ppt_y</p:attrName>
                                        </p:attrNameLst>
                                      </p:cBhvr>
                                      <p:rCtr x="-5808" y="-23"/>
                                    </p:animMotion>
                                  </p:childTnLst>
                                </p:cTn>
                              </p:par>
                              <p:par>
                                <p:cTn id="30" presetID="42" presetClass="path" presetSubtype="0" decel="100000" fill="hold" nodeType="withEffect">
                                  <p:stCondLst>
                                    <p:cond delay="0"/>
                                  </p:stCondLst>
                                  <p:childTnLst>
                                    <p:animMotion origin="layout" path="M 4.41665E-6 3.60872E-6 L -0.11616 -0.00046 " pathEditMode="relative" rAng="0" ptsTypes="AA">
                                      <p:cBhvr>
                                        <p:cTn id="31" dur="1000" fill="hold"/>
                                        <p:tgtEl>
                                          <p:spTgt spid="33"/>
                                        </p:tgtEl>
                                        <p:attrNameLst>
                                          <p:attrName>ppt_x</p:attrName>
                                          <p:attrName>ppt_y</p:attrName>
                                        </p:attrNameLst>
                                      </p:cBhvr>
                                      <p:rCtr x="-5808" y="-23"/>
                                    </p:animMotion>
                                  </p:childTnLst>
                                </p:cTn>
                              </p:par>
                              <p:par>
                                <p:cTn id="32" presetID="42" presetClass="entr" presetSubtype="0" fill="hold" nodeType="withEffect">
                                  <p:stCondLst>
                                    <p:cond delay="750"/>
                                  </p:stCondLst>
                                  <p:childTnLst>
                                    <p:set>
                                      <p:cBhvr>
                                        <p:cTn id="33" dur="1" fill="hold">
                                          <p:stCondLst>
                                            <p:cond delay="0"/>
                                          </p:stCondLst>
                                        </p:cTn>
                                        <p:tgtEl>
                                          <p:spTgt spid="94"/>
                                        </p:tgtEl>
                                        <p:attrNameLst>
                                          <p:attrName>style.visibility</p:attrName>
                                        </p:attrNameLst>
                                      </p:cBhvr>
                                      <p:to>
                                        <p:strVal val="visible"/>
                                      </p:to>
                                    </p:set>
                                    <p:animEffect transition="in" filter="fade">
                                      <p:cBhvr>
                                        <p:cTn id="34" dur="1000"/>
                                        <p:tgtEl>
                                          <p:spTgt spid="94"/>
                                        </p:tgtEl>
                                      </p:cBhvr>
                                    </p:animEffect>
                                    <p:anim calcmode="lin" valueType="num">
                                      <p:cBhvr>
                                        <p:cTn id="35" dur="1000" fill="hold"/>
                                        <p:tgtEl>
                                          <p:spTgt spid="94"/>
                                        </p:tgtEl>
                                        <p:attrNameLst>
                                          <p:attrName>ppt_x</p:attrName>
                                        </p:attrNameLst>
                                      </p:cBhvr>
                                      <p:tavLst>
                                        <p:tav tm="0">
                                          <p:val>
                                            <p:strVal val="#ppt_x"/>
                                          </p:val>
                                        </p:tav>
                                        <p:tav tm="100000">
                                          <p:val>
                                            <p:strVal val="#ppt_x"/>
                                          </p:val>
                                        </p:tav>
                                      </p:tavLst>
                                    </p:anim>
                                    <p:anim calcmode="lin" valueType="num">
                                      <p:cBhvr>
                                        <p:cTn id="36" dur="1000" fill="hold"/>
                                        <p:tgtEl>
                                          <p:spTgt spid="94"/>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750"/>
                                  </p:stCondLst>
                                  <p:childTnLst>
                                    <p:set>
                                      <p:cBhvr>
                                        <p:cTn id="38" dur="1" fill="hold">
                                          <p:stCondLst>
                                            <p:cond delay="0"/>
                                          </p:stCondLst>
                                        </p:cTn>
                                        <p:tgtEl>
                                          <p:spTgt spid="113"/>
                                        </p:tgtEl>
                                        <p:attrNameLst>
                                          <p:attrName>style.visibility</p:attrName>
                                        </p:attrNameLst>
                                      </p:cBhvr>
                                      <p:to>
                                        <p:strVal val="visible"/>
                                      </p:to>
                                    </p:set>
                                    <p:animEffect transition="in" filter="fade">
                                      <p:cBhvr>
                                        <p:cTn id="39" dur="1000"/>
                                        <p:tgtEl>
                                          <p:spTgt spid="113"/>
                                        </p:tgtEl>
                                      </p:cBhvr>
                                    </p:animEffect>
                                    <p:anim calcmode="lin" valueType="num">
                                      <p:cBhvr>
                                        <p:cTn id="40" dur="1000" fill="hold"/>
                                        <p:tgtEl>
                                          <p:spTgt spid="113"/>
                                        </p:tgtEl>
                                        <p:attrNameLst>
                                          <p:attrName>ppt_x</p:attrName>
                                        </p:attrNameLst>
                                      </p:cBhvr>
                                      <p:tavLst>
                                        <p:tav tm="0">
                                          <p:val>
                                            <p:strVal val="#ppt_x"/>
                                          </p:val>
                                        </p:tav>
                                        <p:tav tm="100000">
                                          <p:val>
                                            <p:strVal val="#ppt_x"/>
                                          </p:val>
                                        </p:tav>
                                      </p:tavLst>
                                    </p:anim>
                                    <p:anim calcmode="lin" valueType="num">
                                      <p:cBhvr>
                                        <p:cTn id="41" dur="1000" fill="hold"/>
                                        <p:tgtEl>
                                          <p:spTgt spid="113"/>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18"/>
                                        </p:tgtEl>
                                        <p:attrNameLst>
                                          <p:attrName>style.visibility</p:attrName>
                                        </p:attrNameLst>
                                      </p:cBhvr>
                                      <p:to>
                                        <p:strVal val="visible"/>
                                      </p:to>
                                    </p:set>
                                    <p:animEffect transition="in" filter="fade">
                                      <p:cBhvr>
                                        <p:cTn id="46" dur="1000"/>
                                        <p:tgtEl>
                                          <p:spTgt spid="118"/>
                                        </p:tgtEl>
                                      </p:cBhvr>
                                    </p:animEffect>
                                    <p:anim calcmode="lin" valueType="num">
                                      <p:cBhvr>
                                        <p:cTn id="47" dur="1000" fill="hold"/>
                                        <p:tgtEl>
                                          <p:spTgt spid="118"/>
                                        </p:tgtEl>
                                        <p:attrNameLst>
                                          <p:attrName>ppt_x</p:attrName>
                                        </p:attrNameLst>
                                      </p:cBhvr>
                                      <p:tavLst>
                                        <p:tav tm="0">
                                          <p:val>
                                            <p:strVal val="#ppt_x"/>
                                          </p:val>
                                        </p:tav>
                                        <p:tav tm="100000">
                                          <p:val>
                                            <p:strVal val="#ppt_x"/>
                                          </p:val>
                                        </p:tav>
                                      </p:tavLst>
                                    </p:anim>
                                    <p:anim calcmode="lin" valueType="num">
                                      <p:cBhvr>
                                        <p:cTn id="48" dur="1000" fill="hold"/>
                                        <p:tgtEl>
                                          <p:spTgt spid="118"/>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23"/>
                                        </p:tgtEl>
                                        <p:attrNameLst>
                                          <p:attrName>style.visibility</p:attrName>
                                        </p:attrNameLst>
                                      </p:cBhvr>
                                      <p:to>
                                        <p:strVal val="visible"/>
                                      </p:to>
                                    </p:set>
                                    <p:animEffect transition="in" filter="fade">
                                      <p:cBhvr>
                                        <p:cTn id="51" dur="1000"/>
                                        <p:tgtEl>
                                          <p:spTgt spid="123"/>
                                        </p:tgtEl>
                                      </p:cBhvr>
                                    </p:animEffect>
                                    <p:anim calcmode="lin" valueType="num">
                                      <p:cBhvr>
                                        <p:cTn id="52" dur="1000" fill="hold"/>
                                        <p:tgtEl>
                                          <p:spTgt spid="123"/>
                                        </p:tgtEl>
                                        <p:attrNameLst>
                                          <p:attrName>ppt_x</p:attrName>
                                        </p:attrNameLst>
                                      </p:cBhvr>
                                      <p:tavLst>
                                        <p:tav tm="0">
                                          <p:val>
                                            <p:strVal val="#ppt_x"/>
                                          </p:val>
                                        </p:tav>
                                        <p:tav tm="100000">
                                          <p:val>
                                            <p:strVal val="#ppt_x"/>
                                          </p:val>
                                        </p:tav>
                                      </p:tavLst>
                                    </p:anim>
                                    <p:anim calcmode="lin" valueType="num">
                                      <p:cBhvr>
                                        <p:cTn id="53" dur="1000" fill="hold"/>
                                        <p:tgtEl>
                                          <p:spTgt spid="123"/>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1000"/>
                                        <p:tgtEl>
                                          <p:spTgt spid="5"/>
                                        </p:tgtEl>
                                      </p:cBhvr>
                                    </p:animEffect>
                                    <p:anim calcmode="lin" valueType="num">
                                      <p:cBhvr>
                                        <p:cTn id="57" dur="1000" fill="hold"/>
                                        <p:tgtEl>
                                          <p:spTgt spid="5"/>
                                        </p:tgtEl>
                                        <p:attrNameLst>
                                          <p:attrName>ppt_x</p:attrName>
                                        </p:attrNameLst>
                                      </p:cBhvr>
                                      <p:tavLst>
                                        <p:tav tm="0">
                                          <p:val>
                                            <p:strVal val="#ppt_x"/>
                                          </p:val>
                                        </p:tav>
                                        <p:tav tm="100000">
                                          <p:val>
                                            <p:strVal val="#ppt_x"/>
                                          </p:val>
                                        </p:tav>
                                      </p:tavLst>
                                    </p:anim>
                                    <p:anim calcmode="lin" valueType="num">
                                      <p:cBhvr>
                                        <p:cTn id="58" dur="1000" fill="hold"/>
                                        <p:tgtEl>
                                          <p:spTgt spid="5"/>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22"/>
                                        </p:tgtEl>
                                        <p:attrNameLst>
                                          <p:attrName>style.visibility</p:attrName>
                                        </p:attrNameLst>
                                      </p:cBhvr>
                                      <p:to>
                                        <p:strVal val="visible"/>
                                      </p:to>
                                    </p:set>
                                    <p:animEffect transition="in" filter="fade">
                                      <p:cBhvr>
                                        <p:cTn id="61" dur="1000"/>
                                        <p:tgtEl>
                                          <p:spTgt spid="122"/>
                                        </p:tgtEl>
                                      </p:cBhvr>
                                    </p:animEffect>
                                    <p:anim calcmode="lin" valueType="num">
                                      <p:cBhvr>
                                        <p:cTn id="62" dur="1000" fill="hold"/>
                                        <p:tgtEl>
                                          <p:spTgt spid="122"/>
                                        </p:tgtEl>
                                        <p:attrNameLst>
                                          <p:attrName>ppt_x</p:attrName>
                                        </p:attrNameLst>
                                      </p:cBhvr>
                                      <p:tavLst>
                                        <p:tav tm="0">
                                          <p:val>
                                            <p:strVal val="#ppt_x"/>
                                          </p:val>
                                        </p:tav>
                                        <p:tav tm="100000">
                                          <p:val>
                                            <p:strVal val="#ppt_x"/>
                                          </p:val>
                                        </p:tav>
                                      </p:tavLst>
                                    </p:anim>
                                    <p:anim calcmode="lin" valueType="num">
                                      <p:cBhvr>
                                        <p:cTn id="63" dur="1000" fill="hold"/>
                                        <p:tgtEl>
                                          <p:spTgt spid="122"/>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19"/>
                                        </p:tgtEl>
                                        <p:attrNameLst>
                                          <p:attrName>style.visibility</p:attrName>
                                        </p:attrNameLst>
                                      </p:cBhvr>
                                      <p:to>
                                        <p:strVal val="visible"/>
                                      </p:to>
                                    </p:set>
                                    <p:animEffect transition="in" filter="fade">
                                      <p:cBhvr>
                                        <p:cTn id="66" dur="1000"/>
                                        <p:tgtEl>
                                          <p:spTgt spid="119"/>
                                        </p:tgtEl>
                                      </p:cBhvr>
                                    </p:animEffect>
                                    <p:anim calcmode="lin" valueType="num">
                                      <p:cBhvr>
                                        <p:cTn id="67" dur="1000" fill="hold"/>
                                        <p:tgtEl>
                                          <p:spTgt spid="119"/>
                                        </p:tgtEl>
                                        <p:attrNameLst>
                                          <p:attrName>ppt_x</p:attrName>
                                        </p:attrNameLst>
                                      </p:cBhvr>
                                      <p:tavLst>
                                        <p:tav tm="0">
                                          <p:val>
                                            <p:strVal val="#ppt_x"/>
                                          </p:val>
                                        </p:tav>
                                        <p:tav tm="100000">
                                          <p:val>
                                            <p:strVal val="#ppt_x"/>
                                          </p:val>
                                        </p:tav>
                                      </p:tavLst>
                                    </p:anim>
                                    <p:anim calcmode="lin" valueType="num">
                                      <p:cBhvr>
                                        <p:cTn id="68" dur="1000" fill="hold"/>
                                        <p:tgtEl>
                                          <p:spTgt spid="1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8" grpId="0" animBg="1"/>
      <p:bldP spid="122" grpId="0" animBg="1"/>
      <p:bldP spid="12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Modern Data Warehouse</a:t>
            </a:r>
            <a:endParaRPr lang="en-IE" dirty="0"/>
          </a:p>
        </p:txBody>
      </p:sp>
      <p:sp>
        <p:nvSpPr>
          <p:cNvPr id="4" name="Footer Placeholder 3"/>
          <p:cNvSpPr>
            <a:spLocks noGrp="1"/>
          </p:cNvSpPr>
          <p:nvPr>
            <p:ph type="ftr" sz="quarter" idx="11"/>
          </p:nvPr>
        </p:nvSpPr>
        <p:spPr/>
        <p:txBody>
          <a:bodyPr/>
          <a:lstStyle/>
          <a:p>
            <a:r>
              <a:rPr lang="pl-PL" dirty="0" err="1" smtClean="0"/>
              <a:t>SQLDay</a:t>
            </a:r>
            <a:r>
              <a:rPr lang="pl-PL" dirty="0" smtClean="0"/>
              <a:t> 2014</a:t>
            </a:r>
          </a:p>
        </p:txBody>
      </p:sp>
      <p:sp>
        <p:nvSpPr>
          <p:cNvPr id="5" name="Rectangle 4">
            <a:hlinkClick r:id="rId4" action="ppaction://hlinksldjump"/>
          </p:cNvPr>
          <p:cNvSpPr/>
          <p:nvPr/>
        </p:nvSpPr>
        <p:spPr bwMode="auto">
          <a:xfrm>
            <a:off x="1632457" y="4562586"/>
            <a:ext cx="6212224" cy="298208"/>
          </a:xfrm>
          <a:prstGeom prst="rect">
            <a:avLst/>
          </a:prstGeom>
          <a:solidFill>
            <a:srgbClr val="E6E6E6"/>
          </a:solidFill>
          <a:ln w="19050" cap="flat" cmpd="sng" algn="ctr">
            <a:noFill/>
            <a:prstDash val="solid"/>
            <a:miter lim="800000"/>
            <a:headEnd type="none" w="med" len="med"/>
            <a:tailEnd type="none" w="med" len="med"/>
          </a:ln>
          <a:effectLst/>
        </p:spPr>
        <p:txBody>
          <a:bodyPr rot="0" spcFirstLastPara="0" vertOverflow="overflow" horzOverflow="overflow" vert="horz" wrap="square" lIns="134464" tIns="100848" rIns="134464" bIns="33616" numCol="1" spcCol="0" rtlCol="0" fromWordArt="0" anchor="t" anchorCtr="0" forceAA="0" compatLnSpc="1">
            <a:prstTxWarp prst="textNoShape">
              <a:avLst/>
            </a:prstTxWarp>
            <a:noAutofit/>
          </a:bodyPr>
          <a:lstStyle/>
          <a:p>
            <a:pPr defTabSz="571274" fontAlgn="base">
              <a:lnSpc>
                <a:spcPct val="90000"/>
              </a:lnSpc>
              <a:spcBef>
                <a:spcPct val="0"/>
              </a:spcBef>
              <a:spcAft>
                <a:spcPct val="0"/>
              </a:spcAft>
              <a:defRPr/>
            </a:pPr>
            <a:r>
              <a:rPr lang="en-US" sz="1029" kern="0" dirty="0">
                <a:ln>
                  <a:solidFill>
                    <a:srgbClr val="FFFFFF">
                      <a:alpha val="0"/>
                    </a:srgbClr>
                  </a:solidFill>
                </a:ln>
                <a:gradFill>
                  <a:gsLst>
                    <a:gs pos="85841">
                      <a:srgbClr val="000000"/>
                    </a:gs>
                    <a:gs pos="0">
                      <a:srgbClr val="000000"/>
                    </a:gs>
                  </a:gsLst>
                  <a:lin ang="5400000" scaled="0"/>
                </a:gradFill>
                <a:latin typeface="Segoe UI Light"/>
              </a:rPr>
              <a:t>INFRASTRUCTURE</a:t>
            </a:r>
          </a:p>
        </p:txBody>
      </p:sp>
      <p:sp>
        <p:nvSpPr>
          <p:cNvPr id="6" name="Rectangle 5">
            <a:hlinkClick r:id="rId5" action="ppaction://hlinksldjump"/>
          </p:cNvPr>
          <p:cNvSpPr/>
          <p:nvPr/>
        </p:nvSpPr>
        <p:spPr bwMode="auto">
          <a:xfrm>
            <a:off x="1632457" y="3612252"/>
            <a:ext cx="6212224" cy="927378"/>
          </a:xfrm>
          <a:prstGeom prst="rect">
            <a:avLst/>
          </a:prstGeom>
          <a:solidFill>
            <a:srgbClr val="E6E6E6"/>
          </a:solidFill>
          <a:ln w="19050" cap="flat" cmpd="sng" algn="ctr">
            <a:noFill/>
            <a:prstDash val="solid"/>
            <a:miter lim="800000"/>
            <a:headEnd type="none" w="med" len="med"/>
            <a:tailEnd type="none" w="med" len="med"/>
          </a:ln>
          <a:effectLst/>
        </p:spPr>
        <p:txBody>
          <a:bodyPr rot="0" spcFirstLastPara="0" vertOverflow="overflow" horzOverflow="overflow" vert="horz" wrap="square" lIns="134464" tIns="100848" rIns="134464" bIns="33616" numCol="1" spcCol="0" rtlCol="0" fromWordArt="0" anchor="t" anchorCtr="0" forceAA="0" compatLnSpc="1">
            <a:prstTxWarp prst="textNoShape">
              <a:avLst/>
            </a:prstTxWarp>
            <a:noAutofit/>
          </a:bodyPr>
          <a:lstStyle/>
          <a:p>
            <a:pPr defTabSz="571274" fontAlgn="base">
              <a:lnSpc>
                <a:spcPct val="90000"/>
              </a:lnSpc>
              <a:spcBef>
                <a:spcPct val="0"/>
              </a:spcBef>
              <a:spcAft>
                <a:spcPct val="0"/>
              </a:spcAft>
              <a:defRPr/>
            </a:pPr>
            <a:r>
              <a:rPr lang="en-US" sz="1029" kern="0" dirty="0">
                <a:ln>
                  <a:solidFill>
                    <a:srgbClr val="FFFFFF">
                      <a:alpha val="0"/>
                    </a:srgbClr>
                  </a:solidFill>
                </a:ln>
                <a:gradFill>
                  <a:gsLst>
                    <a:gs pos="85841">
                      <a:srgbClr val="000000"/>
                    </a:gs>
                    <a:gs pos="0">
                      <a:srgbClr val="000000"/>
                    </a:gs>
                  </a:gsLst>
                  <a:lin ang="5400000" scaled="0"/>
                </a:gradFill>
                <a:latin typeface="Segoe UI Light"/>
              </a:rPr>
              <a:t>DATA MANAGEMENT AND PROCESSING</a:t>
            </a:r>
          </a:p>
        </p:txBody>
      </p:sp>
      <p:sp>
        <p:nvSpPr>
          <p:cNvPr id="7" name="Rectangle 6">
            <a:hlinkClick r:id="rId5" action="ppaction://hlinksldjump"/>
          </p:cNvPr>
          <p:cNvSpPr/>
          <p:nvPr/>
        </p:nvSpPr>
        <p:spPr bwMode="auto">
          <a:xfrm>
            <a:off x="1632457" y="2628496"/>
            <a:ext cx="6212224" cy="953912"/>
          </a:xfrm>
          <a:prstGeom prst="rect">
            <a:avLst/>
          </a:prstGeom>
          <a:solidFill>
            <a:srgbClr val="E6E6E6"/>
          </a:solidFill>
          <a:ln w="19050" cap="flat" cmpd="sng" algn="ctr">
            <a:noFill/>
            <a:prstDash val="solid"/>
            <a:miter lim="800000"/>
            <a:headEnd type="none" w="med" len="med"/>
            <a:tailEnd type="none" w="med" len="med"/>
          </a:ln>
          <a:effectLst/>
        </p:spPr>
        <p:txBody>
          <a:bodyPr rot="0" spcFirstLastPara="0" vertOverflow="overflow" horzOverflow="overflow" vert="horz" wrap="square" lIns="134464" tIns="100848" rIns="134464" bIns="33616" numCol="1" spcCol="0" rtlCol="0" fromWordArt="0" anchor="t" anchorCtr="0" forceAA="0" compatLnSpc="1">
            <a:prstTxWarp prst="textNoShape">
              <a:avLst/>
            </a:prstTxWarp>
            <a:noAutofit/>
          </a:bodyPr>
          <a:lstStyle/>
          <a:p>
            <a:pPr defTabSz="571274" fontAlgn="base">
              <a:lnSpc>
                <a:spcPct val="90000"/>
              </a:lnSpc>
              <a:spcBef>
                <a:spcPct val="0"/>
              </a:spcBef>
              <a:spcAft>
                <a:spcPct val="0"/>
              </a:spcAft>
              <a:defRPr/>
            </a:pPr>
            <a:r>
              <a:rPr lang="en-US" sz="1029" kern="0" dirty="0">
                <a:ln>
                  <a:solidFill>
                    <a:srgbClr val="FFFFFF">
                      <a:alpha val="0"/>
                    </a:srgbClr>
                  </a:solidFill>
                </a:ln>
                <a:gradFill>
                  <a:gsLst>
                    <a:gs pos="85841">
                      <a:srgbClr val="000000"/>
                    </a:gs>
                    <a:gs pos="0">
                      <a:srgbClr val="000000"/>
                    </a:gs>
                  </a:gsLst>
                  <a:lin ang="5400000" scaled="0"/>
                </a:gradFill>
                <a:latin typeface="Segoe UI Light"/>
              </a:rPr>
              <a:t>DATA ENRICHMENT AND FEDERATED QUERY</a:t>
            </a:r>
          </a:p>
        </p:txBody>
      </p:sp>
      <p:sp>
        <p:nvSpPr>
          <p:cNvPr id="8" name="Rectangle 7">
            <a:hlinkClick r:id="rId6" action="ppaction://hlinksldjump"/>
          </p:cNvPr>
          <p:cNvSpPr/>
          <p:nvPr/>
        </p:nvSpPr>
        <p:spPr bwMode="auto">
          <a:xfrm>
            <a:off x="1632457" y="1632872"/>
            <a:ext cx="6212224" cy="951073"/>
          </a:xfrm>
          <a:prstGeom prst="rect">
            <a:avLst/>
          </a:prstGeom>
          <a:solidFill>
            <a:srgbClr val="E6E6E6"/>
          </a:solidFill>
          <a:ln w="19050" cap="flat" cmpd="sng" algn="ctr">
            <a:noFill/>
            <a:prstDash val="solid"/>
            <a:miter lim="800000"/>
            <a:headEnd type="none" w="med" len="med"/>
            <a:tailEnd type="none" w="med" len="med"/>
          </a:ln>
          <a:effectLst/>
        </p:spPr>
        <p:txBody>
          <a:bodyPr rot="0" spcFirstLastPara="0" vertOverflow="overflow" horzOverflow="overflow" vert="horz" wrap="square" lIns="134464" tIns="100848" rIns="134464" bIns="33616" numCol="1" spcCol="0" rtlCol="0" fromWordArt="0" anchor="t" anchorCtr="0" forceAA="0" compatLnSpc="1">
            <a:prstTxWarp prst="textNoShape">
              <a:avLst/>
            </a:prstTxWarp>
            <a:noAutofit/>
          </a:bodyPr>
          <a:lstStyle/>
          <a:p>
            <a:pPr defTabSz="571274" fontAlgn="base">
              <a:lnSpc>
                <a:spcPct val="90000"/>
              </a:lnSpc>
              <a:spcBef>
                <a:spcPct val="0"/>
              </a:spcBef>
              <a:spcAft>
                <a:spcPct val="0"/>
              </a:spcAft>
              <a:defRPr/>
            </a:pPr>
            <a:r>
              <a:rPr lang="en-US" sz="1029" kern="0" dirty="0">
                <a:ln>
                  <a:solidFill>
                    <a:srgbClr val="FFFFFF">
                      <a:alpha val="0"/>
                    </a:srgbClr>
                  </a:solidFill>
                </a:ln>
                <a:gradFill>
                  <a:gsLst>
                    <a:gs pos="85841">
                      <a:srgbClr val="000000"/>
                    </a:gs>
                    <a:gs pos="0">
                      <a:srgbClr val="000000"/>
                    </a:gs>
                  </a:gsLst>
                  <a:lin ang="5400000" scaled="0"/>
                </a:gradFill>
                <a:latin typeface="Segoe UI Light"/>
              </a:rPr>
              <a:t>BI AND ANALYTICS</a:t>
            </a:r>
          </a:p>
        </p:txBody>
      </p:sp>
      <p:grpSp>
        <p:nvGrpSpPr>
          <p:cNvPr id="9" name="Group 8"/>
          <p:cNvGrpSpPr/>
          <p:nvPr/>
        </p:nvGrpSpPr>
        <p:grpSpPr>
          <a:xfrm>
            <a:off x="1632457" y="1908112"/>
            <a:ext cx="6212224" cy="696483"/>
            <a:chOff x="3481494" y="1075900"/>
            <a:chExt cx="8449056" cy="947265"/>
          </a:xfrm>
        </p:grpSpPr>
        <p:sp>
          <p:nvSpPr>
            <p:cNvPr id="10" name="Rectangle 9"/>
            <p:cNvSpPr/>
            <p:nvPr/>
          </p:nvSpPr>
          <p:spPr bwMode="auto">
            <a:xfrm>
              <a:off x="3481494" y="1075900"/>
              <a:ext cx="1647541" cy="919181"/>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6884132" y="1075900"/>
              <a:ext cx="1645920" cy="919181"/>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5182813" y="1075900"/>
              <a:ext cx="1647541" cy="919181"/>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10285383" y="1075900"/>
              <a:ext cx="1645167" cy="919181"/>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8583830" y="1075900"/>
              <a:ext cx="1647776" cy="919181"/>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15" name="TextBox 14"/>
            <p:cNvSpPr txBox="1"/>
            <p:nvPr/>
          </p:nvSpPr>
          <p:spPr>
            <a:xfrm>
              <a:off x="3660498" y="1674914"/>
              <a:ext cx="1467341" cy="348251"/>
            </a:xfrm>
            <a:prstGeom prst="rect">
              <a:avLst/>
            </a:prstGeom>
            <a:noFill/>
          </p:spPr>
          <p:txBody>
            <a:bodyPr wrap="square" lIns="0" tIns="0" rIns="0" bIns="0" rtlCol="0" anchor="ctr">
              <a:noAutofit/>
            </a:bodyPr>
            <a:lstStyle/>
            <a:p>
              <a:pPr>
                <a:lnSpc>
                  <a:spcPct val="90000"/>
                </a:lnSpc>
                <a:spcAft>
                  <a:spcPts val="441"/>
                </a:spcAft>
              </a:pPr>
              <a:r>
                <a:rPr lang="en-US" sz="882" dirty="0">
                  <a:gradFill>
                    <a:gsLst>
                      <a:gs pos="85841">
                        <a:srgbClr val="FFFFFF"/>
                      </a:gs>
                      <a:gs pos="0">
                        <a:srgbClr val="FFFFFF"/>
                      </a:gs>
                    </a:gsLst>
                    <a:lin ang="5400000" scaled="0"/>
                  </a:gradFill>
                </a:rPr>
                <a:t>Self-service</a:t>
              </a:r>
            </a:p>
          </p:txBody>
        </p:sp>
        <p:sp>
          <p:nvSpPr>
            <p:cNvPr id="16" name="Rectangle 9"/>
            <p:cNvSpPr/>
            <p:nvPr/>
          </p:nvSpPr>
          <p:spPr>
            <a:xfrm>
              <a:off x="7003330" y="1203819"/>
              <a:ext cx="410095" cy="381731"/>
            </a:xfrm>
            <a:custGeom>
              <a:avLst/>
              <a:gdLst/>
              <a:ahLst/>
              <a:cxnLst/>
              <a:rect l="l" t="t" r="r" b="b"/>
              <a:pathLst>
                <a:path w="2085506" h="1941291">
                  <a:moveTo>
                    <a:pt x="923919" y="1068937"/>
                  </a:moveTo>
                  <a:lnTo>
                    <a:pt x="1006950" y="1168743"/>
                  </a:lnTo>
                  <a:lnTo>
                    <a:pt x="933447" y="1673774"/>
                  </a:lnTo>
                  <a:lnTo>
                    <a:pt x="1038222" y="1752355"/>
                  </a:lnTo>
                  <a:lnTo>
                    <a:pt x="1152522" y="1673774"/>
                  </a:lnTo>
                  <a:lnTo>
                    <a:pt x="1074714" y="1173917"/>
                  </a:lnTo>
                  <a:lnTo>
                    <a:pt x="1162049" y="1068937"/>
                  </a:lnTo>
                  <a:close/>
                  <a:moveTo>
                    <a:pt x="1672989" y="236416"/>
                  </a:moveTo>
                  <a:cubicBezTo>
                    <a:pt x="1729991" y="234645"/>
                    <a:pt x="1788645" y="250692"/>
                    <a:pt x="1820935" y="291456"/>
                  </a:cubicBezTo>
                  <a:cubicBezTo>
                    <a:pt x="1886549" y="374289"/>
                    <a:pt x="1896329" y="546953"/>
                    <a:pt x="1819411" y="663253"/>
                  </a:cubicBezTo>
                  <a:cubicBezTo>
                    <a:pt x="1802047" y="692856"/>
                    <a:pt x="1782198" y="710032"/>
                    <a:pt x="1781802" y="750317"/>
                  </a:cubicBezTo>
                  <a:cubicBezTo>
                    <a:pt x="1785433" y="786439"/>
                    <a:pt x="1812136" y="815345"/>
                    <a:pt x="1847223" y="822228"/>
                  </a:cubicBezTo>
                  <a:cubicBezTo>
                    <a:pt x="1981951" y="878546"/>
                    <a:pt x="2037815" y="946352"/>
                    <a:pt x="2062824" y="1028986"/>
                  </a:cubicBezTo>
                  <a:cubicBezTo>
                    <a:pt x="2079909" y="1069029"/>
                    <a:pt x="2088127" y="1116405"/>
                    <a:pt x="2084766" y="1171632"/>
                  </a:cubicBezTo>
                  <a:cubicBezTo>
                    <a:pt x="2080443" y="1194789"/>
                    <a:pt x="2076121" y="1200143"/>
                    <a:pt x="2034827" y="1232884"/>
                  </a:cubicBezTo>
                  <a:cubicBezTo>
                    <a:pt x="1938610" y="1303678"/>
                    <a:pt x="1839233" y="1339358"/>
                    <a:pt x="1743002" y="1348298"/>
                  </a:cubicBezTo>
                  <a:cubicBezTo>
                    <a:pt x="1670263" y="1154566"/>
                    <a:pt x="1523265" y="1036464"/>
                    <a:pt x="1311275" y="982248"/>
                  </a:cubicBezTo>
                  <a:cubicBezTo>
                    <a:pt x="1340966" y="918566"/>
                    <a:pt x="1388865" y="868163"/>
                    <a:pt x="1498755" y="822228"/>
                  </a:cubicBezTo>
                  <a:cubicBezTo>
                    <a:pt x="1533841" y="815345"/>
                    <a:pt x="1560544" y="786439"/>
                    <a:pt x="1564175" y="750317"/>
                  </a:cubicBezTo>
                  <a:cubicBezTo>
                    <a:pt x="1563780" y="710032"/>
                    <a:pt x="1543931" y="692856"/>
                    <a:pt x="1526567" y="663253"/>
                  </a:cubicBezTo>
                  <a:cubicBezTo>
                    <a:pt x="1449649" y="546953"/>
                    <a:pt x="1459429" y="374289"/>
                    <a:pt x="1525042" y="291456"/>
                  </a:cubicBezTo>
                  <a:cubicBezTo>
                    <a:pt x="1557332" y="250692"/>
                    <a:pt x="1615986" y="234645"/>
                    <a:pt x="1672989" y="236416"/>
                  </a:cubicBezTo>
                  <a:close/>
                  <a:moveTo>
                    <a:pt x="412517" y="236416"/>
                  </a:moveTo>
                  <a:cubicBezTo>
                    <a:pt x="469520" y="234645"/>
                    <a:pt x="528174" y="250692"/>
                    <a:pt x="560464" y="291456"/>
                  </a:cubicBezTo>
                  <a:cubicBezTo>
                    <a:pt x="626077" y="374289"/>
                    <a:pt x="635857" y="546953"/>
                    <a:pt x="558939" y="663253"/>
                  </a:cubicBezTo>
                  <a:cubicBezTo>
                    <a:pt x="541575" y="692856"/>
                    <a:pt x="521726" y="710032"/>
                    <a:pt x="521331" y="750317"/>
                  </a:cubicBezTo>
                  <a:cubicBezTo>
                    <a:pt x="524962" y="786439"/>
                    <a:pt x="551665" y="815345"/>
                    <a:pt x="586751" y="822228"/>
                  </a:cubicBezTo>
                  <a:cubicBezTo>
                    <a:pt x="696641" y="868163"/>
                    <a:pt x="744540" y="918566"/>
                    <a:pt x="774231" y="982248"/>
                  </a:cubicBezTo>
                  <a:cubicBezTo>
                    <a:pt x="562241" y="1036464"/>
                    <a:pt x="415243" y="1154566"/>
                    <a:pt x="342504" y="1348298"/>
                  </a:cubicBezTo>
                  <a:cubicBezTo>
                    <a:pt x="246273" y="1339358"/>
                    <a:pt x="146896" y="1303678"/>
                    <a:pt x="50679" y="1232884"/>
                  </a:cubicBezTo>
                  <a:cubicBezTo>
                    <a:pt x="9385" y="1200143"/>
                    <a:pt x="5063" y="1194789"/>
                    <a:pt x="740" y="1171632"/>
                  </a:cubicBezTo>
                  <a:cubicBezTo>
                    <a:pt x="-2621" y="1116405"/>
                    <a:pt x="5597" y="1069029"/>
                    <a:pt x="22682" y="1028986"/>
                  </a:cubicBezTo>
                  <a:cubicBezTo>
                    <a:pt x="47691" y="946352"/>
                    <a:pt x="103555" y="878546"/>
                    <a:pt x="238283" y="822228"/>
                  </a:cubicBezTo>
                  <a:cubicBezTo>
                    <a:pt x="273370" y="815345"/>
                    <a:pt x="300073" y="786439"/>
                    <a:pt x="303704" y="750317"/>
                  </a:cubicBezTo>
                  <a:cubicBezTo>
                    <a:pt x="303308" y="710032"/>
                    <a:pt x="283459" y="692856"/>
                    <a:pt x="266095" y="663253"/>
                  </a:cubicBezTo>
                  <a:cubicBezTo>
                    <a:pt x="189177" y="546953"/>
                    <a:pt x="198957" y="374289"/>
                    <a:pt x="264571" y="291456"/>
                  </a:cubicBezTo>
                  <a:cubicBezTo>
                    <a:pt x="296861" y="250692"/>
                    <a:pt x="355515" y="234645"/>
                    <a:pt x="412517" y="236416"/>
                  </a:cubicBezTo>
                  <a:close/>
                  <a:moveTo>
                    <a:pt x="1042984" y="229"/>
                  </a:moveTo>
                  <a:cubicBezTo>
                    <a:pt x="1142114" y="-2850"/>
                    <a:pt x="1244116" y="25056"/>
                    <a:pt x="1300270" y="95947"/>
                  </a:cubicBezTo>
                  <a:cubicBezTo>
                    <a:pt x="1414375" y="239997"/>
                    <a:pt x="1431383" y="540267"/>
                    <a:pt x="1297619" y="742517"/>
                  </a:cubicBezTo>
                  <a:cubicBezTo>
                    <a:pt x="1267422" y="793999"/>
                    <a:pt x="1232903" y="823869"/>
                    <a:pt x="1232216" y="893926"/>
                  </a:cubicBezTo>
                  <a:cubicBezTo>
                    <a:pt x="1238530" y="956743"/>
                    <a:pt x="1284968" y="1007012"/>
                    <a:pt x="1345985" y="1018982"/>
                  </a:cubicBezTo>
                  <a:cubicBezTo>
                    <a:pt x="1580284" y="1116921"/>
                    <a:pt x="1677433" y="1234839"/>
                    <a:pt x="1720926" y="1378544"/>
                  </a:cubicBezTo>
                  <a:cubicBezTo>
                    <a:pt x="1750637" y="1448180"/>
                    <a:pt x="1764928" y="1530569"/>
                    <a:pt x="1759083" y="1626611"/>
                  </a:cubicBezTo>
                  <a:cubicBezTo>
                    <a:pt x="1751566" y="1666881"/>
                    <a:pt x="1744049" y="1676193"/>
                    <a:pt x="1672238" y="1733131"/>
                  </a:cubicBezTo>
                  <a:cubicBezTo>
                    <a:pt x="1463807" y="1886488"/>
                    <a:pt x="1246847" y="1945096"/>
                    <a:pt x="1042984" y="1941101"/>
                  </a:cubicBezTo>
                  <a:cubicBezTo>
                    <a:pt x="839121" y="1945096"/>
                    <a:pt x="622161" y="1886488"/>
                    <a:pt x="413730" y="1733131"/>
                  </a:cubicBezTo>
                  <a:cubicBezTo>
                    <a:pt x="341919" y="1676193"/>
                    <a:pt x="334402" y="1666881"/>
                    <a:pt x="326885" y="1626611"/>
                  </a:cubicBezTo>
                  <a:cubicBezTo>
                    <a:pt x="321040" y="1530569"/>
                    <a:pt x="335331" y="1448180"/>
                    <a:pt x="365042" y="1378544"/>
                  </a:cubicBezTo>
                  <a:cubicBezTo>
                    <a:pt x="408535" y="1234839"/>
                    <a:pt x="505684" y="1116921"/>
                    <a:pt x="739983" y="1018982"/>
                  </a:cubicBezTo>
                  <a:cubicBezTo>
                    <a:pt x="801000" y="1007012"/>
                    <a:pt x="847438" y="956743"/>
                    <a:pt x="853752" y="893926"/>
                  </a:cubicBezTo>
                  <a:cubicBezTo>
                    <a:pt x="853065" y="823869"/>
                    <a:pt x="818546" y="793999"/>
                    <a:pt x="788349" y="742517"/>
                  </a:cubicBezTo>
                  <a:cubicBezTo>
                    <a:pt x="654585" y="540267"/>
                    <a:pt x="671593" y="239997"/>
                    <a:pt x="785698" y="95947"/>
                  </a:cubicBezTo>
                  <a:cubicBezTo>
                    <a:pt x="841852" y="25056"/>
                    <a:pt x="943854" y="-2850"/>
                    <a:pt x="1042984" y="229"/>
                  </a:cubicBezTo>
                  <a:close/>
                </a:path>
              </a:pathLst>
            </a:custGeom>
            <a:solidFill>
              <a:schemeClr val="bg1"/>
            </a:solidFill>
            <a:ln w="10795" cap="flat" cmpd="sng" algn="ctr">
              <a:noFill/>
              <a:prstDash val="solid"/>
            </a:ln>
            <a:effectLst/>
          </p:spPr>
          <p:txBody>
            <a:bodyPr rot="0" spcFirstLastPara="0" vertOverflow="overflow" horzOverflow="overflow" vert="horz" wrap="square" lIns="67232" tIns="67232" rIns="67232" bIns="67232" numCol="1" spcCol="0" rtlCol="0" fromWordArt="0" anchor="b" anchorCtr="0" forceAA="0" compatLnSpc="1">
              <a:prstTxWarp prst="textNoShape">
                <a:avLst/>
              </a:prstTxWarp>
              <a:noAutofit/>
            </a:bodyPr>
            <a:lstStyle/>
            <a:p>
              <a:pPr algn="r" defTabSz="685597">
                <a:defRPr/>
              </a:pPr>
              <a:endParaRPr lang="en-US" sz="882" kern="0" dirty="0">
                <a:solidFill>
                  <a:srgbClr val="FFFFFF"/>
                </a:solidFill>
              </a:endParaRPr>
            </a:p>
          </p:txBody>
        </p:sp>
        <p:sp>
          <p:nvSpPr>
            <p:cNvPr id="17" name="TextBox 16"/>
            <p:cNvSpPr txBox="1"/>
            <p:nvPr/>
          </p:nvSpPr>
          <p:spPr>
            <a:xfrm>
              <a:off x="6978834" y="1674914"/>
              <a:ext cx="1053642" cy="348251"/>
            </a:xfrm>
            <a:prstGeom prst="rect">
              <a:avLst/>
            </a:prstGeom>
            <a:noFill/>
          </p:spPr>
          <p:txBody>
            <a:bodyPr wrap="square" lIns="0" tIns="0" rIns="0" bIns="0" rtlCol="0" anchor="ctr">
              <a:noAutofit/>
            </a:bodyPr>
            <a:lstStyle/>
            <a:p>
              <a:pPr>
                <a:lnSpc>
                  <a:spcPct val="90000"/>
                </a:lnSpc>
                <a:spcAft>
                  <a:spcPts val="441"/>
                </a:spcAft>
              </a:pPr>
              <a:r>
                <a:rPr lang="en-US" sz="882" dirty="0">
                  <a:gradFill>
                    <a:gsLst>
                      <a:gs pos="85841">
                        <a:srgbClr val="FFFFFF"/>
                      </a:gs>
                      <a:gs pos="0">
                        <a:srgbClr val="FFFFFF"/>
                      </a:gs>
                    </a:gsLst>
                    <a:lin ang="5400000" scaled="0"/>
                  </a:gradFill>
                </a:rPr>
                <a:t>Collaboration</a:t>
              </a:r>
            </a:p>
          </p:txBody>
        </p:sp>
        <p:sp>
          <p:nvSpPr>
            <p:cNvPr id="18" name="Donut 80"/>
            <p:cNvSpPr/>
            <p:nvPr/>
          </p:nvSpPr>
          <p:spPr bwMode="auto">
            <a:xfrm>
              <a:off x="5277057" y="1198284"/>
              <a:ext cx="457205" cy="364920"/>
            </a:xfrm>
            <a:custGeom>
              <a:avLst/>
              <a:gdLst/>
              <a:ahLst/>
              <a:cxnLst/>
              <a:rect l="l" t="t" r="r" b="b"/>
              <a:pathLst>
                <a:path w="4812161" h="3840901">
                  <a:moveTo>
                    <a:pt x="3296159" y="2000287"/>
                  </a:moveTo>
                  <a:cubicBezTo>
                    <a:pt x="3116881" y="2000287"/>
                    <a:pt x="2971547" y="2145621"/>
                    <a:pt x="2971547" y="2324899"/>
                  </a:cubicBezTo>
                  <a:cubicBezTo>
                    <a:pt x="2971547" y="2504177"/>
                    <a:pt x="3116881" y="2649511"/>
                    <a:pt x="3296159" y="2649511"/>
                  </a:cubicBezTo>
                  <a:cubicBezTo>
                    <a:pt x="3475437" y="2649511"/>
                    <a:pt x="3620771" y="2504177"/>
                    <a:pt x="3620771" y="2324899"/>
                  </a:cubicBezTo>
                  <a:cubicBezTo>
                    <a:pt x="3620771" y="2145621"/>
                    <a:pt x="3475437" y="2000287"/>
                    <a:pt x="3296159" y="2000287"/>
                  </a:cubicBezTo>
                  <a:close/>
                  <a:moveTo>
                    <a:pt x="3296159" y="1675675"/>
                  </a:moveTo>
                  <a:cubicBezTo>
                    <a:pt x="3654716" y="1675675"/>
                    <a:pt x="3945383" y="1966342"/>
                    <a:pt x="3945383" y="2324899"/>
                  </a:cubicBezTo>
                  <a:cubicBezTo>
                    <a:pt x="3945383" y="2683456"/>
                    <a:pt x="3654716" y="2974123"/>
                    <a:pt x="3296159" y="2974123"/>
                  </a:cubicBezTo>
                  <a:cubicBezTo>
                    <a:pt x="2937602" y="2974123"/>
                    <a:pt x="2646935" y="2683456"/>
                    <a:pt x="2646935" y="2324899"/>
                  </a:cubicBezTo>
                  <a:cubicBezTo>
                    <a:pt x="2646935" y="1966342"/>
                    <a:pt x="2937602" y="1675675"/>
                    <a:pt x="3296159" y="1675675"/>
                  </a:cubicBezTo>
                  <a:close/>
                  <a:moveTo>
                    <a:pt x="3296159" y="1420210"/>
                  </a:moveTo>
                  <a:cubicBezTo>
                    <a:pt x="2796513" y="1420210"/>
                    <a:pt x="2391470" y="1825253"/>
                    <a:pt x="2391470" y="2324899"/>
                  </a:cubicBezTo>
                  <a:cubicBezTo>
                    <a:pt x="2391470" y="2824545"/>
                    <a:pt x="2796513" y="3229588"/>
                    <a:pt x="3296159" y="3229588"/>
                  </a:cubicBezTo>
                  <a:cubicBezTo>
                    <a:pt x="3795805" y="3229588"/>
                    <a:pt x="4200848" y="2824545"/>
                    <a:pt x="4200848" y="2324899"/>
                  </a:cubicBezTo>
                  <a:cubicBezTo>
                    <a:pt x="4200848" y="1825253"/>
                    <a:pt x="3795805" y="1420210"/>
                    <a:pt x="3296159" y="1420210"/>
                  </a:cubicBezTo>
                  <a:close/>
                  <a:moveTo>
                    <a:pt x="3296159" y="808897"/>
                  </a:moveTo>
                  <a:cubicBezTo>
                    <a:pt x="3370288" y="808897"/>
                    <a:pt x="3443173" y="814218"/>
                    <a:pt x="3514208" y="826185"/>
                  </a:cubicBezTo>
                  <a:cubicBezTo>
                    <a:pt x="3590275" y="1345671"/>
                    <a:pt x="4110542" y="1236614"/>
                    <a:pt x="4171519" y="1171489"/>
                  </a:cubicBezTo>
                  <a:lnTo>
                    <a:pt x="4215967" y="1123398"/>
                  </a:lnTo>
                  <a:cubicBezTo>
                    <a:pt x="4326392" y="1205433"/>
                    <a:pt x="4423576" y="1303917"/>
                    <a:pt x="4506024" y="1414131"/>
                  </a:cubicBezTo>
                  <a:cubicBezTo>
                    <a:pt x="4193319" y="1914120"/>
                    <a:pt x="4701014" y="2151102"/>
                    <a:pt x="4799529" y="2138412"/>
                  </a:cubicBezTo>
                  <a:cubicBezTo>
                    <a:pt x="4808295" y="2199419"/>
                    <a:pt x="4812161" y="2261708"/>
                    <a:pt x="4812161" y="2324899"/>
                  </a:cubicBezTo>
                  <a:cubicBezTo>
                    <a:pt x="4812161" y="2388615"/>
                    <a:pt x="4808231" y="2451413"/>
                    <a:pt x="4799054" y="2512849"/>
                  </a:cubicBezTo>
                  <a:cubicBezTo>
                    <a:pt x="4788113" y="2515889"/>
                    <a:pt x="4778304" y="2519618"/>
                    <a:pt x="4769770" y="2523906"/>
                  </a:cubicBezTo>
                  <a:lnTo>
                    <a:pt x="4769199" y="2523774"/>
                  </a:lnTo>
                  <a:cubicBezTo>
                    <a:pt x="4276600" y="2692966"/>
                    <a:pt x="4408190" y="3103551"/>
                    <a:pt x="4504674" y="3235631"/>
                  </a:cubicBezTo>
                  <a:cubicBezTo>
                    <a:pt x="4424185" y="3345698"/>
                    <a:pt x="4327453" y="3442859"/>
                    <a:pt x="4219101" y="3525661"/>
                  </a:cubicBezTo>
                  <a:cubicBezTo>
                    <a:pt x="3740127" y="3239817"/>
                    <a:pt x="3508490" y="3714698"/>
                    <a:pt x="3512861" y="3823658"/>
                  </a:cubicBezTo>
                  <a:cubicBezTo>
                    <a:pt x="3442266" y="3835647"/>
                    <a:pt x="3369826" y="3840901"/>
                    <a:pt x="3296159" y="3840901"/>
                  </a:cubicBezTo>
                  <a:cubicBezTo>
                    <a:pt x="3223977" y="3840901"/>
                    <a:pt x="3152974" y="3835857"/>
                    <a:pt x="3083692" y="3824633"/>
                  </a:cubicBezTo>
                  <a:cubicBezTo>
                    <a:pt x="2945132" y="3289289"/>
                    <a:pt x="2478158" y="3436602"/>
                    <a:pt x="2372141" y="3523198"/>
                  </a:cubicBezTo>
                  <a:cubicBezTo>
                    <a:pt x="2262805" y="3441349"/>
                    <a:pt x="2166565" y="3343329"/>
                    <a:pt x="2084868" y="3233760"/>
                  </a:cubicBezTo>
                  <a:cubicBezTo>
                    <a:pt x="2372460" y="2758314"/>
                    <a:pt x="1912484" y="2524914"/>
                    <a:pt x="1794482" y="2522480"/>
                  </a:cubicBezTo>
                  <a:cubicBezTo>
                    <a:pt x="1784508" y="2457948"/>
                    <a:pt x="1780157" y="2391932"/>
                    <a:pt x="1780157" y="2324899"/>
                  </a:cubicBezTo>
                  <a:cubicBezTo>
                    <a:pt x="1780157" y="2258743"/>
                    <a:pt x="1784395" y="2193577"/>
                    <a:pt x="1793487" y="2129772"/>
                  </a:cubicBezTo>
                  <a:cubicBezTo>
                    <a:pt x="2324943" y="2022144"/>
                    <a:pt x="2174743" y="1501516"/>
                    <a:pt x="2104500" y="1445028"/>
                  </a:cubicBezTo>
                  <a:lnTo>
                    <a:pt x="2079323" y="1425048"/>
                  </a:lnTo>
                  <a:cubicBezTo>
                    <a:pt x="2158206" y="1315063"/>
                    <a:pt x="2253175" y="1217660"/>
                    <a:pt x="2359684" y="1134258"/>
                  </a:cubicBezTo>
                  <a:cubicBezTo>
                    <a:pt x="2861568" y="1444701"/>
                    <a:pt x="3096870" y="926345"/>
                    <a:pt x="3079479" y="835441"/>
                  </a:cubicBezTo>
                  <a:lnTo>
                    <a:pt x="3077691" y="826410"/>
                  </a:lnTo>
                  <a:cubicBezTo>
                    <a:pt x="3148845" y="814239"/>
                    <a:pt x="3221878" y="808897"/>
                    <a:pt x="3296159" y="808897"/>
                  </a:cubicBezTo>
                  <a:close/>
                  <a:moveTo>
                    <a:pt x="1005840" y="789098"/>
                  </a:moveTo>
                  <a:cubicBezTo>
                    <a:pt x="886892" y="789098"/>
                    <a:pt x="790466" y="885357"/>
                    <a:pt x="790466" y="1004099"/>
                  </a:cubicBezTo>
                  <a:cubicBezTo>
                    <a:pt x="790466" y="1122841"/>
                    <a:pt x="886892" y="1219101"/>
                    <a:pt x="1005840" y="1219101"/>
                  </a:cubicBezTo>
                  <a:cubicBezTo>
                    <a:pt x="1124788" y="1219101"/>
                    <a:pt x="1221214" y="1122841"/>
                    <a:pt x="1221214" y="1004099"/>
                  </a:cubicBezTo>
                  <a:cubicBezTo>
                    <a:pt x="1221214" y="885357"/>
                    <a:pt x="1124788" y="789098"/>
                    <a:pt x="1005840" y="789098"/>
                  </a:cubicBezTo>
                  <a:close/>
                  <a:moveTo>
                    <a:pt x="1005840" y="574096"/>
                  </a:moveTo>
                  <a:cubicBezTo>
                    <a:pt x="1243736" y="574096"/>
                    <a:pt x="1436589" y="766615"/>
                    <a:pt x="1436589" y="1004099"/>
                  </a:cubicBezTo>
                  <a:cubicBezTo>
                    <a:pt x="1436589" y="1241584"/>
                    <a:pt x="1243736" y="1434102"/>
                    <a:pt x="1005840" y="1434102"/>
                  </a:cubicBezTo>
                  <a:cubicBezTo>
                    <a:pt x="767944" y="1434102"/>
                    <a:pt x="575092" y="1241584"/>
                    <a:pt x="575092" y="1004099"/>
                  </a:cubicBezTo>
                  <a:cubicBezTo>
                    <a:pt x="575092" y="766615"/>
                    <a:pt x="767944" y="574096"/>
                    <a:pt x="1005840" y="574096"/>
                  </a:cubicBezTo>
                  <a:close/>
                  <a:moveTo>
                    <a:pt x="1005840" y="404893"/>
                  </a:moveTo>
                  <a:cubicBezTo>
                    <a:pt x="674334" y="404893"/>
                    <a:pt x="405595" y="673167"/>
                    <a:pt x="405595" y="1004099"/>
                  </a:cubicBezTo>
                  <a:cubicBezTo>
                    <a:pt x="405595" y="1335031"/>
                    <a:pt x="674334" y="1603305"/>
                    <a:pt x="1005840" y="1603305"/>
                  </a:cubicBezTo>
                  <a:cubicBezTo>
                    <a:pt x="1337346" y="1603305"/>
                    <a:pt x="1606085" y="1335031"/>
                    <a:pt x="1606085" y="1004099"/>
                  </a:cubicBezTo>
                  <a:cubicBezTo>
                    <a:pt x="1606085" y="673167"/>
                    <a:pt x="1337346" y="404893"/>
                    <a:pt x="1005840" y="404893"/>
                  </a:cubicBezTo>
                  <a:close/>
                  <a:moveTo>
                    <a:pt x="1005840" y="0"/>
                  </a:moveTo>
                  <a:cubicBezTo>
                    <a:pt x="1055023" y="0"/>
                    <a:pt x="1103381" y="3524"/>
                    <a:pt x="1150512" y="11450"/>
                  </a:cubicBezTo>
                  <a:cubicBezTo>
                    <a:pt x="1200981" y="355524"/>
                    <a:pt x="1546169" y="283291"/>
                    <a:pt x="1586626" y="240157"/>
                  </a:cubicBezTo>
                  <a:lnTo>
                    <a:pt x="1616116" y="208305"/>
                  </a:lnTo>
                  <a:cubicBezTo>
                    <a:pt x="1689381" y="262639"/>
                    <a:pt x="1753861" y="327868"/>
                    <a:pt x="1808564" y="400867"/>
                  </a:cubicBezTo>
                  <a:cubicBezTo>
                    <a:pt x="1601090" y="732026"/>
                    <a:pt x="1937936" y="888988"/>
                    <a:pt x="2003299" y="880583"/>
                  </a:cubicBezTo>
                  <a:cubicBezTo>
                    <a:pt x="2009115" y="920990"/>
                    <a:pt x="2011680" y="962246"/>
                    <a:pt x="2011680" y="1004099"/>
                  </a:cubicBezTo>
                  <a:cubicBezTo>
                    <a:pt x="2011680" y="1046300"/>
                    <a:pt x="2009073" y="1087894"/>
                    <a:pt x="2002984" y="1128585"/>
                  </a:cubicBezTo>
                  <a:cubicBezTo>
                    <a:pt x="1995725" y="1130598"/>
                    <a:pt x="1989217" y="1133068"/>
                    <a:pt x="1983554" y="1135908"/>
                  </a:cubicBezTo>
                  <a:lnTo>
                    <a:pt x="1983176" y="1135821"/>
                  </a:lnTo>
                  <a:cubicBezTo>
                    <a:pt x="1656345" y="1247882"/>
                    <a:pt x="1743653" y="1519827"/>
                    <a:pt x="1807668" y="1607308"/>
                  </a:cubicBezTo>
                  <a:cubicBezTo>
                    <a:pt x="1754265" y="1680209"/>
                    <a:pt x="1690085" y="1744562"/>
                    <a:pt x="1618196" y="1799404"/>
                  </a:cubicBezTo>
                  <a:cubicBezTo>
                    <a:pt x="1300405" y="1610080"/>
                    <a:pt x="1146718" y="1924610"/>
                    <a:pt x="1149618" y="1996778"/>
                  </a:cubicBezTo>
                  <a:cubicBezTo>
                    <a:pt x="1102780" y="2004718"/>
                    <a:pt x="1054717" y="2008198"/>
                    <a:pt x="1005840" y="2008198"/>
                  </a:cubicBezTo>
                  <a:cubicBezTo>
                    <a:pt x="957949" y="2008198"/>
                    <a:pt x="910840" y="2004857"/>
                    <a:pt x="864872" y="1997423"/>
                  </a:cubicBezTo>
                  <a:cubicBezTo>
                    <a:pt x="772940" y="1642847"/>
                    <a:pt x="463111" y="1740417"/>
                    <a:pt x="392771" y="1797773"/>
                  </a:cubicBezTo>
                  <a:cubicBezTo>
                    <a:pt x="320228" y="1743561"/>
                    <a:pt x="256375" y="1678640"/>
                    <a:pt x="202170" y="1606068"/>
                  </a:cubicBezTo>
                  <a:cubicBezTo>
                    <a:pt x="392982" y="1291164"/>
                    <a:pt x="87797" y="1136576"/>
                    <a:pt x="9505" y="1134964"/>
                  </a:cubicBezTo>
                  <a:cubicBezTo>
                    <a:pt x="2887" y="1092222"/>
                    <a:pt x="0" y="1048497"/>
                    <a:pt x="0" y="1004099"/>
                  </a:cubicBezTo>
                  <a:cubicBezTo>
                    <a:pt x="0" y="960282"/>
                    <a:pt x="2812" y="917120"/>
                    <a:pt x="8844" y="874860"/>
                  </a:cubicBezTo>
                  <a:cubicBezTo>
                    <a:pt x="361456" y="803574"/>
                    <a:pt x="261801" y="458745"/>
                    <a:pt x="215196" y="421331"/>
                  </a:cubicBezTo>
                  <a:lnTo>
                    <a:pt x="198491" y="408098"/>
                  </a:lnTo>
                  <a:cubicBezTo>
                    <a:pt x="250829" y="335251"/>
                    <a:pt x="313839" y="270738"/>
                    <a:pt x="384506" y="215498"/>
                  </a:cubicBezTo>
                  <a:cubicBezTo>
                    <a:pt x="717497" y="421114"/>
                    <a:pt x="873616" y="77790"/>
                    <a:pt x="862077" y="17581"/>
                  </a:cubicBezTo>
                  <a:lnTo>
                    <a:pt x="860891" y="11600"/>
                  </a:lnTo>
                  <a:cubicBezTo>
                    <a:pt x="908100" y="3538"/>
                    <a:pt x="956556" y="0"/>
                    <a:pt x="1005840" y="0"/>
                  </a:cubicBezTo>
                  <a:close/>
                </a:path>
              </a:pathLst>
            </a:custGeom>
            <a:solidFill>
              <a:schemeClr val="bg1"/>
            </a:solidFill>
            <a:ln w="9525" cap="flat" cmpd="sng" algn="ctr">
              <a:noFill/>
              <a:prstDash val="solid"/>
            </a:ln>
            <a:effectLst/>
          </p:spPr>
          <p:txBody>
            <a:bodyPr rot="0" spcFirstLastPara="0" vertOverflow="overflow" horzOverflow="overflow" vert="horz" wrap="square" lIns="67232" tIns="33616" rIns="33616" bIns="67232" numCol="1" spcCol="0" rtlCol="0" fromWordArt="0" anchor="b" anchorCtr="0" forceAA="0" compatLnSpc="1">
              <a:prstTxWarp prst="textNoShape">
                <a:avLst/>
              </a:prstTxWarp>
              <a:noAutofit/>
            </a:bodyPr>
            <a:lstStyle/>
            <a:p>
              <a:pPr algn="ctr" defTabSz="672137" fontAlgn="base">
                <a:spcBef>
                  <a:spcPct val="0"/>
                </a:spcBef>
                <a:spcAft>
                  <a:spcPct val="0"/>
                </a:spcAft>
                <a:defRPr/>
              </a:pPr>
              <a:endParaRPr lang="en-US" sz="882" kern="0" spc="-37" dirty="0">
                <a:gradFill>
                  <a:gsLst>
                    <a:gs pos="0">
                      <a:srgbClr val="FFFFFF"/>
                    </a:gs>
                    <a:gs pos="100000">
                      <a:srgbClr val="FFFFFF"/>
                    </a:gs>
                  </a:gsLst>
                  <a:lin ang="5400000" scaled="0"/>
                </a:gradFill>
                <a:ea typeface="Segoe UI" pitchFamily="34" charset="0"/>
                <a:cs typeface="Segoe UI" pitchFamily="34" charset="0"/>
              </a:endParaRPr>
            </a:p>
          </p:txBody>
        </p:sp>
        <p:sp>
          <p:nvSpPr>
            <p:cNvPr id="19" name="TextBox 18"/>
            <p:cNvSpPr txBox="1"/>
            <p:nvPr/>
          </p:nvSpPr>
          <p:spPr>
            <a:xfrm>
              <a:off x="5234394" y="1674914"/>
              <a:ext cx="1641921" cy="348251"/>
            </a:xfrm>
            <a:prstGeom prst="rect">
              <a:avLst/>
            </a:prstGeom>
            <a:noFill/>
          </p:spPr>
          <p:txBody>
            <a:bodyPr wrap="square" lIns="0" tIns="0" rIns="0" bIns="0" rtlCol="0" anchor="ctr">
              <a:noAutofit/>
            </a:bodyPr>
            <a:lstStyle/>
            <a:p>
              <a:pPr>
                <a:lnSpc>
                  <a:spcPct val="90000"/>
                </a:lnSpc>
                <a:spcAft>
                  <a:spcPts val="441"/>
                </a:spcAft>
              </a:pPr>
              <a:r>
                <a:rPr lang="en-US" sz="882" dirty="0">
                  <a:gradFill>
                    <a:gsLst>
                      <a:gs pos="85841">
                        <a:srgbClr val="FFFFFF"/>
                      </a:gs>
                      <a:gs pos="0">
                        <a:srgbClr val="FFFFFF"/>
                      </a:gs>
                    </a:gsLst>
                    <a:lin ang="5400000" scaled="0"/>
                  </a:gradFill>
                </a:rPr>
                <a:t>Corporate</a:t>
              </a:r>
            </a:p>
          </p:txBody>
        </p:sp>
        <p:sp>
          <p:nvSpPr>
            <p:cNvPr id="20" name="TextBox 19"/>
            <p:cNvSpPr txBox="1"/>
            <p:nvPr/>
          </p:nvSpPr>
          <p:spPr>
            <a:xfrm>
              <a:off x="10378417" y="1674914"/>
              <a:ext cx="933382" cy="348251"/>
            </a:xfrm>
            <a:prstGeom prst="rect">
              <a:avLst/>
            </a:prstGeom>
            <a:noFill/>
          </p:spPr>
          <p:txBody>
            <a:bodyPr wrap="square" lIns="0" tIns="0" rIns="0" bIns="0" rtlCol="0" anchor="ctr">
              <a:noAutofit/>
            </a:bodyPr>
            <a:lstStyle/>
            <a:p>
              <a:pPr>
                <a:lnSpc>
                  <a:spcPct val="90000"/>
                </a:lnSpc>
                <a:spcAft>
                  <a:spcPts val="441"/>
                </a:spcAft>
              </a:pPr>
              <a:r>
                <a:rPr lang="en-US" sz="882" dirty="0">
                  <a:gradFill>
                    <a:gsLst>
                      <a:gs pos="85841">
                        <a:srgbClr val="FFFFFF"/>
                      </a:gs>
                      <a:gs pos="0">
                        <a:srgbClr val="FFFFFF"/>
                      </a:gs>
                    </a:gsLst>
                    <a:lin ang="5400000" scaled="0"/>
                  </a:gradFill>
                </a:rPr>
                <a:t>Predictive</a:t>
              </a:r>
            </a:p>
          </p:txBody>
        </p:sp>
        <p:grpSp>
          <p:nvGrpSpPr>
            <p:cNvPr id="21" name="Group 20"/>
            <p:cNvGrpSpPr/>
            <p:nvPr/>
          </p:nvGrpSpPr>
          <p:grpSpPr>
            <a:xfrm>
              <a:off x="10378416" y="1198284"/>
              <a:ext cx="251800" cy="430175"/>
              <a:chOff x="17050290" y="1780365"/>
              <a:chExt cx="251800" cy="430175"/>
            </a:xfrm>
            <a:solidFill>
              <a:schemeClr val="bg1"/>
            </a:solidFill>
          </p:grpSpPr>
          <p:sp>
            <p:nvSpPr>
              <p:cNvPr id="25" name="Freeform 24"/>
              <p:cNvSpPr>
                <a:spLocks/>
              </p:cNvSpPr>
              <p:nvPr/>
            </p:nvSpPr>
            <p:spPr bwMode="auto">
              <a:xfrm>
                <a:off x="17081286" y="2095823"/>
                <a:ext cx="192694" cy="114717"/>
              </a:xfrm>
              <a:custGeom>
                <a:avLst/>
                <a:gdLst>
                  <a:gd name="T0" fmla="*/ 422 w 541"/>
                  <a:gd name="T1" fmla="*/ 196 h 410"/>
                  <a:gd name="T2" fmla="*/ 536 w 541"/>
                  <a:gd name="T3" fmla="*/ 14 h 410"/>
                  <a:gd name="T4" fmla="*/ 528 w 541"/>
                  <a:gd name="T5" fmla="*/ 0 h 410"/>
                  <a:gd name="T6" fmla="*/ 12 w 541"/>
                  <a:gd name="T7" fmla="*/ 0 h 410"/>
                  <a:gd name="T8" fmla="*/ 5 w 541"/>
                  <a:gd name="T9" fmla="*/ 14 h 410"/>
                  <a:gd name="T10" fmla="*/ 138 w 541"/>
                  <a:gd name="T11" fmla="*/ 197 h 410"/>
                  <a:gd name="T12" fmla="*/ 149 w 541"/>
                  <a:gd name="T13" fmla="*/ 206 h 410"/>
                  <a:gd name="T14" fmla="*/ 142 w 541"/>
                  <a:gd name="T15" fmla="*/ 229 h 410"/>
                  <a:gd name="T16" fmla="*/ 152 w 541"/>
                  <a:gd name="T17" fmla="*/ 256 h 410"/>
                  <a:gd name="T18" fmla="*/ 142 w 541"/>
                  <a:gd name="T19" fmla="*/ 282 h 410"/>
                  <a:gd name="T20" fmla="*/ 152 w 541"/>
                  <a:gd name="T21" fmla="*/ 309 h 410"/>
                  <a:gd name="T22" fmla="*/ 142 w 541"/>
                  <a:gd name="T23" fmla="*/ 336 h 410"/>
                  <a:gd name="T24" fmla="*/ 184 w 541"/>
                  <a:gd name="T25" fmla="*/ 377 h 410"/>
                  <a:gd name="T26" fmla="*/ 212 w 541"/>
                  <a:gd name="T27" fmla="*/ 377 h 410"/>
                  <a:gd name="T28" fmla="*/ 234 w 541"/>
                  <a:gd name="T29" fmla="*/ 407 h 410"/>
                  <a:gd name="T30" fmla="*/ 240 w 541"/>
                  <a:gd name="T31" fmla="*/ 410 h 410"/>
                  <a:gd name="T32" fmla="*/ 335 w 541"/>
                  <a:gd name="T33" fmla="*/ 410 h 410"/>
                  <a:gd name="T34" fmla="*/ 341 w 541"/>
                  <a:gd name="T35" fmla="*/ 407 h 410"/>
                  <a:gd name="T36" fmla="*/ 360 w 541"/>
                  <a:gd name="T37" fmla="*/ 377 h 410"/>
                  <a:gd name="T38" fmla="*/ 384 w 541"/>
                  <a:gd name="T39" fmla="*/ 377 h 410"/>
                  <a:gd name="T40" fmla="*/ 425 w 541"/>
                  <a:gd name="T41" fmla="*/ 336 h 410"/>
                  <a:gd name="T42" fmla="*/ 415 w 541"/>
                  <a:gd name="T43" fmla="*/ 309 h 410"/>
                  <a:gd name="T44" fmla="*/ 425 w 541"/>
                  <a:gd name="T45" fmla="*/ 282 h 410"/>
                  <a:gd name="T46" fmla="*/ 415 w 541"/>
                  <a:gd name="T47" fmla="*/ 256 h 410"/>
                  <a:gd name="T48" fmla="*/ 425 w 541"/>
                  <a:gd name="T49" fmla="*/ 229 h 410"/>
                  <a:gd name="T50" fmla="*/ 416 w 541"/>
                  <a:gd name="T51" fmla="*/ 203 h 410"/>
                  <a:gd name="T52" fmla="*/ 422 w 541"/>
                  <a:gd name="T53" fmla="*/ 196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1" h="410">
                    <a:moveTo>
                      <a:pt x="422" y="196"/>
                    </a:moveTo>
                    <a:cubicBezTo>
                      <a:pt x="536" y="14"/>
                      <a:pt x="536" y="14"/>
                      <a:pt x="536" y="14"/>
                    </a:cubicBezTo>
                    <a:cubicBezTo>
                      <a:pt x="541" y="7"/>
                      <a:pt x="537" y="0"/>
                      <a:pt x="528" y="0"/>
                    </a:cubicBezTo>
                    <a:cubicBezTo>
                      <a:pt x="12" y="0"/>
                      <a:pt x="12" y="0"/>
                      <a:pt x="12" y="0"/>
                    </a:cubicBezTo>
                    <a:cubicBezTo>
                      <a:pt x="3" y="0"/>
                      <a:pt x="0" y="6"/>
                      <a:pt x="5" y="14"/>
                    </a:cubicBezTo>
                    <a:cubicBezTo>
                      <a:pt x="138" y="197"/>
                      <a:pt x="138" y="197"/>
                      <a:pt x="138" y="197"/>
                    </a:cubicBezTo>
                    <a:cubicBezTo>
                      <a:pt x="140" y="201"/>
                      <a:pt x="145" y="204"/>
                      <a:pt x="149" y="206"/>
                    </a:cubicBezTo>
                    <a:cubicBezTo>
                      <a:pt x="145" y="213"/>
                      <a:pt x="142" y="221"/>
                      <a:pt x="142" y="229"/>
                    </a:cubicBezTo>
                    <a:cubicBezTo>
                      <a:pt x="142" y="239"/>
                      <a:pt x="146" y="248"/>
                      <a:pt x="152" y="256"/>
                    </a:cubicBezTo>
                    <a:cubicBezTo>
                      <a:pt x="146" y="263"/>
                      <a:pt x="142" y="272"/>
                      <a:pt x="142" y="282"/>
                    </a:cubicBezTo>
                    <a:cubicBezTo>
                      <a:pt x="142" y="293"/>
                      <a:pt x="146" y="302"/>
                      <a:pt x="152" y="309"/>
                    </a:cubicBezTo>
                    <a:cubicBezTo>
                      <a:pt x="146" y="316"/>
                      <a:pt x="142" y="326"/>
                      <a:pt x="142" y="336"/>
                    </a:cubicBezTo>
                    <a:cubicBezTo>
                      <a:pt x="142" y="359"/>
                      <a:pt x="161" y="377"/>
                      <a:pt x="184" y="377"/>
                    </a:cubicBezTo>
                    <a:cubicBezTo>
                      <a:pt x="212" y="377"/>
                      <a:pt x="212" y="377"/>
                      <a:pt x="212" y="377"/>
                    </a:cubicBezTo>
                    <a:cubicBezTo>
                      <a:pt x="234" y="407"/>
                      <a:pt x="234" y="407"/>
                      <a:pt x="234" y="407"/>
                    </a:cubicBezTo>
                    <a:cubicBezTo>
                      <a:pt x="235" y="409"/>
                      <a:pt x="238" y="410"/>
                      <a:pt x="240" y="410"/>
                    </a:cubicBezTo>
                    <a:cubicBezTo>
                      <a:pt x="335" y="410"/>
                      <a:pt x="335" y="410"/>
                      <a:pt x="335" y="410"/>
                    </a:cubicBezTo>
                    <a:cubicBezTo>
                      <a:pt x="337" y="410"/>
                      <a:pt x="340" y="409"/>
                      <a:pt x="341" y="407"/>
                    </a:cubicBezTo>
                    <a:cubicBezTo>
                      <a:pt x="360" y="377"/>
                      <a:pt x="360" y="377"/>
                      <a:pt x="360" y="377"/>
                    </a:cubicBezTo>
                    <a:cubicBezTo>
                      <a:pt x="384" y="377"/>
                      <a:pt x="384" y="377"/>
                      <a:pt x="384" y="377"/>
                    </a:cubicBezTo>
                    <a:cubicBezTo>
                      <a:pt x="407" y="377"/>
                      <a:pt x="425" y="359"/>
                      <a:pt x="425" y="336"/>
                    </a:cubicBezTo>
                    <a:cubicBezTo>
                      <a:pt x="425" y="326"/>
                      <a:pt x="421" y="316"/>
                      <a:pt x="415" y="309"/>
                    </a:cubicBezTo>
                    <a:cubicBezTo>
                      <a:pt x="421" y="302"/>
                      <a:pt x="425" y="293"/>
                      <a:pt x="425" y="282"/>
                    </a:cubicBezTo>
                    <a:cubicBezTo>
                      <a:pt x="425" y="272"/>
                      <a:pt x="421" y="263"/>
                      <a:pt x="415" y="256"/>
                    </a:cubicBezTo>
                    <a:cubicBezTo>
                      <a:pt x="421" y="248"/>
                      <a:pt x="425" y="239"/>
                      <a:pt x="425" y="229"/>
                    </a:cubicBezTo>
                    <a:cubicBezTo>
                      <a:pt x="425" y="219"/>
                      <a:pt x="421" y="210"/>
                      <a:pt x="416" y="203"/>
                    </a:cubicBezTo>
                    <a:cubicBezTo>
                      <a:pt x="418" y="201"/>
                      <a:pt x="420" y="198"/>
                      <a:pt x="422" y="19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3982" rtl="0" eaLnBrk="1" latinLnBrk="0" hangingPunct="1">
                  <a:defRPr sz="1800" kern="1200">
                    <a:solidFill>
                      <a:schemeClr val="tx1"/>
                    </a:solidFill>
                    <a:latin typeface="+mn-lt"/>
                    <a:ea typeface="+mn-ea"/>
                    <a:cs typeface="+mn-cs"/>
                  </a:defRPr>
                </a:lvl1pPr>
                <a:lvl2pPr marL="456991" algn="l" defTabSz="913982" rtl="0" eaLnBrk="1" latinLnBrk="0" hangingPunct="1">
                  <a:defRPr sz="1800" kern="1200">
                    <a:solidFill>
                      <a:schemeClr val="tx1"/>
                    </a:solidFill>
                    <a:latin typeface="+mn-lt"/>
                    <a:ea typeface="+mn-ea"/>
                    <a:cs typeface="+mn-cs"/>
                  </a:defRPr>
                </a:lvl2pPr>
                <a:lvl3pPr marL="913982" algn="l" defTabSz="913982" rtl="0" eaLnBrk="1" latinLnBrk="0" hangingPunct="1">
                  <a:defRPr sz="1800" kern="1200">
                    <a:solidFill>
                      <a:schemeClr val="tx1"/>
                    </a:solidFill>
                    <a:latin typeface="+mn-lt"/>
                    <a:ea typeface="+mn-ea"/>
                    <a:cs typeface="+mn-cs"/>
                  </a:defRPr>
                </a:lvl3pPr>
                <a:lvl4pPr marL="1370973" algn="l" defTabSz="913982" rtl="0" eaLnBrk="1" latinLnBrk="0" hangingPunct="1">
                  <a:defRPr sz="1800" kern="1200">
                    <a:solidFill>
                      <a:schemeClr val="tx1"/>
                    </a:solidFill>
                    <a:latin typeface="+mn-lt"/>
                    <a:ea typeface="+mn-ea"/>
                    <a:cs typeface="+mn-cs"/>
                  </a:defRPr>
                </a:lvl4pPr>
                <a:lvl5pPr marL="1827961" algn="l" defTabSz="913982" rtl="0" eaLnBrk="1" latinLnBrk="0" hangingPunct="1">
                  <a:defRPr sz="1800" kern="1200">
                    <a:solidFill>
                      <a:schemeClr val="tx1"/>
                    </a:solidFill>
                    <a:latin typeface="+mn-lt"/>
                    <a:ea typeface="+mn-ea"/>
                    <a:cs typeface="+mn-cs"/>
                  </a:defRPr>
                </a:lvl5pPr>
                <a:lvl6pPr marL="2284946" algn="l" defTabSz="913982" rtl="0" eaLnBrk="1" latinLnBrk="0" hangingPunct="1">
                  <a:defRPr sz="1800" kern="1200">
                    <a:solidFill>
                      <a:schemeClr val="tx1"/>
                    </a:solidFill>
                    <a:latin typeface="+mn-lt"/>
                    <a:ea typeface="+mn-ea"/>
                    <a:cs typeface="+mn-cs"/>
                  </a:defRPr>
                </a:lvl6pPr>
                <a:lvl7pPr marL="2741946" algn="l" defTabSz="913982" rtl="0" eaLnBrk="1" latinLnBrk="0" hangingPunct="1">
                  <a:defRPr sz="1800" kern="1200">
                    <a:solidFill>
                      <a:schemeClr val="tx1"/>
                    </a:solidFill>
                    <a:latin typeface="+mn-lt"/>
                    <a:ea typeface="+mn-ea"/>
                    <a:cs typeface="+mn-cs"/>
                  </a:defRPr>
                </a:lvl7pPr>
                <a:lvl8pPr marL="3198932" algn="l" defTabSz="913982" rtl="0" eaLnBrk="1" latinLnBrk="0" hangingPunct="1">
                  <a:defRPr sz="1800" kern="1200">
                    <a:solidFill>
                      <a:schemeClr val="tx1"/>
                    </a:solidFill>
                    <a:latin typeface="+mn-lt"/>
                    <a:ea typeface="+mn-ea"/>
                    <a:cs typeface="+mn-cs"/>
                  </a:defRPr>
                </a:lvl8pPr>
                <a:lvl9pPr marL="3655921" algn="l" defTabSz="913982" rtl="0" eaLnBrk="1" latinLnBrk="0" hangingPunct="1">
                  <a:defRPr sz="1800" kern="1200">
                    <a:solidFill>
                      <a:schemeClr val="tx1"/>
                    </a:solidFill>
                    <a:latin typeface="+mn-lt"/>
                    <a:ea typeface="+mn-ea"/>
                    <a:cs typeface="+mn-cs"/>
                  </a:defRPr>
                </a:lvl9pPr>
              </a:lstStyle>
              <a:p>
                <a:pPr algn="ctr" defTabSz="419892">
                  <a:defRPr/>
                </a:pPr>
                <a:endParaRPr lang="en-US" sz="515" b="1" kern="0" cap="all" dirty="0">
                  <a:solidFill>
                    <a:srgbClr val="000000"/>
                  </a:solidFill>
                </a:endParaRPr>
              </a:p>
            </p:txBody>
          </p:sp>
          <p:sp>
            <p:nvSpPr>
              <p:cNvPr id="26" name="Freeform 25"/>
              <p:cNvSpPr>
                <a:spLocks noEditPoints="1"/>
              </p:cNvSpPr>
              <p:nvPr/>
            </p:nvSpPr>
            <p:spPr bwMode="auto">
              <a:xfrm>
                <a:off x="17050290" y="1780365"/>
                <a:ext cx="251800" cy="307569"/>
              </a:xfrm>
              <a:custGeom>
                <a:avLst/>
                <a:gdLst>
                  <a:gd name="T0" fmla="*/ 122 w 707"/>
                  <a:gd name="T1" fmla="*/ 705 h 1100"/>
                  <a:gd name="T2" fmla="*/ 642 w 707"/>
                  <a:gd name="T3" fmla="*/ 515 h 1100"/>
                  <a:gd name="T4" fmla="*/ 691 w 707"/>
                  <a:gd name="T5" fmla="*/ 408 h 1100"/>
                  <a:gd name="T6" fmla="*/ 584 w 707"/>
                  <a:gd name="T7" fmla="*/ 359 h 1100"/>
                  <a:gd name="T8" fmla="*/ 65 w 707"/>
                  <a:gd name="T9" fmla="*/ 548 h 1100"/>
                  <a:gd name="T10" fmla="*/ 15 w 707"/>
                  <a:gd name="T11" fmla="*/ 655 h 1100"/>
                  <a:gd name="T12" fmla="*/ 122 w 707"/>
                  <a:gd name="T13" fmla="*/ 705 h 1100"/>
                  <a:gd name="T14" fmla="*/ 652 w 707"/>
                  <a:gd name="T15" fmla="*/ 714 h 1100"/>
                  <a:gd name="T16" fmla="*/ 706 w 707"/>
                  <a:gd name="T17" fmla="*/ 636 h 1100"/>
                  <a:gd name="T18" fmla="*/ 701 w 707"/>
                  <a:gd name="T19" fmla="*/ 608 h 1100"/>
                  <a:gd name="T20" fmla="*/ 594 w 707"/>
                  <a:gd name="T21" fmla="*/ 558 h 1100"/>
                  <a:gd name="T22" fmla="*/ 75 w 707"/>
                  <a:gd name="T23" fmla="*/ 748 h 1100"/>
                  <a:gd name="T24" fmla="*/ 20 w 707"/>
                  <a:gd name="T25" fmla="*/ 825 h 1100"/>
                  <a:gd name="T26" fmla="*/ 20 w 707"/>
                  <a:gd name="T27" fmla="*/ 826 h 1100"/>
                  <a:gd name="T28" fmla="*/ 73 w 707"/>
                  <a:gd name="T29" fmla="*/ 904 h 1100"/>
                  <a:gd name="T30" fmla="*/ 190 w 707"/>
                  <a:gd name="T31" fmla="*/ 951 h 1100"/>
                  <a:gd name="T32" fmla="*/ 190 w 707"/>
                  <a:gd name="T33" fmla="*/ 1014 h 1100"/>
                  <a:gd name="T34" fmla="*/ 191 w 707"/>
                  <a:gd name="T35" fmla="*/ 1023 h 1100"/>
                  <a:gd name="T36" fmla="*/ 132 w 707"/>
                  <a:gd name="T37" fmla="*/ 1023 h 1100"/>
                  <a:gd name="T38" fmla="*/ 115 w 707"/>
                  <a:gd name="T39" fmla="*/ 1040 h 1100"/>
                  <a:gd name="T40" fmla="*/ 115 w 707"/>
                  <a:gd name="T41" fmla="*/ 1083 h 1100"/>
                  <a:gd name="T42" fmla="*/ 132 w 707"/>
                  <a:gd name="T43" fmla="*/ 1100 h 1100"/>
                  <a:gd name="T44" fmla="*/ 648 w 707"/>
                  <a:gd name="T45" fmla="*/ 1100 h 1100"/>
                  <a:gd name="T46" fmla="*/ 664 w 707"/>
                  <a:gd name="T47" fmla="*/ 1083 h 1100"/>
                  <a:gd name="T48" fmla="*/ 664 w 707"/>
                  <a:gd name="T49" fmla="*/ 1040 h 1100"/>
                  <a:gd name="T50" fmla="*/ 648 w 707"/>
                  <a:gd name="T51" fmla="*/ 1023 h 1100"/>
                  <a:gd name="T52" fmla="*/ 622 w 707"/>
                  <a:gd name="T53" fmla="*/ 1023 h 1100"/>
                  <a:gd name="T54" fmla="*/ 622 w 707"/>
                  <a:gd name="T55" fmla="*/ 1013 h 1100"/>
                  <a:gd name="T56" fmla="*/ 622 w 707"/>
                  <a:gd name="T57" fmla="*/ 873 h 1100"/>
                  <a:gd name="T58" fmla="*/ 539 w 707"/>
                  <a:gd name="T59" fmla="*/ 790 h 1100"/>
                  <a:gd name="T60" fmla="*/ 456 w 707"/>
                  <a:gd name="T61" fmla="*/ 873 h 1100"/>
                  <a:gd name="T62" fmla="*/ 456 w 707"/>
                  <a:gd name="T63" fmla="*/ 1013 h 1100"/>
                  <a:gd name="T64" fmla="*/ 457 w 707"/>
                  <a:gd name="T65" fmla="*/ 1023 h 1100"/>
                  <a:gd name="T66" fmla="*/ 355 w 707"/>
                  <a:gd name="T67" fmla="*/ 1023 h 1100"/>
                  <a:gd name="T68" fmla="*/ 356 w 707"/>
                  <a:gd name="T69" fmla="*/ 1014 h 1100"/>
                  <a:gd name="T70" fmla="*/ 357 w 707"/>
                  <a:gd name="T71" fmla="*/ 895 h 1100"/>
                  <a:gd name="T72" fmla="*/ 346 w 707"/>
                  <a:gd name="T73" fmla="*/ 855 h 1100"/>
                  <a:gd name="T74" fmla="*/ 161 w 707"/>
                  <a:gd name="T75" fmla="*/ 885 h 1100"/>
                  <a:gd name="T76" fmla="*/ 348 w 707"/>
                  <a:gd name="T77" fmla="*/ 826 h 1100"/>
                  <a:gd name="T78" fmla="*/ 652 w 707"/>
                  <a:gd name="T79" fmla="*/ 714 h 1100"/>
                  <a:gd name="T80" fmla="*/ 122 w 707"/>
                  <a:gd name="T81" fmla="*/ 500 h 1100"/>
                  <a:gd name="T82" fmla="*/ 642 w 707"/>
                  <a:gd name="T83" fmla="*/ 310 h 1100"/>
                  <a:gd name="T84" fmla="*/ 696 w 707"/>
                  <a:gd name="T85" fmla="*/ 232 h 1100"/>
                  <a:gd name="T86" fmla="*/ 695 w 707"/>
                  <a:gd name="T87" fmla="*/ 223 h 1100"/>
                  <a:gd name="T88" fmla="*/ 624 w 707"/>
                  <a:gd name="T89" fmla="*/ 149 h 1100"/>
                  <a:gd name="T90" fmla="*/ 499 w 707"/>
                  <a:gd name="T91" fmla="*/ 132 h 1100"/>
                  <a:gd name="T92" fmla="*/ 509 w 707"/>
                  <a:gd name="T93" fmla="*/ 93 h 1100"/>
                  <a:gd name="T94" fmla="*/ 504 w 707"/>
                  <a:gd name="T95" fmla="*/ 66 h 1100"/>
                  <a:gd name="T96" fmla="*/ 398 w 707"/>
                  <a:gd name="T97" fmla="*/ 15 h 1100"/>
                  <a:gd name="T98" fmla="*/ 166 w 707"/>
                  <a:gd name="T99" fmla="*/ 96 h 1100"/>
                  <a:gd name="T100" fmla="*/ 110 w 707"/>
                  <a:gd name="T101" fmla="*/ 175 h 1100"/>
                  <a:gd name="T102" fmla="*/ 111 w 707"/>
                  <a:gd name="T103" fmla="*/ 184 h 1100"/>
                  <a:gd name="T104" fmla="*/ 182 w 707"/>
                  <a:gd name="T105" fmla="*/ 257 h 1100"/>
                  <a:gd name="T106" fmla="*/ 243 w 707"/>
                  <a:gd name="T107" fmla="*/ 266 h 1100"/>
                  <a:gd name="T108" fmla="*/ 439 w 707"/>
                  <a:gd name="T109" fmla="*/ 213 h 1100"/>
                  <a:gd name="T110" fmla="*/ 225 w 707"/>
                  <a:gd name="T111" fmla="*/ 285 h 1100"/>
                  <a:gd name="T112" fmla="*/ 65 w 707"/>
                  <a:gd name="T113" fmla="*/ 343 h 1100"/>
                  <a:gd name="T114" fmla="*/ 11 w 707"/>
                  <a:gd name="T115" fmla="*/ 422 h 1100"/>
                  <a:gd name="T116" fmla="*/ 15 w 707"/>
                  <a:gd name="T117" fmla="*/ 451 h 1100"/>
                  <a:gd name="T118" fmla="*/ 122 w 707"/>
                  <a:gd name="T119" fmla="*/ 500 h 1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7" h="1100">
                    <a:moveTo>
                      <a:pt x="122" y="705"/>
                    </a:moveTo>
                    <a:cubicBezTo>
                      <a:pt x="642" y="515"/>
                      <a:pt x="642" y="515"/>
                      <a:pt x="642" y="515"/>
                    </a:cubicBezTo>
                    <a:cubicBezTo>
                      <a:pt x="684" y="499"/>
                      <a:pt x="707" y="451"/>
                      <a:pt x="691" y="408"/>
                    </a:cubicBezTo>
                    <a:cubicBezTo>
                      <a:pt x="675" y="365"/>
                      <a:pt x="627" y="343"/>
                      <a:pt x="584" y="359"/>
                    </a:cubicBezTo>
                    <a:cubicBezTo>
                      <a:pt x="65" y="548"/>
                      <a:pt x="65" y="548"/>
                      <a:pt x="65" y="548"/>
                    </a:cubicBezTo>
                    <a:cubicBezTo>
                      <a:pt x="22" y="564"/>
                      <a:pt x="0" y="612"/>
                      <a:pt x="15" y="655"/>
                    </a:cubicBezTo>
                    <a:cubicBezTo>
                      <a:pt x="31" y="698"/>
                      <a:pt x="79" y="721"/>
                      <a:pt x="122" y="705"/>
                    </a:cubicBezTo>
                    <a:close/>
                    <a:moveTo>
                      <a:pt x="652" y="714"/>
                    </a:moveTo>
                    <a:cubicBezTo>
                      <a:pt x="685" y="702"/>
                      <a:pt x="706" y="671"/>
                      <a:pt x="706" y="636"/>
                    </a:cubicBezTo>
                    <a:cubicBezTo>
                      <a:pt x="706" y="627"/>
                      <a:pt x="704" y="617"/>
                      <a:pt x="701" y="608"/>
                    </a:cubicBezTo>
                    <a:cubicBezTo>
                      <a:pt x="685" y="565"/>
                      <a:pt x="637" y="543"/>
                      <a:pt x="594" y="558"/>
                    </a:cubicBezTo>
                    <a:cubicBezTo>
                      <a:pt x="75" y="748"/>
                      <a:pt x="75" y="748"/>
                      <a:pt x="75" y="748"/>
                    </a:cubicBezTo>
                    <a:cubicBezTo>
                      <a:pt x="43" y="760"/>
                      <a:pt x="21" y="790"/>
                      <a:pt x="20" y="825"/>
                    </a:cubicBezTo>
                    <a:cubicBezTo>
                      <a:pt x="20" y="826"/>
                      <a:pt x="20" y="826"/>
                      <a:pt x="20" y="826"/>
                    </a:cubicBezTo>
                    <a:cubicBezTo>
                      <a:pt x="20" y="860"/>
                      <a:pt x="41" y="891"/>
                      <a:pt x="73" y="904"/>
                    </a:cubicBezTo>
                    <a:cubicBezTo>
                      <a:pt x="73" y="904"/>
                      <a:pt x="140" y="931"/>
                      <a:pt x="190" y="951"/>
                    </a:cubicBezTo>
                    <a:cubicBezTo>
                      <a:pt x="190" y="982"/>
                      <a:pt x="190" y="1014"/>
                      <a:pt x="190" y="1014"/>
                    </a:cubicBezTo>
                    <a:cubicBezTo>
                      <a:pt x="190" y="1017"/>
                      <a:pt x="190" y="1020"/>
                      <a:pt x="191" y="1023"/>
                    </a:cubicBezTo>
                    <a:cubicBezTo>
                      <a:pt x="132" y="1023"/>
                      <a:pt x="132" y="1023"/>
                      <a:pt x="132" y="1023"/>
                    </a:cubicBezTo>
                    <a:cubicBezTo>
                      <a:pt x="122" y="1023"/>
                      <a:pt x="115" y="1030"/>
                      <a:pt x="115" y="1040"/>
                    </a:cubicBezTo>
                    <a:cubicBezTo>
                      <a:pt x="115" y="1083"/>
                      <a:pt x="115" y="1083"/>
                      <a:pt x="115" y="1083"/>
                    </a:cubicBezTo>
                    <a:cubicBezTo>
                      <a:pt x="115" y="1093"/>
                      <a:pt x="122" y="1100"/>
                      <a:pt x="132" y="1100"/>
                    </a:cubicBezTo>
                    <a:cubicBezTo>
                      <a:pt x="648" y="1100"/>
                      <a:pt x="648" y="1100"/>
                      <a:pt x="648" y="1100"/>
                    </a:cubicBezTo>
                    <a:cubicBezTo>
                      <a:pt x="657" y="1100"/>
                      <a:pt x="664" y="1093"/>
                      <a:pt x="664" y="1083"/>
                    </a:cubicBezTo>
                    <a:cubicBezTo>
                      <a:pt x="664" y="1040"/>
                      <a:pt x="664" y="1040"/>
                      <a:pt x="664" y="1040"/>
                    </a:cubicBezTo>
                    <a:cubicBezTo>
                      <a:pt x="664" y="1030"/>
                      <a:pt x="657" y="1023"/>
                      <a:pt x="648" y="1023"/>
                    </a:cubicBezTo>
                    <a:cubicBezTo>
                      <a:pt x="622" y="1023"/>
                      <a:pt x="622" y="1023"/>
                      <a:pt x="622" y="1023"/>
                    </a:cubicBezTo>
                    <a:cubicBezTo>
                      <a:pt x="622" y="1020"/>
                      <a:pt x="622" y="1017"/>
                      <a:pt x="622" y="1013"/>
                    </a:cubicBezTo>
                    <a:cubicBezTo>
                      <a:pt x="622" y="873"/>
                      <a:pt x="622" y="873"/>
                      <a:pt x="622" y="873"/>
                    </a:cubicBezTo>
                    <a:cubicBezTo>
                      <a:pt x="622" y="827"/>
                      <a:pt x="585" y="790"/>
                      <a:pt x="539" y="790"/>
                    </a:cubicBezTo>
                    <a:cubicBezTo>
                      <a:pt x="493" y="790"/>
                      <a:pt x="456" y="827"/>
                      <a:pt x="456" y="873"/>
                    </a:cubicBezTo>
                    <a:cubicBezTo>
                      <a:pt x="456" y="1013"/>
                      <a:pt x="456" y="1013"/>
                      <a:pt x="456" y="1013"/>
                    </a:cubicBezTo>
                    <a:cubicBezTo>
                      <a:pt x="456" y="1017"/>
                      <a:pt x="456" y="1020"/>
                      <a:pt x="457" y="1023"/>
                    </a:cubicBezTo>
                    <a:cubicBezTo>
                      <a:pt x="355" y="1023"/>
                      <a:pt x="355" y="1023"/>
                      <a:pt x="355" y="1023"/>
                    </a:cubicBezTo>
                    <a:cubicBezTo>
                      <a:pt x="356" y="1020"/>
                      <a:pt x="356" y="1017"/>
                      <a:pt x="356" y="1014"/>
                    </a:cubicBezTo>
                    <a:cubicBezTo>
                      <a:pt x="357" y="895"/>
                      <a:pt x="357" y="895"/>
                      <a:pt x="357" y="895"/>
                    </a:cubicBezTo>
                    <a:cubicBezTo>
                      <a:pt x="357" y="880"/>
                      <a:pt x="353" y="867"/>
                      <a:pt x="346" y="855"/>
                    </a:cubicBezTo>
                    <a:cubicBezTo>
                      <a:pt x="161" y="885"/>
                      <a:pt x="161" y="885"/>
                      <a:pt x="161" y="885"/>
                    </a:cubicBezTo>
                    <a:cubicBezTo>
                      <a:pt x="348" y="826"/>
                      <a:pt x="348" y="826"/>
                      <a:pt x="348" y="826"/>
                    </a:cubicBezTo>
                    <a:cubicBezTo>
                      <a:pt x="495" y="772"/>
                      <a:pt x="652" y="714"/>
                      <a:pt x="652" y="714"/>
                    </a:cubicBezTo>
                    <a:close/>
                    <a:moveTo>
                      <a:pt x="122" y="500"/>
                    </a:moveTo>
                    <a:cubicBezTo>
                      <a:pt x="642" y="310"/>
                      <a:pt x="642" y="310"/>
                      <a:pt x="642" y="310"/>
                    </a:cubicBezTo>
                    <a:cubicBezTo>
                      <a:pt x="675" y="298"/>
                      <a:pt x="696" y="267"/>
                      <a:pt x="696" y="232"/>
                    </a:cubicBezTo>
                    <a:cubicBezTo>
                      <a:pt x="696" y="229"/>
                      <a:pt x="696" y="226"/>
                      <a:pt x="695" y="223"/>
                    </a:cubicBezTo>
                    <a:cubicBezTo>
                      <a:pt x="691" y="185"/>
                      <a:pt x="662" y="155"/>
                      <a:pt x="624" y="149"/>
                    </a:cubicBezTo>
                    <a:cubicBezTo>
                      <a:pt x="624" y="149"/>
                      <a:pt x="551" y="139"/>
                      <a:pt x="499" y="132"/>
                    </a:cubicBezTo>
                    <a:cubicBezTo>
                      <a:pt x="505" y="120"/>
                      <a:pt x="509" y="107"/>
                      <a:pt x="509" y="93"/>
                    </a:cubicBezTo>
                    <a:cubicBezTo>
                      <a:pt x="509" y="84"/>
                      <a:pt x="508" y="75"/>
                      <a:pt x="504" y="66"/>
                    </a:cubicBezTo>
                    <a:cubicBezTo>
                      <a:pt x="489" y="22"/>
                      <a:pt x="441" y="0"/>
                      <a:pt x="398" y="15"/>
                    </a:cubicBezTo>
                    <a:cubicBezTo>
                      <a:pt x="166" y="96"/>
                      <a:pt x="166" y="96"/>
                      <a:pt x="166" y="96"/>
                    </a:cubicBezTo>
                    <a:cubicBezTo>
                      <a:pt x="132" y="109"/>
                      <a:pt x="110" y="140"/>
                      <a:pt x="110" y="175"/>
                    </a:cubicBezTo>
                    <a:cubicBezTo>
                      <a:pt x="110" y="178"/>
                      <a:pt x="110" y="181"/>
                      <a:pt x="111" y="184"/>
                    </a:cubicBezTo>
                    <a:cubicBezTo>
                      <a:pt x="115" y="222"/>
                      <a:pt x="145" y="253"/>
                      <a:pt x="182" y="257"/>
                    </a:cubicBezTo>
                    <a:cubicBezTo>
                      <a:pt x="182" y="257"/>
                      <a:pt x="215" y="262"/>
                      <a:pt x="243" y="266"/>
                    </a:cubicBezTo>
                    <a:cubicBezTo>
                      <a:pt x="439" y="213"/>
                      <a:pt x="439" y="213"/>
                      <a:pt x="439" y="213"/>
                    </a:cubicBezTo>
                    <a:cubicBezTo>
                      <a:pt x="225" y="285"/>
                      <a:pt x="225" y="285"/>
                      <a:pt x="225" y="285"/>
                    </a:cubicBezTo>
                    <a:cubicBezTo>
                      <a:pt x="142" y="315"/>
                      <a:pt x="65" y="343"/>
                      <a:pt x="65" y="343"/>
                    </a:cubicBezTo>
                    <a:cubicBezTo>
                      <a:pt x="31" y="356"/>
                      <a:pt x="11" y="388"/>
                      <a:pt x="11" y="422"/>
                    </a:cubicBezTo>
                    <a:cubicBezTo>
                      <a:pt x="11" y="431"/>
                      <a:pt x="12" y="441"/>
                      <a:pt x="15" y="451"/>
                    </a:cubicBezTo>
                    <a:cubicBezTo>
                      <a:pt x="31" y="494"/>
                      <a:pt x="79" y="516"/>
                      <a:pt x="122" y="5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defPPr>
                  <a:defRPr lang="en-US"/>
                </a:defPPr>
                <a:lvl1pPr marL="0" algn="l" defTabSz="913982" rtl="0" eaLnBrk="1" latinLnBrk="0" hangingPunct="1">
                  <a:defRPr sz="1800" kern="1200">
                    <a:solidFill>
                      <a:schemeClr val="tx1"/>
                    </a:solidFill>
                    <a:latin typeface="+mn-lt"/>
                    <a:ea typeface="+mn-ea"/>
                    <a:cs typeface="+mn-cs"/>
                  </a:defRPr>
                </a:lvl1pPr>
                <a:lvl2pPr marL="456991" algn="l" defTabSz="913982" rtl="0" eaLnBrk="1" latinLnBrk="0" hangingPunct="1">
                  <a:defRPr sz="1800" kern="1200">
                    <a:solidFill>
                      <a:schemeClr val="tx1"/>
                    </a:solidFill>
                    <a:latin typeface="+mn-lt"/>
                    <a:ea typeface="+mn-ea"/>
                    <a:cs typeface="+mn-cs"/>
                  </a:defRPr>
                </a:lvl2pPr>
                <a:lvl3pPr marL="913982" algn="l" defTabSz="913982" rtl="0" eaLnBrk="1" latinLnBrk="0" hangingPunct="1">
                  <a:defRPr sz="1800" kern="1200">
                    <a:solidFill>
                      <a:schemeClr val="tx1"/>
                    </a:solidFill>
                    <a:latin typeface="+mn-lt"/>
                    <a:ea typeface="+mn-ea"/>
                    <a:cs typeface="+mn-cs"/>
                  </a:defRPr>
                </a:lvl3pPr>
                <a:lvl4pPr marL="1370973" algn="l" defTabSz="913982" rtl="0" eaLnBrk="1" latinLnBrk="0" hangingPunct="1">
                  <a:defRPr sz="1800" kern="1200">
                    <a:solidFill>
                      <a:schemeClr val="tx1"/>
                    </a:solidFill>
                    <a:latin typeface="+mn-lt"/>
                    <a:ea typeface="+mn-ea"/>
                    <a:cs typeface="+mn-cs"/>
                  </a:defRPr>
                </a:lvl4pPr>
                <a:lvl5pPr marL="1827961" algn="l" defTabSz="913982" rtl="0" eaLnBrk="1" latinLnBrk="0" hangingPunct="1">
                  <a:defRPr sz="1800" kern="1200">
                    <a:solidFill>
                      <a:schemeClr val="tx1"/>
                    </a:solidFill>
                    <a:latin typeface="+mn-lt"/>
                    <a:ea typeface="+mn-ea"/>
                    <a:cs typeface="+mn-cs"/>
                  </a:defRPr>
                </a:lvl5pPr>
                <a:lvl6pPr marL="2284946" algn="l" defTabSz="913982" rtl="0" eaLnBrk="1" latinLnBrk="0" hangingPunct="1">
                  <a:defRPr sz="1800" kern="1200">
                    <a:solidFill>
                      <a:schemeClr val="tx1"/>
                    </a:solidFill>
                    <a:latin typeface="+mn-lt"/>
                    <a:ea typeface="+mn-ea"/>
                    <a:cs typeface="+mn-cs"/>
                  </a:defRPr>
                </a:lvl6pPr>
                <a:lvl7pPr marL="2741946" algn="l" defTabSz="913982" rtl="0" eaLnBrk="1" latinLnBrk="0" hangingPunct="1">
                  <a:defRPr sz="1800" kern="1200">
                    <a:solidFill>
                      <a:schemeClr val="tx1"/>
                    </a:solidFill>
                    <a:latin typeface="+mn-lt"/>
                    <a:ea typeface="+mn-ea"/>
                    <a:cs typeface="+mn-cs"/>
                  </a:defRPr>
                </a:lvl7pPr>
                <a:lvl8pPr marL="3198932" algn="l" defTabSz="913982" rtl="0" eaLnBrk="1" latinLnBrk="0" hangingPunct="1">
                  <a:defRPr sz="1800" kern="1200">
                    <a:solidFill>
                      <a:schemeClr val="tx1"/>
                    </a:solidFill>
                    <a:latin typeface="+mn-lt"/>
                    <a:ea typeface="+mn-ea"/>
                    <a:cs typeface="+mn-cs"/>
                  </a:defRPr>
                </a:lvl8pPr>
                <a:lvl9pPr marL="3655921" algn="l" defTabSz="913982" rtl="0" eaLnBrk="1" latinLnBrk="0" hangingPunct="1">
                  <a:defRPr sz="1800" kern="1200">
                    <a:solidFill>
                      <a:schemeClr val="tx1"/>
                    </a:solidFill>
                    <a:latin typeface="+mn-lt"/>
                    <a:ea typeface="+mn-ea"/>
                    <a:cs typeface="+mn-cs"/>
                  </a:defRPr>
                </a:lvl9pPr>
              </a:lstStyle>
              <a:p>
                <a:pPr algn="ctr" defTabSz="419892">
                  <a:defRPr/>
                </a:pPr>
                <a:endParaRPr lang="en-US" sz="515" b="1" kern="0" cap="all" dirty="0">
                  <a:solidFill>
                    <a:srgbClr val="000000"/>
                  </a:solidFill>
                </a:endParaRPr>
              </a:p>
            </p:txBody>
          </p:sp>
        </p:grpSp>
        <p:sp>
          <p:nvSpPr>
            <p:cNvPr id="22" name="TextBox 21"/>
            <p:cNvSpPr txBox="1"/>
            <p:nvPr/>
          </p:nvSpPr>
          <p:spPr>
            <a:xfrm>
              <a:off x="8668971" y="1674914"/>
              <a:ext cx="1641921" cy="348251"/>
            </a:xfrm>
            <a:prstGeom prst="rect">
              <a:avLst/>
            </a:prstGeom>
            <a:noFill/>
          </p:spPr>
          <p:txBody>
            <a:bodyPr wrap="square" lIns="0" tIns="0" rIns="0" bIns="0" rtlCol="0" anchor="ctr">
              <a:noAutofit/>
            </a:bodyPr>
            <a:lstStyle/>
            <a:p>
              <a:pPr>
                <a:lnSpc>
                  <a:spcPct val="90000"/>
                </a:lnSpc>
                <a:spcAft>
                  <a:spcPts val="441"/>
                </a:spcAft>
              </a:pPr>
              <a:r>
                <a:rPr lang="en-US" sz="882" dirty="0">
                  <a:gradFill>
                    <a:gsLst>
                      <a:gs pos="85841">
                        <a:srgbClr val="FFFFFF"/>
                      </a:gs>
                      <a:gs pos="0">
                        <a:srgbClr val="FFFFFF"/>
                      </a:gs>
                    </a:gsLst>
                    <a:lin ang="5400000" scaled="0"/>
                  </a:gradFill>
                </a:rPr>
                <a:t>Mobile</a:t>
              </a:r>
            </a:p>
          </p:txBody>
        </p:sp>
        <p:sp>
          <p:nvSpPr>
            <p:cNvPr id="23" name="Oval 7"/>
            <p:cNvSpPr>
              <a:spLocks noChangeArrowheads="1"/>
            </p:cNvSpPr>
            <p:nvPr/>
          </p:nvSpPr>
          <p:spPr bwMode="auto">
            <a:xfrm flipH="1">
              <a:off x="8771345" y="1584237"/>
              <a:ext cx="7752" cy="7199"/>
            </a:xfrm>
            <a:prstGeom prst="ellipse">
              <a:avLst/>
            </a:prstGeom>
            <a:solidFill>
              <a:schemeClr val="bg1"/>
            </a:solidFill>
            <a:ln>
              <a:noFill/>
            </a:ln>
          </p:spPr>
          <p:txBody>
            <a:bodyPr vert="horz" wrap="square" lIns="67232" tIns="33616" rIns="67232" bIns="33616" numCol="1" anchor="t" anchorCtr="0" compatLnSpc="1">
              <a:prstTxWarp prst="textNoShape">
                <a:avLst/>
              </a:prstTxWarp>
            </a:bodyPr>
            <a:lstStyle/>
            <a:p>
              <a:pPr defTabSz="672199"/>
              <a:endParaRPr lang="en-US" sz="1250" dirty="0">
                <a:solidFill>
                  <a:srgbClr val="000000"/>
                </a:solidFill>
              </a:endParaRPr>
            </a:p>
          </p:txBody>
        </p:sp>
        <p:sp>
          <p:nvSpPr>
            <p:cNvPr id="24" name="Freeform 23"/>
            <p:cNvSpPr/>
            <p:nvPr>
              <p:custDataLst>
                <p:tags r:id="rId2"/>
              </p:custDataLst>
            </p:nvPr>
          </p:nvSpPr>
          <p:spPr>
            <a:xfrm>
              <a:off x="3621468" y="1166013"/>
              <a:ext cx="414252" cy="363755"/>
            </a:xfrm>
            <a:custGeom>
              <a:avLst/>
              <a:gdLst/>
              <a:ahLst/>
              <a:cxnLst/>
              <a:rect l="l" t="t" r="r" b="b"/>
              <a:pathLst>
                <a:path w="1188720" h="1198117">
                  <a:moveTo>
                    <a:pt x="0" y="1179829"/>
                  </a:moveTo>
                  <a:lnTo>
                    <a:pt x="1188720" y="1179829"/>
                  </a:lnTo>
                  <a:lnTo>
                    <a:pt x="1188720" y="1198117"/>
                  </a:lnTo>
                  <a:lnTo>
                    <a:pt x="0" y="1198117"/>
                  </a:lnTo>
                  <a:close/>
                  <a:moveTo>
                    <a:pt x="85725" y="629228"/>
                  </a:moveTo>
                  <a:lnTo>
                    <a:pt x="228600" y="629228"/>
                  </a:lnTo>
                  <a:lnTo>
                    <a:pt x="228600" y="1174749"/>
                  </a:lnTo>
                  <a:lnTo>
                    <a:pt x="85725" y="1174749"/>
                  </a:lnTo>
                  <a:close/>
                  <a:moveTo>
                    <a:pt x="160954" y="560521"/>
                  </a:moveTo>
                  <a:lnTo>
                    <a:pt x="134893" y="565433"/>
                  </a:lnTo>
                  <a:lnTo>
                    <a:pt x="135875" y="570646"/>
                  </a:lnTo>
                  <a:lnTo>
                    <a:pt x="161936" y="565734"/>
                  </a:lnTo>
                  <a:close/>
                  <a:moveTo>
                    <a:pt x="200045" y="527408"/>
                  </a:moveTo>
                  <a:lnTo>
                    <a:pt x="95801" y="547055"/>
                  </a:lnTo>
                  <a:lnTo>
                    <a:pt x="96784" y="552268"/>
                  </a:lnTo>
                  <a:lnTo>
                    <a:pt x="201028" y="532620"/>
                  </a:lnTo>
                  <a:close/>
                  <a:moveTo>
                    <a:pt x="193530" y="502890"/>
                  </a:moveTo>
                  <a:lnTo>
                    <a:pt x="102316" y="520082"/>
                  </a:lnTo>
                  <a:lnTo>
                    <a:pt x="103299" y="525294"/>
                  </a:lnTo>
                  <a:lnTo>
                    <a:pt x="194512" y="508102"/>
                  </a:lnTo>
                  <a:close/>
                  <a:moveTo>
                    <a:pt x="180500" y="479600"/>
                  </a:moveTo>
                  <a:lnTo>
                    <a:pt x="115347" y="491880"/>
                  </a:lnTo>
                  <a:lnTo>
                    <a:pt x="116329" y="497092"/>
                  </a:lnTo>
                  <a:lnTo>
                    <a:pt x="181482" y="484813"/>
                  </a:lnTo>
                  <a:close/>
                  <a:moveTo>
                    <a:pt x="378883" y="434974"/>
                  </a:moveTo>
                  <a:lnTo>
                    <a:pt x="521758" y="434974"/>
                  </a:lnTo>
                  <a:lnTo>
                    <a:pt x="521758" y="1174749"/>
                  </a:lnTo>
                  <a:lnTo>
                    <a:pt x="378883" y="1174749"/>
                  </a:lnTo>
                  <a:close/>
                  <a:moveTo>
                    <a:pt x="672041" y="225425"/>
                  </a:moveTo>
                  <a:lnTo>
                    <a:pt x="814916" y="225425"/>
                  </a:lnTo>
                  <a:lnTo>
                    <a:pt x="814916" y="1174749"/>
                  </a:lnTo>
                  <a:lnTo>
                    <a:pt x="672041" y="1174749"/>
                  </a:lnTo>
                  <a:close/>
                  <a:moveTo>
                    <a:pt x="144046" y="189143"/>
                  </a:moveTo>
                  <a:cubicBezTo>
                    <a:pt x="151107" y="189037"/>
                    <a:pt x="156647" y="189144"/>
                    <a:pt x="164251" y="190420"/>
                  </a:cubicBezTo>
                  <a:cubicBezTo>
                    <a:pt x="171855" y="191696"/>
                    <a:pt x="181740" y="194037"/>
                    <a:pt x="189670" y="196802"/>
                  </a:cubicBezTo>
                  <a:cubicBezTo>
                    <a:pt x="197599" y="199568"/>
                    <a:pt x="204877" y="202865"/>
                    <a:pt x="211830" y="207013"/>
                  </a:cubicBezTo>
                  <a:cubicBezTo>
                    <a:pt x="218782" y="211162"/>
                    <a:pt x="225516" y="216161"/>
                    <a:pt x="231382" y="221693"/>
                  </a:cubicBezTo>
                  <a:cubicBezTo>
                    <a:pt x="237248" y="227224"/>
                    <a:pt x="242679" y="233712"/>
                    <a:pt x="247025" y="240201"/>
                  </a:cubicBezTo>
                  <a:cubicBezTo>
                    <a:pt x="251370" y="246689"/>
                    <a:pt x="254411" y="253923"/>
                    <a:pt x="257453" y="260624"/>
                  </a:cubicBezTo>
                  <a:cubicBezTo>
                    <a:pt x="260495" y="267325"/>
                    <a:pt x="263319" y="273282"/>
                    <a:pt x="265274" y="280409"/>
                  </a:cubicBezTo>
                  <a:cubicBezTo>
                    <a:pt x="267230" y="287536"/>
                    <a:pt x="268967" y="295194"/>
                    <a:pt x="269185" y="303385"/>
                  </a:cubicBezTo>
                  <a:cubicBezTo>
                    <a:pt x="269402" y="311575"/>
                    <a:pt x="268641" y="320510"/>
                    <a:pt x="266578" y="329552"/>
                  </a:cubicBezTo>
                  <a:cubicBezTo>
                    <a:pt x="264514" y="338593"/>
                    <a:pt x="261146" y="347528"/>
                    <a:pt x="256801" y="357633"/>
                  </a:cubicBezTo>
                  <a:cubicBezTo>
                    <a:pt x="252456" y="367738"/>
                    <a:pt x="246373" y="378375"/>
                    <a:pt x="240507" y="390182"/>
                  </a:cubicBezTo>
                  <a:cubicBezTo>
                    <a:pt x="234641" y="401989"/>
                    <a:pt x="226277" y="418902"/>
                    <a:pt x="221606" y="428476"/>
                  </a:cubicBezTo>
                  <a:cubicBezTo>
                    <a:pt x="216935" y="438049"/>
                    <a:pt x="213568" y="443048"/>
                    <a:pt x="212481" y="447622"/>
                  </a:cubicBezTo>
                  <a:cubicBezTo>
                    <a:pt x="211395" y="452196"/>
                    <a:pt x="215414" y="453260"/>
                    <a:pt x="215088" y="455919"/>
                  </a:cubicBezTo>
                  <a:cubicBezTo>
                    <a:pt x="214762" y="458578"/>
                    <a:pt x="210743" y="461025"/>
                    <a:pt x="210526" y="463578"/>
                  </a:cubicBezTo>
                  <a:cubicBezTo>
                    <a:pt x="210309" y="466130"/>
                    <a:pt x="214219" y="467620"/>
                    <a:pt x="213785" y="471236"/>
                  </a:cubicBezTo>
                  <a:lnTo>
                    <a:pt x="207919" y="485277"/>
                  </a:lnTo>
                  <a:cubicBezTo>
                    <a:pt x="207267" y="489213"/>
                    <a:pt x="209005" y="491766"/>
                    <a:pt x="209874" y="494850"/>
                  </a:cubicBezTo>
                  <a:cubicBezTo>
                    <a:pt x="210743" y="497935"/>
                    <a:pt x="213567" y="499743"/>
                    <a:pt x="213133" y="503785"/>
                  </a:cubicBezTo>
                  <a:cubicBezTo>
                    <a:pt x="212698" y="507827"/>
                    <a:pt x="207158" y="514954"/>
                    <a:pt x="207267" y="519102"/>
                  </a:cubicBezTo>
                  <a:cubicBezTo>
                    <a:pt x="207376" y="523251"/>
                    <a:pt x="213024" y="525166"/>
                    <a:pt x="213785" y="528676"/>
                  </a:cubicBezTo>
                  <a:lnTo>
                    <a:pt x="211830" y="540164"/>
                  </a:lnTo>
                  <a:cubicBezTo>
                    <a:pt x="210743" y="542929"/>
                    <a:pt x="207484" y="543461"/>
                    <a:pt x="207267" y="545270"/>
                  </a:cubicBezTo>
                  <a:cubicBezTo>
                    <a:pt x="207050" y="547078"/>
                    <a:pt x="209440" y="548780"/>
                    <a:pt x="210526" y="551013"/>
                  </a:cubicBezTo>
                  <a:cubicBezTo>
                    <a:pt x="211612" y="553247"/>
                    <a:pt x="213676" y="555587"/>
                    <a:pt x="213785" y="558672"/>
                  </a:cubicBezTo>
                  <a:cubicBezTo>
                    <a:pt x="213893" y="561757"/>
                    <a:pt x="213242" y="566437"/>
                    <a:pt x="211178" y="569522"/>
                  </a:cubicBezTo>
                  <a:cubicBezTo>
                    <a:pt x="209114" y="572606"/>
                    <a:pt x="207593" y="574628"/>
                    <a:pt x="201401" y="577180"/>
                  </a:cubicBezTo>
                  <a:cubicBezTo>
                    <a:pt x="195209" y="579733"/>
                    <a:pt x="179024" y="582606"/>
                    <a:pt x="174027" y="584839"/>
                  </a:cubicBezTo>
                  <a:cubicBezTo>
                    <a:pt x="169031" y="587073"/>
                    <a:pt x="172724" y="588137"/>
                    <a:pt x="171420" y="590583"/>
                  </a:cubicBezTo>
                  <a:cubicBezTo>
                    <a:pt x="170117" y="593030"/>
                    <a:pt x="169248" y="597072"/>
                    <a:pt x="166206" y="599518"/>
                  </a:cubicBezTo>
                  <a:cubicBezTo>
                    <a:pt x="163164" y="601964"/>
                    <a:pt x="157733" y="604198"/>
                    <a:pt x="153171" y="605262"/>
                  </a:cubicBezTo>
                  <a:cubicBezTo>
                    <a:pt x="148608" y="606326"/>
                    <a:pt x="142960" y="606645"/>
                    <a:pt x="138832" y="605900"/>
                  </a:cubicBezTo>
                  <a:cubicBezTo>
                    <a:pt x="134704" y="605156"/>
                    <a:pt x="131011" y="602603"/>
                    <a:pt x="128404" y="600794"/>
                  </a:cubicBezTo>
                  <a:cubicBezTo>
                    <a:pt x="125797" y="598986"/>
                    <a:pt x="124276" y="597391"/>
                    <a:pt x="123189" y="595051"/>
                  </a:cubicBezTo>
                  <a:lnTo>
                    <a:pt x="121886" y="586754"/>
                  </a:lnTo>
                  <a:cubicBezTo>
                    <a:pt x="118084" y="584626"/>
                    <a:pt x="110806" y="581648"/>
                    <a:pt x="110806" y="581648"/>
                  </a:cubicBezTo>
                  <a:cubicBezTo>
                    <a:pt x="107004" y="580052"/>
                    <a:pt x="100704" y="577712"/>
                    <a:pt x="97119" y="575904"/>
                  </a:cubicBezTo>
                  <a:cubicBezTo>
                    <a:pt x="93534" y="574096"/>
                    <a:pt x="91471" y="572713"/>
                    <a:pt x="89298" y="570798"/>
                  </a:cubicBezTo>
                  <a:cubicBezTo>
                    <a:pt x="87125" y="568883"/>
                    <a:pt x="84844" y="566756"/>
                    <a:pt x="84084" y="564416"/>
                  </a:cubicBezTo>
                  <a:cubicBezTo>
                    <a:pt x="83324" y="562076"/>
                    <a:pt x="83975" y="559417"/>
                    <a:pt x="84736" y="556757"/>
                  </a:cubicBezTo>
                  <a:lnTo>
                    <a:pt x="88646" y="548461"/>
                  </a:lnTo>
                  <a:cubicBezTo>
                    <a:pt x="88972" y="546546"/>
                    <a:pt x="87668" y="546759"/>
                    <a:pt x="86691" y="545270"/>
                  </a:cubicBezTo>
                  <a:cubicBezTo>
                    <a:pt x="85713" y="543780"/>
                    <a:pt x="83650" y="541866"/>
                    <a:pt x="82780" y="539526"/>
                  </a:cubicBezTo>
                  <a:cubicBezTo>
                    <a:pt x="81911" y="537185"/>
                    <a:pt x="81151" y="533994"/>
                    <a:pt x="81477" y="531229"/>
                  </a:cubicBezTo>
                  <a:cubicBezTo>
                    <a:pt x="81803" y="528463"/>
                    <a:pt x="83758" y="525166"/>
                    <a:pt x="84736" y="522932"/>
                  </a:cubicBezTo>
                  <a:cubicBezTo>
                    <a:pt x="85713" y="520698"/>
                    <a:pt x="87451" y="519315"/>
                    <a:pt x="87343" y="517826"/>
                  </a:cubicBezTo>
                  <a:cubicBezTo>
                    <a:pt x="87234" y="516337"/>
                    <a:pt x="85061" y="515699"/>
                    <a:pt x="84084" y="513997"/>
                  </a:cubicBezTo>
                  <a:cubicBezTo>
                    <a:pt x="83106" y="512295"/>
                    <a:pt x="81803" y="509955"/>
                    <a:pt x="81477" y="507615"/>
                  </a:cubicBezTo>
                  <a:cubicBezTo>
                    <a:pt x="81151" y="505274"/>
                    <a:pt x="81042" y="502615"/>
                    <a:pt x="82129" y="499956"/>
                  </a:cubicBezTo>
                  <a:lnTo>
                    <a:pt x="87994" y="491659"/>
                  </a:lnTo>
                  <a:cubicBezTo>
                    <a:pt x="88646" y="489319"/>
                    <a:pt x="87125" y="488681"/>
                    <a:pt x="86039" y="485915"/>
                  </a:cubicBezTo>
                  <a:cubicBezTo>
                    <a:pt x="84953" y="483150"/>
                    <a:pt x="82346" y="478469"/>
                    <a:pt x="81477" y="475065"/>
                  </a:cubicBezTo>
                  <a:cubicBezTo>
                    <a:pt x="80608" y="471662"/>
                    <a:pt x="80282" y="468790"/>
                    <a:pt x="80825" y="465492"/>
                  </a:cubicBezTo>
                  <a:cubicBezTo>
                    <a:pt x="81368" y="462195"/>
                    <a:pt x="86148" y="458259"/>
                    <a:pt x="85387" y="453366"/>
                  </a:cubicBezTo>
                  <a:cubicBezTo>
                    <a:pt x="84627" y="448473"/>
                    <a:pt x="80173" y="444005"/>
                    <a:pt x="76263" y="436134"/>
                  </a:cubicBezTo>
                  <a:cubicBezTo>
                    <a:pt x="72352" y="428263"/>
                    <a:pt x="68116" y="418583"/>
                    <a:pt x="61924" y="406138"/>
                  </a:cubicBezTo>
                  <a:cubicBezTo>
                    <a:pt x="55732" y="393693"/>
                    <a:pt x="44761" y="373695"/>
                    <a:pt x="39112" y="361463"/>
                  </a:cubicBezTo>
                  <a:cubicBezTo>
                    <a:pt x="33464" y="349230"/>
                    <a:pt x="30313" y="342635"/>
                    <a:pt x="28032" y="332743"/>
                  </a:cubicBezTo>
                  <a:cubicBezTo>
                    <a:pt x="25751" y="322850"/>
                    <a:pt x="24664" y="313064"/>
                    <a:pt x="25425" y="302108"/>
                  </a:cubicBezTo>
                  <a:cubicBezTo>
                    <a:pt x="26186" y="291152"/>
                    <a:pt x="29118" y="277324"/>
                    <a:pt x="32595" y="267006"/>
                  </a:cubicBezTo>
                  <a:cubicBezTo>
                    <a:pt x="36071" y="256688"/>
                    <a:pt x="40525" y="248498"/>
                    <a:pt x="46282" y="240201"/>
                  </a:cubicBezTo>
                  <a:cubicBezTo>
                    <a:pt x="52039" y="231904"/>
                    <a:pt x="58991" y="223820"/>
                    <a:pt x="67138" y="217225"/>
                  </a:cubicBezTo>
                  <a:cubicBezTo>
                    <a:pt x="75285" y="210630"/>
                    <a:pt x="86039" y="204992"/>
                    <a:pt x="95164" y="200631"/>
                  </a:cubicBezTo>
                  <a:cubicBezTo>
                    <a:pt x="104289" y="196270"/>
                    <a:pt x="113739" y="192973"/>
                    <a:pt x="121886" y="191058"/>
                  </a:cubicBezTo>
                  <a:cubicBezTo>
                    <a:pt x="130033" y="189143"/>
                    <a:pt x="136985" y="189250"/>
                    <a:pt x="144046" y="189143"/>
                  </a:cubicBezTo>
                  <a:close/>
                  <a:moveTo>
                    <a:pt x="965198" y="0"/>
                  </a:moveTo>
                  <a:lnTo>
                    <a:pt x="1108073" y="0"/>
                  </a:lnTo>
                  <a:lnTo>
                    <a:pt x="1108073" y="1174749"/>
                  </a:lnTo>
                  <a:lnTo>
                    <a:pt x="965198" y="1174749"/>
                  </a:lnTo>
                  <a:close/>
                </a:path>
              </a:pathLst>
            </a:custGeom>
            <a:solidFill>
              <a:schemeClr val="bg1"/>
            </a:solidFill>
            <a:ln w="19050" cap="flat" cmpd="sng" algn="ctr">
              <a:noFill/>
              <a:prstDash val="solid"/>
            </a:ln>
            <a:effectLst/>
          </p:spPr>
          <p:txBody>
            <a:bodyPr rtlCol="0" anchor="ctr"/>
            <a:lstStyle/>
            <a:p>
              <a:pPr algn="ctr">
                <a:defRPr/>
              </a:pPr>
              <a:endParaRPr lang="en-US" sz="1090" kern="0" dirty="0">
                <a:solidFill>
                  <a:sysClr val="window" lastClr="FFFFFF"/>
                </a:solidFill>
                <a:latin typeface="Arial"/>
              </a:endParaRPr>
            </a:p>
          </p:txBody>
        </p:sp>
      </p:grpSp>
      <p:grpSp>
        <p:nvGrpSpPr>
          <p:cNvPr id="27" name="Group 26"/>
          <p:cNvGrpSpPr/>
          <p:nvPr/>
        </p:nvGrpSpPr>
        <p:grpSpPr>
          <a:xfrm>
            <a:off x="1632457" y="2906575"/>
            <a:ext cx="6212224" cy="691876"/>
            <a:chOff x="3481494" y="2654242"/>
            <a:chExt cx="8449056" cy="940999"/>
          </a:xfrm>
        </p:grpSpPr>
        <p:sp>
          <p:nvSpPr>
            <p:cNvPr id="28" name="Rectangle 27"/>
            <p:cNvSpPr/>
            <p:nvPr/>
          </p:nvSpPr>
          <p:spPr bwMode="auto">
            <a:xfrm>
              <a:off x="5608998" y="2654242"/>
              <a:ext cx="2066544" cy="91918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a:off x="3481494" y="2654242"/>
              <a:ext cx="2066544" cy="91918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7736502" y="2654242"/>
              <a:ext cx="2066544" cy="91918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p:cNvSpPr/>
            <p:nvPr/>
          </p:nvSpPr>
          <p:spPr bwMode="auto">
            <a:xfrm>
              <a:off x="9864006" y="2654242"/>
              <a:ext cx="2066544" cy="91918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32" name="TextBox 31"/>
            <p:cNvSpPr txBox="1"/>
            <p:nvPr/>
          </p:nvSpPr>
          <p:spPr>
            <a:xfrm>
              <a:off x="5697149" y="3246990"/>
              <a:ext cx="1647541" cy="348251"/>
            </a:xfrm>
            <a:prstGeom prst="rect">
              <a:avLst/>
            </a:prstGeom>
            <a:noFill/>
          </p:spPr>
          <p:txBody>
            <a:bodyPr wrap="square" lIns="0" tIns="0" rIns="0" bIns="0" rtlCol="0" anchor="ctr">
              <a:noAutofit/>
            </a:bodyPr>
            <a:lstStyle/>
            <a:p>
              <a:pPr>
                <a:lnSpc>
                  <a:spcPct val="90000"/>
                </a:lnSpc>
                <a:spcAft>
                  <a:spcPts val="441"/>
                </a:spcAft>
              </a:pPr>
              <a:r>
                <a:rPr lang="en-US" sz="882" dirty="0">
                  <a:gradFill>
                    <a:gsLst>
                      <a:gs pos="85841">
                        <a:srgbClr val="FFFFFF"/>
                      </a:gs>
                      <a:gs pos="0">
                        <a:srgbClr val="FFFFFF"/>
                      </a:gs>
                    </a:gsLst>
                    <a:lin ang="5400000" scaled="0"/>
                  </a:gradFill>
                </a:rPr>
                <a:t>Extract, transform, load</a:t>
              </a:r>
            </a:p>
          </p:txBody>
        </p:sp>
        <p:sp>
          <p:nvSpPr>
            <p:cNvPr id="33" name="TextBox 32"/>
            <p:cNvSpPr txBox="1"/>
            <p:nvPr/>
          </p:nvSpPr>
          <p:spPr>
            <a:xfrm>
              <a:off x="3649842" y="3246990"/>
              <a:ext cx="1467341" cy="348251"/>
            </a:xfrm>
            <a:prstGeom prst="rect">
              <a:avLst/>
            </a:prstGeom>
            <a:noFill/>
          </p:spPr>
          <p:txBody>
            <a:bodyPr wrap="square" lIns="0" tIns="0" rIns="0" bIns="0" rtlCol="0" anchor="ctr">
              <a:noAutofit/>
            </a:bodyPr>
            <a:lstStyle/>
            <a:p>
              <a:pPr>
                <a:lnSpc>
                  <a:spcPct val="90000"/>
                </a:lnSpc>
                <a:spcAft>
                  <a:spcPts val="441"/>
                </a:spcAft>
              </a:pPr>
              <a:r>
                <a:rPr lang="en-US" sz="882" dirty="0">
                  <a:gradFill>
                    <a:gsLst>
                      <a:gs pos="85841">
                        <a:srgbClr val="FFFFFF"/>
                      </a:gs>
                      <a:gs pos="0">
                        <a:srgbClr val="FFFFFF"/>
                      </a:gs>
                    </a:gsLst>
                    <a:lin ang="5400000" scaled="0"/>
                  </a:gradFill>
                </a:rPr>
                <a:t>Single query model</a:t>
              </a:r>
            </a:p>
          </p:txBody>
        </p:sp>
        <p:sp>
          <p:nvSpPr>
            <p:cNvPr id="34" name="TextBox 33"/>
            <p:cNvSpPr txBox="1"/>
            <p:nvPr/>
          </p:nvSpPr>
          <p:spPr>
            <a:xfrm>
              <a:off x="7828806" y="3246990"/>
              <a:ext cx="1641921" cy="348251"/>
            </a:xfrm>
            <a:prstGeom prst="rect">
              <a:avLst/>
            </a:prstGeom>
            <a:noFill/>
          </p:spPr>
          <p:txBody>
            <a:bodyPr wrap="square" lIns="0" tIns="0" rIns="0" bIns="0" rtlCol="0" anchor="ctr">
              <a:noAutofit/>
            </a:bodyPr>
            <a:lstStyle/>
            <a:p>
              <a:pPr>
                <a:lnSpc>
                  <a:spcPct val="90000"/>
                </a:lnSpc>
                <a:spcAft>
                  <a:spcPts val="441"/>
                </a:spcAft>
              </a:pPr>
              <a:r>
                <a:rPr lang="en-US" sz="882" dirty="0">
                  <a:gradFill>
                    <a:gsLst>
                      <a:gs pos="85841">
                        <a:srgbClr val="FFFFFF"/>
                      </a:gs>
                      <a:gs pos="0">
                        <a:srgbClr val="FFFFFF"/>
                      </a:gs>
                    </a:gsLst>
                    <a:lin ang="5400000" scaled="0"/>
                  </a:gradFill>
                </a:rPr>
                <a:t>Data quality</a:t>
              </a:r>
            </a:p>
          </p:txBody>
        </p:sp>
        <p:sp>
          <p:nvSpPr>
            <p:cNvPr id="35" name="TextBox 34"/>
            <p:cNvSpPr txBox="1"/>
            <p:nvPr/>
          </p:nvSpPr>
          <p:spPr>
            <a:xfrm>
              <a:off x="9943256" y="3246990"/>
              <a:ext cx="1915719" cy="348251"/>
            </a:xfrm>
            <a:prstGeom prst="rect">
              <a:avLst/>
            </a:prstGeom>
            <a:noFill/>
          </p:spPr>
          <p:txBody>
            <a:bodyPr wrap="square" lIns="0" tIns="0" rIns="0" bIns="0" rtlCol="0" anchor="ctr">
              <a:noAutofit/>
            </a:bodyPr>
            <a:lstStyle/>
            <a:p>
              <a:pPr>
                <a:lnSpc>
                  <a:spcPct val="90000"/>
                </a:lnSpc>
                <a:spcAft>
                  <a:spcPts val="441"/>
                </a:spcAft>
              </a:pPr>
              <a:r>
                <a:rPr lang="en-US" sz="882" dirty="0">
                  <a:gradFill>
                    <a:gsLst>
                      <a:gs pos="85841">
                        <a:srgbClr val="FFFFFF"/>
                      </a:gs>
                      <a:gs pos="0">
                        <a:srgbClr val="FFFFFF"/>
                      </a:gs>
                    </a:gsLst>
                    <a:lin ang="5400000" scaled="0"/>
                  </a:gradFill>
                </a:rPr>
                <a:t>Master data management</a:t>
              </a:r>
            </a:p>
          </p:txBody>
        </p:sp>
        <p:grpSp>
          <p:nvGrpSpPr>
            <p:cNvPr id="36" name="Group 35"/>
            <p:cNvGrpSpPr/>
            <p:nvPr/>
          </p:nvGrpSpPr>
          <p:grpSpPr>
            <a:xfrm>
              <a:off x="5747678" y="2721597"/>
              <a:ext cx="306354" cy="450559"/>
              <a:chOff x="3759911" y="2727063"/>
              <a:chExt cx="313300" cy="460774"/>
            </a:xfrm>
            <a:solidFill>
              <a:schemeClr val="bg1"/>
            </a:solidFill>
          </p:grpSpPr>
          <p:grpSp>
            <p:nvGrpSpPr>
              <p:cNvPr id="52" name="Group 51"/>
              <p:cNvGrpSpPr/>
              <p:nvPr/>
            </p:nvGrpSpPr>
            <p:grpSpPr>
              <a:xfrm>
                <a:off x="3759911" y="2853914"/>
                <a:ext cx="244335" cy="333923"/>
                <a:chOff x="1447438" y="3993203"/>
                <a:chExt cx="656000" cy="1195540"/>
              </a:xfrm>
              <a:grpFill/>
            </p:grpSpPr>
            <p:sp>
              <p:nvSpPr>
                <p:cNvPr id="54" name="Freeform 53"/>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sp>
              <p:nvSpPr>
                <p:cNvPr id="55" name="Oval 54"/>
                <p:cNvSpPr/>
                <p:nvPr/>
              </p:nvSpPr>
              <p:spPr>
                <a:xfrm>
                  <a:off x="1501819" y="4049582"/>
                  <a:ext cx="532616" cy="23768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grpSp>
          <p:sp>
            <p:nvSpPr>
              <p:cNvPr id="53" name="Freeform 36"/>
              <p:cNvSpPr>
                <a:spLocks/>
              </p:cNvSpPr>
              <p:nvPr/>
            </p:nvSpPr>
            <p:spPr bwMode="auto">
              <a:xfrm rot="4500000">
                <a:off x="3837481" y="2724921"/>
                <a:ext cx="233588" cy="237872"/>
              </a:xfrm>
              <a:custGeom>
                <a:avLst/>
                <a:gdLst/>
                <a:ahLst/>
                <a:cxnLst>
                  <a:cxn ang="0">
                    <a:pos x="769" y="780"/>
                  </a:cxn>
                  <a:cxn ang="0">
                    <a:pos x="103" y="291"/>
                  </a:cxn>
                  <a:cxn ang="0">
                    <a:pos x="0" y="313"/>
                  </a:cxn>
                  <a:cxn ang="0">
                    <a:pos x="212" y="0"/>
                  </a:cxn>
                  <a:cxn ang="0">
                    <a:pos x="400" y="313"/>
                  </a:cxn>
                  <a:cxn ang="0">
                    <a:pos x="297" y="291"/>
                  </a:cxn>
                  <a:cxn ang="0">
                    <a:pos x="770" y="780"/>
                  </a:cxn>
                </a:cxnLst>
                <a:rect l="0" t="0" r="r" b="b"/>
                <a:pathLst>
                  <a:path w="770" h="781">
                    <a:moveTo>
                      <a:pt x="769" y="780"/>
                    </a:moveTo>
                    <a:cubicBezTo>
                      <a:pt x="20" y="781"/>
                      <a:pt x="103" y="291"/>
                      <a:pt x="103" y="291"/>
                    </a:cubicBezTo>
                    <a:cubicBezTo>
                      <a:pt x="0" y="313"/>
                      <a:pt x="0" y="313"/>
                      <a:pt x="0" y="313"/>
                    </a:cubicBezTo>
                    <a:cubicBezTo>
                      <a:pt x="212" y="0"/>
                      <a:pt x="212" y="0"/>
                      <a:pt x="212" y="0"/>
                    </a:cubicBezTo>
                    <a:cubicBezTo>
                      <a:pt x="305" y="207"/>
                      <a:pt x="400" y="313"/>
                      <a:pt x="400" y="313"/>
                    </a:cubicBezTo>
                    <a:cubicBezTo>
                      <a:pt x="297" y="291"/>
                      <a:pt x="297" y="291"/>
                      <a:pt x="297" y="291"/>
                    </a:cubicBezTo>
                    <a:cubicBezTo>
                      <a:pt x="297" y="291"/>
                      <a:pt x="228" y="688"/>
                      <a:pt x="770" y="780"/>
                    </a:cubicBezTo>
                  </a:path>
                </a:pathLst>
              </a:custGeom>
              <a:grpFill/>
              <a:ln w="9525">
                <a:noFill/>
                <a:round/>
                <a:headEnd/>
                <a:tailEnd/>
              </a:ln>
            </p:spPr>
            <p:txBody>
              <a:bodyPr vert="horz" wrap="square" lIns="67232" tIns="33616" rIns="67232" bIns="33616" numCol="1" anchor="t" anchorCtr="0" compatLnSpc="1">
                <a:prstTxWarp prst="textNoShape">
                  <a:avLst/>
                </a:prstTxWarp>
              </a:bodyPr>
              <a:lstStyle/>
              <a:p>
                <a:endParaRPr lang="en-US" sz="1090" dirty="0">
                  <a:solidFill>
                    <a:srgbClr val="000000"/>
                  </a:solidFill>
                </a:endParaRPr>
              </a:p>
            </p:txBody>
          </p:sp>
        </p:grpSp>
        <p:grpSp>
          <p:nvGrpSpPr>
            <p:cNvPr id="37" name="Group 36"/>
            <p:cNvGrpSpPr/>
            <p:nvPr/>
          </p:nvGrpSpPr>
          <p:grpSpPr>
            <a:xfrm>
              <a:off x="7878209" y="2779784"/>
              <a:ext cx="751197" cy="309128"/>
              <a:chOff x="3375167" y="2601492"/>
              <a:chExt cx="1182903" cy="486781"/>
            </a:xfrm>
            <a:solidFill>
              <a:schemeClr val="bg1"/>
            </a:solidFill>
          </p:grpSpPr>
          <p:sp>
            <p:nvSpPr>
              <p:cNvPr id="48" name="Freeform 30"/>
              <p:cNvSpPr>
                <a:spLocks noEditPoints="1"/>
              </p:cNvSpPr>
              <p:nvPr/>
            </p:nvSpPr>
            <p:spPr bwMode="auto">
              <a:xfrm>
                <a:off x="3375167" y="2601492"/>
                <a:ext cx="382565" cy="486781"/>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grpFill/>
              <a:ln>
                <a:noFill/>
              </a:ln>
              <a:extLst/>
            </p:spPr>
            <p:txBody>
              <a:bodyPr vert="horz" wrap="square" lIns="67232" tIns="33616" rIns="67232" bIns="33616" numCol="1" anchor="t" anchorCtr="0" compatLnSpc="1">
                <a:prstTxWarp prst="textNoShape">
                  <a:avLst/>
                </a:prstTxWarp>
              </a:bodyPr>
              <a:lstStyle/>
              <a:p>
                <a:pPr defTabSz="672199"/>
                <a:endParaRPr lang="en-US" sz="1250" dirty="0">
                  <a:solidFill>
                    <a:srgbClr val="000000"/>
                  </a:solidFill>
                </a:endParaRPr>
              </a:p>
            </p:txBody>
          </p:sp>
          <p:sp>
            <p:nvSpPr>
              <p:cNvPr id="49" name="Freeform 30"/>
              <p:cNvSpPr>
                <a:spLocks noEditPoints="1"/>
              </p:cNvSpPr>
              <p:nvPr/>
            </p:nvSpPr>
            <p:spPr bwMode="auto">
              <a:xfrm>
                <a:off x="4175505" y="2601492"/>
                <a:ext cx="382565" cy="486781"/>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grpFill/>
              <a:ln>
                <a:noFill/>
              </a:ln>
              <a:extLst/>
            </p:spPr>
            <p:txBody>
              <a:bodyPr vert="horz" wrap="square" lIns="67232" tIns="33616" rIns="67232" bIns="33616" numCol="1" anchor="t" anchorCtr="0" compatLnSpc="1">
                <a:prstTxWarp prst="textNoShape">
                  <a:avLst/>
                </a:prstTxWarp>
              </a:bodyPr>
              <a:lstStyle/>
              <a:p>
                <a:pPr defTabSz="672199"/>
                <a:endParaRPr lang="en-US" sz="1250" dirty="0">
                  <a:solidFill>
                    <a:srgbClr val="000000"/>
                  </a:solidFill>
                </a:endParaRPr>
              </a:p>
            </p:txBody>
          </p:sp>
          <p:sp>
            <p:nvSpPr>
              <p:cNvPr id="50" name="Freeform 26"/>
              <p:cNvSpPr>
                <a:spLocks/>
              </p:cNvSpPr>
              <p:nvPr/>
            </p:nvSpPr>
            <p:spPr bwMode="auto">
              <a:xfrm>
                <a:off x="4018456" y="2738982"/>
                <a:ext cx="102583" cy="184795"/>
              </a:xfrm>
              <a:custGeom>
                <a:avLst/>
                <a:gdLst>
                  <a:gd name="T0" fmla="*/ 66 w 68"/>
                  <a:gd name="T1" fmla="*/ 57 h 123"/>
                  <a:gd name="T2" fmla="*/ 12 w 68"/>
                  <a:gd name="T3" fmla="*/ 2 h 123"/>
                  <a:gd name="T4" fmla="*/ 4 w 68"/>
                  <a:gd name="T5" fmla="*/ 1 h 123"/>
                  <a:gd name="T6" fmla="*/ 0 w 68"/>
                  <a:gd name="T7" fmla="*/ 7 h 123"/>
                  <a:gd name="T8" fmla="*/ 0 w 68"/>
                  <a:gd name="T9" fmla="*/ 116 h 123"/>
                  <a:gd name="T10" fmla="*/ 4 w 68"/>
                  <a:gd name="T11" fmla="*/ 123 h 123"/>
                  <a:gd name="T12" fmla="*/ 7 w 68"/>
                  <a:gd name="T13" fmla="*/ 123 h 123"/>
                  <a:gd name="T14" fmla="*/ 12 w 68"/>
                  <a:gd name="T15" fmla="*/ 121 h 123"/>
                  <a:gd name="T16" fmla="*/ 66 w 68"/>
                  <a:gd name="T17" fmla="*/ 66 h 123"/>
                  <a:gd name="T18" fmla="*/ 68 w 68"/>
                  <a:gd name="T19" fmla="*/ 62 h 123"/>
                  <a:gd name="T20" fmla="*/ 66 w 68"/>
                  <a:gd name="T21" fmla="*/ 5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123">
                    <a:moveTo>
                      <a:pt x="66" y="57"/>
                    </a:moveTo>
                    <a:cubicBezTo>
                      <a:pt x="12" y="2"/>
                      <a:pt x="12" y="2"/>
                      <a:pt x="12" y="2"/>
                    </a:cubicBezTo>
                    <a:cubicBezTo>
                      <a:pt x="10" y="0"/>
                      <a:pt x="7" y="0"/>
                      <a:pt x="4" y="1"/>
                    </a:cubicBezTo>
                    <a:cubicBezTo>
                      <a:pt x="2" y="2"/>
                      <a:pt x="0" y="4"/>
                      <a:pt x="0" y="7"/>
                    </a:cubicBezTo>
                    <a:cubicBezTo>
                      <a:pt x="0" y="116"/>
                      <a:pt x="0" y="116"/>
                      <a:pt x="0" y="116"/>
                    </a:cubicBezTo>
                    <a:cubicBezTo>
                      <a:pt x="0" y="119"/>
                      <a:pt x="2" y="122"/>
                      <a:pt x="4" y="123"/>
                    </a:cubicBezTo>
                    <a:cubicBezTo>
                      <a:pt x="5" y="123"/>
                      <a:pt x="6" y="123"/>
                      <a:pt x="7" y="123"/>
                    </a:cubicBezTo>
                    <a:cubicBezTo>
                      <a:pt x="9" y="123"/>
                      <a:pt x="10" y="123"/>
                      <a:pt x="12" y="121"/>
                    </a:cubicBezTo>
                    <a:cubicBezTo>
                      <a:pt x="66" y="66"/>
                      <a:pt x="66" y="66"/>
                      <a:pt x="66" y="66"/>
                    </a:cubicBezTo>
                    <a:cubicBezTo>
                      <a:pt x="68" y="65"/>
                      <a:pt x="68" y="63"/>
                      <a:pt x="68" y="62"/>
                    </a:cubicBezTo>
                    <a:cubicBezTo>
                      <a:pt x="68" y="60"/>
                      <a:pt x="68" y="58"/>
                      <a:pt x="66" y="57"/>
                    </a:cubicBezTo>
                    <a:close/>
                  </a:path>
                </a:pathLst>
              </a:custGeom>
              <a:grpFill/>
              <a:ln>
                <a:noFill/>
              </a:ln>
            </p:spPr>
            <p:txBody>
              <a:bodyPr vert="horz" wrap="square" lIns="67232" tIns="33616" rIns="67232" bIns="33616" numCol="1" anchor="t" anchorCtr="0" compatLnSpc="1">
                <a:prstTxWarp prst="textNoShape">
                  <a:avLst/>
                </a:prstTxWarp>
              </a:bodyPr>
              <a:lstStyle/>
              <a:p>
                <a:pPr defTabSz="672199"/>
                <a:endParaRPr lang="en-US" sz="1250" dirty="0">
                  <a:solidFill>
                    <a:srgbClr val="000000"/>
                  </a:solidFill>
                </a:endParaRPr>
              </a:p>
            </p:txBody>
          </p:sp>
          <p:sp>
            <p:nvSpPr>
              <p:cNvPr id="51" name="Freeform 26"/>
              <p:cNvSpPr>
                <a:spLocks/>
              </p:cNvSpPr>
              <p:nvPr/>
            </p:nvSpPr>
            <p:spPr bwMode="auto">
              <a:xfrm flipH="1">
                <a:off x="3810893" y="2735897"/>
                <a:ext cx="102583" cy="184795"/>
              </a:xfrm>
              <a:custGeom>
                <a:avLst/>
                <a:gdLst>
                  <a:gd name="T0" fmla="*/ 66 w 68"/>
                  <a:gd name="T1" fmla="*/ 57 h 123"/>
                  <a:gd name="T2" fmla="*/ 12 w 68"/>
                  <a:gd name="T3" fmla="*/ 2 h 123"/>
                  <a:gd name="T4" fmla="*/ 4 w 68"/>
                  <a:gd name="T5" fmla="*/ 1 h 123"/>
                  <a:gd name="T6" fmla="*/ 0 w 68"/>
                  <a:gd name="T7" fmla="*/ 7 h 123"/>
                  <a:gd name="T8" fmla="*/ 0 w 68"/>
                  <a:gd name="T9" fmla="*/ 116 h 123"/>
                  <a:gd name="T10" fmla="*/ 4 w 68"/>
                  <a:gd name="T11" fmla="*/ 123 h 123"/>
                  <a:gd name="T12" fmla="*/ 7 w 68"/>
                  <a:gd name="T13" fmla="*/ 123 h 123"/>
                  <a:gd name="T14" fmla="*/ 12 w 68"/>
                  <a:gd name="T15" fmla="*/ 121 h 123"/>
                  <a:gd name="T16" fmla="*/ 66 w 68"/>
                  <a:gd name="T17" fmla="*/ 66 h 123"/>
                  <a:gd name="T18" fmla="*/ 68 w 68"/>
                  <a:gd name="T19" fmla="*/ 62 h 123"/>
                  <a:gd name="T20" fmla="*/ 66 w 68"/>
                  <a:gd name="T21" fmla="*/ 5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123">
                    <a:moveTo>
                      <a:pt x="66" y="57"/>
                    </a:moveTo>
                    <a:cubicBezTo>
                      <a:pt x="12" y="2"/>
                      <a:pt x="12" y="2"/>
                      <a:pt x="12" y="2"/>
                    </a:cubicBezTo>
                    <a:cubicBezTo>
                      <a:pt x="10" y="0"/>
                      <a:pt x="7" y="0"/>
                      <a:pt x="4" y="1"/>
                    </a:cubicBezTo>
                    <a:cubicBezTo>
                      <a:pt x="2" y="2"/>
                      <a:pt x="0" y="4"/>
                      <a:pt x="0" y="7"/>
                    </a:cubicBezTo>
                    <a:cubicBezTo>
                      <a:pt x="0" y="116"/>
                      <a:pt x="0" y="116"/>
                      <a:pt x="0" y="116"/>
                    </a:cubicBezTo>
                    <a:cubicBezTo>
                      <a:pt x="0" y="119"/>
                      <a:pt x="2" y="122"/>
                      <a:pt x="4" y="123"/>
                    </a:cubicBezTo>
                    <a:cubicBezTo>
                      <a:pt x="5" y="123"/>
                      <a:pt x="6" y="123"/>
                      <a:pt x="7" y="123"/>
                    </a:cubicBezTo>
                    <a:cubicBezTo>
                      <a:pt x="9" y="123"/>
                      <a:pt x="10" y="123"/>
                      <a:pt x="12" y="121"/>
                    </a:cubicBezTo>
                    <a:cubicBezTo>
                      <a:pt x="66" y="66"/>
                      <a:pt x="66" y="66"/>
                      <a:pt x="66" y="66"/>
                    </a:cubicBezTo>
                    <a:cubicBezTo>
                      <a:pt x="68" y="65"/>
                      <a:pt x="68" y="63"/>
                      <a:pt x="68" y="62"/>
                    </a:cubicBezTo>
                    <a:cubicBezTo>
                      <a:pt x="68" y="60"/>
                      <a:pt x="68" y="58"/>
                      <a:pt x="66" y="57"/>
                    </a:cubicBezTo>
                    <a:close/>
                  </a:path>
                </a:pathLst>
              </a:custGeom>
              <a:grpFill/>
              <a:ln>
                <a:noFill/>
              </a:ln>
            </p:spPr>
            <p:txBody>
              <a:bodyPr vert="horz" wrap="square" lIns="67232" tIns="33616" rIns="67232" bIns="33616" numCol="1" anchor="t" anchorCtr="0" compatLnSpc="1">
                <a:prstTxWarp prst="textNoShape">
                  <a:avLst/>
                </a:prstTxWarp>
              </a:bodyPr>
              <a:lstStyle/>
              <a:p>
                <a:pPr defTabSz="672199"/>
                <a:endParaRPr lang="en-US" sz="1250" dirty="0">
                  <a:solidFill>
                    <a:srgbClr val="000000"/>
                  </a:solidFill>
                </a:endParaRPr>
              </a:p>
            </p:txBody>
          </p:sp>
        </p:grpSp>
        <p:grpSp>
          <p:nvGrpSpPr>
            <p:cNvPr id="38" name="Group 37"/>
            <p:cNvGrpSpPr/>
            <p:nvPr/>
          </p:nvGrpSpPr>
          <p:grpSpPr>
            <a:xfrm>
              <a:off x="3631377" y="2766690"/>
              <a:ext cx="222743" cy="437076"/>
              <a:chOff x="403787" y="3030024"/>
              <a:chExt cx="196753" cy="386078"/>
            </a:xfrm>
          </p:grpSpPr>
          <p:grpSp>
            <p:nvGrpSpPr>
              <p:cNvPr id="44" name="Group 43"/>
              <p:cNvGrpSpPr/>
              <p:nvPr/>
            </p:nvGrpSpPr>
            <p:grpSpPr>
              <a:xfrm>
                <a:off x="403787" y="3147207"/>
                <a:ext cx="196753" cy="268895"/>
                <a:chOff x="1447438" y="3993203"/>
                <a:chExt cx="656000" cy="1195540"/>
              </a:xfrm>
            </p:grpSpPr>
            <p:sp>
              <p:nvSpPr>
                <p:cNvPr id="46" name="Freeform 45"/>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sp>
              <p:nvSpPr>
                <p:cNvPr id="47" name="Oval 46"/>
                <p:cNvSpPr/>
                <p:nvPr/>
              </p:nvSpPr>
              <p:spPr>
                <a:xfrm>
                  <a:off x="1501819" y="4049582"/>
                  <a:ext cx="532616" cy="23768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grpSp>
          <p:sp>
            <p:nvSpPr>
              <p:cNvPr id="45" name="Down Arrow 44"/>
              <p:cNvSpPr/>
              <p:nvPr/>
            </p:nvSpPr>
            <p:spPr bwMode="auto">
              <a:xfrm>
                <a:off x="421948" y="3030024"/>
                <a:ext cx="156044" cy="159434"/>
              </a:xfrm>
              <a:prstGeom prst="downArrow">
                <a:avLst>
                  <a:gd name="adj1" fmla="val 34740"/>
                  <a:gd name="adj2" fmla="val 5000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91" fontAlgn="base">
                  <a:lnSpc>
                    <a:spcPct val="90000"/>
                  </a:lnSpc>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39" name="Group 150"/>
            <p:cNvGrpSpPr>
              <a:grpSpLocks noChangeAspect="1"/>
            </p:cNvGrpSpPr>
            <p:nvPr/>
          </p:nvGrpSpPr>
          <p:grpSpPr bwMode="auto">
            <a:xfrm>
              <a:off x="9975303" y="2762646"/>
              <a:ext cx="531758" cy="333987"/>
              <a:chOff x="3372" y="1868"/>
              <a:chExt cx="933" cy="586"/>
            </a:xfrm>
            <a:solidFill>
              <a:schemeClr val="bg1"/>
            </a:solidFill>
          </p:grpSpPr>
          <p:sp>
            <p:nvSpPr>
              <p:cNvPr id="40" name="Freeform 151"/>
              <p:cNvSpPr>
                <a:spLocks/>
              </p:cNvSpPr>
              <p:nvPr/>
            </p:nvSpPr>
            <p:spPr bwMode="auto">
              <a:xfrm>
                <a:off x="3372" y="1994"/>
                <a:ext cx="933" cy="335"/>
              </a:xfrm>
              <a:custGeom>
                <a:avLst/>
                <a:gdLst>
                  <a:gd name="T0" fmla="*/ 273 w 395"/>
                  <a:gd name="T1" fmla="*/ 1 h 142"/>
                  <a:gd name="T2" fmla="*/ 277 w 395"/>
                  <a:gd name="T3" fmla="*/ 6 h 142"/>
                  <a:gd name="T4" fmla="*/ 290 w 395"/>
                  <a:gd name="T5" fmla="*/ 20 h 142"/>
                  <a:gd name="T6" fmla="*/ 376 w 395"/>
                  <a:gd name="T7" fmla="*/ 68 h 142"/>
                  <a:gd name="T8" fmla="*/ 197 w 395"/>
                  <a:gd name="T9" fmla="*/ 123 h 142"/>
                  <a:gd name="T10" fmla="*/ 18 w 395"/>
                  <a:gd name="T11" fmla="*/ 68 h 142"/>
                  <a:gd name="T12" fmla="*/ 112 w 395"/>
                  <a:gd name="T13" fmla="*/ 19 h 142"/>
                  <a:gd name="T14" fmla="*/ 112 w 395"/>
                  <a:gd name="T15" fmla="*/ 0 h 142"/>
                  <a:gd name="T16" fmla="*/ 0 w 395"/>
                  <a:gd name="T17" fmla="*/ 68 h 142"/>
                  <a:gd name="T18" fmla="*/ 197 w 395"/>
                  <a:gd name="T19" fmla="*/ 142 h 142"/>
                  <a:gd name="T20" fmla="*/ 395 w 395"/>
                  <a:gd name="T21" fmla="*/ 68 h 142"/>
                  <a:gd name="T22" fmla="*/ 273 w 395"/>
                  <a:gd name="T23" fmla="*/ 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5" h="142">
                    <a:moveTo>
                      <a:pt x="273" y="1"/>
                    </a:moveTo>
                    <a:cubicBezTo>
                      <a:pt x="277" y="6"/>
                      <a:pt x="277" y="6"/>
                      <a:pt x="277" y="6"/>
                    </a:cubicBezTo>
                    <a:cubicBezTo>
                      <a:pt x="290" y="20"/>
                      <a:pt x="290" y="20"/>
                      <a:pt x="290" y="20"/>
                    </a:cubicBezTo>
                    <a:cubicBezTo>
                      <a:pt x="343" y="31"/>
                      <a:pt x="376" y="49"/>
                      <a:pt x="376" y="68"/>
                    </a:cubicBezTo>
                    <a:cubicBezTo>
                      <a:pt x="376" y="94"/>
                      <a:pt x="303" y="123"/>
                      <a:pt x="197" y="123"/>
                    </a:cubicBezTo>
                    <a:cubicBezTo>
                      <a:pt x="92" y="123"/>
                      <a:pt x="18" y="94"/>
                      <a:pt x="18" y="68"/>
                    </a:cubicBezTo>
                    <a:cubicBezTo>
                      <a:pt x="18" y="48"/>
                      <a:pt x="56" y="29"/>
                      <a:pt x="112" y="19"/>
                    </a:cubicBezTo>
                    <a:cubicBezTo>
                      <a:pt x="112" y="0"/>
                      <a:pt x="112" y="0"/>
                      <a:pt x="112" y="0"/>
                    </a:cubicBezTo>
                    <a:cubicBezTo>
                      <a:pt x="42" y="12"/>
                      <a:pt x="0" y="37"/>
                      <a:pt x="0" y="68"/>
                    </a:cubicBezTo>
                    <a:cubicBezTo>
                      <a:pt x="0" y="116"/>
                      <a:pt x="102" y="142"/>
                      <a:pt x="197" y="142"/>
                    </a:cubicBezTo>
                    <a:cubicBezTo>
                      <a:pt x="293" y="142"/>
                      <a:pt x="395" y="116"/>
                      <a:pt x="395" y="68"/>
                    </a:cubicBezTo>
                    <a:cubicBezTo>
                      <a:pt x="395" y="34"/>
                      <a:pt x="332" y="12"/>
                      <a:pt x="27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72199"/>
                <a:endParaRPr lang="en-US" sz="1250" dirty="0">
                  <a:solidFill>
                    <a:srgbClr val="000000"/>
                  </a:solidFill>
                </a:endParaRPr>
              </a:p>
            </p:txBody>
          </p:sp>
          <p:sp>
            <p:nvSpPr>
              <p:cNvPr id="41" name="Freeform 152"/>
              <p:cNvSpPr>
                <a:spLocks/>
              </p:cNvSpPr>
              <p:nvPr/>
            </p:nvSpPr>
            <p:spPr bwMode="auto">
              <a:xfrm>
                <a:off x="3627" y="2353"/>
                <a:ext cx="470" cy="101"/>
              </a:xfrm>
              <a:custGeom>
                <a:avLst/>
                <a:gdLst>
                  <a:gd name="T0" fmla="*/ 89 w 199"/>
                  <a:gd name="T1" fmla="*/ 12 h 43"/>
                  <a:gd name="T2" fmla="*/ 0 w 199"/>
                  <a:gd name="T3" fmla="*/ 4 h 43"/>
                  <a:gd name="T4" fmla="*/ 0 w 199"/>
                  <a:gd name="T5" fmla="*/ 19 h 43"/>
                  <a:gd name="T6" fmla="*/ 24 w 199"/>
                  <a:gd name="T7" fmla="*/ 43 h 43"/>
                  <a:gd name="T8" fmla="*/ 175 w 199"/>
                  <a:gd name="T9" fmla="*/ 43 h 43"/>
                  <a:gd name="T10" fmla="*/ 199 w 199"/>
                  <a:gd name="T11" fmla="*/ 19 h 43"/>
                  <a:gd name="T12" fmla="*/ 199 w 199"/>
                  <a:gd name="T13" fmla="*/ 0 h 43"/>
                  <a:gd name="T14" fmla="*/ 89 w 199"/>
                  <a:gd name="T15" fmla="*/ 12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9" h="43">
                    <a:moveTo>
                      <a:pt x="89" y="12"/>
                    </a:moveTo>
                    <a:cubicBezTo>
                      <a:pt x="59" y="12"/>
                      <a:pt x="28" y="9"/>
                      <a:pt x="0" y="4"/>
                    </a:cubicBezTo>
                    <a:cubicBezTo>
                      <a:pt x="0" y="19"/>
                      <a:pt x="0" y="19"/>
                      <a:pt x="0" y="19"/>
                    </a:cubicBezTo>
                    <a:cubicBezTo>
                      <a:pt x="0" y="31"/>
                      <a:pt x="12" y="43"/>
                      <a:pt x="24" y="43"/>
                    </a:cubicBezTo>
                    <a:cubicBezTo>
                      <a:pt x="175" y="43"/>
                      <a:pt x="175" y="43"/>
                      <a:pt x="175" y="43"/>
                    </a:cubicBezTo>
                    <a:cubicBezTo>
                      <a:pt x="187" y="43"/>
                      <a:pt x="199" y="31"/>
                      <a:pt x="199" y="19"/>
                    </a:cubicBezTo>
                    <a:cubicBezTo>
                      <a:pt x="199" y="13"/>
                      <a:pt x="199" y="6"/>
                      <a:pt x="199" y="0"/>
                    </a:cubicBezTo>
                    <a:cubicBezTo>
                      <a:pt x="166" y="8"/>
                      <a:pt x="128" y="12"/>
                      <a:pt x="89"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72199"/>
                <a:endParaRPr lang="en-US" sz="1250" dirty="0">
                  <a:solidFill>
                    <a:srgbClr val="000000"/>
                  </a:solidFill>
                </a:endParaRPr>
              </a:p>
            </p:txBody>
          </p:sp>
          <p:sp>
            <p:nvSpPr>
              <p:cNvPr id="42" name="Freeform 153"/>
              <p:cNvSpPr>
                <a:spLocks/>
              </p:cNvSpPr>
              <p:nvPr/>
            </p:nvSpPr>
            <p:spPr bwMode="auto">
              <a:xfrm>
                <a:off x="3627" y="2272"/>
                <a:ext cx="470" cy="40"/>
              </a:xfrm>
              <a:custGeom>
                <a:avLst/>
                <a:gdLst>
                  <a:gd name="T0" fmla="*/ 89 w 199"/>
                  <a:gd name="T1" fmla="*/ 12 h 17"/>
                  <a:gd name="T2" fmla="*/ 0 w 199"/>
                  <a:gd name="T3" fmla="*/ 4 h 17"/>
                  <a:gd name="T4" fmla="*/ 0 w 199"/>
                  <a:gd name="T5" fmla="*/ 9 h 17"/>
                  <a:gd name="T6" fmla="*/ 89 w 199"/>
                  <a:gd name="T7" fmla="*/ 17 h 17"/>
                  <a:gd name="T8" fmla="*/ 199 w 199"/>
                  <a:gd name="T9" fmla="*/ 5 h 17"/>
                  <a:gd name="T10" fmla="*/ 199 w 199"/>
                  <a:gd name="T11" fmla="*/ 0 h 17"/>
                  <a:gd name="T12" fmla="*/ 89 w 199"/>
                  <a:gd name="T13" fmla="*/ 12 h 17"/>
                </a:gdLst>
                <a:ahLst/>
                <a:cxnLst>
                  <a:cxn ang="0">
                    <a:pos x="T0" y="T1"/>
                  </a:cxn>
                  <a:cxn ang="0">
                    <a:pos x="T2" y="T3"/>
                  </a:cxn>
                  <a:cxn ang="0">
                    <a:pos x="T4" y="T5"/>
                  </a:cxn>
                  <a:cxn ang="0">
                    <a:pos x="T6" y="T7"/>
                  </a:cxn>
                  <a:cxn ang="0">
                    <a:pos x="T8" y="T9"/>
                  </a:cxn>
                  <a:cxn ang="0">
                    <a:pos x="T10" y="T11"/>
                  </a:cxn>
                  <a:cxn ang="0">
                    <a:pos x="T12" y="T13"/>
                  </a:cxn>
                </a:cxnLst>
                <a:rect l="0" t="0" r="r" b="b"/>
                <a:pathLst>
                  <a:path w="199" h="17">
                    <a:moveTo>
                      <a:pt x="89" y="12"/>
                    </a:moveTo>
                    <a:cubicBezTo>
                      <a:pt x="57" y="12"/>
                      <a:pt x="26" y="9"/>
                      <a:pt x="0" y="4"/>
                    </a:cubicBezTo>
                    <a:cubicBezTo>
                      <a:pt x="0" y="6"/>
                      <a:pt x="0" y="8"/>
                      <a:pt x="0" y="9"/>
                    </a:cubicBezTo>
                    <a:cubicBezTo>
                      <a:pt x="28" y="14"/>
                      <a:pt x="59" y="17"/>
                      <a:pt x="89" y="17"/>
                    </a:cubicBezTo>
                    <a:cubicBezTo>
                      <a:pt x="128" y="17"/>
                      <a:pt x="167" y="13"/>
                      <a:pt x="199" y="5"/>
                    </a:cubicBezTo>
                    <a:cubicBezTo>
                      <a:pt x="199" y="3"/>
                      <a:pt x="199" y="2"/>
                      <a:pt x="199" y="0"/>
                    </a:cubicBezTo>
                    <a:cubicBezTo>
                      <a:pt x="168" y="8"/>
                      <a:pt x="131" y="12"/>
                      <a:pt x="89"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72199"/>
                <a:endParaRPr lang="en-US" sz="1250" dirty="0">
                  <a:solidFill>
                    <a:srgbClr val="000000"/>
                  </a:solidFill>
                </a:endParaRPr>
              </a:p>
            </p:txBody>
          </p:sp>
          <p:sp>
            <p:nvSpPr>
              <p:cNvPr id="43" name="Freeform 154"/>
              <p:cNvSpPr>
                <a:spLocks noEditPoints="1"/>
              </p:cNvSpPr>
              <p:nvPr/>
            </p:nvSpPr>
            <p:spPr bwMode="auto">
              <a:xfrm>
                <a:off x="3627" y="1868"/>
                <a:ext cx="470" cy="366"/>
              </a:xfrm>
              <a:custGeom>
                <a:avLst/>
                <a:gdLst>
                  <a:gd name="T0" fmla="*/ 0 w 199"/>
                  <a:gd name="T1" fmla="*/ 146 h 155"/>
                  <a:gd name="T2" fmla="*/ 89 w 199"/>
                  <a:gd name="T3" fmla="*/ 155 h 155"/>
                  <a:gd name="T4" fmla="*/ 199 w 199"/>
                  <a:gd name="T5" fmla="*/ 142 h 155"/>
                  <a:gd name="T6" fmla="*/ 199 w 199"/>
                  <a:gd name="T7" fmla="*/ 84 h 155"/>
                  <a:gd name="T8" fmla="*/ 191 w 199"/>
                  <a:gd name="T9" fmla="*/ 68 h 155"/>
                  <a:gd name="T10" fmla="*/ 131 w 199"/>
                  <a:gd name="T11" fmla="*/ 8 h 155"/>
                  <a:gd name="T12" fmla="*/ 111 w 199"/>
                  <a:gd name="T13" fmla="*/ 0 h 155"/>
                  <a:gd name="T14" fmla="*/ 24 w 199"/>
                  <a:gd name="T15" fmla="*/ 0 h 155"/>
                  <a:gd name="T16" fmla="*/ 0 w 199"/>
                  <a:gd name="T17" fmla="*/ 20 h 155"/>
                  <a:gd name="T18" fmla="*/ 0 w 199"/>
                  <a:gd name="T19" fmla="*/ 32 h 155"/>
                  <a:gd name="T20" fmla="*/ 0 w 199"/>
                  <a:gd name="T21" fmla="*/ 146 h 155"/>
                  <a:gd name="T22" fmla="*/ 111 w 199"/>
                  <a:gd name="T23" fmla="*/ 20 h 155"/>
                  <a:gd name="T24" fmla="*/ 175 w 199"/>
                  <a:gd name="T25" fmla="*/ 84 h 155"/>
                  <a:gd name="T26" fmla="*/ 111 w 199"/>
                  <a:gd name="T27" fmla="*/ 84 h 155"/>
                  <a:gd name="T28" fmla="*/ 111 w 199"/>
                  <a:gd name="T29" fmla="*/ 2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9" h="155">
                    <a:moveTo>
                      <a:pt x="0" y="146"/>
                    </a:moveTo>
                    <a:cubicBezTo>
                      <a:pt x="24" y="151"/>
                      <a:pt x="54" y="155"/>
                      <a:pt x="89" y="155"/>
                    </a:cubicBezTo>
                    <a:cubicBezTo>
                      <a:pt x="136" y="155"/>
                      <a:pt x="173" y="149"/>
                      <a:pt x="199" y="142"/>
                    </a:cubicBezTo>
                    <a:cubicBezTo>
                      <a:pt x="199" y="84"/>
                      <a:pt x="199" y="84"/>
                      <a:pt x="199" y="84"/>
                    </a:cubicBezTo>
                    <a:cubicBezTo>
                      <a:pt x="199" y="84"/>
                      <a:pt x="198" y="73"/>
                      <a:pt x="191" y="68"/>
                    </a:cubicBezTo>
                    <a:cubicBezTo>
                      <a:pt x="131" y="8"/>
                      <a:pt x="131" y="8"/>
                      <a:pt x="131" y="8"/>
                    </a:cubicBezTo>
                    <a:cubicBezTo>
                      <a:pt x="124" y="0"/>
                      <a:pt x="119" y="0"/>
                      <a:pt x="111" y="0"/>
                    </a:cubicBezTo>
                    <a:cubicBezTo>
                      <a:pt x="24" y="0"/>
                      <a:pt x="24" y="0"/>
                      <a:pt x="24" y="0"/>
                    </a:cubicBezTo>
                    <a:cubicBezTo>
                      <a:pt x="12" y="0"/>
                      <a:pt x="0" y="8"/>
                      <a:pt x="0" y="20"/>
                    </a:cubicBezTo>
                    <a:cubicBezTo>
                      <a:pt x="0" y="24"/>
                      <a:pt x="0" y="28"/>
                      <a:pt x="0" y="32"/>
                    </a:cubicBezTo>
                    <a:cubicBezTo>
                      <a:pt x="0" y="32"/>
                      <a:pt x="0" y="132"/>
                      <a:pt x="0" y="146"/>
                    </a:cubicBezTo>
                    <a:close/>
                    <a:moveTo>
                      <a:pt x="111" y="20"/>
                    </a:moveTo>
                    <a:cubicBezTo>
                      <a:pt x="175" y="84"/>
                      <a:pt x="175" y="84"/>
                      <a:pt x="175" y="84"/>
                    </a:cubicBezTo>
                    <a:cubicBezTo>
                      <a:pt x="111" y="84"/>
                      <a:pt x="111" y="84"/>
                      <a:pt x="111" y="84"/>
                    </a:cubicBezTo>
                    <a:lnTo>
                      <a:pt x="11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72199"/>
                <a:endParaRPr lang="en-US" sz="1250" dirty="0">
                  <a:solidFill>
                    <a:srgbClr val="000000"/>
                  </a:solidFill>
                </a:endParaRPr>
              </a:p>
            </p:txBody>
          </p:sp>
        </p:grpSp>
      </p:grpSp>
      <p:grpSp>
        <p:nvGrpSpPr>
          <p:cNvPr id="56" name="Group 55"/>
          <p:cNvGrpSpPr/>
          <p:nvPr/>
        </p:nvGrpSpPr>
        <p:grpSpPr>
          <a:xfrm>
            <a:off x="1632457" y="3863796"/>
            <a:ext cx="6303691" cy="690926"/>
            <a:chOff x="3481494" y="4232584"/>
            <a:chExt cx="8573457" cy="939708"/>
          </a:xfrm>
        </p:grpSpPr>
        <p:sp>
          <p:nvSpPr>
            <p:cNvPr id="57" name="Rectangle 56"/>
            <p:cNvSpPr/>
            <p:nvPr/>
          </p:nvSpPr>
          <p:spPr bwMode="auto">
            <a:xfrm>
              <a:off x="5182813" y="4232584"/>
              <a:ext cx="1647541" cy="919181"/>
            </a:xfrm>
            <a:prstGeom prst="rect">
              <a:avLst/>
            </a:prstGeom>
            <a:solidFill>
              <a:srgbClr val="F08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8" name="Rectangle 57"/>
            <p:cNvSpPr/>
            <p:nvPr/>
          </p:nvSpPr>
          <p:spPr bwMode="auto">
            <a:xfrm>
              <a:off x="10285383" y="4232584"/>
              <a:ext cx="1645167" cy="919181"/>
            </a:xfrm>
            <a:prstGeom prst="rect">
              <a:avLst/>
            </a:prstGeom>
            <a:solidFill>
              <a:srgbClr val="F08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p:cNvSpPr/>
            <p:nvPr/>
          </p:nvSpPr>
          <p:spPr bwMode="auto">
            <a:xfrm>
              <a:off x="3481494" y="4232584"/>
              <a:ext cx="1647541" cy="919181"/>
            </a:xfrm>
            <a:prstGeom prst="rect">
              <a:avLst/>
            </a:prstGeom>
            <a:solidFill>
              <a:srgbClr val="F08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60" name="Rectangle 59"/>
            <p:cNvSpPr/>
            <p:nvPr/>
          </p:nvSpPr>
          <p:spPr bwMode="auto">
            <a:xfrm>
              <a:off x="6884132" y="4232584"/>
              <a:ext cx="1645920" cy="919181"/>
            </a:xfrm>
            <a:prstGeom prst="rect">
              <a:avLst/>
            </a:prstGeom>
            <a:solidFill>
              <a:srgbClr val="F08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61" name="Rectangle 60"/>
            <p:cNvSpPr/>
            <p:nvPr/>
          </p:nvSpPr>
          <p:spPr bwMode="auto">
            <a:xfrm>
              <a:off x="8583830" y="4232584"/>
              <a:ext cx="1647776" cy="919181"/>
            </a:xfrm>
            <a:prstGeom prst="rect">
              <a:avLst/>
            </a:prstGeom>
            <a:solidFill>
              <a:srgbClr val="F08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62" name="TextBox 61"/>
            <p:cNvSpPr txBox="1"/>
            <p:nvPr/>
          </p:nvSpPr>
          <p:spPr>
            <a:xfrm>
              <a:off x="5304864" y="4824041"/>
              <a:ext cx="1647541" cy="348251"/>
            </a:xfrm>
            <a:prstGeom prst="rect">
              <a:avLst/>
            </a:prstGeom>
            <a:noFill/>
          </p:spPr>
          <p:txBody>
            <a:bodyPr wrap="square" lIns="0" tIns="0" rIns="0" bIns="0" rtlCol="0" anchor="ctr">
              <a:noAutofit/>
            </a:bodyPr>
            <a:lstStyle/>
            <a:p>
              <a:pPr>
                <a:lnSpc>
                  <a:spcPct val="90000"/>
                </a:lnSpc>
                <a:spcAft>
                  <a:spcPts val="441"/>
                </a:spcAft>
              </a:pPr>
              <a:r>
                <a:rPr lang="en-US" sz="882" dirty="0">
                  <a:gradFill>
                    <a:gsLst>
                      <a:gs pos="85841">
                        <a:srgbClr val="FFFFFF"/>
                      </a:gs>
                      <a:gs pos="0">
                        <a:srgbClr val="FFFFFF"/>
                      </a:gs>
                    </a:gsLst>
                    <a:lin ang="5400000" scaled="0"/>
                  </a:gradFill>
                </a:rPr>
                <a:t>Non-relational</a:t>
              </a:r>
            </a:p>
          </p:txBody>
        </p:sp>
        <p:sp>
          <p:nvSpPr>
            <p:cNvPr id="63" name="TextBox 62"/>
            <p:cNvSpPr txBox="1"/>
            <p:nvPr/>
          </p:nvSpPr>
          <p:spPr>
            <a:xfrm>
              <a:off x="3625826" y="4824041"/>
              <a:ext cx="1467341" cy="348251"/>
            </a:xfrm>
            <a:prstGeom prst="rect">
              <a:avLst/>
            </a:prstGeom>
            <a:noFill/>
          </p:spPr>
          <p:txBody>
            <a:bodyPr wrap="square" lIns="0" tIns="0" rIns="0" bIns="0" rtlCol="0" anchor="ctr">
              <a:noAutofit/>
            </a:bodyPr>
            <a:lstStyle/>
            <a:p>
              <a:pPr>
                <a:lnSpc>
                  <a:spcPct val="90000"/>
                </a:lnSpc>
                <a:spcAft>
                  <a:spcPts val="441"/>
                </a:spcAft>
              </a:pPr>
              <a:r>
                <a:rPr lang="en-US" sz="882" dirty="0">
                  <a:gradFill>
                    <a:gsLst>
                      <a:gs pos="85841">
                        <a:srgbClr val="FFFFFF"/>
                      </a:gs>
                      <a:gs pos="0">
                        <a:srgbClr val="FFFFFF"/>
                      </a:gs>
                    </a:gsLst>
                    <a:lin ang="5400000" scaled="0"/>
                  </a:gradFill>
                </a:rPr>
                <a:t>Relational</a:t>
              </a:r>
            </a:p>
          </p:txBody>
        </p:sp>
        <p:sp>
          <p:nvSpPr>
            <p:cNvPr id="64" name="Flowchart: Magnetic Disk 86"/>
            <p:cNvSpPr/>
            <p:nvPr/>
          </p:nvSpPr>
          <p:spPr bwMode="auto">
            <a:xfrm flipH="1">
              <a:off x="3614454" y="4360986"/>
              <a:ext cx="254961" cy="306379"/>
            </a:xfrm>
            <a:custGeom>
              <a:avLst/>
              <a:gdLst/>
              <a:ahLst/>
              <a:cxnLst/>
              <a:rect l="l" t="t" r="r" b="b"/>
              <a:pathLst>
                <a:path w="412287" h="495445">
                  <a:moveTo>
                    <a:pt x="207336" y="24730"/>
                  </a:moveTo>
                  <a:cubicBezTo>
                    <a:pt x="112802" y="24730"/>
                    <a:pt x="36167" y="46914"/>
                    <a:pt x="36167" y="74280"/>
                  </a:cubicBezTo>
                  <a:cubicBezTo>
                    <a:pt x="36167" y="101646"/>
                    <a:pt x="112802" y="123830"/>
                    <a:pt x="207336" y="123830"/>
                  </a:cubicBezTo>
                  <a:cubicBezTo>
                    <a:pt x="301870" y="123830"/>
                    <a:pt x="378505" y="101646"/>
                    <a:pt x="378505" y="74280"/>
                  </a:cubicBezTo>
                  <a:cubicBezTo>
                    <a:pt x="378505" y="46914"/>
                    <a:pt x="301870" y="24730"/>
                    <a:pt x="207336" y="24730"/>
                  </a:cubicBezTo>
                  <a:close/>
                  <a:moveTo>
                    <a:pt x="206144" y="0"/>
                  </a:moveTo>
                  <a:lnTo>
                    <a:pt x="286377" y="6488"/>
                  </a:lnTo>
                  <a:lnTo>
                    <a:pt x="351903" y="24184"/>
                  </a:lnTo>
                  <a:lnTo>
                    <a:pt x="396085" y="50436"/>
                  </a:lnTo>
                  <a:lnTo>
                    <a:pt x="408098" y="65941"/>
                  </a:lnTo>
                  <a:lnTo>
                    <a:pt x="412287" y="82591"/>
                  </a:lnTo>
                  <a:lnTo>
                    <a:pt x="412287" y="412854"/>
                  </a:lnTo>
                  <a:lnTo>
                    <a:pt x="408098" y="429504"/>
                  </a:lnTo>
                  <a:lnTo>
                    <a:pt x="396085" y="445010"/>
                  </a:lnTo>
                  <a:lnTo>
                    <a:pt x="351903" y="471261"/>
                  </a:lnTo>
                  <a:lnTo>
                    <a:pt x="286377" y="488957"/>
                  </a:lnTo>
                  <a:cubicBezTo>
                    <a:pt x="261715" y="493135"/>
                    <a:pt x="234602" y="495445"/>
                    <a:pt x="206144" y="495445"/>
                  </a:cubicBezTo>
                  <a:cubicBezTo>
                    <a:pt x="149227" y="495445"/>
                    <a:pt x="97691" y="486205"/>
                    <a:pt x="60385" y="471261"/>
                  </a:cubicBezTo>
                  <a:cubicBezTo>
                    <a:pt x="41731" y="463789"/>
                    <a:pt x="26635" y="454891"/>
                    <a:pt x="16202" y="445010"/>
                  </a:cubicBezTo>
                  <a:cubicBezTo>
                    <a:pt x="10986" y="440069"/>
                    <a:pt x="6935" y="434882"/>
                    <a:pt x="4189" y="429504"/>
                  </a:cubicBezTo>
                  <a:cubicBezTo>
                    <a:pt x="1442" y="424127"/>
                    <a:pt x="0" y="418558"/>
                    <a:pt x="0" y="412854"/>
                  </a:cubicBezTo>
                  <a:lnTo>
                    <a:pt x="0" y="82591"/>
                  </a:lnTo>
                  <a:cubicBezTo>
                    <a:pt x="0" y="71183"/>
                    <a:pt x="5770" y="60318"/>
                    <a:pt x="16202" y="50436"/>
                  </a:cubicBezTo>
                  <a:cubicBezTo>
                    <a:pt x="26635" y="40554"/>
                    <a:pt x="41731" y="31656"/>
                    <a:pt x="60385" y="24184"/>
                  </a:cubicBezTo>
                  <a:cubicBezTo>
                    <a:pt x="79038" y="16712"/>
                    <a:pt x="101249" y="10666"/>
                    <a:pt x="125911" y="6488"/>
                  </a:cubicBezTo>
                  <a:cubicBezTo>
                    <a:pt x="150572" y="2310"/>
                    <a:pt x="177686" y="0"/>
                    <a:pt x="206144"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882" dirty="0">
                <a:gradFill>
                  <a:gsLst>
                    <a:gs pos="0">
                      <a:srgbClr val="FFFFFF"/>
                    </a:gs>
                    <a:gs pos="100000">
                      <a:srgbClr val="FFFFFF"/>
                    </a:gs>
                  </a:gsLst>
                  <a:lin ang="5400000" scaled="0"/>
                </a:gradFill>
                <a:ea typeface="Segoe UI" pitchFamily="34" charset="0"/>
                <a:cs typeface="Segoe UI" pitchFamily="34" charset="0"/>
              </a:endParaRPr>
            </a:p>
          </p:txBody>
        </p:sp>
        <p:sp>
          <p:nvSpPr>
            <p:cNvPr id="65" name="TextBox 64"/>
            <p:cNvSpPr txBox="1"/>
            <p:nvPr/>
          </p:nvSpPr>
          <p:spPr>
            <a:xfrm>
              <a:off x="6981374" y="4824041"/>
              <a:ext cx="1641921" cy="348251"/>
            </a:xfrm>
            <a:prstGeom prst="rect">
              <a:avLst/>
            </a:prstGeom>
            <a:noFill/>
          </p:spPr>
          <p:txBody>
            <a:bodyPr wrap="square" lIns="0" tIns="0" rIns="0" bIns="0" rtlCol="0" anchor="ctr">
              <a:noAutofit/>
            </a:bodyPr>
            <a:lstStyle/>
            <a:p>
              <a:pPr>
                <a:lnSpc>
                  <a:spcPct val="90000"/>
                </a:lnSpc>
                <a:spcAft>
                  <a:spcPts val="441"/>
                </a:spcAft>
              </a:pPr>
              <a:r>
                <a:rPr lang="en-US" sz="882" dirty="0">
                  <a:gradFill>
                    <a:gsLst>
                      <a:gs pos="85841">
                        <a:srgbClr val="FFFFFF"/>
                      </a:gs>
                      <a:gs pos="0">
                        <a:srgbClr val="FFFFFF"/>
                      </a:gs>
                    </a:gsLst>
                    <a:lin ang="5400000" scaled="0"/>
                  </a:gradFill>
                </a:rPr>
                <a:t>Analytical</a:t>
              </a:r>
            </a:p>
          </p:txBody>
        </p:sp>
        <p:grpSp>
          <p:nvGrpSpPr>
            <p:cNvPr id="66" name="Group 65"/>
            <p:cNvGrpSpPr/>
            <p:nvPr/>
          </p:nvGrpSpPr>
          <p:grpSpPr>
            <a:xfrm>
              <a:off x="7002737" y="4364498"/>
              <a:ext cx="331437" cy="374577"/>
              <a:chOff x="7811433" y="1426025"/>
              <a:chExt cx="800650" cy="904878"/>
            </a:xfrm>
            <a:solidFill>
              <a:schemeClr val="bg1"/>
            </a:solidFill>
          </p:grpSpPr>
          <p:sp>
            <p:nvSpPr>
              <p:cNvPr id="87" name="Freeform 67"/>
              <p:cNvSpPr>
                <a:spLocks/>
              </p:cNvSpPr>
              <p:nvPr/>
            </p:nvSpPr>
            <p:spPr bwMode="auto">
              <a:xfrm>
                <a:off x="7839858" y="1426025"/>
                <a:ext cx="739062" cy="421644"/>
              </a:xfrm>
              <a:custGeom>
                <a:avLst/>
                <a:gdLst>
                  <a:gd name="T0" fmla="*/ 312 w 312"/>
                  <a:gd name="T1" fmla="*/ 87 h 178"/>
                  <a:gd name="T2" fmla="*/ 155 w 312"/>
                  <a:gd name="T3" fmla="*/ 0 h 178"/>
                  <a:gd name="T4" fmla="*/ 0 w 312"/>
                  <a:gd name="T5" fmla="*/ 87 h 178"/>
                  <a:gd name="T6" fmla="*/ 155 w 312"/>
                  <a:gd name="T7" fmla="*/ 178 h 178"/>
                  <a:gd name="T8" fmla="*/ 312 w 312"/>
                  <a:gd name="T9" fmla="*/ 87 h 178"/>
                </a:gdLst>
                <a:ahLst/>
                <a:cxnLst>
                  <a:cxn ang="0">
                    <a:pos x="T0" y="T1"/>
                  </a:cxn>
                  <a:cxn ang="0">
                    <a:pos x="T2" y="T3"/>
                  </a:cxn>
                  <a:cxn ang="0">
                    <a:pos x="T4" y="T5"/>
                  </a:cxn>
                  <a:cxn ang="0">
                    <a:pos x="T6" y="T7"/>
                  </a:cxn>
                  <a:cxn ang="0">
                    <a:pos x="T8" y="T9"/>
                  </a:cxn>
                </a:cxnLst>
                <a:rect l="0" t="0" r="r" b="b"/>
                <a:pathLst>
                  <a:path w="312" h="178">
                    <a:moveTo>
                      <a:pt x="312" y="87"/>
                    </a:moveTo>
                    <a:lnTo>
                      <a:pt x="155" y="0"/>
                    </a:lnTo>
                    <a:lnTo>
                      <a:pt x="0" y="87"/>
                    </a:lnTo>
                    <a:lnTo>
                      <a:pt x="155" y="178"/>
                    </a:lnTo>
                    <a:lnTo>
                      <a:pt x="312" y="87"/>
                    </a:lnTo>
                    <a:close/>
                  </a:path>
                </a:pathLst>
              </a:custGeom>
              <a:grpFill/>
              <a:ln>
                <a:noFill/>
              </a:ln>
            </p:spPr>
            <p:txBody>
              <a:bodyPr vert="horz" wrap="square" lIns="67232" tIns="33616" rIns="67232" bIns="33616" numCol="1" anchor="t" anchorCtr="0" compatLnSpc="1">
                <a:prstTxWarp prst="textNoShape">
                  <a:avLst/>
                </a:prstTxWarp>
              </a:bodyPr>
              <a:lstStyle/>
              <a:p>
                <a:endParaRPr lang="en-US" sz="882" dirty="0">
                  <a:solidFill>
                    <a:srgbClr val="000000"/>
                  </a:solidFill>
                </a:endParaRPr>
              </a:p>
            </p:txBody>
          </p:sp>
          <p:sp>
            <p:nvSpPr>
              <p:cNvPr id="88" name="Freeform 68"/>
              <p:cNvSpPr>
                <a:spLocks/>
              </p:cNvSpPr>
              <p:nvPr/>
            </p:nvSpPr>
            <p:spPr bwMode="auto">
              <a:xfrm>
                <a:off x="8252027" y="1693699"/>
                <a:ext cx="360056" cy="637204"/>
              </a:xfrm>
              <a:custGeom>
                <a:avLst/>
                <a:gdLst>
                  <a:gd name="T0" fmla="*/ 152 w 152"/>
                  <a:gd name="T1" fmla="*/ 0 h 269"/>
                  <a:gd name="T2" fmla="*/ 0 w 152"/>
                  <a:gd name="T3" fmla="*/ 91 h 269"/>
                  <a:gd name="T4" fmla="*/ 0 w 152"/>
                  <a:gd name="T5" fmla="*/ 269 h 269"/>
                  <a:gd name="T6" fmla="*/ 152 w 152"/>
                  <a:gd name="T7" fmla="*/ 180 h 269"/>
                  <a:gd name="T8" fmla="*/ 152 w 152"/>
                  <a:gd name="T9" fmla="*/ 0 h 269"/>
                </a:gdLst>
                <a:ahLst/>
                <a:cxnLst>
                  <a:cxn ang="0">
                    <a:pos x="T0" y="T1"/>
                  </a:cxn>
                  <a:cxn ang="0">
                    <a:pos x="T2" y="T3"/>
                  </a:cxn>
                  <a:cxn ang="0">
                    <a:pos x="T4" y="T5"/>
                  </a:cxn>
                  <a:cxn ang="0">
                    <a:pos x="T6" y="T7"/>
                  </a:cxn>
                  <a:cxn ang="0">
                    <a:pos x="T8" y="T9"/>
                  </a:cxn>
                </a:cxnLst>
                <a:rect l="0" t="0" r="r" b="b"/>
                <a:pathLst>
                  <a:path w="152" h="269">
                    <a:moveTo>
                      <a:pt x="152" y="0"/>
                    </a:moveTo>
                    <a:lnTo>
                      <a:pt x="0" y="91"/>
                    </a:lnTo>
                    <a:lnTo>
                      <a:pt x="0" y="269"/>
                    </a:lnTo>
                    <a:lnTo>
                      <a:pt x="152" y="180"/>
                    </a:lnTo>
                    <a:lnTo>
                      <a:pt x="152" y="0"/>
                    </a:lnTo>
                    <a:close/>
                  </a:path>
                </a:pathLst>
              </a:custGeom>
              <a:grpFill/>
              <a:ln>
                <a:noFill/>
              </a:ln>
            </p:spPr>
            <p:txBody>
              <a:bodyPr vert="horz" wrap="square" lIns="67232" tIns="33616" rIns="67232" bIns="33616" numCol="1" anchor="t" anchorCtr="0" compatLnSpc="1">
                <a:prstTxWarp prst="textNoShape">
                  <a:avLst/>
                </a:prstTxWarp>
              </a:bodyPr>
              <a:lstStyle/>
              <a:p>
                <a:endParaRPr lang="en-US" sz="882" dirty="0">
                  <a:solidFill>
                    <a:srgbClr val="000000"/>
                  </a:solidFill>
                </a:endParaRPr>
              </a:p>
            </p:txBody>
          </p:sp>
          <p:sp>
            <p:nvSpPr>
              <p:cNvPr id="89" name="Freeform 69"/>
              <p:cNvSpPr>
                <a:spLocks/>
              </p:cNvSpPr>
              <p:nvPr/>
            </p:nvSpPr>
            <p:spPr bwMode="auto">
              <a:xfrm>
                <a:off x="7811433" y="1693699"/>
                <a:ext cx="364793" cy="637204"/>
              </a:xfrm>
              <a:custGeom>
                <a:avLst/>
                <a:gdLst>
                  <a:gd name="T0" fmla="*/ 0 w 154"/>
                  <a:gd name="T1" fmla="*/ 0 h 269"/>
                  <a:gd name="T2" fmla="*/ 154 w 154"/>
                  <a:gd name="T3" fmla="*/ 91 h 269"/>
                  <a:gd name="T4" fmla="*/ 154 w 154"/>
                  <a:gd name="T5" fmla="*/ 269 h 269"/>
                  <a:gd name="T6" fmla="*/ 0 w 154"/>
                  <a:gd name="T7" fmla="*/ 180 h 269"/>
                  <a:gd name="T8" fmla="*/ 0 w 154"/>
                  <a:gd name="T9" fmla="*/ 0 h 269"/>
                </a:gdLst>
                <a:ahLst/>
                <a:cxnLst>
                  <a:cxn ang="0">
                    <a:pos x="T0" y="T1"/>
                  </a:cxn>
                  <a:cxn ang="0">
                    <a:pos x="T2" y="T3"/>
                  </a:cxn>
                  <a:cxn ang="0">
                    <a:pos x="T4" y="T5"/>
                  </a:cxn>
                  <a:cxn ang="0">
                    <a:pos x="T6" y="T7"/>
                  </a:cxn>
                  <a:cxn ang="0">
                    <a:pos x="T8" y="T9"/>
                  </a:cxn>
                </a:cxnLst>
                <a:rect l="0" t="0" r="r" b="b"/>
                <a:pathLst>
                  <a:path w="154" h="269">
                    <a:moveTo>
                      <a:pt x="0" y="0"/>
                    </a:moveTo>
                    <a:lnTo>
                      <a:pt x="154" y="91"/>
                    </a:lnTo>
                    <a:lnTo>
                      <a:pt x="154" y="269"/>
                    </a:lnTo>
                    <a:lnTo>
                      <a:pt x="0" y="180"/>
                    </a:lnTo>
                    <a:lnTo>
                      <a:pt x="0" y="0"/>
                    </a:lnTo>
                    <a:close/>
                  </a:path>
                </a:pathLst>
              </a:custGeom>
              <a:grpFill/>
              <a:ln>
                <a:noFill/>
              </a:ln>
            </p:spPr>
            <p:txBody>
              <a:bodyPr vert="horz" wrap="square" lIns="67232" tIns="33616" rIns="67232" bIns="33616" numCol="1" anchor="t" anchorCtr="0" compatLnSpc="1">
                <a:prstTxWarp prst="textNoShape">
                  <a:avLst/>
                </a:prstTxWarp>
              </a:bodyPr>
              <a:lstStyle/>
              <a:p>
                <a:endParaRPr lang="en-US" sz="882" dirty="0">
                  <a:solidFill>
                    <a:srgbClr val="000000"/>
                  </a:solidFill>
                </a:endParaRPr>
              </a:p>
            </p:txBody>
          </p:sp>
        </p:grpSp>
        <p:sp>
          <p:nvSpPr>
            <p:cNvPr id="67" name="TextBox 66"/>
            <p:cNvSpPr txBox="1"/>
            <p:nvPr/>
          </p:nvSpPr>
          <p:spPr>
            <a:xfrm>
              <a:off x="8748637" y="4824041"/>
              <a:ext cx="1653157" cy="348251"/>
            </a:xfrm>
            <a:prstGeom prst="rect">
              <a:avLst/>
            </a:prstGeom>
            <a:noFill/>
          </p:spPr>
          <p:txBody>
            <a:bodyPr wrap="square" lIns="0" tIns="0" rIns="0" bIns="0" rtlCol="0" anchor="ctr">
              <a:noAutofit/>
            </a:bodyPr>
            <a:lstStyle/>
            <a:p>
              <a:pPr>
                <a:lnSpc>
                  <a:spcPct val="90000"/>
                </a:lnSpc>
                <a:spcAft>
                  <a:spcPts val="441"/>
                </a:spcAft>
              </a:pPr>
              <a:r>
                <a:rPr lang="en-US" sz="882" dirty="0">
                  <a:gradFill>
                    <a:gsLst>
                      <a:gs pos="85841">
                        <a:srgbClr val="FFFFFF"/>
                      </a:gs>
                      <a:gs pos="0">
                        <a:srgbClr val="FFFFFF"/>
                      </a:gs>
                    </a:gsLst>
                    <a:lin ang="5400000" scaled="0"/>
                  </a:gradFill>
                </a:rPr>
                <a:t>Streaming</a:t>
              </a:r>
            </a:p>
          </p:txBody>
        </p:sp>
        <p:grpSp>
          <p:nvGrpSpPr>
            <p:cNvPr id="68" name="Group 67"/>
            <p:cNvGrpSpPr/>
            <p:nvPr/>
          </p:nvGrpSpPr>
          <p:grpSpPr>
            <a:xfrm>
              <a:off x="8720229" y="4374755"/>
              <a:ext cx="360967" cy="338449"/>
              <a:chOff x="-2509838" y="2986088"/>
              <a:chExt cx="738188" cy="692151"/>
            </a:xfrm>
            <a:solidFill>
              <a:schemeClr val="bg1"/>
            </a:solidFill>
          </p:grpSpPr>
          <p:sp>
            <p:nvSpPr>
              <p:cNvPr id="72" name="Freeform 7"/>
              <p:cNvSpPr>
                <a:spLocks/>
              </p:cNvSpPr>
              <p:nvPr/>
            </p:nvSpPr>
            <p:spPr bwMode="auto">
              <a:xfrm>
                <a:off x="-2495550" y="2986088"/>
                <a:ext cx="79375" cy="182563"/>
              </a:xfrm>
              <a:custGeom>
                <a:avLst/>
                <a:gdLst>
                  <a:gd name="T0" fmla="*/ 21 w 21"/>
                  <a:gd name="T1" fmla="*/ 0 h 49"/>
                  <a:gd name="T2" fmla="*/ 21 w 21"/>
                  <a:gd name="T3" fmla="*/ 49 h 49"/>
                  <a:gd name="T4" fmla="*/ 11 w 21"/>
                  <a:gd name="T5" fmla="*/ 49 h 49"/>
                  <a:gd name="T6" fmla="*/ 11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5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1" y="49"/>
                      <a:pt x="11" y="49"/>
                      <a:pt x="11" y="49"/>
                    </a:cubicBezTo>
                    <a:cubicBezTo>
                      <a:pt x="11" y="12"/>
                      <a:pt x="11" y="12"/>
                      <a:pt x="11"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1" y="3"/>
                      <a:pt x="13" y="2"/>
                      <a:pt x="15" y="0"/>
                    </a:cubicBez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882" dirty="0">
                  <a:solidFill>
                    <a:srgbClr val="000000"/>
                  </a:solidFill>
                </a:endParaRPr>
              </a:p>
            </p:txBody>
          </p:sp>
          <p:sp>
            <p:nvSpPr>
              <p:cNvPr id="73" name="Freeform 8"/>
              <p:cNvSpPr>
                <a:spLocks noEditPoints="1"/>
              </p:cNvSpPr>
              <p:nvPr/>
            </p:nvSpPr>
            <p:spPr bwMode="auto">
              <a:xfrm>
                <a:off x="-2352675" y="2986088"/>
                <a:ext cx="127000" cy="182563"/>
              </a:xfrm>
              <a:custGeom>
                <a:avLst/>
                <a:gdLst>
                  <a:gd name="T0" fmla="*/ 17 w 34"/>
                  <a:gd name="T1" fmla="*/ 49 h 49"/>
                  <a:gd name="T2" fmla="*/ 0 w 34"/>
                  <a:gd name="T3" fmla="*/ 26 h 49"/>
                  <a:gd name="T4" fmla="*/ 4 w 34"/>
                  <a:gd name="T5" fmla="*/ 7 h 49"/>
                  <a:gd name="T6" fmla="*/ 17 w 34"/>
                  <a:gd name="T7" fmla="*/ 0 h 49"/>
                  <a:gd name="T8" fmla="*/ 34 w 34"/>
                  <a:gd name="T9" fmla="*/ 25 h 49"/>
                  <a:gd name="T10" fmla="*/ 29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2"/>
                      <a:pt x="0" y="26"/>
                    </a:cubicBezTo>
                    <a:cubicBezTo>
                      <a:pt x="0" y="17"/>
                      <a:pt x="1" y="11"/>
                      <a:pt x="4" y="7"/>
                    </a:cubicBezTo>
                    <a:cubicBezTo>
                      <a:pt x="7" y="3"/>
                      <a:pt x="12" y="0"/>
                      <a:pt x="17" y="0"/>
                    </a:cubicBezTo>
                    <a:cubicBezTo>
                      <a:pt x="28" y="0"/>
                      <a:pt x="34" y="8"/>
                      <a:pt x="34" y="25"/>
                    </a:cubicBezTo>
                    <a:cubicBezTo>
                      <a:pt x="34" y="33"/>
                      <a:pt x="32" y="39"/>
                      <a:pt x="29" y="43"/>
                    </a:cubicBezTo>
                    <a:cubicBezTo>
                      <a:pt x="26" y="47"/>
                      <a:pt x="22" y="49"/>
                      <a:pt x="17"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882" dirty="0">
                  <a:solidFill>
                    <a:srgbClr val="000000"/>
                  </a:solidFill>
                </a:endParaRPr>
              </a:p>
            </p:txBody>
          </p:sp>
          <p:sp>
            <p:nvSpPr>
              <p:cNvPr id="74" name="Freeform 9"/>
              <p:cNvSpPr>
                <a:spLocks/>
              </p:cNvSpPr>
              <p:nvPr/>
            </p:nvSpPr>
            <p:spPr bwMode="auto">
              <a:xfrm>
                <a:off x="-2190750" y="2986088"/>
                <a:ext cx="77788" cy="182563"/>
              </a:xfrm>
              <a:custGeom>
                <a:avLst/>
                <a:gdLst>
                  <a:gd name="T0" fmla="*/ 21 w 21"/>
                  <a:gd name="T1" fmla="*/ 0 h 49"/>
                  <a:gd name="T2" fmla="*/ 21 w 21"/>
                  <a:gd name="T3" fmla="*/ 49 h 49"/>
                  <a:gd name="T4" fmla="*/ 10 w 21"/>
                  <a:gd name="T5" fmla="*/ 49 h 49"/>
                  <a:gd name="T6" fmla="*/ 10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4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0" y="49"/>
                      <a:pt x="10" y="49"/>
                      <a:pt x="10" y="49"/>
                    </a:cubicBezTo>
                    <a:cubicBezTo>
                      <a:pt x="10" y="12"/>
                      <a:pt x="10" y="12"/>
                      <a:pt x="10"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0" y="3"/>
                      <a:pt x="12" y="2"/>
                      <a:pt x="14" y="0"/>
                    </a:cubicBez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882" dirty="0">
                  <a:solidFill>
                    <a:srgbClr val="000000"/>
                  </a:solidFill>
                </a:endParaRPr>
              </a:p>
            </p:txBody>
          </p:sp>
          <p:sp>
            <p:nvSpPr>
              <p:cNvPr id="75" name="Freeform 10"/>
              <p:cNvSpPr>
                <a:spLocks noEditPoints="1"/>
              </p:cNvSpPr>
              <p:nvPr/>
            </p:nvSpPr>
            <p:spPr bwMode="auto">
              <a:xfrm>
                <a:off x="-2509838" y="3240088"/>
                <a:ext cx="127000" cy="184150"/>
              </a:xfrm>
              <a:custGeom>
                <a:avLst/>
                <a:gdLst>
                  <a:gd name="T0" fmla="*/ 17 w 34"/>
                  <a:gd name="T1" fmla="*/ 49 h 49"/>
                  <a:gd name="T2" fmla="*/ 0 w 34"/>
                  <a:gd name="T3" fmla="*/ 25 h 49"/>
                  <a:gd name="T4" fmla="*/ 4 w 34"/>
                  <a:gd name="T5" fmla="*/ 7 h 49"/>
                  <a:gd name="T6" fmla="*/ 18 w 34"/>
                  <a:gd name="T7" fmla="*/ 0 h 49"/>
                  <a:gd name="T8" fmla="*/ 34 w 34"/>
                  <a:gd name="T9" fmla="*/ 24 h 49"/>
                  <a:gd name="T10" fmla="*/ 30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7"/>
                    </a:cubicBezTo>
                    <a:cubicBezTo>
                      <a:pt x="7" y="2"/>
                      <a:pt x="12" y="0"/>
                      <a:pt x="18" y="0"/>
                    </a:cubicBezTo>
                    <a:cubicBezTo>
                      <a:pt x="29" y="0"/>
                      <a:pt x="34" y="8"/>
                      <a:pt x="34" y="24"/>
                    </a:cubicBezTo>
                    <a:cubicBezTo>
                      <a:pt x="34" y="32"/>
                      <a:pt x="33" y="39"/>
                      <a:pt x="30" y="43"/>
                    </a:cubicBezTo>
                    <a:cubicBezTo>
                      <a:pt x="27" y="47"/>
                      <a:pt x="22" y="49"/>
                      <a:pt x="17" y="49"/>
                    </a:cubicBezTo>
                    <a:close/>
                    <a:moveTo>
                      <a:pt x="17" y="8"/>
                    </a:moveTo>
                    <a:cubicBezTo>
                      <a:pt x="13" y="8"/>
                      <a:pt x="10" y="14"/>
                      <a:pt x="10" y="25"/>
                    </a:cubicBezTo>
                    <a:cubicBezTo>
                      <a:pt x="10" y="36"/>
                      <a:pt x="13" y="41"/>
                      <a:pt x="17" y="41"/>
                    </a:cubicBezTo>
                    <a:cubicBezTo>
                      <a:pt x="21" y="41"/>
                      <a:pt x="23" y="36"/>
                      <a:pt x="23" y="25"/>
                    </a:cubicBezTo>
                    <a:cubicBezTo>
                      <a:pt x="23" y="14"/>
                      <a:pt x="21"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882" dirty="0">
                  <a:solidFill>
                    <a:srgbClr val="000000"/>
                  </a:solidFill>
                </a:endParaRPr>
              </a:p>
            </p:txBody>
          </p:sp>
          <p:sp>
            <p:nvSpPr>
              <p:cNvPr id="76" name="Freeform 11"/>
              <p:cNvSpPr>
                <a:spLocks/>
              </p:cNvSpPr>
              <p:nvPr/>
            </p:nvSpPr>
            <p:spPr bwMode="auto">
              <a:xfrm>
                <a:off x="-2338388" y="3240088"/>
                <a:ext cx="79375" cy="180975"/>
              </a:xfrm>
              <a:custGeom>
                <a:avLst/>
                <a:gdLst>
                  <a:gd name="T0" fmla="*/ 21 w 21"/>
                  <a:gd name="T1" fmla="*/ 0 h 48"/>
                  <a:gd name="T2" fmla="*/ 21 w 21"/>
                  <a:gd name="T3" fmla="*/ 48 h 48"/>
                  <a:gd name="T4" fmla="*/ 10 w 21"/>
                  <a:gd name="T5" fmla="*/ 48 h 48"/>
                  <a:gd name="T6" fmla="*/ 10 w 21"/>
                  <a:gd name="T7" fmla="*/ 12 h 48"/>
                  <a:gd name="T8" fmla="*/ 8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4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0" y="48"/>
                      <a:pt x="10" y="48"/>
                      <a:pt x="10" y="48"/>
                    </a:cubicBezTo>
                    <a:cubicBezTo>
                      <a:pt x="10" y="12"/>
                      <a:pt x="10" y="12"/>
                      <a:pt x="10" y="12"/>
                    </a:cubicBezTo>
                    <a:cubicBezTo>
                      <a:pt x="10" y="12"/>
                      <a:pt x="9" y="13"/>
                      <a:pt x="8" y="13"/>
                    </a:cubicBezTo>
                    <a:cubicBezTo>
                      <a:pt x="8" y="14"/>
                      <a:pt x="7" y="14"/>
                      <a:pt x="6" y="14"/>
                    </a:cubicBezTo>
                    <a:cubicBezTo>
                      <a:pt x="5" y="15"/>
                      <a:pt x="4" y="15"/>
                      <a:pt x="3" y="15"/>
                    </a:cubicBezTo>
                    <a:cubicBezTo>
                      <a:pt x="2" y="16"/>
                      <a:pt x="1" y="16"/>
                      <a:pt x="0" y="16"/>
                    </a:cubicBezTo>
                    <a:cubicBezTo>
                      <a:pt x="0" y="7"/>
                      <a:pt x="0" y="7"/>
                      <a:pt x="0" y="7"/>
                    </a:cubicBezTo>
                    <a:cubicBezTo>
                      <a:pt x="3" y="6"/>
                      <a:pt x="6" y="5"/>
                      <a:pt x="8" y="4"/>
                    </a:cubicBezTo>
                    <a:cubicBezTo>
                      <a:pt x="10" y="3"/>
                      <a:pt x="13" y="1"/>
                      <a:pt x="14" y="0"/>
                    </a:cubicBez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882" dirty="0">
                  <a:solidFill>
                    <a:srgbClr val="000000"/>
                  </a:solidFill>
                </a:endParaRPr>
              </a:p>
            </p:txBody>
          </p:sp>
          <p:sp>
            <p:nvSpPr>
              <p:cNvPr id="77" name="Freeform 12"/>
              <p:cNvSpPr>
                <a:spLocks noEditPoints="1"/>
              </p:cNvSpPr>
              <p:nvPr/>
            </p:nvSpPr>
            <p:spPr bwMode="auto">
              <a:xfrm>
                <a:off x="-2206625" y="3240088"/>
                <a:ext cx="127000" cy="184150"/>
              </a:xfrm>
              <a:custGeom>
                <a:avLst/>
                <a:gdLst>
                  <a:gd name="T0" fmla="*/ 16 w 34"/>
                  <a:gd name="T1" fmla="*/ 49 h 49"/>
                  <a:gd name="T2" fmla="*/ 0 w 34"/>
                  <a:gd name="T3" fmla="*/ 25 h 49"/>
                  <a:gd name="T4" fmla="*/ 4 w 34"/>
                  <a:gd name="T5" fmla="*/ 7 h 49"/>
                  <a:gd name="T6" fmla="*/ 17 w 34"/>
                  <a:gd name="T7" fmla="*/ 0 h 49"/>
                  <a:gd name="T8" fmla="*/ 34 w 34"/>
                  <a:gd name="T9" fmla="*/ 24 h 49"/>
                  <a:gd name="T10" fmla="*/ 29 w 34"/>
                  <a:gd name="T11" fmla="*/ 43 h 49"/>
                  <a:gd name="T12" fmla="*/ 16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6" y="49"/>
                    </a:moveTo>
                    <a:cubicBezTo>
                      <a:pt x="5" y="49"/>
                      <a:pt x="0" y="41"/>
                      <a:pt x="0" y="25"/>
                    </a:cubicBezTo>
                    <a:cubicBezTo>
                      <a:pt x="0" y="17"/>
                      <a:pt x="1" y="11"/>
                      <a:pt x="4" y="7"/>
                    </a:cubicBezTo>
                    <a:cubicBezTo>
                      <a:pt x="7" y="2"/>
                      <a:pt x="12" y="0"/>
                      <a:pt x="17" y="0"/>
                    </a:cubicBezTo>
                    <a:cubicBezTo>
                      <a:pt x="28" y="0"/>
                      <a:pt x="34" y="8"/>
                      <a:pt x="34" y="24"/>
                    </a:cubicBezTo>
                    <a:cubicBezTo>
                      <a:pt x="34" y="32"/>
                      <a:pt x="32" y="39"/>
                      <a:pt x="29" y="43"/>
                    </a:cubicBezTo>
                    <a:cubicBezTo>
                      <a:pt x="26" y="47"/>
                      <a:pt x="22" y="49"/>
                      <a:pt x="16"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882" dirty="0">
                  <a:solidFill>
                    <a:srgbClr val="000000"/>
                  </a:solidFill>
                </a:endParaRPr>
              </a:p>
            </p:txBody>
          </p:sp>
          <p:sp>
            <p:nvSpPr>
              <p:cNvPr id="78" name="Freeform 13"/>
              <p:cNvSpPr>
                <a:spLocks noEditPoints="1"/>
              </p:cNvSpPr>
              <p:nvPr/>
            </p:nvSpPr>
            <p:spPr bwMode="auto">
              <a:xfrm>
                <a:off x="-2509838" y="3495676"/>
                <a:ext cx="127000" cy="182563"/>
              </a:xfrm>
              <a:custGeom>
                <a:avLst/>
                <a:gdLst>
                  <a:gd name="T0" fmla="*/ 17 w 34"/>
                  <a:gd name="T1" fmla="*/ 49 h 49"/>
                  <a:gd name="T2" fmla="*/ 0 w 34"/>
                  <a:gd name="T3" fmla="*/ 25 h 49"/>
                  <a:gd name="T4" fmla="*/ 4 w 34"/>
                  <a:gd name="T5" fmla="*/ 6 h 49"/>
                  <a:gd name="T6" fmla="*/ 18 w 34"/>
                  <a:gd name="T7" fmla="*/ 0 h 49"/>
                  <a:gd name="T8" fmla="*/ 34 w 34"/>
                  <a:gd name="T9" fmla="*/ 24 h 49"/>
                  <a:gd name="T10" fmla="*/ 30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8" y="0"/>
                    </a:cubicBezTo>
                    <a:cubicBezTo>
                      <a:pt x="29" y="0"/>
                      <a:pt x="34" y="8"/>
                      <a:pt x="34" y="24"/>
                    </a:cubicBezTo>
                    <a:cubicBezTo>
                      <a:pt x="34" y="32"/>
                      <a:pt x="33" y="38"/>
                      <a:pt x="30" y="42"/>
                    </a:cubicBezTo>
                    <a:cubicBezTo>
                      <a:pt x="27" y="47"/>
                      <a:pt x="22" y="49"/>
                      <a:pt x="17" y="49"/>
                    </a:cubicBezTo>
                    <a:close/>
                    <a:moveTo>
                      <a:pt x="17" y="8"/>
                    </a:moveTo>
                    <a:cubicBezTo>
                      <a:pt x="13" y="8"/>
                      <a:pt x="10" y="14"/>
                      <a:pt x="10" y="25"/>
                    </a:cubicBezTo>
                    <a:cubicBezTo>
                      <a:pt x="10" y="36"/>
                      <a:pt x="13" y="41"/>
                      <a:pt x="17" y="41"/>
                    </a:cubicBezTo>
                    <a:cubicBezTo>
                      <a:pt x="21" y="41"/>
                      <a:pt x="23" y="35"/>
                      <a:pt x="23" y="24"/>
                    </a:cubicBezTo>
                    <a:cubicBezTo>
                      <a:pt x="23" y="13"/>
                      <a:pt x="21"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882" dirty="0">
                  <a:solidFill>
                    <a:srgbClr val="000000"/>
                  </a:solidFill>
                </a:endParaRPr>
              </a:p>
            </p:txBody>
          </p:sp>
          <p:sp>
            <p:nvSpPr>
              <p:cNvPr id="79" name="Freeform 14"/>
              <p:cNvSpPr>
                <a:spLocks noEditPoints="1"/>
              </p:cNvSpPr>
              <p:nvPr/>
            </p:nvSpPr>
            <p:spPr bwMode="auto">
              <a:xfrm>
                <a:off x="-2352675" y="3495676"/>
                <a:ext cx="127000" cy="182563"/>
              </a:xfrm>
              <a:custGeom>
                <a:avLst/>
                <a:gdLst>
                  <a:gd name="T0" fmla="*/ 17 w 34"/>
                  <a:gd name="T1" fmla="*/ 49 h 49"/>
                  <a:gd name="T2" fmla="*/ 0 w 34"/>
                  <a:gd name="T3" fmla="*/ 25 h 49"/>
                  <a:gd name="T4" fmla="*/ 4 w 34"/>
                  <a:gd name="T5" fmla="*/ 6 h 49"/>
                  <a:gd name="T6" fmla="*/ 17 w 34"/>
                  <a:gd name="T7" fmla="*/ 0 h 49"/>
                  <a:gd name="T8" fmla="*/ 34 w 34"/>
                  <a:gd name="T9" fmla="*/ 24 h 49"/>
                  <a:gd name="T10" fmla="*/ 29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7" y="0"/>
                    </a:cubicBezTo>
                    <a:cubicBezTo>
                      <a:pt x="28" y="0"/>
                      <a:pt x="34" y="8"/>
                      <a:pt x="34" y="24"/>
                    </a:cubicBezTo>
                    <a:cubicBezTo>
                      <a:pt x="34" y="32"/>
                      <a:pt x="32" y="38"/>
                      <a:pt x="29" y="42"/>
                    </a:cubicBezTo>
                    <a:cubicBezTo>
                      <a:pt x="26" y="47"/>
                      <a:pt x="22" y="49"/>
                      <a:pt x="17" y="49"/>
                    </a:cubicBezTo>
                    <a:close/>
                    <a:moveTo>
                      <a:pt x="17" y="8"/>
                    </a:moveTo>
                    <a:cubicBezTo>
                      <a:pt x="12" y="8"/>
                      <a:pt x="10" y="14"/>
                      <a:pt x="10" y="25"/>
                    </a:cubicBezTo>
                    <a:cubicBezTo>
                      <a:pt x="10" y="36"/>
                      <a:pt x="12" y="41"/>
                      <a:pt x="17" y="41"/>
                    </a:cubicBezTo>
                    <a:cubicBezTo>
                      <a:pt x="21" y="41"/>
                      <a:pt x="23" y="35"/>
                      <a:pt x="23" y="24"/>
                    </a:cubicBezTo>
                    <a:cubicBezTo>
                      <a:pt x="23" y="13"/>
                      <a:pt x="21"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882" dirty="0">
                  <a:solidFill>
                    <a:srgbClr val="000000"/>
                  </a:solidFill>
                </a:endParaRPr>
              </a:p>
            </p:txBody>
          </p:sp>
          <p:sp>
            <p:nvSpPr>
              <p:cNvPr id="80" name="Freeform 15"/>
              <p:cNvSpPr>
                <a:spLocks/>
              </p:cNvSpPr>
              <p:nvPr/>
            </p:nvSpPr>
            <p:spPr bwMode="auto">
              <a:xfrm>
                <a:off x="-2190750" y="3495676"/>
                <a:ext cx="77788" cy="179388"/>
              </a:xfrm>
              <a:custGeom>
                <a:avLst/>
                <a:gdLst>
                  <a:gd name="T0" fmla="*/ 21 w 21"/>
                  <a:gd name="T1" fmla="*/ 0 h 48"/>
                  <a:gd name="T2" fmla="*/ 21 w 21"/>
                  <a:gd name="T3" fmla="*/ 48 h 48"/>
                  <a:gd name="T4" fmla="*/ 10 w 21"/>
                  <a:gd name="T5" fmla="*/ 48 h 48"/>
                  <a:gd name="T6" fmla="*/ 10 w 21"/>
                  <a:gd name="T7" fmla="*/ 11 h 48"/>
                  <a:gd name="T8" fmla="*/ 8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4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0" y="48"/>
                      <a:pt x="10" y="48"/>
                      <a:pt x="10" y="48"/>
                    </a:cubicBezTo>
                    <a:cubicBezTo>
                      <a:pt x="10" y="11"/>
                      <a:pt x="10" y="11"/>
                      <a:pt x="10" y="11"/>
                    </a:cubicBezTo>
                    <a:cubicBezTo>
                      <a:pt x="10" y="12"/>
                      <a:pt x="9" y="12"/>
                      <a:pt x="8" y="13"/>
                    </a:cubicBezTo>
                    <a:cubicBezTo>
                      <a:pt x="8" y="13"/>
                      <a:pt x="7" y="14"/>
                      <a:pt x="6" y="14"/>
                    </a:cubicBezTo>
                    <a:cubicBezTo>
                      <a:pt x="5" y="14"/>
                      <a:pt x="4" y="15"/>
                      <a:pt x="3" y="15"/>
                    </a:cubicBezTo>
                    <a:cubicBezTo>
                      <a:pt x="2" y="15"/>
                      <a:pt x="1" y="15"/>
                      <a:pt x="0" y="16"/>
                    </a:cubicBezTo>
                    <a:cubicBezTo>
                      <a:pt x="0" y="7"/>
                      <a:pt x="0" y="7"/>
                      <a:pt x="0" y="7"/>
                    </a:cubicBezTo>
                    <a:cubicBezTo>
                      <a:pt x="3" y="6"/>
                      <a:pt x="6" y="5"/>
                      <a:pt x="8" y="4"/>
                    </a:cubicBezTo>
                    <a:cubicBezTo>
                      <a:pt x="10" y="2"/>
                      <a:pt x="12" y="1"/>
                      <a:pt x="14" y="0"/>
                    </a:cubicBez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882" dirty="0">
                  <a:solidFill>
                    <a:srgbClr val="000000"/>
                  </a:solidFill>
                </a:endParaRPr>
              </a:p>
            </p:txBody>
          </p:sp>
          <p:sp>
            <p:nvSpPr>
              <p:cNvPr id="81" name="Freeform 16"/>
              <p:cNvSpPr>
                <a:spLocks/>
              </p:cNvSpPr>
              <p:nvPr/>
            </p:nvSpPr>
            <p:spPr bwMode="auto">
              <a:xfrm>
                <a:off x="-1884363" y="2986088"/>
                <a:ext cx="79375" cy="182563"/>
              </a:xfrm>
              <a:custGeom>
                <a:avLst/>
                <a:gdLst>
                  <a:gd name="T0" fmla="*/ 21 w 21"/>
                  <a:gd name="T1" fmla="*/ 0 h 49"/>
                  <a:gd name="T2" fmla="*/ 21 w 21"/>
                  <a:gd name="T3" fmla="*/ 49 h 49"/>
                  <a:gd name="T4" fmla="*/ 10 w 21"/>
                  <a:gd name="T5" fmla="*/ 49 h 49"/>
                  <a:gd name="T6" fmla="*/ 10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5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0" y="49"/>
                      <a:pt x="10" y="49"/>
                      <a:pt x="10" y="49"/>
                    </a:cubicBezTo>
                    <a:cubicBezTo>
                      <a:pt x="10" y="12"/>
                      <a:pt x="10" y="12"/>
                      <a:pt x="10"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0" y="3"/>
                      <a:pt x="13" y="2"/>
                      <a:pt x="15" y="0"/>
                    </a:cubicBez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882" dirty="0">
                  <a:solidFill>
                    <a:srgbClr val="000000"/>
                  </a:solidFill>
                </a:endParaRPr>
              </a:p>
            </p:txBody>
          </p:sp>
          <p:sp>
            <p:nvSpPr>
              <p:cNvPr id="82" name="Freeform 17"/>
              <p:cNvSpPr>
                <a:spLocks noEditPoints="1"/>
              </p:cNvSpPr>
              <p:nvPr/>
            </p:nvSpPr>
            <p:spPr bwMode="auto">
              <a:xfrm>
                <a:off x="-1898650" y="3240088"/>
                <a:ext cx="127000" cy="184150"/>
              </a:xfrm>
              <a:custGeom>
                <a:avLst/>
                <a:gdLst>
                  <a:gd name="T0" fmla="*/ 17 w 34"/>
                  <a:gd name="T1" fmla="*/ 49 h 49"/>
                  <a:gd name="T2" fmla="*/ 0 w 34"/>
                  <a:gd name="T3" fmla="*/ 25 h 49"/>
                  <a:gd name="T4" fmla="*/ 4 w 34"/>
                  <a:gd name="T5" fmla="*/ 7 h 49"/>
                  <a:gd name="T6" fmla="*/ 17 w 34"/>
                  <a:gd name="T7" fmla="*/ 0 h 49"/>
                  <a:gd name="T8" fmla="*/ 34 w 34"/>
                  <a:gd name="T9" fmla="*/ 24 h 49"/>
                  <a:gd name="T10" fmla="*/ 29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7"/>
                    </a:cubicBezTo>
                    <a:cubicBezTo>
                      <a:pt x="7" y="2"/>
                      <a:pt x="12" y="0"/>
                      <a:pt x="17" y="0"/>
                    </a:cubicBezTo>
                    <a:cubicBezTo>
                      <a:pt x="28" y="0"/>
                      <a:pt x="34" y="8"/>
                      <a:pt x="34" y="24"/>
                    </a:cubicBezTo>
                    <a:cubicBezTo>
                      <a:pt x="34" y="32"/>
                      <a:pt x="32" y="39"/>
                      <a:pt x="29" y="43"/>
                    </a:cubicBezTo>
                    <a:cubicBezTo>
                      <a:pt x="26" y="47"/>
                      <a:pt x="22" y="49"/>
                      <a:pt x="17"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882" dirty="0">
                  <a:solidFill>
                    <a:srgbClr val="000000"/>
                  </a:solidFill>
                </a:endParaRPr>
              </a:p>
            </p:txBody>
          </p:sp>
          <p:sp>
            <p:nvSpPr>
              <p:cNvPr id="83" name="Freeform 18"/>
              <p:cNvSpPr>
                <a:spLocks noEditPoints="1"/>
              </p:cNvSpPr>
              <p:nvPr/>
            </p:nvSpPr>
            <p:spPr bwMode="auto">
              <a:xfrm>
                <a:off x="-1898650" y="3495676"/>
                <a:ext cx="127000" cy="182563"/>
              </a:xfrm>
              <a:custGeom>
                <a:avLst/>
                <a:gdLst>
                  <a:gd name="T0" fmla="*/ 17 w 34"/>
                  <a:gd name="T1" fmla="*/ 49 h 49"/>
                  <a:gd name="T2" fmla="*/ 0 w 34"/>
                  <a:gd name="T3" fmla="*/ 25 h 49"/>
                  <a:gd name="T4" fmla="*/ 4 w 34"/>
                  <a:gd name="T5" fmla="*/ 6 h 49"/>
                  <a:gd name="T6" fmla="*/ 17 w 34"/>
                  <a:gd name="T7" fmla="*/ 0 h 49"/>
                  <a:gd name="T8" fmla="*/ 34 w 34"/>
                  <a:gd name="T9" fmla="*/ 24 h 49"/>
                  <a:gd name="T10" fmla="*/ 29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7" y="0"/>
                    </a:cubicBezTo>
                    <a:cubicBezTo>
                      <a:pt x="28" y="0"/>
                      <a:pt x="34" y="8"/>
                      <a:pt x="34" y="24"/>
                    </a:cubicBezTo>
                    <a:cubicBezTo>
                      <a:pt x="34" y="32"/>
                      <a:pt x="32" y="38"/>
                      <a:pt x="29" y="42"/>
                    </a:cubicBezTo>
                    <a:cubicBezTo>
                      <a:pt x="26" y="47"/>
                      <a:pt x="22" y="49"/>
                      <a:pt x="17" y="49"/>
                    </a:cubicBezTo>
                    <a:close/>
                    <a:moveTo>
                      <a:pt x="17" y="8"/>
                    </a:moveTo>
                    <a:cubicBezTo>
                      <a:pt x="12" y="8"/>
                      <a:pt x="10" y="14"/>
                      <a:pt x="10" y="25"/>
                    </a:cubicBezTo>
                    <a:cubicBezTo>
                      <a:pt x="10" y="36"/>
                      <a:pt x="12" y="41"/>
                      <a:pt x="17" y="41"/>
                    </a:cubicBezTo>
                    <a:cubicBezTo>
                      <a:pt x="21" y="41"/>
                      <a:pt x="23" y="35"/>
                      <a:pt x="23" y="24"/>
                    </a:cubicBezTo>
                    <a:cubicBezTo>
                      <a:pt x="23" y="13"/>
                      <a:pt x="21"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882" dirty="0">
                  <a:solidFill>
                    <a:srgbClr val="000000"/>
                  </a:solidFill>
                </a:endParaRPr>
              </a:p>
            </p:txBody>
          </p:sp>
          <p:sp>
            <p:nvSpPr>
              <p:cNvPr id="84" name="Freeform 19"/>
              <p:cNvSpPr>
                <a:spLocks noEditPoints="1"/>
              </p:cNvSpPr>
              <p:nvPr/>
            </p:nvSpPr>
            <p:spPr bwMode="auto">
              <a:xfrm>
                <a:off x="-2055813" y="2986088"/>
                <a:ext cx="127000" cy="182563"/>
              </a:xfrm>
              <a:custGeom>
                <a:avLst/>
                <a:gdLst>
                  <a:gd name="T0" fmla="*/ 17 w 34"/>
                  <a:gd name="T1" fmla="*/ 49 h 49"/>
                  <a:gd name="T2" fmla="*/ 0 w 34"/>
                  <a:gd name="T3" fmla="*/ 26 h 49"/>
                  <a:gd name="T4" fmla="*/ 4 w 34"/>
                  <a:gd name="T5" fmla="*/ 7 h 49"/>
                  <a:gd name="T6" fmla="*/ 18 w 34"/>
                  <a:gd name="T7" fmla="*/ 0 h 49"/>
                  <a:gd name="T8" fmla="*/ 34 w 34"/>
                  <a:gd name="T9" fmla="*/ 25 h 49"/>
                  <a:gd name="T10" fmla="*/ 30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2"/>
                      <a:pt x="0" y="26"/>
                    </a:cubicBezTo>
                    <a:cubicBezTo>
                      <a:pt x="0" y="17"/>
                      <a:pt x="1" y="11"/>
                      <a:pt x="4" y="7"/>
                    </a:cubicBezTo>
                    <a:cubicBezTo>
                      <a:pt x="7" y="3"/>
                      <a:pt x="12" y="0"/>
                      <a:pt x="18" y="0"/>
                    </a:cubicBezTo>
                    <a:cubicBezTo>
                      <a:pt x="29" y="0"/>
                      <a:pt x="34" y="8"/>
                      <a:pt x="34" y="25"/>
                    </a:cubicBezTo>
                    <a:cubicBezTo>
                      <a:pt x="34" y="33"/>
                      <a:pt x="33" y="39"/>
                      <a:pt x="30" y="43"/>
                    </a:cubicBezTo>
                    <a:cubicBezTo>
                      <a:pt x="27" y="47"/>
                      <a:pt x="22" y="49"/>
                      <a:pt x="17" y="49"/>
                    </a:cubicBezTo>
                    <a:close/>
                    <a:moveTo>
                      <a:pt x="17" y="8"/>
                    </a:moveTo>
                    <a:cubicBezTo>
                      <a:pt x="13" y="8"/>
                      <a:pt x="10" y="14"/>
                      <a:pt x="10" y="25"/>
                    </a:cubicBezTo>
                    <a:cubicBezTo>
                      <a:pt x="10" y="36"/>
                      <a:pt x="13" y="41"/>
                      <a:pt x="17" y="41"/>
                    </a:cubicBezTo>
                    <a:cubicBezTo>
                      <a:pt x="21" y="41"/>
                      <a:pt x="23" y="36"/>
                      <a:pt x="23" y="25"/>
                    </a:cubicBezTo>
                    <a:cubicBezTo>
                      <a:pt x="23" y="14"/>
                      <a:pt x="21"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882" dirty="0">
                  <a:solidFill>
                    <a:srgbClr val="000000"/>
                  </a:solidFill>
                </a:endParaRPr>
              </a:p>
            </p:txBody>
          </p:sp>
          <p:sp>
            <p:nvSpPr>
              <p:cNvPr id="85" name="Freeform 20"/>
              <p:cNvSpPr>
                <a:spLocks/>
              </p:cNvSpPr>
              <p:nvPr/>
            </p:nvSpPr>
            <p:spPr bwMode="auto">
              <a:xfrm>
                <a:off x="-2041525" y="3240088"/>
                <a:ext cx="79375" cy="180975"/>
              </a:xfrm>
              <a:custGeom>
                <a:avLst/>
                <a:gdLst>
                  <a:gd name="T0" fmla="*/ 21 w 21"/>
                  <a:gd name="T1" fmla="*/ 0 h 48"/>
                  <a:gd name="T2" fmla="*/ 21 w 21"/>
                  <a:gd name="T3" fmla="*/ 48 h 48"/>
                  <a:gd name="T4" fmla="*/ 11 w 21"/>
                  <a:gd name="T5" fmla="*/ 48 h 48"/>
                  <a:gd name="T6" fmla="*/ 11 w 21"/>
                  <a:gd name="T7" fmla="*/ 12 h 48"/>
                  <a:gd name="T8" fmla="*/ 9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5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1" y="48"/>
                      <a:pt x="11" y="48"/>
                      <a:pt x="11" y="48"/>
                    </a:cubicBezTo>
                    <a:cubicBezTo>
                      <a:pt x="11" y="12"/>
                      <a:pt x="11" y="12"/>
                      <a:pt x="11" y="12"/>
                    </a:cubicBezTo>
                    <a:cubicBezTo>
                      <a:pt x="10" y="12"/>
                      <a:pt x="9" y="13"/>
                      <a:pt x="9" y="13"/>
                    </a:cubicBezTo>
                    <a:cubicBezTo>
                      <a:pt x="8" y="14"/>
                      <a:pt x="7" y="14"/>
                      <a:pt x="6" y="14"/>
                    </a:cubicBezTo>
                    <a:cubicBezTo>
                      <a:pt x="5" y="15"/>
                      <a:pt x="4" y="15"/>
                      <a:pt x="3" y="15"/>
                    </a:cubicBezTo>
                    <a:cubicBezTo>
                      <a:pt x="2" y="16"/>
                      <a:pt x="1" y="16"/>
                      <a:pt x="0" y="16"/>
                    </a:cubicBezTo>
                    <a:cubicBezTo>
                      <a:pt x="0" y="7"/>
                      <a:pt x="0" y="7"/>
                      <a:pt x="0" y="7"/>
                    </a:cubicBezTo>
                    <a:cubicBezTo>
                      <a:pt x="3" y="6"/>
                      <a:pt x="6" y="5"/>
                      <a:pt x="8" y="4"/>
                    </a:cubicBezTo>
                    <a:cubicBezTo>
                      <a:pt x="11" y="3"/>
                      <a:pt x="13" y="1"/>
                      <a:pt x="15" y="0"/>
                    </a:cubicBez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882" dirty="0">
                  <a:solidFill>
                    <a:srgbClr val="000000"/>
                  </a:solidFill>
                </a:endParaRPr>
              </a:p>
            </p:txBody>
          </p:sp>
          <p:sp>
            <p:nvSpPr>
              <p:cNvPr id="86" name="Freeform 21"/>
              <p:cNvSpPr>
                <a:spLocks noEditPoints="1"/>
              </p:cNvSpPr>
              <p:nvPr/>
            </p:nvSpPr>
            <p:spPr bwMode="auto">
              <a:xfrm>
                <a:off x="-2055813" y="3495676"/>
                <a:ext cx="127000" cy="182563"/>
              </a:xfrm>
              <a:custGeom>
                <a:avLst/>
                <a:gdLst>
                  <a:gd name="T0" fmla="*/ 17 w 34"/>
                  <a:gd name="T1" fmla="*/ 49 h 49"/>
                  <a:gd name="T2" fmla="*/ 0 w 34"/>
                  <a:gd name="T3" fmla="*/ 25 h 49"/>
                  <a:gd name="T4" fmla="*/ 4 w 34"/>
                  <a:gd name="T5" fmla="*/ 6 h 49"/>
                  <a:gd name="T6" fmla="*/ 18 w 34"/>
                  <a:gd name="T7" fmla="*/ 0 h 49"/>
                  <a:gd name="T8" fmla="*/ 34 w 34"/>
                  <a:gd name="T9" fmla="*/ 24 h 49"/>
                  <a:gd name="T10" fmla="*/ 30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8" y="0"/>
                    </a:cubicBezTo>
                    <a:cubicBezTo>
                      <a:pt x="29" y="0"/>
                      <a:pt x="34" y="8"/>
                      <a:pt x="34" y="24"/>
                    </a:cubicBezTo>
                    <a:cubicBezTo>
                      <a:pt x="34" y="32"/>
                      <a:pt x="33" y="38"/>
                      <a:pt x="30" y="42"/>
                    </a:cubicBezTo>
                    <a:cubicBezTo>
                      <a:pt x="27" y="47"/>
                      <a:pt x="22" y="49"/>
                      <a:pt x="17" y="49"/>
                    </a:cubicBezTo>
                    <a:close/>
                    <a:moveTo>
                      <a:pt x="17" y="8"/>
                    </a:moveTo>
                    <a:cubicBezTo>
                      <a:pt x="13" y="8"/>
                      <a:pt x="10" y="14"/>
                      <a:pt x="10" y="25"/>
                    </a:cubicBezTo>
                    <a:cubicBezTo>
                      <a:pt x="10" y="36"/>
                      <a:pt x="13" y="41"/>
                      <a:pt x="17" y="41"/>
                    </a:cubicBezTo>
                    <a:cubicBezTo>
                      <a:pt x="21" y="41"/>
                      <a:pt x="23" y="35"/>
                      <a:pt x="23" y="24"/>
                    </a:cubicBezTo>
                    <a:cubicBezTo>
                      <a:pt x="23" y="13"/>
                      <a:pt x="21"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882" dirty="0">
                  <a:solidFill>
                    <a:srgbClr val="000000"/>
                  </a:solidFill>
                </a:endParaRPr>
              </a:p>
            </p:txBody>
          </p:sp>
        </p:grpSp>
        <p:sp>
          <p:nvSpPr>
            <p:cNvPr id="69" name="TextBox 68"/>
            <p:cNvSpPr txBox="1"/>
            <p:nvPr/>
          </p:nvSpPr>
          <p:spPr>
            <a:xfrm>
              <a:off x="10401794" y="4824041"/>
              <a:ext cx="1653157" cy="348251"/>
            </a:xfrm>
            <a:prstGeom prst="rect">
              <a:avLst/>
            </a:prstGeom>
            <a:noFill/>
          </p:spPr>
          <p:txBody>
            <a:bodyPr wrap="square" lIns="0" tIns="0" rIns="0" bIns="0" rtlCol="0" anchor="ctr">
              <a:noAutofit/>
            </a:bodyPr>
            <a:lstStyle/>
            <a:p>
              <a:pPr>
                <a:lnSpc>
                  <a:spcPct val="90000"/>
                </a:lnSpc>
                <a:spcAft>
                  <a:spcPts val="441"/>
                </a:spcAft>
              </a:pPr>
              <a:r>
                <a:rPr lang="en-US" sz="882" dirty="0">
                  <a:gradFill>
                    <a:gsLst>
                      <a:gs pos="85841">
                        <a:srgbClr val="FFFFFF"/>
                      </a:gs>
                      <a:gs pos="0">
                        <a:srgbClr val="FFFFFF"/>
                      </a:gs>
                    </a:gsLst>
                    <a:lin ang="5400000" scaled="0"/>
                  </a:gradFill>
                </a:rPr>
                <a:t>Internal and external</a:t>
              </a:r>
            </a:p>
          </p:txBody>
        </p:sp>
        <p:sp>
          <p:nvSpPr>
            <p:cNvPr id="70" name="TextBox 69"/>
            <p:cNvSpPr txBox="1"/>
            <p:nvPr/>
          </p:nvSpPr>
          <p:spPr>
            <a:xfrm>
              <a:off x="10260626" y="4348176"/>
              <a:ext cx="502313" cy="443190"/>
            </a:xfrm>
            <a:prstGeom prst="rect">
              <a:avLst/>
            </a:prstGeom>
            <a:noFill/>
          </p:spPr>
          <p:txBody>
            <a:bodyPr wrap="square" lIns="0" tIns="0" rIns="0" bIns="0" rtlCol="0">
              <a:spAutoFit/>
            </a:bodyPr>
            <a:lstStyle/>
            <a:p>
              <a:pPr algn="ctr" defTabSz="685597">
                <a:lnSpc>
                  <a:spcPct val="90000"/>
                </a:lnSpc>
                <a:defRPr/>
              </a:pPr>
              <a:r>
                <a:rPr lang="en-US" sz="2353" b="1" kern="0" dirty="0">
                  <a:solidFill>
                    <a:srgbClr val="FFFFFF"/>
                  </a:solidFill>
                  <a:sym typeface="Wingdings" panose="05000000000000000000" pitchFamily="2" charset="2"/>
                </a:rPr>
                <a:t></a:t>
              </a:r>
              <a:endParaRPr lang="en-US" sz="2353" b="1" kern="0" dirty="0">
                <a:solidFill>
                  <a:srgbClr val="FFFFFF"/>
                </a:solidFill>
              </a:endParaRPr>
            </a:p>
          </p:txBody>
        </p:sp>
        <p:pic>
          <p:nvPicPr>
            <p:cNvPr id="71" name="Picture 70"/>
            <p:cNvPicPr>
              <a:picLocks noChangeAspect="1"/>
            </p:cNvPicPr>
            <p:nvPr/>
          </p:nvPicPr>
          <p:blipFill>
            <a:blip r:embed="rId7" cstate="screen">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161185" y="4335313"/>
              <a:ext cx="583778" cy="417342"/>
            </a:xfrm>
            <a:prstGeom prst="rect">
              <a:avLst/>
            </a:prstGeom>
            <a:ln>
              <a:noFill/>
            </a:ln>
          </p:spPr>
        </p:pic>
      </p:grpSp>
      <p:grpSp>
        <p:nvGrpSpPr>
          <p:cNvPr id="90" name="Group 89"/>
          <p:cNvGrpSpPr/>
          <p:nvPr/>
        </p:nvGrpSpPr>
        <p:grpSpPr>
          <a:xfrm>
            <a:off x="3060487" y="5242241"/>
            <a:ext cx="1305416" cy="191548"/>
            <a:chOff x="575253" y="3901735"/>
            <a:chExt cx="1775456" cy="260518"/>
          </a:xfrm>
          <a:solidFill>
            <a:srgbClr val="C00000"/>
          </a:solidFill>
        </p:grpSpPr>
        <p:grpSp>
          <p:nvGrpSpPr>
            <p:cNvPr id="91" name="Group 90"/>
            <p:cNvGrpSpPr/>
            <p:nvPr/>
          </p:nvGrpSpPr>
          <p:grpSpPr>
            <a:xfrm>
              <a:off x="575253" y="3901735"/>
              <a:ext cx="190624" cy="260518"/>
              <a:chOff x="1447438" y="3993203"/>
              <a:chExt cx="656000" cy="1195540"/>
            </a:xfrm>
            <a:grpFill/>
          </p:grpSpPr>
          <p:sp>
            <p:nvSpPr>
              <p:cNvPr id="113" name="Freeform 112"/>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sp>
            <p:nvSpPr>
              <p:cNvPr id="114" name="Oval 113"/>
              <p:cNvSpPr/>
              <p:nvPr/>
            </p:nvSpPr>
            <p:spPr>
              <a:xfrm>
                <a:off x="1501819" y="4049582"/>
                <a:ext cx="532616" cy="2376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grpSp>
        <p:grpSp>
          <p:nvGrpSpPr>
            <p:cNvPr id="92" name="Group 91"/>
            <p:cNvGrpSpPr/>
            <p:nvPr/>
          </p:nvGrpSpPr>
          <p:grpSpPr>
            <a:xfrm>
              <a:off x="798385" y="3901735"/>
              <a:ext cx="190624" cy="260518"/>
              <a:chOff x="1447438" y="3993203"/>
              <a:chExt cx="656000" cy="1195540"/>
            </a:xfrm>
            <a:grpFill/>
          </p:grpSpPr>
          <p:sp>
            <p:nvSpPr>
              <p:cNvPr id="111" name="Freeform 110"/>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sp>
            <p:nvSpPr>
              <p:cNvPr id="112" name="Oval 111"/>
              <p:cNvSpPr/>
              <p:nvPr/>
            </p:nvSpPr>
            <p:spPr>
              <a:xfrm>
                <a:off x="1501819" y="4049582"/>
                <a:ext cx="532616" cy="2376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grpSp>
        <p:grpSp>
          <p:nvGrpSpPr>
            <p:cNvPr id="93" name="Group 92"/>
            <p:cNvGrpSpPr/>
            <p:nvPr/>
          </p:nvGrpSpPr>
          <p:grpSpPr>
            <a:xfrm>
              <a:off x="1048828" y="3901735"/>
              <a:ext cx="190624" cy="260518"/>
              <a:chOff x="1447438" y="3993203"/>
              <a:chExt cx="656000" cy="1195540"/>
            </a:xfrm>
            <a:grpFill/>
          </p:grpSpPr>
          <p:sp>
            <p:nvSpPr>
              <p:cNvPr id="109" name="Freeform 108"/>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sp>
            <p:nvSpPr>
              <p:cNvPr id="110" name="Oval 109"/>
              <p:cNvSpPr/>
              <p:nvPr/>
            </p:nvSpPr>
            <p:spPr>
              <a:xfrm>
                <a:off x="1501819" y="4049582"/>
                <a:ext cx="532616" cy="2376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grpSp>
        <p:grpSp>
          <p:nvGrpSpPr>
            <p:cNvPr id="94" name="Group 93"/>
            <p:cNvGrpSpPr/>
            <p:nvPr/>
          </p:nvGrpSpPr>
          <p:grpSpPr>
            <a:xfrm>
              <a:off x="1271960" y="3901735"/>
              <a:ext cx="190624" cy="260518"/>
              <a:chOff x="1447438" y="3993203"/>
              <a:chExt cx="656000" cy="1195540"/>
            </a:xfrm>
            <a:grpFill/>
          </p:grpSpPr>
          <p:sp>
            <p:nvSpPr>
              <p:cNvPr id="107" name="Freeform 106"/>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sp>
            <p:nvSpPr>
              <p:cNvPr id="108" name="Oval 107"/>
              <p:cNvSpPr/>
              <p:nvPr/>
            </p:nvSpPr>
            <p:spPr>
              <a:xfrm>
                <a:off x="1501819" y="4049582"/>
                <a:ext cx="532616" cy="2376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grpSp>
        <p:grpSp>
          <p:nvGrpSpPr>
            <p:cNvPr id="95" name="Group 94"/>
            <p:cNvGrpSpPr/>
            <p:nvPr/>
          </p:nvGrpSpPr>
          <p:grpSpPr>
            <a:xfrm>
              <a:off x="1495878" y="3901735"/>
              <a:ext cx="190624" cy="260518"/>
              <a:chOff x="1447438" y="3993203"/>
              <a:chExt cx="656000" cy="1195540"/>
            </a:xfrm>
            <a:grpFill/>
          </p:grpSpPr>
          <p:sp>
            <p:nvSpPr>
              <p:cNvPr id="105" name="Freeform 104"/>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sp>
            <p:nvSpPr>
              <p:cNvPr id="106" name="Oval 105"/>
              <p:cNvSpPr/>
              <p:nvPr/>
            </p:nvSpPr>
            <p:spPr>
              <a:xfrm>
                <a:off x="1501819" y="4049582"/>
                <a:ext cx="532616" cy="2376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grpSp>
        <p:grpSp>
          <p:nvGrpSpPr>
            <p:cNvPr id="96" name="Group 95"/>
            <p:cNvGrpSpPr/>
            <p:nvPr/>
          </p:nvGrpSpPr>
          <p:grpSpPr>
            <a:xfrm>
              <a:off x="1719010" y="3901735"/>
              <a:ext cx="190624" cy="260518"/>
              <a:chOff x="1447438" y="3993203"/>
              <a:chExt cx="656000" cy="1195540"/>
            </a:xfrm>
            <a:grpFill/>
          </p:grpSpPr>
          <p:sp>
            <p:nvSpPr>
              <p:cNvPr id="103" name="Freeform 102"/>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sp>
            <p:nvSpPr>
              <p:cNvPr id="104" name="Oval 103"/>
              <p:cNvSpPr/>
              <p:nvPr/>
            </p:nvSpPr>
            <p:spPr>
              <a:xfrm>
                <a:off x="1501819" y="4049582"/>
                <a:ext cx="532616" cy="2376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grpSp>
        <p:grpSp>
          <p:nvGrpSpPr>
            <p:cNvPr id="97" name="Group 96"/>
            <p:cNvGrpSpPr/>
            <p:nvPr/>
          </p:nvGrpSpPr>
          <p:grpSpPr>
            <a:xfrm>
              <a:off x="1936953" y="3901735"/>
              <a:ext cx="190624" cy="260518"/>
              <a:chOff x="1447438" y="3993203"/>
              <a:chExt cx="656000" cy="1195540"/>
            </a:xfrm>
            <a:grpFill/>
          </p:grpSpPr>
          <p:sp>
            <p:nvSpPr>
              <p:cNvPr id="101" name="Freeform 100"/>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sp>
            <p:nvSpPr>
              <p:cNvPr id="102" name="Oval 101"/>
              <p:cNvSpPr/>
              <p:nvPr/>
            </p:nvSpPr>
            <p:spPr>
              <a:xfrm>
                <a:off x="1501819" y="4049582"/>
                <a:ext cx="532616" cy="2376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grpSp>
        <p:grpSp>
          <p:nvGrpSpPr>
            <p:cNvPr id="98" name="Group 97"/>
            <p:cNvGrpSpPr/>
            <p:nvPr/>
          </p:nvGrpSpPr>
          <p:grpSpPr>
            <a:xfrm>
              <a:off x="2160085" y="3901735"/>
              <a:ext cx="190624" cy="260518"/>
              <a:chOff x="1447438" y="3993203"/>
              <a:chExt cx="656000" cy="1195540"/>
            </a:xfrm>
            <a:grpFill/>
          </p:grpSpPr>
          <p:sp>
            <p:nvSpPr>
              <p:cNvPr id="99" name="Freeform 98"/>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sp>
            <p:nvSpPr>
              <p:cNvPr id="100" name="Oval 99"/>
              <p:cNvSpPr/>
              <p:nvPr/>
            </p:nvSpPr>
            <p:spPr>
              <a:xfrm>
                <a:off x="1501819" y="4049582"/>
                <a:ext cx="532616" cy="2376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grpSp>
      </p:grpSp>
      <p:sp>
        <p:nvSpPr>
          <p:cNvPr id="115" name="TextBox 114"/>
          <p:cNvSpPr txBox="1"/>
          <p:nvPr/>
        </p:nvSpPr>
        <p:spPr>
          <a:xfrm>
            <a:off x="3106163" y="4896884"/>
            <a:ext cx="1195584" cy="318677"/>
          </a:xfrm>
          <a:prstGeom prst="rect">
            <a:avLst/>
          </a:prstGeom>
          <a:noFill/>
        </p:spPr>
        <p:txBody>
          <a:bodyPr wrap="none" rtlCol="0">
            <a:spAutoFit/>
          </a:bodyPr>
          <a:lstStyle/>
          <a:p>
            <a:r>
              <a:rPr lang="en-US" sz="1471" dirty="0">
                <a:solidFill>
                  <a:srgbClr val="000000"/>
                </a:solidFill>
                <a:latin typeface="Segoe UI Light"/>
              </a:rPr>
              <a:t>Data sources</a:t>
            </a:r>
          </a:p>
        </p:txBody>
      </p:sp>
      <p:grpSp>
        <p:nvGrpSpPr>
          <p:cNvPr id="116" name="Group 115"/>
          <p:cNvGrpSpPr/>
          <p:nvPr/>
        </p:nvGrpSpPr>
        <p:grpSpPr>
          <a:xfrm>
            <a:off x="2737816" y="4895237"/>
            <a:ext cx="1875679" cy="1011498"/>
            <a:chOff x="3211420" y="5580436"/>
            <a:chExt cx="2551054" cy="1375708"/>
          </a:xfrm>
        </p:grpSpPr>
        <p:sp>
          <p:nvSpPr>
            <p:cNvPr id="117" name="Rectangle 116"/>
            <p:cNvSpPr/>
            <p:nvPr/>
          </p:nvSpPr>
          <p:spPr>
            <a:xfrm>
              <a:off x="3211420" y="5580436"/>
              <a:ext cx="2551054" cy="137570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sp>
          <p:nvSpPr>
            <p:cNvPr id="118" name="TextBox 117"/>
            <p:cNvSpPr txBox="1"/>
            <p:nvPr/>
          </p:nvSpPr>
          <p:spPr>
            <a:xfrm>
              <a:off x="3660548" y="6535323"/>
              <a:ext cx="425815" cy="166131"/>
            </a:xfrm>
            <a:prstGeom prst="rect">
              <a:avLst/>
            </a:prstGeom>
            <a:noFill/>
          </p:spPr>
          <p:txBody>
            <a:bodyPr wrap="square" lIns="0" tIns="0" rIns="0" bIns="0" rtlCol="0">
              <a:spAutoFit/>
            </a:bodyPr>
            <a:lstStyle/>
            <a:p>
              <a:pPr>
                <a:lnSpc>
                  <a:spcPct val="90000"/>
                </a:lnSpc>
              </a:pPr>
              <a:r>
                <a:rPr lang="en-US" sz="882" dirty="0">
                  <a:ln>
                    <a:solidFill>
                      <a:srgbClr val="FFFFFF">
                        <a:alpha val="0"/>
                      </a:srgbClr>
                    </a:solidFill>
                  </a:ln>
                  <a:solidFill>
                    <a:srgbClr val="0072C6"/>
                  </a:solidFill>
                </a:rPr>
                <a:t>OLTP</a:t>
              </a:r>
            </a:p>
          </p:txBody>
        </p:sp>
        <p:grpSp>
          <p:nvGrpSpPr>
            <p:cNvPr id="119" name="Group 118"/>
            <p:cNvGrpSpPr/>
            <p:nvPr/>
          </p:nvGrpSpPr>
          <p:grpSpPr>
            <a:xfrm>
              <a:off x="3713183" y="6131801"/>
              <a:ext cx="244335" cy="333922"/>
              <a:chOff x="1447438" y="3993203"/>
              <a:chExt cx="656000" cy="1195540"/>
            </a:xfrm>
          </p:grpSpPr>
          <p:sp>
            <p:nvSpPr>
              <p:cNvPr id="132" name="Freeform 131"/>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sp>
            <p:nvSpPr>
              <p:cNvPr id="133" name="Oval 132"/>
              <p:cNvSpPr/>
              <p:nvPr/>
            </p:nvSpPr>
            <p:spPr>
              <a:xfrm>
                <a:off x="1501819" y="4049582"/>
                <a:ext cx="532616" cy="2376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grpSp>
        <p:sp>
          <p:nvSpPr>
            <p:cNvPr id="120" name="TextBox 119"/>
            <p:cNvSpPr txBox="1"/>
            <p:nvPr/>
          </p:nvSpPr>
          <p:spPr>
            <a:xfrm>
              <a:off x="4175250" y="6535323"/>
              <a:ext cx="311570" cy="166131"/>
            </a:xfrm>
            <a:prstGeom prst="rect">
              <a:avLst/>
            </a:prstGeom>
            <a:noFill/>
          </p:spPr>
          <p:txBody>
            <a:bodyPr wrap="square" lIns="0" tIns="0" rIns="0" bIns="0" rtlCol="0">
              <a:spAutoFit/>
            </a:bodyPr>
            <a:lstStyle/>
            <a:p>
              <a:pPr>
                <a:lnSpc>
                  <a:spcPct val="90000"/>
                </a:lnSpc>
              </a:pPr>
              <a:r>
                <a:rPr lang="en-US" sz="882" dirty="0">
                  <a:ln>
                    <a:solidFill>
                      <a:srgbClr val="FFFFFF">
                        <a:alpha val="0"/>
                      </a:srgbClr>
                    </a:solidFill>
                  </a:ln>
                  <a:solidFill>
                    <a:srgbClr val="0072C6"/>
                  </a:solidFill>
                </a:rPr>
                <a:t>ERP</a:t>
              </a:r>
            </a:p>
          </p:txBody>
        </p:sp>
        <p:grpSp>
          <p:nvGrpSpPr>
            <p:cNvPr id="121" name="Group 120"/>
            <p:cNvGrpSpPr/>
            <p:nvPr/>
          </p:nvGrpSpPr>
          <p:grpSpPr>
            <a:xfrm>
              <a:off x="4180336" y="6131801"/>
              <a:ext cx="244335" cy="333922"/>
              <a:chOff x="1447438" y="3993203"/>
              <a:chExt cx="656000" cy="1195540"/>
            </a:xfrm>
          </p:grpSpPr>
          <p:sp>
            <p:nvSpPr>
              <p:cNvPr id="130" name="Freeform 129"/>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sp>
            <p:nvSpPr>
              <p:cNvPr id="131" name="Oval 130"/>
              <p:cNvSpPr/>
              <p:nvPr/>
            </p:nvSpPr>
            <p:spPr>
              <a:xfrm>
                <a:off x="1501819" y="4049582"/>
                <a:ext cx="532616" cy="2376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grpSp>
        <p:sp>
          <p:nvSpPr>
            <p:cNvPr id="122" name="TextBox 121"/>
            <p:cNvSpPr txBox="1"/>
            <p:nvPr/>
          </p:nvSpPr>
          <p:spPr>
            <a:xfrm>
              <a:off x="4605931" y="6535323"/>
              <a:ext cx="405739" cy="166131"/>
            </a:xfrm>
            <a:prstGeom prst="rect">
              <a:avLst/>
            </a:prstGeom>
            <a:noFill/>
          </p:spPr>
          <p:txBody>
            <a:bodyPr wrap="square" lIns="0" tIns="0" rIns="0" bIns="0" rtlCol="0">
              <a:spAutoFit/>
            </a:bodyPr>
            <a:lstStyle/>
            <a:p>
              <a:pPr>
                <a:lnSpc>
                  <a:spcPct val="90000"/>
                </a:lnSpc>
              </a:pPr>
              <a:r>
                <a:rPr lang="en-US" sz="882" dirty="0">
                  <a:ln>
                    <a:solidFill>
                      <a:srgbClr val="FFFFFF">
                        <a:alpha val="0"/>
                      </a:srgbClr>
                    </a:solidFill>
                  </a:ln>
                  <a:solidFill>
                    <a:srgbClr val="0072C6"/>
                  </a:solidFill>
                </a:rPr>
                <a:t>CRM</a:t>
              </a:r>
            </a:p>
          </p:txBody>
        </p:sp>
        <p:grpSp>
          <p:nvGrpSpPr>
            <p:cNvPr id="123" name="Group 122"/>
            <p:cNvGrpSpPr/>
            <p:nvPr/>
          </p:nvGrpSpPr>
          <p:grpSpPr>
            <a:xfrm>
              <a:off x="4633808" y="6131801"/>
              <a:ext cx="244335" cy="333922"/>
              <a:chOff x="1447438" y="3993203"/>
              <a:chExt cx="656000" cy="1195540"/>
            </a:xfrm>
          </p:grpSpPr>
          <p:sp>
            <p:nvSpPr>
              <p:cNvPr id="128" name="Freeform 127"/>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sp>
            <p:nvSpPr>
              <p:cNvPr id="129" name="Oval 128"/>
              <p:cNvSpPr/>
              <p:nvPr/>
            </p:nvSpPr>
            <p:spPr>
              <a:xfrm>
                <a:off x="1501819" y="4049582"/>
                <a:ext cx="532616" cy="2376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grpSp>
        <p:sp>
          <p:nvSpPr>
            <p:cNvPr id="124" name="TextBox 123"/>
            <p:cNvSpPr txBox="1"/>
            <p:nvPr/>
          </p:nvSpPr>
          <p:spPr>
            <a:xfrm>
              <a:off x="5068659" y="6535324"/>
              <a:ext cx="318466" cy="151970"/>
            </a:xfrm>
            <a:prstGeom prst="rect">
              <a:avLst/>
            </a:prstGeom>
            <a:noFill/>
          </p:spPr>
          <p:txBody>
            <a:bodyPr wrap="square" lIns="0" tIns="0" rIns="0" bIns="0" rtlCol="0">
              <a:noAutofit/>
            </a:bodyPr>
            <a:lstStyle/>
            <a:p>
              <a:pPr>
                <a:lnSpc>
                  <a:spcPct val="90000"/>
                </a:lnSpc>
              </a:pPr>
              <a:r>
                <a:rPr lang="en-US" sz="882" dirty="0">
                  <a:ln>
                    <a:solidFill>
                      <a:srgbClr val="FFFFFF">
                        <a:alpha val="0"/>
                      </a:srgbClr>
                    </a:solidFill>
                  </a:ln>
                  <a:solidFill>
                    <a:srgbClr val="0072C6"/>
                  </a:solidFill>
                </a:rPr>
                <a:t>LOB</a:t>
              </a:r>
            </a:p>
          </p:txBody>
        </p:sp>
        <p:grpSp>
          <p:nvGrpSpPr>
            <p:cNvPr id="125" name="Group 124"/>
            <p:cNvGrpSpPr/>
            <p:nvPr/>
          </p:nvGrpSpPr>
          <p:grpSpPr>
            <a:xfrm>
              <a:off x="5062542" y="6131801"/>
              <a:ext cx="244335" cy="333922"/>
              <a:chOff x="1447438" y="3993203"/>
              <a:chExt cx="656000" cy="1195540"/>
            </a:xfrm>
          </p:grpSpPr>
          <p:sp>
            <p:nvSpPr>
              <p:cNvPr id="126" name="Freeform 125"/>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sp>
            <p:nvSpPr>
              <p:cNvPr id="127" name="Oval 126"/>
              <p:cNvSpPr/>
              <p:nvPr/>
            </p:nvSpPr>
            <p:spPr>
              <a:xfrm>
                <a:off x="1501819" y="4049582"/>
                <a:ext cx="532616" cy="2376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grpSp>
      </p:grpSp>
      <p:grpSp>
        <p:nvGrpSpPr>
          <p:cNvPr id="134" name="Group 133"/>
          <p:cNvGrpSpPr/>
          <p:nvPr/>
        </p:nvGrpSpPr>
        <p:grpSpPr>
          <a:xfrm>
            <a:off x="4674233" y="4878138"/>
            <a:ext cx="2150883" cy="1011498"/>
            <a:chOff x="5845082" y="5557180"/>
            <a:chExt cx="2925350" cy="1375708"/>
          </a:xfrm>
        </p:grpSpPr>
        <p:sp>
          <p:nvSpPr>
            <p:cNvPr id="135" name="Rectangle 134"/>
            <p:cNvSpPr/>
            <p:nvPr/>
          </p:nvSpPr>
          <p:spPr>
            <a:xfrm>
              <a:off x="5985292" y="5557180"/>
              <a:ext cx="2560320" cy="1375708"/>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solidFill>
                  <a:srgbClr val="FFFFFF"/>
                </a:solidFill>
              </a:endParaRPr>
            </a:p>
          </p:txBody>
        </p:sp>
        <p:sp>
          <p:nvSpPr>
            <p:cNvPr id="136" name="TextBox 135"/>
            <p:cNvSpPr txBox="1"/>
            <p:nvPr/>
          </p:nvSpPr>
          <p:spPr>
            <a:xfrm>
              <a:off x="5845082" y="5559785"/>
              <a:ext cx="2925350" cy="433423"/>
            </a:xfrm>
            <a:prstGeom prst="rect">
              <a:avLst/>
            </a:prstGeom>
            <a:noFill/>
          </p:spPr>
          <p:txBody>
            <a:bodyPr wrap="square" rtlCol="0">
              <a:spAutoFit/>
            </a:bodyPr>
            <a:lstStyle/>
            <a:p>
              <a:pPr algn="ctr"/>
              <a:r>
                <a:rPr lang="en-US" sz="1471" dirty="0">
                  <a:solidFill>
                    <a:srgbClr val="000000"/>
                  </a:solidFill>
                  <a:latin typeface="Segoe UI Light"/>
                </a:rPr>
                <a:t>Non-relational data</a:t>
              </a:r>
            </a:p>
          </p:txBody>
        </p:sp>
        <p:sp>
          <p:nvSpPr>
            <p:cNvPr id="137" name="TextBox 136"/>
            <p:cNvSpPr txBox="1"/>
            <p:nvPr/>
          </p:nvSpPr>
          <p:spPr>
            <a:xfrm>
              <a:off x="6191194" y="6642040"/>
              <a:ext cx="645845" cy="193864"/>
            </a:xfrm>
            <a:prstGeom prst="rect">
              <a:avLst/>
            </a:prstGeom>
            <a:noFill/>
          </p:spPr>
          <p:txBody>
            <a:bodyPr wrap="square" lIns="0" tIns="0" rIns="0" bIns="0" rtlCol="0">
              <a:spAutoFit/>
            </a:bodyPr>
            <a:lstStyle/>
            <a:p>
              <a:pPr>
                <a:lnSpc>
                  <a:spcPct val="90000"/>
                </a:lnSpc>
              </a:pPr>
              <a:r>
                <a:rPr lang="en-US" sz="1029" dirty="0">
                  <a:ln>
                    <a:solidFill>
                      <a:srgbClr val="FFFFFF">
                        <a:alpha val="0"/>
                      </a:srgbClr>
                    </a:solidFill>
                  </a:ln>
                  <a:gradFill>
                    <a:gsLst>
                      <a:gs pos="0">
                        <a:srgbClr val="505050"/>
                      </a:gs>
                      <a:gs pos="100000">
                        <a:srgbClr val="505050"/>
                      </a:gs>
                    </a:gsLst>
                    <a:lin ang="5400000" scaled="0"/>
                  </a:gradFill>
                </a:rPr>
                <a:t>Devices</a:t>
              </a:r>
            </a:p>
          </p:txBody>
        </p:sp>
        <p:sp>
          <p:nvSpPr>
            <p:cNvPr id="138" name="TextBox 137"/>
            <p:cNvSpPr txBox="1"/>
            <p:nvPr/>
          </p:nvSpPr>
          <p:spPr>
            <a:xfrm>
              <a:off x="6936569" y="6643060"/>
              <a:ext cx="413078" cy="193864"/>
            </a:xfrm>
            <a:prstGeom prst="rect">
              <a:avLst/>
            </a:prstGeom>
            <a:noFill/>
          </p:spPr>
          <p:txBody>
            <a:bodyPr wrap="square" lIns="0" tIns="0" rIns="0" bIns="0" rtlCol="0">
              <a:spAutoFit/>
            </a:bodyPr>
            <a:lstStyle/>
            <a:p>
              <a:pPr>
                <a:lnSpc>
                  <a:spcPct val="90000"/>
                </a:lnSpc>
              </a:pPr>
              <a:r>
                <a:rPr lang="en-US" sz="1029" dirty="0">
                  <a:ln>
                    <a:solidFill>
                      <a:srgbClr val="FFFFFF">
                        <a:alpha val="0"/>
                      </a:srgbClr>
                    </a:solidFill>
                  </a:ln>
                  <a:gradFill>
                    <a:gsLst>
                      <a:gs pos="0">
                        <a:srgbClr val="505050"/>
                      </a:gs>
                      <a:gs pos="100000">
                        <a:srgbClr val="505050"/>
                      </a:gs>
                    </a:gsLst>
                    <a:lin ang="5400000" scaled="0"/>
                  </a:gradFill>
                </a:rPr>
                <a:t>Web</a:t>
              </a:r>
            </a:p>
          </p:txBody>
        </p:sp>
        <p:sp>
          <p:nvSpPr>
            <p:cNvPr id="139" name="TextBox 138"/>
            <p:cNvSpPr txBox="1"/>
            <p:nvPr/>
          </p:nvSpPr>
          <p:spPr>
            <a:xfrm>
              <a:off x="7382163" y="6642040"/>
              <a:ext cx="627082" cy="193864"/>
            </a:xfrm>
            <a:prstGeom prst="rect">
              <a:avLst/>
            </a:prstGeom>
            <a:noFill/>
          </p:spPr>
          <p:txBody>
            <a:bodyPr wrap="square" lIns="0" tIns="0" rIns="0" bIns="0" rtlCol="0">
              <a:spAutoFit/>
            </a:bodyPr>
            <a:lstStyle/>
            <a:p>
              <a:pPr>
                <a:lnSpc>
                  <a:spcPct val="90000"/>
                </a:lnSpc>
              </a:pPr>
              <a:r>
                <a:rPr lang="en-US" sz="1029" dirty="0">
                  <a:ln>
                    <a:solidFill>
                      <a:srgbClr val="FFFFFF">
                        <a:alpha val="0"/>
                      </a:srgbClr>
                    </a:solidFill>
                  </a:ln>
                  <a:gradFill>
                    <a:gsLst>
                      <a:gs pos="0">
                        <a:srgbClr val="505050"/>
                      </a:gs>
                      <a:gs pos="100000">
                        <a:srgbClr val="505050"/>
                      </a:gs>
                    </a:gsLst>
                    <a:lin ang="5400000" scaled="0"/>
                  </a:gradFill>
                </a:rPr>
                <a:t>Sensors</a:t>
              </a:r>
            </a:p>
          </p:txBody>
        </p:sp>
        <p:sp>
          <p:nvSpPr>
            <p:cNvPr id="140" name="TextBox 139"/>
            <p:cNvSpPr txBox="1"/>
            <p:nvPr/>
          </p:nvSpPr>
          <p:spPr>
            <a:xfrm>
              <a:off x="8059955" y="6646596"/>
              <a:ext cx="487175" cy="193864"/>
            </a:xfrm>
            <a:prstGeom prst="rect">
              <a:avLst/>
            </a:prstGeom>
            <a:noFill/>
          </p:spPr>
          <p:txBody>
            <a:bodyPr wrap="square" lIns="0" tIns="0" rIns="0" bIns="0" rtlCol="0">
              <a:spAutoFit/>
            </a:bodyPr>
            <a:lstStyle/>
            <a:p>
              <a:pPr>
                <a:lnSpc>
                  <a:spcPct val="90000"/>
                </a:lnSpc>
              </a:pPr>
              <a:r>
                <a:rPr lang="en-US" sz="1029" dirty="0">
                  <a:ln>
                    <a:solidFill>
                      <a:srgbClr val="FFFFFF">
                        <a:alpha val="0"/>
                      </a:srgbClr>
                    </a:solidFill>
                  </a:ln>
                  <a:gradFill>
                    <a:gsLst>
                      <a:gs pos="0">
                        <a:srgbClr val="505050"/>
                      </a:gs>
                      <a:gs pos="100000">
                        <a:srgbClr val="505050"/>
                      </a:gs>
                    </a:gsLst>
                    <a:lin ang="5400000" scaled="0"/>
                  </a:gradFill>
                </a:rPr>
                <a:t>Social</a:t>
              </a:r>
            </a:p>
          </p:txBody>
        </p:sp>
        <p:grpSp>
          <p:nvGrpSpPr>
            <p:cNvPr id="141" name="Group 140"/>
            <p:cNvGrpSpPr/>
            <p:nvPr/>
          </p:nvGrpSpPr>
          <p:grpSpPr>
            <a:xfrm>
              <a:off x="6188634" y="6149009"/>
              <a:ext cx="645830" cy="382078"/>
              <a:chOff x="2850173" y="4068523"/>
              <a:chExt cx="724052" cy="428355"/>
            </a:xfrm>
          </p:grpSpPr>
          <p:sp>
            <p:nvSpPr>
              <p:cNvPr id="149" name="Freeform 43"/>
              <p:cNvSpPr>
                <a:spLocks noChangeAspect="1" noEditPoints="1"/>
              </p:cNvSpPr>
              <p:nvPr/>
            </p:nvSpPr>
            <p:spPr bwMode="black">
              <a:xfrm>
                <a:off x="2850173" y="4068523"/>
                <a:ext cx="220416" cy="424899"/>
              </a:xfrm>
              <a:custGeom>
                <a:avLst/>
                <a:gdLst>
                  <a:gd name="T0" fmla="*/ 544 w 602"/>
                  <a:gd name="T1" fmla="*/ 95 h 1156"/>
                  <a:gd name="T2" fmla="*/ 119 w 602"/>
                  <a:gd name="T3" fmla="*/ 1068 h 1156"/>
                  <a:gd name="T4" fmla="*/ 112 w 602"/>
                  <a:gd name="T5" fmla="*/ 1048 h 1156"/>
                  <a:gd name="T6" fmla="*/ 288 w 602"/>
                  <a:gd name="T7" fmla="*/ 1050 h 1156"/>
                  <a:gd name="T8" fmla="*/ 296 w 602"/>
                  <a:gd name="T9" fmla="*/ 1053 h 1156"/>
                  <a:gd name="T10" fmla="*/ 291 w 602"/>
                  <a:gd name="T11" fmla="*/ 1071 h 1156"/>
                  <a:gd name="T12" fmla="*/ 290 w 602"/>
                  <a:gd name="T13" fmla="*/ 1072 h 1156"/>
                  <a:gd name="T14" fmla="*/ 290 w 602"/>
                  <a:gd name="T15" fmla="*/ 1072 h 1156"/>
                  <a:gd name="T16" fmla="*/ 276 w 602"/>
                  <a:gd name="T17" fmla="*/ 1069 h 1156"/>
                  <a:gd name="T18" fmla="*/ 271 w 602"/>
                  <a:gd name="T19" fmla="*/ 1071 h 1156"/>
                  <a:gd name="T20" fmla="*/ 275 w 602"/>
                  <a:gd name="T21" fmla="*/ 1052 h 1156"/>
                  <a:gd name="T22" fmla="*/ 285 w 602"/>
                  <a:gd name="T23" fmla="*/ 1050 h 1156"/>
                  <a:gd name="T24" fmla="*/ 298 w 602"/>
                  <a:gd name="T25" fmla="*/ 1055 h 1156"/>
                  <a:gd name="T26" fmla="*/ 315 w 602"/>
                  <a:gd name="T27" fmla="*/ 1058 h 1156"/>
                  <a:gd name="T28" fmla="*/ 319 w 602"/>
                  <a:gd name="T29" fmla="*/ 1057 h 1156"/>
                  <a:gd name="T30" fmla="*/ 320 w 602"/>
                  <a:gd name="T31" fmla="*/ 1057 h 1156"/>
                  <a:gd name="T32" fmla="*/ 314 w 602"/>
                  <a:gd name="T33" fmla="*/ 1075 h 1156"/>
                  <a:gd name="T34" fmla="*/ 301 w 602"/>
                  <a:gd name="T35" fmla="*/ 1077 h 1156"/>
                  <a:gd name="T36" fmla="*/ 292 w 602"/>
                  <a:gd name="T37" fmla="*/ 1073 h 1156"/>
                  <a:gd name="T38" fmla="*/ 298 w 602"/>
                  <a:gd name="T39" fmla="*/ 1055 h 1156"/>
                  <a:gd name="T40" fmla="*/ 298 w 602"/>
                  <a:gd name="T41" fmla="*/ 1055 h 1156"/>
                  <a:gd name="T42" fmla="*/ 298 w 602"/>
                  <a:gd name="T43" fmla="*/ 1055 h 1156"/>
                  <a:gd name="T44" fmla="*/ 305 w 602"/>
                  <a:gd name="T45" fmla="*/ 1034 h 1156"/>
                  <a:gd name="T46" fmla="*/ 318 w 602"/>
                  <a:gd name="T47" fmla="*/ 1037 h 1156"/>
                  <a:gd name="T48" fmla="*/ 325 w 602"/>
                  <a:gd name="T49" fmla="*/ 1035 h 1156"/>
                  <a:gd name="T50" fmla="*/ 326 w 602"/>
                  <a:gd name="T51" fmla="*/ 1035 h 1156"/>
                  <a:gd name="T52" fmla="*/ 314 w 602"/>
                  <a:gd name="T53" fmla="*/ 1056 h 1156"/>
                  <a:gd name="T54" fmla="*/ 299 w 602"/>
                  <a:gd name="T55" fmla="*/ 1052 h 1156"/>
                  <a:gd name="T56" fmla="*/ 299 w 602"/>
                  <a:gd name="T57" fmla="*/ 1052 h 1156"/>
                  <a:gd name="T58" fmla="*/ 304 w 602"/>
                  <a:gd name="T59" fmla="*/ 1034 h 1156"/>
                  <a:gd name="T60" fmla="*/ 292 w 602"/>
                  <a:gd name="T61" fmla="*/ 1028 h 1156"/>
                  <a:gd name="T62" fmla="*/ 302 w 602"/>
                  <a:gd name="T63" fmla="*/ 1032 h 1156"/>
                  <a:gd name="T64" fmla="*/ 302 w 602"/>
                  <a:gd name="T65" fmla="*/ 1032 h 1156"/>
                  <a:gd name="T66" fmla="*/ 297 w 602"/>
                  <a:gd name="T67" fmla="*/ 1050 h 1156"/>
                  <a:gd name="T68" fmla="*/ 297 w 602"/>
                  <a:gd name="T69" fmla="*/ 1050 h 1156"/>
                  <a:gd name="T70" fmla="*/ 296 w 602"/>
                  <a:gd name="T71" fmla="*/ 1050 h 1156"/>
                  <a:gd name="T72" fmla="*/ 296 w 602"/>
                  <a:gd name="T73" fmla="*/ 1050 h 1156"/>
                  <a:gd name="T74" fmla="*/ 296 w 602"/>
                  <a:gd name="T75" fmla="*/ 1050 h 1156"/>
                  <a:gd name="T76" fmla="*/ 277 w 602"/>
                  <a:gd name="T77" fmla="*/ 1049 h 1156"/>
                  <a:gd name="T78" fmla="*/ 277 w 602"/>
                  <a:gd name="T79" fmla="*/ 1049 h 1156"/>
                  <a:gd name="T80" fmla="*/ 277 w 602"/>
                  <a:gd name="T81" fmla="*/ 1049 h 1156"/>
                  <a:gd name="T82" fmla="*/ 276 w 602"/>
                  <a:gd name="T83" fmla="*/ 1049 h 1156"/>
                  <a:gd name="T84" fmla="*/ 281 w 602"/>
                  <a:gd name="T85" fmla="*/ 1032 h 1156"/>
                  <a:gd name="T86" fmla="*/ 287 w 602"/>
                  <a:gd name="T87" fmla="*/ 1029 h 1156"/>
                  <a:gd name="T88" fmla="*/ 467 w 602"/>
                  <a:gd name="T89" fmla="*/ 1059 h 1156"/>
                  <a:gd name="T90" fmla="*/ 478 w 602"/>
                  <a:gd name="T91" fmla="*/ 1064 h 1156"/>
                  <a:gd name="T92" fmla="*/ 466 w 602"/>
                  <a:gd name="T93" fmla="*/ 1048 h 1156"/>
                  <a:gd name="T94" fmla="*/ 602 w 602"/>
                  <a:gd name="T95" fmla="*/ 1116 h 1156"/>
                  <a:gd name="T96" fmla="*/ 0 w 602"/>
                  <a:gd name="T97" fmla="*/ 40 h 1156"/>
                  <a:gd name="T98" fmla="*/ 602 w 602"/>
                  <a:gd name="T99" fmla="*/ 1116 h 1156"/>
                  <a:gd name="T100" fmla="*/ 273 w 602"/>
                  <a:gd name="T101" fmla="*/ 202 h 1156"/>
                  <a:gd name="T102" fmla="*/ 273 w 602"/>
                  <a:gd name="T103" fmla="*/ 911 h 1156"/>
                  <a:gd name="T104" fmla="*/ 462 w 602"/>
                  <a:gd name="T105" fmla="*/ 581 h 1156"/>
                  <a:gd name="T106" fmla="*/ 284 w 602"/>
                  <a:gd name="T107" fmla="*/ 391 h 1156"/>
                  <a:gd name="T108" fmla="*/ 284 w 602"/>
                  <a:gd name="T109" fmla="*/ 391 h 1156"/>
                  <a:gd name="T110" fmla="*/ 273 w 602"/>
                  <a:gd name="T111" fmla="*/ 391 h 1156"/>
                  <a:gd name="T112" fmla="*/ 462 w 602"/>
                  <a:gd name="T113" fmla="*/ 911 h 1156"/>
                  <a:gd name="T114" fmla="*/ 462 w 602"/>
                  <a:gd name="T115" fmla="*/ 379 h 1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2" h="1156">
                    <a:moveTo>
                      <a:pt x="54" y="95"/>
                    </a:moveTo>
                    <a:cubicBezTo>
                      <a:pt x="54" y="367"/>
                      <a:pt x="54" y="639"/>
                      <a:pt x="54" y="911"/>
                    </a:cubicBezTo>
                    <a:cubicBezTo>
                      <a:pt x="217" y="911"/>
                      <a:pt x="381" y="911"/>
                      <a:pt x="544" y="911"/>
                    </a:cubicBezTo>
                    <a:cubicBezTo>
                      <a:pt x="544" y="639"/>
                      <a:pt x="544" y="367"/>
                      <a:pt x="544" y="95"/>
                    </a:cubicBezTo>
                    <a:cubicBezTo>
                      <a:pt x="381" y="95"/>
                      <a:pt x="217" y="95"/>
                      <a:pt x="54" y="95"/>
                    </a:cubicBezTo>
                    <a:close/>
                    <a:moveTo>
                      <a:pt x="112" y="1053"/>
                    </a:moveTo>
                    <a:cubicBezTo>
                      <a:pt x="126" y="1068"/>
                      <a:pt x="126" y="1068"/>
                      <a:pt x="126" y="1068"/>
                    </a:cubicBezTo>
                    <a:cubicBezTo>
                      <a:pt x="119" y="1068"/>
                      <a:pt x="119" y="1068"/>
                      <a:pt x="119" y="1068"/>
                    </a:cubicBezTo>
                    <a:cubicBezTo>
                      <a:pt x="103" y="1050"/>
                      <a:pt x="103" y="1050"/>
                      <a:pt x="103" y="1050"/>
                    </a:cubicBezTo>
                    <a:cubicBezTo>
                      <a:pt x="119" y="1034"/>
                      <a:pt x="119" y="1034"/>
                      <a:pt x="119" y="1034"/>
                    </a:cubicBezTo>
                    <a:cubicBezTo>
                      <a:pt x="126" y="1034"/>
                      <a:pt x="126" y="1034"/>
                      <a:pt x="126" y="1034"/>
                    </a:cubicBezTo>
                    <a:cubicBezTo>
                      <a:pt x="112" y="1048"/>
                      <a:pt x="112" y="1048"/>
                      <a:pt x="112" y="1048"/>
                    </a:cubicBezTo>
                    <a:cubicBezTo>
                      <a:pt x="137" y="1048"/>
                      <a:pt x="137" y="1048"/>
                      <a:pt x="137" y="1048"/>
                    </a:cubicBezTo>
                    <a:cubicBezTo>
                      <a:pt x="137" y="1053"/>
                      <a:pt x="137" y="1053"/>
                      <a:pt x="137" y="1053"/>
                    </a:cubicBezTo>
                    <a:lnTo>
                      <a:pt x="112" y="1053"/>
                    </a:lnTo>
                    <a:close/>
                    <a:moveTo>
                      <a:pt x="288" y="1050"/>
                    </a:moveTo>
                    <a:cubicBezTo>
                      <a:pt x="291" y="1050"/>
                      <a:pt x="294" y="1052"/>
                      <a:pt x="296" y="1053"/>
                    </a:cubicBezTo>
                    <a:cubicBezTo>
                      <a:pt x="296" y="1053"/>
                      <a:pt x="296" y="1053"/>
                      <a:pt x="296" y="1053"/>
                    </a:cubicBezTo>
                    <a:cubicBezTo>
                      <a:pt x="296" y="1053"/>
                      <a:pt x="296" y="1053"/>
                      <a:pt x="296" y="1053"/>
                    </a:cubicBezTo>
                    <a:cubicBezTo>
                      <a:pt x="296" y="1053"/>
                      <a:pt x="296" y="1053"/>
                      <a:pt x="296" y="1053"/>
                    </a:cubicBezTo>
                    <a:cubicBezTo>
                      <a:pt x="296" y="1053"/>
                      <a:pt x="296" y="1053"/>
                      <a:pt x="296" y="1053"/>
                    </a:cubicBezTo>
                    <a:cubicBezTo>
                      <a:pt x="296" y="1054"/>
                      <a:pt x="296" y="1054"/>
                      <a:pt x="296" y="1054"/>
                    </a:cubicBezTo>
                    <a:cubicBezTo>
                      <a:pt x="296" y="1054"/>
                      <a:pt x="291" y="1071"/>
                      <a:pt x="291" y="1072"/>
                    </a:cubicBezTo>
                    <a:cubicBezTo>
                      <a:pt x="291" y="1071"/>
                      <a:pt x="291" y="1071"/>
                      <a:pt x="291" y="1071"/>
                    </a:cubicBezTo>
                    <a:cubicBezTo>
                      <a:pt x="291" y="1072"/>
                      <a:pt x="291" y="1072"/>
                      <a:pt x="291"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89" y="1071"/>
                      <a:pt x="288" y="1071"/>
                      <a:pt x="286" y="1070"/>
                    </a:cubicBezTo>
                    <a:cubicBezTo>
                      <a:pt x="285" y="1069"/>
                      <a:pt x="285" y="1069"/>
                      <a:pt x="284" y="1069"/>
                    </a:cubicBezTo>
                    <a:cubicBezTo>
                      <a:pt x="283" y="1069"/>
                      <a:pt x="281" y="1069"/>
                      <a:pt x="280" y="1069"/>
                    </a:cubicBezTo>
                    <a:cubicBezTo>
                      <a:pt x="279" y="1069"/>
                      <a:pt x="278" y="1069"/>
                      <a:pt x="276" y="1069"/>
                    </a:cubicBezTo>
                    <a:cubicBezTo>
                      <a:pt x="274" y="1069"/>
                      <a:pt x="273" y="1070"/>
                      <a:pt x="271" y="1071"/>
                    </a:cubicBezTo>
                    <a:cubicBezTo>
                      <a:pt x="271" y="1071"/>
                      <a:pt x="271" y="1071"/>
                      <a:pt x="271" y="1071"/>
                    </a:cubicBezTo>
                    <a:cubicBezTo>
                      <a:pt x="271" y="1071"/>
                      <a:pt x="271" y="1071"/>
                      <a:pt x="271" y="1071"/>
                    </a:cubicBezTo>
                    <a:cubicBezTo>
                      <a:pt x="271" y="1071"/>
                      <a:pt x="271" y="1071"/>
                      <a:pt x="271" y="1071"/>
                    </a:cubicBezTo>
                    <a:cubicBezTo>
                      <a:pt x="270" y="1070"/>
                      <a:pt x="270" y="1070"/>
                      <a:pt x="270" y="1070"/>
                    </a:cubicBezTo>
                    <a:cubicBezTo>
                      <a:pt x="270" y="1070"/>
                      <a:pt x="270" y="1070"/>
                      <a:pt x="270" y="1070"/>
                    </a:cubicBezTo>
                    <a:cubicBezTo>
                      <a:pt x="275" y="1052"/>
                      <a:pt x="275" y="1052"/>
                      <a:pt x="275" y="1052"/>
                    </a:cubicBezTo>
                    <a:cubicBezTo>
                      <a:pt x="275" y="1052"/>
                      <a:pt x="275" y="1052"/>
                      <a:pt x="275" y="1052"/>
                    </a:cubicBezTo>
                    <a:cubicBezTo>
                      <a:pt x="275" y="1052"/>
                      <a:pt x="275" y="1052"/>
                      <a:pt x="275" y="1052"/>
                    </a:cubicBezTo>
                    <a:cubicBezTo>
                      <a:pt x="277" y="1051"/>
                      <a:pt x="278" y="1051"/>
                      <a:pt x="279" y="1051"/>
                    </a:cubicBezTo>
                    <a:cubicBezTo>
                      <a:pt x="280" y="1050"/>
                      <a:pt x="281" y="1050"/>
                      <a:pt x="282" y="1050"/>
                    </a:cubicBezTo>
                    <a:cubicBezTo>
                      <a:pt x="283" y="1050"/>
                      <a:pt x="284" y="1050"/>
                      <a:pt x="285" y="1050"/>
                    </a:cubicBezTo>
                    <a:cubicBezTo>
                      <a:pt x="286" y="1050"/>
                      <a:pt x="287" y="1050"/>
                      <a:pt x="288" y="1050"/>
                    </a:cubicBezTo>
                    <a:close/>
                    <a:moveTo>
                      <a:pt x="298" y="1055"/>
                    </a:moveTo>
                    <a:cubicBezTo>
                      <a:pt x="298" y="1055"/>
                      <a:pt x="298" y="1055"/>
                      <a:pt x="298" y="1055"/>
                    </a:cubicBezTo>
                    <a:cubicBezTo>
                      <a:pt x="298" y="1055"/>
                      <a:pt x="298" y="1055"/>
                      <a:pt x="298" y="1055"/>
                    </a:cubicBezTo>
                    <a:cubicBezTo>
                      <a:pt x="300" y="1056"/>
                      <a:pt x="301" y="1056"/>
                      <a:pt x="302" y="1057"/>
                    </a:cubicBezTo>
                    <a:cubicBezTo>
                      <a:pt x="303" y="1058"/>
                      <a:pt x="305" y="1058"/>
                      <a:pt x="306" y="1058"/>
                    </a:cubicBezTo>
                    <a:cubicBezTo>
                      <a:pt x="308" y="1058"/>
                      <a:pt x="310" y="1058"/>
                      <a:pt x="312" y="1058"/>
                    </a:cubicBezTo>
                    <a:cubicBezTo>
                      <a:pt x="313" y="1058"/>
                      <a:pt x="314" y="1058"/>
                      <a:pt x="315" y="1058"/>
                    </a:cubicBezTo>
                    <a:cubicBezTo>
                      <a:pt x="316" y="1057"/>
                      <a:pt x="317" y="1057"/>
                      <a:pt x="319" y="1056"/>
                    </a:cubicBezTo>
                    <a:cubicBezTo>
                      <a:pt x="319" y="1056"/>
                      <a:pt x="319" y="1057"/>
                      <a:pt x="319" y="1057"/>
                    </a:cubicBezTo>
                    <a:cubicBezTo>
                      <a:pt x="319" y="1057"/>
                      <a:pt x="319" y="1057"/>
                      <a:pt x="319" y="1057"/>
                    </a:cubicBezTo>
                    <a:cubicBezTo>
                      <a:pt x="319" y="1057"/>
                      <a:pt x="319" y="1057"/>
                      <a:pt x="319" y="1057"/>
                    </a:cubicBezTo>
                    <a:cubicBezTo>
                      <a:pt x="319" y="1057"/>
                      <a:pt x="319" y="1057"/>
                      <a:pt x="319" y="1057"/>
                    </a:cubicBezTo>
                    <a:cubicBezTo>
                      <a:pt x="319" y="1057"/>
                      <a:pt x="320" y="1057"/>
                      <a:pt x="320" y="1057"/>
                    </a:cubicBezTo>
                    <a:cubicBezTo>
                      <a:pt x="320" y="1057"/>
                      <a:pt x="320" y="1057"/>
                      <a:pt x="320" y="1057"/>
                    </a:cubicBezTo>
                    <a:cubicBezTo>
                      <a:pt x="320" y="1057"/>
                      <a:pt x="320" y="1057"/>
                      <a:pt x="320" y="1057"/>
                    </a:cubicBezTo>
                    <a:cubicBezTo>
                      <a:pt x="320" y="1057"/>
                      <a:pt x="320" y="1057"/>
                      <a:pt x="320" y="1057"/>
                    </a:cubicBezTo>
                    <a:cubicBezTo>
                      <a:pt x="320" y="1057"/>
                      <a:pt x="315" y="1075"/>
                      <a:pt x="315" y="1075"/>
                    </a:cubicBezTo>
                    <a:cubicBezTo>
                      <a:pt x="314" y="1075"/>
                      <a:pt x="314" y="1075"/>
                      <a:pt x="314" y="1075"/>
                    </a:cubicBezTo>
                    <a:cubicBezTo>
                      <a:pt x="314" y="1075"/>
                      <a:pt x="314" y="1075"/>
                      <a:pt x="314" y="1075"/>
                    </a:cubicBezTo>
                    <a:cubicBezTo>
                      <a:pt x="313" y="1076"/>
                      <a:pt x="312" y="1076"/>
                      <a:pt x="311" y="1076"/>
                    </a:cubicBezTo>
                    <a:cubicBezTo>
                      <a:pt x="309" y="1077"/>
                      <a:pt x="308" y="1077"/>
                      <a:pt x="307" y="1077"/>
                    </a:cubicBezTo>
                    <a:cubicBezTo>
                      <a:pt x="306" y="1077"/>
                      <a:pt x="305" y="1077"/>
                      <a:pt x="304" y="1077"/>
                    </a:cubicBezTo>
                    <a:cubicBezTo>
                      <a:pt x="303" y="1077"/>
                      <a:pt x="302" y="1077"/>
                      <a:pt x="301" y="1077"/>
                    </a:cubicBezTo>
                    <a:cubicBezTo>
                      <a:pt x="300" y="1077"/>
                      <a:pt x="300" y="1077"/>
                      <a:pt x="299" y="1077"/>
                    </a:cubicBezTo>
                    <a:cubicBezTo>
                      <a:pt x="298" y="1076"/>
                      <a:pt x="297" y="1076"/>
                      <a:pt x="297" y="1076"/>
                    </a:cubicBezTo>
                    <a:cubicBezTo>
                      <a:pt x="295" y="1075"/>
                      <a:pt x="294" y="1075"/>
                      <a:pt x="293" y="1074"/>
                    </a:cubicBezTo>
                    <a:cubicBezTo>
                      <a:pt x="293" y="1074"/>
                      <a:pt x="292" y="1073"/>
                      <a:pt x="292" y="1073"/>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lose/>
                    <a:moveTo>
                      <a:pt x="305" y="1034"/>
                    </a:moveTo>
                    <a:cubicBezTo>
                      <a:pt x="306" y="1034"/>
                      <a:pt x="307" y="1035"/>
                      <a:pt x="308" y="1036"/>
                    </a:cubicBezTo>
                    <a:cubicBezTo>
                      <a:pt x="310" y="1036"/>
                      <a:pt x="311" y="1037"/>
                      <a:pt x="313" y="1037"/>
                    </a:cubicBezTo>
                    <a:cubicBezTo>
                      <a:pt x="313" y="1037"/>
                      <a:pt x="314" y="1037"/>
                      <a:pt x="315" y="1037"/>
                    </a:cubicBezTo>
                    <a:cubicBezTo>
                      <a:pt x="316" y="1037"/>
                      <a:pt x="317" y="1037"/>
                      <a:pt x="318" y="1037"/>
                    </a:cubicBezTo>
                    <a:cubicBezTo>
                      <a:pt x="319" y="1037"/>
                      <a:pt x="320" y="1036"/>
                      <a:pt x="321" y="1036"/>
                    </a:cubicBezTo>
                    <a:cubicBezTo>
                      <a:pt x="322" y="1036"/>
                      <a:pt x="324" y="1035"/>
                      <a:pt x="325" y="1035"/>
                    </a:cubicBezTo>
                    <a:cubicBezTo>
                      <a:pt x="325" y="1035"/>
                      <a:pt x="325" y="1035"/>
                      <a:pt x="325" y="1035"/>
                    </a:cubicBezTo>
                    <a:cubicBezTo>
                      <a:pt x="325" y="1035"/>
                      <a:pt x="325" y="1035"/>
                      <a:pt x="325" y="1035"/>
                    </a:cubicBezTo>
                    <a:cubicBezTo>
                      <a:pt x="325" y="1035"/>
                      <a:pt x="325" y="1035"/>
                      <a:pt x="325" y="1035"/>
                    </a:cubicBezTo>
                    <a:cubicBezTo>
                      <a:pt x="325" y="1035"/>
                      <a:pt x="326" y="1035"/>
                      <a:pt x="326" y="1035"/>
                    </a:cubicBezTo>
                    <a:cubicBezTo>
                      <a:pt x="326" y="1035"/>
                      <a:pt x="326" y="1035"/>
                      <a:pt x="326" y="1035"/>
                    </a:cubicBezTo>
                    <a:cubicBezTo>
                      <a:pt x="326" y="1035"/>
                      <a:pt x="326" y="1035"/>
                      <a:pt x="326" y="1035"/>
                    </a:cubicBezTo>
                    <a:cubicBezTo>
                      <a:pt x="326" y="1035"/>
                      <a:pt x="321" y="1054"/>
                      <a:pt x="321" y="1054"/>
                    </a:cubicBezTo>
                    <a:cubicBezTo>
                      <a:pt x="321" y="1054"/>
                      <a:pt x="320" y="1054"/>
                      <a:pt x="320" y="1054"/>
                    </a:cubicBezTo>
                    <a:cubicBezTo>
                      <a:pt x="320" y="1054"/>
                      <a:pt x="320" y="1054"/>
                      <a:pt x="320" y="1054"/>
                    </a:cubicBezTo>
                    <a:cubicBezTo>
                      <a:pt x="318" y="1055"/>
                      <a:pt x="316" y="1055"/>
                      <a:pt x="314" y="1056"/>
                    </a:cubicBezTo>
                    <a:cubicBezTo>
                      <a:pt x="313" y="1056"/>
                      <a:pt x="311" y="1056"/>
                      <a:pt x="310" y="1056"/>
                    </a:cubicBezTo>
                    <a:cubicBezTo>
                      <a:pt x="308" y="1056"/>
                      <a:pt x="307" y="1056"/>
                      <a:pt x="306" y="1056"/>
                    </a:cubicBezTo>
                    <a:cubicBezTo>
                      <a:pt x="304" y="1055"/>
                      <a:pt x="302" y="1054"/>
                      <a:pt x="300" y="1053"/>
                    </a:cubicBezTo>
                    <a:cubicBezTo>
                      <a:pt x="300" y="1053"/>
                      <a:pt x="299" y="1053"/>
                      <a:pt x="299" y="1052"/>
                    </a:cubicBezTo>
                    <a:cubicBezTo>
                      <a:pt x="299" y="1052"/>
                      <a:pt x="299" y="1052"/>
                      <a:pt x="299" y="1052"/>
                    </a:cubicBezTo>
                    <a:cubicBezTo>
                      <a:pt x="299" y="1052"/>
                      <a:pt x="299" y="1052"/>
                      <a:pt x="299" y="1052"/>
                    </a:cubicBezTo>
                    <a:cubicBezTo>
                      <a:pt x="299" y="1052"/>
                      <a:pt x="299" y="1052"/>
                      <a:pt x="299" y="1052"/>
                    </a:cubicBezTo>
                    <a:cubicBezTo>
                      <a:pt x="299" y="1052"/>
                      <a:pt x="299" y="1052"/>
                      <a:pt x="299" y="1052"/>
                    </a:cubicBezTo>
                    <a:cubicBezTo>
                      <a:pt x="299" y="1052"/>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3"/>
                      <a:pt x="304" y="1033"/>
                      <a:pt x="305" y="1034"/>
                    </a:cubicBezTo>
                    <a:close/>
                    <a:moveTo>
                      <a:pt x="292" y="1028"/>
                    </a:moveTo>
                    <a:cubicBezTo>
                      <a:pt x="295" y="1028"/>
                      <a:pt x="297" y="1029"/>
                      <a:pt x="299" y="1030"/>
                    </a:cubicBezTo>
                    <a:cubicBezTo>
                      <a:pt x="299" y="1030"/>
                      <a:pt x="299" y="1030"/>
                      <a:pt x="299" y="1030"/>
                    </a:cubicBezTo>
                    <a:cubicBezTo>
                      <a:pt x="300" y="1030"/>
                      <a:pt x="301" y="1031"/>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3"/>
                      <a:pt x="302" y="1033"/>
                      <a:pt x="302" y="1033"/>
                    </a:cubicBezTo>
                    <a:cubicBezTo>
                      <a:pt x="300" y="1039"/>
                      <a:pt x="300" y="1039"/>
                      <a:pt x="300" y="1039"/>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5" y="1049"/>
                      <a:pt x="294" y="1049"/>
                      <a:pt x="292" y="1048"/>
                    </a:cubicBezTo>
                    <a:cubicBezTo>
                      <a:pt x="291" y="1048"/>
                      <a:pt x="290" y="1047"/>
                      <a:pt x="288" y="1047"/>
                    </a:cubicBezTo>
                    <a:cubicBezTo>
                      <a:pt x="285" y="1047"/>
                      <a:pt x="281" y="1047"/>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81" y="1032"/>
                      <a:pt x="281" y="1032"/>
                      <a:pt x="281" y="1032"/>
                    </a:cubicBezTo>
                    <a:cubicBezTo>
                      <a:pt x="281" y="1031"/>
                      <a:pt x="281" y="1031"/>
                      <a:pt x="281" y="1031"/>
                    </a:cubicBezTo>
                    <a:cubicBezTo>
                      <a:pt x="281" y="1030"/>
                      <a:pt x="282" y="1030"/>
                      <a:pt x="282" y="1030"/>
                    </a:cubicBezTo>
                    <a:cubicBezTo>
                      <a:pt x="282" y="1030"/>
                      <a:pt x="282" y="1030"/>
                      <a:pt x="282" y="1030"/>
                    </a:cubicBezTo>
                    <a:cubicBezTo>
                      <a:pt x="284" y="1030"/>
                      <a:pt x="286" y="1029"/>
                      <a:pt x="287" y="1029"/>
                    </a:cubicBezTo>
                    <a:cubicBezTo>
                      <a:pt x="289" y="1028"/>
                      <a:pt x="291" y="1028"/>
                      <a:pt x="292" y="1028"/>
                    </a:cubicBezTo>
                    <a:close/>
                    <a:moveTo>
                      <a:pt x="478" y="1033"/>
                    </a:moveTo>
                    <a:cubicBezTo>
                      <a:pt x="469" y="1033"/>
                      <a:pt x="462" y="1040"/>
                      <a:pt x="462" y="1048"/>
                    </a:cubicBezTo>
                    <a:cubicBezTo>
                      <a:pt x="462" y="1052"/>
                      <a:pt x="464" y="1056"/>
                      <a:pt x="467" y="1059"/>
                    </a:cubicBezTo>
                    <a:cubicBezTo>
                      <a:pt x="460" y="1068"/>
                      <a:pt x="460" y="1068"/>
                      <a:pt x="460" y="1068"/>
                    </a:cubicBezTo>
                    <a:cubicBezTo>
                      <a:pt x="463" y="1070"/>
                      <a:pt x="463" y="1070"/>
                      <a:pt x="463" y="1070"/>
                    </a:cubicBezTo>
                    <a:cubicBezTo>
                      <a:pt x="470" y="1061"/>
                      <a:pt x="470" y="1061"/>
                      <a:pt x="470" y="1061"/>
                    </a:cubicBezTo>
                    <a:cubicBezTo>
                      <a:pt x="472" y="1063"/>
                      <a:pt x="475" y="1064"/>
                      <a:pt x="478" y="1064"/>
                    </a:cubicBezTo>
                    <a:cubicBezTo>
                      <a:pt x="486" y="1064"/>
                      <a:pt x="493" y="1057"/>
                      <a:pt x="493" y="1048"/>
                    </a:cubicBezTo>
                    <a:cubicBezTo>
                      <a:pt x="493" y="1040"/>
                      <a:pt x="486" y="1033"/>
                      <a:pt x="478" y="1033"/>
                    </a:cubicBezTo>
                    <a:close/>
                    <a:moveTo>
                      <a:pt x="478" y="1060"/>
                    </a:moveTo>
                    <a:cubicBezTo>
                      <a:pt x="471" y="1060"/>
                      <a:pt x="466" y="1055"/>
                      <a:pt x="466" y="1048"/>
                    </a:cubicBezTo>
                    <a:cubicBezTo>
                      <a:pt x="466" y="1042"/>
                      <a:pt x="471" y="1037"/>
                      <a:pt x="478" y="1037"/>
                    </a:cubicBezTo>
                    <a:cubicBezTo>
                      <a:pt x="484" y="1037"/>
                      <a:pt x="489" y="1042"/>
                      <a:pt x="489" y="1048"/>
                    </a:cubicBezTo>
                    <a:cubicBezTo>
                      <a:pt x="489" y="1055"/>
                      <a:pt x="484" y="1060"/>
                      <a:pt x="478" y="1060"/>
                    </a:cubicBezTo>
                    <a:close/>
                    <a:moveTo>
                      <a:pt x="602" y="1116"/>
                    </a:moveTo>
                    <a:cubicBezTo>
                      <a:pt x="602" y="1139"/>
                      <a:pt x="584" y="1156"/>
                      <a:pt x="562" y="1156"/>
                    </a:cubicBezTo>
                    <a:cubicBezTo>
                      <a:pt x="40" y="1156"/>
                      <a:pt x="40" y="1156"/>
                      <a:pt x="40" y="1156"/>
                    </a:cubicBezTo>
                    <a:cubicBezTo>
                      <a:pt x="18" y="1156"/>
                      <a:pt x="0" y="1139"/>
                      <a:pt x="0" y="1116"/>
                    </a:cubicBezTo>
                    <a:cubicBezTo>
                      <a:pt x="0" y="40"/>
                      <a:pt x="0" y="40"/>
                      <a:pt x="0" y="40"/>
                    </a:cubicBezTo>
                    <a:cubicBezTo>
                      <a:pt x="0" y="18"/>
                      <a:pt x="18" y="0"/>
                      <a:pt x="40" y="0"/>
                    </a:cubicBezTo>
                    <a:cubicBezTo>
                      <a:pt x="562" y="0"/>
                      <a:pt x="562" y="0"/>
                      <a:pt x="562" y="0"/>
                    </a:cubicBezTo>
                    <a:cubicBezTo>
                      <a:pt x="584" y="0"/>
                      <a:pt x="602" y="18"/>
                      <a:pt x="602" y="40"/>
                    </a:cubicBezTo>
                    <a:lnTo>
                      <a:pt x="602" y="1116"/>
                    </a:lnTo>
                    <a:close/>
                    <a:moveTo>
                      <a:pt x="273" y="379"/>
                    </a:moveTo>
                    <a:cubicBezTo>
                      <a:pt x="95" y="379"/>
                      <a:pt x="95" y="379"/>
                      <a:pt x="95" y="379"/>
                    </a:cubicBezTo>
                    <a:cubicBezTo>
                      <a:pt x="95" y="202"/>
                      <a:pt x="95" y="202"/>
                      <a:pt x="95" y="202"/>
                    </a:cubicBezTo>
                    <a:cubicBezTo>
                      <a:pt x="273" y="202"/>
                      <a:pt x="273" y="202"/>
                      <a:pt x="273" y="202"/>
                    </a:cubicBezTo>
                    <a:lnTo>
                      <a:pt x="273" y="379"/>
                    </a:lnTo>
                    <a:close/>
                    <a:moveTo>
                      <a:pt x="95" y="769"/>
                    </a:moveTo>
                    <a:cubicBezTo>
                      <a:pt x="273" y="769"/>
                      <a:pt x="273" y="769"/>
                      <a:pt x="273" y="769"/>
                    </a:cubicBezTo>
                    <a:cubicBezTo>
                      <a:pt x="273" y="911"/>
                      <a:pt x="273" y="911"/>
                      <a:pt x="273" y="911"/>
                    </a:cubicBezTo>
                    <a:cubicBezTo>
                      <a:pt x="95" y="911"/>
                      <a:pt x="95" y="911"/>
                      <a:pt x="95" y="911"/>
                    </a:cubicBezTo>
                    <a:lnTo>
                      <a:pt x="95" y="769"/>
                    </a:lnTo>
                    <a:close/>
                    <a:moveTo>
                      <a:pt x="95" y="581"/>
                    </a:moveTo>
                    <a:cubicBezTo>
                      <a:pt x="462" y="581"/>
                      <a:pt x="462" y="581"/>
                      <a:pt x="462" y="581"/>
                    </a:cubicBezTo>
                    <a:cubicBezTo>
                      <a:pt x="462" y="758"/>
                      <a:pt x="462" y="758"/>
                      <a:pt x="462" y="758"/>
                    </a:cubicBezTo>
                    <a:cubicBezTo>
                      <a:pt x="95" y="758"/>
                      <a:pt x="95" y="758"/>
                      <a:pt x="95" y="758"/>
                    </a:cubicBezTo>
                    <a:lnTo>
                      <a:pt x="95" y="581"/>
                    </a:lnTo>
                    <a:close/>
                    <a:moveTo>
                      <a:pt x="284" y="391"/>
                    </a:moveTo>
                    <a:cubicBezTo>
                      <a:pt x="462" y="391"/>
                      <a:pt x="462" y="391"/>
                      <a:pt x="462" y="391"/>
                    </a:cubicBezTo>
                    <a:cubicBezTo>
                      <a:pt x="462" y="568"/>
                      <a:pt x="462" y="568"/>
                      <a:pt x="462" y="568"/>
                    </a:cubicBezTo>
                    <a:cubicBezTo>
                      <a:pt x="284" y="568"/>
                      <a:pt x="284" y="568"/>
                      <a:pt x="284" y="568"/>
                    </a:cubicBezTo>
                    <a:lnTo>
                      <a:pt x="284" y="391"/>
                    </a:lnTo>
                    <a:close/>
                    <a:moveTo>
                      <a:pt x="273" y="568"/>
                    </a:moveTo>
                    <a:cubicBezTo>
                      <a:pt x="95" y="568"/>
                      <a:pt x="95" y="568"/>
                      <a:pt x="95" y="568"/>
                    </a:cubicBezTo>
                    <a:cubicBezTo>
                      <a:pt x="95" y="391"/>
                      <a:pt x="95" y="391"/>
                      <a:pt x="95" y="391"/>
                    </a:cubicBezTo>
                    <a:cubicBezTo>
                      <a:pt x="273" y="391"/>
                      <a:pt x="273" y="391"/>
                      <a:pt x="273" y="391"/>
                    </a:cubicBezTo>
                    <a:lnTo>
                      <a:pt x="273" y="568"/>
                    </a:lnTo>
                    <a:close/>
                    <a:moveTo>
                      <a:pt x="284" y="769"/>
                    </a:moveTo>
                    <a:cubicBezTo>
                      <a:pt x="462" y="769"/>
                      <a:pt x="462" y="769"/>
                      <a:pt x="462" y="769"/>
                    </a:cubicBezTo>
                    <a:cubicBezTo>
                      <a:pt x="462" y="911"/>
                      <a:pt x="462" y="911"/>
                      <a:pt x="462" y="911"/>
                    </a:cubicBezTo>
                    <a:cubicBezTo>
                      <a:pt x="284" y="911"/>
                      <a:pt x="284" y="911"/>
                      <a:pt x="284" y="911"/>
                    </a:cubicBezTo>
                    <a:lnTo>
                      <a:pt x="284" y="769"/>
                    </a:lnTo>
                    <a:close/>
                    <a:moveTo>
                      <a:pt x="462" y="202"/>
                    </a:moveTo>
                    <a:cubicBezTo>
                      <a:pt x="462" y="379"/>
                      <a:pt x="462" y="379"/>
                      <a:pt x="462" y="379"/>
                    </a:cubicBezTo>
                    <a:cubicBezTo>
                      <a:pt x="284" y="379"/>
                      <a:pt x="284" y="379"/>
                      <a:pt x="284" y="379"/>
                    </a:cubicBezTo>
                    <a:cubicBezTo>
                      <a:pt x="284" y="202"/>
                      <a:pt x="284" y="202"/>
                      <a:pt x="284" y="202"/>
                    </a:cubicBezTo>
                    <a:lnTo>
                      <a:pt x="462" y="202"/>
                    </a:lnTo>
                    <a:close/>
                  </a:path>
                </a:pathLst>
              </a:custGeom>
              <a:solidFill>
                <a:schemeClr val="tx2"/>
              </a:solidFill>
              <a:ln>
                <a:noFill/>
              </a:ln>
            </p:spPr>
            <p:txBody>
              <a:bodyPr vert="horz" wrap="square" lIns="67232" tIns="33616" rIns="67232" bIns="33616" numCol="1" anchor="t" anchorCtr="0" compatLnSpc="1">
                <a:prstTxWarp prst="textNoShape">
                  <a:avLst/>
                </a:prstTxWarp>
              </a:bodyPr>
              <a:lstStyle/>
              <a:p>
                <a:endParaRPr lang="en-US" sz="1090" dirty="0">
                  <a:solidFill>
                    <a:srgbClr val="000000"/>
                  </a:solidFill>
                </a:endParaRPr>
              </a:p>
            </p:txBody>
          </p:sp>
          <p:grpSp>
            <p:nvGrpSpPr>
              <p:cNvPr id="150" name="Group 149"/>
              <p:cNvGrpSpPr/>
              <p:nvPr/>
            </p:nvGrpSpPr>
            <p:grpSpPr>
              <a:xfrm>
                <a:off x="3113588" y="4171950"/>
                <a:ext cx="460637" cy="324928"/>
                <a:chOff x="6432941" y="4098201"/>
                <a:chExt cx="709176" cy="500244"/>
              </a:xfrm>
            </p:grpSpPr>
            <p:sp>
              <p:nvSpPr>
                <p:cNvPr id="151" name="Rounded Rectangle 6"/>
                <p:cNvSpPr>
                  <a:spLocks noChangeAspect="1"/>
                </p:cNvSpPr>
                <p:nvPr/>
              </p:nvSpPr>
              <p:spPr bwMode="black">
                <a:xfrm rot="16200000">
                  <a:off x="6537407" y="3993735"/>
                  <a:ext cx="500244" cy="709176"/>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chemeClr val="tx2"/>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60513" tIns="30257" rIns="60513" bIns="30257" numCol="1" rtlCol="0" anchor="ctr" anchorCtr="0" compatLnSpc="1">
                  <a:prstTxWarp prst="textNoShape">
                    <a:avLst/>
                  </a:prstTxWarp>
                </a:bodyPr>
                <a:lstStyle/>
                <a:p>
                  <a:pPr defTabSz="544666"/>
                  <a:endParaRPr lang="en-US" sz="1090" spc="-90" dirty="0">
                    <a:solidFill>
                      <a:srgbClr val="000000">
                        <a:lumMod val="50000"/>
                      </a:srgbClr>
                    </a:solidFill>
                    <a:latin typeface="Segoe Light" pitchFamily="34" charset="0"/>
                  </a:endParaRPr>
                </a:p>
              </p:txBody>
            </p:sp>
            <p:sp>
              <p:nvSpPr>
                <p:cNvPr id="152" name="Freeform 6"/>
                <p:cNvSpPr>
                  <a:spLocks noEditPoints="1"/>
                </p:cNvSpPr>
                <p:nvPr/>
              </p:nvSpPr>
              <p:spPr bwMode="auto">
                <a:xfrm rot="5400000">
                  <a:off x="6590383" y="4115019"/>
                  <a:ext cx="329607" cy="503240"/>
                </a:xfrm>
                <a:custGeom>
                  <a:avLst/>
                  <a:gdLst>
                    <a:gd name="T0" fmla="*/ 448 w 448"/>
                    <a:gd name="T1" fmla="*/ 0 h 684"/>
                    <a:gd name="T2" fmla="*/ 448 w 448"/>
                    <a:gd name="T3" fmla="*/ 207 h 684"/>
                    <a:gd name="T4" fmla="*/ 241 w 448"/>
                    <a:gd name="T5" fmla="*/ 207 h 684"/>
                    <a:gd name="T6" fmla="*/ 241 w 448"/>
                    <a:gd name="T7" fmla="*/ 0 h 684"/>
                    <a:gd name="T8" fmla="*/ 448 w 448"/>
                    <a:gd name="T9" fmla="*/ 0 h 684"/>
                    <a:gd name="T10" fmla="*/ 241 w 448"/>
                    <a:gd name="T11" fmla="*/ 238 h 684"/>
                    <a:gd name="T12" fmla="*/ 241 w 448"/>
                    <a:gd name="T13" fmla="*/ 446 h 684"/>
                    <a:gd name="T14" fmla="*/ 448 w 448"/>
                    <a:gd name="T15" fmla="*/ 446 h 684"/>
                    <a:gd name="T16" fmla="*/ 448 w 448"/>
                    <a:gd name="T17" fmla="*/ 238 h 684"/>
                    <a:gd name="T18" fmla="*/ 241 w 448"/>
                    <a:gd name="T19" fmla="*/ 238 h 684"/>
                    <a:gd name="T20" fmla="*/ 0 w 448"/>
                    <a:gd name="T21" fmla="*/ 0 h 684"/>
                    <a:gd name="T22" fmla="*/ 0 w 448"/>
                    <a:gd name="T23" fmla="*/ 207 h 684"/>
                    <a:gd name="T24" fmla="*/ 210 w 448"/>
                    <a:gd name="T25" fmla="*/ 207 h 684"/>
                    <a:gd name="T26" fmla="*/ 210 w 448"/>
                    <a:gd name="T27" fmla="*/ 0 h 684"/>
                    <a:gd name="T28" fmla="*/ 0 w 448"/>
                    <a:gd name="T29" fmla="*/ 0 h 684"/>
                    <a:gd name="T30" fmla="*/ 0 w 448"/>
                    <a:gd name="T31" fmla="*/ 238 h 684"/>
                    <a:gd name="T32" fmla="*/ 0 w 448"/>
                    <a:gd name="T33" fmla="*/ 446 h 684"/>
                    <a:gd name="T34" fmla="*/ 210 w 448"/>
                    <a:gd name="T35" fmla="*/ 446 h 684"/>
                    <a:gd name="T36" fmla="*/ 210 w 448"/>
                    <a:gd name="T37" fmla="*/ 238 h 684"/>
                    <a:gd name="T38" fmla="*/ 0 w 448"/>
                    <a:gd name="T39" fmla="*/ 238 h 684"/>
                    <a:gd name="T40" fmla="*/ 0 w 448"/>
                    <a:gd name="T41" fmla="*/ 477 h 684"/>
                    <a:gd name="T42" fmla="*/ 0 w 448"/>
                    <a:gd name="T43" fmla="*/ 684 h 684"/>
                    <a:gd name="T44" fmla="*/ 448 w 448"/>
                    <a:gd name="T45" fmla="*/ 684 h 684"/>
                    <a:gd name="T46" fmla="*/ 448 w 448"/>
                    <a:gd name="T47" fmla="*/ 477 h 684"/>
                    <a:gd name="T48" fmla="*/ 0 w 448"/>
                    <a:gd name="T49" fmla="*/ 477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8" h="684">
                      <a:moveTo>
                        <a:pt x="448" y="0"/>
                      </a:moveTo>
                      <a:lnTo>
                        <a:pt x="448" y="207"/>
                      </a:lnTo>
                      <a:lnTo>
                        <a:pt x="241" y="207"/>
                      </a:lnTo>
                      <a:lnTo>
                        <a:pt x="241" y="0"/>
                      </a:lnTo>
                      <a:lnTo>
                        <a:pt x="448" y="0"/>
                      </a:lnTo>
                      <a:close/>
                      <a:moveTo>
                        <a:pt x="241" y="238"/>
                      </a:moveTo>
                      <a:lnTo>
                        <a:pt x="241" y="446"/>
                      </a:lnTo>
                      <a:lnTo>
                        <a:pt x="448" y="446"/>
                      </a:lnTo>
                      <a:lnTo>
                        <a:pt x="448" y="238"/>
                      </a:lnTo>
                      <a:lnTo>
                        <a:pt x="241" y="238"/>
                      </a:lnTo>
                      <a:close/>
                      <a:moveTo>
                        <a:pt x="0" y="0"/>
                      </a:moveTo>
                      <a:lnTo>
                        <a:pt x="0" y="207"/>
                      </a:lnTo>
                      <a:lnTo>
                        <a:pt x="210" y="207"/>
                      </a:lnTo>
                      <a:lnTo>
                        <a:pt x="210" y="0"/>
                      </a:lnTo>
                      <a:lnTo>
                        <a:pt x="0" y="0"/>
                      </a:lnTo>
                      <a:close/>
                      <a:moveTo>
                        <a:pt x="0" y="238"/>
                      </a:moveTo>
                      <a:lnTo>
                        <a:pt x="0" y="446"/>
                      </a:lnTo>
                      <a:lnTo>
                        <a:pt x="210" y="446"/>
                      </a:lnTo>
                      <a:lnTo>
                        <a:pt x="210" y="238"/>
                      </a:lnTo>
                      <a:lnTo>
                        <a:pt x="0" y="238"/>
                      </a:lnTo>
                      <a:close/>
                      <a:moveTo>
                        <a:pt x="0" y="477"/>
                      </a:moveTo>
                      <a:lnTo>
                        <a:pt x="0" y="684"/>
                      </a:lnTo>
                      <a:lnTo>
                        <a:pt x="448" y="684"/>
                      </a:lnTo>
                      <a:lnTo>
                        <a:pt x="448" y="477"/>
                      </a:lnTo>
                      <a:lnTo>
                        <a:pt x="0" y="477"/>
                      </a:lnTo>
                      <a:close/>
                    </a:path>
                  </a:pathLst>
                </a:custGeom>
                <a:solidFill>
                  <a:srgbClr val="505050"/>
                </a:solidFill>
                <a:ln>
                  <a:noFill/>
                </a:ln>
              </p:spPr>
              <p:txBody>
                <a:bodyPr vert="horz" wrap="square" lIns="67229" tIns="33615" rIns="67229" bIns="33615" numCol="1" anchor="t" anchorCtr="0" compatLnSpc="1">
                  <a:prstTxWarp prst="textNoShape">
                    <a:avLst/>
                  </a:prstTxWarp>
                </a:bodyPr>
                <a:lstStyle/>
                <a:p>
                  <a:pPr defTabSz="672199"/>
                  <a:endParaRPr lang="en-US" sz="1250" dirty="0">
                    <a:solidFill>
                      <a:srgbClr val="000000"/>
                    </a:solidFill>
                  </a:endParaRPr>
                </a:p>
              </p:txBody>
            </p:sp>
          </p:grpSp>
        </p:grpSp>
        <p:sp>
          <p:nvSpPr>
            <p:cNvPr id="142" name="Freeform 30"/>
            <p:cNvSpPr>
              <a:spLocks noChangeAspect="1" noEditPoints="1"/>
            </p:cNvSpPr>
            <p:nvPr/>
          </p:nvSpPr>
          <p:spPr bwMode="auto">
            <a:xfrm>
              <a:off x="6969821" y="6239501"/>
              <a:ext cx="291077" cy="342710"/>
            </a:xfrm>
            <a:custGeom>
              <a:avLst/>
              <a:gdLst>
                <a:gd name="T0" fmla="*/ 115 w 191"/>
                <a:gd name="T1" fmla="*/ 158 h 225"/>
                <a:gd name="T2" fmla="*/ 132 w 191"/>
                <a:gd name="T3" fmla="*/ 185 h 225"/>
                <a:gd name="T4" fmla="*/ 21 w 191"/>
                <a:gd name="T5" fmla="*/ 185 h 225"/>
                <a:gd name="T6" fmla="*/ 0 w 191"/>
                <a:gd name="T7" fmla="*/ 164 h 225"/>
                <a:gd name="T8" fmla="*/ 0 w 191"/>
                <a:gd name="T9" fmla="*/ 21 h 225"/>
                <a:gd name="T10" fmla="*/ 21 w 191"/>
                <a:gd name="T11" fmla="*/ 0 h 225"/>
                <a:gd name="T12" fmla="*/ 163 w 191"/>
                <a:gd name="T13" fmla="*/ 0 h 225"/>
                <a:gd name="T14" fmla="*/ 185 w 191"/>
                <a:gd name="T15" fmla="*/ 21 h 225"/>
                <a:gd name="T16" fmla="*/ 185 w 191"/>
                <a:gd name="T17" fmla="*/ 164 h 225"/>
                <a:gd name="T18" fmla="*/ 181 w 191"/>
                <a:gd name="T19" fmla="*/ 175 h 225"/>
                <a:gd name="T20" fmla="*/ 154 w 191"/>
                <a:gd name="T21" fmla="*/ 133 h 225"/>
                <a:gd name="T22" fmla="*/ 157 w 191"/>
                <a:gd name="T23" fmla="*/ 63 h 225"/>
                <a:gd name="T24" fmla="*/ 70 w 191"/>
                <a:gd name="T25" fmla="*/ 43 h 225"/>
                <a:gd name="T26" fmla="*/ 51 w 191"/>
                <a:gd name="T27" fmla="*/ 130 h 225"/>
                <a:gd name="T28" fmla="*/ 115 w 191"/>
                <a:gd name="T29" fmla="*/ 158 h 225"/>
                <a:gd name="T30" fmla="*/ 183 w 191"/>
                <a:gd name="T31" fmla="*/ 221 h 225"/>
                <a:gd name="T32" fmla="*/ 165 w 191"/>
                <a:gd name="T33" fmla="*/ 217 h 225"/>
                <a:gd name="T34" fmla="*/ 120 w 191"/>
                <a:gd name="T35" fmla="*/ 146 h 225"/>
                <a:gd name="T36" fmla="*/ 59 w 191"/>
                <a:gd name="T37" fmla="*/ 124 h 225"/>
                <a:gd name="T38" fmla="*/ 75 w 191"/>
                <a:gd name="T39" fmla="*/ 52 h 225"/>
                <a:gd name="T40" fmla="*/ 148 w 191"/>
                <a:gd name="T41" fmla="*/ 68 h 225"/>
                <a:gd name="T42" fmla="*/ 142 w 191"/>
                <a:gd name="T43" fmla="*/ 132 h 225"/>
                <a:gd name="T44" fmla="*/ 187 w 191"/>
                <a:gd name="T45" fmla="*/ 203 h 225"/>
                <a:gd name="T46" fmla="*/ 183 w 191"/>
                <a:gd name="T47" fmla="*/ 221 h 225"/>
                <a:gd name="T48" fmla="*/ 144 w 191"/>
                <a:gd name="T49" fmla="*/ 71 h 225"/>
                <a:gd name="T50" fmla="*/ 78 w 191"/>
                <a:gd name="T51" fmla="*/ 56 h 225"/>
                <a:gd name="T52" fmla="*/ 64 w 191"/>
                <a:gd name="T53" fmla="*/ 122 h 225"/>
                <a:gd name="T54" fmla="*/ 129 w 191"/>
                <a:gd name="T55" fmla="*/ 136 h 225"/>
                <a:gd name="T56" fmla="*/ 144 w 191"/>
                <a:gd name="T57" fmla="*/ 7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225">
                  <a:moveTo>
                    <a:pt x="115" y="158"/>
                  </a:moveTo>
                  <a:cubicBezTo>
                    <a:pt x="132" y="185"/>
                    <a:pt x="132" y="185"/>
                    <a:pt x="132" y="185"/>
                  </a:cubicBezTo>
                  <a:cubicBezTo>
                    <a:pt x="21" y="185"/>
                    <a:pt x="21" y="185"/>
                    <a:pt x="21" y="185"/>
                  </a:cubicBezTo>
                  <a:cubicBezTo>
                    <a:pt x="9" y="185"/>
                    <a:pt x="0" y="175"/>
                    <a:pt x="0" y="164"/>
                  </a:cubicBezTo>
                  <a:cubicBezTo>
                    <a:pt x="0" y="21"/>
                    <a:pt x="0" y="21"/>
                    <a:pt x="0" y="21"/>
                  </a:cubicBezTo>
                  <a:cubicBezTo>
                    <a:pt x="0" y="9"/>
                    <a:pt x="9" y="0"/>
                    <a:pt x="21" y="0"/>
                  </a:cubicBezTo>
                  <a:cubicBezTo>
                    <a:pt x="163" y="0"/>
                    <a:pt x="163" y="0"/>
                    <a:pt x="163" y="0"/>
                  </a:cubicBezTo>
                  <a:cubicBezTo>
                    <a:pt x="175" y="0"/>
                    <a:pt x="185" y="9"/>
                    <a:pt x="185" y="21"/>
                  </a:cubicBezTo>
                  <a:cubicBezTo>
                    <a:pt x="185" y="164"/>
                    <a:pt x="185" y="164"/>
                    <a:pt x="185" y="164"/>
                  </a:cubicBezTo>
                  <a:cubicBezTo>
                    <a:pt x="185" y="168"/>
                    <a:pt x="183" y="172"/>
                    <a:pt x="181" y="175"/>
                  </a:cubicBezTo>
                  <a:cubicBezTo>
                    <a:pt x="154" y="133"/>
                    <a:pt x="154" y="133"/>
                    <a:pt x="154" y="133"/>
                  </a:cubicBezTo>
                  <a:cubicBezTo>
                    <a:pt x="169" y="112"/>
                    <a:pt x="170" y="84"/>
                    <a:pt x="157" y="63"/>
                  </a:cubicBezTo>
                  <a:cubicBezTo>
                    <a:pt x="138" y="33"/>
                    <a:pt x="99" y="25"/>
                    <a:pt x="70" y="43"/>
                  </a:cubicBezTo>
                  <a:cubicBezTo>
                    <a:pt x="41" y="62"/>
                    <a:pt x="32" y="101"/>
                    <a:pt x="51" y="130"/>
                  </a:cubicBezTo>
                  <a:cubicBezTo>
                    <a:pt x="65" y="152"/>
                    <a:pt x="90" y="163"/>
                    <a:pt x="115" y="158"/>
                  </a:cubicBezTo>
                  <a:close/>
                  <a:moveTo>
                    <a:pt x="183" y="221"/>
                  </a:moveTo>
                  <a:cubicBezTo>
                    <a:pt x="177" y="225"/>
                    <a:pt x="169" y="223"/>
                    <a:pt x="165" y="217"/>
                  </a:cubicBezTo>
                  <a:cubicBezTo>
                    <a:pt x="120" y="146"/>
                    <a:pt x="120" y="146"/>
                    <a:pt x="120" y="146"/>
                  </a:cubicBezTo>
                  <a:cubicBezTo>
                    <a:pt x="98" y="153"/>
                    <a:pt x="72" y="145"/>
                    <a:pt x="59" y="124"/>
                  </a:cubicBezTo>
                  <a:cubicBezTo>
                    <a:pt x="44" y="100"/>
                    <a:pt x="51" y="67"/>
                    <a:pt x="75" y="52"/>
                  </a:cubicBezTo>
                  <a:cubicBezTo>
                    <a:pt x="100" y="36"/>
                    <a:pt x="132" y="44"/>
                    <a:pt x="148" y="68"/>
                  </a:cubicBezTo>
                  <a:cubicBezTo>
                    <a:pt x="161" y="89"/>
                    <a:pt x="158" y="115"/>
                    <a:pt x="142" y="132"/>
                  </a:cubicBezTo>
                  <a:cubicBezTo>
                    <a:pt x="187" y="203"/>
                    <a:pt x="187" y="203"/>
                    <a:pt x="187" y="203"/>
                  </a:cubicBezTo>
                  <a:cubicBezTo>
                    <a:pt x="191" y="209"/>
                    <a:pt x="189" y="217"/>
                    <a:pt x="183" y="221"/>
                  </a:cubicBezTo>
                  <a:close/>
                  <a:moveTo>
                    <a:pt x="144" y="71"/>
                  </a:moveTo>
                  <a:cubicBezTo>
                    <a:pt x="129" y="49"/>
                    <a:pt x="100" y="42"/>
                    <a:pt x="78" y="56"/>
                  </a:cubicBezTo>
                  <a:cubicBezTo>
                    <a:pt x="56" y="70"/>
                    <a:pt x="50" y="100"/>
                    <a:pt x="64" y="122"/>
                  </a:cubicBezTo>
                  <a:cubicBezTo>
                    <a:pt x="78" y="144"/>
                    <a:pt x="107" y="150"/>
                    <a:pt x="129" y="136"/>
                  </a:cubicBezTo>
                  <a:cubicBezTo>
                    <a:pt x="151" y="122"/>
                    <a:pt x="158" y="93"/>
                    <a:pt x="144" y="71"/>
                  </a:cubicBezTo>
                  <a:close/>
                </a:path>
              </a:pathLst>
            </a:custGeom>
            <a:solidFill>
              <a:srgbClr val="505050"/>
            </a:solidFill>
            <a:ln>
              <a:noFill/>
            </a:ln>
          </p:spPr>
          <p:txBody>
            <a:bodyPr vert="horz" wrap="square" lIns="67232" tIns="33616" rIns="67232" bIns="33616" numCol="1" anchor="t" anchorCtr="0" compatLnSpc="1">
              <a:prstTxWarp prst="textNoShape">
                <a:avLst/>
              </a:prstTxWarp>
            </a:bodyPr>
            <a:lstStyle/>
            <a:p>
              <a:pPr defTabSz="672199"/>
              <a:endParaRPr lang="en-US" sz="1250" dirty="0">
                <a:solidFill>
                  <a:srgbClr val="000000"/>
                </a:solidFill>
              </a:endParaRPr>
            </a:p>
          </p:txBody>
        </p:sp>
        <p:grpSp>
          <p:nvGrpSpPr>
            <p:cNvPr id="143" name="Group 142"/>
            <p:cNvGrpSpPr/>
            <p:nvPr/>
          </p:nvGrpSpPr>
          <p:grpSpPr>
            <a:xfrm>
              <a:off x="7374719" y="6267944"/>
              <a:ext cx="684049" cy="285824"/>
              <a:chOff x="5416550" y="3144838"/>
              <a:chExt cx="1352550" cy="565151"/>
            </a:xfrm>
            <a:solidFill>
              <a:srgbClr val="505050"/>
            </a:solidFill>
          </p:grpSpPr>
          <p:sp>
            <p:nvSpPr>
              <p:cNvPr id="145" name="Freeform 21"/>
              <p:cNvSpPr>
                <a:spLocks/>
              </p:cNvSpPr>
              <p:nvPr/>
            </p:nvSpPr>
            <p:spPr bwMode="auto">
              <a:xfrm>
                <a:off x="5435600" y="3144838"/>
                <a:ext cx="1333500" cy="561975"/>
              </a:xfrm>
              <a:custGeom>
                <a:avLst/>
                <a:gdLst>
                  <a:gd name="T0" fmla="*/ 316 w 353"/>
                  <a:gd name="T1" fmla="*/ 100 h 147"/>
                  <a:gd name="T2" fmla="*/ 314 w 353"/>
                  <a:gd name="T3" fmla="*/ 97 h 147"/>
                  <a:gd name="T4" fmla="*/ 351 w 353"/>
                  <a:gd name="T5" fmla="*/ 74 h 147"/>
                  <a:gd name="T6" fmla="*/ 47 w 353"/>
                  <a:gd name="T7" fmla="*/ 0 h 147"/>
                  <a:gd name="T8" fmla="*/ 0 w 353"/>
                  <a:gd name="T9" fmla="*/ 16 h 147"/>
                  <a:gd name="T10" fmla="*/ 1 w 353"/>
                  <a:gd name="T11" fmla="*/ 17 h 147"/>
                  <a:gd name="T12" fmla="*/ 304 w 353"/>
                  <a:gd name="T13" fmla="*/ 98 h 147"/>
                  <a:gd name="T14" fmla="*/ 312 w 353"/>
                  <a:gd name="T15" fmla="*/ 108 h 147"/>
                  <a:gd name="T16" fmla="*/ 312 w 353"/>
                  <a:gd name="T17" fmla="*/ 144 h 147"/>
                  <a:gd name="T18" fmla="*/ 312 w 353"/>
                  <a:gd name="T19" fmla="*/ 147 h 147"/>
                  <a:gd name="T20" fmla="*/ 353 w 353"/>
                  <a:gd name="T21" fmla="*/ 77 h 147"/>
                  <a:gd name="T22" fmla="*/ 316 w 353"/>
                  <a:gd name="T23" fmla="*/ 10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3" h="147">
                    <a:moveTo>
                      <a:pt x="316" y="100"/>
                    </a:moveTo>
                    <a:cubicBezTo>
                      <a:pt x="314" y="97"/>
                      <a:pt x="314" y="97"/>
                      <a:pt x="314" y="97"/>
                    </a:cubicBezTo>
                    <a:cubicBezTo>
                      <a:pt x="351" y="74"/>
                      <a:pt x="351" y="74"/>
                      <a:pt x="351" y="74"/>
                    </a:cubicBezTo>
                    <a:cubicBezTo>
                      <a:pt x="47" y="0"/>
                      <a:pt x="47" y="0"/>
                      <a:pt x="47" y="0"/>
                    </a:cubicBezTo>
                    <a:cubicBezTo>
                      <a:pt x="0" y="16"/>
                      <a:pt x="0" y="16"/>
                      <a:pt x="0" y="16"/>
                    </a:cubicBezTo>
                    <a:cubicBezTo>
                      <a:pt x="1" y="16"/>
                      <a:pt x="1" y="16"/>
                      <a:pt x="1" y="17"/>
                    </a:cubicBezTo>
                    <a:cubicBezTo>
                      <a:pt x="304" y="98"/>
                      <a:pt x="304" y="98"/>
                      <a:pt x="304" y="98"/>
                    </a:cubicBezTo>
                    <a:cubicBezTo>
                      <a:pt x="309" y="99"/>
                      <a:pt x="312" y="104"/>
                      <a:pt x="312" y="108"/>
                    </a:cubicBezTo>
                    <a:cubicBezTo>
                      <a:pt x="312" y="144"/>
                      <a:pt x="312" y="144"/>
                      <a:pt x="312" y="144"/>
                    </a:cubicBezTo>
                    <a:cubicBezTo>
                      <a:pt x="312" y="145"/>
                      <a:pt x="312" y="146"/>
                      <a:pt x="312" y="147"/>
                    </a:cubicBezTo>
                    <a:cubicBezTo>
                      <a:pt x="347" y="128"/>
                      <a:pt x="352" y="86"/>
                      <a:pt x="353" y="77"/>
                    </a:cubicBezTo>
                    <a:lnTo>
                      <a:pt x="316"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72199"/>
                <a:endParaRPr lang="en-US" sz="1250" dirty="0">
                  <a:solidFill>
                    <a:srgbClr val="000000"/>
                  </a:solidFill>
                </a:endParaRPr>
              </a:p>
            </p:txBody>
          </p:sp>
          <p:sp>
            <p:nvSpPr>
              <p:cNvPr id="146" name="Freeform 22"/>
              <p:cNvSpPr>
                <a:spLocks noEditPoints="1"/>
              </p:cNvSpPr>
              <p:nvPr/>
            </p:nvSpPr>
            <p:spPr bwMode="auto">
              <a:xfrm>
                <a:off x="5416550" y="3216276"/>
                <a:ext cx="1185863" cy="493713"/>
              </a:xfrm>
              <a:custGeom>
                <a:avLst/>
                <a:gdLst>
                  <a:gd name="T0" fmla="*/ 308 w 314"/>
                  <a:gd name="T1" fmla="*/ 82 h 129"/>
                  <a:gd name="T2" fmla="*/ 5 w 314"/>
                  <a:gd name="T3" fmla="*/ 0 h 129"/>
                  <a:gd name="T4" fmla="*/ 4 w 314"/>
                  <a:gd name="T5" fmla="*/ 0 h 129"/>
                  <a:gd name="T6" fmla="*/ 0 w 314"/>
                  <a:gd name="T7" fmla="*/ 4 h 129"/>
                  <a:gd name="T8" fmla="*/ 0 w 314"/>
                  <a:gd name="T9" fmla="*/ 40 h 129"/>
                  <a:gd name="T10" fmla="*/ 6 w 314"/>
                  <a:gd name="T11" fmla="*/ 48 h 129"/>
                  <a:gd name="T12" fmla="*/ 309 w 314"/>
                  <a:gd name="T13" fmla="*/ 129 h 129"/>
                  <a:gd name="T14" fmla="*/ 313 w 314"/>
                  <a:gd name="T15" fmla="*/ 128 h 129"/>
                  <a:gd name="T16" fmla="*/ 314 w 314"/>
                  <a:gd name="T17" fmla="*/ 125 h 129"/>
                  <a:gd name="T18" fmla="*/ 314 w 314"/>
                  <a:gd name="T19" fmla="*/ 89 h 129"/>
                  <a:gd name="T20" fmla="*/ 308 w 314"/>
                  <a:gd name="T21" fmla="*/ 82 h 129"/>
                  <a:gd name="T22" fmla="*/ 72 w 314"/>
                  <a:gd name="T23" fmla="*/ 54 h 129"/>
                  <a:gd name="T24" fmla="*/ 60 w 314"/>
                  <a:gd name="T25" fmla="*/ 39 h 129"/>
                  <a:gd name="T26" fmla="*/ 72 w 314"/>
                  <a:gd name="T27" fmla="*/ 30 h 129"/>
                  <a:gd name="T28" fmla="*/ 84 w 314"/>
                  <a:gd name="T29" fmla="*/ 45 h 129"/>
                  <a:gd name="T30" fmla="*/ 72 w 314"/>
                  <a:gd name="T31" fmla="*/ 54 h 129"/>
                  <a:gd name="T32" fmla="*/ 139 w 314"/>
                  <a:gd name="T33" fmla="*/ 72 h 129"/>
                  <a:gd name="T34" fmla="*/ 127 w 314"/>
                  <a:gd name="T35" fmla="*/ 57 h 129"/>
                  <a:gd name="T36" fmla="*/ 139 w 314"/>
                  <a:gd name="T37" fmla="*/ 48 h 129"/>
                  <a:gd name="T38" fmla="*/ 151 w 314"/>
                  <a:gd name="T39" fmla="*/ 63 h 129"/>
                  <a:gd name="T40" fmla="*/ 139 w 314"/>
                  <a:gd name="T41" fmla="*/ 72 h 129"/>
                  <a:gd name="T42" fmla="*/ 175 w 314"/>
                  <a:gd name="T43" fmla="*/ 82 h 129"/>
                  <a:gd name="T44" fmla="*/ 163 w 314"/>
                  <a:gd name="T45" fmla="*/ 66 h 129"/>
                  <a:gd name="T46" fmla="*/ 175 w 314"/>
                  <a:gd name="T47" fmla="*/ 57 h 129"/>
                  <a:gd name="T48" fmla="*/ 188 w 314"/>
                  <a:gd name="T49" fmla="*/ 73 h 129"/>
                  <a:gd name="T50" fmla="*/ 175 w 314"/>
                  <a:gd name="T51" fmla="*/ 8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4" h="129">
                    <a:moveTo>
                      <a:pt x="308" y="82"/>
                    </a:moveTo>
                    <a:cubicBezTo>
                      <a:pt x="5" y="0"/>
                      <a:pt x="5" y="0"/>
                      <a:pt x="5" y="0"/>
                    </a:cubicBezTo>
                    <a:cubicBezTo>
                      <a:pt x="5" y="0"/>
                      <a:pt x="4" y="0"/>
                      <a:pt x="4" y="0"/>
                    </a:cubicBezTo>
                    <a:cubicBezTo>
                      <a:pt x="2" y="0"/>
                      <a:pt x="0" y="2"/>
                      <a:pt x="0" y="4"/>
                    </a:cubicBezTo>
                    <a:cubicBezTo>
                      <a:pt x="0" y="40"/>
                      <a:pt x="0" y="40"/>
                      <a:pt x="0" y="40"/>
                    </a:cubicBezTo>
                    <a:cubicBezTo>
                      <a:pt x="0" y="43"/>
                      <a:pt x="3" y="47"/>
                      <a:pt x="6" y="48"/>
                    </a:cubicBezTo>
                    <a:cubicBezTo>
                      <a:pt x="309" y="129"/>
                      <a:pt x="309" y="129"/>
                      <a:pt x="309" y="129"/>
                    </a:cubicBezTo>
                    <a:cubicBezTo>
                      <a:pt x="311" y="129"/>
                      <a:pt x="312" y="129"/>
                      <a:pt x="313" y="128"/>
                    </a:cubicBezTo>
                    <a:cubicBezTo>
                      <a:pt x="314" y="127"/>
                      <a:pt x="314" y="126"/>
                      <a:pt x="314" y="125"/>
                    </a:cubicBezTo>
                    <a:cubicBezTo>
                      <a:pt x="314" y="89"/>
                      <a:pt x="314" y="89"/>
                      <a:pt x="314" y="89"/>
                    </a:cubicBezTo>
                    <a:cubicBezTo>
                      <a:pt x="314" y="86"/>
                      <a:pt x="311" y="82"/>
                      <a:pt x="308" y="82"/>
                    </a:cubicBezTo>
                    <a:close/>
                    <a:moveTo>
                      <a:pt x="72" y="54"/>
                    </a:moveTo>
                    <a:cubicBezTo>
                      <a:pt x="65" y="52"/>
                      <a:pt x="60" y="45"/>
                      <a:pt x="60" y="39"/>
                    </a:cubicBezTo>
                    <a:cubicBezTo>
                      <a:pt x="60" y="32"/>
                      <a:pt x="65" y="28"/>
                      <a:pt x="72" y="30"/>
                    </a:cubicBezTo>
                    <a:cubicBezTo>
                      <a:pt x="79" y="31"/>
                      <a:pt x="84" y="38"/>
                      <a:pt x="84" y="45"/>
                    </a:cubicBezTo>
                    <a:cubicBezTo>
                      <a:pt x="84" y="52"/>
                      <a:pt x="79" y="56"/>
                      <a:pt x="72" y="54"/>
                    </a:cubicBezTo>
                    <a:close/>
                    <a:moveTo>
                      <a:pt x="139" y="72"/>
                    </a:moveTo>
                    <a:cubicBezTo>
                      <a:pt x="132" y="70"/>
                      <a:pt x="127" y="63"/>
                      <a:pt x="127" y="57"/>
                    </a:cubicBezTo>
                    <a:cubicBezTo>
                      <a:pt x="127" y="50"/>
                      <a:pt x="132" y="46"/>
                      <a:pt x="139" y="48"/>
                    </a:cubicBezTo>
                    <a:cubicBezTo>
                      <a:pt x="146" y="49"/>
                      <a:pt x="151" y="56"/>
                      <a:pt x="151" y="63"/>
                    </a:cubicBezTo>
                    <a:cubicBezTo>
                      <a:pt x="151" y="70"/>
                      <a:pt x="146" y="74"/>
                      <a:pt x="139" y="72"/>
                    </a:cubicBezTo>
                    <a:close/>
                    <a:moveTo>
                      <a:pt x="175" y="82"/>
                    </a:moveTo>
                    <a:cubicBezTo>
                      <a:pt x="169" y="80"/>
                      <a:pt x="163" y="73"/>
                      <a:pt x="163" y="66"/>
                    </a:cubicBezTo>
                    <a:cubicBezTo>
                      <a:pt x="163" y="60"/>
                      <a:pt x="169" y="56"/>
                      <a:pt x="175" y="57"/>
                    </a:cubicBezTo>
                    <a:cubicBezTo>
                      <a:pt x="182" y="59"/>
                      <a:pt x="188" y="66"/>
                      <a:pt x="188" y="73"/>
                    </a:cubicBezTo>
                    <a:cubicBezTo>
                      <a:pt x="188" y="80"/>
                      <a:pt x="182" y="84"/>
                      <a:pt x="175"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72199"/>
                <a:endParaRPr lang="en-US" sz="1250" dirty="0">
                  <a:solidFill>
                    <a:srgbClr val="000000"/>
                  </a:solidFill>
                </a:endParaRPr>
              </a:p>
            </p:txBody>
          </p:sp>
          <p:sp>
            <p:nvSpPr>
              <p:cNvPr id="147" name="Freeform 23"/>
              <p:cNvSpPr>
                <a:spLocks/>
              </p:cNvSpPr>
              <p:nvPr/>
            </p:nvSpPr>
            <p:spPr bwMode="auto">
              <a:xfrm>
                <a:off x="6046788" y="3576638"/>
                <a:ext cx="188913" cy="117475"/>
              </a:xfrm>
              <a:custGeom>
                <a:avLst/>
                <a:gdLst>
                  <a:gd name="T0" fmla="*/ 0 w 119"/>
                  <a:gd name="T1" fmla="*/ 0 h 74"/>
                  <a:gd name="T2" fmla="*/ 0 w 119"/>
                  <a:gd name="T3" fmla="*/ 12 h 74"/>
                  <a:gd name="T4" fmla="*/ 88 w 119"/>
                  <a:gd name="T5" fmla="*/ 74 h 74"/>
                  <a:gd name="T6" fmla="*/ 119 w 119"/>
                  <a:gd name="T7" fmla="*/ 50 h 74"/>
                  <a:gd name="T8" fmla="*/ 43 w 119"/>
                  <a:gd name="T9" fmla="*/ 12 h 74"/>
                  <a:gd name="T10" fmla="*/ 0 w 119"/>
                  <a:gd name="T11" fmla="*/ 0 h 74"/>
                </a:gdLst>
                <a:ahLst/>
                <a:cxnLst>
                  <a:cxn ang="0">
                    <a:pos x="T0" y="T1"/>
                  </a:cxn>
                  <a:cxn ang="0">
                    <a:pos x="T2" y="T3"/>
                  </a:cxn>
                  <a:cxn ang="0">
                    <a:pos x="T4" y="T5"/>
                  </a:cxn>
                  <a:cxn ang="0">
                    <a:pos x="T6" y="T7"/>
                  </a:cxn>
                  <a:cxn ang="0">
                    <a:pos x="T8" y="T9"/>
                  </a:cxn>
                  <a:cxn ang="0">
                    <a:pos x="T10" y="T11"/>
                  </a:cxn>
                </a:cxnLst>
                <a:rect l="0" t="0" r="r" b="b"/>
                <a:pathLst>
                  <a:path w="119" h="74">
                    <a:moveTo>
                      <a:pt x="0" y="0"/>
                    </a:moveTo>
                    <a:lnTo>
                      <a:pt x="0" y="12"/>
                    </a:lnTo>
                    <a:lnTo>
                      <a:pt x="88" y="74"/>
                    </a:lnTo>
                    <a:lnTo>
                      <a:pt x="119" y="50"/>
                    </a:lnTo>
                    <a:lnTo>
                      <a:pt x="43" y="1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72199"/>
                <a:endParaRPr lang="en-US" sz="1250" dirty="0">
                  <a:solidFill>
                    <a:srgbClr val="000000"/>
                  </a:solidFill>
                </a:endParaRPr>
              </a:p>
            </p:txBody>
          </p:sp>
          <p:sp>
            <p:nvSpPr>
              <p:cNvPr id="148" name="Freeform 24"/>
              <p:cNvSpPr>
                <a:spLocks/>
              </p:cNvSpPr>
              <p:nvPr/>
            </p:nvSpPr>
            <p:spPr bwMode="auto">
              <a:xfrm>
                <a:off x="5808663" y="3549651"/>
                <a:ext cx="374650" cy="149225"/>
              </a:xfrm>
              <a:custGeom>
                <a:avLst/>
                <a:gdLst>
                  <a:gd name="T0" fmla="*/ 148 w 236"/>
                  <a:gd name="T1" fmla="*/ 31 h 94"/>
                  <a:gd name="T2" fmla="*/ 148 w 236"/>
                  <a:gd name="T3" fmla="*/ 17 h 94"/>
                  <a:gd name="T4" fmla="*/ 91 w 236"/>
                  <a:gd name="T5" fmla="*/ 0 h 94"/>
                  <a:gd name="T6" fmla="*/ 91 w 236"/>
                  <a:gd name="T7" fmla="*/ 5 h 94"/>
                  <a:gd name="T8" fmla="*/ 53 w 236"/>
                  <a:gd name="T9" fmla="*/ 7 h 94"/>
                  <a:gd name="T10" fmla="*/ 0 w 236"/>
                  <a:gd name="T11" fmla="*/ 29 h 94"/>
                  <a:gd name="T12" fmla="*/ 91 w 236"/>
                  <a:gd name="T13" fmla="*/ 12 h 94"/>
                  <a:gd name="T14" fmla="*/ 91 w 236"/>
                  <a:gd name="T15" fmla="*/ 14 h 94"/>
                  <a:gd name="T16" fmla="*/ 60 w 236"/>
                  <a:gd name="T17" fmla="*/ 19 h 94"/>
                  <a:gd name="T18" fmla="*/ 0 w 236"/>
                  <a:gd name="T19" fmla="*/ 29 h 94"/>
                  <a:gd name="T20" fmla="*/ 119 w 236"/>
                  <a:gd name="T21" fmla="*/ 63 h 94"/>
                  <a:gd name="T22" fmla="*/ 236 w 236"/>
                  <a:gd name="T23" fmla="*/ 94 h 94"/>
                  <a:gd name="T24" fmla="*/ 176 w 236"/>
                  <a:gd name="T25" fmla="*/ 50 h 94"/>
                  <a:gd name="T26" fmla="*/ 148 w 236"/>
                  <a:gd name="T27" fmla="*/ 3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6" h="94">
                    <a:moveTo>
                      <a:pt x="148" y="31"/>
                    </a:moveTo>
                    <a:lnTo>
                      <a:pt x="148" y="17"/>
                    </a:lnTo>
                    <a:lnTo>
                      <a:pt x="91" y="0"/>
                    </a:lnTo>
                    <a:lnTo>
                      <a:pt x="91" y="5"/>
                    </a:lnTo>
                    <a:lnTo>
                      <a:pt x="53" y="7"/>
                    </a:lnTo>
                    <a:lnTo>
                      <a:pt x="0" y="29"/>
                    </a:lnTo>
                    <a:lnTo>
                      <a:pt x="91" y="12"/>
                    </a:lnTo>
                    <a:lnTo>
                      <a:pt x="91" y="14"/>
                    </a:lnTo>
                    <a:lnTo>
                      <a:pt x="60" y="19"/>
                    </a:lnTo>
                    <a:lnTo>
                      <a:pt x="0" y="29"/>
                    </a:lnTo>
                    <a:lnTo>
                      <a:pt x="119" y="63"/>
                    </a:lnTo>
                    <a:lnTo>
                      <a:pt x="236" y="94"/>
                    </a:lnTo>
                    <a:lnTo>
                      <a:pt x="176" y="50"/>
                    </a:lnTo>
                    <a:lnTo>
                      <a:pt x="148"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72199"/>
                <a:endParaRPr lang="en-US" sz="1250" dirty="0">
                  <a:solidFill>
                    <a:srgbClr val="000000"/>
                  </a:solidFill>
                </a:endParaRPr>
              </a:p>
            </p:txBody>
          </p:sp>
        </p:grpSp>
        <p:sp>
          <p:nvSpPr>
            <p:cNvPr id="144" name="Freeform 13"/>
            <p:cNvSpPr>
              <a:spLocks noChangeAspect="1" noEditPoints="1"/>
            </p:cNvSpPr>
            <p:nvPr/>
          </p:nvSpPr>
          <p:spPr bwMode="black">
            <a:xfrm>
              <a:off x="8119678" y="6236621"/>
              <a:ext cx="409278" cy="348471"/>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tx2"/>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60513" tIns="30257" rIns="60513" bIns="30257" numCol="1" rtlCol="0" anchor="ctr" anchorCtr="0" compatLnSpc="1">
              <a:prstTxWarp prst="textNoShape">
                <a:avLst/>
              </a:prstTxWarp>
            </a:bodyPr>
            <a:lstStyle/>
            <a:p>
              <a:pPr defTabSz="544666"/>
              <a:endParaRPr lang="en-US" sz="1090" spc="-90" dirty="0">
                <a:solidFill>
                  <a:srgbClr val="000000">
                    <a:lumMod val="50000"/>
                  </a:srgbClr>
                </a:solidFill>
                <a:latin typeface="Segoe Light" pitchFamily="34" charset="0"/>
              </a:endParaRPr>
            </a:p>
          </p:txBody>
        </p:sp>
      </p:grpSp>
      <p:grpSp>
        <p:nvGrpSpPr>
          <p:cNvPr id="153" name="Group 152"/>
          <p:cNvGrpSpPr/>
          <p:nvPr/>
        </p:nvGrpSpPr>
        <p:grpSpPr>
          <a:xfrm>
            <a:off x="5472605" y="1978213"/>
            <a:ext cx="280746" cy="327427"/>
            <a:chOff x="10280016" y="4544833"/>
            <a:chExt cx="728879" cy="719102"/>
          </a:xfrm>
        </p:grpSpPr>
        <p:grpSp>
          <p:nvGrpSpPr>
            <p:cNvPr id="154" name="Group 153"/>
            <p:cNvGrpSpPr/>
            <p:nvPr/>
          </p:nvGrpSpPr>
          <p:grpSpPr bwMode="black">
            <a:xfrm>
              <a:off x="10280016" y="4544833"/>
              <a:ext cx="728879" cy="719102"/>
              <a:chOff x="2916435" y="3914152"/>
              <a:chExt cx="930763" cy="918513"/>
            </a:xfrm>
          </p:grpSpPr>
          <p:pic>
            <p:nvPicPr>
              <p:cNvPr id="156" name="Picture 155"/>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bwMode="black">
              <a:xfrm rot="2614426" flipH="1">
                <a:off x="2916435" y="4302640"/>
                <a:ext cx="394555" cy="530025"/>
              </a:xfrm>
              <a:prstGeom prst="rect">
                <a:avLst/>
              </a:prstGeom>
            </p:spPr>
          </p:pic>
          <p:sp>
            <p:nvSpPr>
              <p:cNvPr id="157" name="Freeform 61"/>
              <p:cNvSpPr>
                <a:spLocks/>
              </p:cNvSpPr>
              <p:nvPr/>
            </p:nvSpPr>
            <p:spPr bwMode="black">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67222" tIns="33611" rIns="67222" bIns="33611" numCol="1" anchor="t" anchorCtr="0" compatLnSpc="1">
                <a:prstTxWarp prst="textNoShape">
                  <a:avLst/>
                </a:prstTxWarp>
              </a:bodyPr>
              <a:lstStyle/>
              <a:p>
                <a:pPr defTabSz="685714"/>
                <a:endParaRPr lang="en-US" sz="662" dirty="0">
                  <a:solidFill>
                    <a:srgbClr val="FFFFFF"/>
                  </a:solidFill>
                </a:endParaRPr>
              </a:p>
            </p:txBody>
          </p:sp>
        </p:grpSp>
        <p:sp>
          <p:nvSpPr>
            <p:cNvPr id="155" name="Freeform 154"/>
            <p:cNvSpPr/>
            <p:nvPr>
              <p:custDataLst>
                <p:tags r:id="rId1"/>
              </p:custDataLst>
            </p:nvPr>
          </p:nvSpPr>
          <p:spPr>
            <a:xfrm>
              <a:off x="10639372" y="4697517"/>
              <a:ext cx="294872" cy="301210"/>
            </a:xfrm>
            <a:custGeom>
              <a:avLst/>
              <a:gdLst/>
              <a:ahLst/>
              <a:cxnLst/>
              <a:rect l="l" t="t" r="r" b="b"/>
              <a:pathLst>
                <a:path w="1188720" h="1198117">
                  <a:moveTo>
                    <a:pt x="0" y="1179829"/>
                  </a:moveTo>
                  <a:lnTo>
                    <a:pt x="1188720" y="1179829"/>
                  </a:lnTo>
                  <a:lnTo>
                    <a:pt x="1188720" y="1198117"/>
                  </a:lnTo>
                  <a:lnTo>
                    <a:pt x="0" y="1198117"/>
                  </a:lnTo>
                  <a:close/>
                  <a:moveTo>
                    <a:pt x="85725" y="629228"/>
                  </a:moveTo>
                  <a:lnTo>
                    <a:pt x="228600" y="629228"/>
                  </a:lnTo>
                  <a:lnTo>
                    <a:pt x="228600" y="1174749"/>
                  </a:lnTo>
                  <a:lnTo>
                    <a:pt x="85725" y="1174749"/>
                  </a:lnTo>
                  <a:close/>
                  <a:moveTo>
                    <a:pt x="160954" y="560521"/>
                  </a:moveTo>
                  <a:lnTo>
                    <a:pt x="134893" y="565433"/>
                  </a:lnTo>
                  <a:lnTo>
                    <a:pt x="135875" y="570646"/>
                  </a:lnTo>
                  <a:lnTo>
                    <a:pt x="161936" y="565734"/>
                  </a:lnTo>
                  <a:close/>
                  <a:moveTo>
                    <a:pt x="200045" y="527408"/>
                  </a:moveTo>
                  <a:lnTo>
                    <a:pt x="95801" y="547055"/>
                  </a:lnTo>
                  <a:lnTo>
                    <a:pt x="96784" y="552268"/>
                  </a:lnTo>
                  <a:lnTo>
                    <a:pt x="201028" y="532620"/>
                  </a:lnTo>
                  <a:close/>
                  <a:moveTo>
                    <a:pt x="193530" y="502890"/>
                  </a:moveTo>
                  <a:lnTo>
                    <a:pt x="102316" y="520082"/>
                  </a:lnTo>
                  <a:lnTo>
                    <a:pt x="103299" y="525294"/>
                  </a:lnTo>
                  <a:lnTo>
                    <a:pt x="194512" y="508102"/>
                  </a:lnTo>
                  <a:close/>
                  <a:moveTo>
                    <a:pt x="180500" y="479600"/>
                  </a:moveTo>
                  <a:lnTo>
                    <a:pt x="115347" y="491880"/>
                  </a:lnTo>
                  <a:lnTo>
                    <a:pt x="116329" y="497092"/>
                  </a:lnTo>
                  <a:lnTo>
                    <a:pt x="181482" y="484813"/>
                  </a:lnTo>
                  <a:close/>
                  <a:moveTo>
                    <a:pt x="378883" y="434974"/>
                  </a:moveTo>
                  <a:lnTo>
                    <a:pt x="521758" y="434974"/>
                  </a:lnTo>
                  <a:lnTo>
                    <a:pt x="521758" y="1174749"/>
                  </a:lnTo>
                  <a:lnTo>
                    <a:pt x="378883" y="1174749"/>
                  </a:lnTo>
                  <a:close/>
                  <a:moveTo>
                    <a:pt x="672041" y="225425"/>
                  </a:moveTo>
                  <a:lnTo>
                    <a:pt x="814916" y="225425"/>
                  </a:lnTo>
                  <a:lnTo>
                    <a:pt x="814916" y="1174749"/>
                  </a:lnTo>
                  <a:lnTo>
                    <a:pt x="672041" y="1174749"/>
                  </a:lnTo>
                  <a:close/>
                  <a:moveTo>
                    <a:pt x="144046" y="189143"/>
                  </a:moveTo>
                  <a:cubicBezTo>
                    <a:pt x="151107" y="189037"/>
                    <a:pt x="156647" y="189144"/>
                    <a:pt x="164251" y="190420"/>
                  </a:cubicBezTo>
                  <a:cubicBezTo>
                    <a:pt x="171855" y="191696"/>
                    <a:pt x="181740" y="194037"/>
                    <a:pt x="189670" y="196802"/>
                  </a:cubicBezTo>
                  <a:cubicBezTo>
                    <a:pt x="197599" y="199568"/>
                    <a:pt x="204877" y="202865"/>
                    <a:pt x="211830" y="207013"/>
                  </a:cubicBezTo>
                  <a:cubicBezTo>
                    <a:pt x="218782" y="211162"/>
                    <a:pt x="225516" y="216161"/>
                    <a:pt x="231382" y="221693"/>
                  </a:cubicBezTo>
                  <a:cubicBezTo>
                    <a:pt x="237248" y="227224"/>
                    <a:pt x="242679" y="233712"/>
                    <a:pt x="247025" y="240201"/>
                  </a:cubicBezTo>
                  <a:cubicBezTo>
                    <a:pt x="251370" y="246689"/>
                    <a:pt x="254411" y="253923"/>
                    <a:pt x="257453" y="260624"/>
                  </a:cubicBezTo>
                  <a:cubicBezTo>
                    <a:pt x="260495" y="267325"/>
                    <a:pt x="263319" y="273282"/>
                    <a:pt x="265274" y="280409"/>
                  </a:cubicBezTo>
                  <a:cubicBezTo>
                    <a:pt x="267230" y="287536"/>
                    <a:pt x="268967" y="295194"/>
                    <a:pt x="269185" y="303385"/>
                  </a:cubicBezTo>
                  <a:cubicBezTo>
                    <a:pt x="269402" y="311575"/>
                    <a:pt x="268641" y="320510"/>
                    <a:pt x="266578" y="329552"/>
                  </a:cubicBezTo>
                  <a:cubicBezTo>
                    <a:pt x="264514" y="338593"/>
                    <a:pt x="261146" y="347528"/>
                    <a:pt x="256801" y="357633"/>
                  </a:cubicBezTo>
                  <a:cubicBezTo>
                    <a:pt x="252456" y="367738"/>
                    <a:pt x="246373" y="378375"/>
                    <a:pt x="240507" y="390182"/>
                  </a:cubicBezTo>
                  <a:cubicBezTo>
                    <a:pt x="234641" y="401989"/>
                    <a:pt x="226277" y="418902"/>
                    <a:pt x="221606" y="428476"/>
                  </a:cubicBezTo>
                  <a:cubicBezTo>
                    <a:pt x="216935" y="438049"/>
                    <a:pt x="213568" y="443048"/>
                    <a:pt x="212481" y="447622"/>
                  </a:cubicBezTo>
                  <a:cubicBezTo>
                    <a:pt x="211395" y="452196"/>
                    <a:pt x="215414" y="453260"/>
                    <a:pt x="215088" y="455919"/>
                  </a:cubicBezTo>
                  <a:cubicBezTo>
                    <a:pt x="214762" y="458578"/>
                    <a:pt x="210743" y="461025"/>
                    <a:pt x="210526" y="463578"/>
                  </a:cubicBezTo>
                  <a:cubicBezTo>
                    <a:pt x="210309" y="466130"/>
                    <a:pt x="214219" y="467620"/>
                    <a:pt x="213785" y="471236"/>
                  </a:cubicBezTo>
                  <a:lnTo>
                    <a:pt x="207919" y="485277"/>
                  </a:lnTo>
                  <a:cubicBezTo>
                    <a:pt x="207267" y="489213"/>
                    <a:pt x="209005" y="491766"/>
                    <a:pt x="209874" y="494850"/>
                  </a:cubicBezTo>
                  <a:cubicBezTo>
                    <a:pt x="210743" y="497935"/>
                    <a:pt x="213567" y="499743"/>
                    <a:pt x="213133" y="503785"/>
                  </a:cubicBezTo>
                  <a:cubicBezTo>
                    <a:pt x="212698" y="507827"/>
                    <a:pt x="207158" y="514954"/>
                    <a:pt x="207267" y="519102"/>
                  </a:cubicBezTo>
                  <a:cubicBezTo>
                    <a:pt x="207376" y="523251"/>
                    <a:pt x="213024" y="525166"/>
                    <a:pt x="213785" y="528676"/>
                  </a:cubicBezTo>
                  <a:lnTo>
                    <a:pt x="211830" y="540164"/>
                  </a:lnTo>
                  <a:cubicBezTo>
                    <a:pt x="210743" y="542929"/>
                    <a:pt x="207484" y="543461"/>
                    <a:pt x="207267" y="545270"/>
                  </a:cubicBezTo>
                  <a:cubicBezTo>
                    <a:pt x="207050" y="547078"/>
                    <a:pt x="209440" y="548780"/>
                    <a:pt x="210526" y="551013"/>
                  </a:cubicBezTo>
                  <a:cubicBezTo>
                    <a:pt x="211612" y="553247"/>
                    <a:pt x="213676" y="555587"/>
                    <a:pt x="213785" y="558672"/>
                  </a:cubicBezTo>
                  <a:cubicBezTo>
                    <a:pt x="213893" y="561757"/>
                    <a:pt x="213242" y="566437"/>
                    <a:pt x="211178" y="569522"/>
                  </a:cubicBezTo>
                  <a:cubicBezTo>
                    <a:pt x="209114" y="572606"/>
                    <a:pt x="207593" y="574628"/>
                    <a:pt x="201401" y="577180"/>
                  </a:cubicBezTo>
                  <a:cubicBezTo>
                    <a:pt x="195209" y="579733"/>
                    <a:pt x="179024" y="582606"/>
                    <a:pt x="174027" y="584839"/>
                  </a:cubicBezTo>
                  <a:cubicBezTo>
                    <a:pt x="169031" y="587073"/>
                    <a:pt x="172724" y="588137"/>
                    <a:pt x="171420" y="590583"/>
                  </a:cubicBezTo>
                  <a:cubicBezTo>
                    <a:pt x="170117" y="593030"/>
                    <a:pt x="169248" y="597072"/>
                    <a:pt x="166206" y="599518"/>
                  </a:cubicBezTo>
                  <a:cubicBezTo>
                    <a:pt x="163164" y="601964"/>
                    <a:pt x="157733" y="604198"/>
                    <a:pt x="153171" y="605262"/>
                  </a:cubicBezTo>
                  <a:cubicBezTo>
                    <a:pt x="148608" y="606326"/>
                    <a:pt x="142960" y="606645"/>
                    <a:pt x="138832" y="605900"/>
                  </a:cubicBezTo>
                  <a:cubicBezTo>
                    <a:pt x="134704" y="605156"/>
                    <a:pt x="131011" y="602603"/>
                    <a:pt x="128404" y="600794"/>
                  </a:cubicBezTo>
                  <a:cubicBezTo>
                    <a:pt x="125797" y="598986"/>
                    <a:pt x="124276" y="597391"/>
                    <a:pt x="123189" y="595051"/>
                  </a:cubicBezTo>
                  <a:lnTo>
                    <a:pt x="121886" y="586754"/>
                  </a:lnTo>
                  <a:cubicBezTo>
                    <a:pt x="118084" y="584626"/>
                    <a:pt x="110806" y="581648"/>
                    <a:pt x="110806" y="581648"/>
                  </a:cubicBezTo>
                  <a:cubicBezTo>
                    <a:pt x="107004" y="580052"/>
                    <a:pt x="100704" y="577712"/>
                    <a:pt x="97119" y="575904"/>
                  </a:cubicBezTo>
                  <a:cubicBezTo>
                    <a:pt x="93534" y="574096"/>
                    <a:pt x="91471" y="572713"/>
                    <a:pt x="89298" y="570798"/>
                  </a:cubicBezTo>
                  <a:cubicBezTo>
                    <a:pt x="87125" y="568883"/>
                    <a:pt x="84844" y="566756"/>
                    <a:pt x="84084" y="564416"/>
                  </a:cubicBezTo>
                  <a:cubicBezTo>
                    <a:pt x="83324" y="562076"/>
                    <a:pt x="83975" y="559417"/>
                    <a:pt x="84736" y="556757"/>
                  </a:cubicBezTo>
                  <a:lnTo>
                    <a:pt x="88646" y="548461"/>
                  </a:lnTo>
                  <a:cubicBezTo>
                    <a:pt x="88972" y="546546"/>
                    <a:pt x="87668" y="546759"/>
                    <a:pt x="86691" y="545270"/>
                  </a:cubicBezTo>
                  <a:cubicBezTo>
                    <a:pt x="85713" y="543780"/>
                    <a:pt x="83650" y="541866"/>
                    <a:pt x="82780" y="539526"/>
                  </a:cubicBezTo>
                  <a:cubicBezTo>
                    <a:pt x="81911" y="537185"/>
                    <a:pt x="81151" y="533994"/>
                    <a:pt x="81477" y="531229"/>
                  </a:cubicBezTo>
                  <a:cubicBezTo>
                    <a:pt x="81803" y="528463"/>
                    <a:pt x="83758" y="525166"/>
                    <a:pt x="84736" y="522932"/>
                  </a:cubicBezTo>
                  <a:cubicBezTo>
                    <a:pt x="85713" y="520698"/>
                    <a:pt x="87451" y="519315"/>
                    <a:pt x="87343" y="517826"/>
                  </a:cubicBezTo>
                  <a:cubicBezTo>
                    <a:pt x="87234" y="516337"/>
                    <a:pt x="85061" y="515699"/>
                    <a:pt x="84084" y="513997"/>
                  </a:cubicBezTo>
                  <a:cubicBezTo>
                    <a:pt x="83106" y="512295"/>
                    <a:pt x="81803" y="509955"/>
                    <a:pt x="81477" y="507615"/>
                  </a:cubicBezTo>
                  <a:cubicBezTo>
                    <a:pt x="81151" y="505274"/>
                    <a:pt x="81042" y="502615"/>
                    <a:pt x="82129" y="499956"/>
                  </a:cubicBezTo>
                  <a:lnTo>
                    <a:pt x="87994" y="491659"/>
                  </a:lnTo>
                  <a:cubicBezTo>
                    <a:pt x="88646" y="489319"/>
                    <a:pt x="87125" y="488681"/>
                    <a:pt x="86039" y="485915"/>
                  </a:cubicBezTo>
                  <a:cubicBezTo>
                    <a:pt x="84953" y="483150"/>
                    <a:pt x="82346" y="478469"/>
                    <a:pt x="81477" y="475065"/>
                  </a:cubicBezTo>
                  <a:cubicBezTo>
                    <a:pt x="80608" y="471662"/>
                    <a:pt x="80282" y="468790"/>
                    <a:pt x="80825" y="465492"/>
                  </a:cubicBezTo>
                  <a:cubicBezTo>
                    <a:pt x="81368" y="462195"/>
                    <a:pt x="86148" y="458259"/>
                    <a:pt x="85387" y="453366"/>
                  </a:cubicBezTo>
                  <a:cubicBezTo>
                    <a:pt x="84627" y="448473"/>
                    <a:pt x="80173" y="444005"/>
                    <a:pt x="76263" y="436134"/>
                  </a:cubicBezTo>
                  <a:cubicBezTo>
                    <a:pt x="72352" y="428263"/>
                    <a:pt x="68116" y="418583"/>
                    <a:pt x="61924" y="406138"/>
                  </a:cubicBezTo>
                  <a:cubicBezTo>
                    <a:pt x="55732" y="393693"/>
                    <a:pt x="44761" y="373695"/>
                    <a:pt x="39112" y="361463"/>
                  </a:cubicBezTo>
                  <a:cubicBezTo>
                    <a:pt x="33464" y="349230"/>
                    <a:pt x="30313" y="342635"/>
                    <a:pt x="28032" y="332743"/>
                  </a:cubicBezTo>
                  <a:cubicBezTo>
                    <a:pt x="25751" y="322850"/>
                    <a:pt x="24664" y="313064"/>
                    <a:pt x="25425" y="302108"/>
                  </a:cubicBezTo>
                  <a:cubicBezTo>
                    <a:pt x="26186" y="291152"/>
                    <a:pt x="29118" y="277324"/>
                    <a:pt x="32595" y="267006"/>
                  </a:cubicBezTo>
                  <a:cubicBezTo>
                    <a:pt x="36071" y="256688"/>
                    <a:pt x="40525" y="248498"/>
                    <a:pt x="46282" y="240201"/>
                  </a:cubicBezTo>
                  <a:cubicBezTo>
                    <a:pt x="52039" y="231904"/>
                    <a:pt x="58991" y="223820"/>
                    <a:pt x="67138" y="217225"/>
                  </a:cubicBezTo>
                  <a:cubicBezTo>
                    <a:pt x="75285" y="210630"/>
                    <a:pt x="86039" y="204992"/>
                    <a:pt x="95164" y="200631"/>
                  </a:cubicBezTo>
                  <a:cubicBezTo>
                    <a:pt x="104289" y="196270"/>
                    <a:pt x="113739" y="192973"/>
                    <a:pt x="121886" y="191058"/>
                  </a:cubicBezTo>
                  <a:cubicBezTo>
                    <a:pt x="130033" y="189143"/>
                    <a:pt x="136985" y="189250"/>
                    <a:pt x="144046" y="189143"/>
                  </a:cubicBezTo>
                  <a:close/>
                  <a:moveTo>
                    <a:pt x="965198" y="0"/>
                  </a:moveTo>
                  <a:lnTo>
                    <a:pt x="1108073" y="0"/>
                  </a:lnTo>
                  <a:lnTo>
                    <a:pt x="1108073" y="1174749"/>
                  </a:lnTo>
                  <a:lnTo>
                    <a:pt x="965198" y="1174749"/>
                  </a:lnTo>
                  <a:close/>
                </a:path>
              </a:pathLst>
            </a:custGeom>
            <a:solidFill>
              <a:schemeClr val="bg1"/>
            </a:solidFill>
            <a:ln w="19050" cap="flat" cmpd="sng" algn="ctr">
              <a:noFill/>
              <a:prstDash val="solid"/>
            </a:ln>
            <a:effectLst/>
          </p:spPr>
          <p:txBody>
            <a:bodyPr rtlCol="0" anchor="ctr"/>
            <a:lstStyle/>
            <a:p>
              <a:pPr algn="ctr">
                <a:defRPr/>
              </a:pPr>
              <a:endParaRPr lang="en-US" sz="1090" kern="0" dirty="0">
                <a:solidFill>
                  <a:sysClr val="window" lastClr="FFFFFF"/>
                </a:solidFill>
                <a:latin typeface="Arial"/>
              </a:endParaRPr>
            </a:p>
          </p:txBody>
        </p:sp>
      </p:grpSp>
    </p:spTree>
    <p:extLst>
      <p:ext uri="{BB962C8B-B14F-4D97-AF65-F5344CB8AC3E}">
        <p14:creationId xmlns:p14="http://schemas.microsoft.com/office/powerpoint/2010/main" val="33122214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Roadblocks to evolve your DW</a:t>
            </a:r>
            <a:endParaRPr lang="en-IE" dirty="0"/>
          </a:p>
        </p:txBody>
      </p:sp>
      <p:sp>
        <p:nvSpPr>
          <p:cNvPr id="4" name="Footer Placeholder 3"/>
          <p:cNvSpPr>
            <a:spLocks noGrp="1"/>
          </p:cNvSpPr>
          <p:nvPr>
            <p:ph type="ftr" sz="quarter" idx="11"/>
          </p:nvPr>
        </p:nvSpPr>
        <p:spPr/>
        <p:txBody>
          <a:bodyPr/>
          <a:lstStyle/>
          <a:p>
            <a:r>
              <a:rPr lang="pl-PL" smtClean="0"/>
              <a:t>SQLDay 2014</a:t>
            </a:r>
            <a:endParaRPr lang="pl-PL" dirty="0" smtClean="0"/>
          </a:p>
        </p:txBody>
      </p:sp>
      <p:grpSp>
        <p:nvGrpSpPr>
          <p:cNvPr id="5" name="Group 4"/>
          <p:cNvGrpSpPr/>
          <p:nvPr/>
        </p:nvGrpSpPr>
        <p:grpSpPr>
          <a:xfrm>
            <a:off x="489285" y="2071788"/>
            <a:ext cx="1775272" cy="2886972"/>
            <a:chOff x="665460" y="1671132"/>
            <a:chExt cx="2414493" cy="3926482"/>
          </a:xfrm>
        </p:grpSpPr>
        <p:sp>
          <p:nvSpPr>
            <p:cNvPr id="6" name="Rectangle 5"/>
            <p:cNvSpPr/>
            <p:nvPr/>
          </p:nvSpPr>
          <p:spPr>
            <a:xfrm>
              <a:off x="665460" y="2340802"/>
              <a:ext cx="2414493" cy="24188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135"/>
              <a:endParaRPr lang="en-US" sz="1765" dirty="0">
                <a:solidFill>
                  <a:srgbClr val="FFFFFF"/>
                </a:solidFill>
              </a:endParaRPr>
            </a:p>
          </p:txBody>
        </p:sp>
        <p:sp>
          <p:nvSpPr>
            <p:cNvPr id="7" name="TextBox 6"/>
            <p:cNvSpPr txBox="1"/>
            <p:nvPr/>
          </p:nvSpPr>
          <p:spPr>
            <a:xfrm>
              <a:off x="665460" y="1671132"/>
              <a:ext cx="2414493" cy="769482"/>
            </a:xfrm>
            <a:prstGeom prst="rect">
              <a:avLst/>
            </a:prstGeom>
            <a:solidFill>
              <a:schemeClr val="accent4"/>
            </a:solidFill>
          </p:spPr>
          <p:txBody>
            <a:bodyPr wrap="square" lIns="67232" tIns="67232" rIns="0" bIns="67232" rtlCol="0">
              <a:spAutoFit/>
            </a:bodyPr>
            <a:lstStyle/>
            <a:p>
              <a:pPr defTabSz="913135"/>
              <a:r>
                <a:rPr lang="en-US" sz="1397" dirty="0">
                  <a:solidFill>
                    <a:srgbClr val="FFFFFF"/>
                  </a:solidFill>
                </a:rPr>
                <a:t>Keep legacy investment</a:t>
              </a:r>
            </a:p>
          </p:txBody>
        </p:sp>
        <p:grpSp>
          <p:nvGrpSpPr>
            <p:cNvPr id="8" name="Group 7"/>
            <p:cNvGrpSpPr/>
            <p:nvPr/>
          </p:nvGrpSpPr>
          <p:grpSpPr>
            <a:xfrm>
              <a:off x="920206" y="3059837"/>
              <a:ext cx="1934629" cy="1118827"/>
              <a:chOff x="563879" y="2935013"/>
              <a:chExt cx="1934629" cy="1118827"/>
            </a:xfrm>
          </p:grpSpPr>
          <p:pic>
            <p:nvPicPr>
              <p:cNvPr id="10" name="Picture 2" descr="\\MAGNUM\Projects\Microsoft\Cloud Power FY12\Design\ICONS_PNG\Server.png"/>
              <p:cNvPicPr>
                <a:picLocks noChangeAspect="1" noChangeArrowheads="1"/>
              </p:cNvPicPr>
              <p:nvPr/>
            </p:nvPicPr>
            <p:blipFill rotWithShape="1">
              <a:blip r:embed="rId2" cstate="print">
                <a:lum bright="100000"/>
              </a:blip>
              <a:srcRect l="20202" t="12324" r="20392" b="11797"/>
              <a:stretch/>
            </p:blipFill>
            <p:spPr bwMode="auto">
              <a:xfrm>
                <a:off x="1622585" y="2935013"/>
                <a:ext cx="875923" cy="1118827"/>
              </a:xfrm>
              <a:prstGeom prst="rect">
                <a:avLst/>
              </a:prstGeom>
              <a:noFill/>
            </p:spPr>
          </p:pic>
          <p:pic>
            <p:nvPicPr>
              <p:cNvPr id="11" name="Picture 9" descr="\\MAGNUM\Projects\Microsoft\Cloud Power FY12\Design\Icons\PNGs\Optimized.png"/>
              <p:cNvPicPr>
                <a:picLocks noChangeAspect="1" noChangeArrowheads="1"/>
              </p:cNvPicPr>
              <p:nvPr/>
            </p:nvPicPr>
            <p:blipFill rotWithShape="1">
              <a:blip r:embed="rId3" cstate="print">
                <a:lum bright="100000"/>
              </a:blip>
              <a:srcRect l="20907" t="19104" r="20550" b="19427"/>
              <a:stretch/>
            </p:blipFill>
            <p:spPr bwMode="auto">
              <a:xfrm>
                <a:off x="563879" y="2990458"/>
                <a:ext cx="994602" cy="1044331"/>
              </a:xfrm>
              <a:prstGeom prst="rect">
                <a:avLst/>
              </a:prstGeom>
              <a:noFill/>
            </p:spPr>
          </p:pic>
        </p:grpSp>
        <p:sp>
          <p:nvSpPr>
            <p:cNvPr id="9" name="Pentagon 8"/>
            <p:cNvSpPr/>
            <p:nvPr/>
          </p:nvSpPr>
          <p:spPr>
            <a:xfrm rot="5400000">
              <a:off x="1415506" y="4226014"/>
              <a:ext cx="914400" cy="1828800"/>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135"/>
              <a:endParaRPr lang="en-US" sz="1765" dirty="0">
                <a:solidFill>
                  <a:srgbClr val="FFFFFF"/>
                </a:solidFill>
              </a:endParaRPr>
            </a:p>
          </p:txBody>
        </p:sp>
      </p:grpSp>
      <p:grpSp>
        <p:nvGrpSpPr>
          <p:cNvPr id="12" name="Group 11"/>
          <p:cNvGrpSpPr/>
          <p:nvPr/>
        </p:nvGrpSpPr>
        <p:grpSpPr>
          <a:xfrm>
            <a:off x="4718452" y="2071788"/>
            <a:ext cx="1775272" cy="2886972"/>
            <a:chOff x="3519925" y="1674899"/>
            <a:chExt cx="2414493" cy="3926482"/>
          </a:xfrm>
        </p:grpSpPr>
        <p:sp>
          <p:nvSpPr>
            <p:cNvPr id="13" name="Pentagon 12"/>
            <p:cNvSpPr/>
            <p:nvPr/>
          </p:nvSpPr>
          <p:spPr>
            <a:xfrm rot="5400000">
              <a:off x="4269971" y="4229781"/>
              <a:ext cx="914400" cy="1828800"/>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135"/>
              <a:endParaRPr lang="en-US" sz="1765" dirty="0">
                <a:solidFill>
                  <a:srgbClr val="FFFFFF"/>
                </a:solidFill>
              </a:endParaRPr>
            </a:p>
          </p:txBody>
        </p:sp>
        <p:sp>
          <p:nvSpPr>
            <p:cNvPr id="14" name="Rectangle 13"/>
            <p:cNvSpPr/>
            <p:nvPr/>
          </p:nvSpPr>
          <p:spPr>
            <a:xfrm>
              <a:off x="3519925" y="2352124"/>
              <a:ext cx="2414493" cy="24188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135"/>
              <a:endParaRPr lang="en-US" sz="1765" dirty="0">
                <a:solidFill>
                  <a:srgbClr val="FFFFFF"/>
                </a:solidFill>
              </a:endParaRPr>
            </a:p>
          </p:txBody>
        </p:sp>
        <p:sp>
          <p:nvSpPr>
            <p:cNvPr id="15" name="TextBox 14"/>
            <p:cNvSpPr txBox="1"/>
            <p:nvPr/>
          </p:nvSpPr>
          <p:spPr>
            <a:xfrm>
              <a:off x="3519925" y="1674899"/>
              <a:ext cx="2414493" cy="769482"/>
            </a:xfrm>
            <a:prstGeom prst="rect">
              <a:avLst/>
            </a:prstGeom>
            <a:solidFill>
              <a:schemeClr val="accent5"/>
            </a:solidFill>
          </p:spPr>
          <p:txBody>
            <a:bodyPr wrap="square" tIns="67232" rIns="0" bIns="67232" rtlCol="0">
              <a:spAutoFit/>
            </a:bodyPr>
            <a:lstStyle/>
            <a:p>
              <a:pPr defTabSz="913135"/>
              <a:r>
                <a:rPr lang="en-US" sz="1397" dirty="0">
                  <a:solidFill>
                    <a:srgbClr val="FFFFFF"/>
                  </a:solidFill>
                </a:rPr>
                <a:t>Buy new tier-one hardware appliance</a:t>
              </a:r>
            </a:p>
          </p:txBody>
        </p:sp>
        <p:pic>
          <p:nvPicPr>
            <p:cNvPr id="16" name="Picture 2" descr="\\MAGNUM\Projects\Microsoft\Cloud Power FY12\Design\Icons\PNGs\Cloud_on_your_terms.png"/>
            <p:cNvPicPr>
              <a:picLocks noChangeAspect="1" noChangeArrowheads="1"/>
            </p:cNvPicPr>
            <p:nvPr/>
          </p:nvPicPr>
          <p:blipFill rotWithShape="1">
            <a:blip r:embed="rId4" cstate="print">
              <a:lum bright="100000"/>
            </a:blip>
            <a:srcRect t="13225" b="13766"/>
            <a:stretch/>
          </p:blipFill>
          <p:spPr bwMode="auto">
            <a:xfrm>
              <a:off x="3930656" y="3009544"/>
              <a:ext cx="1593030" cy="1270815"/>
            </a:xfrm>
            <a:prstGeom prst="rect">
              <a:avLst/>
            </a:prstGeom>
            <a:noFill/>
            <a:ln>
              <a:noFill/>
            </a:ln>
          </p:spPr>
        </p:pic>
      </p:grpSp>
      <p:grpSp>
        <p:nvGrpSpPr>
          <p:cNvPr id="17" name="Group 16"/>
          <p:cNvGrpSpPr/>
          <p:nvPr/>
        </p:nvGrpSpPr>
        <p:grpSpPr>
          <a:xfrm>
            <a:off x="2603859" y="2071788"/>
            <a:ext cx="1775272" cy="2886972"/>
            <a:chOff x="6385148" y="1671794"/>
            <a:chExt cx="2414493" cy="3926482"/>
          </a:xfrm>
        </p:grpSpPr>
        <p:sp>
          <p:nvSpPr>
            <p:cNvPr id="18" name="Pentagon 17"/>
            <p:cNvSpPr/>
            <p:nvPr/>
          </p:nvSpPr>
          <p:spPr>
            <a:xfrm rot="5400000">
              <a:off x="7135194" y="4226676"/>
              <a:ext cx="914400" cy="1828800"/>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135"/>
              <a:endParaRPr lang="en-US" sz="1765" dirty="0">
                <a:solidFill>
                  <a:srgbClr val="FFFFFF"/>
                </a:solidFill>
              </a:endParaRPr>
            </a:p>
          </p:txBody>
        </p:sp>
        <p:sp>
          <p:nvSpPr>
            <p:cNvPr id="19" name="Rectangle 18"/>
            <p:cNvSpPr/>
            <p:nvPr/>
          </p:nvSpPr>
          <p:spPr>
            <a:xfrm>
              <a:off x="6385148" y="2349019"/>
              <a:ext cx="2414493" cy="24188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135"/>
              <a:endParaRPr lang="en-US" sz="1765" dirty="0">
                <a:solidFill>
                  <a:srgbClr val="FFFFFF"/>
                </a:solidFill>
              </a:endParaRPr>
            </a:p>
          </p:txBody>
        </p:sp>
        <p:sp>
          <p:nvSpPr>
            <p:cNvPr id="20" name="TextBox 19"/>
            <p:cNvSpPr txBox="1"/>
            <p:nvPr/>
          </p:nvSpPr>
          <p:spPr>
            <a:xfrm>
              <a:off x="6385148" y="1671794"/>
              <a:ext cx="2414493" cy="769482"/>
            </a:xfrm>
            <a:prstGeom prst="rect">
              <a:avLst/>
            </a:prstGeom>
            <a:solidFill>
              <a:schemeClr val="tx1">
                <a:lumMod val="50000"/>
                <a:lumOff val="50000"/>
              </a:schemeClr>
            </a:solidFill>
          </p:spPr>
          <p:txBody>
            <a:bodyPr wrap="square" tIns="67232" rIns="0" bIns="67232" rtlCol="0">
              <a:spAutoFit/>
            </a:bodyPr>
            <a:lstStyle/>
            <a:p>
              <a:pPr defTabSz="913135"/>
              <a:r>
                <a:rPr lang="en-US" sz="1397" dirty="0">
                  <a:solidFill>
                    <a:srgbClr val="FFFFFF"/>
                  </a:solidFill>
                </a:rPr>
                <a:t>Acquire Big Data solution</a:t>
              </a:r>
            </a:p>
          </p:txBody>
        </p:sp>
        <p:pic>
          <p:nvPicPr>
            <p:cNvPr id="21" name="Picture 2"/>
            <p:cNvPicPr>
              <a:picLocks noChangeAspect="1" noChangeArrowheads="1"/>
            </p:cNvPicPr>
            <p:nvPr/>
          </p:nvPicPr>
          <p:blipFill>
            <a:blip r:embed="rId5" cstate="screen">
              <a:extLst>
                <a:ext uri="{28A0092B-C50C-407E-A947-70E740481C1C}">
                  <a14:useLocalDpi xmlns:a14="http://schemas.microsoft.com/office/drawing/2010/main" val="0"/>
                </a:ext>
              </a:extLst>
            </a:blip>
            <a:stretch>
              <a:fillRect/>
            </a:stretch>
          </p:blipFill>
          <p:spPr bwMode="auto">
            <a:xfrm>
              <a:off x="6734863" y="3023073"/>
              <a:ext cx="1617377" cy="1196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2" name="Title 1"/>
          <p:cNvSpPr txBox="1">
            <a:spLocks/>
          </p:cNvSpPr>
          <p:nvPr/>
        </p:nvSpPr>
        <p:spPr>
          <a:xfrm>
            <a:off x="229622" y="957049"/>
            <a:ext cx="8748777" cy="560843"/>
          </a:xfrm>
          <a:prstGeom prst="rect">
            <a:avLst/>
          </a:prstGeom>
        </p:spPr>
        <p:txBody>
          <a:bodyPr lIns="91305" tIns="45651" rIns="91305" bIns="45651"/>
          <a:lstStyle>
            <a:lvl1pPr algn="l" defTabSz="914400" rtl="0" eaLnBrk="1" latinLnBrk="0" hangingPunct="1">
              <a:spcBef>
                <a:spcPct val="0"/>
              </a:spcBef>
              <a:buNone/>
              <a:defRPr sz="2800" kern="1200" cap="all" baseline="0">
                <a:solidFill>
                  <a:srgbClr val="E8E8E8"/>
                </a:solidFill>
                <a:latin typeface="Segoe Light" pitchFamily="34" charset="0"/>
                <a:ea typeface="+mj-ea"/>
                <a:cs typeface="+mj-cs"/>
              </a:defRPr>
            </a:lvl1pPr>
          </a:lstStyle>
          <a:p>
            <a:endParaRPr lang="en-US" sz="2426" dirty="0">
              <a:latin typeface="Segoe UI Light" pitchFamily="34" charset="0"/>
            </a:endParaRPr>
          </a:p>
        </p:txBody>
      </p:sp>
      <p:grpSp>
        <p:nvGrpSpPr>
          <p:cNvPr id="23" name="Group 22"/>
          <p:cNvGrpSpPr/>
          <p:nvPr/>
        </p:nvGrpSpPr>
        <p:grpSpPr>
          <a:xfrm>
            <a:off x="6833036" y="2071788"/>
            <a:ext cx="1775272" cy="2886972"/>
            <a:chOff x="9293402" y="1651358"/>
            <a:chExt cx="2414493" cy="3926482"/>
          </a:xfrm>
        </p:grpSpPr>
        <p:sp>
          <p:nvSpPr>
            <p:cNvPr id="24" name="Pentagon 23"/>
            <p:cNvSpPr/>
            <p:nvPr/>
          </p:nvSpPr>
          <p:spPr>
            <a:xfrm rot="5400000">
              <a:off x="10049471" y="4206240"/>
              <a:ext cx="914400" cy="1828800"/>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135"/>
              <a:endParaRPr lang="en-US" sz="1765" dirty="0">
                <a:solidFill>
                  <a:srgbClr val="FFFFFF"/>
                </a:solidFill>
              </a:endParaRPr>
            </a:p>
          </p:txBody>
        </p:sp>
        <p:sp>
          <p:nvSpPr>
            <p:cNvPr id="25" name="Rectangle 24"/>
            <p:cNvSpPr/>
            <p:nvPr/>
          </p:nvSpPr>
          <p:spPr>
            <a:xfrm>
              <a:off x="9293402" y="2318547"/>
              <a:ext cx="2414493" cy="241887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135"/>
              <a:endParaRPr lang="en-US" sz="1765" dirty="0">
                <a:solidFill>
                  <a:srgbClr val="FFFFFF"/>
                </a:solidFill>
              </a:endParaRPr>
            </a:p>
          </p:txBody>
        </p:sp>
        <p:sp>
          <p:nvSpPr>
            <p:cNvPr id="26" name="TextBox 25"/>
            <p:cNvSpPr txBox="1"/>
            <p:nvPr/>
          </p:nvSpPr>
          <p:spPr>
            <a:xfrm>
              <a:off x="9293402" y="1651358"/>
              <a:ext cx="2414493" cy="769482"/>
            </a:xfrm>
            <a:prstGeom prst="rect">
              <a:avLst/>
            </a:prstGeom>
            <a:solidFill>
              <a:schemeClr val="accent4">
                <a:lumMod val="60000"/>
                <a:lumOff val="40000"/>
              </a:schemeClr>
            </a:solidFill>
          </p:spPr>
          <p:txBody>
            <a:bodyPr wrap="square" lIns="67232" tIns="67232" rIns="0" bIns="67232" rtlCol="0">
              <a:spAutoFit/>
            </a:bodyPr>
            <a:lstStyle/>
            <a:p>
              <a:pPr defTabSz="913135"/>
              <a:r>
                <a:rPr lang="en-US" sz="1397" dirty="0">
                  <a:solidFill>
                    <a:srgbClr val="FFFFFF"/>
                  </a:solidFill>
                </a:rPr>
                <a:t>Acquire business intelligence</a:t>
              </a:r>
            </a:p>
          </p:txBody>
        </p:sp>
        <p:grpSp>
          <p:nvGrpSpPr>
            <p:cNvPr id="27" name="Group 26"/>
            <p:cNvGrpSpPr/>
            <p:nvPr/>
          </p:nvGrpSpPr>
          <p:grpSpPr>
            <a:xfrm>
              <a:off x="9630197" y="3044245"/>
              <a:ext cx="1740903" cy="1138067"/>
              <a:chOff x="9490343" y="2968613"/>
              <a:chExt cx="1740903" cy="1138067"/>
            </a:xfrm>
          </p:grpSpPr>
          <p:pic>
            <p:nvPicPr>
              <p:cNvPr id="28" name="Picture 7" descr="\\MAGNUM\Projects\Microsoft\Cloud Power FY12\Design\Icons\PNGs\Repair.png"/>
              <p:cNvPicPr>
                <a:picLocks noChangeAspect="1" noChangeArrowheads="1"/>
              </p:cNvPicPr>
              <p:nvPr/>
            </p:nvPicPr>
            <p:blipFill>
              <a:blip r:embed="rId6" cstate="print">
                <a:lum bright="100000"/>
              </a:blip>
              <a:srcRect/>
              <a:stretch>
                <a:fillRect/>
              </a:stretch>
            </p:blipFill>
            <p:spPr bwMode="auto">
              <a:xfrm>
                <a:off x="9863004" y="2968613"/>
                <a:ext cx="981070" cy="981071"/>
              </a:xfrm>
              <a:prstGeom prst="rect">
                <a:avLst/>
              </a:prstGeom>
              <a:noFill/>
            </p:spPr>
          </p:pic>
          <p:sp>
            <p:nvSpPr>
              <p:cNvPr id="29" name="Freeform 27"/>
              <p:cNvSpPr>
                <a:spLocks noChangeAspect="1" noEditPoints="1"/>
              </p:cNvSpPr>
              <p:nvPr/>
            </p:nvSpPr>
            <p:spPr bwMode="black">
              <a:xfrm>
                <a:off x="9490343" y="2984942"/>
                <a:ext cx="1740903" cy="1121738"/>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rgbClr val="FFFFFF"/>
              </a:solidFill>
              <a:extLst/>
            </p:spPr>
            <p:txBody>
              <a:bodyPr vert="horz" wrap="square" lIns="91427" tIns="45714" rIns="91427" bIns="45714" numCol="1" anchor="t" anchorCtr="0" compatLnSpc="1">
                <a:prstTxWarp prst="textNoShape">
                  <a:avLst/>
                </a:prstTxWarp>
              </a:bodyPr>
              <a:lstStyle/>
              <a:p>
                <a:pPr defTabSz="1217301">
                  <a:defRPr/>
                </a:pPr>
                <a:endParaRPr lang="en-US" sz="2426" kern="0" dirty="0">
                  <a:solidFill>
                    <a:srgbClr val="000000"/>
                  </a:solidFill>
                </a:endParaRPr>
              </a:p>
            </p:txBody>
          </p:sp>
        </p:grpSp>
      </p:grpSp>
      <p:sp>
        <p:nvSpPr>
          <p:cNvPr id="31" name="TextBox 30"/>
          <p:cNvSpPr txBox="1"/>
          <p:nvPr/>
        </p:nvSpPr>
        <p:spPr>
          <a:xfrm>
            <a:off x="355737" y="5025992"/>
            <a:ext cx="2042366" cy="771254"/>
          </a:xfrm>
          <a:prstGeom prst="rect">
            <a:avLst/>
          </a:prstGeom>
          <a:noFill/>
        </p:spPr>
        <p:txBody>
          <a:bodyPr wrap="square" lIns="91331" tIns="45665" rIns="91331" bIns="45665" rtlCol="0">
            <a:spAutoFit/>
          </a:bodyPr>
          <a:lstStyle/>
          <a:p>
            <a:pPr algn="ctr" defTabSz="913135"/>
            <a:r>
              <a:rPr lang="en-US" sz="1471" dirty="0">
                <a:solidFill>
                  <a:srgbClr val="505050"/>
                </a:solidFill>
                <a:latin typeface="Segoe UI Light" pitchFamily="34" charset="0"/>
              </a:rPr>
              <a:t>Limited</a:t>
            </a:r>
            <a:br>
              <a:rPr lang="en-US" sz="1471" dirty="0">
                <a:solidFill>
                  <a:srgbClr val="505050"/>
                </a:solidFill>
                <a:latin typeface="Segoe UI Light" pitchFamily="34" charset="0"/>
              </a:rPr>
            </a:br>
            <a:r>
              <a:rPr lang="en-US" sz="1471" dirty="0">
                <a:solidFill>
                  <a:srgbClr val="505050"/>
                </a:solidFill>
                <a:latin typeface="Segoe UI Light" pitchFamily="34" charset="0"/>
              </a:rPr>
              <a:t>scalability and ability to handle new data types</a:t>
            </a:r>
          </a:p>
        </p:txBody>
      </p:sp>
      <p:sp>
        <p:nvSpPr>
          <p:cNvPr id="32" name="TextBox 31"/>
          <p:cNvSpPr txBox="1"/>
          <p:nvPr/>
        </p:nvSpPr>
        <p:spPr>
          <a:xfrm>
            <a:off x="2591627" y="5025992"/>
            <a:ext cx="1799734" cy="544910"/>
          </a:xfrm>
          <a:prstGeom prst="rect">
            <a:avLst/>
          </a:prstGeom>
          <a:noFill/>
        </p:spPr>
        <p:txBody>
          <a:bodyPr wrap="square" lIns="91331" tIns="45665" rIns="91331" bIns="45665" rtlCol="0">
            <a:spAutoFit/>
          </a:bodyPr>
          <a:lstStyle/>
          <a:p>
            <a:pPr algn="ctr" defTabSz="913135"/>
            <a:r>
              <a:rPr lang="en-US" sz="1471" dirty="0">
                <a:solidFill>
                  <a:srgbClr val="505050"/>
                </a:solidFill>
                <a:latin typeface="Segoe UI Light" pitchFamily="34" charset="0"/>
              </a:rPr>
              <a:t>Significant training and data silos</a:t>
            </a:r>
          </a:p>
        </p:txBody>
      </p:sp>
      <p:sp>
        <p:nvSpPr>
          <p:cNvPr id="33" name="TextBox 32"/>
          <p:cNvSpPr txBox="1"/>
          <p:nvPr/>
        </p:nvSpPr>
        <p:spPr>
          <a:xfrm>
            <a:off x="4816829" y="4998731"/>
            <a:ext cx="1578507" cy="771254"/>
          </a:xfrm>
          <a:prstGeom prst="rect">
            <a:avLst/>
          </a:prstGeom>
          <a:noFill/>
        </p:spPr>
        <p:txBody>
          <a:bodyPr wrap="square" lIns="91331" tIns="45665" rIns="91331" bIns="45665" rtlCol="0">
            <a:spAutoFit/>
          </a:bodyPr>
          <a:lstStyle/>
          <a:p>
            <a:pPr algn="ctr" defTabSz="913135"/>
            <a:r>
              <a:rPr lang="en-US" sz="1471" dirty="0">
                <a:solidFill>
                  <a:srgbClr val="505050"/>
                </a:solidFill>
                <a:latin typeface="Segoe UI Light" pitchFamily="34" charset="0"/>
              </a:rPr>
              <a:t>High acquisition and migration</a:t>
            </a:r>
          </a:p>
          <a:p>
            <a:pPr algn="ctr" defTabSz="913135"/>
            <a:r>
              <a:rPr lang="en-US" sz="1471" dirty="0">
                <a:solidFill>
                  <a:srgbClr val="505050"/>
                </a:solidFill>
                <a:latin typeface="Segoe UI Light" pitchFamily="34" charset="0"/>
              </a:rPr>
              <a:t>costs</a:t>
            </a:r>
          </a:p>
        </p:txBody>
      </p:sp>
      <p:sp>
        <p:nvSpPr>
          <p:cNvPr id="34" name="TextBox 33"/>
          <p:cNvSpPr txBox="1"/>
          <p:nvPr/>
        </p:nvSpPr>
        <p:spPr>
          <a:xfrm>
            <a:off x="6841967" y="5025992"/>
            <a:ext cx="1799734" cy="544910"/>
          </a:xfrm>
          <a:prstGeom prst="rect">
            <a:avLst/>
          </a:prstGeom>
          <a:noFill/>
        </p:spPr>
        <p:txBody>
          <a:bodyPr wrap="square" lIns="91331" tIns="45665" rIns="91331" bIns="45665" rtlCol="0">
            <a:spAutoFit/>
          </a:bodyPr>
          <a:lstStyle/>
          <a:p>
            <a:pPr algn="ctr" defTabSz="913135"/>
            <a:r>
              <a:rPr lang="en-US" sz="1471" dirty="0">
                <a:solidFill>
                  <a:srgbClr val="505050"/>
                </a:solidFill>
                <a:latin typeface="Segoe UI Light" pitchFamily="34" charset="0"/>
              </a:rPr>
              <a:t>Complex with low adoption</a:t>
            </a:r>
          </a:p>
        </p:txBody>
      </p:sp>
    </p:spTree>
    <p:extLst>
      <p:ext uri="{BB962C8B-B14F-4D97-AF65-F5344CB8AC3E}">
        <p14:creationId xmlns:p14="http://schemas.microsoft.com/office/powerpoint/2010/main" val="4415810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Microsoft Analytics Platform System</a:t>
            </a:r>
            <a:endParaRPr lang="en-IE" dirty="0"/>
          </a:p>
        </p:txBody>
      </p:sp>
      <p:sp>
        <p:nvSpPr>
          <p:cNvPr id="4" name="Footer Placeholder 3"/>
          <p:cNvSpPr>
            <a:spLocks noGrp="1"/>
          </p:cNvSpPr>
          <p:nvPr>
            <p:ph type="ftr" sz="quarter" idx="11"/>
          </p:nvPr>
        </p:nvSpPr>
        <p:spPr/>
        <p:txBody>
          <a:bodyPr/>
          <a:lstStyle/>
          <a:p>
            <a:r>
              <a:rPr lang="pl-PL" smtClean="0"/>
              <a:t>SQLDay 2014</a:t>
            </a:r>
            <a:endParaRPr lang="pl-PL" dirty="0" smtClean="0"/>
          </a:p>
        </p:txBody>
      </p:sp>
      <p:grpSp>
        <p:nvGrpSpPr>
          <p:cNvPr id="6" name="Group 5"/>
          <p:cNvGrpSpPr/>
          <p:nvPr/>
        </p:nvGrpSpPr>
        <p:grpSpPr>
          <a:xfrm>
            <a:off x="3146488" y="2065293"/>
            <a:ext cx="2743526" cy="3565654"/>
            <a:chOff x="3192947" y="1047750"/>
            <a:chExt cx="2743915" cy="3566160"/>
          </a:xfrm>
        </p:grpSpPr>
        <p:sp>
          <p:nvSpPr>
            <p:cNvPr id="7" name="Rectangle 6"/>
            <p:cNvSpPr/>
            <p:nvPr/>
          </p:nvSpPr>
          <p:spPr bwMode="auto">
            <a:xfrm>
              <a:off x="3192947" y="1870710"/>
              <a:ext cx="2743915" cy="2743200"/>
            </a:xfrm>
            <a:prstGeom prst="rect">
              <a:avLst/>
            </a:prstGeom>
            <a:solidFill>
              <a:srgbClr val="505050"/>
            </a:solidFill>
            <a:ln w="9525" cap="flat" cmpd="sng" algn="ctr">
              <a:noFill/>
              <a:prstDash val="solid"/>
              <a:headEnd type="none" w="med" len="med"/>
              <a:tailEnd type="none" w="med" len="med"/>
            </a:ln>
            <a:effectLst/>
          </p:spPr>
          <p:txBody>
            <a:bodyPr vert="horz" wrap="square" lIns="67232" tIns="67232" rIns="67232" bIns="67232" numCol="1" rtlCol="0" anchor="ctr" anchorCtr="0" compatLnSpc="1">
              <a:prstTxWarp prst="textNoShape">
                <a:avLst/>
              </a:prstTxWarp>
            </a:bodyPr>
            <a:lstStyle/>
            <a:p>
              <a:pPr algn="ctr" defTabSz="913031">
                <a:defRPr/>
              </a:pPr>
              <a:endParaRPr lang="en-US" sz="1765" kern="0" dirty="0">
                <a:gradFill>
                  <a:gsLst>
                    <a:gs pos="0">
                      <a:srgbClr val="FFFFFF"/>
                    </a:gs>
                    <a:gs pos="100000">
                      <a:srgbClr val="FFFFFF"/>
                    </a:gs>
                  </a:gsLst>
                  <a:lin ang="5400000" scaled="0"/>
                </a:gradFill>
              </a:endParaRPr>
            </a:p>
          </p:txBody>
        </p:sp>
        <p:sp>
          <p:nvSpPr>
            <p:cNvPr id="8" name="Rectangle 7"/>
            <p:cNvSpPr/>
            <p:nvPr/>
          </p:nvSpPr>
          <p:spPr bwMode="auto">
            <a:xfrm>
              <a:off x="3192947" y="1047750"/>
              <a:ext cx="2743915" cy="822960"/>
            </a:xfrm>
            <a:prstGeom prst="rect">
              <a:avLst/>
            </a:prstGeom>
            <a:solidFill>
              <a:schemeClr val="accent4"/>
            </a:solidFill>
            <a:ln w="25400" cap="flat" cmpd="sng" algn="ctr">
              <a:noFill/>
              <a:prstDash val="solid"/>
              <a:headEnd type="none" w="med" len="med"/>
              <a:tailEnd type="none" w="med" len="med"/>
            </a:ln>
            <a:effectLst/>
          </p:spPr>
          <p:txBody>
            <a:bodyPr rot="0" spcFirstLastPara="0" vertOverflow="overflow" horzOverflow="overflow" vert="horz" wrap="square" lIns="67232" tIns="67232" rIns="67232" bIns="67232" numCol="1" spcCol="0" rtlCol="0" fromWordArt="0" anchor="t" anchorCtr="0" forceAA="0" compatLnSpc="1">
              <a:prstTxWarp prst="textNoShape">
                <a:avLst/>
              </a:prstTxWarp>
              <a:noAutofit/>
            </a:bodyPr>
            <a:lstStyle/>
            <a:p>
              <a:pPr defTabSz="684894">
                <a:spcBef>
                  <a:spcPts val="315"/>
                </a:spcBef>
              </a:pPr>
              <a:r>
                <a:rPr lang="en-US" sz="2059" kern="0" dirty="0">
                  <a:gradFill>
                    <a:gsLst>
                      <a:gs pos="0">
                        <a:sysClr val="window" lastClr="FFFFFF"/>
                      </a:gs>
                      <a:gs pos="100000">
                        <a:sysClr val="window" lastClr="FFFFFF"/>
                      </a:gs>
                    </a:gsLst>
                    <a:lin ang="16200000" scaled="0"/>
                  </a:gradFill>
                  <a:latin typeface="Segoe UI Light" pitchFamily="34" charset="0"/>
                </a:rPr>
                <a:t>Next-generation performance at scale</a:t>
              </a:r>
            </a:p>
          </p:txBody>
        </p:sp>
        <p:grpSp>
          <p:nvGrpSpPr>
            <p:cNvPr id="9" name="Group 8"/>
            <p:cNvGrpSpPr/>
            <p:nvPr/>
          </p:nvGrpSpPr>
          <p:grpSpPr>
            <a:xfrm>
              <a:off x="3761978" y="2189541"/>
              <a:ext cx="1912004" cy="2154273"/>
              <a:chOff x="3761978" y="2189541"/>
              <a:chExt cx="1912004" cy="2154273"/>
            </a:xfrm>
          </p:grpSpPr>
          <p:grpSp>
            <p:nvGrpSpPr>
              <p:cNvPr id="10" name="Group 9"/>
              <p:cNvGrpSpPr>
                <a:grpSpLocks noChangeAspect="1"/>
              </p:cNvGrpSpPr>
              <p:nvPr/>
            </p:nvGrpSpPr>
            <p:grpSpPr>
              <a:xfrm>
                <a:off x="5015696" y="3516528"/>
                <a:ext cx="658286" cy="827286"/>
                <a:chOff x="8565643" y="1239551"/>
                <a:chExt cx="1313364" cy="1325562"/>
              </a:xfrm>
            </p:grpSpPr>
            <p:sp>
              <p:nvSpPr>
                <p:cNvPr id="21" name="Oval 122"/>
                <p:cNvSpPr>
                  <a:spLocks noChangeArrowheads="1"/>
                </p:cNvSpPr>
                <p:nvPr/>
              </p:nvSpPr>
              <p:spPr bwMode="auto">
                <a:xfrm>
                  <a:off x="8565643" y="1239551"/>
                  <a:ext cx="1295902" cy="1873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67232" rIns="67232" bIns="67232" numCol="1" anchor="t" anchorCtr="0" compatLnSpc="1">
                  <a:prstTxWarp prst="textNoShape">
                    <a:avLst/>
                  </a:prstTxWarp>
                </a:bodyPr>
                <a:lstStyle/>
                <a:p>
                  <a:pPr defTabSz="913240">
                    <a:defRPr/>
                  </a:pPr>
                  <a:endParaRPr lang="en-US" sz="1912" kern="0" dirty="0">
                    <a:solidFill>
                      <a:sysClr val="windowText" lastClr="000000"/>
                    </a:solidFill>
                  </a:endParaRPr>
                </a:p>
              </p:txBody>
            </p:sp>
            <p:sp>
              <p:nvSpPr>
                <p:cNvPr id="22" name="Freeform 123"/>
                <p:cNvSpPr>
                  <a:spLocks noEditPoints="1"/>
                </p:cNvSpPr>
                <p:nvPr/>
              </p:nvSpPr>
              <p:spPr bwMode="auto">
                <a:xfrm>
                  <a:off x="8565643" y="1369726"/>
                  <a:ext cx="1313364" cy="1195387"/>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67232" rIns="67232" bIns="67232" numCol="1" anchor="t" anchorCtr="0" compatLnSpc="1">
                  <a:prstTxWarp prst="textNoShape">
                    <a:avLst/>
                  </a:prstTxWarp>
                </a:bodyPr>
                <a:lstStyle/>
                <a:p>
                  <a:pPr defTabSz="913240">
                    <a:defRPr/>
                  </a:pPr>
                  <a:endParaRPr lang="en-US" sz="1912" kern="0" dirty="0">
                    <a:solidFill>
                      <a:sysClr val="windowText" lastClr="000000"/>
                    </a:solidFill>
                  </a:endParaRPr>
                </a:p>
              </p:txBody>
            </p:sp>
          </p:grpSp>
          <p:grpSp>
            <p:nvGrpSpPr>
              <p:cNvPr id="11" name="Group 10"/>
              <p:cNvGrpSpPr>
                <a:grpSpLocks noChangeAspect="1"/>
              </p:cNvGrpSpPr>
              <p:nvPr/>
            </p:nvGrpSpPr>
            <p:grpSpPr>
              <a:xfrm>
                <a:off x="4344632" y="3717965"/>
                <a:ext cx="437418" cy="563972"/>
                <a:chOff x="8395629" y="1265358"/>
                <a:chExt cx="1280159" cy="1325561"/>
              </a:xfrm>
            </p:grpSpPr>
            <p:sp>
              <p:nvSpPr>
                <p:cNvPr id="19" name="Oval 122"/>
                <p:cNvSpPr>
                  <a:spLocks noChangeArrowheads="1"/>
                </p:cNvSpPr>
                <p:nvPr/>
              </p:nvSpPr>
              <p:spPr bwMode="auto">
                <a:xfrm>
                  <a:off x="8413085" y="1265358"/>
                  <a:ext cx="1262694" cy="2269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67232" rIns="67232" bIns="67232" numCol="1" anchor="t" anchorCtr="0" compatLnSpc="1">
                  <a:prstTxWarp prst="textNoShape">
                    <a:avLst/>
                  </a:prstTxWarp>
                </a:bodyPr>
                <a:lstStyle/>
                <a:p>
                  <a:pPr defTabSz="913240">
                    <a:defRPr/>
                  </a:pPr>
                  <a:endParaRPr lang="en-US" sz="1912" kern="0" dirty="0">
                    <a:solidFill>
                      <a:sysClr val="windowText" lastClr="000000"/>
                    </a:solidFill>
                  </a:endParaRPr>
                </a:p>
              </p:txBody>
            </p:sp>
            <p:sp>
              <p:nvSpPr>
                <p:cNvPr id="20" name="Freeform 123"/>
                <p:cNvSpPr>
                  <a:spLocks noEditPoints="1"/>
                </p:cNvSpPr>
                <p:nvPr/>
              </p:nvSpPr>
              <p:spPr bwMode="auto">
                <a:xfrm>
                  <a:off x="8395629" y="1452680"/>
                  <a:ext cx="1280159" cy="1138239"/>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67232" rIns="67232" bIns="67232" numCol="1" anchor="t" anchorCtr="0" compatLnSpc="1">
                  <a:prstTxWarp prst="textNoShape">
                    <a:avLst/>
                  </a:prstTxWarp>
                </a:bodyPr>
                <a:lstStyle/>
                <a:p>
                  <a:pPr defTabSz="913240">
                    <a:defRPr/>
                  </a:pPr>
                  <a:endParaRPr lang="en-US" sz="1912" kern="0" dirty="0">
                    <a:solidFill>
                      <a:sysClr val="windowText" lastClr="000000"/>
                    </a:solidFill>
                  </a:endParaRPr>
                </a:p>
              </p:txBody>
            </p:sp>
          </p:grpSp>
          <p:grpSp>
            <p:nvGrpSpPr>
              <p:cNvPr id="12" name="Group 11"/>
              <p:cNvGrpSpPr>
                <a:grpSpLocks noChangeAspect="1"/>
              </p:cNvGrpSpPr>
              <p:nvPr/>
            </p:nvGrpSpPr>
            <p:grpSpPr>
              <a:xfrm>
                <a:off x="3761978" y="3854382"/>
                <a:ext cx="345642" cy="387207"/>
                <a:chOff x="6483313" y="1415507"/>
                <a:chExt cx="1338460" cy="1204203"/>
              </a:xfrm>
            </p:grpSpPr>
            <p:sp>
              <p:nvSpPr>
                <p:cNvPr id="17" name="Oval 122"/>
                <p:cNvSpPr>
                  <a:spLocks noChangeArrowheads="1"/>
                </p:cNvSpPr>
                <p:nvPr/>
              </p:nvSpPr>
              <p:spPr bwMode="auto">
                <a:xfrm>
                  <a:off x="6500791" y="1415507"/>
                  <a:ext cx="1320982" cy="18732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67232" rIns="67232" bIns="67232" numCol="1" anchor="t" anchorCtr="0" compatLnSpc="1">
                  <a:prstTxWarp prst="textNoShape">
                    <a:avLst/>
                  </a:prstTxWarp>
                </a:bodyPr>
                <a:lstStyle/>
                <a:p>
                  <a:pPr defTabSz="913240">
                    <a:defRPr/>
                  </a:pPr>
                  <a:endParaRPr lang="en-US" sz="1912" kern="0" dirty="0">
                    <a:solidFill>
                      <a:sysClr val="windowText" lastClr="000000"/>
                    </a:solidFill>
                  </a:endParaRPr>
                </a:p>
              </p:txBody>
            </p:sp>
            <p:sp>
              <p:nvSpPr>
                <p:cNvPr id="18" name="Freeform 123"/>
                <p:cNvSpPr>
                  <a:spLocks noEditPoints="1"/>
                </p:cNvSpPr>
                <p:nvPr/>
              </p:nvSpPr>
              <p:spPr bwMode="auto">
                <a:xfrm>
                  <a:off x="6483313" y="1569357"/>
                  <a:ext cx="1338449" cy="1050353"/>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67232" rIns="67232" bIns="67232" numCol="1" anchor="t" anchorCtr="0" compatLnSpc="1">
                  <a:prstTxWarp prst="textNoShape">
                    <a:avLst/>
                  </a:prstTxWarp>
                </a:bodyPr>
                <a:lstStyle/>
                <a:p>
                  <a:pPr defTabSz="913240">
                    <a:defRPr/>
                  </a:pPr>
                  <a:endParaRPr lang="en-US" sz="1912" kern="0" dirty="0">
                    <a:solidFill>
                      <a:sysClr val="windowText" lastClr="000000"/>
                    </a:solidFill>
                  </a:endParaRPr>
                </a:p>
              </p:txBody>
            </p:sp>
          </p:grpSp>
          <p:cxnSp>
            <p:nvCxnSpPr>
              <p:cNvPr id="13" name="Straight Connector 12"/>
              <p:cNvCxnSpPr/>
              <p:nvPr/>
            </p:nvCxnSpPr>
            <p:spPr>
              <a:xfrm flipH="1">
                <a:off x="4605285" y="3206453"/>
                <a:ext cx="89662" cy="331822"/>
              </a:xfrm>
              <a:prstGeom prst="line">
                <a:avLst/>
              </a:prstGeom>
              <a:noFill/>
              <a:ln w="25400" cap="flat" cmpd="sng" algn="ctr">
                <a:solidFill>
                  <a:srgbClr val="FFFFFF"/>
                </a:solidFill>
                <a:prstDash val="sysDash"/>
                <a:headEnd type="none" w="lg" len="lg"/>
                <a:tailEnd type="none" w="lg" len="lg"/>
              </a:ln>
              <a:effectLst/>
            </p:spPr>
          </p:cxnSp>
          <p:cxnSp>
            <p:nvCxnSpPr>
              <p:cNvPr id="14" name="Straight Connector 13"/>
              <p:cNvCxnSpPr/>
              <p:nvPr/>
            </p:nvCxnSpPr>
            <p:spPr>
              <a:xfrm>
                <a:off x="4956164" y="3172569"/>
                <a:ext cx="185001" cy="331822"/>
              </a:xfrm>
              <a:prstGeom prst="line">
                <a:avLst/>
              </a:prstGeom>
              <a:noFill/>
              <a:ln w="25400" cap="flat" cmpd="sng" algn="ctr">
                <a:solidFill>
                  <a:srgbClr val="FFFFFF"/>
                </a:solidFill>
                <a:prstDash val="sysDash"/>
                <a:headEnd type="none" w="lg" len="lg"/>
                <a:tailEnd type="none" w="lg" len="lg"/>
              </a:ln>
              <a:effectLst/>
            </p:spPr>
          </p:cxnSp>
          <p:cxnSp>
            <p:nvCxnSpPr>
              <p:cNvPr id="15" name="Straight Connector 14"/>
              <p:cNvCxnSpPr/>
              <p:nvPr/>
            </p:nvCxnSpPr>
            <p:spPr>
              <a:xfrm flipH="1">
                <a:off x="4162370" y="3129392"/>
                <a:ext cx="236781" cy="325916"/>
              </a:xfrm>
              <a:prstGeom prst="line">
                <a:avLst/>
              </a:prstGeom>
              <a:noFill/>
              <a:ln w="25400" cap="flat" cmpd="sng" algn="ctr">
                <a:solidFill>
                  <a:srgbClr val="FFFFFF"/>
                </a:solidFill>
                <a:prstDash val="sysDash"/>
                <a:headEnd type="none" w="lg" len="lg"/>
                <a:tailEnd type="none" w="lg" len="lg"/>
              </a:ln>
              <a:effectLst/>
            </p:spPr>
          </p:cxnSp>
          <p:pic>
            <p:nvPicPr>
              <p:cNvPr id="16" name="Picture 2" descr="C:\Users\sigurdg\Desktop\Scalable.png"/>
              <p:cNvPicPr>
                <a:picLocks noChangeAspect="1" noChangeArrowheads="1"/>
              </p:cNvPicPr>
              <p:nvPr/>
            </p:nvPicPr>
            <p:blipFill>
              <a:blip r:embed="rId2" cstate="print"/>
              <a:srcRect/>
              <a:stretch>
                <a:fillRect/>
              </a:stretch>
            </p:blipFill>
            <p:spPr bwMode="auto">
              <a:xfrm>
                <a:off x="4296856" y="2189541"/>
                <a:ext cx="796181" cy="737395"/>
              </a:xfrm>
              <a:prstGeom prst="rect">
                <a:avLst/>
              </a:prstGeom>
              <a:noFill/>
              <a:ln>
                <a:noFill/>
              </a:ln>
            </p:spPr>
          </p:pic>
        </p:grpSp>
      </p:grpSp>
      <p:grpSp>
        <p:nvGrpSpPr>
          <p:cNvPr id="23" name="Group 22"/>
          <p:cNvGrpSpPr/>
          <p:nvPr/>
        </p:nvGrpSpPr>
        <p:grpSpPr>
          <a:xfrm>
            <a:off x="313749" y="2065293"/>
            <a:ext cx="2743526" cy="3565654"/>
            <a:chOff x="359806" y="1047750"/>
            <a:chExt cx="2743915" cy="3566160"/>
          </a:xfrm>
        </p:grpSpPr>
        <p:sp>
          <p:nvSpPr>
            <p:cNvPr id="24" name="Rectangle 23"/>
            <p:cNvSpPr/>
            <p:nvPr/>
          </p:nvSpPr>
          <p:spPr bwMode="auto">
            <a:xfrm>
              <a:off x="359806" y="1870710"/>
              <a:ext cx="2743915" cy="2743200"/>
            </a:xfrm>
            <a:prstGeom prst="rect">
              <a:avLst/>
            </a:prstGeom>
            <a:solidFill>
              <a:srgbClr val="505050"/>
            </a:solidFill>
            <a:ln w="9525" cap="flat" cmpd="sng" algn="ctr">
              <a:noFill/>
              <a:prstDash val="solid"/>
              <a:headEnd type="none" w="med" len="med"/>
              <a:tailEnd type="none" w="med" len="med"/>
            </a:ln>
            <a:effectLst/>
          </p:spPr>
          <p:txBody>
            <a:bodyPr vert="horz" wrap="square" lIns="67232" tIns="67232" rIns="67232" bIns="67232" numCol="1" rtlCol="0" anchor="ctr" anchorCtr="0" compatLnSpc="1">
              <a:prstTxWarp prst="textNoShape">
                <a:avLst/>
              </a:prstTxWarp>
            </a:bodyPr>
            <a:lstStyle/>
            <a:p>
              <a:pPr algn="ctr" defTabSz="913031"/>
              <a:endParaRPr lang="en-US" sz="1765" kern="0" dirty="0">
                <a:gradFill>
                  <a:gsLst>
                    <a:gs pos="0">
                      <a:srgbClr val="FFFFFF"/>
                    </a:gs>
                    <a:gs pos="100000">
                      <a:srgbClr val="FFFFFF"/>
                    </a:gs>
                  </a:gsLst>
                  <a:lin ang="5400000" scaled="0"/>
                </a:gradFill>
              </a:endParaRPr>
            </a:p>
          </p:txBody>
        </p:sp>
        <p:sp>
          <p:nvSpPr>
            <p:cNvPr id="25" name="Rectangle 24"/>
            <p:cNvSpPr/>
            <p:nvPr/>
          </p:nvSpPr>
          <p:spPr bwMode="auto">
            <a:xfrm>
              <a:off x="359806" y="1047750"/>
              <a:ext cx="2743915" cy="822960"/>
            </a:xfrm>
            <a:prstGeom prst="rect">
              <a:avLst/>
            </a:prstGeom>
            <a:solidFill>
              <a:schemeClr val="accent4"/>
            </a:solidFill>
            <a:ln w="25400" cap="flat" cmpd="sng" algn="ctr">
              <a:noFill/>
              <a:prstDash val="solid"/>
              <a:headEnd type="none" w="med" len="med"/>
              <a:tailEnd type="none" w="med" len="med"/>
            </a:ln>
            <a:effectLst/>
          </p:spPr>
          <p:txBody>
            <a:bodyPr rot="0" spcFirstLastPara="0" vertOverflow="overflow" horzOverflow="overflow" vert="horz" wrap="square" lIns="67232" tIns="67232" rIns="67232" bIns="67232" numCol="1" spcCol="0" rtlCol="0" fromWordArt="0" anchor="t" anchorCtr="0" forceAA="0" compatLnSpc="1">
              <a:prstTxWarp prst="textNoShape">
                <a:avLst/>
              </a:prstTxWarp>
              <a:noAutofit/>
            </a:bodyPr>
            <a:lstStyle/>
            <a:p>
              <a:pPr defTabSz="684894">
                <a:spcBef>
                  <a:spcPts val="315"/>
                </a:spcBef>
              </a:pPr>
              <a:r>
                <a:rPr lang="en-US" sz="2059" kern="0" dirty="0">
                  <a:gradFill>
                    <a:gsLst>
                      <a:gs pos="0">
                        <a:sysClr val="window" lastClr="FFFFFF"/>
                      </a:gs>
                      <a:gs pos="100000">
                        <a:sysClr val="window" lastClr="FFFFFF"/>
                      </a:gs>
                    </a:gsLst>
                    <a:lin ang="16200000" scaled="0"/>
                  </a:gradFill>
                  <a:latin typeface="Segoe UI Light" pitchFamily="34" charset="0"/>
                </a:rPr>
                <a:t>Enterprise-ready Big Data</a:t>
              </a:r>
            </a:p>
          </p:txBody>
        </p:sp>
        <p:grpSp>
          <p:nvGrpSpPr>
            <p:cNvPr id="26" name="Group 25"/>
            <p:cNvGrpSpPr/>
            <p:nvPr/>
          </p:nvGrpSpPr>
          <p:grpSpPr>
            <a:xfrm>
              <a:off x="829268" y="2267017"/>
              <a:ext cx="1631414" cy="656556"/>
              <a:chOff x="-2963888" y="3484267"/>
              <a:chExt cx="2174652" cy="875408"/>
            </a:xfrm>
          </p:grpSpPr>
          <p:grpSp>
            <p:nvGrpSpPr>
              <p:cNvPr id="33" name="Group 32"/>
              <p:cNvGrpSpPr/>
              <p:nvPr/>
            </p:nvGrpSpPr>
            <p:grpSpPr>
              <a:xfrm>
                <a:off x="-2963888" y="3484267"/>
                <a:ext cx="1358608" cy="875408"/>
                <a:chOff x="-2963888" y="3484267"/>
                <a:chExt cx="1358608" cy="875408"/>
              </a:xfrm>
            </p:grpSpPr>
            <p:sp>
              <p:nvSpPr>
                <p:cNvPr id="37" name="Freeform 27"/>
                <p:cNvSpPr>
                  <a:spLocks noChangeAspect="1" noEditPoints="1"/>
                </p:cNvSpPr>
                <p:nvPr/>
              </p:nvSpPr>
              <p:spPr bwMode="black">
                <a:xfrm>
                  <a:off x="-2963888" y="3484267"/>
                  <a:ext cx="1358608" cy="875408"/>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rgbClr val="FFFFFF"/>
                </a:solidFill>
                <a:extLst/>
              </p:spPr>
              <p:txBody>
                <a:bodyPr vert="horz" wrap="square" lIns="67232" tIns="67232" rIns="67232" bIns="67232" numCol="1" anchor="t" anchorCtr="0" compatLnSpc="1">
                  <a:prstTxWarp prst="textNoShape">
                    <a:avLst/>
                  </a:prstTxWarp>
                </a:bodyPr>
                <a:lstStyle/>
                <a:p>
                  <a:pPr defTabSz="913332">
                    <a:defRPr/>
                  </a:pPr>
                  <a:endParaRPr lang="en-US" sz="1765" kern="0" dirty="0">
                    <a:solidFill>
                      <a:srgbClr val="000000"/>
                    </a:solidFill>
                  </a:endParaRPr>
                </a:p>
              </p:txBody>
            </p:sp>
            <p:sp>
              <p:nvSpPr>
                <p:cNvPr id="38" name="Freeform 78"/>
                <p:cNvSpPr>
                  <a:spLocks noChangeAspect="1" noEditPoints="1"/>
                </p:cNvSpPr>
                <p:nvPr/>
              </p:nvSpPr>
              <p:spPr bwMode="black">
                <a:xfrm>
                  <a:off x="-2451120" y="3669130"/>
                  <a:ext cx="345230" cy="365760"/>
                </a:xfrm>
                <a:custGeom>
                  <a:avLst/>
                  <a:gdLst>
                    <a:gd name="T0" fmla="*/ 94 w 1389"/>
                    <a:gd name="T1" fmla="*/ 1471 h 1471"/>
                    <a:gd name="T2" fmla="*/ 199 w 1389"/>
                    <a:gd name="T3" fmla="*/ 844 h 1471"/>
                    <a:gd name="T4" fmla="*/ 493 w 1389"/>
                    <a:gd name="T5" fmla="*/ 973 h 1471"/>
                    <a:gd name="T6" fmla="*/ 218 w 1389"/>
                    <a:gd name="T7" fmla="*/ 995 h 1471"/>
                    <a:gd name="T8" fmla="*/ 568 w 1389"/>
                    <a:gd name="T9" fmla="*/ 1346 h 1471"/>
                    <a:gd name="T10" fmla="*/ 594 w 1389"/>
                    <a:gd name="T11" fmla="*/ 1052 h 1471"/>
                    <a:gd name="T12" fmla="*/ 719 w 1389"/>
                    <a:gd name="T13" fmla="*/ 1365 h 1471"/>
                    <a:gd name="T14" fmla="*/ 94 w 1389"/>
                    <a:gd name="T15" fmla="*/ 1471 h 1471"/>
                    <a:gd name="T16" fmla="*/ 1223 w 1389"/>
                    <a:gd name="T17" fmla="*/ 580 h 1471"/>
                    <a:gd name="T18" fmla="*/ 1046 w 1389"/>
                    <a:gd name="T19" fmla="*/ 599 h 1471"/>
                    <a:gd name="T20" fmla="*/ 1257 w 1389"/>
                    <a:gd name="T21" fmla="*/ 716 h 1471"/>
                    <a:gd name="T22" fmla="*/ 1340 w 1389"/>
                    <a:gd name="T23" fmla="*/ 219 h 1471"/>
                    <a:gd name="T24" fmla="*/ 842 w 1389"/>
                    <a:gd name="T25" fmla="*/ 301 h 1471"/>
                    <a:gd name="T26" fmla="*/ 963 w 1389"/>
                    <a:gd name="T27" fmla="*/ 505 h 1471"/>
                    <a:gd name="T28" fmla="*/ 982 w 1389"/>
                    <a:gd name="T29" fmla="*/ 335 h 1471"/>
                    <a:gd name="T30" fmla="*/ 1223 w 1389"/>
                    <a:gd name="T31" fmla="*/ 339 h 1471"/>
                    <a:gd name="T32" fmla="*/ 0 w 1389"/>
                    <a:gd name="T33" fmla="*/ 0 h 1471"/>
                    <a:gd name="T34" fmla="*/ 117 w 1389"/>
                    <a:gd name="T35" fmla="*/ 716 h 1471"/>
                    <a:gd name="T36" fmla="*/ 504 w 1389"/>
                    <a:gd name="T37" fmla="*/ 584 h 1471"/>
                    <a:gd name="T38" fmla="*/ 135 w 1389"/>
                    <a:gd name="T39" fmla="*/ 561 h 1471"/>
                    <a:gd name="T40" fmla="*/ 560 w 1389"/>
                    <a:gd name="T41" fmla="*/ 135 h 1471"/>
                    <a:gd name="T42" fmla="*/ 583 w 1389"/>
                    <a:gd name="T43" fmla="*/ 482 h 1471"/>
                    <a:gd name="T44" fmla="*/ 719 w 1389"/>
                    <a:gd name="T45" fmla="*/ 109 h 1471"/>
                    <a:gd name="T46" fmla="*/ 0 w 1389"/>
                    <a:gd name="T47" fmla="*/ 0 h 1471"/>
                    <a:gd name="T48" fmla="*/ 847 w 1389"/>
                    <a:gd name="T49" fmla="*/ 927 h 1471"/>
                    <a:gd name="T50" fmla="*/ 952 w 1389"/>
                    <a:gd name="T51" fmla="*/ 1387 h 1471"/>
                    <a:gd name="T52" fmla="*/ 1389 w 1389"/>
                    <a:gd name="T53" fmla="*/ 954 h 1471"/>
                    <a:gd name="T54" fmla="*/ 945 w 1389"/>
                    <a:gd name="T55" fmla="*/ 844 h 1471"/>
                    <a:gd name="T56" fmla="*/ 1249 w 1389"/>
                    <a:gd name="T57" fmla="*/ 961 h 1471"/>
                    <a:gd name="T58" fmla="*/ 1272 w 1389"/>
                    <a:gd name="T59" fmla="*/ 1271 h 1471"/>
                    <a:gd name="T60" fmla="*/ 964 w 1389"/>
                    <a:gd name="T61" fmla="*/ 1248 h 1471"/>
                    <a:gd name="T62" fmla="*/ 964 w 1389"/>
                    <a:gd name="T63" fmla="*/ 1044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89" h="1471">
                      <a:moveTo>
                        <a:pt x="94" y="1471"/>
                      </a:moveTo>
                      <a:cubicBezTo>
                        <a:pt x="94" y="1471"/>
                        <a:pt x="94" y="1471"/>
                        <a:pt x="94" y="1471"/>
                      </a:cubicBezTo>
                      <a:cubicBezTo>
                        <a:pt x="94" y="954"/>
                        <a:pt x="94" y="954"/>
                        <a:pt x="94" y="954"/>
                      </a:cubicBezTo>
                      <a:cubicBezTo>
                        <a:pt x="94" y="894"/>
                        <a:pt x="143" y="844"/>
                        <a:pt x="199" y="844"/>
                      </a:cubicBezTo>
                      <a:cubicBezTo>
                        <a:pt x="199" y="844"/>
                        <a:pt x="199" y="844"/>
                        <a:pt x="621" y="844"/>
                      </a:cubicBezTo>
                      <a:cubicBezTo>
                        <a:pt x="621" y="844"/>
                        <a:pt x="621" y="844"/>
                        <a:pt x="493" y="973"/>
                      </a:cubicBezTo>
                      <a:cubicBezTo>
                        <a:pt x="493" y="973"/>
                        <a:pt x="493" y="973"/>
                        <a:pt x="245" y="973"/>
                      </a:cubicBezTo>
                      <a:cubicBezTo>
                        <a:pt x="229" y="973"/>
                        <a:pt x="218" y="980"/>
                        <a:pt x="218" y="995"/>
                      </a:cubicBezTo>
                      <a:cubicBezTo>
                        <a:pt x="218" y="995"/>
                        <a:pt x="218" y="995"/>
                        <a:pt x="218" y="1346"/>
                      </a:cubicBezTo>
                      <a:cubicBezTo>
                        <a:pt x="218" y="1346"/>
                        <a:pt x="218" y="1346"/>
                        <a:pt x="568" y="1346"/>
                      </a:cubicBezTo>
                      <a:cubicBezTo>
                        <a:pt x="583" y="1346"/>
                        <a:pt x="594" y="1335"/>
                        <a:pt x="594" y="1320"/>
                      </a:cubicBezTo>
                      <a:cubicBezTo>
                        <a:pt x="594" y="1320"/>
                        <a:pt x="594" y="1320"/>
                        <a:pt x="594" y="1052"/>
                      </a:cubicBezTo>
                      <a:cubicBezTo>
                        <a:pt x="594" y="1052"/>
                        <a:pt x="594" y="1052"/>
                        <a:pt x="719" y="927"/>
                      </a:cubicBezTo>
                      <a:cubicBezTo>
                        <a:pt x="719" y="927"/>
                        <a:pt x="719" y="927"/>
                        <a:pt x="719" y="1365"/>
                      </a:cubicBezTo>
                      <a:cubicBezTo>
                        <a:pt x="719" y="1422"/>
                        <a:pt x="670" y="1471"/>
                        <a:pt x="609" y="1471"/>
                      </a:cubicBezTo>
                      <a:cubicBezTo>
                        <a:pt x="609" y="1471"/>
                        <a:pt x="609" y="1471"/>
                        <a:pt x="94" y="1471"/>
                      </a:cubicBezTo>
                      <a:close/>
                      <a:moveTo>
                        <a:pt x="1223" y="339"/>
                      </a:moveTo>
                      <a:cubicBezTo>
                        <a:pt x="1223" y="580"/>
                        <a:pt x="1223" y="580"/>
                        <a:pt x="1223" y="580"/>
                      </a:cubicBezTo>
                      <a:cubicBezTo>
                        <a:pt x="1223" y="592"/>
                        <a:pt x="1215" y="599"/>
                        <a:pt x="1204" y="599"/>
                      </a:cubicBezTo>
                      <a:cubicBezTo>
                        <a:pt x="1046" y="599"/>
                        <a:pt x="1046" y="599"/>
                        <a:pt x="1046" y="599"/>
                      </a:cubicBezTo>
                      <a:cubicBezTo>
                        <a:pt x="929" y="716"/>
                        <a:pt x="929" y="716"/>
                        <a:pt x="929" y="716"/>
                      </a:cubicBezTo>
                      <a:cubicBezTo>
                        <a:pt x="1257" y="716"/>
                        <a:pt x="1257" y="716"/>
                        <a:pt x="1257" y="716"/>
                      </a:cubicBezTo>
                      <a:cubicBezTo>
                        <a:pt x="1302" y="716"/>
                        <a:pt x="1340" y="682"/>
                        <a:pt x="1340" y="633"/>
                      </a:cubicBezTo>
                      <a:cubicBezTo>
                        <a:pt x="1340" y="219"/>
                        <a:pt x="1340" y="219"/>
                        <a:pt x="1340" y="219"/>
                      </a:cubicBezTo>
                      <a:cubicBezTo>
                        <a:pt x="925" y="219"/>
                        <a:pt x="925" y="219"/>
                        <a:pt x="925" y="219"/>
                      </a:cubicBezTo>
                      <a:cubicBezTo>
                        <a:pt x="880" y="219"/>
                        <a:pt x="842" y="256"/>
                        <a:pt x="842" y="301"/>
                      </a:cubicBezTo>
                      <a:cubicBezTo>
                        <a:pt x="846" y="622"/>
                        <a:pt x="846" y="622"/>
                        <a:pt x="846" y="622"/>
                      </a:cubicBezTo>
                      <a:cubicBezTo>
                        <a:pt x="963" y="505"/>
                        <a:pt x="963" y="505"/>
                        <a:pt x="963" y="505"/>
                      </a:cubicBezTo>
                      <a:cubicBezTo>
                        <a:pt x="963" y="354"/>
                        <a:pt x="963" y="354"/>
                        <a:pt x="963" y="354"/>
                      </a:cubicBezTo>
                      <a:cubicBezTo>
                        <a:pt x="963" y="347"/>
                        <a:pt x="970" y="335"/>
                        <a:pt x="982" y="335"/>
                      </a:cubicBezTo>
                      <a:cubicBezTo>
                        <a:pt x="1223" y="339"/>
                        <a:pt x="1223" y="339"/>
                        <a:pt x="1223" y="339"/>
                      </a:cubicBezTo>
                      <a:cubicBezTo>
                        <a:pt x="1223" y="339"/>
                        <a:pt x="1223" y="339"/>
                        <a:pt x="1223" y="339"/>
                      </a:cubicBezTo>
                      <a:close/>
                      <a:moveTo>
                        <a:pt x="0" y="0"/>
                      </a:moveTo>
                      <a:cubicBezTo>
                        <a:pt x="0" y="0"/>
                        <a:pt x="0" y="0"/>
                        <a:pt x="0" y="0"/>
                      </a:cubicBezTo>
                      <a:cubicBezTo>
                        <a:pt x="0" y="610"/>
                        <a:pt x="0" y="610"/>
                        <a:pt x="0" y="610"/>
                      </a:cubicBezTo>
                      <a:cubicBezTo>
                        <a:pt x="0" y="671"/>
                        <a:pt x="56" y="716"/>
                        <a:pt x="117" y="716"/>
                      </a:cubicBezTo>
                      <a:cubicBezTo>
                        <a:pt x="117" y="716"/>
                        <a:pt x="117" y="716"/>
                        <a:pt x="636" y="716"/>
                      </a:cubicBezTo>
                      <a:cubicBezTo>
                        <a:pt x="636" y="716"/>
                        <a:pt x="636" y="716"/>
                        <a:pt x="504" y="584"/>
                      </a:cubicBezTo>
                      <a:cubicBezTo>
                        <a:pt x="504" y="584"/>
                        <a:pt x="504" y="584"/>
                        <a:pt x="158" y="584"/>
                      </a:cubicBezTo>
                      <a:cubicBezTo>
                        <a:pt x="147" y="584"/>
                        <a:pt x="135" y="573"/>
                        <a:pt x="135" y="561"/>
                      </a:cubicBezTo>
                      <a:cubicBezTo>
                        <a:pt x="135" y="561"/>
                        <a:pt x="135" y="561"/>
                        <a:pt x="135" y="135"/>
                      </a:cubicBezTo>
                      <a:cubicBezTo>
                        <a:pt x="135" y="135"/>
                        <a:pt x="135" y="135"/>
                        <a:pt x="560" y="135"/>
                      </a:cubicBezTo>
                      <a:cubicBezTo>
                        <a:pt x="572" y="135"/>
                        <a:pt x="583" y="147"/>
                        <a:pt x="583" y="158"/>
                      </a:cubicBezTo>
                      <a:cubicBezTo>
                        <a:pt x="583" y="158"/>
                        <a:pt x="583" y="158"/>
                        <a:pt x="583" y="482"/>
                      </a:cubicBezTo>
                      <a:cubicBezTo>
                        <a:pt x="583" y="482"/>
                        <a:pt x="583" y="482"/>
                        <a:pt x="719" y="618"/>
                      </a:cubicBezTo>
                      <a:cubicBezTo>
                        <a:pt x="719" y="618"/>
                        <a:pt x="719" y="618"/>
                        <a:pt x="719" y="109"/>
                      </a:cubicBezTo>
                      <a:cubicBezTo>
                        <a:pt x="719" y="49"/>
                        <a:pt x="670" y="3"/>
                        <a:pt x="609" y="3"/>
                      </a:cubicBezTo>
                      <a:cubicBezTo>
                        <a:pt x="609" y="3"/>
                        <a:pt x="609" y="3"/>
                        <a:pt x="0" y="0"/>
                      </a:cubicBezTo>
                      <a:close/>
                      <a:moveTo>
                        <a:pt x="964" y="1044"/>
                      </a:moveTo>
                      <a:cubicBezTo>
                        <a:pt x="847" y="927"/>
                        <a:pt x="847" y="927"/>
                        <a:pt x="847" y="927"/>
                      </a:cubicBezTo>
                      <a:cubicBezTo>
                        <a:pt x="847" y="1282"/>
                        <a:pt x="847" y="1282"/>
                        <a:pt x="847" y="1282"/>
                      </a:cubicBezTo>
                      <a:cubicBezTo>
                        <a:pt x="847" y="1342"/>
                        <a:pt x="892" y="1387"/>
                        <a:pt x="952" y="1387"/>
                      </a:cubicBezTo>
                      <a:cubicBezTo>
                        <a:pt x="1389" y="1391"/>
                        <a:pt x="1389" y="1391"/>
                        <a:pt x="1389" y="1391"/>
                      </a:cubicBezTo>
                      <a:cubicBezTo>
                        <a:pt x="1389" y="954"/>
                        <a:pt x="1389" y="954"/>
                        <a:pt x="1389" y="954"/>
                      </a:cubicBezTo>
                      <a:cubicBezTo>
                        <a:pt x="1389" y="893"/>
                        <a:pt x="1343" y="844"/>
                        <a:pt x="1283" y="844"/>
                      </a:cubicBezTo>
                      <a:cubicBezTo>
                        <a:pt x="945" y="844"/>
                        <a:pt x="945" y="844"/>
                        <a:pt x="945" y="844"/>
                      </a:cubicBezTo>
                      <a:cubicBezTo>
                        <a:pt x="1061" y="961"/>
                        <a:pt x="1061" y="961"/>
                        <a:pt x="1061" y="961"/>
                      </a:cubicBezTo>
                      <a:cubicBezTo>
                        <a:pt x="1249" y="961"/>
                        <a:pt x="1249" y="961"/>
                        <a:pt x="1249" y="961"/>
                      </a:cubicBezTo>
                      <a:cubicBezTo>
                        <a:pt x="1261" y="961"/>
                        <a:pt x="1272" y="973"/>
                        <a:pt x="1272" y="988"/>
                      </a:cubicBezTo>
                      <a:cubicBezTo>
                        <a:pt x="1272" y="1271"/>
                        <a:pt x="1272" y="1271"/>
                        <a:pt x="1272" y="1271"/>
                      </a:cubicBezTo>
                      <a:cubicBezTo>
                        <a:pt x="986" y="1271"/>
                        <a:pt x="986" y="1271"/>
                        <a:pt x="986" y="1271"/>
                      </a:cubicBezTo>
                      <a:cubicBezTo>
                        <a:pt x="975" y="1271"/>
                        <a:pt x="964" y="1259"/>
                        <a:pt x="964" y="1248"/>
                      </a:cubicBezTo>
                      <a:cubicBezTo>
                        <a:pt x="964" y="1044"/>
                        <a:pt x="964" y="1044"/>
                        <a:pt x="964" y="1044"/>
                      </a:cubicBezTo>
                      <a:cubicBezTo>
                        <a:pt x="964" y="1044"/>
                        <a:pt x="964" y="1044"/>
                        <a:pt x="964" y="10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67232" rIns="67232" bIns="67232" numCol="1" anchor="t" anchorCtr="0" compatLnSpc="1">
                  <a:prstTxWarp prst="textNoShape">
                    <a:avLst/>
                  </a:prstTxWarp>
                </a:bodyPr>
                <a:lstStyle/>
                <a:p>
                  <a:pPr defTabSz="913371"/>
                  <a:endParaRPr lang="en-US" sz="1765" dirty="0">
                    <a:solidFill>
                      <a:srgbClr val="FFFFFF"/>
                    </a:solidFill>
                  </a:endParaRPr>
                </a:p>
              </p:txBody>
            </p:sp>
          </p:grpSp>
          <p:grpSp>
            <p:nvGrpSpPr>
              <p:cNvPr id="34" name="Group 33"/>
              <p:cNvGrpSpPr/>
              <p:nvPr/>
            </p:nvGrpSpPr>
            <p:grpSpPr>
              <a:xfrm>
                <a:off x="-1239759" y="3484267"/>
                <a:ext cx="450523" cy="868572"/>
                <a:chOff x="-1239759" y="3484267"/>
                <a:chExt cx="450523" cy="868572"/>
              </a:xfrm>
            </p:grpSpPr>
            <p:sp>
              <p:nvSpPr>
                <p:cNvPr id="35" name="Freeform 48"/>
                <p:cNvSpPr>
                  <a:spLocks noEditPoints="1"/>
                </p:cNvSpPr>
                <p:nvPr/>
              </p:nvSpPr>
              <p:spPr bwMode="black">
                <a:xfrm>
                  <a:off x="-1239759" y="3484267"/>
                  <a:ext cx="450523" cy="868572"/>
                </a:xfrm>
                <a:custGeom>
                  <a:avLst/>
                  <a:gdLst>
                    <a:gd name="T0" fmla="*/ 544 w 602"/>
                    <a:gd name="T1" fmla="*/ 95 h 1156"/>
                    <a:gd name="T2" fmla="*/ 119 w 602"/>
                    <a:gd name="T3" fmla="*/ 1068 h 1156"/>
                    <a:gd name="T4" fmla="*/ 112 w 602"/>
                    <a:gd name="T5" fmla="*/ 1048 h 1156"/>
                    <a:gd name="T6" fmla="*/ 288 w 602"/>
                    <a:gd name="T7" fmla="*/ 1050 h 1156"/>
                    <a:gd name="T8" fmla="*/ 296 w 602"/>
                    <a:gd name="T9" fmla="*/ 1053 h 1156"/>
                    <a:gd name="T10" fmla="*/ 291 w 602"/>
                    <a:gd name="T11" fmla="*/ 1071 h 1156"/>
                    <a:gd name="T12" fmla="*/ 290 w 602"/>
                    <a:gd name="T13" fmla="*/ 1072 h 1156"/>
                    <a:gd name="T14" fmla="*/ 290 w 602"/>
                    <a:gd name="T15" fmla="*/ 1072 h 1156"/>
                    <a:gd name="T16" fmla="*/ 276 w 602"/>
                    <a:gd name="T17" fmla="*/ 1069 h 1156"/>
                    <a:gd name="T18" fmla="*/ 271 w 602"/>
                    <a:gd name="T19" fmla="*/ 1071 h 1156"/>
                    <a:gd name="T20" fmla="*/ 275 w 602"/>
                    <a:gd name="T21" fmla="*/ 1052 h 1156"/>
                    <a:gd name="T22" fmla="*/ 285 w 602"/>
                    <a:gd name="T23" fmla="*/ 1050 h 1156"/>
                    <a:gd name="T24" fmla="*/ 298 w 602"/>
                    <a:gd name="T25" fmla="*/ 1055 h 1156"/>
                    <a:gd name="T26" fmla="*/ 315 w 602"/>
                    <a:gd name="T27" fmla="*/ 1058 h 1156"/>
                    <a:gd name="T28" fmla="*/ 319 w 602"/>
                    <a:gd name="T29" fmla="*/ 1057 h 1156"/>
                    <a:gd name="T30" fmla="*/ 320 w 602"/>
                    <a:gd name="T31" fmla="*/ 1057 h 1156"/>
                    <a:gd name="T32" fmla="*/ 314 w 602"/>
                    <a:gd name="T33" fmla="*/ 1075 h 1156"/>
                    <a:gd name="T34" fmla="*/ 301 w 602"/>
                    <a:gd name="T35" fmla="*/ 1077 h 1156"/>
                    <a:gd name="T36" fmla="*/ 292 w 602"/>
                    <a:gd name="T37" fmla="*/ 1073 h 1156"/>
                    <a:gd name="T38" fmla="*/ 298 w 602"/>
                    <a:gd name="T39" fmla="*/ 1055 h 1156"/>
                    <a:gd name="T40" fmla="*/ 298 w 602"/>
                    <a:gd name="T41" fmla="*/ 1055 h 1156"/>
                    <a:gd name="T42" fmla="*/ 298 w 602"/>
                    <a:gd name="T43" fmla="*/ 1055 h 1156"/>
                    <a:gd name="T44" fmla="*/ 305 w 602"/>
                    <a:gd name="T45" fmla="*/ 1034 h 1156"/>
                    <a:gd name="T46" fmla="*/ 318 w 602"/>
                    <a:gd name="T47" fmla="*/ 1037 h 1156"/>
                    <a:gd name="T48" fmla="*/ 325 w 602"/>
                    <a:gd name="T49" fmla="*/ 1035 h 1156"/>
                    <a:gd name="T50" fmla="*/ 326 w 602"/>
                    <a:gd name="T51" fmla="*/ 1035 h 1156"/>
                    <a:gd name="T52" fmla="*/ 314 w 602"/>
                    <a:gd name="T53" fmla="*/ 1056 h 1156"/>
                    <a:gd name="T54" fmla="*/ 299 w 602"/>
                    <a:gd name="T55" fmla="*/ 1052 h 1156"/>
                    <a:gd name="T56" fmla="*/ 299 w 602"/>
                    <a:gd name="T57" fmla="*/ 1052 h 1156"/>
                    <a:gd name="T58" fmla="*/ 304 w 602"/>
                    <a:gd name="T59" fmla="*/ 1034 h 1156"/>
                    <a:gd name="T60" fmla="*/ 292 w 602"/>
                    <a:gd name="T61" fmla="*/ 1028 h 1156"/>
                    <a:gd name="T62" fmla="*/ 302 w 602"/>
                    <a:gd name="T63" fmla="*/ 1032 h 1156"/>
                    <a:gd name="T64" fmla="*/ 302 w 602"/>
                    <a:gd name="T65" fmla="*/ 1032 h 1156"/>
                    <a:gd name="T66" fmla="*/ 297 w 602"/>
                    <a:gd name="T67" fmla="*/ 1050 h 1156"/>
                    <a:gd name="T68" fmla="*/ 297 w 602"/>
                    <a:gd name="T69" fmla="*/ 1050 h 1156"/>
                    <a:gd name="T70" fmla="*/ 296 w 602"/>
                    <a:gd name="T71" fmla="*/ 1050 h 1156"/>
                    <a:gd name="T72" fmla="*/ 296 w 602"/>
                    <a:gd name="T73" fmla="*/ 1050 h 1156"/>
                    <a:gd name="T74" fmla="*/ 296 w 602"/>
                    <a:gd name="T75" fmla="*/ 1050 h 1156"/>
                    <a:gd name="T76" fmla="*/ 277 w 602"/>
                    <a:gd name="T77" fmla="*/ 1049 h 1156"/>
                    <a:gd name="T78" fmla="*/ 277 w 602"/>
                    <a:gd name="T79" fmla="*/ 1049 h 1156"/>
                    <a:gd name="T80" fmla="*/ 277 w 602"/>
                    <a:gd name="T81" fmla="*/ 1049 h 1156"/>
                    <a:gd name="T82" fmla="*/ 276 w 602"/>
                    <a:gd name="T83" fmla="*/ 1049 h 1156"/>
                    <a:gd name="T84" fmla="*/ 281 w 602"/>
                    <a:gd name="T85" fmla="*/ 1032 h 1156"/>
                    <a:gd name="T86" fmla="*/ 287 w 602"/>
                    <a:gd name="T87" fmla="*/ 1029 h 1156"/>
                    <a:gd name="T88" fmla="*/ 467 w 602"/>
                    <a:gd name="T89" fmla="*/ 1059 h 1156"/>
                    <a:gd name="T90" fmla="*/ 478 w 602"/>
                    <a:gd name="T91" fmla="*/ 1064 h 1156"/>
                    <a:gd name="T92" fmla="*/ 466 w 602"/>
                    <a:gd name="T93" fmla="*/ 1048 h 1156"/>
                    <a:gd name="T94" fmla="*/ 602 w 602"/>
                    <a:gd name="T95" fmla="*/ 1116 h 1156"/>
                    <a:gd name="T96" fmla="*/ 0 w 602"/>
                    <a:gd name="T97" fmla="*/ 40 h 1156"/>
                    <a:gd name="T98" fmla="*/ 602 w 602"/>
                    <a:gd name="T99" fmla="*/ 1116 h 1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02" h="1156">
                      <a:moveTo>
                        <a:pt x="54" y="95"/>
                      </a:moveTo>
                      <a:cubicBezTo>
                        <a:pt x="54" y="367"/>
                        <a:pt x="54" y="639"/>
                        <a:pt x="54" y="911"/>
                      </a:cubicBezTo>
                      <a:cubicBezTo>
                        <a:pt x="217" y="911"/>
                        <a:pt x="381" y="911"/>
                        <a:pt x="544" y="911"/>
                      </a:cubicBezTo>
                      <a:cubicBezTo>
                        <a:pt x="544" y="639"/>
                        <a:pt x="544" y="367"/>
                        <a:pt x="544" y="95"/>
                      </a:cubicBezTo>
                      <a:cubicBezTo>
                        <a:pt x="381" y="95"/>
                        <a:pt x="217" y="95"/>
                        <a:pt x="54" y="95"/>
                      </a:cubicBezTo>
                      <a:close/>
                      <a:moveTo>
                        <a:pt x="112" y="1053"/>
                      </a:moveTo>
                      <a:cubicBezTo>
                        <a:pt x="126" y="1068"/>
                        <a:pt x="126" y="1068"/>
                        <a:pt x="126" y="1068"/>
                      </a:cubicBezTo>
                      <a:cubicBezTo>
                        <a:pt x="119" y="1068"/>
                        <a:pt x="119" y="1068"/>
                        <a:pt x="119" y="1068"/>
                      </a:cubicBezTo>
                      <a:cubicBezTo>
                        <a:pt x="103" y="1050"/>
                        <a:pt x="103" y="1050"/>
                        <a:pt x="103" y="1050"/>
                      </a:cubicBezTo>
                      <a:cubicBezTo>
                        <a:pt x="119" y="1034"/>
                        <a:pt x="119" y="1034"/>
                        <a:pt x="119" y="1034"/>
                      </a:cubicBezTo>
                      <a:cubicBezTo>
                        <a:pt x="126" y="1034"/>
                        <a:pt x="126" y="1034"/>
                        <a:pt x="126" y="1034"/>
                      </a:cubicBezTo>
                      <a:cubicBezTo>
                        <a:pt x="112" y="1048"/>
                        <a:pt x="112" y="1048"/>
                        <a:pt x="112" y="1048"/>
                      </a:cubicBezTo>
                      <a:cubicBezTo>
                        <a:pt x="137" y="1048"/>
                        <a:pt x="137" y="1048"/>
                        <a:pt x="137" y="1048"/>
                      </a:cubicBezTo>
                      <a:cubicBezTo>
                        <a:pt x="137" y="1053"/>
                        <a:pt x="137" y="1053"/>
                        <a:pt x="137" y="1053"/>
                      </a:cubicBezTo>
                      <a:lnTo>
                        <a:pt x="112" y="1053"/>
                      </a:lnTo>
                      <a:close/>
                      <a:moveTo>
                        <a:pt x="288" y="1050"/>
                      </a:moveTo>
                      <a:cubicBezTo>
                        <a:pt x="291" y="1050"/>
                        <a:pt x="294" y="1052"/>
                        <a:pt x="296" y="1053"/>
                      </a:cubicBezTo>
                      <a:cubicBezTo>
                        <a:pt x="296" y="1053"/>
                        <a:pt x="296" y="1053"/>
                        <a:pt x="296" y="1053"/>
                      </a:cubicBezTo>
                      <a:cubicBezTo>
                        <a:pt x="296" y="1053"/>
                        <a:pt x="296" y="1053"/>
                        <a:pt x="296" y="1053"/>
                      </a:cubicBezTo>
                      <a:cubicBezTo>
                        <a:pt x="296" y="1053"/>
                        <a:pt x="296" y="1053"/>
                        <a:pt x="296" y="1053"/>
                      </a:cubicBezTo>
                      <a:cubicBezTo>
                        <a:pt x="296" y="1053"/>
                        <a:pt x="296" y="1053"/>
                        <a:pt x="296" y="1053"/>
                      </a:cubicBezTo>
                      <a:cubicBezTo>
                        <a:pt x="296" y="1054"/>
                        <a:pt x="296" y="1054"/>
                        <a:pt x="296" y="1054"/>
                      </a:cubicBezTo>
                      <a:cubicBezTo>
                        <a:pt x="296" y="1054"/>
                        <a:pt x="291" y="1071"/>
                        <a:pt x="291" y="1072"/>
                      </a:cubicBezTo>
                      <a:cubicBezTo>
                        <a:pt x="291" y="1071"/>
                        <a:pt x="291" y="1071"/>
                        <a:pt x="291" y="1071"/>
                      </a:cubicBezTo>
                      <a:cubicBezTo>
                        <a:pt x="291" y="1072"/>
                        <a:pt x="291" y="1072"/>
                        <a:pt x="291"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89" y="1071"/>
                        <a:pt x="288" y="1071"/>
                        <a:pt x="286" y="1070"/>
                      </a:cubicBezTo>
                      <a:cubicBezTo>
                        <a:pt x="285" y="1069"/>
                        <a:pt x="285" y="1069"/>
                        <a:pt x="284" y="1069"/>
                      </a:cubicBezTo>
                      <a:cubicBezTo>
                        <a:pt x="283" y="1069"/>
                        <a:pt x="281" y="1069"/>
                        <a:pt x="280" y="1069"/>
                      </a:cubicBezTo>
                      <a:cubicBezTo>
                        <a:pt x="279" y="1069"/>
                        <a:pt x="278" y="1069"/>
                        <a:pt x="276" y="1069"/>
                      </a:cubicBezTo>
                      <a:cubicBezTo>
                        <a:pt x="274" y="1069"/>
                        <a:pt x="273" y="1070"/>
                        <a:pt x="271" y="1071"/>
                      </a:cubicBezTo>
                      <a:cubicBezTo>
                        <a:pt x="271" y="1071"/>
                        <a:pt x="271" y="1071"/>
                        <a:pt x="271" y="1071"/>
                      </a:cubicBezTo>
                      <a:cubicBezTo>
                        <a:pt x="271" y="1071"/>
                        <a:pt x="271" y="1071"/>
                        <a:pt x="271" y="1071"/>
                      </a:cubicBezTo>
                      <a:cubicBezTo>
                        <a:pt x="271" y="1071"/>
                        <a:pt x="271" y="1071"/>
                        <a:pt x="271" y="1071"/>
                      </a:cubicBezTo>
                      <a:cubicBezTo>
                        <a:pt x="270" y="1070"/>
                        <a:pt x="270" y="1070"/>
                        <a:pt x="270" y="1070"/>
                      </a:cubicBezTo>
                      <a:cubicBezTo>
                        <a:pt x="270" y="1070"/>
                        <a:pt x="270" y="1070"/>
                        <a:pt x="270" y="1070"/>
                      </a:cubicBezTo>
                      <a:cubicBezTo>
                        <a:pt x="275" y="1052"/>
                        <a:pt x="275" y="1052"/>
                        <a:pt x="275" y="1052"/>
                      </a:cubicBezTo>
                      <a:cubicBezTo>
                        <a:pt x="275" y="1052"/>
                        <a:pt x="275" y="1052"/>
                        <a:pt x="275" y="1052"/>
                      </a:cubicBezTo>
                      <a:cubicBezTo>
                        <a:pt x="275" y="1052"/>
                        <a:pt x="275" y="1052"/>
                        <a:pt x="275" y="1052"/>
                      </a:cubicBezTo>
                      <a:cubicBezTo>
                        <a:pt x="277" y="1051"/>
                        <a:pt x="278" y="1051"/>
                        <a:pt x="279" y="1051"/>
                      </a:cubicBezTo>
                      <a:cubicBezTo>
                        <a:pt x="280" y="1050"/>
                        <a:pt x="281" y="1050"/>
                        <a:pt x="282" y="1050"/>
                      </a:cubicBezTo>
                      <a:cubicBezTo>
                        <a:pt x="283" y="1050"/>
                        <a:pt x="284" y="1050"/>
                        <a:pt x="285" y="1050"/>
                      </a:cubicBezTo>
                      <a:cubicBezTo>
                        <a:pt x="286" y="1050"/>
                        <a:pt x="287" y="1050"/>
                        <a:pt x="288" y="1050"/>
                      </a:cubicBezTo>
                      <a:close/>
                      <a:moveTo>
                        <a:pt x="298" y="1055"/>
                      </a:moveTo>
                      <a:cubicBezTo>
                        <a:pt x="298" y="1055"/>
                        <a:pt x="298" y="1055"/>
                        <a:pt x="298" y="1055"/>
                      </a:cubicBezTo>
                      <a:cubicBezTo>
                        <a:pt x="298" y="1055"/>
                        <a:pt x="298" y="1055"/>
                        <a:pt x="298" y="1055"/>
                      </a:cubicBezTo>
                      <a:cubicBezTo>
                        <a:pt x="300" y="1056"/>
                        <a:pt x="301" y="1056"/>
                        <a:pt x="302" y="1057"/>
                      </a:cubicBezTo>
                      <a:cubicBezTo>
                        <a:pt x="303" y="1058"/>
                        <a:pt x="305" y="1058"/>
                        <a:pt x="306" y="1058"/>
                      </a:cubicBezTo>
                      <a:cubicBezTo>
                        <a:pt x="308" y="1058"/>
                        <a:pt x="310" y="1058"/>
                        <a:pt x="312" y="1058"/>
                      </a:cubicBezTo>
                      <a:cubicBezTo>
                        <a:pt x="313" y="1058"/>
                        <a:pt x="314" y="1058"/>
                        <a:pt x="315" y="1058"/>
                      </a:cubicBezTo>
                      <a:cubicBezTo>
                        <a:pt x="316" y="1057"/>
                        <a:pt x="317" y="1057"/>
                        <a:pt x="319" y="1056"/>
                      </a:cubicBezTo>
                      <a:cubicBezTo>
                        <a:pt x="319" y="1056"/>
                        <a:pt x="319" y="1057"/>
                        <a:pt x="319" y="1057"/>
                      </a:cubicBezTo>
                      <a:cubicBezTo>
                        <a:pt x="319" y="1057"/>
                        <a:pt x="319" y="1057"/>
                        <a:pt x="319" y="1057"/>
                      </a:cubicBezTo>
                      <a:cubicBezTo>
                        <a:pt x="319" y="1057"/>
                        <a:pt x="319" y="1057"/>
                        <a:pt x="319" y="1057"/>
                      </a:cubicBezTo>
                      <a:cubicBezTo>
                        <a:pt x="319" y="1057"/>
                        <a:pt x="319" y="1057"/>
                        <a:pt x="319" y="1057"/>
                      </a:cubicBezTo>
                      <a:cubicBezTo>
                        <a:pt x="319" y="1057"/>
                        <a:pt x="320" y="1057"/>
                        <a:pt x="320" y="1057"/>
                      </a:cubicBezTo>
                      <a:cubicBezTo>
                        <a:pt x="320" y="1057"/>
                        <a:pt x="320" y="1057"/>
                        <a:pt x="320" y="1057"/>
                      </a:cubicBezTo>
                      <a:cubicBezTo>
                        <a:pt x="320" y="1057"/>
                        <a:pt x="320" y="1057"/>
                        <a:pt x="320" y="1057"/>
                      </a:cubicBezTo>
                      <a:cubicBezTo>
                        <a:pt x="320" y="1057"/>
                        <a:pt x="320" y="1057"/>
                        <a:pt x="320" y="1057"/>
                      </a:cubicBezTo>
                      <a:cubicBezTo>
                        <a:pt x="320" y="1057"/>
                        <a:pt x="315" y="1075"/>
                        <a:pt x="315" y="1075"/>
                      </a:cubicBezTo>
                      <a:cubicBezTo>
                        <a:pt x="314" y="1075"/>
                        <a:pt x="314" y="1075"/>
                        <a:pt x="314" y="1075"/>
                      </a:cubicBezTo>
                      <a:cubicBezTo>
                        <a:pt x="314" y="1075"/>
                        <a:pt x="314" y="1075"/>
                        <a:pt x="314" y="1075"/>
                      </a:cubicBezTo>
                      <a:cubicBezTo>
                        <a:pt x="313" y="1076"/>
                        <a:pt x="312" y="1076"/>
                        <a:pt x="311" y="1076"/>
                      </a:cubicBezTo>
                      <a:cubicBezTo>
                        <a:pt x="309" y="1077"/>
                        <a:pt x="308" y="1077"/>
                        <a:pt x="307" y="1077"/>
                      </a:cubicBezTo>
                      <a:cubicBezTo>
                        <a:pt x="306" y="1077"/>
                        <a:pt x="305" y="1077"/>
                        <a:pt x="304" y="1077"/>
                      </a:cubicBezTo>
                      <a:cubicBezTo>
                        <a:pt x="303" y="1077"/>
                        <a:pt x="302" y="1077"/>
                        <a:pt x="301" y="1077"/>
                      </a:cubicBezTo>
                      <a:cubicBezTo>
                        <a:pt x="300" y="1077"/>
                        <a:pt x="300" y="1077"/>
                        <a:pt x="299" y="1077"/>
                      </a:cubicBezTo>
                      <a:cubicBezTo>
                        <a:pt x="298" y="1076"/>
                        <a:pt x="297" y="1076"/>
                        <a:pt x="297" y="1076"/>
                      </a:cubicBezTo>
                      <a:cubicBezTo>
                        <a:pt x="295" y="1075"/>
                        <a:pt x="294" y="1075"/>
                        <a:pt x="293" y="1074"/>
                      </a:cubicBezTo>
                      <a:cubicBezTo>
                        <a:pt x="293" y="1074"/>
                        <a:pt x="292" y="1073"/>
                        <a:pt x="292" y="1073"/>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lose/>
                      <a:moveTo>
                        <a:pt x="305" y="1034"/>
                      </a:moveTo>
                      <a:cubicBezTo>
                        <a:pt x="306" y="1034"/>
                        <a:pt x="307" y="1035"/>
                        <a:pt x="308" y="1036"/>
                      </a:cubicBezTo>
                      <a:cubicBezTo>
                        <a:pt x="310" y="1036"/>
                        <a:pt x="311" y="1037"/>
                        <a:pt x="313" y="1037"/>
                      </a:cubicBezTo>
                      <a:cubicBezTo>
                        <a:pt x="313" y="1037"/>
                        <a:pt x="314" y="1037"/>
                        <a:pt x="315" y="1037"/>
                      </a:cubicBezTo>
                      <a:cubicBezTo>
                        <a:pt x="316" y="1037"/>
                        <a:pt x="317" y="1037"/>
                        <a:pt x="318" y="1037"/>
                      </a:cubicBezTo>
                      <a:cubicBezTo>
                        <a:pt x="319" y="1037"/>
                        <a:pt x="320" y="1036"/>
                        <a:pt x="321" y="1036"/>
                      </a:cubicBezTo>
                      <a:cubicBezTo>
                        <a:pt x="322" y="1036"/>
                        <a:pt x="324" y="1035"/>
                        <a:pt x="325" y="1035"/>
                      </a:cubicBezTo>
                      <a:cubicBezTo>
                        <a:pt x="325" y="1035"/>
                        <a:pt x="325" y="1035"/>
                        <a:pt x="325" y="1035"/>
                      </a:cubicBezTo>
                      <a:cubicBezTo>
                        <a:pt x="325" y="1035"/>
                        <a:pt x="325" y="1035"/>
                        <a:pt x="325" y="1035"/>
                      </a:cubicBezTo>
                      <a:cubicBezTo>
                        <a:pt x="325" y="1035"/>
                        <a:pt x="325" y="1035"/>
                        <a:pt x="325" y="1035"/>
                      </a:cubicBezTo>
                      <a:cubicBezTo>
                        <a:pt x="325" y="1035"/>
                        <a:pt x="326" y="1035"/>
                        <a:pt x="326" y="1035"/>
                      </a:cubicBezTo>
                      <a:cubicBezTo>
                        <a:pt x="326" y="1035"/>
                        <a:pt x="326" y="1035"/>
                        <a:pt x="326" y="1035"/>
                      </a:cubicBezTo>
                      <a:cubicBezTo>
                        <a:pt x="326" y="1035"/>
                        <a:pt x="326" y="1035"/>
                        <a:pt x="326" y="1035"/>
                      </a:cubicBezTo>
                      <a:cubicBezTo>
                        <a:pt x="326" y="1035"/>
                        <a:pt x="321" y="1054"/>
                        <a:pt x="321" y="1054"/>
                      </a:cubicBezTo>
                      <a:cubicBezTo>
                        <a:pt x="321" y="1054"/>
                        <a:pt x="320" y="1054"/>
                        <a:pt x="320" y="1054"/>
                      </a:cubicBezTo>
                      <a:cubicBezTo>
                        <a:pt x="320" y="1054"/>
                        <a:pt x="320" y="1054"/>
                        <a:pt x="320" y="1054"/>
                      </a:cubicBezTo>
                      <a:cubicBezTo>
                        <a:pt x="318" y="1055"/>
                        <a:pt x="316" y="1055"/>
                        <a:pt x="314" y="1056"/>
                      </a:cubicBezTo>
                      <a:cubicBezTo>
                        <a:pt x="313" y="1056"/>
                        <a:pt x="311" y="1056"/>
                        <a:pt x="310" y="1056"/>
                      </a:cubicBezTo>
                      <a:cubicBezTo>
                        <a:pt x="308" y="1056"/>
                        <a:pt x="307" y="1056"/>
                        <a:pt x="306" y="1056"/>
                      </a:cubicBezTo>
                      <a:cubicBezTo>
                        <a:pt x="304" y="1055"/>
                        <a:pt x="302" y="1054"/>
                        <a:pt x="300" y="1053"/>
                      </a:cubicBezTo>
                      <a:cubicBezTo>
                        <a:pt x="300" y="1053"/>
                        <a:pt x="299" y="1053"/>
                        <a:pt x="299" y="1052"/>
                      </a:cubicBezTo>
                      <a:cubicBezTo>
                        <a:pt x="299" y="1052"/>
                        <a:pt x="299" y="1052"/>
                        <a:pt x="299" y="1052"/>
                      </a:cubicBezTo>
                      <a:cubicBezTo>
                        <a:pt x="299" y="1052"/>
                        <a:pt x="299" y="1052"/>
                        <a:pt x="299" y="1052"/>
                      </a:cubicBezTo>
                      <a:cubicBezTo>
                        <a:pt x="299" y="1052"/>
                        <a:pt x="299" y="1052"/>
                        <a:pt x="299" y="1052"/>
                      </a:cubicBezTo>
                      <a:cubicBezTo>
                        <a:pt x="299" y="1052"/>
                        <a:pt x="299" y="1052"/>
                        <a:pt x="299" y="1052"/>
                      </a:cubicBezTo>
                      <a:cubicBezTo>
                        <a:pt x="299" y="1052"/>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3"/>
                        <a:pt x="304" y="1033"/>
                        <a:pt x="305" y="1034"/>
                      </a:cubicBezTo>
                      <a:close/>
                      <a:moveTo>
                        <a:pt x="292" y="1028"/>
                      </a:moveTo>
                      <a:cubicBezTo>
                        <a:pt x="295" y="1028"/>
                        <a:pt x="297" y="1029"/>
                        <a:pt x="299" y="1030"/>
                      </a:cubicBezTo>
                      <a:cubicBezTo>
                        <a:pt x="299" y="1030"/>
                        <a:pt x="299" y="1030"/>
                        <a:pt x="299" y="1030"/>
                      </a:cubicBezTo>
                      <a:cubicBezTo>
                        <a:pt x="300" y="1030"/>
                        <a:pt x="301" y="1031"/>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3"/>
                        <a:pt x="302" y="1033"/>
                        <a:pt x="302" y="1033"/>
                      </a:cubicBezTo>
                      <a:cubicBezTo>
                        <a:pt x="300" y="1039"/>
                        <a:pt x="300" y="1039"/>
                        <a:pt x="300" y="1039"/>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5" y="1049"/>
                        <a:pt x="294" y="1049"/>
                        <a:pt x="292" y="1048"/>
                      </a:cubicBezTo>
                      <a:cubicBezTo>
                        <a:pt x="291" y="1048"/>
                        <a:pt x="290" y="1047"/>
                        <a:pt x="288" y="1047"/>
                      </a:cubicBezTo>
                      <a:cubicBezTo>
                        <a:pt x="285" y="1047"/>
                        <a:pt x="281" y="1047"/>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81" y="1032"/>
                        <a:pt x="281" y="1032"/>
                        <a:pt x="281" y="1032"/>
                      </a:cubicBezTo>
                      <a:cubicBezTo>
                        <a:pt x="281" y="1031"/>
                        <a:pt x="281" y="1031"/>
                        <a:pt x="281" y="1031"/>
                      </a:cubicBezTo>
                      <a:cubicBezTo>
                        <a:pt x="281" y="1030"/>
                        <a:pt x="282" y="1030"/>
                        <a:pt x="282" y="1030"/>
                      </a:cubicBezTo>
                      <a:cubicBezTo>
                        <a:pt x="282" y="1030"/>
                        <a:pt x="282" y="1030"/>
                        <a:pt x="282" y="1030"/>
                      </a:cubicBezTo>
                      <a:cubicBezTo>
                        <a:pt x="284" y="1030"/>
                        <a:pt x="286" y="1029"/>
                        <a:pt x="287" y="1029"/>
                      </a:cubicBezTo>
                      <a:cubicBezTo>
                        <a:pt x="289" y="1028"/>
                        <a:pt x="291" y="1028"/>
                        <a:pt x="292" y="1028"/>
                      </a:cubicBezTo>
                      <a:close/>
                      <a:moveTo>
                        <a:pt x="478" y="1033"/>
                      </a:moveTo>
                      <a:cubicBezTo>
                        <a:pt x="469" y="1033"/>
                        <a:pt x="462" y="1040"/>
                        <a:pt x="462" y="1048"/>
                      </a:cubicBezTo>
                      <a:cubicBezTo>
                        <a:pt x="462" y="1052"/>
                        <a:pt x="464" y="1056"/>
                        <a:pt x="467" y="1059"/>
                      </a:cubicBezTo>
                      <a:cubicBezTo>
                        <a:pt x="460" y="1068"/>
                        <a:pt x="460" y="1068"/>
                        <a:pt x="460" y="1068"/>
                      </a:cubicBezTo>
                      <a:cubicBezTo>
                        <a:pt x="463" y="1070"/>
                        <a:pt x="463" y="1070"/>
                        <a:pt x="463" y="1070"/>
                      </a:cubicBezTo>
                      <a:cubicBezTo>
                        <a:pt x="470" y="1061"/>
                        <a:pt x="470" y="1061"/>
                        <a:pt x="470" y="1061"/>
                      </a:cubicBezTo>
                      <a:cubicBezTo>
                        <a:pt x="472" y="1063"/>
                        <a:pt x="475" y="1064"/>
                        <a:pt x="478" y="1064"/>
                      </a:cubicBezTo>
                      <a:cubicBezTo>
                        <a:pt x="486" y="1064"/>
                        <a:pt x="493" y="1057"/>
                        <a:pt x="493" y="1048"/>
                      </a:cubicBezTo>
                      <a:cubicBezTo>
                        <a:pt x="493" y="1040"/>
                        <a:pt x="486" y="1033"/>
                        <a:pt x="478" y="1033"/>
                      </a:cubicBezTo>
                      <a:close/>
                      <a:moveTo>
                        <a:pt x="478" y="1060"/>
                      </a:moveTo>
                      <a:cubicBezTo>
                        <a:pt x="471" y="1060"/>
                        <a:pt x="466" y="1055"/>
                        <a:pt x="466" y="1048"/>
                      </a:cubicBezTo>
                      <a:cubicBezTo>
                        <a:pt x="466" y="1042"/>
                        <a:pt x="471" y="1037"/>
                        <a:pt x="478" y="1037"/>
                      </a:cubicBezTo>
                      <a:cubicBezTo>
                        <a:pt x="484" y="1037"/>
                        <a:pt x="489" y="1042"/>
                        <a:pt x="489" y="1048"/>
                      </a:cubicBezTo>
                      <a:cubicBezTo>
                        <a:pt x="489" y="1055"/>
                        <a:pt x="484" y="1060"/>
                        <a:pt x="478" y="1060"/>
                      </a:cubicBezTo>
                      <a:close/>
                      <a:moveTo>
                        <a:pt x="602" y="1116"/>
                      </a:moveTo>
                      <a:cubicBezTo>
                        <a:pt x="602" y="1139"/>
                        <a:pt x="584" y="1156"/>
                        <a:pt x="562" y="1156"/>
                      </a:cubicBezTo>
                      <a:cubicBezTo>
                        <a:pt x="40" y="1156"/>
                        <a:pt x="40" y="1156"/>
                        <a:pt x="40" y="1156"/>
                      </a:cubicBezTo>
                      <a:cubicBezTo>
                        <a:pt x="18" y="1156"/>
                        <a:pt x="0" y="1139"/>
                        <a:pt x="0" y="1116"/>
                      </a:cubicBezTo>
                      <a:cubicBezTo>
                        <a:pt x="0" y="40"/>
                        <a:pt x="0" y="40"/>
                        <a:pt x="0" y="40"/>
                      </a:cubicBezTo>
                      <a:cubicBezTo>
                        <a:pt x="0" y="18"/>
                        <a:pt x="18" y="0"/>
                        <a:pt x="40" y="0"/>
                      </a:cubicBezTo>
                      <a:cubicBezTo>
                        <a:pt x="562" y="0"/>
                        <a:pt x="562" y="0"/>
                        <a:pt x="562" y="0"/>
                      </a:cubicBezTo>
                      <a:cubicBezTo>
                        <a:pt x="584" y="0"/>
                        <a:pt x="602" y="18"/>
                        <a:pt x="602" y="40"/>
                      </a:cubicBezTo>
                      <a:lnTo>
                        <a:pt x="602" y="1116"/>
                      </a:lnTo>
                      <a:close/>
                    </a:path>
                  </a:pathLst>
                </a:custGeom>
                <a:solidFill>
                  <a:srgbClr val="FFFFFF"/>
                </a:solidFill>
                <a:ln>
                  <a:noFill/>
                </a:ln>
              </p:spPr>
              <p:txBody>
                <a:bodyPr vert="horz" wrap="square" lIns="67232" tIns="67232" rIns="67232" bIns="67232" numCol="1" anchor="t" anchorCtr="0" compatLnSpc="1">
                  <a:prstTxWarp prst="textNoShape">
                    <a:avLst/>
                  </a:prstTxWarp>
                </a:bodyPr>
                <a:lstStyle/>
                <a:p>
                  <a:pPr defTabSz="913332">
                    <a:defRPr/>
                  </a:pPr>
                  <a:endParaRPr lang="en-US" sz="1765" kern="0" dirty="0">
                    <a:solidFill>
                      <a:srgbClr val="000000"/>
                    </a:solidFill>
                  </a:endParaRPr>
                </a:p>
              </p:txBody>
            </p:sp>
            <p:sp>
              <p:nvSpPr>
                <p:cNvPr id="36" name="Freeform 78"/>
                <p:cNvSpPr>
                  <a:spLocks noChangeAspect="1" noEditPoints="1"/>
                </p:cNvSpPr>
                <p:nvPr/>
              </p:nvSpPr>
              <p:spPr bwMode="black">
                <a:xfrm>
                  <a:off x="-1143963" y="3728091"/>
                  <a:ext cx="258923" cy="274320"/>
                </a:xfrm>
                <a:custGeom>
                  <a:avLst/>
                  <a:gdLst>
                    <a:gd name="T0" fmla="*/ 94 w 1389"/>
                    <a:gd name="T1" fmla="*/ 1471 h 1471"/>
                    <a:gd name="T2" fmla="*/ 199 w 1389"/>
                    <a:gd name="T3" fmla="*/ 844 h 1471"/>
                    <a:gd name="T4" fmla="*/ 493 w 1389"/>
                    <a:gd name="T5" fmla="*/ 973 h 1471"/>
                    <a:gd name="T6" fmla="*/ 218 w 1389"/>
                    <a:gd name="T7" fmla="*/ 995 h 1471"/>
                    <a:gd name="T8" fmla="*/ 568 w 1389"/>
                    <a:gd name="T9" fmla="*/ 1346 h 1471"/>
                    <a:gd name="T10" fmla="*/ 594 w 1389"/>
                    <a:gd name="T11" fmla="*/ 1052 h 1471"/>
                    <a:gd name="T12" fmla="*/ 719 w 1389"/>
                    <a:gd name="T13" fmla="*/ 1365 h 1471"/>
                    <a:gd name="T14" fmla="*/ 94 w 1389"/>
                    <a:gd name="T15" fmla="*/ 1471 h 1471"/>
                    <a:gd name="T16" fmla="*/ 1223 w 1389"/>
                    <a:gd name="T17" fmla="*/ 580 h 1471"/>
                    <a:gd name="T18" fmla="*/ 1046 w 1389"/>
                    <a:gd name="T19" fmla="*/ 599 h 1471"/>
                    <a:gd name="T20" fmla="*/ 1257 w 1389"/>
                    <a:gd name="T21" fmla="*/ 716 h 1471"/>
                    <a:gd name="T22" fmla="*/ 1340 w 1389"/>
                    <a:gd name="T23" fmla="*/ 219 h 1471"/>
                    <a:gd name="T24" fmla="*/ 842 w 1389"/>
                    <a:gd name="T25" fmla="*/ 301 h 1471"/>
                    <a:gd name="T26" fmla="*/ 963 w 1389"/>
                    <a:gd name="T27" fmla="*/ 505 h 1471"/>
                    <a:gd name="T28" fmla="*/ 982 w 1389"/>
                    <a:gd name="T29" fmla="*/ 335 h 1471"/>
                    <a:gd name="T30" fmla="*/ 1223 w 1389"/>
                    <a:gd name="T31" fmla="*/ 339 h 1471"/>
                    <a:gd name="T32" fmla="*/ 0 w 1389"/>
                    <a:gd name="T33" fmla="*/ 0 h 1471"/>
                    <a:gd name="T34" fmla="*/ 117 w 1389"/>
                    <a:gd name="T35" fmla="*/ 716 h 1471"/>
                    <a:gd name="T36" fmla="*/ 504 w 1389"/>
                    <a:gd name="T37" fmla="*/ 584 h 1471"/>
                    <a:gd name="T38" fmla="*/ 135 w 1389"/>
                    <a:gd name="T39" fmla="*/ 561 h 1471"/>
                    <a:gd name="T40" fmla="*/ 560 w 1389"/>
                    <a:gd name="T41" fmla="*/ 135 h 1471"/>
                    <a:gd name="T42" fmla="*/ 583 w 1389"/>
                    <a:gd name="T43" fmla="*/ 482 h 1471"/>
                    <a:gd name="T44" fmla="*/ 719 w 1389"/>
                    <a:gd name="T45" fmla="*/ 109 h 1471"/>
                    <a:gd name="T46" fmla="*/ 0 w 1389"/>
                    <a:gd name="T47" fmla="*/ 0 h 1471"/>
                    <a:gd name="T48" fmla="*/ 847 w 1389"/>
                    <a:gd name="T49" fmla="*/ 927 h 1471"/>
                    <a:gd name="T50" fmla="*/ 952 w 1389"/>
                    <a:gd name="T51" fmla="*/ 1387 h 1471"/>
                    <a:gd name="T52" fmla="*/ 1389 w 1389"/>
                    <a:gd name="T53" fmla="*/ 954 h 1471"/>
                    <a:gd name="T54" fmla="*/ 945 w 1389"/>
                    <a:gd name="T55" fmla="*/ 844 h 1471"/>
                    <a:gd name="T56" fmla="*/ 1249 w 1389"/>
                    <a:gd name="T57" fmla="*/ 961 h 1471"/>
                    <a:gd name="T58" fmla="*/ 1272 w 1389"/>
                    <a:gd name="T59" fmla="*/ 1271 h 1471"/>
                    <a:gd name="T60" fmla="*/ 964 w 1389"/>
                    <a:gd name="T61" fmla="*/ 1248 h 1471"/>
                    <a:gd name="T62" fmla="*/ 964 w 1389"/>
                    <a:gd name="T63" fmla="*/ 1044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89" h="1471">
                      <a:moveTo>
                        <a:pt x="94" y="1471"/>
                      </a:moveTo>
                      <a:cubicBezTo>
                        <a:pt x="94" y="1471"/>
                        <a:pt x="94" y="1471"/>
                        <a:pt x="94" y="1471"/>
                      </a:cubicBezTo>
                      <a:cubicBezTo>
                        <a:pt x="94" y="954"/>
                        <a:pt x="94" y="954"/>
                        <a:pt x="94" y="954"/>
                      </a:cubicBezTo>
                      <a:cubicBezTo>
                        <a:pt x="94" y="894"/>
                        <a:pt x="143" y="844"/>
                        <a:pt x="199" y="844"/>
                      </a:cubicBezTo>
                      <a:cubicBezTo>
                        <a:pt x="199" y="844"/>
                        <a:pt x="199" y="844"/>
                        <a:pt x="621" y="844"/>
                      </a:cubicBezTo>
                      <a:cubicBezTo>
                        <a:pt x="621" y="844"/>
                        <a:pt x="621" y="844"/>
                        <a:pt x="493" y="973"/>
                      </a:cubicBezTo>
                      <a:cubicBezTo>
                        <a:pt x="493" y="973"/>
                        <a:pt x="493" y="973"/>
                        <a:pt x="245" y="973"/>
                      </a:cubicBezTo>
                      <a:cubicBezTo>
                        <a:pt x="229" y="973"/>
                        <a:pt x="218" y="980"/>
                        <a:pt x="218" y="995"/>
                      </a:cubicBezTo>
                      <a:cubicBezTo>
                        <a:pt x="218" y="995"/>
                        <a:pt x="218" y="995"/>
                        <a:pt x="218" y="1346"/>
                      </a:cubicBezTo>
                      <a:cubicBezTo>
                        <a:pt x="218" y="1346"/>
                        <a:pt x="218" y="1346"/>
                        <a:pt x="568" y="1346"/>
                      </a:cubicBezTo>
                      <a:cubicBezTo>
                        <a:pt x="583" y="1346"/>
                        <a:pt x="594" y="1335"/>
                        <a:pt x="594" y="1320"/>
                      </a:cubicBezTo>
                      <a:cubicBezTo>
                        <a:pt x="594" y="1320"/>
                        <a:pt x="594" y="1320"/>
                        <a:pt x="594" y="1052"/>
                      </a:cubicBezTo>
                      <a:cubicBezTo>
                        <a:pt x="594" y="1052"/>
                        <a:pt x="594" y="1052"/>
                        <a:pt x="719" y="927"/>
                      </a:cubicBezTo>
                      <a:cubicBezTo>
                        <a:pt x="719" y="927"/>
                        <a:pt x="719" y="927"/>
                        <a:pt x="719" y="1365"/>
                      </a:cubicBezTo>
                      <a:cubicBezTo>
                        <a:pt x="719" y="1422"/>
                        <a:pt x="670" y="1471"/>
                        <a:pt x="609" y="1471"/>
                      </a:cubicBezTo>
                      <a:cubicBezTo>
                        <a:pt x="609" y="1471"/>
                        <a:pt x="609" y="1471"/>
                        <a:pt x="94" y="1471"/>
                      </a:cubicBezTo>
                      <a:close/>
                      <a:moveTo>
                        <a:pt x="1223" y="339"/>
                      </a:moveTo>
                      <a:cubicBezTo>
                        <a:pt x="1223" y="580"/>
                        <a:pt x="1223" y="580"/>
                        <a:pt x="1223" y="580"/>
                      </a:cubicBezTo>
                      <a:cubicBezTo>
                        <a:pt x="1223" y="592"/>
                        <a:pt x="1215" y="599"/>
                        <a:pt x="1204" y="599"/>
                      </a:cubicBezTo>
                      <a:cubicBezTo>
                        <a:pt x="1046" y="599"/>
                        <a:pt x="1046" y="599"/>
                        <a:pt x="1046" y="599"/>
                      </a:cubicBezTo>
                      <a:cubicBezTo>
                        <a:pt x="929" y="716"/>
                        <a:pt x="929" y="716"/>
                        <a:pt x="929" y="716"/>
                      </a:cubicBezTo>
                      <a:cubicBezTo>
                        <a:pt x="1257" y="716"/>
                        <a:pt x="1257" y="716"/>
                        <a:pt x="1257" y="716"/>
                      </a:cubicBezTo>
                      <a:cubicBezTo>
                        <a:pt x="1302" y="716"/>
                        <a:pt x="1340" y="682"/>
                        <a:pt x="1340" y="633"/>
                      </a:cubicBezTo>
                      <a:cubicBezTo>
                        <a:pt x="1340" y="219"/>
                        <a:pt x="1340" y="219"/>
                        <a:pt x="1340" y="219"/>
                      </a:cubicBezTo>
                      <a:cubicBezTo>
                        <a:pt x="925" y="219"/>
                        <a:pt x="925" y="219"/>
                        <a:pt x="925" y="219"/>
                      </a:cubicBezTo>
                      <a:cubicBezTo>
                        <a:pt x="880" y="219"/>
                        <a:pt x="842" y="256"/>
                        <a:pt x="842" y="301"/>
                      </a:cubicBezTo>
                      <a:cubicBezTo>
                        <a:pt x="846" y="622"/>
                        <a:pt x="846" y="622"/>
                        <a:pt x="846" y="622"/>
                      </a:cubicBezTo>
                      <a:cubicBezTo>
                        <a:pt x="963" y="505"/>
                        <a:pt x="963" y="505"/>
                        <a:pt x="963" y="505"/>
                      </a:cubicBezTo>
                      <a:cubicBezTo>
                        <a:pt x="963" y="354"/>
                        <a:pt x="963" y="354"/>
                        <a:pt x="963" y="354"/>
                      </a:cubicBezTo>
                      <a:cubicBezTo>
                        <a:pt x="963" y="347"/>
                        <a:pt x="970" y="335"/>
                        <a:pt x="982" y="335"/>
                      </a:cubicBezTo>
                      <a:cubicBezTo>
                        <a:pt x="1223" y="339"/>
                        <a:pt x="1223" y="339"/>
                        <a:pt x="1223" y="339"/>
                      </a:cubicBezTo>
                      <a:cubicBezTo>
                        <a:pt x="1223" y="339"/>
                        <a:pt x="1223" y="339"/>
                        <a:pt x="1223" y="339"/>
                      </a:cubicBezTo>
                      <a:close/>
                      <a:moveTo>
                        <a:pt x="0" y="0"/>
                      </a:moveTo>
                      <a:cubicBezTo>
                        <a:pt x="0" y="0"/>
                        <a:pt x="0" y="0"/>
                        <a:pt x="0" y="0"/>
                      </a:cubicBezTo>
                      <a:cubicBezTo>
                        <a:pt x="0" y="610"/>
                        <a:pt x="0" y="610"/>
                        <a:pt x="0" y="610"/>
                      </a:cubicBezTo>
                      <a:cubicBezTo>
                        <a:pt x="0" y="671"/>
                        <a:pt x="56" y="716"/>
                        <a:pt x="117" y="716"/>
                      </a:cubicBezTo>
                      <a:cubicBezTo>
                        <a:pt x="117" y="716"/>
                        <a:pt x="117" y="716"/>
                        <a:pt x="636" y="716"/>
                      </a:cubicBezTo>
                      <a:cubicBezTo>
                        <a:pt x="636" y="716"/>
                        <a:pt x="636" y="716"/>
                        <a:pt x="504" y="584"/>
                      </a:cubicBezTo>
                      <a:cubicBezTo>
                        <a:pt x="504" y="584"/>
                        <a:pt x="504" y="584"/>
                        <a:pt x="158" y="584"/>
                      </a:cubicBezTo>
                      <a:cubicBezTo>
                        <a:pt x="147" y="584"/>
                        <a:pt x="135" y="573"/>
                        <a:pt x="135" y="561"/>
                      </a:cubicBezTo>
                      <a:cubicBezTo>
                        <a:pt x="135" y="561"/>
                        <a:pt x="135" y="561"/>
                        <a:pt x="135" y="135"/>
                      </a:cubicBezTo>
                      <a:cubicBezTo>
                        <a:pt x="135" y="135"/>
                        <a:pt x="135" y="135"/>
                        <a:pt x="560" y="135"/>
                      </a:cubicBezTo>
                      <a:cubicBezTo>
                        <a:pt x="572" y="135"/>
                        <a:pt x="583" y="147"/>
                        <a:pt x="583" y="158"/>
                      </a:cubicBezTo>
                      <a:cubicBezTo>
                        <a:pt x="583" y="158"/>
                        <a:pt x="583" y="158"/>
                        <a:pt x="583" y="482"/>
                      </a:cubicBezTo>
                      <a:cubicBezTo>
                        <a:pt x="583" y="482"/>
                        <a:pt x="583" y="482"/>
                        <a:pt x="719" y="618"/>
                      </a:cubicBezTo>
                      <a:cubicBezTo>
                        <a:pt x="719" y="618"/>
                        <a:pt x="719" y="618"/>
                        <a:pt x="719" y="109"/>
                      </a:cubicBezTo>
                      <a:cubicBezTo>
                        <a:pt x="719" y="49"/>
                        <a:pt x="670" y="3"/>
                        <a:pt x="609" y="3"/>
                      </a:cubicBezTo>
                      <a:cubicBezTo>
                        <a:pt x="609" y="3"/>
                        <a:pt x="609" y="3"/>
                        <a:pt x="0" y="0"/>
                      </a:cubicBezTo>
                      <a:close/>
                      <a:moveTo>
                        <a:pt x="964" y="1044"/>
                      </a:moveTo>
                      <a:cubicBezTo>
                        <a:pt x="847" y="927"/>
                        <a:pt x="847" y="927"/>
                        <a:pt x="847" y="927"/>
                      </a:cubicBezTo>
                      <a:cubicBezTo>
                        <a:pt x="847" y="1282"/>
                        <a:pt x="847" y="1282"/>
                        <a:pt x="847" y="1282"/>
                      </a:cubicBezTo>
                      <a:cubicBezTo>
                        <a:pt x="847" y="1342"/>
                        <a:pt x="892" y="1387"/>
                        <a:pt x="952" y="1387"/>
                      </a:cubicBezTo>
                      <a:cubicBezTo>
                        <a:pt x="1389" y="1391"/>
                        <a:pt x="1389" y="1391"/>
                        <a:pt x="1389" y="1391"/>
                      </a:cubicBezTo>
                      <a:cubicBezTo>
                        <a:pt x="1389" y="954"/>
                        <a:pt x="1389" y="954"/>
                        <a:pt x="1389" y="954"/>
                      </a:cubicBezTo>
                      <a:cubicBezTo>
                        <a:pt x="1389" y="893"/>
                        <a:pt x="1343" y="844"/>
                        <a:pt x="1283" y="844"/>
                      </a:cubicBezTo>
                      <a:cubicBezTo>
                        <a:pt x="945" y="844"/>
                        <a:pt x="945" y="844"/>
                        <a:pt x="945" y="844"/>
                      </a:cubicBezTo>
                      <a:cubicBezTo>
                        <a:pt x="1061" y="961"/>
                        <a:pt x="1061" y="961"/>
                        <a:pt x="1061" y="961"/>
                      </a:cubicBezTo>
                      <a:cubicBezTo>
                        <a:pt x="1249" y="961"/>
                        <a:pt x="1249" y="961"/>
                        <a:pt x="1249" y="961"/>
                      </a:cubicBezTo>
                      <a:cubicBezTo>
                        <a:pt x="1261" y="961"/>
                        <a:pt x="1272" y="973"/>
                        <a:pt x="1272" y="988"/>
                      </a:cubicBezTo>
                      <a:cubicBezTo>
                        <a:pt x="1272" y="1271"/>
                        <a:pt x="1272" y="1271"/>
                        <a:pt x="1272" y="1271"/>
                      </a:cubicBezTo>
                      <a:cubicBezTo>
                        <a:pt x="986" y="1271"/>
                        <a:pt x="986" y="1271"/>
                        <a:pt x="986" y="1271"/>
                      </a:cubicBezTo>
                      <a:cubicBezTo>
                        <a:pt x="975" y="1271"/>
                        <a:pt x="964" y="1259"/>
                        <a:pt x="964" y="1248"/>
                      </a:cubicBezTo>
                      <a:cubicBezTo>
                        <a:pt x="964" y="1044"/>
                        <a:pt x="964" y="1044"/>
                        <a:pt x="964" y="1044"/>
                      </a:cubicBezTo>
                      <a:cubicBezTo>
                        <a:pt x="964" y="1044"/>
                        <a:pt x="964" y="1044"/>
                        <a:pt x="964" y="10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67232" rIns="67232" bIns="67232" numCol="1" anchor="t" anchorCtr="0" compatLnSpc="1">
                  <a:prstTxWarp prst="textNoShape">
                    <a:avLst/>
                  </a:prstTxWarp>
                </a:bodyPr>
                <a:lstStyle/>
                <a:p>
                  <a:pPr defTabSz="913371"/>
                  <a:endParaRPr lang="en-US" sz="1765" dirty="0">
                    <a:solidFill>
                      <a:srgbClr val="FFFFFF"/>
                    </a:solidFill>
                  </a:endParaRPr>
                </a:p>
              </p:txBody>
            </p:sp>
          </p:grpSp>
        </p:grpSp>
        <p:pic>
          <p:nvPicPr>
            <p:cNvPr id="27" name="Picture 2"/>
            <p:cNvPicPr>
              <a:picLocks noChangeAspect="1" noChangeArrowheads="1"/>
            </p:cNvPicPr>
            <p:nvPr/>
          </p:nvPicPr>
          <p:blipFill>
            <a:blip r:embed="rId3" cstate="screen">
              <a:extLst>
                <a:ext uri="{28A0092B-C50C-407E-A947-70E740481C1C}">
                  <a14:useLocalDpi xmlns:a14="http://schemas.microsoft.com/office/drawing/2010/main" val="0"/>
                </a:ext>
              </a:extLst>
            </a:blip>
            <a:stretch>
              <a:fillRect/>
            </a:stretch>
          </p:blipFill>
          <p:spPr bwMode="auto">
            <a:xfrm>
              <a:off x="542407" y="3392635"/>
              <a:ext cx="1189356" cy="880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8" name="Straight Connector 27"/>
            <p:cNvCxnSpPr/>
            <p:nvPr/>
          </p:nvCxnSpPr>
          <p:spPr>
            <a:xfrm flipH="1">
              <a:off x="2139409" y="3014237"/>
              <a:ext cx="103109" cy="331822"/>
            </a:xfrm>
            <a:prstGeom prst="line">
              <a:avLst/>
            </a:prstGeom>
            <a:noFill/>
            <a:ln w="25400" cap="flat" cmpd="sng" algn="ctr">
              <a:solidFill>
                <a:srgbClr val="FFFFFF"/>
              </a:solidFill>
              <a:prstDash val="sysDash"/>
              <a:headEnd type="none" w="lg" len="lg"/>
              <a:tailEnd type="none" w="lg" len="lg"/>
            </a:ln>
            <a:effectLst/>
          </p:spPr>
        </p:cxnSp>
        <p:cxnSp>
          <p:nvCxnSpPr>
            <p:cNvPr id="29" name="Straight Connector 28"/>
            <p:cNvCxnSpPr/>
            <p:nvPr/>
          </p:nvCxnSpPr>
          <p:spPr>
            <a:xfrm>
              <a:off x="1325329" y="3014237"/>
              <a:ext cx="106689" cy="325916"/>
            </a:xfrm>
            <a:prstGeom prst="line">
              <a:avLst/>
            </a:prstGeom>
            <a:noFill/>
            <a:ln w="25400" cap="flat" cmpd="sng" algn="ctr">
              <a:solidFill>
                <a:srgbClr val="FFFFFF"/>
              </a:solidFill>
              <a:prstDash val="sysDash"/>
              <a:headEnd type="none" w="lg" len="lg"/>
              <a:tailEnd type="none" w="lg" len="lg"/>
            </a:ln>
            <a:effectLst/>
          </p:spPr>
        </p:cxnSp>
        <p:grpSp>
          <p:nvGrpSpPr>
            <p:cNvPr id="30" name="Group 29"/>
            <p:cNvGrpSpPr>
              <a:grpSpLocks noChangeAspect="1"/>
            </p:cNvGrpSpPr>
            <p:nvPr/>
          </p:nvGrpSpPr>
          <p:grpSpPr>
            <a:xfrm>
              <a:off x="1962549" y="3455309"/>
              <a:ext cx="638879" cy="802896"/>
              <a:chOff x="5803618" y="1201523"/>
              <a:chExt cx="1313364" cy="1325562"/>
            </a:xfrm>
          </p:grpSpPr>
          <p:sp>
            <p:nvSpPr>
              <p:cNvPr id="31" name="Oval 122"/>
              <p:cNvSpPr>
                <a:spLocks noChangeArrowheads="1"/>
              </p:cNvSpPr>
              <p:nvPr/>
            </p:nvSpPr>
            <p:spPr bwMode="auto">
              <a:xfrm>
                <a:off x="5803618" y="1201523"/>
                <a:ext cx="1295902" cy="1873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67232" rIns="67232" bIns="67232" numCol="1" anchor="t" anchorCtr="0" compatLnSpc="1">
                <a:prstTxWarp prst="textNoShape">
                  <a:avLst/>
                </a:prstTxWarp>
              </a:bodyPr>
              <a:lstStyle/>
              <a:p>
                <a:pPr defTabSz="913240">
                  <a:defRPr/>
                </a:pPr>
                <a:endParaRPr lang="en-US" sz="1912" kern="0" dirty="0">
                  <a:solidFill>
                    <a:sysClr val="windowText" lastClr="000000"/>
                  </a:solidFill>
                </a:endParaRPr>
              </a:p>
            </p:txBody>
          </p:sp>
          <p:sp>
            <p:nvSpPr>
              <p:cNvPr id="32" name="Freeform 123"/>
              <p:cNvSpPr>
                <a:spLocks noEditPoints="1"/>
              </p:cNvSpPr>
              <p:nvPr/>
            </p:nvSpPr>
            <p:spPr bwMode="auto">
              <a:xfrm>
                <a:off x="5803618" y="1331699"/>
                <a:ext cx="1313364" cy="1195386"/>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67232" rIns="67232" bIns="67232" numCol="1" anchor="t" anchorCtr="0" compatLnSpc="1">
                <a:prstTxWarp prst="textNoShape">
                  <a:avLst/>
                </a:prstTxWarp>
              </a:bodyPr>
              <a:lstStyle/>
              <a:p>
                <a:pPr defTabSz="913240">
                  <a:defRPr/>
                </a:pPr>
                <a:endParaRPr lang="en-US" sz="1912" kern="0" dirty="0">
                  <a:solidFill>
                    <a:sysClr val="windowText" lastClr="000000"/>
                  </a:solidFill>
                </a:endParaRPr>
              </a:p>
            </p:txBody>
          </p:sp>
        </p:grpSp>
      </p:grpSp>
      <p:grpSp>
        <p:nvGrpSpPr>
          <p:cNvPr id="39" name="Group 38"/>
          <p:cNvGrpSpPr/>
          <p:nvPr/>
        </p:nvGrpSpPr>
        <p:grpSpPr>
          <a:xfrm>
            <a:off x="5972226" y="2065293"/>
            <a:ext cx="2743526" cy="3565654"/>
            <a:chOff x="6019085" y="1047750"/>
            <a:chExt cx="2743915" cy="3566160"/>
          </a:xfrm>
        </p:grpSpPr>
        <p:grpSp>
          <p:nvGrpSpPr>
            <p:cNvPr id="40" name="Group 39"/>
            <p:cNvGrpSpPr/>
            <p:nvPr/>
          </p:nvGrpSpPr>
          <p:grpSpPr>
            <a:xfrm>
              <a:off x="6019085" y="1047750"/>
              <a:ext cx="2743915" cy="3566160"/>
              <a:chOff x="4264819" y="1554480"/>
              <a:chExt cx="3657600" cy="4754880"/>
            </a:xfrm>
          </p:grpSpPr>
          <p:sp>
            <p:nvSpPr>
              <p:cNvPr id="44" name="Rectangle 43"/>
              <p:cNvSpPr/>
              <p:nvPr/>
            </p:nvSpPr>
            <p:spPr bwMode="auto">
              <a:xfrm>
                <a:off x="4264819" y="2651760"/>
                <a:ext cx="3657600" cy="3657600"/>
              </a:xfrm>
              <a:prstGeom prst="rect">
                <a:avLst/>
              </a:prstGeom>
              <a:solidFill>
                <a:srgbClr val="505050"/>
              </a:solidFill>
              <a:ln w="9525" cap="flat" cmpd="sng" algn="ctr">
                <a:noFill/>
                <a:prstDash val="solid"/>
                <a:headEnd type="none" w="med" len="med"/>
                <a:tailEnd type="none" w="med" len="med"/>
              </a:ln>
              <a:effectLst/>
            </p:spPr>
            <p:txBody>
              <a:bodyPr vert="horz" wrap="square" lIns="67232" tIns="67232" rIns="67232" bIns="67232" numCol="1" rtlCol="0" anchor="ctr" anchorCtr="0" compatLnSpc="1">
                <a:prstTxWarp prst="textNoShape">
                  <a:avLst/>
                </a:prstTxWarp>
              </a:bodyPr>
              <a:lstStyle/>
              <a:p>
                <a:pPr algn="ctr" defTabSz="913031"/>
                <a:endParaRPr lang="en-US" sz="1765" kern="0" dirty="0">
                  <a:gradFill>
                    <a:gsLst>
                      <a:gs pos="0">
                        <a:srgbClr val="FFFFFF"/>
                      </a:gs>
                      <a:gs pos="100000">
                        <a:srgbClr val="FFFFFF"/>
                      </a:gs>
                    </a:gsLst>
                    <a:lin ang="5400000" scaled="0"/>
                  </a:gradFill>
                </a:endParaRPr>
              </a:p>
            </p:txBody>
          </p:sp>
          <p:sp>
            <p:nvSpPr>
              <p:cNvPr id="45" name="Rectangle 44"/>
              <p:cNvSpPr/>
              <p:nvPr/>
            </p:nvSpPr>
            <p:spPr bwMode="auto">
              <a:xfrm>
                <a:off x="4264819" y="1554480"/>
                <a:ext cx="3657600" cy="1097280"/>
              </a:xfrm>
              <a:prstGeom prst="rect">
                <a:avLst/>
              </a:prstGeom>
              <a:solidFill>
                <a:schemeClr val="accent4"/>
              </a:solidFill>
              <a:ln w="25400" cap="flat" cmpd="sng" algn="ctr">
                <a:noFill/>
                <a:prstDash val="solid"/>
                <a:headEnd type="none" w="med" len="med"/>
                <a:tailEnd type="none" w="med" len="med"/>
              </a:ln>
              <a:effectLst/>
            </p:spPr>
            <p:txBody>
              <a:bodyPr rot="0" spcFirstLastPara="0" vertOverflow="overflow" horzOverflow="overflow" vert="horz" wrap="square" lIns="67232" tIns="67232" rIns="67232" bIns="67232" numCol="1" spcCol="0" rtlCol="0" fromWordArt="0" anchor="t" anchorCtr="0" forceAA="0" compatLnSpc="1">
                <a:prstTxWarp prst="textNoShape">
                  <a:avLst/>
                </a:prstTxWarp>
                <a:noAutofit/>
              </a:bodyPr>
              <a:lstStyle/>
              <a:p>
                <a:pPr defTabSz="684894">
                  <a:spcBef>
                    <a:spcPts val="315"/>
                  </a:spcBef>
                </a:pPr>
                <a:r>
                  <a:rPr lang="en-US" sz="2059" kern="0" dirty="0">
                    <a:gradFill>
                      <a:gsLst>
                        <a:gs pos="0">
                          <a:sysClr val="window" lastClr="FFFFFF"/>
                        </a:gs>
                        <a:gs pos="100000">
                          <a:sysClr val="window" lastClr="FFFFFF"/>
                        </a:gs>
                      </a:gsLst>
                      <a:lin ang="16200000" scaled="0"/>
                    </a:gradFill>
                    <a:latin typeface="Segoe UI Light" pitchFamily="34" charset="0"/>
                  </a:rPr>
                  <a:t>Engineered for</a:t>
                </a:r>
                <a:br>
                  <a:rPr lang="en-US" sz="2059" kern="0" dirty="0">
                    <a:gradFill>
                      <a:gsLst>
                        <a:gs pos="0">
                          <a:sysClr val="window" lastClr="FFFFFF"/>
                        </a:gs>
                        <a:gs pos="100000">
                          <a:sysClr val="window" lastClr="FFFFFF"/>
                        </a:gs>
                      </a:gsLst>
                      <a:lin ang="16200000" scaled="0"/>
                    </a:gradFill>
                    <a:latin typeface="Segoe UI Light" pitchFamily="34" charset="0"/>
                  </a:rPr>
                </a:br>
                <a:r>
                  <a:rPr lang="en-US" sz="2059" kern="0" dirty="0">
                    <a:gradFill>
                      <a:gsLst>
                        <a:gs pos="0">
                          <a:sysClr val="window" lastClr="FFFFFF"/>
                        </a:gs>
                        <a:gs pos="100000">
                          <a:sysClr val="window" lastClr="FFFFFF"/>
                        </a:gs>
                      </a:gsLst>
                      <a:lin ang="16200000" scaled="0"/>
                    </a:gradFill>
                    <a:latin typeface="Segoe UI Light" pitchFamily="34" charset="0"/>
                  </a:rPr>
                  <a:t>optimal value</a:t>
                </a:r>
              </a:p>
            </p:txBody>
          </p:sp>
        </p:grpSp>
        <p:grpSp>
          <p:nvGrpSpPr>
            <p:cNvPr id="41" name="Group 40"/>
            <p:cNvGrpSpPr/>
            <p:nvPr/>
          </p:nvGrpSpPr>
          <p:grpSpPr>
            <a:xfrm>
              <a:off x="6728575" y="2189542"/>
              <a:ext cx="1399699" cy="2117374"/>
              <a:chOff x="6728575" y="2189542"/>
              <a:chExt cx="1399699" cy="2117374"/>
            </a:xfrm>
          </p:grpSpPr>
          <p:pic>
            <p:nvPicPr>
              <p:cNvPr id="42" name="Picture 41" descr="\\MAGNUM\Projects\Microsoft\Cloud Power FY12\Design\ICONS_PNG\Lower_Energy_Costs.png"/>
              <p:cNvPicPr>
                <a:picLocks noChangeAspect="1" noChangeArrowheads="1"/>
              </p:cNvPicPr>
              <p:nvPr/>
            </p:nvPicPr>
            <p:blipFill>
              <a:blip r:embed="rId4" cstate="print">
                <a:lum bright="100000"/>
              </a:blip>
              <a:srcRect/>
              <a:stretch>
                <a:fillRect/>
              </a:stretch>
            </p:blipFill>
            <p:spPr bwMode="auto">
              <a:xfrm>
                <a:off x="6728575" y="3101964"/>
                <a:ext cx="1399699" cy="1204952"/>
              </a:xfrm>
              <a:prstGeom prst="rect">
                <a:avLst/>
              </a:prstGeom>
              <a:noFill/>
            </p:spPr>
          </p:pic>
          <p:pic>
            <p:nvPicPr>
              <p:cNvPr id="43" name="Picture 2" descr="\\MAGNUM\Projects\Microsoft\Cloud Power FY12\Design\ICONS_PNG\Tower.png"/>
              <p:cNvPicPr>
                <a:picLocks noChangeAspect="1" noChangeArrowheads="1"/>
              </p:cNvPicPr>
              <p:nvPr/>
            </p:nvPicPr>
            <p:blipFill rotWithShape="1">
              <a:blip r:embed="rId5" cstate="print">
                <a:lum bright="100000"/>
              </a:blip>
              <a:srcRect l="25122" t="8964" r="25122" b="8964"/>
              <a:stretch/>
            </p:blipFill>
            <p:spPr bwMode="auto">
              <a:xfrm>
                <a:off x="7070770" y="2189542"/>
                <a:ext cx="760744" cy="1106538"/>
              </a:xfrm>
              <a:prstGeom prst="rect">
                <a:avLst/>
              </a:prstGeom>
              <a:noFill/>
            </p:spPr>
          </p:pic>
        </p:grpSp>
      </p:grpSp>
      <p:sp>
        <p:nvSpPr>
          <p:cNvPr id="46" name="Rectangle 45"/>
          <p:cNvSpPr/>
          <p:nvPr/>
        </p:nvSpPr>
        <p:spPr bwMode="auto">
          <a:xfrm>
            <a:off x="313747" y="2888135"/>
            <a:ext cx="2742525" cy="2742811"/>
          </a:xfrm>
          <a:prstGeom prst="rect">
            <a:avLst/>
          </a:prstGeom>
          <a:solidFill>
            <a:schemeClr val="bg2">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67232" rIns="134464" bIns="67232" rtlCol="0" anchor="t" anchorCtr="0"/>
          <a:lstStyle/>
          <a:p>
            <a:pPr marL="214293" indent="-214293">
              <a:buFont typeface="Arial" panose="020B0604020202020204" pitchFamily="34" charset="0"/>
              <a:buChar char="•"/>
            </a:pPr>
            <a:r>
              <a:rPr lang="en-US" sz="1350" dirty="0">
                <a:solidFill>
                  <a:schemeClr val="tx2"/>
                </a:solidFill>
                <a:cs typeface="Segoe UI Light" panose="020B0502040204020203" pitchFamily="34" charset="0"/>
              </a:rPr>
              <a:t>Relational and non-relational data in a single appliance</a:t>
            </a:r>
          </a:p>
          <a:p>
            <a:pPr marL="214293" indent="-214293">
              <a:buFont typeface="Arial" panose="020B0604020202020204" pitchFamily="34" charset="0"/>
              <a:buChar char="•"/>
            </a:pPr>
            <a:endParaRPr lang="en-US" sz="1350" dirty="0">
              <a:solidFill>
                <a:schemeClr val="tx2"/>
              </a:solidFill>
              <a:cs typeface="Segoe UI Light" panose="020B0502040204020203" pitchFamily="34" charset="0"/>
            </a:endParaRPr>
          </a:p>
          <a:p>
            <a:pPr marL="214293" indent="-214293">
              <a:buFont typeface="Arial" panose="020B0604020202020204" pitchFamily="34" charset="0"/>
              <a:buChar char="•"/>
            </a:pPr>
            <a:r>
              <a:rPr lang="en-US" sz="1350" dirty="0">
                <a:solidFill>
                  <a:schemeClr val="tx2"/>
                </a:solidFill>
                <a:cs typeface="Segoe UI Light" panose="020B0502040204020203" pitchFamily="34" charset="0"/>
              </a:rPr>
              <a:t>Enterprise-ready Hadoop</a:t>
            </a:r>
          </a:p>
          <a:p>
            <a:pPr marL="214293" indent="-214293">
              <a:buFont typeface="Arial" panose="020B0604020202020204" pitchFamily="34" charset="0"/>
              <a:buChar char="•"/>
            </a:pPr>
            <a:endParaRPr lang="en-US" sz="1350" dirty="0">
              <a:solidFill>
                <a:schemeClr val="tx2"/>
              </a:solidFill>
              <a:cs typeface="Segoe UI Light" panose="020B0502040204020203" pitchFamily="34" charset="0"/>
            </a:endParaRPr>
          </a:p>
          <a:p>
            <a:pPr marL="214293" indent="-214293">
              <a:buFont typeface="Arial" panose="020B0604020202020204" pitchFamily="34" charset="0"/>
              <a:buChar char="•"/>
            </a:pPr>
            <a:r>
              <a:rPr lang="en-US" sz="1350" dirty="0">
                <a:solidFill>
                  <a:schemeClr val="tx2"/>
                </a:solidFill>
                <a:cs typeface="Segoe UI Light" panose="020B0502040204020203" pitchFamily="34" charset="0"/>
              </a:rPr>
              <a:t>Integrated querying across Hadoop and PDW using T-SQL</a:t>
            </a:r>
          </a:p>
          <a:p>
            <a:pPr marL="214293" indent="-214293">
              <a:buFont typeface="Arial" panose="020B0604020202020204" pitchFamily="34" charset="0"/>
              <a:buChar char="•"/>
            </a:pPr>
            <a:endParaRPr lang="en-US" sz="1350" dirty="0">
              <a:solidFill>
                <a:schemeClr val="tx2"/>
              </a:solidFill>
              <a:cs typeface="Segoe UI Light" panose="020B0502040204020203" pitchFamily="34" charset="0"/>
            </a:endParaRPr>
          </a:p>
          <a:p>
            <a:pPr marL="214293" indent="-214293">
              <a:buFont typeface="Arial" panose="020B0604020202020204" pitchFamily="34" charset="0"/>
              <a:buChar char="•"/>
            </a:pPr>
            <a:r>
              <a:rPr lang="en-US" sz="1350" dirty="0">
                <a:solidFill>
                  <a:schemeClr val="tx2"/>
                </a:solidFill>
                <a:cs typeface="Segoe UI Light" panose="020B0502040204020203" pitchFamily="34" charset="0"/>
              </a:rPr>
              <a:t>Direct integration with Microsoft BI tools such as Microsoft Excel</a:t>
            </a:r>
          </a:p>
        </p:txBody>
      </p:sp>
      <p:sp>
        <p:nvSpPr>
          <p:cNvPr id="47" name="Rectangle 46"/>
          <p:cNvSpPr/>
          <p:nvPr/>
        </p:nvSpPr>
        <p:spPr bwMode="auto">
          <a:xfrm>
            <a:off x="3146488" y="2888135"/>
            <a:ext cx="2743527" cy="2742811"/>
          </a:xfrm>
          <a:prstGeom prst="rect">
            <a:avLst/>
          </a:prstGeom>
          <a:solidFill>
            <a:schemeClr val="bg2">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67232" rIns="134464" bIns="67232" rtlCol="0" anchor="t" anchorCtr="0"/>
          <a:lstStyle/>
          <a:p>
            <a:pPr marL="214293" indent="-214293">
              <a:buFont typeface="Arial" panose="020B0604020202020204" pitchFamily="34" charset="0"/>
              <a:buChar char="•"/>
            </a:pPr>
            <a:r>
              <a:rPr lang="en-US" sz="1350" dirty="0">
                <a:solidFill>
                  <a:schemeClr val="tx2"/>
                </a:solidFill>
                <a:cs typeface="Segoe UI Light" panose="020B0502040204020203" pitchFamily="34" charset="0"/>
              </a:rPr>
              <a:t>Near real-time performance with In-Memory Columnstore</a:t>
            </a:r>
          </a:p>
          <a:p>
            <a:pPr marL="214293" indent="-214293">
              <a:buFont typeface="Arial" panose="020B0604020202020204" pitchFamily="34" charset="0"/>
              <a:buChar char="•"/>
            </a:pPr>
            <a:endParaRPr lang="en-US" sz="1350" dirty="0">
              <a:solidFill>
                <a:schemeClr val="tx2"/>
              </a:solidFill>
              <a:cs typeface="Segoe UI Light" panose="020B0502040204020203" pitchFamily="34" charset="0"/>
            </a:endParaRPr>
          </a:p>
          <a:p>
            <a:pPr marL="214293" indent="-214293">
              <a:buFont typeface="Arial" panose="020B0604020202020204" pitchFamily="34" charset="0"/>
              <a:buChar char="•"/>
            </a:pPr>
            <a:r>
              <a:rPr lang="en-US" sz="1350" dirty="0">
                <a:solidFill>
                  <a:schemeClr val="tx2"/>
                </a:solidFill>
                <a:cs typeface="Segoe UI Light" panose="020B0502040204020203" pitchFamily="34" charset="0"/>
              </a:rPr>
              <a:t>Ability to scale out to accommodate growing data</a:t>
            </a:r>
          </a:p>
          <a:p>
            <a:pPr marL="214293" indent="-214293">
              <a:buFont typeface="Arial" panose="020B0604020202020204" pitchFamily="34" charset="0"/>
              <a:buChar char="•"/>
            </a:pPr>
            <a:endParaRPr lang="en-US" sz="1350" dirty="0">
              <a:solidFill>
                <a:schemeClr val="tx2"/>
              </a:solidFill>
              <a:cs typeface="Segoe UI Light" panose="020B0502040204020203" pitchFamily="34" charset="0"/>
            </a:endParaRPr>
          </a:p>
          <a:p>
            <a:pPr marL="214293" indent="-214293">
              <a:buFont typeface="Arial" panose="020B0604020202020204" pitchFamily="34" charset="0"/>
              <a:buChar char="•"/>
            </a:pPr>
            <a:r>
              <a:rPr lang="en-US" sz="1350" dirty="0">
                <a:solidFill>
                  <a:schemeClr val="tx2"/>
                </a:solidFill>
                <a:cs typeface="Segoe UI Light" panose="020B0502040204020203" pitchFamily="34" charset="0"/>
              </a:rPr>
              <a:t>Removal of data warehouse bottlenecks with MPP SQL Server</a:t>
            </a:r>
          </a:p>
          <a:p>
            <a:pPr marL="214293" indent="-214293">
              <a:buFont typeface="Arial" panose="020B0604020202020204" pitchFamily="34" charset="0"/>
              <a:buChar char="•"/>
            </a:pPr>
            <a:endParaRPr lang="en-US" sz="1350" dirty="0">
              <a:solidFill>
                <a:schemeClr val="tx2"/>
              </a:solidFill>
              <a:cs typeface="Segoe UI Light" panose="020B0502040204020203" pitchFamily="34" charset="0"/>
            </a:endParaRPr>
          </a:p>
          <a:p>
            <a:pPr marL="214293" indent="-214293">
              <a:buFont typeface="Arial" panose="020B0604020202020204" pitchFamily="34" charset="0"/>
              <a:buChar char="•"/>
            </a:pPr>
            <a:r>
              <a:rPr lang="en-US" sz="1350" dirty="0">
                <a:solidFill>
                  <a:schemeClr val="tx2"/>
                </a:solidFill>
                <a:cs typeface="Segoe UI Light" panose="020B0502040204020203" pitchFamily="34" charset="0"/>
              </a:rPr>
              <a:t>Concurrency that fuels rapid adoption</a:t>
            </a:r>
          </a:p>
        </p:txBody>
      </p:sp>
      <p:sp>
        <p:nvSpPr>
          <p:cNvPr id="48" name="Rectangle 47"/>
          <p:cNvSpPr/>
          <p:nvPr/>
        </p:nvSpPr>
        <p:spPr bwMode="auto">
          <a:xfrm>
            <a:off x="5974714" y="2888135"/>
            <a:ext cx="2741038" cy="2742811"/>
          </a:xfrm>
          <a:prstGeom prst="rect">
            <a:avLst/>
          </a:prstGeom>
          <a:solidFill>
            <a:schemeClr val="bg2">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67232" rIns="134464" bIns="67232" rtlCol="0" anchor="t" anchorCtr="0"/>
          <a:lstStyle/>
          <a:p>
            <a:pPr marL="214293" indent="-214293">
              <a:buFont typeface="Arial" panose="020B0604020202020204" pitchFamily="34" charset="0"/>
              <a:buChar char="•"/>
            </a:pPr>
            <a:r>
              <a:rPr lang="en-US" sz="1350" dirty="0">
                <a:solidFill>
                  <a:schemeClr val="tx2"/>
                </a:solidFill>
                <a:cs typeface="Segoe UI Light" panose="020B0502040204020203" pitchFamily="34" charset="0"/>
              </a:rPr>
              <a:t>Industry’s lowest data warehouse appliance price per terabyte</a:t>
            </a:r>
          </a:p>
          <a:p>
            <a:pPr marL="214293" indent="-214293">
              <a:buFont typeface="Arial" panose="020B0604020202020204" pitchFamily="34" charset="0"/>
              <a:buChar char="•"/>
            </a:pPr>
            <a:endParaRPr lang="en-US" sz="1350" dirty="0">
              <a:solidFill>
                <a:schemeClr val="tx2"/>
              </a:solidFill>
              <a:cs typeface="Segoe UI Light" panose="020B0502040204020203" pitchFamily="34" charset="0"/>
            </a:endParaRPr>
          </a:p>
          <a:p>
            <a:pPr marL="214293" indent="-214293">
              <a:buFont typeface="Arial" panose="020B0604020202020204" pitchFamily="34" charset="0"/>
              <a:buChar char="•"/>
            </a:pPr>
            <a:r>
              <a:rPr lang="en-US" sz="1350" dirty="0">
                <a:solidFill>
                  <a:schemeClr val="tx2"/>
                </a:solidFill>
                <a:cs typeface="Segoe UI Light" panose="020B0502040204020203" pitchFamily="34" charset="0"/>
              </a:rPr>
              <a:t>Value through a single appliance solution</a:t>
            </a:r>
          </a:p>
          <a:p>
            <a:pPr marL="214293" indent="-214293">
              <a:buFont typeface="Arial" panose="020B0604020202020204" pitchFamily="34" charset="0"/>
              <a:buChar char="•"/>
            </a:pPr>
            <a:endParaRPr lang="en-US" sz="1350" dirty="0">
              <a:solidFill>
                <a:schemeClr val="tx2"/>
              </a:solidFill>
              <a:cs typeface="Segoe UI Light" panose="020B0502040204020203" pitchFamily="34" charset="0"/>
            </a:endParaRPr>
          </a:p>
          <a:p>
            <a:pPr marL="214293" indent="-214293">
              <a:buFont typeface="Arial" panose="020B0604020202020204" pitchFamily="34" charset="0"/>
              <a:buChar char="•"/>
            </a:pPr>
            <a:r>
              <a:rPr lang="en-US" sz="1350" dirty="0">
                <a:solidFill>
                  <a:schemeClr val="tx2"/>
                </a:solidFill>
                <a:cs typeface="Segoe UI Light" panose="020B0502040204020203" pitchFamily="34" charset="0"/>
              </a:rPr>
              <a:t>Value with flexible hardware options using commodity hardware</a:t>
            </a:r>
          </a:p>
          <a:p>
            <a:pPr marL="214293" indent="-214293">
              <a:buFont typeface="Arial" panose="020B0604020202020204" pitchFamily="34" charset="0"/>
              <a:buChar char="•"/>
            </a:pPr>
            <a:endParaRPr lang="en-US" sz="1350" b="1" dirty="0">
              <a:solidFill>
                <a:schemeClr val="tx2"/>
              </a:solidFill>
              <a:cs typeface="Segoe UI Light" panose="020B0502040204020203" pitchFamily="34" charset="0"/>
            </a:endParaRPr>
          </a:p>
        </p:txBody>
      </p:sp>
    </p:spTree>
    <p:extLst>
      <p:ext uri="{BB962C8B-B14F-4D97-AF65-F5344CB8AC3E}">
        <p14:creationId xmlns:p14="http://schemas.microsoft.com/office/powerpoint/2010/main" val="2122153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500"/>
                                        <p:tgtEl>
                                          <p:spTgt spid="4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decel="10000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0-#ppt_w/2"/>
                                          </p:val>
                                        </p:tav>
                                        <p:tav tm="100000">
                                          <p:val>
                                            <p:strVal val="#ppt_x"/>
                                          </p:val>
                                        </p:tav>
                                      </p:tavLst>
                                    </p:anim>
                                    <p:anim calcmode="lin" valueType="num">
                                      <p:cBhvr additive="base">
                                        <p:cTn id="19"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fade">
                                      <p:cBhvr>
                                        <p:cTn id="24" dur="500"/>
                                        <p:tgtEl>
                                          <p:spTgt spid="47"/>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decel="100000" fill="hold" nodeType="clickEffect">
                                  <p:stCondLst>
                                    <p:cond delay="0"/>
                                  </p:stCondLst>
                                  <p:childTnLst>
                                    <p:set>
                                      <p:cBhvr>
                                        <p:cTn id="28" dur="1" fill="hold">
                                          <p:stCondLst>
                                            <p:cond delay="0"/>
                                          </p:stCondLst>
                                        </p:cTn>
                                        <p:tgtEl>
                                          <p:spTgt spid="39"/>
                                        </p:tgtEl>
                                        <p:attrNameLst>
                                          <p:attrName>style.visibility</p:attrName>
                                        </p:attrNameLst>
                                      </p:cBhvr>
                                      <p:to>
                                        <p:strVal val="visible"/>
                                      </p:to>
                                    </p:set>
                                    <p:anim calcmode="lin" valueType="num">
                                      <p:cBhvr additive="base">
                                        <p:cTn id="29" dur="500" fill="hold"/>
                                        <p:tgtEl>
                                          <p:spTgt spid="39"/>
                                        </p:tgtEl>
                                        <p:attrNameLst>
                                          <p:attrName>ppt_x</p:attrName>
                                        </p:attrNameLst>
                                      </p:cBhvr>
                                      <p:tavLst>
                                        <p:tav tm="0">
                                          <p:val>
                                            <p:strVal val="0-#ppt_w/2"/>
                                          </p:val>
                                        </p:tav>
                                        <p:tav tm="100000">
                                          <p:val>
                                            <p:strVal val="#ppt_x"/>
                                          </p:val>
                                        </p:tav>
                                      </p:tavLst>
                                    </p:anim>
                                    <p:anim calcmode="lin" valueType="num">
                                      <p:cBhvr additive="base">
                                        <p:cTn id="30"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fade">
                                      <p:cBhvr>
                                        <p:cTn id="3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SMP vs MPP</a:t>
            </a:r>
            <a:endParaRPr lang="en-IE" dirty="0"/>
          </a:p>
        </p:txBody>
      </p:sp>
      <p:sp>
        <p:nvSpPr>
          <p:cNvPr id="3" name="Footer Placeholder 2"/>
          <p:cNvSpPr>
            <a:spLocks noGrp="1"/>
          </p:cNvSpPr>
          <p:nvPr>
            <p:ph type="ftr" sz="quarter" idx="11"/>
          </p:nvPr>
        </p:nvSpPr>
        <p:spPr/>
        <p:txBody>
          <a:bodyPr/>
          <a:lstStyle/>
          <a:p>
            <a:r>
              <a:rPr lang="pl-PL" smtClean="0"/>
              <a:t>SQLDay 2014</a:t>
            </a:r>
            <a:endParaRPr lang="pl-PL" dirty="0" smtClean="0"/>
          </a:p>
        </p:txBody>
      </p:sp>
      <p:sp>
        <p:nvSpPr>
          <p:cNvPr id="12" name="Rectangle 11"/>
          <p:cNvSpPr/>
          <p:nvPr/>
        </p:nvSpPr>
        <p:spPr bwMode="auto">
          <a:xfrm>
            <a:off x="389579" y="1943100"/>
            <a:ext cx="4142232" cy="3625596"/>
          </a:xfrm>
          <a:prstGeom prst="rect">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gradFill>
                <a:gsLst>
                  <a:gs pos="0">
                    <a:srgbClr val="000000"/>
                  </a:gs>
                  <a:gs pos="100000">
                    <a:srgbClr val="000000"/>
                  </a:gs>
                </a:gsLst>
                <a:lin ang="5400000" scaled="0"/>
              </a:gradFill>
            </a:endParaRPr>
          </a:p>
        </p:txBody>
      </p:sp>
      <p:sp>
        <p:nvSpPr>
          <p:cNvPr id="13" name="Rectangle 12"/>
          <p:cNvSpPr/>
          <p:nvPr>
            <p:custDataLst>
              <p:tags r:id="rId1"/>
            </p:custDataLst>
          </p:nvPr>
        </p:nvSpPr>
        <p:spPr bwMode="auto">
          <a:xfrm>
            <a:off x="389579" y="1933956"/>
            <a:ext cx="4142232" cy="4114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34290" bIns="68580" numCol="1" spcCol="0" rtlCol="0" fromWordArt="0" anchor="b" anchorCtr="0" forceAA="0" compatLnSpc="1">
            <a:prstTxWarp prst="textNoShape">
              <a:avLst/>
            </a:prstTxWarp>
            <a:noAutofit/>
          </a:bodyPr>
          <a:lstStyle/>
          <a:p>
            <a:pPr algn="ctr" defTabSz="685574" fontAlgn="base">
              <a:spcBef>
                <a:spcPct val="0"/>
              </a:spcBef>
              <a:spcAft>
                <a:spcPct val="0"/>
              </a:spcAft>
            </a:pPr>
            <a:endParaRPr lang="en-US" sz="900" spc="-38" dirty="0">
              <a:gradFill flip="none" rotWithShape="1">
                <a:gsLst>
                  <a:gs pos="0">
                    <a:srgbClr val="FFFFFF"/>
                  </a:gs>
                  <a:gs pos="100000">
                    <a:srgbClr val="FFFFFF"/>
                  </a:gs>
                </a:gsLst>
                <a:lin ang="5400000" scaled="0"/>
                <a:tileRect/>
              </a:gradFill>
              <a:ea typeface="Segoe UI" pitchFamily="34" charset="0"/>
              <a:cs typeface="Segoe UI" pitchFamily="34" charset="0"/>
            </a:endParaRPr>
          </a:p>
        </p:txBody>
      </p:sp>
      <p:sp>
        <p:nvSpPr>
          <p:cNvPr id="14" name="Text Placeholder 4"/>
          <p:cNvSpPr txBox="1">
            <a:spLocks/>
          </p:cNvSpPr>
          <p:nvPr/>
        </p:nvSpPr>
        <p:spPr>
          <a:xfrm>
            <a:off x="389579" y="2345436"/>
            <a:ext cx="4142232" cy="2880789"/>
          </a:xfrm>
          <a:prstGeom prst="rect">
            <a:avLst/>
          </a:prstGeom>
        </p:spPr>
        <p:txBody>
          <a:bodyPr lIns="102870" tIns="54864" rIns="102870" bIns="0">
            <a:spAutoFit/>
          </a:bodyPr>
          <a:lstStyle>
            <a:defPPr>
              <a:defRPr lang="en-US"/>
            </a:defPPr>
            <a:lvl1pPr indent="0">
              <a:lnSpc>
                <a:spcPct val="90000"/>
              </a:lnSpc>
              <a:spcBef>
                <a:spcPct val="20000"/>
              </a:spcBef>
              <a:buSzPct val="90000"/>
              <a:buFont typeface="Wingdings" pitchFamily="2" charset="2"/>
              <a:buNone/>
              <a:defRPr sz="2400">
                <a:gradFill>
                  <a:gsLst>
                    <a:gs pos="0">
                      <a:schemeClr val="bg1"/>
                    </a:gs>
                    <a:gs pos="100000">
                      <a:schemeClr val="bg1"/>
                    </a:gs>
                  </a:gsLst>
                  <a:lin ang="5400000" scaled="0"/>
                </a:gradFill>
              </a:defRPr>
            </a:lvl1pPr>
            <a:lvl2pPr marL="800100" indent="-339725">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2pPr>
            <a:lvl3pPr marL="1143000" indent="-287338">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3pPr>
            <a:lvl4pPr marL="1485900" indent="-227013">
              <a:lnSpc>
                <a:spcPct val="90000"/>
              </a:lnSpc>
              <a:spcBef>
                <a:spcPct val="20000"/>
              </a:spcBef>
              <a:buSzPct val="90000"/>
              <a:buFont typeface="Wingdings" pitchFamily="2" charset="2"/>
              <a:buChar char="§"/>
              <a:defRPr sz="1600">
                <a:gradFill>
                  <a:gsLst>
                    <a:gs pos="0">
                      <a:schemeClr val="tx1"/>
                    </a:gs>
                    <a:gs pos="86000">
                      <a:schemeClr val="tx1"/>
                    </a:gs>
                  </a:gsLst>
                  <a:lin ang="5400000" scaled="0"/>
                </a:gradFill>
                <a:latin typeface="Segoe UI Light" pitchFamily="34" charset="0"/>
              </a:defRPr>
            </a:lvl4pPr>
            <a:lvl5pPr marL="1828800" indent="-223838">
              <a:lnSpc>
                <a:spcPct val="90000"/>
              </a:lnSpc>
              <a:spcBef>
                <a:spcPct val="20000"/>
              </a:spcBef>
              <a:buSzPct val="90000"/>
              <a:buFont typeface="Wingdings" pitchFamily="2" charset="2"/>
              <a:buChar char="§"/>
              <a:defRPr sz="1600">
                <a:gradFill>
                  <a:gsLst>
                    <a:gs pos="0">
                      <a:schemeClr val="tx1"/>
                    </a:gs>
                    <a:gs pos="86000">
                      <a:schemeClr val="tx1"/>
                    </a:gs>
                  </a:gsLst>
                  <a:lin ang="5400000" scaled="0"/>
                </a:gradFill>
                <a:latin typeface="Segoe UI Light" pitchFamily="34" charset="0"/>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endParaRPr lang="en-US" sz="1800" dirty="0">
              <a:solidFill>
                <a:schemeClr val="tx2"/>
              </a:solidFill>
            </a:endParaRPr>
          </a:p>
          <a:p>
            <a:r>
              <a:rPr lang="en-US" sz="1800" dirty="0">
                <a:solidFill>
                  <a:schemeClr val="tx2"/>
                </a:solidFill>
              </a:rPr>
              <a:t>Uses many separate CPUs running in parallel to execute a single program</a:t>
            </a:r>
          </a:p>
          <a:p>
            <a:endParaRPr lang="en-US" sz="1800" dirty="0">
              <a:solidFill>
                <a:schemeClr val="tx2"/>
              </a:solidFill>
            </a:endParaRPr>
          </a:p>
          <a:p>
            <a:r>
              <a:rPr lang="en-US" sz="1800" dirty="0">
                <a:solidFill>
                  <a:schemeClr val="tx2"/>
                </a:solidFill>
              </a:rPr>
              <a:t>Each CPU has its own memory</a:t>
            </a:r>
          </a:p>
          <a:p>
            <a:endParaRPr lang="en-US" sz="1800" dirty="0">
              <a:solidFill>
                <a:schemeClr val="tx2"/>
              </a:solidFill>
            </a:endParaRPr>
          </a:p>
          <a:p>
            <a:r>
              <a:rPr lang="en-US" sz="1800" dirty="0">
                <a:solidFill>
                  <a:schemeClr val="tx2"/>
                </a:solidFill>
              </a:rPr>
              <a:t>Applications must be segmented, using high-speed communications between nodes</a:t>
            </a:r>
          </a:p>
          <a:p>
            <a:endParaRPr lang="en-US" sz="1800" dirty="0">
              <a:solidFill>
                <a:schemeClr val="tx1"/>
              </a:solidFill>
            </a:endParaRPr>
          </a:p>
        </p:txBody>
      </p:sp>
      <p:sp>
        <p:nvSpPr>
          <p:cNvPr id="15" name="Text Placeholder 4"/>
          <p:cNvSpPr txBox="1">
            <a:spLocks/>
          </p:cNvSpPr>
          <p:nvPr/>
        </p:nvSpPr>
        <p:spPr>
          <a:xfrm>
            <a:off x="389579" y="1994272"/>
            <a:ext cx="4142232" cy="290849"/>
          </a:xfrm>
          <a:prstGeom prst="rect">
            <a:avLst/>
          </a:prstGeom>
        </p:spPr>
        <p:txBody>
          <a:bodyPr wrap="square" lIns="102870" tIns="0" rIns="102870" bIns="0" anchor="ctr" anchorCtr="0">
            <a:spAutoFit/>
          </a:bodyPr>
          <a:lstStyle>
            <a:lvl1pPr marL="0" indent="0" algn="l" defTabSz="914363" rtl="0" eaLnBrk="1" latinLnBrk="0" hangingPunct="1">
              <a:lnSpc>
                <a:spcPct val="90000"/>
              </a:lnSpc>
              <a:spcBef>
                <a:spcPct val="20000"/>
              </a:spcBef>
              <a:buSzPct val="90000"/>
              <a:buFont typeface="Wingdings" pitchFamily="2" charset="2"/>
              <a:buNone/>
              <a:defRPr sz="2800" kern="1200" baseline="0">
                <a:gradFill>
                  <a:gsLst>
                    <a:gs pos="0">
                      <a:schemeClr val="tx1"/>
                    </a:gs>
                    <a:gs pos="86000">
                      <a:schemeClr val="tx1"/>
                    </a:gs>
                  </a:gsLst>
                  <a:lin ang="5400000" scaled="0"/>
                </a:gradFill>
                <a:latin typeface="Segoe UI Semibold" pitchFamily="34" charset="0"/>
                <a:ea typeface="+mn-ea"/>
                <a:cs typeface="+mn-cs"/>
              </a:defRPr>
            </a:lvl1pPr>
            <a:lvl2pPr marL="855663" indent="-395288" algn="l" defTabSz="914363" rtl="0" eaLnBrk="1" latinLnBrk="0" hangingPunct="1">
              <a:lnSpc>
                <a:spcPct val="90000"/>
              </a:lnSpc>
              <a:spcBef>
                <a:spcPct val="20000"/>
              </a:spcBef>
              <a:buSzPct val="90000"/>
              <a:buFont typeface="Wingdings" pitchFamily="2" charset="2"/>
              <a:buChar char="§"/>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100" b="1" dirty="0">
                <a:gradFill>
                  <a:gsLst>
                    <a:gs pos="0">
                      <a:srgbClr val="FFFFFF"/>
                    </a:gs>
                    <a:gs pos="100000">
                      <a:srgbClr val="FFFFFF"/>
                    </a:gs>
                  </a:gsLst>
                  <a:lin ang="5400000" scaled="0"/>
                </a:gradFill>
                <a:latin typeface="Segoe UI Light"/>
              </a:rPr>
              <a:t>Massively parallel processing</a:t>
            </a:r>
          </a:p>
        </p:txBody>
      </p:sp>
      <p:sp>
        <p:nvSpPr>
          <p:cNvPr id="16" name="Rectangle 15"/>
          <p:cNvSpPr/>
          <p:nvPr/>
        </p:nvSpPr>
        <p:spPr bwMode="auto">
          <a:xfrm>
            <a:off x="4622006" y="1943100"/>
            <a:ext cx="4142232" cy="3625596"/>
          </a:xfrm>
          <a:prstGeom prst="rect">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gradFill>
                <a:gsLst>
                  <a:gs pos="0">
                    <a:srgbClr val="000000"/>
                  </a:gs>
                  <a:gs pos="100000">
                    <a:srgbClr val="000000"/>
                  </a:gs>
                </a:gsLst>
                <a:lin ang="5400000" scaled="0"/>
              </a:gradFill>
            </a:endParaRPr>
          </a:p>
        </p:txBody>
      </p:sp>
      <p:sp>
        <p:nvSpPr>
          <p:cNvPr id="17" name="Rectangle 16"/>
          <p:cNvSpPr/>
          <p:nvPr>
            <p:custDataLst>
              <p:tags r:id="rId2"/>
            </p:custDataLst>
          </p:nvPr>
        </p:nvSpPr>
        <p:spPr bwMode="auto">
          <a:xfrm>
            <a:off x="4622006" y="1933956"/>
            <a:ext cx="4142232" cy="4114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34290" bIns="68580" numCol="1" spcCol="0" rtlCol="0" fromWordArt="0" anchor="b" anchorCtr="0" forceAA="0" compatLnSpc="1">
            <a:prstTxWarp prst="textNoShape">
              <a:avLst/>
            </a:prstTxWarp>
            <a:noAutofit/>
          </a:bodyPr>
          <a:lstStyle/>
          <a:p>
            <a:pPr algn="ctr" defTabSz="685574" fontAlgn="base">
              <a:spcBef>
                <a:spcPct val="0"/>
              </a:spcBef>
              <a:spcAft>
                <a:spcPct val="0"/>
              </a:spcAft>
            </a:pPr>
            <a:endParaRPr lang="en-US" sz="900" spc="-38" dirty="0">
              <a:gradFill flip="none" rotWithShape="1">
                <a:gsLst>
                  <a:gs pos="0">
                    <a:srgbClr val="FFFFFF"/>
                  </a:gs>
                  <a:gs pos="100000">
                    <a:srgbClr val="FFFFFF"/>
                  </a:gs>
                </a:gsLst>
                <a:lin ang="5400000" scaled="0"/>
                <a:tileRect/>
              </a:gradFill>
              <a:ea typeface="Segoe UI" pitchFamily="34" charset="0"/>
              <a:cs typeface="Segoe UI" pitchFamily="34" charset="0"/>
            </a:endParaRPr>
          </a:p>
        </p:txBody>
      </p:sp>
      <p:sp>
        <p:nvSpPr>
          <p:cNvPr id="18" name="Text Placeholder 4"/>
          <p:cNvSpPr txBox="1">
            <a:spLocks/>
          </p:cNvSpPr>
          <p:nvPr/>
        </p:nvSpPr>
        <p:spPr>
          <a:xfrm>
            <a:off x="4622006" y="2345437"/>
            <a:ext cx="4142232" cy="2880789"/>
          </a:xfrm>
          <a:prstGeom prst="rect">
            <a:avLst/>
          </a:prstGeom>
        </p:spPr>
        <p:txBody>
          <a:bodyPr lIns="102870" tIns="54864" rIns="102870" bIns="0">
            <a:spAutoFit/>
          </a:bodyPr>
          <a:lstStyle>
            <a:defPPr>
              <a:defRPr lang="en-US"/>
            </a:defPPr>
            <a:lvl1pPr indent="0">
              <a:lnSpc>
                <a:spcPct val="90000"/>
              </a:lnSpc>
              <a:spcBef>
                <a:spcPct val="20000"/>
              </a:spcBef>
              <a:buSzPct val="90000"/>
              <a:buFont typeface="Wingdings" pitchFamily="2" charset="2"/>
              <a:buNone/>
              <a:defRPr sz="2400">
                <a:gradFill>
                  <a:gsLst>
                    <a:gs pos="0">
                      <a:schemeClr val="bg1"/>
                    </a:gs>
                    <a:gs pos="100000">
                      <a:schemeClr val="bg1"/>
                    </a:gs>
                  </a:gsLst>
                  <a:lin ang="5400000" scaled="0"/>
                </a:gradFill>
              </a:defRPr>
            </a:lvl1pPr>
            <a:lvl2pPr marL="800100" indent="-339725">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2pPr>
            <a:lvl3pPr marL="1143000" indent="-287338">
              <a:lnSpc>
                <a:spcPct val="90000"/>
              </a:lnSpc>
              <a:spcBef>
                <a:spcPct val="20000"/>
              </a:spcBef>
              <a:buSzPct val="90000"/>
              <a:buFont typeface="Wingdings" pitchFamily="2" charset="2"/>
              <a:buChar char="§"/>
              <a:defRPr>
                <a:gradFill>
                  <a:gsLst>
                    <a:gs pos="0">
                      <a:schemeClr val="tx1"/>
                    </a:gs>
                    <a:gs pos="86000">
                      <a:schemeClr val="tx1"/>
                    </a:gs>
                  </a:gsLst>
                  <a:lin ang="5400000" scaled="0"/>
                </a:gradFill>
                <a:latin typeface="Segoe UI Light" pitchFamily="34" charset="0"/>
              </a:defRPr>
            </a:lvl3pPr>
            <a:lvl4pPr marL="1485900" indent="-227013">
              <a:lnSpc>
                <a:spcPct val="90000"/>
              </a:lnSpc>
              <a:spcBef>
                <a:spcPct val="20000"/>
              </a:spcBef>
              <a:buSzPct val="90000"/>
              <a:buFont typeface="Wingdings" pitchFamily="2" charset="2"/>
              <a:buChar char="§"/>
              <a:defRPr sz="1600">
                <a:gradFill>
                  <a:gsLst>
                    <a:gs pos="0">
                      <a:schemeClr val="tx1"/>
                    </a:gs>
                    <a:gs pos="86000">
                      <a:schemeClr val="tx1"/>
                    </a:gs>
                  </a:gsLst>
                  <a:lin ang="5400000" scaled="0"/>
                </a:gradFill>
                <a:latin typeface="Segoe UI Light" pitchFamily="34" charset="0"/>
              </a:defRPr>
            </a:lvl4pPr>
            <a:lvl5pPr marL="1828800" indent="-223838">
              <a:lnSpc>
                <a:spcPct val="90000"/>
              </a:lnSpc>
              <a:spcBef>
                <a:spcPct val="20000"/>
              </a:spcBef>
              <a:buSzPct val="90000"/>
              <a:buFont typeface="Wingdings" pitchFamily="2" charset="2"/>
              <a:buChar char="§"/>
              <a:defRPr sz="1600">
                <a:gradFill>
                  <a:gsLst>
                    <a:gs pos="0">
                      <a:schemeClr val="tx1"/>
                    </a:gs>
                    <a:gs pos="86000">
                      <a:schemeClr val="tx1"/>
                    </a:gs>
                  </a:gsLst>
                  <a:lin ang="5400000" scaled="0"/>
                </a:gradFill>
                <a:latin typeface="Segoe UI Light" pitchFamily="34" charset="0"/>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endParaRPr lang="en-US" sz="1800" dirty="0">
              <a:solidFill>
                <a:schemeClr val="tx2"/>
              </a:solidFill>
            </a:endParaRPr>
          </a:p>
          <a:p>
            <a:r>
              <a:rPr lang="en-US" sz="1800" dirty="0">
                <a:solidFill>
                  <a:schemeClr val="tx2"/>
                </a:solidFill>
              </a:rPr>
              <a:t>Multiple CPUs used to complete individual processes simultaneously</a:t>
            </a:r>
          </a:p>
          <a:p>
            <a:endParaRPr lang="en-US" sz="1800" dirty="0">
              <a:solidFill>
                <a:schemeClr val="tx2"/>
              </a:solidFill>
            </a:endParaRPr>
          </a:p>
          <a:p>
            <a:r>
              <a:rPr lang="en-US" sz="1800" dirty="0">
                <a:solidFill>
                  <a:schemeClr val="tx2"/>
                </a:solidFill>
              </a:rPr>
              <a:t>All CPUs share the same memory, disks, and network controllers</a:t>
            </a:r>
          </a:p>
          <a:p>
            <a:endParaRPr lang="en-US" sz="1800" dirty="0">
              <a:solidFill>
                <a:schemeClr val="tx2"/>
              </a:solidFill>
            </a:endParaRPr>
          </a:p>
          <a:p>
            <a:r>
              <a:rPr lang="en-US" sz="1800" dirty="0">
                <a:solidFill>
                  <a:schemeClr val="tx2"/>
                </a:solidFill>
              </a:rPr>
              <a:t>All SQL Server implementations up until now have been SMP</a:t>
            </a:r>
          </a:p>
          <a:p>
            <a:endParaRPr lang="en-US" sz="1800" dirty="0">
              <a:gradFill>
                <a:gsLst>
                  <a:gs pos="5417">
                    <a:schemeClr val="tx1"/>
                  </a:gs>
                  <a:gs pos="28000">
                    <a:schemeClr val="tx1"/>
                  </a:gs>
                </a:gsLst>
                <a:lin ang="5400000" scaled="0"/>
              </a:gradFill>
            </a:endParaRPr>
          </a:p>
        </p:txBody>
      </p:sp>
      <p:sp>
        <p:nvSpPr>
          <p:cNvPr id="19" name="Text Placeholder 4"/>
          <p:cNvSpPr txBox="1">
            <a:spLocks/>
          </p:cNvSpPr>
          <p:nvPr/>
        </p:nvSpPr>
        <p:spPr>
          <a:xfrm>
            <a:off x="4622006" y="1994272"/>
            <a:ext cx="4142232" cy="290849"/>
          </a:xfrm>
          <a:prstGeom prst="rect">
            <a:avLst/>
          </a:prstGeom>
        </p:spPr>
        <p:txBody>
          <a:bodyPr wrap="square" lIns="102870" tIns="0" rIns="102870" bIns="0" anchor="ctr" anchorCtr="0">
            <a:spAutoFit/>
          </a:bodyPr>
          <a:lstStyle>
            <a:lvl1pPr marL="0" indent="0" algn="l" defTabSz="914363" rtl="0" eaLnBrk="1" latinLnBrk="0" hangingPunct="1">
              <a:lnSpc>
                <a:spcPct val="90000"/>
              </a:lnSpc>
              <a:spcBef>
                <a:spcPct val="20000"/>
              </a:spcBef>
              <a:buSzPct val="90000"/>
              <a:buFont typeface="Wingdings" pitchFamily="2" charset="2"/>
              <a:buNone/>
              <a:defRPr sz="2800" kern="1200" baseline="0">
                <a:gradFill>
                  <a:gsLst>
                    <a:gs pos="0">
                      <a:schemeClr val="tx1"/>
                    </a:gs>
                    <a:gs pos="86000">
                      <a:schemeClr val="tx1"/>
                    </a:gs>
                  </a:gsLst>
                  <a:lin ang="5400000" scaled="0"/>
                </a:gradFill>
                <a:latin typeface="Segoe UI Semibold" pitchFamily="34" charset="0"/>
                <a:ea typeface="+mn-ea"/>
                <a:cs typeface="+mn-cs"/>
              </a:defRPr>
            </a:lvl1pPr>
            <a:lvl2pPr marL="855663" indent="-395288" algn="l" defTabSz="914363" rtl="0" eaLnBrk="1" latinLnBrk="0" hangingPunct="1">
              <a:lnSpc>
                <a:spcPct val="90000"/>
              </a:lnSpc>
              <a:spcBef>
                <a:spcPct val="20000"/>
              </a:spcBef>
              <a:buSzPct val="90000"/>
              <a:buFont typeface="Wingdings" pitchFamily="2" charset="2"/>
              <a:buChar char="§"/>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100" b="1" dirty="0">
                <a:gradFill>
                  <a:gsLst>
                    <a:gs pos="0">
                      <a:srgbClr val="FFFFFF"/>
                    </a:gs>
                    <a:gs pos="100000">
                      <a:srgbClr val="FFFFFF"/>
                    </a:gs>
                  </a:gsLst>
                  <a:lin ang="5400000" scaled="0"/>
                </a:gradFill>
                <a:latin typeface="Segoe UI Light"/>
              </a:rPr>
              <a:t>Symmetric multiprocessing</a:t>
            </a:r>
          </a:p>
        </p:txBody>
      </p:sp>
    </p:spTree>
    <p:extLst>
      <p:ext uri="{BB962C8B-B14F-4D97-AF65-F5344CB8AC3E}">
        <p14:creationId xmlns:p14="http://schemas.microsoft.com/office/powerpoint/2010/main" val="347916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Hardware and software delivered in one box</a:t>
            </a:r>
            <a:endParaRPr lang="en-IE" dirty="0"/>
          </a:p>
        </p:txBody>
      </p:sp>
      <p:sp>
        <p:nvSpPr>
          <p:cNvPr id="4" name="Footer Placeholder 3"/>
          <p:cNvSpPr>
            <a:spLocks noGrp="1"/>
          </p:cNvSpPr>
          <p:nvPr>
            <p:ph type="ftr" sz="quarter" idx="11"/>
          </p:nvPr>
        </p:nvSpPr>
        <p:spPr/>
        <p:txBody>
          <a:bodyPr/>
          <a:lstStyle/>
          <a:p>
            <a:r>
              <a:rPr lang="pl-PL" smtClean="0"/>
              <a:t>SQLDay 2014</a:t>
            </a:r>
            <a:endParaRPr lang="pl-PL" dirty="0" smtClean="0"/>
          </a:p>
        </p:txBody>
      </p:sp>
      <p:sp>
        <p:nvSpPr>
          <p:cNvPr id="5" name="Rectangle 4"/>
          <p:cNvSpPr/>
          <p:nvPr/>
        </p:nvSpPr>
        <p:spPr>
          <a:xfrm>
            <a:off x="3877169" y="2091354"/>
            <a:ext cx="4301050" cy="366656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p>
        </p:txBody>
      </p:sp>
      <p:sp>
        <p:nvSpPr>
          <p:cNvPr id="6" name="Rectangle 5"/>
          <p:cNvSpPr/>
          <p:nvPr/>
        </p:nvSpPr>
        <p:spPr bwMode="auto">
          <a:xfrm>
            <a:off x="6580953" y="3579991"/>
            <a:ext cx="1008478" cy="2064813"/>
          </a:xfrm>
          <a:prstGeom prst="rect">
            <a:avLst/>
          </a:prstGeom>
          <a:solidFill>
            <a:schemeClr val="bg1"/>
          </a:solidFill>
          <a:ln w="25400" cap="flat" cmpd="sng" algn="ctr">
            <a:noFill/>
            <a:prstDash val="solid"/>
            <a:headEnd type="none" w="med" len="med"/>
            <a:tailEnd type="none" w="med" len="med"/>
          </a:ln>
          <a:effectLst/>
        </p:spPr>
        <p:txBody>
          <a:bodyPr rot="0" spcFirstLastPara="0" vertOverflow="overflow" horzOverflow="overflow" vert="horz" wrap="square" lIns="0" tIns="45714" rIns="0" bIns="137141" numCol="1" spcCol="0" rtlCol="0" fromWordArt="0" anchor="t" anchorCtr="0" forceAA="0" compatLnSpc="1">
            <a:prstTxWarp prst="textNoShape">
              <a:avLst/>
            </a:prstTxWarp>
            <a:noAutofit/>
          </a:bodyPr>
          <a:lstStyle/>
          <a:p>
            <a:pPr algn="ctr" defTabSz="1316798" fontAlgn="base">
              <a:lnSpc>
                <a:spcPct val="90000"/>
              </a:lnSpc>
              <a:spcBef>
                <a:spcPct val="0"/>
              </a:spcBef>
              <a:spcAft>
                <a:spcPct val="0"/>
              </a:spcAft>
              <a:defRPr/>
            </a:pPr>
            <a:endParaRPr lang="en-US" sz="1029" dirty="0">
              <a:ln w="3175">
                <a:noFill/>
              </a:ln>
              <a:solidFill>
                <a:schemeClr val="bg1"/>
              </a:solidFill>
              <a:latin typeface="Segoe UI Light" pitchFamily="34" charset="0"/>
              <a:cs typeface="Segoe UI" pitchFamily="34" charset="0"/>
            </a:endParaRPr>
          </a:p>
        </p:txBody>
      </p:sp>
      <p:sp>
        <p:nvSpPr>
          <p:cNvPr id="8" name="Rectangle 7"/>
          <p:cNvSpPr/>
          <p:nvPr/>
        </p:nvSpPr>
        <p:spPr bwMode="auto">
          <a:xfrm>
            <a:off x="3887561" y="2097449"/>
            <a:ext cx="4320329" cy="13694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34464" rIns="0" bIns="0" numCol="1" spcCol="0" rtlCol="0" fromWordArt="0" anchor="t" anchorCtr="0" forceAA="0" compatLnSpc="1">
            <a:prstTxWarp prst="textNoShape">
              <a:avLst/>
            </a:prstTxWarp>
            <a:noAutofit/>
          </a:bodyPr>
          <a:lstStyle/>
          <a:p>
            <a:pPr marL="167843" lvl="1" defTabSz="684917">
              <a:lnSpc>
                <a:spcPct val="90000"/>
              </a:lnSpc>
            </a:pPr>
            <a:r>
              <a:rPr lang="en-GB" sz="1765" kern="0" spc="-29" dirty="0">
                <a:solidFill>
                  <a:schemeClr val="accent4"/>
                </a:solidFill>
                <a:latin typeface="+mj-lt"/>
              </a:rPr>
              <a:t>Pre-built hardware + software appliance</a:t>
            </a:r>
          </a:p>
          <a:p>
            <a:pPr algn="ctr">
              <a:lnSpc>
                <a:spcPct val="90000"/>
              </a:lnSpc>
            </a:pPr>
            <a:endParaRPr lang="en-GB" sz="1600" dirty="0">
              <a:solidFill>
                <a:schemeClr val="tx1"/>
              </a:solidFill>
              <a:latin typeface="+mj-lt"/>
            </a:endParaRPr>
          </a:p>
          <a:p>
            <a:pPr marL="255290" indent="-255290" defTabSz="912802" fontAlgn="base">
              <a:lnSpc>
                <a:spcPct val="90000"/>
              </a:lnSpc>
              <a:spcAft>
                <a:spcPts val="1176"/>
              </a:spcAft>
              <a:buSzPct val="75000"/>
              <a:buFont typeface="Arial" panose="020B0604020202020204" pitchFamily="34" charset="0"/>
              <a:buChar char="•"/>
            </a:pPr>
            <a:r>
              <a:rPr lang="en-GB" sz="1029" kern="0" dirty="0">
                <a:solidFill>
                  <a:schemeClr val="tx2"/>
                </a:solidFill>
                <a:latin typeface="Segoe UI Light"/>
                <a:ea typeface="Segoe UI" pitchFamily="34" charset="0"/>
                <a:cs typeface="Segoe UI" pitchFamily="34" charset="0"/>
              </a:rPr>
              <a:t>Co-engineered with Dell, HP, and Quanta </a:t>
            </a:r>
          </a:p>
          <a:p>
            <a:pPr marL="255290" indent="-255290" defTabSz="912802" fontAlgn="base">
              <a:lnSpc>
                <a:spcPct val="90000"/>
              </a:lnSpc>
              <a:spcAft>
                <a:spcPts val="1176"/>
              </a:spcAft>
              <a:buSzPct val="75000"/>
              <a:buFont typeface="Arial" panose="020B0604020202020204" pitchFamily="34" charset="0"/>
              <a:buChar char="•"/>
            </a:pPr>
            <a:r>
              <a:rPr lang="en-GB" sz="1029" kern="0" dirty="0">
                <a:solidFill>
                  <a:schemeClr val="tx2"/>
                </a:solidFill>
                <a:latin typeface="Segoe UI Light"/>
                <a:ea typeface="Segoe UI" pitchFamily="34" charset="0"/>
                <a:cs typeface="Segoe UI" pitchFamily="34" charset="0"/>
              </a:rPr>
              <a:t>Pre-built hardware</a:t>
            </a:r>
          </a:p>
          <a:p>
            <a:pPr marL="255290" indent="-255290" defTabSz="912802" fontAlgn="base">
              <a:lnSpc>
                <a:spcPct val="90000"/>
              </a:lnSpc>
              <a:spcAft>
                <a:spcPts val="1176"/>
              </a:spcAft>
              <a:buSzPct val="75000"/>
              <a:buFont typeface="Arial" panose="020B0604020202020204" pitchFamily="34" charset="0"/>
              <a:buChar char="•"/>
            </a:pPr>
            <a:r>
              <a:rPr lang="en-GB" sz="1029" kern="0" dirty="0">
                <a:solidFill>
                  <a:schemeClr val="tx2"/>
                </a:solidFill>
                <a:latin typeface="Segoe UI Light"/>
                <a:ea typeface="Segoe UI" pitchFamily="34" charset="0"/>
                <a:cs typeface="Segoe UI" pitchFamily="34" charset="0"/>
              </a:rPr>
              <a:t>Pre-installed software</a:t>
            </a:r>
          </a:p>
          <a:p>
            <a:pPr marL="285189" indent="-285189">
              <a:lnSpc>
                <a:spcPct val="90000"/>
              </a:lnSpc>
              <a:buFont typeface="Arial" pitchFamily="34" charset="0"/>
              <a:buChar char="•"/>
            </a:pPr>
            <a:endParaRPr lang="en-GB" sz="1029" dirty="0">
              <a:solidFill>
                <a:schemeClr val="tx1"/>
              </a:solidFill>
              <a:latin typeface="+mj-lt"/>
            </a:endParaRPr>
          </a:p>
        </p:txBody>
      </p:sp>
      <p:pic>
        <p:nvPicPr>
          <p:cNvPr id="9" name="Picture 8" descr="dell_blue_lrg_logo.png"/>
          <p:cNvPicPr/>
          <p:nvPr/>
        </p:nvPicPr>
        <p:blipFill>
          <a:blip r:embed="rId2" cstate="screen"/>
          <a:stretch>
            <a:fillRect/>
          </a:stretch>
        </p:blipFill>
        <p:spPr bwMode="black">
          <a:xfrm>
            <a:off x="6819806" y="3668639"/>
            <a:ext cx="516182" cy="516182"/>
          </a:xfrm>
          <a:prstGeom prst="rect">
            <a:avLst/>
          </a:prstGeom>
          <a:solidFill>
            <a:schemeClr val="bg1"/>
          </a:solidFill>
        </p:spPr>
      </p:pic>
      <p:pic>
        <p:nvPicPr>
          <p:cNvPr id="10" name="Picture 9" descr="C:\Users\ochiu\AppData\Local\Temp\Temp1_HP_logo_blue_GIF.zip\HP_logo_blue_GIF\HP_Blue_RGB_72_LG.gi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0889" y="4337375"/>
            <a:ext cx="492690" cy="492690"/>
          </a:xfrm>
          <a:prstGeom prst="rect">
            <a:avLst/>
          </a:prstGeom>
          <a:noFill/>
          <a:ln>
            <a:noFill/>
          </a:ln>
        </p:spPr>
      </p:pic>
      <p:grpSp>
        <p:nvGrpSpPr>
          <p:cNvPr id="11" name="Group 10"/>
          <p:cNvGrpSpPr/>
          <p:nvPr/>
        </p:nvGrpSpPr>
        <p:grpSpPr>
          <a:xfrm>
            <a:off x="4461836" y="3579991"/>
            <a:ext cx="1008478" cy="1008478"/>
            <a:chOff x="3600845" y="2770208"/>
            <a:chExt cx="1008621" cy="1008621"/>
          </a:xfrm>
        </p:grpSpPr>
        <p:sp>
          <p:nvSpPr>
            <p:cNvPr id="12" name="Rectangle 11"/>
            <p:cNvSpPr/>
            <p:nvPr/>
          </p:nvSpPr>
          <p:spPr bwMode="auto">
            <a:xfrm>
              <a:off x="3600845" y="2770208"/>
              <a:ext cx="1008621" cy="1008621"/>
            </a:xfrm>
            <a:prstGeom prst="rect">
              <a:avLst/>
            </a:prstGeom>
            <a:solidFill>
              <a:schemeClr val="accent4"/>
            </a:solidFill>
            <a:ln w="25400" cap="flat" cmpd="sng" algn="ctr">
              <a:noFill/>
              <a:prstDash val="solid"/>
              <a:headEnd type="none" w="med" len="med"/>
              <a:tailEnd type="none" w="med" len="med"/>
            </a:ln>
            <a:effectLst/>
          </p:spPr>
          <p:txBody>
            <a:bodyPr rot="0" spcFirstLastPara="0" vertOverflow="overflow" horzOverflow="overflow" vert="horz" wrap="square" lIns="67232" tIns="67232" rIns="0" bIns="0" numCol="1" spcCol="0" rtlCol="0" fromWordArt="0" anchor="t" anchorCtr="0" forceAA="0" compatLnSpc="1">
              <a:prstTxWarp prst="textNoShape">
                <a:avLst/>
              </a:prstTxWarp>
              <a:noAutofit/>
            </a:bodyPr>
            <a:lstStyle/>
            <a:p>
              <a:pPr defTabSz="1316798" fontAlgn="base">
                <a:lnSpc>
                  <a:spcPct val="90000"/>
                </a:lnSpc>
                <a:spcBef>
                  <a:spcPct val="0"/>
                </a:spcBef>
                <a:spcAft>
                  <a:spcPct val="0"/>
                </a:spcAft>
                <a:defRPr/>
              </a:pPr>
              <a:r>
                <a:rPr lang="en-US" sz="1029" dirty="0">
                  <a:ln w="3175">
                    <a:noFill/>
                  </a:ln>
                  <a:solidFill>
                    <a:schemeClr val="bg1"/>
                  </a:solidFill>
                  <a:latin typeface="Segoe UI Light" pitchFamily="34" charset="0"/>
                  <a:cs typeface="Segoe UI" pitchFamily="34" charset="0"/>
                </a:rPr>
                <a:t>Plug and play</a:t>
              </a:r>
            </a:p>
          </p:txBody>
        </p:sp>
        <p:pic>
          <p:nvPicPr>
            <p:cNvPr id="13" name="Picture 7" descr="\\MAGNUM\Projects\Microsoft\Cloud Power FY12\Design\ICONS_PNG\New_Business_Requirements.png"/>
            <p:cNvPicPr>
              <a:picLocks noChangeAspect="1" noChangeArrowheads="1"/>
            </p:cNvPicPr>
            <p:nvPr/>
          </p:nvPicPr>
          <p:blipFill>
            <a:blip r:embed="rId4" cstate="print"/>
            <a:stretch>
              <a:fillRect/>
            </a:stretch>
          </p:blipFill>
          <p:spPr bwMode="auto">
            <a:xfrm>
              <a:off x="3824916" y="3135038"/>
              <a:ext cx="560482" cy="560482"/>
            </a:xfrm>
            <a:prstGeom prst="rect">
              <a:avLst/>
            </a:prstGeom>
            <a:noFill/>
          </p:spPr>
        </p:pic>
      </p:grpSp>
      <p:grpSp>
        <p:nvGrpSpPr>
          <p:cNvPr id="14" name="Group 13"/>
          <p:cNvGrpSpPr/>
          <p:nvPr/>
        </p:nvGrpSpPr>
        <p:grpSpPr>
          <a:xfrm>
            <a:off x="5520199" y="3579991"/>
            <a:ext cx="1008478" cy="1008478"/>
            <a:chOff x="4968812" y="3094086"/>
            <a:chExt cx="1008621" cy="1008621"/>
          </a:xfrm>
        </p:grpSpPr>
        <p:sp>
          <p:nvSpPr>
            <p:cNvPr id="15" name="Rectangle 14"/>
            <p:cNvSpPr/>
            <p:nvPr/>
          </p:nvSpPr>
          <p:spPr bwMode="auto">
            <a:xfrm>
              <a:off x="4968812" y="3094086"/>
              <a:ext cx="1008621" cy="1008621"/>
            </a:xfrm>
            <a:prstGeom prst="rect">
              <a:avLst/>
            </a:prstGeom>
            <a:solidFill>
              <a:schemeClr val="accent4"/>
            </a:solidFill>
            <a:ln w="25400" cap="flat" cmpd="sng" algn="ctr">
              <a:noFill/>
              <a:prstDash val="solid"/>
              <a:headEnd type="none" w="med" len="med"/>
              <a:tailEnd type="none" w="med" len="med"/>
            </a:ln>
            <a:effectLst/>
          </p:spPr>
          <p:txBody>
            <a:bodyPr rot="0" spcFirstLastPara="0" vertOverflow="overflow" horzOverflow="overflow" vert="horz" wrap="square" lIns="67232" tIns="67232" rIns="0" bIns="0" numCol="1" spcCol="0" rtlCol="0" fromWordArt="0" anchor="t" anchorCtr="0" forceAA="0" compatLnSpc="1">
              <a:prstTxWarp prst="textNoShape">
                <a:avLst/>
              </a:prstTxWarp>
              <a:noAutofit/>
            </a:bodyPr>
            <a:lstStyle/>
            <a:p>
              <a:pPr defTabSz="1316798" fontAlgn="base">
                <a:lnSpc>
                  <a:spcPct val="90000"/>
                </a:lnSpc>
                <a:spcBef>
                  <a:spcPct val="0"/>
                </a:spcBef>
                <a:spcAft>
                  <a:spcPct val="0"/>
                </a:spcAft>
                <a:defRPr/>
              </a:pPr>
              <a:r>
                <a:rPr lang="en-US" sz="1029" dirty="0">
                  <a:ln w="3175">
                    <a:noFill/>
                  </a:ln>
                  <a:solidFill>
                    <a:schemeClr val="bg1"/>
                  </a:solidFill>
                  <a:latin typeface="Segoe UI Light" pitchFamily="34" charset="0"/>
                  <a:cs typeface="Segoe UI" pitchFamily="34" charset="0"/>
                </a:rPr>
                <a:t>Built-in best practices</a:t>
              </a:r>
            </a:p>
          </p:txBody>
        </p:sp>
        <p:pic>
          <p:nvPicPr>
            <p:cNvPr id="16" name="Picture 2" descr="\\MAGNUM\Projects\Microsoft\Cloud Power FY12\Design\ICONS_PNG\Compass.png"/>
            <p:cNvPicPr>
              <a:picLocks noChangeAspect="1" noChangeArrowheads="1"/>
            </p:cNvPicPr>
            <p:nvPr/>
          </p:nvPicPr>
          <p:blipFill>
            <a:blip r:embed="rId5" cstate="print">
              <a:lum bright="100000"/>
            </a:blip>
            <a:srcRect/>
            <a:stretch>
              <a:fillRect/>
            </a:stretch>
          </p:blipFill>
          <p:spPr bwMode="auto">
            <a:xfrm>
              <a:off x="5198998" y="3462500"/>
              <a:ext cx="548248" cy="548248"/>
            </a:xfrm>
            <a:prstGeom prst="rect">
              <a:avLst/>
            </a:prstGeom>
            <a:noFill/>
          </p:spPr>
        </p:pic>
      </p:grpSp>
      <p:sp>
        <p:nvSpPr>
          <p:cNvPr id="17" name="Rectangle 16"/>
          <p:cNvSpPr/>
          <p:nvPr/>
        </p:nvSpPr>
        <p:spPr bwMode="auto">
          <a:xfrm>
            <a:off x="4461836" y="4636326"/>
            <a:ext cx="1008478" cy="1008478"/>
          </a:xfrm>
          <a:prstGeom prst="rect">
            <a:avLst/>
          </a:prstGeom>
          <a:solidFill>
            <a:schemeClr val="accent4"/>
          </a:solidFill>
          <a:ln w="25400" cap="flat" cmpd="sng" algn="ctr">
            <a:noFill/>
            <a:prstDash val="solid"/>
            <a:headEnd type="none" w="med" len="med"/>
            <a:tailEnd type="none" w="med" len="med"/>
          </a:ln>
          <a:effectLst/>
        </p:spPr>
        <p:txBody>
          <a:bodyPr rot="0" spcFirstLastPara="0" vertOverflow="overflow" horzOverflow="overflow" vert="horz" wrap="square" lIns="67232" tIns="67232" rIns="0" bIns="0" numCol="1" spcCol="0" rtlCol="0" fromWordArt="0" anchor="t" anchorCtr="0" forceAA="0" compatLnSpc="1">
            <a:prstTxWarp prst="textNoShape">
              <a:avLst/>
            </a:prstTxWarp>
            <a:noAutofit/>
          </a:bodyPr>
          <a:lstStyle/>
          <a:p>
            <a:pPr defTabSz="1316798" fontAlgn="base">
              <a:lnSpc>
                <a:spcPct val="90000"/>
              </a:lnSpc>
              <a:spcBef>
                <a:spcPct val="0"/>
              </a:spcBef>
              <a:spcAft>
                <a:spcPct val="0"/>
              </a:spcAft>
              <a:defRPr/>
            </a:pPr>
            <a:r>
              <a:rPr lang="en-US" sz="1029" dirty="0">
                <a:ln w="3175">
                  <a:noFill/>
                </a:ln>
                <a:solidFill>
                  <a:schemeClr val="bg1"/>
                </a:solidFill>
                <a:latin typeface="Segoe UI Light" pitchFamily="34" charset="0"/>
                <a:cs typeface="Segoe UI" pitchFamily="34" charset="0"/>
              </a:rPr>
              <a:t>Time savings</a:t>
            </a:r>
          </a:p>
        </p:txBody>
      </p:sp>
      <p:sp>
        <p:nvSpPr>
          <p:cNvPr id="18" name="Rectangle 17"/>
          <p:cNvSpPr/>
          <p:nvPr/>
        </p:nvSpPr>
        <p:spPr bwMode="auto">
          <a:xfrm>
            <a:off x="5521959" y="4636326"/>
            <a:ext cx="1008478" cy="1008478"/>
          </a:xfrm>
          <a:prstGeom prst="rect">
            <a:avLst/>
          </a:prstGeom>
          <a:solidFill>
            <a:schemeClr val="accent4"/>
          </a:solidFill>
          <a:ln w="25400" cap="flat" cmpd="sng" algn="ctr">
            <a:noFill/>
            <a:prstDash val="solid"/>
            <a:headEnd type="none" w="med" len="med"/>
            <a:tailEnd type="none" w="med" len="med"/>
          </a:ln>
          <a:effectLst/>
        </p:spPr>
        <p:txBody>
          <a:bodyPr rot="0" spcFirstLastPara="0" vertOverflow="overflow" horzOverflow="overflow" vert="horz" wrap="square" lIns="67232" tIns="67232" rIns="0" bIns="0" numCol="1" spcCol="0" rtlCol="0" fromWordArt="0" anchor="t" anchorCtr="0" forceAA="0" compatLnSpc="1">
            <a:prstTxWarp prst="textNoShape">
              <a:avLst/>
            </a:prstTxWarp>
            <a:noAutofit/>
          </a:bodyPr>
          <a:lstStyle/>
          <a:p>
            <a:pPr defTabSz="1316798" fontAlgn="base">
              <a:lnSpc>
                <a:spcPct val="90000"/>
              </a:lnSpc>
              <a:spcBef>
                <a:spcPct val="0"/>
              </a:spcBef>
              <a:spcAft>
                <a:spcPct val="0"/>
              </a:spcAft>
              <a:defRPr/>
            </a:pPr>
            <a:r>
              <a:rPr lang="en-US" sz="1029" dirty="0">
                <a:ln w="3175">
                  <a:noFill/>
                </a:ln>
                <a:solidFill>
                  <a:schemeClr val="bg1"/>
                </a:solidFill>
                <a:latin typeface="Segoe UI Light" pitchFamily="34" charset="0"/>
                <a:cs typeface="Segoe UI" pitchFamily="34" charset="0"/>
              </a:rPr>
              <a:t>Built for Big </a:t>
            </a:r>
          </a:p>
          <a:p>
            <a:pPr defTabSz="1316798" fontAlgn="base">
              <a:lnSpc>
                <a:spcPct val="90000"/>
              </a:lnSpc>
              <a:spcBef>
                <a:spcPct val="0"/>
              </a:spcBef>
              <a:spcAft>
                <a:spcPct val="0"/>
              </a:spcAft>
              <a:defRPr/>
            </a:pPr>
            <a:r>
              <a:rPr lang="en-US" sz="1029" dirty="0">
                <a:ln w="3175">
                  <a:noFill/>
                </a:ln>
                <a:solidFill>
                  <a:schemeClr val="bg1"/>
                </a:solidFill>
                <a:latin typeface="Segoe UI Light" pitchFamily="34" charset="0"/>
                <a:cs typeface="Segoe UI" pitchFamily="34" charset="0"/>
              </a:rPr>
              <a:t>Data</a:t>
            </a:r>
          </a:p>
        </p:txBody>
      </p:sp>
      <p:grpSp>
        <p:nvGrpSpPr>
          <p:cNvPr id="19" name="Group 18"/>
          <p:cNvGrpSpPr/>
          <p:nvPr/>
        </p:nvGrpSpPr>
        <p:grpSpPr>
          <a:xfrm>
            <a:off x="5521031" y="5076551"/>
            <a:ext cx="954308" cy="469014"/>
            <a:chOff x="7245330" y="5841614"/>
            <a:chExt cx="1297925" cy="637891"/>
          </a:xfrm>
        </p:grpSpPr>
        <p:pic>
          <p:nvPicPr>
            <p:cNvPr id="20" name="Picture 2"/>
            <p:cNvPicPr>
              <a:picLocks noChangeAspect="1" noChangeArrowheads="1"/>
            </p:cNvPicPr>
            <p:nvPr/>
          </p:nvPicPr>
          <p:blipFill>
            <a:blip r:embed="rId6" cstate="screen">
              <a:extLst>
                <a:ext uri="{28A0092B-C50C-407E-A947-70E740481C1C}">
                  <a14:useLocalDpi xmlns:a14="http://schemas.microsoft.com/office/drawing/2010/main" val="0"/>
                </a:ext>
              </a:extLst>
            </a:blip>
            <a:stretch>
              <a:fillRect/>
            </a:stretch>
          </p:blipFill>
          <p:spPr bwMode="auto">
            <a:xfrm>
              <a:off x="7245330" y="5841614"/>
              <a:ext cx="862101" cy="637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1" name="Group 20"/>
            <p:cNvGrpSpPr/>
            <p:nvPr/>
          </p:nvGrpSpPr>
          <p:grpSpPr>
            <a:xfrm>
              <a:off x="8151388" y="5901764"/>
              <a:ext cx="391867" cy="507050"/>
              <a:chOff x="8787826" y="3956440"/>
              <a:chExt cx="288164" cy="372865"/>
            </a:xfrm>
          </p:grpSpPr>
          <p:sp>
            <p:nvSpPr>
              <p:cNvPr id="22" name="Oval 122"/>
              <p:cNvSpPr>
                <a:spLocks noChangeArrowheads="1"/>
              </p:cNvSpPr>
              <p:nvPr/>
            </p:nvSpPr>
            <p:spPr bwMode="auto">
              <a:xfrm>
                <a:off x="8787826" y="3956440"/>
                <a:ext cx="281072" cy="5610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3509">
                  <a:defRPr/>
                </a:pPr>
                <a:endParaRPr lang="en-US" sz="1900" kern="0" dirty="0">
                  <a:solidFill>
                    <a:sysClr val="windowText" lastClr="000000"/>
                  </a:solidFill>
                </a:endParaRPr>
              </a:p>
            </p:txBody>
          </p:sp>
          <p:sp>
            <p:nvSpPr>
              <p:cNvPr id="23" name="Freeform 123"/>
              <p:cNvSpPr>
                <a:spLocks noEditPoints="1"/>
              </p:cNvSpPr>
              <p:nvPr/>
            </p:nvSpPr>
            <p:spPr bwMode="auto">
              <a:xfrm>
                <a:off x="8791130" y="4004044"/>
                <a:ext cx="284860" cy="325261"/>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3509">
                  <a:defRPr/>
                </a:pPr>
                <a:endParaRPr lang="en-US" sz="1900" kern="0" dirty="0">
                  <a:solidFill>
                    <a:sysClr val="windowText" lastClr="000000"/>
                  </a:solidFill>
                </a:endParaRPr>
              </a:p>
            </p:txBody>
          </p:sp>
        </p:grpSp>
      </p:grpSp>
      <p:sp>
        <p:nvSpPr>
          <p:cNvPr id="24" name="Freeform 6"/>
          <p:cNvSpPr>
            <a:spLocks noEditPoints="1"/>
          </p:cNvSpPr>
          <p:nvPr/>
        </p:nvSpPr>
        <p:spPr bwMode="auto">
          <a:xfrm>
            <a:off x="4792002" y="5046061"/>
            <a:ext cx="348148" cy="447527"/>
          </a:xfrm>
          <a:custGeom>
            <a:avLst/>
            <a:gdLst>
              <a:gd name="T0" fmla="*/ 406 w 460"/>
              <a:gd name="T1" fmla="*/ 522 h 592"/>
              <a:gd name="T2" fmla="*/ 435 w 460"/>
              <a:gd name="T3" fmla="*/ 522 h 592"/>
              <a:gd name="T4" fmla="*/ 437 w 460"/>
              <a:gd name="T5" fmla="*/ 548 h 592"/>
              <a:gd name="T6" fmla="*/ 454 w 460"/>
              <a:gd name="T7" fmla="*/ 552 h 592"/>
              <a:gd name="T8" fmla="*/ 454 w 460"/>
              <a:gd name="T9" fmla="*/ 592 h 592"/>
              <a:gd name="T10" fmla="*/ 0 w 460"/>
              <a:gd name="T11" fmla="*/ 592 h 592"/>
              <a:gd name="T12" fmla="*/ 0 w 460"/>
              <a:gd name="T13" fmla="*/ 552 h 592"/>
              <a:gd name="T14" fmla="*/ 17 w 460"/>
              <a:gd name="T15" fmla="*/ 548 h 592"/>
              <a:gd name="T16" fmla="*/ 19 w 460"/>
              <a:gd name="T17" fmla="*/ 523 h 592"/>
              <a:gd name="T18" fmla="*/ 46 w 460"/>
              <a:gd name="T19" fmla="*/ 521 h 592"/>
              <a:gd name="T20" fmla="*/ 49 w 460"/>
              <a:gd name="T21" fmla="*/ 485 h 592"/>
              <a:gd name="T22" fmla="*/ 96 w 460"/>
              <a:gd name="T23" fmla="*/ 375 h 592"/>
              <a:gd name="T24" fmla="*/ 127 w 460"/>
              <a:gd name="T25" fmla="*/ 321 h 592"/>
              <a:gd name="T26" fmla="*/ 128 w 460"/>
              <a:gd name="T27" fmla="*/ 282 h 592"/>
              <a:gd name="T28" fmla="*/ 77 w 460"/>
              <a:gd name="T29" fmla="*/ 192 h 592"/>
              <a:gd name="T30" fmla="*/ 48 w 460"/>
              <a:gd name="T31" fmla="*/ 82 h 592"/>
              <a:gd name="T32" fmla="*/ 18 w 460"/>
              <a:gd name="T33" fmla="*/ 80 h 592"/>
              <a:gd name="T34" fmla="*/ 18 w 460"/>
              <a:gd name="T35" fmla="*/ 57 h 592"/>
              <a:gd name="T36" fmla="*/ 10 w 460"/>
              <a:gd name="T37" fmla="*/ 42 h 592"/>
              <a:gd name="T38" fmla="*/ 1 w 460"/>
              <a:gd name="T39" fmla="*/ 0 h 592"/>
              <a:gd name="T40" fmla="*/ 460 w 460"/>
              <a:gd name="T41" fmla="*/ 0 h 592"/>
              <a:gd name="T42" fmla="*/ 460 w 460"/>
              <a:gd name="T43" fmla="*/ 40 h 592"/>
              <a:gd name="T44" fmla="*/ 438 w 460"/>
              <a:gd name="T45" fmla="*/ 43 h 592"/>
              <a:gd name="T46" fmla="*/ 435 w 460"/>
              <a:gd name="T47" fmla="*/ 80 h 592"/>
              <a:gd name="T48" fmla="*/ 408 w 460"/>
              <a:gd name="T49" fmla="*/ 82 h 592"/>
              <a:gd name="T50" fmla="*/ 342 w 460"/>
              <a:gd name="T51" fmla="*/ 254 h 592"/>
              <a:gd name="T52" fmla="*/ 343 w 460"/>
              <a:gd name="T53" fmla="*/ 349 h 592"/>
              <a:gd name="T54" fmla="*/ 371 w 460"/>
              <a:gd name="T55" fmla="*/ 398 h 592"/>
              <a:gd name="T56" fmla="*/ 406 w 460"/>
              <a:gd name="T57" fmla="*/ 522 h 592"/>
              <a:gd name="T58" fmla="*/ 298 w 460"/>
              <a:gd name="T59" fmla="*/ 194 h 592"/>
              <a:gd name="T60" fmla="*/ 277 w 460"/>
              <a:gd name="T61" fmla="*/ 213 h 592"/>
              <a:gd name="T62" fmla="*/ 259 w 460"/>
              <a:gd name="T63" fmla="*/ 379 h 592"/>
              <a:gd name="T64" fmla="*/ 334 w 460"/>
              <a:gd name="T65" fmla="*/ 520 h 592"/>
              <a:gd name="T66" fmla="*/ 375 w 460"/>
              <a:gd name="T67" fmla="*/ 520 h 592"/>
              <a:gd name="T68" fmla="*/ 359 w 460"/>
              <a:gd name="T69" fmla="*/ 443 h 592"/>
              <a:gd name="T70" fmla="*/ 299 w 460"/>
              <a:gd name="T71" fmla="*/ 335 h 592"/>
              <a:gd name="T72" fmla="*/ 299 w 460"/>
              <a:gd name="T73" fmla="*/ 268 h 592"/>
              <a:gd name="T74" fmla="*/ 368 w 460"/>
              <a:gd name="T75" fmla="*/ 138 h 592"/>
              <a:gd name="T76" fmla="*/ 379 w 460"/>
              <a:gd name="T77" fmla="*/ 83 h 592"/>
              <a:gd name="T78" fmla="*/ 80 w 460"/>
              <a:gd name="T79" fmla="*/ 83 h 592"/>
              <a:gd name="T80" fmla="*/ 96 w 460"/>
              <a:gd name="T81" fmla="*/ 162 h 592"/>
              <a:gd name="T82" fmla="*/ 161 w 460"/>
              <a:gd name="T83" fmla="*/ 280 h 592"/>
              <a:gd name="T84" fmla="*/ 161 w 460"/>
              <a:gd name="T85" fmla="*/ 323 h 592"/>
              <a:gd name="T86" fmla="*/ 96 w 460"/>
              <a:gd name="T87" fmla="*/ 442 h 592"/>
              <a:gd name="T88" fmla="*/ 80 w 460"/>
              <a:gd name="T89" fmla="*/ 521 h 592"/>
              <a:gd name="T90" fmla="*/ 121 w 460"/>
              <a:gd name="T91" fmla="*/ 521 h 592"/>
              <a:gd name="T92" fmla="*/ 130 w 460"/>
              <a:gd name="T93" fmla="*/ 494 h 592"/>
              <a:gd name="T94" fmla="*/ 205 w 460"/>
              <a:gd name="T95" fmla="*/ 365 h 592"/>
              <a:gd name="T96" fmla="*/ 214 w 460"/>
              <a:gd name="T97" fmla="*/ 350 h 592"/>
              <a:gd name="T98" fmla="*/ 179 w 460"/>
              <a:gd name="T99" fmla="*/ 220 h 592"/>
              <a:gd name="T100" fmla="*/ 155 w 460"/>
              <a:gd name="T101" fmla="*/ 194 h 592"/>
              <a:gd name="T102" fmla="*/ 298 w 460"/>
              <a:gd name="T103" fmla="*/ 194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60" h="592">
                <a:moveTo>
                  <a:pt x="406" y="522"/>
                </a:moveTo>
                <a:cubicBezTo>
                  <a:pt x="418" y="522"/>
                  <a:pt x="426" y="522"/>
                  <a:pt x="435" y="522"/>
                </a:cubicBezTo>
                <a:cubicBezTo>
                  <a:pt x="436" y="531"/>
                  <a:pt x="436" y="538"/>
                  <a:pt x="437" y="548"/>
                </a:cubicBezTo>
                <a:cubicBezTo>
                  <a:pt x="442" y="549"/>
                  <a:pt x="448" y="550"/>
                  <a:pt x="454" y="552"/>
                </a:cubicBezTo>
                <a:cubicBezTo>
                  <a:pt x="454" y="565"/>
                  <a:pt x="454" y="578"/>
                  <a:pt x="454" y="592"/>
                </a:cubicBezTo>
                <a:cubicBezTo>
                  <a:pt x="303" y="592"/>
                  <a:pt x="152" y="592"/>
                  <a:pt x="0" y="592"/>
                </a:cubicBezTo>
                <a:cubicBezTo>
                  <a:pt x="0" y="579"/>
                  <a:pt x="0" y="566"/>
                  <a:pt x="0" y="552"/>
                </a:cubicBezTo>
                <a:cubicBezTo>
                  <a:pt x="5" y="551"/>
                  <a:pt x="11" y="550"/>
                  <a:pt x="17" y="548"/>
                </a:cubicBezTo>
                <a:cubicBezTo>
                  <a:pt x="18" y="540"/>
                  <a:pt x="18" y="533"/>
                  <a:pt x="19" y="523"/>
                </a:cubicBezTo>
                <a:cubicBezTo>
                  <a:pt x="28" y="522"/>
                  <a:pt x="36" y="522"/>
                  <a:pt x="46" y="521"/>
                </a:cubicBezTo>
                <a:cubicBezTo>
                  <a:pt x="47" y="509"/>
                  <a:pt x="45" y="496"/>
                  <a:pt x="49" y="485"/>
                </a:cubicBezTo>
                <a:cubicBezTo>
                  <a:pt x="64" y="447"/>
                  <a:pt x="79" y="411"/>
                  <a:pt x="96" y="375"/>
                </a:cubicBezTo>
                <a:cubicBezTo>
                  <a:pt x="105" y="356"/>
                  <a:pt x="115" y="338"/>
                  <a:pt x="127" y="321"/>
                </a:cubicBezTo>
                <a:cubicBezTo>
                  <a:pt x="137" y="308"/>
                  <a:pt x="137" y="297"/>
                  <a:pt x="128" y="282"/>
                </a:cubicBezTo>
                <a:cubicBezTo>
                  <a:pt x="109" y="253"/>
                  <a:pt x="93" y="222"/>
                  <a:pt x="77" y="192"/>
                </a:cubicBezTo>
                <a:cubicBezTo>
                  <a:pt x="58" y="158"/>
                  <a:pt x="44" y="123"/>
                  <a:pt x="48" y="82"/>
                </a:cubicBezTo>
                <a:cubicBezTo>
                  <a:pt x="38" y="82"/>
                  <a:pt x="30" y="81"/>
                  <a:pt x="18" y="80"/>
                </a:cubicBezTo>
                <a:cubicBezTo>
                  <a:pt x="18" y="72"/>
                  <a:pt x="19" y="64"/>
                  <a:pt x="18" y="57"/>
                </a:cubicBezTo>
                <a:cubicBezTo>
                  <a:pt x="17" y="51"/>
                  <a:pt x="11" y="47"/>
                  <a:pt x="10" y="42"/>
                </a:cubicBezTo>
                <a:cubicBezTo>
                  <a:pt x="7" y="29"/>
                  <a:pt x="4" y="15"/>
                  <a:pt x="1" y="0"/>
                </a:cubicBezTo>
                <a:cubicBezTo>
                  <a:pt x="157" y="0"/>
                  <a:pt x="308" y="0"/>
                  <a:pt x="460" y="0"/>
                </a:cubicBezTo>
                <a:cubicBezTo>
                  <a:pt x="460" y="13"/>
                  <a:pt x="460" y="26"/>
                  <a:pt x="460" y="40"/>
                </a:cubicBezTo>
                <a:cubicBezTo>
                  <a:pt x="453" y="41"/>
                  <a:pt x="446" y="42"/>
                  <a:pt x="438" y="43"/>
                </a:cubicBezTo>
                <a:cubicBezTo>
                  <a:pt x="437" y="55"/>
                  <a:pt x="436" y="67"/>
                  <a:pt x="435" y="80"/>
                </a:cubicBezTo>
                <a:cubicBezTo>
                  <a:pt x="426" y="81"/>
                  <a:pt x="418" y="81"/>
                  <a:pt x="408" y="82"/>
                </a:cubicBezTo>
                <a:cubicBezTo>
                  <a:pt x="411" y="149"/>
                  <a:pt x="376" y="202"/>
                  <a:pt x="342" y="254"/>
                </a:cubicBezTo>
                <a:cubicBezTo>
                  <a:pt x="319" y="289"/>
                  <a:pt x="317" y="317"/>
                  <a:pt x="343" y="349"/>
                </a:cubicBezTo>
                <a:cubicBezTo>
                  <a:pt x="355" y="363"/>
                  <a:pt x="362" y="381"/>
                  <a:pt x="371" y="398"/>
                </a:cubicBezTo>
                <a:cubicBezTo>
                  <a:pt x="391" y="436"/>
                  <a:pt x="412" y="474"/>
                  <a:pt x="406" y="522"/>
                </a:cubicBezTo>
                <a:close/>
                <a:moveTo>
                  <a:pt x="298" y="194"/>
                </a:moveTo>
                <a:cubicBezTo>
                  <a:pt x="289" y="202"/>
                  <a:pt x="283" y="208"/>
                  <a:pt x="277" y="213"/>
                </a:cubicBezTo>
                <a:cubicBezTo>
                  <a:pt x="234" y="254"/>
                  <a:pt x="226" y="331"/>
                  <a:pt x="259" y="379"/>
                </a:cubicBezTo>
                <a:cubicBezTo>
                  <a:pt x="289" y="424"/>
                  <a:pt x="316" y="470"/>
                  <a:pt x="334" y="520"/>
                </a:cubicBezTo>
                <a:cubicBezTo>
                  <a:pt x="348" y="520"/>
                  <a:pt x="362" y="520"/>
                  <a:pt x="375" y="520"/>
                </a:cubicBezTo>
                <a:cubicBezTo>
                  <a:pt x="381" y="491"/>
                  <a:pt x="372" y="467"/>
                  <a:pt x="359" y="443"/>
                </a:cubicBezTo>
                <a:cubicBezTo>
                  <a:pt x="339" y="407"/>
                  <a:pt x="321" y="370"/>
                  <a:pt x="299" y="335"/>
                </a:cubicBezTo>
                <a:cubicBezTo>
                  <a:pt x="285" y="311"/>
                  <a:pt x="285" y="292"/>
                  <a:pt x="299" y="268"/>
                </a:cubicBezTo>
                <a:cubicBezTo>
                  <a:pt x="324" y="226"/>
                  <a:pt x="347" y="182"/>
                  <a:pt x="368" y="138"/>
                </a:cubicBezTo>
                <a:cubicBezTo>
                  <a:pt x="376" y="122"/>
                  <a:pt x="376" y="102"/>
                  <a:pt x="379" y="83"/>
                </a:cubicBezTo>
                <a:cubicBezTo>
                  <a:pt x="275" y="83"/>
                  <a:pt x="177" y="83"/>
                  <a:pt x="80" y="83"/>
                </a:cubicBezTo>
                <a:cubicBezTo>
                  <a:pt x="74" y="113"/>
                  <a:pt x="83" y="138"/>
                  <a:pt x="96" y="162"/>
                </a:cubicBezTo>
                <a:cubicBezTo>
                  <a:pt x="118" y="202"/>
                  <a:pt x="139" y="241"/>
                  <a:pt x="161" y="280"/>
                </a:cubicBezTo>
                <a:cubicBezTo>
                  <a:pt x="169" y="295"/>
                  <a:pt x="169" y="308"/>
                  <a:pt x="161" y="323"/>
                </a:cubicBezTo>
                <a:cubicBezTo>
                  <a:pt x="138" y="362"/>
                  <a:pt x="117" y="402"/>
                  <a:pt x="96" y="442"/>
                </a:cubicBezTo>
                <a:cubicBezTo>
                  <a:pt x="82" y="466"/>
                  <a:pt x="73" y="492"/>
                  <a:pt x="80" y="521"/>
                </a:cubicBezTo>
                <a:cubicBezTo>
                  <a:pt x="94" y="521"/>
                  <a:pt x="108" y="521"/>
                  <a:pt x="121" y="521"/>
                </a:cubicBezTo>
                <a:cubicBezTo>
                  <a:pt x="124" y="511"/>
                  <a:pt x="125" y="502"/>
                  <a:pt x="130" y="494"/>
                </a:cubicBezTo>
                <a:cubicBezTo>
                  <a:pt x="155" y="451"/>
                  <a:pt x="180" y="408"/>
                  <a:pt x="205" y="365"/>
                </a:cubicBezTo>
                <a:cubicBezTo>
                  <a:pt x="208" y="360"/>
                  <a:pt x="214" y="355"/>
                  <a:pt x="214" y="350"/>
                </a:cubicBezTo>
                <a:cubicBezTo>
                  <a:pt x="217" y="303"/>
                  <a:pt x="218" y="256"/>
                  <a:pt x="179" y="220"/>
                </a:cubicBezTo>
                <a:cubicBezTo>
                  <a:pt x="172" y="212"/>
                  <a:pt x="165" y="204"/>
                  <a:pt x="155" y="194"/>
                </a:cubicBezTo>
                <a:cubicBezTo>
                  <a:pt x="204" y="194"/>
                  <a:pt x="249" y="194"/>
                  <a:pt x="298" y="194"/>
                </a:cubicBezTo>
                <a:close/>
              </a:path>
            </a:pathLst>
          </a:custGeom>
          <a:solidFill>
            <a:schemeClr val="bg1"/>
          </a:solidFill>
          <a:ln>
            <a:noFill/>
          </a:ln>
        </p:spPr>
        <p:txBody>
          <a:bodyPr vert="horz" wrap="square" lIns="67232" tIns="33616" rIns="67232" bIns="33616" numCol="1" anchor="t" anchorCtr="0" compatLnSpc="1">
            <a:prstTxWarp prst="textNoShape">
              <a:avLst/>
            </a:prstTxWarp>
          </a:bodyPr>
          <a:lstStyle/>
          <a:p>
            <a:endParaRPr lang="en-US" sz="1090" dirty="0">
              <a:solidFill>
                <a:schemeClr val="bg1"/>
              </a:solidFill>
            </a:endParaRPr>
          </a:p>
        </p:txBody>
      </p:sp>
      <p:sp>
        <p:nvSpPr>
          <p:cNvPr id="25" name="Rectangle 24"/>
          <p:cNvSpPr/>
          <p:nvPr/>
        </p:nvSpPr>
        <p:spPr>
          <a:xfrm>
            <a:off x="332694" y="2091354"/>
            <a:ext cx="3248902" cy="366656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p>
        </p:txBody>
      </p:sp>
      <p:sp>
        <p:nvSpPr>
          <p:cNvPr id="26" name="TextBox 25"/>
          <p:cNvSpPr txBox="1"/>
          <p:nvPr/>
        </p:nvSpPr>
        <p:spPr>
          <a:xfrm>
            <a:off x="685788" y="2097450"/>
            <a:ext cx="2542711" cy="566339"/>
          </a:xfrm>
          <a:prstGeom prst="rect">
            <a:avLst/>
          </a:prstGeom>
          <a:noFill/>
        </p:spPr>
        <p:txBody>
          <a:bodyPr wrap="square" lIns="134464" tIns="134464" rIns="0" bIns="0" rtlCol="0">
            <a:noAutofit/>
          </a:bodyPr>
          <a:lstStyle/>
          <a:p>
            <a:pPr>
              <a:lnSpc>
                <a:spcPct val="90000"/>
              </a:lnSpc>
            </a:pPr>
            <a:r>
              <a:rPr lang="en-US" sz="1765" dirty="0">
                <a:solidFill>
                  <a:schemeClr val="accent4"/>
                </a:solidFill>
                <a:latin typeface="+mj-lt"/>
              </a:rPr>
              <a:t>Analytics Platform System</a:t>
            </a:r>
          </a:p>
        </p:txBody>
      </p:sp>
      <p:grpSp>
        <p:nvGrpSpPr>
          <p:cNvPr id="27" name="Group 26"/>
          <p:cNvGrpSpPr/>
          <p:nvPr/>
        </p:nvGrpSpPr>
        <p:grpSpPr>
          <a:xfrm>
            <a:off x="1323887" y="2554419"/>
            <a:ext cx="1189305" cy="3090385"/>
            <a:chOff x="5287963" y="1144588"/>
            <a:chExt cx="2012950" cy="4883150"/>
          </a:xfrm>
        </p:grpSpPr>
        <p:grpSp>
          <p:nvGrpSpPr>
            <p:cNvPr id="28" name="Group 16"/>
            <p:cNvGrpSpPr>
              <a:grpSpLocks noChangeAspect="1"/>
            </p:cNvGrpSpPr>
            <p:nvPr/>
          </p:nvGrpSpPr>
          <p:grpSpPr bwMode="auto">
            <a:xfrm>
              <a:off x="5287963" y="1144588"/>
              <a:ext cx="2012950" cy="4883150"/>
              <a:chOff x="2887" y="721"/>
              <a:chExt cx="1268" cy="3076"/>
            </a:xfrm>
          </p:grpSpPr>
          <p:sp>
            <p:nvSpPr>
              <p:cNvPr id="32" name="AutoShape 15"/>
              <p:cNvSpPr>
                <a:spLocks noChangeAspect="1" noChangeArrowheads="1" noTextEdit="1"/>
              </p:cNvSpPr>
              <p:nvPr/>
            </p:nvSpPr>
            <p:spPr bwMode="auto">
              <a:xfrm>
                <a:off x="2887" y="721"/>
                <a:ext cx="1268" cy="3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72358">
                  <a:defRPr/>
                </a:pPr>
                <a:endParaRPr lang="en-US" sz="1324" kern="0" dirty="0">
                  <a:solidFill>
                    <a:prstClr val="black"/>
                  </a:solidFill>
                  <a:latin typeface="Calibri" panose="020F0502020204030204"/>
                </a:endParaRPr>
              </a:p>
            </p:txBody>
          </p:sp>
          <p:sp>
            <p:nvSpPr>
              <p:cNvPr id="33" name="Freeform 17"/>
              <p:cNvSpPr>
                <a:spLocks noEditPoints="1"/>
              </p:cNvSpPr>
              <p:nvPr/>
            </p:nvSpPr>
            <p:spPr bwMode="auto">
              <a:xfrm>
                <a:off x="2889" y="901"/>
                <a:ext cx="1264" cy="2898"/>
              </a:xfrm>
              <a:custGeom>
                <a:avLst/>
                <a:gdLst>
                  <a:gd name="T0" fmla="*/ 0 w 1264"/>
                  <a:gd name="T1" fmla="*/ 0 h 2898"/>
                  <a:gd name="T2" fmla="*/ 0 w 1264"/>
                  <a:gd name="T3" fmla="*/ 2898 h 2898"/>
                  <a:gd name="T4" fmla="*/ 1264 w 1264"/>
                  <a:gd name="T5" fmla="*/ 2898 h 2898"/>
                  <a:gd name="T6" fmla="*/ 1264 w 1264"/>
                  <a:gd name="T7" fmla="*/ 0 h 2898"/>
                  <a:gd name="T8" fmla="*/ 0 w 1264"/>
                  <a:gd name="T9" fmla="*/ 0 h 2898"/>
                  <a:gd name="T10" fmla="*/ 1121 w 1264"/>
                  <a:gd name="T11" fmla="*/ 2756 h 2898"/>
                  <a:gd name="T12" fmla="*/ 143 w 1264"/>
                  <a:gd name="T13" fmla="*/ 2756 h 2898"/>
                  <a:gd name="T14" fmla="*/ 143 w 1264"/>
                  <a:gd name="T15" fmla="*/ 1800 h 2898"/>
                  <a:gd name="T16" fmla="*/ 1121 w 1264"/>
                  <a:gd name="T17" fmla="*/ 1800 h 2898"/>
                  <a:gd name="T18" fmla="*/ 1121 w 1264"/>
                  <a:gd name="T19" fmla="*/ 2756 h 2898"/>
                  <a:gd name="T20" fmla="*/ 1121 w 1264"/>
                  <a:gd name="T21" fmla="*/ 1658 h 2898"/>
                  <a:gd name="T22" fmla="*/ 143 w 1264"/>
                  <a:gd name="T23" fmla="*/ 1658 h 2898"/>
                  <a:gd name="T24" fmla="*/ 143 w 1264"/>
                  <a:gd name="T25" fmla="*/ 1222 h 2898"/>
                  <a:gd name="T26" fmla="*/ 1121 w 1264"/>
                  <a:gd name="T27" fmla="*/ 1222 h 2898"/>
                  <a:gd name="T28" fmla="*/ 1121 w 1264"/>
                  <a:gd name="T29" fmla="*/ 1658 h 2898"/>
                  <a:gd name="T30" fmla="*/ 1121 w 1264"/>
                  <a:gd name="T31" fmla="*/ 1080 h 2898"/>
                  <a:gd name="T32" fmla="*/ 143 w 1264"/>
                  <a:gd name="T33" fmla="*/ 1080 h 2898"/>
                  <a:gd name="T34" fmla="*/ 143 w 1264"/>
                  <a:gd name="T35" fmla="*/ 142 h 2898"/>
                  <a:gd name="T36" fmla="*/ 1121 w 1264"/>
                  <a:gd name="T37" fmla="*/ 142 h 2898"/>
                  <a:gd name="T38" fmla="*/ 1121 w 1264"/>
                  <a:gd name="T39" fmla="*/ 1080 h 2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64" h="2898">
                    <a:moveTo>
                      <a:pt x="0" y="0"/>
                    </a:moveTo>
                    <a:lnTo>
                      <a:pt x="0" y="2898"/>
                    </a:lnTo>
                    <a:lnTo>
                      <a:pt x="1264" y="2898"/>
                    </a:lnTo>
                    <a:lnTo>
                      <a:pt x="1264" y="0"/>
                    </a:lnTo>
                    <a:lnTo>
                      <a:pt x="0" y="0"/>
                    </a:lnTo>
                    <a:close/>
                    <a:moveTo>
                      <a:pt x="1121" y="2756"/>
                    </a:moveTo>
                    <a:lnTo>
                      <a:pt x="143" y="2756"/>
                    </a:lnTo>
                    <a:lnTo>
                      <a:pt x="143" y="1800"/>
                    </a:lnTo>
                    <a:lnTo>
                      <a:pt x="1121" y="1800"/>
                    </a:lnTo>
                    <a:lnTo>
                      <a:pt x="1121" y="2756"/>
                    </a:lnTo>
                    <a:close/>
                    <a:moveTo>
                      <a:pt x="1121" y="1658"/>
                    </a:moveTo>
                    <a:lnTo>
                      <a:pt x="143" y="1658"/>
                    </a:lnTo>
                    <a:lnTo>
                      <a:pt x="143" y="1222"/>
                    </a:lnTo>
                    <a:lnTo>
                      <a:pt x="1121" y="1222"/>
                    </a:lnTo>
                    <a:lnTo>
                      <a:pt x="1121" y="1658"/>
                    </a:lnTo>
                    <a:close/>
                    <a:moveTo>
                      <a:pt x="1121" y="1080"/>
                    </a:moveTo>
                    <a:lnTo>
                      <a:pt x="143" y="1080"/>
                    </a:lnTo>
                    <a:lnTo>
                      <a:pt x="143" y="142"/>
                    </a:lnTo>
                    <a:lnTo>
                      <a:pt x="1121" y="142"/>
                    </a:lnTo>
                    <a:lnTo>
                      <a:pt x="1121" y="108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72358">
                  <a:defRPr/>
                </a:pPr>
                <a:endParaRPr lang="en-US" sz="1324" kern="0" dirty="0">
                  <a:solidFill>
                    <a:prstClr val="black"/>
                  </a:solidFill>
                  <a:latin typeface="Calibri" panose="020F0502020204030204"/>
                </a:endParaRPr>
              </a:p>
            </p:txBody>
          </p:sp>
          <p:sp>
            <p:nvSpPr>
              <p:cNvPr id="34" name="Freeform 18"/>
              <p:cNvSpPr>
                <a:spLocks noEditPoints="1"/>
              </p:cNvSpPr>
              <p:nvPr/>
            </p:nvSpPr>
            <p:spPr bwMode="auto">
              <a:xfrm>
                <a:off x="2889" y="901"/>
                <a:ext cx="1264" cy="2898"/>
              </a:xfrm>
              <a:custGeom>
                <a:avLst/>
                <a:gdLst>
                  <a:gd name="T0" fmla="*/ 0 w 1264"/>
                  <a:gd name="T1" fmla="*/ 0 h 2898"/>
                  <a:gd name="T2" fmla="*/ 0 w 1264"/>
                  <a:gd name="T3" fmla="*/ 2898 h 2898"/>
                  <a:gd name="T4" fmla="*/ 1264 w 1264"/>
                  <a:gd name="T5" fmla="*/ 2898 h 2898"/>
                  <a:gd name="T6" fmla="*/ 1264 w 1264"/>
                  <a:gd name="T7" fmla="*/ 0 h 2898"/>
                  <a:gd name="T8" fmla="*/ 0 w 1264"/>
                  <a:gd name="T9" fmla="*/ 0 h 2898"/>
                  <a:gd name="T10" fmla="*/ 1121 w 1264"/>
                  <a:gd name="T11" fmla="*/ 2756 h 2898"/>
                  <a:gd name="T12" fmla="*/ 143 w 1264"/>
                  <a:gd name="T13" fmla="*/ 2756 h 2898"/>
                  <a:gd name="T14" fmla="*/ 143 w 1264"/>
                  <a:gd name="T15" fmla="*/ 1800 h 2898"/>
                  <a:gd name="T16" fmla="*/ 1121 w 1264"/>
                  <a:gd name="T17" fmla="*/ 1800 h 2898"/>
                  <a:gd name="T18" fmla="*/ 1121 w 1264"/>
                  <a:gd name="T19" fmla="*/ 2756 h 2898"/>
                  <a:gd name="T20" fmla="*/ 1121 w 1264"/>
                  <a:gd name="T21" fmla="*/ 1658 h 2898"/>
                  <a:gd name="T22" fmla="*/ 143 w 1264"/>
                  <a:gd name="T23" fmla="*/ 1658 h 2898"/>
                  <a:gd name="T24" fmla="*/ 143 w 1264"/>
                  <a:gd name="T25" fmla="*/ 1222 h 2898"/>
                  <a:gd name="T26" fmla="*/ 1121 w 1264"/>
                  <a:gd name="T27" fmla="*/ 1222 h 2898"/>
                  <a:gd name="T28" fmla="*/ 1121 w 1264"/>
                  <a:gd name="T29" fmla="*/ 1658 h 2898"/>
                  <a:gd name="T30" fmla="*/ 1121 w 1264"/>
                  <a:gd name="T31" fmla="*/ 1080 h 2898"/>
                  <a:gd name="T32" fmla="*/ 143 w 1264"/>
                  <a:gd name="T33" fmla="*/ 1080 h 2898"/>
                  <a:gd name="T34" fmla="*/ 143 w 1264"/>
                  <a:gd name="T35" fmla="*/ 142 h 2898"/>
                  <a:gd name="T36" fmla="*/ 1121 w 1264"/>
                  <a:gd name="T37" fmla="*/ 142 h 2898"/>
                  <a:gd name="T38" fmla="*/ 1121 w 1264"/>
                  <a:gd name="T39" fmla="*/ 1080 h 2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64" h="2898">
                    <a:moveTo>
                      <a:pt x="0" y="0"/>
                    </a:moveTo>
                    <a:lnTo>
                      <a:pt x="0" y="2898"/>
                    </a:lnTo>
                    <a:lnTo>
                      <a:pt x="1264" y="2898"/>
                    </a:lnTo>
                    <a:lnTo>
                      <a:pt x="1264" y="0"/>
                    </a:lnTo>
                    <a:lnTo>
                      <a:pt x="0" y="0"/>
                    </a:lnTo>
                    <a:close/>
                    <a:moveTo>
                      <a:pt x="1121" y="2756"/>
                    </a:moveTo>
                    <a:lnTo>
                      <a:pt x="143" y="2756"/>
                    </a:lnTo>
                    <a:lnTo>
                      <a:pt x="143" y="1800"/>
                    </a:lnTo>
                    <a:lnTo>
                      <a:pt x="1121" y="1800"/>
                    </a:lnTo>
                    <a:lnTo>
                      <a:pt x="1121" y="2756"/>
                    </a:lnTo>
                    <a:close/>
                    <a:moveTo>
                      <a:pt x="1121" y="1658"/>
                    </a:moveTo>
                    <a:lnTo>
                      <a:pt x="143" y="1658"/>
                    </a:lnTo>
                    <a:lnTo>
                      <a:pt x="143" y="1222"/>
                    </a:lnTo>
                    <a:lnTo>
                      <a:pt x="1121" y="1222"/>
                    </a:lnTo>
                    <a:lnTo>
                      <a:pt x="1121" y="1658"/>
                    </a:lnTo>
                    <a:close/>
                    <a:moveTo>
                      <a:pt x="1121" y="1080"/>
                    </a:moveTo>
                    <a:lnTo>
                      <a:pt x="143" y="1080"/>
                    </a:lnTo>
                    <a:lnTo>
                      <a:pt x="143" y="142"/>
                    </a:lnTo>
                    <a:lnTo>
                      <a:pt x="1121" y="142"/>
                    </a:lnTo>
                    <a:lnTo>
                      <a:pt x="1121" y="108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72358">
                  <a:defRPr/>
                </a:pPr>
                <a:endParaRPr lang="en-US" sz="1324" kern="0" dirty="0">
                  <a:solidFill>
                    <a:prstClr val="black">
                      <a:lumMod val="50000"/>
                      <a:lumOff val="50000"/>
                    </a:prstClr>
                  </a:solidFill>
                  <a:latin typeface="Calibri" panose="020F0502020204030204"/>
                </a:endParaRPr>
              </a:p>
            </p:txBody>
          </p:sp>
          <p:sp>
            <p:nvSpPr>
              <p:cNvPr id="35" name="Freeform 19"/>
              <p:cNvSpPr>
                <a:spLocks/>
              </p:cNvSpPr>
              <p:nvPr/>
            </p:nvSpPr>
            <p:spPr bwMode="auto">
              <a:xfrm>
                <a:off x="2885" y="721"/>
                <a:ext cx="1263" cy="152"/>
              </a:xfrm>
              <a:custGeom>
                <a:avLst/>
                <a:gdLst>
                  <a:gd name="T0" fmla="*/ 0 w 1263"/>
                  <a:gd name="T1" fmla="*/ 152 h 152"/>
                  <a:gd name="T2" fmla="*/ 1263 w 1263"/>
                  <a:gd name="T3" fmla="*/ 152 h 152"/>
                  <a:gd name="T4" fmla="*/ 949 w 1263"/>
                  <a:gd name="T5" fmla="*/ 0 h 152"/>
                  <a:gd name="T6" fmla="*/ 313 w 1263"/>
                  <a:gd name="T7" fmla="*/ 0 h 152"/>
                  <a:gd name="T8" fmla="*/ 0 w 1263"/>
                  <a:gd name="T9" fmla="*/ 152 h 152"/>
                </a:gdLst>
                <a:ahLst/>
                <a:cxnLst>
                  <a:cxn ang="0">
                    <a:pos x="T0" y="T1"/>
                  </a:cxn>
                  <a:cxn ang="0">
                    <a:pos x="T2" y="T3"/>
                  </a:cxn>
                  <a:cxn ang="0">
                    <a:pos x="T4" y="T5"/>
                  </a:cxn>
                  <a:cxn ang="0">
                    <a:pos x="T6" y="T7"/>
                  </a:cxn>
                  <a:cxn ang="0">
                    <a:pos x="T8" y="T9"/>
                  </a:cxn>
                </a:cxnLst>
                <a:rect l="0" t="0" r="r" b="b"/>
                <a:pathLst>
                  <a:path w="1263" h="152">
                    <a:moveTo>
                      <a:pt x="0" y="152"/>
                    </a:moveTo>
                    <a:lnTo>
                      <a:pt x="1263" y="152"/>
                    </a:lnTo>
                    <a:lnTo>
                      <a:pt x="949" y="0"/>
                    </a:lnTo>
                    <a:lnTo>
                      <a:pt x="313" y="0"/>
                    </a:lnTo>
                    <a:lnTo>
                      <a:pt x="0" y="152"/>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72358">
                  <a:defRPr/>
                </a:pPr>
                <a:endParaRPr lang="en-US" sz="1324" kern="0" dirty="0">
                  <a:solidFill>
                    <a:prstClr val="black">
                      <a:lumMod val="50000"/>
                      <a:lumOff val="50000"/>
                    </a:prstClr>
                  </a:solidFill>
                  <a:latin typeface="Calibri" panose="020F0502020204030204"/>
                </a:endParaRPr>
              </a:p>
            </p:txBody>
          </p:sp>
        </p:grpSp>
        <p:sp>
          <p:nvSpPr>
            <p:cNvPr id="29" name="TextBox 28"/>
            <p:cNvSpPr txBox="1"/>
            <p:nvPr/>
          </p:nvSpPr>
          <p:spPr>
            <a:xfrm>
              <a:off x="5518630" y="1663945"/>
              <a:ext cx="1551214" cy="1716855"/>
            </a:xfrm>
            <a:prstGeom prst="rect">
              <a:avLst/>
            </a:prstGeom>
            <a:noFill/>
          </p:spPr>
          <p:txBody>
            <a:bodyPr wrap="square" lIns="0" tIns="235312" rIns="0" bIns="235312" rtlCol="0">
              <a:spAutoFit/>
            </a:bodyPr>
            <a:lstStyle/>
            <a:p>
              <a:pPr algn="ctr" defTabSz="672358">
                <a:defRPr/>
              </a:pPr>
              <a:r>
                <a:rPr lang="en-US" sz="1324" kern="0" dirty="0">
                  <a:solidFill>
                    <a:srgbClr val="E7E6E6">
                      <a:lumMod val="25000"/>
                    </a:srgbClr>
                  </a:solidFill>
                  <a:latin typeface="Segoe UI Light" panose="020B0502040204020203" pitchFamily="34" charset="0"/>
                  <a:cs typeface="Segoe UI Light" panose="020B0502040204020203" pitchFamily="34" charset="0"/>
                </a:rPr>
                <a:t>SQL Server</a:t>
              </a:r>
            </a:p>
            <a:p>
              <a:pPr algn="ctr" defTabSz="672358">
                <a:defRPr/>
              </a:pPr>
              <a:r>
                <a:rPr lang="en-US" sz="1324" kern="0" dirty="0">
                  <a:solidFill>
                    <a:srgbClr val="E7E6E6">
                      <a:lumMod val="25000"/>
                    </a:srgbClr>
                  </a:solidFill>
                  <a:latin typeface="Segoe UI Light" panose="020B0502040204020203" pitchFamily="34" charset="0"/>
                  <a:cs typeface="Segoe UI Light" panose="020B0502040204020203" pitchFamily="34" charset="0"/>
                </a:rPr>
                <a:t>Parallel Data</a:t>
              </a:r>
            </a:p>
            <a:p>
              <a:pPr algn="ctr" defTabSz="672358">
                <a:defRPr/>
              </a:pPr>
              <a:r>
                <a:rPr lang="en-US" sz="1324" kern="0" dirty="0">
                  <a:solidFill>
                    <a:srgbClr val="E7E6E6">
                      <a:lumMod val="25000"/>
                    </a:srgbClr>
                  </a:solidFill>
                  <a:latin typeface="Segoe UI Light" panose="020B0502040204020203" pitchFamily="34" charset="0"/>
                  <a:cs typeface="Segoe UI Light" panose="020B0502040204020203" pitchFamily="34" charset="0"/>
                </a:rPr>
                <a:t>Warehouse</a:t>
              </a:r>
            </a:p>
          </p:txBody>
        </p:sp>
        <p:sp>
          <p:nvSpPr>
            <p:cNvPr id="30" name="TextBox 29"/>
            <p:cNvSpPr txBox="1"/>
            <p:nvPr/>
          </p:nvSpPr>
          <p:spPr>
            <a:xfrm>
              <a:off x="5518630" y="4306663"/>
              <a:ext cx="1551214" cy="1716681"/>
            </a:xfrm>
            <a:prstGeom prst="rect">
              <a:avLst/>
            </a:prstGeom>
            <a:noFill/>
          </p:spPr>
          <p:txBody>
            <a:bodyPr wrap="square" lIns="0" tIns="336159" rIns="0" bIns="336159" rtlCol="0">
              <a:spAutoFit/>
            </a:bodyPr>
            <a:lstStyle/>
            <a:p>
              <a:pPr algn="ctr" defTabSz="672358">
                <a:defRPr/>
              </a:pPr>
              <a:r>
                <a:rPr lang="en-US" sz="1324" kern="0" dirty="0">
                  <a:solidFill>
                    <a:srgbClr val="E7E6E6">
                      <a:lumMod val="25000"/>
                    </a:srgbClr>
                  </a:solidFill>
                  <a:latin typeface="Segoe UI Light" panose="020B0502040204020203" pitchFamily="34" charset="0"/>
                  <a:cs typeface="Segoe UI Light" panose="020B0502040204020203" pitchFamily="34" charset="0"/>
                </a:rPr>
                <a:t>Microsoft HDInsight</a:t>
              </a:r>
            </a:p>
          </p:txBody>
        </p:sp>
        <p:sp>
          <p:nvSpPr>
            <p:cNvPr id="31" name="TextBox 30"/>
            <p:cNvSpPr txBox="1"/>
            <p:nvPr/>
          </p:nvSpPr>
          <p:spPr>
            <a:xfrm>
              <a:off x="5518630" y="3389208"/>
              <a:ext cx="1551214" cy="751071"/>
            </a:xfrm>
            <a:prstGeom prst="rect">
              <a:avLst/>
            </a:prstGeom>
            <a:noFill/>
          </p:spPr>
          <p:txBody>
            <a:bodyPr wrap="square" lIns="0" tIns="134464" rIns="0" bIns="134464" rtlCol="0">
              <a:spAutoFit/>
            </a:bodyPr>
            <a:lstStyle/>
            <a:p>
              <a:pPr algn="ctr" defTabSz="672358">
                <a:defRPr/>
              </a:pPr>
              <a:r>
                <a:rPr lang="en-US" sz="1324" kern="0" dirty="0">
                  <a:solidFill>
                    <a:srgbClr val="E7E6E6">
                      <a:lumMod val="25000"/>
                    </a:srgbClr>
                  </a:solidFill>
                  <a:latin typeface="Segoe UI Light" panose="020B0502040204020203" pitchFamily="34" charset="0"/>
                  <a:cs typeface="Segoe UI Light" panose="020B0502040204020203" pitchFamily="34" charset="0"/>
                </a:rPr>
                <a:t>PolyBase</a:t>
              </a:r>
            </a:p>
          </p:txBody>
        </p:sp>
      </p:grpSp>
      <p:pic>
        <p:nvPicPr>
          <p:cNvPr id="36" name="Picture 35"/>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612788" y="4996695"/>
            <a:ext cx="944807" cy="304260"/>
          </a:xfrm>
          <a:prstGeom prst="rect">
            <a:avLst/>
          </a:prstGeom>
        </p:spPr>
      </p:pic>
    </p:spTree>
    <p:extLst>
      <p:ext uri="{BB962C8B-B14F-4D97-AF65-F5344CB8AC3E}">
        <p14:creationId xmlns:p14="http://schemas.microsoft.com/office/powerpoint/2010/main" val="76961020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adLp5CSddUyH2.S4SYXsw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adLp5CSddUyH2.S4SYXswQ"/>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FC720A"/>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2775</TotalTime>
  <Words>1618</Words>
  <Application>Microsoft Office PowerPoint</Application>
  <PresentationFormat>On-screen Show (4:3)</PresentationFormat>
  <Paragraphs>648</Paragraphs>
  <Slides>23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宋体</vt:lpstr>
      <vt:lpstr>Arial</vt:lpstr>
      <vt:lpstr>Calibri</vt:lpstr>
      <vt:lpstr>Segoe Light</vt:lpstr>
      <vt:lpstr>Segoe UI</vt:lpstr>
      <vt:lpstr>Segoe UI Light</vt:lpstr>
      <vt:lpstr>Segoe UI Semibold</vt:lpstr>
      <vt:lpstr>Wingdings</vt:lpstr>
      <vt:lpstr>Office Theme</vt:lpstr>
      <vt:lpstr>NASI SPONSORZY I PARTNERZY</vt:lpstr>
      <vt:lpstr>Under The Hood of Parallel Data Warehouse v2</vt:lpstr>
      <vt:lpstr>Kim jest Hubert Kobierzewski?</vt:lpstr>
      <vt:lpstr>Traditional Data Warehouse</vt:lpstr>
      <vt:lpstr>Modern Data Warehouse</vt:lpstr>
      <vt:lpstr>Roadblocks to evolve your DW</vt:lpstr>
      <vt:lpstr>Microsoft Analytics Platform System</vt:lpstr>
      <vt:lpstr>SMP vs MPP</vt:lpstr>
      <vt:lpstr>Hardware and software delivered in one box</vt:lpstr>
      <vt:lpstr>SQL Server EE vs APS</vt:lpstr>
      <vt:lpstr>Performance limitations and scale with a traditional data warehouse</vt:lpstr>
      <vt:lpstr>Petabytes of data? No problem in scaling out</vt:lpstr>
      <vt:lpstr>Super Performance</vt:lpstr>
      <vt:lpstr>Distributed query execution (MPP style)</vt:lpstr>
      <vt:lpstr>Hardware architecture</vt:lpstr>
      <vt:lpstr>HP ConvergedSystem 300 for MS APS</vt:lpstr>
      <vt:lpstr>PDW scalability: from ¼ rack to 7 racks</vt:lpstr>
      <vt:lpstr>HDInsight scalability:  from ½ rack to nearly 7 racks</vt:lpstr>
      <vt:lpstr>T-SQL skills for Big Data</vt:lpstr>
      <vt:lpstr>Demo</vt:lpstr>
      <vt:lpstr>More…</vt:lpstr>
      <vt:lpstr>Follow the group, e-mail me</vt:lpstr>
      <vt:lpstr>NASI SPONSORZY I PARTNERZY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Hubert Kobierzewski</dc:creator>
  <cp:lastModifiedBy>Hubert Kobierzewski</cp:lastModifiedBy>
  <cp:revision>117</cp:revision>
  <dcterms:created xsi:type="dcterms:W3CDTF">2011-11-24T02:19:03Z</dcterms:created>
  <dcterms:modified xsi:type="dcterms:W3CDTF">2014-05-05T09:44:18Z</dcterms:modified>
</cp:coreProperties>
</file>