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58" r:id="rId3"/>
    <p:sldId id="259" r:id="rId4"/>
    <p:sldId id="274" r:id="rId5"/>
    <p:sldId id="275" r:id="rId6"/>
    <p:sldId id="294" r:id="rId7"/>
    <p:sldId id="276" r:id="rId8"/>
    <p:sldId id="278" r:id="rId9"/>
    <p:sldId id="277" r:id="rId10"/>
    <p:sldId id="279" r:id="rId11"/>
    <p:sldId id="280" r:id="rId12"/>
    <p:sldId id="299" r:id="rId13"/>
    <p:sldId id="293" r:id="rId14"/>
    <p:sldId id="301" r:id="rId15"/>
    <p:sldId id="300" r:id="rId16"/>
    <p:sldId id="289" r:id="rId17"/>
    <p:sldId id="288" r:id="rId18"/>
    <p:sldId id="296" r:id="rId19"/>
    <p:sldId id="297" r:id="rId20"/>
    <p:sldId id="291" r:id="rId21"/>
    <p:sldId id="292" r:id="rId22"/>
    <p:sldId id="290" r:id="rId23"/>
    <p:sldId id="272" r:id="rId24"/>
    <p:sldId id="283" r:id="rId25"/>
    <p:sldId id="284" r:id="rId26"/>
    <p:sldId id="287" r:id="rId27"/>
    <p:sldId id="295" r:id="rId28"/>
    <p:sldId id="281" r:id="rId29"/>
    <p:sldId id="269" r:id="rId30"/>
    <p:sldId id="298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 autoAdjust="0"/>
    <p:restoredTop sz="85242" autoAdjust="0"/>
  </p:normalViewPr>
  <p:slideViewPr>
    <p:cSldViewPr>
      <p:cViewPr varScale="1">
        <p:scale>
          <a:sx n="104" d="100"/>
          <a:sy n="104" d="100"/>
        </p:scale>
        <p:origin x="20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593B-C482-49FD-9F46-C2289D3AC46D}" type="datetimeFigureOut">
              <a:rPr lang="pl-PL" smtClean="0"/>
              <a:t>2014-05-02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1EF9F-F660-432B-A1A7-58E0C35550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135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Przy niższym poziomie kompatybilności bazy danych (&lt;90) można włączyć</a:t>
            </a:r>
            <a:r>
              <a:rPr lang="pl-PL" baseline="0" dirty="0" smtClean="0"/>
              <a:t> mechanizm, ale funkcje zmian będą zwracały błąd.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8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CE – Obecność komponentu CE w stanie CDC jest sygnałem, że albo pakiet CDC jest właśnie przetwarzany,</a:t>
            </a:r>
            <a:r>
              <a:rPr lang="pl-PL" baseline="0" dirty="0" smtClean="0"/>
              <a:t> albo pakiet CDC przerwał działanie z powodu niepowodzenia przed wykonaniem całego zakresu przetwarzania.</a:t>
            </a:r>
          </a:p>
          <a:p>
            <a:r>
              <a:rPr lang="pl-PL" baseline="0" dirty="0" smtClean="0"/>
              <a:t>&lt;ce-</a:t>
            </a:r>
            <a:r>
              <a:rPr lang="pl-PL" baseline="0" dirty="0" err="1" smtClean="0"/>
              <a:t>lsn</a:t>
            </a:r>
            <a:r>
              <a:rPr lang="pl-PL" baseline="0" dirty="0" smtClean="0"/>
              <a:t>&gt; - (…) Przyjmuje się, że jest maksymalnym LSN aktualnie dostępnym w tabeli SQL Server.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9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0 – INITIAL – Jest to również stan dla pustego </a:t>
            </a:r>
            <a:r>
              <a:rPr lang="pl-PL" dirty="0" err="1" smtClean="0"/>
              <a:t>kontakstu</a:t>
            </a:r>
            <a:r>
              <a:rPr lang="pl-PL" dirty="0" smtClean="0"/>
              <a:t> CDC.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7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A5AB-9D22-4354-8089-2AE811D4E2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l.linkedin.com/in/kamilnowinski/" TargetMode="External"/><Relationship Id="rId2" Type="http://schemas.openxmlformats.org/officeDocument/2006/relationships/hyperlink" Target="mailto:kamil@nowinski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r>
              <a:rPr lang="pl-PL" dirty="0" smtClean="0"/>
              <a:t> – funkcje zmian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800" dirty="0" smtClean="0"/>
          </a:p>
          <a:p>
            <a:r>
              <a:rPr lang="pl-PL" sz="2800" dirty="0"/>
              <a:t>CHANGETABLE()   </a:t>
            </a:r>
            <a:endParaRPr lang="pl-PL" sz="2800" dirty="0" smtClean="0"/>
          </a:p>
          <a:p>
            <a:pPr lvl="1"/>
            <a:r>
              <a:rPr lang="pl-PL" sz="2400" dirty="0" smtClean="0"/>
              <a:t>CHANGES – lista zmian od czasu X</a:t>
            </a:r>
          </a:p>
          <a:p>
            <a:pPr lvl="1"/>
            <a:r>
              <a:rPr lang="pl-PL" sz="2400" dirty="0" smtClean="0"/>
              <a:t>VERSION – informacja o wskazanym wierszu</a:t>
            </a:r>
            <a:endParaRPr lang="pl-PL" sz="2400" dirty="0"/>
          </a:p>
          <a:p>
            <a:r>
              <a:rPr lang="pl-PL" sz="2800" dirty="0"/>
              <a:t>CHANGE_TRACKING_CURRENT_VERSION()   </a:t>
            </a:r>
          </a:p>
          <a:p>
            <a:r>
              <a:rPr lang="pl-PL" sz="2800" dirty="0" smtClean="0"/>
              <a:t>CHANGE_TRACKING_MIN_VALID_VERSION(</a:t>
            </a:r>
            <a:r>
              <a:rPr lang="pl-PL" sz="2800" dirty="0" err="1" smtClean="0"/>
              <a:t>table</a:t>
            </a:r>
            <a:r>
              <a:rPr lang="pl-PL" sz="2800" dirty="0" smtClean="0"/>
              <a:t>)</a:t>
            </a:r>
            <a:endParaRPr lang="pl-PL" sz="2800" dirty="0"/>
          </a:p>
          <a:p>
            <a:r>
              <a:rPr lang="pl-PL" sz="2800" dirty="0"/>
              <a:t>CHANGE_TRACKING_IS_COLUMN_IN_MASK()   </a:t>
            </a:r>
          </a:p>
          <a:p>
            <a:r>
              <a:rPr lang="pl-PL" sz="2800" dirty="0"/>
              <a:t>WITH CHANGE_TRACKING_CONTEXT() </a:t>
            </a:r>
          </a:p>
          <a:p>
            <a:endParaRPr lang="pl-PL" sz="2800" dirty="0"/>
          </a:p>
          <a:p>
            <a:pPr marL="274320" lvl="1" indent="0">
              <a:buNone/>
            </a:pPr>
            <a:endParaRPr lang="pl-PL" sz="2400" dirty="0" smtClean="0"/>
          </a:p>
          <a:p>
            <a:pPr marL="274320" lvl="1" indent="0">
              <a:buNone/>
            </a:pPr>
            <a:endParaRPr lang="pl-PL" sz="2400" dirty="0"/>
          </a:p>
          <a:p>
            <a:pPr marL="274320" lvl="1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2927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52800" y="2590800"/>
            <a:ext cx="2823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 smtClean="0"/>
              <a:t>DEMO</a:t>
            </a:r>
            <a:endParaRPr lang="pl-PL" sz="7200" dirty="0"/>
          </a:p>
        </p:txBody>
      </p:sp>
      <p:sp>
        <p:nvSpPr>
          <p:cNvPr id="3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051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accent3">
                    <a:lumMod val="75000"/>
                  </a:schemeClr>
                </a:solidFill>
              </a:rPr>
              <a:t>Zalety:</a:t>
            </a:r>
          </a:p>
          <a:p>
            <a:pPr lvl="1"/>
            <a:r>
              <a:rPr lang="pl-PL" dirty="0" smtClean="0"/>
              <a:t>Synchroniczny zapis do tabeli zmian,</a:t>
            </a:r>
          </a:p>
          <a:p>
            <a:pPr lvl="1"/>
            <a:r>
              <a:rPr lang="pl-PL" dirty="0"/>
              <a:t>Brak konieczności tworzenia własnych wyzwalaczy i dodatkowych </a:t>
            </a:r>
            <a:r>
              <a:rPr lang="pl-PL" dirty="0" smtClean="0"/>
              <a:t>tabel,</a:t>
            </a:r>
            <a:endParaRPr lang="pl-PL" dirty="0"/>
          </a:p>
          <a:p>
            <a:pPr lvl="1"/>
            <a:r>
              <a:rPr lang="pl-PL" dirty="0"/>
              <a:t>Minimalne obciążenie dla silnika bazy </a:t>
            </a:r>
            <a:r>
              <a:rPr lang="pl-PL" dirty="0" smtClean="0"/>
              <a:t>danych,</a:t>
            </a:r>
            <a:endParaRPr lang="pl-PL" dirty="0"/>
          </a:p>
          <a:p>
            <a:pPr lvl="1"/>
            <a:r>
              <a:rPr lang="pl-PL" dirty="0"/>
              <a:t>Prostota </a:t>
            </a:r>
            <a:r>
              <a:rPr lang="pl-PL" dirty="0" smtClean="0"/>
              <a:t>działania,</a:t>
            </a:r>
            <a:endParaRPr lang="pl-PL" dirty="0"/>
          </a:p>
          <a:p>
            <a:pPr lvl="1"/>
            <a:r>
              <a:rPr lang="pl-PL" dirty="0"/>
              <a:t>Minimalna zajętość przestrzeni </a:t>
            </a:r>
            <a:r>
              <a:rPr lang="pl-PL" dirty="0" smtClean="0"/>
              <a:t>dyskowej,</a:t>
            </a:r>
            <a:endParaRPr lang="pl-PL" dirty="0"/>
          </a:p>
          <a:p>
            <a:pPr lvl="1"/>
            <a:r>
              <a:rPr lang="pl-PL" dirty="0"/>
              <a:t>Wbudowane funkcje pobierania zmian w </a:t>
            </a:r>
            <a:r>
              <a:rPr lang="pl-PL" dirty="0" smtClean="0"/>
              <a:t>zapytaniach,</a:t>
            </a:r>
            <a:endParaRPr lang="pl-PL" dirty="0"/>
          </a:p>
          <a:p>
            <a:pPr lvl="1"/>
            <a:r>
              <a:rPr lang="pl-PL" dirty="0"/>
              <a:t>Auto </a:t>
            </a:r>
            <a:r>
              <a:rPr lang="pl-PL" dirty="0" err="1" smtClean="0"/>
              <a:t>CleanUp</a:t>
            </a:r>
            <a:r>
              <a:rPr lang="pl-PL" dirty="0" smtClean="0"/>
              <a:t>,</a:t>
            </a:r>
          </a:p>
          <a:p>
            <a:pPr lvl="1"/>
            <a:r>
              <a:rPr lang="pl-PL" smtClean="0"/>
              <a:t>Dostępny już od </a:t>
            </a:r>
            <a:r>
              <a:rPr lang="pl-PL" dirty="0" smtClean="0"/>
              <a:t>edycji Express (darmowa).</a:t>
            </a:r>
            <a:endParaRPr lang="pl-PL" dirty="0"/>
          </a:p>
          <a:p>
            <a:r>
              <a:rPr lang="pl-PL" b="1" dirty="0" smtClean="0">
                <a:solidFill>
                  <a:srgbClr val="FF0000"/>
                </a:solidFill>
              </a:rPr>
              <a:t>Wady:</a:t>
            </a:r>
          </a:p>
          <a:p>
            <a:pPr lvl="1"/>
            <a:r>
              <a:rPr lang="pl-PL" dirty="0" smtClean="0"/>
              <a:t>Synchroniczny </a:t>
            </a:r>
            <a:r>
              <a:rPr lang="pl-PL" dirty="0"/>
              <a:t>zapis do tabeli </a:t>
            </a:r>
            <a:r>
              <a:rPr lang="pl-PL" dirty="0" smtClean="0"/>
              <a:t>zmian,</a:t>
            </a:r>
          </a:p>
          <a:p>
            <a:pPr lvl="1"/>
            <a:r>
              <a:rPr lang="pl-PL" dirty="0" smtClean="0"/>
              <a:t>Informacja tylko o ostatniej zmianie encji (zmiany netto),</a:t>
            </a:r>
          </a:p>
          <a:p>
            <a:pPr lvl="1"/>
            <a:r>
              <a:rPr lang="pl-PL" dirty="0" smtClean="0"/>
              <a:t>Brak komponentów SSIS (wada?).</a:t>
            </a:r>
          </a:p>
          <a:p>
            <a:pPr marL="274320" lvl="1" indent="0">
              <a:buNone/>
            </a:pPr>
            <a:endParaRPr lang="pl-PL" dirty="0"/>
          </a:p>
          <a:p>
            <a:pPr marL="274320" lvl="1" indent="0">
              <a:buNone/>
            </a:pP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23634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>
            <a:normAutofit/>
          </a:bodyPr>
          <a:lstStyle/>
          <a:p>
            <a:r>
              <a:rPr lang="pl-PL" dirty="0" smtClean="0"/>
              <a:t>Koncepcja:</a:t>
            </a:r>
          </a:p>
          <a:p>
            <a:pPr lvl="1"/>
            <a:r>
              <a:rPr lang="pl-PL" strike="sngStrike" dirty="0" smtClean="0"/>
              <a:t>Śledzimy</a:t>
            </a:r>
            <a:r>
              <a:rPr lang="pl-PL" dirty="0" smtClean="0"/>
              <a:t> </a:t>
            </a:r>
            <a:r>
              <a:rPr lang="pl-PL" b="1" dirty="0" smtClean="0"/>
              <a:t>Przechwytujemy</a:t>
            </a:r>
            <a:r>
              <a:rPr lang="pl-PL" dirty="0" smtClean="0"/>
              <a:t> zmiany DML </a:t>
            </a:r>
            <a:br>
              <a:rPr lang="pl-PL" dirty="0" smtClean="0"/>
            </a:br>
            <a:r>
              <a:rPr lang="pl-PL" dirty="0" smtClean="0"/>
              <a:t>(ang. </a:t>
            </a:r>
            <a:r>
              <a:rPr lang="pl-PL" i="1" dirty="0" smtClean="0"/>
              <a:t>Data </a:t>
            </a:r>
            <a:r>
              <a:rPr lang="pl-PL" i="1" dirty="0" err="1" smtClean="0"/>
              <a:t>Manipulation</a:t>
            </a:r>
            <a:r>
              <a:rPr lang="pl-PL" i="1" dirty="0" smtClean="0"/>
              <a:t> Language</a:t>
            </a:r>
            <a:r>
              <a:rPr lang="pl-PL" dirty="0" smtClean="0"/>
              <a:t>): </a:t>
            </a:r>
            <a:br>
              <a:rPr lang="pl-PL" dirty="0" smtClean="0"/>
            </a:br>
            <a:r>
              <a:rPr lang="pl-PL" dirty="0" smtClean="0"/>
              <a:t>INSERT, UPDATE, DELETE</a:t>
            </a:r>
          </a:p>
          <a:p>
            <a:pPr lvl="1"/>
            <a:r>
              <a:rPr lang="pl-PL" dirty="0" smtClean="0"/>
              <a:t>Poszczególne wiersze wybranej tabeli</a:t>
            </a:r>
          </a:p>
          <a:p>
            <a:pPr lvl="1"/>
            <a:r>
              <a:rPr lang="pl-PL" dirty="0" smtClean="0"/>
              <a:t>Interesuje nas </a:t>
            </a:r>
            <a:r>
              <a:rPr lang="pl-PL" b="1" dirty="0" smtClean="0"/>
              <a:t>każda </a:t>
            </a:r>
            <a:r>
              <a:rPr lang="pl-PL" dirty="0" smtClean="0"/>
              <a:t>zmiana</a:t>
            </a:r>
          </a:p>
          <a:p>
            <a:pPr lvl="2"/>
            <a:r>
              <a:rPr lang="pl-PL" dirty="0" smtClean="0"/>
              <a:t>Tak: ile razy wiersz został zmodyfikowany</a:t>
            </a:r>
          </a:p>
          <a:p>
            <a:pPr lvl="2"/>
            <a:r>
              <a:rPr lang="pl-PL" dirty="0" smtClean="0"/>
              <a:t>Tak: jakie wartości (historyczne) </a:t>
            </a:r>
            <a:br>
              <a:rPr lang="pl-PL" dirty="0" smtClean="0"/>
            </a:br>
            <a:r>
              <a:rPr lang="pl-PL" dirty="0" smtClean="0"/>
              <a:t>        były przed zmianami</a:t>
            </a:r>
          </a:p>
          <a:p>
            <a:pPr marL="274320" lvl="1" indent="0">
              <a:buNone/>
            </a:pPr>
            <a:endParaRPr lang="pl-PL" dirty="0" smtClean="0"/>
          </a:p>
          <a:p>
            <a:endParaRPr lang="pl-PL" dirty="0" smtClean="0"/>
          </a:p>
          <a:p>
            <a:pPr marL="274320" lvl="1" indent="0">
              <a:buNone/>
            </a:pPr>
            <a:endParaRPr lang="pl-PL" dirty="0"/>
          </a:p>
          <a:p>
            <a:pPr marL="274320" lvl="1" indent="0">
              <a:buNone/>
            </a:pP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  <p:pic>
        <p:nvPicPr>
          <p:cNvPr id="7" name="Picture 2" descr="Change data capture data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2669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pl-PL" sz="2400" dirty="0" smtClean="0"/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pl-PL" sz="2400" dirty="0" err="1" smtClean="0"/>
              <a:t>Transaction</a:t>
            </a:r>
            <a:r>
              <a:rPr lang="pl-PL" sz="2400" dirty="0" smtClean="0"/>
              <a:t> Log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SQL Agent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Instancja przechwytywania </a:t>
            </a:r>
          </a:p>
          <a:p>
            <a:pPr marL="917257" lvl="2" indent="-342900"/>
            <a:r>
              <a:rPr lang="pl-PL" sz="2250" dirty="0" smtClean="0"/>
              <a:t>max. dwie na tabelę źródłową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Asynchroniczny zapis:</a:t>
            </a:r>
          </a:p>
          <a:p>
            <a:pPr marL="917257" lvl="2" indent="-342900"/>
            <a:r>
              <a:rPr lang="pl-PL" sz="2000" dirty="0" smtClean="0"/>
              <a:t>co 5 sekund</a:t>
            </a:r>
          </a:p>
          <a:p>
            <a:pPr marL="917257" lvl="2" indent="-342900"/>
            <a:r>
              <a:rPr lang="pl-PL" sz="2000" dirty="0" smtClean="0"/>
              <a:t>max. 10x500 operacji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pl-PL" sz="2400" dirty="0"/>
              <a:t>Stan CDC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Zapis LSN (</a:t>
            </a:r>
            <a:r>
              <a:rPr lang="pl-PL" sz="2400" i="1" dirty="0" smtClean="0"/>
              <a:t>Log </a:t>
            </a:r>
            <a:r>
              <a:rPr lang="pl-PL" sz="2400" i="1" dirty="0" err="1" smtClean="0"/>
              <a:t>Sequence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Number</a:t>
            </a:r>
            <a:r>
              <a:rPr lang="pl-PL" sz="2400" dirty="0" smtClean="0"/>
              <a:t>)</a:t>
            </a:r>
          </a:p>
          <a:p>
            <a:endParaRPr lang="pl-PL" sz="2800" dirty="0" smtClean="0"/>
          </a:p>
          <a:p>
            <a:pPr marL="274320" lvl="1" indent="0">
              <a:buNone/>
            </a:pPr>
            <a:endParaRPr lang="pl-PL" sz="2400" dirty="0"/>
          </a:p>
          <a:p>
            <a:pPr marL="274320" lvl="1" indent="0">
              <a:buNone/>
            </a:pPr>
            <a:endParaRPr lang="pl-PL" sz="2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  <p:pic>
        <p:nvPicPr>
          <p:cNvPr id="7" name="Picture 2" descr="Change data capture data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2669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8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52800" y="2590800"/>
            <a:ext cx="2823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 smtClean="0"/>
              <a:t>DEMO</a:t>
            </a:r>
            <a:endParaRPr lang="pl-PL" sz="72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/>
              <a:t>Change</a:t>
            </a:r>
            <a:r>
              <a:rPr lang="pl-PL" dirty="0"/>
              <a:t> Data </a:t>
            </a:r>
            <a:r>
              <a:rPr lang="pl-PL" dirty="0" err="1"/>
              <a:t>Capture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48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66900" y="2408238"/>
            <a:ext cx="5410200" cy="60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Wstępne ładowanie danych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866900" y="3200400"/>
            <a:ext cx="5410200" cy="281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Synchronizowanie zmian przy użyciu CDC</a:t>
            </a:r>
          </a:p>
          <a:p>
            <a:pPr algn="ctr"/>
            <a:endParaRPr lang="pl-PL" dirty="0" smtClean="0"/>
          </a:p>
          <a:p>
            <a:pPr algn="ctr"/>
            <a:r>
              <a:rPr lang="pl-PL" dirty="0" smtClean="0"/>
              <a:t>Typy zmian w tabeli źródłowej:</a:t>
            </a:r>
          </a:p>
          <a:p>
            <a:pPr algn="ctr"/>
            <a:r>
              <a:rPr lang="pl-PL" dirty="0" smtClean="0"/>
              <a:t>- INSERT</a:t>
            </a:r>
            <a:endParaRPr lang="pl-PL" dirty="0"/>
          </a:p>
          <a:p>
            <a:pPr algn="ctr"/>
            <a:r>
              <a:rPr lang="pl-PL" dirty="0" smtClean="0"/>
              <a:t>- UPDATE</a:t>
            </a:r>
          </a:p>
          <a:p>
            <a:pPr algn="ctr"/>
            <a:r>
              <a:rPr lang="pl-PL" dirty="0" smtClean="0"/>
              <a:t>- DELETE</a:t>
            </a:r>
          </a:p>
          <a:p>
            <a:pPr algn="ctr"/>
            <a:endParaRPr lang="pl-PL" dirty="0" smtClean="0"/>
          </a:p>
          <a:p>
            <a:pPr algn="ctr"/>
            <a:endParaRPr lang="pl-PL" dirty="0"/>
          </a:p>
          <a:p>
            <a:pPr algn="ctr"/>
            <a:endParaRPr lang="pl-PL" dirty="0" smtClean="0"/>
          </a:p>
          <a:p>
            <a:pPr algn="ctr"/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1981200" y="4191000"/>
            <a:ext cx="1752600" cy="1752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[Pakiet SSIS] +</a:t>
            </a:r>
            <a:br>
              <a:rPr lang="pl-PL" dirty="0" smtClean="0"/>
            </a:br>
            <a:r>
              <a:rPr lang="pl-PL" dirty="0" smtClean="0"/>
              <a:t>odczyt zmiany z tabeli _CT + wyrażenie MERGE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5410200" y="4191000"/>
            <a:ext cx="1752600" cy="1752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Pakiet SSIS:</a:t>
            </a:r>
            <a:br>
              <a:rPr lang="pl-PL" dirty="0" smtClean="0"/>
            </a:br>
            <a:r>
              <a:rPr lang="pl-PL" dirty="0" smtClean="0"/>
              <a:t>Nowe komponenty SQL Server 2012</a:t>
            </a:r>
            <a:endParaRPr lang="pl-PL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Przebieg CDC (ang. </a:t>
            </a:r>
            <a:r>
              <a:rPr lang="pl-PL" i="1" dirty="0" smtClean="0"/>
              <a:t>CDC Run</a:t>
            </a:r>
            <a:r>
              <a:rPr lang="pl-PL" dirty="0" smtClean="0"/>
              <a:t>) – dwa pakiety SSIS</a:t>
            </a:r>
          </a:p>
        </p:txBody>
      </p:sp>
    </p:spTree>
    <p:extLst>
      <p:ext uri="{BB962C8B-B14F-4D97-AF65-F5344CB8AC3E}">
        <p14:creationId xmlns:p14="http://schemas.microsoft.com/office/powerpoint/2010/main" val="5231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r>
              <a:rPr lang="pl-PL" dirty="0" smtClean="0"/>
              <a:t> – Stan CDC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dirty="0" smtClean="0"/>
          </a:p>
          <a:p>
            <a:pPr marL="0" indent="0">
              <a:buNone/>
            </a:pPr>
            <a:r>
              <a:rPr lang="pl-PL" b="1" dirty="0" smtClean="0"/>
              <a:t>Stan CDC </a:t>
            </a:r>
            <a:r>
              <a:rPr lang="pl-PL" dirty="0" smtClean="0"/>
              <a:t>– łańcuch znakowy w formacie:</a:t>
            </a:r>
          </a:p>
          <a:p>
            <a:pPr marL="0" indent="0">
              <a:buNone/>
            </a:pPr>
            <a:r>
              <a:rPr lang="pl-PL" dirty="0" smtClean="0"/>
              <a:t>&lt;</a:t>
            </a:r>
            <a:r>
              <a:rPr lang="pl-PL" dirty="0" err="1" smtClean="0"/>
              <a:t>state-name</a:t>
            </a:r>
            <a:r>
              <a:rPr lang="pl-PL" dirty="0" smtClean="0"/>
              <a:t>&gt;/CD/&lt;</a:t>
            </a:r>
            <a:r>
              <a:rPr lang="pl-PL" dirty="0" err="1" smtClean="0"/>
              <a:t>cs-lsn</a:t>
            </a:r>
            <a:r>
              <a:rPr lang="pl-PL" dirty="0" smtClean="0"/>
              <a:t>&gt;/[CE/&lt;ce-</a:t>
            </a:r>
            <a:r>
              <a:rPr lang="pl-PL" dirty="0" err="1" smtClean="0"/>
              <a:t>lsn</a:t>
            </a:r>
            <a:r>
              <a:rPr lang="pl-PL" dirty="0" smtClean="0"/>
              <a:t>&gt;/][IR/&lt;</a:t>
            </a:r>
            <a:r>
              <a:rPr lang="pl-PL" dirty="0" err="1" smtClean="0"/>
              <a:t>ir</a:t>
            </a:r>
            <a:r>
              <a:rPr lang="pl-PL" dirty="0" smtClean="0"/>
              <a:t>-start&gt;/&lt;</a:t>
            </a:r>
            <a:r>
              <a:rPr lang="pl-PL" dirty="0" err="1" smtClean="0"/>
              <a:t>ir</a:t>
            </a:r>
            <a:r>
              <a:rPr lang="pl-PL" dirty="0" smtClean="0"/>
              <a:t>-end&gt;/]TS/&lt;</a:t>
            </a:r>
            <a:r>
              <a:rPr lang="pl-PL" dirty="0" err="1" smtClean="0"/>
              <a:t>timestamp</a:t>
            </a:r>
            <a:r>
              <a:rPr lang="pl-PL" dirty="0" smtClean="0"/>
              <a:t>&gt;/ER/&lt;</a:t>
            </a:r>
            <a:r>
              <a:rPr lang="pl-PL" dirty="0" err="1" smtClean="0"/>
              <a:t>short</a:t>
            </a:r>
            <a:r>
              <a:rPr lang="pl-PL" dirty="0" smtClean="0"/>
              <a:t>-error-</a:t>
            </a:r>
            <a:r>
              <a:rPr lang="pl-PL" dirty="0" err="1" smtClean="0"/>
              <a:t>text</a:t>
            </a:r>
            <a:r>
              <a:rPr lang="pl-PL" dirty="0" smtClean="0"/>
              <a:t>&gt;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u="sng" dirty="0" smtClean="0"/>
              <a:t>Przykład: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3">
                    <a:lumMod val="75000"/>
                  </a:schemeClr>
                </a:solidFill>
              </a:rPr>
              <a:t>TFEND/CS/0x000000EA00001F700002/TS/2014-04-15T06:23:44.3314094/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34822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r>
              <a:rPr lang="pl-PL" dirty="0" smtClean="0"/>
              <a:t> – Łańcuch stanu CDC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41117"/>
              </p:ext>
            </p:extLst>
          </p:nvPr>
        </p:nvGraphicFramePr>
        <p:xfrm>
          <a:off x="381000" y="1397000"/>
          <a:ext cx="8305800" cy="464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324600"/>
              </a:tblGrid>
              <a:tr h="345383">
                <a:tc>
                  <a:txBody>
                    <a:bodyPr/>
                    <a:lstStyle/>
                    <a:p>
                      <a:r>
                        <a:rPr lang="pl-PL" dirty="0" smtClean="0"/>
                        <a:t>Segment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478205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state-name</a:t>
                      </a:r>
                      <a:r>
                        <a:rPr lang="pl-PL" dirty="0" smtClean="0"/>
                        <a:t>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Nazwa bieżącego stanu</a:t>
                      </a:r>
                      <a:r>
                        <a:rPr lang="pl-PL" baseline="0" dirty="0" smtClean="0"/>
                        <a:t> CDC</a:t>
                      </a:r>
                      <a:br>
                        <a:rPr lang="pl-PL" baseline="0" dirty="0" smtClean="0"/>
                      </a:br>
                      <a:r>
                        <a:rPr lang="pl-PL" baseline="0" dirty="0" smtClean="0"/>
                        <a:t> (np. ILSTART, ILEND, ILUPDATE, TFEND, TFSTART, TFREDO, ERROR)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1" dirty="0" smtClean="0"/>
                        <a:t>CS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 err="1" smtClean="0"/>
                        <a:t>Current</a:t>
                      </a:r>
                      <a:r>
                        <a:rPr lang="pl-PL" i="1" dirty="0" smtClean="0"/>
                        <a:t> Start</a:t>
                      </a:r>
                      <a:r>
                        <a:rPr lang="pl-PL" dirty="0" smtClean="0"/>
                        <a:t> - Aktualny punkt początkowy przetwarzania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cs-lsn</a:t>
                      </a:r>
                      <a:r>
                        <a:rPr lang="pl-PL" dirty="0" smtClean="0"/>
                        <a:t>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Ostatni LSN przetworzony w poprzednim przebiegu CDC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1" dirty="0" smtClean="0"/>
                        <a:t>CE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 err="1" smtClean="0"/>
                        <a:t>Current</a:t>
                      </a:r>
                      <a:r>
                        <a:rPr lang="pl-PL" i="1" baseline="0" dirty="0" smtClean="0"/>
                        <a:t> End</a:t>
                      </a:r>
                      <a:r>
                        <a:rPr lang="pl-PL" baseline="0" dirty="0" smtClean="0"/>
                        <a:t> – Bieżący punkt końcowy przetwarzania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dirty="0" smtClean="0"/>
                        <a:t>&lt;ce-</a:t>
                      </a:r>
                      <a:r>
                        <a:rPr lang="pl-PL" dirty="0" err="1" smtClean="0"/>
                        <a:t>lsn</a:t>
                      </a:r>
                      <a:r>
                        <a:rPr lang="pl-PL" dirty="0" smtClean="0"/>
                        <a:t>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Ostatni LSN, który ma być przetworzony</a:t>
                      </a:r>
                      <a:r>
                        <a:rPr lang="pl-PL" baseline="0" dirty="0" smtClean="0"/>
                        <a:t> w bieżącym przebiegu CDC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1" dirty="0" smtClean="0"/>
                        <a:t>IR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Początkowy zakres przetwarzania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ir</a:t>
                      </a:r>
                      <a:r>
                        <a:rPr lang="pl-PL" dirty="0" smtClean="0"/>
                        <a:t>-start&gt;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LSN zmiany bezpośrednio przed rozpoczęciem wstępnego ładowania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ir</a:t>
                      </a:r>
                      <a:r>
                        <a:rPr lang="pl-PL" dirty="0" smtClean="0"/>
                        <a:t>-end&gt;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LSN zmiany bezpośrednio po zakończeniu wstępnego ładowania</a:t>
                      </a:r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1" dirty="0" smtClean="0"/>
                        <a:t>TS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Sygnatura czasowa ostatniej aktualizacji CDC</a:t>
                      </a:r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timestamp</a:t>
                      </a:r>
                      <a:r>
                        <a:rPr lang="pl-PL" dirty="0" smtClean="0"/>
                        <a:t>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Dziesiętna reprezentacja 64-bitowej właściwości </a:t>
                      </a:r>
                      <a:r>
                        <a:rPr lang="pl-PL" i="1" dirty="0" err="1" smtClean="0"/>
                        <a:t>System.DateTime.UtcNow</a:t>
                      </a:r>
                      <a:endParaRPr lang="pl-PL" i="1" dirty="0" smtClean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1" dirty="0" smtClean="0"/>
                        <a:t>ER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i="0" dirty="0" smtClean="0"/>
                        <a:t>Łańcuch stanu, jeśli ostatnia operacja CDC zakończyła się niepowodzeniem</a:t>
                      </a:r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short</a:t>
                      </a:r>
                      <a:r>
                        <a:rPr lang="pl-PL" dirty="0" smtClean="0"/>
                        <a:t>-error-</a:t>
                      </a:r>
                      <a:r>
                        <a:rPr lang="pl-PL" dirty="0" err="1" smtClean="0"/>
                        <a:t>text</a:t>
                      </a:r>
                      <a:r>
                        <a:rPr lang="pl-PL" dirty="0" smtClean="0"/>
                        <a:t>&gt;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i="0" dirty="0" smtClean="0"/>
                        <a:t>Zawiera krótki</a:t>
                      </a:r>
                      <a:r>
                        <a:rPr lang="pl-PL" i="0" baseline="0" dirty="0" smtClean="0"/>
                        <a:t> opis błędu jeśli takowy wystąpił </a:t>
                      </a:r>
                      <a:endParaRPr lang="pl-PL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r>
              <a:rPr lang="pl-PL" dirty="0" smtClean="0"/>
              <a:t> – Typy stanów CDC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61000"/>
              </p:ext>
            </p:extLst>
          </p:nvPr>
        </p:nvGraphicFramePr>
        <p:xfrm>
          <a:off x="381000" y="1397000"/>
          <a:ext cx="8305800" cy="459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324600"/>
              </a:tblGrid>
              <a:tr h="345383">
                <a:tc>
                  <a:txBody>
                    <a:bodyPr/>
                    <a:lstStyle/>
                    <a:p>
                      <a:r>
                        <a:rPr lang="pl-PL" dirty="0" smtClean="0"/>
                        <a:t>Stan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478205">
                <a:tc>
                  <a:txBody>
                    <a:bodyPr/>
                    <a:lstStyle/>
                    <a:p>
                      <a:r>
                        <a:rPr lang="pl-PL" dirty="0" smtClean="0"/>
                        <a:t>0 – (INITIAL)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 początkowy przed uruchomieniem jakiegokolwiek pakietu w bieżącej grupie CDC.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0" dirty="0" smtClean="0"/>
                        <a:t>ILSTART</a:t>
                      </a:r>
                      <a:br>
                        <a:rPr lang="pl-PL" b="0" dirty="0" smtClean="0"/>
                      </a:br>
                      <a:r>
                        <a:rPr lang="pl-PL" b="0" i="1" dirty="0" err="1" smtClean="0"/>
                        <a:t>Initial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Load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Started</a:t>
                      </a:r>
                      <a:endParaRPr lang="pl-PL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 występuje podczas wstępnego ładowania danych.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0" dirty="0" smtClean="0"/>
                        <a:t>ILEND</a:t>
                      </a:r>
                      <a:br>
                        <a:rPr lang="pl-PL" b="0" dirty="0" smtClean="0"/>
                      </a:br>
                      <a:r>
                        <a:rPr lang="pl-PL" b="0" i="1" dirty="0" err="1" smtClean="0"/>
                        <a:t>Initial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Load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Ended</a:t>
                      </a:r>
                      <a:endParaRPr lang="pl-PL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 występuje</a:t>
                      </a:r>
                      <a:r>
                        <a:rPr lang="pl-PL" baseline="0" dirty="0" smtClean="0"/>
                        <a:t> po udanym zakończeniu wstępnego ładowania.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0" dirty="0" smtClean="0"/>
                        <a:t>ILUPDATE</a:t>
                      </a:r>
                      <a:br>
                        <a:rPr lang="pl-PL" b="0" dirty="0" smtClean="0"/>
                      </a:br>
                      <a:r>
                        <a:rPr lang="pl-PL" b="0" i="1" dirty="0" err="1" smtClean="0"/>
                        <a:t>Initial</a:t>
                      </a:r>
                      <a:r>
                        <a:rPr lang="pl-PL" b="0" i="1" baseline="0" dirty="0" smtClean="0"/>
                        <a:t> </a:t>
                      </a:r>
                      <a:r>
                        <a:rPr lang="pl-PL" b="0" i="1" baseline="0" dirty="0" err="1" smtClean="0"/>
                        <a:t>Load</a:t>
                      </a:r>
                      <a:r>
                        <a:rPr lang="pl-PL" b="0" i="1" baseline="0" dirty="0" smtClean="0"/>
                        <a:t> Update</a:t>
                      </a:r>
                      <a:endParaRPr lang="pl-PL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 występuje przy przetwarzaniu wstępnego zakresu zmian CDC.</a:t>
                      </a:r>
                      <a:br>
                        <a:rPr lang="pl-PL" dirty="0" smtClean="0"/>
                      </a:br>
                      <a:r>
                        <a:rPr lang="pl-PL" dirty="0" smtClean="0"/>
                        <a:t>(pierwszy przebieg</a:t>
                      </a:r>
                      <a:r>
                        <a:rPr lang="pl-PL" baseline="0" dirty="0" smtClean="0"/>
                        <a:t> po wstępnym ładowaniu danych)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0" dirty="0" smtClean="0"/>
                        <a:t>TFEND</a:t>
                      </a:r>
                      <a:br>
                        <a:rPr lang="pl-PL" b="0" dirty="0" smtClean="0"/>
                      </a:br>
                      <a:r>
                        <a:rPr lang="pl-PL" b="0" i="1" dirty="0" smtClean="0"/>
                        <a:t>(CDC </a:t>
                      </a:r>
                      <a:r>
                        <a:rPr lang="pl-PL" b="0" i="1" dirty="0" err="1" smtClean="0"/>
                        <a:t>change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processing</a:t>
                      </a:r>
                      <a:r>
                        <a:rPr lang="pl-PL" b="0" i="1" dirty="0" smtClean="0"/>
                        <a:t> Update </a:t>
                      </a:r>
                      <a:r>
                        <a:rPr lang="pl-PL" b="0" i="1" dirty="0" err="1" smtClean="0"/>
                        <a:t>Ended</a:t>
                      </a:r>
                      <a:r>
                        <a:rPr lang="pl-PL" b="0" i="1" dirty="0" smtClean="0"/>
                        <a:t>)</a:t>
                      </a:r>
                      <a:endParaRPr lang="pl-PL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 kontekstu CDC, gdy poprzedni przebieg CDC zakończył się powodzeniem.</a:t>
                      </a:r>
                      <a:br>
                        <a:rPr lang="pl-PL" dirty="0" smtClean="0"/>
                      </a:br>
                      <a:r>
                        <a:rPr lang="pl-PL" dirty="0" smtClean="0"/>
                        <a:t>Gotowość do przetwarzania kolejnego zakresu zmian.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0" dirty="0" smtClean="0"/>
                        <a:t>TFSTART </a:t>
                      </a:r>
                      <a:br>
                        <a:rPr lang="pl-PL" b="0" dirty="0" smtClean="0"/>
                      </a:br>
                      <a:r>
                        <a:rPr lang="pl-PL" b="0" i="1" dirty="0" smtClean="0"/>
                        <a:t>(CDC </a:t>
                      </a:r>
                      <a:r>
                        <a:rPr lang="pl-PL" b="0" i="1" dirty="0" err="1" smtClean="0"/>
                        <a:t>change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processing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Ended</a:t>
                      </a:r>
                      <a:r>
                        <a:rPr lang="pl-PL" b="0" i="1" dirty="0" smtClean="0"/>
                        <a:t>)</a:t>
                      </a:r>
                      <a:endParaRPr lang="pl-PL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 kontekstu</a:t>
                      </a:r>
                      <a:r>
                        <a:rPr lang="pl-PL" baseline="0" dirty="0" smtClean="0"/>
                        <a:t> CDC gdy zakończyło się przetwarzanie wstępnego zakresu zmian.</a:t>
                      </a:r>
                      <a:br>
                        <a:rPr lang="pl-PL" baseline="0" dirty="0" smtClean="0"/>
                      </a:br>
                      <a:r>
                        <a:rPr lang="pl-PL" baseline="0" dirty="0" smtClean="0"/>
                        <a:t>Oznacza to albo zwykły przebieg CDC, który jeszcze się nie zakończył,</a:t>
                      </a:r>
                      <a:br>
                        <a:rPr lang="pl-PL" baseline="0" dirty="0" smtClean="0"/>
                      </a:br>
                      <a:r>
                        <a:rPr lang="pl-PL" baseline="0" dirty="0" smtClean="0"/>
                        <a:t>albo przebieg CDC zakończony błędem.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0" dirty="0" smtClean="0"/>
                        <a:t>TFREDO </a:t>
                      </a:r>
                      <a:r>
                        <a:rPr lang="pl-PL" b="0" i="1" dirty="0" smtClean="0"/>
                        <a:t>(</a:t>
                      </a:r>
                      <a:r>
                        <a:rPr lang="pl-PL" b="0" i="1" dirty="0" err="1" smtClean="0"/>
                        <a:t>Reprocessing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Trickle-Feed</a:t>
                      </a:r>
                      <a:r>
                        <a:rPr lang="pl-PL" b="0" i="1" dirty="0" smtClean="0"/>
                        <a:t> </a:t>
                      </a:r>
                      <a:r>
                        <a:rPr lang="pl-PL" b="0" i="1" dirty="0" err="1" smtClean="0"/>
                        <a:t>Updates</a:t>
                      </a:r>
                      <a:r>
                        <a:rPr lang="pl-PL" b="0" i="1" dirty="0" smtClean="0"/>
                        <a:t>)</a:t>
                      </a:r>
                      <a:endParaRPr lang="pl-PL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Stan jest używany,</a:t>
                      </a:r>
                      <a:r>
                        <a:rPr lang="pl-PL" baseline="0" dirty="0" smtClean="0"/>
                        <a:t> gdy poprzedni przebieg nie został czysto zakończony i jest właśnie powtarzany.</a:t>
                      </a:r>
                      <a:endParaRPr lang="pl-PL" dirty="0"/>
                    </a:p>
                  </a:txBody>
                  <a:tcPr/>
                </a:tc>
              </a:tr>
              <a:tr h="345383">
                <a:tc>
                  <a:txBody>
                    <a:bodyPr/>
                    <a:lstStyle/>
                    <a:p>
                      <a:r>
                        <a:rPr lang="pl-PL" b="0" dirty="0" smtClean="0"/>
                        <a:t>ERROR</a:t>
                      </a:r>
                      <a:endParaRPr lang="pl-P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Grupa</a:t>
                      </a:r>
                      <a:r>
                        <a:rPr lang="pl-PL" baseline="0" dirty="0" smtClean="0"/>
                        <a:t> CDC znajduje się w stanie błędu.</a:t>
                      </a:r>
                      <a:endParaRPr lang="pl-P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3200" b="0" dirty="0"/>
              <a:t>Szpiedzy z krainy </a:t>
            </a:r>
            <a:r>
              <a:rPr lang="pl-PL" sz="3200" b="0" dirty="0" smtClean="0"/>
              <a:t>bazy </a:t>
            </a:r>
            <a:r>
              <a:rPr lang="pl-PL" sz="3200" b="0" dirty="0"/>
              <a:t>danych, </a:t>
            </a:r>
            <a:r>
              <a:rPr lang="pl-PL" sz="3200" b="0" dirty="0" smtClean="0"/>
              <a:t/>
            </a:r>
            <a:br>
              <a:rPr lang="pl-PL" sz="3200" b="0" dirty="0" smtClean="0"/>
            </a:br>
            <a:r>
              <a:rPr lang="pl-PL" sz="3200" b="0" dirty="0" smtClean="0"/>
              <a:t>czyli </a:t>
            </a:r>
            <a:r>
              <a:rPr lang="pl-PL" sz="3200" b="0" dirty="0" err="1"/>
              <a:t>Change</a:t>
            </a:r>
            <a:r>
              <a:rPr lang="pl-PL" sz="3200" b="0" dirty="0"/>
              <a:t> </a:t>
            </a:r>
            <a:r>
              <a:rPr lang="pl-PL" sz="3200" b="0" dirty="0" err="1"/>
              <a:t>Tracking</a:t>
            </a:r>
            <a:r>
              <a:rPr lang="pl-PL" sz="3200" b="0" dirty="0"/>
              <a:t> &amp;</a:t>
            </a:r>
            <a:r>
              <a:rPr lang="pl-PL" sz="3200" b="0" dirty="0" smtClean="0"/>
              <a:t> </a:t>
            </a:r>
            <a:br>
              <a:rPr lang="pl-PL" sz="3200" b="0" dirty="0" smtClean="0"/>
            </a:br>
            <a:r>
              <a:rPr lang="pl-PL" sz="3200" b="0" dirty="0" err="1" smtClean="0"/>
              <a:t>Change</a:t>
            </a:r>
            <a:r>
              <a:rPr lang="pl-PL" sz="3200" b="0" dirty="0" smtClean="0"/>
              <a:t> </a:t>
            </a:r>
            <a:r>
              <a:rPr lang="pl-PL" sz="3200" b="0" dirty="0"/>
              <a:t>Data </a:t>
            </a:r>
            <a:r>
              <a:rPr lang="pl-PL" sz="3200" b="0" dirty="0" err="1"/>
              <a:t>Capture</a:t>
            </a:r>
            <a:r>
              <a:rPr lang="pl-PL" sz="3200" b="0" dirty="0"/>
              <a:t> </a:t>
            </a:r>
            <a:r>
              <a:rPr lang="pl-PL" sz="3200" b="0" dirty="0" smtClean="0"/>
              <a:t>w </a:t>
            </a:r>
            <a:r>
              <a:rPr lang="pl-PL" sz="3200" b="0" dirty="0"/>
              <a:t>służbie SQL </a:t>
            </a:r>
            <a:r>
              <a:rPr lang="pl-PL" sz="3200" b="0" dirty="0" smtClean="0"/>
              <a:t>Server</a:t>
            </a:r>
            <a:endParaRPr lang="pl-PL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pl-PL" dirty="0" smtClean="0"/>
              <a:t>Kamil Nowiński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Kiedy można nie przechowywać stanu CDC:</a:t>
            </a:r>
          </a:p>
          <a:p>
            <a:pPr>
              <a:buFontTx/>
              <a:buChar char="-"/>
            </a:pPr>
            <a:r>
              <a:rPr lang="pl-PL" dirty="0" smtClean="0"/>
              <a:t>Wstępne ładowanie / jednorazowe przetworzenie</a:t>
            </a:r>
          </a:p>
          <a:p>
            <a:pPr>
              <a:buFontTx/>
              <a:buChar char="-"/>
            </a:pPr>
            <a:r>
              <a:rPr lang="pl-PL" dirty="0" smtClean="0"/>
              <a:t>Nie planujemy kolejnych zasileń z tej tabeli</a:t>
            </a:r>
            <a:endParaRPr lang="pl-PL" dirty="0"/>
          </a:p>
          <a:p>
            <a:pPr marL="0" indent="0">
              <a:buNone/>
            </a:pPr>
            <a:endParaRPr lang="pl-PL" b="1" dirty="0" smtClean="0"/>
          </a:p>
          <a:p>
            <a:pPr marL="0" indent="0">
              <a:buNone/>
            </a:pPr>
            <a:r>
              <a:rPr lang="pl-PL" b="1" dirty="0" smtClean="0"/>
              <a:t>Kiedy należy przechowywać stan CDC:</a:t>
            </a:r>
          </a:p>
          <a:p>
            <a:pPr marL="0" indent="0">
              <a:buNone/>
            </a:pPr>
            <a:r>
              <a:rPr lang="pl-PL" dirty="0" smtClean="0"/>
              <a:t>- Przetwarzamy zmiany z tabeli źródłowej w sposób ciągły</a:t>
            </a:r>
            <a:br>
              <a:rPr lang="pl-PL" dirty="0" smtClean="0"/>
            </a:br>
            <a:r>
              <a:rPr lang="pl-PL" dirty="0" smtClean="0"/>
              <a:t>   (cykliczne zasilenia, synchronizacje)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24594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r>
              <a:rPr lang="pl-PL" dirty="0" smtClean="0"/>
              <a:t> – </a:t>
            </a:r>
            <a:r>
              <a:rPr lang="pl-PL" dirty="0" err="1" smtClean="0"/>
              <a:t>cdc_states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l-PL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l-PL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l-PL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pl-P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l-PL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l-P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pl-PL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cdc_states</a:t>
            </a:r>
            <a:r>
              <a:rPr lang="pl-P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l-PL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name]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nvarchar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100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state]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nvarchar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256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l-PL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[PRIMARY]</a:t>
            </a:r>
            <a:endParaRPr lang="pl-PL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l-PL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cdc_states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PK_cdc_states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l-PL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[</a:t>
            </a:r>
            <a:r>
              <a:rPr lang="pl-PL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pl-PL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pl-PL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pl-PL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PAD_INDEX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[PRIMARY]</a:t>
            </a:r>
            <a:endParaRPr lang="en-US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l-PL" sz="1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4024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Komponenty CDC w SSIS 2012:</a:t>
            </a:r>
          </a:p>
          <a:p>
            <a:r>
              <a:rPr lang="pl-PL" dirty="0" smtClean="0"/>
              <a:t>Control </a:t>
            </a:r>
            <a:r>
              <a:rPr lang="pl-PL" dirty="0" err="1" smtClean="0"/>
              <a:t>Flow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CDC Control </a:t>
            </a:r>
            <a:r>
              <a:rPr lang="pl-PL" dirty="0" err="1" smtClean="0"/>
              <a:t>Task</a:t>
            </a:r>
            <a:r>
              <a:rPr lang="pl-PL" dirty="0" smtClean="0"/>
              <a:t> Editor</a:t>
            </a:r>
          </a:p>
          <a:p>
            <a:r>
              <a:rPr lang="pl-PL" dirty="0" smtClean="0"/>
              <a:t>Data </a:t>
            </a:r>
            <a:r>
              <a:rPr lang="pl-PL" dirty="0" err="1" smtClean="0"/>
              <a:t>Flow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CDC Source</a:t>
            </a:r>
          </a:p>
          <a:p>
            <a:pPr lvl="1"/>
            <a:r>
              <a:rPr lang="pl-PL" dirty="0" smtClean="0"/>
              <a:t>CDC </a:t>
            </a:r>
            <a:r>
              <a:rPr lang="pl-PL" dirty="0" err="1" smtClean="0"/>
              <a:t>Splitter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44033"/>
            <a:ext cx="6553200" cy="3219450"/>
          </a:xfrm>
          <a:prstGeom prst="rect">
            <a:avLst/>
          </a:prstGeom>
        </p:spPr>
      </p:pic>
      <p:sp>
        <p:nvSpPr>
          <p:cNvPr id="6" name="Strzałka w prawo z wcięciem 5"/>
          <p:cNvSpPr/>
          <p:nvPr/>
        </p:nvSpPr>
        <p:spPr>
          <a:xfrm>
            <a:off x="2362200" y="3200400"/>
            <a:ext cx="1600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 w prawo z wcięciem 6"/>
          <p:cNvSpPr/>
          <p:nvPr/>
        </p:nvSpPr>
        <p:spPr>
          <a:xfrm rot="691697">
            <a:off x="2354708" y="3868862"/>
            <a:ext cx="2128309" cy="1398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0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CDC Control </a:t>
            </a:r>
            <a:r>
              <a:rPr lang="pl-PL" dirty="0" err="1" smtClean="0"/>
              <a:t>Task</a:t>
            </a:r>
            <a:r>
              <a:rPr lang="pl-PL" dirty="0" smtClean="0"/>
              <a:t> Editor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CDC </a:t>
            </a:r>
            <a:r>
              <a:rPr lang="pl-PL" b="1" dirty="0" err="1" smtClean="0"/>
              <a:t>control</a:t>
            </a:r>
            <a:r>
              <a:rPr lang="pl-PL" b="1" dirty="0" smtClean="0"/>
              <a:t> </a:t>
            </a:r>
            <a:r>
              <a:rPr lang="pl-PL" b="1" dirty="0" err="1" smtClean="0"/>
              <a:t>operation</a:t>
            </a:r>
            <a:r>
              <a:rPr lang="pl-PL" b="1" dirty="0" smtClean="0"/>
              <a:t>:</a:t>
            </a:r>
          </a:p>
          <a:p>
            <a:pPr>
              <a:buFontTx/>
              <a:buChar char="-"/>
            </a:pPr>
            <a:r>
              <a:rPr lang="pl-PL" dirty="0" smtClean="0"/>
              <a:t>Mark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load</a:t>
            </a:r>
            <a:r>
              <a:rPr lang="pl-PL" dirty="0" smtClean="0"/>
              <a:t> start</a:t>
            </a:r>
          </a:p>
          <a:p>
            <a:pPr>
              <a:buFontTx/>
              <a:buChar char="-"/>
            </a:pPr>
            <a:r>
              <a:rPr lang="pl-PL" dirty="0" smtClean="0"/>
              <a:t>Mark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load</a:t>
            </a:r>
            <a:r>
              <a:rPr lang="pl-PL" dirty="0" smtClean="0"/>
              <a:t> end</a:t>
            </a:r>
          </a:p>
          <a:p>
            <a:pPr>
              <a:buFontTx/>
              <a:buChar char="-"/>
            </a:pPr>
            <a:r>
              <a:rPr lang="pl-PL" dirty="0" smtClean="0"/>
              <a:t>Mark CDC start</a:t>
            </a:r>
          </a:p>
          <a:p>
            <a:pPr>
              <a:buFontTx/>
              <a:buChar char="-"/>
            </a:pPr>
            <a:r>
              <a:rPr lang="pl-PL" dirty="0" smtClean="0"/>
              <a:t>Get </a:t>
            </a:r>
            <a:r>
              <a:rPr lang="pl-PL" dirty="0" err="1" smtClean="0"/>
              <a:t>processing</a:t>
            </a:r>
            <a:r>
              <a:rPr lang="pl-PL" dirty="0" smtClean="0"/>
              <a:t> </a:t>
            </a:r>
            <a:r>
              <a:rPr lang="pl-PL" dirty="0" err="1" smtClean="0"/>
              <a:t>range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Mark </a:t>
            </a:r>
            <a:r>
              <a:rPr lang="pl-PL" dirty="0" err="1" smtClean="0"/>
              <a:t>processed</a:t>
            </a:r>
            <a:r>
              <a:rPr lang="pl-PL" dirty="0" smtClean="0"/>
              <a:t> </a:t>
            </a:r>
            <a:r>
              <a:rPr lang="pl-PL" dirty="0" err="1" smtClean="0"/>
              <a:t>range</a:t>
            </a:r>
            <a:endParaRPr lang="pl-PL" dirty="0" smtClean="0"/>
          </a:p>
          <a:p>
            <a:pPr>
              <a:buFontTx/>
              <a:buChar char="-"/>
            </a:pPr>
            <a:endParaRPr lang="pl-PL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17638"/>
            <a:ext cx="50292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CDC Source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48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l-PL" b="1" dirty="0" smtClean="0"/>
              <a:t>CDC Processing </a:t>
            </a:r>
            <a:r>
              <a:rPr lang="pl-PL" b="1" dirty="0" err="1" smtClean="0"/>
              <a:t>Mode</a:t>
            </a:r>
            <a:r>
              <a:rPr lang="pl-PL" b="1" dirty="0" smtClean="0"/>
              <a:t>:</a:t>
            </a:r>
          </a:p>
          <a:p>
            <a:pPr>
              <a:buFontTx/>
              <a:buChar char="-"/>
            </a:pPr>
            <a:r>
              <a:rPr lang="pl-PL" dirty="0" err="1" smtClean="0"/>
              <a:t>All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All</a:t>
            </a:r>
            <a:r>
              <a:rPr lang="pl-PL" dirty="0" smtClean="0"/>
              <a:t> with </a:t>
            </a:r>
            <a:r>
              <a:rPr lang="pl-PL" dirty="0" err="1" smtClean="0"/>
              <a:t>old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Net</a:t>
            </a:r>
          </a:p>
          <a:p>
            <a:pPr>
              <a:buFontTx/>
              <a:buChar char="-"/>
            </a:pPr>
            <a:r>
              <a:rPr lang="pl-PL" dirty="0" smtClean="0"/>
              <a:t>Net with </a:t>
            </a:r>
            <a:r>
              <a:rPr lang="pl-PL" dirty="0" err="1" smtClean="0"/>
              <a:t>update</a:t>
            </a:r>
            <a:r>
              <a:rPr lang="pl-PL" dirty="0" smtClean="0"/>
              <a:t> </a:t>
            </a:r>
            <a:r>
              <a:rPr lang="pl-PL" dirty="0" err="1" smtClean="0"/>
              <a:t>mask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smtClean="0"/>
              <a:t>Net with </a:t>
            </a:r>
            <a:r>
              <a:rPr lang="pl-PL" dirty="0" err="1" smtClean="0"/>
              <a:t>merge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57458"/>
            <a:ext cx="5664432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CDC </a:t>
            </a:r>
            <a:r>
              <a:rPr lang="pl-PL" dirty="0" err="1" smtClean="0"/>
              <a:t>Splitter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  <a:p>
            <a:pPr marL="0" indent="0">
              <a:buNone/>
            </a:pPr>
            <a:r>
              <a:rPr lang="pl-PL" dirty="0" smtClean="0"/>
              <a:t>_$</a:t>
            </a:r>
            <a:r>
              <a:rPr lang="pl-PL" dirty="0" err="1" smtClean="0"/>
              <a:t>operation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r>
              <a:rPr lang="pl-PL" dirty="0" smtClean="0"/>
              <a:t>1 – </a:t>
            </a:r>
            <a:r>
              <a:rPr lang="pl-PL" dirty="0" err="1" smtClean="0"/>
              <a:t>Delete</a:t>
            </a:r>
            <a:r>
              <a:rPr lang="pl-PL" dirty="0" smtClean="0"/>
              <a:t> </a:t>
            </a:r>
          </a:p>
          <a:p>
            <a:pPr marL="0" indent="0">
              <a:buNone/>
            </a:pPr>
            <a:r>
              <a:rPr lang="pl-PL" dirty="0" smtClean="0"/>
              <a:t>2 – Insert </a:t>
            </a:r>
          </a:p>
          <a:p>
            <a:pPr marL="0" indent="0">
              <a:buNone/>
            </a:pPr>
            <a:r>
              <a:rPr lang="pl-PL" dirty="0" smtClean="0"/>
              <a:t>3 – Update (</a:t>
            </a:r>
            <a:r>
              <a:rPr lang="pl-PL" dirty="0" err="1" smtClean="0"/>
              <a:t>before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 smtClean="0"/>
              <a:t>4 – Update (</a:t>
            </a:r>
            <a:r>
              <a:rPr lang="pl-PL" dirty="0" err="1" smtClean="0"/>
              <a:t>after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 smtClean="0"/>
              <a:t>5 – </a:t>
            </a:r>
            <a:r>
              <a:rPr lang="pl-PL" dirty="0" err="1" smtClean="0"/>
              <a:t>Merge</a:t>
            </a:r>
            <a:r>
              <a:rPr lang="pl-PL" dirty="0" smtClean="0"/>
              <a:t> (Insert OR Update)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17638"/>
            <a:ext cx="5857875" cy="32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62000" y="25908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dirty="0" smtClean="0"/>
              <a:t>DEMO SSIS</a:t>
            </a:r>
            <a:endParaRPr lang="pl-PL" sz="72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err="1"/>
              <a:t>Change</a:t>
            </a:r>
            <a:r>
              <a:rPr lang="pl-PL" dirty="0"/>
              <a:t> Data </a:t>
            </a:r>
            <a:r>
              <a:rPr lang="pl-PL" dirty="0" err="1"/>
              <a:t>Capture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55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Data </a:t>
            </a:r>
            <a:r>
              <a:rPr lang="pl-PL" dirty="0" err="1" smtClean="0"/>
              <a:t>Capture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chemeClr val="accent3">
                    <a:lumMod val="75000"/>
                  </a:schemeClr>
                </a:solidFill>
              </a:rPr>
              <a:t>Zalety:</a:t>
            </a:r>
          </a:p>
          <a:p>
            <a:pPr lvl="1"/>
            <a:r>
              <a:rPr lang="pl-PL" dirty="0" smtClean="0"/>
              <a:t>Asynchroniczny zapis do tabeli zmian,</a:t>
            </a:r>
          </a:p>
          <a:p>
            <a:pPr lvl="1"/>
            <a:r>
              <a:rPr lang="pl-PL" dirty="0" smtClean="0"/>
              <a:t>Automatyczne utworzenie Job-ów i wielu SP obsługujących mechanizm,</a:t>
            </a:r>
          </a:p>
          <a:p>
            <a:pPr lvl="1"/>
            <a:r>
              <a:rPr lang="pl-PL" dirty="0" smtClean="0"/>
              <a:t>Gotowe komponenty SSIS (2012),</a:t>
            </a:r>
          </a:p>
          <a:p>
            <a:pPr lvl="1"/>
            <a:r>
              <a:rPr lang="pl-PL" dirty="0" smtClean="0"/>
              <a:t>Łatwość budowy procesów synchronizacji,</a:t>
            </a:r>
          </a:p>
          <a:p>
            <a:pPr lvl="1"/>
            <a:r>
              <a:rPr lang="pl-PL" dirty="0" smtClean="0"/>
              <a:t>Wbudowane funkcje pobierania zmian z tabeli zmian (*_CT),</a:t>
            </a:r>
          </a:p>
          <a:p>
            <a:pPr lvl="1"/>
            <a:r>
              <a:rPr lang="pl-PL" dirty="0" smtClean="0"/>
              <a:t>Możliwość podglądu danych wprost z tabeli zmian (*_CT).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Wady:</a:t>
            </a:r>
          </a:p>
          <a:p>
            <a:pPr lvl="1"/>
            <a:r>
              <a:rPr lang="pl-PL" dirty="0" smtClean="0"/>
              <a:t>Zwiększone zużycie zasobów dyskowych,</a:t>
            </a:r>
          </a:p>
          <a:p>
            <a:pPr lvl="1"/>
            <a:r>
              <a:rPr lang="pl-PL" dirty="0" smtClean="0"/>
              <a:t>Wielokrotne duplikowanie tych samych encji,</a:t>
            </a:r>
          </a:p>
          <a:p>
            <a:pPr lvl="1"/>
            <a:r>
              <a:rPr lang="pl-PL" dirty="0" smtClean="0"/>
              <a:t>Enterprise Edition.</a:t>
            </a:r>
          </a:p>
          <a:p>
            <a:pPr marL="274320" lvl="1" indent="0">
              <a:buNone/>
            </a:pPr>
            <a:endParaRPr lang="pl-PL" dirty="0"/>
          </a:p>
          <a:p>
            <a:pPr marL="274320" lvl="1" indent="0">
              <a:buNone/>
            </a:pP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0122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74345"/>
              </p:ext>
            </p:extLst>
          </p:nvPr>
        </p:nvGraphicFramePr>
        <p:xfrm>
          <a:off x="762000" y="1417638"/>
          <a:ext cx="7543800" cy="416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2860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Tracking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  <a:r>
                        <a:rPr lang="pl-PL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Data </a:t>
                      </a:r>
                      <a:r>
                        <a:rPr lang="pl-PL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Capture</a:t>
                      </a:r>
                      <a:endParaRPr lang="pl-PL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Tracked</a:t>
                      </a: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DML </a:t>
                      </a:r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pl-PL" sz="2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pl-PL" sz="2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Rodzaj operacji DML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pl-PL" sz="2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pl-PL" sz="2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Czy kolumna została zmieniona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pl-PL" sz="2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pl-PL" sz="2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Zapis informacji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Natychmiast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(Synchroniczny)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Opóźniony</a:t>
                      </a:r>
                      <a:b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(Asynchroniczny via SQL Agent)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Dane historyczne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pl-PL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pl-PL" sz="2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Lokalizacja docelowa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Tabela </a:t>
                      </a:r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wewnętrzna</a:t>
                      </a:r>
                      <a:b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(INTERNAL)</a:t>
                      </a:r>
                      <a:endParaRPr lang="pl-PL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Log </a:t>
                      </a:r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Tabela systemowa 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*_CT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Zajętość zasobów dyskowych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Niewiele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Znacząca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Komponenty SSIS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pl-PL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8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pl-PL" sz="2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Edycja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Wszystkie</a:t>
                      </a:r>
                      <a:r>
                        <a:rPr lang="pl-P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(w </a:t>
                      </a:r>
                      <a:r>
                        <a:rPr lang="pl-PL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tym Express)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9625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2362200"/>
            <a:ext cx="4114800" cy="1143000"/>
          </a:xfrm>
        </p:spPr>
        <p:txBody>
          <a:bodyPr>
            <a:normAutofit/>
          </a:bodyPr>
          <a:lstStyle/>
          <a:p>
            <a:pPr algn="ctr"/>
            <a:r>
              <a:rPr lang="pl-PL" sz="5400" dirty="0" smtClean="0"/>
              <a:t>Q&amp;A</a:t>
            </a:r>
            <a:endParaRPr lang="pl-PL" sz="5400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5296"/>
            <a:ext cx="3956383" cy="4525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sp>
        <p:nvSpPr>
          <p:cNvPr id="6" name="Objaśnienie prostokątne 5"/>
          <p:cNvSpPr/>
          <p:nvPr/>
        </p:nvSpPr>
        <p:spPr>
          <a:xfrm>
            <a:off x="4267200" y="449955"/>
            <a:ext cx="3352800" cy="685800"/>
          </a:xfrm>
          <a:prstGeom prst="wedgeRectCallout">
            <a:avLst>
              <a:gd name="adj1" fmla="val -77362"/>
              <a:gd name="adj2" fmla="val 169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 smtClean="0"/>
              <a:t>Pytania?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6871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pl-PL" dirty="0" smtClean="0"/>
              <a:t>PRELEGENT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71600"/>
            <a:ext cx="6324600" cy="4525963"/>
          </a:xfrm>
        </p:spPr>
        <p:txBody>
          <a:bodyPr>
            <a:normAutofit/>
          </a:bodyPr>
          <a:lstStyle/>
          <a:p>
            <a:r>
              <a:rPr lang="pl-PL" sz="2000" dirty="0" smtClean="0"/>
              <a:t>Programista od 12-tego roku życia</a:t>
            </a:r>
          </a:p>
          <a:p>
            <a:r>
              <a:rPr lang="pl-PL" sz="2000" dirty="0" smtClean="0"/>
              <a:t>Ponad </a:t>
            </a:r>
            <a:r>
              <a:rPr lang="pl-PL" sz="2000" dirty="0"/>
              <a:t>10-letnie doświadczenie </a:t>
            </a:r>
            <a:r>
              <a:rPr lang="pl-PL" sz="2000" dirty="0" smtClean="0"/>
              <a:t>(DEV/DBA)</a:t>
            </a:r>
            <a:endParaRPr lang="pl-PL" sz="2000" dirty="0"/>
          </a:p>
          <a:p>
            <a:r>
              <a:rPr lang="pl-PL" sz="2000" dirty="0"/>
              <a:t>Technologie Microsoft:</a:t>
            </a:r>
          </a:p>
          <a:p>
            <a:pPr lvl="1"/>
            <a:r>
              <a:rPr lang="pl-PL" sz="1800" dirty="0"/>
              <a:t>Programowanie: VB6, VB.NET, C#, .NET Framework</a:t>
            </a:r>
          </a:p>
          <a:p>
            <a:pPr lvl="1"/>
            <a:r>
              <a:rPr lang="pl-PL" sz="1800" dirty="0"/>
              <a:t>Bazy danych: Microsoft SQL 2000 – </a:t>
            </a:r>
            <a:r>
              <a:rPr lang="pl-PL" sz="1800" dirty="0" smtClean="0"/>
              <a:t>2012</a:t>
            </a:r>
            <a:br>
              <a:rPr lang="pl-PL" sz="1800" dirty="0" smtClean="0"/>
            </a:br>
            <a:r>
              <a:rPr lang="pl-PL" sz="1800" dirty="0" smtClean="0"/>
              <a:t>Administracja &amp; Programowanie (T-SQL)</a:t>
            </a:r>
            <a:endParaRPr lang="pl-PL" sz="1800" dirty="0"/>
          </a:p>
          <a:p>
            <a:r>
              <a:rPr lang="pl-PL" sz="2000" dirty="0"/>
              <a:t>Pasjonat baz </a:t>
            </a:r>
            <a:r>
              <a:rPr lang="pl-PL" sz="2000" dirty="0" smtClean="0"/>
              <a:t>danych</a:t>
            </a:r>
          </a:p>
          <a:p>
            <a:r>
              <a:rPr lang="pl-PL" sz="2000" dirty="0" smtClean="0"/>
              <a:t>Członek PLSSUG, prelegent wrocławskich spotkań</a:t>
            </a:r>
            <a:endParaRPr lang="pl-PL" sz="2000" dirty="0"/>
          </a:p>
          <a:p>
            <a:r>
              <a:rPr lang="pl-PL" sz="2000" dirty="0"/>
              <a:t>Certyfikaty: MCITP, MCP, </a:t>
            </a:r>
            <a:r>
              <a:rPr lang="pl-PL" sz="2000" dirty="0" smtClean="0"/>
              <a:t>MCTS, MCSA SQL Server </a:t>
            </a:r>
            <a:endParaRPr lang="pl-PL" sz="2000" dirty="0"/>
          </a:p>
          <a:p>
            <a:endParaRPr lang="pl-PL" sz="1000" dirty="0"/>
          </a:p>
          <a:p>
            <a:r>
              <a:rPr lang="pl-PL" sz="2000" dirty="0"/>
              <a:t>Zainteresowania zawodowe:</a:t>
            </a:r>
          </a:p>
          <a:p>
            <a:pPr lvl="1"/>
            <a:r>
              <a:rPr lang="pl-PL" sz="1800" dirty="0"/>
              <a:t>Optymalizacja baz </a:t>
            </a:r>
            <a:r>
              <a:rPr lang="pl-PL" sz="1800" dirty="0" smtClean="0"/>
              <a:t>danych, Hurtownie danych, SSIS</a:t>
            </a:r>
            <a:endParaRPr lang="pl-PL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1371600" cy="137160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533400" y="3135996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Kamil</a:t>
            </a:r>
          </a:p>
          <a:p>
            <a:pPr algn="ctr"/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Nowiński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6" y="5525991"/>
            <a:ext cx="8802328" cy="819264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84163"/>
            <a:ext cx="1504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24" y="2125666"/>
            <a:ext cx="7089776" cy="3284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u="sng" dirty="0" smtClean="0"/>
              <a:t>Zapraszam do kontaktu:</a:t>
            </a:r>
          </a:p>
          <a:p>
            <a:pPr marL="0" indent="0">
              <a:buNone/>
            </a:pPr>
            <a:r>
              <a:rPr lang="pl-PL" sz="3200" dirty="0" smtClean="0"/>
              <a:t>Kamil Nowiński</a:t>
            </a:r>
          </a:p>
          <a:p>
            <a:pPr marL="0" indent="0">
              <a:buNone/>
            </a:pPr>
            <a:endParaRPr lang="pl-PL" sz="3200" dirty="0" smtClean="0"/>
          </a:p>
          <a:p>
            <a:pPr marL="0" indent="0">
              <a:buNone/>
            </a:pPr>
            <a:r>
              <a:rPr lang="pl-PL" sz="3200" dirty="0" smtClean="0">
                <a:hlinkClick r:id="rId2"/>
              </a:rPr>
              <a:t>kamil@nowinski.net</a:t>
            </a:r>
            <a:endParaRPr lang="pl-PL" sz="3200" dirty="0" smtClean="0"/>
          </a:p>
          <a:p>
            <a:pPr marL="0" indent="0">
              <a:buNone/>
            </a:pPr>
            <a:r>
              <a:rPr lang="pl-PL" sz="3200" dirty="0" err="1" smtClean="0"/>
              <a:t>kamil.nowinski</a:t>
            </a:r>
            <a:endParaRPr lang="pl-PL" sz="3200" dirty="0" smtClean="0"/>
          </a:p>
          <a:p>
            <a:pPr marL="0" indent="0">
              <a:buNone/>
            </a:pPr>
            <a:r>
              <a:rPr lang="pl-PL" sz="3200" dirty="0">
                <a:hlinkClick r:id="rId3"/>
              </a:rPr>
              <a:t>http://</a:t>
            </a:r>
            <a:r>
              <a:rPr lang="pl-PL" sz="3200" dirty="0" smtClean="0">
                <a:hlinkClick r:id="rId3"/>
              </a:rPr>
              <a:t>pl.linkedin.com/in/kamilnowinski/</a:t>
            </a:r>
            <a:endParaRPr lang="pl-PL" sz="3200" dirty="0" smtClean="0"/>
          </a:p>
          <a:p>
            <a:pPr marL="0" indent="0">
              <a:buNone/>
            </a:pPr>
            <a:endParaRPr lang="pl-P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SQLDay 2014</a:t>
            </a:r>
          </a:p>
        </p:txBody>
      </p:sp>
      <p:pic>
        <p:nvPicPr>
          <p:cNvPr id="1028" name="Picture 4" descr="http://youchew.net/wiki/images/8/8c/Skyp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95" y="4038600"/>
            <a:ext cx="69815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tter,message,envelop,mail,ema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78" y="342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atisgps.com.pl/sites/all/themes/satis/images/linkedi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28" y="472440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9194" y="457200"/>
            <a:ext cx="7772400" cy="1219200"/>
          </a:xfrm>
        </p:spPr>
        <p:txBody>
          <a:bodyPr>
            <a:normAutofit/>
          </a:bodyPr>
          <a:lstStyle/>
          <a:p>
            <a:pPr algn="r"/>
            <a:r>
              <a:rPr lang="pl-PL" sz="6600" dirty="0" smtClean="0"/>
              <a:t>AGENDA</a:t>
            </a:r>
            <a:endParaRPr lang="pl-PL" sz="66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9194" y="1685924"/>
            <a:ext cx="8287606" cy="46386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Cel do osiągnięcia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Ogólna koncepcja CHANGE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Korzyści, Sposób uruchomienia, Ustawienia </a:t>
            </a:r>
            <a:r>
              <a:rPr lang="pl-PL" sz="2400" dirty="0"/>
              <a:t>i uprawnienia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Funkcje </a:t>
            </a:r>
            <a:r>
              <a:rPr lang="pl-PL" sz="2400" dirty="0" smtClean="0"/>
              <a:t>zmian + DEMO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Ogólna koncepcja CHANGE DATA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Przebieg CDC, stan CDC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Komponenty SSIS +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Zalety i wady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Podsumowanie i dyskusja</a:t>
            </a:r>
            <a:br>
              <a:rPr lang="pl-PL" sz="2400" dirty="0" smtClean="0"/>
            </a:br>
            <a:endParaRPr lang="pl-PL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1822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Siedź, Śledź, … - Audytuj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r>
              <a:rPr lang="pl-PL" dirty="0" smtClean="0"/>
              <a:t>Cel:</a:t>
            </a:r>
          </a:p>
          <a:p>
            <a:pPr lvl="1"/>
            <a:r>
              <a:rPr lang="pl-PL" dirty="0" smtClean="0"/>
              <a:t>Wskazanie wierszy, które uległy zmianie/usunięciu od czasu…</a:t>
            </a:r>
          </a:p>
          <a:p>
            <a:endParaRPr lang="pl-PL" dirty="0" smtClean="0"/>
          </a:p>
          <a:p>
            <a:r>
              <a:rPr lang="pl-PL" dirty="0" smtClean="0"/>
              <a:t>Jak to było wcześniej…</a:t>
            </a:r>
          </a:p>
          <a:p>
            <a:pPr lvl="1"/>
            <a:r>
              <a:rPr lang="pl-PL" dirty="0" smtClean="0"/>
              <a:t>DML </a:t>
            </a:r>
            <a:r>
              <a:rPr lang="pl-PL" dirty="0" err="1" smtClean="0"/>
              <a:t>Triggers</a:t>
            </a:r>
            <a:r>
              <a:rPr lang="pl-PL" dirty="0" smtClean="0"/>
              <a:t> – bardzo kosztowne operacje (wzrost czasu wykonania)</a:t>
            </a:r>
          </a:p>
          <a:p>
            <a:pPr lvl="1"/>
            <a:r>
              <a:rPr lang="pl-PL" dirty="0" smtClean="0"/>
              <a:t>Dodatkowe tabele – przechowywanie info o zmianach</a:t>
            </a:r>
          </a:p>
          <a:p>
            <a:pPr lvl="1"/>
            <a:r>
              <a:rPr lang="pl-PL" dirty="0" smtClean="0"/>
              <a:t>Konieczność czyszczenia dodatkowych tabel</a:t>
            </a:r>
            <a:endParaRPr lang="pl-PL" dirty="0"/>
          </a:p>
          <a:p>
            <a:endParaRPr lang="pl-PL" dirty="0" smtClean="0"/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Czasochłonne (kosztowne) tworzenie wyzwalaczy i tabel dodatkowych</a:t>
            </a:r>
          </a:p>
          <a:p>
            <a:pPr lvl="1"/>
            <a:r>
              <a:rPr lang="pl-PL" dirty="0" smtClean="0"/>
              <a:t>Spadek wydajności</a:t>
            </a:r>
          </a:p>
          <a:p>
            <a:pPr lvl="1"/>
            <a:r>
              <a:rPr lang="pl-PL" dirty="0" smtClean="0"/>
              <a:t>Złożone procesy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4755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Mechanizmy CT i CDC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/>
              <a:t>Funkcjonalność wprowadzona w SQL </a:t>
            </a:r>
            <a:r>
              <a:rPr lang="pl-PL" dirty="0" smtClean="0"/>
              <a:t>2008 (v.100.00)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2209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r>
              <a:rPr lang="pl-PL" dirty="0" smtClean="0"/>
              <a:t> - koncepcja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5"/>
          </a:xfrm>
        </p:spPr>
        <p:txBody>
          <a:bodyPr>
            <a:normAutofit/>
          </a:bodyPr>
          <a:lstStyle/>
          <a:p>
            <a:r>
              <a:rPr lang="pl-PL" dirty="0" smtClean="0"/>
              <a:t>Śledzimy zmiany DML (ang. </a:t>
            </a:r>
            <a:r>
              <a:rPr lang="pl-PL" i="1" dirty="0" smtClean="0"/>
              <a:t>Data </a:t>
            </a:r>
            <a:r>
              <a:rPr lang="pl-PL" i="1" dirty="0" err="1" smtClean="0"/>
              <a:t>Manipulation</a:t>
            </a:r>
            <a:r>
              <a:rPr lang="pl-PL" i="1" dirty="0" smtClean="0"/>
              <a:t> Language</a:t>
            </a:r>
            <a:r>
              <a:rPr lang="pl-PL" dirty="0" smtClean="0"/>
              <a:t>): </a:t>
            </a:r>
            <a:br>
              <a:rPr lang="pl-PL" dirty="0" smtClean="0"/>
            </a:br>
            <a:r>
              <a:rPr lang="pl-PL" dirty="0" smtClean="0"/>
              <a:t>INSERT, UPDATE, DELETE</a:t>
            </a:r>
          </a:p>
          <a:p>
            <a:r>
              <a:rPr lang="pl-PL" dirty="0" smtClean="0"/>
              <a:t>Poszczególne wiersze wybranej tabeli</a:t>
            </a:r>
          </a:p>
          <a:p>
            <a:r>
              <a:rPr lang="pl-PL" dirty="0" smtClean="0"/>
              <a:t>Interesuje nas tylko ostatnia zmiana</a:t>
            </a:r>
          </a:p>
          <a:p>
            <a:pPr lvl="1"/>
            <a:r>
              <a:rPr lang="pl-PL" dirty="0" smtClean="0"/>
              <a:t>Nie: ile razy wiersz został zmodyfikowany</a:t>
            </a:r>
          </a:p>
          <a:p>
            <a:pPr lvl="1"/>
            <a:r>
              <a:rPr lang="pl-PL" dirty="0" smtClean="0"/>
              <a:t>Nie: jakie wartości (historyczne) </a:t>
            </a:r>
            <a:br>
              <a:rPr lang="pl-PL" dirty="0" smtClean="0"/>
            </a:br>
            <a:r>
              <a:rPr lang="pl-PL" dirty="0" smtClean="0"/>
              <a:t>         były przed zmianami</a:t>
            </a:r>
          </a:p>
          <a:p>
            <a:r>
              <a:rPr lang="pl-PL" dirty="0" smtClean="0"/>
              <a:t>Zapis synchroniczny</a:t>
            </a:r>
            <a:br>
              <a:rPr lang="pl-PL" dirty="0" smtClean="0"/>
            </a:br>
            <a:r>
              <a:rPr lang="pl-PL" dirty="0" smtClean="0"/>
              <a:t>(w transakcji operacyjnej)</a:t>
            </a:r>
          </a:p>
          <a:p>
            <a:r>
              <a:rPr lang="pl-PL" dirty="0" smtClean="0"/>
              <a:t>Zapis tylko wartości PK</a:t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i="1" dirty="0" err="1" smtClean="0"/>
              <a:t>Primary</a:t>
            </a:r>
            <a:r>
              <a:rPr lang="pl-PL" i="1" dirty="0" smtClean="0"/>
              <a:t> </a:t>
            </a:r>
            <a:r>
              <a:rPr lang="pl-PL" i="1" dirty="0" err="1" smtClean="0"/>
              <a:t>Key</a:t>
            </a:r>
            <a:r>
              <a:rPr lang="pl-PL" dirty="0" smtClean="0"/>
              <a:t>)</a:t>
            </a:r>
          </a:p>
          <a:p>
            <a:pPr marL="274320" lvl="1" indent="0">
              <a:buNone/>
            </a:pPr>
            <a:endParaRPr lang="pl-PL" dirty="0"/>
          </a:p>
          <a:p>
            <a:pPr marL="274320" lvl="1" indent="0">
              <a:buNone/>
            </a:pPr>
            <a:endParaRPr lang="pl-PL" dirty="0"/>
          </a:p>
        </p:txBody>
      </p:sp>
      <p:pic>
        <p:nvPicPr>
          <p:cNvPr id="6" name="Picture 2" descr="Conceptual illustration of change 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09878"/>
            <a:ext cx="3795037" cy="30162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39596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r>
              <a:rPr lang="pl-PL" dirty="0" smtClean="0"/>
              <a:t> - wprowadzenie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Funkcjonalność wprowadzona w SQL Server 2008</a:t>
            </a:r>
          </a:p>
          <a:p>
            <a:r>
              <a:rPr lang="pl-PL" sz="2400" dirty="0" smtClean="0"/>
              <a:t>Poziom kompatybilności &gt;= 90</a:t>
            </a:r>
          </a:p>
          <a:p>
            <a:r>
              <a:rPr lang="pl-PL" sz="2400" dirty="0" smtClean="0"/>
              <a:t>Uprawniania:</a:t>
            </a:r>
          </a:p>
          <a:p>
            <a:pPr lvl="1"/>
            <a:r>
              <a:rPr lang="pl-PL" sz="2000" dirty="0" smtClean="0"/>
              <a:t>SELECT (min. do PK tabeli źródłowej)</a:t>
            </a:r>
          </a:p>
          <a:p>
            <a:pPr lvl="1"/>
            <a:r>
              <a:rPr lang="pl-PL" sz="2000" dirty="0" smtClean="0"/>
              <a:t>VIEWCHANGETRACKING</a:t>
            </a:r>
          </a:p>
          <a:p>
            <a:endParaRPr lang="pl-PL" sz="2400" dirty="0" smtClean="0"/>
          </a:p>
          <a:p>
            <a:r>
              <a:rPr lang="pl-PL" sz="2400" dirty="0" smtClean="0"/>
              <a:t>Każda </a:t>
            </a:r>
            <a:r>
              <a:rPr lang="pl-PL" sz="2400" dirty="0"/>
              <a:t>tabela = jedna tablica zmian</a:t>
            </a:r>
          </a:p>
          <a:p>
            <a:r>
              <a:rPr lang="pl-PL" sz="2400" dirty="0"/>
              <a:t>Przechowywanie wartości klucza głównego</a:t>
            </a:r>
          </a:p>
          <a:p>
            <a:r>
              <a:rPr lang="pl-PL" sz="2400" dirty="0"/>
              <a:t>Zmiany dostępne przez tzw. </a:t>
            </a:r>
            <a:r>
              <a:rPr lang="pl-PL" sz="2400" b="1" dirty="0"/>
              <a:t>funkcje zmian</a:t>
            </a:r>
          </a:p>
          <a:p>
            <a:pPr marL="274320" lvl="1" indent="0">
              <a:buNone/>
            </a:pPr>
            <a:endParaRPr lang="pl-PL" sz="2000" dirty="0" smtClean="0"/>
          </a:p>
          <a:p>
            <a:pPr marL="274320" lvl="1" indent="0">
              <a:buNone/>
            </a:pPr>
            <a:endParaRPr lang="pl-PL" sz="2000" dirty="0"/>
          </a:p>
          <a:p>
            <a:pPr marL="274320" lvl="1" indent="0">
              <a:buNone/>
            </a:pPr>
            <a:endParaRPr lang="pl-PL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23812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Change</a:t>
            </a:r>
            <a:r>
              <a:rPr lang="pl-PL" dirty="0" smtClean="0"/>
              <a:t> </a:t>
            </a:r>
            <a:r>
              <a:rPr lang="pl-PL" dirty="0" err="1" smtClean="0"/>
              <a:t>Tracking</a:t>
            </a:r>
            <a:r>
              <a:rPr lang="pl-PL" dirty="0" smtClean="0"/>
              <a:t> - uruchamianie</a:t>
            </a:r>
            <a:endParaRPr lang="pl-P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Uruchomienie mechanizmu:</a:t>
            </a:r>
          </a:p>
          <a:p>
            <a:pPr lvl="1"/>
            <a:r>
              <a:rPr lang="pl-PL" dirty="0" smtClean="0"/>
              <a:t>Włączenie dla bazy danych</a:t>
            </a:r>
          </a:p>
          <a:p>
            <a:pPr lvl="1"/>
            <a:r>
              <a:rPr lang="pl-PL" dirty="0" smtClean="0"/>
              <a:t>Ustawienie parametrów</a:t>
            </a:r>
          </a:p>
          <a:p>
            <a:pPr lvl="1"/>
            <a:r>
              <a:rPr lang="pl-PL" dirty="0" smtClean="0"/>
              <a:t>Włączenie dla wybranej tabeli/tabel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r>
              <a:rPr lang="pl-PL" dirty="0"/>
              <a:t>Narzędzia:</a:t>
            </a:r>
          </a:p>
          <a:p>
            <a:pPr lvl="1"/>
            <a:r>
              <a:rPr lang="pl-PL" dirty="0"/>
              <a:t>SSMS</a:t>
            </a:r>
          </a:p>
          <a:p>
            <a:pPr lvl="1"/>
            <a:r>
              <a:rPr lang="pl-PL" dirty="0"/>
              <a:t>T-SQL (ALTER DATABASE, ALTER TABLE)</a:t>
            </a:r>
          </a:p>
          <a:p>
            <a:endParaRPr lang="pl-PL" dirty="0" smtClean="0"/>
          </a:p>
          <a:p>
            <a:pPr marL="274320" lvl="1" indent="0">
              <a:buNone/>
            </a:pPr>
            <a:endParaRPr lang="pl-PL" dirty="0" smtClean="0"/>
          </a:p>
          <a:p>
            <a:pPr marL="274320" lvl="1" indent="0">
              <a:buNone/>
            </a:pPr>
            <a:endParaRPr lang="pl-PL" dirty="0"/>
          </a:p>
          <a:p>
            <a:pPr marL="274320" lvl="1" indent="0">
              <a:buNone/>
            </a:pP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76600"/>
            <a:ext cx="4829175" cy="18478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SQLDay 2014</a:t>
            </a:r>
          </a:p>
        </p:txBody>
      </p:sp>
    </p:spTree>
    <p:extLst>
      <p:ext uri="{BB962C8B-B14F-4D97-AF65-F5344CB8AC3E}">
        <p14:creationId xmlns:p14="http://schemas.microsoft.com/office/powerpoint/2010/main" val="15416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</TotalTime>
  <Words>1187</Words>
  <Application>Microsoft Office PowerPoint</Application>
  <PresentationFormat>Pokaz na ekranie (4:3)</PresentationFormat>
  <Paragraphs>344</Paragraphs>
  <Slides>31</Slides>
  <Notes>6</Notes>
  <HiddenSlides>1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Office Theme</vt:lpstr>
      <vt:lpstr>NASI SPONSORZY I PARTNERZY</vt:lpstr>
      <vt:lpstr>Szpiedzy z krainy bazy danych,  czyli Change Tracking &amp;  Change Data Capture w służbie SQL Server</vt:lpstr>
      <vt:lpstr>PRELEGENT</vt:lpstr>
      <vt:lpstr>AGENDA</vt:lpstr>
      <vt:lpstr>Siedź, Śledź, … - Audytuj</vt:lpstr>
      <vt:lpstr>Mechanizmy CT i CDC</vt:lpstr>
      <vt:lpstr>Change Tracking - koncepcja</vt:lpstr>
      <vt:lpstr>Change Tracking - wprowadzenie</vt:lpstr>
      <vt:lpstr>Change Tracking - uruchamianie</vt:lpstr>
      <vt:lpstr>Change Tracking – funkcje zmian</vt:lpstr>
      <vt:lpstr>Change Tracking</vt:lpstr>
      <vt:lpstr>Change Tracking</vt:lpstr>
      <vt:lpstr>Change Data Capture</vt:lpstr>
      <vt:lpstr>Change Data Capture</vt:lpstr>
      <vt:lpstr>Change Data Capture</vt:lpstr>
      <vt:lpstr>Change Data Capture</vt:lpstr>
      <vt:lpstr>Change Data Capture – Stan CDC</vt:lpstr>
      <vt:lpstr>Change Data Capture – Łańcuch stanu CDC</vt:lpstr>
      <vt:lpstr>Change Data Capture – Typy stanów CDC</vt:lpstr>
      <vt:lpstr>Change Data Capture</vt:lpstr>
      <vt:lpstr>Change Data Capture – cdc_states table</vt:lpstr>
      <vt:lpstr>Change Data Capture</vt:lpstr>
      <vt:lpstr>CDC Control Task Editor</vt:lpstr>
      <vt:lpstr>CDC Source</vt:lpstr>
      <vt:lpstr>CDC Splitter</vt:lpstr>
      <vt:lpstr>Change Data Capture</vt:lpstr>
      <vt:lpstr>Change Data Capture</vt:lpstr>
      <vt:lpstr>Podsumowanie</vt:lpstr>
      <vt:lpstr>Q&amp;A</vt:lpstr>
      <vt:lpstr>DZIĘKUJĘ ZA UWAGĘ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Szpiedzy z krainy bazy danych, czyli Change Tracking i Change Data Capture w służbie SQL Server (300)</dc:title>
  <dc:creator>kamil@nowinski.net</dc:creator>
  <cp:keywords>SQLDay 2014;</cp:keywords>
  <cp:lastModifiedBy>Kamil Nowiński</cp:lastModifiedBy>
  <cp:revision>146</cp:revision>
  <cp:lastPrinted>2014-04-27T10:03:39Z</cp:lastPrinted>
  <dcterms:created xsi:type="dcterms:W3CDTF">2011-11-24T02:19:03Z</dcterms:created>
  <dcterms:modified xsi:type="dcterms:W3CDTF">2014-05-02T15:10:10Z</dcterms:modified>
  <cp:category>Microsoft SQL</cp:category>
</cp:coreProperties>
</file>