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7" r:id="rId2"/>
    <p:sldId id="258" r:id="rId3"/>
    <p:sldId id="278" r:id="rId4"/>
    <p:sldId id="259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9" r:id="rId13"/>
    <p:sldId id="277" r:id="rId14"/>
    <p:sldId id="28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zek Kwaśniewski" initials="LK" lastIdx="1" clrIdx="0">
    <p:extLst>
      <p:ext uri="{19B8F6BF-5375-455C-9EA6-DF929625EA0E}">
        <p15:presenceInfo xmlns:p15="http://schemas.microsoft.com/office/powerpoint/2012/main" userId="53976b20a6f9de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849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29T11:58:00.59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73509"/>
            <a:ext cx="3736751" cy="898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3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16318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az 21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4" name="Picture 3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417732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TDD – kontrola uruchomienia (2/2)</a:t>
            </a:r>
            <a:endParaRPr lang="pl-P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3857"/>
              </p:ext>
            </p:extLst>
          </p:nvPr>
        </p:nvGraphicFramePr>
        <p:xfrm>
          <a:off x="304800" y="1600200"/>
          <a:ext cx="8382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1943100"/>
                <a:gridCol w="2247900"/>
                <a:gridCol w="2095500"/>
              </a:tblGrid>
              <a:tr h="694132"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COMMIT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setting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/Database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setting</a:t>
                      </a:r>
                      <a:endParaRPr lang="pl-PL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DELAYED_DURABILITY = DISABLED</a:t>
                      </a:r>
                    </a:p>
                  </a:txBody>
                  <a:tcPr marL="76200" marR="76200" marT="95250" marB="952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>
                          <a:solidFill>
                            <a:srgbClr val="2A2A2A"/>
                          </a:solidFill>
                          <a:effectLst/>
                        </a:rPr>
                        <a:t>DELAYED_DURABILITY = ALLOWED</a:t>
                      </a: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DELAYED_DURABILITY = FORCED</a:t>
                      </a:r>
                    </a:p>
                  </a:txBody>
                  <a:tcPr marL="76200" marR="76200" marT="95250" marB="95250" anchor="ctr">
                    <a:solidFill>
                      <a:srgbClr val="92D050"/>
                    </a:solidFill>
                  </a:tcPr>
                </a:tc>
              </a:tr>
              <a:tr h="93136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DELAYED_DURABILITY = OFF</a:t>
                      </a:r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 Database level transactions.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 smtClean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 smtClean="0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 smtClean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 smtClean="0">
                          <a:solidFill>
                            <a:srgbClr val="2A2A2A"/>
                          </a:solidFill>
                          <a:effectLst/>
                        </a:rPr>
                        <a:t>delayed</a:t>
                      </a:r>
                      <a:r>
                        <a:rPr lang="pl-PL" dirty="0" smtClean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 smtClean="0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 smtClean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  <a:p>
                      <a:pPr fontAlgn="t"/>
                      <a:endParaRPr lang="pl-PL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76200" marR="76200" marT="95250" marB="95250">
                    <a:solidFill>
                      <a:srgbClr val="92D050"/>
                    </a:solidFill>
                  </a:tcPr>
                </a:tc>
              </a:tr>
              <a:tr h="93136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DELAYED_DURABILITY = ON</a:t>
                      </a:r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 Database level transactions.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solidFill>
                            <a:srgbClr val="2A2A2A"/>
                          </a:solidFill>
                          <a:effectLst/>
                        </a:rPr>
                        <a:t>Transaction is fully durable.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delayed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delayed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92D050"/>
                    </a:solidFill>
                  </a:tcPr>
                </a:tc>
              </a:tr>
              <a:tr h="93136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DELAYED_DURABILITY = OFF</a:t>
                      </a:r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 Cross database or distributed transaction.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solidFill>
                            <a:srgbClr val="2A2A2A"/>
                          </a:solidFill>
                          <a:effectLst/>
                        </a:rPr>
                        <a:t>Transaction is fully durable.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</a:tr>
              <a:tr h="931367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2A2A2A"/>
                          </a:solidFill>
                          <a:effectLst/>
                        </a:rPr>
                        <a:t>DELAYED_DURABILITY = ON</a:t>
                      </a:r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 Cross database or distributed transaction.</a:t>
                      </a: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>
                          <a:solidFill>
                            <a:srgbClr val="2A2A2A"/>
                          </a:solidFill>
                          <a:effectLst/>
                        </a:rPr>
                        <a:t>Transaction is fully durable.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Transaction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is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fully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 </a:t>
                      </a:r>
                      <a:r>
                        <a:rPr lang="pl-PL" dirty="0" err="1">
                          <a:solidFill>
                            <a:srgbClr val="2A2A2A"/>
                          </a:solidFill>
                          <a:effectLst/>
                        </a:rPr>
                        <a:t>durable</a:t>
                      </a:r>
                      <a:r>
                        <a:rPr lang="pl-PL" dirty="0">
                          <a:solidFill>
                            <a:srgbClr val="2A2A2A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95250" marB="9525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585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TDD – zatwierdzanie transakcji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Bufor logu (w pamięci – </a:t>
            </a:r>
            <a:r>
              <a:rPr lang="pl-PL" dirty="0"/>
              <a:t>oddzielny od </a:t>
            </a:r>
            <a:r>
              <a:rPr lang="pl-PL" dirty="0" smtClean="0"/>
              <a:t>MEMORYCLERK_SQLLOGPOOL) ma rozmiar 60 </a:t>
            </a:r>
            <a:r>
              <a:rPr lang="pl-PL" dirty="0" err="1" smtClean="0"/>
              <a:t>kB</a:t>
            </a:r>
            <a:endParaRPr lang="pl-PL" dirty="0" smtClean="0"/>
          </a:p>
          <a:p>
            <a:r>
              <a:rPr lang="pl-PL" dirty="0" smtClean="0"/>
              <a:t>Transakcje są zapisywane do logu 512 bajtowych kawałkach (pojedyncze transakcje)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Bufor logu jest zrzucany (</a:t>
            </a:r>
            <a:r>
              <a:rPr lang="pl-PL" dirty="0" err="1" smtClean="0"/>
              <a:t>flush</a:t>
            </a:r>
            <a:r>
              <a:rPr lang="pl-PL" dirty="0" smtClean="0"/>
              <a:t>) na dysk do </a:t>
            </a:r>
            <a:r>
              <a:rPr lang="pl-PL" dirty="0" err="1" smtClean="0"/>
              <a:t>ldf</a:t>
            </a:r>
            <a:r>
              <a:rPr lang="pl-PL" dirty="0" smtClean="0"/>
              <a:t>, jeżeli: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zostanie zapełniony w całości (zrzut masowy w jednym kawałku)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zostanie uruchomiona transakcja typu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durable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- wymusimy zrzut poprzez </a:t>
            </a:r>
            <a:r>
              <a:rPr lang="pl-PL" dirty="0" err="1" smtClean="0"/>
              <a:t>sys.sp_flush_log</a:t>
            </a:r>
            <a:r>
              <a:rPr lang="pl-PL" dirty="0"/>
              <a:t>	</a:t>
            </a: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372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TDD </a:t>
            </a:r>
            <a:r>
              <a:rPr lang="pl-PL" dirty="0" smtClean="0"/>
              <a:t>– współpraca z innymi mechanizmami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CDC i CT : transakcj</a:t>
            </a:r>
            <a:r>
              <a:rPr lang="pl-PL" dirty="0" smtClean="0"/>
              <a:t>e są zawsze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durable</a:t>
            </a:r>
            <a:r>
              <a:rPr lang="pl-PL" dirty="0" smtClean="0"/>
              <a:t> (niezależnie od ustawień)</a:t>
            </a:r>
          </a:p>
          <a:p>
            <a:r>
              <a:rPr lang="pl-PL" dirty="0" smtClean="0"/>
              <a:t>Cross-</a:t>
            </a:r>
            <a:r>
              <a:rPr lang="pl-PL" dirty="0" err="1" smtClean="0"/>
              <a:t>database</a:t>
            </a:r>
            <a:r>
              <a:rPr lang="pl-PL" dirty="0" smtClean="0"/>
              <a:t> oraz zapytanie rozproszone : zawsze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durable</a:t>
            </a:r>
            <a:endParaRPr lang="pl-PL" dirty="0" smtClean="0"/>
          </a:p>
          <a:p>
            <a:r>
              <a:rPr lang="pl-PL" dirty="0" err="1" smtClean="0"/>
              <a:t>AlwaysOn</a:t>
            </a:r>
            <a:r>
              <a:rPr lang="pl-PL" dirty="0" smtClean="0"/>
              <a:t> oraz Mirroring: brak gwarancji zatwierdzenia danych na żadnej z replik AG</a:t>
            </a:r>
          </a:p>
          <a:p>
            <a:r>
              <a:rPr lang="pl-PL" dirty="0" err="1" smtClean="0"/>
              <a:t>Failover</a:t>
            </a:r>
            <a:r>
              <a:rPr lang="pl-PL" dirty="0" smtClean="0"/>
              <a:t> Clustering: opóźnione transakcje mogą zostać stracone</a:t>
            </a:r>
          </a:p>
          <a:p>
            <a:r>
              <a:rPr lang="pl-PL" dirty="0" smtClean="0"/>
              <a:t>Replikacja transakcyjna: tylko w pełni zatwierdzone transakcje są replikowane</a:t>
            </a:r>
          </a:p>
          <a:p>
            <a:r>
              <a:rPr lang="pl-PL" dirty="0" smtClean="0"/>
              <a:t>Log </a:t>
            </a:r>
            <a:r>
              <a:rPr lang="pl-PL" dirty="0" err="1" smtClean="0"/>
              <a:t>Shipping</a:t>
            </a:r>
            <a:r>
              <a:rPr lang="pl-PL" dirty="0" smtClean="0"/>
              <a:t>: transakcje istniejące w logu transakcyjnym są wysyłane do baz drugorzędnych (</a:t>
            </a:r>
            <a:r>
              <a:rPr lang="pl-PL" dirty="0" err="1" smtClean="0"/>
              <a:t>secondary</a:t>
            </a:r>
            <a:r>
              <a:rPr lang="pl-PL" dirty="0" smtClean="0"/>
              <a:t>)</a:t>
            </a:r>
          </a:p>
          <a:p>
            <a:r>
              <a:rPr lang="pl-PL" b="1" dirty="0" smtClean="0"/>
              <a:t>Backup!: </a:t>
            </a:r>
            <a:r>
              <a:rPr lang="pl-PL" dirty="0" smtClean="0"/>
              <a:t>transakcje zatwierdzone w logu są kopiowane do kopii zapasowej.</a:t>
            </a:r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54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48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Transakcja uruchomiona w trybie </a:t>
            </a:r>
            <a:r>
              <a:rPr lang="pl-PL" dirty="0" err="1" smtClean="0"/>
              <a:t>delayed</a:t>
            </a:r>
            <a:r>
              <a:rPr lang="pl-PL" dirty="0" smtClean="0"/>
              <a:t> (na dowolnym poziomie) istnieje tylko w pamięci do czasu zrzucenia na dysk</a:t>
            </a:r>
          </a:p>
          <a:p>
            <a:r>
              <a:rPr lang="pl-PL" dirty="0" smtClean="0"/>
              <a:t>CHECKPOINT nie czyści bufora transakcji opóźnionych</a:t>
            </a:r>
          </a:p>
          <a:p>
            <a:r>
              <a:rPr lang="pl-PL" dirty="0" smtClean="0"/>
              <a:t>Mechanizmy opierające się na zawartości logu transakcyjnego mogą być „opóźnione” pod względem stanu danych</a:t>
            </a:r>
          </a:p>
          <a:p>
            <a:r>
              <a:rPr lang="pl-PL" dirty="0" smtClean="0"/>
              <a:t>Włączenie opóźnienia zatwierdzania transakcji może przyczynić się do wzrostu wydajności, ale obniża się </a:t>
            </a:r>
            <a:r>
              <a:rPr lang="pl-PL" dirty="0" err="1" smtClean="0"/>
              <a:t>bezpieczństwo</a:t>
            </a:r>
            <a:r>
              <a:rPr lang="pl-PL" dirty="0" smtClean="0"/>
              <a:t> danych.</a:t>
            </a:r>
          </a:p>
          <a:p>
            <a:r>
              <a:rPr lang="pl-PL" dirty="0" smtClean="0"/>
              <a:t>Nie zawsze </a:t>
            </a:r>
            <a:r>
              <a:rPr lang="pl-PL" dirty="0" err="1" smtClean="0"/>
              <a:t>Delayed</a:t>
            </a:r>
            <a:r>
              <a:rPr lang="pl-PL" dirty="0" smtClean="0"/>
              <a:t> </a:t>
            </a:r>
            <a:r>
              <a:rPr lang="pl-PL" dirty="0" err="1" smtClean="0"/>
              <a:t>Durability</a:t>
            </a:r>
            <a:r>
              <a:rPr lang="pl-PL" dirty="0" smtClean="0"/>
              <a:t> jest rozwiązaniem na problemy wydajnościowe!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536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600200" y="1885950"/>
            <a:ext cx="5829300" cy="62865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906700" y="5393606"/>
            <a:ext cx="5216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350" dirty="0"/>
              <a:t>Organizacja: Polskie Stowarzyszenie Użytkowników SQL Server - PLSSUG</a:t>
            </a:r>
            <a:endParaRPr lang="en-US" sz="1350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90800"/>
            <a:ext cx="5334000" cy="30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Transaction</a:t>
            </a:r>
            <a:r>
              <a:rPr lang="pl-PL" dirty="0" smtClean="0"/>
              <a:t> </a:t>
            </a:r>
            <a:r>
              <a:rPr lang="pl-PL" dirty="0" err="1" smtClean="0"/>
              <a:t>Delayed</a:t>
            </a:r>
            <a:r>
              <a:rPr lang="pl-PL" dirty="0" smtClean="0"/>
              <a:t> </a:t>
            </a:r>
            <a:r>
              <a:rPr lang="pl-PL" dirty="0" err="1" smtClean="0"/>
              <a:t>Durability</a:t>
            </a:r>
            <a:r>
              <a:rPr lang="pl-PL" dirty="0" smtClean="0"/>
              <a:t> – </a:t>
            </a:r>
            <a:r>
              <a:rPr lang="pl-PL" dirty="0" err="1" smtClean="0"/>
              <a:t>What,Where,When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Leszek Kwaśniewski</a:t>
            </a:r>
          </a:p>
          <a:p>
            <a:r>
              <a:rPr lang="pl-PL" dirty="0" smtClean="0"/>
              <a:t>Konsultant MST</a:t>
            </a:r>
          </a:p>
          <a:p>
            <a:r>
              <a:rPr lang="pl-PL" dirty="0" smtClean="0"/>
              <a:t>IT </a:t>
            </a:r>
            <a:r>
              <a:rPr lang="pl-PL" dirty="0" err="1" smtClean="0"/>
              <a:t>Expert</a:t>
            </a:r>
            <a:r>
              <a:rPr lang="pl-PL" dirty="0" smtClean="0"/>
              <a:t> Sp. </a:t>
            </a:r>
            <a:r>
              <a:rPr lang="pl-PL" dirty="0"/>
              <a:t>z</a:t>
            </a:r>
            <a:r>
              <a:rPr lang="pl-PL" dirty="0" smtClean="0"/>
              <a:t> o.o.</a:t>
            </a:r>
          </a:p>
          <a:p>
            <a:r>
              <a:rPr lang="pl-PL" dirty="0" smtClean="0"/>
              <a:t>leszek.kwasniewski@itexpert.pl</a:t>
            </a:r>
            <a:endParaRPr lang="pl-PL" dirty="0"/>
          </a:p>
        </p:txBody>
      </p:sp>
      <p:pic>
        <p:nvPicPr>
          <p:cNvPr id="1026" name="Picture 2" descr="http://www.itexpert.pl/docroot/itexpert/imgs/naglowek/itexpert_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expert.pl/docroot/itexpert/imgs/naglowek/itexpert_spac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Select * from LESZEK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Konsultant MST w</a:t>
            </a:r>
          </a:p>
          <a:p>
            <a:endParaRPr lang="pl-PL" dirty="0"/>
          </a:p>
          <a:p>
            <a:r>
              <a:rPr lang="pl-PL" dirty="0" smtClean="0"/>
              <a:t>Lider Warszawskiej Grupy PLSSUG</a:t>
            </a:r>
          </a:p>
          <a:p>
            <a:endParaRPr lang="pl-PL" dirty="0" smtClean="0"/>
          </a:p>
          <a:p>
            <a:r>
              <a:rPr lang="pl-PL" dirty="0" smtClean="0"/>
              <a:t>MCSE : Data Platform &amp; Business </a:t>
            </a:r>
            <a:r>
              <a:rPr lang="pl-PL" dirty="0" err="1" smtClean="0"/>
              <a:t>Intelligence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MCT od 2011 roku</a:t>
            </a:r>
          </a:p>
          <a:p>
            <a:r>
              <a:rPr lang="pl-PL" dirty="0" smtClean="0"/>
              <a:t>W wolnym czasie nurek i czytelnik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17638"/>
            <a:ext cx="26479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46138"/>
            <a:ext cx="21240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akronimy wstępne (ACID, WAL)</a:t>
            </a:r>
          </a:p>
          <a:p>
            <a:r>
              <a:rPr lang="pl-PL" dirty="0" smtClean="0"/>
              <a:t>A co to ten </a:t>
            </a:r>
            <a:r>
              <a:rPr lang="pl-PL" dirty="0" err="1" smtClean="0"/>
              <a:t>Transaction</a:t>
            </a:r>
            <a:r>
              <a:rPr lang="pl-PL" dirty="0" smtClean="0"/>
              <a:t> </a:t>
            </a:r>
            <a:r>
              <a:rPr lang="pl-PL" dirty="0" err="1" smtClean="0"/>
              <a:t>Delayed</a:t>
            </a:r>
            <a:r>
              <a:rPr lang="pl-PL" dirty="0" smtClean="0"/>
              <a:t> </a:t>
            </a:r>
            <a:r>
              <a:rPr lang="pl-PL" dirty="0" err="1" smtClean="0"/>
              <a:t>Durability</a:t>
            </a:r>
            <a:r>
              <a:rPr lang="pl-PL" dirty="0" smtClean="0"/>
              <a:t> ?</a:t>
            </a:r>
          </a:p>
          <a:p>
            <a:r>
              <a:rPr lang="pl-PL" dirty="0" smtClean="0"/>
              <a:t>Scenariusze wykorzystania</a:t>
            </a:r>
          </a:p>
          <a:p>
            <a:r>
              <a:rPr lang="pl-PL" dirty="0" smtClean="0"/>
              <a:t>Co nas boli przy transakcji ?</a:t>
            </a:r>
          </a:p>
          <a:p>
            <a:r>
              <a:rPr lang="pl-PL" dirty="0" smtClean="0"/>
              <a:t>Tryby i poziomy TDD</a:t>
            </a:r>
          </a:p>
          <a:p>
            <a:r>
              <a:rPr lang="pl-PL" dirty="0" smtClean="0"/>
              <a:t>Monitorowanie</a:t>
            </a:r>
          </a:p>
          <a:p>
            <a:r>
              <a:rPr lang="pl-PL" dirty="0" smtClean="0"/>
              <a:t>Demo</a:t>
            </a:r>
          </a:p>
          <a:p>
            <a:r>
              <a:rPr lang="pl-PL" dirty="0" smtClean="0"/>
              <a:t>Q&amp;A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Dwa Akronimy wstępne : ACID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38200" y="1905000"/>
            <a:ext cx="762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smtClean="0"/>
              <a:t>A</a:t>
            </a:r>
            <a:endParaRPr lang="pl-PL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866031"/>
            <a:ext cx="762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C</a:t>
            </a:r>
            <a:endParaRPr lang="pl-PL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3941795"/>
            <a:ext cx="762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I</a:t>
            </a:r>
            <a:endParaRPr lang="pl-PL" dirty="0"/>
          </a:p>
        </p:txBody>
      </p:sp>
      <p:sp>
        <p:nvSpPr>
          <p:cNvPr id="8" name="Rounded Rectangle 7"/>
          <p:cNvSpPr/>
          <p:nvPr/>
        </p:nvSpPr>
        <p:spPr>
          <a:xfrm>
            <a:off x="862084" y="5006183"/>
            <a:ext cx="762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/>
              <a:t>D</a:t>
            </a:r>
            <a:endParaRPr lang="pl-PL" dirty="0"/>
          </a:p>
        </p:txBody>
      </p:sp>
      <p:sp>
        <p:nvSpPr>
          <p:cNvPr id="9" name="Rounded Rectangle 8"/>
          <p:cNvSpPr/>
          <p:nvPr/>
        </p:nvSpPr>
        <p:spPr>
          <a:xfrm>
            <a:off x="1795249" y="1905000"/>
            <a:ext cx="441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err="1" smtClean="0"/>
              <a:t>tomicity</a:t>
            </a:r>
            <a:endParaRPr lang="pl-PL" dirty="0"/>
          </a:p>
        </p:txBody>
      </p:sp>
      <p:sp>
        <p:nvSpPr>
          <p:cNvPr id="10" name="Rounded Rectangle 9"/>
          <p:cNvSpPr/>
          <p:nvPr/>
        </p:nvSpPr>
        <p:spPr>
          <a:xfrm>
            <a:off x="1795249" y="2856984"/>
            <a:ext cx="441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smtClean="0"/>
              <a:t>     </a:t>
            </a:r>
            <a:r>
              <a:rPr lang="pl-PL" sz="3600" dirty="0" err="1" smtClean="0"/>
              <a:t>onsistency</a:t>
            </a:r>
            <a:endParaRPr lang="pl-PL" dirty="0"/>
          </a:p>
        </p:txBody>
      </p:sp>
      <p:sp>
        <p:nvSpPr>
          <p:cNvPr id="11" name="Rounded Rectangle 10"/>
          <p:cNvSpPr/>
          <p:nvPr/>
        </p:nvSpPr>
        <p:spPr>
          <a:xfrm>
            <a:off x="1795249" y="3938011"/>
            <a:ext cx="441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err="1" smtClean="0"/>
              <a:t>solation</a:t>
            </a:r>
            <a:endParaRPr lang="pl-PL" dirty="0"/>
          </a:p>
        </p:txBody>
      </p:sp>
      <p:sp>
        <p:nvSpPr>
          <p:cNvPr id="12" name="Rounded Rectangle 11"/>
          <p:cNvSpPr/>
          <p:nvPr/>
        </p:nvSpPr>
        <p:spPr>
          <a:xfrm>
            <a:off x="1882822" y="5028101"/>
            <a:ext cx="441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600" dirty="0" err="1" smtClean="0"/>
              <a:t>urability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79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Dwa akronimy wstępne : WAL (2/2)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Write-</a:t>
            </a:r>
            <a:r>
              <a:rPr lang="pl-PL" dirty="0" err="1" smtClean="0"/>
              <a:t>Ahead</a:t>
            </a:r>
            <a:r>
              <a:rPr lang="pl-PL" dirty="0" smtClean="0"/>
              <a:t> </a:t>
            </a:r>
            <a:r>
              <a:rPr lang="pl-PL" dirty="0" err="1" smtClean="0"/>
              <a:t>Logging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2050" name="Picture 2" descr="http://upload.wikimedia.org/wikipedia/mn/a/a2/Aaaaaaaa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38399"/>
            <a:ext cx="6696075" cy="299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Transaction</a:t>
            </a:r>
            <a:r>
              <a:rPr lang="pl-PL" dirty="0" smtClean="0"/>
              <a:t> </a:t>
            </a:r>
            <a:r>
              <a:rPr lang="pl-PL" dirty="0" err="1" smtClean="0"/>
              <a:t>Delayed</a:t>
            </a:r>
            <a:r>
              <a:rPr lang="pl-PL" dirty="0" smtClean="0"/>
              <a:t> </a:t>
            </a:r>
            <a:r>
              <a:rPr lang="pl-PL" dirty="0" err="1" smtClean="0"/>
              <a:t>Durability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Mechanizm opóźniania zapisu (utwardzania) transakcji na dysku (w logu transakcyjnym</a:t>
            </a:r>
          </a:p>
          <a:p>
            <a:r>
              <a:rPr lang="pl-PL" dirty="0" smtClean="0"/>
              <a:t>Działa na poziomie bazy danych</a:t>
            </a:r>
          </a:p>
          <a:p>
            <a:r>
              <a:rPr lang="pl-PL" dirty="0" smtClean="0"/>
              <a:t>Kompatybilne wstecz (domyślna opcja DB : DISABLED )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9710" y="3657600"/>
            <a:ext cx="16764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DML / TRANSKACJA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>
            <a:off x="2362200" y="4721142"/>
            <a:ext cx="1447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62400" y="4571999"/>
            <a:ext cx="1295400" cy="129539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BUFOR LOG (60kB)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93760" y="4949717"/>
            <a:ext cx="128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Pojedyncza</a:t>
            </a:r>
          </a:p>
          <a:p>
            <a:r>
              <a:rPr lang="pl-PL" dirty="0" smtClean="0"/>
              <a:t>transakcja </a:t>
            </a:r>
            <a:endParaRPr lang="pl-PL" dirty="0"/>
          </a:p>
        </p:txBody>
      </p:sp>
      <p:sp>
        <p:nvSpPr>
          <p:cNvPr id="9" name="Rounded Rectangle 8"/>
          <p:cNvSpPr/>
          <p:nvPr/>
        </p:nvSpPr>
        <p:spPr>
          <a:xfrm>
            <a:off x="3785494" y="3200400"/>
            <a:ext cx="1649212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 transakcyjny</a:t>
            </a:r>
            <a:endParaRPr lang="pl-PL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54061" y="4419600"/>
            <a:ext cx="615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 rot="10098011">
            <a:off x="2322579" y="3689005"/>
            <a:ext cx="1286446" cy="3100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842664" y="4805037"/>
            <a:ext cx="870044" cy="6477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91265" y="4561220"/>
            <a:ext cx="1481920" cy="1066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 transakcyjny</a:t>
            </a:r>
            <a:endParaRPr lang="pl-PL" dirty="0"/>
          </a:p>
        </p:txBody>
      </p:sp>
      <p:sp>
        <p:nvSpPr>
          <p:cNvPr id="18" name="TextBox 17"/>
          <p:cNvSpPr txBox="1"/>
          <p:nvPr/>
        </p:nvSpPr>
        <p:spPr>
          <a:xfrm>
            <a:off x="6891692" y="3200400"/>
            <a:ext cx="17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SYNCHRONICZNE</a:t>
            </a:r>
            <a:endParaRPr lang="pl-PL" dirty="0"/>
          </a:p>
        </p:txBody>
      </p:sp>
      <p:sp>
        <p:nvSpPr>
          <p:cNvPr id="19" name="TextBox 18"/>
          <p:cNvSpPr txBox="1"/>
          <p:nvPr/>
        </p:nvSpPr>
        <p:spPr>
          <a:xfrm>
            <a:off x="6870082" y="5756832"/>
            <a:ext cx="19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ASYNCHRONICZNE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3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TDD – Scenariusze użycia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To na co pomaga TDD</a:t>
            </a:r>
          </a:p>
          <a:p>
            <a:endParaRPr lang="pl-PL" dirty="0"/>
          </a:p>
          <a:p>
            <a:pPr lvl="1">
              <a:buFontTx/>
              <a:buChar char="-"/>
            </a:pPr>
            <a:r>
              <a:rPr lang="pl-PL" dirty="0" smtClean="0"/>
              <a:t>Minimalizacja obciążenia I/O</a:t>
            </a:r>
          </a:p>
          <a:p>
            <a:pPr lvl="2">
              <a:buFontTx/>
              <a:buChar char="-"/>
            </a:pPr>
            <a:r>
              <a:rPr lang="pl-PL" dirty="0" smtClean="0"/>
              <a:t>zapis kolejnych transakcji do logu transakcyjnego</a:t>
            </a:r>
          </a:p>
          <a:p>
            <a:pPr lvl="2">
              <a:buFontTx/>
              <a:buChar char="-"/>
            </a:pPr>
            <a:r>
              <a:rPr lang="pl-PL" dirty="0" smtClean="0"/>
              <a:t>Dopuszczalna jest strata pewnych transakcji</a:t>
            </a:r>
          </a:p>
          <a:p>
            <a:pPr lvl="2">
              <a:buFontTx/>
              <a:buChar char="-"/>
            </a:pPr>
            <a:r>
              <a:rPr lang="pl-PL" dirty="0" smtClean="0"/>
              <a:t>Zwiększony poziom blokad danych wywołane poprzez oczekiwanie na dysk</a:t>
            </a:r>
          </a:p>
          <a:p>
            <a:pPr lvl="2"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 smtClean="0"/>
              <a:t>Zastrzeżenia</a:t>
            </a:r>
          </a:p>
          <a:p>
            <a:pPr lvl="1">
              <a:buFontTx/>
              <a:buChar char="-"/>
            </a:pPr>
            <a:r>
              <a:rPr lang="pl-PL" dirty="0" smtClean="0"/>
              <a:t>Dane są bardziej narażone (</a:t>
            </a:r>
            <a:r>
              <a:rPr lang="pl-PL" b="1" dirty="0"/>
              <a:t>"Trade </a:t>
            </a:r>
            <a:r>
              <a:rPr lang="pl-PL" b="1" dirty="0" err="1"/>
              <a:t>durability</a:t>
            </a:r>
            <a:r>
              <a:rPr lang="pl-PL" b="1" dirty="0"/>
              <a:t> for performance</a:t>
            </a:r>
            <a:r>
              <a:rPr lang="pl-PL" b="1" dirty="0" smtClean="0"/>
              <a:t>.„</a:t>
            </a:r>
            <a:r>
              <a:rPr lang="pl-PL" dirty="0" smtClean="0"/>
              <a:t> - Aaron Bertrand)</a:t>
            </a:r>
          </a:p>
          <a:p>
            <a:pPr lvl="1">
              <a:buFontTx/>
              <a:buChar char="-"/>
            </a:pPr>
            <a:r>
              <a:rPr lang="pl-PL" dirty="0" smtClean="0"/>
              <a:t>Nie wszystkie transakcje/działania na bazie mogą być w trybie </a:t>
            </a:r>
            <a:r>
              <a:rPr lang="pl-PL" dirty="0" err="1" smtClean="0"/>
              <a:t>delayed</a:t>
            </a:r>
            <a:r>
              <a:rPr lang="pl-PL" dirty="0" smtClean="0"/>
              <a:t> </a:t>
            </a:r>
            <a:r>
              <a:rPr lang="pl-PL" dirty="0" err="1" smtClean="0"/>
              <a:t>durability</a:t>
            </a:r>
            <a:endParaRPr lang="pl-PL" dirty="0" smtClean="0"/>
          </a:p>
          <a:p>
            <a:pPr lvl="1">
              <a:buFontTx/>
              <a:buChar char="-"/>
            </a:pPr>
            <a:r>
              <a:rPr lang="pl-PL" dirty="0" smtClean="0"/>
              <a:t>Jeśli nie możesz pozwolić sobie na stratę jakichkolwiek danych (z dokładnością do wykonanego backupu/</a:t>
            </a:r>
            <a:r>
              <a:rPr lang="pl-PL" dirty="0" err="1" smtClean="0"/>
              <a:t>restore</a:t>
            </a:r>
            <a:r>
              <a:rPr lang="pl-PL" dirty="0" smtClean="0"/>
              <a:t>) – </a:t>
            </a:r>
            <a:r>
              <a:rPr lang="pl-PL" b="1" dirty="0" smtClean="0"/>
              <a:t>nie używaj!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44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TDD – kontrola uruchomienia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TDD jest włączane na 3 poziomach</a:t>
            </a:r>
          </a:p>
          <a:p>
            <a:pPr lvl="1"/>
            <a:r>
              <a:rPr lang="pl-PL" dirty="0" smtClean="0"/>
              <a:t>Bazy danych (DISABLE / ALLOWED / FORCED )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Transakcji (COMMIT [WITH (DELAYED_DURABILITY = { OFF | ON } ]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sz="1400" dirty="0" smtClean="0"/>
          </a:p>
          <a:p>
            <a:pPr lvl="1"/>
            <a:r>
              <a:rPr lang="pl-PL" dirty="0" smtClean="0"/>
              <a:t>Procedury składowanej (XTP – natywnie skompilowana)</a:t>
            </a:r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</a:p>
          <a:p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908304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93644"/>
            <a:ext cx="4343400" cy="893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737568"/>
            <a:ext cx="5257800" cy="158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607</Words>
  <Application>Microsoft Office PowerPoint</Application>
  <PresentationFormat>On-screen Show (4:3)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NASI SPONSORZY I PARTNERZY</vt:lpstr>
      <vt:lpstr>Transaction Delayed Durability – What,Where,When</vt:lpstr>
      <vt:lpstr>Select * from LESZEK</vt:lpstr>
      <vt:lpstr>Agenda</vt:lpstr>
      <vt:lpstr>Dwa Akronimy wstępne : ACID (1/2)</vt:lpstr>
      <vt:lpstr>Dwa akronimy wstępne : WAL (2/2)</vt:lpstr>
      <vt:lpstr>Transaction Delayed Durability</vt:lpstr>
      <vt:lpstr>TDD – Scenariusze użycia</vt:lpstr>
      <vt:lpstr>TDD – kontrola uruchomienia (1/2)</vt:lpstr>
      <vt:lpstr>TDD – kontrola uruchomienia (2/2)</vt:lpstr>
      <vt:lpstr>TDD – zatwierdzanie transakcji</vt:lpstr>
      <vt:lpstr>TDD – współpraca z innymi mechanizmami</vt:lpstr>
      <vt:lpstr>DEMO</vt:lpstr>
      <vt:lpstr>Podsumowanie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Leszek Kwaśniewski</cp:lastModifiedBy>
  <cp:revision>115</cp:revision>
  <dcterms:created xsi:type="dcterms:W3CDTF">2011-11-24T02:19:03Z</dcterms:created>
  <dcterms:modified xsi:type="dcterms:W3CDTF">2014-04-29T11:39:21Z</dcterms:modified>
</cp:coreProperties>
</file>