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67" r:id="rId2"/>
    <p:sldId id="258" r:id="rId3"/>
    <p:sldId id="269" r:id="rId4"/>
    <p:sldId id="270" r:id="rId5"/>
    <p:sldId id="291" r:id="rId6"/>
    <p:sldId id="273" r:id="rId7"/>
    <p:sldId id="274" r:id="rId8"/>
    <p:sldId id="275" r:id="rId9"/>
    <p:sldId id="276" r:id="rId10"/>
    <p:sldId id="277" r:id="rId11"/>
    <p:sldId id="278" r:id="rId12"/>
    <p:sldId id="279" r:id="rId13"/>
    <p:sldId id="297" r:id="rId14"/>
    <p:sldId id="281" r:id="rId15"/>
    <p:sldId id="282" r:id="rId16"/>
    <p:sldId id="290" r:id="rId17"/>
    <p:sldId id="284" r:id="rId18"/>
    <p:sldId id="286" r:id="rId19"/>
    <p:sldId id="298" r:id="rId20"/>
    <p:sldId id="288" r:id="rId21"/>
    <p:sldId id="296" r:id="rId22"/>
    <p:sldId id="299" r:id="rId23"/>
    <p:sldId id="292" r:id="rId24"/>
    <p:sldId id="293" r:id="rId25"/>
    <p:sldId id="294" r:id="rId26"/>
    <p:sldId id="295" r:id="rId27"/>
    <p:sldId id="289" r:id="rId28"/>
    <p:sldId id="2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833" autoAdjust="0"/>
  </p:normalViewPr>
  <p:slideViewPr>
    <p:cSldViewPr>
      <p:cViewPr varScale="1">
        <p:scale>
          <a:sx n="84" d="100"/>
          <a:sy n="84" d="100"/>
        </p:scale>
        <p:origin x="240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D:\Szkola\PracaPodyplomoweABD\wykres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Szkola\PracaPodyplomoweABD\wykres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1"/>
                </a:solidFill>
              </a:defRPr>
            </a:pPr>
            <a:r>
              <a:rPr lang="pl-PL" dirty="0" smtClean="0">
                <a:solidFill>
                  <a:schemeClr val="tx1"/>
                </a:solidFill>
              </a:rPr>
              <a:t>SELECT </a:t>
            </a:r>
            <a:r>
              <a:rPr lang="pl-PL" dirty="0" err="1" smtClean="0">
                <a:solidFill>
                  <a:schemeClr val="tx1"/>
                </a:solidFill>
              </a:rPr>
              <a:t>time</a:t>
            </a:r>
            <a:r>
              <a:rPr lang="pl-PL" dirty="0" smtClean="0">
                <a:solidFill>
                  <a:schemeClr val="tx1"/>
                </a:solidFill>
              </a:rPr>
              <a:t> </a:t>
            </a:r>
            <a:r>
              <a:rPr lang="pl-PL" dirty="0" err="1" smtClean="0">
                <a:solidFill>
                  <a:schemeClr val="tx1"/>
                </a:solidFill>
              </a:rPr>
              <a:t>overhead</a:t>
            </a:r>
            <a:r>
              <a:rPr lang="pl-PL" dirty="0" smtClean="0">
                <a:solidFill>
                  <a:schemeClr val="tx1"/>
                </a:solidFill>
              </a:rPr>
              <a:t> in %</a:t>
            </a:r>
            <a:endParaRPr lang="en-US" dirty="0">
              <a:solidFill>
                <a:schemeClr val="tx1"/>
              </a:solidFill>
            </a:endParaRP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Arkusz2!$C$7</c:f>
              <c:strCache>
                <c:ptCount val="1"/>
                <c:pt idx="0">
                  <c:v>%</c:v>
                </c:pt>
              </c:strCache>
            </c:strRef>
          </c:tx>
          <c:spPr>
            <a:solidFill>
              <a:srgbClr val="C00000"/>
            </a:solidFill>
          </c:spPr>
          <c:invertIfNegative val="0"/>
          <c:cat>
            <c:strRef>
              <c:f>Arkusz2!$B$8:$B$10</c:f>
              <c:strCache>
                <c:ptCount val="3"/>
                <c:pt idx="0">
                  <c:v>TDE</c:v>
                </c:pt>
                <c:pt idx="1">
                  <c:v>EFS</c:v>
                </c:pt>
                <c:pt idx="2">
                  <c:v>BitLocker</c:v>
                </c:pt>
              </c:strCache>
            </c:strRef>
          </c:cat>
          <c:val>
            <c:numRef>
              <c:f>Arkusz2!$C$8:$C$10</c:f>
              <c:numCache>
                <c:formatCode>General</c:formatCode>
                <c:ptCount val="3"/>
                <c:pt idx="0">
                  <c:v>2.7</c:v>
                </c:pt>
                <c:pt idx="1">
                  <c:v>11.6</c:v>
                </c:pt>
                <c:pt idx="2">
                  <c:v>3.3</c:v>
                </c:pt>
              </c:numCache>
            </c:numRef>
          </c:val>
        </c:ser>
        <c:dLbls>
          <c:showLegendKey val="0"/>
          <c:showVal val="0"/>
          <c:showCatName val="0"/>
          <c:showSerName val="0"/>
          <c:showPercent val="0"/>
          <c:showBubbleSize val="0"/>
        </c:dLbls>
        <c:gapWidth val="150"/>
        <c:shape val="cylinder"/>
        <c:axId val="1759955344"/>
        <c:axId val="1759957520"/>
        <c:axId val="0"/>
      </c:bar3DChart>
      <c:catAx>
        <c:axId val="1759955344"/>
        <c:scaling>
          <c:orientation val="minMax"/>
        </c:scaling>
        <c:delete val="0"/>
        <c:axPos val="b"/>
        <c:numFmt formatCode="General" sourceLinked="0"/>
        <c:majorTickMark val="out"/>
        <c:minorTickMark val="none"/>
        <c:tickLblPos val="nextTo"/>
        <c:txPr>
          <a:bodyPr/>
          <a:lstStyle/>
          <a:p>
            <a:pPr>
              <a:defRPr>
                <a:solidFill>
                  <a:schemeClr val="tx1"/>
                </a:solidFill>
              </a:defRPr>
            </a:pPr>
            <a:endParaRPr lang="pl-PL"/>
          </a:p>
        </c:txPr>
        <c:crossAx val="1759957520"/>
        <c:crosses val="autoZero"/>
        <c:auto val="1"/>
        <c:lblAlgn val="ctr"/>
        <c:lblOffset val="100"/>
        <c:noMultiLvlLbl val="0"/>
      </c:catAx>
      <c:valAx>
        <c:axId val="1759957520"/>
        <c:scaling>
          <c:orientation val="minMax"/>
        </c:scaling>
        <c:delete val="0"/>
        <c:axPos val="l"/>
        <c:majorGridlines/>
        <c:numFmt formatCode="General" sourceLinked="1"/>
        <c:majorTickMark val="out"/>
        <c:minorTickMark val="none"/>
        <c:tickLblPos val="nextTo"/>
        <c:txPr>
          <a:bodyPr/>
          <a:lstStyle/>
          <a:p>
            <a:pPr>
              <a:defRPr>
                <a:solidFill>
                  <a:schemeClr val="tx1"/>
                </a:solidFill>
              </a:defRPr>
            </a:pPr>
            <a:endParaRPr lang="pl-PL"/>
          </a:p>
        </c:txPr>
        <c:crossAx val="175995534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1"/>
                </a:solidFill>
              </a:defRPr>
            </a:pPr>
            <a:r>
              <a:rPr lang="pl-PL" sz="1800" b="1" i="0" baseline="0" dirty="0">
                <a:solidFill>
                  <a:schemeClr val="tx1"/>
                </a:solidFill>
              </a:rPr>
              <a:t>UPDATE </a:t>
            </a:r>
            <a:r>
              <a:rPr lang="pl-PL" sz="1800" b="1" i="0" baseline="0" dirty="0" err="1">
                <a:solidFill>
                  <a:schemeClr val="tx1"/>
                </a:solidFill>
              </a:rPr>
              <a:t>time</a:t>
            </a:r>
            <a:r>
              <a:rPr lang="pl-PL" sz="1800" b="1" i="0" baseline="0" dirty="0">
                <a:solidFill>
                  <a:schemeClr val="tx1"/>
                </a:solidFill>
              </a:rPr>
              <a:t> </a:t>
            </a:r>
            <a:r>
              <a:rPr lang="pl-PL" sz="1800" b="1" i="0" baseline="0" dirty="0" err="1" smtClean="0">
                <a:solidFill>
                  <a:schemeClr val="tx1"/>
                </a:solidFill>
              </a:rPr>
              <a:t>overhead</a:t>
            </a:r>
            <a:r>
              <a:rPr lang="pl-PL" sz="1800" b="1" i="0" baseline="0" dirty="0" smtClean="0">
                <a:solidFill>
                  <a:schemeClr val="tx1"/>
                </a:solidFill>
              </a:rPr>
              <a:t> in %</a:t>
            </a:r>
            <a:endParaRPr lang="en-US" sz="1800" b="1" i="0" baseline="0" dirty="0">
              <a:solidFill>
                <a:schemeClr val="tx1"/>
              </a:solidFill>
            </a:endParaRP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Arkusz2!$C$25</c:f>
              <c:strCache>
                <c:ptCount val="1"/>
                <c:pt idx="0">
                  <c:v>%</c:v>
                </c:pt>
              </c:strCache>
            </c:strRef>
          </c:tx>
          <c:spPr>
            <a:solidFill>
              <a:srgbClr val="C00000"/>
            </a:solidFill>
          </c:spPr>
          <c:invertIfNegative val="0"/>
          <c:cat>
            <c:strRef>
              <c:f>Arkusz2!$B$26:$B$28</c:f>
              <c:strCache>
                <c:ptCount val="3"/>
                <c:pt idx="0">
                  <c:v>TDE</c:v>
                </c:pt>
                <c:pt idx="1">
                  <c:v>EFS</c:v>
                </c:pt>
                <c:pt idx="2">
                  <c:v>BitLocker</c:v>
                </c:pt>
              </c:strCache>
            </c:strRef>
          </c:cat>
          <c:val>
            <c:numRef>
              <c:f>Arkusz2!$C$26:$C$28</c:f>
              <c:numCache>
                <c:formatCode>General</c:formatCode>
                <c:ptCount val="3"/>
                <c:pt idx="0">
                  <c:v>12.5</c:v>
                </c:pt>
                <c:pt idx="1">
                  <c:v>23.4</c:v>
                </c:pt>
                <c:pt idx="2">
                  <c:v>17.100000000000001</c:v>
                </c:pt>
              </c:numCache>
            </c:numRef>
          </c:val>
        </c:ser>
        <c:dLbls>
          <c:showLegendKey val="0"/>
          <c:showVal val="0"/>
          <c:showCatName val="0"/>
          <c:showSerName val="0"/>
          <c:showPercent val="0"/>
          <c:showBubbleSize val="0"/>
        </c:dLbls>
        <c:gapWidth val="150"/>
        <c:shape val="cylinder"/>
        <c:axId val="1759964048"/>
        <c:axId val="1759950448"/>
        <c:axId val="0"/>
      </c:bar3DChart>
      <c:catAx>
        <c:axId val="1759964048"/>
        <c:scaling>
          <c:orientation val="minMax"/>
        </c:scaling>
        <c:delete val="0"/>
        <c:axPos val="b"/>
        <c:numFmt formatCode="General" sourceLinked="0"/>
        <c:majorTickMark val="out"/>
        <c:minorTickMark val="none"/>
        <c:tickLblPos val="nextTo"/>
        <c:txPr>
          <a:bodyPr/>
          <a:lstStyle/>
          <a:p>
            <a:pPr>
              <a:defRPr>
                <a:solidFill>
                  <a:schemeClr val="tx1"/>
                </a:solidFill>
              </a:defRPr>
            </a:pPr>
            <a:endParaRPr lang="pl-PL"/>
          </a:p>
        </c:txPr>
        <c:crossAx val="1759950448"/>
        <c:crosses val="autoZero"/>
        <c:auto val="1"/>
        <c:lblAlgn val="ctr"/>
        <c:lblOffset val="100"/>
        <c:noMultiLvlLbl val="0"/>
      </c:catAx>
      <c:valAx>
        <c:axId val="1759950448"/>
        <c:scaling>
          <c:orientation val="minMax"/>
        </c:scaling>
        <c:delete val="0"/>
        <c:axPos val="l"/>
        <c:majorGridlines/>
        <c:numFmt formatCode="General" sourceLinked="1"/>
        <c:majorTickMark val="out"/>
        <c:minorTickMark val="none"/>
        <c:tickLblPos val="nextTo"/>
        <c:txPr>
          <a:bodyPr/>
          <a:lstStyle/>
          <a:p>
            <a:pPr>
              <a:defRPr>
                <a:solidFill>
                  <a:schemeClr val="tx1"/>
                </a:solidFill>
              </a:defRPr>
            </a:pPr>
            <a:endParaRPr lang="pl-PL"/>
          </a:p>
        </c:txPr>
        <c:crossAx val="1759964048"/>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4422-3DC8-45BE-B0A0-D87D16501A8D}" type="datetimeFigureOut">
              <a:rPr lang="en-US" smtClean="0"/>
              <a:pPr/>
              <a:t>4/30/2014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l.wikipedia.org/wiki/Permutacja"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pl.wikipedia.org/wiki/Kryptoanaliza_liniowa" TargetMode="External"/><Relationship Id="rId5" Type="http://schemas.openxmlformats.org/officeDocument/2006/relationships/hyperlink" Target="http://pl.wikipedia.org/wiki/Kryptoanaliza_r%C3%B3%C5%BCnicowa" TargetMode="External"/><Relationship Id="rId4" Type="http://schemas.openxmlformats.org/officeDocument/2006/relationships/hyperlink" Target="http://pl.wikipedia.org/wiki/Macierz"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a:t>
            </a:fld>
            <a:endParaRPr lang="en-US" dirty="0"/>
          </a:p>
        </p:txBody>
      </p:sp>
    </p:spTree>
    <p:extLst>
      <p:ext uri="{BB962C8B-B14F-4D97-AF65-F5344CB8AC3E}">
        <p14:creationId xmlns:p14="http://schemas.microsoft.com/office/powerpoint/2010/main" val="398545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12</a:t>
            </a:fld>
            <a:endParaRPr lang="en-US"/>
          </a:p>
        </p:txBody>
      </p:sp>
    </p:spTree>
    <p:extLst>
      <p:ext uri="{BB962C8B-B14F-4D97-AF65-F5344CB8AC3E}">
        <p14:creationId xmlns:p14="http://schemas.microsoft.com/office/powerpoint/2010/main" val="243252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dt" sz="quarter" idx="1"/>
          </p:nvPr>
        </p:nvSpPr>
        <p:spPr>
          <a:noFill/>
        </p:spPr>
        <p:txBody>
          <a:bodyPr/>
          <a:lstStyle/>
          <a:p>
            <a:fld id="{0655E23E-560A-4007-BF8A-1BFE5C2F67C8}" type="datetime8">
              <a:rPr lang="en-US" smtClean="0">
                <a:solidFill>
                  <a:prstClr val="black"/>
                </a:solidFill>
              </a:rPr>
              <a:pPr/>
              <a:t>4/30/2014 7:33 AM</a:t>
            </a:fld>
            <a:endParaRPr lang="en-US" dirty="0" smtClean="0">
              <a:solidFill>
                <a:prstClr val="black"/>
              </a:solidFill>
            </a:endParaRPr>
          </a:p>
        </p:txBody>
      </p:sp>
      <p:sp>
        <p:nvSpPr>
          <p:cNvPr id="16386" name="Rectangle 6"/>
          <p:cNvSpPr>
            <a:spLocks noGrp="1" noChangeArrowheads="1"/>
          </p:cNvSpPr>
          <p:nvPr>
            <p:ph type="ftr" sz="quarter" idx="4"/>
          </p:nvPr>
        </p:nvSpPr>
        <p:spPr>
          <a:noFill/>
        </p:spPr>
        <p:txBody>
          <a:bodyPr/>
          <a:lstStyle/>
          <a:p>
            <a:r>
              <a:rPr lang="en-US" dirty="0" smtClean="0">
                <a:solidFill>
                  <a:prstClr val="black"/>
                </a:solidFill>
              </a:rPr>
              <a:t>© 2004 Microsoft Corporation. All rights reserved.</a:t>
            </a:r>
          </a:p>
          <a:p>
            <a:pPr eaLnBrk="0" hangingPunct="0"/>
            <a:r>
              <a:rPr lang="en-US" dirty="0" smtClean="0">
                <a:solidFill>
                  <a:prstClr val="black"/>
                </a:solidFill>
              </a:rPr>
              <a:t>This presentation is for informational purposes only. Microsoft makes no warranties, express or implied, in this summary.</a:t>
            </a:r>
          </a:p>
        </p:txBody>
      </p:sp>
      <p:sp>
        <p:nvSpPr>
          <p:cNvPr id="16387" name="Rectangle 7"/>
          <p:cNvSpPr>
            <a:spLocks noGrp="1" noChangeArrowheads="1"/>
          </p:cNvSpPr>
          <p:nvPr>
            <p:ph type="sldNum" sz="quarter" idx="5"/>
          </p:nvPr>
        </p:nvSpPr>
        <p:spPr>
          <a:noFill/>
        </p:spPr>
        <p:txBody>
          <a:bodyPr/>
          <a:lstStyle/>
          <a:p>
            <a:fld id="{68299749-6EA7-4D63-8559-42ED0FF9C00A}" type="slidenum">
              <a:rPr lang="en-US" smtClean="0">
                <a:solidFill>
                  <a:prstClr val="black"/>
                </a:solidFill>
              </a:rPr>
              <a:pPr/>
              <a:t>13</a:t>
            </a:fld>
            <a:endParaRPr lang="en-US" dirty="0" smtClean="0">
              <a:solidFill>
                <a:prstClr val="black"/>
              </a:solidFill>
            </a:endParaRPr>
          </a:p>
        </p:txBody>
      </p:sp>
      <p:sp>
        <p:nvSpPr>
          <p:cNvPr id="16388" name="Rectangle 6"/>
          <p:cNvSpPr>
            <a:spLocks noGrp="1" noRot="1" noChangeAspect="1" noChangeArrowheads="1" noTextEdit="1"/>
          </p:cNvSpPr>
          <p:nvPr>
            <p:ph type="sldImg"/>
          </p:nvPr>
        </p:nvSpPr>
        <p:spPr>
          <a:ln/>
        </p:spPr>
      </p:sp>
      <p:sp>
        <p:nvSpPr>
          <p:cNvPr id="16389" name="Rectangle 7"/>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extLst>
      <p:ext uri="{BB962C8B-B14F-4D97-AF65-F5344CB8AC3E}">
        <p14:creationId xmlns:p14="http://schemas.microsoft.com/office/powerpoint/2010/main" val="121412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772" y="4860719"/>
            <a:ext cx="5684520" cy="4605937"/>
          </a:xfrm>
          <a:prstGeom prst="rect">
            <a:avLst/>
          </a:prstGeom>
        </p:spPr>
        <p:txBody>
          <a:bodyPr>
            <a:normAutofit/>
          </a:bodyPr>
          <a:lstStyle/>
          <a:p>
            <a:pPr defTabSz="990752" fontAlgn="base">
              <a:lnSpc>
                <a:spcPct val="100000"/>
              </a:lnSpc>
              <a:spcBef>
                <a:spcPct val="30000"/>
              </a:spcBef>
              <a:spcAft>
                <a:spcPct val="0"/>
              </a:spcAft>
              <a:defRPr/>
            </a:pPr>
            <a:endParaRPr lang="en-GB"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14</a:t>
            </a:fld>
            <a:endParaRPr lang="en-US"/>
          </a:p>
        </p:txBody>
      </p:sp>
    </p:spTree>
    <p:extLst>
      <p:ext uri="{BB962C8B-B14F-4D97-AF65-F5344CB8AC3E}">
        <p14:creationId xmlns:p14="http://schemas.microsoft.com/office/powerpoint/2010/main" val="308251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772" y="4860719"/>
            <a:ext cx="5684520" cy="4605937"/>
          </a:xfrm>
          <a:prstGeom prst="rect">
            <a:avLst/>
          </a:prstGeom>
        </p:spPr>
        <p:txBody>
          <a:bodyPr>
            <a:normAutofit/>
          </a:bodyPr>
          <a:lstStyle/>
          <a:p>
            <a:pPr defTabSz="990752" fontAlgn="base">
              <a:lnSpc>
                <a:spcPct val="100000"/>
              </a:lnSpc>
              <a:spcBef>
                <a:spcPct val="30000"/>
              </a:spcBef>
              <a:spcAft>
                <a:spcPct val="0"/>
              </a:spcAft>
              <a:defRPr/>
            </a:pPr>
            <a:endParaRPr lang="en-GB"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15</a:t>
            </a:fld>
            <a:endParaRPr lang="en-US"/>
          </a:p>
        </p:txBody>
      </p:sp>
    </p:spTree>
    <p:extLst>
      <p:ext uri="{BB962C8B-B14F-4D97-AF65-F5344CB8AC3E}">
        <p14:creationId xmlns:p14="http://schemas.microsoft.com/office/powerpoint/2010/main" val="4043992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772" y="4860719"/>
            <a:ext cx="5684520" cy="4605937"/>
          </a:xfrm>
          <a:prstGeom prst="rect">
            <a:avLst/>
          </a:prstGeom>
        </p:spPr>
        <p:txBody>
          <a:bodyPr>
            <a:normAutofit/>
          </a:bodyPr>
          <a:lstStyle/>
          <a:p>
            <a:pPr defTabSz="990752" fontAlgn="base">
              <a:lnSpc>
                <a:spcPct val="100000"/>
              </a:lnSpc>
              <a:spcBef>
                <a:spcPct val="30000"/>
              </a:spcBef>
              <a:spcAft>
                <a:spcPct val="0"/>
              </a:spcAft>
              <a:defRPr/>
            </a:pPr>
            <a:endParaRPr lang="en-GB"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17</a:t>
            </a:fld>
            <a:endParaRPr lang="en-US"/>
          </a:p>
        </p:txBody>
      </p:sp>
    </p:spTree>
    <p:extLst>
      <p:ext uri="{BB962C8B-B14F-4D97-AF65-F5344CB8AC3E}">
        <p14:creationId xmlns:p14="http://schemas.microsoft.com/office/powerpoint/2010/main" val="119694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772" y="4860719"/>
            <a:ext cx="5684520" cy="4605937"/>
          </a:xfrm>
          <a:prstGeom prst="rect">
            <a:avLst/>
          </a:prstGeom>
        </p:spPr>
        <p:txBody>
          <a:bodyPr>
            <a:normAutofit/>
          </a:bodyPr>
          <a:lstStyle/>
          <a:p>
            <a:pPr defTabSz="990752" fontAlgn="base">
              <a:lnSpc>
                <a:spcPct val="100000"/>
              </a:lnSpc>
              <a:spcBef>
                <a:spcPct val="30000"/>
              </a:spcBef>
              <a:spcAft>
                <a:spcPct val="0"/>
              </a:spcAft>
              <a:defRPr/>
            </a:pPr>
            <a:endParaRPr lang="en-GB"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18</a:t>
            </a:fld>
            <a:endParaRPr lang="en-US"/>
          </a:p>
        </p:txBody>
      </p:sp>
    </p:spTree>
    <p:extLst>
      <p:ext uri="{BB962C8B-B14F-4D97-AF65-F5344CB8AC3E}">
        <p14:creationId xmlns:p14="http://schemas.microsoft.com/office/powerpoint/2010/main" val="2693651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dt" sz="quarter" idx="1"/>
          </p:nvPr>
        </p:nvSpPr>
        <p:spPr>
          <a:noFill/>
        </p:spPr>
        <p:txBody>
          <a:bodyPr/>
          <a:lstStyle/>
          <a:p>
            <a:fld id="{0655E23E-560A-4007-BF8A-1BFE5C2F67C8}" type="datetime8">
              <a:rPr lang="en-US" smtClean="0">
                <a:solidFill>
                  <a:prstClr val="black"/>
                </a:solidFill>
              </a:rPr>
              <a:pPr/>
              <a:t>4/30/2014 7:34 AM</a:t>
            </a:fld>
            <a:endParaRPr lang="en-US" dirty="0" smtClean="0">
              <a:solidFill>
                <a:prstClr val="black"/>
              </a:solidFill>
            </a:endParaRPr>
          </a:p>
        </p:txBody>
      </p:sp>
      <p:sp>
        <p:nvSpPr>
          <p:cNvPr id="16386" name="Rectangle 6"/>
          <p:cNvSpPr>
            <a:spLocks noGrp="1" noChangeArrowheads="1"/>
          </p:cNvSpPr>
          <p:nvPr>
            <p:ph type="ftr" sz="quarter" idx="4"/>
          </p:nvPr>
        </p:nvSpPr>
        <p:spPr>
          <a:noFill/>
        </p:spPr>
        <p:txBody>
          <a:bodyPr/>
          <a:lstStyle/>
          <a:p>
            <a:r>
              <a:rPr lang="en-US" dirty="0" smtClean="0">
                <a:solidFill>
                  <a:prstClr val="black"/>
                </a:solidFill>
              </a:rPr>
              <a:t>© 2004 Microsoft Corporation. All rights reserved.</a:t>
            </a:r>
          </a:p>
          <a:p>
            <a:pPr eaLnBrk="0" hangingPunct="0"/>
            <a:r>
              <a:rPr lang="en-US" dirty="0" smtClean="0">
                <a:solidFill>
                  <a:prstClr val="black"/>
                </a:solidFill>
              </a:rPr>
              <a:t>This presentation is for informational purposes only. Microsoft makes no warranties, express or implied, in this summary.</a:t>
            </a:r>
          </a:p>
        </p:txBody>
      </p:sp>
      <p:sp>
        <p:nvSpPr>
          <p:cNvPr id="16387" name="Rectangle 7"/>
          <p:cNvSpPr>
            <a:spLocks noGrp="1" noChangeArrowheads="1"/>
          </p:cNvSpPr>
          <p:nvPr>
            <p:ph type="sldNum" sz="quarter" idx="5"/>
          </p:nvPr>
        </p:nvSpPr>
        <p:spPr>
          <a:noFill/>
        </p:spPr>
        <p:txBody>
          <a:bodyPr/>
          <a:lstStyle/>
          <a:p>
            <a:fld id="{68299749-6EA7-4D63-8559-42ED0FF9C00A}" type="slidenum">
              <a:rPr lang="en-US" smtClean="0">
                <a:solidFill>
                  <a:prstClr val="black"/>
                </a:solidFill>
              </a:rPr>
              <a:pPr/>
              <a:t>19</a:t>
            </a:fld>
            <a:endParaRPr lang="en-US" dirty="0" smtClean="0">
              <a:solidFill>
                <a:prstClr val="black"/>
              </a:solidFill>
            </a:endParaRPr>
          </a:p>
        </p:txBody>
      </p:sp>
      <p:sp>
        <p:nvSpPr>
          <p:cNvPr id="16388" name="Rectangle 6"/>
          <p:cNvSpPr>
            <a:spLocks noGrp="1" noRot="1" noChangeAspect="1" noChangeArrowheads="1" noTextEdit="1"/>
          </p:cNvSpPr>
          <p:nvPr>
            <p:ph type="sldImg"/>
          </p:nvPr>
        </p:nvSpPr>
        <p:spPr>
          <a:ln/>
        </p:spPr>
      </p:sp>
      <p:sp>
        <p:nvSpPr>
          <p:cNvPr id="16389" name="Rectangle 7"/>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extLst>
      <p:ext uri="{BB962C8B-B14F-4D97-AF65-F5344CB8AC3E}">
        <p14:creationId xmlns:p14="http://schemas.microsoft.com/office/powerpoint/2010/main" val="929774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772" y="4860719"/>
            <a:ext cx="5684520" cy="4605937"/>
          </a:xfrm>
          <a:prstGeom prst="rect">
            <a:avLst/>
          </a:prstGeom>
        </p:spPr>
        <p:txBody>
          <a:bodyPr>
            <a:normAutofit/>
          </a:bodyPr>
          <a:lstStyle/>
          <a:p>
            <a:pPr defTabSz="990752" fontAlgn="base">
              <a:lnSpc>
                <a:spcPct val="100000"/>
              </a:lnSpc>
              <a:spcBef>
                <a:spcPct val="30000"/>
              </a:spcBef>
              <a:spcAft>
                <a:spcPct val="0"/>
              </a:spcAft>
              <a:defRPr/>
            </a:pPr>
            <a:endParaRPr lang="en-GB"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20</a:t>
            </a:fld>
            <a:endParaRPr lang="en-US"/>
          </a:p>
        </p:txBody>
      </p:sp>
    </p:spTree>
    <p:extLst>
      <p:ext uri="{BB962C8B-B14F-4D97-AF65-F5344CB8AC3E}">
        <p14:creationId xmlns:p14="http://schemas.microsoft.com/office/powerpoint/2010/main" val="3941399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dt" sz="quarter" idx="1"/>
          </p:nvPr>
        </p:nvSpPr>
        <p:spPr>
          <a:noFill/>
        </p:spPr>
        <p:txBody>
          <a:bodyPr/>
          <a:lstStyle/>
          <a:p>
            <a:fld id="{0655E23E-560A-4007-BF8A-1BFE5C2F67C8}" type="datetime8">
              <a:rPr lang="en-US" smtClean="0">
                <a:solidFill>
                  <a:prstClr val="black"/>
                </a:solidFill>
              </a:rPr>
              <a:pPr/>
              <a:t>4/30/2014 7:34 AM</a:t>
            </a:fld>
            <a:endParaRPr lang="en-US" dirty="0" smtClean="0">
              <a:solidFill>
                <a:prstClr val="black"/>
              </a:solidFill>
            </a:endParaRPr>
          </a:p>
        </p:txBody>
      </p:sp>
      <p:sp>
        <p:nvSpPr>
          <p:cNvPr id="16386" name="Rectangle 6"/>
          <p:cNvSpPr>
            <a:spLocks noGrp="1" noChangeArrowheads="1"/>
          </p:cNvSpPr>
          <p:nvPr>
            <p:ph type="ftr" sz="quarter" idx="4"/>
          </p:nvPr>
        </p:nvSpPr>
        <p:spPr>
          <a:noFill/>
        </p:spPr>
        <p:txBody>
          <a:bodyPr/>
          <a:lstStyle/>
          <a:p>
            <a:r>
              <a:rPr lang="en-US" dirty="0" smtClean="0">
                <a:solidFill>
                  <a:prstClr val="black"/>
                </a:solidFill>
              </a:rPr>
              <a:t>© 2004 Microsoft Corporation. All rights reserved.</a:t>
            </a:r>
          </a:p>
          <a:p>
            <a:pPr eaLnBrk="0" hangingPunct="0"/>
            <a:r>
              <a:rPr lang="en-US" dirty="0" smtClean="0">
                <a:solidFill>
                  <a:prstClr val="black"/>
                </a:solidFill>
              </a:rPr>
              <a:t>This presentation is for informational purposes only. Microsoft makes no warranties, express or implied, in this summary.</a:t>
            </a:r>
          </a:p>
        </p:txBody>
      </p:sp>
      <p:sp>
        <p:nvSpPr>
          <p:cNvPr id="16387" name="Rectangle 7"/>
          <p:cNvSpPr>
            <a:spLocks noGrp="1" noChangeArrowheads="1"/>
          </p:cNvSpPr>
          <p:nvPr>
            <p:ph type="sldNum" sz="quarter" idx="5"/>
          </p:nvPr>
        </p:nvSpPr>
        <p:spPr>
          <a:noFill/>
        </p:spPr>
        <p:txBody>
          <a:bodyPr/>
          <a:lstStyle/>
          <a:p>
            <a:fld id="{68299749-6EA7-4D63-8559-42ED0FF9C00A}" type="slidenum">
              <a:rPr lang="en-US" smtClean="0">
                <a:solidFill>
                  <a:prstClr val="black"/>
                </a:solidFill>
              </a:rPr>
              <a:pPr/>
              <a:t>22</a:t>
            </a:fld>
            <a:endParaRPr lang="en-US" dirty="0" smtClean="0">
              <a:solidFill>
                <a:prstClr val="black"/>
              </a:solidFill>
            </a:endParaRPr>
          </a:p>
        </p:txBody>
      </p:sp>
      <p:sp>
        <p:nvSpPr>
          <p:cNvPr id="16388" name="Rectangle 6"/>
          <p:cNvSpPr>
            <a:spLocks noGrp="1" noRot="1" noChangeAspect="1" noChangeArrowheads="1" noTextEdit="1"/>
          </p:cNvSpPr>
          <p:nvPr>
            <p:ph type="sldImg"/>
          </p:nvPr>
        </p:nvSpPr>
        <p:spPr>
          <a:ln/>
        </p:spPr>
      </p:sp>
      <p:sp>
        <p:nvSpPr>
          <p:cNvPr id="16389" name="Rectangle 7"/>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extLst>
      <p:ext uri="{BB962C8B-B14F-4D97-AF65-F5344CB8AC3E}">
        <p14:creationId xmlns:p14="http://schemas.microsoft.com/office/powerpoint/2010/main" val="3113659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dt" sz="quarter" idx="1"/>
          </p:nvPr>
        </p:nvSpPr>
        <p:spPr>
          <a:noFill/>
        </p:spPr>
        <p:txBody>
          <a:bodyPr/>
          <a:lstStyle/>
          <a:p>
            <a:fld id="{0655E23E-560A-4007-BF8A-1BFE5C2F67C8}" type="datetime8">
              <a:rPr lang="en-US" smtClean="0">
                <a:solidFill>
                  <a:prstClr val="black"/>
                </a:solidFill>
              </a:rPr>
              <a:pPr/>
              <a:t>4/30/2014 7:05 AM</a:t>
            </a:fld>
            <a:endParaRPr lang="en-US" dirty="0" smtClean="0">
              <a:solidFill>
                <a:prstClr val="black"/>
              </a:solidFill>
            </a:endParaRPr>
          </a:p>
        </p:txBody>
      </p:sp>
      <p:sp>
        <p:nvSpPr>
          <p:cNvPr id="16386" name="Rectangle 6"/>
          <p:cNvSpPr>
            <a:spLocks noGrp="1" noChangeArrowheads="1"/>
          </p:cNvSpPr>
          <p:nvPr>
            <p:ph type="ftr" sz="quarter" idx="4"/>
          </p:nvPr>
        </p:nvSpPr>
        <p:spPr>
          <a:noFill/>
        </p:spPr>
        <p:txBody>
          <a:bodyPr/>
          <a:lstStyle/>
          <a:p>
            <a:r>
              <a:rPr lang="en-US" dirty="0" smtClean="0">
                <a:solidFill>
                  <a:prstClr val="black"/>
                </a:solidFill>
              </a:rPr>
              <a:t>© 2004 Microsoft Corporation. All rights reserved.</a:t>
            </a:r>
          </a:p>
          <a:p>
            <a:pPr eaLnBrk="0" hangingPunct="0"/>
            <a:r>
              <a:rPr lang="en-US" dirty="0" smtClean="0">
                <a:solidFill>
                  <a:prstClr val="black"/>
                </a:solidFill>
              </a:rPr>
              <a:t>This presentation is for informational purposes only. Microsoft makes no warranties, express or implied, in this summary.</a:t>
            </a:r>
          </a:p>
        </p:txBody>
      </p:sp>
      <p:sp>
        <p:nvSpPr>
          <p:cNvPr id="16387" name="Rectangle 7"/>
          <p:cNvSpPr>
            <a:spLocks noGrp="1" noChangeArrowheads="1"/>
          </p:cNvSpPr>
          <p:nvPr>
            <p:ph type="sldNum" sz="quarter" idx="5"/>
          </p:nvPr>
        </p:nvSpPr>
        <p:spPr>
          <a:noFill/>
        </p:spPr>
        <p:txBody>
          <a:bodyPr/>
          <a:lstStyle/>
          <a:p>
            <a:fld id="{68299749-6EA7-4D63-8559-42ED0FF9C00A}" type="slidenum">
              <a:rPr lang="en-US" smtClean="0">
                <a:solidFill>
                  <a:prstClr val="black"/>
                </a:solidFill>
              </a:rPr>
              <a:pPr/>
              <a:t>27</a:t>
            </a:fld>
            <a:endParaRPr lang="en-US" dirty="0" smtClean="0">
              <a:solidFill>
                <a:prstClr val="black"/>
              </a:solidFill>
            </a:endParaRPr>
          </a:p>
        </p:txBody>
      </p:sp>
      <p:sp>
        <p:nvSpPr>
          <p:cNvPr id="16388" name="Rectangle 6"/>
          <p:cNvSpPr>
            <a:spLocks noGrp="1" noRot="1" noChangeAspect="1" noChangeArrowheads="1" noTextEdit="1"/>
          </p:cNvSpPr>
          <p:nvPr>
            <p:ph type="sldImg"/>
          </p:nvPr>
        </p:nvSpPr>
        <p:spPr>
          <a:ln/>
        </p:spPr>
      </p:sp>
      <p:sp>
        <p:nvSpPr>
          <p:cNvPr id="16389" name="Rectangle 7"/>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extLst>
      <p:ext uri="{BB962C8B-B14F-4D97-AF65-F5344CB8AC3E}">
        <p14:creationId xmlns:p14="http://schemas.microsoft.com/office/powerpoint/2010/main" val="291651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9437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28</a:t>
            </a:fld>
            <a:endParaRPr lang="en-US" dirty="0"/>
          </a:p>
        </p:txBody>
      </p:sp>
    </p:spTree>
    <p:extLst>
      <p:ext uri="{BB962C8B-B14F-4D97-AF65-F5344CB8AC3E}">
        <p14:creationId xmlns:p14="http://schemas.microsoft.com/office/powerpoint/2010/main" val="683436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effectLst/>
              </a:rPr>
              <a:t>AES wykonuje 10 (klucz 128 bitów), 12 (klucz 192 bity) lub 14 (klucz 256 bitów) rund szyfrujących </a:t>
            </a:r>
            <a:r>
              <a:rPr lang="pl-PL" i="1" dirty="0" err="1" smtClean="0">
                <a:effectLst/>
              </a:rPr>
              <a:t>substitution-permutation</a:t>
            </a:r>
            <a:r>
              <a:rPr lang="pl-PL" dirty="0" smtClean="0">
                <a:effectLst/>
              </a:rPr>
              <a:t>. Składają się one z substytucji wstępnej, </a:t>
            </a:r>
            <a:r>
              <a:rPr lang="pl-PL" dirty="0" smtClean="0">
                <a:effectLst/>
                <a:hlinkClick r:id="rId3" tooltip="Permutacja"/>
              </a:rPr>
              <a:t>permutacji</a:t>
            </a:r>
            <a:r>
              <a:rPr lang="pl-PL" dirty="0" smtClean="0">
                <a:effectLst/>
              </a:rPr>
              <a:t> </a:t>
            </a:r>
            <a:r>
              <a:rPr lang="pl-PL" dirty="0" smtClean="0">
                <a:effectLst/>
                <a:hlinkClick r:id="rId4" tooltip="Macierz"/>
              </a:rPr>
              <a:t>macierzowej</a:t>
            </a:r>
            <a:r>
              <a:rPr lang="pl-PL" dirty="0" smtClean="0">
                <a:effectLst/>
              </a:rPr>
              <a:t> (mieszanie wierszy, mieszanie kolumn) i modyfikacji za pomocą klucza. Funkcja substytucyjna ma bardzo oryginalną konstrukcję, która uodparnia ten algorytm na znane ataki </a:t>
            </a:r>
            <a:r>
              <a:rPr lang="pl-PL" dirty="0" err="1" smtClean="0">
                <a:effectLst/>
                <a:hlinkClick r:id="rId5" tooltip="Kryptoanaliza różnicowa"/>
              </a:rPr>
              <a:t>kryptoanalizy</a:t>
            </a:r>
            <a:r>
              <a:rPr lang="pl-PL" dirty="0" smtClean="0">
                <a:effectLst/>
                <a:hlinkClick r:id="rId5" tooltip="Kryptoanaliza różnicowa"/>
              </a:rPr>
              <a:t> różnicowej</a:t>
            </a:r>
            <a:r>
              <a:rPr lang="pl-PL" dirty="0" smtClean="0">
                <a:effectLst/>
              </a:rPr>
              <a:t> i </a:t>
            </a:r>
            <a:r>
              <a:rPr lang="pl-PL" dirty="0" smtClean="0">
                <a:effectLst/>
                <a:hlinkClick r:id="rId6" tooltip="Kryptoanaliza liniowa"/>
              </a:rPr>
              <a:t>liniowej</a:t>
            </a:r>
            <a:r>
              <a:rPr lang="pl-PL" dirty="0" smtClean="0">
                <a:effectLst/>
              </a:rPr>
              <a:t>.</a:t>
            </a:r>
            <a:endParaRPr lang="pl-PL"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5</a:t>
            </a:fld>
            <a:endParaRPr lang="en-US" dirty="0"/>
          </a:p>
        </p:txBody>
      </p:sp>
    </p:spTree>
    <p:extLst>
      <p:ext uri="{BB962C8B-B14F-4D97-AF65-F5344CB8AC3E}">
        <p14:creationId xmlns:p14="http://schemas.microsoft.com/office/powerpoint/2010/main" val="359744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197997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7</a:t>
            </a:fld>
            <a:endParaRPr lang="en-US"/>
          </a:p>
        </p:txBody>
      </p:sp>
    </p:spTree>
    <p:extLst>
      <p:ext uri="{BB962C8B-B14F-4D97-AF65-F5344CB8AC3E}">
        <p14:creationId xmlns:p14="http://schemas.microsoft.com/office/powerpoint/2010/main" val="16874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8</a:t>
            </a:fld>
            <a:endParaRPr lang="en-US"/>
          </a:p>
        </p:txBody>
      </p:sp>
    </p:spTree>
    <p:extLst>
      <p:ext uri="{BB962C8B-B14F-4D97-AF65-F5344CB8AC3E}">
        <p14:creationId xmlns:p14="http://schemas.microsoft.com/office/powerpoint/2010/main" val="396802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89702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10</a:t>
            </a:fld>
            <a:endParaRPr lang="en-US"/>
          </a:p>
        </p:txBody>
      </p:sp>
    </p:spTree>
    <p:extLst>
      <p:ext uri="{BB962C8B-B14F-4D97-AF65-F5344CB8AC3E}">
        <p14:creationId xmlns:p14="http://schemas.microsoft.com/office/powerpoint/2010/main" val="322442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BDB4D-69A4-4917-A30B-B1318B72CF21}" type="slidenum">
              <a:rPr lang="en-US" smtClean="0"/>
              <a:pPr/>
              <a:t>11</a:t>
            </a:fld>
            <a:endParaRPr lang="en-US"/>
          </a:p>
        </p:txBody>
      </p:sp>
    </p:spTree>
    <p:extLst>
      <p:ext uri="{BB962C8B-B14F-4D97-AF65-F5344CB8AC3E}">
        <p14:creationId xmlns:p14="http://schemas.microsoft.com/office/powerpoint/2010/main" val="3341651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24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1F497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70846"/>
            <a:ext cx="1298195" cy="130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5400" y="273509"/>
            <a:ext cx="3736751" cy="898415"/>
          </a:xfrm>
          <a:prstGeom prst="rect">
            <a:avLst/>
          </a:prstGeom>
        </p:spPr>
      </p:pic>
      <p:sp>
        <p:nvSpPr>
          <p:cNvPr id="5" name="Footer Placeholder 4"/>
          <p:cNvSpPr>
            <a:spLocks noGrp="1"/>
          </p:cNvSpPr>
          <p:nvPr>
            <p:ph type="ftr" sz="quarter" idx="10"/>
          </p:nvPr>
        </p:nvSpPr>
        <p:spPr/>
        <p:txBody>
          <a:bodyPr/>
          <a:lstStyle/>
          <a:p>
            <a:r>
              <a:rPr lang="en-US" noProof="0" dirty="0" smtClean="0"/>
              <a:t>Polis</a:t>
            </a:r>
            <a:r>
              <a:rPr lang="pl-PL" noProof="0" dirty="0" smtClean="0"/>
              <a:t>h</a:t>
            </a:r>
            <a:r>
              <a:rPr lang="en-US" noProof="0" dirty="0" smtClean="0"/>
              <a:t> SQL Server User Group</a:t>
            </a:r>
            <a:endParaRPr lang="en-US" noProof="0" dirty="0"/>
          </a:p>
        </p:txBody>
      </p:sp>
    </p:spTree>
    <p:extLst>
      <p:ext uri="{BB962C8B-B14F-4D97-AF65-F5344CB8AC3E}">
        <p14:creationId xmlns:p14="http://schemas.microsoft.com/office/powerpoint/2010/main" val="22510427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2110540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1887855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6pt Title/24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59792"/>
            <a:ext cx="6723185" cy="1075884"/>
          </a:xfrm>
        </p:spPr>
        <p:txBody>
          <a:bodyPr vert="horz" wrap="square" lIns="146304" tIns="91440" rIns="146304" bIns="91440" rtlCol="0" anchor="t">
            <a:noAutofit/>
          </a:bodyPr>
          <a:lstStyle>
            <a:lvl1pPr>
              <a:defRPr lang="en-US" sz="2647">
                <a:solidFill>
                  <a:srgbClr val="BA141A"/>
                </a:solidFill>
              </a:defRPr>
            </a:lvl1pPr>
          </a:lstStyle>
          <a:p>
            <a:pPr marL="0" lvl="0">
              <a:lnSpc>
                <a:spcPts val="2647"/>
              </a:lnSpc>
              <a:spcBef>
                <a:spcPts val="635"/>
              </a:spcBef>
            </a:pPr>
            <a:r>
              <a:rPr lang="en-US" smtClean="0"/>
              <a:t>Lorem Ipsum Dolor Sit.</a:t>
            </a:r>
            <a:endParaRPr lang="en-US"/>
          </a:p>
        </p:txBody>
      </p:sp>
      <p:sp>
        <p:nvSpPr>
          <p:cNvPr id="3" name="Footer Placeholder 2"/>
          <p:cNvSpPr>
            <a:spLocks noGrp="1"/>
          </p:cNvSpPr>
          <p:nvPr>
            <p:ph type="ftr" sz="quarter" idx="10"/>
          </p:nvPr>
        </p:nvSpPr>
        <p:spPr>
          <a:xfrm>
            <a:off x="336159" y="6437243"/>
            <a:ext cx="2894705" cy="134483"/>
          </a:xfrm>
          <a:prstGeom prst="rect">
            <a:avLst/>
          </a:prstGeom>
        </p:spPr>
        <p:txBody>
          <a:bodyPr/>
          <a:lstStyle/>
          <a:p>
            <a:r>
              <a:rPr dirty="0" smtClean="0">
                <a:solidFill>
                  <a:srgbClr val="505050">
                    <a:tint val="75000"/>
                  </a:srgbClr>
                </a:solidFill>
              </a:rPr>
              <a:t>Microsoft Confidential</a:t>
            </a:r>
            <a:endParaRPr dirty="0">
              <a:solidFill>
                <a:srgbClr val="505050">
                  <a:tint val="75000"/>
                </a:srgbClr>
              </a:solidFill>
            </a:endParaRPr>
          </a:p>
        </p:txBody>
      </p:sp>
      <p:sp>
        <p:nvSpPr>
          <p:cNvPr id="4" name="Slide Number Placeholder 3"/>
          <p:cNvSpPr>
            <a:spLocks noGrp="1"/>
          </p:cNvSpPr>
          <p:nvPr>
            <p:ph type="sldNum" sz="quarter" idx="11"/>
          </p:nvPr>
        </p:nvSpPr>
        <p:spPr>
          <a:xfrm>
            <a:off x="8525375" y="6437243"/>
            <a:ext cx="416697" cy="134483"/>
          </a:xfrm>
          <a:prstGeom prst="rect">
            <a:avLst/>
          </a:prstGeom>
        </p:spPr>
        <p:txBody>
          <a:bodyPr/>
          <a:lstStyle>
            <a:lvl1pPr algn="r">
              <a:defRPr/>
            </a:lvl1pPr>
          </a:lstStyle>
          <a:p>
            <a:fld id="{27258FFF-F925-446B-8502-81C933981705}" type="slidenum">
              <a:rPr smtClean="0">
                <a:solidFill>
                  <a:srgbClr val="505050">
                    <a:tint val="75000"/>
                  </a:srgbClr>
                </a:solidFill>
              </a:rPr>
              <a:pPr/>
              <a:t>‹#›</a:t>
            </a:fld>
            <a:endParaRPr dirty="0">
              <a:solidFill>
                <a:srgbClr val="505050">
                  <a:tint val="75000"/>
                </a:srgbClr>
              </a:solidFill>
            </a:endParaRPr>
          </a:p>
        </p:txBody>
      </p:sp>
      <p:sp>
        <p:nvSpPr>
          <p:cNvPr id="8" name="Text Placeholder 7"/>
          <p:cNvSpPr>
            <a:spLocks noGrp="1"/>
          </p:cNvSpPr>
          <p:nvPr>
            <p:ph type="body" sz="quarter" idx="13" hasCustomPrompt="1"/>
          </p:nvPr>
        </p:nvSpPr>
        <p:spPr>
          <a:xfrm>
            <a:off x="201929" y="2084173"/>
            <a:ext cx="6723186" cy="4003177"/>
          </a:xfrm>
        </p:spPr>
        <p:txBody>
          <a:bodyPr/>
          <a:lstStyle>
            <a:lvl1pPr marL="171592" indent="-171592">
              <a:spcBef>
                <a:spcPts val="882"/>
              </a:spcBef>
              <a:defRPr sz="1765">
                <a:latin typeface="+mn-lt"/>
              </a:defRPr>
            </a:lvl1pPr>
            <a:lvl2pPr marL="507771" indent="-171592">
              <a:spcBef>
                <a:spcPts val="882"/>
              </a:spcBef>
              <a:buSzPct val="100000"/>
              <a:buFont typeface="Segoe UI" pitchFamily="34" charset="0"/>
              <a:buChar char="‐"/>
              <a:defRPr sz="1471"/>
            </a:lvl2pPr>
            <a:lvl3pPr marL="843950" indent="-171592">
              <a:spcBef>
                <a:spcPts val="882"/>
              </a:spcBef>
              <a:buFont typeface="Wingdings" pitchFamily="2" charset="2"/>
              <a:buChar char="§"/>
              <a:defRPr sz="1324"/>
            </a:lvl3pPr>
            <a:lvl4pPr marL="1176627" indent="-252134">
              <a:spcBef>
                <a:spcPts val="882"/>
              </a:spcBef>
              <a:buFont typeface="+mj-lt"/>
              <a:buAutoNum type="arabicPeriod"/>
              <a:defRPr sz="1176"/>
            </a:lvl4pPr>
            <a:lvl5pPr marL="1431096" indent="-252134">
              <a:spcBef>
                <a:spcPts val="882"/>
              </a:spcBef>
              <a:buFont typeface="+mj-lt"/>
              <a:buAutoNum type="alphaLcParenR"/>
              <a:defRPr sz="1176"/>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6406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a:p>
            <a:endParaRPr lang="pl-PL" dirty="0" smtClean="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lvl1pPr>
              <a:defRPr>
                <a:solidFill>
                  <a:schemeClr val="bg1"/>
                </a:solidFill>
              </a:defRPr>
            </a:lvl1p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30617331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857944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4428568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10"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5037582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6"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675808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5"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6714880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501624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8277100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560320" y="6684264"/>
            <a:ext cx="4038600" cy="91440"/>
          </a:xfrm>
          <a:prstGeom prst="rect">
            <a:avLst/>
          </a:prstGeom>
        </p:spPr>
        <p:txBody>
          <a:bodyPr vert="horz" lIns="91440" tIns="45720" rIns="91440" bIns="45720" rtlCol="0" anchor="ctr"/>
          <a:lstStyle>
            <a:lvl1pPr algn="ctr">
              <a:defRPr sz="675" b="1">
                <a:solidFill>
                  <a:schemeClr val="bg1"/>
                </a:solidFill>
              </a:defRPr>
            </a:lvl1pPr>
          </a:lstStyle>
          <a:p>
            <a:r>
              <a:rPr lang="en-US" dirty="0" smtClean="0"/>
              <a:t>Microsoft Certified Master: SQL Server ® 2008</a:t>
            </a:r>
            <a:endParaRPr lang="en-US" dirty="0"/>
          </a:p>
        </p:txBody>
      </p:sp>
      <p:grpSp>
        <p:nvGrpSpPr>
          <p:cNvPr id="8" name="Group 7"/>
          <p:cNvGrpSpPr/>
          <p:nvPr userDrawn="1"/>
        </p:nvGrpSpPr>
        <p:grpSpPr>
          <a:xfrm>
            <a:off x="-1" y="-3"/>
            <a:ext cx="9144000" cy="6866107"/>
            <a:chOff x="-1" y="-3"/>
            <a:chExt cx="9144000" cy="6866107"/>
          </a:xfrm>
        </p:grpSpPr>
        <p:sp>
          <p:nvSpPr>
            <p:cNvPr id="9" name="Rectangle 8"/>
            <p:cNvSpPr/>
            <p:nvPr/>
          </p:nvSpPr>
          <p:spPr>
            <a:xfrm>
              <a:off x="1" y="-3"/>
              <a:ext cx="9143998" cy="855924"/>
            </a:xfrm>
            <a:prstGeom prst="rect">
              <a:avLst/>
            </a:prstGeom>
            <a:gradFill flip="none" rotWithShape="1">
              <a:gsLst>
                <a:gs pos="0">
                  <a:schemeClr val="accent1">
                    <a:lumMod val="20000"/>
                    <a:lumOff val="80000"/>
                    <a:alpha val="41000"/>
                  </a:schemeClr>
                </a:gs>
                <a:gs pos="0">
                  <a:schemeClr val="tx2">
                    <a:lumMod val="20000"/>
                    <a:lumOff val="80000"/>
                  </a:schemeClr>
                </a:gs>
                <a:gs pos="100000">
                  <a:schemeClr val="accent1">
                    <a:tint val="23500"/>
                    <a:satMod val="160000"/>
                    <a:alpha val="1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gradFill flip="none" rotWithShape="1">
                  <a:gsLst>
                    <a:gs pos="0">
                      <a:schemeClr val="accent1">
                        <a:lumMod val="20000"/>
                        <a:lumOff val="80000"/>
                        <a:alpha val="41000"/>
                      </a:schemeClr>
                    </a:gs>
                    <a:gs pos="0">
                      <a:schemeClr val="accent1">
                        <a:tint val="44500"/>
                        <a:satMod val="160000"/>
                      </a:schemeClr>
                    </a:gs>
                    <a:gs pos="100000">
                      <a:schemeClr val="accent1">
                        <a:tint val="23500"/>
                        <a:satMod val="160000"/>
                        <a:alpha val="16000"/>
                      </a:schemeClr>
                    </a:gs>
                  </a:gsLst>
                  <a:lin ang="5400000" scaled="1"/>
                  <a:tileRect/>
                </a:gradFill>
              </a:endParaRPr>
            </a:p>
          </p:txBody>
        </p:sp>
        <p:pic>
          <p:nvPicPr>
            <p:cNvPr id="10" name="Picture 3"/>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955" t="3457"/>
            <a:stretch/>
          </p:blipFill>
          <p:spPr bwMode="auto">
            <a:xfrm>
              <a:off x="2" y="1625"/>
              <a:ext cx="280235" cy="13334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 y="6400800"/>
              <a:ext cx="9144000" cy="465304"/>
            </a:xfrm>
            <a:prstGeom prst="rect">
              <a:avLst/>
            </a:prstGeom>
            <a:gradFill flip="none" rotWithShape="1">
              <a:gsLst>
                <a:gs pos="56000">
                  <a:schemeClr val="tx1">
                    <a:alpha val="93000"/>
                  </a:schemeClr>
                </a:gs>
                <a:gs pos="100000">
                  <a:schemeClr val="accent1">
                    <a:tint val="44500"/>
                    <a:satMod val="160000"/>
                  </a:schemeClr>
                </a:gs>
                <a:gs pos="100000">
                  <a:schemeClr val="accent1">
                    <a:tint val="23500"/>
                    <a:satMod val="160000"/>
                    <a:alpha val="1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13" name="Picture 2" descr="F:\!My Stuff!\PLSSUG\SQLDay Lite 2013\logo_SQLDay_Generic_Transparen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67600" y="6416318"/>
            <a:ext cx="1604434" cy="386560"/>
          </a:xfrm>
          <a:prstGeom prst="rect">
            <a:avLst/>
          </a:prstGeom>
          <a:noFill/>
          <a:extLst>
            <a:ext uri="{909E8E84-426E-40DD-AFC4-6F175D3DCCD1}">
              <a14:hiddenFill xmlns:a14="http://schemas.microsoft.com/office/drawing/2010/main">
                <a:solidFill>
                  <a:srgbClr val="FFFFFF"/>
                </a:solidFill>
              </a14:hiddenFill>
            </a:ext>
          </a:extLst>
        </p:spPr>
      </p:pic>
      <p:pic>
        <p:nvPicPr>
          <p:cNvPr id="14" name="Obraz 21"/>
          <p:cNvPicPr/>
          <p:nvPr userDrawn="1"/>
        </p:nvPicPr>
        <p:blipFill>
          <a:blip r:embed="rId16" cstate="print">
            <a:extLst>
              <a:ext uri="{28A0092B-C50C-407E-A947-70E740481C1C}">
                <a14:useLocalDpi xmlns:a14="http://schemas.microsoft.com/office/drawing/2010/main" val="0"/>
              </a:ext>
            </a:extLst>
          </a:blip>
          <a:stretch>
            <a:fillRect/>
          </a:stretch>
        </p:blipFill>
        <p:spPr>
          <a:xfrm>
            <a:off x="102798" y="6448426"/>
            <a:ext cx="410400" cy="409575"/>
          </a:xfrm>
          <a:prstGeom prst="rect">
            <a:avLst/>
          </a:prstGeom>
        </p:spPr>
      </p:pic>
    </p:spTree>
    <p:extLst>
      <p:ext uri="{BB962C8B-B14F-4D97-AF65-F5344CB8AC3E}">
        <p14:creationId xmlns:p14="http://schemas.microsoft.com/office/powerpoint/2010/main" val="227776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l" defTabSz="685800" rtl="0" eaLnBrk="1" latinLnBrk="0" hangingPunct="1">
        <a:spcBef>
          <a:spcPct val="0"/>
        </a:spcBef>
        <a:buNone/>
        <a:defRPr sz="3300" b="1" kern="1200">
          <a:solidFill>
            <a:srgbClr val="1F497D"/>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195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00200" y="1885950"/>
            <a:ext cx="5829300" cy="628650"/>
          </a:xfrm>
        </p:spPr>
        <p:txBody>
          <a:bodyPr/>
          <a:lstStyle/>
          <a:p>
            <a:r>
              <a:rPr lang="pl-PL" dirty="0" smtClean="0"/>
              <a:t>NASI SPONSORZY I PARTNERZY</a:t>
            </a:r>
            <a:endParaRPr lang="pl-PL" dirty="0"/>
          </a:p>
        </p:txBody>
      </p:sp>
      <p:pic>
        <p:nvPicPr>
          <p:cNvPr id="4" name="Picture 3" descr="SQLDay 2014 Sponsors copy.png"/>
          <p:cNvPicPr>
            <a:picLocks noChangeAspect="1"/>
          </p:cNvPicPr>
          <p:nvPr/>
        </p:nvPicPr>
        <p:blipFill>
          <a:blip r:embed="rId3" cstate="print"/>
          <a:stretch>
            <a:fillRect/>
          </a:stretch>
        </p:blipFill>
        <p:spPr>
          <a:xfrm>
            <a:off x="1295400" y="2514600"/>
            <a:ext cx="6417732" cy="3609976"/>
          </a:xfrm>
          <a:prstGeom prst="rect">
            <a:avLst/>
          </a:prstGeom>
        </p:spPr>
      </p:pic>
    </p:spTree>
    <p:extLst>
      <p:ext uri="{BB962C8B-B14F-4D97-AF65-F5344CB8AC3E}">
        <p14:creationId xmlns:p14="http://schemas.microsoft.com/office/powerpoint/2010/main" val="4281860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Transparent Data Encryption: Enabling</a:t>
            </a:r>
            <a:endParaRPr lang="en-US" dirty="0"/>
          </a:p>
        </p:txBody>
      </p:sp>
      <p:sp>
        <p:nvSpPr>
          <p:cNvPr id="3" name="Content Placeholder 2"/>
          <p:cNvSpPr>
            <a:spLocks noGrp="1"/>
          </p:cNvSpPr>
          <p:nvPr>
            <p:ph idx="1"/>
          </p:nvPr>
        </p:nvSpPr>
        <p:spPr>
          <a:xfrm>
            <a:off x="381000" y="1295400"/>
            <a:ext cx="8382000" cy="4475071"/>
          </a:xfrm>
        </p:spPr>
        <p:txBody>
          <a:bodyPr/>
          <a:lstStyle/>
          <a:p>
            <a:r>
              <a:rPr lang="en-US" dirty="0" smtClean="0"/>
              <a:t>Create a master key</a:t>
            </a:r>
          </a:p>
          <a:p>
            <a:pPr lvl="1"/>
            <a:r>
              <a:rPr lang="en-US" dirty="0" smtClean="0"/>
              <a:t>CREATE MASTER KEY ENCRYPTION BY PASSWORD = '&lt;</a:t>
            </a:r>
            <a:r>
              <a:rPr lang="en-US" dirty="0" err="1" smtClean="0"/>
              <a:t>UseStrongPwdHere</a:t>
            </a:r>
            <a:r>
              <a:rPr lang="en-US" dirty="0" smtClean="0"/>
              <a:t>&gt;';</a:t>
            </a:r>
          </a:p>
          <a:p>
            <a:r>
              <a:rPr lang="en-US" dirty="0" smtClean="0"/>
              <a:t>Create or obtain a certificate protected by the master key</a:t>
            </a:r>
          </a:p>
          <a:p>
            <a:pPr lvl="1"/>
            <a:r>
              <a:rPr lang="en-US" dirty="0" smtClean="0"/>
              <a:t>CREATE CERTIFICATE </a:t>
            </a:r>
            <a:r>
              <a:rPr lang="en-US" dirty="0" err="1" smtClean="0"/>
              <a:t>MyDEKCert</a:t>
            </a:r>
            <a:r>
              <a:rPr lang="en-US" dirty="0" smtClean="0"/>
              <a:t> WITH SUBJECT = 'My DEK Certificate';</a:t>
            </a:r>
          </a:p>
          <a:p>
            <a:r>
              <a:rPr lang="en-US" dirty="0" smtClean="0"/>
              <a:t>Create a database encryption key and protect it by the certificate</a:t>
            </a:r>
          </a:p>
          <a:p>
            <a:pPr lvl="1"/>
            <a:r>
              <a:rPr lang="en-US" dirty="0" smtClean="0"/>
              <a:t>CREATE DATABASE ENCRYPTION KEY WITH ALGORITHM = AES_128 ENCRYPTION BY SERVER CERTIFICATE </a:t>
            </a:r>
            <a:r>
              <a:rPr lang="en-US" dirty="0" err="1" smtClean="0"/>
              <a:t>MyDEKCert</a:t>
            </a:r>
            <a:r>
              <a:rPr lang="en-US" dirty="0" smtClean="0"/>
              <a:t>;</a:t>
            </a:r>
          </a:p>
          <a:p>
            <a:r>
              <a:rPr lang="en-US" dirty="0" smtClean="0"/>
              <a:t>Set the database to use encryption</a:t>
            </a:r>
          </a:p>
          <a:p>
            <a:pPr lvl="1"/>
            <a:r>
              <a:rPr lang="en-US" dirty="0" smtClean="0"/>
              <a:t>ALTER DATABASE </a:t>
            </a:r>
            <a:r>
              <a:rPr lang="en-US" dirty="0" err="1" smtClean="0"/>
              <a:t>MyDatabase</a:t>
            </a:r>
            <a:r>
              <a:rPr lang="en-US" dirty="0" smtClean="0"/>
              <a:t> SET ENCRYPTION ON;</a:t>
            </a:r>
          </a:p>
          <a:p>
            <a:pPr lvl="1"/>
            <a:endParaRPr lang="en-US" dirty="0"/>
          </a:p>
        </p:txBody>
      </p:sp>
    </p:spTree>
    <p:extLst>
      <p:ext uri="{BB962C8B-B14F-4D97-AF65-F5344CB8AC3E}">
        <p14:creationId xmlns:p14="http://schemas.microsoft.com/office/powerpoint/2010/main" val="3723328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Transparent Data Encryption: Backups</a:t>
            </a:r>
            <a:endParaRPr lang="en-US" dirty="0"/>
          </a:p>
        </p:txBody>
      </p:sp>
      <p:sp>
        <p:nvSpPr>
          <p:cNvPr id="3" name="Content Placeholder 2"/>
          <p:cNvSpPr>
            <a:spLocks noGrp="1"/>
          </p:cNvSpPr>
          <p:nvPr>
            <p:ph idx="1"/>
          </p:nvPr>
        </p:nvSpPr>
        <p:spPr>
          <a:xfrm>
            <a:off x="336665" y="1266161"/>
            <a:ext cx="8382000" cy="5555817"/>
          </a:xfrm>
        </p:spPr>
        <p:txBody>
          <a:bodyPr/>
          <a:lstStyle/>
          <a:p>
            <a:r>
              <a:rPr lang="en-US" dirty="0" smtClean="0"/>
              <a:t>A backup of a TDE encrypted database is also encrypted using the database encryption key</a:t>
            </a:r>
          </a:p>
          <a:p>
            <a:r>
              <a:rPr lang="en-US" dirty="0" smtClean="0"/>
              <a:t>To restore the backup OR attach the database, the DEK must be available!</a:t>
            </a:r>
          </a:p>
          <a:p>
            <a:pPr lvl="1"/>
            <a:r>
              <a:rPr lang="en-US" sz="2000" dirty="0" smtClean="0"/>
              <a:t>There is no way around this – if you lose the DEK, you lose the ability to restore the backup (that’s the point!)</a:t>
            </a:r>
          </a:p>
          <a:p>
            <a:pPr lvl="1"/>
            <a:r>
              <a:rPr lang="en-US" sz="2000" dirty="0" smtClean="0"/>
              <a:t>Maintain backups of server certificates too</a:t>
            </a:r>
            <a:endParaRPr lang="en-US" sz="2000" dirty="0"/>
          </a:p>
        </p:txBody>
      </p:sp>
    </p:spTree>
    <p:extLst>
      <p:ext uri="{BB962C8B-B14F-4D97-AF65-F5344CB8AC3E}">
        <p14:creationId xmlns:p14="http://schemas.microsoft.com/office/powerpoint/2010/main" val="2831228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Transparent Data Encryption: Limitations</a:t>
            </a:r>
            <a:endParaRPr lang="en-US" dirty="0"/>
          </a:p>
        </p:txBody>
      </p:sp>
      <p:sp>
        <p:nvSpPr>
          <p:cNvPr id="3" name="Content Placeholder 2"/>
          <p:cNvSpPr>
            <a:spLocks noGrp="1"/>
          </p:cNvSpPr>
          <p:nvPr>
            <p:ph idx="1"/>
          </p:nvPr>
        </p:nvSpPr>
        <p:spPr>
          <a:xfrm>
            <a:off x="311727" y="1410711"/>
            <a:ext cx="8382000" cy="4273281"/>
          </a:xfrm>
        </p:spPr>
        <p:txBody>
          <a:bodyPr/>
          <a:lstStyle/>
          <a:p>
            <a:r>
              <a:rPr lang="en-US" dirty="0" smtClean="0"/>
              <a:t>If TDE is enabled, a database will not use instant file initialization</a:t>
            </a:r>
          </a:p>
          <a:p>
            <a:pPr lvl="1"/>
            <a:r>
              <a:rPr lang="en-US" sz="2000" dirty="0" smtClean="0"/>
              <a:t>Can cause significant performance drop</a:t>
            </a:r>
          </a:p>
          <a:p>
            <a:pPr lvl="1"/>
            <a:r>
              <a:rPr lang="en-US" sz="2000" dirty="0" smtClean="0"/>
              <a:t>Especially important for database restore operations during disaster recovery</a:t>
            </a:r>
          </a:p>
          <a:p>
            <a:r>
              <a:rPr lang="en-US" dirty="0" smtClean="0"/>
              <a:t>FILESTREAM data is not encrypted</a:t>
            </a:r>
            <a:endParaRPr lang="en-US" dirty="0"/>
          </a:p>
        </p:txBody>
      </p:sp>
    </p:spTree>
    <p:extLst>
      <p:ext uri="{BB962C8B-B14F-4D97-AF65-F5344CB8AC3E}">
        <p14:creationId xmlns:p14="http://schemas.microsoft.com/office/powerpoint/2010/main" val="191418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36883" y="2438400"/>
            <a:ext cx="8229600" cy="1143000"/>
          </a:xfrm>
        </p:spPr>
        <p:txBody>
          <a:bodyPr/>
          <a:lstStyle/>
          <a:p>
            <a:r>
              <a:rPr lang="pl-PL" dirty="0" smtClean="0"/>
              <a:t>Demo - TDE</a:t>
            </a:r>
            <a:endParaRPr lang="en-US" dirty="0"/>
          </a:p>
        </p:txBody>
      </p:sp>
      <p:cxnSp>
        <p:nvCxnSpPr>
          <p:cNvPr id="3" name="Straight Connector 2"/>
          <p:cNvCxnSpPr/>
          <p:nvPr/>
        </p:nvCxnSpPr>
        <p:spPr>
          <a:xfrm>
            <a:off x="3436883" y="3972911"/>
            <a:ext cx="52341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871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a:t>
            </a:r>
            <a:r>
              <a:rPr lang="pl-PL" dirty="0"/>
              <a:t> Data</a:t>
            </a:r>
          </a:p>
        </p:txBody>
      </p:sp>
      <p:sp>
        <p:nvSpPr>
          <p:cNvPr id="3" name="Content Placeholder 2"/>
          <p:cNvSpPr>
            <a:spLocks noGrp="1"/>
          </p:cNvSpPr>
          <p:nvPr>
            <p:ph idx="1"/>
          </p:nvPr>
        </p:nvSpPr>
        <p:spPr>
          <a:xfrm>
            <a:off x="381000" y="1143000"/>
            <a:ext cx="8382000" cy="4745915"/>
          </a:xfrm>
        </p:spPr>
        <p:txBody>
          <a:bodyPr/>
          <a:lstStyle/>
          <a:p>
            <a:r>
              <a:rPr lang="en-US" dirty="0"/>
              <a:t>The </a:t>
            </a:r>
            <a:r>
              <a:rPr lang="en-US" dirty="0" smtClean="0"/>
              <a:t>Encrypt </a:t>
            </a:r>
            <a:r>
              <a:rPr lang="en-US" dirty="0"/>
              <a:t>and </a:t>
            </a:r>
            <a:r>
              <a:rPr lang="en-US" dirty="0" smtClean="0"/>
              <a:t>Decrypt </a:t>
            </a:r>
            <a:r>
              <a:rPr lang="en-US" dirty="0"/>
              <a:t>Transact-SQL functions are where the actual encryption takes </a:t>
            </a:r>
            <a:r>
              <a:rPr lang="en-US" dirty="0" smtClean="0"/>
              <a:t>place</a:t>
            </a:r>
            <a:endParaRPr lang="pl-PL" dirty="0" smtClean="0"/>
          </a:p>
          <a:p>
            <a:pPr lvl="1"/>
            <a:r>
              <a:rPr lang="en-US" dirty="0"/>
              <a:t>The symmetric key encryption functions all return </a:t>
            </a:r>
            <a:r>
              <a:rPr lang="en-US" dirty="0" err="1"/>
              <a:t>varbinary</a:t>
            </a:r>
            <a:r>
              <a:rPr lang="en-US" dirty="0"/>
              <a:t> data with a maximum size of 8,000 </a:t>
            </a:r>
            <a:r>
              <a:rPr lang="en-US" dirty="0" smtClean="0"/>
              <a:t>bytes</a:t>
            </a:r>
            <a:endParaRPr lang="pl-PL" dirty="0" smtClean="0"/>
          </a:p>
          <a:p>
            <a:pPr lvl="1"/>
            <a:r>
              <a:rPr lang="en-US" dirty="0" smtClean="0"/>
              <a:t>The decrypt functions </a:t>
            </a:r>
            <a:r>
              <a:rPr lang="en-US" dirty="0"/>
              <a:t>return up to 8,000 bytes of clear text </a:t>
            </a:r>
            <a:r>
              <a:rPr lang="en-US" dirty="0" err="1"/>
              <a:t>varbinary</a:t>
            </a:r>
            <a:r>
              <a:rPr lang="en-US" dirty="0"/>
              <a:t> data from encrypted cipher </a:t>
            </a:r>
            <a:r>
              <a:rPr lang="en-US" dirty="0" smtClean="0"/>
              <a:t>text</a:t>
            </a:r>
            <a:endParaRPr lang="pl-PL" dirty="0" smtClean="0"/>
          </a:p>
          <a:p>
            <a:pPr lvl="1"/>
            <a:r>
              <a:rPr lang="en-US" dirty="0" smtClean="0"/>
              <a:t>It is </a:t>
            </a:r>
            <a:r>
              <a:rPr lang="en-US" dirty="0"/>
              <a:t>necessary to cast the decrypted data back to the original data type for </a:t>
            </a:r>
            <a:r>
              <a:rPr lang="en-US" dirty="0" smtClean="0"/>
              <a:t>use</a:t>
            </a:r>
            <a:endParaRPr lang="pl-PL" dirty="0" smtClean="0"/>
          </a:p>
          <a:p>
            <a:r>
              <a:rPr lang="en-US" dirty="0"/>
              <a:t>Use ONLY symmetric </a:t>
            </a:r>
            <a:r>
              <a:rPr lang="en-US" dirty="0" smtClean="0"/>
              <a:t>keys</a:t>
            </a:r>
            <a:r>
              <a:rPr lang="pl-PL" dirty="0" smtClean="0"/>
              <a:t> for data </a:t>
            </a:r>
            <a:r>
              <a:rPr lang="pl-PL" dirty="0" err="1" smtClean="0"/>
              <a:t>encryption</a:t>
            </a:r>
            <a:endParaRPr lang="en-US" dirty="0"/>
          </a:p>
          <a:p>
            <a:r>
              <a:rPr lang="en-US" dirty="0"/>
              <a:t>Protect user keys with certificates or </a:t>
            </a:r>
            <a:r>
              <a:rPr lang="en-US" dirty="0" smtClean="0"/>
              <a:t>passwords</a:t>
            </a:r>
            <a:endParaRPr lang="pl-PL" dirty="0" smtClean="0"/>
          </a:p>
          <a:p>
            <a:r>
              <a:rPr lang="pl-PL" dirty="0" smtClean="0"/>
              <a:t>User </a:t>
            </a:r>
            <a:r>
              <a:rPr lang="pl-PL" dirty="0" err="1"/>
              <a:t>has</a:t>
            </a:r>
            <a:r>
              <a:rPr lang="pl-PL" dirty="0"/>
              <a:t> to </a:t>
            </a:r>
            <a:r>
              <a:rPr lang="pl-PL" dirty="0" err="1"/>
              <a:t>have</a:t>
            </a:r>
            <a:endParaRPr lang="pl-PL" dirty="0"/>
          </a:p>
          <a:p>
            <a:pPr lvl="1"/>
            <a:r>
              <a:rPr lang="en-US" dirty="0"/>
              <a:t>Permissions to use key</a:t>
            </a:r>
          </a:p>
          <a:p>
            <a:pPr lvl="1"/>
            <a:r>
              <a:rPr lang="en-US" dirty="0"/>
              <a:t>Ability to open key</a:t>
            </a:r>
          </a:p>
          <a:p>
            <a:pPr lvl="1"/>
            <a:endParaRPr lang="en-US" dirty="0" smtClean="0"/>
          </a:p>
        </p:txBody>
      </p:sp>
    </p:spTree>
    <p:extLst>
      <p:ext uri="{BB962C8B-B14F-4D97-AF65-F5344CB8AC3E}">
        <p14:creationId xmlns:p14="http://schemas.microsoft.com/office/powerpoint/2010/main" val="3597020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237" y="228600"/>
            <a:ext cx="8229600" cy="1143000"/>
          </a:xfrm>
        </p:spPr>
        <p:txBody>
          <a:bodyPr/>
          <a:lstStyle/>
          <a:p>
            <a:r>
              <a:rPr lang="pl-PL" dirty="0" smtClean="0"/>
              <a:t>Performance </a:t>
            </a:r>
            <a:r>
              <a:rPr lang="pl-PL" dirty="0" err="1" smtClean="0"/>
              <a:t>Impact</a:t>
            </a:r>
            <a:endParaRPr lang="pl-PL" dirty="0"/>
          </a:p>
        </p:txBody>
      </p:sp>
      <p:sp>
        <p:nvSpPr>
          <p:cNvPr id="3" name="Content Placeholder 2"/>
          <p:cNvSpPr>
            <a:spLocks noGrp="1"/>
          </p:cNvSpPr>
          <p:nvPr>
            <p:ph idx="1"/>
          </p:nvPr>
        </p:nvSpPr>
        <p:spPr>
          <a:xfrm>
            <a:off x="327837" y="1219200"/>
            <a:ext cx="8382000" cy="3567130"/>
          </a:xfrm>
        </p:spPr>
        <p:txBody>
          <a:bodyPr/>
          <a:lstStyle/>
          <a:p>
            <a:r>
              <a:rPr lang="en-US" dirty="0" smtClean="0"/>
              <a:t>Performance </a:t>
            </a:r>
            <a:endParaRPr lang="pl-PL" dirty="0" smtClean="0"/>
          </a:p>
          <a:p>
            <a:pPr lvl="1"/>
            <a:r>
              <a:rPr lang="en-US" dirty="0"/>
              <a:t>Encryption is a highly processor-intensive </a:t>
            </a:r>
            <a:r>
              <a:rPr lang="en-US" dirty="0" smtClean="0"/>
              <a:t>operation</a:t>
            </a:r>
            <a:endParaRPr lang="pl-PL" dirty="0" smtClean="0"/>
          </a:p>
          <a:p>
            <a:pPr lvl="2"/>
            <a:r>
              <a:rPr lang="en-US" dirty="0"/>
              <a:t>Generally, the more secure the algorithm and the larger the key size, the more processing cycles are </a:t>
            </a:r>
            <a:r>
              <a:rPr lang="en-US" dirty="0" smtClean="0"/>
              <a:t>required</a:t>
            </a:r>
            <a:endParaRPr lang="pl-PL" dirty="0" smtClean="0"/>
          </a:p>
          <a:p>
            <a:pPr lvl="2"/>
            <a:r>
              <a:rPr lang="en-US" dirty="0"/>
              <a:t>Encrypted data cannot by </a:t>
            </a:r>
            <a:r>
              <a:rPr lang="en-US" dirty="0" smtClean="0"/>
              <a:t>searched</a:t>
            </a:r>
            <a:endParaRPr lang="pl-PL" dirty="0" smtClean="0"/>
          </a:p>
          <a:p>
            <a:pPr lvl="1"/>
            <a:r>
              <a:rPr lang="en-US" dirty="0"/>
              <a:t>You won't want to encrypt all of the data </a:t>
            </a:r>
            <a:endParaRPr lang="pl-PL" dirty="0" smtClean="0"/>
          </a:p>
          <a:p>
            <a:r>
              <a:rPr lang="en-US" dirty="0" smtClean="0"/>
              <a:t>Data Bloat</a:t>
            </a:r>
            <a:endParaRPr lang="pl-PL" dirty="0" smtClean="0"/>
          </a:p>
          <a:p>
            <a:pPr lvl="1"/>
            <a:r>
              <a:rPr lang="en-US" dirty="0" smtClean="0"/>
              <a:t>There is </a:t>
            </a:r>
            <a:r>
              <a:rPr lang="en-US" dirty="0"/>
              <a:t>a great deal of variation in how much encryption increases the size of data, ranging from a low of 43% to a whopping </a:t>
            </a:r>
            <a:r>
              <a:rPr lang="en-US" dirty="0" smtClean="0"/>
              <a:t>2</a:t>
            </a:r>
            <a:r>
              <a:rPr lang="pl-PL" dirty="0" smtClean="0"/>
              <a:t> </a:t>
            </a:r>
            <a:r>
              <a:rPr lang="en-US" dirty="0" smtClean="0"/>
              <a:t>460%</a:t>
            </a:r>
            <a:endParaRPr lang="pl-PL" dirty="0" smtClean="0"/>
          </a:p>
          <a:p>
            <a:pPr lvl="1"/>
            <a:r>
              <a:rPr lang="pl-PL" dirty="0"/>
              <a:t>((8 + data) / (x+1)) * (2 * x + 16</a:t>
            </a:r>
            <a:r>
              <a:rPr lang="pl-PL" dirty="0" smtClean="0"/>
              <a:t>); x </a:t>
            </a:r>
            <a:r>
              <a:rPr lang="pl-PL" dirty="0"/>
              <a:t>= 8 for DES i RC, 16 for AES</a:t>
            </a:r>
          </a:p>
          <a:p>
            <a:pPr lvl="1"/>
            <a:endParaRPr lang="en-US" dirty="0" smtClean="0"/>
          </a:p>
        </p:txBody>
      </p:sp>
    </p:spTree>
    <p:extLst>
      <p:ext uri="{BB962C8B-B14F-4D97-AF65-F5344CB8AC3E}">
        <p14:creationId xmlns:p14="http://schemas.microsoft.com/office/powerpoint/2010/main" val="3996104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pl-PL" smtClean="0"/>
              <a:t>SQLDay 2014</a:t>
            </a:r>
          </a:p>
          <a:p>
            <a:endParaRPr lang="pl-PL" dirty="0" smtClean="0"/>
          </a:p>
        </p:txBody>
      </p:sp>
      <p:graphicFrame>
        <p:nvGraphicFramePr>
          <p:cNvPr id="5" name="Tabela 3"/>
          <p:cNvGraphicFramePr>
            <a:graphicFrameLocks noGrp="1"/>
          </p:cNvGraphicFramePr>
          <p:nvPr>
            <p:extLst>
              <p:ext uri="{D42A27DB-BD31-4B8C-83A1-F6EECF244321}">
                <p14:modId xmlns:p14="http://schemas.microsoft.com/office/powerpoint/2010/main" val="492383910"/>
              </p:ext>
            </p:extLst>
          </p:nvPr>
        </p:nvGraphicFramePr>
        <p:xfrm>
          <a:off x="609600" y="2362200"/>
          <a:ext cx="7784448" cy="2448594"/>
        </p:xfrm>
        <a:graphic>
          <a:graphicData uri="http://schemas.openxmlformats.org/drawingml/2006/table">
            <a:tbl>
              <a:tblPr firstRow="1" firstCol="1" lastRow="1" lastCol="1" bandRow="1" bandCol="1">
                <a:tableStyleId>{5C22544A-7EE6-4342-B048-85BDC9FD1C3A}</a:tableStyleId>
              </a:tblPr>
              <a:tblGrid>
                <a:gridCol w="1946112"/>
                <a:gridCol w="1946112"/>
                <a:gridCol w="1946112"/>
                <a:gridCol w="1946112"/>
              </a:tblGrid>
              <a:tr h="371814">
                <a:tc>
                  <a:txBody>
                    <a:bodyPr/>
                    <a:lstStyle/>
                    <a:p>
                      <a:pPr algn="ctr">
                        <a:lnSpc>
                          <a:spcPts val="1300"/>
                        </a:lnSpc>
                        <a:spcBef>
                          <a:spcPts val="300"/>
                        </a:spcBef>
                        <a:spcAft>
                          <a:spcPts val="300"/>
                        </a:spcAft>
                      </a:pPr>
                      <a:r>
                        <a:rPr lang="en-US" sz="1200" dirty="0">
                          <a:effectLst/>
                        </a:rPr>
                        <a:t>Algorithm</a:t>
                      </a:r>
                      <a:endParaRPr lang="en-US" sz="1200" b="1" dirty="0">
                        <a:solidFill>
                          <a:srgbClr val="000000"/>
                        </a:solidFill>
                        <a:effectLst/>
                        <a:latin typeface="Verdana"/>
                        <a:ea typeface="Times New Roman"/>
                        <a:cs typeface="Times New Roman"/>
                      </a:endParaRPr>
                    </a:p>
                  </a:txBody>
                  <a:tcPr marL="48044" marR="48044" marT="0" marB="0"/>
                </a:tc>
                <a:tc>
                  <a:txBody>
                    <a:bodyPr/>
                    <a:lstStyle/>
                    <a:p>
                      <a:pPr algn="ctr">
                        <a:lnSpc>
                          <a:spcPts val="1300"/>
                        </a:lnSpc>
                        <a:spcBef>
                          <a:spcPts val="300"/>
                        </a:spcBef>
                        <a:spcAft>
                          <a:spcPts val="300"/>
                        </a:spcAft>
                      </a:pPr>
                      <a:r>
                        <a:rPr lang="en-US" sz="1200" dirty="0">
                          <a:effectLst/>
                        </a:rPr>
                        <a:t>Maximum </a:t>
                      </a:r>
                      <a:br>
                        <a:rPr lang="en-US" sz="1200" dirty="0">
                          <a:effectLst/>
                        </a:rPr>
                      </a:br>
                      <a:r>
                        <a:rPr lang="en-US" sz="1200" dirty="0">
                          <a:effectLst/>
                        </a:rPr>
                        <a:t>Increase</a:t>
                      </a:r>
                      <a:endParaRPr lang="en-US" sz="1200" b="1" dirty="0">
                        <a:solidFill>
                          <a:srgbClr val="000000"/>
                        </a:solidFill>
                        <a:effectLst/>
                        <a:latin typeface="Verdana"/>
                        <a:ea typeface="Times New Roman"/>
                        <a:cs typeface="Times New Roman"/>
                      </a:endParaRPr>
                    </a:p>
                  </a:txBody>
                  <a:tcPr marL="48044" marR="48044" marT="0" marB="0"/>
                </a:tc>
                <a:tc>
                  <a:txBody>
                    <a:bodyPr/>
                    <a:lstStyle/>
                    <a:p>
                      <a:pPr algn="ctr">
                        <a:lnSpc>
                          <a:spcPts val="1300"/>
                        </a:lnSpc>
                        <a:spcBef>
                          <a:spcPts val="300"/>
                        </a:spcBef>
                        <a:spcAft>
                          <a:spcPts val="300"/>
                        </a:spcAft>
                      </a:pPr>
                      <a:r>
                        <a:rPr lang="en-US" sz="1200" dirty="0">
                          <a:effectLst/>
                        </a:rPr>
                        <a:t>Minimum</a:t>
                      </a:r>
                      <a:br>
                        <a:rPr lang="en-US" sz="1200" dirty="0">
                          <a:effectLst/>
                        </a:rPr>
                      </a:br>
                      <a:r>
                        <a:rPr lang="en-US" sz="1200" dirty="0">
                          <a:effectLst/>
                        </a:rPr>
                        <a:t>Increase</a:t>
                      </a:r>
                      <a:endParaRPr lang="en-US" sz="1200" b="1" dirty="0">
                        <a:solidFill>
                          <a:srgbClr val="000000"/>
                        </a:solidFill>
                        <a:effectLst/>
                        <a:latin typeface="Verdana"/>
                        <a:ea typeface="Times New Roman"/>
                        <a:cs typeface="Times New Roman"/>
                      </a:endParaRPr>
                    </a:p>
                  </a:txBody>
                  <a:tcPr marL="48044" marR="48044" marT="0" marB="0"/>
                </a:tc>
                <a:tc>
                  <a:txBody>
                    <a:bodyPr/>
                    <a:lstStyle/>
                    <a:p>
                      <a:pPr algn="ctr">
                        <a:lnSpc>
                          <a:spcPts val="1300"/>
                        </a:lnSpc>
                        <a:spcBef>
                          <a:spcPts val="300"/>
                        </a:spcBef>
                        <a:spcAft>
                          <a:spcPts val="300"/>
                        </a:spcAft>
                      </a:pPr>
                      <a:r>
                        <a:rPr lang="en-US" sz="1200" dirty="0">
                          <a:effectLst/>
                        </a:rPr>
                        <a:t>Average</a:t>
                      </a:r>
                      <a:br>
                        <a:rPr lang="en-US" sz="1200" dirty="0">
                          <a:effectLst/>
                        </a:rPr>
                      </a:br>
                      <a:r>
                        <a:rPr lang="en-US" sz="1200" dirty="0">
                          <a:effectLst/>
                        </a:rPr>
                        <a:t>Increase</a:t>
                      </a:r>
                      <a:endParaRPr lang="en-US" sz="1200" b="1" dirty="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Triple DES</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3.80</a:t>
                      </a:r>
                      <a:endParaRPr lang="en-US" sz="1200" dirty="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0.45</a:t>
                      </a:r>
                      <a:endParaRPr lang="en-US" sz="1200" dirty="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1.77</a:t>
                      </a:r>
                      <a:endParaRPr lang="en-US" sz="120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AES 128</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5.40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0.54</a:t>
                      </a:r>
                      <a:endParaRPr lang="en-US" sz="1200" dirty="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2.51</a:t>
                      </a:r>
                      <a:endParaRPr lang="en-US" sz="120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AES 192</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5.40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0.54</a:t>
                      </a:r>
                      <a:endParaRPr lang="en-US" sz="1200" dirty="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2.51</a:t>
                      </a:r>
                      <a:endParaRPr lang="en-US" sz="120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AES 256</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5.40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0.54</a:t>
                      </a:r>
                      <a:endParaRPr lang="en-US" sz="1200" dirty="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2.51</a:t>
                      </a:r>
                      <a:endParaRPr lang="en-US" sz="120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Certificate</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11.80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0.54</a:t>
                      </a:r>
                      <a:endParaRPr lang="en-US" sz="1200" dirty="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5.16</a:t>
                      </a:r>
                      <a:endParaRPr lang="en-US" sz="1200" dirty="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DES</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3.80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0.45</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1.77</a:t>
                      </a:r>
                      <a:endParaRPr lang="en-US" sz="1200" dirty="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DESX</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3.80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0.45</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1.77</a:t>
                      </a:r>
                      <a:endParaRPr lang="en-US" sz="1200" dirty="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RC2</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3.80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0.45</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1.77</a:t>
                      </a:r>
                      <a:endParaRPr lang="en-US" sz="1200" dirty="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RC4</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3.60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0.43</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1.73</a:t>
                      </a:r>
                      <a:endParaRPr lang="en-US" sz="1200" dirty="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RSA 1024</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11.80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0.54</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5.16</a:t>
                      </a:r>
                      <a:endParaRPr lang="en-US" sz="1200" dirty="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RSA 2048</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24.60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2.08</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11.31</a:t>
                      </a:r>
                      <a:endParaRPr lang="en-US" sz="1200" dirty="0">
                        <a:solidFill>
                          <a:srgbClr val="000000"/>
                        </a:solidFill>
                        <a:effectLst/>
                        <a:latin typeface="Verdana"/>
                        <a:ea typeface="Times New Roman"/>
                        <a:cs typeface="Times New Roman"/>
                      </a:endParaRPr>
                    </a:p>
                  </a:txBody>
                  <a:tcPr marL="48044" marR="48044" marT="0" marB="0"/>
                </a:tc>
              </a:tr>
              <a:tr h="173065">
                <a:tc>
                  <a:txBody>
                    <a:bodyPr/>
                    <a:lstStyle/>
                    <a:p>
                      <a:pPr>
                        <a:lnSpc>
                          <a:spcPts val="1300"/>
                        </a:lnSpc>
                        <a:spcBef>
                          <a:spcPts val="300"/>
                        </a:spcBef>
                        <a:spcAft>
                          <a:spcPts val="300"/>
                        </a:spcAft>
                      </a:pPr>
                      <a:r>
                        <a:rPr lang="en-US" sz="1200">
                          <a:effectLst/>
                        </a:rPr>
                        <a:t>RSA 512</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a:effectLst/>
                        </a:rPr>
                        <a:t>5.40</a:t>
                      </a:r>
                      <a:endParaRPr lang="en-US" sz="120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1.06</a:t>
                      </a:r>
                      <a:endParaRPr lang="en-US" sz="1200" dirty="0">
                        <a:solidFill>
                          <a:srgbClr val="000000"/>
                        </a:solidFill>
                        <a:effectLst/>
                        <a:latin typeface="Verdana"/>
                        <a:ea typeface="Times New Roman"/>
                        <a:cs typeface="Times New Roman"/>
                      </a:endParaRPr>
                    </a:p>
                  </a:txBody>
                  <a:tcPr marL="48044" marR="48044" marT="0" marB="0"/>
                </a:tc>
                <a:tc>
                  <a:txBody>
                    <a:bodyPr/>
                    <a:lstStyle/>
                    <a:p>
                      <a:pPr algn="r">
                        <a:lnSpc>
                          <a:spcPts val="1300"/>
                        </a:lnSpc>
                        <a:spcBef>
                          <a:spcPts val="300"/>
                        </a:spcBef>
                        <a:spcAft>
                          <a:spcPts val="300"/>
                        </a:spcAft>
                      </a:pPr>
                      <a:r>
                        <a:rPr lang="en-US" sz="1200" dirty="0">
                          <a:effectLst/>
                        </a:rPr>
                        <a:t>3.23</a:t>
                      </a:r>
                      <a:endParaRPr lang="en-US" sz="1200" dirty="0">
                        <a:solidFill>
                          <a:srgbClr val="000000"/>
                        </a:solidFill>
                        <a:effectLst/>
                        <a:latin typeface="Verdana"/>
                        <a:ea typeface="Times New Roman"/>
                        <a:cs typeface="Times New Roman"/>
                      </a:endParaRPr>
                    </a:p>
                  </a:txBody>
                  <a:tcPr marL="48044" marR="48044" marT="0" marB="0"/>
                </a:tc>
              </a:tr>
            </a:tbl>
          </a:graphicData>
        </a:graphic>
      </p:graphicFrame>
      <p:sp>
        <p:nvSpPr>
          <p:cNvPr id="6" name="Title 1"/>
          <p:cNvSpPr>
            <a:spLocks noGrp="1"/>
          </p:cNvSpPr>
          <p:nvPr>
            <p:ph type="title"/>
          </p:nvPr>
        </p:nvSpPr>
        <p:spPr>
          <a:xfrm>
            <a:off x="480237" y="228600"/>
            <a:ext cx="8229600" cy="1143000"/>
          </a:xfrm>
        </p:spPr>
        <p:txBody>
          <a:bodyPr/>
          <a:lstStyle/>
          <a:p>
            <a:r>
              <a:rPr lang="pl-PL" dirty="0" smtClean="0"/>
              <a:t>Performance </a:t>
            </a:r>
            <a:r>
              <a:rPr lang="pl-PL" dirty="0" err="1" smtClean="0"/>
              <a:t>Impact</a:t>
            </a:r>
            <a:endParaRPr lang="pl-PL" dirty="0"/>
          </a:p>
        </p:txBody>
      </p:sp>
    </p:spTree>
    <p:extLst>
      <p:ext uri="{BB962C8B-B14F-4D97-AF65-F5344CB8AC3E}">
        <p14:creationId xmlns:p14="http://schemas.microsoft.com/office/powerpoint/2010/main" val="158774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a:t>
            </a:r>
            <a:r>
              <a:rPr lang="pl-PL" dirty="0"/>
              <a:t> </a:t>
            </a:r>
            <a:r>
              <a:rPr lang="pl-PL" dirty="0" smtClean="0"/>
              <a:t>Data</a:t>
            </a:r>
            <a:endParaRPr lang="pl-PL" dirty="0"/>
          </a:p>
        </p:txBody>
      </p:sp>
      <p:sp>
        <p:nvSpPr>
          <p:cNvPr id="3" name="Content Placeholder 2"/>
          <p:cNvSpPr>
            <a:spLocks noGrp="1"/>
          </p:cNvSpPr>
          <p:nvPr>
            <p:ph idx="1"/>
          </p:nvPr>
        </p:nvSpPr>
        <p:spPr>
          <a:xfrm>
            <a:off x="381000" y="1295400"/>
            <a:ext cx="8382000" cy="2862322"/>
          </a:xfrm>
        </p:spPr>
        <p:txBody>
          <a:bodyPr>
            <a:normAutofit lnSpcReduction="10000"/>
          </a:bodyPr>
          <a:lstStyle/>
          <a:p>
            <a:r>
              <a:rPr lang="pl-PL" dirty="0" err="1" smtClean="0"/>
              <a:t>Encryptions</a:t>
            </a:r>
            <a:r>
              <a:rPr lang="pl-PL" dirty="0" smtClean="0"/>
              <a:t> </a:t>
            </a:r>
            <a:r>
              <a:rPr lang="pl-PL" dirty="0" err="1" smtClean="0"/>
              <a:t>offers</a:t>
            </a:r>
            <a:r>
              <a:rPr lang="pl-PL" dirty="0" smtClean="0"/>
              <a:t> </a:t>
            </a:r>
            <a:r>
              <a:rPr lang="pl-PL" dirty="0" err="1" smtClean="0"/>
              <a:t>confidentiality</a:t>
            </a:r>
            <a:endParaRPr lang="pl-PL" dirty="0" smtClean="0"/>
          </a:p>
          <a:p>
            <a:pPr lvl="1"/>
            <a:r>
              <a:rPr lang="en-US" dirty="0"/>
              <a:t>Because unencrypted data must be stored in memory buffers before being transmitted to clients, it is impossible to keep data away from an administrator who has the ability to debug the process or to patch the server</a:t>
            </a:r>
            <a:endParaRPr lang="pl-PL" dirty="0" smtClean="0"/>
          </a:p>
          <a:p>
            <a:r>
              <a:rPr lang="en-US" dirty="0" smtClean="0"/>
              <a:t>Message </a:t>
            </a:r>
            <a:r>
              <a:rPr lang="en-US" dirty="0"/>
              <a:t>Authentication </a:t>
            </a:r>
            <a:r>
              <a:rPr lang="en-US" dirty="0" smtClean="0"/>
              <a:t>Codes</a:t>
            </a:r>
            <a:r>
              <a:rPr lang="pl-PL" dirty="0" smtClean="0"/>
              <a:t> </a:t>
            </a:r>
            <a:r>
              <a:rPr lang="pl-PL" dirty="0" err="1" smtClean="0"/>
              <a:t>offers</a:t>
            </a:r>
            <a:r>
              <a:rPr lang="pl-PL" dirty="0" smtClean="0"/>
              <a:t> </a:t>
            </a:r>
            <a:r>
              <a:rPr lang="pl-PL" dirty="0" err="1" smtClean="0"/>
              <a:t>integrity</a:t>
            </a:r>
            <a:endParaRPr lang="pl-PL" dirty="0"/>
          </a:p>
          <a:p>
            <a:pPr lvl="1"/>
            <a:r>
              <a:rPr lang="pl-PL" dirty="0" err="1" smtClean="0"/>
              <a:t>Should</a:t>
            </a:r>
            <a:r>
              <a:rPr lang="pl-PL" dirty="0" smtClean="0"/>
              <a:t> be </a:t>
            </a:r>
            <a:r>
              <a:rPr lang="pl-PL" dirty="0"/>
              <a:t>g</a:t>
            </a:r>
            <a:r>
              <a:rPr lang="en-US" dirty="0" err="1" smtClean="0"/>
              <a:t>enerated</a:t>
            </a:r>
            <a:r>
              <a:rPr lang="en-US" dirty="0" smtClean="0"/>
              <a:t> </a:t>
            </a:r>
            <a:r>
              <a:rPr lang="en-US" dirty="0"/>
              <a:t>with additional secret</a:t>
            </a:r>
            <a:r>
              <a:rPr lang="pl-PL" dirty="0"/>
              <a:t> to </a:t>
            </a:r>
            <a:r>
              <a:rPr lang="pl-PL" dirty="0" err="1"/>
              <a:t>protect</a:t>
            </a:r>
            <a:r>
              <a:rPr lang="pl-PL" dirty="0"/>
              <a:t> </a:t>
            </a:r>
            <a:r>
              <a:rPr lang="en-US" dirty="0"/>
              <a:t>against brute-force and dictionary </a:t>
            </a:r>
            <a:r>
              <a:rPr lang="en-US" dirty="0" smtClean="0"/>
              <a:t>attacks</a:t>
            </a:r>
            <a:endParaRPr lang="pl-PL" dirty="0" smtClean="0"/>
          </a:p>
          <a:p>
            <a:pPr lvl="1"/>
            <a:r>
              <a:rPr lang="pl-PL" dirty="0" err="1" smtClean="0"/>
              <a:t>Can</a:t>
            </a:r>
            <a:r>
              <a:rPr lang="pl-PL" dirty="0" smtClean="0"/>
              <a:t> be </a:t>
            </a:r>
            <a:r>
              <a:rPr lang="pl-PL" dirty="0" err="1"/>
              <a:t>use</a:t>
            </a:r>
            <a:r>
              <a:rPr lang="pl-PL" dirty="0"/>
              <a:t> (</a:t>
            </a:r>
            <a:r>
              <a:rPr lang="en-US" dirty="0"/>
              <a:t>in </a:t>
            </a:r>
            <a:r>
              <a:rPr lang="en-US" dirty="0" err="1"/>
              <a:t>limite</a:t>
            </a:r>
            <a:r>
              <a:rPr lang="pl-PL" dirty="0"/>
              <a:t>d</a:t>
            </a:r>
            <a:r>
              <a:rPr lang="en-US" dirty="0"/>
              <a:t> way</a:t>
            </a:r>
            <a:r>
              <a:rPr lang="pl-PL" dirty="0"/>
              <a:t>) to </a:t>
            </a:r>
            <a:r>
              <a:rPr lang="en-US" dirty="0"/>
              <a:t>search </a:t>
            </a:r>
            <a:r>
              <a:rPr lang="pl-PL" dirty="0" err="1"/>
              <a:t>through</a:t>
            </a:r>
            <a:r>
              <a:rPr lang="pl-PL" dirty="0"/>
              <a:t> </a:t>
            </a:r>
            <a:r>
              <a:rPr lang="en-US" dirty="0"/>
              <a:t>encrypted data</a:t>
            </a:r>
          </a:p>
        </p:txBody>
      </p:sp>
    </p:spTree>
    <p:extLst>
      <p:ext uri="{BB962C8B-B14F-4D97-AF65-F5344CB8AC3E}">
        <p14:creationId xmlns:p14="http://schemas.microsoft.com/office/powerpoint/2010/main" val="480576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a:t>
            </a:r>
            <a:r>
              <a:rPr lang="pl-PL" dirty="0"/>
              <a:t> </a:t>
            </a:r>
            <a:r>
              <a:rPr lang="pl-PL" dirty="0" err="1" smtClean="0"/>
              <a:t>Code</a:t>
            </a:r>
            <a:r>
              <a:rPr lang="pl-PL" dirty="0" smtClean="0"/>
              <a:t> </a:t>
            </a:r>
            <a:r>
              <a:rPr lang="pl-PL" dirty="0" err="1" smtClean="0"/>
              <a:t>Modules</a:t>
            </a:r>
            <a:endParaRPr lang="pl-PL" dirty="0"/>
          </a:p>
        </p:txBody>
      </p:sp>
      <p:sp>
        <p:nvSpPr>
          <p:cNvPr id="3" name="Content Placeholder 2"/>
          <p:cNvSpPr>
            <a:spLocks noGrp="1"/>
          </p:cNvSpPr>
          <p:nvPr>
            <p:ph idx="1"/>
          </p:nvPr>
        </p:nvSpPr>
        <p:spPr>
          <a:xfrm>
            <a:off x="381000" y="1295400"/>
            <a:ext cx="8382000" cy="5269135"/>
          </a:xfrm>
        </p:spPr>
        <p:txBody>
          <a:bodyPr/>
          <a:lstStyle/>
          <a:p>
            <a:r>
              <a:rPr lang="en-US" dirty="0"/>
              <a:t>One of the benefits of having encryption within SQL Server is that it provides the ability to sign code modules </a:t>
            </a:r>
            <a:r>
              <a:rPr lang="en-US" dirty="0" smtClean="0"/>
              <a:t>digitally </a:t>
            </a:r>
            <a:r>
              <a:rPr lang="en-US" dirty="0"/>
              <a:t>with </a:t>
            </a:r>
            <a:r>
              <a:rPr lang="en-US" dirty="0" smtClean="0"/>
              <a:t>certificates</a:t>
            </a:r>
            <a:endParaRPr lang="pl-PL" dirty="0" smtClean="0"/>
          </a:p>
          <a:p>
            <a:r>
              <a:rPr lang="en-US" dirty="0"/>
              <a:t>This provides </a:t>
            </a:r>
            <a:r>
              <a:rPr lang="pl-PL" dirty="0" err="1" smtClean="0"/>
              <a:t>very</a:t>
            </a:r>
            <a:r>
              <a:rPr lang="pl-PL" dirty="0" smtClean="0"/>
              <a:t> </a:t>
            </a:r>
            <a:r>
              <a:rPr lang="en-US" dirty="0" smtClean="0"/>
              <a:t>granular </a:t>
            </a:r>
            <a:r>
              <a:rPr lang="en-US" dirty="0"/>
              <a:t>control over access to </a:t>
            </a:r>
            <a:r>
              <a:rPr lang="en-US" dirty="0" smtClean="0"/>
              <a:t>tables</a:t>
            </a:r>
            <a:endParaRPr lang="pl-PL" dirty="0" smtClean="0"/>
          </a:p>
          <a:p>
            <a:pPr lvl="1"/>
            <a:r>
              <a:rPr lang="en-US" dirty="0" smtClean="0"/>
              <a:t>Modules can get additional permissions</a:t>
            </a:r>
          </a:p>
          <a:p>
            <a:pPr lvl="1"/>
            <a:r>
              <a:rPr lang="pl-PL" dirty="0" smtClean="0"/>
              <a:t>No </a:t>
            </a:r>
            <a:r>
              <a:rPr lang="pl-PL" dirty="0" err="1" smtClean="0"/>
              <a:t>need</a:t>
            </a:r>
            <a:r>
              <a:rPr lang="pl-PL" dirty="0" smtClean="0"/>
              <a:t> of </a:t>
            </a:r>
            <a:r>
              <a:rPr lang="en-US" dirty="0" smtClean="0"/>
              <a:t>changing execution context</a:t>
            </a:r>
          </a:p>
          <a:p>
            <a:r>
              <a:rPr lang="en-US" dirty="0" smtClean="0"/>
              <a:t>Module authenticity</a:t>
            </a:r>
            <a:r>
              <a:rPr lang="pl-PL" dirty="0" smtClean="0"/>
              <a:t> </a:t>
            </a:r>
            <a:r>
              <a:rPr lang="pl-PL" dirty="0" err="1" smtClean="0"/>
              <a:t>will</a:t>
            </a:r>
            <a:r>
              <a:rPr lang="pl-PL" dirty="0" smtClean="0"/>
              <a:t> be </a:t>
            </a:r>
            <a:r>
              <a:rPr lang="en-US" dirty="0" smtClean="0"/>
              <a:t>guaranteed</a:t>
            </a:r>
            <a:endParaRPr lang="pl-PL" dirty="0" smtClean="0"/>
          </a:p>
          <a:p>
            <a:pPr lvl="1"/>
            <a:r>
              <a:rPr lang="en-US" dirty="0"/>
              <a:t>Like other documents that are digitally signed, the certificate is invalidated when the code </a:t>
            </a:r>
            <a:r>
              <a:rPr lang="en-US" dirty="0" smtClean="0"/>
              <a:t>changes</a:t>
            </a:r>
            <a:endParaRPr lang="pl-PL" dirty="0" smtClean="0"/>
          </a:p>
          <a:p>
            <a:pPr lvl="2"/>
            <a:r>
              <a:rPr lang="en-US" dirty="0"/>
              <a:t>The code </a:t>
            </a:r>
            <a:r>
              <a:rPr lang="pl-PL" dirty="0" err="1" smtClean="0"/>
              <a:t>will</a:t>
            </a:r>
            <a:r>
              <a:rPr lang="pl-PL" dirty="0" smtClean="0"/>
              <a:t> not </a:t>
            </a:r>
            <a:r>
              <a:rPr lang="en-US" dirty="0" smtClean="0"/>
              <a:t>execute </a:t>
            </a:r>
            <a:r>
              <a:rPr lang="en-US" dirty="0"/>
              <a:t>under the context of the certificate</a:t>
            </a:r>
            <a:endParaRPr lang="en-US" dirty="0" smtClean="0"/>
          </a:p>
          <a:p>
            <a:r>
              <a:rPr lang="en-US" dirty="0" smtClean="0"/>
              <a:t>Available</a:t>
            </a:r>
            <a:r>
              <a:rPr lang="pl-PL" dirty="0" smtClean="0"/>
              <a:t> on </a:t>
            </a:r>
            <a:r>
              <a:rPr lang="pl-PL" dirty="0" err="1" smtClean="0"/>
              <a:t>server</a:t>
            </a:r>
            <a:r>
              <a:rPr lang="pl-PL" dirty="0" smtClean="0"/>
              <a:t> </a:t>
            </a:r>
            <a:r>
              <a:rPr lang="pl-PL" dirty="0" err="1" smtClean="0"/>
              <a:t>level</a:t>
            </a:r>
            <a:endParaRPr lang="pl-PL" dirty="0" smtClean="0"/>
          </a:p>
          <a:p>
            <a:pPr lvl="1"/>
            <a:r>
              <a:rPr lang="pl-PL" dirty="0" err="1" smtClean="0"/>
              <a:t>Certificate</a:t>
            </a:r>
            <a:r>
              <a:rPr lang="pl-PL" dirty="0" smtClean="0"/>
              <a:t> in master </a:t>
            </a:r>
            <a:r>
              <a:rPr lang="pl-PL" dirty="0" err="1" smtClean="0"/>
              <a:t>database</a:t>
            </a:r>
            <a:r>
              <a:rPr lang="pl-PL" dirty="0" smtClean="0"/>
              <a:t> </a:t>
            </a:r>
            <a:r>
              <a:rPr lang="pl-PL" dirty="0"/>
              <a:t>&amp;</a:t>
            </a:r>
            <a:r>
              <a:rPr lang="pl-PL" dirty="0" smtClean="0"/>
              <a:t> login</a:t>
            </a:r>
          </a:p>
          <a:p>
            <a:r>
              <a:rPr lang="pl-PL" dirty="0" smtClean="0"/>
              <a:t>And on </a:t>
            </a:r>
            <a:r>
              <a:rPr lang="pl-PL" dirty="0" err="1" smtClean="0"/>
              <a:t>database</a:t>
            </a:r>
            <a:r>
              <a:rPr lang="pl-PL" dirty="0" smtClean="0"/>
              <a:t> </a:t>
            </a:r>
            <a:r>
              <a:rPr lang="pl-PL" dirty="0" err="1" smtClean="0"/>
              <a:t>level</a:t>
            </a:r>
            <a:endParaRPr lang="pl-PL" dirty="0" smtClean="0"/>
          </a:p>
          <a:p>
            <a:pPr lvl="1"/>
            <a:r>
              <a:rPr lang="pl-PL" dirty="0" err="1" smtClean="0"/>
              <a:t>Certificate</a:t>
            </a:r>
            <a:r>
              <a:rPr lang="pl-PL" dirty="0" smtClean="0"/>
              <a:t> in </a:t>
            </a:r>
            <a:r>
              <a:rPr lang="pl-PL" dirty="0" err="1" smtClean="0"/>
              <a:t>user</a:t>
            </a:r>
            <a:r>
              <a:rPr lang="pl-PL" dirty="0" smtClean="0"/>
              <a:t> </a:t>
            </a:r>
            <a:r>
              <a:rPr lang="pl-PL" dirty="0" err="1" smtClean="0"/>
              <a:t>database</a:t>
            </a:r>
            <a:r>
              <a:rPr lang="pl-PL" dirty="0" smtClean="0"/>
              <a:t> &amp; </a:t>
            </a:r>
            <a:r>
              <a:rPr lang="pl-PL" dirty="0" err="1" smtClean="0"/>
              <a:t>user</a:t>
            </a:r>
            <a:r>
              <a:rPr lang="pl-PL" dirty="0" smtClean="0"/>
              <a:t> </a:t>
            </a:r>
            <a:r>
              <a:rPr lang="pl-PL" dirty="0" err="1" smtClean="0"/>
              <a:t>account</a:t>
            </a:r>
            <a:endParaRPr lang="pl-PL" dirty="0" smtClean="0"/>
          </a:p>
          <a:p>
            <a:pPr lvl="1"/>
            <a:endParaRPr lang="en-US" dirty="0" smtClean="0"/>
          </a:p>
        </p:txBody>
      </p:sp>
    </p:spTree>
    <p:extLst>
      <p:ext uri="{BB962C8B-B14F-4D97-AF65-F5344CB8AC3E}">
        <p14:creationId xmlns:p14="http://schemas.microsoft.com/office/powerpoint/2010/main" val="2168939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36883" y="2438400"/>
            <a:ext cx="8229600" cy="1143000"/>
          </a:xfrm>
        </p:spPr>
        <p:txBody>
          <a:bodyPr/>
          <a:lstStyle/>
          <a:p>
            <a:r>
              <a:rPr lang="pl-PL" dirty="0" err="1" smtClean="0"/>
              <a:t>Signing</a:t>
            </a:r>
            <a:r>
              <a:rPr lang="pl-PL" dirty="0" smtClean="0"/>
              <a:t> Data</a:t>
            </a:r>
            <a:endParaRPr lang="en-US" dirty="0"/>
          </a:p>
        </p:txBody>
      </p:sp>
      <p:cxnSp>
        <p:nvCxnSpPr>
          <p:cNvPr id="3" name="Straight Connector 2"/>
          <p:cNvCxnSpPr/>
          <p:nvPr/>
        </p:nvCxnSpPr>
        <p:spPr>
          <a:xfrm>
            <a:off x="3436883" y="3972911"/>
            <a:ext cx="52341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46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Kryptografia w SQL Server</a:t>
            </a:r>
            <a:endParaRPr lang="pl-PL" dirty="0"/>
          </a:p>
        </p:txBody>
      </p:sp>
      <p:sp>
        <p:nvSpPr>
          <p:cNvPr id="3" name="Subtitle 2"/>
          <p:cNvSpPr>
            <a:spLocks noGrp="1"/>
          </p:cNvSpPr>
          <p:nvPr>
            <p:ph type="subTitle" idx="1"/>
          </p:nvPr>
        </p:nvSpPr>
        <p:spPr/>
        <p:txBody>
          <a:bodyPr/>
          <a:lstStyle/>
          <a:p>
            <a:r>
              <a:rPr lang="pl-PL" dirty="0" smtClean="0"/>
              <a:t>Łukasz Grala</a:t>
            </a:r>
            <a:endParaRPr lang="pl-PL" dirty="0"/>
          </a:p>
        </p:txBody>
      </p:sp>
    </p:spTree>
    <p:extLst>
      <p:ext uri="{BB962C8B-B14F-4D97-AF65-F5344CB8AC3E}">
        <p14:creationId xmlns:p14="http://schemas.microsoft.com/office/powerpoint/2010/main" val="2156728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Catalog Views</a:t>
            </a:r>
            <a:endParaRPr lang="pl-PL" dirty="0"/>
          </a:p>
        </p:txBody>
      </p:sp>
      <p:graphicFrame>
        <p:nvGraphicFramePr>
          <p:cNvPr id="5" name="Tabela 4"/>
          <p:cNvGraphicFramePr>
            <a:graphicFrameLocks noGrp="1"/>
          </p:cNvGraphicFramePr>
          <p:nvPr>
            <p:extLst>
              <p:ext uri="{D42A27DB-BD31-4B8C-83A1-F6EECF244321}">
                <p14:modId xmlns:p14="http://schemas.microsoft.com/office/powerpoint/2010/main" val="3248149517"/>
              </p:ext>
            </p:extLst>
          </p:nvPr>
        </p:nvGraphicFramePr>
        <p:xfrm>
          <a:off x="459971" y="1676400"/>
          <a:ext cx="7991800" cy="4306482"/>
        </p:xfrm>
        <a:graphic>
          <a:graphicData uri="http://schemas.openxmlformats.org/drawingml/2006/table">
            <a:tbl>
              <a:tblPr firstRow="1" firstCol="1" lastRow="1" lastCol="1" bandRow="1" bandCol="1">
                <a:tableStyleId>{5C22544A-7EE6-4342-B048-85BDC9FD1C3A}</a:tableStyleId>
              </a:tblPr>
              <a:tblGrid>
                <a:gridCol w="2154527"/>
                <a:gridCol w="5837273"/>
              </a:tblGrid>
              <a:tr h="877482">
                <a:tc>
                  <a:txBody>
                    <a:bodyPr/>
                    <a:lstStyle/>
                    <a:p>
                      <a:pPr>
                        <a:lnSpc>
                          <a:spcPts val="1300"/>
                        </a:lnSpc>
                        <a:spcBef>
                          <a:spcPts val="300"/>
                        </a:spcBef>
                        <a:spcAft>
                          <a:spcPts val="300"/>
                        </a:spcAft>
                      </a:pPr>
                      <a:r>
                        <a:rPr lang="en-US" sz="1200" b="0" dirty="0" err="1">
                          <a:effectLst/>
                        </a:rPr>
                        <a:t>sys.certificates</a:t>
                      </a:r>
                      <a:endParaRPr lang="en-US" sz="1200" b="0" dirty="0">
                        <a:solidFill>
                          <a:srgbClr val="000000"/>
                        </a:solidFill>
                        <a:effectLst/>
                        <a:latin typeface="Verdana"/>
                        <a:ea typeface="Times New Roman"/>
                        <a:cs typeface="Times New Roman"/>
                      </a:endParaRPr>
                    </a:p>
                  </a:txBody>
                  <a:tcPr marL="26904" marR="26904" marT="0" marB="0" anchor="ctr"/>
                </a:tc>
                <a:tc>
                  <a:txBody>
                    <a:bodyPr/>
                    <a:lstStyle/>
                    <a:p>
                      <a:pPr>
                        <a:lnSpc>
                          <a:spcPts val="1300"/>
                        </a:lnSpc>
                        <a:spcBef>
                          <a:spcPts val="300"/>
                        </a:spcBef>
                        <a:spcAft>
                          <a:spcPts val="300"/>
                        </a:spcAft>
                      </a:pPr>
                      <a:r>
                        <a:rPr lang="en-US" sz="1200" b="0" dirty="0">
                          <a:effectLst/>
                        </a:rPr>
                        <a:t>Contains information about all of the certificates installed in the current database. It includes the name you give it when creating the key, its ID, the ID of the principal that owns the certificate, the type of protection, and its start and expiration date. The thumbprint field contains an SHA-1 hash of the </a:t>
                      </a:r>
                      <a:r>
                        <a:rPr lang="en-US" sz="1200" b="0" dirty="0" smtClean="0">
                          <a:effectLst/>
                        </a:rPr>
                        <a:t>certificate</a:t>
                      </a:r>
                      <a:endParaRPr lang="en-US" sz="1200" b="0" dirty="0">
                        <a:solidFill>
                          <a:srgbClr val="000000"/>
                        </a:solidFill>
                        <a:effectLst/>
                        <a:latin typeface="Verdana"/>
                        <a:ea typeface="Times New Roman"/>
                        <a:cs typeface="Times New Roman"/>
                      </a:endParaRPr>
                    </a:p>
                  </a:txBody>
                  <a:tcPr marL="26904" marR="26904" marT="0" marB="0" anchor="ctr"/>
                </a:tc>
              </a:tr>
              <a:tr h="1066800">
                <a:tc>
                  <a:txBody>
                    <a:bodyPr/>
                    <a:lstStyle/>
                    <a:p>
                      <a:pPr>
                        <a:lnSpc>
                          <a:spcPts val="1300"/>
                        </a:lnSpc>
                        <a:spcBef>
                          <a:spcPts val="300"/>
                        </a:spcBef>
                        <a:spcAft>
                          <a:spcPts val="300"/>
                        </a:spcAft>
                      </a:pPr>
                      <a:r>
                        <a:rPr lang="en-US" sz="1200" b="0">
                          <a:effectLst/>
                        </a:rPr>
                        <a:t>sys.asymmetric_keys</a:t>
                      </a:r>
                      <a:endParaRPr lang="en-US" sz="1200" b="0">
                        <a:solidFill>
                          <a:srgbClr val="000000"/>
                        </a:solidFill>
                        <a:effectLst/>
                        <a:latin typeface="Verdana"/>
                        <a:ea typeface="Times New Roman"/>
                        <a:cs typeface="Times New Roman"/>
                      </a:endParaRPr>
                    </a:p>
                  </a:txBody>
                  <a:tcPr marL="26904" marR="26904" marT="0" marB="0" anchor="ctr"/>
                </a:tc>
                <a:tc>
                  <a:txBody>
                    <a:bodyPr/>
                    <a:lstStyle/>
                    <a:p>
                      <a:pPr>
                        <a:lnSpc>
                          <a:spcPts val="1300"/>
                        </a:lnSpc>
                        <a:spcBef>
                          <a:spcPts val="300"/>
                        </a:spcBef>
                        <a:spcAft>
                          <a:spcPts val="300"/>
                        </a:spcAft>
                      </a:pPr>
                      <a:r>
                        <a:rPr lang="en-US" sz="1200" b="0" dirty="0">
                          <a:effectLst/>
                        </a:rPr>
                        <a:t>Contains information about all asymmetric keys defined in the current database. The information includes the user-defined name, ID of the principal, how it is protected, an ID value and short description for the algorithm it uses, the bit length of the key, and the public key. Access this information when you need to get the public key and descriptive </a:t>
                      </a:r>
                      <a:r>
                        <a:rPr lang="en-US" sz="1200" b="0" dirty="0" smtClean="0">
                          <a:effectLst/>
                        </a:rPr>
                        <a:t>information</a:t>
                      </a:r>
                      <a:endParaRPr lang="en-US" sz="1200" b="0" dirty="0">
                        <a:solidFill>
                          <a:srgbClr val="000000"/>
                        </a:solidFill>
                        <a:effectLst/>
                        <a:latin typeface="Verdana"/>
                        <a:ea typeface="Times New Roman"/>
                        <a:cs typeface="Times New Roman"/>
                      </a:endParaRPr>
                    </a:p>
                  </a:txBody>
                  <a:tcPr marL="26904" marR="26904" marT="0" marB="0" anchor="ctr"/>
                </a:tc>
              </a:tr>
              <a:tr h="685800">
                <a:tc>
                  <a:txBody>
                    <a:bodyPr/>
                    <a:lstStyle/>
                    <a:p>
                      <a:pPr>
                        <a:lnSpc>
                          <a:spcPts val="1300"/>
                        </a:lnSpc>
                        <a:spcBef>
                          <a:spcPts val="300"/>
                        </a:spcBef>
                        <a:spcAft>
                          <a:spcPts val="300"/>
                        </a:spcAft>
                      </a:pPr>
                      <a:r>
                        <a:rPr lang="en-US" sz="1200" b="0">
                          <a:effectLst/>
                        </a:rPr>
                        <a:t>sys.symmetric_keys</a:t>
                      </a:r>
                      <a:endParaRPr lang="en-US" sz="1200" b="0">
                        <a:solidFill>
                          <a:srgbClr val="000000"/>
                        </a:solidFill>
                        <a:effectLst/>
                        <a:latin typeface="Verdana"/>
                        <a:ea typeface="Times New Roman"/>
                        <a:cs typeface="Times New Roman"/>
                      </a:endParaRPr>
                    </a:p>
                  </a:txBody>
                  <a:tcPr marL="26904" marR="26904" marT="0" marB="0" anchor="ctr"/>
                </a:tc>
                <a:tc>
                  <a:txBody>
                    <a:bodyPr/>
                    <a:lstStyle/>
                    <a:p>
                      <a:pPr>
                        <a:lnSpc>
                          <a:spcPts val="1300"/>
                        </a:lnSpc>
                        <a:spcBef>
                          <a:spcPts val="300"/>
                        </a:spcBef>
                        <a:spcAft>
                          <a:spcPts val="300"/>
                        </a:spcAft>
                      </a:pPr>
                      <a:r>
                        <a:rPr lang="en-US" sz="1200" b="0" dirty="0">
                          <a:effectLst/>
                        </a:rPr>
                        <a:t>Contains information about all symmetric keys defined in the current database. The information provided is similar to that in </a:t>
                      </a:r>
                      <a:r>
                        <a:rPr lang="en-US" sz="1200" b="0" dirty="0" err="1">
                          <a:effectLst/>
                        </a:rPr>
                        <a:t>sys.asymmetric_keys</a:t>
                      </a:r>
                      <a:r>
                        <a:rPr lang="en-US" sz="1200" b="0" dirty="0">
                          <a:effectLst/>
                        </a:rPr>
                        <a:t>, except that it also includes a GUID that uniquely identifies the symmetric </a:t>
                      </a:r>
                      <a:r>
                        <a:rPr lang="en-US" sz="1200" b="0" dirty="0" smtClean="0">
                          <a:effectLst/>
                        </a:rPr>
                        <a:t>key</a:t>
                      </a:r>
                      <a:endParaRPr lang="en-US" sz="1200" b="0" dirty="0">
                        <a:solidFill>
                          <a:srgbClr val="000000"/>
                        </a:solidFill>
                        <a:effectLst/>
                        <a:latin typeface="Verdana"/>
                        <a:ea typeface="Times New Roman"/>
                        <a:cs typeface="Times New Roman"/>
                      </a:endParaRPr>
                    </a:p>
                  </a:txBody>
                  <a:tcPr marL="26904" marR="26904" marT="0" marB="0" anchor="ctr"/>
                </a:tc>
              </a:tr>
              <a:tr h="762000">
                <a:tc>
                  <a:txBody>
                    <a:bodyPr/>
                    <a:lstStyle/>
                    <a:p>
                      <a:pPr>
                        <a:lnSpc>
                          <a:spcPts val="1300"/>
                        </a:lnSpc>
                        <a:spcBef>
                          <a:spcPts val="300"/>
                        </a:spcBef>
                        <a:spcAft>
                          <a:spcPts val="300"/>
                        </a:spcAft>
                      </a:pPr>
                      <a:r>
                        <a:rPr lang="en-US" sz="1200" b="0">
                          <a:effectLst/>
                        </a:rPr>
                        <a:t>sys.database_principals</a:t>
                      </a:r>
                      <a:endParaRPr lang="en-US" sz="1200" b="0">
                        <a:solidFill>
                          <a:srgbClr val="000000"/>
                        </a:solidFill>
                        <a:effectLst/>
                        <a:latin typeface="Verdana"/>
                        <a:ea typeface="Times New Roman"/>
                        <a:cs typeface="Times New Roman"/>
                      </a:endParaRPr>
                    </a:p>
                  </a:txBody>
                  <a:tcPr marL="26904" marR="26904" marT="0" marB="0" anchor="ctr"/>
                </a:tc>
                <a:tc>
                  <a:txBody>
                    <a:bodyPr/>
                    <a:lstStyle/>
                    <a:p>
                      <a:pPr>
                        <a:lnSpc>
                          <a:spcPts val="1300"/>
                        </a:lnSpc>
                        <a:spcBef>
                          <a:spcPts val="300"/>
                        </a:spcBef>
                        <a:spcAft>
                          <a:spcPts val="300"/>
                        </a:spcAft>
                      </a:pPr>
                      <a:r>
                        <a:rPr lang="en-US" sz="1200" b="0" dirty="0">
                          <a:effectLst/>
                        </a:rPr>
                        <a:t>Contains information about each of the principals in the current database. Join to this catalog when accessing information in the catalogs that contain information about keys to find out who owns the </a:t>
                      </a:r>
                      <a:r>
                        <a:rPr lang="en-US" sz="1200" b="0" dirty="0" smtClean="0">
                          <a:effectLst/>
                        </a:rPr>
                        <a:t>key</a:t>
                      </a:r>
                      <a:endParaRPr lang="en-US" sz="1200" b="0" dirty="0">
                        <a:solidFill>
                          <a:srgbClr val="000000"/>
                        </a:solidFill>
                        <a:effectLst/>
                        <a:latin typeface="Verdana"/>
                        <a:ea typeface="Times New Roman"/>
                        <a:cs typeface="Times New Roman"/>
                      </a:endParaRPr>
                    </a:p>
                  </a:txBody>
                  <a:tcPr marL="26904" marR="26904" marT="0" marB="0" anchor="ctr"/>
                </a:tc>
              </a:tr>
              <a:tr h="914400">
                <a:tc>
                  <a:txBody>
                    <a:bodyPr/>
                    <a:lstStyle/>
                    <a:p>
                      <a:pPr>
                        <a:lnSpc>
                          <a:spcPts val="1300"/>
                        </a:lnSpc>
                        <a:spcBef>
                          <a:spcPts val="300"/>
                        </a:spcBef>
                        <a:spcAft>
                          <a:spcPts val="300"/>
                        </a:spcAft>
                      </a:pPr>
                      <a:r>
                        <a:rPr lang="en-US" sz="1200" b="0" dirty="0" err="1">
                          <a:effectLst/>
                        </a:rPr>
                        <a:t>sys.key_encryptions</a:t>
                      </a:r>
                      <a:endParaRPr lang="en-US" sz="1200" b="0" dirty="0">
                        <a:solidFill>
                          <a:srgbClr val="000000"/>
                        </a:solidFill>
                        <a:effectLst/>
                        <a:latin typeface="Verdana"/>
                        <a:ea typeface="Times New Roman"/>
                        <a:cs typeface="Times New Roman"/>
                      </a:endParaRPr>
                    </a:p>
                  </a:txBody>
                  <a:tcPr marL="26904" marR="26904" marT="0" marB="0" anchor="ctr"/>
                </a:tc>
                <a:tc>
                  <a:txBody>
                    <a:bodyPr/>
                    <a:lstStyle/>
                    <a:p>
                      <a:pPr>
                        <a:lnSpc>
                          <a:spcPts val="1300"/>
                        </a:lnSpc>
                        <a:spcBef>
                          <a:spcPts val="300"/>
                        </a:spcBef>
                        <a:spcAft>
                          <a:spcPts val="300"/>
                        </a:spcAft>
                      </a:pPr>
                      <a:r>
                        <a:rPr lang="en-US" sz="1200" b="0" dirty="0">
                          <a:effectLst/>
                        </a:rPr>
                        <a:t>Contains a row for each instance of the ENCRYPTION BY clause in a CREATE SYMMETRIC KEY statement. Most symmetric keys will have only a single entry here, but most database master keys will have two, since they can be encrypted both by the service master key and by a </a:t>
                      </a:r>
                      <a:r>
                        <a:rPr lang="en-US" sz="1200" b="0" dirty="0" smtClean="0">
                          <a:effectLst/>
                        </a:rPr>
                        <a:t>password</a:t>
                      </a:r>
                      <a:endParaRPr lang="en-US" sz="1200" b="0" dirty="0">
                        <a:solidFill>
                          <a:srgbClr val="000000"/>
                        </a:solidFill>
                        <a:effectLst/>
                        <a:latin typeface="Verdana"/>
                        <a:ea typeface="Times New Roman"/>
                        <a:cs typeface="Times New Roman"/>
                      </a:endParaRPr>
                    </a:p>
                  </a:txBody>
                  <a:tcPr marL="26904" marR="26904" marT="0" marB="0" anchor="ctr"/>
                </a:tc>
              </a:tr>
            </a:tbl>
          </a:graphicData>
        </a:graphic>
      </p:graphicFrame>
    </p:spTree>
    <p:extLst>
      <p:ext uri="{BB962C8B-B14F-4D97-AF65-F5344CB8AC3E}">
        <p14:creationId xmlns:p14="http://schemas.microsoft.com/office/powerpoint/2010/main" val="3366628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COLUMN ENCRYPTION / CELL LEVEL</a:t>
            </a:r>
            <a:endParaRPr lang="pl-PL" dirty="0"/>
          </a:p>
        </p:txBody>
      </p:sp>
      <p:sp>
        <p:nvSpPr>
          <p:cNvPr id="3" name="Content Placeholder 2"/>
          <p:cNvSpPr>
            <a:spLocks noGrp="1"/>
          </p:cNvSpPr>
          <p:nvPr>
            <p:ph idx="1"/>
          </p:nvPr>
        </p:nvSpPr>
        <p:spPr>
          <a:xfrm>
            <a:off x="495300" y="3124200"/>
            <a:ext cx="8229600" cy="3124200"/>
          </a:xfrm>
        </p:spPr>
        <p:txBody>
          <a:bodyPr>
            <a:normAutofit lnSpcReduction="10000"/>
          </a:bodyPr>
          <a:lstStyle/>
          <a:p>
            <a:pPr marL="0" indent="0">
              <a:buNone/>
            </a:pPr>
            <a:r>
              <a:rPr lang="en-US" b="1" dirty="0"/>
              <a:t>Benefits of using Cell-level encryption</a:t>
            </a:r>
          </a:p>
          <a:p>
            <a:r>
              <a:rPr lang="en-US" dirty="0"/>
              <a:t>Cell-level encryption offers more granular level of encryption.</a:t>
            </a:r>
          </a:p>
          <a:p>
            <a:r>
              <a:rPr lang="en-US" dirty="0"/>
              <a:t>Data is not decrypted until it is used so that even the page is loaded into memory, sensitive data is not in clear text.</a:t>
            </a:r>
          </a:p>
          <a:p>
            <a:r>
              <a:rPr lang="en-US" dirty="0"/>
              <a:t>Key can be assigned to users and protect by password to prevent automatic decryption</a:t>
            </a:r>
            <a:r>
              <a:rPr lang="en-US" dirty="0" smtClean="0"/>
              <a:t>.</a:t>
            </a:r>
            <a:endParaRPr lang="pl-PL" dirty="0" smtClean="0"/>
          </a:p>
          <a:p>
            <a:pPr marL="0" indent="0">
              <a:buNone/>
            </a:pPr>
            <a:r>
              <a:rPr lang="pl-PL" b="1" dirty="0" smtClean="0"/>
              <a:t>Performance </a:t>
            </a:r>
            <a:r>
              <a:rPr lang="pl-PL" b="1" dirty="0" err="1" smtClean="0"/>
              <a:t>impact</a:t>
            </a:r>
            <a:endParaRPr lang="en-US" b="1" dirty="0"/>
          </a:p>
          <a:p>
            <a:r>
              <a:rPr lang="pl-PL" dirty="0" smtClean="0"/>
              <a:t>Index?</a:t>
            </a:r>
          </a:p>
          <a:p>
            <a:r>
              <a:rPr lang="pl-PL" dirty="0" err="1" smtClean="0"/>
              <a:t>Stats</a:t>
            </a:r>
            <a:r>
              <a:rPr lang="pl-PL" dirty="0" smtClean="0"/>
              <a:t>?</a:t>
            </a:r>
            <a:endParaRPr lang="pl-PL"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417638"/>
            <a:ext cx="4343400" cy="1504950"/>
          </a:xfrm>
          <a:prstGeom prst="rect">
            <a:avLst/>
          </a:prstGeom>
        </p:spPr>
      </p:pic>
    </p:spTree>
    <p:extLst>
      <p:ext uri="{BB962C8B-B14F-4D97-AF65-F5344CB8AC3E}">
        <p14:creationId xmlns:p14="http://schemas.microsoft.com/office/powerpoint/2010/main" val="27094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36883" y="2438400"/>
            <a:ext cx="8229600" cy="1143000"/>
          </a:xfrm>
        </p:spPr>
        <p:txBody>
          <a:bodyPr/>
          <a:lstStyle/>
          <a:p>
            <a:r>
              <a:rPr lang="pl-PL" dirty="0" err="1" smtClean="0"/>
              <a:t>Encryption</a:t>
            </a:r>
            <a:r>
              <a:rPr lang="pl-PL" dirty="0" smtClean="0"/>
              <a:t> Cell </a:t>
            </a:r>
            <a:r>
              <a:rPr lang="pl-PL" dirty="0" err="1" smtClean="0"/>
              <a:t>level</a:t>
            </a:r>
            <a:endParaRPr lang="en-US" dirty="0"/>
          </a:p>
        </p:txBody>
      </p:sp>
      <p:cxnSp>
        <p:nvCxnSpPr>
          <p:cNvPr id="3" name="Straight Connector 2"/>
          <p:cNvCxnSpPr/>
          <p:nvPr/>
        </p:nvCxnSpPr>
        <p:spPr>
          <a:xfrm>
            <a:off x="3436883" y="3972911"/>
            <a:ext cx="52341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660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smtClean="0"/>
              <a:t>SQL Server 2014 – Backup </a:t>
            </a:r>
            <a:r>
              <a:rPr lang="pl-PL" dirty="0" err="1" smtClean="0"/>
              <a:t>Encryption</a:t>
            </a:r>
            <a:endParaRPr lang="en-US" dirty="0"/>
          </a:p>
        </p:txBody>
      </p:sp>
      <p:sp>
        <p:nvSpPr>
          <p:cNvPr id="2" name="Text Placeholder 1"/>
          <p:cNvSpPr>
            <a:spLocks noGrp="1"/>
          </p:cNvSpPr>
          <p:nvPr>
            <p:ph idx="1"/>
          </p:nvPr>
        </p:nvSpPr>
        <p:spPr/>
        <p:txBody>
          <a:bodyPr/>
          <a:lstStyle/>
          <a:p>
            <a:r>
              <a:rPr lang="en-US" dirty="0" smtClean="0"/>
              <a:t>Increase security of backups stored separate from the instance (another environment such as the Cloud)</a:t>
            </a:r>
          </a:p>
          <a:p>
            <a:r>
              <a:rPr lang="en-US" dirty="0" smtClean="0"/>
              <a:t>Encryption keys can be stored on-premises while backup files in the cloud</a:t>
            </a:r>
          </a:p>
          <a:p>
            <a:r>
              <a:rPr lang="en-US" dirty="0" smtClean="0"/>
              <a:t>Support non-encrypted databases (don’t need to turn on Transparent Data Encryption anymore)</a:t>
            </a:r>
          </a:p>
          <a:p>
            <a:r>
              <a:rPr lang="en-US" dirty="0" smtClean="0"/>
              <a:t>Different policies for databases and their backups</a:t>
            </a:r>
            <a:endParaRPr lang="en-US" dirty="0"/>
          </a:p>
        </p:txBody>
      </p:sp>
    </p:spTree>
    <p:extLst>
      <p:ext uri="{BB962C8B-B14F-4D97-AF65-F5344CB8AC3E}">
        <p14:creationId xmlns:p14="http://schemas.microsoft.com/office/powerpoint/2010/main" val="3543919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BACKUP / RESTORE</a:t>
            </a:r>
            <a:endParaRPr lang="en-US" dirty="0"/>
          </a:p>
        </p:txBody>
      </p:sp>
      <p:sp>
        <p:nvSpPr>
          <p:cNvPr id="3" name="Content Placeholder 2"/>
          <p:cNvSpPr>
            <a:spLocks noGrp="1"/>
          </p:cNvSpPr>
          <p:nvPr>
            <p:ph idx="1"/>
          </p:nvPr>
        </p:nvSpPr>
        <p:spPr>
          <a:solidFill>
            <a:schemeClr val="bg1">
              <a:lumMod val="95000"/>
            </a:schemeClr>
          </a:solidFill>
        </p:spPr>
        <p:txBody>
          <a:bodyPr/>
          <a:lstStyle/>
          <a:p>
            <a:pPr marL="0" indent="0">
              <a:spcBef>
                <a:spcPts val="0"/>
              </a:spcBef>
              <a:spcAft>
                <a:spcPts val="441"/>
              </a:spcAft>
              <a:buNone/>
            </a:pPr>
            <a:r>
              <a:rPr lang="en-US" sz="1324" dirty="0">
                <a:latin typeface="Courier New" panose="02070309020205020404" pitchFamily="49" charset="0"/>
                <a:cs typeface="Courier New" panose="02070309020205020404" pitchFamily="49" charset="0"/>
              </a:rPr>
              <a:t>BACKUP DATABASE &lt;dbname&gt; TO &lt;device&gt; = &lt;path to device&gt;</a:t>
            </a:r>
          </a:p>
          <a:p>
            <a:pPr marL="0" indent="0">
              <a:spcBef>
                <a:spcPts val="0"/>
              </a:spcBef>
              <a:spcAft>
                <a:spcPts val="441"/>
              </a:spcAft>
              <a:buNone/>
            </a:pPr>
            <a:r>
              <a:rPr lang="en-US" sz="1324" dirty="0">
                <a:latin typeface="Courier New" panose="02070309020205020404" pitchFamily="49" charset="0"/>
                <a:cs typeface="Courier New" panose="02070309020205020404" pitchFamily="49" charset="0"/>
              </a:rPr>
              <a:t>WITH</a:t>
            </a:r>
          </a:p>
          <a:p>
            <a:pPr marL="0" indent="0">
              <a:spcBef>
                <a:spcPts val="0"/>
              </a:spcBef>
              <a:spcAft>
                <a:spcPts val="441"/>
              </a:spcAft>
              <a:buNone/>
            </a:pPr>
            <a:r>
              <a:rPr lang="en-US" sz="1324" dirty="0">
                <a:latin typeface="Courier New" panose="02070309020205020404" pitchFamily="49" charset="0"/>
                <a:cs typeface="Courier New" panose="02070309020205020404" pitchFamily="49" charset="0"/>
              </a:rPr>
              <a:t>ENCRYPTION</a:t>
            </a:r>
          </a:p>
          <a:p>
            <a:pPr marL="0" indent="0">
              <a:spcBef>
                <a:spcPts val="0"/>
              </a:spcBef>
              <a:spcAft>
                <a:spcPts val="441"/>
              </a:spcAft>
              <a:buNone/>
            </a:pPr>
            <a:r>
              <a:rPr lang="en-US" sz="1324" dirty="0">
                <a:latin typeface="Courier New" panose="02070309020205020404" pitchFamily="49" charset="0"/>
                <a:cs typeface="Courier New" panose="02070309020205020404" pitchFamily="49" charset="0"/>
              </a:rPr>
              <a:t>( </a:t>
            </a:r>
          </a:p>
          <a:p>
            <a:pPr marL="0" indent="0">
              <a:spcBef>
                <a:spcPts val="0"/>
              </a:spcBef>
              <a:spcAft>
                <a:spcPts val="441"/>
              </a:spcAft>
              <a:buNone/>
            </a:pPr>
            <a:r>
              <a:rPr lang="en-US" sz="1324" dirty="0">
                <a:latin typeface="Courier New" panose="02070309020205020404" pitchFamily="49" charset="0"/>
                <a:cs typeface="Courier New" panose="02070309020205020404" pitchFamily="49" charset="0"/>
              </a:rPr>
              <a:t>  ALGORITHM = &lt;Algorithm_name&gt; ,</a:t>
            </a:r>
          </a:p>
          <a:p>
            <a:pPr marL="0" indent="0">
              <a:spcBef>
                <a:spcPts val="0"/>
              </a:spcBef>
              <a:spcAft>
                <a:spcPts val="441"/>
              </a:spcAft>
              <a:buNone/>
            </a:pPr>
            <a:r>
              <a:rPr lang="en-US" sz="1324" dirty="0">
                <a:latin typeface="Courier New" panose="02070309020205020404" pitchFamily="49" charset="0"/>
                <a:cs typeface="Courier New" panose="02070309020205020404" pitchFamily="49" charset="0"/>
              </a:rPr>
              <a:t> { SERVER  CERTIFICATE = &lt;Encryptor_Name&gt; |</a:t>
            </a:r>
            <a:br>
              <a:rPr lang="en-US" sz="1324" dirty="0">
                <a:latin typeface="Courier New" panose="02070309020205020404" pitchFamily="49" charset="0"/>
                <a:cs typeface="Courier New" panose="02070309020205020404" pitchFamily="49" charset="0"/>
              </a:rPr>
            </a:br>
            <a:r>
              <a:rPr lang="en-US" sz="1324" dirty="0">
                <a:latin typeface="Courier New" panose="02070309020205020404" pitchFamily="49" charset="0"/>
                <a:cs typeface="Courier New" panose="02070309020205020404" pitchFamily="49" charset="0"/>
              </a:rPr>
              <a:t>   SERVER  ASYMMETRIC KEY = &lt;Encryptor_Name&gt; } </a:t>
            </a:r>
          </a:p>
          <a:p>
            <a:pPr marL="0" indent="0">
              <a:spcBef>
                <a:spcPts val="0"/>
              </a:spcBef>
              <a:spcAft>
                <a:spcPts val="441"/>
              </a:spcAft>
              <a:buNone/>
            </a:pPr>
            <a:r>
              <a:rPr lang="en-US" sz="1324" dirty="0">
                <a:latin typeface="Courier New" panose="02070309020205020404" pitchFamily="49" charset="0"/>
                <a:cs typeface="Courier New" panose="02070309020205020404" pitchFamily="49" charset="0"/>
              </a:rPr>
              <a:t>);</a:t>
            </a:r>
          </a:p>
          <a:p>
            <a:pPr marL="0" indent="0">
              <a:spcBef>
                <a:spcPts val="0"/>
              </a:spcBef>
              <a:spcAft>
                <a:spcPts val="441"/>
              </a:spcAft>
              <a:buNone/>
            </a:pPr>
            <a:endParaRPr lang="en-US" sz="1324" dirty="0">
              <a:latin typeface="Courier New" panose="02070309020205020404" pitchFamily="49" charset="0"/>
              <a:cs typeface="Courier New" panose="02070309020205020404" pitchFamily="49" charset="0"/>
            </a:endParaRPr>
          </a:p>
          <a:p>
            <a:pPr marL="0" indent="0">
              <a:spcBef>
                <a:spcPts val="0"/>
              </a:spcBef>
              <a:spcAft>
                <a:spcPts val="441"/>
              </a:spcAft>
              <a:buNone/>
            </a:pPr>
            <a:r>
              <a:rPr lang="en-US" sz="1324" dirty="0">
                <a:latin typeface="Courier New" panose="02070309020205020404" pitchFamily="49" charset="0"/>
                <a:cs typeface="Courier New" panose="02070309020205020404" pitchFamily="49" charset="0"/>
              </a:rPr>
              <a:t>No changes to RESTORE</a:t>
            </a:r>
            <a:endParaRPr lang="en-US" sz="1324"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00920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views</a:t>
            </a:r>
            <a:endParaRPr lang="en-US" dirty="0"/>
          </a:p>
        </p:txBody>
      </p:sp>
      <p:sp>
        <p:nvSpPr>
          <p:cNvPr id="10" name="Content Placeholder 9"/>
          <p:cNvSpPr>
            <a:spLocks noGrp="1"/>
          </p:cNvSpPr>
          <p:nvPr>
            <p:ph idx="1"/>
          </p:nvPr>
        </p:nvSpPr>
        <p:spPr/>
        <p:txBody>
          <a:bodyPr/>
          <a:lstStyle/>
          <a:p>
            <a:r>
              <a:rPr lang="en-US" dirty="0" smtClean="0"/>
              <a:t>msdb.dbo.backupset</a:t>
            </a:r>
          </a:p>
          <a:p>
            <a:endParaRPr lang="en-US" dirty="0" smtClean="0"/>
          </a:p>
          <a:p>
            <a:endParaRPr lang="en-US" dirty="0" smtClean="0"/>
          </a:p>
          <a:p>
            <a:endParaRPr lang="en-US" dirty="0" smtClean="0"/>
          </a:p>
          <a:p>
            <a:r>
              <a:rPr lang="en-US" dirty="0" smtClean="0"/>
              <a:t>msdb.dbo.backupmediaset</a:t>
            </a:r>
            <a:endParaRPr lang="en-US" dirty="0"/>
          </a:p>
        </p:txBody>
      </p:sp>
      <p:graphicFrame>
        <p:nvGraphicFramePr>
          <p:cNvPr id="9" name="Table 8"/>
          <p:cNvGraphicFramePr>
            <a:graphicFrameLocks noGrp="1"/>
          </p:cNvGraphicFramePr>
          <p:nvPr>
            <p:extLst/>
          </p:nvPr>
        </p:nvGraphicFramePr>
        <p:xfrm>
          <a:off x="520857" y="2855778"/>
          <a:ext cx="7630246" cy="859793"/>
        </p:xfrm>
        <a:graphic>
          <a:graphicData uri="http://schemas.openxmlformats.org/drawingml/2006/table">
            <a:tbl>
              <a:tblPr firstRow="1">
                <a:tableStyleId>{F5AB1C69-6EDB-4FF4-983F-18BD219EF322}</a:tableStyleId>
              </a:tblPr>
              <a:tblGrid>
                <a:gridCol w="1344637"/>
                <a:gridCol w="1120180"/>
                <a:gridCol w="1588346"/>
                <a:gridCol w="2046252"/>
                <a:gridCol w="1530831"/>
              </a:tblGrid>
              <a:tr h="295433">
                <a:tc>
                  <a:txBody>
                    <a:bodyPr/>
                    <a:lstStyle/>
                    <a:p>
                      <a:pPr algn="l" fontAlgn="b"/>
                      <a:r>
                        <a:rPr lang="en-US" sz="1300" b="0" u="none" strike="noStrike" dirty="0">
                          <a:effectLst/>
                        </a:rPr>
                        <a:t>backup_set_id</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US" sz="1300" b="0" u="none" strike="noStrike" dirty="0">
                          <a:effectLst/>
                        </a:rPr>
                        <a:t>name</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US" sz="1300" b="0" u="none" strike="noStrike" dirty="0">
                          <a:solidFill>
                            <a:srgbClr val="FFFF00"/>
                          </a:solidFill>
                          <a:effectLst/>
                        </a:rPr>
                        <a:t>key_algorithm</a:t>
                      </a:r>
                      <a:endParaRPr lang="en-US" sz="1300" b="0" i="0" u="none" strike="noStrike" dirty="0">
                        <a:solidFill>
                          <a:srgbClr val="FFFF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US" sz="1300" b="0" u="none" strike="noStrike" dirty="0">
                          <a:solidFill>
                            <a:srgbClr val="FFFF00"/>
                          </a:solidFill>
                          <a:effectLst/>
                        </a:rPr>
                        <a:t>encryptor_thumbprint</a:t>
                      </a:r>
                      <a:endParaRPr lang="en-US" sz="1300" b="0" i="0" u="none" strike="noStrike" dirty="0">
                        <a:solidFill>
                          <a:srgbClr val="FFFF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US" sz="1300" b="0" u="none" strike="noStrike" dirty="0">
                          <a:solidFill>
                            <a:srgbClr val="FFFF00"/>
                          </a:solidFill>
                          <a:effectLst/>
                        </a:rPr>
                        <a:t>encryptor_type</a:t>
                      </a:r>
                      <a:endParaRPr lang="en-US" sz="1300" b="0" i="0" u="none" strike="noStrike" dirty="0">
                        <a:solidFill>
                          <a:srgbClr val="FFFF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r>
              <a:tr h="268927">
                <a:tc>
                  <a:txBody>
                    <a:bodyPr/>
                    <a:lstStyle/>
                    <a:p>
                      <a:pPr algn="l" fontAlgn="b"/>
                      <a:r>
                        <a:rPr lang="en-US" sz="1300" u="none" strike="noStrike" dirty="0">
                          <a:effectLst/>
                        </a:rPr>
                        <a:t>3</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smtClean="0">
                          <a:effectLst/>
                        </a:rPr>
                        <a:t>Full Backup</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solidFill>
                            <a:schemeClr val="accent1"/>
                          </a:solidFill>
                          <a:effectLst/>
                        </a:rPr>
                        <a:t>NULL</a:t>
                      </a:r>
                      <a:endParaRPr lang="en-US" sz="1300" b="0" i="0" u="none" strike="noStrike" dirty="0">
                        <a:solidFill>
                          <a:schemeClr val="accent1"/>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solidFill>
                            <a:schemeClr val="accent1"/>
                          </a:solidFill>
                          <a:effectLst/>
                        </a:rPr>
                        <a:t>NULL</a:t>
                      </a:r>
                      <a:endParaRPr lang="en-US" sz="1300" b="0" i="0" u="none" strike="noStrike" dirty="0">
                        <a:solidFill>
                          <a:schemeClr val="accent1"/>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solidFill>
                            <a:schemeClr val="accent1"/>
                          </a:solidFill>
                          <a:effectLst/>
                        </a:rPr>
                        <a:t>NULL</a:t>
                      </a:r>
                      <a:endParaRPr lang="en-US" sz="1300" b="0" i="0" u="none" strike="noStrike" dirty="0">
                        <a:solidFill>
                          <a:schemeClr val="accent1"/>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295433">
                <a:tc>
                  <a:txBody>
                    <a:bodyPr/>
                    <a:lstStyle/>
                    <a:p>
                      <a:pPr algn="l" fontAlgn="b"/>
                      <a:r>
                        <a:rPr lang="en-US" sz="1300" u="none" strike="noStrike" dirty="0">
                          <a:effectLst/>
                        </a:rPr>
                        <a:t>4</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smtClean="0">
                          <a:effectLst/>
                        </a:rPr>
                        <a:t>Full Backup</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solidFill>
                            <a:schemeClr val="accent1"/>
                          </a:solidFill>
                          <a:effectLst/>
                        </a:rPr>
                        <a:t>aes_256</a:t>
                      </a:r>
                      <a:endParaRPr lang="en-US" sz="1300" b="0" i="0" u="none" strike="noStrike" dirty="0">
                        <a:solidFill>
                          <a:schemeClr val="accent1"/>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smtClean="0">
                          <a:solidFill>
                            <a:schemeClr val="accent1"/>
                          </a:solidFill>
                          <a:effectLst/>
                        </a:rPr>
                        <a:t>0x00B1BD62DAA0196</a:t>
                      </a:r>
                      <a:endParaRPr lang="en-US" sz="1300" b="0" i="0" u="none" strike="noStrike" dirty="0">
                        <a:solidFill>
                          <a:schemeClr val="accent1"/>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solidFill>
                            <a:schemeClr val="accent1"/>
                          </a:solidFill>
                          <a:effectLst/>
                        </a:rPr>
                        <a:t>CERTIFICATE</a:t>
                      </a:r>
                      <a:endParaRPr lang="en-US" sz="1300" b="0" i="0" u="none" strike="noStrike" dirty="0">
                        <a:solidFill>
                          <a:schemeClr val="accent1"/>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nvPr>
        </p:nvGraphicFramePr>
        <p:xfrm>
          <a:off x="520855" y="4338793"/>
          <a:ext cx="7603906" cy="856501"/>
        </p:xfrm>
        <a:graphic>
          <a:graphicData uri="http://schemas.openxmlformats.org/drawingml/2006/table">
            <a:tbl>
              <a:tblPr firstRow="1">
                <a:tableStyleId>{F5AB1C69-6EDB-4FF4-983F-18BD219EF322}</a:tableStyleId>
              </a:tblPr>
              <a:tblGrid>
                <a:gridCol w="1344637"/>
                <a:gridCol w="2086423"/>
                <a:gridCol w="2086423"/>
                <a:gridCol w="2086423"/>
              </a:tblGrid>
              <a:tr h="312863">
                <a:tc>
                  <a:txBody>
                    <a:bodyPr/>
                    <a:lstStyle/>
                    <a:p>
                      <a:pPr algn="l" fontAlgn="b"/>
                      <a:r>
                        <a:rPr lang="en-US" sz="1300" b="0" u="none" strike="noStrike" dirty="0">
                          <a:effectLst/>
                        </a:rPr>
                        <a:t>media_set_id</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US" sz="1300" b="0" u="none" strike="noStrike" dirty="0">
                          <a:effectLst/>
                        </a:rPr>
                        <a:t>is_password_protected</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US" sz="1300" b="0" u="none" strike="noStrike" dirty="0">
                          <a:effectLst/>
                        </a:rPr>
                        <a:t>is_compressed</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b"/>
                      <a:r>
                        <a:rPr lang="en-US" sz="1300" b="0" u="none" strike="noStrike" dirty="0">
                          <a:solidFill>
                            <a:srgbClr val="FFFF00"/>
                          </a:solidFill>
                          <a:effectLst/>
                        </a:rPr>
                        <a:t>is_encrypted</a:t>
                      </a:r>
                      <a:endParaRPr lang="en-US" sz="1300" b="0" i="0" u="none" strike="noStrike" dirty="0">
                        <a:solidFill>
                          <a:srgbClr val="FFFF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r>
              <a:tr h="268927">
                <a:tc>
                  <a:txBody>
                    <a:bodyPr/>
                    <a:lstStyle/>
                    <a:p>
                      <a:pPr algn="l" fontAlgn="b"/>
                      <a:r>
                        <a:rPr lang="en-US" sz="1300" u="none" strike="noStrike" dirty="0">
                          <a:effectLst/>
                        </a:rPr>
                        <a:t>3</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effectLst/>
                        </a:rPr>
                        <a:t>1</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solidFill>
                            <a:schemeClr val="accent1"/>
                          </a:solidFill>
                          <a:effectLst/>
                        </a:rPr>
                        <a:t>0</a:t>
                      </a:r>
                      <a:endParaRPr lang="en-US" sz="1300" b="0" i="0" u="none" strike="noStrike" dirty="0">
                        <a:solidFill>
                          <a:schemeClr val="accent1"/>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274711">
                <a:tc>
                  <a:txBody>
                    <a:bodyPr/>
                    <a:lstStyle/>
                    <a:p>
                      <a:pPr algn="l" fontAlgn="b"/>
                      <a:r>
                        <a:rPr lang="en-US" sz="1300" u="none" strike="noStrike" dirty="0">
                          <a:effectLst/>
                        </a:rPr>
                        <a:t>4</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effectLst/>
                        </a:rPr>
                        <a:t>0</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effectLst/>
                        </a:rPr>
                        <a:t>1</a:t>
                      </a:r>
                      <a:endParaRPr lang="en-US" sz="1300" b="0" i="0" u="none" strike="noStrike" dirty="0">
                        <a:solidFill>
                          <a:srgbClr val="000000"/>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300" u="none" strike="noStrike" dirty="0">
                          <a:solidFill>
                            <a:schemeClr val="accent1"/>
                          </a:solidFill>
                          <a:effectLst/>
                        </a:rPr>
                        <a:t>1</a:t>
                      </a:r>
                      <a:endParaRPr lang="en-US" sz="1300" b="0" i="0" u="none" strike="noStrike" dirty="0">
                        <a:solidFill>
                          <a:schemeClr val="accent1"/>
                        </a:solidFill>
                        <a:effectLst/>
                        <a:latin typeface="Calibri" panose="020F0502020204030204" pitchFamily="34" charset="0"/>
                      </a:endParaRPr>
                    </a:p>
                  </a:txBody>
                  <a:tcPr marL="67232" marR="67232" marT="33616" marB="3361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9457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details</a:t>
            </a:r>
            <a:endParaRPr lang="en-US" dirty="0"/>
          </a:p>
        </p:txBody>
      </p:sp>
      <p:sp>
        <p:nvSpPr>
          <p:cNvPr id="3" name="Content Placeholder 2"/>
          <p:cNvSpPr>
            <a:spLocks noGrp="1"/>
          </p:cNvSpPr>
          <p:nvPr>
            <p:ph idx="1"/>
          </p:nvPr>
        </p:nvSpPr>
        <p:spPr/>
        <p:txBody>
          <a:bodyPr/>
          <a:lstStyle/>
          <a:p>
            <a:r>
              <a:rPr lang="en-US" dirty="0" smtClean="0"/>
              <a:t>AES 128, AES 192, AES 256, and Triple DES</a:t>
            </a:r>
          </a:p>
          <a:p>
            <a:r>
              <a:rPr lang="en-US" dirty="0" smtClean="0"/>
              <a:t>Unique backup key is generated for each backup</a:t>
            </a:r>
          </a:p>
          <a:p>
            <a:r>
              <a:rPr lang="en-US" dirty="0" smtClean="0"/>
              <a:t>Certificate</a:t>
            </a:r>
          </a:p>
          <a:p>
            <a:r>
              <a:rPr lang="en-US" dirty="0" smtClean="0"/>
              <a:t>Asymmetric key from an EKM provider only</a:t>
            </a:r>
          </a:p>
          <a:p>
            <a:r>
              <a:rPr lang="en-US" dirty="0" smtClean="0"/>
              <a:t>All operations require certificate or key</a:t>
            </a:r>
          </a:p>
          <a:p>
            <a:r>
              <a:rPr lang="en-US" dirty="0" smtClean="0"/>
              <a:t>Appended backup is not supported</a:t>
            </a:r>
          </a:p>
          <a:p>
            <a:r>
              <a:rPr lang="en-US" dirty="0" smtClean="0"/>
              <a:t>Compression has no effect on pre-encrypted databases</a:t>
            </a:r>
            <a:endParaRPr lang="en-US" dirty="0"/>
          </a:p>
        </p:txBody>
      </p:sp>
    </p:spTree>
    <p:extLst>
      <p:ext uri="{BB962C8B-B14F-4D97-AF65-F5344CB8AC3E}">
        <p14:creationId xmlns:p14="http://schemas.microsoft.com/office/powerpoint/2010/main" val="814400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637309" y="2762251"/>
            <a:ext cx="8033616" cy="1143000"/>
          </a:xfrm>
        </p:spPr>
        <p:txBody>
          <a:bodyPr/>
          <a:lstStyle/>
          <a:p>
            <a:r>
              <a:rPr lang="pl-PL" sz="3600" dirty="0" err="1" smtClean="0"/>
              <a:t>Questions</a:t>
            </a:r>
            <a:r>
              <a:rPr lang="pl-PL" sz="3600" dirty="0" smtClean="0"/>
              <a:t> ?</a:t>
            </a:r>
            <a:endParaRPr lang="en-US" sz="3600" dirty="0">
              <a:gradFill>
                <a:gsLst>
                  <a:gs pos="42000">
                    <a:srgbClr val="FFFFFF"/>
                  </a:gs>
                  <a:gs pos="0">
                    <a:schemeClr val="bg1"/>
                  </a:gs>
                  <a:gs pos="80000">
                    <a:srgbClr val="9F9F9F"/>
                  </a:gs>
                </a:gsLst>
                <a:lin ang="5400000" scaled="0"/>
              </a:gradFill>
            </a:endParaRPr>
          </a:p>
        </p:txBody>
      </p:sp>
      <p:cxnSp>
        <p:nvCxnSpPr>
          <p:cNvPr id="3" name="Straight Connector 2"/>
          <p:cNvCxnSpPr/>
          <p:nvPr/>
        </p:nvCxnSpPr>
        <p:spPr>
          <a:xfrm>
            <a:off x="3436883" y="3972911"/>
            <a:ext cx="5234151"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2" descr="C:\Users\Szelor\Documents\SQLExper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648200"/>
            <a:ext cx="1374371" cy="144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09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00200" y="1885950"/>
            <a:ext cx="5829300" cy="628650"/>
          </a:xfrm>
        </p:spPr>
        <p:txBody>
          <a:bodyPr/>
          <a:lstStyle/>
          <a:p>
            <a:r>
              <a:rPr lang="pl-PL" dirty="0" smtClean="0"/>
              <a:t>NASI SPONSORZY I PARTNERZY</a:t>
            </a:r>
            <a:endParaRPr lang="pl-PL" dirty="0"/>
          </a:p>
        </p:txBody>
      </p:sp>
      <p:sp>
        <p:nvSpPr>
          <p:cNvPr id="3" name="TextBox 2"/>
          <p:cNvSpPr txBox="1"/>
          <p:nvPr/>
        </p:nvSpPr>
        <p:spPr>
          <a:xfrm>
            <a:off x="1906700" y="5393606"/>
            <a:ext cx="5216301" cy="300082"/>
          </a:xfrm>
          <a:prstGeom prst="rect">
            <a:avLst/>
          </a:prstGeom>
          <a:noFill/>
        </p:spPr>
        <p:txBody>
          <a:bodyPr wrap="none" rtlCol="0">
            <a:spAutoFit/>
          </a:bodyPr>
          <a:lstStyle/>
          <a:p>
            <a:pPr algn="ctr"/>
            <a:r>
              <a:rPr lang="pl-PL" sz="1350" dirty="0"/>
              <a:t>Organizacja: Polskie Stowarzyszenie Użytkowników SQL Server - PLSSUG</a:t>
            </a:r>
            <a:endParaRPr lang="en-US" sz="1350" dirty="0"/>
          </a:p>
        </p:txBody>
      </p:sp>
      <p:pic>
        <p:nvPicPr>
          <p:cNvPr id="7" name="Picture 6" descr="SQLDay 2014 Sponsors copy.png"/>
          <p:cNvPicPr>
            <a:picLocks noChangeAspect="1"/>
          </p:cNvPicPr>
          <p:nvPr/>
        </p:nvPicPr>
        <p:blipFill>
          <a:blip r:embed="rId3" cstate="print"/>
          <a:stretch>
            <a:fillRect/>
          </a:stretch>
        </p:blipFill>
        <p:spPr>
          <a:xfrm>
            <a:off x="1905000" y="2590800"/>
            <a:ext cx="5334000" cy="3000376"/>
          </a:xfrm>
          <a:prstGeom prst="rect">
            <a:avLst/>
          </a:prstGeom>
        </p:spPr>
      </p:pic>
    </p:spTree>
    <p:extLst>
      <p:ext uri="{BB962C8B-B14F-4D97-AF65-F5344CB8AC3E}">
        <p14:creationId xmlns:p14="http://schemas.microsoft.com/office/powerpoint/2010/main" val="48675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Łukasz Grala </a:t>
            </a:r>
            <a:endParaRPr lang="pl-P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04" y="1523248"/>
            <a:ext cx="2701456" cy="26339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724400"/>
            <a:ext cx="1049571" cy="94461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4702233"/>
            <a:ext cx="1350728" cy="1417158"/>
          </a:xfrm>
          <a:prstGeom prst="rect">
            <a:avLst/>
          </a:prstGeom>
        </p:spPr>
      </p:pic>
      <p:sp>
        <p:nvSpPr>
          <p:cNvPr id="10" name="Text Placeholder 6"/>
          <p:cNvSpPr txBox="1">
            <a:spLocks/>
          </p:cNvSpPr>
          <p:nvPr/>
        </p:nvSpPr>
        <p:spPr>
          <a:xfrm>
            <a:off x="3581400" y="1550956"/>
            <a:ext cx="5257800" cy="2868643"/>
          </a:xfrm>
          <a:prstGeom prst="rect">
            <a:avLst/>
          </a:prstGeom>
        </p:spPr>
        <p:txBody>
          <a:bodyPr/>
          <a:lstStyle>
            <a:lvl1pPr marL="257175" indent="-257175"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195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pl-PL" sz="1600" dirty="0" smtClean="0"/>
              <a:t>Architekt i trener - Data Platform &amp; Business </a:t>
            </a:r>
            <a:r>
              <a:rPr lang="pl-PL" sz="1600" dirty="0" err="1" smtClean="0"/>
              <a:t>Intelligence</a:t>
            </a:r>
            <a:r>
              <a:rPr lang="pl-PL" sz="1600" dirty="0" smtClean="0"/>
              <a:t> Solutions</a:t>
            </a:r>
          </a:p>
          <a:p>
            <a:r>
              <a:rPr lang="pl-PL" sz="1600" dirty="0" smtClean="0"/>
              <a:t>Prelegent i ekspert na licznych konferencjach</a:t>
            </a:r>
          </a:p>
          <a:p>
            <a:r>
              <a:rPr lang="pl-PL" sz="1600" dirty="0" smtClean="0"/>
              <a:t>Wykładowca i autor publikacji</a:t>
            </a:r>
          </a:p>
          <a:p>
            <a:r>
              <a:rPr lang="pl-PL" sz="1600" dirty="0" smtClean="0"/>
              <a:t>Posiada liczne certyfikaty (MCSE, MCITP, MCSA, MCT)</a:t>
            </a:r>
          </a:p>
          <a:p>
            <a:r>
              <a:rPr lang="pl-PL" sz="1600" dirty="0" smtClean="0"/>
              <a:t>Od 2010 roku wyróżniony nagrodą MVP w kategorii SQL Server</a:t>
            </a:r>
          </a:p>
          <a:p>
            <a:r>
              <a:rPr lang="pl-PL" sz="1600" dirty="0" smtClean="0"/>
              <a:t>Lider PLSSUG (Poznań)</a:t>
            </a:r>
            <a:endParaRPr lang="pl-PL" sz="1600" dirty="0"/>
          </a:p>
          <a:p>
            <a:endParaRPr lang="pl-PL" sz="1600" dirty="0" smtClean="0"/>
          </a:p>
          <a:p>
            <a:pPr marL="0" indent="0">
              <a:buNone/>
            </a:pPr>
            <a:r>
              <a:rPr lang="pl-PL" sz="1600" dirty="0" smtClean="0"/>
              <a:t>lukasz@sqlexpert.pl		lukasz@grala.biz</a:t>
            </a:r>
          </a:p>
        </p:txBody>
      </p:sp>
    </p:spTree>
    <p:extLst>
      <p:ext uri="{BB962C8B-B14F-4D97-AF65-F5344CB8AC3E}">
        <p14:creationId xmlns:p14="http://schemas.microsoft.com/office/powerpoint/2010/main" val="4177147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Keys</a:t>
            </a:r>
            <a:r>
              <a:rPr lang="pl-PL" dirty="0"/>
              <a:t> and </a:t>
            </a:r>
            <a:r>
              <a:rPr lang="en-US" dirty="0"/>
              <a:t>Certificates</a:t>
            </a:r>
            <a:endParaRPr lang="pl-PL" dirty="0"/>
          </a:p>
        </p:txBody>
      </p:sp>
      <p:sp>
        <p:nvSpPr>
          <p:cNvPr id="3" name="Symbol zastępczy zawartości 2"/>
          <p:cNvSpPr txBox="1">
            <a:spLocks/>
          </p:cNvSpPr>
          <p:nvPr/>
        </p:nvSpPr>
        <p:spPr>
          <a:xfrm>
            <a:off x="366712" y="1118605"/>
            <a:ext cx="8410575" cy="5776802"/>
          </a:xfrm>
          <a:prstGeom prst="rect">
            <a:avLst/>
          </a:prstGeom>
        </p:spPr>
        <p:txBody>
          <a:bodyPr>
            <a:normAutofit/>
          </a:bodyPr>
          <a:lstStyle>
            <a:lvl1pPr marL="342900" indent="-342900" algn="l" defTabSz="914363" rtl="0" eaLnBrk="1" latinLnBrk="0" hangingPunct="1">
              <a:lnSpc>
                <a:spcPct val="90000"/>
              </a:lnSpc>
              <a:spcBef>
                <a:spcPct val="20000"/>
              </a:spcBef>
              <a:buClr>
                <a:schemeClr val="bg1"/>
              </a:buClr>
              <a:buSzPct val="100000"/>
              <a:buFont typeface="Arial" pitchFamily="34" charset="0"/>
              <a:buChar char="•"/>
              <a:defRPr sz="24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1pPr>
            <a:lvl2pPr marL="628650" indent="-285750" algn="l" defTabSz="914363" rtl="0" eaLnBrk="1" latinLnBrk="0" hangingPunct="1">
              <a:lnSpc>
                <a:spcPct val="90000"/>
              </a:lnSpc>
              <a:spcBef>
                <a:spcPct val="20000"/>
              </a:spcBef>
              <a:buClr>
                <a:schemeClr val="bg1"/>
              </a:buClr>
              <a:buFont typeface="Segoe" pitchFamily="34" charset="0"/>
              <a:buChar char="−"/>
              <a:defRPr sz="20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2pPr>
            <a:lvl3pPr marL="914400" indent="-285750" algn="l" defTabSz="914363" rtl="0" eaLnBrk="1" latinLnBrk="0" hangingPunct="1">
              <a:lnSpc>
                <a:spcPct val="90000"/>
              </a:lnSpc>
              <a:spcBef>
                <a:spcPct val="20000"/>
              </a:spcBef>
              <a:buClr>
                <a:schemeClr val="bg1"/>
              </a:buClr>
              <a:buFont typeface="Segoe" pitchFamily="34" charset="0"/>
              <a:buChar char="−"/>
              <a:defRPr sz="18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3pPr>
            <a:lvl4pPr marL="1200150" indent="-285750" algn="l" defTabSz="914363" rtl="0" eaLnBrk="1" latinLnBrk="0" hangingPunct="1">
              <a:lnSpc>
                <a:spcPct val="90000"/>
              </a:lnSpc>
              <a:spcBef>
                <a:spcPct val="20000"/>
              </a:spcBef>
              <a:buClr>
                <a:schemeClr val="bg1"/>
              </a:buClr>
              <a:buFont typeface="Segoe" pitchFamily="34" charset="0"/>
              <a:buChar char="−"/>
              <a:defRPr sz="18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4pPr>
            <a:lvl5pPr marL="1485900" indent="-285750" algn="l" defTabSz="914363" rtl="0" eaLnBrk="1" latinLnBrk="0" hangingPunct="1">
              <a:lnSpc>
                <a:spcPct val="90000"/>
              </a:lnSpc>
              <a:spcBef>
                <a:spcPct val="20000"/>
              </a:spcBef>
              <a:buClr>
                <a:schemeClr val="bg1"/>
              </a:buClr>
              <a:buFont typeface="Segoe" pitchFamily="34" charset="0"/>
              <a:buChar char="−"/>
              <a:defRPr sz="18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solidFill>
              </a:rPr>
              <a:t>Keys</a:t>
            </a:r>
            <a:endParaRPr lang="pl-PL" dirty="0" smtClean="0">
              <a:solidFill>
                <a:schemeClr val="tx1"/>
              </a:solidFill>
            </a:endParaRPr>
          </a:p>
          <a:p>
            <a:pPr lvl="1"/>
            <a:r>
              <a:rPr lang="en-US" dirty="0">
                <a:solidFill>
                  <a:schemeClr val="tx1"/>
                </a:solidFill>
              </a:rPr>
              <a:t>Symmetric</a:t>
            </a:r>
          </a:p>
          <a:p>
            <a:pPr lvl="2"/>
            <a:r>
              <a:rPr lang="en-US" dirty="0" smtClean="0">
                <a:solidFill>
                  <a:schemeClr val="tx1"/>
                </a:solidFill>
              </a:rPr>
              <a:t>Same </a:t>
            </a:r>
            <a:r>
              <a:rPr lang="en-US" dirty="0">
                <a:solidFill>
                  <a:schemeClr val="tx1"/>
                </a:solidFill>
              </a:rPr>
              <a:t>key used to encrypt and </a:t>
            </a:r>
            <a:r>
              <a:rPr lang="en-US" dirty="0" smtClean="0">
                <a:solidFill>
                  <a:schemeClr val="tx1"/>
                </a:solidFill>
              </a:rPr>
              <a:t>decrypt</a:t>
            </a:r>
            <a:endParaRPr lang="pl-PL" dirty="0" smtClean="0">
              <a:solidFill>
                <a:schemeClr val="tx1"/>
              </a:solidFill>
            </a:endParaRPr>
          </a:p>
          <a:p>
            <a:pPr lvl="2"/>
            <a:r>
              <a:rPr lang="en-US" dirty="0">
                <a:solidFill>
                  <a:schemeClr val="tx1"/>
                </a:solidFill>
              </a:rPr>
              <a:t>Encryption and decryption </a:t>
            </a:r>
            <a:r>
              <a:rPr lang="en-US" dirty="0" smtClean="0">
                <a:solidFill>
                  <a:schemeClr val="tx1"/>
                </a:solidFill>
              </a:rPr>
              <a:t>is </a:t>
            </a:r>
            <a:r>
              <a:rPr lang="en-US" dirty="0">
                <a:solidFill>
                  <a:schemeClr val="tx1"/>
                </a:solidFill>
              </a:rPr>
              <a:t>fast</a:t>
            </a:r>
          </a:p>
          <a:p>
            <a:pPr lvl="1"/>
            <a:r>
              <a:rPr lang="en-US" dirty="0">
                <a:solidFill>
                  <a:schemeClr val="tx1"/>
                </a:solidFill>
              </a:rPr>
              <a:t>Asymmetric</a:t>
            </a:r>
          </a:p>
          <a:p>
            <a:pPr lvl="2"/>
            <a:r>
              <a:rPr lang="en-US" dirty="0">
                <a:solidFill>
                  <a:schemeClr val="tx1"/>
                </a:solidFill>
              </a:rPr>
              <a:t>Pair of values: public key and private key</a:t>
            </a:r>
          </a:p>
          <a:p>
            <a:pPr lvl="2"/>
            <a:r>
              <a:rPr lang="en-US" dirty="0">
                <a:solidFill>
                  <a:schemeClr val="tx1"/>
                </a:solidFill>
              </a:rPr>
              <a:t>One encrypts, the other </a:t>
            </a:r>
            <a:r>
              <a:rPr lang="en-US" dirty="0" smtClean="0">
                <a:solidFill>
                  <a:schemeClr val="tx1"/>
                </a:solidFill>
              </a:rPr>
              <a:t>decrypts</a:t>
            </a:r>
            <a:endParaRPr lang="pl-PL" dirty="0" smtClean="0">
              <a:solidFill>
                <a:schemeClr val="tx1"/>
              </a:solidFill>
            </a:endParaRPr>
          </a:p>
          <a:p>
            <a:pPr lvl="2"/>
            <a:r>
              <a:rPr lang="en-US" dirty="0" smtClean="0">
                <a:solidFill>
                  <a:schemeClr val="tx1"/>
                </a:solidFill>
              </a:rPr>
              <a:t>Encryption and </a:t>
            </a:r>
            <a:r>
              <a:rPr lang="en-US" dirty="0">
                <a:solidFill>
                  <a:schemeClr val="tx1"/>
                </a:solidFill>
              </a:rPr>
              <a:t>decryption are </a:t>
            </a:r>
            <a:r>
              <a:rPr lang="pl-PL" b="1" dirty="0" err="1" smtClean="0">
                <a:solidFill>
                  <a:schemeClr val="tx1"/>
                </a:solidFill>
              </a:rPr>
              <a:t>very</a:t>
            </a:r>
            <a:r>
              <a:rPr lang="pl-PL" b="1" dirty="0" smtClean="0">
                <a:solidFill>
                  <a:schemeClr val="tx1"/>
                </a:solidFill>
              </a:rPr>
              <a:t> </a:t>
            </a:r>
            <a:r>
              <a:rPr lang="en-US" b="1" dirty="0" smtClean="0">
                <a:solidFill>
                  <a:schemeClr val="tx1"/>
                </a:solidFill>
              </a:rPr>
              <a:t>resource-intensive</a:t>
            </a:r>
            <a:endParaRPr lang="pl-PL" b="1" dirty="0" smtClean="0">
              <a:solidFill>
                <a:schemeClr val="tx1"/>
              </a:solidFill>
            </a:endParaRPr>
          </a:p>
          <a:p>
            <a:r>
              <a:rPr lang="en-US" dirty="0" smtClean="0">
                <a:solidFill>
                  <a:schemeClr val="tx1"/>
                </a:solidFill>
              </a:rPr>
              <a:t>Certificates</a:t>
            </a:r>
            <a:endParaRPr lang="pl-PL" dirty="0" smtClean="0">
              <a:solidFill>
                <a:schemeClr val="tx1"/>
              </a:solidFill>
            </a:endParaRPr>
          </a:p>
          <a:p>
            <a:pPr lvl="1"/>
            <a:r>
              <a:rPr lang="en-US" dirty="0">
                <a:solidFill>
                  <a:schemeClr val="tx1"/>
                </a:solidFill>
              </a:rPr>
              <a:t>Associates a public key with entity that holds that key</a:t>
            </a:r>
          </a:p>
          <a:p>
            <a:pPr lvl="1"/>
            <a:r>
              <a:rPr lang="en-US" dirty="0" smtClean="0">
                <a:solidFill>
                  <a:schemeClr val="tx1"/>
                </a:solidFill>
              </a:rPr>
              <a:t>Contain</a:t>
            </a:r>
            <a:r>
              <a:rPr lang="pl-PL" dirty="0" smtClean="0">
                <a:solidFill>
                  <a:schemeClr val="tx1"/>
                </a:solidFill>
              </a:rPr>
              <a:t>s</a:t>
            </a:r>
            <a:r>
              <a:rPr lang="en-US" dirty="0" smtClean="0">
                <a:solidFill>
                  <a:schemeClr val="tx1"/>
                </a:solidFill>
              </a:rPr>
              <a:t>:</a:t>
            </a:r>
            <a:endParaRPr lang="en-US" dirty="0">
              <a:solidFill>
                <a:schemeClr val="tx1"/>
              </a:solidFill>
            </a:endParaRPr>
          </a:p>
          <a:p>
            <a:pPr lvl="2"/>
            <a:r>
              <a:rPr lang="en-US" dirty="0">
                <a:solidFill>
                  <a:schemeClr val="tx1"/>
                </a:solidFill>
              </a:rPr>
              <a:t>The public key of the subject </a:t>
            </a:r>
          </a:p>
          <a:p>
            <a:pPr lvl="2"/>
            <a:r>
              <a:rPr lang="en-US" dirty="0">
                <a:solidFill>
                  <a:schemeClr val="tx1"/>
                </a:solidFill>
              </a:rPr>
              <a:t>The identifier information of the subject </a:t>
            </a:r>
          </a:p>
          <a:p>
            <a:pPr lvl="2"/>
            <a:r>
              <a:rPr lang="en-US" dirty="0">
                <a:solidFill>
                  <a:schemeClr val="tx1"/>
                </a:solidFill>
              </a:rPr>
              <a:t>The validity period </a:t>
            </a:r>
          </a:p>
          <a:p>
            <a:pPr lvl="2"/>
            <a:r>
              <a:rPr lang="en-US" dirty="0">
                <a:solidFill>
                  <a:schemeClr val="tx1"/>
                </a:solidFill>
              </a:rPr>
              <a:t>Issuer identifier information</a:t>
            </a:r>
          </a:p>
          <a:p>
            <a:pPr lvl="2"/>
            <a:r>
              <a:rPr lang="en-US" dirty="0">
                <a:solidFill>
                  <a:schemeClr val="tx1"/>
                </a:solidFill>
              </a:rPr>
              <a:t>The digital signature of the issuer </a:t>
            </a:r>
            <a:endParaRPr lang="en-US" dirty="0" smtClean="0">
              <a:solidFill>
                <a:schemeClr val="tx1"/>
              </a:solidFill>
            </a:endParaRPr>
          </a:p>
          <a:p>
            <a:pPr lvl="1"/>
            <a:endParaRPr lang="pl-PL" dirty="0" smtClean="0">
              <a:solidFill>
                <a:schemeClr val="tx1"/>
              </a:solidFill>
            </a:endParaRPr>
          </a:p>
        </p:txBody>
      </p:sp>
    </p:spTree>
    <p:extLst>
      <p:ext uri="{BB962C8B-B14F-4D97-AF65-F5344CB8AC3E}">
        <p14:creationId xmlns:p14="http://schemas.microsoft.com/office/powerpoint/2010/main" val="3679588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Algorithm</a:t>
            </a:r>
            <a:endParaRPr lang="pl-PL"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sp>
        <p:nvSpPr>
          <p:cNvPr id="4" name="TextBox 3"/>
          <p:cNvSpPr txBox="1"/>
          <p:nvPr/>
        </p:nvSpPr>
        <p:spPr>
          <a:xfrm>
            <a:off x="914400" y="1600200"/>
            <a:ext cx="4876800" cy="1384995"/>
          </a:xfrm>
          <a:prstGeom prst="rect">
            <a:avLst/>
          </a:prstGeom>
          <a:noFill/>
        </p:spPr>
        <p:txBody>
          <a:bodyPr wrap="square" rtlCol="0">
            <a:spAutoFit/>
          </a:bodyPr>
          <a:lstStyle/>
          <a:p>
            <a:r>
              <a:rPr lang="pl-PL" sz="2800" b="1" dirty="0" smtClean="0"/>
              <a:t>DES / 3DES</a:t>
            </a:r>
          </a:p>
          <a:p>
            <a:r>
              <a:rPr lang="pl-PL" sz="2800" b="1" dirty="0" smtClean="0"/>
              <a:t>AES 128/192/256</a:t>
            </a:r>
          </a:p>
          <a:p>
            <a:endParaRPr lang="pl-PL" sz="2800" b="1" dirty="0"/>
          </a:p>
        </p:txBody>
      </p:sp>
    </p:spTree>
    <p:extLst>
      <p:ext uri="{BB962C8B-B14F-4D97-AF65-F5344CB8AC3E}">
        <p14:creationId xmlns:p14="http://schemas.microsoft.com/office/powerpoint/2010/main" val="95469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SQL </a:t>
            </a:r>
            <a:r>
              <a:rPr lang="en-US" dirty="0" smtClean="0"/>
              <a:t>Server</a:t>
            </a:r>
            <a:r>
              <a:rPr lang="pl-PL" dirty="0" smtClean="0"/>
              <a:t> </a:t>
            </a:r>
            <a:r>
              <a:rPr lang="en-US" dirty="0"/>
              <a:t>Cryptography Architecture</a:t>
            </a:r>
            <a:endParaRPr lang="pl-PL" dirty="0"/>
          </a:p>
        </p:txBody>
      </p:sp>
      <p:grpSp>
        <p:nvGrpSpPr>
          <p:cNvPr id="4" name="Group 3"/>
          <p:cNvGrpSpPr>
            <a:grpSpLocks/>
          </p:cNvGrpSpPr>
          <p:nvPr/>
        </p:nvGrpSpPr>
        <p:grpSpPr bwMode="auto">
          <a:xfrm>
            <a:off x="1579005" y="2506450"/>
            <a:ext cx="1043656" cy="770139"/>
            <a:chOff x="1337" y="1947"/>
            <a:chExt cx="586" cy="460"/>
          </a:xfrm>
        </p:grpSpPr>
        <p:pic>
          <p:nvPicPr>
            <p:cNvPr id="5" name="Picture 4" descr="Database"/>
            <p:cNvPicPr>
              <a:picLocks noChangeAspect="1" noChangeArrowheads="1"/>
            </p:cNvPicPr>
            <p:nvPr/>
          </p:nvPicPr>
          <p:blipFill>
            <a:blip r:embed="rId3"/>
            <a:srcRect/>
            <a:stretch>
              <a:fillRect/>
            </a:stretch>
          </p:blipFill>
          <p:spPr bwMode="auto">
            <a:xfrm>
              <a:off x="1337" y="2031"/>
              <a:ext cx="466" cy="376"/>
            </a:xfrm>
            <a:prstGeom prst="rect">
              <a:avLst/>
            </a:prstGeom>
            <a:noFill/>
            <a:ln w="9525">
              <a:noFill/>
              <a:miter lim="800000"/>
              <a:headEnd/>
              <a:tailEnd/>
            </a:ln>
          </p:spPr>
        </p:pic>
        <p:pic>
          <p:nvPicPr>
            <p:cNvPr id="6" name="Picture 5" descr="Key_Private"/>
            <p:cNvPicPr>
              <a:picLocks noChangeAspect="1" noChangeArrowheads="1"/>
            </p:cNvPicPr>
            <p:nvPr/>
          </p:nvPicPr>
          <p:blipFill>
            <a:blip r:embed="rId4"/>
            <a:srcRect/>
            <a:stretch>
              <a:fillRect/>
            </a:stretch>
          </p:blipFill>
          <p:spPr bwMode="auto">
            <a:xfrm>
              <a:off x="1710" y="1947"/>
              <a:ext cx="213" cy="421"/>
            </a:xfrm>
            <a:prstGeom prst="rect">
              <a:avLst/>
            </a:prstGeom>
            <a:noFill/>
            <a:ln w="9525">
              <a:noFill/>
              <a:miter lim="800000"/>
              <a:headEnd/>
              <a:tailEnd/>
            </a:ln>
          </p:spPr>
        </p:pic>
      </p:grpSp>
      <p:grpSp>
        <p:nvGrpSpPr>
          <p:cNvPr id="7" name="Group 6"/>
          <p:cNvGrpSpPr>
            <a:grpSpLocks/>
          </p:cNvGrpSpPr>
          <p:nvPr/>
        </p:nvGrpSpPr>
        <p:grpSpPr bwMode="auto">
          <a:xfrm>
            <a:off x="650311" y="3849068"/>
            <a:ext cx="717736" cy="766790"/>
            <a:chOff x="2676" y="1601"/>
            <a:chExt cx="618" cy="703"/>
          </a:xfrm>
        </p:grpSpPr>
        <p:pic>
          <p:nvPicPr>
            <p:cNvPr id="8" name="Picture 7" descr="Key_Public"/>
            <p:cNvPicPr>
              <a:picLocks noChangeAspect="1" noChangeArrowheads="1"/>
            </p:cNvPicPr>
            <p:nvPr/>
          </p:nvPicPr>
          <p:blipFill>
            <a:blip r:embed="rId5"/>
            <a:srcRect/>
            <a:stretch>
              <a:fillRect/>
            </a:stretch>
          </p:blipFill>
          <p:spPr bwMode="auto">
            <a:xfrm>
              <a:off x="2947" y="1617"/>
              <a:ext cx="347" cy="687"/>
            </a:xfrm>
            <a:prstGeom prst="rect">
              <a:avLst/>
            </a:prstGeom>
            <a:noFill/>
            <a:ln w="9525">
              <a:noFill/>
              <a:miter lim="800000"/>
              <a:headEnd/>
              <a:tailEnd/>
            </a:ln>
          </p:spPr>
        </p:pic>
        <p:pic>
          <p:nvPicPr>
            <p:cNvPr id="9" name="Picture 8" descr="Key_Symmetric"/>
            <p:cNvPicPr>
              <a:picLocks noChangeAspect="1" noChangeArrowheads="1"/>
            </p:cNvPicPr>
            <p:nvPr/>
          </p:nvPicPr>
          <p:blipFill>
            <a:blip r:embed="rId6"/>
            <a:srcRect/>
            <a:stretch>
              <a:fillRect/>
            </a:stretch>
          </p:blipFill>
          <p:spPr bwMode="auto">
            <a:xfrm>
              <a:off x="2676" y="1601"/>
              <a:ext cx="347" cy="687"/>
            </a:xfrm>
            <a:prstGeom prst="rect">
              <a:avLst/>
            </a:prstGeom>
            <a:noFill/>
            <a:ln w="9525">
              <a:noFill/>
              <a:miter lim="800000"/>
              <a:headEnd/>
              <a:tailEnd/>
            </a:ln>
          </p:spPr>
        </p:pic>
      </p:grpSp>
      <p:pic>
        <p:nvPicPr>
          <p:cNvPr id="10" name="Picture 9" descr="Certificate"/>
          <p:cNvPicPr>
            <a:picLocks noChangeAspect="1" noChangeArrowheads="1"/>
          </p:cNvPicPr>
          <p:nvPr/>
        </p:nvPicPr>
        <p:blipFill>
          <a:blip r:embed="rId7"/>
          <a:srcRect/>
          <a:stretch>
            <a:fillRect/>
          </a:stretch>
        </p:blipFill>
        <p:spPr bwMode="auto">
          <a:xfrm>
            <a:off x="3189992" y="3862462"/>
            <a:ext cx="899396" cy="811994"/>
          </a:xfrm>
          <a:prstGeom prst="rect">
            <a:avLst/>
          </a:prstGeom>
          <a:noFill/>
          <a:ln w="9525">
            <a:noFill/>
            <a:miter lim="800000"/>
            <a:headEnd/>
            <a:tailEnd/>
          </a:ln>
        </p:spPr>
      </p:pic>
      <p:pic>
        <p:nvPicPr>
          <p:cNvPr id="11" name="Picture 10" descr="Key_Private"/>
          <p:cNvPicPr>
            <a:picLocks noChangeAspect="1" noChangeArrowheads="1"/>
          </p:cNvPicPr>
          <p:nvPr/>
        </p:nvPicPr>
        <p:blipFill>
          <a:blip r:embed="rId8"/>
          <a:srcRect/>
          <a:stretch>
            <a:fillRect/>
          </a:stretch>
        </p:blipFill>
        <p:spPr bwMode="auto">
          <a:xfrm>
            <a:off x="1498059" y="4734728"/>
            <a:ext cx="402502" cy="748374"/>
          </a:xfrm>
          <a:prstGeom prst="rect">
            <a:avLst/>
          </a:prstGeom>
          <a:noFill/>
          <a:ln w="9525">
            <a:noFill/>
            <a:miter lim="800000"/>
            <a:headEnd/>
            <a:tailEnd/>
          </a:ln>
        </p:spPr>
      </p:pic>
      <p:grpSp>
        <p:nvGrpSpPr>
          <p:cNvPr id="12" name="Group 11"/>
          <p:cNvGrpSpPr>
            <a:grpSpLocks/>
          </p:cNvGrpSpPr>
          <p:nvPr/>
        </p:nvGrpSpPr>
        <p:grpSpPr bwMode="auto">
          <a:xfrm>
            <a:off x="3436393" y="1006252"/>
            <a:ext cx="1086399" cy="1128421"/>
            <a:chOff x="825" y="935"/>
            <a:chExt cx="610" cy="674"/>
          </a:xfrm>
        </p:grpSpPr>
        <p:pic>
          <p:nvPicPr>
            <p:cNvPr id="13" name="Picture 12" descr="Server"/>
            <p:cNvPicPr>
              <a:picLocks noChangeAspect="1" noChangeArrowheads="1"/>
            </p:cNvPicPr>
            <p:nvPr/>
          </p:nvPicPr>
          <p:blipFill>
            <a:blip r:embed="rId9"/>
            <a:srcRect/>
            <a:stretch>
              <a:fillRect/>
            </a:stretch>
          </p:blipFill>
          <p:spPr bwMode="auto">
            <a:xfrm>
              <a:off x="825" y="935"/>
              <a:ext cx="558" cy="656"/>
            </a:xfrm>
            <a:prstGeom prst="rect">
              <a:avLst/>
            </a:prstGeom>
            <a:noFill/>
            <a:ln w="9525">
              <a:noFill/>
              <a:miter lim="800000"/>
              <a:headEnd/>
              <a:tailEnd/>
            </a:ln>
          </p:spPr>
        </p:pic>
        <p:pic>
          <p:nvPicPr>
            <p:cNvPr id="14" name="Picture 13" descr="Key_Private"/>
            <p:cNvPicPr>
              <a:picLocks noChangeAspect="1" noChangeArrowheads="1"/>
            </p:cNvPicPr>
            <p:nvPr/>
          </p:nvPicPr>
          <p:blipFill>
            <a:blip r:embed="rId10"/>
            <a:srcRect/>
            <a:stretch>
              <a:fillRect/>
            </a:stretch>
          </p:blipFill>
          <p:spPr bwMode="auto">
            <a:xfrm>
              <a:off x="1238" y="1218"/>
              <a:ext cx="197" cy="391"/>
            </a:xfrm>
            <a:prstGeom prst="rect">
              <a:avLst/>
            </a:prstGeom>
            <a:noFill/>
            <a:ln w="9525">
              <a:noFill/>
              <a:miter lim="800000"/>
              <a:headEnd/>
              <a:tailEnd/>
            </a:ln>
          </p:spPr>
        </p:pic>
      </p:grpSp>
      <p:sp>
        <p:nvSpPr>
          <p:cNvPr id="15" name="Text Box 14"/>
          <p:cNvSpPr txBox="1">
            <a:spLocks noChangeArrowheads="1"/>
          </p:cNvSpPr>
          <p:nvPr/>
        </p:nvSpPr>
        <p:spPr bwMode="auto">
          <a:xfrm>
            <a:off x="4650839" y="1506318"/>
            <a:ext cx="2616422" cy="369332"/>
          </a:xfrm>
          <a:prstGeom prst="rect">
            <a:avLst/>
          </a:prstGeom>
          <a:noFill/>
          <a:ln w="9525" algn="ctr">
            <a:noFill/>
            <a:miter lim="800000"/>
            <a:headEnd/>
            <a:tailEnd/>
          </a:ln>
          <a:effectLst/>
        </p:spPr>
        <p:txBody>
          <a:bodyPr wrap="none">
            <a:spAutoFit/>
          </a:bodyPr>
          <a:lstStyle/>
          <a:p>
            <a:pPr fontAlgn="auto">
              <a:spcBef>
                <a:spcPts val="0"/>
              </a:spcBef>
              <a:spcAft>
                <a:spcPts val="0"/>
              </a:spcAft>
              <a:defRPr/>
            </a:pPr>
            <a:r>
              <a:rPr lang="pl-PL" kern="0" dirty="0">
                <a:latin typeface="+mn-lt"/>
                <a:cs typeface="+mn-cs"/>
              </a:rPr>
              <a:t>SMK – </a:t>
            </a:r>
            <a:r>
              <a:rPr lang="pl-PL" kern="0" dirty="0" smtClean="0">
                <a:latin typeface="+mn-lt"/>
                <a:cs typeface="+mn-cs"/>
              </a:rPr>
              <a:t>Service </a:t>
            </a:r>
            <a:r>
              <a:rPr lang="pl-PL" kern="0" dirty="0" smtClean="0"/>
              <a:t>M</a:t>
            </a:r>
            <a:r>
              <a:rPr lang="pl-PL" kern="0" dirty="0" smtClean="0">
                <a:latin typeface="+mn-lt"/>
                <a:cs typeface="+mn-cs"/>
              </a:rPr>
              <a:t>aster </a:t>
            </a:r>
            <a:r>
              <a:rPr lang="pl-PL" kern="0" dirty="0" err="1" smtClean="0">
                <a:latin typeface="+mn-lt"/>
                <a:cs typeface="+mn-cs"/>
              </a:rPr>
              <a:t>Key</a:t>
            </a:r>
            <a:endParaRPr lang="en-US" kern="0" dirty="0">
              <a:latin typeface="+mn-lt"/>
              <a:cs typeface="+mn-cs"/>
            </a:endParaRPr>
          </a:p>
        </p:txBody>
      </p:sp>
      <p:grpSp>
        <p:nvGrpSpPr>
          <p:cNvPr id="16" name="Group 15"/>
          <p:cNvGrpSpPr>
            <a:grpSpLocks/>
          </p:cNvGrpSpPr>
          <p:nvPr/>
        </p:nvGrpSpPr>
        <p:grpSpPr bwMode="auto">
          <a:xfrm>
            <a:off x="5339639" y="2568294"/>
            <a:ext cx="1043656" cy="770139"/>
            <a:chOff x="1337" y="1947"/>
            <a:chExt cx="586" cy="460"/>
          </a:xfrm>
        </p:grpSpPr>
        <p:pic>
          <p:nvPicPr>
            <p:cNvPr id="17" name="Picture 16" descr="Database"/>
            <p:cNvPicPr>
              <a:picLocks noChangeAspect="1" noChangeArrowheads="1"/>
            </p:cNvPicPr>
            <p:nvPr/>
          </p:nvPicPr>
          <p:blipFill>
            <a:blip r:embed="rId3"/>
            <a:srcRect/>
            <a:stretch>
              <a:fillRect/>
            </a:stretch>
          </p:blipFill>
          <p:spPr bwMode="auto">
            <a:xfrm>
              <a:off x="1337" y="2031"/>
              <a:ext cx="466" cy="376"/>
            </a:xfrm>
            <a:prstGeom prst="rect">
              <a:avLst/>
            </a:prstGeom>
            <a:noFill/>
            <a:ln w="9525">
              <a:noFill/>
              <a:miter lim="800000"/>
              <a:headEnd/>
              <a:tailEnd/>
            </a:ln>
          </p:spPr>
        </p:pic>
        <p:pic>
          <p:nvPicPr>
            <p:cNvPr id="18" name="Picture 17" descr="Key_Private"/>
            <p:cNvPicPr>
              <a:picLocks noChangeAspect="1" noChangeArrowheads="1"/>
            </p:cNvPicPr>
            <p:nvPr/>
          </p:nvPicPr>
          <p:blipFill>
            <a:blip r:embed="rId4"/>
            <a:srcRect/>
            <a:stretch>
              <a:fillRect/>
            </a:stretch>
          </p:blipFill>
          <p:spPr bwMode="auto">
            <a:xfrm>
              <a:off x="1710" y="1947"/>
              <a:ext cx="213" cy="421"/>
            </a:xfrm>
            <a:prstGeom prst="rect">
              <a:avLst/>
            </a:prstGeom>
            <a:noFill/>
            <a:ln w="9525">
              <a:noFill/>
              <a:miter lim="800000"/>
              <a:headEnd/>
              <a:tailEnd/>
            </a:ln>
          </p:spPr>
        </p:pic>
      </p:grpSp>
      <p:sp>
        <p:nvSpPr>
          <p:cNvPr id="19" name="AutoShape 18"/>
          <p:cNvSpPr>
            <a:spLocks/>
          </p:cNvSpPr>
          <p:nvPr/>
        </p:nvSpPr>
        <p:spPr bwMode="auto">
          <a:xfrm rot="5400000">
            <a:off x="3750890" y="606282"/>
            <a:ext cx="266200" cy="3466963"/>
          </a:xfrm>
          <a:prstGeom prst="leftBrace">
            <a:avLst>
              <a:gd name="adj1" fmla="val 79088"/>
              <a:gd name="adj2" fmla="val 50000"/>
            </a:avLst>
          </a:prstGeom>
          <a:noFill/>
          <a:ln w="38100">
            <a:solidFill>
              <a:srgbClr val="FF0000"/>
            </a:solidFill>
            <a:round/>
            <a:headEnd/>
            <a:tailEnd/>
          </a:ln>
          <a:effectLst/>
        </p:spPr>
        <p:txBody>
          <a:bodyPr wrap="none" anchor="ctr"/>
          <a:lstStyle/>
          <a:p>
            <a:pPr fontAlgn="auto">
              <a:spcBef>
                <a:spcPts val="0"/>
              </a:spcBef>
              <a:spcAft>
                <a:spcPts val="0"/>
              </a:spcAft>
              <a:defRPr/>
            </a:pPr>
            <a:endParaRPr lang="pl-PL" kern="0">
              <a:latin typeface="+mn-lt"/>
              <a:cs typeface="+mn-cs"/>
            </a:endParaRPr>
          </a:p>
        </p:txBody>
      </p:sp>
      <p:sp>
        <p:nvSpPr>
          <p:cNvPr id="20" name="Text Box 19"/>
          <p:cNvSpPr txBox="1">
            <a:spLocks noChangeArrowheads="1"/>
          </p:cNvSpPr>
          <p:nvPr/>
        </p:nvSpPr>
        <p:spPr bwMode="auto">
          <a:xfrm>
            <a:off x="2864889" y="2649326"/>
            <a:ext cx="2079372" cy="646331"/>
          </a:xfrm>
          <a:prstGeom prst="rect">
            <a:avLst/>
          </a:prstGeom>
          <a:noFill/>
          <a:ln w="9525" algn="ctr">
            <a:noFill/>
            <a:miter lim="800000"/>
            <a:headEnd/>
            <a:tailEnd/>
          </a:ln>
          <a:effectLst/>
        </p:spPr>
        <p:txBody>
          <a:bodyPr wrap="square">
            <a:spAutoFit/>
          </a:bodyPr>
          <a:lstStyle/>
          <a:p>
            <a:pPr fontAlgn="auto">
              <a:spcBef>
                <a:spcPts val="0"/>
              </a:spcBef>
              <a:spcAft>
                <a:spcPts val="0"/>
              </a:spcAft>
              <a:defRPr/>
            </a:pPr>
            <a:r>
              <a:rPr lang="pl-PL" kern="0" dirty="0">
                <a:latin typeface="+mn-lt"/>
                <a:cs typeface="+mn-cs"/>
              </a:rPr>
              <a:t>DMK – </a:t>
            </a:r>
            <a:r>
              <a:rPr lang="pl-PL" kern="0" dirty="0" smtClean="0">
                <a:latin typeface="+mn-lt"/>
                <a:cs typeface="+mn-cs"/>
              </a:rPr>
              <a:t>Database Master </a:t>
            </a:r>
            <a:r>
              <a:rPr lang="pl-PL" kern="0" dirty="0" err="1" smtClean="0">
                <a:latin typeface="+mn-lt"/>
                <a:cs typeface="+mn-cs"/>
              </a:rPr>
              <a:t>Key</a:t>
            </a:r>
            <a:endParaRPr lang="en-US" kern="0" dirty="0">
              <a:latin typeface="+mn-lt"/>
              <a:cs typeface="+mn-cs"/>
            </a:endParaRPr>
          </a:p>
        </p:txBody>
      </p:sp>
      <p:sp>
        <p:nvSpPr>
          <p:cNvPr id="21" name="AutoShape 20"/>
          <p:cNvSpPr>
            <a:spLocks/>
          </p:cNvSpPr>
          <p:nvPr/>
        </p:nvSpPr>
        <p:spPr bwMode="auto">
          <a:xfrm rot="5400000">
            <a:off x="2128110" y="2315293"/>
            <a:ext cx="266200" cy="2687503"/>
          </a:xfrm>
          <a:prstGeom prst="leftBrace">
            <a:avLst>
              <a:gd name="adj1" fmla="val 79088"/>
              <a:gd name="adj2" fmla="val 50000"/>
            </a:avLst>
          </a:prstGeom>
          <a:noFill/>
          <a:ln w="38100">
            <a:solidFill>
              <a:srgbClr val="FF0000"/>
            </a:solidFill>
            <a:round/>
            <a:headEnd/>
            <a:tailEnd/>
          </a:ln>
          <a:effectLst/>
        </p:spPr>
        <p:txBody>
          <a:bodyPr wrap="none" anchor="ctr"/>
          <a:lstStyle/>
          <a:p>
            <a:pPr fontAlgn="auto">
              <a:spcBef>
                <a:spcPts val="0"/>
              </a:spcBef>
              <a:spcAft>
                <a:spcPts val="0"/>
              </a:spcAft>
              <a:defRPr/>
            </a:pPr>
            <a:endParaRPr lang="pl-PL" kern="0">
              <a:latin typeface="+mn-lt"/>
              <a:cs typeface="+mn-cs"/>
            </a:endParaRPr>
          </a:p>
        </p:txBody>
      </p:sp>
      <p:sp>
        <p:nvSpPr>
          <p:cNvPr id="22" name="Text Box 21"/>
          <p:cNvSpPr txBox="1">
            <a:spLocks noChangeArrowheads="1"/>
          </p:cNvSpPr>
          <p:nvPr/>
        </p:nvSpPr>
        <p:spPr bwMode="auto">
          <a:xfrm>
            <a:off x="1373390" y="5655546"/>
            <a:ext cx="3016985" cy="370001"/>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pl-PL" kern="0" dirty="0" err="1" smtClean="0">
                <a:latin typeface="+mn-lt"/>
                <a:cs typeface="+mn-cs"/>
              </a:rPr>
              <a:t>Symmetric</a:t>
            </a:r>
            <a:r>
              <a:rPr lang="pl-PL" kern="0" dirty="0" smtClean="0">
                <a:latin typeface="+mn-lt"/>
                <a:cs typeface="+mn-cs"/>
              </a:rPr>
              <a:t> </a:t>
            </a:r>
            <a:r>
              <a:rPr lang="pl-PL" kern="0" dirty="0" err="1" smtClean="0">
                <a:latin typeface="+mn-lt"/>
                <a:cs typeface="+mn-cs"/>
              </a:rPr>
              <a:t>Keys</a:t>
            </a:r>
            <a:endParaRPr lang="en-US" kern="0" dirty="0">
              <a:latin typeface="+mn-lt"/>
              <a:cs typeface="+mn-cs"/>
            </a:endParaRPr>
          </a:p>
        </p:txBody>
      </p:sp>
      <p:sp>
        <p:nvSpPr>
          <p:cNvPr id="23" name="Text Box 22"/>
          <p:cNvSpPr txBox="1">
            <a:spLocks noChangeArrowheads="1"/>
          </p:cNvSpPr>
          <p:nvPr/>
        </p:nvSpPr>
        <p:spPr bwMode="auto">
          <a:xfrm>
            <a:off x="1337770" y="3927756"/>
            <a:ext cx="1884280" cy="369332"/>
          </a:xfrm>
          <a:prstGeom prst="rect">
            <a:avLst/>
          </a:prstGeom>
          <a:noFill/>
          <a:ln w="9525" algn="ctr">
            <a:noFill/>
            <a:miter lim="800000"/>
            <a:headEnd/>
            <a:tailEnd/>
          </a:ln>
          <a:effectLst/>
        </p:spPr>
        <p:txBody>
          <a:bodyPr wrap="square">
            <a:spAutoFit/>
          </a:bodyPr>
          <a:lstStyle/>
          <a:p>
            <a:pPr fontAlgn="auto">
              <a:spcBef>
                <a:spcPts val="0"/>
              </a:spcBef>
              <a:spcAft>
                <a:spcPts val="0"/>
              </a:spcAft>
              <a:defRPr/>
            </a:pPr>
            <a:r>
              <a:rPr lang="pl-PL" kern="0" dirty="0" err="1"/>
              <a:t>Asymmetric</a:t>
            </a:r>
            <a:r>
              <a:rPr lang="pl-PL" kern="0" dirty="0"/>
              <a:t> </a:t>
            </a:r>
            <a:r>
              <a:rPr lang="pl-PL" kern="0" dirty="0" err="1"/>
              <a:t>Keys</a:t>
            </a:r>
            <a:endParaRPr lang="en-US" kern="0" dirty="0"/>
          </a:p>
        </p:txBody>
      </p:sp>
      <p:sp>
        <p:nvSpPr>
          <p:cNvPr id="24" name="Text Box 23"/>
          <p:cNvSpPr txBox="1">
            <a:spLocks noChangeArrowheads="1"/>
          </p:cNvSpPr>
          <p:nvPr/>
        </p:nvSpPr>
        <p:spPr bwMode="auto">
          <a:xfrm>
            <a:off x="4057331" y="4028209"/>
            <a:ext cx="1536988" cy="370001"/>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pl-PL" kern="0" dirty="0" err="1"/>
              <a:t>Certificates</a:t>
            </a:r>
            <a:endParaRPr lang="en-US" kern="0" dirty="0"/>
          </a:p>
        </p:txBody>
      </p:sp>
      <p:grpSp>
        <p:nvGrpSpPr>
          <p:cNvPr id="25" name="Group 24"/>
          <p:cNvGrpSpPr>
            <a:grpSpLocks/>
          </p:cNvGrpSpPr>
          <p:nvPr/>
        </p:nvGrpSpPr>
        <p:grpSpPr bwMode="auto">
          <a:xfrm>
            <a:off x="2874758" y="5104729"/>
            <a:ext cx="514704" cy="550817"/>
            <a:chOff x="2676" y="1601"/>
            <a:chExt cx="618" cy="703"/>
          </a:xfrm>
        </p:grpSpPr>
        <p:pic>
          <p:nvPicPr>
            <p:cNvPr id="26" name="Picture 25" descr="Key_Public"/>
            <p:cNvPicPr>
              <a:picLocks noChangeAspect="1" noChangeArrowheads="1"/>
            </p:cNvPicPr>
            <p:nvPr/>
          </p:nvPicPr>
          <p:blipFill>
            <a:blip r:embed="rId11"/>
            <a:srcRect/>
            <a:stretch>
              <a:fillRect/>
            </a:stretch>
          </p:blipFill>
          <p:spPr bwMode="auto">
            <a:xfrm>
              <a:off x="2947" y="1617"/>
              <a:ext cx="347" cy="687"/>
            </a:xfrm>
            <a:prstGeom prst="rect">
              <a:avLst/>
            </a:prstGeom>
            <a:noFill/>
            <a:ln w="9525">
              <a:noFill/>
              <a:miter lim="800000"/>
              <a:headEnd/>
              <a:tailEnd/>
            </a:ln>
          </p:spPr>
        </p:pic>
        <p:pic>
          <p:nvPicPr>
            <p:cNvPr id="27" name="Picture 26" descr="Key_Symmetric"/>
            <p:cNvPicPr>
              <a:picLocks noChangeAspect="1" noChangeArrowheads="1"/>
            </p:cNvPicPr>
            <p:nvPr/>
          </p:nvPicPr>
          <p:blipFill>
            <a:blip r:embed="rId12"/>
            <a:srcRect/>
            <a:stretch>
              <a:fillRect/>
            </a:stretch>
          </p:blipFill>
          <p:spPr bwMode="auto">
            <a:xfrm>
              <a:off x="2676" y="1601"/>
              <a:ext cx="347" cy="687"/>
            </a:xfrm>
            <a:prstGeom prst="rect">
              <a:avLst/>
            </a:prstGeom>
            <a:noFill/>
            <a:ln w="9525">
              <a:noFill/>
              <a:miter lim="800000"/>
              <a:headEnd/>
              <a:tailEnd/>
            </a:ln>
          </p:spPr>
        </p:pic>
      </p:grpSp>
      <p:sp>
        <p:nvSpPr>
          <p:cNvPr id="28" name="Freeform 27"/>
          <p:cNvSpPr>
            <a:spLocks/>
          </p:cNvSpPr>
          <p:nvPr/>
        </p:nvSpPr>
        <p:spPr bwMode="auto">
          <a:xfrm>
            <a:off x="1095557" y="4717986"/>
            <a:ext cx="357978" cy="202580"/>
          </a:xfrm>
          <a:custGeom>
            <a:avLst/>
            <a:gdLst/>
            <a:ahLst/>
            <a:cxnLst>
              <a:cxn ang="0">
                <a:pos x="1" y="0"/>
              </a:cxn>
              <a:cxn ang="0">
                <a:pos x="0" y="121"/>
              </a:cxn>
              <a:cxn ang="0">
                <a:pos x="198" y="121"/>
              </a:cxn>
            </a:cxnLst>
            <a:rect l="0" t="0" r="r" b="b"/>
            <a:pathLst>
              <a:path w="198" h="121">
                <a:moveTo>
                  <a:pt x="1" y="0"/>
                </a:moveTo>
                <a:lnTo>
                  <a:pt x="0" y="121"/>
                </a:lnTo>
                <a:lnTo>
                  <a:pt x="198" y="121"/>
                </a:lnTo>
              </a:path>
            </a:pathLst>
          </a:custGeom>
          <a:noFill/>
          <a:ln w="38100" cap="flat" cmpd="sng">
            <a:solidFill>
              <a:srgbClr val="FF0000"/>
            </a:solidFill>
            <a:prstDash val="solid"/>
            <a:round/>
            <a:headEnd type="none" w="med" len="med"/>
            <a:tailEnd type="none" w="med" len="med"/>
          </a:ln>
          <a:effectLst/>
        </p:spPr>
        <p:txBody>
          <a:bodyPr anchor="ctr"/>
          <a:lstStyle/>
          <a:p>
            <a:pPr fontAlgn="auto">
              <a:spcBef>
                <a:spcPts val="0"/>
              </a:spcBef>
              <a:spcAft>
                <a:spcPts val="0"/>
              </a:spcAft>
              <a:defRPr/>
            </a:pPr>
            <a:endParaRPr lang="pl-PL" kern="0">
              <a:latin typeface="+mn-lt"/>
              <a:cs typeface="+mn-cs"/>
            </a:endParaRPr>
          </a:p>
        </p:txBody>
      </p:sp>
      <p:pic>
        <p:nvPicPr>
          <p:cNvPr id="29" name="Picture 28" descr="Key_Private"/>
          <p:cNvPicPr>
            <a:picLocks noChangeAspect="1" noChangeArrowheads="1"/>
          </p:cNvPicPr>
          <p:nvPr/>
        </p:nvPicPr>
        <p:blipFill>
          <a:blip r:embed="rId13"/>
          <a:srcRect/>
          <a:stretch>
            <a:fillRect/>
          </a:stretch>
        </p:blipFill>
        <p:spPr bwMode="auto">
          <a:xfrm>
            <a:off x="4817811" y="5103055"/>
            <a:ext cx="252900" cy="468780"/>
          </a:xfrm>
          <a:prstGeom prst="rect">
            <a:avLst/>
          </a:prstGeom>
          <a:noFill/>
          <a:ln w="9525">
            <a:noFill/>
            <a:miter lim="800000"/>
            <a:headEnd/>
            <a:tailEnd/>
          </a:ln>
        </p:spPr>
      </p:pic>
      <p:sp>
        <p:nvSpPr>
          <p:cNvPr id="30" name="AutoShape 29"/>
          <p:cNvSpPr>
            <a:spLocks/>
          </p:cNvSpPr>
          <p:nvPr/>
        </p:nvSpPr>
        <p:spPr bwMode="auto">
          <a:xfrm rot="5400000">
            <a:off x="3912494" y="4007703"/>
            <a:ext cx="261177" cy="1745363"/>
          </a:xfrm>
          <a:prstGeom prst="leftBrace">
            <a:avLst>
              <a:gd name="adj1" fmla="val 53728"/>
              <a:gd name="adj2" fmla="val 50000"/>
            </a:avLst>
          </a:prstGeom>
          <a:noFill/>
          <a:ln w="38100">
            <a:solidFill>
              <a:srgbClr val="FF0000"/>
            </a:solidFill>
            <a:round/>
            <a:headEnd/>
            <a:tailEnd/>
          </a:ln>
          <a:effectLst/>
        </p:spPr>
        <p:txBody>
          <a:bodyPr wrap="none" anchor="ctr"/>
          <a:lstStyle/>
          <a:p>
            <a:pPr fontAlgn="auto">
              <a:spcBef>
                <a:spcPts val="0"/>
              </a:spcBef>
              <a:spcAft>
                <a:spcPts val="0"/>
              </a:spcAft>
              <a:defRPr/>
            </a:pPr>
            <a:endParaRPr lang="pl-PL" kern="0">
              <a:latin typeface="+mn-lt"/>
              <a:cs typeface="+mn-cs"/>
            </a:endParaRPr>
          </a:p>
        </p:txBody>
      </p:sp>
      <p:sp>
        <p:nvSpPr>
          <p:cNvPr id="31" name="Freeform 30"/>
          <p:cNvSpPr>
            <a:spLocks/>
          </p:cNvSpPr>
          <p:nvPr/>
        </p:nvSpPr>
        <p:spPr bwMode="auto">
          <a:xfrm>
            <a:off x="4967413" y="5575183"/>
            <a:ext cx="357978" cy="202580"/>
          </a:xfrm>
          <a:custGeom>
            <a:avLst/>
            <a:gdLst/>
            <a:ahLst/>
            <a:cxnLst>
              <a:cxn ang="0">
                <a:pos x="1" y="0"/>
              </a:cxn>
              <a:cxn ang="0">
                <a:pos x="0" y="121"/>
              </a:cxn>
              <a:cxn ang="0">
                <a:pos x="198" y="121"/>
              </a:cxn>
            </a:cxnLst>
            <a:rect l="0" t="0" r="r" b="b"/>
            <a:pathLst>
              <a:path w="198" h="121">
                <a:moveTo>
                  <a:pt x="1" y="0"/>
                </a:moveTo>
                <a:lnTo>
                  <a:pt x="0" y="121"/>
                </a:lnTo>
                <a:lnTo>
                  <a:pt x="198" y="121"/>
                </a:lnTo>
              </a:path>
            </a:pathLst>
          </a:custGeom>
          <a:noFill/>
          <a:ln w="38100" cap="flat" cmpd="sng">
            <a:solidFill>
              <a:srgbClr val="FF0000"/>
            </a:solidFill>
            <a:prstDash val="solid"/>
            <a:round/>
            <a:headEnd type="none" w="med" len="med"/>
            <a:tailEnd type="none" w="med" len="med"/>
          </a:ln>
          <a:effectLst/>
        </p:spPr>
        <p:txBody>
          <a:bodyPr anchor="ctr"/>
          <a:lstStyle/>
          <a:p>
            <a:pPr fontAlgn="auto">
              <a:spcBef>
                <a:spcPts val="0"/>
              </a:spcBef>
              <a:spcAft>
                <a:spcPts val="0"/>
              </a:spcAft>
              <a:defRPr/>
            </a:pPr>
            <a:endParaRPr lang="pl-PL" kern="0">
              <a:latin typeface="+mn-lt"/>
              <a:cs typeface="+mn-cs"/>
            </a:endParaRPr>
          </a:p>
        </p:txBody>
      </p:sp>
      <p:pic>
        <p:nvPicPr>
          <p:cNvPr id="32" name="Picture 31" descr="Key_Private"/>
          <p:cNvPicPr>
            <a:picLocks noChangeAspect="1" noChangeArrowheads="1"/>
          </p:cNvPicPr>
          <p:nvPr/>
        </p:nvPicPr>
        <p:blipFill>
          <a:blip r:embed="rId13"/>
          <a:srcRect/>
          <a:stretch>
            <a:fillRect/>
          </a:stretch>
        </p:blipFill>
        <p:spPr bwMode="auto">
          <a:xfrm>
            <a:off x="5357448" y="5625410"/>
            <a:ext cx="252900" cy="468780"/>
          </a:xfrm>
          <a:prstGeom prst="rect">
            <a:avLst/>
          </a:prstGeom>
          <a:noFill/>
          <a:ln w="9525">
            <a:noFill/>
            <a:miter lim="800000"/>
            <a:headEnd/>
            <a:tailEnd/>
          </a:ln>
        </p:spPr>
      </p:pic>
      <p:sp>
        <p:nvSpPr>
          <p:cNvPr id="33" name="Prostokąt 32"/>
          <p:cNvSpPr/>
          <p:nvPr/>
        </p:nvSpPr>
        <p:spPr>
          <a:xfrm>
            <a:off x="6508226" y="2720764"/>
            <a:ext cx="2315139" cy="369332"/>
          </a:xfrm>
          <a:prstGeom prst="rect">
            <a:avLst/>
          </a:prstGeom>
        </p:spPr>
        <p:txBody>
          <a:bodyPr wrap="square">
            <a:spAutoFit/>
          </a:bodyPr>
          <a:lstStyle/>
          <a:p>
            <a:pPr fontAlgn="auto">
              <a:spcBef>
                <a:spcPts val="0"/>
              </a:spcBef>
              <a:spcAft>
                <a:spcPts val="0"/>
              </a:spcAft>
              <a:defRPr/>
            </a:pPr>
            <a:r>
              <a:rPr lang="pl-PL" kern="0" dirty="0" smtClean="0"/>
              <a:t>DMK in Master DB</a:t>
            </a:r>
            <a:endParaRPr lang="en-US" kern="0" dirty="0"/>
          </a:p>
        </p:txBody>
      </p:sp>
      <p:sp>
        <p:nvSpPr>
          <p:cNvPr id="34" name="Freeform 27"/>
          <p:cNvSpPr>
            <a:spLocks/>
          </p:cNvSpPr>
          <p:nvPr/>
        </p:nvSpPr>
        <p:spPr bwMode="auto">
          <a:xfrm>
            <a:off x="5508095" y="3363706"/>
            <a:ext cx="45719" cy="714380"/>
          </a:xfrm>
          <a:custGeom>
            <a:avLst/>
            <a:gdLst/>
            <a:ahLst/>
            <a:cxnLst>
              <a:cxn ang="0">
                <a:pos x="1" y="0"/>
              </a:cxn>
              <a:cxn ang="0">
                <a:pos x="0" y="121"/>
              </a:cxn>
              <a:cxn ang="0">
                <a:pos x="198" y="121"/>
              </a:cxn>
            </a:cxnLst>
            <a:rect l="0" t="0" r="r" b="b"/>
            <a:pathLst>
              <a:path w="198" h="121">
                <a:moveTo>
                  <a:pt x="1" y="0"/>
                </a:moveTo>
                <a:lnTo>
                  <a:pt x="0" y="121"/>
                </a:lnTo>
                <a:lnTo>
                  <a:pt x="198" y="121"/>
                </a:lnTo>
              </a:path>
            </a:pathLst>
          </a:custGeom>
          <a:noFill/>
          <a:ln w="38100" cap="flat" cmpd="sng">
            <a:solidFill>
              <a:srgbClr val="FF0000"/>
            </a:solidFill>
            <a:prstDash val="solid"/>
            <a:round/>
            <a:headEnd type="none" w="med" len="med"/>
            <a:tailEnd type="none" w="med" len="med"/>
          </a:ln>
          <a:effectLst/>
        </p:spPr>
        <p:txBody>
          <a:bodyPr anchor="ctr"/>
          <a:lstStyle/>
          <a:p>
            <a:pPr fontAlgn="auto">
              <a:spcBef>
                <a:spcPts val="0"/>
              </a:spcBef>
              <a:spcAft>
                <a:spcPts val="0"/>
              </a:spcAft>
              <a:defRPr/>
            </a:pPr>
            <a:endParaRPr lang="pl-PL" kern="0">
              <a:latin typeface="+mn-lt"/>
              <a:cs typeface="+mn-cs"/>
            </a:endParaRPr>
          </a:p>
        </p:txBody>
      </p:sp>
      <p:pic>
        <p:nvPicPr>
          <p:cNvPr id="35" name="Picture 9" descr="Certificate"/>
          <p:cNvPicPr>
            <a:picLocks noChangeAspect="1" noChangeArrowheads="1"/>
          </p:cNvPicPr>
          <p:nvPr/>
        </p:nvPicPr>
        <p:blipFill>
          <a:blip r:embed="rId7"/>
          <a:srcRect/>
          <a:stretch>
            <a:fillRect/>
          </a:stretch>
        </p:blipFill>
        <p:spPr bwMode="auto">
          <a:xfrm>
            <a:off x="5650971" y="3935210"/>
            <a:ext cx="899396" cy="811994"/>
          </a:xfrm>
          <a:prstGeom prst="rect">
            <a:avLst/>
          </a:prstGeom>
          <a:noFill/>
          <a:ln w="9525">
            <a:noFill/>
            <a:miter lim="800000"/>
            <a:headEnd/>
            <a:tailEnd/>
          </a:ln>
        </p:spPr>
      </p:pic>
      <p:sp>
        <p:nvSpPr>
          <p:cNvPr id="36" name="Text Box 23"/>
          <p:cNvSpPr txBox="1">
            <a:spLocks noChangeArrowheads="1"/>
          </p:cNvSpPr>
          <p:nvPr/>
        </p:nvSpPr>
        <p:spPr bwMode="auto">
          <a:xfrm>
            <a:off x="6651103" y="4149524"/>
            <a:ext cx="1536988" cy="646331"/>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pl-PL" kern="0" dirty="0" err="1" smtClean="0">
                <a:latin typeface="+mn-lt"/>
                <a:cs typeface="+mn-cs"/>
              </a:rPr>
              <a:t>Certificate</a:t>
            </a:r>
            <a:r>
              <a:rPr lang="pl-PL" kern="0" dirty="0" smtClean="0">
                <a:latin typeface="+mn-lt"/>
                <a:cs typeface="+mn-cs"/>
              </a:rPr>
              <a:t> in Master DB</a:t>
            </a:r>
            <a:endParaRPr lang="en-US" kern="0" dirty="0">
              <a:latin typeface="+mn-lt"/>
              <a:cs typeface="+mn-cs"/>
            </a:endParaRPr>
          </a:p>
        </p:txBody>
      </p:sp>
      <p:pic>
        <p:nvPicPr>
          <p:cNvPr id="37" name="Picture 10" descr="Key_Private"/>
          <p:cNvPicPr>
            <a:picLocks noChangeAspect="1" noChangeArrowheads="1"/>
          </p:cNvPicPr>
          <p:nvPr/>
        </p:nvPicPr>
        <p:blipFill>
          <a:blip r:embed="rId8"/>
          <a:srcRect/>
          <a:stretch>
            <a:fillRect/>
          </a:stretch>
        </p:blipFill>
        <p:spPr bwMode="auto">
          <a:xfrm>
            <a:off x="6651103" y="4863904"/>
            <a:ext cx="402502" cy="748374"/>
          </a:xfrm>
          <a:prstGeom prst="rect">
            <a:avLst/>
          </a:prstGeom>
          <a:noFill/>
          <a:ln w="9525">
            <a:noFill/>
            <a:miter lim="800000"/>
            <a:headEnd/>
            <a:tailEnd/>
          </a:ln>
        </p:spPr>
      </p:pic>
      <p:sp>
        <p:nvSpPr>
          <p:cNvPr id="38" name="Freeform 27"/>
          <p:cNvSpPr>
            <a:spLocks/>
          </p:cNvSpPr>
          <p:nvPr/>
        </p:nvSpPr>
        <p:spPr bwMode="auto">
          <a:xfrm>
            <a:off x="6248601" y="4847162"/>
            <a:ext cx="357978" cy="202580"/>
          </a:xfrm>
          <a:custGeom>
            <a:avLst/>
            <a:gdLst/>
            <a:ahLst/>
            <a:cxnLst>
              <a:cxn ang="0">
                <a:pos x="1" y="0"/>
              </a:cxn>
              <a:cxn ang="0">
                <a:pos x="0" y="121"/>
              </a:cxn>
              <a:cxn ang="0">
                <a:pos x="198" y="121"/>
              </a:cxn>
            </a:cxnLst>
            <a:rect l="0" t="0" r="r" b="b"/>
            <a:pathLst>
              <a:path w="198" h="121">
                <a:moveTo>
                  <a:pt x="1" y="0"/>
                </a:moveTo>
                <a:lnTo>
                  <a:pt x="0" y="121"/>
                </a:lnTo>
                <a:lnTo>
                  <a:pt x="198" y="121"/>
                </a:lnTo>
              </a:path>
            </a:pathLst>
          </a:custGeom>
          <a:noFill/>
          <a:ln w="38100" cap="flat" cmpd="sng">
            <a:solidFill>
              <a:srgbClr val="FF0000"/>
            </a:solidFill>
            <a:prstDash val="solid"/>
            <a:round/>
            <a:headEnd type="none" w="med" len="med"/>
            <a:tailEnd type="none" w="med" len="med"/>
          </a:ln>
          <a:effectLst/>
        </p:spPr>
        <p:txBody>
          <a:bodyPr anchor="ctr"/>
          <a:lstStyle/>
          <a:p>
            <a:pPr fontAlgn="auto">
              <a:spcBef>
                <a:spcPts val="0"/>
              </a:spcBef>
              <a:spcAft>
                <a:spcPts val="0"/>
              </a:spcAft>
              <a:defRPr/>
            </a:pPr>
            <a:endParaRPr lang="pl-PL" kern="0">
              <a:latin typeface="+mn-lt"/>
              <a:cs typeface="+mn-cs"/>
            </a:endParaRPr>
          </a:p>
        </p:txBody>
      </p:sp>
      <p:sp>
        <p:nvSpPr>
          <p:cNvPr id="39" name="Text Box 21"/>
          <p:cNvSpPr txBox="1">
            <a:spLocks noChangeArrowheads="1"/>
          </p:cNvSpPr>
          <p:nvPr/>
        </p:nvSpPr>
        <p:spPr bwMode="auto">
          <a:xfrm>
            <a:off x="7222607" y="4863904"/>
            <a:ext cx="1500198" cy="1200329"/>
          </a:xfrm>
          <a:prstGeom prst="rect">
            <a:avLst/>
          </a:prstGeom>
          <a:noFill/>
          <a:ln w="9525" algn="ctr">
            <a:noFill/>
            <a:miter lim="800000"/>
            <a:headEnd/>
            <a:tailEnd/>
          </a:ln>
          <a:effectLst/>
        </p:spPr>
        <p:txBody>
          <a:bodyPr wrap="square">
            <a:spAutoFit/>
          </a:bodyPr>
          <a:lstStyle/>
          <a:p>
            <a:pPr fontAlgn="auto">
              <a:spcBef>
                <a:spcPts val="0"/>
              </a:spcBef>
              <a:spcAft>
                <a:spcPts val="0"/>
              </a:spcAft>
              <a:defRPr/>
            </a:pPr>
            <a:r>
              <a:rPr lang="pl-PL" kern="0" dirty="0" smtClean="0">
                <a:latin typeface="+mn-lt"/>
                <a:cs typeface="+mn-cs"/>
              </a:rPr>
              <a:t>DEK – Database </a:t>
            </a:r>
            <a:r>
              <a:rPr lang="pl-PL" kern="0" dirty="0" err="1" smtClean="0">
                <a:latin typeface="+mn-lt"/>
                <a:cs typeface="+mn-cs"/>
              </a:rPr>
              <a:t>Encryption</a:t>
            </a:r>
            <a:r>
              <a:rPr lang="pl-PL" kern="0" dirty="0" smtClean="0">
                <a:latin typeface="+mn-lt"/>
                <a:cs typeface="+mn-cs"/>
              </a:rPr>
              <a:t> </a:t>
            </a:r>
            <a:r>
              <a:rPr lang="pl-PL" kern="0" dirty="0" err="1" smtClean="0">
                <a:latin typeface="+mn-lt"/>
                <a:cs typeface="+mn-cs"/>
              </a:rPr>
              <a:t>Key</a:t>
            </a:r>
            <a:endParaRPr lang="en-US" kern="0" dirty="0">
              <a:latin typeface="+mn-lt"/>
              <a:cs typeface="+mn-cs"/>
            </a:endParaRPr>
          </a:p>
        </p:txBody>
      </p:sp>
    </p:spTree>
    <p:extLst>
      <p:ext uri="{BB962C8B-B14F-4D97-AF65-F5344CB8AC3E}">
        <p14:creationId xmlns:p14="http://schemas.microsoft.com/office/powerpoint/2010/main" val="2310316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Transparent Database Encryption: Benefits</a:t>
            </a:r>
            <a:endParaRPr lang="en-US" dirty="0"/>
          </a:p>
        </p:txBody>
      </p:sp>
      <p:sp>
        <p:nvSpPr>
          <p:cNvPr id="3" name="Content Placeholder 2"/>
          <p:cNvSpPr>
            <a:spLocks noGrp="1"/>
          </p:cNvSpPr>
          <p:nvPr>
            <p:ph idx="1"/>
          </p:nvPr>
        </p:nvSpPr>
        <p:spPr>
          <a:xfrm>
            <a:off x="381000" y="1219200"/>
            <a:ext cx="8382000" cy="5187681"/>
          </a:xfrm>
        </p:spPr>
        <p:txBody>
          <a:bodyPr/>
          <a:lstStyle/>
          <a:p>
            <a:r>
              <a:rPr lang="en-US" sz="2800" dirty="0" smtClean="0"/>
              <a:t>Entire database is protected</a:t>
            </a:r>
          </a:p>
          <a:p>
            <a:r>
              <a:rPr lang="en-US" sz="2800" dirty="0" smtClean="0"/>
              <a:t>NO application changes</a:t>
            </a:r>
          </a:p>
          <a:p>
            <a:r>
              <a:rPr lang="en-US" sz="2800" dirty="0" smtClean="0"/>
              <a:t>Applications do not need to explicitly encrypt/decrypt data!</a:t>
            </a:r>
          </a:p>
          <a:p>
            <a:r>
              <a:rPr lang="en-US" sz="2800" dirty="0" smtClean="0"/>
              <a:t>No restrictions with indexes or data types (except FILESTREAM cannot be encrypted)</a:t>
            </a:r>
          </a:p>
          <a:p>
            <a:r>
              <a:rPr lang="en-US" sz="2800" dirty="0" smtClean="0"/>
              <a:t>Performance cost is small</a:t>
            </a:r>
          </a:p>
          <a:p>
            <a:r>
              <a:rPr lang="en-US" sz="2800" dirty="0" smtClean="0"/>
              <a:t>Backups are unusable without key</a:t>
            </a:r>
          </a:p>
          <a:p>
            <a:r>
              <a:rPr lang="en-US" sz="2800" dirty="0" smtClean="0"/>
              <a:t>Can be used with Extensible Key Management</a:t>
            </a:r>
            <a:endParaRPr lang="en-US" sz="2800" dirty="0"/>
          </a:p>
        </p:txBody>
      </p:sp>
    </p:spTree>
    <p:extLst>
      <p:ext uri="{BB962C8B-B14F-4D97-AF65-F5344CB8AC3E}">
        <p14:creationId xmlns:p14="http://schemas.microsoft.com/office/powerpoint/2010/main" val="1228761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Transparent Data Encryption: Mechanism</a:t>
            </a:r>
            <a:endParaRPr lang="en-US" dirty="0"/>
          </a:p>
        </p:txBody>
      </p:sp>
      <p:sp>
        <p:nvSpPr>
          <p:cNvPr id="3" name="Content Placeholder 2"/>
          <p:cNvSpPr>
            <a:spLocks noGrp="1"/>
          </p:cNvSpPr>
          <p:nvPr>
            <p:ph idx="1"/>
          </p:nvPr>
        </p:nvSpPr>
        <p:spPr>
          <a:xfrm>
            <a:off x="381000" y="1295400"/>
            <a:ext cx="8382000" cy="5425188"/>
          </a:xfrm>
        </p:spPr>
        <p:txBody>
          <a:bodyPr/>
          <a:lstStyle/>
          <a:p>
            <a:r>
              <a:rPr lang="en-US" dirty="0" smtClean="0"/>
              <a:t>Very simple:</a:t>
            </a:r>
          </a:p>
          <a:p>
            <a:pPr lvl="1"/>
            <a:r>
              <a:rPr lang="en-US" sz="2000" dirty="0" smtClean="0"/>
              <a:t>Database pages are encrypted before being written to disk</a:t>
            </a:r>
          </a:p>
          <a:p>
            <a:pPr lvl="1"/>
            <a:r>
              <a:rPr lang="en-US" sz="2000" dirty="0" smtClean="0"/>
              <a:t>Page protection (e.g. checksums) applied </a:t>
            </a:r>
            <a:r>
              <a:rPr lang="en-US" sz="2000" i="1" dirty="0" smtClean="0"/>
              <a:t>after</a:t>
            </a:r>
            <a:r>
              <a:rPr lang="en-US" sz="2000" dirty="0" smtClean="0"/>
              <a:t> encryption</a:t>
            </a:r>
          </a:p>
          <a:p>
            <a:pPr lvl="1"/>
            <a:r>
              <a:rPr lang="en-US" sz="2000" dirty="0" smtClean="0"/>
              <a:t>Page protection (e.g. checksums) checked </a:t>
            </a:r>
            <a:r>
              <a:rPr lang="en-US" sz="2000" i="1" dirty="0" smtClean="0"/>
              <a:t>before </a:t>
            </a:r>
            <a:r>
              <a:rPr lang="en-US" sz="2000" dirty="0" smtClean="0"/>
              <a:t>decryption</a:t>
            </a:r>
          </a:p>
          <a:p>
            <a:pPr lvl="1"/>
            <a:r>
              <a:rPr lang="en-US" sz="2000" dirty="0" smtClean="0"/>
              <a:t>Database pages are decrypted when read into memory</a:t>
            </a:r>
          </a:p>
          <a:p>
            <a:r>
              <a:rPr lang="en-US" dirty="0" smtClean="0"/>
              <a:t>When TDE is enabled, initial encryption of existing pages happens as a background process</a:t>
            </a:r>
          </a:p>
          <a:p>
            <a:pPr lvl="1"/>
            <a:r>
              <a:rPr lang="en-US" sz="2000" dirty="0" smtClean="0"/>
              <a:t>Similar mechanism for disabling TDE</a:t>
            </a:r>
          </a:p>
          <a:p>
            <a:pPr lvl="1"/>
            <a:r>
              <a:rPr lang="en-US" sz="2000" dirty="0" smtClean="0"/>
              <a:t>The process can be monitored using the </a:t>
            </a:r>
            <a:r>
              <a:rPr lang="en-US" sz="2000" dirty="0" err="1" smtClean="0"/>
              <a:t>encryption_state</a:t>
            </a:r>
            <a:r>
              <a:rPr lang="en-US" sz="2000" dirty="0" smtClean="0"/>
              <a:t> column of </a:t>
            </a:r>
            <a:r>
              <a:rPr lang="en-US" sz="2000" dirty="0" err="1" smtClean="0"/>
              <a:t>sys.dm_database_encryption_keys</a:t>
            </a:r>
            <a:endParaRPr lang="en-US" sz="2000" dirty="0" smtClean="0"/>
          </a:p>
          <a:p>
            <a:pPr lvl="2"/>
            <a:r>
              <a:rPr lang="en-US" sz="1600" dirty="0" smtClean="0"/>
              <a:t>Encryption state 2 means the background process has not completed</a:t>
            </a:r>
          </a:p>
          <a:p>
            <a:pPr lvl="2"/>
            <a:r>
              <a:rPr lang="en-US" sz="1600" dirty="0" smtClean="0"/>
              <a:t>Encryption state 3 means the database is fully encrypted</a:t>
            </a:r>
          </a:p>
          <a:p>
            <a:pPr lvl="1"/>
            <a:endParaRPr lang="en-US" sz="2000" dirty="0"/>
          </a:p>
        </p:txBody>
      </p:sp>
    </p:spTree>
    <p:extLst>
      <p:ext uri="{BB962C8B-B14F-4D97-AF65-F5344CB8AC3E}">
        <p14:creationId xmlns:p14="http://schemas.microsoft.com/office/powerpoint/2010/main" val="751368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Transparent Data Encryption: </a:t>
            </a:r>
            <a:r>
              <a:rPr lang="pl-PL" dirty="0" smtClean="0"/>
              <a:t>Performance</a:t>
            </a:r>
            <a:endParaRPr lang="en-US" dirty="0"/>
          </a:p>
        </p:txBody>
      </p:sp>
      <p:graphicFrame>
        <p:nvGraphicFramePr>
          <p:cNvPr id="4" name="Wykres 3"/>
          <p:cNvGraphicFramePr/>
          <p:nvPr>
            <p:extLst>
              <p:ext uri="{D42A27DB-BD31-4B8C-83A1-F6EECF244321}">
                <p14:modId xmlns:p14="http://schemas.microsoft.com/office/powerpoint/2010/main" val="599467752"/>
              </p:ext>
            </p:extLst>
          </p:nvPr>
        </p:nvGraphicFramePr>
        <p:xfrm>
          <a:off x="152400" y="12192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Wykres 4"/>
          <p:cNvGraphicFramePr/>
          <p:nvPr>
            <p:extLst>
              <p:ext uri="{D42A27DB-BD31-4B8C-83A1-F6EECF244321}">
                <p14:modId xmlns:p14="http://schemas.microsoft.com/office/powerpoint/2010/main" val="3446359707"/>
              </p:ext>
            </p:extLst>
          </p:nvPr>
        </p:nvGraphicFramePr>
        <p:xfrm>
          <a:off x="4191000" y="3429000"/>
          <a:ext cx="4638675" cy="30194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7621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TotalTime>
  <Words>1677</Words>
  <Application>Microsoft Office PowerPoint</Application>
  <PresentationFormat>On-screen Show (4:3)</PresentationFormat>
  <Paragraphs>289</Paragraphs>
  <Slides>28</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 New</vt:lpstr>
      <vt:lpstr>Segoe</vt:lpstr>
      <vt:lpstr>Segoe UI</vt:lpstr>
      <vt:lpstr>Times New Roman</vt:lpstr>
      <vt:lpstr>Verdana</vt:lpstr>
      <vt:lpstr>Wingdings</vt:lpstr>
      <vt:lpstr>Office Theme</vt:lpstr>
      <vt:lpstr>NASI SPONSORZY I PARTNERZY</vt:lpstr>
      <vt:lpstr>Kryptografia w SQL Server</vt:lpstr>
      <vt:lpstr>Łukasz Grala </vt:lpstr>
      <vt:lpstr>Keys and Certificates</vt:lpstr>
      <vt:lpstr>Algorithm</vt:lpstr>
      <vt:lpstr>SQL Server Cryptography Architecture</vt:lpstr>
      <vt:lpstr>Transparent Database Encryption: Benefits</vt:lpstr>
      <vt:lpstr>Transparent Data Encryption: Mechanism</vt:lpstr>
      <vt:lpstr>Transparent Data Encryption: Performance</vt:lpstr>
      <vt:lpstr>Transparent Data Encryption: Enabling</vt:lpstr>
      <vt:lpstr>Transparent Data Encryption: Backups</vt:lpstr>
      <vt:lpstr>Transparent Data Encryption: Limitations</vt:lpstr>
      <vt:lpstr>Demo - TDE</vt:lpstr>
      <vt:lpstr>Encrypting Data</vt:lpstr>
      <vt:lpstr>Performance Impact</vt:lpstr>
      <vt:lpstr>Performance Impact</vt:lpstr>
      <vt:lpstr>Signing Data</vt:lpstr>
      <vt:lpstr>Signing Code Modules</vt:lpstr>
      <vt:lpstr>Signing Data</vt:lpstr>
      <vt:lpstr>Encryption Catalog Views</vt:lpstr>
      <vt:lpstr>COLUMN ENCRYPTION / CELL LEVEL</vt:lpstr>
      <vt:lpstr>Encryption Cell level</vt:lpstr>
      <vt:lpstr>SQL Server 2014 – Backup Encryption</vt:lpstr>
      <vt:lpstr>T-SQL BACKUP / RESTORE</vt:lpstr>
      <vt:lpstr>T-SQL views</vt:lpstr>
      <vt:lpstr>Additional details</vt:lpstr>
      <vt:lpstr>Questions ?</vt:lpstr>
      <vt:lpstr>NASI SPONSORZY I PARTNERZY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Kobierzewski</dc:creator>
  <cp:lastModifiedBy>Łukasz Grala</cp:lastModifiedBy>
  <cp:revision>101</cp:revision>
  <dcterms:created xsi:type="dcterms:W3CDTF">2011-11-24T02:19:03Z</dcterms:created>
  <dcterms:modified xsi:type="dcterms:W3CDTF">2014-04-30T05:45:38Z</dcterms:modified>
</cp:coreProperties>
</file>