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7" r:id="rId2"/>
    <p:sldId id="258" r:id="rId3"/>
    <p:sldId id="269" r:id="rId4"/>
    <p:sldId id="290" r:id="rId5"/>
    <p:sldId id="291" r:id="rId6"/>
    <p:sldId id="299" r:id="rId7"/>
    <p:sldId id="300" r:id="rId8"/>
    <p:sldId id="292" r:id="rId9"/>
    <p:sldId id="293" r:id="rId10"/>
    <p:sldId id="294" r:id="rId11"/>
    <p:sldId id="295" r:id="rId12"/>
    <p:sldId id="296" r:id="rId13"/>
    <p:sldId id="297" r:id="rId14"/>
    <p:sldId id="302" r:id="rId15"/>
    <p:sldId id="303" r:id="rId16"/>
    <p:sldId id="304" r:id="rId17"/>
    <p:sldId id="301" r:id="rId18"/>
    <p:sldId id="298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8833" autoAdjust="0"/>
  </p:normalViewPr>
  <p:slideViewPr>
    <p:cSldViewPr>
      <p:cViewPr varScale="1">
        <p:scale>
          <a:sx n="84" d="100"/>
          <a:sy n="84" d="100"/>
        </p:scale>
        <p:origin x="24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leverage Resource</a:t>
            </a:r>
            <a:r>
              <a:rPr lang="en-US" baseline="0" dirty="0" smtClean="0"/>
              <a:t> Governor you need to be differentiate workloads on the same SQL instance.   If workloads can not be differentiated then you probably should not implement resource governor.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workloads can be differentiated, resource governor can be used to prevent one workload from monopolizing resources within a SQL Server instance.  The workload can also be prioritized.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EE10-67A9-4491-A818-B6B77C9B15C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A5AB-9D22-4354-8089-2AE811D4E28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9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EE10-67A9-4491-A818-B6B77C9B15C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5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EE10-67A9-4491-A818-B6B77C9B15C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6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additional and/or alter existing resource pools with the appropriate settings.  As mentioned previously, you cannot alter the Internal Pool.  You can alter the Default Pool.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additional and/or alter existing workload group(s) with the appropriate settings and assign each workload group to a specific resource pool.  As mentioned earlier, you cannot alter the internal workload group.  You can alter the default group.  You cannot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group to another resource pool.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Create/alter a user-defined function to perform the classification (ie. A function returning the name of the workload group each session will be assigned to based on some connection info such as login name or application name).  Note: This UDF is also referred as the “classifier function” when configuring the Resource Governor.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the classification function with Resource Governor. 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the Resource Governor and apply all the changes by running: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RECONFIGURE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clear the Resource Governor Statistics using the following command: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Reset Statistics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unregister the classifier function in two ways: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DISABLE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WITH (Classifier_Function = NULL);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RECONFIGURE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EE10-67A9-4491-A818-B6B77C9B15C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Scenario</a:t>
            </a:r>
            <a:r>
              <a:rPr lang="en-US" b="1" baseline="0" dirty="0" smtClean="0"/>
              <a:t>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TRAN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create groups with all default settings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WORKLOAD GROUP groupAdhoc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WORKLOAD GROUP groupReports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WORKLOAD GROUP groupAdmin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create classification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note that anything that does not get classified goes into 'Default' group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FUNCTION rgclassifier_v1() RETURNS SYSNAME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SCHEMABINDING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(SUSER_NAME() = 'sa')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'groupAdmin'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(APP_NAME() LIKE '%MANAGEMENT STUDIO%') OR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(APP_NAME() LIKE '%QUERY ANALYZER%')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'groupAdhoc'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(APP_NAME() LIKE '%REPORT SERVER%')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'groupReports'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register the function with RG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SET CLASSIFIER FUNCTION TO dbo.rgclassifier_v1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TRAN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enable RG with new configuration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ENABLE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b="1" dirty="0" smtClean="0"/>
              <a:t>Scenario</a:t>
            </a:r>
            <a:r>
              <a:rPr lang="en-US" b="1" baseline="0" dirty="0" smtClean="0"/>
              <a:t>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alter the policy to specify the limit on CPU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an event will be generated when the limit is reached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WORKLOAD GROUP groupAdhoc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(REQUEST_MAX_CPU_TIME_MS = 30000)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notify the resource governor about the 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RECONFIGURE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b="1" dirty="0" smtClean="0"/>
          </a:p>
          <a:p>
            <a:r>
              <a:rPr lang="en-US" b="1" dirty="0" smtClean="0"/>
              <a:t>Scenario</a:t>
            </a:r>
            <a:r>
              <a:rPr lang="en-US" b="1" baseline="0" dirty="0" smtClean="0"/>
              <a:t> 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TRAN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create new pool and set max CPU on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RESOURCE POOL poolAdhoc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(MAX_CPU_PERCENT = 50)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move adhoc group to use the newly created pool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WORKLOAD GROUP groupAdhoc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poolAdhoc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TRAN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notify the resource governor about the 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RESOURCE GOVERNOR RECONFIGURE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EE10-67A9-4491-A818-B6B77C9B15C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4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EE10-67A9-4491-A818-B6B77C9B15C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20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655E23E-560A-4007-BF8A-1BFE5C2F67C8}" type="datetime8">
              <a:rPr lang="en-US" smtClean="0">
                <a:solidFill>
                  <a:prstClr val="black"/>
                </a:solidFill>
              </a:rPr>
              <a:pPr/>
              <a:t>4/30/2014 10:58 AM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2004 Microsoft Corporation. All rights reserved.</a:t>
            </a:r>
          </a:p>
          <a:p>
            <a:pPr eaLnBrk="0" hangingPunct="0"/>
            <a:r>
              <a:rPr lang="en-US" dirty="0" smtClean="0">
                <a:solidFill>
                  <a:prstClr val="black"/>
                </a:solidFill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99749-6EA7-4D63-8559-42ED0FF9C00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638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0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pt Title/24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59792"/>
            <a:ext cx="6723185" cy="1075884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647">
                <a:solidFill>
                  <a:srgbClr val="BA141A"/>
                </a:solidFill>
              </a:defRPr>
            </a:lvl1pPr>
          </a:lstStyle>
          <a:p>
            <a:pPr marL="0" lvl="0">
              <a:lnSpc>
                <a:spcPts val="2647"/>
              </a:lnSpc>
              <a:spcBef>
                <a:spcPts val="635"/>
              </a:spcBef>
            </a:pPr>
            <a:r>
              <a:rPr lang="en-US" smtClean="0"/>
              <a:t>Lorem Ipsum Dolor Sit.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6159" y="6437243"/>
            <a:ext cx="2894705" cy="134483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  <a:endParaRPr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25375" y="6437243"/>
            <a:ext cx="416697" cy="134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7258FFF-F925-446B-8502-81C933981705}" type="slidenum">
              <a:rPr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1929" y="2084173"/>
            <a:ext cx="6723186" cy="4003177"/>
          </a:xfrm>
        </p:spPr>
        <p:txBody>
          <a:bodyPr/>
          <a:lstStyle>
            <a:lvl1pPr marL="171592" indent="-171592">
              <a:spcBef>
                <a:spcPts val="882"/>
              </a:spcBef>
              <a:defRPr sz="1765">
                <a:latin typeface="+mn-lt"/>
              </a:defRPr>
            </a:lvl1pPr>
            <a:lvl2pPr marL="507771" indent="-171592">
              <a:spcBef>
                <a:spcPts val="882"/>
              </a:spcBef>
              <a:buSzPct val="100000"/>
              <a:buFont typeface="Segoe UI" pitchFamily="34" charset="0"/>
              <a:buChar char="‐"/>
              <a:defRPr sz="1471"/>
            </a:lvl2pPr>
            <a:lvl3pPr marL="843950" indent="-171592">
              <a:spcBef>
                <a:spcPts val="882"/>
              </a:spcBef>
              <a:buFont typeface="Wingdings" pitchFamily="2" charset="2"/>
              <a:buChar char="§"/>
              <a:defRPr sz="1324"/>
            </a:lvl3pPr>
            <a:lvl4pPr marL="1176627" indent="-252134">
              <a:spcBef>
                <a:spcPts val="882"/>
              </a:spcBef>
              <a:buFont typeface="+mj-lt"/>
              <a:buAutoNum type="arabicPeriod"/>
              <a:defRPr sz="1176"/>
            </a:lvl4pPr>
            <a:lvl5pPr marL="1431096" indent="-252134">
              <a:spcBef>
                <a:spcPts val="882"/>
              </a:spcBef>
              <a:buFont typeface="+mj-lt"/>
              <a:buAutoNum type="alphaLcParenR"/>
              <a:defRPr sz="1176"/>
            </a:lvl5pPr>
          </a:lstStyle>
          <a:p>
            <a:pPr lvl="0"/>
            <a:r>
              <a:rPr lang="en-US" smtClean="0"/>
              <a:t>Lorem ipsum dolor sit amet, consectetur adipiscing </a:t>
            </a:r>
            <a:br>
              <a:rPr lang="en-US" smtClean="0"/>
            </a:br>
            <a:r>
              <a:rPr lang="en-US" smtClean="0"/>
              <a:t>elit. Nunc et sagittis ligula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p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59792"/>
            <a:ext cx="6723185" cy="1075884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647">
                <a:solidFill>
                  <a:schemeClr val="accent1"/>
                </a:solidFill>
              </a:defRPr>
            </a:lvl1pPr>
          </a:lstStyle>
          <a:p>
            <a:pPr marL="0" lvl="0">
              <a:lnSpc>
                <a:spcPts val="2647"/>
              </a:lnSpc>
              <a:spcBef>
                <a:spcPts val="635"/>
              </a:spcBef>
            </a:pPr>
            <a:r>
              <a:rPr lang="en-US" smtClean="0"/>
              <a:t>Lorem Ipsum Dolor Sit.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6159" y="6437243"/>
            <a:ext cx="2894705" cy="134483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  <a:endParaRPr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25375" y="6437243"/>
            <a:ext cx="416697" cy="134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7258FFF-F925-446B-8502-81C933981705}" type="slidenum">
              <a:rPr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1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Minimums across all resource pools can not exceed 100 percent</a:t>
            </a:r>
          </a:p>
          <a:p>
            <a:r>
              <a:rPr lang="en-US" dirty="0" smtClean="0"/>
              <a:t>Non-shared portion provides minimums</a:t>
            </a:r>
          </a:p>
          <a:p>
            <a:r>
              <a:rPr lang="en-US" dirty="0" smtClean="0"/>
              <a:t>Shared portion provides maximums</a:t>
            </a:r>
          </a:p>
          <a:p>
            <a:r>
              <a:rPr lang="en-US" dirty="0" smtClean="0"/>
              <a:t>Pools can define min/max for CPU/Memory/IOPS</a:t>
            </a:r>
          </a:p>
          <a:p>
            <a:pPr lvl="1"/>
            <a:r>
              <a:rPr lang="en-US" dirty="0" smtClean="0"/>
              <a:t>Mins defined non-shared</a:t>
            </a:r>
          </a:p>
          <a:p>
            <a:pPr lvl="1"/>
            <a:r>
              <a:rPr lang="en-US" dirty="0" smtClean="0"/>
              <a:t>Max defined shared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2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 Resource Governor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workload groups</a:t>
            </a:r>
          </a:p>
          <a:p>
            <a:r>
              <a:rPr lang="en-US" dirty="0" smtClean="0"/>
              <a:t>Create function to classify requests into workload group</a:t>
            </a:r>
          </a:p>
          <a:p>
            <a:r>
              <a:rPr lang="en-US" dirty="0" smtClean="0"/>
              <a:t>Register the classification function in the previous step with the Resource Governor</a:t>
            </a:r>
          </a:p>
          <a:p>
            <a:r>
              <a:rPr lang="en-US" dirty="0" smtClean="0"/>
              <a:t>Enable Resource Governor</a:t>
            </a:r>
          </a:p>
          <a:p>
            <a:r>
              <a:rPr lang="en-US" dirty="0" smtClean="0"/>
              <a:t>Monitor resource consumption for each workload group</a:t>
            </a:r>
          </a:p>
          <a:p>
            <a:r>
              <a:rPr lang="en-US" dirty="0" smtClean="0"/>
              <a:t>Use monitor to establish pools</a:t>
            </a:r>
          </a:p>
          <a:p>
            <a:r>
              <a:rPr lang="en-US" dirty="0" smtClean="0"/>
              <a:t>Assign workload group to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Governor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Scenario 1:</a:t>
            </a:r>
            <a:r>
              <a:rPr lang="en-US" dirty="0" smtClean="0"/>
              <a:t> I just got a new version of SQL Server and would like to make use of resource governor. How can I use it in my environment?</a:t>
            </a:r>
          </a:p>
          <a:p>
            <a:r>
              <a:rPr lang="en-US" dirty="0">
                <a:solidFill>
                  <a:schemeClr val="accent1"/>
                </a:solidFill>
              </a:rPr>
              <a:t>Scenario 2 (based on Scenario 1):</a:t>
            </a:r>
            <a:r>
              <a:rPr lang="en-US" dirty="0" smtClean="0"/>
              <a:t> Based on monitoring results I would like to see an event any time a query in the ad-hoc group (groupAdhoc) runs longer than 30 seconds. </a:t>
            </a:r>
          </a:p>
          <a:p>
            <a:r>
              <a:rPr lang="en-US" dirty="0">
                <a:solidFill>
                  <a:schemeClr val="accent1"/>
                </a:solidFill>
              </a:rPr>
              <a:t>Scenario 3 (based on Scenario 2):</a:t>
            </a:r>
            <a:r>
              <a:rPr lang="en-US" dirty="0" smtClean="0"/>
              <a:t> I want to further restrict the ad-hoc group so it does not exceed 50 percent of CPU usage when all requests are cumulated.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51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Resource Governor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441"/>
              </a:spcAft>
            </a:pPr>
            <a:r>
              <a:rPr lang="en-US" sz="1471" dirty="0"/>
              <a:t>System views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sys.resource_governor_resource_pools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sys.resource_governor_configuration</a:t>
            </a:r>
          </a:p>
          <a:p>
            <a:pPr>
              <a:spcBef>
                <a:spcPts val="0"/>
              </a:spcBef>
              <a:spcAft>
                <a:spcPts val="441"/>
              </a:spcAft>
            </a:pPr>
            <a:r>
              <a:rPr lang="en-US" sz="1471" dirty="0"/>
              <a:t>DMVs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sys.dm_resource_governor_resource_pools 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sys.dm_resource_governor_resource_pool_volumes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sys.dm_resource_governor_configuration </a:t>
            </a:r>
          </a:p>
          <a:p>
            <a:pPr>
              <a:spcBef>
                <a:spcPts val="0"/>
              </a:spcBef>
              <a:spcAft>
                <a:spcPts val="441"/>
              </a:spcAft>
            </a:pPr>
            <a:r>
              <a:rPr lang="en-US" sz="1471" dirty="0"/>
              <a:t>New performance counters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SQL Server:Resource Pool Stats 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SQL Server:Workload group</a:t>
            </a:r>
          </a:p>
          <a:p>
            <a:pPr>
              <a:spcBef>
                <a:spcPts val="0"/>
              </a:spcBef>
              <a:spcAft>
                <a:spcPts val="441"/>
              </a:spcAft>
            </a:pPr>
            <a:r>
              <a:rPr lang="en-US" sz="1471" dirty="0"/>
              <a:t>XEvents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file_read_enqueued</a:t>
            </a:r>
          </a:p>
          <a:p>
            <a:pPr lvl="1">
              <a:spcBef>
                <a:spcPts val="0"/>
              </a:spcBef>
              <a:spcAft>
                <a:spcPts val="441"/>
              </a:spcAft>
            </a:pPr>
            <a:r>
              <a:rPr lang="en-US" sz="1324" dirty="0"/>
              <a:t>file_write_enqueued</a:t>
            </a:r>
          </a:p>
          <a:p>
            <a:pPr>
              <a:spcBef>
                <a:spcPts val="0"/>
              </a:spcBef>
              <a:spcAft>
                <a:spcPts val="441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31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Monitoring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219200"/>
            <a:ext cx="6723186" cy="40031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SQLServer:Resource</a:t>
            </a:r>
            <a:r>
              <a:rPr lang="en-US" b="1" dirty="0"/>
              <a:t> Pool Stats-&gt;CPU usage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6806" y="1768535"/>
            <a:ext cx="5943600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3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Monitoring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219200"/>
            <a:ext cx="6723186" cy="40031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SQLServer:Resource</a:t>
            </a:r>
            <a:r>
              <a:rPr lang="en-US" b="1" dirty="0"/>
              <a:t> Pool Stats-&gt;CPU usage</a:t>
            </a:r>
            <a:endParaRPr lang="pl-PL" dirty="0"/>
          </a:p>
          <a:p>
            <a:endParaRPr lang="pl-PL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5943600" cy="39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07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Monitoring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219200"/>
            <a:ext cx="6723186" cy="40031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SQLServer:Resource</a:t>
            </a:r>
            <a:r>
              <a:rPr lang="en-US" b="1" dirty="0"/>
              <a:t> Pool Stats-&gt;CPU usage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4896" y="1905000"/>
            <a:ext cx="5943600" cy="3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83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Best </a:t>
            </a:r>
            <a:r>
              <a:rPr lang="pl-PL" dirty="0" err="1" smtClean="0"/>
              <a:t>practices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l-PL" smtClean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  <a:endParaRPr lang="pl-PL"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 the Dedicated Administrator Connection – Then Test It </a:t>
            </a:r>
            <a:r>
              <a:rPr lang="en-US" dirty="0" smtClean="0"/>
              <a:t>Again</a:t>
            </a:r>
            <a:endParaRPr lang="pl-PL" dirty="0" smtClean="0"/>
          </a:p>
          <a:p>
            <a:r>
              <a:rPr lang="pl-PL" dirty="0" err="1"/>
              <a:t>Optimize</a:t>
            </a:r>
            <a:r>
              <a:rPr lang="pl-PL" dirty="0"/>
              <a:t> the </a:t>
            </a:r>
            <a:r>
              <a:rPr lang="pl-PL" dirty="0" err="1"/>
              <a:t>Classifier</a:t>
            </a:r>
            <a:r>
              <a:rPr lang="pl-PL" dirty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en-US" dirty="0"/>
              <a:t>Do Not Let the Classifier Function Trust </a:t>
            </a:r>
            <a:r>
              <a:rPr lang="en-US" dirty="0" smtClean="0"/>
              <a:t>Everything</a:t>
            </a:r>
            <a:endParaRPr lang="pl-PL" dirty="0" smtClean="0"/>
          </a:p>
          <a:p>
            <a:r>
              <a:rPr lang="en-US" dirty="0"/>
              <a:t>Use Memory Constraints with </a:t>
            </a:r>
            <a:r>
              <a:rPr lang="en-US" dirty="0" smtClean="0"/>
              <a:t>Caution</a:t>
            </a:r>
            <a:endParaRPr lang="pl-PL" dirty="0" smtClean="0"/>
          </a:p>
          <a:p>
            <a:r>
              <a:rPr lang="en-US" dirty="0"/>
              <a:t>Maintain Similar Test and Development </a:t>
            </a:r>
            <a:r>
              <a:rPr lang="en-US" dirty="0" smtClean="0"/>
              <a:t>Servers</a:t>
            </a:r>
            <a:endParaRPr lang="pl-PL" dirty="0" smtClean="0"/>
          </a:p>
          <a:p>
            <a:r>
              <a:rPr lang="en-US" dirty="0"/>
              <a:t>Always Be Monitoring, Evaluating, and Adapting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12177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637309" y="2762251"/>
            <a:ext cx="8033616" cy="1143000"/>
          </a:xfrm>
        </p:spPr>
        <p:txBody>
          <a:bodyPr/>
          <a:lstStyle/>
          <a:p>
            <a:r>
              <a:rPr lang="pl-PL" sz="3600" dirty="0" err="1" smtClean="0"/>
              <a:t>Questions</a:t>
            </a:r>
            <a:r>
              <a:rPr lang="pl-PL" sz="3600" dirty="0" smtClean="0"/>
              <a:t> ?</a:t>
            </a:r>
            <a:endParaRPr lang="en-US" sz="3600" dirty="0">
              <a:gradFill>
                <a:gsLst>
                  <a:gs pos="42000">
                    <a:srgbClr val="FFFFFF"/>
                  </a:gs>
                  <a:gs pos="0">
                    <a:schemeClr val="bg1"/>
                  </a:gs>
                  <a:gs pos="80000">
                    <a:srgbClr val="9F9F9F"/>
                  </a:gs>
                </a:gsLst>
                <a:lin ang="5400000" scaled="0"/>
              </a:gra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436883" y="3972911"/>
            <a:ext cx="5234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Szelor\Documents\SQLExper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1374371" cy="14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4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Zarządzanie zasobami </a:t>
            </a:r>
            <a:r>
              <a:rPr lang="pl-PL" dirty="0" smtClean="0"/>
              <a:t>SQL Server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Łukasz Grala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Łukasz Grala 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4" y="1523248"/>
            <a:ext cx="2701456" cy="2633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24400"/>
            <a:ext cx="1049571" cy="944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702233"/>
            <a:ext cx="1350728" cy="1417158"/>
          </a:xfrm>
          <a:prstGeom prst="rect">
            <a:avLst/>
          </a:prstGeom>
        </p:spPr>
      </p:pic>
      <p:sp>
        <p:nvSpPr>
          <p:cNvPr id="10" name="Text Placeholder 6"/>
          <p:cNvSpPr txBox="1">
            <a:spLocks/>
          </p:cNvSpPr>
          <p:nvPr/>
        </p:nvSpPr>
        <p:spPr>
          <a:xfrm>
            <a:off x="3581400" y="1550956"/>
            <a:ext cx="5257800" cy="2868643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smtClean="0"/>
              <a:t>Architekt i trener - Data Platform &amp; Business </a:t>
            </a:r>
            <a:r>
              <a:rPr lang="pl-PL" sz="1600" dirty="0" err="1" smtClean="0"/>
              <a:t>Intelligence</a:t>
            </a:r>
            <a:r>
              <a:rPr lang="pl-PL" sz="1600" dirty="0" smtClean="0"/>
              <a:t> Solutions</a:t>
            </a:r>
          </a:p>
          <a:p>
            <a:r>
              <a:rPr lang="pl-PL" sz="1600" dirty="0" smtClean="0"/>
              <a:t>Prelegent i ekspert na licznych konferencjach</a:t>
            </a:r>
          </a:p>
          <a:p>
            <a:r>
              <a:rPr lang="pl-PL" sz="1600" dirty="0" smtClean="0"/>
              <a:t>Wykładowca i autor publikacji</a:t>
            </a:r>
          </a:p>
          <a:p>
            <a:r>
              <a:rPr lang="pl-PL" sz="1600" dirty="0" smtClean="0"/>
              <a:t>Posiada liczne certyfikaty (MCSE, MCITP, MCSA, MCT)</a:t>
            </a:r>
          </a:p>
          <a:p>
            <a:r>
              <a:rPr lang="pl-PL" sz="1600" dirty="0" smtClean="0"/>
              <a:t>Od 2010 roku wyróżniony nagrodą MVP w kategorii SQL Server</a:t>
            </a:r>
          </a:p>
          <a:p>
            <a:r>
              <a:rPr lang="pl-PL" sz="1600" dirty="0" smtClean="0"/>
              <a:t>Lider PLSSUG (Poznań)</a:t>
            </a:r>
            <a:endParaRPr lang="pl-PL" sz="1600" dirty="0"/>
          </a:p>
          <a:p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lukasz@sqlexpert.pl		lukasz@grala.biz</a:t>
            </a:r>
          </a:p>
        </p:txBody>
      </p:sp>
    </p:spTree>
    <p:extLst>
      <p:ext uri="{BB962C8B-B14F-4D97-AF65-F5344CB8AC3E}">
        <p14:creationId xmlns:p14="http://schemas.microsoft.com/office/powerpoint/2010/main" val="41771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Governor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Ability to differentiate workloads</a:t>
            </a:r>
          </a:p>
          <a:p>
            <a:r>
              <a:rPr lang="en-US" dirty="0" smtClean="0"/>
              <a:t>Ability to monitor resource usage per group</a:t>
            </a:r>
          </a:p>
          <a:p>
            <a:r>
              <a:rPr lang="en-US" dirty="0" smtClean="0"/>
              <a:t>Limit controls to enable throttled execution or prevent/minimize probability of “run-aways”</a:t>
            </a:r>
          </a:p>
          <a:p>
            <a:r>
              <a:rPr lang="en-US" dirty="0" smtClean="0"/>
              <a:t>Prioritize workloads </a:t>
            </a:r>
          </a:p>
          <a:p>
            <a:r>
              <a:rPr lang="en-US" dirty="0" smtClean="0"/>
              <a:t>Provide predictable execution of workloads</a:t>
            </a:r>
          </a:p>
          <a:p>
            <a:r>
              <a:rPr lang="en-US" dirty="0" smtClean="0"/>
              <a:t>Specify resource boundaries between workloads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3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Governor components</a:t>
            </a:r>
            <a:endParaRPr lang="en-US" dirty="0"/>
          </a:p>
        </p:txBody>
      </p:sp>
      <p:pic>
        <p:nvPicPr>
          <p:cNvPr id="4" name="Picture 3" descr="Resource_Governo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015336" y="1830312"/>
            <a:ext cx="5113329" cy="38939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70909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Governer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2000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17006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Governer</a:t>
            </a:r>
            <a:r>
              <a:rPr lang="pl-PL" dirty="0" smtClean="0"/>
              <a:t> - </a:t>
            </a:r>
            <a:r>
              <a:rPr lang="pl-PL" dirty="0" err="1" smtClean="0"/>
              <a:t>paths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l-PL" smtClean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  <a:endParaRPr lang="pl-PL" dirty="0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4" name="Picture 3" descr="Picture 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066800"/>
            <a:ext cx="77724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3733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resource governance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What’s being delivered</a:t>
            </a:r>
          </a:p>
          <a:p>
            <a:pPr lvl="1"/>
            <a:r>
              <a:rPr lang="en-US" dirty="0" smtClean="0"/>
              <a:t>Add max/min IOPS per volume to Resource Governor pools</a:t>
            </a:r>
          </a:p>
          <a:p>
            <a:pPr lvl="1"/>
            <a:r>
              <a:rPr lang="en-US" dirty="0" smtClean="0"/>
              <a:t>Add DMVs and perfcounters for IO statistics per pool per volume</a:t>
            </a:r>
          </a:p>
          <a:p>
            <a:pPr lvl="1"/>
            <a:r>
              <a:rPr lang="en-US" dirty="0" smtClean="0"/>
              <a:t>Update SSMS Intellisense for new T-SQL</a:t>
            </a:r>
          </a:p>
          <a:p>
            <a:pPr lvl="1"/>
            <a:r>
              <a:rPr lang="en-US" dirty="0" smtClean="0"/>
              <a:t>Update SMO and DOM for new T-SQL and objects</a:t>
            </a:r>
          </a:p>
          <a:p>
            <a:r>
              <a:rPr lang="en-US" dirty="0" smtClean="0"/>
              <a:t>Main benefits</a:t>
            </a:r>
          </a:p>
          <a:p>
            <a:pPr lvl="1"/>
            <a:r>
              <a:rPr lang="en-US" dirty="0" smtClean="0"/>
              <a:t>Better isolation (CPU, memory, and IO) for multitenant workloads</a:t>
            </a:r>
          </a:p>
          <a:p>
            <a:pPr lvl="1"/>
            <a:r>
              <a:rPr lang="en-US" dirty="0" smtClean="0"/>
              <a:t>Guarantee performance in private cloud and hosters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53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01930" y="2420523"/>
            <a:ext cx="3373919" cy="3001957"/>
          </a:xfrm>
        </p:spPr>
        <p:txBody>
          <a:bodyPr/>
          <a:lstStyle/>
          <a:p>
            <a:r>
              <a:rPr lang="en-US" dirty="0" smtClean="0"/>
              <a:t>Represents physical resources of server</a:t>
            </a:r>
          </a:p>
          <a:p>
            <a:r>
              <a:rPr lang="en-US" dirty="0" smtClean="0"/>
              <a:t>Can have one or more workloads assigned to pool</a:t>
            </a:r>
          </a:p>
          <a:p>
            <a:r>
              <a:rPr lang="en-US" dirty="0" smtClean="0"/>
              <a:t>Pool divided into shared and non-shared</a:t>
            </a:r>
          </a:p>
          <a:p>
            <a:r>
              <a:rPr lang="en-US" dirty="0" smtClean="0"/>
              <a:t>Pools control min/max for CPU/memory and now IOPS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80632" y="2420523"/>
            <a:ext cx="4033912" cy="2701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CREATE RESOURCE POOL pool_name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 WITH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 ( [ MIN_CPU_PERCENT = value ]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 [ [ , ] MAX_CPU_PERCENT = value ] 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  [ [ , ] CAP_CPU_PERCENT = value ] 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  [ [ , ] AFFINITY {SCHEDULER = AUTO | (Scheduler_range_spec) | NUMANODE = (NUMA_node_range_spec)} ] 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 [ [ , ] MIN_MEMORY_PERCENT = value ]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 [ [ , ] MAX_MEMORY_PERCENT = value ] 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 [ [ , ] MIN_IOPS_PER_VOLUME = value ]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  [ [ , ] MAX_IOPS_PER_VOLUME = value ])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221"/>
              </a:spcAft>
            </a:pPr>
            <a:r>
              <a:rPr lang="en-US" sz="1176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1176" dirty="0">
              <a:solidFill>
                <a:srgbClr val="505050"/>
              </a:solidFill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98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682</Words>
  <Application>Microsoft Office PowerPoint</Application>
  <PresentationFormat>On-screen Show (4:3)</PresentationFormat>
  <Paragraphs>200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SimSun</vt:lpstr>
      <vt:lpstr>Arial</vt:lpstr>
      <vt:lpstr>Calibri</vt:lpstr>
      <vt:lpstr>Courier New</vt:lpstr>
      <vt:lpstr>Segoe UI</vt:lpstr>
      <vt:lpstr>Times New Roman</vt:lpstr>
      <vt:lpstr>Verdana</vt:lpstr>
      <vt:lpstr>Wingdings</vt:lpstr>
      <vt:lpstr>Office Theme</vt:lpstr>
      <vt:lpstr>NASI SPONSORZY I PARTNERZY</vt:lpstr>
      <vt:lpstr>Zarządzanie zasobami SQL Server</vt:lpstr>
      <vt:lpstr>Łukasz Grala </vt:lpstr>
      <vt:lpstr>Resource Governor goals</vt:lpstr>
      <vt:lpstr>Resource Governor components</vt:lpstr>
      <vt:lpstr>Resource Governer components</vt:lpstr>
      <vt:lpstr>Resource Governer - paths</vt:lpstr>
      <vt:lpstr>Complete resource governance</vt:lpstr>
      <vt:lpstr>Resource pools </vt:lpstr>
      <vt:lpstr>Resource pools</vt:lpstr>
      <vt:lpstr>Steps to implement Resource Governor</vt:lpstr>
      <vt:lpstr>Resource Governor scenarios</vt:lpstr>
      <vt:lpstr>Monitoring Resource Governor</vt:lpstr>
      <vt:lpstr>Monitoring</vt:lpstr>
      <vt:lpstr>Monitoring</vt:lpstr>
      <vt:lpstr>Monitoring</vt:lpstr>
      <vt:lpstr>Best practices</vt:lpstr>
      <vt:lpstr>Questions ?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Łukasz Grala</cp:lastModifiedBy>
  <cp:revision>108</cp:revision>
  <dcterms:created xsi:type="dcterms:W3CDTF">2011-11-24T02:19:03Z</dcterms:created>
  <dcterms:modified xsi:type="dcterms:W3CDTF">2014-04-30T09:40:26Z</dcterms:modified>
</cp:coreProperties>
</file>