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7" r:id="rId2"/>
    <p:sldId id="258" r:id="rId3"/>
    <p:sldId id="259" r:id="rId4"/>
    <p:sldId id="270" r:id="rId5"/>
    <p:sldId id="269" r:id="rId6"/>
    <p:sldId id="271" r:id="rId7"/>
    <p:sldId id="286" r:id="rId8"/>
    <p:sldId id="272" r:id="rId9"/>
    <p:sldId id="279" r:id="rId10"/>
    <p:sldId id="277" r:id="rId11"/>
    <p:sldId id="275" r:id="rId12"/>
    <p:sldId id="276" r:id="rId13"/>
    <p:sldId id="274" r:id="rId14"/>
    <p:sldId id="280" r:id="rId15"/>
    <p:sldId id="281" r:id="rId16"/>
    <p:sldId id="278" r:id="rId17"/>
    <p:sldId id="282" r:id="rId18"/>
    <p:sldId id="283" r:id="rId19"/>
    <p:sldId id="284" r:id="rId20"/>
    <p:sldId id="285" r:id="rId21"/>
    <p:sldId id="287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>
        <p:scale>
          <a:sx n="119" d="100"/>
          <a:sy n="119" d="100"/>
        </p:scale>
        <p:origin x="-228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Cardinality</a:t>
            </a:r>
            <a:r>
              <a:rPr lang="pl-PL" dirty="0" smtClean="0"/>
              <a:t> </a:t>
            </a:r>
            <a:r>
              <a:rPr lang="pl-PL" dirty="0" err="1" smtClean="0"/>
              <a:t>Estimator</a:t>
            </a:r>
            <a:r>
              <a:rPr lang="pl-PL" dirty="0" smtClean="0"/>
              <a:t> </a:t>
            </a:r>
            <a:r>
              <a:rPr lang="pl-PL" dirty="0" err="1"/>
              <a:t>A</a:t>
            </a:r>
            <a:r>
              <a:rPr lang="pl-PL" dirty="0" err="1" smtClean="0"/>
              <a:t>ssumptions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Independence</a:t>
            </a:r>
            <a:endParaRPr lang="pl-PL" sz="4000" dirty="0" smtClean="0"/>
          </a:p>
          <a:p>
            <a:pPr lvl="0"/>
            <a:r>
              <a:rPr lang="en-US" sz="4000" dirty="0" smtClean="0"/>
              <a:t>Uniformity</a:t>
            </a:r>
            <a:endParaRPr lang="pl-PL" sz="4000" dirty="0" smtClean="0"/>
          </a:p>
          <a:p>
            <a:pPr lvl="0"/>
            <a:r>
              <a:rPr lang="en-US" sz="4000" dirty="0" smtClean="0"/>
              <a:t>Containment</a:t>
            </a:r>
            <a:endParaRPr lang="pl-PL" sz="4000" dirty="0" smtClean="0"/>
          </a:p>
          <a:p>
            <a:pPr lvl="0"/>
            <a:r>
              <a:rPr lang="en-US" sz="4000" dirty="0" smtClean="0"/>
              <a:t>Inclusion</a:t>
            </a:r>
            <a:endParaRPr lang="pl-PL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260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2014 - </a:t>
            </a:r>
            <a:r>
              <a:rPr lang="pl-PL" dirty="0"/>
              <a:t>N</a:t>
            </a:r>
            <a:r>
              <a:rPr lang="pl-PL" dirty="0" smtClean="0"/>
              <a:t>ew </a:t>
            </a:r>
            <a:r>
              <a:rPr lang="pl-PL" dirty="0" err="1" smtClean="0"/>
              <a:t>Cardinality</a:t>
            </a:r>
            <a:r>
              <a:rPr lang="pl-PL" dirty="0" smtClean="0"/>
              <a:t> </a:t>
            </a:r>
            <a:r>
              <a:rPr lang="pl-PL" dirty="0" err="1" smtClean="0"/>
              <a:t>Estimator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Side-by-side reimplementation of CE</a:t>
            </a:r>
          </a:p>
          <a:p>
            <a:r>
              <a:rPr lang="pl-PL" dirty="0" err="1" smtClean="0"/>
              <a:t>Legacy</a:t>
            </a:r>
            <a:r>
              <a:rPr lang="pl-PL" dirty="0" smtClean="0"/>
              <a:t> CE </a:t>
            </a:r>
            <a:r>
              <a:rPr lang="pl-PL" dirty="0" err="1" smtClean="0"/>
              <a:t>since</a:t>
            </a:r>
            <a:r>
              <a:rPr lang="pl-PL" dirty="0" smtClean="0"/>
              <a:t> SQL Server 7.0 ("70" vs "120")</a:t>
            </a:r>
          </a:p>
          <a:p>
            <a:r>
              <a:rPr lang="en-US" dirty="0" err="1" smtClean="0"/>
              <a:t>CardinalityEstimationModelVersion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r>
              <a:rPr lang="pl-PL" dirty="0" smtClean="0"/>
              <a:t> in XML </a:t>
            </a:r>
            <a:r>
              <a:rPr lang="pl-PL" dirty="0" err="1" smtClean="0"/>
              <a:t>query</a:t>
            </a:r>
            <a:r>
              <a:rPr lang="pl-PL" dirty="0" smtClean="0"/>
              <a:t> </a:t>
            </a:r>
            <a:r>
              <a:rPr lang="pl-PL" dirty="0" err="1" smtClean="0"/>
              <a:t>plans</a:t>
            </a:r>
            <a:endParaRPr lang="pl-PL" dirty="0" smtClean="0"/>
          </a:p>
          <a:p>
            <a:r>
              <a:rPr lang="pl-PL" dirty="0" err="1" smtClean="0"/>
              <a:t>Trace</a:t>
            </a:r>
            <a:r>
              <a:rPr lang="pl-PL" dirty="0" smtClean="0"/>
              <a:t> </a:t>
            </a:r>
            <a:r>
              <a:rPr lang="pl-PL" dirty="0" err="1" smtClean="0"/>
              <a:t>flags</a:t>
            </a:r>
            <a:r>
              <a:rPr lang="pl-PL" dirty="0" smtClean="0"/>
              <a:t> – 2312 (</a:t>
            </a:r>
            <a:r>
              <a:rPr lang="pl-PL" dirty="0" err="1" smtClean="0"/>
              <a:t>new</a:t>
            </a:r>
            <a:r>
              <a:rPr lang="pl-PL" dirty="0" smtClean="0"/>
              <a:t> CE) and 9481 (</a:t>
            </a:r>
            <a:r>
              <a:rPr lang="pl-PL" dirty="0" err="1" smtClean="0"/>
              <a:t>legacy</a:t>
            </a:r>
            <a:r>
              <a:rPr lang="pl-PL" dirty="0" smtClean="0"/>
              <a:t> CE)</a:t>
            </a:r>
            <a:endParaRPr lang="pl-PL" dirty="0"/>
          </a:p>
          <a:p>
            <a:endParaRPr lang="en-US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5400" y="4191000"/>
            <a:ext cx="9601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ALTER DATABASE [AdventureWorks2012] SET COMPATIBILITY_LEVEL = 120</a:t>
            </a:r>
            <a:r>
              <a:rPr lang="en-US" sz="2400" dirty="0" smtClean="0"/>
              <a:t>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6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New CE - </a:t>
            </a:r>
            <a:r>
              <a:rPr lang="pl-PL" dirty="0" err="1"/>
              <a:t>C</a:t>
            </a:r>
            <a:r>
              <a:rPr lang="pl-PL" dirty="0" err="1" smtClean="0"/>
              <a:t>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Correlation Assumption for Multiple </a:t>
            </a:r>
            <a:r>
              <a:rPr lang="en-US" dirty="0" smtClean="0"/>
              <a:t>Predicates</a:t>
            </a:r>
            <a:endParaRPr lang="pl-PL" dirty="0" smtClean="0"/>
          </a:p>
          <a:p>
            <a:r>
              <a:rPr lang="en-US" dirty="0"/>
              <a:t>Modified Ascending Key and Out-Of-Range Value </a:t>
            </a:r>
            <a:r>
              <a:rPr lang="en-US" dirty="0" smtClean="0"/>
              <a:t>Estimation</a:t>
            </a:r>
            <a:endParaRPr lang="pl-PL" dirty="0" smtClean="0"/>
          </a:p>
          <a:p>
            <a:r>
              <a:rPr lang="en-US" dirty="0"/>
              <a:t>Join Estimate </a:t>
            </a:r>
            <a:r>
              <a:rPr lang="en-US" dirty="0" smtClean="0"/>
              <a:t>Algorithm</a:t>
            </a:r>
            <a:endParaRPr lang="pl-PL" dirty="0" smtClean="0"/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Conditions</a:t>
            </a:r>
            <a:endParaRPr lang="pl-PL" dirty="0"/>
          </a:p>
          <a:p>
            <a:r>
              <a:rPr lang="en-US" dirty="0" smtClean="0"/>
              <a:t>Joins </a:t>
            </a:r>
            <a:r>
              <a:rPr lang="en-US" dirty="0"/>
              <a:t>with Equality and Inequality </a:t>
            </a:r>
            <a:r>
              <a:rPr lang="en-US" dirty="0" smtClean="0"/>
              <a:t>Predicates</a:t>
            </a:r>
            <a:endParaRPr lang="pl-PL" dirty="0" smtClean="0"/>
          </a:p>
          <a:p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Containment</a:t>
            </a:r>
            <a:r>
              <a:rPr lang="pl-PL" dirty="0"/>
              <a:t> </a:t>
            </a:r>
            <a:r>
              <a:rPr lang="pl-PL" dirty="0" smtClean="0"/>
              <a:t>Assumption</a:t>
            </a:r>
          </a:p>
          <a:p>
            <a:r>
              <a:rPr lang="en-US" dirty="0"/>
              <a:t>Distinct Value Count Estimation 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864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Increased Correlation Assumption for Multiple </a:t>
            </a:r>
            <a:r>
              <a:rPr lang="en-US" sz="3200" dirty="0" smtClean="0"/>
              <a:t>Predicates</a:t>
            </a:r>
            <a:endParaRPr lang="pl-P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8" name="Text Placeholder 2"/>
          <p:cNvSpPr>
            <a:spLocks noGrp="1"/>
          </p:cNvSpPr>
          <p:nvPr/>
        </p:nvSpPr>
        <p:spPr>
          <a:xfrm>
            <a:off x="302664" y="1529006"/>
            <a:ext cx="11887200" cy="249299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 query with multiple predicates combined with “and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”:</a:t>
            </a:r>
          </a:p>
          <a:p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endParaRPr lang="en-US" sz="200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endParaRPr lang="en-US" sz="200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1000 Rows.  200 </a:t>
            </a:r>
            <a:r>
              <a:rPr lang="pl-PL" sz="2000" dirty="0" err="1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Suuntos</a:t>
            </a:r>
            <a:r>
              <a:rPr lang="pl-PL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.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50 </a:t>
            </a:r>
            <a:r>
              <a:rPr lang="pl-PL" sz="2000" dirty="0" err="1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Ambits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.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3" y="4346818"/>
            <a:ext cx="8290984" cy="741680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989371" y="5489818"/>
            <a:ext cx="8685891" cy="62786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Answer: 50 Rows.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8200" y="2013501"/>
            <a:ext cx="9601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400" dirty="0" smtClean="0"/>
              <a:t>SELECT *</a:t>
            </a:r>
          </a:p>
          <a:p>
            <a:r>
              <a:rPr lang="pl-PL" sz="2400" dirty="0" smtClean="0"/>
              <a:t>FROM </a:t>
            </a:r>
            <a:r>
              <a:rPr lang="pl-PL" sz="2400" dirty="0" err="1" smtClean="0"/>
              <a:t>dbo.Products</a:t>
            </a:r>
            <a:endParaRPr lang="pl-PL" sz="2400" dirty="0" smtClean="0"/>
          </a:p>
          <a:p>
            <a:r>
              <a:rPr lang="pl-PL" sz="2400" dirty="0" smtClean="0"/>
              <a:t>WHERE </a:t>
            </a:r>
            <a:r>
              <a:rPr lang="pl-PL" sz="2400" dirty="0" err="1" smtClean="0"/>
              <a:t>Make</a:t>
            </a:r>
            <a:r>
              <a:rPr lang="pl-PL" sz="2400" dirty="0" smtClean="0"/>
              <a:t> = '</a:t>
            </a:r>
            <a:r>
              <a:rPr lang="pl-PL" sz="2400" dirty="0" err="1" smtClean="0"/>
              <a:t>Suunto</a:t>
            </a:r>
            <a:r>
              <a:rPr lang="pl-PL" sz="2400" dirty="0" smtClean="0"/>
              <a:t>' AND Model = 'Ambit';</a:t>
            </a:r>
          </a:p>
        </p:txBody>
      </p:sp>
    </p:spTree>
    <p:extLst>
      <p:ext uri="{BB962C8B-B14F-4D97-AF65-F5344CB8AC3E}">
        <p14:creationId xmlns:p14="http://schemas.microsoft.com/office/powerpoint/2010/main" val="35590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Equijoin</a:t>
            </a:r>
            <a:r>
              <a:rPr lang="pl-PL" dirty="0" smtClean="0"/>
              <a:t> with </a:t>
            </a:r>
            <a:r>
              <a:rPr lang="pl-PL" dirty="0" err="1"/>
              <a:t>T</a:t>
            </a:r>
            <a:r>
              <a:rPr lang="pl-PL" dirty="0" err="1" smtClean="0"/>
              <a:t>wo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/>
              <a:t>P</a:t>
            </a:r>
            <a:r>
              <a:rPr lang="pl-PL" dirty="0" err="1" smtClean="0"/>
              <a:t>redicates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52400" y="1657965"/>
            <a:ext cx="11887200" cy="147732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Take the lesser of the </a:t>
            </a:r>
            <a:r>
              <a:rPr lang="en-US" i="1" dirty="0" smtClean="0">
                <a:solidFill>
                  <a:schemeClr val="tx1"/>
                </a:solidFill>
              </a:rPr>
              <a:t>Distinct Value Counts</a:t>
            </a:r>
            <a:r>
              <a:rPr lang="en-US" dirty="0" smtClean="0">
                <a:solidFill>
                  <a:schemeClr val="tx1"/>
                </a:solidFill>
              </a:rPr>
              <a:t> between two inputs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Multiply by </a:t>
            </a:r>
            <a:r>
              <a:rPr lang="en-US" i="1" dirty="0" smtClean="0">
                <a:solidFill>
                  <a:schemeClr val="tx1"/>
                </a:solidFill>
              </a:rPr>
              <a:t>Average Frequencies </a:t>
            </a:r>
            <a:r>
              <a:rPr lang="en-US" dirty="0" smtClean="0">
                <a:solidFill>
                  <a:schemeClr val="tx1"/>
                </a:solidFill>
              </a:rPr>
              <a:t>from both inputs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b="1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* 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* </a:t>
            </a:r>
            <a:r>
              <a:rPr lang="en-US" b="1" dirty="0" smtClean="0">
                <a:solidFill>
                  <a:schemeClr val="tx1"/>
                </a:solidFill>
              </a:rPr>
              <a:t>14.4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144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2220" y="3950027"/>
            <a:ext cx="2949979" cy="754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Old CE: ??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6099" y="3606694"/>
            <a:ext cx="2498270" cy="68325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T1.a </a:t>
            </a:r>
            <a:r>
              <a:rPr lang="en-US" b="1" dirty="0" smtClean="0">
                <a:solidFill>
                  <a:schemeClr val="tx1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 Distinct values, </a:t>
            </a:r>
            <a:r>
              <a:rPr lang="en-US" b="1" dirty="0" smtClean="0">
                <a:solidFill>
                  <a:schemeClr val="tx1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 rows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14" y="4475382"/>
            <a:ext cx="2460804" cy="71281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T2.a </a:t>
            </a:r>
            <a:r>
              <a:rPr lang="en-US" b="1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Distinct Values, </a:t>
            </a:r>
            <a:r>
              <a:rPr lang="en-US" b="1" dirty="0" smtClean="0">
                <a:solidFill>
                  <a:schemeClr val="tx1"/>
                </a:solidFill>
              </a:rPr>
              <a:t>144</a:t>
            </a:r>
            <a:r>
              <a:rPr lang="en-US" dirty="0" smtClean="0">
                <a:solidFill>
                  <a:schemeClr val="tx1"/>
                </a:solidFill>
              </a:rPr>
              <a:t> 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llate 8"/>
          <p:cNvSpPr/>
          <p:nvPr/>
        </p:nvSpPr>
        <p:spPr>
          <a:xfrm rot="5400000" flipH="1">
            <a:off x="4764124" y="4151281"/>
            <a:ext cx="448560" cy="985211"/>
          </a:xfrm>
          <a:prstGeom prst="flowChartCol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2221" y="3957120"/>
            <a:ext cx="2949978" cy="75472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Result: </a:t>
            </a:r>
            <a:r>
              <a:rPr lang="en-US" b="1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Distinct Values, </a:t>
            </a:r>
            <a:r>
              <a:rPr lang="en-US" b="1" dirty="0" smtClean="0">
                <a:solidFill>
                  <a:schemeClr val="tx1"/>
                </a:solidFill>
              </a:rPr>
              <a:t>144</a:t>
            </a:r>
            <a:r>
              <a:rPr lang="en-US" dirty="0" smtClean="0">
                <a:solidFill>
                  <a:schemeClr val="tx1"/>
                </a:solidFill>
              </a:rPr>
              <a:t> 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5048" y="3596548"/>
            <a:ext cx="1546713" cy="647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T1.a=T2.a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T1.b = T2.b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555" y="5343061"/>
            <a:ext cx="3755866" cy="61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Assume all match!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9" idx="2"/>
          </p:cNvCxnSpPr>
          <p:nvPr/>
        </p:nvCxnSpPr>
        <p:spPr>
          <a:xfrm>
            <a:off x="3384369" y="3948322"/>
            <a:ext cx="1111430" cy="6955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2"/>
          </p:cNvCxnSpPr>
          <p:nvPr/>
        </p:nvCxnSpPr>
        <p:spPr>
          <a:xfrm flipV="1">
            <a:off x="3338618" y="4643887"/>
            <a:ext cx="1157181" cy="187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9" idx="0"/>
          </p:cNvCxnSpPr>
          <p:nvPr/>
        </p:nvCxnSpPr>
        <p:spPr>
          <a:xfrm flipH="1">
            <a:off x="5481010" y="4334480"/>
            <a:ext cx="1551211" cy="3094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Join</a:t>
            </a:r>
            <a:r>
              <a:rPr lang="pl-PL" dirty="0" smtClean="0"/>
              <a:t> </a:t>
            </a:r>
            <a:r>
              <a:rPr lang="pl-PL" dirty="0" err="1" smtClean="0"/>
              <a:t>Containment</a:t>
            </a:r>
            <a:r>
              <a:rPr lang="pl-PL" dirty="0" smtClean="0"/>
              <a:t> Assumption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5" name="Text Placeholder 3"/>
          <p:cNvSpPr>
            <a:spLocks noGrp="1"/>
          </p:cNvSpPr>
          <p:nvPr/>
        </p:nvSpPr>
        <p:spPr bwMode="auto">
          <a:xfrm>
            <a:off x="210995" y="1780858"/>
            <a:ext cx="65" cy="37118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46637" rIns="0" bIns="46637" numCol="1" rtlCol="0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795" y="4443767"/>
            <a:ext cx="2498270" cy="68325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775" y="5486762"/>
            <a:ext cx="2460804" cy="71281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Returns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llate 7"/>
          <p:cNvSpPr/>
          <p:nvPr/>
        </p:nvSpPr>
        <p:spPr>
          <a:xfrm rot="5400000" flipH="1">
            <a:off x="6174787" y="5089728"/>
            <a:ext cx="448560" cy="985211"/>
          </a:xfrm>
          <a:prstGeom prst="flowChartCol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5711" y="4534995"/>
            <a:ext cx="1546713" cy="647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S.Ticket = R.Ticket</a:t>
            </a:r>
          </a:p>
        </p:txBody>
      </p:sp>
      <p:cxnSp>
        <p:nvCxnSpPr>
          <p:cNvPr id="10" name="Straight Connector 9"/>
          <p:cNvCxnSpPr>
            <a:stCxn id="6" idx="3"/>
            <a:endCxn id="12" idx="1"/>
          </p:cNvCxnSpPr>
          <p:nvPr/>
        </p:nvCxnSpPr>
        <p:spPr>
          <a:xfrm flipV="1">
            <a:off x="3014065" y="4785378"/>
            <a:ext cx="321130" cy="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4" idx="1"/>
          </p:cNvCxnSpPr>
          <p:nvPr/>
        </p:nvCxnSpPr>
        <p:spPr>
          <a:xfrm flipV="1">
            <a:off x="2949579" y="5842341"/>
            <a:ext cx="400927" cy="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35195" y="4475659"/>
            <a:ext cx="1431470" cy="61943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Toys</a:t>
            </a:r>
          </a:p>
        </p:txBody>
      </p:sp>
      <p:cxnSp>
        <p:nvCxnSpPr>
          <p:cNvPr id="13" name="Straight Connector 12"/>
          <p:cNvCxnSpPr>
            <a:stCxn id="12" idx="3"/>
            <a:endCxn id="8" idx="2"/>
          </p:cNvCxnSpPr>
          <p:nvPr/>
        </p:nvCxnSpPr>
        <p:spPr>
          <a:xfrm>
            <a:off x="4766665" y="4785378"/>
            <a:ext cx="1139797" cy="796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0506" y="5532622"/>
            <a:ext cx="1432489" cy="61943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2013-12-19</a:t>
            </a:r>
          </a:p>
        </p:txBody>
      </p:sp>
      <p:cxnSp>
        <p:nvCxnSpPr>
          <p:cNvPr id="15" name="Straight Connector 14"/>
          <p:cNvCxnSpPr>
            <a:stCxn id="14" idx="3"/>
            <a:endCxn id="8" idx="2"/>
          </p:cNvCxnSpPr>
          <p:nvPr/>
        </p:nvCxnSpPr>
        <p:spPr>
          <a:xfrm flipV="1">
            <a:off x="4782995" y="5582334"/>
            <a:ext cx="1123467" cy="2600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68795" y="2657146"/>
                <a:ext cx="3273854" cy="1071287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Old CE: Join selectivity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computed on modified histograms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95" y="2657146"/>
                <a:ext cx="3273854" cy="1071287"/>
              </a:xfrm>
              <a:prstGeom prst="rect">
                <a:avLst/>
              </a:prstGeom>
              <a:blipFill rotWithShape="0">
                <a:blip r:embed="rId2"/>
                <a:stretch>
                  <a:fillRect b="-556"/>
                </a:stretch>
              </a:blip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5235484" y="3728433"/>
            <a:ext cx="1870238" cy="109509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183923" y="3728433"/>
            <a:ext cx="1921799" cy="18539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25395" y="2843769"/>
                <a:ext cx="3273854" cy="1071287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New CE: Join selectivity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computed on base histograms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5" y="2843769"/>
                <a:ext cx="3273854" cy="10712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971184" y="3915056"/>
            <a:ext cx="791138" cy="53489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2151489" y="3915056"/>
            <a:ext cx="610833" cy="151337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01573" y="5182013"/>
                <a:ext cx="2949978" cy="75472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|S| * |R|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73" y="5182013"/>
                <a:ext cx="2949978" cy="754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>
            <a:stCxn id="22" idx="1"/>
            <a:endCxn id="8" idx="0"/>
          </p:cNvCxnSpPr>
          <p:nvPr/>
        </p:nvCxnSpPr>
        <p:spPr>
          <a:xfrm flipH="1">
            <a:off x="6891673" y="5559373"/>
            <a:ext cx="1209900" cy="22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942405" y="5181114"/>
                <a:ext cx="4038600" cy="779478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|S| * |R|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𝑖𝑡𝑒𝑚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𝑑𝑎𝑡𝑒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05" y="5181114"/>
                <a:ext cx="4038600" cy="7794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1219199" y="1600200"/>
            <a:ext cx="9050195" cy="899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 smtClean="0"/>
              <a:t>SELECT </a:t>
            </a:r>
            <a:r>
              <a:rPr lang="en-US" dirty="0" smtClean="0"/>
              <a:t>*</a:t>
            </a:r>
            <a:endParaRPr lang="en-US" dirty="0"/>
          </a:p>
          <a:p>
            <a:r>
              <a:rPr lang="pl-PL" dirty="0" smtClean="0"/>
              <a:t>FROM </a:t>
            </a:r>
            <a:r>
              <a:rPr lang="pl-PL" dirty="0" err="1" smtClean="0"/>
              <a:t>dbo</a:t>
            </a:r>
            <a:r>
              <a:rPr lang="pl-PL" dirty="0" smtClean="0"/>
              <a:t>.</a:t>
            </a:r>
            <a:r>
              <a:rPr lang="en-US" dirty="0" smtClean="0"/>
              <a:t>Sales </a:t>
            </a:r>
            <a:r>
              <a:rPr lang="pl-PL" dirty="0" smtClean="0"/>
              <a:t>AS </a:t>
            </a:r>
            <a:r>
              <a:rPr lang="en-US" dirty="0" smtClean="0"/>
              <a:t>s </a:t>
            </a:r>
            <a:r>
              <a:rPr lang="en-US" dirty="0"/>
              <a:t>CROSS JOIN </a:t>
            </a:r>
            <a:r>
              <a:rPr lang="pl-PL" dirty="0" err="1" smtClean="0"/>
              <a:t>dbo</a:t>
            </a:r>
            <a:r>
              <a:rPr lang="pl-PL" dirty="0" smtClean="0"/>
              <a:t>.</a:t>
            </a:r>
            <a:r>
              <a:rPr lang="en-US" dirty="0" smtClean="0"/>
              <a:t>Returns </a:t>
            </a:r>
            <a:r>
              <a:rPr lang="pl-PL" dirty="0" smtClean="0"/>
              <a:t>AS r</a:t>
            </a:r>
            <a:endParaRPr lang="en-US" dirty="0"/>
          </a:p>
          <a:p>
            <a:r>
              <a:rPr lang="pl-PL" dirty="0" smtClean="0"/>
              <a:t>WHERE </a:t>
            </a:r>
            <a:r>
              <a:rPr lang="en-US" dirty="0" err="1" smtClean="0"/>
              <a:t>s.ticket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r.ticket</a:t>
            </a:r>
            <a:r>
              <a:rPr lang="en-US" dirty="0"/>
              <a:t> </a:t>
            </a:r>
            <a:r>
              <a:rPr lang="pl-PL" dirty="0" smtClean="0"/>
              <a:t>AND </a:t>
            </a:r>
            <a:r>
              <a:rPr lang="en-US" dirty="0" err="1" smtClean="0"/>
              <a:t>s.type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pl-PL" dirty="0" smtClean="0"/>
              <a:t>'Watch'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r.date</a:t>
            </a:r>
            <a:r>
              <a:rPr lang="en-US" dirty="0"/>
              <a:t> = </a:t>
            </a:r>
            <a:r>
              <a:rPr lang="pl-PL" dirty="0" smtClean="0"/>
              <a:t>'</a:t>
            </a:r>
            <a:r>
              <a:rPr lang="en-US" dirty="0" smtClean="0"/>
              <a:t>20131219</a:t>
            </a:r>
            <a:r>
              <a:rPr lang="pl-PL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NEW CE vs </a:t>
            </a:r>
            <a:r>
              <a:rPr lang="pl-PL" dirty="0" err="1" smtClean="0"/>
              <a:t>Legacy</a:t>
            </a:r>
            <a:r>
              <a:rPr lang="pl-PL" dirty="0" smtClean="0"/>
              <a:t> CE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12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Statistics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targeted for partitioned tables</a:t>
            </a:r>
          </a:p>
          <a:p>
            <a:pPr lvl="1"/>
            <a:r>
              <a:rPr lang="en-US" dirty="0"/>
              <a:t>Assuming most updates in newest partitions</a:t>
            </a:r>
          </a:p>
          <a:p>
            <a:r>
              <a:rPr lang="en-US" dirty="0"/>
              <a:t>To create</a:t>
            </a:r>
          </a:p>
          <a:p>
            <a:pPr lvl="1"/>
            <a:r>
              <a:rPr lang="en-US" dirty="0"/>
              <a:t>One statistical object for each partition</a:t>
            </a:r>
          </a:p>
          <a:p>
            <a:pPr lvl="1"/>
            <a:r>
              <a:rPr lang="en-US" dirty="0"/>
              <a:t>Binary merge of partial statistics</a:t>
            </a:r>
          </a:p>
          <a:p>
            <a:pPr lvl="1"/>
            <a:r>
              <a:rPr lang="en-US" dirty="0"/>
              <a:t>A complete tree of statistics persisted</a:t>
            </a:r>
          </a:p>
          <a:p>
            <a:r>
              <a:rPr lang="en-US" dirty="0"/>
              <a:t>To Update</a:t>
            </a:r>
          </a:p>
          <a:p>
            <a:pPr lvl="1"/>
            <a:r>
              <a:rPr lang="en-US" dirty="0"/>
              <a:t>Rebuild statistics on a subset of partitions</a:t>
            </a:r>
          </a:p>
          <a:p>
            <a:pPr lvl="1"/>
            <a:r>
              <a:rPr lang="en-US" dirty="0"/>
              <a:t>Merge with rest of the statistics tree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806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T-SQL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9050195" cy="403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/>
              <a:t>CREATE STATISTICS </a:t>
            </a:r>
            <a:r>
              <a:rPr lang="pl-PL" dirty="0" err="1"/>
              <a:t>stat</a:t>
            </a:r>
            <a:r>
              <a:rPr lang="pl-PL" dirty="0"/>
              <a:t> ON </a:t>
            </a:r>
            <a:r>
              <a:rPr lang="pl-PL" dirty="0" err="1"/>
              <a:t>tbl</a:t>
            </a:r>
            <a:r>
              <a:rPr lang="pl-PL" dirty="0"/>
              <a:t> (col1, col2)</a:t>
            </a:r>
          </a:p>
          <a:p>
            <a:r>
              <a:rPr lang="pl-PL" dirty="0"/>
              <a:t>    </a:t>
            </a:r>
            <a:r>
              <a:rPr lang="pl-PL" dirty="0" smtClean="0"/>
              <a:t>WITH INCREMENTAL </a:t>
            </a:r>
            <a:r>
              <a:rPr lang="pl-PL" dirty="0"/>
              <a:t>= ON</a:t>
            </a:r>
          </a:p>
          <a:p>
            <a:endParaRPr lang="pl-PL" dirty="0"/>
          </a:p>
          <a:p>
            <a:r>
              <a:rPr lang="pl-PL" dirty="0"/>
              <a:t>UPDATE STATISTICS </a:t>
            </a:r>
            <a:r>
              <a:rPr lang="pl-PL" dirty="0" err="1"/>
              <a:t>tbl</a:t>
            </a:r>
            <a:r>
              <a:rPr lang="pl-PL" dirty="0"/>
              <a:t> (</a:t>
            </a:r>
            <a:r>
              <a:rPr lang="pl-PL" dirty="0" err="1"/>
              <a:t>stat</a:t>
            </a:r>
            <a:r>
              <a:rPr lang="pl-PL" dirty="0"/>
              <a:t>)</a:t>
            </a:r>
          </a:p>
          <a:p>
            <a:r>
              <a:rPr lang="pl-PL" dirty="0"/>
              <a:t>    </a:t>
            </a:r>
            <a:r>
              <a:rPr lang="pl-PL" dirty="0" smtClean="0"/>
              <a:t>WITH RESAMPLE </a:t>
            </a:r>
            <a:r>
              <a:rPr lang="pl-PL" dirty="0"/>
              <a:t>ON PARTITIONS (1, 3, 5)</a:t>
            </a:r>
          </a:p>
          <a:p>
            <a:endParaRPr lang="pl-PL" dirty="0"/>
          </a:p>
          <a:p>
            <a:r>
              <a:rPr lang="pl-PL" dirty="0"/>
              <a:t>UPDATE STATISTICS </a:t>
            </a:r>
            <a:r>
              <a:rPr lang="pl-PL" dirty="0" err="1"/>
              <a:t>tbl</a:t>
            </a:r>
            <a:r>
              <a:rPr lang="pl-PL" dirty="0"/>
              <a:t> (</a:t>
            </a:r>
            <a:r>
              <a:rPr lang="pl-PL" dirty="0" err="1"/>
              <a:t>stat</a:t>
            </a:r>
            <a:r>
              <a:rPr lang="pl-PL" dirty="0"/>
              <a:t>)</a:t>
            </a:r>
          </a:p>
          <a:p>
            <a:r>
              <a:rPr lang="pl-PL" dirty="0"/>
              <a:t>    </a:t>
            </a:r>
            <a:r>
              <a:rPr lang="pl-PL" dirty="0" smtClean="0"/>
              <a:t>WITH INCREMENTAL </a:t>
            </a:r>
            <a:r>
              <a:rPr lang="pl-PL" dirty="0"/>
              <a:t>= { ON | OFF }</a:t>
            </a:r>
          </a:p>
          <a:p>
            <a:endParaRPr lang="pl-PL" dirty="0"/>
          </a:p>
          <a:p>
            <a:r>
              <a:rPr lang="pl-PL" dirty="0"/>
              <a:t>ALTER DATABASE </a:t>
            </a:r>
            <a:r>
              <a:rPr lang="pl-PL" dirty="0" err="1"/>
              <a:t>db</a:t>
            </a:r>
            <a:endParaRPr lang="pl-PL" dirty="0"/>
          </a:p>
          <a:p>
            <a:r>
              <a:rPr lang="pl-PL" dirty="0"/>
              <a:t>    SET AUTO_CREATE_STATISTICS ON  </a:t>
            </a:r>
            <a:r>
              <a:rPr lang="pl-PL" dirty="0" smtClean="0"/>
              <a:t>(INCREMENTAL </a:t>
            </a:r>
            <a:r>
              <a:rPr lang="pl-PL" dirty="0"/>
              <a:t>= { ON | OFF </a:t>
            </a:r>
            <a:r>
              <a:rPr lang="pl-PL" dirty="0" smtClean="0"/>
              <a:t>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4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Impact</a:t>
            </a:r>
            <a:r>
              <a:rPr lang="pl-PL" dirty="0" smtClean="0"/>
              <a:t> on </a:t>
            </a:r>
            <a:r>
              <a:rPr lang="pl-PL" dirty="0" err="1" smtClean="0"/>
              <a:t>Queries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uses global stats for query optimization</a:t>
            </a:r>
          </a:p>
          <a:p>
            <a:pPr lvl="1"/>
            <a:r>
              <a:rPr lang="en-US" dirty="0"/>
              <a:t>No per-partition stats for optimization yet</a:t>
            </a:r>
            <a:endParaRPr lang="en-US" altLang="zh-CN" dirty="0"/>
          </a:p>
          <a:p>
            <a:r>
              <a:rPr lang="en-US" altLang="zh-CN" dirty="0"/>
              <a:t>Threshold for auto stats update and query recompile</a:t>
            </a:r>
            <a:endParaRPr lang="en-US" dirty="0"/>
          </a:p>
          <a:p>
            <a:pPr lvl="1"/>
            <a:r>
              <a:rPr lang="en-US" dirty="0"/>
              <a:t>To update </a:t>
            </a:r>
            <a:r>
              <a:rPr lang="en-US" dirty="0" smtClean="0"/>
              <a:t>global: </a:t>
            </a:r>
            <a:r>
              <a:rPr lang="en-US" dirty="0"/>
              <a:t>500 + 20% of </a:t>
            </a:r>
            <a:r>
              <a:rPr lang="pl-PL" dirty="0" err="1" smtClean="0"/>
              <a:t>average</a:t>
            </a:r>
            <a:r>
              <a:rPr lang="pl-PL" b="1" dirty="0" smtClean="0"/>
              <a:t> </a:t>
            </a:r>
            <a:r>
              <a:rPr lang="en-US" dirty="0" smtClean="0"/>
              <a:t>partition </a:t>
            </a:r>
            <a:r>
              <a:rPr lang="en-US" dirty="0"/>
              <a:t>size</a:t>
            </a:r>
          </a:p>
          <a:p>
            <a:pPr lvl="1"/>
            <a:r>
              <a:rPr lang="en-US" dirty="0"/>
              <a:t>To update </a:t>
            </a:r>
            <a:r>
              <a:rPr lang="en-US" dirty="0" smtClean="0"/>
              <a:t>per-partition: </a:t>
            </a:r>
            <a:r>
              <a:rPr lang="en-US" dirty="0"/>
              <a:t>20% data change in a partition</a:t>
            </a:r>
          </a:p>
          <a:p>
            <a:r>
              <a:rPr lang="en-US" dirty="0"/>
              <a:t>Default sample rate for incremental stats</a:t>
            </a:r>
          </a:p>
          <a:p>
            <a:pPr lvl="1"/>
            <a:r>
              <a:rPr lang="en-US" dirty="0"/>
              <a:t>Auto create  : same default sample rate as regular stats</a:t>
            </a:r>
          </a:p>
          <a:p>
            <a:pPr lvl="1"/>
            <a:r>
              <a:rPr lang="en-US" dirty="0"/>
              <a:t>Auto update: using most recent sample rate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20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SQL Server Cardinality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Paweł Potasiński</a:t>
            </a:r>
          </a:p>
          <a:p>
            <a:r>
              <a:rPr lang="pl-PL" dirty="0" smtClean="0"/>
              <a:t>Maciej Pilecki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Incremental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42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Cardinality Estimation matters!</a:t>
            </a:r>
          </a:p>
          <a:p>
            <a:r>
              <a:rPr lang="pl-PL" dirty="0" smtClean="0"/>
              <a:t>Be aware of the changes in SQL 2014</a:t>
            </a:r>
          </a:p>
          <a:p>
            <a:r>
              <a:rPr lang="pl-PL" dirty="0" smtClean="0"/>
              <a:t>Most queries should benefit from better cardinality estimation</a:t>
            </a:r>
          </a:p>
          <a:p>
            <a:r>
              <a:rPr lang="pl-PL" dirty="0" smtClean="0"/>
              <a:t>But there might be regression, so know how to revert to old behaviour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5913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8800" dirty="0" err="1" smtClean="0"/>
              <a:t>Questions</a:t>
            </a:r>
            <a:r>
              <a:rPr lang="pl-PL" sz="8800" dirty="0" smtClean="0"/>
              <a:t>?</a:t>
            </a:r>
            <a:endParaRPr lang="pl-PL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02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Cardinality Estimation?</a:t>
            </a:r>
          </a:p>
          <a:p>
            <a:r>
              <a:rPr lang="pl-PL" dirty="0" smtClean="0"/>
              <a:t>Why does it matter?</a:t>
            </a:r>
          </a:p>
          <a:p>
            <a:r>
              <a:rPr lang="pl-PL" dirty="0" smtClean="0"/>
              <a:t>How it happens?</a:t>
            </a:r>
          </a:p>
          <a:p>
            <a:r>
              <a:rPr lang="pl-PL" dirty="0" smtClean="0"/>
              <a:t>Changes in SQL Server 2014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Cardinality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81200" y="18288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car·di·nal·i·ty</a:t>
            </a:r>
          </a:p>
          <a:p>
            <a:r>
              <a:rPr lang="en-US" sz="2800" dirty="0" smtClean="0"/>
              <a:t>noun</a:t>
            </a:r>
            <a:r>
              <a:rPr lang="en-US" sz="2800" dirty="0"/>
              <a:t>: </a:t>
            </a:r>
            <a:r>
              <a:rPr lang="en-US" sz="2800" b="1" dirty="0"/>
              <a:t>cardinality</a:t>
            </a:r>
            <a:r>
              <a:rPr lang="en-US" sz="2800" dirty="0"/>
              <a:t>; plural noun: </a:t>
            </a:r>
            <a:r>
              <a:rPr lang="en-US" sz="2800" b="1" dirty="0"/>
              <a:t>cardinalities</a:t>
            </a:r>
            <a:endParaRPr lang="en-US" sz="2800" dirty="0"/>
          </a:p>
          <a:p>
            <a:endParaRPr lang="pl-PL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number of elements in a set or other grouping, as a property of that grouping.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900" y="4680466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polsku: moc zbioru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Cardinality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SQL Server uses COST-BASED Query Optimizer</a:t>
            </a:r>
          </a:p>
          <a:p>
            <a:r>
              <a:rPr lang="pl-PL" dirty="0" smtClean="0"/>
              <a:t>Estimated Cost depends on two factors:</a:t>
            </a:r>
          </a:p>
          <a:p>
            <a:pPr lvl="1"/>
            <a:r>
              <a:rPr lang="pl-PL" dirty="0" smtClean="0"/>
              <a:t>Type of operators in the plan</a:t>
            </a:r>
          </a:p>
          <a:p>
            <a:pPr lvl="1"/>
            <a:r>
              <a:rPr lang="pl-PL" dirty="0" smtClean="0"/>
              <a:t>Number of rows going through each operator (cardinality of the set)</a:t>
            </a:r>
          </a:p>
          <a:p>
            <a:pPr marL="514350" indent="-457200"/>
            <a:r>
              <a:rPr lang="pl-PL" dirty="0" smtClean="0"/>
              <a:t>That numer of rows is estimated by the Cardinality Estimator</a:t>
            </a:r>
          </a:p>
          <a:p>
            <a:pPr marL="514350" indent="-457200"/>
            <a:r>
              <a:rPr lang="pl-PL" dirty="0" smtClean="0"/>
              <a:t>Based on:</a:t>
            </a:r>
          </a:p>
          <a:p>
            <a:pPr marL="914400" lvl="1" indent="-457200"/>
            <a:r>
              <a:rPr lang="pl-PL" dirty="0" smtClean="0"/>
              <a:t>Statistics</a:t>
            </a:r>
          </a:p>
          <a:p>
            <a:pPr marL="914400" lvl="1" indent="-457200"/>
            <a:r>
              <a:rPr lang="pl-PL" dirty="0" smtClean="0"/>
              <a:t>Query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684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/>
              <a:t>D</a:t>
            </a:r>
            <a:r>
              <a:rPr lang="pl-PL" dirty="0" err="1" smtClean="0"/>
              <a:t>oes</a:t>
            </a:r>
            <a:r>
              <a:rPr lang="pl-PL" dirty="0" smtClean="0"/>
              <a:t> </a:t>
            </a:r>
            <a:r>
              <a:rPr lang="pl-PL" dirty="0"/>
              <a:t>I</a:t>
            </a:r>
            <a:r>
              <a:rPr lang="pl-PL" dirty="0" smtClean="0"/>
              <a:t>t </a:t>
            </a:r>
            <a:r>
              <a:rPr lang="pl-PL" dirty="0" err="1"/>
              <a:t>M</a:t>
            </a:r>
            <a:r>
              <a:rPr lang="pl-PL" dirty="0" err="1" smtClean="0"/>
              <a:t>atter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Estimated numer of rows affects Estimated Cost of each operator</a:t>
            </a:r>
          </a:p>
          <a:p>
            <a:r>
              <a:rPr lang="pl-PL" dirty="0" smtClean="0"/>
              <a:t>That cost is used to predict the Estimated Cost of the plan</a:t>
            </a:r>
          </a:p>
          <a:p>
            <a:r>
              <a:rPr lang="pl-PL" dirty="0" smtClean="0"/>
              <a:t>Plan cost affects choice of plan.</a:t>
            </a:r>
          </a:p>
          <a:p>
            <a:r>
              <a:rPr lang="pl-PL" dirty="0" smtClean="0"/>
              <a:t>Choice of plan affects perfomance.</a:t>
            </a:r>
          </a:p>
          <a:p>
            <a:endParaRPr lang="pl-PL" dirty="0"/>
          </a:p>
          <a:p>
            <a:r>
              <a:rPr lang="pl-PL" dirty="0" smtClean="0"/>
              <a:t>That means that:</a:t>
            </a:r>
          </a:p>
          <a:p>
            <a:pPr marL="457200" lvl="1" indent="0">
              <a:buNone/>
            </a:pPr>
            <a:r>
              <a:rPr lang="pl-PL" dirty="0" smtClean="0"/>
              <a:t>Cardinality Estimation affects performance of your queries!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824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When it does 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Comparisons between columns of the same table (a&gt;b)</a:t>
            </a:r>
          </a:p>
          <a:p>
            <a:r>
              <a:rPr lang="pl-PL" dirty="0" smtClean="0"/>
              <a:t>Local variables</a:t>
            </a:r>
          </a:p>
          <a:p>
            <a:r>
              <a:rPr lang="pl-PL" dirty="0" smtClean="0"/>
              <a:t>Functions with non-constant parameters</a:t>
            </a:r>
          </a:p>
          <a:p>
            <a:r>
              <a:rPr lang="pl-PL" smtClean="0"/>
              <a:t>No statistics on columns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1683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Density information for columns in </a:t>
            </a:r>
            <a:r>
              <a:rPr lang="pl-PL" dirty="0" err="1" smtClean="0"/>
              <a:t>statistics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Some</a:t>
            </a:r>
            <a:r>
              <a:rPr lang="pl-PL" dirty="0"/>
              <a:t> </a:t>
            </a:r>
            <a:r>
              <a:rPr lang="pl-PL" dirty="0" err="1" smtClean="0"/>
              <a:t>maths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Density</a:t>
            </a:r>
            <a:r>
              <a:rPr lang="pl-PL" dirty="0" smtClean="0"/>
              <a:t> = 1 / </a:t>
            </a:r>
            <a:r>
              <a:rPr lang="pl-PL" dirty="0" err="1" smtClean="0"/>
              <a:t>Distinct</a:t>
            </a:r>
            <a:r>
              <a:rPr lang="pl-PL" dirty="0" smtClean="0"/>
              <a:t> Value </a:t>
            </a:r>
            <a:r>
              <a:rPr lang="pl-PL" dirty="0" err="1" smtClean="0"/>
              <a:t>Count</a:t>
            </a:r>
            <a:endParaRPr lang="pl-PL" dirty="0" smtClean="0"/>
          </a:p>
          <a:p>
            <a:r>
              <a:rPr lang="pl-PL" dirty="0" err="1" smtClean="0"/>
              <a:t>Frequency</a:t>
            </a:r>
            <a:r>
              <a:rPr lang="pl-PL" dirty="0" smtClean="0"/>
              <a:t> =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 err="1" smtClean="0"/>
              <a:t>Count</a:t>
            </a:r>
            <a:r>
              <a:rPr lang="pl-PL" dirty="0" smtClean="0"/>
              <a:t> * </a:t>
            </a:r>
            <a:r>
              <a:rPr lang="pl-PL" dirty="0" err="1" smtClean="0"/>
              <a:t>Density</a:t>
            </a:r>
            <a:endParaRPr lang="pl-PL" dirty="0" smtClean="0"/>
          </a:p>
          <a:p>
            <a:r>
              <a:rPr lang="en-US" dirty="0" smtClean="0"/>
              <a:t>Selectivity </a:t>
            </a:r>
            <a:r>
              <a:rPr lang="en-US" dirty="0"/>
              <a:t>of </a:t>
            </a:r>
            <a:r>
              <a:rPr lang="en-US" dirty="0" smtClean="0"/>
              <a:t>P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Row Count satisfying </a:t>
            </a:r>
            <a:r>
              <a:rPr lang="en-US" dirty="0" smtClean="0"/>
              <a:t>P</a:t>
            </a:r>
            <a:r>
              <a:rPr lang="pl-PL" dirty="0" smtClean="0"/>
              <a:t> </a:t>
            </a:r>
            <a:r>
              <a:rPr lang="en-US" dirty="0" smtClean="0"/>
              <a:t>/</a:t>
            </a:r>
            <a:r>
              <a:rPr lang="pl-PL" dirty="0" smtClean="0"/>
              <a:t> </a:t>
            </a:r>
            <a:r>
              <a:rPr lang="en-US" dirty="0" smtClean="0"/>
              <a:t>Row </a:t>
            </a:r>
            <a:r>
              <a:rPr lang="en-US" dirty="0"/>
              <a:t>Count</a:t>
            </a:r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423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Statistics</a:t>
            </a:r>
            <a:r>
              <a:rPr lang="pl-PL" dirty="0" smtClean="0"/>
              <a:t> </a:t>
            </a:r>
            <a:r>
              <a:rPr lang="pl-PL" dirty="0" err="1" smtClean="0"/>
              <a:t>basics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11500" dirty="0" smtClean="0"/>
              <a:t>Demo</a:t>
            </a:r>
            <a:endParaRPr lang="pl-PL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892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815</Words>
  <Application>Microsoft Office PowerPoint</Application>
  <PresentationFormat>Custom</PresentationFormat>
  <Paragraphs>168</Paragraphs>
  <Slides>23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NASI SPONSORZY I PARTNERZY</vt:lpstr>
      <vt:lpstr>SQL Server Cardinality Estimation</vt:lpstr>
      <vt:lpstr>Agenda</vt:lpstr>
      <vt:lpstr>Cardinality</vt:lpstr>
      <vt:lpstr>What is Cardinality Estimation</vt:lpstr>
      <vt:lpstr>Why Does It Matter?</vt:lpstr>
      <vt:lpstr>When it does NOT work?</vt:lpstr>
      <vt:lpstr>Statistics</vt:lpstr>
      <vt:lpstr>Statistics basics</vt:lpstr>
      <vt:lpstr>Cardinality Estimator Assumptions</vt:lpstr>
      <vt:lpstr>SQL Server 2014 - New Cardinality Estimator</vt:lpstr>
      <vt:lpstr>New CE - Changes</vt:lpstr>
      <vt:lpstr>Increased Correlation Assumption for Multiple Predicates</vt:lpstr>
      <vt:lpstr>Equijoin with Two or More Predicates</vt:lpstr>
      <vt:lpstr>Join Containment Assumption</vt:lpstr>
      <vt:lpstr>NEW CE vs Legacy CE</vt:lpstr>
      <vt:lpstr>Incremental Statistics</vt:lpstr>
      <vt:lpstr>T-SQL</vt:lpstr>
      <vt:lpstr>Impact on Queries</vt:lpstr>
      <vt:lpstr>Incremental Statistics</vt:lpstr>
      <vt:lpstr>Summary</vt:lpstr>
      <vt:lpstr>Thank you!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Maciej</cp:lastModifiedBy>
  <cp:revision>140</cp:revision>
  <dcterms:created xsi:type="dcterms:W3CDTF">2011-11-24T02:19:03Z</dcterms:created>
  <dcterms:modified xsi:type="dcterms:W3CDTF">2014-04-29T13:31:47Z</dcterms:modified>
</cp:coreProperties>
</file>