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67" r:id="rId2"/>
    <p:sldId id="258" r:id="rId3"/>
    <p:sldId id="259" r:id="rId4"/>
    <p:sldId id="269" r:id="rId5"/>
    <p:sldId id="271" r:id="rId6"/>
    <p:sldId id="272" r:id="rId7"/>
    <p:sldId id="273" r:id="rId8"/>
    <p:sldId id="274" r:id="rId9"/>
    <p:sldId id="275" r:id="rId10"/>
    <p:sldId id="280" r:id="rId11"/>
    <p:sldId id="281" r:id="rId12"/>
    <p:sldId id="282" r:id="rId13"/>
    <p:sldId id="277" r:id="rId14"/>
    <p:sldId id="270" r:id="rId15"/>
    <p:sldId id="279" r:id="rId16"/>
    <p:sldId id="283" r:id="rId17"/>
    <p:sldId id="276" r:id="rId18"/>
    <p:sldId id="278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849" autoAdjust="0"/>
  </p:normalViewPr>
  <p:slideViewPr>
    <p:cSldViewPr>
      <p:cViewPr>
        <p:scale>
          <a:sx n="119" d="100"/>
          <a:sy n="119" d="100"/>
        </p:scale>
        <p:origin x="2514" y="9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0846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73509"/>
            <a:ext cx="3736751" cy="89841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Polis</a:t>
            </a:r>
            <a:r>
              <a:rPr lang="pl-PL" noProof="0" dirty="0" smtClean="0"/>
              <a:t>h</a:t>
            </a:r>
            <a:r>
              <a:rPr lang="en-US" noProof="0" dirty="0" smtClean="0"/>
              <a:t> SQL Server User Group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3760" y="6684264"/>
            <a:ext cx="53848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-1" y="-3"/>
            <a:ext cx="12192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pic>
        <p:nvPicPr>
          <p:cNvPr id="12" name="Obraz 21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  <p:pic>
        <p:nvPicPr>
          <p:cNvPr id="2050" name="Picture 2" descr="F:\!My Stuff!\PLSSUG\SQLDay Lite 2013\logo_SQLDay_Generic_Transparen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223" y="6421432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2133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pic>
        <p:nvPicPr>
          <p:cNvPr id="3" name="Picture 2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2209800"/>
            <a:ext cx="7179732" cy="40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Partition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Kolumna po której partycjonujemy</a:t>
            </a:r>
          </a:p>
          <a:p>
            <a:r>
              <a:rPr lang="pl-PL" dirty="0" smtClean="0"/>
              <a:t>Jedna kolumna!</a:t>
            </a:r>
          </a:p>
          <a:p>
            <a:r>
              <a:rPr lang="pl-PL" dirty="0" smtClean="0"/>
              <a:t>Typ danych dowolny, za wyjątkiem:</a:t>
            </a:r>
          </a:p>
          <a:p>
            <a:pPr lvl="1"/>
            <a:r>
              <a:rPr lang="pl-PL" dirty="0" smtClean="0"/>
              <a:t>Timestamp</a:t>
            </a:r>
          </a:p>
          <a:p>
            <a:pPr lvl="1"/>
            <a:r>
              <a:rPr lang="pl-PL" dirty="0" smtClean="0"/>
              <a:t>Image, text, ntext</a:t>
            </a:r>
          </a:p>
          <a:p>
            <a:pPr lvl="1"/>
            <a:r>
              <a:rPr lang="pl-PL" dirty="0" smtClean="0"/>
              <a:t>Varchar(max), varbinary(max)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852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Aligned index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SQLDay 2014</a:t>
            </a:r>
          </a:p>
          <a:p>
            <a:endParaRPr lang="pl-PL" dirty="0" smtClean="0"/>
          </a:p>
        </p:txBody>
      </p:sp>
      <p:sp>
        <p:nvSpPr>
          <p:cNvPr id="5" name="Isosceles Triangle 4"/>
          <p:cNvSpPr/>
          <p:nvPr/>
        </p:nvSpPr>
        <p:spPr>
          <a:xfrm>
            <a:off x="2743199" y="3797967"/>
            <a:ext cx="2209800" cy="1219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B-Tree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5676901" y="2083466"/>
            <a:ext cx="762000" cy="6629402"/>
          </a:xfrm>
          <a:prstGeom prst="leftBrace">
            <a:avLst>
              <a:gd name="adj1" fmla="val 1991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37962" y="5835133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Clustered Index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7162799" y="3797967"/>
            <a:ext cx="2209800" cy="1219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B-Tree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4952999" y="3797966"/>
            <a:ext cx="2209800" cy="1219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B-Tree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43200" y="1295400"/>
            <a:ext cx="6645444" cy="2382432"/>
            <a:chOff x="2743200" y="1371600"/>
            <a:chExt cx="6645444" cy="2382432"/>
          </a:xfrm>
        </p:grpSpPr>
        <p:sp>
          <p:nvSpPr>
            <p:cNvPr id="15" name="Isosceles Triangle 14"/>
            <p:cNvSpPr/>
            <p:nvPr/>
          </p:nvSpPr>
          <p:spPr>
            <a:xfrm>
              <a:off x="2759244" y="1371601"/>
              <a:ext cx="2209800" cy="1219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B-Tree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7178844" y="1371601"/>
              <a:ext cx="2209800" cy="1219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B-Tree</a:t>
              </a:r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4969044" y="1371600"/>
              <a:ext cx="2209800" cy="1219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B-Tree</a:t>
              </a:r>
            </a:p>
          </p:txBody>
        </p:sp>
        <p:sp>
          <p:nvSpPr>
            <p:cNvPr id="18" name="Left Brace 17"/>
            <p:cNvSpPr/>
            <p:nvPr/>
          </p:nvSpPr>
          <p:spPr>
            <a:xfrm rot="16200000">
              <a:off x="5676901" y="-366967"/>
              <a:ext cx="762000" cy="6629402"/>
            </a:xfrm>
            <a:prstGeom prst="leftBrace">
              <a:avLst>
                <a:gd name="adj1" fmla="val 199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37962" y="3384700"/>
              <a:ext cx="2006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N</a:t>
              </a:r>
              <a:r>
                <a:rPr lang="pl-PL" dirty="0" smtClean="0"/>
                <a:t>onclustered Index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451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Non-Aligned index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SQLDay 2014</a:t>
            </a:r>
          </a:p>
          <a:p>
            <a:endParaRPr lang="pl-PL" dirty="0" smtClean="0"/>
          </a:p>
        </p:txBody>
      </p:sp>
      <p:sp>
        <p:nvSpPr>
          <p:cNvPr id="5" name="Isosceles Triangle 4"/>
          <p:cNvSpPr/>
          <p:nvPr/>
        </p:nvSpPr>
        <p:spPr>
          <a:xfrm>
            <a:off x="2743199" y="3797967"/>
            <a:ext cx="2209800" cy="1219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B-Tree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5676901" y="2083466"/>
            <a:ext cx="762000" cy="6629402"/>
          </a:xfrm>
          <a:prstGeom prst="leftBrace">
            <a:avLst>
              <a:gd name="adj1" fmla="val 1991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37962" y="5835133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Clustered Index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7162799" y="3797967"/>
            <a:ext cx="2209800" cy="1219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B-Tree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4952999" y="3797966"/>
            <a:ext cx="2209800" cy="1219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B-Tree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43200" y="1295401"/>
            <a:ext cx="6629402" cy="2382431"/>
            <a:chOff x="2743200" y="1295401"/>
            <a:chExt cx="6629402" cy="2382431"/>
          </a:xfrm>
        </p:grpSpPr>
        <p:sp>
          <p:nvSpPr>
            <p:cNvPr id="15" name="Isosceles Triangle 14"/>
            <p:cNvSpPr/>
            <p:nvPr/>
          </p:nvSpPr>
          <p:spPr>
            <a:xfrm>
              <a:off x="2759243" y="1295401"/>
              <a:ext cx="6613355" cy="1219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B-Tree</a:t>
              </a:r>
            </a:p>
          </p:txBody>
        </p:sp>
        <p:sp>
          <p:nvSpPr>
            <p:cNvPr id="18" name="Left Brace 17"/>
            <p:cNvSpPr/>
            <p:nvPr/>
          </p:nvSpPr>
          <p:spPr>
            <a:xfrm rot="16200000">
              <a:off x="5676901" y="-443167"/>
              <a:ext cx="762000" cy="6629402"/>
            </a:xfrm>
            <a:prstGeom prst="leftBrace">
              <a:avLst>
                <a:gd name="adj1" fmla="val 199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37962" y="3308500"/>
              <a:ext cx="2006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N</a:t>
              </a:r>
              <a:r>
                <a:rPr lang="pl-PL" dirty="0" smtClean="0"/>
                <a:t>onclustered Index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125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Partition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Plan zapytania „eliminuje” niechciane partycje</a:t>
            </a:r>
          </a:p>
          <a:p>
            <a:r>
              <a:rPr lang="pl-PL" dirty="0" smtClean="0"/>
              <a:t>Dwa typy:</a:t>
            </a:r>
          </a:p>
          <a:p>
            <a:pPr lvl="1"/>
            <a:r>
              <a:rPr lang="pl-PL" dirty="0" smtClean="0"/>
              <a:t>Dynamic Partition Elimination</a:t>
            </a:r>
          </a:p>
          <a:p>
            <a:pPr lvl="1"/>
            <a:r>
              <a:rPr lang="pl-PL" dirty="0" smtClean="0"/>
              <a:t>Static Partition Elimination</a:t>
            </a:r>
          </a:p>
          <a:p>
            <a:r>
              <a:rPr lang="pl-PL" dirty="0" smtClean="0"/>
              <a:t>Poprawa wydajności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0358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Ograniczenia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Enterprise Edition</a:t>
            </a:r>
          </a:p>
          <a:p>
            <a:r>
              <a:rPr lang="pl-PL" dirty="0" smtClean="0"/>
              <a:t>„Persisted SKU Feature”</a:t>
            </a:r>
          </a:p>
          <a:p>
            <a:r>
              <a:rPr lang="pl-PL" dirty="0" smtClean="0"/>
              <a:t>Max 1000 partycji dla SQL 2008 i wcześniejszych</a:t>
            </a:r>
          </a:p>
          <a:p>
            <a:r>
              <a:rPr lang="pl-PL" dirty="0" smtClean="0"/>
              <a:t>Max 15000 partycji </a:t>
            </a:r>
            <a:r>
              <a:rPr lang="pl-PL" dirty="0"/>
              <a:t>dla SQL Server 2008 </a:t>
            </a:r>
            <a:r>
              <a:rPr lang="pl-PL" dirty="0" smtClean="0"/>
              <a:t>SP2 oraz 2008 R2 SP1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8641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Sliding window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Jeden z najpopularniejszych scenariuszy</a:t>
            </a:r>
          </a:p>
          <a:p>
            <a:r>
              <a:rPr lang="pl-PL" dirty="0" smtClean="0"/>
              <a:t>„Potrzebujemy X ostatnich miesięcy”</a:t>
            </a:r>
          </a:p>
          <a:p>
            <a:r>
              <a:rPr lang="pl-PL" dirty="0" smtClean="0"/>
              <a:t>Jak to zrobić?</a:t>
            </a:r>
          </a:p>
          <a:p>
            <a:pPr lvl="1"/>
            <a:r>
              <a:rPr lang="pl-PL" dirty="0" smtClean="0"/>
              <a:t>Dodajemy partycje z jednej strony</a:t>
            </a:r>
          </a:p>
          <a:p>
            <a:pPr lvl="1"/>
            <a:r>
              <a:rPr lang="pl-PL" dirty="0" smtClean="0"/>
              <a:t>„Usuwamy” partycje z drugiej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5625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Sliding Window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SQLDay 2014</a:t>
            </a:r>
          </a:p>
          <a:p>
            <a:endParaRPr lang="pl-PL" dirty="0" smtClean="0"/>
          </a:p>
        </p:txBody>
      </p:sp>
      <p:sp>
        <p:nvSpPr>
          <p:cNvPr id="5" name="Isosceles Triangle 4"/>
          <p:cNvSpPr/>
          <p:nvPr/>
        </p:nvSpPr>
        <p:spPr>
          <a:xfrm>
            <a:off x="838200" y="2362201"/>
            <a:ext cx="2209800" cy="1219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B-Tree:</a:t>
            </a:r>
          </a:p>
          <a:p>
            <a:pPr algn="ctr"/>
            <a:r>
              <a:rPr lang="pl-PL" dirty="0" smtClean="0"/>
              <a:t>2014-01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3771902" y="647700"/>
            <a:ext cx="762000" cy="6629402"/>
          </a:xfrm>
          <a:prstGeom prst="leftBrace">
            <a:avLst>
              <a:gd name="adj1" fmla="val 1991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32963" y="4399367"/>
            <a:ext cx="176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To nas interesuje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5257800" y="2362201"/>
            <a:ext cx="2209800" cy="1219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B-Tree:</a:t>
            </a:r>
          </a:p>
          <a:p>
            <a:pPr algn="ctr"/>
            <a:r>
              <a:rPr lang="pl-PL" dirty="0" smtClean="0"/>
              <a:t>2014-03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3048000" y="2362200"/>
            <a:ext cx="2209800" cy="1219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B-Tree:</a:t>
            </a:r>
          </a:p>
          <a:p>
            <a:pPr algn="ctr"/>
            <a:r>
              <a:rPr lang="pl-PL" dirty="0" smtClean="0"/>
              <a:t>2014-02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2200" y="178085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20140201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19570" y="179707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20140301</a:t>
            </a:r>
            <a:endParaRPr lang="en-US" dirty="0"/>
          </a:p>
        </p:txBody>
      </p:sp>
      <p:cxnSp>
        <p:nvCxnSpPr>
          <p:cNvPr id="7" name="Straight Arrow Connector 6"/>
          <p:cNvCxnSpPr>
            <a:stCxn id="20" idx="2"/>
          </p:cNvCxnSpPr>
          <p:nvPr/>
        </p:nvCxnSpPr>
        <p:spPr>
          <a:xfrm>
            <a:off x="2922610" y="2150187"/>
            <a:ext cx="125390" cy="1126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1" idx="2"/>
          </p:cNvCxnSpPr>
          <p:nvPr/>
        </p:nvCxnSpPr>
        <p:spPr>
          <a:xfrm>
            <a:off x="5279980" y="2166410"/>
            <a:ext cx="0" cy="1278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7467600" y="2362201"/>
            <a:ext cx="2209800" cy="1219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B-Tree:</a:t>
            </a:r>
          </a:p>
          <a:p>
            <a:pPr algn="ctr"/>
            <a:r>
              <a:rPr lang="pl-PL" dirty="0" smtClean="0"/>
              <a:t>2014-04</a:t>
            </a:r>
          </a:p>
        </p:txBody>
      </p:sp>
      <p:sp>
        <p:nvSpPr>
          <p:cNvPr id="23" name="Left Brace 22"/>
          <p:cNvSpPr/>
          <p:nvPr/>
        </p:nvSpPr>
        <p:spPr>
          <a:xfrm rot="16200000">
            <a:off x="5981701" y="647700"/>
            <a:ext cx="762000" cy="6629402"/>
          </a:xfrm>
          <a:prstGeom prst="leftBrace">
            <a:avLst>
              <a:gd name="adj1" fmla="val 1991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42762" y="4399367"/>
            <a:ext cx="176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To nas interesuje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07190" y="179707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20140401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>
            <a:off x="7467600" y="2166410"/>
            <a:ext cx="0" cy="1278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>
            <a:off x="838200" y="2362200"/>
            <a:ext cx="2209800" cy="1219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B-Tree:</a:t>
            </a:r>
          </a:p>
          <a:p>
            <a:pPr algn="ctr"/>
            <a:r>
              <a:rPr lang="pl-PL" dirty="0" smtClean="0"/>
              <a:t>2014-01</a:t>
            </a:r>
          </a:p>
        </p:txBody>
      </p:sp>
    </p:spTree>
    <p:extLst>
      <p:ext uri="{BB962C8B-B14F-4D97-AF65-F5344CB8AC3E}">
        <p14:creationId xmlns:p14="http://schemas.microsoft.com/office/powerpoint/2010/main" val="338876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/>
      <p:bldP spid="20" grpId="0"/>
      <p:bldP spid="22" grpId="0" animBg="1"/>
      <p:bldP spid="23" grpId="0" animBg="1"/>
      <p:bldP spid="24" grpId="0"/>
      <p:bldP spid="25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Design for maintenance</a:t>
            </a:r>
          </a:p>
          <a:p>
            <a:r>
              <a:rPr lang="pl-PL" dirty="0" smtClean="0"/>
              <a:t>Design for performance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971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Partycjonowanie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 co nam pratycjonowanie?</a:t>
            </a:r>
          </a:p>
          <a:p>
            <a:r>
              <a:rPr lang="pl-PL" dirty="0"/>
              <a:t>Jak to zrobić?</a:t>
            </a:r>
          </a:p>
          <a:p>
            <a:r>
              <a:rPr lang="pl-PL" dirty="0"/>
              <a:t>Co z tego wynika?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826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2133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2577223" y="6048475"/>
            <a:ext cx="688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Organizacja: Polskie Stowarzyszenie Użytkowników SQL Server - </a:t>
            </a:r>
            <a:r>
              <a:rPr lang="pl-PL" dirty="0" smtClean="0"/>
              <a:t>PLSSUG</a:t>
            </a:r>
            <a:endParaRPr lang="en-US" dirty="0"/>
          </a:p>
        </p:txBody>
      </p:sp>
      <p:pic>
        <p:nvPicPr>
          <p:cNvPr id="7" name="Picture 6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2209800"/>
            <a:ext cx="6722532" cy="37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Partycjonowanie w praktyce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Maciej </a:t>
            </a:r>
            <a:r>
              <a:rPr lang="pl-PL" dirty="0" smtClean="0"/>
              <a:t>Pilecki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 co nam pratycjonowanie?</a:t>
            </a:r>
          </a:p>
          <a:p>
            <a:r>
              <a:rPr lang="pl-PL" dirty="0" smtClean="0"/>
              <a:t>Jak to zrobić?</a:t>
            </a:r>
          </a:p>
          <a:p>
            <a:r>
              <a:rPr lang="pl-PL" dirty="0" smtClean="0"/>
              <a:t>Co z tego wynika?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06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 co partycjonowanie?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Dwa główne powody aby partycjonować:</a:t>
            </a:r>
          </a:p>
          <a:p>
            <a:pPr lvl="1"/>
            <a:r>
              <a:rPr lang="pl-PL" dirty="0" smtClean="0"/>
              <a:t>Maintenance</a:t>
            </a:r>
          </a:p>
          <a:p>
            <a:pPr lvl="2"/>
            <a:r>
              <a:rPr lang="pl-PL" dirty="0" smtClean="0"/>
              <a:t>Data loads</a:t>
            </a:r>
          </a:p>
          <a:p>
            <a:pPr lvl="2"/>
            <a:r>
              <a:rPr lang="pl-PL" dirty="0" smtClean="0"/>
              <a:t>Usuwanie/archiwizacja danych</a:t>
            </a:r>
          </a:p>
          <a:p>
            <a:pPr lvl="2"/>
            <a:r>
              <a:rPr lang="pl-PL" dirty="0" smtClean="0"/>
              <a:t>Index rebuilds etc.</a:t>
            </a:r>
          </a:p>
          <a:p>
            <a:pPr lvl="1"/>
            <a:r>
              <a:rPr lang="pl-PL" dirty="0" smtClean="0"/>
              <a:t>Performance</a:t>
            </a:r>
          </a:p>
          <a:p>
            <a:pPr lvl="2"/>
            <a:r>
              <a:rPr lang="pl-PL" dirty="0" smtClean="0"/>
              <a:t>Faster queries?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2857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 czym to polega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Normalna tabela: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  <p:sp>
        <p:nvSpPr>
          <p:cNvPr id="5" name="Isosceles Triangle 4"/>
          <p:cNvSpPr/>
          <p:nvPr/>
        </p:nvSpPr>
        <p:spPr>
          <a:xfrm>
            <a:off x="1066800" y="2438400"/>
            <a:ext cx="4038600" cy="3200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B-Tree</a:t>
            </a:r>
          </a:p>
          <a:p>
            <a:pPr algn="ctr"/>
            <a:r>
              <a:rPr lang="pl-PL" dirty="0" smtClean="0"/>
              <a:t>(Clustered Index)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5715000" y="1143000"/>
            <a:ext cx="2667000" cy="1828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B-Tree</a:t>
            </a:r>
          </a:p>
          <a:p>
            <a:pPr algn="ctr"/>
            <a:r>
              <a:rPr lang="pl-PL" sz="1400" dirty="0" smtClean="0"/>
              <a:t>(Nonclustered Index)</a:t>
            </a:r>
            <a:endParaRPr lang="en-US" sz="1400" dirty="0"/>
          </a:p>
        </p:txBody>
      </p:sp>
      <p:sp>
        <p:nvSpPr>
          <p:cNvPr id="7" name="Isosceles Triangle 6"/>
          <p:cNvSpPr/>
          <p:nvPr/>
        </p:nvSpPr>
        <p:spPr>
          <a:xfrm>
            <a:off x="7467600" y="3429000"/>
            <a:ext cx="2667000" cy="1828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B-Tree</a:t>
            </a:r>
          </a:p>
          <a:p>
            <a:pPr algn="ctr"/>
            <a:r>
              <a:rPr lang="pl-PL" sz="1400" dirty="0" smtClean="0"/>
              <a:t>(Nonclustered Index)</a:t>
            </a:r>
            <a:endParaRPr lang="en-US" sz="1400" dirty="0"/>
          </a:p>
        </p:txBody>
      </p:sp>
      <p:sp>
        <p:nvSpPr>
          <p:cNvPr id="8" name="Isosceles Triangle 7"/>
          <p:cNvSpPr/>
          <p:nvPr/>
        </p:nvSpPr>
        <p:spPr>
          <a:xfrm>
            <a:off x="9067800" y="1143000"/>
            <a:ext cx="2667000" cy="1828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B-Tree</a:t>
            </a:r>
          </a:p>
          <a:p>
            <a:pPr algn="ctr"/>
            <a:r>
              <a:rPr lang="pl-PL" sz="1400" dirty="0" smtClean="0"/>
              <a:t>(Nonclustered Index)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46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 czym to polega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906964"/>
          </a:xfrm>
        </p:spPr>
        <p:txBody>
          <a:bodyPr/>
          <a:lstStyle/>
          <a:p>
            <a:r>
              <a:rPr lang="pl-PL" dirty="0" smtClean="0"/>
              <a:t>Spartycjonowana tabela: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SQLDay 2014</a:t>
            </a:r>
          </a:p>
          <a:p>
            <a:endParaRPr lang="pl-PL" dirty="0" smtClean="0"/>
          </a:p>
        </p:txBody>
      </p:sp>
      <p:sp>
        <p:nvSpPr>
          <p:cNvPr id="5" name="Isosceles Triangle 4"/>
          <p:cNvSpPr/>
          <p:nvPr/>
        </p:nvSpPr>
        <p:spPr>
          <a:xfrm>
            <a:off x="76200" y="1828800"/>
            <a:ext cx="4038600" cy="3200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B-Tree</a:t>
            </a:r>
          </a:p>
        </p:txBody>
      </p:sp>
      <p:sp>
        <p:nvSpPr>
          <p:cNvPr id="9" name="Isosceles Triangle 8"/>
          <p:cNvSpPr/>
          <p:nvPr/>
        </p:nvSpPr>
        <p:spPr>
          <a:xfrm>
            <a:off x="4094747" y="1828800"/>
            <a:ext cx="4038600" cy="3200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B-Tree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8133347" y="1828800"/>
            <a:ext cx="4038600" cy="3200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B-Tree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5743073" y="-637674"/>
            <a:ext cx="762000" cy="12095747"/>
          </a:xfrm>
          <a:prstGeom prst="leftBrace">
            <a:avLst>
              <a:gd name="adj1" fmla="val 1991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4110" y="5847166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Clustered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4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trzeba wiedzieć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Partition Function</a:t>
            </a:r>
          </a:p>
          <a:p>
            <a:r>
              <a:rPr lang="pl-PL" dirty="0" smtClean="0"/>
              <a:t>Partition Scheme</a:t>
            </a:r>
          </a:p>
          <a:p>
            <a:r>
              <a:rPr lang="pl-PL" dirty="0" smtClean="0"/>
              <a:t>Partition Column</a:t>
            </a:r>
          </a:p>
          <a:p>
            <a:r>
              <a:rPr lang="pl-PL" dirty="0" smtClean="0"/>
              <a:t>Aligned Index</a:t>
            </a:r>
          </a:p>
          <a:p>
            <a:r>
              <a:rPr lang="pl-PL" dirty="0" smtClean="0"/>
              <a:t>Non-aligned Index</a:t>
            </a:r>
          </a:p>
          <a:p>
            <a:r>
              <a:rPr lang="pl-PL" dirty="0" smtClean="0"/>
              <a:t>Partition Elimination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64811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Partition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Wyznacza wartości graniczne partycji</a:t>
            </a:r>
          </a:p>
          <a:p>
            <a:r>
              <a:rPr lang="pl-PL" dirty="0" smtClean="0"/>
              <a:t>Generuje N+1 partycji</a:t>
            </a:r>
          </a:p>
          <a:p>
            <a:r>
              <a:rPr lang="pl-PL" dirty="0" smtClean="0"/>
              <a:t>Może być „lewa” albo „prawa”</a:t>
            </a:r>
          </a:p>
          <a:p>
            <a:pPr marL="0" indent="0">
              <a:buNone/>
            </a:pPr>
            <a:endParaRPr lang="pl-PL" dirty="0"/>
          </a:p>
          <a:p>
            <a:pPr marL="800100" lvl="2" indent="0">
              <a:buNone/>
            </a:pPr>
            <a:r>
              <a:rPr lang="en-US" sz="2800" dirty="0"/>
              <a:t>CREATE PARTITION FUNCTION PF_SalesOrderHeader(datetime)</a:t>
            </a:r>
          </a:p>
          <a:p>
            <a:pPr marL="800100" lvl="2" indent="0">
              <a:buNone/>
            </a:pPr>
            <a:r>
              <a:rPr lang="en-US" sz="2800" dirty="0"/>
              <a:t>AS</a:t>
            </a:r>
          </a:p>
          <a:p>
            <a:pPr marL="800100" lvl="2" indent="0">
              <a:buNone/>
            </a:pPr>
            <a:r>
              <a:rPr lang="en-US" sz="2800" dirty="0"/>
              <a:t>RANGE RIGHT FOR VALUES</a:t>
            </a:r>
          </a:p>
          <a:p>
            <a:pPr marL="800100" lvl="2" indent="0">
              <a:buNone/>
            </a:pPr>
            <a:r>
              <a:rPr lang="en-US" sz="2800" dirty="0"/>
              <a:t>('20010701','20011001','20020101',</a:t>
            </a:r>
            <a:r>
              <a:rPr lang="en-US" sz="2800" dirty="0" smtClean="0"/>
              <a:t>'20020401</a:t>
            </a:r>
            <a:r>
              <a:rPr lang="en-US" sz="2800" dirty="0"/>
              <a:t>'</a:t>
            </a:r>
            <a:r>
              <a:rPr lang="pl-PL" sz="2800" dirty="0" smtClean="0"/>
              <a:t>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239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Partition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Mapuje partycje na fizyczny storage</a:t>
            </a:r>
          </a:p>
          <a:p>
            <a:r>
              <a:rPr lang="pl-PL" dirty="0" smtClean="0"/>
              <a:t>Tworzona dla konkretnej funkcji </a:t>
            </a:r>
          </a:p>
          <a:p>
            <a:r>
              <a:rPr lang="pl-PL" dirty="0" smtClean="0"/>
              <a:t>Partition -&gt; Filegroup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8462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370</Words>
  <Application>Microsoft Office PowerPoint</Application>
  <PresentationFormat>Custom</PresentationFormat>
  <Paragraphs>133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NASI SPONSORZY I PARTNERZY</vt:lpstr>
      <vt:lpstr>Partycjonowanie w praktyce</vt:lpstr>
      <vt:lpstr>Agenda</vt:lpstr>
      <vt:lpstr>Po co partycjonowanie?</vt:lpstr>
      <vt:lpstr>Na czym to polega</vt:lpstr>
      <vt:lpstr>Na czym to polega</vt:lpstr>
      <vt:lpstr>Co trzeba wiedzieć</vt:lpstr>
      <vt:lpstr>Partition Function</vt:lpstr>
      <vt:lpstr>Partition Scheme</vt:lpstr>
      <vt:lpstr>Partition Column</vt:lpstr>
      <vt:lpstr>Aligned index</vt:lpstr>
      <vt:lpstr>Non-Aligned index</vt:lpstr>
      <vt:lpstr>Partition elimination</vt:lpstr>
      <vt:lpstr>Ograniczenia</vt:lpstr>
      <vt:lpstr>Sliding window scenario</vt:lpstr>
      <vt:lpstr>Sliding Window</vt:lpstr>
      <vt:lpstr>Design</vt:lpstr>
      <vt:lpstr>Partycjonowanie</vt:lpstr>
      <vt:lpstr>NASI SPONSORZY I PARTNERZY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Kobierzewski</dc:creator>
  <cp:lastModifiedBy>Maciej</cp:lastModifiedBy>
  <cp:revision>155</cp:revision>
  <dcterms:created xsi:type="dcterms:W3CDTF">2011-11-24T02:19:03Z</dcterms:created>
  <dcterms:modified xsi:type="dcterms:W3CDTF">2014-04-30T15:32:25Z</dcterms:modified>
</cp:coreProperties>
</file>