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3"/>
  </p:notesMasterIdLst>
  <p:sldIdLst>
    <p:sldId id="267" r:id="rId2"/>
    <p:sldId id="258" r:id="rId3"/>
    <p:sldId id="259" r:id="rId4"/>
    <p:sldId id="269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6" r:id="rId13"/>
    <p:sldId id="285" r:id="rId14"/>
    <p:sldId id="292" r:id="rId15"/>
    <p:sldId id="293" r:id="rId16"/>
    <p:sldId id="299" r:id="rId17"/>
    <p:sldId id="300" r:id="rId18"/>
    <p:sldId id="295" r:id="rId19"/>
    <p:sldId id="296" r:id="rId20"/>
    <p:sldId id="297" r:id="rId21"/>
    <p:sldId id="298" r:id="rId22"/>
    <p:sldId id="294" r:id="rId23"/>
    <p:sldId id="288" r:id="rId24"/>
    <p:sldId id="302" r:id="rId25"/>
    <p:sldId id="303" r:id="rId26"/>
    <p:sldId id="305" r:id="rId27"/>
    <p:sldId id="304" r:id="rId28"/>
    <p:sldId id="306" r:id="rId29"/>
    <p:sldId id="307" r:id="rId30"/>
    <p:sldId id="301" r:id="rId31"/>
    <p:sldId id="268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849" autoAdjust="0"/>
  </p:normalViewPr>
  <p:slideViewPr>
    <p:cSldViewPr>
      <p:cViewPr varScale="1">
        <p:scale>
          <a:sx n="112" d="100"/>
          <a:sy n="112" d="100"/>
        </p:scale>
        <p:origin x="68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title>
      <c:tx>
        <c:rich>
          <a:bodyPr/>
          <a:lstStyle/>
          <a:p>
            <a:pPr algn="l">
              <a:defRPr sz="1600" b="0"/>
            </a:pPr>
            <a:r>
              <a:rPr lang="pl-PL" sz="1600" b="0" dirty="0" smtClean="0"/>
              <a:t>Szacowany wolumen danych w hurtowniach</a:t>
            </a:r>
            <a:endParaRPr lang="en-US" sz="1600" b="0" dirty="0"/>
          </a:p>
        </c:rich>
      </c:tx>
      <c:layout>
        <c:manualLayout>
          <c:xMode val="edge"/>
          <c:yMode val="edge"/>
          <c:x val="7.7799551741425582E-2"/>
          <c:y val="1.5108588518781343E-2"/>
        </c:manualLayout>
      </c:layout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 3 lata</c:v>
                </c:pt>
              </c:strCache>
            </c:strRef>
          </c:tx>
          <c:spPr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400"/>
                </a:pPr>
                <a:endParaRPr lang="pl-PL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Nie wiadomo</c:v>
                </c:pt>
                <c:pt idx="1">
                  <c:v>Więcej niż 10 TB</c:v>
                </c:pt>
                <c:pt idx="2">
                  <c:v>3 - 10 TB</c:v>
                </c:pt>
                <c:pt idx="3">
                  <c:v>1 - 3 TB</c:v>
                </c:pt>
                <c:pt idx="4">
                  <c:v>Mniej niż 1 TB</c:v>
                </c:pt>
              </c:strCache>
            </c:strRef>
          </c:cat>
          <c:val>
            <c:numRef>
              <c:f>Sheet1!$B$2:$B$6</c:f>
              <c:numCache>
                <c:formatCode>0%</c:formatCode>
                <c:ptCount val="5"/>
                <c:pt idx="0">
                  <c:v>0.06</c:v>
                </c:pt>
                <c:pt idx="1">
                  <c:v>0.34</c:v>
                </c:pt>
                <c:pt idx="2">
                  <c:v>0.25</c:v>
                </c:pt>
                <c:pt idx="3">
                  <c:v>0.18</c:v>
                </c:pt>
                <c:pt idx="4">
                  <c:v>0.17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Dzisiaj</c:v>
                </c:pt>
              </c:strCache>
            </c:strRef>
          </c:tx>
          <c:spPr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400"/>
                </a:pPr>
                <a:endParaRPr lang="pl-PL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Nie wiadomo</c:v>
                </c:pt>
                <c:pt idx="1">
                  <c:v>Więcej niż 10 TB</c:v>
                </c:pt>
                <c:pt idx="2">
                  <c:v>3 - 10 TB</c:v>
                </c:pt>
                <c:pt idx="3">
                  <c:v>1 - 3 TB</c:v>
                </c:pt>
                <c:pt idx="4">
                  <c:v>Mniej niż 1 TB</c:v>
                </c:pt>
              </c:strCache>
            </c:strRef>
          </c:cat>
          <c:val>
            <c:numRef>
              <c:f>Sheet1!$C$2:$C$6</c:f>
              <c:numCache>
                <c:formatCode>0%</c:formatCode>
                <c:ptCount val="5"/>
                <c:pt idx="0">
                  <c:v>0.02</c:v>
                </c:pt>
                <c:pt idx="1">
                  <c:v>0.17</c:v>
                </c:pt>
                <c:pt idx="2">
                  <c:v>0.19</c:v>
                </c:pt>
                <c:pt idx="3">
                  <c:v>0.21</c:v>
                </c:pt>
                <c:pt idx="4">
                  <c:v>0.41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70"/>
        <c:axId val="307659232"/>
        <c:axId val="307654136"/>
      </c:barChart>
      <c:catAx>
        <c:axId val="307659232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400" b="0"/>
            </a:pPr>
            <a:endParaRPr lang="pl-PL"/>
          </a:p>
        </c:txPr>
        <c:crossAx val="307654136"/>
        <c:crosses val="autoZero"/>
        <c:auto val="1"/>
        <c:lblAlgn val="ctr"/>
        <c:lblOffset val="100"/>
        <c:noMultiLvlLbl val="0"/>
      </c:catAx>
      <c:valAx>
        <c:axId val="307654136"/>
        <c:scaling>
          <c:orientation val="minMax"/>
        </c:scaling>
        <c:delete val="0"/>
        <c:axPos val="b"/>
        <c:majorGridlines>
          <c:spPr>
            <a:ln>
              <a:solidFill>
                <a:schemeClr val="accent2">
                  <a:lumMod val="40000"/>
                  <a:lumOff val="60000"/>
                </a:schemeClr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pl-PL"/>
          </a:p>
        </c:txPr>
        <c:crossAx val="307659232"/>
        <c:crosses val="autoZero"/>
        <c:crossBetween val="between"/>
      </c:valAx>
      <c:spPr>
        <a:noFill/>
        <a:ln>
          <a:solidFill>
            <a:schemeClr val="accent2">
              <a:lumMod val="40000"/>
              <a:lumOff val="60000"/>
            </a:schemeClr>
          </a:solidFill>
        </a:ln>
      </c:spPr>
    </c:plotArea>
    <c:legend>
      <c:legendPos val="r"/>
      <c:layout>
        <c:manualLayout>
          <c:xMode val="edge"/>
          <c:yMode val="edge"/>
          <c:x val="0.80688165383821409"/>
          <c:y val="0.23708408453798824"/>
          <c:w val="0.15582112291937772"/>
          <c:h val="0.35089131215891506"/>
        </c:manualLayout>
      </c:layout>
      <c:overlay val="0"/>
      <c:txPr>
        <a:bodyPr/>
        <a:lstStyle/>
        <a:p>
          <a:pPr>
            <a:defRPr sz="1200"/>
          </a:pPr>
          <a:endParaRPr lang="pl-PL"/>
        </a:p>
      </c:txPr>
    </c:legend>
    <c:plotVisOnly val="1"/>
    <c:dispBlanksAs val="zero"/>
    <c:showDLblsOverMax val="0"/>
  </c:chart>
  <c:txPr>
    <a:bodyPr/>
    <a:lstStyle/>
    <a:p>
      <a:pPr>
        <a:defRPr sz="1600"/>
      </a:pPr>
      <a:endParaRPr lang="pl-PL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805866991605023E-2"/>
          <c:y val="3.3828670244603565E-2"/>
          <c:w val="0.92955671962367181"/>
          <c:h val="0.7150472865111980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Sheet2!$D$1</c:f>
              <c:strCache>
                <c:ptCount val="1"/>
                <c:pt idx="0">
                  <c:v>Space Used GB</c:v>
                </c:pt>
              </c:strCache>
            </c:strRef>
          </c:tx>
          <c:spPr>
            <a:solidFill>
              <a:schemeClr val="accent5"/>
            </a:solidFill>
            <a:ln w="9525" cap="flat" cmpd="sng" algn="ctr">
              <a:noFill/>
              <a:round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fld id="{B17F4AA1-75C8-4BDB-8406-B51D29658F69}" type="VALUE">
                      <a:rPr lang="en-US" smtClean="0"/>
                      <a:pPr/>
                      <a:t>[VALUE]</a:t>
                    </a:fld>
                    <a:r>
                      <a:rPr lang="en-US" smtClean="0"/>
                      <a:t>GB</a:t>
                    </a:r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fld id="{FE3F3A24-99D8-4459-9DBA-3D58AE303943}" type="VALUE">
                      <a:rPr lang="en-US" smtClean="0"/>
                      <a:pPr/>
                      <a:t>[VALUE]</a:t>
                    </a:fld>
                    <a:r>
                      <a:rPr lang="en-US" smtClean="0"/>
                      <a:t>GB</a:t>
                    </a:r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fld id="{613D41DF-CDDC-4C2F-AF5D-CE448A92FAE7}" type="VALUE">
                      <a:rPr lang="en-US" smtClean="0"/>
                      <a:pPr/>
                      <a:t>[VALUE]</a:t>
                    </a:fld>
                    <a:r>
                      <a:rPr lang="en-US" smtClean="0"/>
                      <a:t>GB</a:t>
                    </a:r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fld id="{E543D4D2-535E-4C23-984E-FB038D53AE89}" type="VALUE">
                      <a:rPr lang="en-US" smtClean="0"/>
                      <a:pPr/>
                      <a:t>[VALUE]</a:t>
                    </a:fld>
                    <a:r>
                      <a:rPr lang="en-US" smtClean="0"/>
                      <a:t>GB</a:t>
                    </a:r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4"/>
              <c:layout/>
              <c:tx>
                <c:rich>
                  <a:bodyPr/>
                  <a:lstStyle/>
                  <a:p>
                    <a:fld id="{F7ED4356-B228-4678-B89C-5FAA9FC4000A}" type="VALUE">
                      <a:rPr lang="en-US" smtClean="0"/>
                      <a:pPr/>
                      <a:t>[VALUE]</a:t>
                    </a:fld>
                    <a:r>
                      <a:rPr lang="en-US" smtClean="0"/>
                      <a:t>GB</a:t>
                    </a:r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5"/>
              <c:layout/>
              <c:tx>
                <c:rich>
                  <a:bodyPr/>
                  <a:lstStyle/>
                  <a:p>
                    <a:fld id="{94B786FC-2018-43CC-B87B-46CCEB7D5E76}" type="VALUE">
                      <a:rPr lang="en-US" smtClean="0"/>
                      <a:pPr/>
                      <a:t>[VALUE]</a:t>
                    </a:fld>
                    <a:r>
                      <a:rPr lang="en-US" smtClean="0"/>
                      <a:t>GB</a:t>
                    </a:r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l-PL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Sheet2!$A$2:$A$7</c:f>
              <c:strCache>
                <c:ptCount val="6"/>
                <c:pt idx="0">
                  <c:v>Table with customary indexing</c:v>
                </c:pt>
                <c:pt idx="1">
                  <c:v>Table with customary indexing (page compression)</c:v>
                </c:pt>
                <c:pt idx="2">
                  <c:v>Table with no indexing</c:v>
                </c:pt>
                <c:pt idx="3">
                  <c:v>Table with no indexing (page compression)</c:v>
                </c:pt>
                <c:pt idx="4">
                  <c:v>Table with columnstore index</c:v>
                </c:pt>
                <c:pt idx="5">
                  <c:v>Clustered columnstore</c:v>
                </c:pt>
              </c:strCache>
            </c:strRef>
          </c:cat>
          <c:val>
            <c:numRef>
              <c:f>Sheet2!$D$2:$D$7</c:f>
              <c:numCache>
                <c:formatCode>0.0</c:formatCode>
                <c:ptCount val="6"/>
                <c:pt idx="0">
                  <c:v>19.708541870117188</c:v>
                </c:pt>
                <c:pt idx="1">
                  <c:v>10.946243286132813</c:v>
                </c:pt>
                <c:pt idx="2">
                  <c:v>4.9571151733398437</c:v>
                </c:pt>
                <c:pt idx="3">
                  <c:v>3.9822311401367187</c:v>
                </c:pt>
                <c:pt idx="4">
                  <c:v>6.94915771484375</c:v>
                </c:pt>
                <c:pt idx="5">
                  <c:v>1.7726593017578125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307654920"/>
        <c:axId val="307655312"/>
      </c:barChart>
      <c:catAx>
        <c:axId val="30765492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307655312"/>
        <c:crosses val="autoZero"/>
        <c:auto val="1"/>
        <c:lblAlgn val="ctr"/>
        <c:lblOffset val="100"/>
        <c:noMultiLvlLbl val="0"/>
      </c:catAx>
      <c:valAx>
        <c:axId val="307655312"/>
        <c:scaling>
          <c:orientation val="minMax"/>
          <c:max val="20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crossAx val="307654920"/>
        <c:crosses val="autoZero"/>
        <c:crossBetween val="between"/>
        <c:majorUnit val="5"/>
      </c:valAx>
      <c:spPr>
        <a:noFill/>
        <a:ln>
          <a:solidFill>
            <a:schemeClr val="bg1"/>
          </a:solidFill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B4422-3DC8-45BE-B0A0-D87D16501A8D}" type="datetimeFigureOut">
              <a:rPr lang="en-US" smtClean="0"/>
              <a:pPr/>
              <a:t>4/29/2014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9B941C-C958-4D16-B65B-3FFA13E93F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316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457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436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>
            <a:normAutofit/>
          </a:bodyPr>
          <a:lstStyle>
            <a:lvl1pPr algn="ctr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rgbClr val="1F497D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70846"/>
            <a:ext cx="1298195" cy="1303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273509"/>
            <a:ext cx="3736751" cy="898415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 smtClean="0"/>
              <a:t>Polis</a:t>
            </a:r>
            <a:r>
              <a:rPr lang="pl-PL" noProof="0" dirty="0" smtClean="0"/>
              <a:t>h</a:t>
            </a:r>
            <a:r>
              <a:rPr lang="en-US" noProof="0" dirty="0" smtClean="0"/>
              <a:t> SQL Server User Group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510427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54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400801"/>
            <a:ext cx="4038600" cy="381000"/>
          </a:xfrm>
        </p:spPr>
        <p:txBody>
          <a:bodyPr/>
          <a:lstStyle>
            <a:lvl1pPr>
              <a:defRPr sz="1050" b="1">
                <a:solidFill>
                  <a:schemeClr val="bg1"/>
                </a:solidFill>
              </a:defRPr>
            </a:lvl1pPr>
          </a:lstStyle>
          <a:p>
            <a:r>
              <a:rPr lang="pl-PL" dirty="0" err="1" smtClean="0"/>
              <a:t>SQLDay</a:t>
            </a:r>
            <a:r>
              <a:rPr lang="pl-PL" dirty="0" smtClean="0"/>
              <a:t> 2014</a:t>
            </a:r>
          </a:p>
        </p:txBody>
      </p:sp>
    </p:spTree>
    <p:extLst>
      <p:ext uri="{BB962C8B-B14F-4D97-AF65-F5344CB8AC3E}">
        <p14:creationId xmlns:p14="http://schemas.microsoft.com/office/powerpoint/2010/main" val="3188785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400801"/>
            <a:ext cx="4038600" cy="381000"/>
          </a:xfrm>
        </p:spPr>
        <p:txBody>
          <a:bodyPr/>
          <a:lstStyle>
            <a:lvl1pPr>
              <a:defRPr sz="1050" b="1">
                <a:solidFill>
                  <a:schemeClr val="bg1"/>
                </a:solidFill>
              </a:defRPr>
            </a:lvl1pPr>
          </a:lstStyle>
          <a:p>
            <a:r>
              <a:rPr lang="pl-PL" dirty="0" err="1" smtClean="0"/>
              <a:t>SQLDay</a:t>
            </a:r>
            <a:r>
              <a:rPr lang="pl-PL" dirty="0" smtClean="0"/>
              <a:t> 2014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7331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400801"/>
            <a:ext cx="4038600" cy="381000"/>
          </a:xfrm>
        </p:spPr>
        <p:txBody>
          <a:bodyPr/>
          <a:lstStyle>
            <a:lvl1pPr>
              <a:defRPr sz="1050" b="1">
                <a:solidFill>
                  <a:schemeClr val="bg1"/>
                </a:solidFill>
              </a:defRPr>
            </a:lvl1pPr>
          </a:lstStyle>
          <a:p>
            <a:r>
              <a:rPr lang="pl-PL" dirty="0" err="1" smtClean="0"/>
              <a:t>SQLDay</a:t>
            </a:r>
            <a:r>
              <a:rPr lang="pl-PL" dirty="0" smtClean="0"/>
              <a:t> 2014</a:t>
            </a:r>
          </a:p>
        </p:txBody>
      </p:sp>
    </p:spTree>
    <p:extLst>
      <p:ext uri="{BB962C8B-B14F-4D97-AF65-F5344CB8AC3E}">
        <p14:creationId xmlns:p14="http://schemas.microsoft.com/office/powerpoint/2010/main" val="18579441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400801"/>
            <a:ext cx="4038600" cy="381000"/>
          </a:xfrm>
        </p:spPr>
        <p:txBody>
          <a:bodyPr/>
          <a:lstStyle>
            <a:lvl1pPr>
              <a:defRPr sz="1050" b="1">
                <a:solidFill>
                  <a:schemeClr val="bg1"/>
                </a:solidFill>
              </a:defRPr>
            </a:lvl1pPr>
          </a:lstStyle>
          <a:p>
            <a:r>
              <a:rPr lang="pl-PL" dirty="0" err="1" smtClean="0"/>
              <a:t>SQLDay</a:t>
            </a:r>
            <a:r>
              <a:rPr lang="pl-PL" dirty="0" smtClean="0"/>
              <a:t> 2014</a:t>
            </a:r>
          </a:p>
        </p:txBody>
      </p:sp>
    </p:spTree>
    <p:extLst>
      <p:ext uri="{BB962C8B-B14F-4D97-AF65-F5344CB8AC3E}">
        <p14:creationId xmlns:p14="http://schemas.microsoft.com/office/powerpoint/2010/main" val="4428568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400801"/>
            <a:ext cx="4038600" cy="381000"/>
          </a:xfrm>
        </p:spPr>
        <p:txBody>
          <a:bodyPr/>
          <a:lstStyle>
            <a:lvl1pPr>
              <a:defRPr sz="1050" b="1">
                <a:solidFill>
                  <a:schemeClr val="bg1"/>
                </a:solidFill>
              </a:defRPr>
            </a:lvl1pPr>
          </a:lstStyle>
          <a:p>
            <a:r>
              <a:rPr lang="pl-PL" dirty="0" err="1" smtClean="0"/>
              <a:t>SQLDay</a:t>
            </a:r>
            <a:r>
              <a:rPr lang="pl-PL" dirty="0" smtClean="0"/>
              <a:t> 2014</a:t>
            </a:r>
          </a:p>
        </p:txBody>
      </p:sp>
    </p:spTree>
    <p:extLst>
      <p:ext uri="{BB962C8B-B14F-4D97-AF65-F5344CB8AC3E}">
        <p14:creationId xmlns:p14="http://schemas.microsoft.com/office/powerpoint/2010/main" val="25037582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400801"/>
            <a:ext cx="4038600" cy="381000"/>
          </a:xfrm>
        </p:spPr>
        <p:txBody>
          <a:bodyPr/>
          <a:lstStyle>
            <a:lvl1pPr>
              <a:defRPr sz="1050" b="1">
                <a:solidFill>
                  <a:schemeClr val="bg1"/>
                </a:solidFill>
              </a:defRPr>
            </a:lvl1pPr>
          </a:lstStyle>
          <a:p>
            <a:r>
              <a:rPr lang="pl-PL" dirty="0" err="1" smtClean="0"/>
              <a:t>SQLDay</a:t>
            </a:r>
            <a:r>
              <a:rPr lang="pl-PL" dirty="0" smtClean="0"/>
              <a:t> 2014</a:t>
            </a:r>
          </a:p>
        </p:txBody>
      </p:sp>
    </p:spTree>
    <p:extLst>
      <p:ext uri="{BB962C8B-B14F-4D97-AF65-F5344CB8AC3E}">
        <p14:creationId xmlns:p14="http://schemas.microsoft.com/office/powerpoint/2010/main" val="16758088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400801"/>
            <a:ext cx="4038600" cy="381000"/>
          </a:xfrm>
        </p:spPr>
        <p:txBody>
          <a:bodyPr/>
          <a:lstStyle>
            <a:lvl1pPr>
              <a:defRPr sz="1050" b="1">
                <a:solidFill>
                  <a:schemeClr val="bg1"/>
                </a:solidFill>
              </a:defRPr>
            </a:lvl1pPr>
          </a:lstStyle>
          <a:p>
            <a:r>
              <a:rPr lang="pl-PL" dirty="0" err="1" smtClean="0"/>
              <a:t>SQLDay</a:t>
            </a:r>
            <a:r>
              <a:rPr lang="pl-PL" dirty="0" smtClean="0"/>
              <a:t> 2014</a:t>
            </a:r>
          </a:p>
        </p:txBody>
      </p:sp>
    </p:spTree>
    <p:extLst>
      <p:ext uri="{BB962C8B-B14F-4D97-AF65-F5344CB8AC3E}">
        <p14:creationId xmlns:p14="http://schemas.microsoft.com/office/powerpoint/2010/main" val="2671488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400801"/>
            <a:ext cx="4038600" cy="381000"/>
          </a:xfrm>
        </p:spPr>
        <p:txBody>
          <a:bodyPr/>
          <a:lstStyle>
            <a:lvl1pPr>
              <a:defRPr sz="1050" b="1">
                <a:solidFill>
                  <a:schemeClr val="bg1"/>
                </a:solidFill>
              </a:defRPr>
            </a:lvl1pPr>
          </a:lstStyle>
          <a:p>
            <a:r>
              <a:rPr lang="pl-PL" dirty="0" err="1" smtClean="0"/>
              <a:t>SQLDay</a:t>
            </a:r>
            <a:r>
              <a:rPr lang="pl-PL" dirty="0" smtClean="0"/>
              <a:t> 2014</a:t>
            </a:r>
          </a:p>
        </p:txBody>
      </p:sp>
    </p:spTree>
    <p:extLst>
      <p:ext uri="{BB962C8B-B14F-4D97-AF65-F5344CB8AC3E}">
        <p14:creationId xmlns:p14="http://schemas.microsoft.com/office/powerpoint/2010/main" val="15016241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400801"/>
            <a:ext cx="4038600" cy="381000"/>
          </a:xfrm>
        </p:spPr>
        <p:txBody>
          <a:bodyPr/>
          <a:lstStyle>
            <a:lvl1pPr>
              <a:defRPr sz="1050" b="1">
                <a:solidFill>
                  <a:schemeClr val="bg1"/>
                </a:solidFill>
              </a:defRPr>
            </a:lvl1pPr>
          </a:lstStyle>
          <a:p>
            <a:r>
              <a:rPr lang="pl-PL" dirty="0" err="1" smtClean="0"/>
              <a:t>SQLDay</a:t>
            </a:r>
            <a:r>
              <a:rPr lang="pl-PL" dirty="0" smtClean="0"/>
              <a:t> 2014</a:t>
            </a:r>
          </a:p>
        </p:txBody>
      </p:sp>
    </p:spTree>
    <p:extLst>
      <p:ext uri="{BB962C8B-B14F-4D97-AF65-F5344CB8AC3E}">
        <p14:creationId xmlns:p14="http://schemas.microsoft.com/office/powerpoint/2010/main" val="38277100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60320" y="6684264"/>
            <a:ext cx="4038600" cy="914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Microsoft Certified Master: SQL Server ® 2008</a:t>
            </a:r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-1" y="-3"/>
            <a:ext cx="9144000" cy="6866107"/>
            <a:chOff x="-1" y="-3"/>
            <a:chExt cx="9144000" cy="6866107"/>
          </a:xfrm>
        </p:grpSpPr>
        <p:sp>
          <p:nvSpPr>
            <p:cNvPr id="9" name="Rectangle 8"/>
            <p:cNvSpPr/>
            <p:nvPr/>
          </p:nvSpPr>
          <p:spPr>
            <a:xfrm>
              <a:off x="1" y="-3"/>
              <a:ext cx="9143998" cy="85592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20000"/>
                    <a:lumOff val="80000"/>
                    <a:alpha val="41000"/>
                  </a:schemeClr>
                </a:gs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accent1">
                    <a:tint val="23500"/>
                    <a:satMod val="160000"/>
                    <a:alpha val="16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  <a:alpha val="41000"/>
                      </a:schemeClr>
                    </a:gs>
                    <a:gs pos="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  <a:alpha val="16000"/>
                      </a:schemeClr>
                    </a:gs>
                  </a:gsLst>
                  <a:lin ang="5400000" scaled="1"/>
                  <a:tileRect/>
                </a:gradFill>
              </a:endParaRPr>
            </a:p>
          </p:txBody>
        </p:sp>
        <p:pic>
          <p:nvPicPr>
            <p:cNvPr id="10" name="Picture 3"/>
            <p:cNvPicPr>
              <a:picLocks noChangeAspect="1" noChangeArrowheads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955" t="3457"/>
            <a:stretch/>
          </p:blipFill>
          <p:spPr bwMode="auto">
            <a:xfrm>
              <a:off x="2" y="1625"/>
              <a:ext cx="280235" cy="1333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Rectangle 10"/>
            <p:cNvSpPr/>
            <p:nvPr userDrawn="1"/>
          </p:nvSpPr>
          <p:spPr>
            <a:xfrm>
              <a:off x="-1" y="6400800"/>
              <a:ext cx="9144000" cy="465304"/>
            </a:xfrm>
            <a:prstGeom prst="rect">
              <a:avLst/>
            </a:prstGeom>
            <a:gradFill flip="none" rotWithShape="1">
              <a:gsLst>
                <a:gs pos="56000">
                  <a:schemeClr val="tx1">
                    <a:alpha val="93000"/>
                  </a:schemeClr>
                </a:gs>
                <a:gs pos="10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  <a:alpha val="16000"/>
                  </a:scheme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</p:grpSp>
      <p:pic>
        <p:nvPicPr>
          <p:cNvPr id="13" name="Picture 2" descr="F:\!My Stuff!\PLSSUG\SQLDay Lite 2013\logo_SQLDay_Generic_Transparent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6416318"/>
            <a:ext cx="1604434" cy="386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Obraz 21"/>
          <p:cNvPicPr/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98" y="6448426"/>
            <a:ext cx="410400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76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685800" rtl="0" eaLnBrk="1" latinLnBrk="0" hangingPunct="1">
        <a:spcBef>
          <a:spcPct val="0"/>
        </a:spcBef>
        <a:buNone/>
        <a:defRPr sz="3300" b="1" kern="1200">
          <a:solidFill>
            <a:srgbClr val="1F497D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sqlgeek.pl/" TargetMode="External"/><Relationship Id="rId2" Type="http://schemas.openxmlformats.org/officeDocument/2006/relationships/hyperlink" Target="mailto:pawelpo@microsoft.com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ctrTitle"/>
          </p:nvPr>
        </p:nvSpPr>
        <p:spPr>
          <a:xfrm>
            <a:off x="1600200" y="1885950"/>
            <a:ext cx="5829300" cy="628650"/>
          </a:xfrm>
        </p:spPr>
        <p:txBody>
          <a:bodyPr/>
          <a:lstStyle/>
          <a:p>
            <a:r>
              <a:rPr lang="pl-PL" dirty="0" smtClean="0"/>
              <a:t>NASI SPONSORZY I PARTNERZY</a:t>
            </a:r>
            <a:endParaRPr lang="pl-PL" dirty="0"/>
          </a:p>
        </p:txBody>
      </p:sp>
      <p:pic>
        <p:nvPicPr>
          <p:cNvPr id="4" name="Picture 3" descr="SQLDay 2014 Sponsors copy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95400" y="2514600"/>
            <a:ext cx="6417732" cy="3609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86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ColumnStore</a:t>
            </a:r>
            <a:r>
              <a:rPr lang="pl-PL" dirty="0"/>
              <a:t> Index – jak to działa(-</a:t>
            </a:r>
            <a:r>
              <a:rPr lang="pl-PL" dirty="0" err="1"/>
              <a:t>ło</a:t>
            </a:r>
            <a:r>
              <a:rPr lang="pl-PL" dirty="0"/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2014</a:t>
            </a:r>
            <a:endParaRPr lang="pl-PL" dirty="0" smtClean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981200"/>
            <a:ext cx="8264079" cy="3623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81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ColumnStore</a:t>
            </a:r>
            <a:r>
              <a:rPr lang="pl-PL" dirty="0" smtClean="0"/>
              <a:t> Index – jak to działa(-</a:t>
            </a:r>
            <a:r>
              <a:rPr lang="pl-PL" dirty="0" err="1" smtClean="0"/>
              <a:t>ło</a:t>
            </a:r>
            <a:r>
              <a:rPr lang="pl-PL" dirty="0" smtClean="0"/>
              <a:t>)</a:t>
            </a:r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2014</a:t>
            </a:r>
            <a:endParaRPr lang="pl-PL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179549" y="2872932"/>
          <a:ext cx="943087" cy="98285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943087"/>
              </a:tblGrid>
              <a:tr h="159997">
                <a:tc>
                  <a:txBody>
                    <a:bodyPr/>
                    <a:lstStyle/>
                    <a:p>
                      <a:pPr marL="0" marR="0" indent="0" algn="l" defTabSz="9143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 err="1" smtClean="0"/>
                        <a:t>OrderDateKey</a:t>
                      </a:r>
                      <a:endParaRPr lang="en-US" sz="600" dirty="0" smtClean="0"/>
                    </a:p>
                  </a:txBody>
                  <a:tcPr marL="51441" marR="51441" marT="34285" marB="34285"/>
                </a:tc>
              </a:tr>
              <a:tr h="137141">
                <a:tc>
                  <a:txBody>
                    <a:bodyPr/>
                    <a:lstStyle/>
                    <a:p>
                      <a:r>
                        <a:rPr lang="en-US" sz="400" dirty="0" smtClean="0"/>
                        <a:t>20101107</a:t>
                      </a:r>
                      <a:endParaRPr lang="en-US" sz="400" dirty="0"/>
                    </a:p>
                  </a:txBody>
                  <a:tcPr marL="68570" marR="68570" marT="34285" marB="34285"/>
                </a:tc>
              </a:tr>
              <a:tr h="137141">
                <a:tc>
                  <a:txBody>
                    <a:bodyPr/>
                    <a:lstStyle/>
                    <a:p>
                      <a:r>
                        <a:rPr lang="en-US" sz="400" dirty="0" smtClean="0"/>
                        <a:t>20101107</a:t>
                      </a:r>
                      <a:endParaRPr lang="en-US" sz="400" dirty="0"/>
                    </a:p>
                  </a:txBody>
                  <a:tcPr marL="68570" marR="68570" marT="34285" marB="34285"/>
                </a:tc>
              </a:tr>
              <a:tr h="137141">
                <a:tc>
                  <a:txBody>
                    <a:bodyPr/>
                    <a:lstStyle/>
                    <a:p>
                      <a:r>
                        <a:rPr lang="en-US" sz="400" dirty="0" smtClean="0"/>
                        <a:t>20101107</a:t>
                      </a:r>
                      <a:endParaRPr lang="en-US" sz="400" dirty="0"/>
                    </a:p>
                  </a:txBody>
                  <a:tcPr marL="68570" marR="68570" marT="34285" marB="34285"/>
                </a:tc>
              </a:tr>
              <a:tr h="137141">
                <a:tc>
                  <a:txBody>
                    <a:bodyPr/>
                    <a:lstStyle/>
                    <a:p>
                      <a:r>
                        <a:rPr lang="en-US" sz="400" dirty="0" smtClean="0"/>
                        <a:t>20101107</a:t>
                      </a:r>
                      <a:endParaRPr lang="en-US" sz="400" dirty="0"/>
                    </a:p>
                  </a:txBody>
                  <a:tcPr marL="68570" marR="68570" marT="34285" marB="34285"/>
                </a:tc>
              </a:tr>
              <a:tr h="137141">
                <a:tc>
                  <a:txBody>
                    <a:bodyPr/>
                    <a:lstStyle/>
                    <a:p>
                      <a:r>
                        <a:rPr lang="en-US" sz="400" dirty="0" smtClean="0"/>
                        <a:t>20101107</a:t>
                      </a:r>
                      <a:endParaRPr lang="en-US" sz="400" dirty="0"/>
                    </a:p>
                  </a:txBody>
                  <a:tcPr marL="68570" marR="68570" marT="34285" marB="34285"/>
                </a:tc>
              </a:tr>
              <a:tr h="137141">
                <a:tc>
                  <a:txBody>
                    <a:bodyPr/>
                    <a:lstStyle/>
                    <a:p>
                      <a:r>
                        <a:rPr lang="en-US" sz="400" dirty="0" smtClean="0"/>
                        <a:t>20101108</a:t>
                      </a:r>
                      <a:endParaRPr lang="en-US" sz="400" dirty="0"/>
                    </a:p>
                  </a:txBody>
                  <a:tcPr marL="68570" marR="68570" marT="34285" marB="34285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2251238" y="2872932"/>
          <a:ext cx="943087" cy="112007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943087"/>
              </a:tblGrid>
              <a:tr h="159997">
                <a:tc>
                  <a:txBody>
                    <a:bodyPr/>
                    <a:lstStyle/>
                    <a:p>
                      <a:r>
                        <a:rPr lang="en-US" sz="600" dirty="0" err="1" smtClean="0"/>
                        <a:t>ProductKey</a:t>
                      </a:r>
                      <a:endParaRPr lang="en-US" sz="600" dirty="0"/>
                    </a:p>
                  </a:txBody>
                  <a:tcPr marL="68570" marR="68570" marT="34285" marB="34285"/>
                </a:tc>
              </a:tr>
              <a:tr h="159997"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106</a:t>
                      </a:r>
                      <a:endParaRPr lang="en-US" sz="600" dirty="0"/>
                    </a:p>
                  </a:txBody>
                  <a:tcPr marL="68570" marR="68570" marT="34285" marB="34285"/>
                </a:tc>
              </a:tr>
              <a:tr h="159997"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103</a:t>
                      </a:r>
                      <a:endParaRPr lang="en-US" sz="600" dirty="0"/>
                    </a:p>
                  </a:txBody>
                  <a:tcPr marL="68570" marR="68570" marT="34285" marB="34285"/>
                </a:tc>
              </a:tr>
              <a:tr h="159997"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109</a:t>
                      </a:r>
                      <a:endParaRPr lang="en-US" sz="600" dirty="0"/>
                    </a:p>
                  </a:txBody>
                  <a:tcPr marL="68570" marR="68570" marT="34285" marB="34285"/>
                </a:tc>
              </a:tr>
              <a:tr h="1599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 smtClean="0"/>
                        <a:t>103</a:t>
                      </a:r>
                    </a:p>
                  </a:txBody>
                  <a:tcPr marL="68570" marR="68570" marT="34285" marB="34285"/>
                </a:tc>
              </a:tr>
              <a:tr h="159997"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106</a:t>
                      </a:r>
                      <a:endParaRPr lang="en-US" sz="600" dirty="0"/>
                    </a:p>
                  </a:txBody>
                  <a:tcPr marL="68570" marR="68570" marT="34285" marB="34285"/>
                </a:tc>
              </a:tr>
              <a:tr h="159997"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106</a:t>
                      </a:r>
                      <a:endParaRPr lang="en-US" sz="600" dirty="0"/>
                    </a:p>
                  </a:txBody>
                  <a:tcPr marL="68570" marR="68570" marT="34285" marB="34285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3280060" y="2872932"/>
          <a:ext cx="943087" cy="121151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943087"/>
              </a:tblGrid>
              <a:tr h="159997">
                <a:tc>
                  <a:txBody>
                    <a:bodyPr/>
                    <a:lstStyle/>
                    <a:p>
                      <a:r>
                        <a:rPr lang="en-US" sz="600" dirty="0" err="1" smtClean="0"/>
                        <a:t>StoreKey</a:t>
                      </a:r>
                      <a:endParaRPr lang="en-US" sz="600" dirty="0"/>
                    </a:p>
                  </a:txBody>
                  <a:tcPr marL="68570" marR="68570" marT="34285" marB="34285"/>
                </a:tc>
              </a:tr>
              <a:tr h="171426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01</a:t>
                      </a:r>
                      <a:endParaRPr lang="en-US" sz="700" dirty="0"/>
                    </a:p>
                  </a:txBody>
                  <a:tcPr marL="68570" marR="68570" marT="34285" marB="34285"/>
                </a:tc>
              </a:tr>
              <a:tr h="171426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04</a:t>
                      </a:r>
                      <a:endParaRPr lang="en-US" sz="700" dirty="0"/>
                    </a:p>
                  </a:txBody>
                  <a:tcPr marL="68570" marR="68570" marT="34285" marB="34285"/>
                </a:tc>
              </a:tr>
              <a:tr h="171426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04</a:t>
                      </a:r>
                      <a:endParaRPr lang="en-US" sz="700" dirty="0"/>
                    </a:p>
                  </a:txBody>
                  <a:tcPr marL="68570" marR="68570" marT="34285" marB="34285"/>
                </a:tc>
              </a:tr>
              <a:tr h="171426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03</a:t>
                      </a:r>
                      <a:endParaRPr lang="en-US" sz="700" dirty="0"/>
                    </a:p>
                  </a:txBody>
                  <a:tcPr marL="68570" marR="68570" marT="34285" marB="34285"/>
                </a:tc>
              </a:tr>
              <a:tr h="171426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05</a:t>
                      </a:r>
                      <a:endParaRPr lang="en-US" sz="700" dirty="0"/>
                    </a:p>
                  </a:txBody>
                  <a:tcPr marL="68570" marR="68570" marT="34285" marB="34285"/>
                </a:tc>
              </a:tr>
              <a:tr h="171426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02</a:t>
                      </a:r>
                      <a:endParaRPr lang="en-US" sz="700" dirty="0"/>
                    </a:p>
                  </a:txBody>
                  <a:tcPr marL="68570" marR="68570" marT="34285" marB="34285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4308882" y="2872933"/>
          <a:ext cx="943087" cy="105142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943087"/>
              </a:tblGrid>
              <a:tr h="159997">
                <a:tc>
                  <a:txBody>
                    <a:bodyPr/>
                    <a:lstStyle/>
                    <a:p>
                      <a:r>
                        <a:rPr lang="en-US" sz="600" dirty="0" err="1" smtClean="0"/>
                        <a:t>RegionKey</a:t>
                      </a:r>
                      <a:endParaRPr lang="en-US" sz="600" dirty="0"/>
                    </a:p>
                  </a:txBody>
                  <a:tcPr marL="68570" marR="68570" marT="34285" marB="34285"/>
                </a:tc>
              </a:tr>
              <a:tr h="148569">
                <a:tc>
                  <a:txBody>
                    <a:bodyPr/>
                    <a:lstStyle/>
                    <a:p>
                      <a:r>
                        <a:rPr lang="en-US" sz="500" dirty="0" smtClean="0"/>
                        <a:t>1</a:t>
                      </a:r>
                      <a:endParaRPr lang="en-US" sz="500" dirty="0"/>
                    </a:p>
                  </a:txBody>
                  <a:tcPr marL="68570" marR="68570" marT="34285" marB="34285"/>
                </a:tc>
              </a:tr>
              <a:tr h="148569">
                <a:tc>
                  <a:txBody>
                    <a:bodyPr/>
                    <a:lstStyle/>
                    <a:p>
                      <a:r>
                        <a:rPr lang="en-US" sz="500" dirty="0" smtClean="0"/>
                        <a:t>2</a:t>
                      </a:r>
                      <a:endParaRPr lang="en-US" sz="500" dirty="0"/>
                    </a:p>
                  </a:txBody>
                  <a:tcPr marL="68570" marR="68570" marT="34285" marB="34285"/>
                </a:tc>
              </a:tr>
              <a:tr h="148569">
                <a:tc>
                  <a:txBody>
                    <a:bodyPr/>
                    <a:lstStyle/>
                    <a:p>
                      <a:r>
                        <a:rPr lang="en-US" sz="500" dirty="0" smtClean="0"/>
                        <a:t>2</a:t>
                      </a:r>
                      <a:endParaRPr lang="en-US" sz="500" dirty="0"/>
                    </a:p>
                  </a:txBody>
                  <a:tcPr marL="68570" marR="68570" marT="34285" marB="34285"/>
                </a:tc>
              </a:tr>
              <a:tr h="148569">
                <a:tc>
                  <a:txBody>
                    <a:bodyPr/>
                    <a:lstStyle/>
                    <a:p>
                      <a:r>
                        <a:rPr lang="en-US" sz="500" dirty="0" smtClean="0"/>
                        <a:t>2</a:t>
                      </a:r>
                      <a:endParaRPr lang="en-US" sz="500" dirty="0"/>
                    </a:p>
                  </a:txBody>
                  <a:tcPr marL="68570" marR="68570" marT="34285" marB="34285"/>
                </a:tc>
              </a:tr>
              <a:tr h="148569">
                <a:tc>
                  <a:txBody>
                    <a:bodyPr/>
                    <a:lstStyle/>
                    <a:p>
                      <a:r>
                        <a:rPr lang="en-US" sz="500" dirty="0" smtClean="0"/>
                        <a:t>3</a:t>
                      </a:r>
                      <a:endParaRPr lang="en-US" sz="500" dirty="0"/>
                    </a:p>
                  </a:txBody>
                  <a:tcPr marL="68570" marR="68570" marT="34285" marB="34285"/>
                </a:tc>
              </a:tr>
              <a:tr h="148569">
                <a:tc>
                  <a:txBody>
                    <a:bodyPr/>
                    <a:lstStyle/>
                    <a:p>
                      <a:r>
                        <a:rPr lang="en-US" sz="500" dirty="0" smtClean="0"/>
                        <a:t>1</a:t>
                      </a:r>
                      <a:endParaRPr lang="en-US" sz="500" dirty="0"/>
                    </a:p>
                  </a:txBody>
                  <a:tcPr marL="68570" marR="68570" marT="34285" marB="34285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5337704" y="2872932"/>
          <a:ext cx="943087" cy="112007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943087"/>
              </a:tblGrid>
              <a:tr h="159997"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Quantity</a:t>
                      </a:r>
                      <a:endParaRPr lang="en-US" sz="600" dirty="0"/>
                    </a:p>
                  </a:txBody>
                  <a:tcPr marL="68570" marR="68570" marT="34285" marB="34285"/>
                </a:tc>
              </a:tr>
              <a:tr h="159997"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6</a:t>
                      </a:r>
                      <a:endParaRPr lang="en-US" sz="600" dirty="0"/>
                    </a:p>
                  </a:txBody>
                  <a:tcPr marL="68570" marR="68570" marT="34285" marB="34285"/>
                </a:tc>
              </a:tr>
              <a:tr h="159997"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1</a:t>
                      </a:r>
                      <a:endParaRPr lang="en-US" sz="600" dirty="0"/>
                    </a:p>
                  </a:txBody>
                  <a:tcPr marL="68570" marR="68570" marT="34285" marB="34285"/>
                </a:tc>
              </a:tr>
              <a:tr h="159997"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2</a:t>
                      </a:r>
                      <a:endParaRPr lang="en-US" sz="600" dirty="0"/>
                    </a:p>
                  </a:txBody>
                  <a:tcPr marL="68570" marR="68570" marT="34285" marB="34285"/>
                </a:tc>
              </a:tr>
              <a:tr h="159997"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1</a:t>
                      </a:r>
                      <a:endParaRPr lang="en-US" sz="600" dirty="0"/>
                    </a:p>
                  </a:txBody>
                  <a:tcPr marL="68570" marR="68570" marT="34285" marB="34285"/>
                </a:tc>
              </a:tr>
              <a:tr h="159997"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4</a:t>
                      </a:r>
                      <a:endParaRPr lang="en-US" sz="600" dirty="0"/>
                    </a:p>
                  </a:txBody>
                  <a:tcPr marL="68570" marR="68570" marT="34285" marB="34285"/>
                </a:tc>
              </a:tr>
              <a:tr h="159997"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5</a:t>
                      </a:r>
                      <a:endParaRPr lang="en-US" sz="600" dirty="0"/>
                    </a:p>
                  </a:txBody>
                  <a:tcPr marL="68570" marR="68570" marT="34285" marB="34285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6366526" y="2872933"/>
          <a:ext cx="943087" cy="125713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943087"/>
              </a:tblGrid>
              <a:tr h="159997">
                <a:tc>
                  <a:txBody>
                    <a:bodyPr/>
                    <a:lstStyle/>
                    <a:p>
                      <a:r>
                        <a:rPr lang="en-US" sz="600" dirty="0" err="1" smtClean="0"/>
                        <a:t>SalesAmount</a:t>
                      </a:r>
                      <a:endParaRPr lang="en-US" sz="600" dirty="0"/>
                    </a:p>
                  </a:txBody>
                  <a:tcPr marL="68570" marR="68570" marT="34285" marB="34285"/>
                </a:tc>
              </a:tr>
              <a:tr h="182854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30.00</a:t>
                      </a:r>
                      <a:endParaRPr lang="en-US" sz="700" dirty="0"/>
                    </a:p>
                  </a:txBody>
                  <a:tcPr marL="68570" marR="68570" marT="34285" marB="34285"/>
                </a:tc>
              </a:tr>
              <a:tr h="182854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17.00</a:t>
                      </a:r>
                      <a:endParaRPr lang="en-US" sz="700" dirty="0"/>
                    </a:p>
                  </a:txBody>
                  <a:tcPr marL="68570" marR="68570" marT="34285" marB="34285"/>
                </a:tc>
              </a:tr>
              <a:tr h="182854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20.00</a:t>
                      </a:r>
                      <a:endParaRPr lang="en-US" sz="700" dirty="0"/>
                    </a:p>
                  </a:txBody>
                  <a:tcPr marL="68570" marR="68570" marT="34285" marB="34285"/>
                </a:tc>
              </a:tr>
              <a:tr h="182854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17.00</a:t>
                      </a:r>
                      <a:endParaRPr lang="en-US" sz="700" dirty="0"/>
                    </a:p>
                  </a:txBody>
                  <a:tcPr marL="68570" marR="68570" marT="34285" marB="34285"/>
                </a:tc>
              </a:tr>
              <a:tr h="182854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20.00</a:t>
                      </a:r>
                      <a:endParaRPr lang="en-US" sz="700" dirty="0"/>
                    </a:p>
                  </a:txBody>
                  <a:tcPr marL="68570" marR="68570" marT="34285" marB="34285"/>
                </a:tc>
              </a:tr>
              <a:tr h="182854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25.00</a:t>
                      </a:r>
                      <a:endParaRPr lang="en-US" sz="700" dirty="0"/>
                    </a:p>
                  </a:txBody>
                  <a:tcPr marL="68570" marR="68570" marT="34285" marB="34285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1179549" y="3958628"/>
          <a:ext cx="943087" cy="105488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943087"/>
              </a:tblGrid>
              <a:tr h="163475">
                <a:tc>
                  <a:txBody>
                    <a:bodyPr/>
                    <a:lstStyle/>
                    <a:p>
                      <a:pPr marL="0" marR="0" indent="0" algn="l" defTabSz="9143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 err="1" smtClean="0"/>
                        <a:t>OrderDateKey</a:t>
                      </a:r>
                      <a:endParaRPr lang="en-US" sz="600" dirty="0" smtClean="0"/>
                    </a:p>
                  </a:txBody>
                  <a:tcPr marL="51441" marR="51441" marT="34285" marB="34285"/>
                </a:tc>
              </a:tr>
              <a:tr h="148569">
                <a:tc>
                  <a:txBody>
                    <a:bodyPr/>
                    <a:lstStyle/>
                    <a:p>
                      <a:r>
                        <a:rPr lang="en-US" sz="500" dirty="0" smtClean="0"/>
                        <a:t>20101108</a:t>
                      </a:r>
                      <a:endParaRPr lang="en-US" sz="500" dirty="0"/>
                    </a:p>
                  </a:txBody>
                  <a:tcPr marL="68570" marR="68570" marT="34285" marB="34285"/>
                </a:tc>
              </a:tr>
              <a:tr h="148569">
                <a:tc>
                  <a:txBody>
                    <a:bodyPr/>
                    <a:lstStyle/>
                    <a:p>
                      <a:r>
                        <a:rPr lang="en-US" sz="500" dirty="0" smtClean="0"/>
                        <a:t>20101108</a:t>
                      </a:r>
                      <a:endParaRPr lang="en-US" sz="500" dirty="0"/>
                    </a:p>
                  </a:txBody>
                  <a:tcPr marL="68570" marR="68570" marT="34285" marB="34285"/>
                </a:tc>
              </a:tr>
              <a:tr h="148569">
                <a:tc>
                  <a:txBody>
                    <a:bodyPr/>
                    <a:lstStyle/>
                    <a:p>
                      <a:r>
                        <a:rPr lang="en-US" sz="500" dirty="0" smtClean="0"/>
                        <a:t>20101108</a:t>
                      </a:r>
                      <a:endParaRPr lang="en-US" sz="500" dirty="0"/>
                    </a:p>
                  </a:txBody>
                  <a:tcPr marL="68570" marR="68570" marT="34285" marB="34285"/>
                </a:tc>
              </a:tr>
              <a:tr h="148569">
                <a:tc>
                  <a:txBody>
                    <a:bodyPr/>
                    <a:lstStyle/>
                    <a:p>
                      <a:r>
                        <a:rPr lang="en-US" sz="500" dirty="0" smtClean="0"/>
                        <a:t>20101109</a:t>
                      </a:r>
                      <a:endParaRPr lang="en-US" sz="500" dirty="0"/>
                    </a:p>
                  </a:txBody>
                  <a:tcPr marL="68570" marR="68570" marT="34285" marB="34285"/>
                </a:tc>
              </a:tr>
              <a:tr h="148569">
                <a:tc>
                  <a:txBody>
                    <a:bodyPr/>
                    <a:lstStyle/>
                    <a:p>
                      <a:r>
                        <a:rPr lang="en-US" sz="500" dirty="0" smtClean="0"/>
                        <a:t>20101109</a:t>
                      </a:r>
                      <a:endParaRPr lang="en-US" sz="500" dirty="0"/>
                    </a:p>
                  </a:txBody>
                  <a:tcPr marL="68570" marR="68570" marT="34285" marB="34285"/>
                </a:tc>
              </a:tr>
              <a:tr h="148569">
                <a:tc>
                  <a:txBody>
                    <a:bodyPr/>
                    <a:lstStyle/>
                    <a:p>
                      <a:pPr marL="0" marR="0" indent="0" algn="l" defTabSz="9143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" dirty="0" smtClean="0"/>
                        <a:t>20101109</a:t>
                      </a:r>
                    </a:p>
                  </a:txBody>
                  <a:tcPr marL="68570" marR="68570" marT="34285" marB="34285"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2251238" y="4095769"/>
          <a:ext cx="943087" cy="112007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943087"/>
              </a:tblGrid>
              <a:tr h="159997">
                <a:tc>
                  <a:txBody>
                    <a:bodyPr/>
                    <a:lstStyle/>
                    <a:p>
                      <a:r>
                        <a:rPr lang="en-US" sz="600" dirty="0" err="1" smtClean="0"/>
                        <a:t>ProductKey</a:t>
                      </a:r>
                      <a:endParaRPr lang="en-US" sz="600" dirty="0"/>
                    </a:p>
                  </a:txBody>
                  <a:tcPr marL="68570" marR="68570" marT="34285" marB="34285"/>
                </a:tc>
              </a:tr>
              <a:tr h="159997"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102</a:t>
                      </a:r>
                      <a:endParaRPr lang="en-US" sz="600" dirty="0"/>
                    </a:p>
                  </a:txBody>
                  <a:tcPr marL="68570" marR="68570" marT="34285" marB="34285"/>
                </a:tc>
              </a:tr>
              <a:tr h="1599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 smtClean="0"/>
                        <a:t>106</a:t>
                      </a:r>
                    </a:p>
                  </a:txBody>
                  <a:tcPr marL="68570" marR="68570" marT="34285" marB="34285"/>
                </a:tc>
              </a:tr>
              <a:tr h="1599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 smtClean="0"/>
                        <a:t>109</a:t>
                      </a:r>
                    </a:p>
                  </a:txBody>
                  <a:tcPr marL="68570" marR="68570" marT="34285" marB="34285"/>
                </a:tc>
              </a:tr>
              <a:tr h="159997"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106</a:t>
                      </a:r>
                      <a:endParaRPr lang="en-US" sz="600" dirty="0"/>
                    </a:p>
                  </a:txBody>
                  <a:tcPr marL="68570" marR="68570" marT="34285" marB="34285"/>
                </a:tc>
              </a:tr>
              <a:tr h="159997"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106</a:t>
                      </a:r>
                      <a:endParaRPr lang="en-US" sz="600" dirty="0"/>
                    </a:p>
                  </a:txBody>
                  <a:tcPr marL="68570" marR="68570" marT="34285" marB="34285"/>
                </a:tc>
              </a:tr>
              <a:tr h="159997"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103</a:t>
                      </a:r>
                      <a:endParaRPr lang="en-US" sz="600" dirty="0"/>
                    </a:p>
                  </a:txBody>
                  <a:tcPr marL="68570" marR="68570" marT="34285" marB="34285"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3280060" y="4141482"/>
          <a:ext cx="943087" cy="121151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943087"/>
              </a:tblGrid>
              <a:tr h="159997">
                <a:tc>
                  <a:txBody>
                    <a:bodyPr/>
                    <a:lstStyle/>
                    <a:p>
                      <a:r>
                        <a:rPr lang="en-US" sz="600" dirty="0" err="1" smtClean="0"/>
                        <a:t>StoreKey</a:t>
                      </a:r>
                      <a:endParaRPr lang="en-US" sz="600" dirty="0"/>
                    </a:p>
                  </a:txBody>
                  <a:tcPr marL="68570" marR="68570" marT="34285" marB="34285"/>
                </a:tc>
              </a:tr>
              <a:tr h="171426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02</a:t>
                      </a:r>
                      <a:endParaRPr lang="en-US" sz="700" dirty="0"/>
                    </a:p>
                  </a:txBody>
                  <a:tcPr marL="68570" marR="68570" marT="34285" marB="34285"/>
                </a:tc>
              </a:tr>
              <a:tr h="171426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03</a:t>
                      </a:r>
                      <a:endParaRPr lang="en-US" sz="700" dirty="0"/>
                    </a:p>
                  </a:txBody>
                  <a:tcPr marL="68570" marR="68570" marT="34285" marB="34285"/>
                </a:tc>
              </a:tr>
              <a:tr h="171426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01</a:t>
                      </a:r>
                      <a:endParaRPr lang="en-US" sz="700" dirty="0"/>
                    </a:p>
                  </a:txBody>
                  <a:tcPr marL="68570" marR="68570" marT="34285" marB="34285"/>
                </a:tc>
              </a:tr>
              <a:tr h="171426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04</a:t>
                      </a:r>
                      <a:endParaRPr lang="en-US" sz="700" dirty="0"/>
                    </a:p>
                  </a:txBody>
                  <a:tcPr marL="68570" marR="68570" marT="34285" marB="34285"/>
                </a:tc>
              </a:tr>
              <a:tr h="171426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04</a:t>
                      </a:r>
                      <a:endParaRPr lang="en-US" sz="700" dirty="0"/>
                    </a:p>
                  </a:txBody>
                  <a:tcPr marL="68570" marR="68570" marT="34285" marB="34285"/>
                </a:tc>
              </a:tr>
              <a:tr h="171426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01</a:t>
                      </a:r>
                      <a:endParaRPr lang="en-US" sz="700" dirty="0"/>
                    </a:p>
                  </a:txBody>
                  <a:tcPr marL="68570" marR="68570" marT="34285" marB="34285"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4308882" y="4015771"/>
          <a:ext cx="943087" cy="105142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943087"/>
              </a:tblGrid>
              <a:tr h="159997">
                <a:tc>
                  <a:txBody>
                    <a:bodyPr/>
                    <a:lstStyle/>
                    <a:p>
                      <a:r>
                        <a:rPr lang="en-US" sz="600" dirty="0" err="1" smtClean="0"/>
                        <a:t>RegionKey</a:t>
                      </a:r>
                      <a:endParaRPr lang="en-US" sz="600" dirty="0"/>
                    </a:p>
                  </a:txBody>
                  <a:tcPr marL="68570" marR="68570" marT="34285" marB="34285"/>
                </a:tc>
              </a:tr>
              <a:tr h="148569">
                <a:tc>
                  <a:txBody>
                    <a:bodyPr/>
                    <a:lstStyle/>
                    <a:p>
                      <a:r>
                        <a:rPr lang="en-US" sz="500" dirty="0" smtClean="0"/>
                        <a:t>1</a:t>
                      </a:r>
                      <a:endParaRPr lang="en-US" sz="500" dirty="0"/>
                    </a:p>
                  </a:txBody>
                  <a:tcPr marL="68570" marR="68570" marT="34285" marB="34285"/>
                </a:tc>
              </a:tr>
              <a:tr h="148569">
                <a:tc>
                  <a:txBody>
                    <a:bodyPr/>
                    <a:lstStyle/>
                    <a:p>
                      <a:r>
                        <a:rPr lang="en-US" sz="500" dirty="0" smtClean="0"/>
                        <a:t>2</a:t>
                      </a:r>
                      <a:endParaRPr lang="en-US" sz="500" dirty="0"/>
                    </a:p>
                  </a:txBody>
                  <a:tcPr marL="68570" marR="68570" marT="34285" marB="34285"/>
                </a:tc>
              </a:tr>
              <a:tr h="148569">
                <a:tc>
                  <a:txBody>
                    <a:bodyPr/>
                    <a:lstStyle/>
                    <a:p>
                      <a:r>
                        <a:rPr lang="en-US" sz="500" dirty="0" smtClean="0"/>
                        <a:t>1</a:t>
                      </a:r>
                      <a:endParaRPr lang="en-US" sz="500" dirty="0"/>
                    </a:p>
                  </a:txBody>
                  <a:tcPr marL="68570" marR="68570" marT="34285" marB="34285"/>
                </a:tc>
              </a:tr>
              <a:tr h="148569">
                <a:tc>
                  <a:txBody>
                    <a:bodyPr/>
                    <a:lstStyle/>
                    <a:p>
                      <a:r>
                        <a:rPr lang="en-US" sz="500" dirty="0" smtClean="0"/>
                        <a:t>2</a:t>
                      </a:r>
                      <a:endParaRPr lang="en-US" sz="500" dirty="0"/>
                    </a:p>
                  </a:txBody>
                  <a:tcPr marL="68570" marR="68570" marT="34285" marB="34285"/>
                </a:tc>
              </a:tr>
              <a:tr h="148569">
                <a:tc>
                  <a:txBody>
                    <a:bodyPr/>
                    <a:lstStyle/>
                    <a:p>
                      <a:r>
                        <a:rPr lang="en-US" sz="500" dirty="0" smtClean="0"/>
                        <a:t>2</a:t>
                      </a:r>
                      <a:endParaRPr lang="en-US" sz="500" dirty="0"/>
                    </a:p>
                  </a:txBody>
                  <a:tcPr marL="68570" marR="68570" marT="34285" marB="34285"/>
                </a:tc>
              </a:tr>
              <a:tr h="148569">
                <a:tc>
                  <a:txBody>
                    <a:bodyPr/>
                    <a:lstStyle/>
                    <a:p>
                      <a:r>
                        <a:rPr lang="en-US" sz="500" dirty="0" smtClean="0"/>
                        <a:t>1</a:t>
                      </a:r>
                      <a:endParaRPr lang="en-US" sz="500" dirty="0"/>
                    </a:p>
                  </a:txBody>
                  <a:tcPr marL="68570" marR="68570" marT="34285" marB="34285"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5337704" y="4072912"/>
          <a:ext cx="943087" cy="112007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943087"/>
              </a:tblGrid>
              <a:tr h="159997"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Quantity</a:t>
                      </a:r>
                      <a:endParaRPr lang="en-US" sz="600" dirty="0"/>
                    </a:p>
                  </a:txBody>
                  <a:tcPr marL="68570" marR="68570" marT="34285" marB="34285"/>
                </a:tc>
              </a:tr>
              <a:tr h="159997"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1</a:t>
                      </a:r>
                      <a:endParaRPr lang="en-US" sz="600" dirty="0"/>
                    </a:p>
                  </a:txBody>
                  <a:tcPr marL="68570" marR="68570" marT="34285" marB="34285"/>
                </a:tc>
              </a:tr>
              <a:tr h="159997"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5</a:t>
                      </a:r>
                      <a:endParaRPr lang="en-US" sz="600" dirty="0"/>
                    </a:p>
                  </a:txBody>
                  <a:tcPr marL="68570" marR="68570" marT="34285" marB="34285"/>
                </a:tc>
              </a:tr>
              <a:tr h="159997"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1</a:t>
                      </a:r>
                      <a:endParaRPr lang="en-US" sz="600" dirty="0"/>
                    </a:p>
                  </a:txBody>
                  <a:tcPr marL="68570" marR="68570" marT="34285" marB="34285"/>
                </a:tc>
              </a:tr>
              <a:tr h="159997"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4</a:t>
                      </a:r>
                      <a:endParaRPr lang="en-US" sz="600" dirty="0"/>
                    </a:p>
                  </a:txBody>
                  <a:tcPr marL="68570" marR="68570" marT="34285" marB="34285"/>
                </a:tc>
              </a:tr>
              <a:tr h="159997"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5</a:t>
                      </a:r>
                      <a:endParaRPr lang="en-US" sz="600" dirty="0"/>
                    </a:p>
                  </a:txBody>
                  <a:tcPr marL="68570" marR="68570" marT="34285" marB="34285"/>
                </a:tc>
              </a:tr>
              <a:tr h="159997"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1</a:t>
                      </a:r>
                      <a:endParaRPr lang="en-US" sz="600" dirty="0"/>
                    </a:p>
                  </a:txBody>
                  <a:tcPr marL="68570" marR="68570" marT="34285" marB="34285"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/>
          </p:nvPr>
        </p:nvGraphicFramePr>
        <p:xfrm>
          <a:off x="6366526" y="4244338"/>
          <a:ext cx="943087" cy="125713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943087"/>
              </a:tblGrid>
              <a:tr h="159997">
                <a:tc>
                  <a:txBody>
                    <a:bodyPr/>
                    <a:lstStyle/>
                    <a:p>
                      <a:r>
                        <a:rPr lang="en-US" sz="600" dirty="0" err="1" smtClean="0"/>
                        <a:t>SalesAmount</a:t>
                      </a:r>
                      <a:endParaRPr lang="en-US" sz="600" dirty="0"/>
                    </a:p>
                  </a:txBody>
                  <a:tcPr marL="68570" marR="68570" marT="34285" marB="34285"/>
                </a:tc>
              </a:tr>
              <a:tr h="182854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14.00</a:t>
                      </a:r>
                      <a:endParaRPr lang="en-US" sz="700" dirty="0"/>
                    </a:p>
                  </a:txBody>
                  <a:tcPr marL="68570" marR="68570" marT="34285" marB="34285"/>
                </a:tc>
              </a:tr>
              <a:tr h="182854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25.00</a:t>
                      </a:r>
                      <a:endParaRPr lang="en-US" sz="700" dirty="0"/>
                    </a:p>
                  </a:txBody>
                  <a:tcPr marL="68570" marR="68570" marT="34285" marB="34285"/>
                </a:tc>
              </a:tr>
              <a:tr h="182854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10.00</a:t>
                      </a:r>
                      <a:endParaRPr lang="en-US" sz="700" dirty="0"/>
                    </a:p>
                  </a:txBody>
                  <a:tcPr marL="68570" marR="68570" marT="34285" marB="34285"/>
                </a:tc>
              </a:tr>
              <a:tr h="182854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20.00</a:t>
                      </a:r>
                      <a:endParaRPr lang="en-US" sz="700" dirty="0"/>
                    </a:p>
                  </a:txBody>
                  <a:tcPr marL="68570" marR="68570" marT="34285" marB="34285"/>
                </a:tc>
              </a:tr>
              <a:tr h="182854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25.00</a:t>
                      </a:r>
                      <a:endParaRPr lang="en-US" sz="700" dirty="0"/>
                    </a:p>
                  </a:txBody>
                  <a:tcPr marL="68570" marR="68570" marT="34285" marB="34285"/>
                </a:tc>
              </a:tr>
              <a:tr h="182854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17.00</a:t>
                      </a:r>
                      <a:endParaRPr lang="en-US" sz="700" dirty="0"/>
                    </a:p>
                  </a:txBody>
                  <a:tcPr marL="68570" marR="68570" marT="34285" marB="34285"/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809553" y="1534870"/>
            <a:ext cx="4158155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739"/>
            <a:r>
              <a:rPr lang="en-US" sz="1500" dirty="0"/>
              <a:t>SELECT </a:t>
            </a:r>
            <a:r>
              <a:rPr lang="en-US" sz="1500" b="1" dirty="0" err="1"/>
              <a:t>ProductKey</a:t>
            </a:r>
            <a:r>
              <a:rPr lang="en-US" sz="1500" dirty="0"/>
              <a:t>, SUM (</a:t>
            </a:r>
            <a:r>
              <a:rPr lang="en-US" sz="1500" b="1" dirty="0" err="1"/>
              <a:t>SalesAmount</a:t>
            </a:r>
            <a:r>
              <a:rPr lang="en-US" sz="1500" dirty="0"/>
              <a:t>) </a:t>
            </a:r>
          </a:p>
          <a:p>
            <a:pPr defTabSz="685739"/>
            <a:r>
              <a:rPr lang="en-US" sz="1500"/>
              <a:t>FROM </a:t>
            </a:r>
            <a:r>
              <a:rPr lang="pl-PL" sz="1500" smtClean="0"/>
              <a:t>dbo.FactInternetSales</a:t>
            </a:r>
            <a:endParaRPr lang="en-US" sz="1500" dirty="0"/>
          </a:p>
          <a:p>
            <a:pPr defTabSz="685739"/>
            <a:r>
              <a:rPr lang="en-US" sz="1500" dirty="0"/>
              <a:t>WHERE </a:t>
            </a:r>
            <a:r>
              <a:rPr lang="en-US" sz="1500" b="1" dirty="0" err="1"/>
              <a:t>OrderDateKey</a:t>
            </a:r>
            <a:r>
              <a:rPr lang="en-US" sz="1500" dirty="0"/>
              <a:t> &lt; </a:t>
            </a:r>
            <a:r>
              <a:rPr lang="en-US" sz="1500" dirty="0" smtClean="0"/>
              <a:t>20101108</a:t>
            </a:r>
            <a:endParaRPr lang="pl-PL" sz="1500" dirty="0" smtClean="0"/>
          </a:p>
          <a:p>
            <a:pPr defTabSz="685739"/>
            <a:r>
              <a:rPr lang="pl-PL" sz="1500" dirty="0" smtClean="0"/>
              <a:t>GROUP BY </a:t>
            </a:r>
            <a:r>
              <a:rPr lang="pl-PL" sz="1500" dirty="0" err="1" smtClean="0"/>
              <a:t>ProductKey</a:t>
            </a:r>
            <a:endParaRPr lang="en-US" sz="15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3341457" y="2734218"/>
            <a:ext cx="2870384" cy="3018783"/>
            <a:chOff x="3083441" y="2696449"/>
            <a:chExt cx="3827722" cy="4025615"/>
          </a:xfrm>
        </p:grpSpPr>
        <p:grpSp>
          <p:nvGrpSpPr>
            <p:cNvPr id="19" name="Group 18"/>
            <p:cNvGrpSpPr/>
            <p:nvPr/>
          </p:nvGrpSpPr>
          <p:grpSpPr>
            <a:xfrm>
              <a:off x="3083441" y="2696449"/>
              <a:ext cx="3827722" cy="3581400"/>
              <a:chOff x="1359437" y="3058632"/>
              <a:chExt cx="3887212" cy="3581400"/>
            </a:xfrm>
          </p:grpSpPr>
          <p:cxnSp>
            <p:nvCxnSpPr>
              <p:cNvPr id="21" name="Straight Connector 20"/>
              <p:cNvCxnSpPr/>
              <p:nvPr/>
            </p:nvCxnSpPr>
            <p:spPr>
              <a:xfrm>
                <a:off x="1359437" y="3058632"/>
                <a:ext cx="3887212" cy="3581400"/>
              </a:xfrm>
              <a:prstGeom prst="line">
                <a:avLst/>
              </a:prstGeom>
              <a:ln w="762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H="1">
                <a:off x="1359437" y="3058632"/>
                <a:ext cx="3887212" cy="3581400"/>
              </a:xfrm>
              <a:prstGeom prst="line">
                <a:avLst/>
              </a:prstGeom>
              <a:ln w="762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/>
            <p:cNvSpPr txBox="1"/>
            <p:nvPr/>
          </p:nvSpPr>
          <p:spPr>
            <a:xfrm>
              <a:off x="3508873" y="6167988"/>
              <a:ext cx="2893340" cy="5540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85739"/>
              <a:r>
                <a:rPr lang="pl-PL" sz="2100" dirty="0" smtClean="0">
                  <a:solidFill>
                    <a:srgbClr val="505050">
                      <a:lumMod val="50000"/>
                    </a:srgbClr>
                  </a:solidFill>
                </a:rPr>
                <a:t>Eliminacja kolumn</a:t>
              </a:r>
              <a:endParaRPr lang="en-US" sz="2100" dirty="0">
                <a:solidFill>
                  <a:srgbClr val="505050">
                    <a:lumMod val="50000"/>
                  </a:srgbClr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284813" y="4077053"/>
            <a:ext cx="7001125" cy="1519657"/>
            <a:chOff x="1712462" y="4487149"/>
            <a:chExt cx="9336154" cy="2026495"/>
          </a:xfrm>
        </p:grpSpPr>
        <p:grpSp>
          <p:nvGrpSpPr>
            <p:cNvPr id="24" name="Group 23"/>
            <p:cNvGrpSpPr/>
            <p:nvPr/>
          </p:nvGrpSpPr>
          <p:grpSpPr>
            <a:xfrm>
              <a:off x="1712462" y="4487149"/>
              <a:ext cx="2452578" cy="1488349"/>
              <a:chOff x="1359437" y="3058632"/>
              <a:chExt cx="3887212" cy="3581400"/>
            </a:xfrm>
          </p:grpSpPr>
          <p:cxnSp>
            <p:nvCxnSpPr>
              <p:cNvPr id="29" name="Straight Connector 28"/>
              <p:cNvCxnSpPr/>
              <p:nvPr/>
            </p:nvCxnSpPr>
            <p:spPr>
              <a:xfrm>
                <a:off x="1359437" y="3058632"/>
                <a:ext cx="3887212" cy="3581400"/>
              </a:xfrm>
              <a:prstGeom prst="line">
                <a:avLst/>
              </a:prstGeom>
              <a:ln w="762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flipH="1">
                <a:off x="1359437" y="3058632"/>
                <a:ext cx="3887212" cy="3581400"/>
              </a:xfrm>
              <a:prstGeom prst="line">
                <a:avLst/>
              </a:prstGeom>
              <a:ln w="762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/>
          </p:nvGrpSpPr>
          <p:grpSpPr>
            <a:xfrm>
              <a:off x="8442251" y="4832501"/>
              <a:ext cx="1329070" cy="1414130"/>
              <a:chOff x="1359437" y="3058632"/>
              <a:chExt cx="3887212" cy="3581400"/>
            </a:xfrm>
          </p:grpSpPr>
          <p:cxnSp>
            <p:nvCxnSpPr>
              <p:cNvPr id="27" name="Straight Connector 26"/>
              <p:cNvCxnSpPr/>
              <p:nvPr/>
            </p:nvCxnSpPr>
            <p:spPr>
              <a:xfrm>
                <a:off x="1359437" y="3058632"/>
                <a:ext cx="3887212" cy="3581400"/>
              </a:xfrm>
              <a:prstGeom prst="line">
                <a:avLst/>
              </a:prstGeom>
              <a:ln w="762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 flipH="1">
                <a:off x="1359437" y="3058632"/>
                <a:ext cx="3887212" cy="3581400"/>
              </a:xfrm>
              <a:prstGeom prst="line">
                <a:avLst/>
              </a:prstGeom>
              <a:ln w="762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/>
            <p:cNvSpPr txBox="1"/>
            <p:nvPr/>
          </p:nvSpPr>
          <p:spPr>
            <a:xfrm rot="16200000">
              <a:off x="9582025" y="5047052"/>
              <a:ext cx="1948158" cy="9850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685739"/>
              <a:r>
                <a:rPr lang="pl-PL" sz="2100" dirty="0" smtClean="0">
                  <a:solidFill>
                    <a:srgbClr val="505050">
                      <a:lumMod val="50000"/>
                    </a:srgbClr>
                  </a:solidFill>
                </a:rPr>
                <a:t>Eliminacja </a:t>
              </a:r>
              <a:br>
                <a:rPr lang="pl-PL" sz="2100" dirty="0" smtClean="0">
                  <a:solidFill>
                    <a:srgbClr val="505050">
                      <a:lumMod val="50000"/>
                    </a:srgbClr>
                  </a:solidFill>
                </a:rPr>
              </a:br>
              <a:r>
                <a:rPr lang="pl-PL" sz="2100" dirty="0" smtClean="0">
                  <a:solidFill>
                    <a:srgbClr val="505050">
                      <a:lumMod val="50000"/>
                    </a:srgbClr>
                  </a:solidFill>
                </a:rPr>
                <a:t>segmentów</a:t>
              </a:r>
              <a:endParaRPr lang="en-US" sz="2100" dirty="0">
                <a:solidFill>
                  <a:srgbClr val="505050">
                    <a:lumMod val="50000"/>
                  </a:srgb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0202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ColumnStore</a:t>
            </a:r>
            <a:r>
              <a:rPr lang="pl-PL" dirty="0" smtClean="0"/>
              <a:t> Index w akcji</a:t>
            </a:r>
            <a:endParaRPr lang="pl-PL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pl-PL" sz="9600" dirty="0" smtClean="0"/>
              <a:t>Demo</a:t>
            </a:r>
            <a:endParaRPr lang="pl-PL" sz="9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2014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236416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SQL Server 2012 a </a:t>
            </a:r>
            <a:r>
              <a:rPr lang="pl-PL" dirty="0" err="1" smtClean="0"/>
              <a:t>ColumnStore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b="1" dirty="0" smtClean="0"/>
              <a:t>Ograniczenia</a:t>
            </a:r>
          </a:p>
          <a:p>
            <a:r>
              <a:rPr lang="pl-PL" dirty="0" smtClean="0"/>
              <a:t>Tylko indeksy </a:t>
            </a:r>
            <a:r>
              <a:rPr lang="pl-PL" dirty="0" err="1" smtClean="0"/>
              <a:t>nonclustered</a:t>
            </a:r>
            <a:endParaRPr lang="pl-PL" dirty="0" smtClean="0"/>
          </a:p>
          <a:p>
            <a:r>
              <a:rPr lang="pl-PL" dirty="0" smtClean="0"/>
              <a:t>Read-</a:t>
            </a:r>
            <a:r>
              <a:rPr lang="pl-PL" dirty="0" err="1" smtClean="0"/>
              <a:t>only</a:t>
            </a:r>
            <a:endParaRPr lang="pl-PL" dirty="0" smtClean="0"/>
          </a:p>
          <a:p>
            <a:r>
              <a:rPr lang="pl-PL" dirty="0" smtClean="0"/>
              <a:t>Słabe zarządzanie zasobami</a:t>
            </a:r>
          </a:p>
          <a:p>
            <a:r>
              <a:rPr lang="pl-PL" dirty="0" smtClean="0"/>
              <a:t>Ograniczone </a:t>
            </a:r>
            <a:r>
              <a:rPr lang="pl-PL" dirty="0" smtClean="0"/>
              <a:t>wsparcie dla typów danych</a:t>
            </a:r>
          </a:p>
          <a:p>
            <a:r>
              <a:rPr lang="pl-PL" dirty="0" smtClean="0"/>
              <a:t>Ograniczenia w trybie </a:t>
            </a:r>
            <a:r>
              <a:rPr lang="pl-PL" dirty="0" err="1" smtClean="0"/>
              <a:t>batch</a:t>
            </a:r>
            <a:endParaRPr lang="pl-PL" dirty="0" smtClean="0"/>
          </a:p>
          <a:p>
            <a:endParaRPr lang="pl-PL" dirty="0" smtClean="0"/>
          </a:p>
          <a:p>
            <a:pPr marL="0" indent="0">
              <a:buNone/>
            </a:pPr>
            <a:r>
              <a:rPr lang="pl-PL" b="1" dirty="0" smtClean="0"/>
              <a:t>Cele dla SQL Server 2014</a:t>
            </a:r>
          </a:p>
          <a:p>
            <a:r>
              <a:rPr lang="pl-PL" dirty="0" smtClean="0"/>
              <a:t>Dobra wydajność ładowania danych i wydajne tworzenie indeksów</a:t>
            </a:r>
          </a:p>
          <a:p>
            <a:r>
              <a:rPr lang="pl-PL" dirty="0" smtClean="0"/>
              <a:t>Jeszcze lepsza kompresja i wydajność zapytań</a:t>
            </a:r>
            <a:endParaRPr lang="en-US" dirty="0"/>
          </a:p>
          <a:p>
            <a:r>
              <a:rPr lang="pl-PL" dirty="0" smtClean="0"/>
              <a:t>Funkcjonalności „doganiające” klasyczny „</a:t>
            </a:r>
            <a:r>
              <a:rPr lang="pl-PL" dirty="0" err="1" smtClean="0"/>
              <a:t>row-store</a:t>
            </a:r>
            <a:r>
              <a:rPr lang="pl-PL" dirty="0" smtClean="0"/>
              <a:t>”</a:t>
            </a:r>
            <a:endParaRPr lang="en-US" dirty="0"/>
          </a:p>
          <a:p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2014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3291189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Clustered</a:t>
            </a:r>
            <a:r>
              <a:rPr lang="pl-PL" dirty="0" smtClean="0"/>
              <a:t> </a:t>
            </a:r>
            <a:r>
              <a:rPr lang="pl-PL" dirty="0" err="1" smtClean="0"/>
              <a:t>ColumnStore</a:t>
            </a:r>
            <a:r>
              <a:rPr lang="pl-PL" dirty="0" smtClean="0"/>
              <a:t> Index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SQL Server 2014 Enterprise</a:t>
            </a:r>
          </a:p>
          <a:p>
            <a:pPr lvl="1"/>
            <a:r>
              <a:rPr lang="pl-PL" dirty="0" smtClean="0"/>
              <a:t>Wcześniej w SQL Server 2012 </a:t>
            </a:r>
            <a:r>
              <a:rPr lang="pl-PL" dirty="0" smtClean="0"/>
              <a:t>PDW</a:t>
            </a:r>
          </a:p>
          <a:p>
            <a:r>
              <a:rPr lang="pl-PL" dirty="0" smtClean="0"/>
              <a:t>Preferowany </a:t>
            </a:r>
            <a:r>
              <a:rPr lang="pl-PL" dirty="0" smtClean="0"/>
              <a:t>mechanizm przechowywania danych dla DW</a:t>
            </a:r>
          </a:p>
          <a:p>
            <a:r>
              <a:rPr lang="pl-PL" dirty="0" smtClean="0"/>
              <a:t>Wsparcie dla większej liczby typów danych</a:t>
            </a:r>
          </a:p>
          <a:p>
            <a:r>
              <a:rPr lang="pl-PL" dirty="0" smtClean="0"/>
              <a:t>Wsparcie dla operacji DML</a:t>
            </a:r>
          </a:p>
          <a:p>
            <a:r>
              <a:rPr lang="pl-PL" dirty="0" smtClean="0"/>
              <a:t>Wsparcie dla operacji </a:t>
            </a:r>
            <a:r>
              <a:rPr lang="pl-PL" dirty="0" smtClean="0"/>
              <a:t>DDL</a:t>
            </a:r>
            <a:endParaRPr lang="pl-PL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2014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2517725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Clustered</a:t>
            </a:r>
            <a:r>
              <a:rPr lang="pl-PL" dirty="0" smtClean="0"/>
              <a:t> </a:t>
            </a:r>
            <a:r>
              <a:rPr lang="pl-PL" dirty="0" err="1" smtClean="0"/>
              <a:t>ColumnStore</a:t>
            </a:r>
            <a:r>
              <a:rPr lang="pl-PL" dirty="0" smtClean="0"/>
              <a:t> Index – rozmiar</a:t>
            </a:r>
            <a:br>
              <a:rPr lang="pl-PL" dirty="0" smtClean="0"/>
            </a:br>
            <a:r>
              <a:rPr lang="pl-PL" sz="2000" dirty="0" smtClean="0">
                <a:solidFill>
                  <a:srgbClr val="00B0F0"/>
                </a:solidFill>
              </a:rPr>
              <a:t>101 mln wierszy + indeksy</a:t>
            </a:r>
            <a:endParaRPr lang="pl-PL" dirty="0">
              <a:solidFill>
                <a:srgbClr val="00B0F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2014</a:t>
            </a:r>
            <a:endParaRPr lang="pl-PL" dirty="0" smtClean="0"/>
          </a:p>
        </p:txBody>
      </p:sp>
      <p:graphicFrame>
        <p:nvGraphicFramePr>
          <p:cNvPr id="5" name="Char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2502579"/>
              </p:ext>
            </p:extLst>
          </p:nvPr>
        </p:nvGraphicFramePr>
        <p:xfrm>
          <a:off x="609600" y="1676400"/>
          <a:ext cx="7428817" cy="45961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3443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ColumnStore</a:t>
            </a:r>
            <a:r>
              <a:rPr lang="pl-PL" dirty="0" smtClean="0"/>
              <a:t> a pamięć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Segmenty są budowane w pamięci</a:t>
            </a:r>
          </a:p>
          <a:p>
            <a:r>
              <a:rPr lang="pl-PL" dirty="0" smtClean="0"/>
              <a:t>Zużycie pamięci dopasowuje się przy braku pamięci</a:t>
            </a:r>
          </a:p>
          <a:p>
            <a:r>
              <a:rPr lang="pl-PL" dirty="0" smtClean="0"/>
              <a:t>Taki sam grant pamięci w przypadku różnych procesów (</a:t>
            </a:r>
            <a:r>
              <a:rPr lang="pl-PL" dirty="0" err="1" smtClean="0"/>
              <a:t>build</a:t>
            </a:r>
            <a:r>
              <a:rPr lang="pl-PL" dirty="0" smtClean="0"/>
              <a:t>/</a:t>
            </a:r>
            <a:r>
              <a:rPr lang="pl-PL" dirty="0" err="1" smtClean="0"/>
              <a:t>rebuild</a:t>
            </a:r>
            <a:r>
              <a:rPr lang="pl-PL" dirty="0" smtClean="0"/>
              <a:t>/</a:t>
            </a:r>
            <a:r>
              <a:rPr lang="pl-PL" dirty="0" err="1" smtClean="0"/>
              <a:t>load</a:t>
            </a:r>
            <a:r>
              <a:rPr lang="pl-PL" dirty="0" smtClean="0"/>
              <a:t>)</a:t>
            </a:r>
          </a:p>
          <a:p>
            <a:r>
              <a:rPr lang="pl-PL" dirty="0" smtClean="0"/>
              <a:t>Ilość dostępnej pamięci może wpłynąć na jakość segmentów</a:t>
            </a:r>
          </a:p>
          <a:p>
            <a:r>
              <a:rPr lang="pl-PL" dirty="0" smtClean="0"/>
              <a:t>Idealny rozmiar segmentu ~1 mln wierszy</a:t>
            </a:r>
          </a:p>
          <a:p>
            <a:r>
              <a:rPr lang="pl-PL" dirty="0" smtClean="0"/>
              <a:t>Silnik zawsze dąży do ideału</a:t>
            </a:r>
          </a:p>
          <a:p>
            <a:r>
              <a:rPr lang="pl-PL" dirty="0" smtClean="0"/>
              <a:t>Przy braku pamięci najpierw zmniejszany jest DOP, potem zmniejszany jest rozmiar segmentów</a:t>
            </a:r>
            <a:endParaRPr lang="en-US" dirty="0"/>
          </a:p>
          <a:p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2014</a:t>
            </a:r>
            <a:endParaRPr lang="pl-PL" dirty="0" smtClean="0"/>
          </a:p>
        </p:txBody>
      </p:sp>
      <p:sp>
        <p:nvSpPr>
          <p:cNvPr id="5" name="Rounded Rectangle 4"/>
          <p:cNvSpPr/>
          <p:nvPr/>
        </p:nvSpPr>
        <p:spPr>
          <a:xfrm>
            <a:off x="457200" y="5131292"/>
            <a:ext cx="7924800" cy="9906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2"/>
            <a:r>
              <a:rPr lang="pl-PL" sz="2000" b="1" dirty="0"/>
              <a:t>Grant pamięci w </a:t>
            </a:r>
            <a:r>
              <a:rPr lang="en-US" sz="2000" b="1" dirty="0"/>
              <a:t>MB = </a:t>
            </a:r>
            <a:r>
              <a:rPr lang="pl-PL" sz="2000" b="1" dirty="0" smtClean="0"/>
              <a:t>[</a:t>
            </a:r>
            <a:r>
              <a:rPr lang="en-US" sz="2000" b="1" dirty="0" smtClean="0"/>
              <a:t>(</a:t>
            </a:r>
            <a:r>
              <a:rPr lang="en-US" sz="2000" b="1" dirty="0"/>
              <a:t>4.2 *</a:t>
            </a:r>
            <a:r>
              <a:rPr lang="pl-PL" sz="2000" b="1" dirty="0"/>
              <a:t> ilość kolumn w CS</a:t>
            </a:r>
            <a:r>
              <a:rPr lang="en-US" sz="2000" b="1" dirty="0"/>
              <a:t>) + 68]</a:t>
            </a:r>
            <a:r>
              <a:rPr lang="pl-PL" sz="2000" b="1" dirty="0"/>
              <a:t> </a:t>
            </a:r>
            <a:r>
              <a:rPr lang="en-US" sz="2000" b="1" dirty="0"/>
              <a:t>*</a:t>
            </a:r>
            <a:r>
              <a:rPr lang="pl-PL" sz="2000" b="1" dirty="0"/>
              <a:t> </a:t>
            </a:r>
            <a:r>
              <a:rPr lang="en-US" sz="2000" b="1" dirty="0"/>
              <a:t>DOP + </a:t>
            </a:r>
            <a:r>
              <a:rPr lang="pl-PL" sz="2000" b="1" dirty="0"/>
              <a:t>	</a:t>
            </a:r>
          </a:p>
          <a:p>
            <a:pPr marL="0" lvl="2"/>
            <a:r>
              <a:rPr lang="pl-PL" sz="2000" b="1" dirty="0"/>
              <a:t>	</a:t>
            </a:r>
            <a:r>
              <a:rPr lang="en-GB" sz="2000" b="1" dirty="0"/>
              <a:t>(</a:t>
            </a:r>
            <a:r>
              <a:rPr lang="pl-PL" sz="2000" b="1" dirty="0"/>
              <a:t>ilość kolumn tekstowych </a:t>
            </a:r>
            <a:r>
              <a:rPr lang="en-GB" sz="2000" b="1" dirty="0"/>
              <a:t>* 34</a:t>
            </a:r>
            <a:r>
              <a:rPr lang="en-GB" sz="2000" b="1" dirty="0" smtClean="0"/>
              <a:t>)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726889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Resource </a:t>
            </a:r>
            <a:r>
              <a:rPr lang="pl-PL" dirty="0" err="1" smtClean="0"/>
              <a:t>Governor</a:t>
            </a:r>
            <a:r>
              <a:rPr lang="pl-PL" dirty="0" smtClean="0"/>
              <a:t> a </a:t>
            </a:r>
            <a:r>
              <a:rPr lang="pl-PL" dirty="0" err="1" smtClean="0"/>
              <a:t>ColumnStore</a:t>
            </a:r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2014</a:t>
            </a:r>
            <a:endParaRPr lang="pl-PL" dirty="0" smtClean="0"/>
          </a:p>
        </p:txBody>
      </p:sp>
      <p:sp>
        <p:nvSpPr>
          <p:cNvPr id="5" name="Rounded Rectangle 4"/>
          <p:cNvSpPr/>
          <p:nvPr/>
        </p:nvSpPr>
        <p:spPr>
          <a:xfrm>
            <a:off x="457200" y="3697518"/>
            <a:ext cx="7924800" cy="231189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2"/>
            <a:r>
              <a:rPr lang="en-US" sz="2000" dirty="0">
                <a:latin typeface="Lucida Console" panose="020B0609040504020204" pitchFamily="49" charset="0"/>
              </a:rPr>
              <a:t>ALTER WORKLOAD GROUP [default] </a:t>
            </a:r>
            <a:r>
              <a:rPr lang="pl-PL" sz="2000" dirty="0" smtClean="0">
                <a:latin typeface="Lucida Console" panose="020B0609040504020204" pitchFamily="49" charset="0"/>
              </a:rPr>
              <a:t/>
            </a:r>
            <a:br>
              <a:rPr lang="pl-PL" sz="2000" dirty="0" smtClean="0">
                <a:latin typeface="Lucida Console" panose="020B0609040504020204" pitchFamily="49" charset="0"/>
              </a:rPr>
            </a:br>
            <a:r>
              <a:rPr lang="en-US" sz="2000" dirty="0" smtClean="0">
                <a:latin typeface="Lucida Console" panose="020B0609040504020204" pitchFamily="49" charset="0"/>
              </a:rPr>
              <a:t>WITH</a:t>
            </a:r>
            <a:r>
              <a:rPr lang="pl-PL" sz="2000" dirty="0" smtClean="0">
                <a:latin typeface="Lucida Console" panose="020B0609040504020204" pitchFamily="49" charset="0"/>
              </a:rPr>
              <a:t> </a:t>
            </a:r>
            <a:r>
              <a:rPr lang="en-US" sz="2000" dirty="0" smtClean="0">
                <a:latin typeface="Lucida Console" panose="020B0609040504020204" pitchFamily="49" charset="0"/>
              </a:rPr>
              <a:t>(</a:t>
            </a:r>
            <a:r>
              <a:rPr lang="en-US" sz="2000" dirty="0" err="1">
                <a:latin typeface="Lucida Console" panose="020B0609040504020204" pitchFamily="49" charset="0"/>
              </a:rPr>
              <a:t>request_max_memory_grant_percent</a:t>
            </a:r>
            <a:r>
              <a:rPr lang="en-US" sz="2000" dirty="0">
                <a:latin typeface="Lucida Console" panose="020B0609040504020204" pitchFamily="49" charset="0"/>
              </a:rPr>
              <a:t>=70) </a:t>
            </a:r>
          </a:p>
          <a:p>
            <a:pPr marL="0" lvl="2"/>
            <a:r>
              <a:rPr lang="en-US" sz="2000" dirty="0">
                <a:latin typeface="Lucida Console" panose="020B0609040504020204" pitchFamily="49" charset="0"/>
              </a:rPr>
              <a:t>GO </a:t>
            </a:r>
          </a:p>
          <a:p>
            <a:pPr marL="0" lvl="2"/>
            <a:endParaRPr lang="en-US" sz="2000" dirty="0">
              <a:latin typeface="Lucida Console" panose="020B0609040504020204" pitchFamily="49" charset="0"/>
            </a:endParaRPr>
          </a:p>
          <a:p>
            <a:pPr marL="0" lvl="2"/>
            <a:r>
              <a:rPr lang="en-US" sz="2000" dirty="0">
                <a:latin typeface="Lucida Console" panose="020B0609040504020204" pitchFamily="49" charset="0"/>
              </a:rPr>
              <a:t>ALTER RESOURCE GOVERNOR RECONFIGURE </a:t>
            </a:r>
            <a:r>
              <a:rPr lang="pl-PL" sz="2000" dirty="0" smtClean="0">
                <a:latin typeface="Lucida Console" panose="020B0609040504020204" pitchFamily="49" charset="0"/>
              </a:rPr>
              <a:t/>
            </a:r>
            <a:br>
              <a:rPr lang="pl-PL" sz="2000" dirty="0" smtClean="0">
                <a:latin typeface="Lucida Console" panose="020B0609040504020204" pitchFamily="49" charset="0"/>
              </a:rPr>
            </a:br>
            <a:r>
              <a:rPr lang="en-US" sz="2000" dirty="0" smtClean="0">
                <a:latin typeface="Lucida Console" panose="020B0609040504020204" pitchFamily="49" charset="0"/>
              </a:rPr>
              <a:t>GO </a:t>
            </a:r>
            <a:endParaRPr lang="en-US" sz="2000" dirty="0">
              <a:latin typeface="Lucida Console" panose="020B060904050402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1828800"/>
            <a:ext cx="7924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 statement has been terminated.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 err="1">
                <a:solidFill>
                  <a:srgbClr val="FF0000"/>
                </a:solidFill>
              </a:rPr>
              <a:t>Msg</a:t>
            </a:r>
            <a:r>
              <a:rPr lang="en-US" dirty="0">
                <a:solidFill>
                  <a:srgbClr val="FF0000"/>
                </a:solidFill>
              </a:rPr>
              <a:t> 8657, Level 17, State 5, Line 2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Could not get the memory grant of </a:t>
            </a:r>
            <a:r>
              <a:rPr lang="pl-PL" dirty="0" smtClean="0">
                <a:solidFill>
                  <a:srgbClr val="FF0000"/>
                </a:solidFill>
              </a:rPr>
              <a:t>XXXXXXX </a:t>
            </a:r>
            <a:r>
              <a:rPr lang="en-US" dirty="0" smtClean="0">
                <a:solidFill>
                  <a:srgbClr val="FF0000"/>
                </a:solidFill>
              </a:rPr>
              <a:t>KB </a:t>
            </a:r>
            <a:r>
              <a:rPr lang="en-US" dirty="0">
                <a:solidFill>
                  <a:srgbClr val="FF0000"/>
                </a:solidFill>
              </a:rPr>
              <a:t>because it exceeds the maximum configuration limit in workload group 'default' (2) and resource pool 'default' (2). Contact the server administrator to increase the memory usage limit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  <a:endParaRPr lang="pl-P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09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Ograniczenia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Tylko edycja Enterprise</a:t>
            </a:r>
          </a:p>
          <a:p>
            <a:r>
              <a:rPr lang="pl-PL" dirty="0" smtClean="0"/>
              <a:t>Jedyny indeks na tabeli</a:t>
            </a:r>
            <a:endParaRPr lang="en-US" dirty="0"/>
          </a:p>
          <a:p>
            <a:r>
              <a:rPr lang="pl-PL" dirty="0" smtClean="0"/>
              <a:t>Zabronione </a:t>
            </a:r>
            <a:r>
              <a:rPr lang="pl-PL" dirty="0" err="1" smtClean="0"/>
              <a:t>constraints</a:t>
            </a:r>
            <a:r>
              <a:rPr lang="pl-PL" dirty="0" smtClean="0"/>
              <a:t>: </a:t>
            </a:r>
            <a:r>
              <a:rPr lang="pl-PL" dirty="0" err="1" smtClean="0"/>
              <a:t>primary</a:t>
            </a:r>
            <a:r>
              <a:rPr lang="pl-PL" dirty="0" smtClean="0"/>
              <a:t> </a:t>
            </a:r>
            <a:r>
              <a:rPr lang="pl-PL" dirty="0" err="1" smtClean="0"/>
              <a:t>key</a:t>
            </a:r>
            <a:r>
              <a:rPr lang="pl-PL" dirty="0" smtClean="0"/>
              <a:t>, </a:t>
            </a:r>
            <a:r>
              <a:rPr lang="pl-PL" dirty="0" err="1" smtClean="0"/>
              <a:t>foreign</a:t>
            </a:r>
            <a:r>
              <a:rPr lang="pl-PL" dirty="0" smtClean="0"/>
              <a:t> </a:t>
            </a:r>
            <a:r>
              <a:rPr lang="pl-PL" dirty="0" err="1" smtClean="0"/>
              <a:t>key</a:t>
            </a:r>
            <a:r>
              <a:rPr lang="pl-PL" dirty="0" smtClean="0"/>
              <a:t>, </a:t>
            </a:r>
            <a:r>
              <a:rPr lang="pl-PL" dirty="0" err="1" smtClean="0"/>
              <a:t>unique</a:t>
            </a:r>
            <a:endParaRPr lang="en-US" dirty="0"/>
          </a:p>
          <a:p>
            <a:r>
              <a:rPr lang="pl-PL" dirty="0" smtClean="0"/>
              <a:t>Do 1024 kolumn</a:t>
            </a:r>
            <a:endParaRPr lang="en-US" dirty="0"/>
          </a:p>
          <a:p>
            <a:r>
              <a:rPr lang="pl-PL" dirty="0" smtClean="0"/>
              <a:t>Nie można utworzyć na widoku</a:t>
            </a:r>
            <a:endParaRPr lang="en-US" dirty="0"/>
          </a:p>
          <a:p>
            <a:r>
              <a:rPr lang="pl-PL" dirty="0" smtClean="0"/>
              <a:t>Nie może zawierać kolumn </a:t>
            </a:r>
            <a:r>
              <a:rPr lang="pl-PL" dirty="0" err="1" smtClean="0"/>
              <a:t>sparse</a:t>
            </a:r>
            <a:endParaRPr lang="pl-PL" dirty="0" smtClean="0"/>
          </a:p>
          <a:p>
            <a:r>
              <a:rPr lang="pl-PL" dirty="0" smtClean="0"/>
              <a:t>Nie może zawierać kolumn wyliczanych</a:t>
            </a:r>
            <a:endParaRPr lang="en-US" dirty="0"/>
          </a:p>
          <a:p>
            <a:r>
              <a:rPr lang="pl-PL" dirty="0" smtClean="0"/>
              <a:t>Nie może być filtrowany lub z klauzulą INCLUDE</a:t>
            </a:r>
            <a:endParaRPr lang="en-US" dirty="0"/>
          </a:p>
          <a:p>
            <a:r>
              <a:rPr lang="pl-PL" dirty="0" smtClean="0"/>
              <a:t>Nie sortuje danych (ASC / DESC – niedozwolone)</a:t>
            </a:r>
            <a:endParaRPr lang="en-US" dirty="0"/>
          </a:p>
          <a:p>
            <a:r>
              <a:rPr lang="pl-PL" dirty="0" smtClean="0"/>
              <a:t>Nie można tworzyć wyzwalaczy na tabeli</a:t>
            </a:r>
            <a:endParaRPr lang="en-US" dirty="0"/>
          </a:p>
          <a:p>
            <a:r>
              <a:rPr lang="pl-PL" dirty="0" smtClean="0"/>
              <a:t>Nie może być używany w poziomie izolacji transakcji SNAPSHOT</a:t>
            </a:r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2014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185022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Ograniczenia </a:t>
            </a:r>
            <a:r>
              <a:rPr lang="pl-PL" dirty="0" err="1" smtClean="0"/>
              <a:t>Clustered</a:t>
            </a:r>
            <a:r>
              <a:rPr lang="pl-PL" dirty="0" smtClean="0"/>
              <a:t> </a:t>
            </a:r>
            <a:r>
              <a:rPr lang="pl-PL" dirty="0" err="1" smtClean="0"/>
              <a:t>ColumnStore</a:t>
            </a:r>
            <a:endParaRPr lang="pl-PL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pl-PL" sz="9600" dirty="0" smtClean="0"/>
              <a:t>Demo</a:t>
            </a:r>
            <a:endParaRPr lang="pl-PL" sz="9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2014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293832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 smtClean="0"/>
              <a:t>Clustered</a:t>
            </a:r>
            <a:r>
              <a:rPr lang="pl-PL" dirty="0" smtClean="0"/>
              <a:t> </a:t>
            </a:r>
            <a:r>
              <a:rPr lang="pl-PL" dirty="0" err="1" smtClean="0"/>
              <a:t>ColumnStore</a:t>
            </a:r>
            <a:r>
              <a:rPr lang="pl-PL" dirty="0" smtClean="0"/>
              <a:t> Index</a:t>
            </a:r>
            <a:br>
              <a:rPr lang="pl-PL" dirty="0" smtClean="0"/>
            </a:br>
            <a:r>
              <a:rPr lang="pl-PL" dirty="0" err="1" smtClean="0"/>
              <a:t>Deep</a:t>
            </a:r>
            <a:r>
              <a:rPr lang="pl-PL" dirty="0" smtClean="0"/>
              <a:t> </a:t>
            </a:r>
            <a:r>
              <a:rPr lang="pl-PL" dirty="0" err="1" smtClean="0"/>
              <a:t>Dive</a:t>
            </a:r>
            <a:endParaRPr lang="pl-P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Paweł </a:t>
            </a:r>
            <a:r>
              <a:rPr lang="pl-PL" dirty="0" err="1" smtClean="0"/>
              <a:t>Potasiński</a:t>
            </a:r>
            <a:endParaRPr lang="pl-PL" dirty="0" smtClean="0"/>
          </a:p>
          <a:p>
            <a:endParaRPr lang="pl-PL" dirty="0" smtClean="0"/>
          </a:p>
          <a:p>
            <a:r>
              <a:rPr lang="pl-PL" sz="1400" dirty="0" smtClean="0"/>
              <a:t>Partner Technology </a:t>
            </a:r>
            <a:r>
              <a:rPr lang="pl-PL" sz="1400" dirty="0" err="1" smtClean="0"/>
              <a:t>Strategist</a:t>
            </a:r>
            <a:endParaRPr lang="pl-PL" sz="1400" dirty="0" smtClean="0"/>
          </a:p>
          <a:p>
            <a:r>
              <a:rPr lang="pl-PL" sz="1400" dirty="0" smtClean="0">
                <a:hlinkClick r:id="rId2"/>
              </a:rPr>
              <a:t>pawelpo@microsoft.com</a:t>
            </a:r>
            <a:endParaRPr lang="pl-PL" sz="1400" dirty="0" smtClean="0"/>
          </a:p>
          <a:p>
            <a:r>
              <a:rPr lang="pl-PL" sz="1400" dirty="0" smtClean="0">
                <a:hlinkClick r:id="rId3"/>
              </a:rPr>
              <a:t>http://blog.sqlgeek.pl</a:t>
            </a:r>
            <a:r>
              <a:rPr lang="pl-PL" sz="1400" dirty="0" smtClean="0"/>
              <a:t> </a:t>
            </a:r>
            <a:endParaRPr lang="pl-PL" sz="1400" dirty="0"/>
          </a:p>
        </p:txBody>
      </p:sp>
    </p:spTree>
    <p:extLst>
      <p:ext uri="{BB962C8B-B14F-4D97-AF65-F5344CB8AC3E}">
        <p14:creationId xmlns:p14="http://schemas.microsoft.com/office/powerpoint/2010/main" val="215672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Metadane</a:t>
            </a:r>
            <a:endParaRPr lang="pl-PL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sys.column_store_row_groups</a:t>
            </a:r>
            <a:endParaRPr lang="pl-PL" dirty="0" smtClean="0"/>
          </a:p>
          <a:p>
            <a:r>
              <a:rPr lang="pl-PL" dirty="0" err="1" smtClean="0"/>
              <a:t>sys.column_store_segments</a:t>
            </a:r>
            <a:endParaRPr lang="pl-PL" dirty="0" smtClean="0"/>
          </a:p>
          <a:p>
            <a:r>
              <a:rPr lang="pl-PL" dirty="0" err="1" smtClean="0"/>
              <a:t>sys.column_store_dictionaries</a:t>
            </a:r>
            <a:endParaRPr lang="pl-PL" dirty="0" smtClean="0"/>
          </a:p>
          <a:p>
            <a:endParaRPr lang="pl-PL" dirty="0"/>
          </a:p>
          <a:p>
            <a:r>
              <a:rPr lang="pl-PL" dirty="0" err="1" smtClean="0"/>
              <a:t>sys.indexes</a:t>
            </a:r>
            <a:endParaRPr lang="pl-PL" dirty="0" smtClean="0"/>
          </a:p>
          <a:p>
            <a:r>
              <a:rPr lang="pl-PL" dirty="0" err="1" smtClean="0"/>
              <a:t>sys.index_columns</a:t>
            </a:r>
            <a:endParaRPr lang="pl-PL" dirty="0" smtClean="0"/>
          </a:p>
          <a:p>
            <a:r>
              <a:rPr lang="pl-PL" dirty="0" err="1" smtClean="0"/>
              <a:t>sp_helpindex</a:t>
            </a:r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2014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695331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Metadane</a:t>
            </a:r>
            <a:endParaRPr lang="pl-PL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pl-PL" sz="9600" dirty="0" smtClean="0"/>
              <a:t>Demo</a:t>
            </a:r>
            <a:endParaRPr lang="pl-PL" sz="9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2014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2874671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DML</a:t>
            </a:r>
            <a:endParaRPr lang="pl-PL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sz="1600" dirty="0" err="1" smtClean="0"/>
              <a:t>Column</a:t>
            </a:r>
            <a:r>
              <a:rPr lang="pl-PL" sz="1600" dirty="0" smtClean="0"/>
              <a:t> </a:t>
            </a:r>
            <a:r>
              <a:rPr lang="pl-PL" sz="1600" dirty="0" err="1" smtClean="0"/>
              <a:t>store</a:t>
            </a:r>
            <a:r>
              <a:rPr lang="pl-PL" sz="1600" dirty="0" smtClean="0"/>
              <a:t> + delta </a:t>
            </a:r>
            <a:r>
              <a:rPr lang="pl-PL" sz="1600" dirty="0" err="1" smtClean="0"/>
              <a:t>store</a:t>
            </a:r>
            <a:r>
              <a:rPr lang="pl-PL" sz="1600" dirty="0" smtClean="0"/>
              <a:t> (</a:t>
            </a:r>
            <a:r>
              <a:rPr lang="pl-PL" sz="1600" dirty="0" err="1" smtClean="0"/>
              <a:t>row</a:t>
            </a:r>
            <a:r>
              <a:rPr lang="pl-PL" sz="1600" dirty="0" smtClean="0"/>
              <a:t> </a:t>
            </a:r>
            <a:r>
              <a:rPr lang="pl-PL" sz="1600" dirty="0" err="1" smtClean="0"/>
              <a:t>store</a:t>
            </a:r>
            <a:r>
              <a:rPr lang="pl-PL" sz="1600" dirty="0" smtClean="0"/>
              <a:t>)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sz="1600" dirty="0" smtClean="0"/>
              <a:t>INSER</a:t>
            </a:r>
            <a:r>
              <a:rPr lang="pl-PL" sz="1600" dirty="0" smtClean="0"/>
              <a:t>T</a:t>
            </a:r>
            <a:endParaRPr lang="en-US" sz="1600" dirty="0"/>
          </a:p>
          <a:p>
            <a:pPr lvl="1"/>
            <a:r>
              <a:rPr lang="pl-PL" sz="1400" dirty="0" smtClean="0"/>
              <a:t>Zawsze lądują w delta </a:t>
            </a:r>
            <a:r>
              <a:rPr lang="pl-PL" sz="1400" dirty="0" err="1" smtClean="0"/>
              <a:t>store</a:t>
            </a:r>
            <a:endParaRPr lang="en-US" sz="1400" dirty="0"/>
          </a:p>
          <a:p>
            <a:r>
              <a:rPr lang="en-US" sz="1600" dirty="0"/>
              <a:t>DELETE</a:t>
            </a:r>
          </a:p>
          <a:p>
            <a:pPr lvl="1"/>
            <a:r>
              <a:rPr lang="pl-PL" sz="1400" dirty="0" smtClean="0"/>
              <a:t>Operacja logiczna</a:t>
            </a:r>
            <a:endParaRPr lang="en-US" sz="1400" dirty="0"/>
          </a:p>
          <a:p>
            <a:pPr lvl="1"/>
            <a:r>
              <a:rPr lang="pl-PL" sz="1400" dirty="0" smtClean="0"/>
              <a:t>Dane fizycznie usuwane po REBUILD</a:t>
            </a:r>
            <a:endParaRPr lang="en-US" sz="1400" dirty="0"/>
          </a:p>
          <a:p>
            <a:r>
              <a:rPr lang="en-US" sz="1600" dirty="0"/>
              <a:t>UPDATE</a:t>
            </a:r>
          </a:p>
          <a:p>
            <a:pPr lvl="1"/>
            <a:r>
              <a:rPr lang="pl-PL" sz="1400" dirty="0" smtClean="0"/>
              <a:t>DELETE + INSERT</a:t>
            </a:r>
            <a:endParaRPr lang="en-US" sz="1400" dirty="0"/>
          </a:p>
          <a:p>
            <a:r>
              <a:rPr lang="en-US" sz="1600" dirty="0"/>
              <a:t>BULK INSERT</a:t>
            </a:r>
          </a:p>
          <a:p>
            <a:pPr lvl="1"/>
            <a:r>
              <a:rPr lang="pl-PL" sz="1400" dirty="0" smtClean="0"/>
              <a:t>Jeśli wsad ma mniej niż 100 tys</a:t>
            </a:r>
            <a:r>
              <a:rPr lang="pl-PL" sz="1400" dirty="0" smtClean="0"/>
              <a:t>. wierszy, delta </a:t>
            </a:r>
            <a:r>
              <a:rPr lang="pl-PL" sz="1400" dirty="0" err="1" smtClean="0"/>
              <a:t>store</a:t>
            </a:r>
            <a:endParaRPr lang="en-US" sz="1400" dirty="0" smtClean="0"/>
          </a:p>
          <a:p>
            <a:r>
              <a:rPr lang="en-US" sz="1600" dirty="0" smtClean="0"/>
              <a:t>SELECT </a:t>
            </a:r>
          </a:p>
          <a:p>
            <a:pPr lvl="1"/>
            <a:r>
              <a:rPr lang="pl-PL" sz="1400" dirty="0" smtClean="0"/>
              <a:t>Łączy dane z </a:t>
            </a:r>
            <a:r>
              <a:rPr lang="pl-PL" sz="1400" dirty="0" err="1" smtClean="0"/>
              <a:t>column</a:t>
            </a:r>
            <a:r>
              <a:rPr lang="pl-PL" sz="1400" dirty="0" smtClean="0"/>
              <a:t> </a:t>
            </a:r>
            <a:r>
              <a:rPr lang="pl-PL" sz="1400" dirty="0" err="1" smtClean="0"/>
              <a:t>store</a:t>
            </a:r>
            <a:r>
              <a:rPr lang="pl-PL" sz="1400" dirty="0" smtClean="0"/>
              <a:t> i delta </a:t>
            </a:r>
            <a:r>
              <a:rPr lang="pl-PL" sz="1400" dirty="0" err="1" smtClean="0"/>
              <a:t>store</a:t>
            </a:r>
            <a:r>
              <a:rPr lang="pl-PL" sz="1400" dirty="0" smtClean="0"/>
              <a:t> (wewnętrzne UNION ALL).</a:t>
            </a:r>
            <a:endParaRPr lang="en-US" sz="1400" dirty="0"/>
          </a:p>
          <a:p>
            <a:pPr lvl="1"/>
            <a:endParaRPr lang="en-US" sz="1200" dirty="0"/>
          </a:p>
          <a:p>
            <a:r>
              <a:rPr lang="pl-PL" sz="1600" dirty="0" err="1" smtClean="0"/>
              <a:t>Tuple</a:t>
            </a:r>
            <a:r>
              <a:rPr lang="pl-PL" sz="1600" dirty="0" smtClean="0"/>
              <a:t> </a:t>
            </a:r>
            <a:r>
              <a:rPr lang="pl-PL" sz="1600" dirty="0" err="1"/>
              <a:t>m</a:t>
            </a:r>
            <a:r>
              <a:rPr lang="pl-PL" sz="1600" dirty="0" err="1" smtClean="0"/>
              <a:t>over</a:t>
            </a:r>
            <a:r>
              <a:rPr lang="pl-PL" sz="1600" dirty="0" smtClean="0"/>
              <a:t> konwertuje grupy wierszy do formatu kolumnowego, gdy grupa jest pełna (~1 mln wierszy)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2014</a:t>
            </a:r>
            <a:endParaRPr lang="pl-PL" dirty="0" smtClean="0"/>
          </a:p>
        </p:txBody>
      </p:sp>
      <p:sp>
        <p:nvSpPr>
          <p:cNvPr id="68" name="Rectangle 67"/>
          <p:cNvSpPr/>
          <p:nvPr/>
        </p:nvSpPr>
        <p:spPr>
          <a:xfrm>
            <a:off x="5094050" y="2977457"/>
            <a:ext cx="265824" cy="791674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39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063885" y="2743200"/>
            <a:ext cx="293670" cy="21929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defTabSz="685739"/>
            <a:r>
              <a:rPr lang="en-US" sz="825" dirty="0"/>
              <a:t>C1</a:t>
            </a:r>
          </a:p>
        </p:txBody>
      </p:sp>
      <p:sp>
        <p:nvSpPr>
          <p:cNvPr id="70" name="Rectangle 69"/>
          <p:cNvSpPr/>
          <p:nvPr/>
        </p:nvSpPr>
        <p:spPr>
          <a:xfrm>
            <a:off x="5002271" y="2953592"/>
            <a:ext cx="459690" cy="847306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39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5669394" y="2981409"/>
            <a:ext cx="265824" cy="791674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39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666517" y="2746771"/>
            <a:ext cx="484299" cy="21929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685739"/>
            <a:r>
              <a:rPr lang="en-US" sz="825" dirty="0"/>
              <a:t>C2</a:t>
            </a:r>
          </a:p>
        </p:txBody>
      </p:sp>
      <p:sp>
        <p:nvSpPr>
          <p:cNvPr id="73" name="Rectangle 72"/>
          <p:cNvSpPr/>
          <p:nvPr/>
        </p:nvSpPr>
        <p:spPr>
          <a:xfrm>
            <a:off x="5587251" y="2953593"/>
            <a:ext cx="444003" cy="847306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39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6249726" y="2981028"/>
            <a:ext cx="265824" cy="791674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39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230144" y="2743230"/>
            <a:ext cx="528046" cy="21929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685739"/>
            <a:r>
              <a:rPr lang="en-US" sz="825" dirty="0"/>
              <a:t>C3</a:t>
            </a:r>
          </a:p>
        </p:txBody>
      </p:sp>
      <p:sp>
        <p:nvSpPr>
          <p:cNvPr id="76" name="Rectangle 75"/>
          <p:cNvSpPr/>
          <p:nvPr/>
        </p:nvSpPr>
        <p:spPr>
          <a:xfrm>
            <a:off x="6160638" y="2953212"/>
            <a:ext cx="444002" cy="847306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39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7380344" y="2981028"/>
            <a:ext cx="265824" cy="791674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39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7372386" y="2743200"/>
            <a:ext cx="562624" cy="21929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685739"/>
            <a:r>
              <a:rPr lang="en-US" sz="825" dirty="0"/>
              <a:t>C5</a:t>
            </a:r>
          </a:p>
        </p:txBody>
      </p:sp>
      <p:sp>
        <p:nvSpPr>
          <p:cNvPr id="79" name="Rectangle 78"/>
          <p:cNvSpPr/>
          <p:nvPr/>
        </p:nvSpPr>
        <p:spPr>
          <a:xfrm>
            <a:off x="7291255" y="2953593"/>
            <a:ext cx="444003" cy="847306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39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7949619" y="2977457"/>
            <a:ext cx="265824" cy="791674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39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940560" y="2743200"/>
            <a:ext cx="670040" cy="21929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685739"/>
            <a:r>
              <a:rPr lang="en-US" sz="825" dirty="0"/>
              <a:t>C6</a:t>
            </a:r>
          </a:p>
        </p:txBody>
      </p:sp>
      <p:sp>
        <p:nvSpPr>
          <p:cNvPr id="82" name="Rectangle 81"/>
          <p:cNvSpPr/>
          <p:nvPr/>
        </p:nvSpPr>
        <p:spPr>
          <a:xfrm>
            <a:off x="7860530" y="2949641"/>
            <a:ext cx="444002" cy="847306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39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828720" y="2981028"/>
            <a:ext cx="265824" cy="791674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39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6816229" y="2743200"/>
            <a:ext cx="554260" cy="21929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685739"/>
            <a:r>
              <a:rPr lang="en-US" sz="825" dirty="0"/>
              <a:t>C4</a:t>
            </a:r>
          </a:p>
        </p:txBody>
      </p:sp>
      <p:sp>
        <p:nvSpPr>
          <p:cNvPr id="85" name="Rectangle 84"/>
          <p:cNvSpPr/>
          <p:nvPr/>
        </p:nvSpPr>
        <p:spPr>
          <a:xfrm>
            <a:off x="6739632" y="2953593"/>
            <a:ext cx="444003" cy="847306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39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5109259" y="3858768"/>
            <a:ext cx="265824" cy="791674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39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5675743" y="3858768"/>
            <a:ext cx="265824" cy="791674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39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6253314" y="3858768"/>
            <a:ext cx="265824" cy="791674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39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7380941" y="3858768"/>
            <a:ext cx="265824" cy="791674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39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7951301" y="3858768"/>
            <a:ext cx="265824" cy="791674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39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6740599" y="3830952"/>
            <a:ext cx="444003" cy="847306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39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6817833" y="3858768"/>
            <a:ext cx="265824" cy="791674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39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7291026" y="3830952"/>
            <a:ext cx="444003" cy="847306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39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7863462" y="3827892"/>
            <a:ext cx="444003" cy="847306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39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6159855" y="3835265"/>
            <a:ext cx="444003" cy="847306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39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5580305" y="3830952"/>
            <a:ext cx="444003" cy="847306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39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5002271" y="3830952"/>
            <a:ext cx="459690" cy="847306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39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5106445" y="4737432"/>
            <a:ext cx="265824" cy="79167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39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5002270" y="4709616"/>
            <a:ext cx="459692" cy="847306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39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5677476" y="4737432"/>
            <a:ext cx="265824" cy="79167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39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5580305" y="4709616"/>
            <a:ext cx="444003" cy="847306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39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6261567" y="4734233"/>
            <a:ext cx="265824" cy="79167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39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6159906" y="4709616"/>
            <a:ext cx="444002" cy="847306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39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7386385" y="4737432"/>
            <a:ext cx="265824" cy="79167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39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7293605" y="4709616"/>
            <a:ext cx="444003" cy="847306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39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7958222" y="4734233"/>
            <a:ext cx="265824" cy="79167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39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7868906" y="4709616"/>
            <a:ext cx="444002" cy="847306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39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6832050" y="4739730"/>
            <a:ext cx="265824" cy="79167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39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6736926" y="4709616"/>
            <a:ext cx="444003" cy="847306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39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10" name="Arc 109"/>
          <p:cNvSpPr/>
          <p:nvPr/>
        </p:nvSpPr>
        <p:spPr>
          <a:xfrm>
            <a:off x="8053107" y="2560811"/>
            <a:ext cx="746927" cy="2320212"/>
          </a:xfrm>
          <a:prstGeom prst="arc">
            <a:avLst>
              <a:gd name="adj1" fmla="val 16200000"/>
              <a:gd name="adj2" fmla="val 5205618"/>
            </a:avLst>
          </a:prstGeom>
          <a:ln w="38100">
            <a:solidFill>
              <a:schemeClr val="bg2">
                <a:lumMod val="50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685739"/>
            <a:endParaRPr lang="en-US" sz="1350"/>
          </a:p>
        </p:txBody>
      </p:sp>
      <p:sp>
        <p:nvSpPr>
          <p:cNvPr id="111" name="TextBox 110"/>
          <p:cNvSpPr txBox="1"/>
          <p:nvPr/>
        </p:nvSpPr>
        <p:spPr>
          <a:xfrm rot="16200000">
            <a:off x="4382736" y="3565596"/>
            <a:ext cx="72968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739"/>
            <a:r>
              <a:rPr lang="en-US" sz="1350" dirty="0"/>
              <a:t>Column</a:t>
            </a:r>
          </a:p>
          <a:p>
            <a:pPr algn="ctr" defTabSz="685739"/>
            <a:r>
              <a:rPr lang="en-US" sz="1350" dirty="0"/>
              <a:t>Store</a:t>
            </a:r>
          </a:p>
        </p:txBody>
      </p:sp>
      <p:sp>
        <p:nvSpPr>
          <p:cNvPr id="112" name="Rectangle 111"/>
          <p:cNvSpPr/>
          <p:nvPr/>
        </p:nvSpPr>
        <p:spPr>
          <a:xfrm rot="16200000">
            <a:off x="6376218" y="782656"/>
            <a:ext cx="554366" cy="330226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739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 rot="16200000">
            <a:off x="6518669" y="878529"/>
            <a:ext cx="272159" cy="312139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739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 rot="16200000">
            <a:off x="6581279" y="817968"/>
            <a:ext cx="151025" cy="311730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739"/>
            <a:endParaRPr lang="en-US" sz="1350" dirty="0">
              <a:solidFill>
                <a:schemeClr val="tx1"/>
              </a:solidFill>
            </a:endParaRPr>
          </a:p>
        </p:txBody>
      </p:sp>
      <p:cxnSp>
        <p:nvCxnSpPr>
          <p:cNvPr id="115" name="Straight Connector 114"/>
          <p:cNvCxnSpPr/>
          <p:nvPr/>
        </p:nvCxnSpPr>
        <p:spPr>
          <a:xfrm>
            <a:off x="5512318" y="2303145"/>
            <a:ext cx="0" cy="265825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6079639" y="2301108"/>
            <a:ext cx="0" cy="265825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6667364" y="2300103"/>
            <a:ext cx="0" cy="265825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>
            <a:off x="7240808" y="2299071"/>
            <a:ext cx="0" cy="265825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7797921" y="2299071"/>
            <a:ext cx="0" cy="265825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5664835" y="2153216"/>
            <a:ext cx="359474" cy="21929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685739"/>
            <a:r>
              <a:rPr lang="en-US" sz="825" dirty="0"/>
              <a:t>C2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6246827" y="2149675"/>
            <a:ext cx="357031" cy="21929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685739"/>
            <a:r>
              <a:rPr lang="en-US" sz="825" dirty="0"/>
              <a:t>C3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7389070" y="2149644"/>
            <a:ext cx="281312" cy="34624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685739"/>
            <a:r>
              <a:rPr lang="en-US" sz="825" dirty="0"/>
              <a:t>C5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7902143" y="2149644"/>
            <a:ext cx="294201" cy="21929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685739"/>
            <a:r>
              <a:rPr lang="en-US" sz="825" dirty="0"/>
              <a:t>C6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6826791" y="2149644"/>
            <a:ext cx="356844" cy="21929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685739"/>
            <a:r>
              <a:rPr lang="en-US" sz="825" dirty="0"/>
              <a:t>C4</a:t>
            </a:r>
          </a:p>
        </p:txBody>
      </p:sp>
      <p:sp>
        <p:nvSpPr>
          <p:cNvPr id="125" name="TextBox 124"/>
          <p:cNvSpPr txBox="1"/>
          <p:nvPr/>
        </p:nvSpPr>
        <p:spPr>
          <a:xfrm rot="16200000">
            <a:off x="4265412" y="2284034"/>
            <a:ext cx="97251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739"/>
            <a:r>
              <a:rPr lang="en-US" sz="1350" dirty="0"/>
              <a:t>Delta (row)</a:t>
            </a:r>
          </a:p>
          <a:p>
            <a:pPr algn="ctr" defTabSz="685739"/>
            <a:r>
              <a:rPr lang="en-US" sz="1350" dirty="0"/>
              <a:t>store</a:t>
            </a:r>
          </a:p>
        </p:txBody>
      </p:sp>
      <p:sp>
        <p:nvSpPr>
          <p:cNvPr id="126" name="TextBox 125"/>
          <p:cNvSpPr txBox="1"/>
          <p:nvPr/>
        </p:nvSpPr>
        <p:spPr>
          <a:xfrm rot="5400000">
            <a:off x="8052866" y="3601699"/>
            <a:ext cx="104304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739"/>
            <a:r>
              <a:rPr lang="en-US" sz="1350" dirty="0"/>
              <a:t>tuple mover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5141899" y="2149755"/>
            <a:ext cx="359474" cy="21929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685739"/>
            <a:r>
              <a:rPr lang="en-US" sz="825" dirty="0"/>
              <a:t>C1</a:t>
            </a:r>
          </a:p>
        </p:txBody>
      </p:sp>
    </p:spTree>
    <p:extLst>
      <p:ext uri="{BB962C8B-B14F-4D97-AF65-F5344CB8AC3E}">
        <p14:creationId xmlns:p14="http://schemas.microsoft.com/office/powerpoint/2010/main" val="155335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2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2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2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2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2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2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2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2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2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2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2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2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2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animBg="1"/>
      <p:bldP spid="112" grpId="0" animBg="1"/>
      <p:bldP spid="113" grpId="0" animBg="1"/>
      <p:bldP spid="113" grpId="1" animBg="1"/>
      <p:bldP spid="114" grpId="0" animBg="1"/>
      <p:bldP spid="114" grpId="1" animBg="1"/>
      <p:bldP spid="120" grpId="0"/>
      <p:bldP spid="120" grpId="1"/>
      <p:bldP spid="121" grpId="0"/>
      <p:bldP spid="121" grpId="1"/>
      <p:bldP spid="122" grpId="0"/>
      <p:bldP spid="122" grpId="1"/>
      <p:bldP spid="123" grpId="0"/>
      <p:bldP spid="123" grpId="1"/>
      <p:bldP spid="124" grpId="0"/>
      <p:bldP spid="124" grpId="1"/>
      <p:bldP spid="125" grpId="0"/>
      <p:bldP spid="126" grpId="0"/>
      <p:bldP spid="127" grpId="0"/>
      <p:bldP spid="127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DDL</a:t>
            </a:r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2014</a:t>
            </a:r>
            <a:endParaRPr lang="pl-PL" dirty="0" smtClean="0"/>
          </a:p>
        </p:txBody>
      </p:sp>
      <p:sp>
        <p:nvSpPr>
          <p:cNvPr id="5" name="Rounded Rectangle 4"/>
          <p:cNvSpPr/>
          <p:nvPr/>
        </p:nvSpPr>
        <p:spPr>
          <a:xfrm>
            <a:off x="457200" y="1524000"/>
            <a:ext cx="7924800" cy="448541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342834" lvl="1" indent="0"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CREATE </a:t>
            </a:r>
            <a:r>
              <a:rPr lang="en-US" sz="1600" dirty="0">
                <a:solidFill>
                  <a:schemeClr val="tx1"/>
                </a:solidFill>
              </a:rPr>
              <a:t>CLUSTERED COLUMNSTORE INDEX … 	</a:t>
            </a:r>
            <a:r>
              <a:rPr lang="pl-PL" sz="1600" dirty="0" smtClean="0">
                <a:solidFill>
                  <a:schemeClr val="tx1"/>
                </a:solidFill>
              </a:rPr>
              <a:t>--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pl-PL" sz="1600" dirty="0" smtClean="0">
                <a:solidFill>
                  <a:schemeClr val="tx1"/>
                </a:solidFill>
              </a:rPr>
              <a:t>ze sterty</a:t>
            </a:r>
          </a:p>
          <a:p>
            <a:pPr marL="342834" lvl="1" indent="0">
              <a:buNone/>
            </a:pPr>
            <a:endParaRPr lang="pl-PL" sz="1600" dirty="0" smtClean="0">
              <a:solidFill>
                <a:schemeClr val="tx1"/>
              </a:solidFill>
            </a:endParaRPr>
          </a:p>
          <a:p>
            <a:pPr marL="342834" lvl="1" indent="0"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CREATE </a:t>
            </a:r>
            <a:r>
              <a:rPr lang="en-US" sz="1600" dirty="0">
                <a:solidFill>
                  <a:schemeClr val="tx1"/>
                </a:solidFill>
              </a:rPr>
              <a:t>CLUSTERED COLUMNSTORE INDEX … </a:t>
            </a:r>
            <a:r>
              <a:rPr lang="pl-PL" sz="1600" dirty="0" smtClean="0">
                <a:solidFill>
                  <a:schemeClr val="tx1"/>
                </a:solidFill>
              </a:rPr>
              <a:t/>
            </a:r>
            <a:br>
              <a:rPr lang="pl-PL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WITH </a:t>
            </a:r>
            <a:r>
              <a:rPr lang="en-US" sz="1600" dirty="0">
                <a:solidFill>
                  <a:schemeClr val="tx1"/>
                </a:solidFill>
              </a:rPr>
              <a:t>(DROP_EXISTING = ON)		</a:t>
            </a:r>
            <a:r>
              <a:rPr lang="pl-PL" sz="1600" dirty="0" smtClean="0">
                <a:solidFill>
                  <a:schemeClr val="tx1"/>
                </a:solidFill>
              </a:rPr>
              <a:t>-- z indeksu </a:t>
            </a:r>
            <a:r>
              <a:rPr lang="pl-PL" sz="1600" dirty="0" err="1" smtClean="0">
                <a:solidFill>
                  <a:schemeClr val="tx1"/>
                </a:solidFill>
              </a:rPr>
              <a:t>clustered</a:t>
            </a:r>
            <a:endParaRPr lang="en-US" sz="1600" dirty="0">
              <a:solidFill>
                <a:schemeClr val="tx1"/>
              </a:solidFill>
            </a:endParaRPr>
          </a:p>
          <a:p>
            <a:pPr lvl="1"/>
            <a:endParaRPr lang="en-US" sz="1600" dirty="0">
              <a:solidFill>
                <a:schemeClr val="tx1"/>
              </a:solidFill>
            </a:endParaRPr>
          </a:p>
          <a:p>
            <a:pPr marL="342834" lvl="1" indent="0">
              <a:buNone/>
            </a:pPr>
            <a:r>
              <a:rPr lang="pl-PL" sz="1600" dirty="0" smtClean="0">
                <a:solidFill>
                  <a:schemeClr val="tx1"/>
                </a:solidFill>
              </a:rPr>
              <a:t>A</a:t>
            </a:r>
            <a:r>
              <a:rPr lang="en-US" sz="1600" dirty="0" smtClean="0">
                <a:solidFill>
                  <a:schemeClr val="tx1"/>
                </a:solidFill>
              </a:rPr>
              <a:t>LTER </a:t>
            </a:r>
            <a:r>
              <a:rPr lang="en-US" sz="1600" dirty="0">
                <a:solidFill>
                  <a:schemeClr val="tx1"/>
                </a:solidFill>
              </a:rPr>
              <a:t>TABLE … </a:t>
            </a:r>
            <a:r>
              <a:rPr lang="en-US" sz="1600" dirty="0" smtClean="0">
                <a:solidFill>
                  <a:schemeClr val="tx1"/>
                </a:solidFill>
              </a:rPr>
              <a:t>REBUILD</a:t>
            </a:r>
            <a:r>
              <a:rPr lang="pl-PL" sz="1600" dirty="0" smtClean="0">
                <a:solidFill>
                  <a:schemeClr val="tx1"/>
                </a:solidFill>
              </a:rPr>
              <a:t>			-- przebudowa całego indeksu</a:t>
            </a:r>
            <a:endParaRPr lang="en-US" sz="1600" dirty="0">
              <a:solidFill>
                <a:schemeClr val="tx1"/>
              </a:solidFill>
            </a:endParaRPr>
          </a:p>
          <a:p>
            <a:pPr lvl="1"/>
            <a:endParaRPr lang="en-US" sz="1600" dirty="0">
              <a:solidFill>
                <a:schemeClr val="tx1"/>
              </a:solidFill>
            </a:endParaRPr>
          </a:p>
          <a:p>
            <a:pPr marL="342834" lvl="1" indent="0"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ALTER </a:t>
            </a:r>
            <a:r>
              <a:rPr lang="en-US" sz="1600" dirty="0">
                <a:solidFill>
                  <a:schemeClr val="tx1"/>
                </a:solidFill>
              </a:rPr>
              <a:t>INDEX … REORGANIZE		</a:t>
            </a:r>
            <a:r>
              <a:rPr lang="pl-PL" sz="1600" dirty="0" smtClean="0">
                <a:solidFill>
                  <a:schemeClr val="tx1"/>
                </a:solidFill>
              </a:rPr>
              <a:t>	-- kompresuje zamknięte grupy</a:t>
            </a:r>
            <a:endParaRPr lang="en-US" sz="1600" dirty="0">
              <a:solidFill>
                <a:schemeClr val="tx1"/>
              </a:solidFill>
            </a:endParaRPr>
          </a:p>
          <a:p>
            <a:pPr marL="342834" lvl="1" indent="0">
              <a:buNone/>
            </a:pPr>
            <a:endParaRPr lang="pl-PL" sz="1600" dirty="0" smtClean="0">
              <a:solidFill>
                <a:schemeClr val="tx1"/>
              </a:solidFill>
            </a:endParaRPr>
          </a:p>
          <a:p>
            <a:pPr marL="342834" lvl="1" indent="0"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ALTER </a:t>
            </a:r>
            <a:r>
              <a:rPr lang="en-US" sz="1600" dirty="0">
                <a:solidFill>
                  <a:schemeClr val="tx1"/>
                </a:solidFill>
              </a:rPr>
              <a:t>INDEX … </a:t>
            </a:r>
            <a:r>
              <a:rPr lang="en-US" sz="1600" dirty="0" smtClean="0">
                <a:solidFill>
                  <a:schemeClr val="tx1"/>
                </a:solidFill>
              </a:rPr>
              <a:t>REORGANIZE </a:t>
            </a:r>
            <a:r>
              <a:rPr lang="pl-PL" sz="1600" dirty="0" smtClean="0">
                <a:solidFill>
                  <a:schemeClr val="tx1"/>
                </a:solidFill>
              </a:rPr>
              <a:t/>
            </a:r>
            <a:br>
              <a:rPr lang="pl-PL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WITH </a:t>
            </a:r>
            <a:r>
              <a:rPr lang="en-US" sz="1600" dirty="0">
                <a:solidFill>
                  <a:schemeClr val="tx1"/>
                </a:solidFill>
              </a:rPr>
              <a:t>(COMPRESS_ALL_ROW_GROUPS = ON)  </a:t>
            </a:r>
            <a:r>
              <a:rPr lang="pl-PL" sz="1600" dirty="0" smtClean="0">
                <a:solidFill>
                  <a:schemeClr val="tx1"/>
                </a:solidFill>
              </a:rPr>
              <a:t>	-- kompresuje wszystkie grupy</a:t>
            </a:r>
            <a:endParaRPr lang="pl-PL" sz="1600" dirty="0">
              <a:solidFill>
                <a:schemeClr val="tx1"/>
              </a:solidFill>
            </a:endParaRPr>
          </a:p>
          <a:p>
            <a:endParaRPr lang="pl-PL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16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Operacje DML</a:t>
            </a:r>
            <a:endParaRPr lang="pl-PL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pl-PL" sz="9600" dirty="0" smtClean="0"/>
              <a:t>Demo</a:t>
            </a:r>
            <a:endParaRPr lang="pl-PL" sz="9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2014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344755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Kompresja</a:t>
            </a:r>
            <a:endParaRPr lang="pl-PL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Dwa tryby kompresji (wyłącznie dla </a:t>
            </a:r>
            <a:r>
              <a:rPr lang="pl-PL" dirty="0" err="1" smtClean="0"/>
              <a:t>ColumnStore</a:t>
            </a:r>
            <a:r>
              <a:rPr lang="pl-PL" dirty="0" smtClean="0"/>
              <a:t>)</a:t>
            </a:r>
          </a:p>
          <a:p>
            <a:pPr lvl="1"/>
            <a:r>
              <a:rPr lang="pl-PL" dirty="0" smtClean="0"/>
              <a:t>COLUMNSTORE</a:t>
            </a:r>
          </a:p>
          <a:p>
            <a:pPr lvl="1"/>
            <a:r>
              <a:rPr lang="pl-PL" dirty="0" smtClean="0"/>
              <a:t>COLUMNSTORE_ARCHIVE – większe zużycie CPU i mniejsza wydajność zapytań</a:t>
            </a:r>
          </a:p>
          <a:p>
            <a:r>
              <a:rPr lang="pl-PL" dirty="0" smtClean="0"/>
              <a:t>Można (i należy) stosować per partycja</a:t>
            </a:r>
          </a:p>
          <a:p>
            <a:r>
              <a:rPr lang="pl-PL" dirty="0" smtClean="0"/>
              <a:t>Metadane widoczne w </a:t>
            </a:r>
            <a:r>
              <a:rPr lang="pl-PL" dirty="0" err="1" smtClean="0"/>
              <a:t>sys.partitions</a:t>
            </a:r>
            <a:endParaRPr lang="pl-PL" dirty="0" smtClean="0"/>
          </a:p>
          <a:p>
            <a:pPr lvl="1"/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2014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311326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Kompresja</a:t>
            </a:r>
            <a:endParaRPr lang="pl-PL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pl-PL" sz="9600" dirty="0" smtClean="0"/>
              <a:t>Demo</a:t>
            </a:r>
            <a:endParaRPr lang="pl-PL" sz="9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2014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273851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Wsparcie dla zapytań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Wiele zapytań wymagających przepisania w SQL Server 2012 działa </a:t>
            </a:r>
            <a:r>
              <a:rPr lang="pl-PL" dirty="0" smtClean="0">
                <a:sym typeface="Wingdings" panose="05000000000000000000" pitchFamily="2" charset="2"/>
              </a:rPr>
              <a:t></a:t>
            </a:r>
            <a:endParaRPr lang="pl-PL" dirty="0" smtClean="0"/>
          </a:p>
          <a:p>
            <a:endParaRPr lang="pl-PL" dirty="0" smtClean="0"/>
          </a:p>
          <a:p>
            <a:r>
              <a:rPr lang="pl-PL" dirty="0" smtClean="0"/>
              <a:t>UNION ALL</a:t>
            </a:r>
          </a:p>
          <a:p>
            <a:r>
              <a:rPr lang="pl-PL" dirty="0" smtClean="0"/>
              <a:t>Złączenia</a:t>
            </a:r>
          </a:p>
          <a:p>
            <a:pPr lvl="1"/>
            <a:r>
              <a:rPr lang="pl-PL" dirty="0" smtClean="0"/>
              <a:t>HASH JOIN – jeden </a:t>
            </a:r>
            <a:r>
              <a:rPr lang="pl-PL" dirty="0" err="1" smtClean="0"/>
              <a:t>iterator</a:t>
            </a:r>
            <a:r>
              <a:rPr lang="pl-PL" dirty="0" smtClean="0"/>
              <a:t> (dawniej – </a:t>
            </a:r>
            <a:r>
              <a:rPr lang="pl-PL" dirty="0" err="1" smtClean="0"/>
              <a:t>build</a:t>
            </a:r>
            <a:r>
              <a:rPr lang="pl-PL" dirty="0" smtClean="0"/>
              <a:t> + </a:t>
            </a:r>
            <a:r>
              <a:rPr lang="pl-PL" dirty="0" err="1" smtClean="0"/>
              <a:t>join</a:t>
            </a:r>
            <a:r>
              <a:rPr lang="pl-PL" dirty="0" smtClean="0"/>
              <a:t>)</a:t>
            </a:r>
          </a:p>
          <a:p>
            <a:pPr lvl="1"/>
            <a:r>
              <a:rPr lang="pl-PL" dirty="0" smtClean="0"/>
              <a:t>HASH JOIN – „</a:t>
            </a:r>
            <a:r>
              <a:rPr lang="pl-PL" dirty="0" err="1" smtClean="0"/>
              <a:t>spill</a:t>
            </a:r>
            <a:r>
              <a:rPr lang="pl-PL" dirty="0" smtClean="0"/>
              <a:t> to </a:t>
            </a:r>
            <a:r>
              <a:rPr lang="pl-PL" dirty="0" err="1" smtClean="0"/>
              <a:t>tempdb</a:t>
            </a:r>
            <a:r>
              <a:rPr lang="pl-PL" dirty="0" smtClean="0"/>
              <a:t>”</a:t>
            </a:r>
          </a:p>
          <a:p>
            <a:pPr lvl="1"/>
            <a:r>
              <a:rPr lang="pl-PL" dirty="0" smtClean="0"/>
              <a:t>OUTER JOIN</a:t>
            </a:r>
          </a:p>
          <a:p>
            <a:r>
              <a:rPr lang="pl-PL" dirty="0" smtClean="0"/>
              <a:t>Wiele różnych agregacji</a:t>
            </a:r>
          </a:p>
          <a:p>
            <a:r>
              <a:rPr lang="pl-PL" dirty="0" smtClean="0"/>
              <a:t>Operator IN</a:t>
            </a:r>
          </a:p>
          <a:p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2014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1504692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Wsparcie dla zapytań</a:t>
            </a:r>
            <a:endParaRPr lang="pl-PL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pl-PL" sz="9600" dirty="0" smtClean="0"/>
              <a:t>Demo</a:t>
            </a:r>
            <a:endParaRPr lang="pl-PL" sz="9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2014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258164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Podsumowanie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Clustered</a:t>
            </a:r>
            <a:r>
              <a:rPr lang="pl-PL" dirty="0" smtClean="0"/>
              <a:t> </a:t>
            </a:r>
            <a:r>
              <a:rPr lang="pl-PL" dirty="0" err="1" smtClean="0"/>
              <a:t>ColumnStore</a:t>
            </a:r>
            <a:r>
              <a:rPr lang="pl-PL" dirty="0" smtClean="0"/>
              <a:t> Index znosi niektóre ograniczenia</a:t>
            </a:r>
          </a:p>
          <a:p>
            <a:r>
              <a:rPr lang="pl-PL" dirty="0" smtClean="0"/>
              <a:t>W przypadku rozwiązań DW sugerowany format tabel (faktów)</a:t>
            </a:r>
          </a:p>
          <a:p>
            <a:r>
              <a:rPr lang="pl-PL" dirty="0" smtClean="0"/>
              <a:t>Pilnujemy delta </a:t>
            </a:r>
            <a:r>
              <a:rPr lang="pl-PL" dirty="0" err="1" smtClean="0"/>
              <a:t>store</a:t>
            </a:r>
            <a:endParaRPr lang="pl-PL" dirty="0"/>
          </a:p>
          <a:p>
            <a:pPr lvl="1"/>
            <a:r>
              <a:rPr lang="pl-PL" dirty="0" smtClean="0"/>
              <a:t>Zapytania mogą łączyć </a:t>
            </a:r>
            <a:r>
              <a:rPr lang="pl-PL" dirty="0" err="1" smtClean="0"/>
              <a:t>column</a:t>
            </a:r>
            <a:r>
              <a:rPr lang="pl-PL" dirty="0" smtClean="0"/>
              <a:t> </a:t>
            </a:r>
            <a:r>
              <a:rPr lang="pl-PL" dirty="0" err="1" smtClean="0"/>
              <a:t>store</a:t>
            </a:r>
            <a:r>
              <a:rPr lang="pl-PL" dirty="0" smtClean="0"/>
              <a:t> i </a:t>
            </a:r>
            <a:r>
              <a:rPr lang="pl-PL" dirty="0" err="1" smtClean="0"/>
              <a:t>row</a:t>
            </a:r>
            <a:r>
              <a:rPr lang="pl-PL" dirty="0" smtClean="0"/>
              <a:t> </a:t>
            </a:r>
            <a:r>
              <a:rPr lang="pl-PL" dirty="0" err="1" smtClean="0"/>
              <a:t>store</a:t>
            </a:r>
            <a:endParaRPr lang="pl-PL" dirty="0" smtClean="0"/>
          </a:p>
          <a:p>
            <a:r>
              <a:rPr lang="pl-PL" dirty="0" smtClean="0"/>
              <a:t>Zdecydowanie zalecane partycjonowanie</a:t>
            </a:r>
          </a:p>
          <a:p>
            <a:pPr lvl="1"/>
            <a:r>
              <a:rPr lang="pl-PL" dirty="0" smtClean="0"/>
              <a:t>Przebudowy per partycja</a:t>
            </a:r>
          </a:p>
          <a:p>
            <a:r>
              <a:rPr lang="pl-PL" dirty="0" smtClean="0"/>
              <a:t>Dla rzadko używanych danych archiwalnych nowa kompresja</a:t>
            </a:r>
          </a:p>
          <a:p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2014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2076893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Agenda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Dlaczego </a:t>
            </a:r>
            <a:r>
              <a:rPr lang="pl-PL" dirty="0" err="1" smtClean="0"/>
              <a:t>ColumnStore</a:t>
            </a:r>
            <a:r>
              <a:rPr lang="pl-PL" dirty="0" smtClean="0"/>
              <a:t>?</a:t>
            </a:r>
          </a:p>
          <a:p>
            <a:r>
              <a:rPr lang="pl-PL" dirty="0" smtClean="0"/>
              <a:t>Jak to działa(-</a:t>
            </a:r>
            <a:r>
              <a:rPr lang="pl-PL" dirty="0" err="1" smtClean="0"/>
              <a:t>ło</a:t>
            </a:r>
            <a:r>
              <a:rPr lang="pl-PL" dirty="0" smtClean="0"/>
              <a:t>)?</a:t>
            </a:r>
          </a:p>
          <a:p>
            <a:r>
              <a:rPr lang="pl-PL" dirty="0" err="1" smtClean="0"/>
              <a:t>Clustered</a:t>
            </a:r>
            <a:r>
              <a:rPr lang="pl-PL" dirty="0" smtClean="0"/>
              <a:t> </a:t>
            </a:r>
            <a:r>
              <a:rPr lang="pl-PL" dirty="0" err="1" smtClean="0"/>
              <a:t>ColumnStore</a:t>
            </a:r>
            <a:r>
              <a:rPr lang="pl-PL" dirty="0" smtClean="0"/>
              <a:t> Index – budowa</a:t>
            </a:r>
          </a:p>
          <a:p>
            <a:r>
              <a:rPr lang="pl-PL" dirty="0" err="1"/>
              <a:t>Clustered</a:t>
            </a:r>
            <a:r>
              <a:rPr lang="pl-PL" dirty="0"/>
              <a:t> </a:t>
            </a:r>
            <a:r>
              <a:rPr lang="pl-PL" dirty="0" err="1"/>
              <a:t>ColumnStore</a:t>
            </a:r>
            <a:r>
              <a:rPr lang="pl-PL" dirty="0"/>
              <a:t> Index – </a:t>
            </a:r>
            <a:r>
              <a:rPr lang="pl-PL" dirty="0" smtClean="0"/>
              <a:t>ograniczenia</a:t>
            </a:r>
            <a:endParaRPr lang="pl-PL" dirty="0"/>
          </a:p>
          <a:p>
            <a:r>
              <a:rPr lang="pl-PL" dirty="0" err="1"/>
              <a:t>Clustered</a:t>
            </a:r>
            <a:r>
              <a:rPr lang="pl-PL" dirty="0"/>
              <a:t> </a:t>
            </a:r>
            <a:r>
              <a:rPr lang="pl-PL" dirty="0" err="1"/>
              <a:t>ColumnStore</a:t>
            </a:r>
            <a:r>
              <a:rPr lang="pl-PL" dirty="0"/>
              <a:t> Index – </a:t>
            </a:r>
            <a:r>
              <a:rPr lang="pl-PL" dirty="0" smtClean="0"/>
              <a:t>metadane</a:t>
            </a:r>
          </a:p>
          <a:p>
            <a:r>
              <a:rPr lang="pl-PL" dirty="0" smtClean="0"/>
              <a:t>Operacje DML</a:t>
            </a:r>
          </a:p>
          <a:p>
            <a:r>
              <a:rPr lang="pl-PL" dirty="0" smtClean="0"/>
              <a:t>Kompresja</a:t>
            </a:r>
          </a:p>
          <a:p>
            <a:r>
              <a:rPr lang="pl-PL" dirty="0" smtClean="0"/>
              <a:t>Wsparcie dla zapytań</a:t>
            </a:r>
          </a:p>
          <a:p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endParaRPr lang="pl-PL" dirty="0" smtClean="0"/>
          </a:p>
          <a:p>
            <a:endParaRPr lang="pl-PL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 err="1" smtClean="0"/>
              <a:t>SQLDay</a:t>
            </a:r>
            <a:r>
              <a:rPr lang="pl-PL" dirty="0" smtClean="0"/>
              <a:t> 2014</a:t>
            </a:r>
          </a:p>
        </p:txBody>
      </p:sp>
    </p:spTree>
    <p:extLst>
      <p:ext uri="{BB962C8B-B14F-4D97-AF65-F5344CB8AC3E}">
        <p14:creationId xmlns:p14="http://schemas.microsoft.com/office/powerpoint/2010/main" val="390068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pawelpo@microsoft.com</a:t>
            </a:r>
            <a:endParaRPr lang="pl-PL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pl-PL" sz="8625" dirty="0"/>
              <a:t>Pytania?</a:t>
            </a:r>
            <a:endParaRPr lang="pl-PL" sz="8625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2014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73107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ctrTitle"/>
          </p:nvPr>
        </p:nvSpPr>
        <p:spPr>
          <a:xfrm>
            <a:off x="1600200" y="1885950"/>
            <a:ext cx="5829300" cy="628650"/>
          </a:xfrm>
        </p:spPr>
        <p:txBody>
          <a:bodyPr/>
          <a:lstStyle/>
          <a:p>
            <a:r>
              <a:rPr lang="pl-PL" dirty="0" smtClean="0"/>
              <a:t>NASI SPONSORZY I PARTNERZY</a:t>
            </a:r>
            <a:endParaRPr lang="pl-PL" dirty="0"/>
          </a:p>
        </p:txBody>
      </p:sp>
      <p:sp>
        <p:nvSpPr>
          <p:cNvPr id="3" name="TextBox 2"/>
          <p:cNvSpPr txBox="1"/>
          <p:nvPr/>
        </p:nvSpPr>
        <p:spPr>
          <a:xfrm>
            <a:off x="1906700" y="5393606"/>
            <a:ext cx="521630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350" dirty="0"/>
              <a:t>Organizacja: Polskie Stowarzyszenie Użytkowników SQL Server - PLSSUG</a:t>
            </a:r>
            <a:endParaRPr lang="en-US" sz="1350" dirty="0"/>
          </a:p>
        </p:txBody>
      </p:sp>
      <p:pic>
        <p:nvPicPr>
          <p:cNvPr id="7" name="Picture 6" descr="SQLDay 2014 Sponsors copy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05000" y="2590800"/>
            <a:ext cx="5334000" cy="300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75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Trendy w świecie hurtowni danych</a:t>
            </a:r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2014</a:t>
            </a:r>
            <a:endParaRPr lang="pl-PL" dirty="0" smtClean="0"/>
          </a:p>
        </p:txBody>
      </p:sp>
      <p:grpSp>
        <p:nvGrpSpPr>
          <p:cNvPr id="11" name="Group 10"/>
          <p:cNvGrpSpPr/>
          <p:nvPr/>
        </p:nvGrpSpPr>
        <p:grpSpPr>
          <a:xfrm>
            <a:off x="25637" y="1668616"/>
            <a:ext cx="5325159" cy="3893984"/>
            <a:chOff x="1474621" y="1424877"/>
            <a:chExt cx="5850765" cy="4427649"/>
          </a:xfrm>
        </p:grpSpPr>
        <p:sp>
          <p:nvSpPr>
            <p:cNvPr id="9" name="TextBox 9"/>
            <p:cNvSpPr txBox="1"/>
            <p:nvPr/>
          </p:nvSpPr>
          <p:spPr>
            <a:xfrm>
              <a:off x="3120876" y="5569061"/>
              <a:ext cx="2733772" cy="2834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32597"/>
              <a:r>
                <a:rPr lang="pl-PL" sz="1020" i="1" dirty="0" smtClean="0">
                  <a:solidFill>
                    <a:schemeClr val="bg1">
                      <a:lumMod val="65000"/>
                    </a:schemeClr>
                  </a:solidFill>
                </a:rPr>
                <a:t>Źródło</a:t>
              </a:r>
              <a:r>
                <a:rPr lang="en-US" sz="1020" i="1" dirty="0" smtClean="0">
                  <a:solidFill>
                    <a:schemeClr val="bg1">
                      <a:lumMod val="65000"/>
                    </a:schemeClr>
                  </a:solidFill>
                </a:rPr>
                <a:t>: TDWI </a:t>
              </a:r>
              <a:r>
                <a:rPr lang="en-US" sz="1020" i="1" dirty="0">
                  <a:solidFill>
                    <a:schemeClr val="bg1">
                      <a:lumMod val="65000"/>
                    </a:schemeClr>
                  </a:solidFill>
                </a:rPr>
                <a:t>Report – Next Generation DW</a:t>
              </a:r>
            </a:p>
          </p:txBody>
        </p:sp>
        <p:graphicFrame>
          <p:nvGraphicFramePr>
            <p:cNvPr id="10" name="Chart 9"/>
            <p:cNvGraphicFramePr/>
            <p:nvPr>
              <p:extLst>
                <p:ext uri="{D42A27DB-BD31-4B8C-83A1-F6EECF244321}">
                  <p14:modId xmlns:p14="http://schemas.microsoft.com/office/powerpoint/2010/main" val="1467674302"/>
                </p:ext>
              </p:extLst>
            </p:nvPr>
          </p:nvGraphicFramePr>
          <p:xfrm>
            <a:off x="1474621" y="1424877"/>
            <a:ext cx="5850765" cy="397676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p:sp>
        <p:nvSpPr>
          <p:cNvPr id="12" name="TextBox 11"/>
          <p:cNvSpPr txBox="1"/>
          <p:nvPr/>
        </p:nvSpPr>
        <p:spPr>
          <a:xfrm>
            <a:off x="5334000" y="2183347"/>
            <a:ext cx="3352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b="1" dirty="0" smtClean="0"/>
              <a:t>Skalowalność</a:t>
            </a:r>
            <a:r>
              <a:rPr lang="pl-PL" dirty="0" smtClean="0"/>
              <a:t> – rozmiary hurtowni od dziesiątek TB, przez setki TB, aż do PB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b="1" dirty="0" smtClean="0"/>
              <a:t>Wydajność</a:t>
            </a:r>
            <a:r>
              <a:rPr lang="pl-PL" dirty="0" smtClean="0"/>
              <a:t> – możliwość analizy ogromnej ilości danych przy jednoczesnym krótkim czasie odpowiedzi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b="1" dirty="0" smtClean="0"/>
              <a:t>Cena</a:t>
            </a:r>
            <a:r>
              <a:rPr lang="pl-PL" dirty="0" smtClean="0"/>
              <a:t> – spadająca cena za 1 TB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2971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ColumnStore</a:t>
            </a:r>
            <a:r>
              <a:rPr lang="pl-PL" dirty="0" smtClean="0"/>
              <a:t> Index - </a:t>
            </a:r>
            <a:r>
              <a:rPr lang="pl-PL" dirty="0" smtClean="0"/>
              <a:t>budowa</a:t>
            </a:r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2014</a:t>
            </a:r>
            <a:endParaRPr lang="pl-PL" dirty="0" smtClean="0"/>
          </a:p>
        </p:txBody>
      </p:sp>
      <p:grpSp>
        <p:nvGrpSpPr>
          <p:cNvPr id="78" name="Group 77"/>
          <p:cNvGrpSpPr/>
          <p:nvPr/>
        </p:nvGrpSpPr>
        <p:grpSpPr>
          <a:xfrm>
            <a:off x="423272" y="3698738"/>
            <a:ext cx="2914236" cy="914270"/>
            <a:chOff x="4267200" y="1524000"/>
            <a:chExt cx="3886200" cy="1219200"/>
          </a:xfrm>
        </p:grpSpPr>
        <p:sp>
          <p:nvSpPr>
            <p:cNvPr id="79" name="TextBox 78"/>
            <p:cNvSpPr txBox="1"/>
            <p:nvPr/>
          </p:nvSpPr>
          <p:spPr>
            <a:xfrm>
              <a:off x="6617448" y="1937759"/>
              <a:ext cx="316752" cy="40016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defTabSz="685739"/>
              <a:r>
                <a:rPr lang="en-US" sz="1350" dirty="0"/>
                <a:t>…</a:t>
              </a:r>
            </a:p>
          </p:txBody>
        </p:sp>
        <p:grpSp>
          <p:nvGrpSpPr>
            <p:cNvPr id="80" name="Group 79"/>
            <p:cNvGrpSpPr/>
            <p:nvPr/>
          </p:nvGrpSpPr>
          <p:grpSpPr>
            <a:xfrm>
              <a:off x="4267200" y="1524000"/>
              <a:ext cx="1013791" cy="1219200"/>
              <a:chOff x="4267200" y="1524000"/>
              <a:chExt cx="1013791" cy="1219200"/>
            </a:xfrm>
          </p:grpSpPr>
          <p:sp>
            <p:nvSpPr>
              <p:cNvPr id="97" name="Rectangle 96"/>
              <p:cNvSpPr/>
              <p:nvPr/>
            </p:nvSpPr>
            <p:spPr>
              <a:xfrm>
                <a:off x="4267200" y="1524000"/>
                <a:ext cx="1013791" cy="1219200"/>
              </a:xfrm>
              <a:prstGeom prst="rect">
                <a:avLst/>
              </a:pr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739"/>
                <a:endParaRPr lang="en-US" sz="135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8" name="Straight Connector 97"/>
              <p:cNvCxnSpPr/>
              <p:nvPr/>
            </p:nvCxnSpPr>
            <p:spPr>
              <a:xfrm>
                <a:off x="4379843" y="1752600"/>
                <a:ext cx="788504" cy="1588"/>
              </a:xfrm>
              <a:prstGeom prst="line">
                <a:avLst/>
              </a:prstGeom>
              <a:ln w="825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>
                <a:off x="4379843" y="1905000"/>
                <a:ext cx="788504" cy="1588"/>
              </a:xfrm>
              <a:prstGeom prst="line">
                <a:avLst/>
              </a:prstGeom>
              <a:ln w="825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>
                <a:off x="4379843" y="2057400"/>
                <a:ext cx="788504" cy="1588"/>
              </a:xfrm>
              <a:prstGeom prst="line">
                <a:avLst/>
              </a:prstGeom>
              <a:ln w="825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>
                <a:off x="4379843" y="2209800"/>
                <a:ext cx="788504" cy="1588"/>
              </a:xfrm>
              <a:prstGeom prst="line">
                <a:avLst/>
              </a:prstGeom>
              <a:ln w="825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>
                <a:off x="4379843" y="2362200"/>
                <a:ext cx="788504" cy="1588"/>
              </a:xfrm>
              <a:prstGeom prst="line">
                <a:avLst/>
              </a:prstGeom>
              <a:ln w="825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>
                <a:off x="4379843" y="2514600"/>
                <a:ext cx="788504" cy="1588"/>
              </a:xfrm>
              <a:prstGeom prst="line">
                <a:avLst/>
              </a:prstGeom>
              <a:ln w="825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Group 80"/>
            <p:cNvGrpSpPr/>
            <p:nvPr/>
          </p:nvGrpSpPr>
          <p:grpSpPr>
            <a:xfrm>
              <a:off x="5393635" y="1524000"/>
              <a:ext cx="1013791" cy="1219200"/>
              <a:chOff x="5393635" y="1524000"/>
              <a:chExt cx="1013791" cy="1219200"/>
            </a:xfrm>
          </p:grpSpPr>
          <p:sp>
            <p:nvSpPr>
              <p:cNvPr id="90" name="Rectangle 89"/>
              <p:cNvSpPr/>
              <p:nvPr/>
            </p:nvSpPr>
            <p:spPr>
              <a:xfrm>
                <a:off x="5393635" y="1524000"/>
                <a:ext cx="1013791" cy="1219200"/>
              </a:xfrm>
              <a:prstGeom prst="rect">
                <a:avLst/>
              </a:pr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739"/>
                <a:endParaRPr lang="en-US" sz="135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1" name="Straight Connector 90"/>
              <p:cNvCxnSpPr/>
              <p:nvPr/>
            </p:nvCxnSpPr>
            <p:spPr>
              <a:xfrm>
                <a:off x="5506278" y="1752600"/>
                <a:ext cx="788504" cy="1588"/>
              </a:xfrm>
              <a:prstGeom prst="line">
                <a:avLst/>
              </a:prstGeom>
              <a:ln w="825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5506278" y="1905000"/>
                <a:ext cx="788504" cy="1588"/>
              </a:xfrm>
              <a:prstGeom prst="line">
                <a:avLst/>
              </a:prstGeom>
              <a:ln w="825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>
                <a:off x="5506278" y="2057400"/>
                <a:ext cx="788504" cy="1588"/>
              </a:xfrm>
              <a:prstGeom prst="line">
                <a:avLst/>
              </a:prstGeom>
              <a:ln w="825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>
                <a:off x="5506278" y="2209800"/>
                <a:ext cx="788504" cy="1588"/>
              </a:xfrm>
              <a:prstGeom prst="line">
                <a:avLst/>
              </a:prstGeom>
              <a:ln w="825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>
                <a:off x="5506278" y="2362200"/>
                <a:ext cx="788504" cy="1588"/>
              </a:xfrm>
              <a:prstGeom prst="line">
                <a:avLst/>
              </a:prstGeom>
              <a:ln w="825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>
                <a:off x="5506278" y="2514600"/>
                <a:ext cx="788504" cy="1588"/>
              </a:xfrm>
              <a:prstGeom prst="line">
                <a:avLst/>
              </a:prstGeom>
              <a:ln w="825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Group 81"/>
            <p:cNvGrpSpPr/>
            <p:nvPr/>
          </p:nvGrpSpPr>
          <p:grpSpPr>
            <a:xfrm>
              <a:off x="7139609" y="1524000"/>
              <a:ext cx="1013791" cy="1219200"/>
              <a:chOff x="7139609" y="1524000"/>
              <a:chExt cx="1013791" cy="1219200"/>
            </a:xfrm>
          </p:grpSpPr>
          <p:sp>
            <p:nvSpPr>
              <p:cNvPr id="83" name="Rectangle 82"/>
              <p:cNvSpPr/>
              <p:nvPr/>
            </p:nvSpPr>
            <p:spPr>
              <a:xfrm>
                <a:off x="7139609" y="1524000"/>
                <a:ext cx="1013791" cy="1219200"/>
              </a:xfrm>
              <a:prstGeom prst="rect">
                <a:avLst/>
              </a:pr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739"/>
                <a:endParaRPr lang="en-US" sz="135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4" name="Straight Connector 83"/>
              <p:cNvCxnSpPr/>
              <p:nvPr/>
            </p:nvCxnSpPr>
            <p:spPr>
              <a:xfrm>
                <a:off x="7252252" y="1752600"/>
                <a:ext cx="788504" cy="1588"/>
              </a:xfrm>
              <a:prstGeom prst="line">
                <a:avLst/>
              </a:prstGeom>
              <a:ln w="825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7252252" y="1905000"/>
                <a:ext cx="788504" cy="1588"/>
              </a:xfrm>
              <a:prstGeom prst="line">
                <a:avLst/>
              </a:prstGeom>
              <a:ln w="825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7252252" y="2057400"/>
                <a:ext cx="788504" cy="1588"/>
              </a:xfrm>
              <a:prstGeom prst="line">
                <a:avLst/>
              </a:prstGeom>
              <a:ln w="825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7252252" y="2209800"/>
                <a:ext cx="788504" cy="1588"/>
              </a:xfrm>
              <a:prstGeom prst="line">
                <a:avLst/>
              </a:prstGeom>
              <a:ln w="825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7252252" y="2362200"/>
                <a:ext cx="788504" cy="1588"/>
              </a:xfrm>
              <a:prstGeom prst="line">
                <a:avLst/>
              </a:prstGeom>
              <a:ln w="825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7252252" y="2514600"/>
                <a:ext cx="788504" cy="1588"/>
              </a:xfrm>
              <a:prstGeom prst="line">
                <a:avLst/>
              </a:prstGeom>
              <a:ln w="825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4" name="Group 103"/>
          <p:cNvGrpSpPr/>
          <p:nvPr/>
        </p:nvGrpSpPr>
        <p:grpSpPr>
          <a:xfrm>
            <a:off x="4278818" y="2743200"/>
            <a:ext cx="1615429" cy="2588194"/>
            <a:chOff x="5594998" y="2731418"/>
            <a:chExt cx="2154211" cy="3830656"/>
          </a:xfrm>
        </p:grpSpPr>
        <p:grpSp>
          <p:nvGrpSpPr>
            <p:cNvPr id="105" name="Group 104"/>
            <p:cNvGrpSpPr/>
            <p:nvPr/>
          </p:nvGrpSpPr>
          <p:grpSpPr>
            <a:xfrm>
              <a:off x="5594998" y="2731418"/>
              <a:ext cx="2154211" cy="3824901"/>
              <a:chOff x="5594998" y="2731420"/>
              <a:chExt cx="2154211" cy="3824904"/>
            </a:xfrm>
          </p:grpSpPr>
          <p:grpSp>
            <p:nvGrpSpPr>
              <p:cNvPr id="111" name="Group 110"/>
              <p:cNvGrpSpPr/>
              <p:nvPr/>
            </p:nvGrpSpPr>
            <p:grpSpPr>
              <a:xfrm>
                <a:off x="5594998" y="2731420"/>
                <a:ext cx="387340" cy="3787810"/>
                <a:chOff x="5594998" y="2731420"/>
                <a:chExt cx="387340" cy="3787810"/>
              </a:xfrm>
            </p:grpSpPr>
            <p:sp>
              <p:nvSpPr>
                <p:cNvPr id="140" name="Rectangle 139"/>
                <p:cNvSpPr/>
                <p:nvPr/>
              </p:nvSpPr>
              <p:spPr>
                <a:xfrm>
                  <a:off x="5677080" y="3088160"/>
                  <a:ext cx="199448" cy="1055714"/>
                </a:xfrm>
                <a:prstGeom prst="rect">
                  <a:avLst/>
                </a:prstGeom>
                <a:solidFill>
                  <a:schemeClr val="tx2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739"/>
                  <a:endParaRPr lang="en-US" sz="13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1" name="Rectangle 140"/>
                <p:cNvSpPr/>
                <p:nvPr/>
              </p:nvSpPr>
              <p:spPr>
                <a:xfrm>
                  <a:off x="5686380" y="4275838"/>
                  <a:ext cx="199448" cy="1055714"/>
                </a:xfrm>
                <a:prstGeom prst="rect">
                  <a:avLst/>
                </a:prstGeom>
                <a:solidFill>
                  <a:schemeClr val="tx2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739"/>
                  <a:endParaRPr lang="en-US" sz="13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2" name="Rectangle 141"/>
                <p:cNvSpPr/>
                <p:nvPr/>
              </p:nvSpPr>
              <p:spPr>
                <a:xfrm>
                  <a:off x="5688492" y="5463516"/>
                  <a:ext cx="199448" cy="1055714"/>
                </a:xfrm>
                <a:prstGeom prst="rect">
                  <a:avLst/>
                </a:prstGeom>
                <a:solidFill>
                  <a:schemeClr val="tx2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739"/>
                  <a:endParaRPr lang="en-US" sz="13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3" name="TextBox 142"/>
                <p:cNvSpPr txBox="1"/>
                <p:nvPr/>
              </p:nvSpPr>
              <p:spPr>
                <a:xfrm>
                  <a:off x="5594998" y="2731420"/>
                  <a:ext cx="387340" cy="31886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 defTabSz="685739"/>
                  <a:r>
                    <a:rPr lang="en-US" sz="800" dirty="0"/>
                    <a:t>C1</a:t>
                  </a:r>
                </a:p>
              </p:txBody>
            </p:sp>
            <p:sp>
              <p:nvSpPr>
                <p:cNvPr id="144" name="Rectangle 143"/>
                <p:cNvSpPr/>
                <p:nvPr/>
              </p:nvSpPr>
              <p:spPr>
                <a:xfrm>
                  <a:off x="5608218" y="3056336"/>
                  <a:ext cx="344907" cy="1129902"/>
                </a:xfrm>
                <a:prstGeom prst="rect">
                  <a:avLst/>
                </a:prstGeom>
                <a:noFill/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739"/>
                  <a:endParaRPr lang="en-US" sz="13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5" name="Rectangle 144"/>
                <p:cNvSpPr/>
                <p:nvPr/>
              </p:nvSpPr>
              <p:spPr>
                <a:xfrm>
                  <a:off x="5608218" y="4238744"/>
                  <a:ext cx="344908" cy="1129902"/>
                </a:xfrm>
                <a:prstGeom prst="rect">
                  <a:avLst/>
                </a:prstGeom>
                <a:noFill/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739"/>
                  <a:endParaRPr lang="en-US" sz="135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12" name="Group 111"/>
              <p:cNvGrpSpPr/>
              <p:nvPr/>
            </p:nvGrpSpPr>
            <p:grpSpPr>
              <a:xfrm>
                <a:off x="6041918" y="2736182"/>
                <a:ext cx="403767" cy="3783047"/>
                <a:chOff x="6041918" y="2736183"/>
                <a:chExt cx="403767" cy="3783047"/>
              </a:xfrm>
            </p:grpSpPr>
            <p:sp>
              <p:nvSpPr>
                <p:cNvPr id="134" name="Rectangle 133"/>
                <p:cNvSpPr/>
                <p:nvPr/>
              </p:nvSpPr>
              <p:spPr>
                <a:xfrm>
                  <a:off x="6108762" y="3093431"/>
                  <a:ext cx="199448" cy="1055714"/>
                </a:xfrm>
                <a:prstGeom prst="rect">
                  <a:avLst/>
                </a:prstGeom>
                <a:solidFill>
                  <a:schemeClr val="tx2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739"/>
                  <a:endParaRPr lang="en-US" sz="13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5" name="Rectangle 134"/>
                <p:cNvSpPr/>
                <p:nvPr/>
              </p:nvSpPr>
              <p:spPr>
                <a:xfrm>
                  <a:off x="6114826" y="4275838"/>
                  <a:ext cx="199448" cy="1055714"/>
                </a:xfrm>
                <a:prstGeom prst="rect">
                  <a:avLst/>
                </a:prstGeom>
                <a:solidFill>
                  <a:schemeClr val="tx2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739"/>
                  <a:endParaRPr lang="en-US" sz="13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6" name="Rectangle 135"/>
                <p:cNvSpPr/>
                <p:nvPr/>
              </p:nvSpPr>
              <p:spPr>
                <a:xfrm>
                  <a:off x="6113525" y="5463516"/>
                  <a:ext cx="199448" cy="1055714"/>
                </a:xfrm>
                <a:prstGeom prst="rect">
                  <a:avLst/>
                </a:prstGeom>
                <a:solidFill>
                  <a:schemeClr val="tx2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739"/>
                  <a:endParaRPr lang="en-US" sz="13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7" name="TextBox 136"/>
                <p:cNvSpPr txBox="1"/>
                <p:nvPr/>
              </p:nvSpPr>
              <p:spPr>
                <a:xfrm>
                  <a:off x="6047153" y="2736183"/>
                  <a:ext cx="398532" cy="31886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defTabSz="685739"/>
                  <a:r>
                    <a:rPr lang="en-US" sz="800" dirty="0" smtClean="0"/>
                    <a:t>C</a:t>
                  </a:r>
                  <a:r>
                    <a:rPr lang="pl-PL" sz="800" dirty="0" smtClean="0"/>
                    <a:t>2</a:t>
                  </a:r>
                  <a:endParaRPr lang="en-US" sz="800" dirty="0"/>
                </a:p>
              </p:txBody>
            </p:sp>
            <p:sp>
              <p:nvSpPr>
                <p:cNvPr id="138" name="Rectangle 137"/>
                <p:cNvSpPr/>
                <p:nvPr/>
              </p:nvSpPr>
              <p:spPr>
                <a:xfrm>
                  <a:off x="6047129" y="3056337"/>
                  <a:ext cx="333136" cy="1129902"/>
                </a:xfrm>
                <a:prstGeom prst="rect">
                  <a:avLst/>
                </a:prstGeom>
                <a:noFill/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739"/>
                  <a:endParaRPr lang="en-US" sz="13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9" name="Rectangle 138"/>
                <p:cNvSpPr/>
                <p:nvPr/>
              </p:nvSpPr>
              <p:spPr>
                <a:xfrm>
                  <a:off x="6041918" y="4238745"/>
                  <a:ext cx="333136" cy="1129902"/>
                </a:xfrm>
                <a:prstGeom prst="rect">
                  <a:avLst/>
                </a:prstGeom>
                <a:noFill/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739"/>
                  <a:endParaRPr lang="en-US" sz="135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13" name="Group 112"/>
              <p:cNvGrpSpPr/>
              <p:nvPr/>
            </p:nvGrpSpPr>
            <p:grpSpPr>
              <a:xfrm>
                <a:off x="6470044" y="2731461"/>
                <a:ext cx="396194" cy="3787769"/>
                <a:chOff x="6470044" y="2731461"/>
                <a:chExt cx="396194" cy="3787769"/>
              </a:xfrm>
            </p:grpSpPr>
            <p:sp>
              <p:nvSpPr>
                <p:cNvPr id="128" name="Rectangle 127"/>
                <p:cNvSpPr/>
                <p:nvPr/>
              </p:nvSpPr>
              <p:spPr>
                <a:xfrm>
                  <a:off x="6544187" y="3092923"/>
                  <a:ext cx="199448" cy="1055714"/>
                </a:xfrm>
                <a:prstGeom prst="rect">
                  <a:avLst/>
                </a:prstGeom>
                <a:solidFill>
                  <a:schemeClr val="tx2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739"/>
                  <a:endParaRPr lang="en-US" sz="13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9" name="Rectangle 128"/>
                <p:cNvSpPr/>
                <p:nvPr/>
              </p:nvSpPr>
              <p:spPr>
                <a:xfrm>
                  <a:off x="6557664" y="4271572"/>
                  <a:ext cx="199448" cy="1055714"/>
                </a:xfrm>
                <a:prstGeom prst="rect">
                  <a:avLst/>
                </a:prstGeom>
                <a:solidFill>
                  <a:schemeClr val="tx2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739"/>
                  <a:endParaRPr lang="en-US" sz="13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0" name="Rectangle 129"/>
                <p:cNvSpPr/>
                <p:nvPr/>
              </p:nvSpPr>
              <p:spPr>
                <a:xfrm>
                  <a:off x="6560659" y="5463516"/>
                  <a:ext cx="199448" cy="1055714"/>
                </a:xfrm>
                <a:prstGeom prst="rect">
                  <a:avLst/>
                </a:prstGeom>
                <a:solidFill>
                  <a:schemeClr val="tx2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739"/>
                  <a:endParaRPr lang="en-US" sz="13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1" name="TextBox 130"/>
                <p:cNvSpPr txBox="1"/>
                <p:nvPr/>
              </p:nvSpPr>
              <p:spPr>
                <a:xfrm>
                  <a:off x="6470044" y="2731461"/>
                  <a:ext cx="396194" cy="31886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defTabSz="685739"/>
                  <a:r>
                    <a:rPr lang="en-US" sz="800" dirty="0"/>
                    <a:t>C3</a:t>
                  </a:r>
                </a:p>
              </p:txBody>
            </p:sp>
            <p:sp>
              <p:nvSpPr>
                <p:cNvPr id="132" name="Rectangle 131"/>
                <p:cNvSpPr/>
                <p:nvPr/>
              </p:nvSpPr>
              <p:spPr>
                <a:xfrm>
                  <a:off x="6477343" y="3055829"/>
                  <a:ext cx="333136" cy="1129902"/>
                </a:xfrm>
                <a:prstGeom prst="rect">
                  <a:avLst/>
                </a:prstGeom>
                <a:noFill/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739"/>
                  <a:endParaRPr lang="en-US" sz="13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3" name="Rectangle 132"/>
                <p:cNvSpPr/>
                <p:nvPr/>
              </p:nvSpPr>
              <p:spPr>
                <a:xfrm>
                  <a:off x="6485981" y="4238745"/>
                  <a:ext cx="333136" cy="1129902"/>
                </a:xfrm>
                <a:prstGeom prst="rect">
                  <a:avLst/>
                </a:prstGeom>
                <a:noFill/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739"/>
                  <a:endParaRPr lang="en-US" sz="135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14" name="Group 113"/>
              <p:cNvGrpSpPr/>
              <p:nvPr/>
            </p:nvGrpSpPr>
            <p:grpSpPr>
              <a:xfrm>
                <a:off x="7325647" y="2731420"/>
                <a:ext cx="423562" cy="3787810"/>
                <a:chOff x="7325647" y="2731420"/>
                <a:chExt cx="423562" cy="3787810"/>
              </a:xfrm>
            </p:grpSpPr>
            <p:sp>
              <p:nvSpPr>
                <p:cNvPr id="122" name="Rectangle 121"/>
                <p:cNvSpPr/>
                <p:nvPr/>
              </p:nvSpPr>
              <p:spPr>
                <a:xfrm>
                  <a:off x="7392491" y="3092923"/>
                  <a:ext cx="199448" cy="1055714"/>
                </a:xfrm>
                <a:prstGeom prst="rect">
                  <a:avLst/>
                </a:prstGeom>
                <a:solidFill>
                  <a:schemeClr val="tx2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739"/>
                  <a:endParaRPr lang="en-US" sz="13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3" name="Rectangle 122"/>
                <p:cNvSpPr/>
                <p:nvPr/>
              </p:nvSpPr>
              <p:spPr>
                <a:xfrm>
                  <a:off x="7401617" y="4275838"/>
                  <a:ext cx="199448" cy="1055714"/>
                </a:xfrm>
                <a:prstGeom prst="rect">
                  <a:avLst/>
                </a:prstGeom>
                <a:solidFill>
                  <a:schemeClr val="tx2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739"/>
                  <a:endParaRPr lang="en-US" sz="13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4" name="Rectangle 123"/>
                <p:cNvSpPr/>
                <p:nvPr/>
              </p:nvSpPr>
              <p:spPr>
                <a:xfrm>
                  <a:off x="7415906" y="5463516"/>
                  <a:ext cx="199448" cy="1055714"/>
                </a:xfrm>
                <a:prstGeom prst="rect">
                  <a:avLst/>
                </a:prstGeom>
                <a:solidFill>
                  <a:schemeClr val="tx2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739"/>
                  <a:endParaRPr lang="en-US" sz="13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5" name="TextBox 124"/>
                <p:cNvSpPr txBox="1"/>
                <p:nvPr/>
              </p:nvSpPr>
              <p:spPr>
                <a:xfrm>
                  <a:off x="7327071" y="2731420"/>
                  <a:ext cx="422138" cy="31886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defTabSz="685739"/>
                  <a:r>
                    <a:rPr lang="en-US" sz="800" dirty="0"/>
                    <a:t>C5</a:t>
                  </a:r>
                </a:p>
              </p:txBody>
            </p:sp>
            <p:sp>
              <p:nvSpPr>
                <p:cNvPr id="126" name="Rectangle 125"/>
                <p:cNvSpPr/>
                <p:nvPr/>
              </p:nvSpPr>
              <p:spPr>
                <a:xfrm>
                  <a:off x="7325647" y="3056337"/>
                  <a:ext cx="333136" cy="1129902"/>
                </a:xfrm>
                <a:prstGeom prst="rect">
                  <a:avLst/>
                </a:prstGeom>
                <a:noFill/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739"/>
                  <a:endParaRPr lang="en-US" sz="13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7" name="Rectangle 126"/>
                <p:cNvSpPr/>
                <p:nvPr/>
              </p:nvSpPr>
              <p:spPr>
                <a:xfrm>
                  <a:off x="7336597" y="4238744"/>
                  <a:ext cx="333136" cy="1129902"/>
                </a:xfrm>
                <a:prstGeom prst="rect">
                  <a:avLst/>
                </a:prstGeom>
                <a:noFill/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739"/>
                  <a:endParaRPr lang="en-US" sz="135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15" name="Group 114"/>
              <p:cNvGrpSpPr/>
              <p:nvPr/>
            </p:nvGrpSpPr>
            <p:grpSpPr>
              <a:xfrm>
                <a:off x="6909785" y="2731420"/>
                <a:ext cx="415862" cy="3824904"/>
                <a:chOff x="6909785" y="2731420"/>
                <a:chExt cx="415862" cy="3824904"/>
              </a:xfrm>
            </p:grpSpPr>
            <p:sp>
              <p:nvSpPr>
                <p:cNvPr id="116" name="Rectangle 115"/>
                <p:cNvSpPr/>
                <p:nvPr/>
              </p:nvSpPr>
              <p:spPr>
                <a:xfrm>
                  <a:off x="6978607" y="3092923"/>
                  <a:ext cx="199448" cy="1055714"/>
                </a:xfrm>
                <a:prstGeom prst="rect">
                  <a:avLst/>
                </a:prstGeom>
                <a:solidFill>
                  <a:schemeClr val="tx2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739"/>
                  <a:endParaRPr lang="en-US" sz="13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7" name="Rectangle 116"/>
                <p:cNvSpPr/>
                <p:nvPr/>
              </p:nvSpPr>
              <p:spPr>
                <a:xfrm>
                  <a:off x="6985699" y="4278903"/>
                  <a:ext cx="199448" cy="1055714"/>
                </a:xfrm>
                <a:prstGeom prst="rect">
                  <a:avLst/>
                </a:prstGeom>
                <a:solidFill>
                  <a:schemeClr val="tx2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739"/>
                  <a:endParaRPr lang="en-US" sz="13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8" name="TextBox 117"/>
                <p:cNvSpPr txBox="1"/>
                <p:nvPr/>
              </p:nvSpPr>
              <p:spPr>
                <a:xfrm>
                  <a:off x="6909785" y="2731420"/>
                  <a:ext cx="415862" cy="31886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defTabSz="685739"/>
                  <a:r>
                    <a:rPr lang="en-US" sz="800" dirty="0"/>
                    <a:t>C4</a:t>
                  </a:r>
                </a:p>
              </p:txBody>
            </p:sp>
            <p:sp>
              <p:nvSpPr>
                <p:cNvPr id="119" name="Rectangle 118"/>
                <p:cNvSpPr/>
                <p:nvPr/>
              </p:nvSpPr>
              <p:spPr>
                <a:xfrm>
                  <a:off x="6911763" y="3056337"/>
                  <a:ext cx="333136" cy="1129902"/>
                </a:xfrm>
                <a:prstGeom prst="rect">
                  <a:avLst/>
                </a:prstGeom>
                <a:noFill/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739"/>
                  <a:endParaRPr lang="en-US" sz="13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0" name="Rectangle 119"/>
                <p:cNvSpPr/>
                <p:nvPr/>
              </p:nvSpPr>
              <p:spPr>
                <a:xfrm>
                  <a:off x="6918920" y="4238745"/>
                  <a:ext cx="333136" cy="1129902"/>
                </a:xfrm>
                <a:prstGeom prst="rect">
                  <a:avLst/>
                </a:prstGeom>
                <a:noFill/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739"/>
                  <a:endParaRPr lang="en-US" sz="13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1" name="Rectangle 120"/>
                <p:cNvSpPr/>
                <p:nvPr/>
              </p:nvSpPr>
              <p:spPr>
                <a:xfrm>
                  <a:off x="6944643" y="5426422"/>
                  <a:ext cx="333136" cy="1129902"/>
                </a:xfrm>
                <a:prstGeom prst="rect">
                  <a:avLst/>
                </a:prstGeom>
                <a:noFill/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739"/>
                  <a:endParaRPr lang="en-US" sz="135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06" name="Rectangle 105"/>
            <p:cNvSpPr/>
            <p:nvPr/>
          </p:nvSpPr>
          <p:spPr>
            <a:xfrm>
              <a:off x="7007185" y="5463512"/>
              <a:ext cx="199448" cy="105571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39"/>
              <a:endParaRPr 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7334662" y="5426419"/>
              <a:ext cx="333136" cy="1129901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39"/>
              <a:endParaRPr 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6490536" y="5432172"/>
              <a:ext cx="333136" cy="1129902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39"/>
              <a:endParaRPr 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6041918" y="5426422"/>
              <a:ext cx="333136" cy="1129902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39"/>
              <a:endParaRPr 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5608218" y="5426423"/>
              <a:ext cx="344907" cy="1129902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39"/>
              <a:endParaRPr lang="en-US" sz="1350" dirty="0">
                <a:solidFill>
                  <a:schemeClr val="tx1"/>
                </a:solidFill>
              </a:endParaRPr>
            </a:p>
          </p:txBody>
        </p:sp>
      </p:grpSp>
      <p:sp>
        <p:nvSpPr>
          <p:cNvPr id="146" name="Text Placeholder 2"/>
          <p:cNvSpPr txBox="1">
            <a:spLocks/>
          </p:cNvSpPr>
          <p:nvPr/>
        </p:nvSpPr>
        <p:spPr>
          <a:xfrm>
            <a:off x="6088203" y="2878046"/>
            <a:ext cx="2876002" cy="2470671"/>
          </a:xfrm>
          <a:prstGeom prst="rect">
            <a:avLst/>
          </a:prstGeom>
        </p:spPr>
        <p:txBody>
          <a:bodyPr/>
          <a:lstStyle>
            <a:lvl1pPr marL="460375" indent="-46037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Blip>
                <a:blip r:embed="rId2"/>
              </a:buBlip>
              <a:defRPr sz="32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855663" indent="-395288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Blip>
                <a:blip r:embed="rId2"/>
              </a:buBlip>
              <a:defRPr sz="28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1258888" indent="-40322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Blip>
                <a:blip r:embed="rId2"/>
              </a:buBlip>
              <a:defRPr sz="24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604963" indent="-34607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Blip>
                <a:blip r:embed="rId2"/>
              </a:buBlip>
              <a:defRPr sz="20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941513" indent="-33655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Blip>
                <a:blip r:embed="rId2"/>
              </a:buBlip>
              <a:defRPr sz="20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1800" dirty="0" smtClean="0">
                <a:solidFill>
                  <a:schemeClr val="tx1"/>
                </a:solidFill>
              </a:rPr>
              <a:t>Zalety</a:t>
            </a:r>
            <a:r>
              <a:rPr lang="en-US" sz="1800" dirty="0" smtClean="0">
                <a:solidFill>
                  <a:schemeClr val="tx1"/>
                </a:solidFill>
              </a:rPr>
              <a:t>:</a:t>
            </a:r>
            <a:endParaRPr lang="en-US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l-PL" sz="1500" b="1" dirty="0" smtClean="0">
                <a:solidFill>
                  <a:schemeClr val="tx1"/>
                </a:solidFill>
              </a:rPr>
              <a:t>Kompresja</a:t>
            </a:r>
            <a:r>
              <a:rPr lang="en-US" sz="1500" b="1" dirty="0" smtClean="0">
                <a:solidFill>
                  <a:schemeClr val="tx1"/>
                </a:solidFill>
              </a:rPr>
              <a:t>:</a:t>
            </a:r>
            <a:endParaRPr lang="en-US" sz="1200" b="1" dirty="0">
              <a:solidFill>
                <a:schemeClr val="tx1"/>
              </a:solidFill>
            </a:endParaRPr>
          </a:p>
          <a:p>
            <a:pPr marL="345250" lvl="1" indent="0">
              <a:buNone/>
            </a:pPr>
            <a:r>
              <a:rPr lang="pl-PL" sz="1350" dirty="0" smtClean="0">
                <a:solidFill>
                  <a:schemeClr val="tx1"/>
                </a:solidFill>
              </a:rPr>
              <a:t>Dane z tej samej kolumny lepiej się kompresują</a:t>
            </a:r>
            <a:endParaRPr lang="en-US" sz="1350" dirty="0">
              <a:solidFill>
                <a:schemeClr val="tx1"/>
              </a:solidFill>
            </a:endParaRPr>
          </a:p>
          <a:p>
            <a:pPr marL="345250" lvl="1" indent="0">
              <a:buNone/>
            </a:pPr>
            <a:endParaRPr lang="en-US" sz="135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l-PL" sz="1500" b="1" dirty="0" smtClean="0">
                <a:solidFill>
                  <a:schemeClr val="tx1"/>
                </a:solidFill>
              </a:rPr>
              <a:t>Mniej</a:t>
            </a:r>
            <a:r>
              <a:rPr lang="en-US" sz="1500" b="1" dirty="0" smtClean="0">
                <a:solidFill>
                  <a:schemeClr val="tx1"/>
                </a:solidFill>
              </a:rPr>
              <a:t> </a:t>
            </a:r>
            <a:r>
              <a:rPr lang="en-US" sz="1500" b="1" dirty="0">
                <a:solidFill>
                  <a:schemeClr val="tx1"/>
                </a:solidFill>
              </a:rPr>
              <a:t>I/O:</a:t>
            </a:r>
          </a:p>
          <a:p>
            <a:pPr marL="345250" lvl="1" indent="0">
              <a:buNone/>
            </a:pPr>
            <a:r>
              <a:rPr lang="pl-PL" sz="1350" dirty="0" smtClean="0">
                <a:solidFill>
                  <a:schemeClr val="tx1"/>
                </a:solidFill>
              </a:rPr>
              <a:t>Pobierane są tylko potrzebne w zapytaniu kolumny</a:t>
            </a:r>
            <a:endParaRPr lang="en-US" sz="1350" dirty="0">
              <a:solidFill>
                <a:schemeClr val="tx1"/>
              </a:solidFill>
            </a:endParaRPr>
          </a:p>
          <a:p>
            <a:pPr marL="345250" lvl="1" indent="0">
              <a:buNone/>
            </a:pPr>
            <a:endParaRPr lang="en-US" sz="1350" dirty="0">
              <a:solidFill>
                <a:schemeClr val="tx1"/>
              </a:solidFill>
            </a:endParaRPr>
          </a:p>
          <a:p>
            <a:pPr marL="0" lvl="1" indent="0">
              <a:buNone/>
            </a:pPr>
            <a:r>
              <a:rPr lang="pl-PL" sz="1500" b="1" dirty="0" smtClean="0">
                <a:solidFill>
                  <a:schemeClr val="tx1"/>
                </a:solidFill>
              </a:rPr>
              <a:t>Wydajność</a:t>
            </a:r>
            <a:r>
              <a:rPr lang="en-US" sz="1500" b="1" dirty="0" smtClean="0">
                <a:solidFill>
                  <a:schemeClr val="tx1"/>
                </a:solidFill>
              </a:rPr>
              <a:t>:</a:t>
            </a:r>
            <a:endParaRPr lang="en-US" sz="1500" b="1" dirty="0">
              <a:solidFill>
                <a:schemeClr val="tx1"/>
              </a:solidFill>
            </a:endParaRPr>
          </a:p>
          <a:p>
            <a:pPr marL="345250" lvl="1" indent="0">
              <a:buNone/>
            </a:pPr>
            <a:r>
              <a:rPr lang="pl-PL" sz="1350" dirty="0" smtClean="0">
                <a:solidFill>
                  <a:schemeClr val="tx1"/>
                </a:solidFill>
              </a:rPr>
              <a:t>Więcej danych mieści się w pamięci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47" name="Text Placeholder 2"/>
          <p:cNvSpPr txBox="1">
            <a:spLocks/>
          </p:cNvSpPr>
          <p:nvPr/>
        </p:nvSpPr>
        <p:spPr>
          <a:xfrm>
            <a:off x="336862" y="2046644"/>
            <a:ext cx="3213759" cy="332351"/>
          </a:xfrm>
          <a:prstGeom prst="rect">
            <a:avLst/>
          </a:prstGeom>
        </p:spPr>
        <p:txBody>
          <a:bodyPr/>
          <a:lstStyle>
            <a:lvl1pPr marL="460375" indent="-46037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Blip>
                <a:blip r:embed="rId2"/>
              </a:buBlip>
              <a:defRPr sz="32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855663" indent="-395288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Blip>
                <a:blip r:embed="rId2"/>
              </a:buBlip>
              <a:defRPr sz="28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1258888" indent="-40322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Blip>
                <a:blip r:embed="rId2"/>
              </a:buBlip>
              <a:defRPr sz="24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604963" indent="-34607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Blip>
                <a:blip r:embed="rId2"/>
              </a:buBlip>
              <a:defRPr sz="20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941513" indent="-33655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Blip>
                <a:blip r:embed="rId2"/>
              </a:buBlip>
              <a:defRPr sz="20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2100" dirty="0" smtClean="0">
                <a:solidFill>
                  <a:schemeClr val="tx1"/>
                </a:solidFill>
              </a:rPr>
              <a:t>Dane trzymane jako wiersze</a:t>
            </a:r>
            <a:endParaRPr lang="en-US" sz="2100" dirty="0">
              <a:solidFill>
                <a:schemeClr val="tx1"/>
              </a:solidFill>
            </a:endParaRPr>
          </a:p>
        </p:txBody>
      </p:sp>
      <p:sp>
        <p:nvSpPr>
          <p:cNvPr id="148" name="Text Placeholder 2"/>
          <p:cNvSpPr txBox="1">
            <a:spLocks/>
          </p:cNvSpPr>
          <p:nvPr/>
        </p:nvSpPr>
        <p:spPr>
          <a:xfrm>
            <a:off x="4987691" y="2046519"/>
            <a:ext cx="3451425" cy="332351"/>
          </a:xfrm>
          <a:prstGeom prst="rect">
            <a:avLst/>
          </a:prstGeom>
        </p:spPr>
        <p:txBody>
          <a:bodyPr/>
          <a:lstStyle>
            <a:lvl1pPr marL="460375" indent="-46037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Blip>
                <a:blip r:embed="rId2"/>
              </a:buBlip>
              <a:defRPr sz="32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855663" indent="-395288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Blip>
                <a:blip r:embed="rId2"/>
              </a:buBlip>
              <a:defRPr sz="28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1258888" indent="-40322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Blip>
                <a:blip r:embed="rId2"/>
              </a:buBlip>
              <a:defRPr sz="24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604963" indent="-34607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Blip>
                <a:blip r:embed="rId2"/>
              </a:buBlip>
              <a:defRPr sz="20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941513" indent="-33655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Blip>
                <a:blip r:embed="rId2"/>
              </a:buBlip>
              <a:defRPr sz="20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2100" dirty="0" smtClean="0">
                <a:solidFill>
                  <a:schemeClr val="tx1"/>
                </a:solidFill>
              </a:rPr>
              <a:t>Dane trzymane jako kolumny</a:t>
            </a:r>
            <a:endParaRPr lang="en-US" sz="2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168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" grpId="0"/>
      <p:bldP spid="14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ColumnStore</a:t>
            </a:r>
            <a:r>
              <a:rPr lang="pl-PL" dirty="0"/>
              <a:t> Index - </a:t>
            </a:r>
            <a:r>
              <a:rPr lang="pl-PL" dirty="0" smtClean="0"/>
              <a:t>budowa</a:t>
            </a:r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2014</a:t>
            </a:r>
            <a:endParaRPr lang="pl-PL" dirty="0" smtClean="0"/>
          </a:p>
        </p:txBody>
      </p:sp>
      <p:sp>
        <p:nvSpPr>
          <p:cNvPr id="5" name="Rectangle 4"/>
          <p:cNvSpPr/>
          <p:nvPr/>
        </p:nvSpPr>
        <p:spPr>
          <a:xfrm>
            <a:off x="727259" y="2798887"/>
            <a:ext cx="265824" cy="791674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39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39654" y="3689519"/>
            <a:ext cx="265824" cy="79167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39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42468" y="4580151"/>
            <a:ext cx="265824" cy="791674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39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5800" y="2596537"/>
            <a:ext cx="303288" cy="2308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defTabSz="685739"/>
            <a:r>
              <a:rPr lang="en-US" sz="900" dirty="0"/>
              <a:t>C1</a:t>
            </a:r>
          </a:p>
        </p:txBody>
      </p:sp>
      <p:sp>
        <p:nvSpPr>
          <p:cNvPr id="9" name="Rectangle 8"/>
          <p:cNvSpPr/>
          <p:nvPr/>
        </p:nvSpPr>
        <p:spPr>
          <a:xfrm>
            <a:off x="635480" y="2775023"/>
            <a:ext cx="459690" cy="847306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39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35479" y="3661703"/>
            <a:ext cx="459692" cy="847306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39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302603" y="2802839"/>
            <a:ext cx="265824" cy="791674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39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310685" y="3689519"/>
            <a:ext cx="265824" cy="79167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39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308952" y="4580151"/>
            <a:ext cx="265824" cy="791674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39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88432" y="2600109"/>
            <a:ext cx="484299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685739"/>
            <a:r>
              <a:rPr lang="en-US" sz="900" dirty="0"/>
              <a:t>C2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220460" y="2775023"/>
            <a:ext cx="444003" cy="847306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39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213514" y="3661704"/>
            <a:ext cx="444003" cy="847306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39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882935" y="2802459"/>
            <a:ext cx="265824" cy="791674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39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900898" y="3686320"/>
            <a:ext cx="265824" cy="79167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39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904889" y="4580151"/>
            <a:ext cx="265824" cy="791674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39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852059" y="2596568"/>
            <a:ext cx="528046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685739"/>
            <a:r>
              <a:rPr lang="en-US" sz="900" dirty="0"/>
              <a:t>C3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793847" y="2774643"/>
            <a:ext cx="444002" cy="847306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39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805360" y="3661704"/>
            <a:ext cx="444002" cy="847306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39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013553" y="2802459"/>
            <a:ext cx="265824" cy="791674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39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025717" y="3689519"/>
            <a:ext cx="265824" cy="79167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39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044761" y="4580151"/>
            <a:ext cx="265824" cy="791674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39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994301" y="2596537"/>
            <a:ext cx="562624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685739"/>
            <a:r>
              <a:rPr lang="en-US" sz="900" dirty="0"/>
              <a:t>C5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924464" y="2775023"/>
            <a:ext cx="444003" cy="847306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39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939058" y="3661703"/>
            <a:ext cx="444003" cy="847306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39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582828" y="2798887"/>
            <a:ext cx="265824" cy="791674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39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603675" y="3686320"/>
            <a:ext cx="265824" cy="79167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39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621242" y="4580151"/>
            <a:ext cx="265824" cy="791674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39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562475" y="2596537"/>
            <a:ext cx="670040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685739"/>
            <a:r>
              <a:rPr lang="en-US" sz="900" dirty="0"/>
              <a:t>C6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493739" y="2771071"/>
            <a:ext cx="444002" cy="847306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39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508238" y="3661704"/>
            <a:ext cx="444002" cy="847306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39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461929" y="2802459"/>
            <a:ext cx="265824" cy="791674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39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471382" y="3691818"/>
            <a:ext cx="265824" cy="79167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39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438144" y="2596537"/>
            <a:ext cx="554260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685739"/>
            <a:r>
              <a:rPr lang="en-US" sz="900" dirty="0"/>
              <a:t>C4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372841" y="2775023"/>
            <a:ext cx="444003" cy="847306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39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382379" y="3661704"/>
            <a:ext cx="444003" cy="847306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39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416663" y="4552335"/>
            <a:ext cx="444003" cy="847306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39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500019" y="4580151"/>
            <a:ext cx="265824" cy="791674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39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936480" y="4552335"/>
            <a:ext cx="444003" cy="847306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39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527282" y="4549276"/>
            <a:ext cx="444003" cy="847306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39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811430" y="4556649"/>
            <a:ext cx="444003" cy="847306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39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213514" y="4552335"/>
            <a:ext cx="444003" cy="847306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39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35480" y="4552335"/>
            <a:ext cx="459690" cy="847306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39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4916" y="1829959"/>
            <a:ext cx="15705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39"/>
            <a:r>
              <a:rPr lang="en-US" sz="1500" dirty="0"/>
              <a:t>Row Group  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2372841" y="2391255"/>
            <a:ext cx="671919" cy="24133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 bwMode="auto">
          <a:xfrm>
            <a:off x="505402" y="3642241"/>
            <a:ext cx="3582035" cy="885771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68567" tIns="34284" rIns="68567" bIns="34284" numCol="1" rtlCol="0" anchor="ctr" anchorCtr="0" compatLnSpc="1">
            <a:prstTxWarp prst="textNoShape">
              <a:avLst/>
            </a:prstTxWarp>
          </a:bodyPr>
          <a:lstStyle/>
          <a:p>
            <a:pPr algn="ctr" defTabSz="685513"/>
            <a:endParaRPr lang="en-US" sz="1650" dirty="0">
              <a:solidFill>
                <a:schemeClr val="tx1"/>
              </a:solidFill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324075" y="2129998"/>
            <a:ext cx="181328" cy="1492332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553698" y="2091216"/>
            <a:ext cx="232815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39"/>
            <a:r>
              <a:rPr lang="en-US" sz="1500" dirty="0"/>
              <a:t>Column Segment</a:t>
            </a:r>
          </a:p>
        </p:txBody>
      </p:sp>
      <p:sp>
        <p:nvSpPr>
          <p:cNvPr id="53" name="Text Placeholder 2"/>
          <p:cNvSpPr txBox="1">
            <a:spLocks/>
          </p:cNvSpPr>
          <p:nvPr/>
        </p:nvSpPr>
        <p:spPr>
          <a:xfrm>
            <a:off x="4620050" y="1829959"/>
            <a:ext cx="4066750" cy="2470671"/>
          </a:xfrm>
          <a:prstGeom prst="rect">
            <a:avLst/>
          </a:prstGeom>
        </p:spPr>
        <p:txBody>
          <a:bodyPr/>
          <a:lstStyle>
            <a:lvl1pPr marL="460375" indent="-46037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Blip>
                <a:blip r:embed="rId2"/>
              </a:buBlip>
              <a:defRPr sz="32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855663" indent="-395288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Blip>
                <a:blip r:embed="rId2"/>
              </a:buBlip>
              <a:defRPr sz="28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1258888" indent="-40322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Blip>
                <a:blip r:embed="rId2"/>
              </a:buBlip>
              <a:defRPr sz="24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604963" indent="-34607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Blip>
                <a:blip r:embed="rId2"/>
              </a:buBlip>
              <a:defRPr sz="20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941513" indent="-33655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Blip>
                <a:blip r:embed="rId2"/>
              </a:buBlip>
              <a:defRPr sz="20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1"/>
                </a:solidFill>
              </a:rPr>
              <a:t>Row </a:t>
            </a:r>
            <a:r>
              <a:rPr lang="en-US" sz="1800" b="1" dirty="0" smtClean="0">
                <a:solidFill>
                  <a:schemeClr val="tx1"/>
                </a:solidFill>
              </a:rPr>
              <a:t>Group</a:t>
            </a:r>
            <a:endParaRPr lang="pl-PL" sz="1800" b="1" dirty="0" smtClean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pl-PL" sz="1400" dirty="0" smtClean="0">
                <a:solidFill>
                  <a:schemeClr val="tx1"/>
                </a:solidFill>
              </a:rPr>
              <a:t>Zbiór wierszy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 smtClean="0">
                <a:solidFill>
                  <a:schemeClr val="tx1"/>
                </a:solidFill>
              </a:rPr>
              <a:t>Column Segment </a:t>
            </a:r>
            <a:endParaRPr lang="pl-PL" sz="1800" b="1" dirty="0" smtClean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pl-PL" sz="1400" dirty="0" smtClean="0">
                <a:solidFill>
                  <a:schemeClr val="tx1"/>
                </a:solidFill>
              </a:rPr>
              <a:t>Zawiera wartości z jednej kolumny w obrębie jednej grupy wierszy</a:t>
            </a:r>
            <a:endParaRPr lang="en-US" sz="1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pl-PL" sz="1800" dirty="0" smtClean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l-PL" sz="1800" dirty="0" smtClean="0">
                <a:solidFill>
                  <a:schemeClr val="tx1"/>
                </a:solidFill>
              </a:rPr>
              <a:t>Segmenty są </a:t>
            </a:r>
            <a:r>
              <a:rPr lang="pl-PL" sz="1800" dirty="0" smtClean="0">
                <a:solidFill>
                  <a:schemeClr val="tx1"/>
                </a:solidFill>
              </a:rPr>
              <a:t>kompresowane</a:t>
            </a:r>
            <a:endParaRPr lang="en-US" sz="18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l-PL" sz="1800" dirty="0" smtClean="0">
                <a:solidFill>
                  <a:schemeClr val="tx1"/>
                </a:solidFill>
              </a:rPr>
              <a:t>Każdy segment to osobny BLOB</a:t>
            </a:r>
            <a:endParaRPr lang="en-US" sz="18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l-PL" sz="1800" dirty="0" smtClean="0">
                <a:solidFill>
                  <a:schemeClr val="tx1"/>
                </a:solidFill>
              </a:rPr>
              <a:t>Segment jest jednostką transferu danych między dyskiem a pamięcią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617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ColumnStore</a:t>
            </a:r>
            <a:r>
              <a:rPr lang="pl-PL" dirty="0" smtClean="0"/>
              <a:t> Index – jak to działa(-</a:t>
            </a:r>
            <a:r>
              <a:rPr lang="pl-PL" dirty="0" err="1" smtClean="0"/>
              <a:t>ło</a:t>
            </a:r>
            <a:r>
              <a:rPr lang="pl-PL" dirty="0" smtClean="0"/>
              <a:t>)</a:t>
            </a:r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2014</a:t>
            </a:r>
            <a:endParaRPr lang="pl-PL" dirty="0" smtClean="0"/>
          </a:p>
        </p:txBody>
      </p:sp>
      <p:graphicFrame>
        <p:nvGraphicFramePr>
          <p:cNvPr id="5" name="Content Placeholder 3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2061237365"/>
              </p:ext>
            </p:extLst>
          </p:nvPr>
        </p:nvGraphicFramePr>
        <p:xfrm>
          <a:off x="1143000" y="1676400"/>
          <a:ext cx="6629402" cy="397915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81673"/>
                <a:gridCol w="1072501"/>
                <a:gridCol w="973527"/>
                <a:gridCol w="973527"/>
                <a:gridCol w="973527"/>
                <a:gridCol w="1354647"/>
              </a:tblGrid>
              <a:tr h="490182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OrderDateKey</a:t>
                      </a:r>
                      <a:endParaRPr lang="en-US" sz="1400" dirty="0"/>
                    </a:p>
                  </a:txBody>
                  <a:tcPr marL="77388" marR="77388" marT="38694" marB="38694"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ProductKey</a:t>
                      </a:r>
                      <a:endParaRPr lang="en-US" sz="1400" dirty="0"/>
                    </a:p>
                  </a:txBody>
                  <a:tcPr marL="77388" marR="77388" marT="38694" marB="38694"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StoreKey</a:t>
                      </a:r>
                      <a:endParaRPr lang="en-US" sz="1400" dirty="0"/>
                    </a:p>
                  </a:txBody>
                  <a:tcPr marL="77388" marR="77388" marT="38694" marB="38694"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RegionKey</a:t>
                      </a:r>
                      <a:endParaRPr lang="en-US" sz="1400" dirty="0"/>
                    </a:p>
                  </a:txBody>
                  <a:tcPr marL="77388" marR="77388" marT="38694" marB="38694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Quantity</a:t>
                      </a:r>
                      <a:endParaRPr lang="en-US" sz="1400" dirty="0"/>
                    </a:p>
                  </a:txBody>
                  <a:tcPr marL="77388" marR="77388" marT="38694" marB="38694"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SalesAmount</a:t>
                      </a:r>
                      <a:endParaRPr lang="en-US" sz="1400" dirty="0"/>
                    </a:p>
                  </a:txBody>
                  <a:tcPr marL="77388" marR="77388" marT="38694" marB="38694"/>
                </a:tc>
              </a:tr>
              <a:tr h="28378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20101107</a:t>
                      </a:r>
                      <a:endParaRPr lang="en-US" sz="1400" dirty="0"/>
                    </a:p>
                  </a:txBody>
                  <a:tcPr marL="77388" marR="77388" marT="38694" marB="38694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106</a:t>
                      </a:r>
                      <a:endParaRPr lang="en-US" sz="1400" dirty="0"/>
                    </a:p>
                  </a:txBody>
                  <a:tcPr marL="77388" marR="77388" marT="38694" marB="38694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01</a:t>
                      </a:r>
                      <a:endParaRPr lang="en-US" sz="1400" dirty="0"/>
                    </a:p>
                  </a:txBody>
                  <a:tcPr marL="77388" marR="77388" marT="38694" marB="38694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77388" marR="77388" marT="38694" marB="38694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marL="77388" marR="77388" marT="38694" marB="38694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30.00</a:t>
                      </a:r>
                      <a:endParaRPr lang="en-US" sz="1400" dirty="0"/>
                    </a:p>
                  </a:txBody>
                  <a:tcPr marL="77388" marR="77388" marT="38694" marB="38694"/>
                </a:tc>
              </a:tr>
              <a:tr h="28378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20101107</a:t>
                      </a:r>
                      <a:endParaRPr lang="en-US" sz="1400" dirty="0"/>
                    </a:p>
                  </a:txBody>
                  <a:tcPr marL="77388" marR="77388" marT="38694" marB="38694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103</a:t>
                      </a:r>
                      <a:endParaRPr lang="en-US" sz="1400" dirty="0"/>
                    </a:p>
                  </a:txBody>
                  <a:tcPr marL="77388" marR="77388" marT="38694" marB="38694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04</a:t>
                      </a:r>
                      <a:endParaRPr lang="en-US" sz="1400" dirty="0"/>
                    </a:p>
                  </a:txBody>
                  <a:tcPr marL="77388" marR="77388" marT="38694" marB="38694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marL="77388" marR="77388" marT="38694" marB="38694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77388" marR="77388" marT="38694" marB="38694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17.00</a:t>
                      </a:r>
                      <a:endParaRPr lang="en-US" sz="1400" dirty="0"/>
                    </a:p>
                  </a:txBody>
                  <a:tcPr marL="77388" marR="77388" marT="38694" marB="38694"/>
                </a:tc>
              </a:tr>
              <a:tr h="28378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20101107</a:t>
                      </a:r>
                      <a:endParaRPr lang="en-US" sz="1400" dirty="0"/>
                    </a:p>
                  </a:txBody>
                  <a:tcPr marL="77388" marR="77388" marT="38694" marB="38694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109</a:t>
                      </a:r>
                      <a:endParaRPr lang="en-US" sz="1400" dirty="0"/>
                    </a:p>
                  </a:txBody>
                  <a:tcPr marL="77388" marR="77388" marT="38694" marB="38694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04</a:t>
                      </a:r>
                      <a:endParaRPr lang="en-US" sz="1400" dirty="0"/>
                    </a:p>
                  </a:txBody>
                  <a:tcPr marL="77388" marR="77388" marT="38694" marB="38694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marL="77388" marR="77388" marT="38694" marB="38694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marL="77388" marR="77388" marT="38694" marB="38694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20.00</a:t>
                      </a:r>
                      <a:endParaRPr lang="en-US" sz="1400" dirty="0"/>
                    </a:p>
                  </a:txBody>
                  <a:tcPr marL="77388" marR="77388" marT="38694" marB="38694"/>
                </a:tc>
              </a:tr>
              <a:tr h="28378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20101107</a:t>
                      </a:r>
                      <a:endParaRPr lang="en-US" sz="1400" dirty="0"/>
                    </a:p>
                  </a:txBody>
                  <a:tcPr marL="77388" marR="77388" marT="38694" marB="3869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103</a:t>
                      </a:r>
                    </a:p>
                  </a:txBody>
                  <a:tcPr marL="77388" marR="77388" marT="38694" marB="38694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03</a:t>
                      </a:r>
                      <a:endParaRPr lang="en-US" sz="1400" dirty="0"/>
                    </a:p>
                  </a:txBody>
                  <a:tcPr marL="77388" marR="77388" marT="38694" marB="38694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marL="77388" marR="77388" marT="38694" marB="38694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77388" marR="77388" marT="38694" marB="38694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17.00</a:t>
                      </a:r>
                      <a:endParaRPr lang="en-US" sz="1400" dirty="0"/>
                    </a:p>
                  </a:txBody>
                  <a:tcPr marL="77388" marR="77388" marT="38694" marB="38694"/>
                </a:tc>
              </a:tr>
              <a:tr h="28378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20101107</a:t>
                      </a:r>
                      <a:endParaRPr lang="en-US" sz="1400" dirty="0"/>
                    </a:p>
                  </a:txBody>
                  <a:tcPr marL="77388" marR="77388" marT="38694" marB="38694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106</a:t>
                      </a:r>
                      <a:endParaRPr lang="en-US" sz="1400" dirty="0"/>
                    </a:p>
                  </a:txBody>
                  <a:tcPr marL="77388" marR="77388" marT="38694" marB="38694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05</a:t>
                      </a:r>
                      <a:endParaRPr lang="en-US" sz="1400" dirty="0"/>
                    </a:p>
                  </a:txBody>
                  <a:tcPr marL="77388" marR="77388" marT="38694" marB="38694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77388" marR="77388" marT="38694" marB="38694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L="77388" marR="77388" marT="38694" marB="38694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20.00</a:t>
                      </a:r>
                      <a:endParaRPr lang="en-US" sz="1400" dirty="0"/>
                    </a:p>
                  </a:txBody>
                  <a:tcPr marL="77388" marR="77388" marT="38694" marB="38694"/>
                </a:tc>
              </a:tr>
              <a:tr h="28378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20101108</a:t>
                      </a:r>
                      <a:endParaRPr lang="en-US" sz="1400" dirty="0"/>
                    </a:p>
                  </a:txBody>
                  <a:tcPr marL="77388" marR="77388" marT="38694" marB="38694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106</a:t>
                      </a:r>
                      <a:endParaRPr lang="en-US" sz="1400" dirty="0"/>
                    </a:p>
                  </a:txBody>
                  <a:tcPr marL="77388" marR="77388" marT="38694" marB="38694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02</a:t>
                      </a:r>
                      <a:endParaRPr lang="en-US" sz="1400" dirty="0"/>
                    </a:p>
                  </a:txBody>
                  <a:tcPr marL="77388" marR="77388" marT="38694" marB="38694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77388" marR="77388" marT="38694" marB="38694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marL="77388" marR="77388" marT="38694" marB="38694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25.00</a:t>
                      </a:r>
                      <a:endParaRPr lang="en-US" sz="1400" dirty="0"/>
                    </a:p>
                  </a:txBody>
                  <a:tcPr marL="77388" marR="77388" marT="38694" marB="38694"/>
                </a:tc>
              </a:tr>
              <a:tr h="28378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20101108</a:t>
                      </a:r>
                      <a:endParaRPr lang="en-US" sz="1400" dirty="0"/>
                    </a:p>
                  </a:txBody>
                  <a:tcPr marL="77388" marR="77388" marT="38694" marB="38694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102</a:t>
                      </a:r>
                      <a:endParaRPr lang="en-US" sz="1400" dirty="0"/>
                    </a:p>
                  </a:txBody>
                  <a:tcPr marL="77388" marR="77388" marT="38694" marB="38694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02</a:t>
                      </a:r>
                      <a:endParaRPr lang="en-US" sz="1400" dirty="0"/>
                    </a:p>
                  </a:txBody>
                  <a:tcPr marL="77388" marR="77388" marT="38694" marB="38694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77388" marR="77388" marT="38694" marB="38694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77388" marR="77388" marT="38694" marB="38694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14.00</a:t>
                      </a:r>
                      <a:endParaRPr lang="en-US" sz="1400" dirty="0"/>
                    </a:p>
                  </a:txBody>
                  <a:tcPr marL="77388" marR="77388" marT="38694" marB="38694"/>
                </a:tc>
              </a:tr>
              <a:tr h="28378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20101108</a:t>
                      </a:r>
                      <a:endParaRPr lang="en-US" sz="1400" dirty="0"/>
                    </a:p>
                  </a:txBody>
                  <a:tcPr marL="77388" marR="77388" marT="38694" marB="3869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106</a:t>
                      </a:r>
                    </a:p>
                  </a:txBody>
                  <a:tcPr marL="77388" marR="77388" marT="38694" marB="38694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03</a:t>
                      </a:r>
                      <a:endParaRPr lang="en-US" sz="1400" dirty="0"/>
                    </a:p>
                  </a:txBody>
                  <a:tcPr marL="77388" marR="77388" marT="38694" marB="38694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marL="77388" marR="77388" marT="38694" marB="38694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marL="77388" marR="77388" marT="38694" marB="38694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25.00</a:t>
                      </a:r>
                      <a:endParaRPr lang="en-US" sz="1400" dirty="0"/>
                    </a:p>
                  </a:txBody>
                  <a:tcPr marL="77388" marR="77388" marT="38694" marB="38694"/>
                </a:tc>
              </a:tr>
              <a:tr h="28378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20101108</a:t>
                      </a:r>
                      <a:endParaRPr lang="en-US" sz="1400" dirty="0"/>
                    </a:p>
                  </a:txBody>
                  <a:tcPr marL="77388" marR="77388" marT="38694" marB="3869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109</a:t>
                      </a:r>
                    </a:p>
                  </a:txBody>
                  <a:tcPr marL="77388" marR="77388" marT="38694" marB="38694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01</a:t>
                      </a:r>
                      <a:endParaRPr lang="en-US" sz="1400" dirty="0"/>
                    </a:p>
                  </a:txBody>
                  <a:tcPr marL="77388" marR="77388" marT="38694" marB="38694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77388" marR="77388" marT="38694" marB="38694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77388" marR="77388" marT="38694" marB="38694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10.00</a:t>
                      </a:r>
                      <a:endParaRPr lang="en-US" sz="1400" dirty="0"/>
                    </a:p>
                  </a:txBody>
                  <a:tcPr marL="77388" marR="77388" marT="38694" marB="38694"/>
                </a:tc>
              </a:tr>
              <a:tr h="28378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20101109</a:t>
                      </a:r>
                      <a:endParaRPr lang="en-US" sz="1400" dirty="0"/>
                    </a:p>
                  </a:txBody>
                  <a:tcPr marL="77388" marR="77388" marT="38694" marB="38694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106</a:t>
                      </a:r>
                      <a:endParaRPr lang="en-US" sz="1400" dirty="0"/>
                    </a:p>
                  </a:txBody>
                  <a:tcPr marL="77388" marR="77388" marT="38694" marB="38694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04</a:t>
                      </a:r>
                      <a:endParaRPr lang="en-US" sz="1400" dirty="0"/>
                    </a:p>
                  </a:txBody>
                  <a:tcPr marL="77388" marR="77388" marT="38694" marB="38694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marL="77388" marR="77388" marT="38694" marB="38694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L="77388" marR="77388" marT="38694" marB="38694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20.00</a:t>
                      </a:r>
                      <a:endParaRPr lang="en-US" sz="1400" dirty="0"/>
                    </a:p>
                  </a:txBody>
                  <a:tcPr marL="77388" marR="77388" marT="38694" marB="38694"/>
                </a:tc>
              </a:tr>
              <a:tr h="28378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20101109</a:t>
                      </a:r>
                      <a:endParaRPr lang="en-US" sz="1400" dirty="0"/>
                    </a:p>
                  </a:txBody>
                  <a:tcPr marL="77388" marR="77388" marT="38694" marB="38694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106</a:t>
                      </a:r>
                      <a:endParaRPr lang="en-US" sz="1400" dirty="0"/>
                    </a:p>
                  </a:txBody>
                  <a:tcPr marL="77388" marR="77388" marT="38694" marB="38694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04</a:t>
                      </a:r>
                      <a:endParaRPr lang="en-US" sz="1400" dirty="0"/>
                    </a:p>
                  </a:txBody>
                  <a:tcPr marL="77388" marR="77388" marT="38694" marB="38694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marL="77388" marR="77388" marT="38694" marB="38694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marL="77388" marR="77388" marT="38694" marB="38694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25.00</a:t>
                      </a:r>
                      <a:endParaRPr lang="en-US" sz="1400" dirty="0"/>
                    </a:p>
                  </a:txBody>
                  <a:tcPr marL="77388" marR="77388" marT="38694" marB="38694"/>
                </a:tc>
              </a:tr>
              <a:tr h="28378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20101109</a:t>
                      </a:r>
                      <a:endParaRPr lang="en-US" sz="1400" dirty="0"/>
                    </a:p>
                  </a:txBody>
                  <a:tcPr marL="77388" marR="77388" marT="38694" marB="3869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103</a:t>
                      </a:r>
                    </a:p>
                  </a:txBody>
                  <a:tcPr marL="77388" marR="77388" marT="38694" marB="38694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01</a:t>
                      </a:r>
                      <a:endParaRPr lang="en-US" sz="1400" dirty="0"/>
                    </a:p>
                  </a:txBody>
                  <a:tcPr marL="77388" marR="77388" marT="38694" marB="38694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77388" marR="77388" marT="38694" marB="38694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77388" marR="77388" marT="38694" marB="38694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17.00</a:t>
                      </a:r>
                      <a:endParaRPr lang="en-US" sz="1400" dirty="0"/>
                    </a:p>
                  </a:txBody>
                  <a:tcPr marL="77388" marR="77388" marT="38694" marB="38694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7524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ColumnStore</a:t>
            </a:r>
            <a:r>
              <a:rPr lang="pl-PL" dirty="0"/>
              <a:t> Index </a:t>
            </a:r>
            <a:r>
              <a:rPr lang="pl-PL" dirty="0" smtClean="0"/>
              <a:t>– jak to działa(-</a:t>
            </a:r>
            <a:r>
              <a:rPr lang="pl-PL" dirty="0" err="1" smtClean="0"/>
              <a:t>ło</a:t>
            </a:r>
            <a:r>
              <a:rPr lang="pl-PL" dirty="0" smtClean="0"/>
              <a:t>)</a:t>
            </a:r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2014</a:t>
            </a:r>
            <a:endParaRPr lang="pl-PL" dirty="0" smtClean="0"/>
          </a:p>
        </p:txBody>
      </p:sp>
      <p:graphicFrame>
        <p:nvGraphicFramePr>
          <p:cNvPr id="5" name="Content Placeholder 3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1451002866"/>
              </p:ext>
            </p:extLst>
          </p:nvPr>
        </p:nvGraphicFramePr>
        <p:xfrm>
          <a:off x="685800" y="1981200"/>
          <a:ext cx="5786321" cy="194663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135633"/>
                <a:gridCol w="862599"/>
                <a:gridCol w="862599"/>
                <a:gridCol w="862599"/>
                <a:gridCol w="862599"/>
                <a:gridCol w="1200292"/>
              </a:tblGrid>
              <a:tr h="278090"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OrderDateKey</a:t>
                      </a:r>
                      <a:endParaRPr lang="en-US" sz="900" dirty="0"/>
                    </a:p>
                  </a:txBody>
                  <a:tcPr marL="68570" marR="68570" marT="34285" marB="34285"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ProductKey</a:t>
                      </a:r>
                      <a:endParaRPr lang="en-US" sz="900" dirty="0"/>
                    </a:p>
                  </a:txBody>
                  <a:tcPr marL="68570" marR="68570" marT="34285" marB="34285"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StoreKey</a:t>
                      </a:r>
                      <a:endParaRPr lang="en-US" sz="900" dirty="0"/>
                    </a:p>
                  </a:txBody>
                  <a:tcPr marL="68570" marR="68570" marT="34285" marB="34285"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RegionKey</a:t>
                      </a:r>
                      <a:endParaRPr lang="en-US" sz="900" dirty="0"/>
                    </a:p>
                  </a:txBody>
                  <a:tcPr marL="68570" marR="68570" marT="34285" marB="34285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Quantity</a:t>
                      </a:r>
                      <a:endParaRPr lang="en-US" sz="900" dirty="0"/>
                    </a:p>
                  </a:txBody>
                  <a:tcPr marL="68570" marR="68570" marT="34285" marB="34285"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SalesAmount</a:t>
                      </a:r>
                      <a:endParaRPr lang="en-US" sz="900" dirty="0"/>
                    </a:p>
                  </a:txBody>
                  <a:tcPr marL="68570" marR="68570" marT="34285" marB="34285"/>
                </a:tc>
              </a:tr>
              <a:tr h="27809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20101107</a:t>
                      </a:r>
                      <a:endParaRPr lang="en-US" sz="900" dirty="0"/>
                    </a:p>
                  </a:txBody>
                  <a:tcPr marL="68570" marR="68570" marT="34285" marB="34285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106</a:t>
                      </a:r>
                      <a:endParaRPr lang="en-US" sz="900" dirty="0"/>
                    </a:p>
                  </a:txBody>
                  <a:tcPr marL="68570" marR="68570" marT="34285" marB="34285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01</a:t>
                      </a:r>
                      <a:endParaRPr lang="en-US" sz="900" dirty="0"/>
                    </a:p>
                  </a:txBody>
                  <a:tcPr marL="68570" marR="68570" marT="34285" marB="34285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</a:t>
                      </a:r>
                      <a:endParaRPr lang="en-US" sz="900" dirty="0"/>
                    </a:p>
                  </a:txBody>
                  <a:tcPr marL="68570" marR="68570" marT="34285" marB="34285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6</a:t>
                      </a:r>
                      <a:endParaRPr lang="en-US" sz="900" dirty="0"/>
                    </a:p>
                  </a:txBody>
                  <a:tcPr marL="68570" marR="68570" marT="34285" marB="34285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30.00</a:t>
                      </a:r>
                      <a:endParaRPr lang="en-US" sz="900" dirty="0"/>
                    </a:p>
                  </a:txBody>
                  <a:tcPr marL="68570" marR="68570" marT="34285" marB="34285"/>
                </a:tc>
              </a:tr>
              <a:tr h="27809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20101107</a:t>
                      </a:r>
                      <a:endParaRPr lang="en-US" sz="900" dirty="0"/>
                    </a:p>
                  </a:txBody>
                  <a:tcPr marL="68570" marR="68570" marT="34285" marB="34285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103</a:t>
                      </a:r>
                      <a:endParaRPr lang="en-US" sz="900" dirty="0"/>
                    </a:p>
                  </a:txBody>
                  <a:tcPr marL="68570" marR="68570" marT="34285" marB="34285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04</a:t>
                      </a:r>
                      <a:endParaRPr lang="en-US" sz="900" dirty="0"/>
                    </a:p>
                  </a:txBody>
                  <a:tcPr marL="68570" marR="68570" marT="34285" marB="34285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</a:t>
                      </a:r>
                      <a:endParaRPr lang="en-US" sz="900" dirty="0"/>
                    </a:p>
                  </a:txBody>
                  <a:tcPr marL="68570" marR="68570" marT="34285" marB="34285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</a:t>
                      </a:r>
                      <a:endParaRPr lang="en-US" sz="900" dirty="0"/>
                    </a:p>
                  </a:txBody>
                  <a:tcPr marL="68570" marR="68570" marT="34285" marB="34285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17.00</a:t>
                      </a:r>
                      <a:endParaRPr lang="en-US" sz="900" dirty="0"/>
                    </a:p>
                  </a:txBody>
                  <a:tcPr marL="68570" marR="68570" marT="34285" marB="34285"/>
                </a:tc>
              </a:tr>
              <a:tr h="27809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20101107</a:t>
                      </a:r>
                      <a:endParaRPr lang="en-US" sz="900" dirty="0"/>
                    </a:p>
                  </a:txBody>
                  <a:tcPr marL="68570" marR="68570" marT="34285" marB="34285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109</a:t>
                      </a:r>
                      <a:endParaRPr lang="en-US" sz="900" dirty="0"/>
                    </a:p>
                  </a:txBody>
                  <a:tcPr marL="68570" marR="68570" marT="34285" marB="34285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04</a:t>
                      </a:r>
                      <a:endParaRPr lang="en-US" sz="900" dirty="0"/>
                    </a:p>
                  </a:txBody>
                  <a:tcPr marL="68570" marR="68570" marT="34285" marB="34285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</a:t>
                      </a:r>
                      <a:endParaRPr lang="en-US" sz="900" dirty="0"/>
                    </a:p>
                  </a:txBody>
                  <a:tcPr marL="68570" marR="68570" marT="34285" marB="34285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</a:t>
                      </a:r>
                      <a:endParaRPr lang="en-US" sz="900" dirty="0"/>
                    </a:p>
                  </a:txBody>
                  <a:tcPr marL="68570" marR="68570" marT="34285" marB="34285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20.00</a:t>
                      </a:r>
                      <a:endParaRPr lang="en-US" sz="900" dirty="0"/>
                    </a:p>
                  </a:txBody>
                  <a:tcPr marL="68570" marR="68570" marT="34285" marB="34285"/>
                </a:tc>
              </a:tr>
              <a:tr h="27809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20101107</a:t>
                      </a:r>
                      <a:endParaRPr lang="en-US" sz="900" dirty="0"/>
                    </a:p>
                  </a:txBody>
                  <a:tcPr marL="68570" marR="68570" marT="34285" marB="3428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103</a:t>
                      </a:r>
                    </a:p>
                  </a:txBody>
                  <a:tcPr marL="68570" marR="68570" marT="34285" marB="34285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03</a:t>
                      </a:r>
                      <a:endParaRPr lang="en-US" sz="900" dirty="0"/>
                    </a:p>
                  </a:txBody>
                  <a:tcPr marL="68570" marR="68570" marT="34285" marB="34285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</a:t>
                      </a:r>
                      <a:endParaRPr lang="en-US" sz="900" dirty="0"/>
                    </a:p>
                  </a:txBody>
                  <a:tcPr marL="68570" marR="68570" marT="34285" marB="34285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</a:t>
                      </a:r>
                      <a:endParaRPr lang="en-US" sz="900" dirty="0"/>
                    </a:p>
                  </a:txBody>
                  <a:tcPr marL="68570" marR="68570" marT="34285" marB="34285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17.00</a:t>
                      </a:r>
                      <a:endParaRPr lang="en-US" sz="900" dirty="0"/>
                    </a:p>
                  </a:txBody>
                  <a:tcPr marL="68570" marR="68570" marT="34285" marB="34285"/>
                </a:tc>
              </a:tr>
              <a:tr h="27809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20101107</a:t>
                      </a:r>
                      <a:endParaRPr lang="en-US" sz="900" dirty="0"/>
                    </a:p>
                  </a:txBody>
                  <a:tcPr marL="68570" marR="68570" marT="34285" marB="34285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106</a:t>
                      </a:r>
                      <a:endParaRPr lang="en-US" sz="900" dirty="0"/>
                    </a:p>
                  </a:txBody>
                  <a:tcPr marL="68570" marR="68570" marT="34285" marB="34285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05</a:t>
                      </a:r>
                      <a:endParaRPr lang="en-US" sz="900" dirty="0"/>
                    </a:p>
                  </a:txBody>
                  <a:tcPr marL="68570" marR="68570" marT="34285" marB="34285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3</a:t>
                      </a:r>
                      <a:endParaRPr lang="en-US" sz="900" dirty="0"/>
                    </a:p>
                  </a:txBody>
                  <a:tcPr marL="68570" marR="68570" marT="34285" marB="34285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4</a:t>
                      </a:r>
                      <a:endParaRPr lang="en-US" sz="900" dirty="0"/>
                    </a:p>
                  </a:txBody>
                  <a:tcPr marL="68570" marR="68570" marT="34285" marB="34285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20.00</a:t>
                      </a:r>
                      <a:endParaRPr lang="en-US" sz="900" dirty="0"/>
                    </a:p>
                  </a:txBody>
                  <a:tcPr marL="68570" marR="68570" marT="34285" marB="34285"/>
                </a:tc>
              </a:tr>
              <a:tr h="27809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20101108</a:t>
                      </a:r>
                      <a:endParaRPr lang="en-US" sz="900" dirty="0"/>
                    </a:p>
                  </a:txBody>
                  <a:tcPr marL="68570" marR="68570" marT="34285" marB="34285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106</a:t>
                      </a:r>
                      <a:endParaRPr lang="en-US" sz="900" dirty="0"/>
                    </a:p>
                  </a:txBody>
                  <a:tcPr marL="68570" marR="68570" marT="34285" marB="34285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02</a:t>
                      </a:r>
                      <a:endParaRPr lang="en-US" sz="900" dirty="0"/>
                    </a:p>
                  </a:txBody>
                  <a:tcPr marL="68570" marR="68570" marT="34285" marB="34285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</a:t>
                      </a:r>
                      <a:endParaRPr lang="en-US" sz="900" dirty="0"/>
                    </a:p>
                  </a:txBody>
                  <a:tcPr marL="68570" marR="68570" marT="34285" marB="34285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5</a:t>
                      </a:r>
                      <a:endParaRPr lang="en-US" sz="900" dirty="0"/>
                    </a:p>
                  </a:txBody>
                  <a:tcPr marL="68570" marR="68570" marT="34285" marB="34285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25.00</a:t>
                      </a:r>
                      <a:endParaRPr lang="en-US" sz="900" dirty="0"/>
                    </a:p>
                  </a:txBody>
                  <a:tcPr marL="68570" marR="68570" marT="34285" marB="34285"/>
                </a:tc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4367726"/>
              </p:ext>
            </p:extLst>
          </p:nvPr>
        </p:nvGraphicFramePr>
        <p:xfrm>
          <a:off x="990600" y="4038600"/>
          <a:ext cx="5786321" cy="194663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135633"/>
                <a:gridCol w="862599"/>
                <a:gridCol w="862599"/>
                <a:gridCol w="862599"/>
                <a:gridCol w="862599"/>
                <a:gridCol w="1200292"/>
              </a:tblGrid>
              <a:tr h="278090"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OrderDateKey</a:t>
                      </a:r>
                      <a:endParaRPr lang="en-US" sz="900" dirty="0"/>
                    </a:p>
                  </a:txBody>
                  <a:tcPr marL="68570" marR="68570" marT="34285" marB="34285"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ProductKey</a:t>
                      </a:r>
                      <a:endParaRPr lang="en-US" sz="900" dirty="0"/>
                    </a:p>
                  </a:txBody>
                  <a:tcPr marL="68570" marR="68570" marT="34285" marB="34285"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StoreKey</a:t>
                      </a:r>
                      <a:endParaRPr lang="en-US" sz="900" dirty="0"/>
                    </a:p>
                  </a:txBody>
                  <a:tcPr marL="68570" marR="68570" marT="34285" marB="34285"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RegionKey</a:t>
                      </a:r>
                      <a:endParaRPr lang="en-US" sz="900" dirty="0"/>
                    </a:p>
                  </a:txBody>
                  <a:tcPr marL="68570" marR="68570" marT="34285" marB="34285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Quantity</a:t>
                      </a:r>
                      <a:endParaRPr lang="en-US" sz="900" dirty="0"/>
                    </a:p>
                  </a:txBody>
                  <a:tcPr marL="68570" marR="68570" marT="34285" marB="34285"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SalesAmount</a:t>
                      </a:r>
                      <a:endParaRPr lang="en-US" sz="900" dirty="0"/>
                    </a:p>
                  </a:txBody>
                  <a:tcPr marL="68570" marR="68570" marT="34285" marB="34285"/>
                </a:tc>
              </a:tr>
              <a:tr h="27809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20101108</a:t>
                      </a:r>
                      <a:endParaRPr lang="en-US" sz="900" dirty="0"/>
                    </a:p>
                  </a:txBody>
                  <a:tcPr marL="68570" marR="68570" marT="34285" marB="34285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102</a:t>
                      </a:r>
                      <a:endParaRPr lang="en-US" sz="900" dirty="0"/>
                    </a:p>
                  </a:txBody>
                  <a:tcPr marL="68570" marR="68570" marT="34285" marB="34285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02</a:t>
                      </a:r>
                      <a:endParaRPr lang="en-US" sz="900" dirty="0"/>
                    </a:p>
                  </a:txBody>
                  <a:tcPr marL="68570" marR="68570" marT="34285" marB="34285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</a:t>
                      </a:r>
                      <a:endParaRPr lang="en-US" sz="900" dirty="0"/>
                    </a:p>
                  </a:txBody>
                  <a:tcPr marL="68570" marR="68570" marT="34285" marB="34285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</a:t>
                      </a:r>
                      <a:endParaRPr lang="en-US" sz="900" dirty="0"/>
                    </a:p>
                  </a:txBody>
                  <a:tcPr marL="68570" marR="68570" marT="34285" marB="34285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14.00</a:t>
                      </a:r>
                      <a:endParaRPr lang="en-US" sz="900" dirty="0"/>
                    </a:p>
                  </a:txBody>
                  <a:tcPr marL="68570" marR="68570" marT="34285" marB="34285"/>
                </a:tc>
              </a:tr>
              <a:tr h="27809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20101108</a:t>
                      </a:r>
                      <a:endParaRPr lang="en-US" sz="900" dirty="0"/>
                    </a:p>
                  </a:txBody>
                  <a:tcPr marL="68570" marR="68570" marT="34285" marB="3428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106</a:t>
                      </a:r>
                    </a:p>
                  </a:txBody>
                  <a:tcPr marL="68570" marR="68570" marT="34285" marB="34285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03</a:t>
                      </a:r>
                      <a:endParaRPr lang="en-US" sz="900" dirty="0"/>
                    </a:p>
                  </a:txBody>
                  <a:tcPr marL="68570" marR="68570" marT="34285" marB="34285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</a:t>
                      </a:r>
                      <a:endParaRPr lang="en-US" sz="900" dirty="0"/>
                    </a:p>
                  </a:txBody>
                  <a:tcPr marL="68570" marR="68570" marT="34285" marB="34285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5</a:t>
                      </a:r>
                      <a:endParaRPr lang="en-US" sz="900" dirty="0"/>
                    </a:p>
                  </a:txBody>
                  <a:tcPr marL="68570" marR="68570" marT="34285" marB="34285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25.00</a:t>
                      </a:r>
                      <a:endParaRPr lang="en-US" sz="900" dirty="0"/>
                    </a:p>
                  </a:txBody>
                  <a:tcPr marL="68570" marR="68570" marT="34285" marB="34285"/>
                </a:tc>
              </a:tr>
              <a:tr h="27809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20101108</a:t>
                      </a:r>
                      <a:endParaRPr lang="en-US" sz="900" dirty="0"/>
                    </a:p>
                  </a:txBody>
                  <a:tcPr marL="68570" marR="68570" marT="34285" marB="3428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109</a:t>
                      </a:r>
                    </a:p>
                  </a:txBody>
                  <a:tcPr marL="68570" marR="68570" marT="34285" marB="34285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01</a:t>
                      </a:r>
                      <a:endParaRPr lang="en-US" sz="900" dirty="0"/>
                    </a:p>
                  </a:txBody>
                  <a:tcPr marL="68570" marR="68570" marT="34285" marB="34285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</a:t>
                      </a:r>
                      <a:endParaRPr lang="en-US" sz="900" dirty="0"/>
                    </a:p>
                  </a:txBody>
                  <a:tcPr marL="68570" marR="68570" marT="34285" marB="34285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</a:t>
                      </a:r>
                      <a:endParaRPr lang="en-US" sz="900" dirty="0"/>
                    </a:p>
                  </a:txBody>
                  <a:tcPr marL="68570" marR="68570" marT="34285" marB="34285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10.00</a:t>
                      </a:r>
                      <a:endParaRPr lang="en-US" sz="900" dirty="0"/>
                    </a:p>
                  </a:txBody>
                  <a:tcPr marL="68570" marR="68570" marT="34285" marB="34285"/>
                </a:tc>
              </a:tr>
              <a:tr h="27809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20101109</a:t>
                      </a:r>
                      <a:endParaRPr lang="en-US" sz="900" dirty="0"/>
                    </a:p>
                  </a:txBody>
                  <a:tcPr marL="68570" marR="68570" marT="34285" marB="34285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106</a:t>
                      </a:r>
                      <a:endParaRPr lang="en-US" sz="900" dirty="0"/>
                    </a:p>
                  </a:txBody>
                  <a:tcPr marL="68570" marR="68570" marT="34285" marB="34285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04</a:t>
                      </a:r>
                      <a:endParaRPr lang="en-US" sz="900" dirty="0"/>
                    </a:p>
                  </a:txBody>
                  <a:tcPr marL="68570" marR="68570" marT="34285" marB="34285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</a:t>
                      </a:r>
                      <a:endParaRPr lang="en-US" sz="900" dirty="0"/>
                    </a:p>
                  </a:txBody>
                  <a:tcPr marL="68570" marR="68570" marT="34285" marB="34285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4</a:t>
                      </a:r>
                      <a:endParaRPr lang="en-US" sz="900" dirty="0"/>
                    </a:p>
                  </a:txBody>
                  <a:tcPr marL="68570" marR="68570" marT="34285" marB="34285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20.00</a:t>
                      </a:r>
                      <a:endParaRPr lang="en-US" sz="900" dirty="0"/>
                    </a:p>
                  </a:txBody>
                  <a:tcPr marL="68570" marR="68570" marT="34285" marB="34285"/>
                </a:tc>
              </a:tr>
              <a:tr h="27809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20101109</a:t>
                      </a:r>
                      <a:endParaRPr lang="en-US" sz="900" dirty="0"/>
                    </a:p>
                  </a:txBody>
                  <a:tcPr marL="68570" marR="68570" marT="34285" marB="34285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106</a:t>
                      </a:r>
                      <a:endParaRPr lang="en-US" sz="900" dirty="0"/>
                    </a:p>
                  </a:txBody>
                  <a:tcPr marL="68570" marR="68570" marT="34285" marB="34285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04</a:t>
                      </a:r>
                      <a:endParaRPr lang="en-US" sz="900" dirty="0"/>
                    </a:p>
                  </a:txBody>
                  <a:tcPr marL="68570" marR="68570" marT="34285" marB="34285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</a:t>
                      </a:r>
                      <a:endParaRPr lang="en-US" sz="900" dirty="0"/>
                    </a:p>
                  </a:txBody>
                  <a:tcPr marL="68570" marR="68570" marT="34285" marB="34285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5</a:t>
                      </a:r>
                      <a:endParaRPr lang="en-US" sz="900" dirty="0"/>
                    </a:p>
                  </a:txBody>
                  <a:tcPr marL="68570" marR="68570" marT="34285" marB="34285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25.00</a:t>
                      </a:r>
                      <a:endParaRPr lang="en-US" sz="900" dirty="0"/>
                    </a:p>
                  </a:txBody>
                  <a:tcPr marL="68570" marR="68570" marT="34285" marB="34285"/>
                </a:tc>
              </a:tr>
              <a:tr h="27809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20101109</a:t>
                      </a:r>
                      <a:endParaRPr lang="en-US" sz="900" dirty="0"/>
                    </a:p>
                  </a:txBody>
                  <a:tcPr marL="68570" marR="68570" marT="34285" marB="3428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103</a:t>
                      </a:r>
                    </a:p>
                  </a:txBody>
                  <a:tcPr marL="68570" marR="68570" marT="34285" marB="34285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01</a:t>
                      </a:r>
                      <a:endParaRPr lang="en-US" sz="900" dirty="0"/>
                    </a:p>
                  </a:txBody>
                  <a:tcPr marL="68570" marR="68570" marT="34285" marB="34285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</a:t>
                      </a:r>
                      <a:endParaRPr lang="en-US" sz="900" dirty="0"/>
                    </a:p>
                  </a:txBody>
                  <a:tcPr marL="68570" marR="68570" marT="34285" marB="34285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</a:t>
                      </a:r>
                      <a:endParaRPr lang="en-US" sz="900" dirty="0"/>
                    </a:p>
                  </a:txBody>
                  <a:tcPr marL="68570" marR="68570" marT="34285" marB="34285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17.00</a:t>
                      </a:r>
                      <a:endParaRPr lang="en-US" sz="900" dirty="0"/>
                    </a:p>
                  </a:txBody>
                  <a:tcPr marL="68570" marR="68570" marT="34285" marB="34285"/>
                </a:tc>
              </a:tr>
            </a:tbl>
          </a:graphicData>
        </a:graphic>
      </p:graphicFrame>
      <p:sp>
        <p:nvSpPr>
          <p:cNvPr id="7" name="Right Brace 6"/>
          <p:cNvSpPr/>
          <p:nvPr/>
        </p:nvSpPr>
        <p:spPr>
          <a:xfrm>
            <a:off x="6934200" y="1955764"/>
            <a:ext cx="366772" cy="1953455"/>
          </a:xfrm>
          <a:prstGeom prst="rightBrace">
            <a:avLst>
              <a:gd name="adj1" fmla="val 75724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685739"/>
            <a:endParaRPr lang="en-US" sz="135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467600" y="2778602"/>
            <a:ext cx="12636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739"/>
            <a:r>
              <a:rPr lang="en-US" sz="1400" dirty="0"/>
              <a:t>~</a:t>
            </a:r>
            <a:r>
              <a:rPr lang="en-US" sz="1400" dirty="0" smtClean="0"/>
              <a:t>1</a:t>
            </a:r>
            <a:r>
              <a:rPr lang="pl-PL" sz="1400" dirty="0" smtClean="0"/>
              <a:t> mln</a:t>
            </a:r>
            <a:r>
              <a:rPr lang="en-US" sz="1400" dirty="0" smtClean="0"/>
              <a:t> </a:t>
            </a:r>
            <a:r>
              <a:rPr lang="pl-PL" sz="1400" dirty="0" smtClean="0"/>
              <a:t>wierszy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39019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ColumnStore</a:t>
            </a:r>
            <a:r>
              <a:rPr lang="pl-PL" dirty="0"/>
              <a:t> Index – jak to </a:t>
            </a:r>
            <a:r>
              <a:rPr lang="pl-PL" dirty="0" smtClean="0"/>
              <a:t>działa(-</a:t>
            </a:r>
            <a:r>
              <a:rPr lang="pl-PL" dirty="0" err="1" smtClean="0"/>
              <a:t>ło</a:t>
            </a:r>
            <a:r>
              <a:rPr lang="pl-PL" dirty="0" smtClean="0"/>
              <a:t>)</a:t>
            </a:r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2014</a:t>
            </a:r>
            <a:endParaRPr lang="pl-PL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8452923"/>
              </p:ext>
            </p:extLst>
          </p:nvPr>
        </p:nvGraphicFramePr>
        <p:xfrm>
          <a:off x="1060371" y="1930477"/>
          <a:ext cx="889680" cy="1769971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89680"/>
              </a:tblGrid>
              <a:tr h="252853">
                <a:tc>
                  <a:txBody>
                    <a:bodyPr/>
                    <a:lstStyle/>
                    <a:p>
                      <a:pPr marL="0" marR="0" indent="0" algn="l" defTabSz="9143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 smtClean="0"/>
                        <a:t>OrderDateKey</a:t>
                      </a:r>
                      <a:endParaRPr lang="en-US" sz="1000" dirty="0" smtClean="0"/>
                    </a:p>
                  </a:txBody>
                  <a:tcPr marL="51441" marR="51441" marT="34285" marB="34285"/>
                </a:tc>
              </a:tr>
              <a:tr h="25285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20101107</a:t>
                      </a:r>
                      <a:endParaRPr lang="en-US" sz="1000" dirty="0"/>
                    </a:p>
                  </a:txBody>
                  <a:tcPr marL="68570" marR="68570" marT="34285" marB="34285"/>
                </a:tc>
              </a:tr>
              <a:tr h="25285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20101107</a:t>
                      </a:r>
                      <a:endParaRPr lang="en-US" sz="1000" dirty="0"/>
                    </a:p>
                  </a:txBody>
                  <a:tcPr marL="68570" marR="68570" marT="34285" marB="34285"/>
                </a:tc>
              </a:tr>
              <a:tr h="25285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20101107</a:t>
                      </a:r>
                      <a:endParaRPr lang="en-US" sz="1000" dirty="0"/>
                    </a:p>
                  </a:txBody>
                  <a:tcPr marL="68570" marR="68570" marT="34285" marB="34285"/>
                </a:tc>
              </a:tr>
              <a:tr h="25285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20101107</a:t>
                      </a:r>
                      <a:endParaRPr lang="en-US" sz="1000" dirty="0"/>
                    </a:p>
                  </a:txBody>
                  <a:tcPr marL="68570" marR="68570" marT="34285" marB="34285"/>
                </a:tc>
              </a:tr>
              <a:tr h="25285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20101107</a:t>
                      </a:r>
                      <a:endParaRPr lang="en-US" sz="1000" dirty="0"/>
                    </a:p>
                  </a:txBody>
                  <a:tcPr marL="68570" marR="68570" marT="34285" marB="34285"/>
                </a:tc>
              </a:tr>
              <a:tr h="25285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20101108</a:t>
                      </a:r>
                      <a:endParaRPr lang="en-US" sz="1000" dirty="0"/>
                    </a:p>
                  </a:txBody>
                  <a:tcPr marL="68570" marR="68570" marT="34285" marB="34285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120537"/>
              </p:ext>
            </p:extLst>
          </p:nvPr>
        </p:nvGraphicFramePr>
        <p:xfrm>
          <a:off x="2296986" y="1930477"/>
          <a:ext cx="787987" cy="1769971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87987"/>
              </a:tblGrid>
              <a:tr h="252853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ProductKey</a:t>
                      </a:r>
                      <a:endParaRPr lang="en-US" sz="1000" dirty="0"/>
                    </a:p>
                  </a:txBody>
                  <a:tcPr marL="68570" marR="68570" marT="34285" marB="34285"/>
                </a:tc>
              </a:tr>
              <a:tr h="25285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106</a:t>
                      </a:r>
                      <a:endParaRPr lang="en-US" sz="1000" dirty="0"/>
                    </a:p>
                  </a:txBody>
                  <a:tcPr marL="68570" marR="68570" marT="34285" marB="34285"/>
                </a:tc>
              </a:tr>
              <a:tr h="25285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103</a:t>
                      </a:r>
                      <a:endParaRPr lang="en-US" sz="1000" dirty="0"/>
                    </a:p>
                  </a:txBody>
                  <a:tcPr marL="68570" marR="68570" marT="34285" marB="34285"/>
                </a:tc>
              </a:tr>
              <a:tr h="25285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109</a:t>
                      </a:r>
                      <a:endParaRPr lang="en-US" sz="1000" dirty="0"/>
                    </a:p>
                  </a:txBody>
                  <a:tcPr marL="68570" marR="68570" marT="34285" marB="34285"/>
                </a:tc>
              </a:tr>
              <a:tr h="2528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103</a:t>
                      </a:r>
                    </a:p>
                  </a:txBody>
                  <a:tcPr marL="68570" marR="68570" marT="34285" marB="34285"/>
                </a:tc>
              </a:tr>
              <a:tr h="25285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106</a:t>
                      </a:r>
                      <a:endParaRPr lang="en-US" sz="1000" dirty="0"/>
                    </a:p>
                  </a:txBody>
                  <a:tcPr marL="68570" marR="68570" marT="34285" marB="34285"/>
                </a:tc>
              </a:tr>
              <a:tr h="25285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106</a:t>
                      </a:r>
                      <a:endParaRPr lang="en-US" sz="1000" dirty="0"/>
                    </a:p>
                  </a:txBody>
                  <a:tcPr marL="68570" marR="68570" marT="34285" marB="34285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254279"/>
              </p:ext>
            </p:extLst>
          </p:nvPr>
        </p:nvGraphicFramePr>
        <p:xfrm>
          <a:off x="3405794" y="1930477"/>
          <a:ext cx="646609" cy="1769971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46609"/>
              </a:tblGrid>
              <a:tr h="252853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StoreKey</a:t>
                      </a:r>
                      <a:endParaRPr lang="en-US" sz="1000" dirty="0"/>
                    </a:p>
                  </a:txBody>
                  <a:tcPr marL="68570" marR="68570" marT="34285" marB="34285"/>
                </a:tc>
              </a:tr>
              <a:tr h="25285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01</a:t>
                      </a:r>
                      <a:endParaRPr lang="en-US" sz="1000" dirty="0"/>
                    </a:p>
                  </a:txBody>
                  <a:tcPr marL="68570" marR="68570" marT="34285" marB="34285"/>
                </a:tc>
              </a:tr>
              <a:tr h="25285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04</a:t>
                      </a:r>
                      <a:endParaRPr lang="en-US" sz="1000" dirty="0"/>
                    </a:p>
                  </a:txBody>
                  <a:tcPr marL="68570" marR="68570" marT="34285" marB="34285"/>
                </a:tc>
              </a:tr>
              <a:tr h="25285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04</a:t>
                      </a:r>
                      <a:endParaRPr lang="en-US" sz="1000" dirty="0"/>
                    </a:p>
                  </a:txBody>
                  <a:tcPr marL="68570" marR="68570" marT="34285" marB="34285"/>
                </a:tc>
              </a:tr>
              <a:tr h="25285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03</a:t>
                      </a:r>
                      <a:endParaRPr lang="en-US" sz="1000" dirty="0"/>
                    </a:p>
                  </a:txBody>
                  <a:tcPr marL="68570" marR="68570" marT="34285" marB="34285"/>
                </a:tc>
              </a:tr>
              <a:tr h="25285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05</a:t>
                      </a:r>
                      <a:endParaRPr lang="en-US" sz="1000" dirty="0"/>
                    </a:p>
                  </a:txBody>
                  <a:tcPr marL="68570" marR="68570" marT="34285" marB="34285"/>
                </a:tc>
              </a:tr>
              <a:tr h="25285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02</a:t>
                      </a:r>
                      <a:endParaRPr lang="en-US" sz="1000" dirty="0"/>
                    </a:p>
                  </a:txBody>
                  <a:tcPr marL="68570" marR="68570" marT="34285" marB="34285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6644538"/>
              </p:ext>
            </p:extLst>
          </p:nvPr>
        </p:nvGraphicFramePr>
        <p:xfrm>
          <a:off x="4403642" y="1930477"/>
          <a:ext cx="740321" cy="1769971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40321"/>
              </a:tblGrid>
              <a:tr h="252853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RegionKey</a:t>
                      </a:r>
                      <a:endParaRPr lang="en-US" sz="900" dirty="0"/>
                    </a:p>
                  </a:txBody>
                  <a:tcPr marL="68570" marR="68570" marT="34285" marB="34285"/>
                </a:tc>
              </a:tr>
              <a:tr h="25285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68570" marR="68570" marT="34285" marB="34285"/>
                </a:tc>
              </a:tr>
              <a:tr h="25285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</a:t>
                      </a:r>
                      <a:endParaRPr lang="en-US" sz="1000" dirty="0"/>
                    </a:p>
                  </a:txBody>
                  <a:tcPr marL="68570" marR="68570" marT="34285" marB="34285"/>
                </a:tc>
              </a:tr>
              <a:tr h="25285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</a:t>
                      </a:r>
                      <a:endParaRPr lang="en-US" sz="1000" dirty="0"/>
                    </a:p>
                  </a:txBody>
                  <a:tcPr marL="68570" marR="68570" marT="34285" marB="34285"/>
                </a:tc>
              </a:tr>
              <a:tr h="25285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</a:t>
                      </a:r>
                      <a:endParaRPr lang="en-US" sz="1000" dirty="0"/>
                    </a:p>
                  </a:txBody>
                  <a:tcPr marL="68570" marR="68570" marT="34285" marB="34285"/>
                </a:tc>
              </a:tr>
              <a:tr h="25285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</a:t>
                      </a:r>
                      <a:endParaRPr lang="en-US" sz="1000" dirty="0"/>
                    </a:p>
                  </a:txBody>
                  <a:tcPr marL="68570" marR="68570" marT="34285" marB="34285"/>
                </a:tc>
              </a:tr>
              <a:tr h="25285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68570" marR="68570" marT="34285" marB="34285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3051857"/>
              </p:ext>
            </p:extLst>
          </p:nvPr>
        </p:nvGraphicFramePr>
        <p:xfrm>
          <a:off x="5526159" y="1930478"/>
          <a:ext cx="637132" cy="175837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37132"/>
              </a:tblGrid>
              <a:tr h="241258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Quantity</a:t>
                      </a:r>
                      <a:endParaRPr lang="en-US" sz="900" dirty="0"/>
                    </a:p>
                  </a:txBody>
                  <a:tcPr marL="68570" marR="68570" marT="34285" marB="34285"/>
                </a:tc>
              </a:tr>
              <a:tr h="25285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6</a:t>
                      </a:r>
                      <a:endParaRPr lang="en-US" sz="1000" dirty="0"/>
                    </a:p>
                  </a:txBody>
                  <a:tcPr marL="68570" marR="68570" marT="34285" marB="34285"/>
                </a:tc>
              </a:tr>
              <a:tr h="25285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68570" marR="68570" marT="34285" marB="34285"/>
                </a:tc>
              </a:tr>
              <a:tr h="25285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</a:t>
                      </a:r>
                      <a:endParaRPr lang="en-US" sz="1000" dirty="0"/>
                    </a:p>
                  </a:txBody>
                  <a:tcPr marL="68570" marR="68570" marT="34285" marB="34285"/>
                </a:tc>
              </a:tr>
              <a:tr h="25285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68570" marR="68570" marT="34285" marB="34285"/>
                </a:tc>
              </a:tr>
              <a:tr h="25285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4</a:t>
                      </a:r>
                      <a:endParaRPr lang="en-US" sz="1000" dirty="0"/>
                    </a:p>
                  </a:txBody>
                  <a:tcPr marL="68570" marR="68570" marT="34285" marB="34285"/>
                </a:tc>
              </a:tr>
              <a:tr h="25285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5</a:t>
                      </a:r>
                      <a:endParaRPr lang="en-US" sz="1000" dirty="0"/>
                    </a:p>
                  </a:txBody>
                  <a:tcPr marL="68570" marR="68570" marT="34285" marB="34285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326340"/>
              </p:ext>
            </p:extLst>
          </p:nvPr>
        </p:nvGraphicFramePr>
        <p:xfrm>
          <a:off x="6510152" y="1930478"/>
          <a:ext cx="876414" cy="175295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76414"/>
              </a:tblGrid>
              <a:tr h="235836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SalesAmount</a:t>
                      </a:r>
                      <a:endParaRPr lang="en-US" sz="900" dirty="0"/>
                    </a:p>
                  </a:txBody>
                  <a:tcPr marL="68570" marR="68570" marT="34285" marB="34285"/>
                </a:tc>
              </a:tr>
              <a:tr h="25285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30.00</a:t>
                      </a:r>
                      <a:endParaRPr lang="en-US" sz="1000" dirty="0"/>
                    </a:p>
                  </a:txBody>
                  <a:tcPr marL="68570" marR="68570" marT="34285" marB="34285"/>
                </a:tc>
              </a:tr>
              <a:tr h="25285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17.00</a:t>
                      </a:r>
                      <a:endParaRPr lang="en-US" sz="1000" dirty="0"/>
                    </a:p>
                  </a:txBody>
                  <a:tcPr marL="68570" marR="68570" marT="34285" marB="34285"/>
                </a:tc>
              </a:tr>
              <a:tr h="25285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20.00</a:t>
                      </a:r>
                      <a:endParaRPr lang="en-US" sz="1000" dirty="0"/>
                    </a:p>
                  </a:txBody>
                  <a:tcPr marL="68570" marR="68570" marT="34285" marB="34285"/>
                </a:tc>
              </a:tr>
              <a:tr h="25285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17.00</a:t>
                      </a:r>
                      <a:endParaRPr lang="en-US" sz="1000" dirty="0"/>
                    </a:p>
                  </a:txBody>
                  <a:tcPr marL="68570" marR="68570" marT="34285" marB="34285"/>
                </a:tc>
              </a:tr>
              <a:tr h="25285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20.00</a:t>
                      </a:r>
                      <a:endParaRPr lang="en-US" sz="1000" dirty="0"/>
                    </a:p>
                  </a:txBody>
                  <a:tcPr marL="68570" marR="68570" marT="34285" marB="34285"/>
                </a:tc>
              </a:tr>
              <a:tr h="25285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25.00</a:t>
                      </a:r>
                      <a:endParaRPr lang="en-US" sz="1000" dirty="0"/>
                    </a:p>
                  </a:txBody>
                  <a:tcPr marL="68570" marR="68570" marT="34285" marB="34285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3479562"/>
              </p:ext>
            </p:extLst>
          </p:nvPr>
        </p:nvGraphicFramePr>
        <p:xfrm>
          <a:off x="1060371" y="3747058"/>
          <a:ext cx="889680" cy="1769971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89680"/>
              </a:tblGrid>
              <a:tr h="252853">
                <a:tc>
                  <a:txBody>
                    <a:bodyPr/>
                    <a:lstStyle/>
                    <a:p>
                      <a:pPr marL="0" marR="0" indent="0" algn="l" defTabSz="9143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 smtClean="0"/>
                        <a:t>OrderDateKey</a:t>
                      </a:r>
                      <a:endParaRPr lang="en-US" sz="900" dirty="0" smtClean="0"/>
                    </a:p>
                  </a:txBody>
                  <a:tcPr marL="51441" marR="51441" marT="34285" marB="34285"/>
                </a:tc>
              </a:tr>
              <a:tr h="25285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20101108</a:t>
                      </a:r>
                      <a:endParaRPr lang="en-US" sz="900" dirty="0"/>
                    </a:p>
                  </a:txBody>
                  <a:tcPr marL="68570" marR="68570" marT="34285" marB="34285"/>
                </a:tc>
              </a:tr>
              <a:tr h="25285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20101108</a:t>
                      </a:r>
                      <a:endParaRPr lang="en-US" sz="900" dirty="0"/>
                    </a:p>
                  </a:txBody>
                  <a:tcPr marL="68570" marR="68570" marT="34285" marB="34285"/>
                </a:tc>
              </a:tr>
              <a:tr h="25285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20101108</a:t>
                      </a:r>
                      <a:endParaRPr lang="en-US" sz="900" dirty="0"/>
                    </a:p>
                  </a:txBody>
                  <a:tcPr marL="68570" marR="68570" marT="34285" marB="34285"/>
                </a:tc>
              </a:tr>
              <a:tr h="25285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20101109</a:t>
                      </a:r>
                      <a:endParaRPr lang="en-US" sz="900" dirty="0"/>
                    </a:p>
                  </a:txBody>
                  <a:tcPr marL="68570" marR="68570" marT="34285" marB="34285"/>
                </a:tc>
              </a:tr>
              <a:tr h="25285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20101109</a:t>
                      </a:r>
                      <a:endParaRPr lang="en-US" sz="900" dirty="0"/>
                    </a:p>
                  </a:txBody>
                  <a:tcPr marL="68570" marR="68570" marT="34285" marB="34285"/>
                </a:tc>
              </a:tr>
              <a:tr h="252853">
                <a:tc>
                  <a:txBody>
                    <a:bodyPr/>
                    <a:lstStyle/>
                    <a:p>
                      <a:pPr marL="0" marR="0" indent="0" algn="l" defTabSz="9143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20101109</a:t>
                      </a:r>
                    </a:p>
                  </a:txBody>
                  <a:tcPr marL="68570" marR="68570" marT="34285" marB="34285"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569100"/>
              </p:ext>
            </p:extLst>
          </p:nvPr>
        </p:nvGraphicFramePr>
        <p:xfrm>
          <a:off x="2297015" y="3747058"/>
          <a:ext cx="787987" cy="1769971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87987"/>
              </a:tblGrid>
              <a:tr h="252853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ProductKey</a:t>
                      </a:r>
                      <a:endParaRPr lang="en-US" sz="1000" dirty="0"/>
                    </a:p>
                  </a:txBody>
                  <a:tcPr marL="68570" marR="68570" marT="34285" marB="34285"/>
                </a:tc>
              </a:tr>
              <a:tr h="25285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102</a:t>
                      </a:r>
                      <a:endParaRPr lang="en-US" sz="1000" dirty="0"/>
                    </a:p>
                  </a:txBody>
                  <a:tcPr marL="68570" marR="68570" marT="34285" marB="34285"/>
                </a:tc>
              </a:tr>
              <a:tr h="2528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106</a:t>
                      </a:r>
                    </a:p>
                  </a:txBody>
                  <a:tcPr marL="68570" marR="68570" marT="34285" marB="34285"/>
                </a:tc>
              </a:tr>
              <a:tr h="2528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109</a:t>
                      </a:r>
                    </a:p>
                  </a:txBody>
                  <a:tcPr marL="68570" marR="68570" marT="34285" marB="34285"/>
                </a:tc>
              </a:tr>
              <a:tr h="25285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106</a:t>
                      </a:r>
                      <a:endParaRPr lang="en-US" sz="1000" dirty="0"/>
                    </a:p>
                  </a:txBody>
                  <a:tcPr marL="68570" marR="68570" marT="34285" marB="34285"/>
                </a:tc>
              </a:tr>
              <a:tr h="25285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106</a:t>
                      </a:r>
                      <a:endParaRPr lang="en-US" sz="1000" dirty="0"/>
                    </a:p>
                  </a:txBody>
                  <a:tcPr marL="68570" marR="68570" marT="34285" marB="34285"/>
                </a:tc>
              </a:tr>
              <a:tr h="25285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103</a:t>
                      </a:r>
                      <a:endParaRPr lang="en-US" sz="1000" dirty="0"/>
                    </a:p>
                  </a:txBody>
                  <a:tcPr marL="68570" marR="68570" marT="34285" marB="34285"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805374"/>
              </p:ext>
            </p:extLst>
          </p:nvPr>
        </p:nvGraphicFramePr>
        <p:xfrm>
          <a:off x="3405708" y="3747058"/>
          <a:ext cx="646609" cy="1769971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46609"/>
              </a:tblGrid>
              <a:tr h="252853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StoreKey</a:t>
                      </a:r>
                      <a:endParaRPr lang="en-US" sz="1000" dirty="0"/>
                    </a:p>
                  </a:txBody>
                  <a:tcPr marL="68570" marR="68570" marT="34285" marB="34285"/>
                </a:tc>
              </a:tr>
              <a:tr h="25285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02</a:t>
                      </a:r>
                      <a:endParaRPr lang="en-US" sz="1000" dirty="0"/>
                    </a:p>
                  </a:txBody>
                  <a:tcPr marL="68570" marR="68570" marT="34285" marB="34285"/>
                </a:tc>
              </a:tr>
              <a:tr h="25285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03</a:t>
                      </a:r>
                      <a:endParaRPr lang="en-US" sz="1000" dirty="0"/>
                    </a:p>
                  </a:txBody>
                  <a:tcPr marL="68570" marR="68570" marT="34285" marB="34285"/>
                </a:tc>
              </a:tr>
              <a:tr h="25285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01</a:t>
                      </a:r>
                      <a:endParaRPr lang="en-US" sz="1000" dirty="0"/>
                    </a:p>
                  </a:txBody>
                  <a:tcPr marL="68570" marR="68570" marT="34285" marB="34285"/>
                </a:tc>
              </a:tr>
              <a:tr h="25285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04</a:t>
                      </a:r>
                      <a:endParaRPr lang="en-US" sz="1000" dirty="0"/>
                    </a:p>
                  </a:txBody>
                  <a:tcPr marL="68570" marR="68570" marT="34285" marB="34285"/>
                </a:tc>
              </a:tr>
              <a:tr h="25285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04</a:t>
                      </a:r>
                      <a:endParaRPr lang="en-US" sz="1000" dirty="0"/>
                    </a:p>
                  </a:txBody>
                  <a:tcPr marL="68570" marR="68570" marT="34285" marB="34285"/>
                </a:tc>
              </a:tr>
              <a:tr h="25285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01</a:t>
                      </a:r>
                      <a:endParaRPr lang="en-US" sz="1000" dirty="0"/>
                    </a:p>
                  </a:txBody>
                  <a:tcPr marL="68570" marR="68570" marT="34285" marB="34285"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7082952"/>
              </p:ext>
            </p:extLst>
          </p:nvPr>
        </p:nvGraphicFramePr>
        <p:xfrm>
          <a:off x="4403584" y="3747058"/>
          <a:ext cx="740321" cy="1769971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40321"/>
              </a:tblGrid>
              <a:tr h="252853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RegionKey</a:t>
                      </a:r>
                      <a:endParaRPr lang="en-US" sz="900" dirty="0"/>
                    </a:p>
                  </a:txBody>
                  <a:tcPr marL="68570" marR="68570" marT="34285" marB="34285"/>
                </a:tc>
              </a:tr>
              <a:tr h="25285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68570" marR="68570" marT="34285" marB="34285"/>
                </a:tc>
              </a:tr>
              <a:tr h="25285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</a:t>
                      </a:r>
                      <a:endParaRPr lang="en-US" sz="1000" dirty="0"/>
                    </a:p>
                  </a:txBody>
                  <a:tcPr marL="68570" marR="68570" marT="34285" marB="34285"/>
                </a:tc>
              </a:tr>
              <a:tr h="25285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68570" marR="68570" marT="34285" marB="34285"/>
                </a:tc>
              </a:tr>
              <a:tr h="25285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</a:t>
                      </a:r>
                      <a:endParaRPr lang="en-US" sz="1000" dirty="0"/>
                    </a:p>
                  </a:txBody>
                  <a:tcPr marL="68570" marR="68570" marT="34285" marB="34285"/>
                </a:tc>
              </a:tr>
              <a:tr h="25285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</a:t>
                      </a:r>
                      <a:endParaRPr lang="en-US" sz="1000" dirty="0"/>
                    </a:p>
                  </a:txBody>
                  <a:tcPr marL="68570" marR="68570" marT="34285" marB="34285"/>
                </a:tc>
              </a:tr>
              <a:tr h="25285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68570" marR="68570" marT="34285" marB="34285"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6052050"/>
              </p:ext>
            </p:extLst>
          </p:nvPr>
        </p:nvGraphicFramePr>
        <p:xfrm>
          <a:off x="5526129" y="3747059"/>
          <a:ext cx="637132" cy="17669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37132"/>
              </a:tblGrid>
              <a:tr h="249842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Quantity</a:t>
                      </a:r>
                      <a:endParaRPr lang="en-US" sz="900" dirty="0"/>
                    </a:p>
                  </a:txBody>
                  <a:tcPr marL="68570" marR="68570" marT="34285" marB="34285"/>
                </a:tc>
              </a:tr>
              <a:tr h="25285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68570" marR="68570" marT="34285" marB="34285"/>
                </a:tc>
              </a:tr>
              <a:tr h="25285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5</a:t>
                      </a:r>
                      <a:endParaRPr lang="en-US" sz="1000" dirty="0"/>
                    </a:p>
                  </a:txBody>
                  <a:tcPr marL="68570" marR="68570" marT="34285" marB="34285"/>
                </a:tc>
              </a:tr>
              <a:tr h="25285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68570" marR="68570" marT="34285" marB="34285"/>
                </a:tc>
              </a:tr>
              <a:tr h="25285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4</a:t>
                      </a:r>
                      <a:endParaRPr lang="en-US" sz="1000" dirty="0"/>
                    </a:p>
                  </a:txBody>
                  <a:tcPr marL="68570" marR="68570" marT="34285" marB="34285"/>
                </a:tc>
              </a:tr>
              <a:tr h="25285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5</a:t>
                      </a:r>
                      <a:endParaRPr lang="en-US" sz="1000" dirty="0"/>
                    </a:p>
                  </a:txBody>
                  <a:tcPr marL="68570" marR="68570" marT="34285" marB="34285"/>
                </a:tc>
              </a:tr>
              <a:tr h="25285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68570" marR="68570" marT="34285" marB="34285"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5218899"/>
              </p:ext>
            </p:extLst>
          </p:nvPr>
        </p:nvGraphicFramePr>
        <p:xfrm>
          <a:off x="6510152" y="3747059"/>
          <a:ext cx="876414" cy="17669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76414"/>
              </a:tblGrid>
              <a:tr h="249842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SalesAmount</a:t>
                      </a:r>
                      <a:endParaRPr lang="en-US" sz="900" dirty="0"/>
                    </a:p>
                  </a:txBody>
                  <a:tcPr marL="68570" marR="68570" marT="34285" marB="34285"/>
                </a:tc>
              </a:tr>
              <a:tr h="25285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14.00</a:t>
                      </a:r>
                      <a:endParaRPr lang="en-US" sz="1000" dirty="0"/>
                    </a:p>
                  </a:txBody>
                  <a:tcPr marL="68570" marR="68570" marT="34285" marB="34285"/>
                </a:tc>
              </a:tr>
              <a:tr h="25285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25.00</a:t>
                      </a:r>
                      <a:endParaRPr lang="en-US" sz="1000" dirty="0"/>
                    </a:p>
                  </a:txBody>
                  <a:tcPr marL="68570" marR="68570" marT="34285" marB="34285"/>
                </a:tc>
              </a:tr>
              <a:tr h="25285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10.00</a:t>
                      </a:r>
                      <a:endParaRPr lang="en-US" sz="1000" dirty="0"/>
                    </a:p>
                  </a:txBody>
                  <a:tcPr marL="68570" marR="68570" marT="34285" marB="34285"/>
                </a:tc>
              </a:tr>
              <a:tr h="25285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20.00</a:t>
                      </a:r>
                      <a:endParaRPr lang="en-US" sz="1000" dirty="0"/>
                    </a:p>
                  </a:txBody>
                  <a:tcPr marL="68570" marR="68570" marT="34285" marB="34285"/>
                </a:tc>
              </a:tr>
              <a:tr h="25285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25.00</a:t>
                      </a:r>
                      <a:endParaRPr lang="en-US" sz="1000" dirty="0"/>
                    </a:p>
                  </a:txBody>
                  <a:tcPr marL="68570" marR="68570" marT="34285" marB="34285"/>
                </a:tc>
              </a:tr>
              <a:tr h="25285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17.00</a:t>
                      </a:r>
                      <a:endParaRPr lang="en-US" sz="1000" dirty="0"/>
                    </a:p>
                  </a:txBody>
                  <a:tcPr marL="68570" marR="68570" marT="34285" marB="34285"/>
                </a:tc>
              </a:tr>
            </a:tbl>
          </a:graphicData>
        </a:graphic>
      </p:graphicFrame>
      <p:cxnSp>
        <p:nvCxnSpPr>
          <p:cNvPr id="17" name="Straight Connector 16"/>
          <p:cNvCxnSpPr/>
          <p:nvPr/>
        </p:nvCxnSpPr>
        <p:spPr>
          <a:xfrm>
            <a:off x="2114617" y="1851111"/>
            <a:ext cx="7973" cy="3726690"/>
          </a:xfrm>
          <a:prstGeom prst="line">
            <a:avLst/>
          </a:prstGeom>
          <a:ln w="76200">
            <a:solidFill>
              <a:schemeClr val="bg2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3243277" y="1851111"/>
            <a:ext cx="2653" cy="3726690"/>
          </a:xfrm>
          <a:prstGeom prst="line">
            <a:avLst/>
          </a:prstGeom>
          <a:ln w="76200">
            <a:solidFill>
              <a:schemeClr val="bg2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229152" y="1851111"/>
            <a:ext cx="5312" cy="3726690"/>
          </a:xfrm>
          <a:prstGeom prst="line">
            <a:avLst/>
          </a:prstGeom>
          <a:ln w="76200">
            <a:solidFill>
              <a:schemeClr val="bg2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335994" y="1851111"/>
            <a:ext cx="21253" cy="3726690"/>
          </a:xfrm>
          <a:prstGeom prst="line">
            <a:avLst/>
          </a:prstGeom>
          <a:ln w="76200">
            <a:solidFill>
              <a:schemeClr val="bg2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334112" y="1851111"/>
            <a:ext cx="13274" cy="3726690"/>
          </a:xfrm>
          <a:prstGeom prst="line">
            <a:avLst/>
          </a:prstGeom>
          <a:ln w="76200">
            <a:solidFill>
              <a:schemeClr val="bg2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2820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4707</TotalTime>
  <Words>1168</Words>
  <Application>Microsoft Office PowerPoint</Application>
  <PresentationFormat>On-screen Show (4:3)</PresentationFormat>
  <Paragraphs>581</Paragraphs>
  <Slides>31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Lucida Console</vt:lpstr>
      <vt:lpstr>Wingdings</vt:lpstr>
      <vt:lpstr>Office Theme</vt:lpstr>
      <vt:lpstr>NASI SPONSORZY I PARTNERZY</vt:lpstr>
      <vt:lpstr>Clustered ColumnStore Index Deep Dive</vt:lpstr>
      <vt:lpstr>Agenda</vt:lpstr>
      <vt:lpstr>Trendy w świecie hurtowni danych</vt:lpstr>
      <vt:lpstr>ColumnStore Index - budowa</vt:lpstr>
      <vt:lpstr>ColumnStore Index - budowa</vt:lpstr>
      <vt:lpstr>ColumnStore Index – jak to działa(-ło)</vt:lpstr>
      <vt:lpstr>ColumnStore Index – jak to działa(-ło)</vt:lpstr>
      <vt:lpstr>ColumnStore Index – jak to działa(-ło)</vt:lpstr>
      <vt:lpstr>ColumnStore Index – jak to działa(-ło)</vt:lpstr>
      <vt:lpstr>ColumnStore Index – jak to działa(-ło)</vt:lpstr>
      <vt:lpstr>ColumnStore Index w akcji</vt:lpstr>
      <vt:lpstr>SQL Server 2012 a ColumnStore</vt:lpstr>
      <vt:lpstr>Clustered ColumnStore Index</vt:lpstr>
      <vt:lpstr>Clustered ColumnStore Index – rozmiar 101 mln wierszy + indeksy</vt:lpstr>
      <vt:lpstr>ColumnStore a pamięć</vt:lpstr>
      <vt:lpstr>Resource Governor a ColumnStore</vt:lpstr>
      <vt:lpstr>Ograniczenia</vt:lpstr>
      <vt:lpstr>Ograniczenia Clustered ColumnStore</vt:lpstr>
      <vt:lpstr>Metadane</vt:lpstr>
      <vt:lpstr>Metadane</vt:lpstr>
      <vt:lpstr>DML</vt:lpstr>
      <vt:lpstr>DDL</vt:lpstr>
      <vt:lpstr>Operacje DML</vt:lpstr>
      <vt:lpstr>Kompresja</vt:lpstr>
      <vt:lpstr>Kompresja</vt:lpstr>
      <vt:lpstr>Wsparcie dla zapytań</vt:lpstr>
      <vt:lpstr>Wsparcie dla zapytań</vt:lpstr>
      <vt:lpstr>Podsumowanie</vt:lpstr>
      <vt:lpstr>pawelpo@microsoft.com</vt:lpstr>
      <vt:lpstr>NASI SPONSORZY I PARTNERZY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Hubert Kobierzewski</dc:creator>
  <cp:lastModifiedBy>Pawel Potasinski</cp:lastModifiedBy>
  <cp:revision>145</cp:revision>
  <dcterms:created xsi:type="dcterms:W3CDTF">2011-11-24T02:19:03Z</dcterms:created>
  <dcterms:modified xsi:type="dcterms:W3CDTF">2014-04-30T12:16:56Z</dcterms:modified>
</cp:coreProperties>
</file>