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67" r:id="rId2"/>
    <p:sldId id="258" r:id="rId3"/>
    <p:sldId id="259" r:id="rId4"/>
    <p:sldId id="290" r:id="rId5"/>
    <p:sldId id="282" r:id="rId6"/>
    <p:sldId id="269" r:id="rId7"/>
    <p:sldId id="280" r:id="rId8"/>
    <p:sldId id="287" r:id="rId9"/>
    <p:sldId id="281" r:id="rId10"/>
    <p:sldId id="275" r:id="rId11"/>
    <p:sldId id="283" r:id="rId12"/>
    <p:sldId id="284" r:id="rId13"/>
    <p:sldId id="285" r:id="rId14"/>
    <p:sldId id="286" r:id="rId15"/>
    <p:sldId id="270" r:id="rId16"/>
    <p:sldId id="291" r:id="rId17"/>
    <p:sldId id="294" r:id="rId18"/>
    <p:sldId id="289" r:id="rId19"/>
    <p:sldId id="295" r:id="rId20"/>
    <p:sldId id="292" r:id="rId21"/>
    <p:sldId id="296" r:id="rId22"/>
    <p:sldId id="297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849" autoAdjust="0"/>
  </p:normalViewPr>
  <p:slideViewPr>
    <p:cSldViewPr>
      <p:cViewPr varScale="1">
        <p:scale>
          <a:sx n="112" d="100"/>
          <a:sy n="112" d="100"/>
        </p:scale>
        <p:origin x="51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7A06BB-CBFB-4CDE-A9F3-91C7DEAFB40C}" type="doc">
      <dgm:prSet loTypeId="urn:microsoft.com/office/officeart/2005/8/layout/vList5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498ED98-3410-40E9-8E33-7DEEF9CE1968}">
      <dgm:prSet custT="1"/>
      <dgm:spPr/>
      <dgm:t>
        <a:bodyPr/>
        <a:lstStyle/>
        <a:p>
          <a:pPr rtl="0"/>
          <a:r>
            <a:rPr lang="pl-PL" sz="3200" baseline="0" dirty="0" smtClean="0"/>
            <a:t>Ziarnistość</a:t>
          </a:r>
          <a:endParaRPr lang="en-US" sz="3200" dirty="0"/>
        </a:p>
      </dgm:t>
    </dgm:pt>
    <dgm:pt modelId="{9228C16B-B389-47D2-9E04-63BF7E7B2023}" type="parTrans" cxnId="{491C7141-8C6B-45BF-B2E2-DF2B493702C0}">
      <dgm:prSet/>
      <dgm:spPr/>
      <dgm:t>
        <a:bodyPr/>
        <a:lstStyle/>
        <a:p>
          <a:endParaRPr lang="en-US"/>
        </a:p>
      </dgm:t>
    </dgm:pt>
    <dgm:pt modelId="{E08AD49E-E738-4E32-9C5D-BE886FB45226}" type="sibTrans" cxnId="{491C7141-8C6B-45BF-B2E2-DF2B493702C0}">
      <dgm:prSet/>
      <dgm:spPr/>
      <dgm:t>
        <a:bodyPr/>
        <a:lstStyle/>
        <a:p>
          <a:endParaRPr lang="en-US"/>
        </a:p>
      </dgm:t>
    </dgm:pt>
    <dgm:pt modelId="{817E052F-1312-41F5-AF2B-1A176FDDDDAF}">
      <dgm:prSet custT="1"/>
      <dgm:spPr/>
      <dgm:t>
        <a:bodyPr/>
        <a:lstStyle/>
        <a:p>
          <a:pPr rtl="0"/>
          <a:r>
            <a:rPr lang="pl-PL" sz="3200" baseline="0" dirty="0" smtClean="0"/>
            <a:t>Dostępność</a:t>
          </a:r>
          <a:endParaRPr lang="en-US" sz="3200" dirty="0"/>
        </a:p>
      </dgm:t>
    </dgm:pt>
    <dgm:pt modelId="{E6B6012D-E251-41B5-A713-0352CDBAD68D}" type="parTrans" cxnId="{B8D9C7A5-DF3A-4403-8A94-46D46EF6BC7C}">
      <dgm:prSet/>
      <dgm:spPr/>
      <dgm:t>
        <a:bodyPr/>
        <a:lstStyle/>
        <a:p>
          <a:endParaRPr lang="en-US"/>
        </a:p>
      </dgm:t>
    </dgm:pt>
    <dgm:pt modelId="{E6E23B69-AFEF-4C09-B92E-C4405CE4BC42}" type="sibTrans" cxnId="{B8D9C7A5-DF3A-4403-8A94-46D46EF6BC7C}">
      <dgm:prSet/>
      <dgm:spPr/>
      <dgm:t>
        <a:bodyPr/>
        <a:lstStyle/>
        <a:p>
          <a:endParaRPr lang="en-US"/>
        </a:p>
      </dgm:t>
    </dgm:pt>
    <dgm:pt modelId="{DD02264D-A1CF-4EBE-9C98-ED0D365E9521}">
      <dgm:prSet/>
      <dgm:spPr/>
      <dgm:t>
        <a:bodyPr/>
        <a:lstStyle/>
        <a:p>
          <a:pPr rtl="0"/>
          <a:r>
            <a:rPr lang="pl-PL" baseline="0" dirty="0" smtClean="0">
              <a:solidFill>
                <a:schemeClr val="tx1"/>
              </a:solidFill>
            </a:rPr>
            <a:t>Krótkotrwałe blokady na początku i końcu operacji</a:t>
          </a:r>
          <a:endParaRPr lang="en-US" dirty="0">
            <a:solidFill>
              <a:schemeClr val="tx1"/>
            </a:solidFill>
          </a:endParaRPr>
        </a:p>
      </dgm:t>
    </dgm:pt>
    <dgm:pt modelId="{580DA759-20CC-4735-9E7A-F43B08273C95}" type="parTrans" cxnId="{7D0E9631-CAF6-4CC8-86E0-E7378F41B38E}">
      <dgm:prSet/>
      <dgm:spPr/>
      <dgm:t>
        <a:bodyPr/>
        <a:lstStyle/>
        <a:p>
          <a:endParaRPr lang="en-US"/>
        </a:p>
      </dgm:t>
    </dgm:pt>
    <dgm:pt modelId="{66E5FB3F-FF4D-4901-824A-9EBF43E8389B}" type="sibTrans" cxnId="{7D0E9631-CAF6-4CC8-86E0-E7378F41B38E}">
      <dgm:prSet/>
      <dgm:spPr/>
      <dgm:t>
        <a:bodyPr/>
        <a:lstStyle/>
        <a:p>
          <a:endParaRPr lang="en-US"/>
        </a:p>
      </dgm:t>
    </dgm:pt>
    <dgm:pt modelId="{CAEEB9F0-4979-4D5E-A66C-02C2402B9469}">
      <dgm:prSet custT="1"/>
      <dgm:spPr/>
      <dgm:t>
        <a:bodyPr/>
        <a:lstStyle/>
        <a:p>
          <a:pPr rtl="0"/>
          <a:r>
            <a:rPr lang="pl-PL" sz="3200" baseline="0" dirty="0" smtClean="0"/>
            <a:t>Blokady</a:t>
          </a:r>
          <a:endParaRPr lang="en-US" sz="3200" dirty="0"/>
        </a:p>
      </dgm:t>
    </dgm:pt>
    <dgm:pt modelId="{DD1997E3-BEA0-4EBA-A45A-5C0DDDFDC4F5}" type="parTrans" cxnId="{9FCAD1FB-6F85-417E-B040-D66368D3B1E8}">
      <dgm:prSet/>
      <dgm:spPr/>
      <dgm:t>
        <a:bodyPr/>
        <a:lstStyle/>
        <a:p>
          <a:endParaRPr lang="en-US"/>
        </a:p>
      </dgm:t>
    </dgm:pt>
    <dgm:pt modelId="{E95B9D3E-1A28-4C98-835E-A7D238D09A98}" type="sibTrans" cxnId="{9FCAD1FB-6F85-417E-B040-D66368D3B1E8}">
      <dgm:prSet/>
      <dgm:spPr/>
      <dgm:t>
        <a:bodyPr/>
        <a:lstStyle/>
        <a:p>
          <a:endParaRPr lang="en-US"/>
        </a:p>
      </dgm:t>
    </dgm:pt>
    <dgm:pt modelId="{EA70C894-F34A-4C67-9230-2A64ED5BD33F}">
      <dgm:prSet custT="1"/>
      <dgm:spPr/>
      <dgm:t>
        <a:bodyPr/>
        <a:lstStyle/>
        <a:p>
          <a:pPr rtl="0"/>
          <a:r>
            <a:rPr lang="pl-PL" sz="3200" baseline="0" dirty="0" smtClean="0"/>
            <a:t>Zasoby</a:t>
          </a:r>
          <a:endParaRPr lang="en-US" sz="3200" dirty="0"/>
        </a:p>
      </dgm:t>
    </dgm:pt>
    <dgm:pt modelId="{FB5DBC07-3801-4CC2-AE92-1F984A2C887D}" type="parTrans" cxnId="{4E7E84CF-5B49-4E41-BBE5-2326D9690D99}">
      <dgm:prSet/>
      <dgm:spPr/>
      <dgm:t>
        <a:bodyPr/>
        <a:lstStyle/>
        <a:p>
          <a:endParaRPr lang="en-US"/>
        </a:p>
      </dgm:t>
    </dgm:pt>
    <dgm:pt modelId="{A4EFEDDD-4A3A-4079-9B0E-3368FBA68510}" type="sibTrans" cxnId="{4E7E84CF-5B49-4E41-BBE5-2326D9690D99}">
      <dgm:prSet/>
      <dgm:spPr/>
      <dgm:t>
        <a:bodyPr/>
        <a:lstStyle/>
        <a:p>
          <a:endParaRPr lang="en-US"/>
        </a:p>
      </dgm:t>
    </dgm:pt>
    <dgm:pt modelId="{CFDA4509-C832-4F52-A1F6-2018D30029CD}">
      <dgm:prSet/>
      <dgm:spPr/>
      <dgm:t>
        <a:bodyPr/>
        <a:lstStyle/>
        <a:p>
          <a:pPr rtl="0"/>
          <a:r>
            <a:rPr lang="pl-PL" baseline="0" dirty="0" smtClean="0">
              <a:solidFill>
                <a:schemeClr val="tx1"/>
              </a:solidFill>
            </a:rPr>
            <a:t>Jedna lub więcej partycji</a:t>
          </a:r>
          <a:endParaRPr lang="en-US" dirty="0">
            <a:solidFill>
              <a:schemeClr val="tx1"/>
            </a:solidFill>
          </a:endParaRPr>
        </a:p>
      </dgm:t>
    </dgm:pt>
    <dgm:pt modelId="{A91A49DA-A8F7-4E50-B439-F40C46F1AD60}" type="parTrans" cxnId="{3F67781B-D8BC-4EB5-8C65-AF7205009368}">
      <dgm:prSet/>
      <dgm:spPr/>
      <dgm:t>
        <a:bodyPr/>
        <a:lstStyle/>
        <a:p>
          <a:endParaRPr lang="en-US"/>
        </a:p>
      </dgm:t>
    </dgm:pt>
    <dgm:pt modelId="{28027822-0EFC-4F9F-B618-4A8F5939736B}" type="sibTrans" cxnId="{3F67781B-D8BC-4EB5-8C65-AF7205009368}">
      <dgm:prSet/>
      <dgm:spPr/>
      <dgm:t>
        <a:bodyPr/>
        <a:lstStyle/>
        <a:p>
          <a:endParaRPr lang="en-US"/>
        </a:p>
      </dgm:t>
    </dgm:pt>
    <dgm:pt modelId="{E71F7AA0-E2FD-4A2B-AE58-B6494EAC9A26}">
      <dgm:prSet/>
      <dgm:spPr/>
      <dgm:t>
        <a:bodyPr/>
        <a:lstStyle/>
        <a:p>
          <a:pPr rtl="0"/>
          <a:r>
            <a:rPr lang="pl-PL" baseline="0" dirty="0" smtClean="0">
              <a:solidFill>
                <a:schemeClr val="tx1"/>
              </a:solidFill>
            </a:rPr>
            <a:t>Tabela dostępna dla operacji DML i zapytań</a:t>
          </a:r>
          <a:endParaRPr lang="en-US" dirty="0">
            <a:solidFill>
              <a:schemeClr val="tx1"/>
            </a:solidFill>
          </a:endParaRPr>
        </a:p>
      </dgm:t>
    </dgm:pt>
    <dgm:pt modelId="{860B3ECC-D838-48EC-9935-1DBD27054E42}" type="parTrans" cxnId="{F735F501-774C-43FD-B64D-67552B58080D}">
      <dgm:prSet/>
      <dgm:spPr/>
      <dgm:t>
        <a:bodyPr/>
        <a:lstStyle/>
        <a:p>
          <a:endParaRPr lang="en-US"/>
        </a:p>
      </dgm:t>
    </dgm:pt>
    <dgm:pt modelId="{371917C8-34F1-44A3-9053-6BAA671A919E}" type="sibTrans" cxnId="{F735F501-774C-43FD-B64D-67552B58080D}">
      <dgm:prSet/>
      <dgm:spPr/>
      <dgm:t>
        <a:bodyPr/>
        <a:lstStyle/>
        <a:p>
          <a:endParaRPr lang="en-US"/>
        </a:p>
      </dgm:t>
    </dgm:pt>
    <dgm:pt modelId="{9DA24DDD-EA96-41E7-8F81-339C91E316C5}">
      <dgm:prSet/>
      <dgm:spPr/>
      <dgm:t>
        <a:bodyPr/>
        <a:lstStyle/>
        <a:p>
          <a:pPr rtl="0"/>
          <a:r>
            <a:rPr lang="pl-PL" baseline="0" dirty="0" smtClean="0">
              <a:solidFill>
                <a:schemeClr val="tx1"/>
              </a:solidFill>
            </a:rPr>
            <a:t>MLP działa z SPOIR</a:t>
          </a:r>
          <a:endParaRPr lang="en-US" dirty="0">
            <a:solidFill>
              <a:schemeClr val="tx1"/>
            </a:solidFill>
          </a:endParaRPr>
        </a:p>
      </dgm:t>
    </dgm:pt>
    <dgm:pt modelId="{8DB4196A-16E4-46F5-9F8C-D32BDE54027D}" type="parTrans" cxnId="{E52AA6DF-B075-41EC-9CF1-40D497756292}">
      <dgm:prSet/>
      <dgm:spPr/>
      <dgm:t>
        <a:bodyPr/>
        <a:lstStyle/>
        <a:p>
          <a:endParaRPr lang="en-US"/>
        </a:p>
      </dgm:t>
    </dgm:pt>
    <dgm:pt modelId="{D028C4DC-B65F-4C51-85E1-5930638B52B3}" type="sibTrans" cxnId="{E52AA6DF-B075-41EC-9CF1-40D497756292}">
      <dgm:prSet/>
      <dgm:spPr/>
      <dgm:t>
        <a:bodyPr/>
        <a:lstStyle/>
        <a:p>
          <a:endParaRPr lang="en-US"/>
        </a:p>
      </dgm:t>
    </dgm:pt>
    <dgm:pt modelId="{60D09162-F443-4097-8E45-8EA60B908A3A}">
      <dgm:prSet/>
      <dgm:spPr/>
      <dgm:t>
        <a:bodyPr/>
        <a:lstStyle/>
        <a:p>
          <a:pPr rtl="0"/>
          <a:r>
            <a:rPr lang="pl-PL" baseline="0" dirty="0" smtClean="0">
              <a:solidFill>
                <a:schemeClr val="tx1"/>
              </a:solidFill>
            </a:rPr>
            <a:t>CPU, RAM, dysk</a:t>
          </a:r>
          <a:endParaRPr lang="en-US" dirty="0">
            <a:solidFill>
              <a:schemeClr val="tx1"/>
            </a:solidFill>
          </a:endParaRPr>
        </a:p>
      </dgm:t>
    </dgm:pt>
    <dgm:pt modelId="{2F7A04C4-8C70-41DA-B457-B3206AEE0343}" type="parTrans" cxnId="{BFF55D68-5AFD-419F-8254-B845B0AD7BE7}">
      <dgm:prSet/>
      <dgm:spPr/>
      <dgm:t>
        <a:bodyPr/>
        <a:lstStyle/>
        <a:p>
          <a:endParaRPr lang="en-US"/>
        </a:p>
      </dgm:t>
    </dgm:pt>
    <dgm:pt modelId="{525E6DB1-C963-4EE2-954C-F28E7D1C6A2F}" type="sibTrans" cxnId="{BFF55D68-5AFD-419F-8254-B845B0AD7BE7}">
      <dgm:prSet/>
      <dgm:spPr/>
      <dgm:t>
        <a:bodyPr/>
        <a:lstStyle/>
        <a:p>
          <a:endParaRPr lang="en-US"/>
        </a:p>
      </dgm:t>
    </dgm:pt>
    <dgm:pt modelId="{DBDC2C59-7665-424A-8290-E7846046A0E8}">
      <dgm:prSet/>
      <dgm:spPr/>
      <dgm:t>
        <a:bodyPr/>
        <a:lstStyle/>
        <a:p>
          <a:pPr rtl="0"/>
          <a:r>
            <a:rPr lang="pl-PL" dirty="0" smtClean="0">
              <a:solidFill>
                <a:schemeClr val="tx1"/>
              </a:solidFill>
            </a:rPr>
            <a:t>Mniej zapisów w dzienniku transakcji</a:t>
          </a:r>
          <a:endParaRPr lang="en-US" dirty="0">
            <a:solidFill>
              <a:schemeClr val="tx1"/>
            </a:solidFill>
          </a:endParaRPr>
        </a:p>
      </dgm:t>
    </dgm:pt>
    <dgm:pt modelId="{C60A0C2A-9D11-439F-9892-F98A557B6A99}" type="parTrans" cxnId="{943229A5-36D8-482F-A026-0762A25D470D}">
      <dgm:prSet/>
      <dgm:spPr/>
      <dgm:t>
        <a:bodyPr/>
        <a:lstStyle/>
        <a:p>
          <a:endParaRPr lang="pl-PL"/>
        </a:p>
      </dgm:t>
    </dgm:pt>
    <dgm:pt modelId="{BFE3EAC0-8ADE-4289-9A56-AAC467CA6B05}" type="sibTrans" cxnId="{943229A5-36D8-482F-A026-0762A25D470D}">
      <dgm:prSet/>
      <dgm:spPr/>
      <dgm:t>
        <a:bodyPr/>
        <a:lstStyle/>
        <a:p>
          <a:endParaRPr lang="pl-PL"/>
        </a:p>
      </dgm:t>
    </dgm:pt>
    <dgm:pt modelId="{2F2C4095-D327-430B-A777-32B4560999E6}" type="pres">
      <dgm:prSet presAssocID="{B47A06BB-CBFB-4CDE-A9F3-91C7DEAFB4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99F6A3-DA83-4037-AA14-06BDDBD49A37}" type="pres">
      <dgm:prSet presAssocID="{D498ED98-3410-40E9-8E33-7DEEF9CE1968}" presName="linNode" presStyleCnt="0"/>
      <dgm:spPr/>
      <dgm:t>
        <a:bodyPr/>
        <a:lstStyle/>
        <a:p>
          <a:endParaRPr lang="en-US"/>
        </a:p>
      </dgm:t>
    </dgm:pt>
    <dgm:pt modelId="{7E0C1DED-30B2-4DBC-95F0-6D6819F42CCE}" type="pres">
      <dgm:prSet presAssocID="{D498ED98-3410-40E9-8E33-7DEEF9CE1968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10A7C1-1E55-4347-AF62-0DD7CABC0F21}" type="pres">
      <dgm:prSet presAssocID="{D498ED98-3410-40E9-8E33-7DEEF9CE1968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E42B4F-9DD9-47E5-9D7C-DB7E4F0B004B}" type="pres">
      <dgm:prSet presAssocID="{E08AD49E-E738-4E32-9C5D-BE886FB45226}" presName="sp" presStyleCnt="0"/>
      <dgm:spPr/>
      <dgm:t>
        <a:bodyPr/>
        <a:lstStyle/>
        <a:p>
          <a:endParaRPr lang="en-US"/>
        </a:p>
      </dgm:t>
    </dgm:pt>
    <dgm:pt modelId="{76765DAB-768E-4080-99D0-2EBF839A1A34}" type="pres">
      <dgm:prSet presAssocID="{817E052F-1312-41F5-AF2B-1A176FDDDDAF}" presName="linNode" presStyleCnt="0"/>
      <dgm:spPr/>
      <dgm:t>
        <a:bodyPr/>
        <a:lstStyle/>
        <a:p>
          <a:endParaRPr lang="en-US"/>
        </a:p>
      </dgm:t>
    </dgm:pt>
    <dgm:pt modelId="{D1024368-6BE5-4416-AB02-4D682669682C}" type="pres">
      <dgm:prSet presAssocID="{817E052F-1312-41F5-AF2B-1A176FDDDDA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3AC6E9-45D3-47D1-BE3D-498EC47D78D6}" type="pres">
      <dgm:prSet presAssocID="{817E052F-1312-41F5-AF2B-1A176FDDDDA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D527AC-7280-487F-BE18-354D9122F255}" type="pres">
      <dgm:prSet presAssocID="{E6E23B69-AFEF-4C09-B92E-C4405CE4BC42}" presName="sp" presStyleCnt="0"/>
      <dgm:spPr/>
      <dgm:t>
        <a:bodyPr/>
        <a:lstStyle/>
        <a:p>
          <a:endParaRPr lang="en-US"/>
        </a:p>
      </dgm:t>
    </dgm:pt>
    <dgm:pt modelId="{DA0BBF56-19B4-41CC-8BD2-248758C4E237}" type="pres">
      <dgm:prSet presAssocID="{CAEEB9F0-4979-4D5E-A66C-02C2402B9469}" presName="linNode" presStyleCnt="0"/>
      <dgm:spPr/>
      <dgm:t>
        <a:bodyPr/>
        <a:lstStyle/>
        <a:p>
          <a:endParaRPr lang="en-US"/>
        </a:p>
      </dgm:t>
    </dgm:pt>
    <dgm:pt modelId="{18DC3E55-479A-47D4-93D8-DBA2B9F8717F}" type="pres">
      <dgm:prSet presAssocID="{CAEEB9F0-4979-4D5E-A66C-02C2402B946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EF0FA-9421-4772-91D2-69E659539F80}" type="pres">
      <dgm:prSet presAssocID="{CAEEB9F0-4979-4D5E-A66C-02C2402B946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35DCF3-2DAB-45FE-BD6D-2BAD495243F9}" type="pres">
      <dgm:prSet presAssocID="{E95B9D3E-1A28-4C98-835E-A7D238D09A98}" presName="sp" presStyleCnt="0"/>
      <dgm:spPr/>
      <dgm:t>
        <a:bodyPr/>
        <a:lstStyle/>
        <a:p>
          <a:endParaRPr lang="en-US"/>
        </a:p>
      </dgm:t>
    </dgm:pt>
    <dgm:pt modelId="{9E1F8695-8336-456E-9672-5BE813920CA2}" type="pres">
      <dgm:prSet presAssocID="{EA70C894-F34A-4C67-9230-2A64ED5BD33F}" presName="linNode" presStyleCnt="0"/>
      <dgm:spPr/>
      <dgm:t>
        <a:bodyPr/>
        <a:lstStyle/>
        <a:p>
          <a:endParaRPr lang="en-US"/>
        </a:p>
      </dgm:t>
    </dgm:pt>
    <dgm:pt modelId="{3C3413F5-917A-45F0-A5CE-90C6CCF62C7E}" type="pres">
      <dgm:prSet presAssocID="{EA70C894-F34A-4C67-9230-2A64ED5BD33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D8C69-1A44-4C1D-A095-5B16E8FDD241}" type="pres">
      <dgm:prSet presAssocID="{EA70C894-F34A-4C67-9230-2A64ED5BD33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43FA0E-1679-4DF4-A98B-821E52C02B38}" type="presOf" srcId="{E71F7AA0-E2FD-4A2B-AE58-B6494EAC9A26}" destId="{183AC6E9-45D3-47D1-BE3D-498EC47D78D6}" srcOrd="0" destOrd="0" presId="urn:microsoft.com/office/officeart/2005/8/layout/vList5"/>
    <dgm:cxn modelId="{943229A5-36D8-482F-A026-0762A25D470D}" srcId="{EA70C894-F34A-4C67-9230-2A64ED5BD33F}" destId="{DBDC2C59-7665-424A-8290-E7846046A0E8}" srcOrd="1" destOrd="0" parTransId="{C60A0C2A-9D11-439F-9892-F98A557B6A99}" sibTransId="{BFE3EAC0-8ADE-4289-9A56-AAC467CA6B05}"/>
    <dgm:cxn modelId="{886BDB1B-47FA-427D-B9A2-A0D947DC0AD3}" type="presOf" srcId="{CFDA4509-C832-4F52-A1F6-2018D30029CD}" destId="{7F10A7C1-1E55-4347-AF62-0DD7CABC0F21}" srcOrd="0" destOrd="0" presId="urn:microsoft.com/office/officeart/2005/8/layout/vList5"/>
    <dgm:cxn modelId="{7D0E9631-CAF6-4CC8-86E0-E7378F41B38E}" srcId="{817E052F-1312-41F5-AF2B-1A176FDDDDAF}" destId="{DD02264D-A1CF-4EBE-9C98-ED0D365E9521}" srcOrd="1" destOrd="0" parTransId="{580DA759-20CC-4735-9E7A-F43B08273C95}" sibTransId="{66E5FB3F-FF4D-4901-824A-9EBF43E8389B}"/>
    <dgm:cxn modelId="{0CF00FFB-EAEF-4902-A1AA-764CBE623D46}" type="presOf" srcId="{9DA24DDD-EA96-41E7-8F81-339C91E316C5}" destId="{8DFEF0FA-9421-4772-91D2-69E659539F80}" srcOrd="0" destOrd="0" presId="urn:microsoft.com/office/officeart/2005/8/layout/vList5"/>
    <dgm:cxn modelId="{1476078E-72A8-44D5-9209-307E8CA62D5C}" type="presOf" srcId="{DBDC2C59-7665-424A-8290-E7846046A0E8}" destId="{D33D8C69-1A44-4C1D-A095-5B16E8FDD241}" srcOrd="0" destOrd="1" presId="urn:microsoft.com/office/officeart/2005/8/layout/vList5"/>
    <dgm:cxn modelId="{491C7141-8C6B-45BF-B2E2-DF2B493702C0}" srcId="{B47A06BB-CBFB-4CDE-A9F3-91C7DEAFB40C}" destId="{D498ED98-3410-40E9-8E33-7DEEF9CE1968}" srcOrd="0" destOrd="0" parTransId="{9228C16B-B389-47D2-9E04-63BF7E7B2023}" sibTransId="{E08AD49E-E738-4E32-9C5D-BE886FB45226}"/>
    <dgm:cxn modelId="{9FCAD1FB-6F85-417E-B040-D66368D3B1E8}" srcId="{B47A06BB-CBFB-4CDE-A9F3-91C7DEAFB40C}" destId="{CAEEB9F0-4979-4D5E-A66C-02C2402B9469}" srcOrd="2" destOrd="0" parTransId="{DD1997E3-BEA0-4EBA-A45A-5C0DDDFDC4F5}" sibTransId="{E95B9D3E-1A28-4C98-835E-A7D238D09A98}"/>
    <dgm:cxn modelId="{BFF55D68-5AFD-419F-8254-B845B0AD7BE7}" srcId="{EA70C894-F34A-4C67-9230-2A64ED5BD33F}" destId="{60D09162-F443-4097-8E45-8EA60B908A3A}" srcOrd="0" destOrd="0" parTransId="{2F7A04C4-8C70-41DA-B457-B3206AEE0343}" sibTransId="{525E6DB1-C963-4EE2-954C-F28E7D1C6A2F}"/>
    <dgm:cxn modelId="{BB80B49B-D8E5-4F8B-8571-FA6581F67C26}" type="presOf" srcId="{B47A06BB-CBFB-4CDE-A9F3-91C7DEAFB40C}" destId="{2F2C4095-D327-430B-A777-32B4560999E6}" srcOrd="0" destOrd="0" presId="urn:microsoft.com/office/officeart/2005/8/layout/vList5"/>
    <dgm:cxn modelId="{340B3719-F206-4015-9499-C044E8E0DBF9}" type="presOf" srcId="{EA70C894-F34A-4C67-9230-2A64ED5BD33F}" destId="{3C3413F5-917A-45F0-A5CE-90C6CCF62C7E}" srcOrd="0" destOrd="0" presId="urn:microsoft.com/office/officeart/2005/8/layout/vList5"/>
    <dgm:cxn modelId="{2BC4DB12-C65D-4D5E-BED5-4C040544F56A}" type="presOf" srcId="{D498ED98-3410-40E9-8E33-7DEEF9CE1968}" destId="{7E0C1DED-30B2-4DBC-95F0-6D6819F42CCE}" srcOrd="0" destOrd="0" presId="urn:microsoft.com/office/officeart/2005/8/layout/vList5"/>
    <dgm:cxn modelId="{B8D9C7A5-DF3A-4403-8A94-46D46EF6BC7C}" srcId="{B47A06BB-CBFB-4CDE-A9F3-91C7DEAFB40C}" destId="{817E052F-1312-41F5-AF2B-1A176FDDDDAF}" srcOrd="1" destOrd="0" parTransId="{E6B6012D-E251-41B5-A713-0352CDBAD68D}" sibTransId="{E6E23B69-AFEF-4C09-B92E-C4405CE4BC42}"/>
    <dgm:cxn modelId="{F735F501-774C-43FD-B64D-67552B58080D}" srcId="{817E052F-1312-41F5-AF2B-1A176FDDDDAF}" destId="{E71F7AA0-E2FD-4A2B-AE58-B6494EAC9A26}" srcOrd="0" destOrd="0" parTransId="{860B3ECC-D838-48EC-9935-1DBD27054E42}" sibTransId="{371917C8-34F1-44A3-9053-6BAA671A919E}"/>
    <dgm:cxn modelId="{E52AA6DF-B075-41EC-9CF1-40D497756292}" srcId="{CAEEB9F0-4979-4D5E-A66C-02C2402B9469}" destId="{9DA24DDD-EA96-41E7-8F81-339C91E316C5}" srcOrd="0" destOrd="0" parTransId="{8DB4196A-16E4-46F5-9F8C-D32BDE54027D}" sibTransId="{D028C4DC-B65F-4C51-85E1-5930638B52B3}"/>
    <dgm:cxn modelId="{4523C746-0846-4B49-9070-DFF2378E1913}" type="presOf" srcId="{DD02264D-A1CF-4EBE-9C98-ED0D365E9521}" destId="{183AC6E9-45D3-47D1-BE3D-498EC47D78D6}" srcOrd="0" destOrd="1" presId="urn:microsoft.com/office/officeart/2005/8/layout/vList5"/>
    <dgm:cxn modelId="{C8928FB0-B046-43DA-8624-ABFEF5CB7400}" type="presOf" srcId="{CAEEB9F0-4979-4D5E-A66C-02C2402B9469}" destId="{18DC3E55-479A-47D4-93D8-DBA2B9F8717F}" srcOrd="0" destOrd="0" presId="urn:microsoft.com/office/officeart/2005/8/layout/vList5"/>
    <dgm:cxn modelId="{817096BE-AEFC-4624-8C78-E5E1BE853B1A}" type="presOf" srcId="{817E052F-1312-41F5-AF2B-1A176FDDDDAF}" destId="{D1024368-6BE5-4416-AB02-4D682669682C}" srcOrd="0" destOrd="0" presId="urn:microsoft.com/office/officeart/2005/8/layout/vList5"/>
    <dgm:cxn modelId="{4E7E84CF-5B49-4E41-BBE5-2326D9690D99}" srcId="{B47A06BB-CBFB-4CDE-A9F3-91C7DEAFB40C}" destId="{EA70C894-F34A-4C67-9230-2A64ED5BD33F}" srcOrd="3" destOrd="0" parTransId="{FB5DBC07-3801-4CC2-AE92-1F984A2C887D}" sibTransId="{A4EFEDDD-4A3A-4079-9B0E-3368FBA68510}"/>
    <dgm:cxn modelId="{1A37EB6E-A66B-4566-88C4-7CBCAFECB2A4}" type="presOf" srcId="{60D09162-F443-4097-8E45-8EA60B908A3A}" destId="{D33D8C69-1A44-4C1D-A095-5B16E8FDD241}" srcOrd="0" destOrd="0" presId="urn:microsoft.com/office/officeart/2005/8/layout/vList5"/>
    <dgm:cxn modelId="{3F67781B-D8BC-4EB5-8C65-AF7205009368}" srcId="{D498ED98-3410-40E9-8E33-7DEEF9CE1968}" destId="{CFDA4509-C832-4F52-A1F6-2018D30029CD}" srcOrd="0" destOrd="0" parTransId="{A91A49DA-A8F7-4E50-B439-F40C46F1AD60}" sibTransId="{28027822-0EFC-4F9F-B618-4A8F5939736B}"/>
    <dgm:cxn modelId="{62260AE0-FD0D-40B6-9310-358240B0A841}" type="presParOf" srcId="{2F2C4095-D327-430B-A777-32B4560999E6}" destId="{3C99F6A3-DA83-4037-AA14-06BDDBD49A37}" srcOrd="0" destOrd="0" presId="urn:microsoft.com/office/officeart/2005/8/layout/vList5"/>
    <dgm:cxn modelId="{CC1B258A-7A47-4CF1-BDE4-C4C56A8D092B}" type="presParOf" srcId="{3C99F6A3-DA83-4037-AA14-06BDDBD49A37}" destId="{7E0C1DED-30B2-4DBC-95F0-6D6819F42CCE}" srcOrd="0" destOrd="0" presId="urn:microsoft.com/office/officeart/2005/8/layout/vList5"/>
    <dgm:cxn modelId="{7807429A-45FF-485D-9F61-6CD6B11B5B24}" type="presParOf" srcId="{3C99F6A3-DA83-4037-AA14-06BDDBD49A37}" destId="{7F10A7C1-1E55-4347-AF62-0DD7CABC0F21}" srcOrd="1" destOrd="0" presId="urn:microsoft.com/office/officeart/2005/8/layout/vList5"/>
    <dgm:cxn modelId="{A7A405B0-02C4-40E8-AE3F-668E626F181A}" type="presParOf" srcId="{2F2C4095-D327-430B-A777-32B4560999E6}" destId="{8CE42B4F-9DD9-47E5-9D7C-DB7E4F0B004B}" srcOrd="1" destOrd="0" presId="urn:microsoft.com/office/officeart/2005/8/layout/vList5"/>
    <dgm:cxn modelId="{C65BBDBB-9AAE-4EC3-AEEE-C5473E129C99}" type="presParOf" srcId="{2F2C4095-D327-430B-A777-32B4560999E6}" destId="{76765DAB-768E-4080-99D0-2EBF839A1A34}" srcOrd="2" destOrd="0" presId="urn:microsoft.com/office/officeart/2005/8/layout/vList5"/>
    <dgm:cxn modelId="{99A36C7E-E7A9-4333-982A-C66947E37E68}" type="presParOf" srcId="{76765DAB-768E-4080-99D0-2EBF839A1A34}" destId="{D1024368-6BE5-4416-AB02-4D682669682C}" srcOrd="0" destOrd="0" presId="urn:microsoft.com/office/officeart/2005/8/layout/vList5"/>
    <dgm:cxn modelId="{A4F89061-CBCA-4A5D-90B3-7D23CC413DEC}" type="presParOf" srcId="{76765DAB-768E-4080-99D0-2EBF839A1A34}" destId="{183AC6E9-45D3-47D1-BE3D-498EC47D78D6}" srcOrd="1" destOrd="0" presId="urn:microsoft.com/office/officeart/2005/8/layout/vList5"/>
    <dgm:cxn modelId="{5A4A9F8C-1FDC-42DC-A63C-5E0F3F9AFDCD}" type="presParOf" srcId="{2F2C4095-D327-430B-A777-32B4560999E6}" destId="{78D527AC-7280-487F-BE18-354D9122F255}" srcOrd="3" destOrd="0" presId="urn:microsoft.com/office/officeart/2005/8/layout/vList5"/>
    <dgm:cxn modelId="{EE9EF751-19B4-4F3C-A27F-95E7F8B5B2E6}" type="presParOf" srcId="{2F2C4095-D327-430B-A777-32B4560999E6}" destId="{DA0BBF56-19B4-41CC-8BD2-248758C4E237}" srcOrd="4" destOrd="0" presId="urn:microsoft.com/office/officeart/2005/8/layout/vList5"/>
    <dgm:cxn modelId="{F58132C2-BBD3-41EC-B403-B4EC3A7044C9}" type="presParOf" srcId="{DA0BBF56-19B4-41CC-8BD2-248758C4E237}" destId="{18DC3E55-479A-47D4-93D8-DBA2B9F8717F}" srcOrd="0" destOrd="0" presId="urn:microsoft.com/office/officeart/2005/8/layout/vList5"/>
    <dgm:cxn modelId="{7156A1D6-AD12-4F0A-A78D-D568EBFC431F}" type="presParOf" srcId="{DA0BBF56-19B4-41CC-8BD2-248758C4E237}" destId="{8DFEF0FA-9421-4772-91D2-69E659539F80}" srcOrd="1" destOrd="0" presId="urn:microsoft.com/office/officeart/2005/8/layout/vList5"/>
    <dgm:cxn modelId="{9BAF3D1F-521F-4DB4-A255-B991361AAD4D}" type="presParOf" srcId="{2F2C4095-D327-430B-A777-32B4560999E6}" destId="{2D35DCF3-2DAB-45FE-BD6D-2BAD495243F9}" srcOrd="5" destOrd="0" presId="urn:microsoft.com/office/officeart/2005/8/layout/vList5"/>
    <dgm:cxn modelId="{8E2AECCF-B6D6-4F4A-89E3-B4C83F14A526}" type="presParOf" srcId="{2F2C4095-D327-430B-A777-32B4560999E6}" destId="{9E1F8695-8336-456E-9672-5BE813920CA2}" srcOrd="6" destOrd="0" presId="urn:microsoft.com/office/officeart/2005/8/layout/vList5"/>
    <dgm:cxn modelId="{91994F73-666A-4B87-8D7F-3D73622269A3}" type="presParOf" srcId="{9E1F8695-8336-456E-9672-5BE813920CA2}" destId="{3C3413F5-917A-45F0-A5CE-90C6CCF62C7E}" srcOrd="0" destOrd="0" presId="urn:microsoft.com/office/officeart/2005/8/layout/vList5"/>
    <dgm:cxn modelId="{C317D3F5-18FB-46F4-A535-252F9550A6A5}" type="presParOf" srcId="{9E1F8695-8336-456E-9672-5BE813920CA2}" destId="{D33D8C69-1A44-4C1D-A095-5B16E8FDD24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0A7C1-1E55-4347-AF62-0DD7CABC0F21}">
      <dsp:nvSpPr>
        <dsp:cNvPr id="0" name=""/>
        <dsp:cNvSpPr/>
      </dsp:nvSpPr>
      <dsp:spPr>
        <a:xfrm rot="5400000">
          <a:off x="6336474" y="-2636201"/>
          <a:ext cx="881122" cy="63783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200" kern="1200" baseline="0" dirty="0" smtClean="0">
              <a:solidFill>
                <a:schemeClr val="tx1"/>
              </a:solidFill>
            </a:rPr>
            <a:t>Jedna lub więcej partycji</a:t>
          </a:r>
          <a:endParaRPr lang="en-US" sz="2200" kern="1200" dirty="0">
            <a:solidFill>
              <a:schemeClr val="tx1"/>
            </a:solidFill>
          </a:endParaRPr>
        </a:p>
      </dsp:txBody>
      <dsp:txXfrm rot="-5400000">
        <a:off x="3587843" y="155443"/>
        <a:ext cx="6335373" cy="795096"/>
      </dsp:txXfrm>
    </dsp:sp>
    <dsp:sp modelId="{7E0C1DED-30B2-4DBC-95F0-6D6819F42CCE}">
      <dsp:nvSpPr>
        <dsp:cNvPr id="0" name=""/>
        <dsp:cNvSpPr/>
      </dsp:nvSpPr>
      <dsp:spPr>
        <a:xfrm>
          <a:off x="0" y="2289"/>
          <a:ext cx="3587842" cy="1101403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200" kern="1200" baseline="0" dirty="0" smtClean="0"/>
            <a:t>Ziarnistość</a:t>
          </a:r>
          <a:endParaRPr lang="en-US" sz="3200" kern="1200" dirty="0"/>
        </a:p>
      </dsp:txBody>
      <dsp:txXfrm>
        <a:off x="53766" y="56055"/>
        <a:ext cx="3480310" cy="993871"/>
      </dsp:txXfrm>
    </dsp:sp>
    <dsp:sp modelId="{183AC6E9-45D3-47D1-BE3D-498EC47D78D6}">
      <dsp:nvSpPr>
        <dsp:cNvPr id="0" name=""/>
        <dsp:cNvSpPr/>
      </dsp:nvSpPr>
      <dsp:spPr>
        <a:xfrm rot="5400000">
          <a:off x="6336474" y="-1479727"/>
          <a:ext cx="881122" cy="63783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200" kern="1200" baseline="0" dirty="0" smtClean="0">
              <a:solidFill>
                <a:schemeClr val="tx1"/>
              </a:solidFill>
            </a:rPr>
            <a:t>Tabela dostępna dla operacji DML i zapytań</a:t>
          </a:r>
          <a:endParaRPr lang="en-US" sz="2200" kern="1200" dirty="0">
            <a:solidFill>
              <a:schemeClr val="tx1"/>
            </a:solidFill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200" kern="1200" baseline="0" dirty="0" smtClean="0">
              <a:solidFill>
                <a:schemeClr val="tx1"/>
              </a:solidFill>
            </a:rPr>
            <a:t>Krótkotrwałe blokady na początku i końcu operacji</a:t>
          </a:r>
          <a:endParaRPr lang="en-US" sz="2200" kern="1200" dirty="0">
            <a:solidFill>
              <a:schemeClr val="tx1"/>
            </a:solidFill>
          </a:endParaRPr>
        </a:p>
      </dsp:txBody>
      <dsp:txXfrm rot="-5400000">
        <a:off x="3587843" y="1311917"/>
        <a:ext cx="6335373" cy="795096"/>
      </dsp:txXfrm>
    </dsp:sp>
    <dsp:sp modelId="{D1024368-6BE5-4416-AB02-4D682669682C}">
      <dsp:nvSpPr>
        <dsp:cNvPr id="0" name=""/>
        <dsp:cNvSpPr/>
      </dsp:nvSpPr>
      <dsp:spPr>
        <a:xfrm>
          <a:off x="0" y="1158763"/>
          <a:ext cx="3587842" cy="1101403"/>
        </a:xfrm>
        <a:prstGeom prst="roundRect">
          <a:avLst/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200" kern="1200" baseline="0" dirty="0" smtClean="0"/>
            <a:t>Dostępność</a:t>
          </a:r>
          <a:endParaRPr lang="en-US" sz="3200" kern="1200" dirty="0"/>
        </a:p>
      </dsp:txBody>
      <dsp:txXfrm>
        <a:off x="53766" y="1212529"/>
        <a:ext cx="3480310" cy="993871"/>
      </dsp:txXfrm>
    </dsp:sp>
    <dsp:sp modelId="{8DFEF0FA-9421-4772-91D2-69E659539F80}">
      <dsp:nvSpPr>
        <dsp:cNvPr id="0" name=""/>
        <dsp:cNvSpPr/>
      </dsp:nvSpPr>
      <dsp:spPr>
        <a:xfrm rot="5400000">
          <a:off x="6336474" y="-323253"/>
          <a:ext cx="881122" cy="63783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200" kern="1200" baseline="0" dirty="0" smtClean="0">
              <a:solidFill>
                <a:schemeClr val="tx1"/>
              </a:solidFill>
            </a:rPr>
            <a:t>MLP działa z SPOIR</a:t>
          </a:r>
          <a:endParaRPr lang="en-US" sz="2200" kern="1200" dirty="0">
            <a:solidFill>
              <a:schemeClr val="tx1"/>
            </a:solidFill>
          </a:endParaRPr>
        </a:p>
      </dsp:txBody>
      <dsp:txXfrm rot="-5400000">
        <a:off x="3587843" y="2468391"/>
        <a:ext cx="6335373" cy="795096"/>
      </dsp:txXfrm>
    </dsp:sp>
    <dsp:sp modelId="{18DC3E55-479A-47D4-93D8-DBA2B9F8717F}">
      <dsp:nvSpPr>
        <dsp:cNvPr id="0" name=""/>
        <dsp:cNvSpPr/>
      </dsp:nvSpPr>
      <dsp:spPr>
        <a:xfrm>
          <a:off x="0" y="2315237"/>
          <a:ext cx="3587842" cy="1101403"/>
        </a:xfrm>
        <a:prstGeom prst="roundRect">
          <a:avLst/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200" kern="1200" baseline="0" dirty="0" smtClean="0"/>
            <a:t>Blokady</a:t>
          </a:r>
          <a:endParaRPr lang="en-US" sz="3200" kern="1200" dirty="0"/>
        </a:p>
      </dsp:txBody>
      <dsp:txXfrm>
        <a:off x="53766" y="2369003"/>
        <a:ext cx="3480310" cy="993871"/>
      </dsp:txXfrm>
    </dsp:sp>
    <dsp:sp modelId="{D33D8C69-1A44-4C1D-A095-5B16E8FDD241}">
      <dsp:nvSpPr>
        <dsp:cNvPr id="0" name=""/>
        <dsp:cNvSpPr/>
      </dsp:nvSpPr>
      <dsp:spPr>
        <a:xfrm rot="5400000">
          <a:off x="6336474" y="833219"/>
          <a:ext cx="881122" cy="63783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200" kern="1200" baseline="0" dirty="0" smtClean="0">
              <a:solidFill>
                <a:schemeClr val="tx1"/>
              </a:solidFill>
            </a:rPr>
            <a:t>CPU, RAM, dysk</a:t>
          </a:r>
          <a:endParaRPr lang="en-US" sz="2200" kern="1200" dirty="0">
            <a:solidFill>
              <a:schemeClr val="tx1"/>
            </a:solidFill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200" kern="1200" dirty="0" smtClean="0">
              <a:solidFill>
                <a:schemeClr val="tx1"/>
              </a:solidFill>
            </a:rPr>
            <a:t>Mniej zapisów w dzienniku transakcji</a:t>
          </a:r>
          <a:endParaRPr lang="en-US" sz="2200" kern="1200" dirty="0">
            <a:solidFill>
              <a:schemeClr val="tx1"/>
            </a:solidFill>
          </a:endParaRPr>
        </a:p>
      </dsp:txBody>
      <dsp:txXfrm rot="-5400000">
        <a:off x="3587843" y="3624864"/>
        <a:ext cx="6335373" cy="795096"/>
      </dsp:txXfrm>
    </dsp:sp>
    <dsp:sp modelId="{3C3413F5-917A-45F0-A5CE-90C6CCF62C7E}">
      <dsp:nvSpPr>
        <dsp:cNvPr id="0" name=""/>
        <dsp:cNvSpPr/>
      </dsp:nvSpPr>
      <dsp:spPr>
        <a:xfrm>
          <a:off x="0" y="3471711"/>
          <a:ext cx="3587842" cy="1101403"/>
        </a:xfrm>
        <a:prstGeom prst="round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200" kern="1200" baseline="0" dirty="0" smtClean="0"/>
            <a:t>Zasoby</a:t>
          </a:r>
          <a:endParaRPr lang="en-US" sz="3200" kern="1200" dirty="0"/>
        </a:p>
      </dsp:txBody>
      <dsp:txXfrm>
        <a:off x="53766" y="3525477"/>
        <a:ext cx="3480310" cy="993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4/28/2014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3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0846"/>
            <a:ext cx="1298195" cy="130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73509"/>
            <a:ext cx="3736751" cy="89841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Polis</a:t>
            </a:r>
            <a:r>
              <a:rPr lang="pl-PL" noProof="0" dirty="0" smtClean="0"/>
              <a:t>h</a:t>
            </a:r>
            <a:r>
              <a:rPr lang="en-US" noProof="0" dirty="0" smtClean="0"/>
              <a:t> SQL Server User Group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3760" y="6684264"/>
            <a:ext cx="53848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12192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pic>
        <p:nvPicPr>
          <p:cNvPr id="12" name="Obraz 21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8" y="6448426"/>
            <a:ext cx="410400" cy="409575"/>
          </a:xfrm>
          <a:prstGeom prst="rect">
            <a:avLst/>
          </a:prstGeom>
        </p:spPr>
      </p:pic>
      <p:pic>
        <p:nvPicPr>
          <p:cNvPr id="2050" name="Picture 2" descr="F:\!My Stuff!\PLSSUG\SQLDay Lite 2013\logo_SQLDay_Generic_Transparent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223" y="6421432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qlgeek.pl/" TargetMode="External"/><Relationship Id="rId2" Type="http://schemas.openxmlformats.org/officeDocument/2006/relationships/hyperlink" Target="mailto:pawelpo@microsoft.co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2133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pic>
        <p:nvPicPr>
          <p:cNvPr id="3" name="Picture 2" descr="SQLDay 2014 Sponsors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2209800"/>
            <a:ext cx="7179732" cy="40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Operacje online z MLP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65134" y="1485190"/>
            <a:ext cx="7935938" cy="41481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 smtClean="0">
              <a:solidFill>
                <a:srgbClr val="FFFFFF"/>
              </a:solidFill>
            </a:endParaRPr>
          </a:p>
          <a:p>
            <a:pPr algn="ctr"/>
            <a:endParaRPr lang="en-US" sz="1765" dirty="0" smtClean="0">
              <a:solidFill>
                <a:srgbClr val="FFFFFF"/>
              </a:solidFill>
            </a:endParaRPr>
          </a:p>
          <a:p>
            <a:pPr algn="ctr"/>
            <a:endParaRPr lang="en-US" sz="1765" dirty="0" smtClean="0">
              <a:solidFill>
                <a:srgbClr val="FFFFFF"/>
              </a:solidFill>
            </a:endParaRPr>
          </a:p>
          <a:p>
            <a:pPr algn="ctr"/>
            <a:endParaRPr lang="en-US" sz="1765" dirty="0" smtClean="0">
              <a:solidFill>
                <a:srgbClr val="FFFFFF"/>
              </a:solidFill>
            </a:endParaRPr>
          </a:p>
          <a:p>
            <a:pPr algn="ctr"/>
            <a:endParaRPr lang="en-US" sz="1765" dirty="0" smtClean="0">
              <a:solidFill>
                <a:srgbClr val="FFFFFF"/>
              </a:solidFill>
            </a:endParaRPr>
          </a:p>
          <a:p>
            <a:pPr algn="ctr"/>
            <a:endParaRPr lang="en-US" sz="1765" dirty="0" smtClean="0">
              <a:solidFill>
                <a:srgbClr val="FFFFFF"/>
              </a:solidFill>
            </a:endParaRPr>
          </a:p>
          <a:p>
            <a:pPr algn="ctr"/>
            <a:endParaRPr lang="en-US" sz="1765" dirty="0" smtClean="0">
              <a:solidFill>
                <a:srgbClr val="FFFFFF"/>
              </a:solidFill>
            </a:endParaRPr>
          </a:p>
          <a:p>
            <a:pPr algn="ctr"/>
            <a:endParaRPr lang="en-US" sz="1765" dirty="0" smtClean="0">
              <a:solidFill>
                <a:srgbClr val="FFFFFF"/>
              </a:solidFill>
            </a:endParaRPr>
          </a:p>
          <a:p>
            <a:pPr algn="ctr"/>
            <a:endParaRPr lang="en-US" sz="1765" dirty="0" smtClean="0">
              <a:solidFill>
                <a:srgbClr val="FFFFFF"/>
              </a:solidFill>
            </a:endParaRPr>
          </a:p>
          <a:p>
            <a:pPr algn="ctr"/>
            <a:endParaRPr lang="en-US" sz="1765" dirty="0" smtClean="0">
              <a:solidFill>
                <a:srgbClr val="FFFFFF"/>
              </a:solidFill>
            </a:endParaRPr>
          </a:p>
          <a:p>
            <a:pPr algn="ctr"/>
            <a:endParaRPr lang="en-US" sz="1765" dirty="0" smtClean="0">
              <a:solidFill>
                <a:srgbClr val="FFFFFF"/>
              </a:solidFill>
            </a:endParaRPr>
          </a:p>
          <a:p>
            <a:pPr algn="ctr"/>
            <a:endParaRPr lang="en-US" sz="1765" dirty="0" smtClean="0">
              <a:solidFill>
                <a:srgbClr val="FFFFFF"/>
              </a:solidFill>
            </a:endParaRPr>
          </a:p>
          <a:p>
            <a:pPr algn="ctr"/>
            <a:endParaRPr lang="en-US" sz="1765" dirty="0" smtClean="0">
              <a:solidFill>
                <a:srgbClr val="FFFFFF"/>
              </a:solidFill>
            </a:endParaRPr>
          </a:p>
          <a:p>
            <a:pPr algn="ctr"/>
            <a:endParaRPr lang="en-US" sz="1765" dirty="0" smtClean="0">
              <a:solidFill>
                <a:srgbClr val="FFFFFF"/>
              </a:solidFill>
            </a:endParaRPr>
          </a:p>
          <a:p>
            <a:r>
              <a:rPr lang="pl-PL" sz="1765" dirty="0" smtClean="0">
                <a:solidFill>
                  <a:srgbClr val="505050">
                    <a:lumMod val="50000"/>
                  </a:srgbClr>
                </a:solidFill>
              </a:rPr>
              <a:t>Kolejka blokad</a:t>
            </a:r>
            <a:endParaRPr lang="en-US" sz="1765" dirty="0">
              <a:solidFill>
                <a:srgbClr val="505050">
                  <a:lumMod val="50000"/>
                </a:srgb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2783" y="1485190"/>
            <a:ext cx="1674571" cy="41481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r>
              <a:rPr lang="pl-PL" sz="1765" dirty="0" smtClean="0">
                <a:solidFill>
                  <a:srgbClr val="505050">
                    <a:lumMod val="50000"/>
                  </a:srgbClr>
                </a:solidFill>
              </a:rPr>
              <a:t>Sesje</a:t>
            </a:r>
            <a:endParaRPr lang="en-US" sz="1765" dirty="0">
              <a:solidFill>
                <a:srgbClr val="505050">
                  <a:lumMod val="5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79871" y="3456887"/>
            <a:ext cx="6520869" cy="842639"/>
          </a:xfrm>
          <a:prstGeom prst="rect">
            <a:avLst/>
          </a:prstGeom>
          <a:solidFill>
            <a:srgbClr val="424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l-PL" sz="1765" dirty="0">
              <a:solidFill>
                <a:srgbClr val="FFFFFF"/>
              </a:solidFill>
            </a:endParaRPr>
          </a:p>
          <a:p>
            <a:pPr algn="r"/>
            <a:endParaRPr lang="pl-PL" sz="1765" dirty="0" smtClean="0">
              <a:solidFill>
                <a:srgbClr val="FFFFFF"/>
              </a:solidFill>
            </a:endParaRPr>
          </a:p>
          <a:p>
            <a:pPr algn="r"/>
            <a:r>
              <a:rPr lang="pl-PL" sz="1765" dirty="0" smtClean="0">
                <a:solidFill>
                  <a:srgbClr val="FFFFFF"/>
                </a:solidFill>
              </a:rPr>
              <a:t>LOW_PRIORITY_WAIT</a:t>
            </a:r>
            <a:endParaRPr lang="en-US" sz="1765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9871" y="2037916"/>
            <a:ext cx="6520869" cy="842639"/>
          </a:xfrm>
          <a:prstGeom prst="rect">
            <a:avLst/>
          </a:prstGeom>
          <a:solidFill>
            <a:srgbClr val="424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r>
              <a:rPr lang="en-US" sz="1765" dirty="0">
                <a:solidFill>
                  <a:srgbClr val="FFFFFF"/>
                </a:solidFill>
              </a:rPr>
              <a:t>				</a:t>
            </a:r>
          </a:p>
          <a:p>
            <a:pPr algn="r"/>
            <a:r>
              <a:rPr lang="en-US" sz="1765" dirty="0">
                <a:solidFill>
                  <a:srgbClr val="FFFFFF"/>
                </a:solidFill>
              </a:rPr>
              <a:t>				</a:t>
            </a:r>
            <a:r>
              <a:rPr lang="pl-PL" sz="1765" dirty="0" smtClean="0">
                <a:solidFill>
                  <a:srgbClr val="FFFFFF"/>
                </a:solidFill>
              </a:rPr>
              <a:t>GRANT</a:t>
            </a:r>
            <a:endParaRPr lang="en-US" sz="1765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2453" y="2157510"/>
            <a:ext cx="1039851" cy="30172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372" dirty="0">
                <a:solidFill>
                  <a:srgbClr val="505050">
                    <a:lumMod val="50000"/>
                  </a:srgbClr>
                </a:solidFill>
              </a:rPr>
              <a:t>51-SELECT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2447" y="2808930"/>
            <a:ext cx="1039853" cy="30172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372" dirty="0">
                <a:solidFill>
                  <a:srgbClr val="505050">
                    <a:lumMod val="50000"/>
                  </a:srgbClr>
                </a:solidFill>
              </a:rPr>
              <a:t>52-DDL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2451" y="3456888"/>
            <a:ext cx="1039850" cy="30172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372" dirty="0">
                <a:solidFill>
                  <a:srgbClr val="505050">
                    <a:lumMod val="50000"/>
                  </a:srgbClr>
                </a:solidFill>
              </a:rPr>
              <a:t>53-SELECT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450" y="4114120"/>
            <a:ext cx="1039853" cy="30172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372" dirty="0">
                <a:solidFill>
                  <a:srgbClr val="505050">
                    <a:lumMod val="50000"/>
                  </a:srgbClr>
                </a:solidFill>
              </a:rPr>
              <a:t>54-SELECT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2447" y="4765540"/>
            <a:ext cx="1039853" cy="30172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372" dirty="0">
                <a:solidFill>
                  <a:srgbClr val="505050">
                    <a:lumMod val="50000"/>
                  </a:srgbClr>
                </a:solidFill>
              </a:rPr>
              <a:t>55-SELECT</a:t>
            </a:r>
          </a:p>
        </p:txBody>
      </p:sp>
    </p:spTree>
    <p:extLst>
      <p:ext uri="{BB962C8B-B14F-4D97-AF65-F5344CB8AC3E}">
        <p14:creationId xmlns:p14="http://schemas.microsoft.com/office/powerpoint/2010/main" val="263454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2.96296E-6 L 0.25026 0.0215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39" y="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0.12382 2.59259E-6 C 0.17968 2.59259E-6 0.2483 0.03657 0.2483 0.0662 L 0.2483 0.13287 " pathEditMode="relative" rAng="0" ptsTypes="AAAA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09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07407E-6 L 0.19622 -4.07407E-6 C 0.28372 -4.07407E-6 0.39245 -0.04467 0.39245 -0.08287 L 0.39245 -0.17083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2" y="-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L 0.26172 7.40741E-7 C 0.37864 7.40741E-7 0.5237 -0.07338 0.5237 -0.13449 L 0.5237 -0.26852 " pathEditMode="relative" rAng="0" ptsTypes="AAAA">
                                      <p:cBhvr>
                                        <p:cTn id="3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5" y="-1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26 0.13634 L 0.24948 0.13634 C 0.24909 0.13726 0.2487 0.15254 0.2483 0.14768 C 0.24791 0.14259 0.24687 0.14375 0.24674 0.1081 C 0.24674 0.06435 0.24648 -0.03241 0.24648 -0.07431 " pathEditMode="relative" rAng="0" ptsTypes="AAAAA"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993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0.32409 0 C 0.46927 0 0.6487 -0.09931 0.6487 -0.18171 L 0.6487 -0.36551 " pathEditMode="relative" rAng="0" ptsTypes="AAAA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35" y="-1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T-SQL</a:t>
            </a:r>
            <a:endParaRPr lang="pl-PL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33400" y="1600201"/>
            <a:ext cx="5638800" cy="3886199"/>
          </a:xfrm>
          <a:solidFill>
            <a:schemeClr val="tx2">
              <a:lumMod val="20000"/>
              <a:lumOff val="80000"/>
            </a:schemeClr>
          </a:solidFill>
          <a:ln>
            <a:solidFill>
              <a:srgbClr val="1F497D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Składnia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1200" dirty="0">
                <a:latin typeface="Lucida Console" panose="020B0609040504020204" pitchFamily="49" charset="0"/>
              </a:rPr>
              <a:t>&lt;</a:t>
            </a:r>
            <a:r>
              <a:rPr lang="pl-PL" sz="1200" dirty="0" err="1">
                <a:latin typeface="Lucida Console" panose="020B0609040504020204" pitchFamily="49" charset="0"/>
              </a:rPr>
              <a:t>low_priority_lock_wait</a:t>
            </a:r>
            <a:r>
              <a:rPr lang="pl-PL" sz="1200" dirty="0">
                <a:latin typeface="Lucida Console" panose="020B0609040504020204" pitchFamily="49" charset="0"/>
              </a:rPr>
              <a:t>&gt;::=</a:t>
            </a:r>
            <a:br>
              <a:rPr lang="pl-PL" sz="1200" dirty="0">
                <a:latin typeface="Lucida Console" panose="020B0609040504020204" pitchFamily="49" charset="0"/>
              </a:rPr>
            </a:br>
            <a:r>
              <a:rPr lang="pl-PL" sz="1200" dirty="0">
                <a:latin typeface="Lucida Console" panose="020B0609040504020204" pitchFamily="49" charset="0"/>
              </a:rPr>
              <a:t>  </a:t>
            </a:r>
            <a:r>
              <a:rPr lang="pl-PL" sz="1200" dirty="0" smtClean="0">
                <a:latin typeface="Lucida Console" panose="020B0609040504020204" pitchFamily="49" charset="0"/>
              </a:rPr>
              <a:t>{</a:t>
            </a: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pl-PL" sz="1200" dirty="0">
                <a:latin typeface="Lucida Console" panose="020B0609040504020204" pitchFamily="49" charset="0"/>
              </a:rPr>
              <a:t>  </a:t>
            </a:r>
            <a:r>
              <a:rPr lang="pl-PL" sz="1200" dirty="0" smtClean="0">
                <a:latin typeface="Lucida Console" panose="020B0609040504020204" pitchFamily="49" charset="0"/>
              </a:rPr>
              <a:t>  WAIT_AT_LOW_PRIORITY </a:t>
            </a:r>
            <a:r>
              <a:rPr lang="pl-PL" sz="1200" dirty="0">
                <a:latin typeface="Lucida Console" panose="020B0609040504020204" pitchFamily="49" charset="0"/>
              </a:rPr>
              <a:t>( </a:t>
            </a:r>
            <a:r>
              <a:rPr lang="pl-PL" sz="1200" dirty="0" smtClean="0">
                <a:latin typeface="Lucida Console" panose="020B0609040504020204" pitchFamily="49" charset="0"/>
              </a:rPr>
              <a:t/>
            </a:r>
            <a:br>
              <a:rPr lang="pl-PL" sz="1200" dirty="0" smtClean="0">
                <a:latin typeface="Lucida Console" panose="020B0609040504020204" pitchFamily="49" charset="0"/>
              </a:rPr>
            </a:br>
            <a:r>
              <a:rPr lang="pl-PL" sz="1200" dirty="0" smtClean="0">
                <a:latin typeface="Lucida Console" panose="020B0609040504020204" pitchFamily="49" charset="0"/>
              </a:rPr>
              <a:t>      MAX_DURATION = &lt;</a:t>
            </a:r>
            <a:r>
              <a:rPr lang="pl-PL" sz="1200" dirty="0" err="1">
                <a:latin typeface="Lucida Console" panose="020B0609040504020204" pitchFamily="49" charset="0"/>
              </a:rPr>
              <a:t>time</a:t>
            </a:r>
            <a:r>
              <a:rPr lang="pl-PL" sz="1200" dirty="0">
                <a:latin typeface="Lucida Console" panose="020B0609040504020204" pitchFamily="49" charset="0"/>
              </a:rPr>
              <a:t>&gt;[MINUTES</a:t>
            </a:r>
            <a:r>
              <a:rPr lang="pl-PL" sz="1200" dirty="0" smtClean="0">
                <a:latin typeface="Lucida Console" panose="020B0609040504020204" pitchFamily="49" charset="0"/>
              </a:rPr>
              <a:t>],</a:t>
            </a:r>
            <a:r>
              <a:rPr lang="pl-PL" sz="1200" dirty="0">
                <a:latin typeface="Lucida Console" panose="020B0609040504020204" pitchFamily="49" charset="0"/>
              </a:rPr>
              <a:t/>
            </a:r>
            <a:br>
              <a:rPr lang="pl-PL" sz="1200" dirty="0">
                <a:latin typeface="Lucida Console" panose="020B0609040504020204" pitchFamily="49" charset="0"/>
              </a:rPr>
            </a:br>
            <a:r>
              <a:rPr lang="pl-PL" sz="1200" dirty="0">
                <a:latin typeface="Lucida Console" panose="020B0609040504020204" pitchFamily="49" charset="0"/>
              </a:rPr>
              <a:t>    </a:t>
            </a:r>
            <a:r>
              <a:rPr lang="pl-PL" sz="1200" dirty="0" smtClean="0">
                <a:latin typeface="Lucida Console" panose="020B0609040504020204" pitchFamily="49" charset="0"/>
              </a:rPr>
              <a:t>  ABORT_AFTER_WAIT </a:t>
            </a:r>
            <a:r>
              <a:rPr lang="pl-PL" sz="1200" dirty="0">
                <a:latin typeface="Lucida Console" panose="020B0609040504020204" pitchFamily="49" charset="0"/>
              </a:rPr>
              <a:t>= { NONE | SELF | BLOCKERS </a:t>
            </a:r>
            <a:r>
              <a:rPr lang="pl-PL" sz="12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1200" dirty="0">
                <a:latin typeface="Lucida Console" panose="020B0609040504020204" pitchFamily="49" charset="0"/>
              </a:rPr>
              <a:t> </a:t>
            </a:r>
            <a:r>
              <a:rPr lang="pl-PL" sz="1200" dirty="0" smtClean="0">
                <a:latin typeface="Lucida Console" panose="020B0609040504020204" pitchFamily="49" charset="0"/>
              </a:rPr>
              <a:t>   )</a:t>
            </a:r>
            <a:r>
              <a:rPr lang="pl-PL" sz="1200" dirty="0">
                <a:latin typeface="Lucida Console" panose="020B0609040504020204" pitchFamily="49" charset="0"/>
              </a:rPr>
              <a:t/>
            </a:r>
            <a:br>
              <a:rPr lang="pl-PL" sz="1200" dirty="0">
                <a:latin typeface="Lucida Console" panose="020B0609040504020204" pitchFamily="49" charset="0"/>
              </a:rPr>
            </a:br>
            <a:r>
              <a:rPr lang="pl-PL" sz="1200" dirty="0">
                <a:latin typeface="Lucida Console" panose="020B0609040504020204" pitchFamily="49" charset="0"/>
              </a:rPr>
              <a:t>  </a:t>
            </a:r>
            <a:r>
              <a:rPr lang="pl-PL" sz="1200" dirty="0" smtClean="0">
                <a:latin typeface="Lucida Console" panose="020B0609040504020204" pitchFamily="49" charset="0"/>
              </a:rPr>
              <a:t>}</a:t>
            </a:r>
            <a:r>
              <a:rPr lang="pl-PL" sz="1200" dirty="0">
                <a:latin typeface="Lucida Console" panose="020B0609040504020204" pitchFamily="49" charset="0"/>
              </a:rPr>
              <a:t> </a:t>
            </a:r>
          </a:p>
          <a:p>
            <a:pPr marL="0" indent="0">
              <a:buNone/>
            </a:pPr>
            <a:r>
              <a:rPr lang="pl-PL" sz="1200" dirty="0">
                <a:latin typeface="Lucida Console" panose="020B0609040504020204" pitchFamily="49" charset="0"/>
              </a:rPr>
              <a:t>NONE - </a:t>
            </a:r>
            <a:r>
              <a:rPr lang="pl-PL" sz="1200" dirty="0" err="1">
                <a:latin typeface="Lucida Console" panose="020B0609040504020204" pitchFamily="49" charset="0"/>
              </a:rPr>
              <a:t>current</a:t>
            </a:r>
            <a:r>
              <a:rPr lang="pl-PL" sz="1200" dirty="0">
                <a:latin typeface="Lucida Console" panose="020B0609040504020204" pitchFamily="49" charset="0"/>
              </a:rPr>
              <a:t> </a:t>
            </a:r>
            <a:r>
              <a:rPr lang="pl-PL" sz="1200" dirty="0" err="1">
                <a:latin typeface="Lucida Console" panose="020B0609040504020204" pitchFamily="49" charset="0"/>
              </a:rPr>
              <a:t>behavior</a:t>
            </a: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pl-PL" sz="1200" dirty="0">
                <a:latin typeface="Lucida Console" panose="020B0609040504020204" pitchFamily="49" charset="0"/>
              </a:rPr>
              <a:t>SELF  -  abort DDL</a:t>
            </a:r>
          </a:p>
          <a:p>
            <a:pPr marL="0" indent="0">
              <a:buNone/>
            </a:pPr>
            <a:r>
              <a:rPr lang="pl-PL" sz="1200" dirty="0">
                <a:latin typeface="Lucida Console" panose="020B0609040504020204" pitchFamily="49" charset="0"/>
              </a:rPr>
              <a:t>BLOCKERS – abort </a:t>
            </a:r>
            <a:r>
              <a:rPr lang="pl-PL" sz="1200" dirty="0" err="1">
                <a:latin typeface="Lucida Console" panose="020B0609040504020204" pitchFamily="49" charset="0"/>
              </a:rPr>
              <a:t>user</a:t>
            </a:r>
            <a:r>
              <a:rPr lang="pl-PL" sz="1200" dirty="0">
                <a:latin typeface="Lucida Console" panose="020B0609040504020204" pitchFamily="49" charset="0"/>
              </a:rPr>
              <a:t> </a:t>
            </a:r>
            <a:r>
              <a:rPr lang="pl-PL" sz="1200" dirty="0" err="1">
                <a:latin typeface="Lucida Console" panose="020B0609040504020204" pitchFamily="49" charset="0"/>
              </a:rPr>
              <a:t>blockers</a:t>
            </a: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48400" y="1600201"/>
            <a:ext cx="5410200" cy="3886199"/>
          </a:xfrm>
          <a:solidFill>
            <a:schemeClr val="tx2">
              <a:lumMod val="20000"/>
              <a:lumOff val="80000"/>
            </a:schemeClr>
          </a:solidFill>
          <a:ln>
            <a:solidFill>
              <a:srgbClr val="1F497D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Przykład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ALTER INDEX </a:t>
            </a:r>
            <a:r>
              <a:rPr lang="en-US" sz="1400" dirty="0" err="1">
                <a:latin typeface="Lucida Console" panose="020B0609040504020204" pitchFamily="49" charset="0"/>
              </a:rPr>
              <a:t>PK_Product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ON </a:t>
            </a:r>
            <a:r>
              <a:rPr lang="en-US" sz="1400" dirty="0" err="1">
                <a:latin typeface="Lucida Console" panose="020B0609040504020204" pitchFamily="49" charset="0"/>
              </a:rPr>
              <a:t>dbo.Product</a:t>
            </a: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REBUILD WITH (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ONLINE = ON (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WAIT_AT_LOW_PRIORITY </a:t>
            </a:r>
            <a:r>
              <a:rPr lang="en-US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pl-PL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/>
            </a:r>
            <a:br>
              <a:rPr lang="pl-PL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pl-PL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MAX_DURATION 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= 1, </a:t>
            </a:r>
            <a:r>
              <a:rPr lang="pl-PL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/>
            </a:r>
            <a:br>
              <a:rPr lang="pl-PL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pl-PL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ABORT_AFTER_WAIT 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BLOCKERS</a:t>
            </a:r>
            <a:r>
              <a:rPr lang="pl-PL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/>
            </a:r>
            <a:br>
              <a:rPr lang="pl-PL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pl-PL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endParaRPr lang="en-US" sz="1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)</a:t>
            </a: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);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49962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Uprawnienia</a:t>
            </a:r>
            <a:endParaRPr lang="pl-PL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 smtClean="0"/>
              <a:t>Obecnie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 smtClean="0"/>
              <a:t>ALTER TABLE</a:t>
            </a:r>
          </a:p>
          <a:p>
            <a:pPr lvl="1"/>
            <a:r>
              <a:rPr lang="pl-PL" dirty="0" smtClean="0"/>
              <a:t>Wymagane na obu tabelach</a:t>
            </a:r>
          </a:p>
          <a:p>
            <a:pPr lvl="1"/>
            <a:r>
              <a:rPr lang="pl-PL" dirty="0" smtClean="0"/>
              <a:t>Uprawnienia dostępu do przełączonych danych dziedziczone</a:t>
            </a:r>
          </a:p>
          <a:p>
            <a:r>
              <a:rPr lang="pl-PL" dirty="0" smtClean="0"/>
              <a:t>ALTER INDEX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 smtClean="0"/>
              <a:t>MLP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 smtClean="0"/>
              <a:t>Te same uprawnienia, co obecnie</a:t>
            </a:r>
          </a:p>
          <a:p>
            <a:endParaRPr lang="pl-PL" dirty="0"/>
          </a:p>
          <a:p>
            <a:r>
              <a:rPr lang="en-US" dirty="0"/>
              <a:t>ALTER ANY CONNECTION </a:t>
            </a:r>
            <a:endParaRPr lang="pl-PL" dirty="0" smtClean="0"/>
          </a:p>
          <a:p>
            <a:pPr lvl="1"/>
            <a:r>
              <a:rPr lang="pl-PL" dirty="0" smtClean="0"/>
              <a:t>Kiedy ma być zastosowana opcja </a:t>
            </a:r>
            <a:r>
              <a:rPr lang="en-US" dirty="0" smtClean="0"/>
              <a:t>ABORT_AFTER_WAIT=BLOCKERS</a:t>
            </a:r>
            <a:endParaRPr lang="en-US" dirty="0"/>
          </a:p>
          <a:p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78911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Diagnostyka</a:t>
            </a:r>
            <a:endParaRPr lang="pl-P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 smtClean="0"/>
              <a:t>Errorlog</a:t>
            </a:r>
            <a:endParaRPr lang="pl-PL" dirty="0" smtClean="0"/>
          </a:p>
          <a:p>
            <a:pPr lvl="1"/>
            <a:r>
              <a:rPr lang="pl-PL" dirty="0" smtClean="0"/>
              <a:t>Informacje o zabitych sesjach</a:t>
            </a:r>
          </a:p>
          <a:p>
            <a:r>
              <a:rPr lang="pl-PL" dirty="0" smtClean="0"/>
              <a:t>DMV</a:t>
            </a:r>
          </a:p>
          <a:p>
            <a:pPr lvl="1"/>
            <a:r>
              <a:rPr lang="pl-PL" dirty="0" err="1" smtClean="0"/>
              <a:t>sys.dm_tran_locks</a:t>
            </a:r>
            <a:r>
              <a:rPr lang="pl-PL" dirty="0" smtClean="0"/>
              <a:t> (</a:t>
            </a:r>
            <a:r>
              <a:rPr lang="pl-PL" dirty="0" err="1" smtClean="0"/>
              <a:t>request_status</a:t>
            </a:r>
            <a:r>
              <a:rPr lang="pl-PL" dirty="0" smtClean="0"/>
              <a:t> = </a:t>
            </a:r>
            <a:r>
              <a:rPr lang="en-US" sz="2800" dirty="0" smtClean="0">
                <a:cs typeface="Segoe UI" panose="020B0502040204020203" pitchFamily="34" charset="0"/>
              </a:rPr>
              <a:t>LOW_PRIORITY_CONVERT</a:t>
            </a:r>
            <a:r>
              <a:rPr lang="pl-PL" sz="2800" dirty="0" smtClean="0">
                <a:cs typeface="Segoe UI" panose="020B0502040204020203" pitchFamily="34" charset="0"/>
              </a:rPr>
              <a:t> |</a:t>
            </a:r>
            <a:r>
              <a:rPr lang="en-US" sz="2800" dirty="0" smtClean="0">
                <a:cs typeface="Segoe UI" panose="020B0502040204020203" pitchFamily="34" charset="0"/>
              </a:rPr>
              <a:t> LOW_PRIORITY_WAIT</a:t>
            </a:r>
            <a:r>
              <a:rPr lang="pl-PL" sz="2800" dirty="0" smtClean="0">
                <a:cs typeface="Segoe UI" panose="020B0502040204020203" pitchFamily="34" charset="0"/>
              </a:rPr>
              <a:t> |</a:t>
            </a:r>
            <a:r>
              <a:rPr lang="en-US" sz="2800" dirty="0" smtClean="0">
                <a:cs typeface="Segoe UI" panose="020B0502040204020203" pitchFamily="34" charset="0"/>
              </a:rPr>
              <a:t> ABORT_BLOCKERS</a:t>
            </a:r>
            <a:r>
              <a:rPr lang="pl-PL" sz="2800" dirty="0" smtClean="0">
                <a:cs typeface="Segoe UI" panose="020B0502040204020203" pitchFamily="34" charset="0"/>
              </a:rPr>
              <a:t>)</a:t>
            </a:r>
            <a:endParaRPr lang="en-US" sz="2800" dirty="0">
              <a:cs typeface="Segoe UI" panose="020B0502040204020203" pitchFamily="34" charset="0"/>
            </a:endParaRPr>
          </a:p>
          <a:p>
            <a:pPr lvl="1"/>
            <a:r>
              <a:rPr lang="pl-PL" dirty="0" err="1" smtClean="0"/>
              <a:t>sys.dm_os_wait_stats</a:t>
            </a:r>
            <a:r>
              <a:rPr lang="pl-PL" dirty="0" smtClean="0"/>
              <a:t> (</a:t>
            </a:r>
            <a:r>
              <a:rPr lang="pl-PL" dirty="0" err="1" smtClean="0"/>
              <a:t>wait_type</a:t>
            </a:r>
            <a:r>
              <a:rPr lang="pl-PL" dirty="0" smtClean="0"/>
              <a:t> = *ABORT_BLOCKERS | *LOW_PRIORITY)</a:t>
            </a:r>
          </a:p>
          <a:p>
            <a:r>
              <a:rPr lang="pl-PL" dirty="0" smtClean="0"/>
              <a:t>XE</a:t>
            </a:r>
          </a:p>
          <a:p>
            <a:pPr lvl="1"/>
            <a:r>
              <a:rPr lang="pl-PL" dirty="0" err="1" smtClean="0"/>
              <a:t>lock_request_priority_state</a:t>
            </a:r>
            <a:endParaRPr lang="pl-PL" dirty="0"/>
          </a:p>
          <a:p>
            <a:pPr lvl="1"/>
            <a:r>
              <a:rPr lang="pl-PL" dirty="0" err="1" smtClean="0"/>
              <a:t>process_killed_by_abort_blockers</a:t>
            </a:r>
            <a:endParaRPr lang="pl-PL" dirty="0"/>
          </a:p>
          <a:p>
            <a:pPr lvl="1"/>
            <a:r>
              <a:rPr lang="pl-PL" dirty="0" err="1"/>
              <a:t>ddl_with_wait_at_low_priority</a:t>
            </a:r>
            <a:r>
              <a:rPr lang="pl-PL" dirty="0"/>
              <a:t> </a:t>
            </a:r>
          </a:p>
          <a:p>
            <a:pPr lvl="1"/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9809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Ograniczenia MLP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Tylko sesje użytkownika mogą być zabite</a:t>
            </a:r>
          </a:p>
          <a:p>
            <a:r>
              <a:rPr lang="pl-PL" dirty="0" smtClean="0"/>
              <a:t>Opóźnienia w opróżnianiu dziennika transakcji</a:t>
            </a:r>
          </a:p>
          <a:p>
            <a:r>
              <a:rPr lang="pl-PL" dirty="0" smtClean="0"/>
              <a:t>SWITCH tylko między dwiema tabelami lub widokami indeksowanymi</a:t>
            </a:r>
          </a:p>
          <a:p>
            <a:r>
              <a:rPr lang="pl-PL" dirty="0" smtClean="0"/>
              <a:t>W </a:t>
            </a:r>
            <a:r>
              <a:rPr lang="pl-PL" dirty="0" err="1" smtClean="0"/>
              <a:t>AlwaysOn</a:t>
            </a:r>
            <a:r>
              <a:rPr lang="pl-PL" dirty="0" smtClean="0"/>
              <a:t> i replikacji transakcyjnej MLP tylko na </a:t>
            </a:r>
            <a:r>
              <a:rPr lang="pl-PL" dirty="0" err="1" smtClean="0"/>
              <a:t>primary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8906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MLP</a:t>
            </a:r>
            <a:endParaRPr lang="pl-P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l-PL" sz="11500" dirty="0" smtClean="0"/>
              <a:t>Demo</a:t>
            </a:r>
            <a:endParaRPr lang="pl-PL" sz="11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7961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</a:t>
            </a:r>
            <a:endParaRPr lang="pl-PL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smtClean="0"/>
              <a:t>Brak przebudowy pojedynczej partycji online</a:t>
            </a:r>
          </a:p>
          <a:p>
            <a:endParaRPr lang="pl-PL" dirty="0" smtClean="0"/>
          </a:p>
          <a:p>
            <a:r>
              <a:rPr lang="pl-PL" dirty="0" smtClean="0"/>
              <a:t>Online – tylko na całym indeksie</a:t>
            </a:r>
          </a:p>
          <a:p>
            <a:r>
              <a:rPr lang="pl-PL" dirty="0" err="1" smtClean="0"/>
              <a:t>Offline</a:t>
            </a:r>
            <a:r>
              <a:rPr lang="pl-PL" dirty="0" smtClean="0"/>
              <a:t> – na czas trwania trzymana blokada </a:t>
            </a:r>
            <a:r>
              <a:rPr lang="pl-PL" dirty="0" err="1" smtClean="0"/>
              <a:t>Sch</a:t>
            </a:r>
            <a:r>
              <a:rPr lang="pl-PL" dirty="0" smtClean="0"/>
              <a:t>-M</a:t>
            </a:r>
            <a:endParaRPr lang="pl-PL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smtClean="0"/>
              <a:t>Dostępność i zasoby</a:t>
            </a:r>
          </a:p>
          <a:p>
            <a:pPr marL="0" indent="0">
              <a:buNone/>
            </a:pPr>
            <a:r>
              <a:rPr lang="pl-PL" dirty="0"/>
              <a:t/>
            </a:r>
            <a:br>
              <a:rPr lang="pl-PL" dirty="0"/>
            </a:br>
            <a:endParaRPr lang="pl-PL" dirty="0" smtClean="0"/>
          </a:p>
          <a:p>
            <a:r>
              <a:rPr lang="pl-PL" dirty="0" smtClean="0"/>
              <a:t>Spowolnienie aplikacji i </a:t>
            </a:r>
            <a:r>
              <a:rPr lang="pl-PL" dirty="0" err="1" smtClean="0"/>
              <a:t>timeouty</a:t>
            </a:r>
            <a:endParaRPr lang="pl-PL" dirty="0" smtClean="0"/>
          </a:p>
          <a:p>
            <a:r>
              <a:rPr lang="pl-PL" dirty="0" smtClean="0"/>
              <a:t>Zużycie zasobów (dysk, RAM, CPU)</a:t>
            </a:r>
          </a:p>
          <a:p>
            <a:r>
              <a:rPr lang="pl-PL" dirty="0" smtClean="0"/>
              <a:t>Rosnący dziennik transakcji</a:t>
            </a:r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9469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Single </a:t>
            </a:r>
            <a:r>
              <a:rPr lang="pl-PL" dirty="0" err="1" smtClean="0"/>
              <a:t>Partition</a:t>
            </a:r>
            <a:r>
              <a:rPr lang="pl-PL" dirty="0" smtClean="0"/>
              <a:t> Online Index </a:t>
            </a:r>
            <a:r>
              <a:rPr lang="pl-PL" dirty="0" err="1" smtClean="0"/>
              <a:t>Rebuild</a:t>
            </a:r>
            <a:r>
              <a:rPr lang="pl-PL" dirty="0" smtClean="0"/>
              <a:t> (SPOIR)</a:t>
            </a:r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064624"/>
              </p:ext>
            </p:extLst>
          </p:nvPr>
        </p:nvGraphicFramePr>
        <p:xfrm>
          <a:off x="990600" y="1600200"/>
          <a:ext cx="9966229" cy="4575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122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0C1DED-30B2-4DBC-95F0-6D6819F42C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7E0C1DED-30B2-4DBC-95F0-6D6819F42C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7E0C1DED-30B2-4DBC-95F0-6D6819F42C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F10A7C1-1E55-4347-AF62-0DD7CABC0F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7F10A7C1-1E55-4347-AF62-0DD7CABC0F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7F10A7C1-1E55-4347-AF62-0DD7CABC0F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024368-6BE5-4416-AB02-4D68266968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D1024368-6BE5-4416-AB02-4D68266968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dgm id="{D1024368-6BE5-4416-AB02-4D68266968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83AC6E9-45D3-47D1-BE3D-498EC47D78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183AC6E9-45D3-47D1-BE3D-498EC47D78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183AC6E9-45D3-47D1-BE3D-498EC47D78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8DC3E55-479A-47D4-93D8-DBA2B9F871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18DC3E55-479A-47D4-93D8-DBA2B9F871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18DC3E55-479A-47D4-93D8-DBA2B9F871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DFEF0FA-9421-4772-91D2-69E659539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8DFEF0FA-9421-4772-91D2-69E659539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8DFEF0FA-9421-4772-91D2-69E659539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C3413F5-917A-45F0-A5CE-90C6CCF62C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graphicEl>
                                              <a:dgm id="{3C3413F5-917A-45F0-A5CE-90C6CCF62C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dgm id="{3C3413F5-917A-45F0-A5CE-90C6CCF62C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33D8C69-1A44-4C1D-A095-5B16E8FDD2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graphicEl>
                                              <a:dgm id="{D33D8C69-1A44-4C1D-A095-5B16E8FDD2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graphicEl>
                                              <a:dgm id="{D33D8C69-1A44-4C1D-A095-5B16E8FDD2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T-SQL</a:t>
            </a:r>
            <a:endParaRPr lang="pl-PL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33400" y="1600201"/>
            <a:ext cx="5638800" cy="3886199"/>
          </a:xfrm>
          <a:solidFill>
            <a:schemeClr val="tx2">
              <a:lumMod val="20000"/>
              <a:lumOff val="80000"/>
            </a:schemeClr>
          </a:solidFill>
          <a:ln>
            <a:solidFill>
              <a:srgbClr val="1F497D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Składnia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1200" dirty="0">
                <a:latin typeface="Lucida Console" panose="020B0609040504020204" pitchFamily="49" charset="0"/>
              </a:rPr>
              <a:t>&lt;</a:t>
            </a:r>
            <a:r>
              <a:rPr lang="pl-PL" sz="1200" dirty="0" err="1">
                <a:latin typeface="Lucida Console" panose="020B0609040504020204" pitchFamily="49" charset="0"/>
              </a:rPr>
              <a:t>single_partition_rebuild_index_option</a:t>
            </a:r>
            <a:r>
              <a:rPr lang="pl-PL" sz="1200" dirty="0">
                <a:latin typeface="Lucida Console" panose="020B0609040504020204" pitchFamily="49" charset="0"/>
              </a:rPr>
              <a:t>&gt; ::=</a:t>
            </a:r>
            <a:br>
              <a:rPr lang="pl-PL" sz="1200" dirty="0">
                <a:latin typeface="Lucida Console" panose="020B0609040504020204" pitchFamily="49" charset="0"/>
              </a:rPr>
            </a:br>
            <a:r>
              <a:rPr lang="pl-PL" sz="1200" dirty="0">
                <a:latin typeface="Lucida Console" panose="020B0609040504020204" pitchFamily="49" charset="0"/>
              </a:rPr>
              <a:t>{</a:t>
            </a:r>
            <a:br>
              <a:rPr lang="pl-PL" sz="1200" dirty="0">
                <a:latin typeface="Lucida Console" panose="020B0609040504020204" pitchFamily="49" charset="0"/>
              </a:rPr>
            </a:br>
            <a:r>
              <a:rPr lang="pl-PL" sz="1200" dirty="0">
                <a:latin typeface="Lucida Console" panose="020B0609040504020204" pitchFamily="49" charset="0"/>
              </a:rPr>
              <a:t>    </a:t>
            </a:r>
            <a:r>
              <a:rPr lang="pl-PL" sz="1200" dirty="0" smtClean="0">
                <a:latin typeface="Lucida Console" panose="020B0609040504020204" pitchFamily="49" charset="0"/>
              </a:rPr>
              <a:t>… | </a:t>
            </a:r>
            <a:br>
              <a:rPr lang="pl-PL" sz="1200" dirty="0" smtClean="0">
                <a:latin typeface="Lucida Console" panose="020B0609040504020204" pitchFamily="49" charset="0"/>
              </a:rPr>
            </a:br>
            <a:r>
              <a:rPr lang="pl-PL" sz="1200" dirty="0" smtClean="0">
                <a:latin typeface="Lucida Console" panose="020B0609040504020204" pitchFamily="49" charset="0"/>
              </a:rPr>
              <a:t>    ONLINE </a:t>
            </a:r>
            <a:r>
              <a:rPr lang="pl-PL" sz="1200" dirty="0">
                <a:latin typeface="Lucida Console" panose="020B0609040504020204" pitchFamily="49" charset="0"/>
              </a:rPr>
              <a:t>= { ON [ ( &lt;</a:t>
            </a:r>
            <a:r>
              <a:rPr lang="pl-PL" sz="1200" dirty="0" err="1">
                <a:latin typeface="Lucida Console" panose="020B0609040504020204" pitchFamily="49" charset="0"/>
              </a:rPr>
              <a:t>low_priority_lock_wait</a:t>
            </a:r>
            <a:r>
              <a:rPr lang="pl-PL" sz="1200" dirty="0">
                <a:latin typeface="Lucida Console" panose="020B0609040504020204" pitchFamily="49" charset="0"/>
              </a:rPr>
              <a:t>&gt; ) ] | OFF }</a:t>
            </a:r>
            <a:br>
              <a:rPr lang="pl-PL" sz="1200" dirty="0">
                <a:latin typeface="Lucida Console" panose="020B0609040504020204" pitchFamily="49" charset="0"/>
              </a:rPr>
            </a:br>
            <a:r>
              <a:rPr lang="pl-PL" sz="1200" dirty="0" smtClean="0">
                <a:latin typeface="Lucida Console" panose="020B0609040504020204" pitchFamily="49" charset="0"/>
              </a:rPr>
              <a:t>}</a:t>
            </a:r>
            <a:r>
              <a:rPr lang="pl-PL" sz="1200" dirty="0">
                <a:latin typeface="Lucida Console" panose="020B0609040504020204" pitchFamily="49" charset="0"/>
              </a:rPr>
              <a:t/>
            </a:r>
            <a:br>
              <a:rPr lang="pl-PL" sz="1200" dirty="0">
                <a:latin typeface="Lucida Console" panose="020B0609040504020204" pitchFamily="49" charset="0"/>
              </a:rPr>
            </a:br>
            <a:r>
              <a:rPr lang="pl-PL" sz="1200" dirty="0" smtClean="0">
                <a:latin typeface="Lucida Console" panose="020B0609040504020204" pitchFamily="49" charset="0"/>
              </a:rPr>
              <a:t>&lt;</a:t>
            </a:r>
            <a:r>
              <a:rPr lang="pl-PL" sz="1200" dirty="0" err="1">
                <a:latin typeface="Lucida Console" panose="020B0609040504020204" pitchFamily="49" charset="0"/>
              </a:rPr>
              <a:t>low_priority_lock_wait</a:t>
            </a:r>
            <a:r>
              <a:rPr lang="pl-PL" sz="1200" dirty="0">
                <a:latin typeface="Lucida Console" panose="020B0609040504020204" pitchFamily="49" charset="0"/>
              </a:rPr>
              <a:t>&gt;::=</a:t>
            </a:r>
            <a:br>
              <a:rPr lang="pl-PL" sz="1200" dirty="0">
                <a:latin typeface="Lucida Console" panose="020B0609040504020204" pitchFamily="49" charset="0"/>
              </a:rPr>
            </a:br>
            <a:r>
              <a:rPr lang="pl-PL" sz="1200" dirty="0" smtClean="0">
                <a:latin typeface="Lucida Console" panose="020B0609040504020204" pitchFamily="49" charset="0"/>
              </a:rPr>
              <a:t>{</a:t>
            </a: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pl-PL" sz="1200" dirty="0" smtClean="0">
                <a:latin typeface="Lucida Console" panose="020B0609040504020204" pitchFamily="49" charset="0"/>
              </a:rPr>
              <a:t>  WAIT_AT_LOW_PRIORITY </a:t>
            </a:r>
            <a:r>
              <a:rPr lang="pl-PL" sz="1200" dirty="0">
                <a:latin typeface="Lucida Console" panose="020B0609040504020204" pitchFamily="49" charset="0"/>
              </a:rPr>
              <a:t>( </a:t>
            </a:r>
            <a:r>
              <a:rPr lang="pl-PL" sz="1200" dirty="0" smtClean="0">
                <a:latin typeface="Lucida Console" panose="020B0609040504020204" pitchFamily="49" charset="0"/>
              </a:rPr>
              <a:t/>
            </a:r>
            <a:br>
              <a:rPr lang="pl-PL" sz="1200" dirty="0" smtClean="0">
                <a:latin typeface="Lucida Console" panose="020B0609040504020204" pitchFamily="49" charset="0"/>
              </a:rPr>
            </a:br>
            <a:r>
              <a:rPr lang="pl-PL" sz="1200" dirty="0" smtClean="0">
                <a:latin typeface="Lucida Console" panose="020B0609040504020204" pitchFamily="49" charset="0"/>
              </a:rPr>
              <a:t>    MAX_DURATION </a:t>
            </a:r>
            <a:r>
              <a:rPr lang="pl-PL" sz="1200" dirty="0">
                <a:latin typeface="Lucida Console" panose="020B0609040504020204" pitchFamily="49" charset="0"/>
              </a:rPr>
              <a:t>= &lt;</a:t>
            </a:r>
            <a:r>
              <a:rPr lang="pl-PL" sz="1200" dirty="0" err="1">
                <a:latin typeface="Lucida Console" panose="020B0609040504020204" pitchFamily="49" charset="0"/>
              </a:rPr>
              <a:t>time</a:t>
            </a:r>
            <a:r>
              <a:rPr lang="pl-PL" sz="1200" dirty="0">
                <a:latin typeface="Lucida Console" panose="020B0609040504020204" pitchFamily="49" charset="0"/>
              </a:rPr>
              <a:t>&gt;[MINUTES], </a:t>
            </a:r>
            <a:br>
              <a:rPr lang="pl-PL" sz="1200" dirty="0">
                <a:latin typeface="Lucida Console" panose="020B0609040504020204" pitchFamily="49" charset="0"/>
              </a:rPr>
            </a:br>
            <a:r>
              <a:rPr lang="pl-PL" sz="1200" dirty="0">
                <a:latin typeface="Lucida Console" panose="020B0609040504020204" pitchFamily="49" charset="0"/>
              </a:rPr>
              <a:t>    </a:t>
            </a:r>
            <a:r>
              <a:rPr lang="pl-PL" sz="1200" dirty="0" smtClean="0">
                <a:latin typeface="Lucida Console" panose="020B0609040504020204" pitchFamily="49" charset="0"/>
              </a:rPr>
              <a:t>ABORT_AFTER_WAIT </a:t>
            </a:r>
            <a:r>
              <a:rPr lang="pl-PL" sz="1200" dirty="0">
                <a:latin typeface="Lucida Console" panose="020B0609040504020204" pitchFamily="49" charset="0"/>
              </a:rPr>
              <a:t>= { NONE | SELF | BLOCKERS } </a:t>
            </a:r>
            <a:r>
              <a:rPr lang="pl-PL" sz="1200" dirty="0" smtClean="0">
                <a:latin typeface="Lucida Console" panose="020B0609040504020204" pitchFamily="49" charset="0"/>
              </a:rPr>
              <a:t/>
            </a:r>
            <a:br>
              <a:rPr lang="pl-PL" sz="1200" dirty="0" smtClean="0">
                <a:latin typeface="Lucida Console" panose="020B0609040504020204" pitchFamily="49" charset="0"/>
              </a:rPr>
            </a:br>
            <a:r>
              <a:rPr lang="pl-PL" sz="1200" dirty="0" smtClean="0">
                <a:latin typeface="Lucida Console" panose="020B0609040504020204" pitchFamily="49" charset="0"/>
              </a:rPr>
              <a:t>  )</a:t>
            </a:r>
            <a:r>
              <a:rPr lang="pl-PL" sz="1200" dirty="0">
                <a:latin typeface="Lucida Console" panose="020B0609040504020204" pitchFamily="49" charset="0"/>
              </a:rPr>
              <a:t/>
            </a:r>
            <a:br>
              <a:rPr lang="pl-PL" sz="1200" dirty="0">
                <a:latin typeface="Lucida Console" panose="020B0609040504020204" pitchFamily="49" charset="0"/>
              </a:rPr>
            </a:br>
            <a:r>
              <a:rPr lang="pl-PL" sz="1200" dirty="0" smtClean="0">
                <a:latin typeface="Lucida Console" panose="020B0609040504020204" pitchFamily="49" charset="0"/>
              </a:rPr>
              <a:t>}</a:t>
            </a:r>
            <a:r>
              <a:rPr lang="pl-PL" sz="1200" dirty="0">
                <a:latin typeface="Lucida Console" panose="020B0609040504020204" pitchFamily="49" charset="0"/>
              </a:rPr>
              <a:t> 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48400" y="1600201"/>
            <a:ext cx="5410200" cy="3886199"/>
          </a:xfrm>
          <a:solidFill>
            <a:schemeClr val="tx2">
              <a:lumMod val="20000"/>
              <a:lumOff val="80000"/>
            </a:schemeClr>
          </a:solidFill>
          <a:ln>
            <a:solidFill>
              <a:srgbClr val="1F497D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Przykład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ALTER INDEX </a:t>
            </a:r>
            <a:r>
              <a:rPr lang="en-US" sz="1400" dirty="0" err="1">
                <a:latin typeface="Lucida Console" panose="020B0609040504020204" pitchFamily="49" charset="0"/>
              </a:rPr>
              <a:t>PK_FactInternetSales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ON </a:t>
            </a:r>
            <a:r>
              <a:rPr lang="en-US" sz="1400" dirty="0" err="1">
                <a:latin typeface="Lucida Console" panose="020B0609040504020204" pitchFamily="49" charset="0"/>
              </a:rPr>
              <a:t>dbo.FactInternetSales</a:t>
            </a: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REBUILD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PARTITION = 15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WITH (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ONLINE = ON 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   WAIT_AT_LOW_PRIORITY </a:t>
            </a:r>
            <a:r>
              <a:rPr lang="en-US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pl-PL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/>
            </a:r>
            <a:br>
              <a:rPr lang="pl-PL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pl-PL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MAX_DURATION 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= 1, </a:t>
            </a:r>
            <a:r>
              <a:rPr lang="pl-PL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/>
            </a:r>
            <a:br>
              <a:rPr lang="pl-PL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pl-PL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ABORT_AFTER_WAIT 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BLOCKERS</a:t>
            </a:r>
            <a:r>
              <a:rPr lang="pl-PL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/>
            </a:r>
            <a:br>
              <a:rPr lang="pl-PL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pl-PL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endParaRPr lang="en-US" sz="1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 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28007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Diagnostyka</a:t>
            </a:r>
            <a:endParaRPr lang="pl-P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Plan wykonania</a:t>
            </a:r>
          </a:p>
          <a:p>
            <a:pPr lvl="1"/>
            <a:r>
              <a:rPr lang="pl-PL" dirty="0" err="1" smtClean="0"/>
              <a:t>Constant</a:t>
            </a:r>
            <a:r>
              <a:rPr lang="pl-PL" dirty="0" smtClean="0"/>
              <a:t> </a:t>
            </a:r>
            <a:r>
              <a:rPr lang="pl-PL" dirty="0"/>
              <a:t>Scan(VALUES</a:t>
            </a:r>
            <a:r>
              <a:rPr lang="pl-PL" dirty="0" smtClean="0"/>
              <a:t>:(((n))))</a:t>
            </a:r>
          </a:p>
          <a:p>
            <a:r>
              <a:rPr lang="pl-PL" dirty="0" smtClean="0">
                <a:cs typeface="Segoe UI" panose="020B0502040204020203" pitchFamily="34" charset="0"/>
              </a:rPr>
              <a:t>XE</a:t>
            </a:r>
          </a:p>
          <a:p>
            <a:pPr lvl="1"/>
            <a:r>
              <a:rPr lang="pl-PL" dirty="0" smtClean="0">
                <a:cs typeface="Segoe UI" panose="020B0502040204020203" pitchFamily="34" charset="0"/>
              </a:rPr>
              <a:t>Zdarzenie: </a:t>
            </a:r>
            <a:r>
              <a:rPr lang="en-US" dirty="0" err="1" smtClean="0">
                <a:cs typeface="Segoe UI" panose="020B0502040204020203" pitchFamily="34" charset="0"/>
              </a:rPr>
              <a:t>sqlserver.progress_report_online_index_operation</a:t>
            </a:r>
            <a:endParaRPr lang="pl-PL" dirty="0" smtClean="0">
              <a:cs typeface="Segoe UI" panose="020B0502040204020203" pitchFamily="34" charset="0"/>
            </a:endParaRPr>
          </a:p>
          <a:p>
            <a:pPr lvl="1"/>
            <a:r>
              <a:rPr lang="pl-PL" dirty="0" smtClean="0">
                <a:cs typeface="Segoe UI" panose="020B0502040204020203" pitchFamily="34" charset="0"/>
              </a:rPr>
              <a:t>Akcja: </a:t>
            </a:r>
            <a:r>
              <a:rPr lang="en-US" dirty="0" err="1" smtClean="0">
                <a:cs typeface="Segoe UI" panose="020B0502040204020203" pitchFamily="34" charset="0"/>
              </a:rPr>
              <a:t>partition_num</a:t>
            </a:r>
            <a:r>
              <a:rPr lang="pl-PL" dirty="0" smtClean="0">
                <a:cs typeface="Segoe UI" panose="020B0502040204020203" pitchFamily="34" charset="0"/>
              </a:rPr>
              <a:t>b</a:t>
            </a:r>
            <a:r>
              <a:rPr lang="en-US" dirty="0" err="1" smtClean="0">
                <a:cs typeface="Segoe UI" panose="020B0502040204020203" pitchFamily="34" charset="0"/>
              </a:rPr>
              <a:t>er</a:t>
            </a:r>
            <a:r>
              <a:rPr lang="pl-PL" dirty="0" smtClean="0">
                <a:cs typeface="Segoe UI" panose="020B0502040204020203" pitchFamily="34" charset="0"/>
              </a:rPr>
              <a:t> – numer porządkowy partycji</a:t>
            </a:r>
          </a:p>
          <a:p>
            <a:pPr lvl="1"/>
            <a:r>
              <a:rPr lang="pl-PL" dirty="0" smtClean="0">
                <a:cs typeface="Segoe UI" panose="020B0502040204020203" pitchFamily="34" charset="0"/>
              </a:rPr>
              <a:t>Akcja: </a:t>
            </a:r>
            <a:r>
              <a:rPr lang="en-US" dirty="0" err="1" smtClean="0">
                <a:cs typeface="Segoe UI" panose="020B0502040204020203" pitchFamily="34" charset="0"/>
              </a:rPr>
              <a:t>partition_id</a:t>
            </a:r>
            <a:r>
              <a:rPr lang="en-US" dirty="0" smtClean="0">
                <a:cs typeface="Segoe UI" panose="020B0502040204020203" pitchFamily="34" charset="0"/>
              </a:rPr>
              <a:t> </a:t>
            </a:r>
            <a:r>
              <a:rPr lang="en-US" dirty="0">
                <a:cs typeface="Segoe UI" panose="020B0502040204020203" pitchFamily="34" charset="0"/>
              </a:rPr>
              <a:t>: </a:t>
            </a:r>
            <a:r>
              <a:rPr lang="pl-PL" dirty="0" smtClean="0">
                <a:cs typeface="Segoe UI" panose="020B0502040204020203" pitchFamily="34" charset="0"/>
              </a:rPr>
              <a:t>ID partycji</a:t>
            </a:r>
          </a:p>
          <a:p>
            <a:endParaRPr lang="pl-PL" dirty="0" smtClean="0">
              <a:cs typeface="Segoe UI" panose="020B0502040204020203" pitchFamily="34" charset="0"/>
            </a:endParaRPr>
          </a:p>
          <a:p>
            <a:r>
              <a:rPr lang="pl-PL" dirty="0" smtClean="0">
                <a:cs typeface="Segoe UI" panose="020B0502040204020203" pitchFamily="34" charset="0"/>
              </a:rPr>
              <a:t>Brak błędu 155 (</a:t>
            </a:r>
            <a:r>
              <a:rPr lang="en-US" i="1" dirty="0"/>
              <a:t>'ONLINE' is not a recognized ALTER INDEX REBUILD PARTITION option</a:t>
            </a:r>
            <a:r>
              <a:rPr lang="en-US" i="1" dirty="0" smtClean="0"/>
              <a:t>.</a:t>
            </a:r>
            <a:r>
              <a:rPr lang="pl-PL" dirty="0" smtClean="0"/>
              <a:t>)</a:t>
            </a:r>
            <a:endParaRPr lang="en-US" dirty="0"/>
          </a:p>
          <a:p>
            <a:endParaRPr lang="en-US" dirty="0">
              <a:cs typeface="Segoe UI" panose="020B0502040204020203" pitchFamily="34" charset="0"/>
            </a:endParaRPr>
          </a:p>
          <a:p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73421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Operacje online w SQL Server 2014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Paweł </a:t>
            </a:r>
            <a:r>
              <a:rPr lang="pl-PL" dirty="0" err="1"/>
              <a:t>Potasiński</a:t>
            </a:r>
            <a:endParaRPr lang="pl-PL" dirty="0"/>
          </a:p>
          <a:p>
            <a:endParaRPr lang="pl-PL" dirty="0"/>
          </a:p>
          <a:p>
            <a:r>
              <a:rPr lang="pl-PL" sz="1900" dirty="0"/>
              <a:t>Partner Technology </a:t>
            </a:r>
            <a:r>
              <a:rPr lang="pl-PL" sz="1900" dirty="0" err="1"/>
              <a:t>Strategist</a:t>
            </a:r>
            <a:endParaRPr lang="pl-PL" sz="1900" dirty="0"/>
          </a:p>
          <a:p>
            <a:r>
              <a:rPr lang="pl-PL" sz="1900" dirty="0">
                <a:hlinkClick r:id="rId2"/>
              </a:rPr>
              <a:t>pawelpo@microsoft.com</a:t>
            </a:r>
            <a:endParaRPr lang="pl-PL" sz="1900" dirty="0"/>
          </a:p>
          <a:p>
            <a:r>
              <a:rPr lang="pl-PL" sz="1900" dirty="0">
                <a:hlinkClick r:id="rId3"/>
              </a:rPr>
              <a:t>http://blog.sqlgeek.pl</a:t>
            </a:r>
            <a:r>
              <a:rPr lang="pl-PL" sz="1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SPOIR</a:t>
            </a:r>
            <a:endParaRPr lang="pl-P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l-PL" sz="11500" dirty="0" smtClean="0"/>
              <a:t>Demo</a:t>
            </a:r>
            <a:endParaRPr lang="pl-PL" sz="11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87445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Najlepsze praktyki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Jeśli się da, SWITCH i REBUILD poza </a:t>
            </a:r>
            <a:r>
              <a:rPr lang="pl-PL" dirty="0" err="1" smtClean="0"/>
              <a:t>peak</a:t>
            </a:r>
            <a:r>
              <a:rPr lang="pl-PL" dirty="0" smtClean="0"/>
              <a:t> </a:t>
            </a:r>
            <a:r>
              <a:rPr lang="pl-PL" dirty="0" err="1" smtClean="0"/>
              <a:t>hours</a:t>
            </a:r>
            <a:endParaRPr lang="pl-PL" dirty="0" smtClean="0"/>
          </a:p>
          <a:p>
            <a:pPr lvl="1"/>
            <a:r>
              <a:rPr lang="pl-PL" dirty="0" smtClean="0"/>
              <a:t>Zwłaszcza, jeśli mamy sporo długotrwałych lub zagnieżdżonych transakcji</a:t>
            </a:r>
          </a:p>
          <a:p>
            <a:r>
              <a:rPr lang="pl-PL" dirty="0" smtClean="0"/>
              <a:t>W tabelach partycjonowanych REBUILD per partycja</a:t>
            </a:r>
          </a:p>
          <a:p>
            <a:pPr lvl="1"/>
            <a:r>
              <a:rPr lang="pl-PL" dirty="0" smtClean="0"/>
              <a:t>Dotyczy zwłaszcza indeksów </a:t>
            </a:r>
            <a:r>
              <a:rPr lang="pl-PL" dirty="0" err="1" smtClean="0"/>
              <a:t>ColumnStore</a:t>
            </a:r>
            <a:endParaRPr lang="pl-PL" dirty="0" smtClean="0"/>
          </a:p>
          <a:p>
            <a:r>
              <a:rPr lang="pl-PL" dirty="0" smtClean="0"/>
              <a:t>Długotrwałe transakcje - ABORT_AFTER_WAIT=BLOCKERS</a:t>
            </a:r>
          </a:p>
          <a:p>
            <a:r>
              <a:rPr lang="pl-PL" dirty="0" smtClean="0"/>
              <a:t>Uwaga na dziennik transakcji (MAX_DURATION w MLP)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907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pawelpo@microsoft.com</a:t>
            </a:r>
            <a:endParaRPr lang="pl-P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l-PL" sz="11500" dirty="0" smtClean="0"/>
              <a:t>Pytania?</a:t>
            </a:r>
            <a:endParaRPr lang="pl-PL" sz="11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57035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2133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2577223" y="6048475"/>
            <a:ext cx="688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Organizacja: Polskie Stowarzyszenie Użytkowników SQL Server - </a:t>
            </a:r>
            <a:r>
              <a:rPr lang="pl-PL" dirty="0" smtClean="0"/>
              <a:t>PLSSUG</a:t>
            </a:r>
            <a:endParaRPr lang="en-US" dirty="0"/>
          </a:p>
        </p:txBody>
      </p:sp>
      <p:pic>
        <p:nvPicPr>
          <p:cNvPr id="7" name="Picture 6" descr="SQLDay 2014 Sponsors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2209800"/>
            <a:ext cx="6722532" cy="378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Operacje online</a:t>
            </a:r>
          </a:p>
          <a:p>
            <a:r>
              <a:rPr lang="pl-PL" dirty="0" smtClean="0"/>
              <a:t>MLP</a:t>
            </a:r>
          </a:p>
          <a:p>
            <a:r>
              <a:rPr lang="pl-PL" dirty="0" smtClean="0"/>
              <a:t>SPOIR</a:t>
            </a:r>
          </a:p>
          <a:p>
            <a:r>
              <a:rPr lang="pl-PL" dirty="0" smtClean="0"/>
              <a:t>Najlepsze praktyki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9006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6" b="7909"/>
          <a:stretch/>
        </p:blipFill>
        <p:spPr>
          <a:xfrm>
            <a:off x="1295400" y="457200"/>
            <a:ext cx="9652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Operacje online?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11642725" cy="44500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43400" y="3692298"/>
            <a:ext cx="7010400" cy="27010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Rectangle 7"/>
          <p:cNvSpPr/>
          <p:nvPr/>
        </p:nvSpPr>
        <p:spPr>
          <a:xfrm>
            <a:off x="304800" y="4042873"/>
            <a:ext cx="10591800" cy="300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166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Operacje online dzisiaj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3182620" y="1486746"/>
            <a:ext cx="7132254" cy="41481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r>
              <a:rPr lang="pl-PL" sz="1765" dirty="0" smtClean="0">
                <a:solidFill>
                  <a:srgbClr val="505050">
                    <a:lumMod val="50000"/>
                  </a:srgbClr>
                </a:solidFill>
              </a:rPr>
              <a:t>Kolejka blokad</a:t>
            </a:r>
            <a:endParaRPr lang="en-US" sz="1765" dirty="0">
              <a:solidFill>
                <a:srgbClr val="505050">
                  <a:lumMod val="50000"/>
                </a:srgb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49403" y="1486746"/>
            <a:ext cx="1674571" cy="41481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r>
              <a:rPr lang="pl-PL" sz="1765" dirty="0" smtClean="0">
                <a:solidFill>
                  <a:srgbClr val="505050">
                    <a:lumMod val="50000"/>
                  </a:srgbClr>
                </a:solidFill>
              </a:rPr>
              <a:t>Sesje</a:t>
            </a:r>
            <a:endParaRPr lang="en-US" sz="1765" dirty="0">
              <a:solidFill>
                <a:srgbClr val="505050">
                  <a:lumMod val="50000"/>
                </a:srgb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28945" y="3403554"/>
            <a:ext cx="6076860" cy="840398"/>
          </a:xfrm>
          <a:prstGeom prst="rect">
            <a:avLst/>
          </a:prstGeom>
          <a:solidFill>
            <a:srgbClr val="424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r"/>
            <a:r>
              <a:rPr lang="en-US" sz="1765" dirty="0">
                <a:solidFill>
                  <a:srgbClr val="FFFFFF"/>
                </a:solidFill>
              </a:rPr>
              <a:t>				</a:t>
            </a:r>
            <a:r>
              <a:rPr lang="pl-PL" sz="1765" dirty="0" smtClean="0">
                <a:solidFill>
                  <a:srgbClr val="FFFFFF"/>
                </a:solidFill>
              </a:rPr>
              <a:t>WAIT</a:t>
            </a:r>
            <a:endParaRPr lang="en-US" sz="1765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28945" y="1916283"/>
            <a:ext cx="6076860" cy="840398"/>
          </a:xfrm>
          <a:prstGeom prst="rect">
            <a:avLst/>
          </a:prstGeom>
          <a:solidFill>
            <a:srgbClr val="424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ctr"/>
            <a:endParaRPr lang="en-US" sz="1765" dirty="0">
              <a:solidFill>
                <a:srgbClr val="FFFFFF"/>
              </a:solidFill>
            </a:endParaRPr>
          </a:p>
          <a:p>
            <a:pPr algn="r"/>
            <a:r>
              <a:rPr lang="en-US" sz="1765" dirty="0">
                <a:solidFill>
                  <a:srgbClr val="FFFFFF"/>
                </a:solidFill>
              </a:rPr>
              <a:t>				</a:t>
            </a:r>
            <a:r>
              <a:rPr lang="pl-PL" sz="1765" dirty="0" smtClean="0">
                <a:solidFill>
                  <a:srgbClr val="FFFFFF"/>
                </a:solidFill>
              </a:rPr>
              <a:t>GRANT</a:t>
            </a:r>
            <a:endParaRPr lang="en-US" sz="1765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89075" y="2159066"/>
            <a:ext cx="1037501" cy="30172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372" dirty="0">
                <a:solidFill>
                  <a:srgbClr val="505050">
                    <a:lumMod val="50000"/>
                  </a:srgbClr>
                </a:solidFill>
              </a:rPr>
              <a:t>51-SELECT</a:t>
            </a:r>
            <a:endParaRPr lang="en-US" sz="1568" dirty="0">
              <a:solidFill>
                <a:srgbClr val="505050">
                  <a:lumMod val="50000"/>
                </a:srgb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9072" y="2801211"/>
            <a:ext cx="1039853" cy="30478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372" dirty="0">
                <a:solidFill>
                  <a:srgbClr val="505050">
                    <a:lumMod val="50000"/>
                  </a:srgbClr>
                </a:solidFill>
              </a:rPr>
              <a:t>52-DDL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9072" y="3473530"/>
            <a:ext cx="1039853" cy="30172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372" dirty="0">
                <a:solidFill>
                  <a:srgbClr val="505050">
                    <a:lumMod val="50000"/>
                  </a:srgbClr>
                </a:solidFill>
              </a:rPr>
              <a:t>53-SELECT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9072" y="4115676"/>
            <a:ext cx="1039853" cy="30172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372" dirty="0">
                <a:solidFill>
                  <a:srgbClr val="505050">
                    <a:lumMod val="50000"/>
                  </a:srgbClr>
                </a:solidFill>
              </a:rPr>
              <a:t>54-SELECT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89072" y="4757822"/>
            <a:ext cx="1039853" cy="30172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372" dirty="0">
                <a:solidFill>
                  <a:srgbClr val="505050">
                    <a:lumMod val="50000"/>
                  </a:srgbClr>
                </a:solidFill>
              </a:rPr>
              <a:t>55-SELECT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098021" y="4476345"/>
            <a:ext cx="2816556" cy="997181"/>
            <a:chOff x="5997274" y="4296832"/>
            <a:chExt cx="2815771" cy="1052286"/>
          </a:xfrm>
        </p:grpSpPr>
        <p:sp>
          <p:nvSpPr>
            <p:cNvPr id="27" name="Explosion 2 26"/>
            <p:cNvSpPr/>
            <p:nvPr/>
          </p:nvSpPr>
          <p:spPr>
            <a:xfrm>
              <a:off x="5997274" y="4296832"/>
              <a:ext cx="2815771" cy="1052286"/>
            </a:xfrm>
            <a:prstGeom prst="irregularSeal2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noFill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39749" y="4639230"/>
              <a:ext cx="1530820" cy="31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372" dirty="0" smtClean="0">
                  <a:solidFill>
                    <a:srgbClr val="FFFFFF"/>
                  </a:solidFill>
                </a:rPr>
                <a:t>FIFO!</a:t>
              </a:r>
              <a:endParaRPr lang="en-US" sz="1372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81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23958 0.0034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394 L 0.12083 0.00394 C 0.17435 0.00394 0.24023 0.03704 0.24023 0.06458 L 0.24023 0.12546 " pathEditMode="relative" rAng="0" ptsTypes="AAAA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27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9 0.00318 L 0.18343 0.00318 C 0.265 0.00318 0.36571 0.00908 0.36571 0.01385 L 0.36571 0.0252 " pathEditMode="relative" rAng="0" ptsTypes="AAAA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90" y="10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0612 L 0.24636 -0.00612 C 0.35652 -0.00612 0.49425 -0.02769 0.49425 -0.04403 L 0.49425 -0.07784 " pathEditMode="relative" rAng="0" ptsTypes="AAAA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23" y="-3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3.7037E-6 L 0.30391 3.7037E-6 C 0.44036 3.7037E-6 0.60911 -0.04584 0.60911 -0.0838 L 0.60911 -0.16852 " pathEditMode="relative" rAng="0" ptsTypes="AAAA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95" y="-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023 0.12547 L 0.24023 -0.09491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1085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576 0.02523 L 0.36497 -0.19328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1078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425 -0.07784 L 0.49259 -0.28552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5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100"/>
                            </p:stCondLst>
                            <p:childTnLst>
                              <p:par>
                                <p:cTn id="57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914 -0.1684 L 0.60901 -0.37925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9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</a:t>
            </a:r>
            <a:endParaRPr lang="pl-PL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smtClean="0"/>
              <a:t>Blokowanie przez </a:t>
            </a:r>
            <a:r>
              <a:rPr lang="pl-PL" b="1" dirty="0" smtClean="0"/>
              <a:t>DDL</a:t>
            </a:r>
            <a:endParaRPr lang="pl-PL" b="1" dirty="0" smtClean="0"/>
          </a:p>
          <a:p>
            <a:endParaRPr lang="pl-PL" dirty="0" smtClean="0"/>
          </a:p>
          <a:p>
            <a:r>
              <a:rPr lang="pl-PL" dirty="0" err="1" smtClean="0"/>
              <a:t>Partition</a:t>
            </a:r>
            <a:r>
              <a:rPr lang="pl-PL" dirty="0" smtClean="0"/>
              <a:t> SWITCH – krótkotrwałe blokady </a:t>
            </a:r>
            <a:r>
              <a:rPr lang="pl-PL" dirty="0" err="1" smtClean="0"/>
              <a:t>Sch</a:t>
            </a:r>
            <a:r>
              <a:rPr lang="pl-PL" dirty="0" smtClean="0"/>
              <a:t>-M na tabelach</a:t>
            </a:r>
          </a:p>
          <a:p>
            <a:r>
              <a:rPr lang="pl-PL" dirty="0" smtClean="0"/>
              <a:t>Online Index </a:t>
            </a:r>
            <a:r>
              <a:rPr lang="pl-PL" dirty="0" err="1" smtClean="0"/>
              <a:t>Rebuild</a:t>
            </a:r>
            <a:r>
              <a:rPr lang="pl-PL" dirty="0" smtClean="0"/>
              <a:t> (OIR) – krótkotrwałe blokady S i </a:t>
            </a:r>
            <a:r>
              <a:rPr lang="pl-PL" dirty="0" err="1" smtClean="0"/>
              <a:t>Sch</a:t>
            </a:r>
            <a:r>
              <a:rPr lang="pl-PL" dirty="0" smtClean="0"/>
              <a:t>-M na tabeli</a:t>
            </a:r>
            <a:endParaRPr lang="pl-PL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smtClean="0"/>
              <a:t>Dostępność</a:t>
            </a:r>
          </a:p>
          <a:p>
            <a:endParaRPr lang="pl-PL" dirty="0" smtClean="0"/>
          </a:p>
          <a:p>
            <a:r>
              <a:rPr lang="pl-PL" dirty="0" smtClean="0"/>
              <a:t>Blokujące transakcje muszą się zakończyć przed wykonaniem DDL</a:t>
            </a:r>
          </a:p>
          <a:p>
            <a:r>
              <a:rPr lang="pl-PL" dirty="0" smtClean="0"/>
              <a:t>SWITCH/OIR blokuje nowe transakcje</a:t>
            </a:r>
          </a:p>
          <a:p>
            <a:r>
              <a:rPr lang="pl-PL" dirty="0" smtClean="0"/>
              <a:t>Spowolnienie aplikacji i </a:t>
            </a:r>
            <a:r>
              <a:rPr lang="pl-PL" dirty="0" err="1" smtClean="0"/>
              <a:t>timeouty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98191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Operacje online</a:t>
            </a:r>
            <a:endParaRPr lang="pl-P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l-PL" sz="11500" dirty="0" smtClean="0"/>
              <a:t>Demo</a:t>
            </a:r>
            <a:endParaRPr lang="pl-PL" sz="11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90074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Managed</a:t>
            </a:r>
            <a:r>
              <a:rPr lang="pl-PL" dirty="0" smtClean="0"/>
              <a:t> Lock </a:t>
            </a:r>
            <a:r>
              <a:rPr lang="pl-PL" dirty="0" err="1" smtClean="0"/>
              <a:t>Priority</a:t>
            </a:r>
            <a:r>
              <a:rPr lang="pl-PL" dirty="0" smtClean="0"/>
              <a:t> (MLP) - opcje</a:t>
            </a:r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sp>
        <p:nvSpPr>
          <p:cNvPr id="7" name="Text Placeholder 34"/>
          <p:cNvSpPr txBox="1">
            <a:spLocks/>
          </p:cNvSpPr>
          <p:nvPr/>
        </p:nvSpPr>
        <p:spPr>
          <a:xfrm>
            <a:off x="1828800" y="2722065"/>
            <a:ext cx="2659404" cy="26892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182854" tIns="137141" rIns="91427" bIns="45713" rtlCol="0">
            <a:normAutofit fontScale="77500" lnSpcReduction="20000"/>
          </a:bodyPr>
          <a:lstStyle>
            <a:lvl1pPr eaLnBrk="1" hangingPunct="1">
              <a:lnSpc>
                <a:spcPct val="100000"/>
              </a:lnSpc>
              <a:defRPr sz="1600">
                <a:solidFill>
                  <a:srgbClr val="FFFFFF"/>
                </a:solidFill>
                <a:latin typeface="+mn-lt"/>
                <a:cs typeface="Segoe Pro Light"/>
              </a:defRPr>
            </a:lvl1pPr>
            <a:lvl2pPr eaLnBrk="1" hangingPunct="1">
              <a:lnSpc>
                <a:spcPct val="100000"/>
              </a:lnSpc>
              <a:defRPr sz="2400">
                <a:solidFill>
                  <a:srgbClr val="FFFFFF"/>
                </a:solidFill>
                <a:latin typeface="+mn-lt"/>
                <a:cs typeface="Segoe Pro Light"/>
              </a:defRPr>
            </a:lvl2pPr>
            <a:lvl3pPr eaLnBrk="1" hangingPunct="1">
              <a:lnSpc>
                <a:spcPct val="100000"/>
              </a:lnSpc>
              <a:defRPr sz="2400">
                <a:solidFill>
                  <a:srgbClr val="FFFFFF"/>
                </a:solidFill>
                <a:latin typeface="+mn-lt"/>
                <a:cs typeface="Segoe Pro Light"/>
              </a:defRPr>
            </a:lvl3pPr>
            <a:lvl4pPr eaLnBrk="1" hangingPunct="1">
              <a:lnSpc>
                <a:spcPct val="100000"/>
              </a:lnSpc>
              <a:defRPr sz="2400">
                <a:solidFill>
                  <a:srgbClr val="FFFFFF"/>
                </a:solidFill>
                <a:latin typeface="+mn-lt"/>
                <a:cs typeface="Segoe Pro Light"/>
              </a:defRPr>
            </a:lvl4pPr>
            <a:lvl5pPr eaLnBrk="1" hangingPunct="1">
              <a:lnSpc>
                <a:spcPct val="100000"/>
              </a:lnSpc>
              <a:defRPr sz="2400">
                <a:solidFill>
                  <a:srgbClr val="FFFFFF"/>
                </a:solidFill>
                <a:latin typeface="+mn-lt"/>
                <a:cs typeface="Segoe Pro Light"/>
              </a:defRPr>
            </a:lvl5pPr>
          </a:lstStyle>
          <a:p>
            <a:pPr marL="336145" lvl="1" indent="-336145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Blokujące transakcje użytkowników są zabijane</a:t>
            </a:r>
          </a:p>
          <a:p>
            <a:pPr marL="336145" lvl="1" indent="-336145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36145" lvl="1" indent="-336145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Natychmiast lub po upływie n minut</a:t>
            </a:r>
            <a:endParaRPr lang="en-US" dirty="0">
              <a:solidFill>
                <a:sysClr val="windowText" lastClr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36145" lvl="1" indent="-336145">
              <a:buFont typeface="Arial" panose="020B0604020202020204" pitchFamily="34" charset="0"/>
              <a:buChar char="•"/>
            </a:pPr>
            <a:endParaRPr lang="pl-PL" dirty="0" smtClean="0">
              <a:solidFill>
                <a:sysClr val="windowText" lastClr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36145" lvl="1" indent="-336145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MAX_DURATION</a:t>
            </a:r>
            <a:r>
              <a:rPr lang="en-US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*= n </a:t>
            </a:r>
            <a:r>
              <a:rPr lang="pl-PL" dirty="0" smtClean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minut</a:t>
            </a:r>
            <a:endParaRPr lang="en-US" dirty="0">
              <a:solidFill>
                <a:sysClr val="windowText" lastClr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 Placeholder 47"/>
          <p:cNvSpPr txBox="1">
            <a:spLocks/>
          </p:cNvSpPr>
          <p:nvPr/>
        </p:nvSpPr>
        <p:spPr>
          <a:xfrm>
            <a:off x="4792961" y="2708128"/>
            <a:ext cx="2580007" cy="2702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182854" tIns="137141" rIns="91427" bIns="45713" rtlCol="0">
            <a:normAutofit/>
          </a:bodyPr>
          <a:lstStyle>
            <a:lvl1pPr eaLnBrk="1" hangingPunct="1">
              <a:lnSpc>
                <a:spcPct val="100000"/>
              </a:lnSpc>
              <a:defRPr sz="1600">
                <a:solidFill>
                  <a:srgbClr val="FFFFFF"/>
                </a:solidFill>
                <a:latin typeface="+mn-lt"/>
                <a:cs typeface="Segoe Pro Light"/>
              </a:defRPr>
            </a:lvl1pPr>
            <a:lvl2pPr eaLnBrk="1" hangingPunct="1">
              <a:lnSpc>
                <a:spcPct val="100000"/>
              </a:lnSpc>
              <a:defRPr sz="2400">
                <a:solidFill>
                  <a:srgbClr val="FFFFFF"/>
                </a:solidFill>
                <a:latin typeface="+mn-lt"/>
                <a:cs typeface="Segoe Pro Light"/>
              </a:defRPr>
            </a:lvl2pPr>
            <a:lvl3pPr eaLnBrk="1" hangingPunct="1">
              <a:lnSpc>
                <a:spcPct val="100000"/>
              </a:lnSpc>
              <a:defRPr sz="2400">
                <a:solidFill>
                  <a:srgbClr val="FFFFFF"/>
                </a:solidFill>
                <a:latin typeface="+mn-lt"/>
                <a:cs typeface="Segoe Pro Light"/>
              </a:defRPr>
            </a:lvl3pPr>
            <a:lvl4pPr eaLnBrk="1" hangingPunct="1">
              <a:lnSpc>
                <a:spcPct val="100000"/>
              </a:lnSpc>
              <a:defRPr sz="2400">
                <a:solidFill>
                  <a:srgbClr val="FFFFFF"/>
                </a:solidFill>
                <a:latin typeface="+mn-lt"/>
                <a:cs typeface="Segoe Pro Light"/>
              </a:defRPr>
            </a:lvl4pPr>
            <a:lvl5pPr eaLnBrk="1" hangingPunct="1">
              <a:lnSpc>
                <a:spcPct val="100000"/>
              </a:lnSpc>
              <a:defRPr sz="2400">
                <a:solidFill>
                  <a:srgbClr val="FFFFFF"/>
                </a:solidFill>
                <a:latin typeface="+mn-lt"/>
                <a:cs typeface="Segoe Pro Light"/>
              </a:defRPr>
            </a:lvl5pPr>
          </a:lstStyle>
          <a:p>
            <a:pPr marL="336145" indent="-336145">
              <a:buFont typeface="Arial" panose="020B0604020202020204" pitchFamily="34" charset="0"/>
              <a:buChar char="•"/>
            </a:pPr>
            <a:r>
              <a:rPr lang="pl-PL" sz="1800" dirty="0" smtClean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Oczekiwanie na blokujące transakcje</a:t>
            </a:r>
            <a:endParaRPr lang="en-US" sz="1800" dirty="0">
              <a:solidFill>
                <a:sysClr val="windowText" lastClr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36145" indent="-336145">
              <a:buFont typeface="Arial" panose="020B0604020202020204" pitchFamily="34" charset="0"/>
              <a:buChar char="•"/>
            </a:pPr>
            <a:endParaRPr lang="en-US" sz="1800" dirty="0">
              <a:solidFill>
                <a:sysClr val="windowText" lastClr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36145" indent="-33614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MAX_DURATION*</a:t>
            </a:r>
            <a:r>
              <a:rPr lang="en-US" sz="20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 n </a:t>
            </a:r>
            <a:r>
              <a:rPr lang="pl-PL" sz="2000" dirty="0" smtClean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minut</a:t>
            </a:r>
            <a:endParaRPr lang="en-US" sz="2000" dirty="0">
              <a:solidFill>
                <a:sysClr val="windowText" lastClr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ysClr val="windowText" lastClr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36145" indent="-336145">
              <a:buFont typeface="Arial" panose="020B0604020202020204" pitchFamily="34" charset="0"/>
              <a:buChar char="•"/>
            </a:pPr>
            <a:r>
              <a:rPr lang="pl-PL" sz="1800" dirty="0" smtClean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Regularna kolejka blokad</a:t>
            </a:r>
            <a:endParaRPr lang="en-US" sz="2400" dirty="0">
              <a:solidFill>
                <a:sysClr val="windowText" lastClr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>
            <p:custDataLst>
              <p:tags r:id="rId1"/>
            </p:custDataLst>
          </p:nvPr>
        </p:nvSpPr>
        <p:spPr>
          <a:xfrm>
            <a:off x="1828800" y="1832378"/>
            <a:ext cx="2659404" cy="68358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8570" rIns="68570" rtlCol="0" anchor="ctr"/>
          <a:lstStyle/>
          <a:p>
            <a:pPr algn="ctr"/>
            <a:r>
              <a:rPr lang="pl-PL" sz="1600" b="1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Zabicie procesów blokujących</a:t>
            </a: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2"/>
            </p:custDataLst>
          </p:nvPr>
        </p:nvSpPr>
        <p:spPr>
          <a:xfrm>
            <a:off x="4796168" y="1817943"/>
            <a:ext cx="2580007" cy="686401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8570" rIns="68570" rtlCol="0" anchor="ctr"/>
          <a:lstStyle/>
          <a:p>
            <a:pPr algn="ctr"/>
            <a:r>
              <a:rPr lang="pl-PL" sz="1600" b="1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Klasyczna kolejka</a:t>
            </a:r>
            <a:endParaRPr lang="en-US" sz="1600" b="1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 Placeholder 47"/>
          <p:cNvSpPr txBox="1">
            <a:spLocks/>
          </p:cNvSpPr>
          <p:nvPr/>
        </p:nvSpPr>
        <p:spPr>
          <a:xfrm>
            <a:off x="7695367" y="2708128"/>
            <a:ext cx="2580007" cy="2702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182854" tIns="137141" rIns="91427" bIns="45713" rtlCol="0">
            <a:noAutofit/>
          </a:bodyPr>
          <a:lstStyle>
            <a:lvl1pPr eaLnBrk="1" hangingPunct="1">
              <a:lnSpc>
                <a:spcPct val="100000"/>
              </a:lnSpc>
              <a:defRPr sz="1600">
                <a:solidFill>
                  <a:srgbClr val="FFFFFF"/>
                </a:solidFill>
                <a:latin typeface="+mn-lt"/>
                <a:cs typeface="Segoe Pro Light"/>
              </a:defRPr>
            </a:lvl1pPr>
            <a:lvl2pPr eaLnBrk="1" hangingPunct="1">
              <a:lnSpc>
                <a:spcPct val="100000"/>
              </a:lnSpc>
              <a:defRPr sz="2400">
                <a:solidFill>
                  <a:srgbClr val="FFFFFF"/>
                </a:solidFill>
                <a:latin typeface="+mn-lt"/>
                <a:cs typeface="Segoe Pro Light"/>
              </a:defRPr>
            </a:lvl2pPr>
            <a:lvl3pPr eaLnBrk="1" hangingPunct="1">
              <a:lnSpc>
                <a:spcPct val="100000"/>
              </a:lnSpc>
              <a:defRPr sz="2400">
                <a:solidFill>
                  <a:srgbClr val="FFFFFF"/>
                </a:solidFill>
                <a:latin typeface="+mn-lt"/>
                <a:cs typeface="Segoe Pro Light"/>
              </a:defRPr>
            </a:lvl3pPr>
            <a:lvl4pPr eaLnBrk="1" hangingPunct="1">
              <a:lnSpc>
                <a:spcPct val="100000"/>
              </a:lnSpc>
              <a:defRPr sz="2400">
                <a:solidFill>
                  <a:srgbClr val="FFFFFF"/>
                </a:solidFill>
                <a:latin typeface="+mn-lt"/>
                <a:cs typeface="Segoe Pro Light"/>
              </a:defRPr>
            </a:lvl4pPr>
            <a:lvl5pPr eaLnBrk="1" hangingPunct="1">
              <a:lnSpc>
                <a:spcPct val="100000"/>
              </a:lnSpc>
              <a:defRPr sz="2400">
                <a:solidFill>
                  <a:srgbClr val="FFFFFF"/>
                </a:solidFill>
                <a:latin typeface="+mn-lt"/>
                <a:cs typeface="Segoe Pro Light"/>
              </a:defRPr>
            </a:lvl5pPr>
          </a:lstStyle>
          <a:p>
            <a:pPr marL="336145" indent="-336145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Oczekiwanie na blokujące transakcje</a:t>
            </a:r>
            <a:endParaRPr lang="en-US" sz="1800" dirty="0">
              <a:solidFill>
                <a:sysClr val="windowText" lastClr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36145" indent="-336145">
              <a:buFont typeface="Arial" panose="020B0604020202020204" pitchFamily="34" charset="0"/>
              <a:buChar char="•"/>
            </a:pPr>
            <a:endParaRPr lang="en-US" sz="1800" dirty="0">
              <a:solidFill>
                <a:sysClr val="windowText" lastClr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36145" indent="-33614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MAX_DURATION*</a:t>
            </a:r>
            <a:r>
              <a:rPr lang="en-US" sz="20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 n </a:t>
            </a:r>
            <a:r>
              <a:rPr lang="pl-PL" sz="20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minut</a:t>
            </a:r>
            <a:endParaRPr lang="en-US" sz="2000" dirty="0">
              <a:solidFill>
                <a:sysClr val="windowText" lastClr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ysClr val="windowText" lastClr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36145" indent="-336145">
              <a:buFont typeface="Arial" panose="020B0604020202020204" pitchFamily="34" charset="0"/>
              <a:buChar char="•"/>
            </a:pPr>
            <a:r>
              <a:rPr lang="pl-PL" sz="1800" dirty="0" smtClean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 upływie n minut </a:t>
            </a:r>
            <a:r>
              <a:rPr lang="pl-PL" sz="1800" dirty="0" err="1" smtClean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timeout</a:t>
            </a:r>
            <a:r>
              <a:rPr lang="pl-PL" sz="1800" dirty="0" smtClean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na operacji DDL</a:t>
            </a:r>
            <a:endParaRPr lang="en-US" sz="2400" dirty="0">
              <a:solidFill>
                <a:sysClr val="windowText" lastClr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>
            <p:custDataLst>
              <p:tags r:id="rId3"/>
            </p:custDataLst>
          </p:nvPr>
        </p:nvSpPr>
        <p:spPr>
          <a:xfrm>
            <a:off x="7684140" y="1829559"/>
            <a:ext cx="2580007" cy="686401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8570" rIns="68570" rtlCol="0" anchor="ctr"/>
          <a:lstStyle/>
          <a:p>
            <a:pPr algn="ctr"/>
            <a:r>
              <a:rPr lang="pl-PL" sz="1600" b="1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Zakończenie DDL po upływie n minut</a:t>
            </a:r>
            <a:endParaRPr lang="en-US" sz="1600" b="1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8800" y="5410200"/>
            <a:ext cx="8446575" cy="459194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8570" rIns="68570" rtlCol="0" anchor="ctr"/>
          <a:lstStyle>
            <a:defPPr>
              <a:defRPr lang="en-US"/>
            </a:defPPr>
            <a:lvl1pPr lvl="0" algn="ctr">
              <a:defRPr sz="1632" b="1">
                <a:solidFill>
                  <a:schemeClr val="l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l-PL" sz="1600" dirty="0" smtClean="0">
                <a:solidFill>
                  <a:srgbClr val="FFFFFF"/>
                </a:solidFill>
              </a:rPr>
              <a:t>KOLEJKA BLOKAD O NISKIM PRIORYTECIE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45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</TotalTime>
  <Words>523</Words>
  <Application>Microsoft Office PowerPoint</Application>
  <PresentationFormat>Widescreen</PresentationFormat>
  <Paragraphs>259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Lucida Console</vt:lpstr>
      <vt:lpstr>Segoe UI</vt:lpstr>
      <vt:lpstr>Segoe UI Light</vt:lpstr>
      <vt:lpstr>Office Theme</vt:lpstr>
      <vt:lpstr>NASI SPONSORZY I PARTNERZY</vt:lpstr>
      <vt:lpstr>Operacje online w SQL Server 2014</vt:lpstr>
      <vt:lpstr>Agenda</vt:lpstr>
      <vt:lpstr>PowerPoint Presentation</vt:lpstr>
      <vt:lpstr>Operacje online?</vt:lpstr>
      <vt:lpstr>Operacje online dzisiaj</vt:lpstr>
      <vt:lpstr>Problem</vt:lpstr>
      <vt:lpstr>Operacje online</vt:lpstr>
      <vt:lpstr>Managed Lock Priority (MLP) - opcje</vt:lpstr>
      <vt:lpstr>Operacje online z MLP</vt:lpstr>
      <vt:lpstr>T-SQL</vt:lpstr>
      <vt:lpstr>Uprawnienia</vt:lpstr>
      <vt:lpstr>Diagnostyka</vt:lpstr>
      <vt:lpstr>Ograniczenia MLP</vt:lpstr>
      <vt:lpstr>MLP</vt:lpstr>
      <vt:lpstr>Problem</vt:lpstr>
      <vt:lpstr>Single Partition Online Index Rebuild (SPOIR)</vt:lpstr>
      <vt:lpstr>T-SQL</vt:lpstr>
      <vt:lpstr>Diagnostyka</vt:lpstr>
      <vt:lpstr>SPOIR</vt:lpstr>
      <vt:lpstr>Najlepsze praktyki</vt:lpstr>
      <vt:lpstr>pawelpo@microsoft.com</vt:lpstr>
      <vt:lpstr>NASI SPONSORZY I PARTNERZY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Hubert Kobierzewski</dc:creator>
  <cp:lastModifiedBy>Pawel Potasinski</cp:lastModifiedBy>
  <cp:revision>126</cp:revision>
  <dcterms:created xsi:type="dcterms:W3CDTF">2011-11-24T02:19:03Z</dcterms:created>
  <dcterms:modified xsi:type="dcterms:W3CDTF">2014-04-28T08:01:26Z</dcterms:modified>
</cp:coreProperties>
</file>