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7" r:id="rId2"/>
    <p:sldId id="258" r:id="rId3"/>
    <p:sldId id="271" r:id="rId4"/>
    <p:sldId id="259" r:id="rId5"/>
    <p:sldId id="270" r:id="rId6"/>
    <p:sldId id="269" r:id="rId7"/>
    <p:sldId id="272" r:id="rId8"/>
    <p:sldId id="273" r:id="rId9"/>
    <p:sldId id="274" r:id="rId10"/>
    <p:sldId id="27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849" autoAdjust="0"/>
  </p:normalViewPr>
  <p:slideViewPr>
    <p:cSldViewPr>
      <p:cViewPr varScale="1">
        <p:scale>
          <a:sx n="107" d="100"/>
          <a:sy n="107" d="100"/>
        </p:scale>
        <p:origin x="10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73509"/>
            <a:ext cx="3736751" cy="8984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3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16318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braz 21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hyperlink" Target="http://msdn.microsoft.com/en-us/data/tools.asp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qlproj.com/index.php/2012/03/headless-msbuild-support-for-ssdt-sqlproj-projects" TargetMode="External"/><Relationship Id="rId4" Type="http://schemas.openxmlformats.org/officeDocument/2006/relationships/hyperlink" Target="http://goo.gl/roG7c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pic>
        <p:nvPicPr>
          <p:cNvPr id="4" name="Picture 3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514600"/>
            <a:ext cx="6417732" cy="36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Q&amp;A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33400" y="1874837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9600" dirty="0" smtClean="0"/>
              <a:t>ANY QUESTIONS</a:t>
            </a:r>
            <a:endParaRPr lang="pl-PL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  <p:pic>
        <p:nvPicPr>
          <p:cNvPr id="6148" name="Picture 4" descr="question-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05100"/>
            <a:ext cx="2971800" cy="29718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4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590800"/>
            <a:ext cx="5334000" cy="3000376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2171068" y="5393606"/>
            <a:ext cx="46875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350" dirty="0"/>
              <a:t>Organizacja: </a:t>
            </a:r>
            <a:r>
              <a:rPr lang="pl-PL" sz="1350" dirty="0" smtClean="0"/>
              <a:t>Stowarzyszenie </a:t>
            </a:r>
            <a:r>
              <a:rPr lang="pl-PL" sz="1350" dirty="0"/>
              <a:t>Użytkowników SQL Server - PLSSUG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8229600" cy="1470025"/>
          </a:xfrm>
        </p:spPr>
        <p:txBody>
          <a:bodyPr>
            <a:noAutofit/>
          </a:bodyPr>
          <a:lstStyle/>
          <a:p>
            <a:r>
              <a:rPr lang="pl-PL" sz="2800" dirty="0"/>
              <a:t>Jak efektywnie pracować nad bazą danych w zespole? </a:t>
            </a: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smtClean="0"/>
              <a:t>Czyli </a:t>
            </a:r>
            <a:r>
              <a:rPr lang="pl-PL" sz="2800" dirty="0" err="1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pl-PL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2800" dirty="0" err="1">
                <a:solidFill>
                  <a:schemeClr val="accent6">
                    <a:lumMod val="75000"/>
                  </a:schemeClr>
                </a:solidFill>
              </a:rPr>
              <a:t>source</a:t>
            </a:r>
            <a:r>
              <a:rPr lang="pl-PL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2800" dirty="0" err="1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pl-PL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2800" dirty="0"/>
              <a:t>z użyciem Visual Studio.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953000"/>
            <a:ext cx="6629400" cy="1143000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Roman Czarko-</a:t>
            </a:r>
            <a:r>
              <a:rPr lang="pl-PL" dirty="0" err="1" smtClean="0"/>
              <a:t>Wasiutycz</a:t>
            </a:r>
            <a:endParaRPr lang="pl-PL" dirty="0" smtClean="0"/>
          </a:p>
          <a:p>
            <a:endParaRPr lang="pl-PL" dirty="0" smtClean="0"/>
          </a:p>
          <a:p>
            <a:r>
              <a:rPr lang="pl-PL" sz="2200" dirty="0" smtClean="0"/>
              <a:t>roman.czarko@gmail.com</a:t>
            </a:r>
            <a:endParaRPr lang="pl-PL" sz="2200" dirty="0"/>
          </a:p>
        </p:txBody>
      </p:sp>
      <p:pic>
        <p:nvPicPr>
          <p:cNvPr id="1028" name="Picture 4" descr="https://encrypted-tbn0.gstatic.com/images?q=tbn:ANd9GcRnSOBM_zxHKoYsi4oEvUtolT4wTlKJUrQR5wy9ENmG6LTtLDbS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59" y="5638801"/>
            <a:ext cx="49084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7" y="1381986"/>
            <a:ext cx="7787643" cy="497854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45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581398"/>
          </a:xfrm>
        </p:spPr>
        <p:txBody>
          <a:bodyPr/>
          <a:lstStyle/>
          <a:p>
            <a:pPr marL="447675" indent="-447675">
              <a:buBlip>
                <a:blip r:embed="rId2"/>
              </a:buBlip>
            </a:pPr>
            <a:r>
              <a:rPr lang="pl-PL" sz="3600" dirty="0" smtClean="0"/>
              <a:t>po </a:t>
            </a:r>
            <a:r>
              <a:rPr lang="pl-PL" sz="3600" dirty="0"/>
              <a:t>co zmieniać podejście?</a:t>
            </a:r>
          </a:p>
          <a:p>
            <a:pPr marL="447675" indent="-447675">
              <a:buBlip>
                <a:blip r:embed="rId2"/>
              </a:buBlip>
            </a:pPr>
            <a:r>
              <a:rPr lang="pl-PL" sz="3600" dirty="0" smtClean="0"/>
              <a:t>jakie </a:t>
            </a:r>
            <a:r>
              <a:rPr lang="pl-PL" sz="3600" dirty="0"/>
              <a:t>narzędzia będziemy potrzebować?</a:t>
            </a:r>
          </a:p>
          <a:p>
            <a:pPr marL="447675" indent="-447675">
              <a:buBlip>
                <a:blip r:embed="rId2"/>
              </a:buBlip>
            </a:pPr>
            <a:r>
              <a:rPr lang="pl-PL" sz="3600" dirty="0" err="1" smtClean="0"/>
              <a:t>branch</a:t>
            </a:r>
            <a:r>
              <a:rPr lang="pl-PL" sz="3600" dirty="0"/>
              <a:t>, </a:t>
            </a:r>
            <a:r>
              <a:rPr lang="pl-PL" sz="3600" dirty="0" err="1"/>
              <a:t>commit</a:t>
            </a:r>
            <a:r>
              <a:rPr lang="pl-PL" sz="3600" dirty="0"/>
              <a:t>, </a:t>
            </a:r>
            <a:r>
              <a:rPr lang="pl-PL" sz="3600" dirty="0" err="1"/>
              <a:t>merge</a:t>
            </a:r>
            <a:r>
              <a:rPr lang="pl-PL" sz="3600" dirty="0"/>
              <a:t>…</a:t>
            </a:r>
          </a:p>
          <a:p>
            <a:pPr marL="447675" indent="-447675">
              <a:buBlip>
                <a:blip r:embed="rId2"/>
              </a:buBlip>
            </a:pPr>
            <a:r>
              <a:rPr lang="pl-PL" sz="3600" dirty="0" smtClean="0"/>
              <a:t>demo</a:t>
            </a:r>
            <a:r>
              <a:rPr lang="pl-PL" sz="3600" dirty="0"/>
              <a:t>: jak pracować </a:t>
            </a:r>
            <a:r>
              <a:rPr lang="pl-PL" sz="3600" dirty="0" smtClean="0"/>
              <a:t>z </a:t>
            </a:r>
            <a:r>
              <a:rPr lang="pl-PL" sz="3600" dirty="0"/>
              <a:t>istniejącą bazą?</a:t>
            </a:r>
          </a:p>
          <a:p>
            <a:pPr marL="447675" indent="-447675">
              <a:buBlip>
                <a:blip r:embed="rId2"/>
              </a:buBlip>
            </a:pPr>
            <a:r>
              <a:rPr lang="pl-PL" sz="3600" dirty="0" smtClean="0"/>
              <a:t>automatyzacja</a:t>
            </a:r>
            <a:r>
              <a:rPr lang="pl-PL" sz="3600" dirty="0"/>
              <a:t>, </a:t>
            </a:r>
            <a:r>
              <a:rPr lang="pl-PL" sz="3600" dirty="0" smtClean="0"/>
              <a:t>testy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  <p:pic>
        <p:nvPicPr>
          <p:cNvPr id="2056" name="Picture 8" descr="http://www.elliottmobilesolutions.com/Portals/0/checkli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55331"/>
            <a:ext cx="1905000" cy="1845469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 wersjonować projekt bazy danych?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3837"/>
            <a:ext cx="8229600" cy="4525963"/>
          </a:xfrm>
        </p:spPr>
        <p:txBody>
          <a:bodyPr>
            <a:noAutofit/>
          </a:bodyPr>
          <a:lstStyle/>
          <a:p>
            <a:pPr marL="358775" indent="-358775">
              <a:buBlip>
                <a:blip r:embed="rId2"/>
              </a:buBlip>
            </a:pPr>
            <a:r>
              <a:rPr lang="pl-PL" sz="2800" dirty="0" smtClean="0"/>
              <a:t>możliwość </a:t>
            </a:r>
            <a:r>
              <a:rPr lang="pl-PL" sz="2800" b="1" dirty="0"/>
              <a:t>przenoszenia</a:t>
            </a:r>
            <a:r>
              <a:rPr lang="pl-PL" sz="2800" dirty="0"/>
              <a:t> konkretnych, </a:t>
            </a:r>
            <a:r>
              <a:rPr lang="pl-PL" sz="2800" b="1" dirty="0"/>
              <a:t>powiązanych</a:t>
            </a:r>
            <a:r>
              <a:rPr lang="pl-PL" sz="2800" dirty="0"/>
              <a:t> </a:t>
            </a:r>
            <a:r>
              <a:rPr lang="pl-PL" sz="2800" dirty="0" smtClean="0"/>
              <a:t>  ze </a:t>
            </a:r>
            <a:r>
              <a:rPr lang="pl-PL" sz="2800" dirty="0"/>
              <a:t>sobą, </a:t>
            </a:r>
            <a:r>
              <a:rPr lang="pl-PL" sz="2800" b="1" dirty="0"/>
              <a:t>zmian</a:t>
            </a:r>
            <a:r>
              <a:rPr lang="pl-PL" sz="2800" dirty="0"/>
              <a:t> </a:t>
            </a:r>
            <a:r>
              <a:rPr lang="pl-PL" sz="2800" dirty="0" smtClean="0"/>
              <a:t>pomiędzy </a:t>
            </a:r>
            <a:r>
              <a:rPr lang="pl-PL" sz="2800" dirty="0"/>
              <a:t>środowiskami</a:t>
            </a:r>
          </a:p>
          <a:p>
            <a:pPr marL="358775" indent="-358775">
              <a:buBlip>
                <a:blip r:embed="rId2"/>
              </a:buBlip>
            </a:pPr>
            <a:r>
              <a:rPr lang="pl-PL" sz="2800" b="1" dirty="0" smtClean="0"/>
              <a:t>śledzenie </a:t>
            </a:r>
            <a:r>
              <a:rPr lang="pl-PL" sz="2800" b="1" dirty="0"/>
              <a:t>zmian </a:t>
            </a:r>
            <a:r>
              <a:rPr lang="pl-PL" sz="2800" dirty="0"/>
              <a:t>w schemacie bazy – kto, kiedy i co </a:t>
            </a:r>
            <a:r>
              <a:rPr lang="pl-PL" sz="2800" dirty="0" smtClean="0"/>
              <a:t>zmienił</a:t>
            </a:r>
            <a:endParaRPr lang="pl-PL" sz="2800" dirty="0"/>
          </a:p>
          <a:p>
            <a:pPr marL="358775" indent="-358775">
              <a:buBlip>
                <a:blip r:embed="rId2"/>
              </a:buBlip>
            </a:pPr>
            <a:r>
              <a:rPr lang="pl-PL" sz="2800" dirty="0" smtClean="0"/>
              <a:t>możliwość </a:t>
            </a:r>
            <a:r>
              <a:rPr lang="pl-PL" sz="2800" b="1" dirty="0"/>
              <a:t>porównania</a:t>
            </a:r>
            <a:r>
              <a:rPr lang="pl-PL" sz="2800" dirty="0"/>
              <a:t> </a:t>
            </a:r>
            <a:r>
              <a:rPr lang="pl-PL" sz="2800" b="1" dirty="0"/>
              <a:t>dowolnej </a:t>
            </a:r>
            <a:r>
              <a:rPr lang="pl-PL" sz="2800" b="1" dirty="0" smtClean="0"/>
              <a:t>wersji </a:t>
            </a:r>
            <a:r>
              <a:rPr lang="pl-PL" sz="2800" dirty="0"/>
              <a:t>bazy danych z aktualną </a:t>
            </a:r>
            <a:r>
              <a:rPr lang="pl-PL" sz="2800" dirty="0" smtClean="0"/>
              <a:t>oraz </a:t>
            </a:r>
            <a:r>
              <a:rPr lang="pl-PL" sz="2800" dirty="0"/>
              <a:t>przygotowanie </a:t>
            </a:r>
            <a:r>
              <a:rPr lang="pl-PL" sz="2800" b="1" dirty="0" smtClean="0"/>
              <a:t>skryptu </a:t>
            </a:r>
            <a:r>
              <a:rPr lang="pl-PL" sz="2800" b="1" dirty="0"/>
              <a:t>do migracji</a:t>
            </a:r>
          </a:p>
          <a:p>
            <a:pPr marL="358775" indent="-358775">
              <a:buBlip>
                <a:blip r:embed="rId2"/>
              </a:buBlip>
            </a:pPr>
            <a:r>
              <a:rPr lang="pl-PL" sz="2800" dirty="0" smtClean="0"/>
              <a:t>uwzględnienie </a:t>
            </a:r>
            <a:r>
              <a:rPr lang="pl-PL" sz="2800" b="1" dirty="0"/>
              <a:t>zmian</a:t>
            </a:r>
            <a:r>
              <a:rPr lang="pl-PL" sz="2800" dirty="0"/>
              <a:t> wykonanych przez </a:t>
            </a:r>
            <a:r>
              <a:rPr lang="pl-PL" sz="2800" b="1" dirty="0"/>
              <a:t>kilku developerów</a:t>
            </a:r>
            <a:r>
              <a:rPr lang="pl-PL" sz="2800" dirty="0"/>
              <a:t> na </a:t>
            </a:r>
            <a:r>
              <a:rPr lang="pl-PL" sz="2800" b="1" dirty="0"/>
              <a:t>jednym obiekcie</a:t>
            </a:r>
          </a:p>
          <a:p>
            <a:pPr marL="358775" indent="-358775">
              <a:buBlip>
                <a:blip r:embed="rId2"/>
              </a:buBlip>
            </a:pPr>
            <a:r>
              <a:rPr lang="pl-PL" sz="2800" b="1" dirty="0" smtClean="0"/>
              <a:t>automatyzacja</a:t>
            </a:r>
            <a:r>
              <a:rPr lang="pl-PL" sz="2800" dirty="0" smtClean="0"/>
              <a:t> </a:t>
            </a:r>
            <a:r>
              <a:rPr lang="pl-PL" sz="2800" dirty="0"/>
              <a:t>procesu podnoszenia wersji bazy danych </a:t>
            </a:r>
            <a:r>
              <a:rPr lang="pl-PL" sz="2800" dirty="0" smtClean="0"/>
              <a:t>pomiędzy środowiskami</a:t>
            </a:r>
            <a:endParaRPr lang="pl-P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  <p:pic>
        <p:nvPicPr>
          <p:cNvPr id="3074" name="Picture 2" descr="Crystal Clear app help 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rystal Clear app kservic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76430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rystal Clear action db upda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81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rystal Clear app windowlist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862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rystal Clear app kdmconfi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00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4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</a:t>
            </a:r>
            <a:r>
              <a:rPr lang="pl-PL" dirty="0" smtClean="0"/>
              <a:t>potrzebujemy? Wersje i dodatki…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8775" lvl="0" indent="-358775">
              <a:buBlip>
                <a:blip r:embed="rId2"/>
              </a:buBlip>
            </a:pPr>
            <a:r>
              <a:rPr lang="en-US" sz="2800" dirty="0" smtClean="0"/>
              <a:t>SSDT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SQL Server Data Tools</a:t>
            </a:r>
            <a:r>
              <a:rPr lang="en-US" sz="2800" dirty="0"/>
              <a:t>)</a:t>
            </a:r>
            <a:endParaRPr lang="pl-PL" sz="2800" dirty="0"/>
          </a:p>
          <a:p>
            <a:pPr marL="627063" lvl="2" indent="-358775">
              <a:buBlip>
                <a:blip r:embed="rId3"/>
              </a:buBlip>
            </a:pPr>
            <a:r>
              <a:rPr lang="pl-PL" sz="2650" dirty="0"/>
              <a:t>Visual Studio 2013 ma </a:t>
            </a:r>
            <a:r>
              <a:rPr lang="pl-PL" sz="2650" dirty="0" smtClean="0"/>
              <a:t>wbudowany szablon projektu</a:t>
            </a:r>
            <a:endParaRPr lang="pl-PL" sz="2650" dirty="0"/>
          </a:p>
          <a:p>
            <a:pPr marL="627063" lvl="2" indent="-358775">
              <a:buBlip>
                <a:blip r:embed="rId3"/>
              </a:buBlip>
            </a:pPr>
            <a:r>
              <a:rPr lang="pl-PL" sz="2650" dirty="0"/>
              <a:t>Visual Studio 2012 i 2010 </a:t>
            </a:r>
            <a:r>
              <a:rPr lang="pl-PL" sz="2650" dirty="0" smtClean="0"/>
              <a:t>– SSDT trzeba </a:t>
            </a:r>
            <a:r>
              <a:rPr lang="pl-PL" sz="2650" dirty="0"/>
              <a:t>doinstalować osobno</a:t>
            </a:r>
          </a:p>
          <a:p>
            <a:pPr marL="358775" lvl="0" indent="-358775">
              <a:buBlip>
                <a:blip r:embed="rId2"/>
              </a:buBlip>
            </a:pPr>
            <a:r>
              <a:rPr lang="en-US" sz="2800" dirty="0"/>
              <a:t>SQL </a:t>
            </a:r>
            <a:r>
              <a:rPr lang="pl-PL" sz="2800" dirty="0" smtClean="0"/>
              <a:t>Server </a:t>
            </a:r>
            <a:r>
              <a:rPr lang="en-US" sz="2800" dirty="0" smtClean="0"/>
              <a:t>Data </a:t>
            </a:r>
            <a:r>
              <a:rPr lang="en-US" sz="2800" dirty="0"/>
              <a:t>Tools –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BI</a:t>
            </a:r>
            <a:r>
              <a:rPr lang="en-US" sz="2800" dirty="0"/>
              <a:t> (SQL Server Data Tools – Business Intelligence) </a:t>
            </a:r>
            <a:r>
              <a:rPr lang="pl-PL" sz="2800" dirty="0" smtClean="0"/>
              <a:t>– </a:t>
            </a:r>
            <a:r>
              <a:rPr lang="pl-PL" sz="2800" dirty="0" smtClean="0">
                <a:solidFill>
                  <a:schemeClr val="accent6">
                    <a:lumMod val="75000"/>
                  </a:schemeClr>
                </a:solidFill>
              </a:rPr>
              <a:t>to jest co innego </a:t>
            </a:r>
            <a:r>
              <a:rPr lang="pl-PL" sz="2800" dirty="0" smtClean="0"/>
              <a:t>:)</a:t>
            </a:r>
            <a:endParaRPr lang="pl-PL" sz="28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msdn.microsoft.com/en-us/data/tools.aspx</a:t>
            </a:r>
            <a:endParaRPr lang="pl-PL" sz="2400" dirty="0" smtClean="0"/>
          </a:p>
          <a:p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  <p:pic>
        <p:nvPicPr>
          <p:cNvPr id="4102" name="Picture 6" descr="http://demirtasmakina.com/images/d/Tool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44965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Łącznik prosty ze strzałką 12"/>
          <p:cNvCxnSpPr>
            <a:stCxn id="1030" idx="2"/>
            <a:endCxn id="1032" idx="0"/>
          </p:cNvCxnSpPr>
          <p:nvPr/>
        </p:nvCxnSpPr>
        <p:spPr>
          <a:xfrm flipH="1">
            <a:off x="1526383" y="2677463"/>
            <a:ext cx="4211" cy="1585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branch, commit, merge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378819" y="2503164"/>
            <a:ext cx="63246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1032" idx="3"/>
          </p:cNvCxnSpPr>
          <p:nvPr/>
        </p:nvCxnSpPr>
        <p:spPr>
          <a:xfrm flipV="1">
            <a:off x="1706383" y="4437702"/>
            <a:ext cx="4997036" cy="4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6932019" y="2272331"/>
            <a:ext cx="1681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PRODUKCJA</a:t>
            </a:r>
            <a:endParaRPr lang="pl-PL" sz="24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6932019" y="4193807"/>
            <a:ext cx="2098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DEVELOPMENT</a:t>
            </a:r>
            <a:endParaRPr lang="pl-PL" sz="2400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6932019" y="3233069"/>
            <a:ext cx="77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TEST</a:t>
            </a:r>
            <a:endParaRPr lang="pl-PL" sz="2400" dirty="0"/>
          </a:p>
        </p:txBody>
      </p:sp>
      <p:sp>
        <p:nvSpPr>
          <p:cNvPr id="28" name="pole tekstowe 27"/>
          <p:cNvSpPr txBox="1"/>
          <p:nvPr/>
        </p:nvSpPr>
        <p:spPr>
          <a:xfrm rot="16200000">
            <a:off x="901051" y="4991747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BRANCH</a:t>
            </a:r>
            <a:endParaRPr lang="pl-PL" sz="2400" dirty="0"/>
          </a:p>
        </p:txBody>
      </p:sp>
      <p:cxnSp>
        <p:nvCxnSpPr>
          <p:cNvPr id="33" name="Łącznik prosty ze strzałką 32"/>
          <p:cNvCxnSpPr>
            <a:stCxn id="60" idx="3"/>
          </p:cNvCxnSpPr>
          <p:nvPr/>
        </p:nvCxnSpPr>
        <p:spPr>
          <a:xfrm>
            <a:off x="2687776" y="3458645"/>
            <a:ext cx="3975447" cy="12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>
            <a:endCxn id="60" idx="2"/>
          </p:cNvCxnSpPr>
          <p:nvPr/>
        </p:nvCxnSpPr>
        <p:spPr>
          <a:xfrm flipH="1" flipV="1">
            <a:off x="2507776" y="3638645"/>
            <a:ext cx="6824" cy="55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/>
          <p:cNvSpPr txBox="1"/>
          <p:nvPr/>
        </p:nvSpPr>
        <p:spPr>
          <a:xfrm rot="16200000">
            <a:off x="1882444" y="5039245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BRANCH</a:t>
            </a:r>
            <a:endParaRPr lang="pl-PL" sz="2400" dirty="0"/>
          </a:p>
        </p:txBody>
      </p:sp>
      <p:cxnSp>
        <p:nvCxnSpPr>
          <p:cNvPr id="46" name="Łącznik prosty ze strzałką 45"/>
          <p:cNvCxnSpPr>
            <a:stCxn id="52" idx="0"/>
            <a:endCxn id="61" idx="2"/>
          </p:cNvCxnSpPr>
          <p:nvPr/>
        </p:nvCxnSpPr>
        <p:spPr>
          <a:xfrm flipV="1">
            <a:off x="3623088" y="3650433"/>
            <a:ext cx="3742" cy="644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ole tekstowe 47"/>
          <p:cNvSpPr txBox="1"/>
          <p:nvPr/>
        </p:nvSpPr>
        <p:spPr>
          <a:xfrm rot="16200000">
            <a:off x="3069731" y="4985980"/>
            <a:ext cx="110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MERGE</a:t>
            </a:r>
            <a:endParaRPr lang="pl-PL" sz="2400" dirty="0"/>
          </a:p>
        </p:txBody>
      </p:sp>
      <p:cxnSp>
        <p:nvCxnSpPr>
          <p:cNvPr id="49" name="Łącznik prosty ze strzałką 48"/>
          <p:cNvCxnSpPr>
            <a:stCxn id="54" idx="0"/>
            <a:endCxn id="62" idx="2"/>
          </p:cNvCxnSpPr>
          <p:nvPr/>
        </p:nvCxnSpPr>
        <p:spPr>
          <a:xfrm flipV="1">
            <a:off x="4703714" y="2677462"/>
            <a:ext cx="4887" cy="620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ole tekstowe 54"/>
          <p:cNvSpPr txBox="1"/>
          <p:nvPr/>
        </p:nvSpPr>
        <p:spPr>
          <a:xfrm rot="16200000">
            <a:off x="4145448" y="4967473"/>
            <a:ext cx="110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MERGE</a:t>
            </a:r>
            <a:endParaRPr lang="pl-PL" sz="2400" dirty="0"/>
          </a:p>
        </p:txBody>
      </p:sp>
      <p:sp>
        <p:nvSpPr>
          <p:cNvPr id="58" name="pole tekstowe 57"/>
          <p:cNvSpPr txBox="1"/>
          <p:nvPr/>
        </p:nvSpPr>
        <p:spPr>
          <a:xfrm rot="16200000">
            <a:off x="-237082" y="3097866"/>
            <a:ext cx="130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COMMIT</a:t>
            </a:r>
            <a:endParaRPr lang="pl-PL" sz="2400" dirty="0"/>
          </a:p>
        </p:txBody>
      </p:sp>
      <p:sp>
        <p:nvSpPr>
          <p:cNvPr id="59" name="pole tekstowe 58"/>
          <p:cNvSpPr txBox="1"/>
          <p:nvPr/>
        </p:nvSpPr>
        <p:spPr>
          <a:xfrm rot="16200000">
            <a:off x="320277" y="3097866"/>
            <a:ext cx="130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COMMIT</a:t>
            </a:r>
            <a:endParaRPr lang="pl-PL" sz="2400" dirty="0"/>
          </a:p>
        </p:txBody>
      </p:sp>
      <p:pic>
        <p:nvPicPr>
          <p:cNvPr id="1028" name="Picture 4" descr="Crystal Clear action db 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53" y="228537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ystal Clear action db com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594" y="231746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rystal Clear action db upd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83" y="426268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Crystal Clear action db 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12" y="231746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Crystal Clear action db com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76" y="425770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Crystal Clear action db com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088" y="429521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Crystal Clear action db com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14" y="329781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Crystal Clear action db upd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76" y="327864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Crystal Clear action db upd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30" y="329043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Crystal Clear action db upd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01" y="231746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Crystal Clear action db 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74" y="426268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Crystal Clear action db 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69" y="425770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Crystal Clear action db 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830" y="425951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Crystal Clear action db 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02" y="423724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Crystal Clear action db 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34" y="423724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8" grpId="0"/>
      <p:bldP spid="42" grpId="0"/>
      <p:bldP spid="48" grpId="0"/>
      <p:bldP spid="55" grpId="0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133600"/>
            <a:ext cx="8229600" cy="838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 smtClean="0"/>
              <a:t>Import bazy </a:t>
            </a:r>
            <a:r>
              <a:rPr lang="pl-PL" sz="3200" dirty="0"/>
              <a:t>do nowego </a:t>
            </a:r>
            <a:r>
              <a:rPr lang="pl-PL" sz="3200" dirty="0" smtClean="0"/>
              <a:t>projektu w Visual Studio</a:t>
            </a:r>
            <a:endParaRPr lang="pl-P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  <p:grpSp>
        <p:nvGrpSpPr>
          <p:cNvPr id="5" name="Grupa 4"/>
          <p:cNvGrpSpPr/>
          <p:nvPr/>
        </p:nvGrpSpPr>
        <p:grpSpPr>
          <a:xfrm>
            <a:off x="4419600" y="3124199"/>
            <a:ext cx="2895600" cy="3124201"/>
            <a:chOff x="2438400" y="3276600"/>
            <a:chExt cx="2895600" cy="3124201"/>
          </a:xfrm>
        </p:grpSpPr>
        <p:pic>
          <p:nvPicPr>
            <p:cNvPr id="5124" name="Picture 4" descr=" Ikona bazy danych 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3276600"/>
              <a:ext cx="17526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https://www.mdbilling.ca/images/Download-25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4038601"/>
              <a:ext cx="23622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86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Automatyzacja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458200" cy="4830762"/>
          </a:xfrm>
        </p:spPr>
        <p:txBody>
          <a:bodyPr>
            <a:normAutofit fontScale="92500" lnSpcReduction="20000"/>
          </a:bodyPr>
          <a:lstStyle/>
          <a:p>
            <a:pPr marL="358775" indent="-358775">
              <a:buBlip>
                <a:blip r:embed="rId2"/>
              </a:buBlip>
            </a:pP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Automatyczny </a:t>
            </a:r>
            <a:r>
              <a:rPr lang="pl-PL" sz="2400" b="1" dirty="0" err="1" smtClean="0">
                <a:solidFill>
                  <a:schemeClr val="accent6">
                    <a:lumMod val="75000"/>
                  </a:schemeClr>
                </a:solidFill>
              </a:rPr>
              <a:t>deployment</a:t>
            </a: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2400" dirty="0" smtClean="0"/>
              <a:t>– </a:t>
            </a:r>
            <a:r>
              <a:rPr lang="pl-PL" sz="2400" b="1" dirty="0" smtClean="0"/>
              <a:t>MSBuild.exe</a:t>
            </a:r>
            <a:r>
              <a:rPr lang="pl-PL" sz="2400" dirty="0" smtClean="0"/>
              <a:t> – co potrzebujemy?</a:t>
            </a:r>
          </a:p>
          <a:p>
            <a:pPr marL="658812" lvl="2" indent="-358775">
              <a:buBlip>
                <a:blip r:embed="rId3"/>
              </a:buBlip>
            </a:pPr>
            <a:r>
              <a:rPr lang="pl-PL" sz="2250" dirty="0" smtClean="0"/>
              <a:t>Microsoft</a:t>
            </a:r>
            <a:r>
              <a:rPr lang="pl-PL" sz="2250" dirty="0"/>
              <a:t>® SQL Server® 2012 </a:t>
            </a:r>
            <a:r>
              <a:rPr lang="pl-PL" sz="2250" b="1" dirty="0"/>
              <a:t>Data-</a:t>
            </a:r>
            <a:r>
              <a:rPr lang="pl-PL" sz="2250" b="1" dirty="0" err="1"/>
              <a:t>Tier</a:t>
            </a:r>
            <a:r>
              <a:rPr lang="pl-PL" sz="2250" b="1" dirty="0"/>
              <a:t> Application </a:t>
            </a:r>
            <a:r>
              <a:rPr lang="pl-PL" sz="2250" b="1" dirty="0" smtClean="0"/>
              <a:t>Framework </a:t>
            </a:r>
            <a:r>
              <a:rPr lang="pl-PL" sz="2250" dirty="0" smtClean="0"/>
              <a:t>(dacframework.msi</a:t>
            </a:r>
            <a:r>
              <a:rPr lang="pl-PL" sz="2250" dirty="0"/>
              <a:t>)</a:t>
            </a:r>
          </a:p>
          <a:p>
            <a:pPr marL="658812" lvl="2" indent="-358775">
              <a:buBlip>
                <a:blip r:embed="rId3"/>
              </a:buBlip>
            </a:pPr>
            <a:r>
              <a:rPr lang="pl-PL" sz="2250" dirty="0" smtClean="0"/>
              <a:t>Microsoft</a:t>
            </a:r>
            <a:r>
              <a:rPr lang="pl-PL" sz="2250" dirty="0"/>
              <a:t>® SQL Server® 2012 </a:t>
            </a:r>
            <a:r>
              <a:rPr lang="pl-PL" sz="2250" b="1" dirty="0" err="1"/>
              <a:t>Transact</a:t>
            </a:r>
            <a:r>
              <a:rPr lang="pl-PL" sz="2250" b="1" dirty="0"/>
              <a:t>-SQL </a:t>
            </a:r>
            <a:r>
              <a:rPr lang="pl-PL" sz="2250" b="1" dirty="0" err="1" smtClean="0"/>
              <a:t>ScriptDom</a:t>
            </a:r>
            <a:r>
              <a:rPr lang="pl-PL" sz="2250" dirty="0" smtClean="0"/>
              <a:t> </a:t>
            </a:r>
            <a:r>
              <a:rPr lang="pl-PL" sz="2250" dirty="0"/>
              <a:t>(SQLDOM.MSI)</a:t>
            </a:r>
          </a:p>
          <a:p>
            <a:pPr marL="658812" lvl="2" indent="-358775">
              <a:buBlip>
                <a:blip r:embed="rId3"/>
              </a:buBlip>
            </a:pPr>
            <a:r>
              <a:rPr lang="pl-PL" sz="2250" dirty="0" smtClean="0"/>
              <a:t>Microsoft</a:t>
            </a:r>
            <a:r>
              <a:rPr lang="pl-PL" sz="2250" dirty="0"/>
              <a:t>® SQL Server® 2012 </a:t>
            </a:r>
            <a:r>
              <a:rPr lang="pl-PL" sz="2250" b="1" dirty="0" err="1"/>
              <a:t>Transact</a:t>
            </a:r>
            <a:r>
              <a:rPr lang="pl-PL" sz="2250" b="1" dirty="0"/>
              <a:t>-SQL Compiler </a:t>
            </a:r>
            <a:r>
              <a:rPr lang="pl-PL" sz="2250" b="1" dirty="0" smtClean="0"/>
              <a:t>Service</a:t>
            </a:r>
            <a:r>
              <a:rPr lang="pl-PL" sz="2250" dirty="0" smtClean="0"/>
              <a:t> (</a:t>
            </a:r>
            <a:r>
              <a:rPr lang="pl-PL" sz="2250" dirty="0"/>
              <a:t>SQLLS.MSI)</a:t>
            </a:r>
          </a:p>
          <a:p>
            <a:pPr marL="658812" lvl="2" indent="-358775">
              <a:buBlip>
                <a:blip r:embed="rId3"/>
              </a:buBlip>
            </a:pPr>
            <a:r>
              <a:rPr lang="pl-PL" sz="2250" dirty="0" smtClean="0"/>
              <a:t>Microsoft</a:t>
            </a:r>
            <a:r>
              <a:rPr lang="pl-PL" sz="2250" dirty="0"/>
              <a:t>® </a:t>
            </a:r>
            <a:r>
              <a:rPr lang="pl-PL" sz="2250" b="1" dirty="0"/>
              <a:t>System CLR </a:t>
            </a:r>
            <a:r>
              <a:rPr lang="pl-PL" sz="2250" b="1" dirty="0" err="1"/>
              <a:t>Types</a:t>
            </a:r>
            <a:r>
              <a:rPr lang="pl-PL" sz="2250" b="1" dirty="0"/>
              <a:t> </a:t>
            </a:r>
            <a:r>
              <a:rPr lang="pl-PL" sz="2250" dirty="0"/>
              <a:t>for Microsoft® SQL Server® </a:t>
            </a:r>
            <a:r>
              <a:rPr lang="pl-PL" sz="2250" dirty="0" smtClean="0"/>
              <a:t>2012 (</a:t>
            </a:r>
            <a:r>
              <a:rPr lang="pl-PL" sz="2250" dirty="0"/>
              <a:t>SQLSysClrTypes.msi)</a:t>
            </a:r>
          </a:p>
          <a:p>
            <a:pPr marL="658812" lvl="2" indent="-358775">
              <a:buBlip>
                <a:blip r:embed="rId3"/>
              </a:buBlip>
            </a:pPr>
            <a:r>
              <a:rPr lang="pl-PL" sz="2250" dirty="0" smtClean="0"/>
              <a:t>SQL </a:t>
            </a:r>
            <a:r>
              <a:rPr lang="pl-PL" sz="2250" dirty="0"/>
              <a:t>Server Data Tools </a:t>
            </a:r>
            <a:r>
              <a:rPr lang="pl-PL" sz="2250" b="1" dirty="0" err="1"/>
              <a:t>Build</a:t>
            </a:r>
            <a:r>
              <a:rPr lang="pl-PL" sz="2250" b="1" dirty="0"/>
              <a:t> Utilities </a:t>
            </a:r>
            <a:r>
              <a:rPr lang="pl-PL" sz="2250" dirty="0"/>
              <a:t>from the </a:t>
            </a:r>
            <a:r>
              <a:rPr lang="pl-PL" sz="2250" dirty="0" err="1"/>
              <a:t>Administrative</a:t>
            </a:r>
            <a:r>
              <a:rPr lang="pl-PL" sz="2250" dirty="0"/>
              <a:t> </a:t>
            </a:r>
            <a:r>
              <a:rPr lang="pl-PL" sz="2250" dirty="0" err="1"/>
              <a:t>install</a:t>
            </a:r>
            <a:r>
              <a:rPr lang="pl-PL" sz="2250" dirty="0"/>
              <a:t> point.\</a:t>
            </a:r>
            <a:r>
              <a:rPr lang="pl-PL" sz="2250" dirty="0" err="1"/>
              <a:t>ssdt</a:t>
            </a:r>
            <a:r>
              <a:rPr lang="pl-PL" sz="2250" dirty="0"/>
              <a:t>\x86\SSDTBuildUtilities.msi</a:t>
            </a:r>
            <a:endParaRPr lang="pl-PL" sz="2250" dirty="0" smtClean="0"/>
          </a:p>
          <a:p>
            <a:pPr marL="300037" lvl="2" indent="0">
              <a:buNone/>
            </a:pPr>
            <a:r>
              <a:rPr lang="pl-PL" sz="2250" u="sng" dirty="0" smtClean="0">
                <a:hlinkClick r:id="rId4"/>
              </a:rPr>
              <a:t>http</a:t>
            </a:r>
            <a:r>
              <a:rPr lang="pl-PL" sz="2250" u="sng" dirty="0">
                <a:hlinkClick r:id="rId4"/>
              </a:rPr>
              <a:t>://</a:t>
            </a:r>
            <a:r>
              <a:rPr lang="pl-PL" sz="2250" u="sng" dirty="0" smtClean="0">
                <a:hlinkClick r:id="rId4"/>
              </a:rPr>
              <a:t>goo.gl/roG7c9</a:t>
            </a:r>
            <a:r>
              <a:rPr lang="pl-PL" sz="2250" dirty="0"/>
              <a:t> </a:t>
            </a:r>
            <a:r>
              <a:rPr lang="pl-PL" sz="2250" dirty="0" smtClean="0"/>
              <a:t> (</a:t>
            </a:r>
            <a:r>
              <a:rPr lang="pl-PL" sz="2250" u="sng" dirty="0" smtClean="0">
                <a:hlinkClick r:id="rId5"/>
              </a:rPr>
              <a:t>http://sqlproj.com/</a:t>
            </a:r>
            <a:r>
              <a:rPr lang="pl-PL" sz="2250" u="sng" dirty="0" err="1" smtClean="0">
                <a:hlinkClick r:id="rId5"/>
              </a:rPr>
              <a:t>index.php</a:t>
            </a:r>
            <a:r>
              <a:rPr lang="pl-PL" sz="2250" u="sng" dirty="0" smtClean="0">
                <a:hlinkClick r:id="rId5"/>
              </a:rPr>
              <a:t>/2012/03/</a:t>
            </a:r>
            <a:r>
              <a:rPr lang="pl-PL" sz="2250" u="sng" dirty="0" err="1" smtClean="0">
                <a:hlinkClick r:id="rId5"/>
              </a:rPr>
              <a:t>headless</a:t>
            </a:r>
            <a:r>
              <a:rPr lang="pl-PL" sz="2250" u="sng" dirty="0" smtClean="0">
                <a:hlinkClick r:id="rId5"/>
              </a:rPr>
              <a:t>-</a:t>
            </a:r>
            <a:r>
              <a:rPr lang="pl-PL" sz="2250" u="sng" dirty="0" err="1" smtClean="0">
                <a:hlinkClick r:id="rId5"/>
              </a:rPr>
              <a:t>msbuild</a:t>
            </a:r>
            <a:r>
              <a:rPr lang="pl-PL" sz="2250" u="sng" dirty="0" smtClean="0">
                <a:hlinkClick r:id="rId5"/>
              </a:rPr>
              <a:t>-</a:t>
            </a:r>
            <a:r>
              <a:rPr lang="pl-PL" sz="2250" u="sng" dirty="0" err="1" smtClean="0">
                <a:hlinkClick r:id="rId5"/>
              </a:rPr>
              <a:t>support</a:t>
            </a:r>
            <a:r>
              <a:rPr lang="pl-PL" sz="2250" u="sng" dirty="0" smtClean="0">
                <a:hlinkClick r:id="rId5"/>
              </a:rPr>
              <a:t>-for-</a:t>
            </a:r>
            <a:r>
              <a:rPr lang="pl-PL" sz="2250" u="sng" dirty="0" err="1" smtClean="0">
                <a:hlinkClick r:id="rId5"/>
              </a:rPr>
              <a:t>ssdt</a:t>
            </a:r>
            <a:r>
              <a:rPr lang="pl-PL" sz="2250" u="sng" dirty="0" smtClean="0">
                <a:hlinkClick r:id="rId5"/>
              </a:rPr>
              <a:t>-</a:t>
            </a:r>
            <a:r>
              <a:rPr lang="pl-PL" sz="2250" u="sng" dirty="0" err="1" smtClean="0">
                <a:hlinkClick r:id="rId5"/>
              </a:rPr>
              <a:t>sqlproj-projects</a:t>
            </a:r>
            <a:r>
              <a:rPr lang="pl-PL" sz="2250" u="sng" dirty="0" smtClean="0"/>
              <a:t>)</a:t>
            </a:r>
          </a:p>
          <a:p>
            <a:pPr marL="358775" indent="-358775">
              <a:buBlip>
                <a:blip r:embed="rId2"/>
              </a:buBlip>
            </a:pPr>
            <a:endParaRPr lang="pl-PL" sz="2400" dirty="0" smtClean="0"/>
          </a:p>
          <a:p>
            <a:pPr marL="358775" indent="-358775">
              <a:buBlip>
                <a:blip r:embed="rId2"/>
              </a:buBlip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Testy</a:t>
            </a:r>
            <a:r>
              <a:rPr lang="en-US" sz="2400" dirty="0" smtClean="0"/>
              <a:t> (</a:t>
            </a:r>
            <a:r>
              <a:rPr lang="en-US" sz="2400" dirty="0"/>
              <a:t>View-&gt;SQL Server Project Explorer-&gt;Projects,  select a stored procedure, right click, and select Create Unit Test</a:t>
            </a:r>
            <a:r>
              <a:rPr lang="en-US" sz="2400" dirty="0" smtClean="0"/>
              <a:t>)</a:t>
            </a:r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7977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318</Words>
  <Application>Microsoft Office PowerPoint</Application>
  <PresentationFormat>Pokaz na ekranie (4:3)</PresentationFormat>
  <Paragraphs>59</Paragraphs>
  <Slides>11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NASI SPONSORZY I PARTNERZY</vt:lpstr>
      <vt:lpstr>Jak efektywnie pracować nad bazą danych w zespole?  Czyli database source control z użyciem Visual Studio.</vt:lpstr>
      <vt:lpstr>Prezentacja programu PowerPoint</vt:lpstr>
      <vt:lpstr>Agenda</vt:lpstr>
      <vt:lpstr>Po co wersjonować projekt bazy danych? </vt:lpstr>
      <vt:lpstr>Co potrzebujemy? Wersje i dodatki…</vt:lpstr>
      <vt:lpstr>branch, commit, merge</vt:lpstr>
      <vt:lpstr>DEMO</vt:lpstr>
      <vt:lpstr>Automatyzacja</vt:lpstr>
      <vt:lpstr>Q&amp;A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Czarko-Wasiutycz</dc:creator>
  <cp:lastModifiedBy>Kulgan</cp:lastModifiedBy>
  <cp:revision>174</cp:revision>
  <dcterms:created xsi:type="dcterms:W3CDTF">2011-11-24T02:19:03Z</dcterms:created>
  <dcterms:modified xsi:type="dcterms:W3CDTF">2014-04-26T22:33:48Z</dcterms:modified>
</cp:coreProperties>
</file>