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67" r:id="rId2"/>
    <p:sldId id="258" r:id="rId3"/>
    <p:sldId id="259" r:id="rId4"/>
    <p:sldId id="303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9" r:id="rId22"/>
    <p:sldId id="288" r:id="rId23"/>
    <p:sldId id="291" r:id="rId24"/>
    <p:sldId id="294" r:id="rId25"/>
    <p:sldId id="313" r:id="rId26"/>
    <p:sldId id="305" r:id="rId27"/>
    <p:sldId id="312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6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6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67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7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0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1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8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Obraz 9" descr="Untitled-1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86446" y="214290"/>
            <a:ext cx="3249113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3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14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6" y="6408000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7143768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Obraz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0" y="1500174"/>
            <a:ext cx="6350812" cy="4674404"/>
          </a:xfrm>
          <a:prstGeom prst="rect">
            <a:avLst/>
          </a:prstGeom>
        </p:spPr>
      </p:pic>
      <p:pic>
        <p:nvPicPr>
          <p:cNvPr id="7" name="Obraz 6" descr="sqldaymapabezt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2085839" cy="34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DEMO: tryby pracy </a:t>
            </a:r>
            <a:r>
              <a:rPr lang="pl-PL" sz="3600" dirty="0" err="1" smtClean="0"/>
              <a:t>Lookup</a:t>
            </a:r>
            <a:endParaRPr lang="pl-PL" sz="3600" dirty="0"/>
          </a:p>
        </p:txBody>
      </p:sp>
      <p:sp>
        <p:nvSpPr>
          <p:cNvPr id="3" name="Prostokąt 2"/>
          <p:cNvSpPr/>
          <p:nvPr/>
        </p:nvSpPr>
        <p:spPr>
          <a:xfrm>
            <a:off x="2286000" y="29519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v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738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- szacowanie ~rozmiaru </a:t>
            </a:r>
            <a:r>
              <a:rPr lang="pl-PL" sz="3600" dirty="0" err="1" smtClean="0"/>
              <a:t>cache’u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58236" y="1417638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Full </a:t>
            </a:r>
            <a:r>
              <a:rPr lang="pl-PL" sz="2400" b="1" dirty="0" smtClean="0"/>
              <a:t>C</a:t>
            </a:r>
            <a:r>
              <a:rPr lang="en-US" sz="2400" b="1" dirty="0" smtClean="0"/>
              <a:t>ache</a:t>
            </a:r>
            <a:endParaRPr lang="en-US" sz="2400" b="1" dirty="0"/>
          </a:p>
          <a:p>
            <a:r>
              <a:rPr lang="en-US" sz="2400" i="1" dirty="0" smtClean="0"/>
              <a:t>&lt;</a:t>
            </a:r>
            <a:r>
              <a:rPr lang="pl-PL" sz="2400" i="1" dirty="0" smtClean="0"/>
              <a:t>rozmiar wiersza</a:t>
            </a:r>
            <a:r>
              <a:rPr lang="en-US" sz="2400" i="1" dirty="0" smtClean="0"/>
              <a:t>&gt;</a:t>
            </a:r>
            <a:r>
              <a:rPr lang="en-US" sz="2400" i="1" dirty="0"/>
              <a:t> + 20 + (4 * </a:t>
            </a:r>
            <a:r>
              <a:rPr lang="pl-PL" sz="2400" i="1" dirty="0" smtClean="0"/>
              <a:t>liczba użytych kolumn</a:t>
            </a:r>
            <a:r>
              <a:rPr lang="en-US" sz="2400" i="1" dirty="0" smtClean="0"/>
              <a:t>)</a:t>
            </a:r>
            <a:endParaRPr lang="en-US" sz="2400" i="1" dirty="0"/>
          </a:p>
          <a:p>
            <a:endParaRPr lang="pl-PL" sz="2400" b="1" dirty="0" smtClean="0"/>
          </a:p>
          <a:p>
            <a:r>
              <a:rPr lang="en-US" sz="2400" b="1" dirty="0" smtClean="0"/>
              <a:t>Partial </a:t>
            </a:r>
            <a:r>
              <a:rPr lang="pl-PL" sz="2400" b="1" dirty="0" smtClean="0"/>
              <a:t>C</a:t>
            </a:r>
            <a:r>
              <a:rPr lang="en-US" sz="2400" b="1" dirty="0" smtClean="0"/>
              <a:t>ache</a:t>
            </a:r>
            <a:endParaRPr lang="pl-PL" sz="2400" b="1" dirty="0" smtClean="0"/>
          </a:p>
          <a:p>
            <a:r>
              <a:rPr lang="en-US" sz="2400" i="1" dirty="0" smtClean="0"/>
              <a:t>&lt;</a:t>
            </a:r>
            <a:r>
              <a:rPr lang="pl-PL" sz="2400" i="1" dirty="0" smtClean="0"/>
              <a:t>rozmiar </a:t>
            </a:r>
            <a:r>
              <a:rPr lang="pl-PL" sz="2400" i="1" dirty="0"/>
              <a:t>wiersza</a:t>
            </a:r>
            <a:r>
              <a:rPr lang="en-US" sz="2400" i="1" dirty="0"/>
              <a:t>&gt; + </a:t>
            </a:r>
            <a:r>
              <a:rPr lang="pl-PL" sz="2400" i="1" dirty="0" smtClean="0"/>
              <a:t>36</a:t>
            </a:r>
            <a:r>
              <a:rPr lang="en-US" sz="2400" i="1" dirty="0" smtClean="0"/>
              <a:t> </a:t>
            </a:r>
            <a:r>
              <a:rPr lang="en-US" sz="2400" i="1" dirty="0"/>
              <a:t>+ (4 * </a:t>
            </a:r>
            <a:r>
              <a:rPr lang="pl-PL" sz="2400" i="1" dirty="0"/>
              <a:t>liczba </a:t>
            </a:r>
            <a:r>
              <a:rPr lang="pl-PL" sz="2400" i="1" dirty="0" smtClean="0"/>
              <a:t>kolumn w zapytaniu ref.</a:t>
            </a:r>
            <a:r>
              <a:rPr lang="en-US" sz="2400" i="1" dirty="0" smtClean="0"/>
              <a:t>)</a:t>
            </a:r>
            <a:endParaRPr lang="en-US" sz="2400" b="1" i="1" dirty="0"/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</a:t>
            </a:r>
            <a:r>
              <a:rPr lang="pl-PL" sz="2400" dirty="0" smtClean="0"/>
              <a:t>ruga składowa wyrażenia to stała reprezentująca wielkość </a:t>
            </a:r>
            <a:r>
              <a:rPr lang="pl-PL" sz="2400" dirty="0" err="1" smtClean="0"/>
              <a:t>hash’u</a:t>
            </a:r>
            <a:r>
              <a:rPr lang="pl-PL" sz="2400" dirty="0" smtClean="0"/>
              <a:t> używanego do wykonania porównania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</a:t>
            </a:r>
            <a:r>
              <a:rPr lang="pl-PL" sz="2400" dirty="0" smtClean="0"/>
              <a:t>statnie wyrażenie to liczba użytych kolumn (</a:t>
            </a:r>
            <a:r>
              <a:rPr lang="pl-PL" sz="2400" dirty="0" err="1" smtClean="0"/>
              <a:t>full</a:t>
            </a:r>
            <a:r>
              <a:rPr lang="pl-PL" sz="2400" dirty="0" smtClean="0"/>
              <a:t> </a:t>
            </a:r>
            <a:r>
              <a:rPr lang="en-US" sz="2400" dirty="0" smtClean="0"/>
              <a:t>cache</a:t>
            </a:r>
            <a:r>
              <a:rPr lang="pl-PL" sz="2400" dirty="0" smtClean="0"/>
              <a:t>) lub liczba kolumn w zapytaniu referencyjnym (</a:t>
            </a:r>
            <a:r>
              <a:rPr lang="pl-PL" sz="2400" dirty="0" err="1" smtClean="0"/>
              <a:t>partial</a:t>
            </a:r>
            <a:r>
              <a:rPr lang="pl-PL" sz="2400" dirty="0" smtClean="0"/>
              <a:t> cache) przemnożona przez </a:t>
            </a:r>
            <a:r>
              <a:rPr lang="en-US" sz="2400" dirty="0" smtClean="0"/>
              <a:t>4 (</a:t>
            </a:r>
            <a:r>
              <a:rPr lang="pl-PL" sz="2400" dirty="0" smtClean="0"/>
              <a:t>rozmiar typu </a:t>
            </a:r>
            <a:r>
              <a:rPr lang="en-US" sz="2400" dirty="0" err="1" smtClean="0"/>
              <a:t>int</a:t>
            </a:r>
            <a:r>
              <a:rPr lang="en-US" sz="2400" dirty="0" smtClean="0"/>
              <a:t>).</a:t>
            </a:r>
            <a:endParaRPr lang="pl-PL" sz="2400" dirty="0" smtClean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062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- szacowanie ~rozmiaru </a:t>
            </a:r>
            <a:r>
              <a:rPr lang="pl-PL" sz="3600" dirty="0" err="1" smtClean="0"/>
              <a:t>cache’u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51877" y="1417638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/>
              <a:t>Przykład (</a:t>
            </a:r>
            <a:r>
              <a:rPr lang="pl-PL" sz="2400" b="1" dirty="0" err="1" smtClean="0"/>
              <a:t>partial</a:t>
            </a:r>
            <a:r>
              <a:rPr lang="pl-PL" sz="2400" b="1" dirty="0" smtClean="0"/>
              <a:t> cache):</a:t>
            </a:r>
            <a:endParaRPr lang="en-US" sz="2400" b="1" dirty="0"/>
          </a:p>
          <a:p>
            <a:r>
              <a:rPr lang="pl-PL" sz="2400" dirty="0" smtClean="0"/>
              <a:t>Zapytanie referencyjne zwraca 1000 000 wierszy i wygląda następująco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[Products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ProductKey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smtClean="0"/>
              <a:t>to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pl-PL" sz="2000" dirty="0"/>
              <a:t>=</a:t>
            </a:r>
            <a:r>
              <a:rPr lang="en-US" sz="2000" dirty="0" smtClean="0"/>
              <a:t> </a:t>
            </a:r>
            <a:r>
              <a:rPr lang="en-US" sz="2000" b="1" dirty="0"/>
              <a:t>4 </a:t>
            </a:r>
            <a:r>
              <a:rPr lang="pl-PL" sz="2000" b="1" dirty="0" smtClean="0"/>
              <a:t>bajty</a:t>
            </a:r>
            <a:endParaRPr lang="en-US" sz="2000" b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smtClean="0"/>
              <a:t>to </a:t>
            </a:r>
            <a:r>
              <a:rPr lang="en-US" sz="2000" dirty="0" err="1" smtClean="0"/>
              <a:t>nvarchar</a:t>
            </a:r>
            <a:r>
              <a:rPr lang="en-US" sz="2000" dirty="0" smtClean="0"/>
              <a:t>(25</a:t>
            </a:r>
            <a:r>
              <a:rPr lang="en-US" sz="2000" dirty="0"/>
              <a:t>) </a:t>
            </a:r>
            <a:r>
              <a:rPr lang="pl-PL" sz="2000" dirty="0" smtClean="0"/>
              <a:t>= </a:t>
            </a:r>
            <a:r>
              <a:rPr lang="en-US" sz="2000" b="1" dirty="0" smtClean="0"/>
              <a:t>52 </a:t>
            </a:r>
            <a:r>
              <a:rPr lang="pl-PL" sz="2000" b="1" dirty="0" smtClean="0"/>
              <a:t>bajty </a:t>
            </a:r>
            <a:r>
              <a:rPr lang="en-US" sz="2000" b="1" dirty="0" smtClean="0"/>
              <a:t>(</a:t>
            </a:r>
            <a:r>
              <a:rPr lang="pl-PL" sz="2000" b="1" dirty="0" smtClean="0"/>
              <a:t>2 na każdy </a:t>
            </a:r>
            <a:r>
              <a:rPr lang="en-US" sz="2000" b="1" dirty="0" err="1" smtClean="0"/>
              <a:t>nchar</a:t>
            </a:r>
            <a:r>
              <a:rPr lang="pl-PL" sz="2000" b="1" dirty="0" smtClean="0"/>
              <a:t> </a:t>
            </a:r>
            <a:r>
              <a:rPr lang="en-US" sz="2000" b="1" dirty="0" smtClean="0"/>
              <a:t>+ </a:t>
            </a:r>
            <a:r>
              <a:rPr lang="en-US" sz="2000" b="1" dirty="0"/>
              <a:t>2 </a:t>
            </a:r>
            <a:r>
              <a:rPr lang="pl-PL" sz="2000" b="1" dirty="0" smtClean="0"/>
              <a:t>dla </a:t>
            </a:r>
            <a:r>
              <a:rPr lang="en-US" sz="2000" b="1" dirty="0" smtClean="0"/>
              <a:t>null</a:t>
            </a:r>
            <a:r>
              <a:rPr lang="en-US" sz="2000" b="1" dirty="0"/>
              <a:t>)</a:t>
            </a:r>
          </a:p>
          <a:p>
            <a:endParaRPr lang="pl-PL" sz="2400" dirty="0" smtClean="0"/>
          </a:p>
          <a:p>
            <a:r>
              <a:rPr lang="pl-PL" sz="2400" dirty="0" smtClean="0"/>
              <a:t>Podstawmy zmienne do naszego wzoru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i="1" dirty="0" smtClean="0"/>
              <a:t>5</a:t>
            </a:r>
            <a:r>
              <a:rPr lang="pl-PL" sz="2400" i="1" dirty="0" smtClean="0"/>
              <a:t>2+4</a:t>
            </a:r>
            <a:r>
              <a:rPr lang="en-US" sz="2400" i="1" dirty="0"/>
              <a:t> </a:t>
            </a:r>
            <a:r>
              <a:rPr lang="pl-PL" sz="2400" i="1" dirty="0" smtClean="0"/>
              <a:t>(rozmiar wiersza) </a:t>
            </a:r>
            <a:r>
              <a:rPr lang="en-US" sz="2400" i="1" dirty="0" smtClean="0"/>
              <a:t>+ </a:t>
            </a:r>
            <a:r>
              <a:rPr lang="en-US" sz="2400" i="1" dirty="0"/>
              <a:t>36 + </a:t>
            </a:r>
            <a:r>
              <a:rPr lang="pl-PL" sz="2400" i="1" dirty="0" smtClean="0"/>
              <a:t>4*2</a:t>
            </a:r>
            <a:r>
              <a:rPr lang="en-US" sz="2400" i="1" dirty="0"/>
              <a:t> = </a:t>
            </a:r>
            <a:r>
              <a:rPr lang="en-US" sz="2400" b="1" i="1" dirty="0"/>
              <a:t>100 </a:t>
            </a:r>
            <a:r>
              <a:rPr lang="pl-PL" sz="2400" b="1" i="1" dirty="0" smtClean="0"/>
              <a:t>bajtów per wiersz</a:t>
            </a:r>
            <a:endParaRPr lang="en-US" sz="2400" b="1" i="1" dirty="0"/>
          </a:p>
          <a:p>
            <a:endParaRPr lang="pl-PL" sz="2400" dirty="0" smtClean="0"/>
          </a:p>
          <a:p>
            <a:r>
              <a:rPr lang="pl-PL" sz="2400" dirty="0" smtClean="0"/>
              <a:t>Całkowity rozmiar cache:</a:t>
            </a:r>
          </a:p>
          <a:p>
            <a:r>
              <a:rPr lang="pl-PL" sz="2400" i="1" dirty="0"/>
              <a:t>(</a:t>
            </a:r>
            <a:r>
              <a:rPr lang="en-US" sz="2400" i="1" dirty="0" smtClean="0"/>
              <a:t>100</a:t>
            </a:r>
            <a:r>
              <a:rPr lang="pl-PL" sz="2400" i="1" dirty="0" smtClean="0"/>
              <a:t>0 </a:t>
            </a:r>
            <a:r>
              <a:rPr lang="en-US" sz="2400" i="1" dirty="0" smtClean="0"/>
              <a:t>000*100</a:t>
            </a:r>
            <a:r>
              <a:rPr lang="pl-PL" sz="2400" i="1" dirty="0"/>
              <a:t>B</a:t>
            </a:r>
            <a:r>
              <a:rPr lang="en-US" sz="2400" i="1" dirty="0" smtClean="0"/>
              <a:t>) </a:t>
            </a:r>
            <a:r>
              <a:rPr lang="en-US" sz="2400" i="1" dirty="0"/>
              <a:t>/ </a:t>
            </a:r>
            <a:r>
              <a:rPr lang="pl-PL" sz="2400" i="1" dirty="0"/>
              <a:t>(</a:t>
            </a:r>
            <a:r>
              <a:rPr lang="en-US" sz="2400" i="1" dirty="0" smtClean="0"/>
              <a:t>1024</a:t>
            </a:r>
            <a:r>
              <a:rPr lang="pl-PL" sz="2400" i="1" dirty="0" smtClean="0"/>
              <a:t>*</a:t>
            </a:r>
            <a:r>
              <a:rPr lang="en-US" sz="2400" i="1" dirty="0" smtClean="0"/>
              <a:t>1024</a:t>
            </a:r>
            <a:r>
              <a:rPr lang="pl-PL" sz="2400" i="1" dirty="0" smtClean="0"/>
              <a:t>)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~</a:t>
            </a:r>
            <a:r>
              <a:rPr lang="pl-PL" sz="2400" b="1" i="1" dirty="0" smtClean="0"/>
              <a:t>95MB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188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- Cache </a:t>
            </a:r>
            <a:r>
              <a:rPr lang="pl-PL" sz="3600" dirty="0"/>
              <a:t>Connection Manager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9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 smtClean="0"/>
              <a:t>Jak działa?</a:t>
            </a:r>
          </a:p>
          <a:p>
            <a:r>
              <a:rPr lang="pl-PL" sz="2400" dirty="0" smtClean="0"/>
              <a:t>Pobiera dane referencyjne ze zdefiniowanego miejsca</a:t>
            </a:r>
          </a:p>
          <a:p>
            <a:r>
              <a:rPr lang="pl-PL" sz="2400" dirty="0" smtClean="0"/>
              <a:t>Ładuje do pamięci (szybko!)</a:t>
            </a:r>
          </a:p>
          <a:p>
            <a:r>
              <a:rPr lang="pl-PL" sz="2400" dirty="0" smtClean="0"/>
              <a:t>Wykorzystuje je w operacjach </a:t>
            </a:r>
            <a:r>
              <a:rPr lang="pl-PL" sz="2400" dirty="0" err="1" smtClean="0"/>
              <a:t>Lookup</a:t>
            </a: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Kiedy się przydaje?</a:t>
            </a:r>
          </a:p>
          <a:p>
            <a:r>
              <a:rPr lang="pl-PL" sz="2400" dirty="0" smtClean="0"/>
              <a:t>Wielokrotnie powtarzamy ten sam </a:t>
            </a:r>
            <a:r>
              <a:rPr lang="pl-PL" sz="2400" dirty="0" err="1" smtClean="0"/>
              <a:t>Lookup</a:t>
            </a:r>
            <a:r>
              <a:rPr lang="pl-PL" sz="2400" dirty="0" smtClean="0"/>
              <a:t> (np. role </a:t>
            </a:r>
            <a:r>
              <a:rPr lang="pl-PL" sz="2400" dirty="0" err="1" smtClean="0"/>
              <a:t>playing</a:t>
            </a:r>
            <a:r>
              <a:rPr lang="pl-PL" sz="2400" dirty="0" smtClean="0"/>
              <a:t> </a:t>
            </a:r>
            <a:r>
              <a:rPr lang="pl-PL" sz="2400" dirty="0" err="1" smtClean="0"/>
              <a:t>Dim</a:t>
            </a:r>
            <a:r>
              <a:rPr lang="pl-PL" sz="2400" dirty="0" smtClean="0"/>
              <a:t>)</a:t>
            </a:r>
          </a:p>
          <a:p>
            <a:r>
              <a:rPr lang="pl-PL" sz="2400" dirty="0" smtClean="0"/>
              <a:t>Chcemy wykorzystać ten sam cache w wielu przepływach/pakietach/środowiskach jednocześnie</a:t>
            </a:r>
            <a:endParaRPr lang="pl-PL" sz="2400" dirty="0"/>
          </a:p>
          <a:p>
            <a:pPr marL="0" indent="0">
              <a:buNone/>
            </a:pPr>
            <a:r>
              <a:rPr lang="pl-PL" sz="2400" b="1" dirty="0" smtClean="0"/>
              <a:t>Główne korzyści?</a:t>
            </a:r>
          </a:p>
          <a:p>
            <a:r>
              <a:rPr lang="pl-PL" sz="2400" dirty="0" smtClean="0"/>
              <a:t>Skrócenie czasu przepływu, optymalizacja zasobów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206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- Cache </a:t>
            </a:r>
            <a:r>
              <a:rPr lang="pl-PL" sz="3600" dirty="0"/>
              <a:t>Connection Manager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 smtClean="0"/>
              <a:t>Skąd pobieramy dane referencyjne?</a:t>
            </a:r>
          </a:p>
          <a:p>
            <a:r>
              <a:rPr lang="pl-PL" sz="2400" dirty="0" smtClean="0"/>
              <a:t>Plik Cache (.CAW) lub źródło dostępne w danym Data </a:t>
            </a:r>
            <a:r>
              <a:rPr lang="pl-PL" sz="2400" dirty="0" err="1" smtClean="0"/>
              <a:t>Flow</a:t>
            </a:r>
            <a:endParaRPr lang="pl-PL" sz="2400" b="1" dirty="0" smtClean="0"/>
          </a:p>
          <a:p>
            <a:pPr marL="0" indent="0">
              <a:buNone/>
            </a:pPr>
            <a:r>
              <a:rPr lang="pl-PL" sz="2400" b="1" dirty="0" smtClean="0"/>
              <a:t>Jak i kiedy ładujemy cache?</a:t>
            </a:r>
          </a:p>
          <a:p>
            <a:r>
              <a:rPr lang="pl-PL" sz="2400" dirty="0"/>
              <a:t>P</a:t>
            </a:r>
            <a:r>
              <a:rPr lang="pl-PL" sz="2400" dirty="0" smtClean="0"/>
              <a:t>rzy użyciu Cache </a:t>
            </a:r>
            <a:r>
              <a:rPr lang="pl-PL" sz="2400" dirty="0" err="1" smtClean="0"/>
              <a:t>Transform</a:t>
            </a:r>
            <a:endParaRPr lang="pl-PL" sz="2400" dirty="0" smtClean="0"/>
          </a:p>
          <a:p>
            <a:r>
              <a:rPr lang="pl-PL" sz="2400" dirty="0" smtClean="0"/>
              <a:t>Dla jednego pakietu – ustawić </a:t>
            </a:r>
            <a:r>
              <a:rPr lang="pl-PL" sz="2400" dirty="0" err="1" smtClean="0"/>
              <a:t>precedence</a:t>
            </a:r>
            <a:r>
              <a:rPr lang="pl-PL" sz="2400" dirty="0" smtClean="0"/>
              <a:t> </a:t>
            </a:r>
            <a:r>
              <a:rPr lang="pl-PL" sz="2400" dirty="0" err="1" smtClean="0"/>
              <a:t>constraints</a:t>
            </a:r>
            <a:r>
              <a:rPr lang="pl-PL" sz="2400" dirty="0" smtClean="0"/>
              <a:t> (najpierw trzeba wypełnić Cache w osobnym DF!)</a:t>
            </a:r>
          </a:p>
          <a:p>
            <a:r>
              <a:rPr lang="pl-PL" sz="2400" dirty="0" smtClean="0"/>
              <a:t>Dla wielu pakietów – można w pakiecie Master użyć </a:t>
            </a:r>
            <a:r>
              <a:rPr lang="pl-PL" sz="2400" dirty="0" err="1" smtClean="0"/>
              <a:t>Execute</a:t>
            </a:r>
            <a:r>
              <a:rPr lang="pl-PL" sz="2400" dirty="0" smtClean="0"/>
              <a:t> </a:t>
            </a:r>
            <a:r>
              <a:rPr lang="pl-PL" sz="2400" dirty="0" err="1" smtClean="0"/>
              <a:t>Package</a:t>
            </a:r>
            <a:r>
              <a:rPr lang="pl-PL" sz="2400" dirty="0" smtClean="0"/>
              <a:t> </a:t>
            </a:r>
            <a:r>
              <a:rPr lang="pl-PL" sz="2400" dirty="0" err="1" smtClean="0"/>
              <a:t>Task</a:t>
            </a:r>
            <a:r>
              <a:rPr lang="pl-PL" sz="2400" dirty="0" smtClean="0"/>
              <a:t> do wywołania pakietu Child</a:t>
            </a:r>
          </a:p>
          <a:p>
            <a:pPr marL="0" indent="0">
              <a:buNone/>
            </a:pPr>
            <a:r>
              <a:rPr lang="pl-PL" sz="2400" b="1" dirty="0" smtClean="0"/>
              <a:t>Jak współdzielić cache pomiędzy </a:t>
            </a:r>
            <a:r>
              <a:rPr lang="pl-PL" sz="2400" b="1" dirty="0" err="1" smtClean="0"/>
              <a:t>Lookup’ami</a:t>
            </a:r>
            <a:r>
              <a:rPr lang="pl-PL" sz="2400" b="1" dirty="0" smtClean="0"/>
              <a:t>?</a:t>
            </a:r>
          </a:p>
          <a:p>
            <a:r>
              <a:rPr lang="pl-PL" sz="2400" dirty="0" smtClean="0"/>
              <a:t>W obrębie pakietu – poprzez użycie tego samego CCM</a:t>
            </a:r>
          </a:p>
          <a:p>
            <a:r>
              <a:rPr lang="pl-PL" sz="2400" dirty="0" smtClean="0"/>
              <a:t>W kilku pakietach – poprzez wykorzystanie .CAW</a:t>
            </a:r>
          </a:p>
        </p:txBody>
      </p:sp>
    </p:spTree>
    <p:extLst>
      <p:ext uri="{BB962C8B-B14F-4D97-AF65-F5344CB8AC3E}">
        <p14:creationId xmlns:p14="http://schemas.microsoft.com/office/powerpoint/2010/main" val="38959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DEMO: CCM w </a:t>
            </a:r>
            <a:r>
              <a:rPr lang="pl-PL" sz="3600" dirty="0" err="1" smtClean="0"/>
              <a:t>Lookup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670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</a:t>
            </a:r>
            <a:r>
              <a:rPr lang="pl-PL" sz="3600" dirty="0"/>
              <a:t>- </a:t>
            </a:r>
            <a:r>
              <a:rPr lang="pl-PL" sz="3600" dirty="0" err="1" smtClean="0"/>
              <a:t>case</a:t>
            </a:r>
            <a:r>
              <a:rPr lang="pl-PL" sz="3600" dirty="0" smtClean="0"/>
              <a:t> &amp; </a:t>
            </a:r>
            <a:r>
              <a:rPr lang="pl-PL" sz="3600" dirty="0" err="1" smtClean="0"/>
              <a:t>space</a:t>
            </a:r>
            <a:r>
              <a:rPr lang="pl-PL" sz="3600" dirty="0" smtClean="0"/>
              <a:t> </a:t>
            </a:r>
            <a:r>
              <a:rPr lang="pl-PL" sz="3600" dirty="0" err="1" smtClean="0"/>
              <a:t>sensitivity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800" b="1" dirty="0" smtClean="0"/>
              <a:t>Case </a:t>
            </a:r>
            <a:r>
              <a:rPr lang="pl-PL" sz="2800" b="1" dirty="0" err="1" smtClean="0"/>
              <a:t>sensitivity</a:t>
            </a:r>
            <a:r>
              <a:rPr lang="pl-PL" sz="2800" b="1" dirty="0" smtClean="0"/>
              <a:t>?</a:t>
            </a:r>
            <a:endParaRPr lang="pl-PL" sz="2650" b="1" dirty="0" smtClean="0"/>
          </a:p>
          <a:p>
            <a:r>
              <a:rPr lang="pl-PL" sz="2800" dirty="0" smtClean="0"/>
              <a:t>Odróżnianie dużych/małych znaków</a:t>
            </a:r>
          </a:p>
          <a:p>
            <a:pPr marL="0" indent="0">
              <a:buNone/>
            </a:pPr>
            <a:r>
              <a:rPr lang="pl-PL" sz="2800" b="1" dirty="0" smtClean="0"/>
              <a:t>Space </a:t>
            </a:r>
            <a:r>
              <a:rPr lang="pl-PL" sz="2800" b="1" dirty="0" err="1" smtClean="0"/>
              <a:t>sensitivity</a:t>
            </a:r>
            <a:r>
              <a:rPr lang="pl-PL" sz="2800" b="1" dirty="0" smtClean="0"/>
              <a:t>?</a:t>
            </a:r>
          </a:p>
          <a:p>
            <a:r>
              <a:rPr lang="pl-PL" sz="2800" dirty="0" smtClean="0"/>
              <a:t>Rozpoznawanie pustych spacji jako dodatkowych znaków (CHAR vs VARCHAR)</a:t>
            </a:r>
          </a:p>
          <a:p>
            <a:pPr marL="0" indent="0">
              <a:buNone/>
            </a:pPr>
            <a:r>
              <a:rPr lang="pl-PL" sz="2800" b="1" dirty="0" smtClean="0"/>
              <a:t>Na co uważamy?</a:t>
            </a:r>
          </a:p>
          <a:p>
            <a:r>
              <a:rPr lang="pl-PL" sz="2800" dirty="0" err="1" smtClean="0"/>
              <a:t>Lookup</a:t>
            </a:r>
            <a:r>
              <a:rPr lang="pl-PL" sz="2800" dirty="0"/>
              <a:t> (Full </a:t>
            </a:r>
            <a:r>
              <a:rPr lang="pl-PL" sz="2800" dirty="0" smtClean="0"/>
              <a:t>Cache) jest „</a:t>
            </a:r>
            <a:r>
              <a:rPr lang="pl-PL" sz="2800" dirty="0" err="1" smtClean="0"/>
              <a:t>sensitive</a:t>
            </a:r>
            <a:r>
              <a:rPr lang="pl-PL" sz="2800" dirty="0" smtClean="0"/>
              <a:t>” nawet wówczas, gdy baza danych, do której się odwołujemy, jest </a:t>
            </a:r>
            <a:r>
              <a:rPr lang="pl-PL" sz="2800" dirty="0" err="1" smtClean="0"/>
              <a:t>insensitive</a:t>
            </a:r>
            <a:r>
              <a:rPr lang="pl-PL" sz="2800" dirty="0" smtClean="0"/>
              <a:t>!</a:t>
            </a:r>
          </a:p>
          <a:p>
            <a:r>
              <a:rPr lang="pl-PL" sz="2800" u="sng" dirty="0" smtClean="0"/>
              <a:t>Rozwiązanie</a:t>
            </a:r>
            <a:r>
              <a:rPr lang="pl-PL" sz="2800" dirty="0" smtClean="0"/>
              <a:t>: UPPER+RTRIM lub użycie trybu </a:t>
            </a:r>
            <a:r>
              <a:rPr lang="pl-PL" sz="2800" dirty="0" err="1" smtClean="0"/>
              <a:t>Partial</a:t>
            </a:r>
            <a:r>
              <a:rPr lang="pl-PL" sz="2800" dirty="0" smtClean="0"/>
              <a:t>/</a:t>
            </a:r>
            <a:r>
              <a:rPr lang="pl-PL" sz="2800" dirty="0" err="1" smtClean="0"/>
              <a:t>None</a:t>
            </a:r>
            <a:r>
              <a:rPr lang="pl-PL" sz="2800" dirty="0" smtClean="0"/>
              <a:t> Cache - wówczas </a:t>
            </a:r>
            <a:r>
              <a:rPr lang="pl-PL" sz="2800" dirty="0" err="1" smtClean="0"/>
              <a:t>join</a:t>
            </a:r>
            <a:r>
              <a:rPr lang="pl-PL" sz="2800" dirty="0" smtClean="0"/>
              <a:t> robiony jest po stronie silnika DB</a:t>
            </a:r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779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DEMO: </a:t>
            </a:r>
            <a:r>
              <a:rPr lang="pl-PL" sz="3600" dirty="0" err="1" smtClean="0"/>
              <a:t>Lookup</a:t>
            </a:r>
            <a:r>
              <a:rPr lang="pl-PL" sz="3600" dirty="0" smtClean="0"/>
              <a:t> </a:t>
            </a:r>
            <a:r>
              <a:rPr lang="pl-PL" sz="3600" dirty="0" err="1" smtClean="0"/>
              <a:t>sensitivity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328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Podsumowanie - </a:t>
            </a:r>
            <a:r>
              <a:rPr lang="pl-PL" sz="3600" dirty="0" err="1" smtClean="0"/>
              <a:t>Lookup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57200" y="1428887"/>
            <a:ext cx="800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l-PL" sz="2600" dirty="0" smtClean="0"/>
              <a:t>Dobierajmy </a:t>
            </a:r>
            <a:r>
              <a:rPr lang="pl-PL" sz="2600" b="1" dirty="0" smtClean="0"/>
              <a:t>typ transformacji </a:t>
            </a:r>
            <a:r>
              <a:rPr lang="pl-PL" sz="2600" dirty="0" err="1" smtClean="0"/>
              <a:t>Lookup</a:t>
            </a:r>
            <a:r>
              <a:rPr lang="pl-PL" sz="2600" dirty="0" smtClean="0"/>
              <a:t> indywidualnie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l-PL" sz="2600" dirty="0" smtClean="0"/>
              <a:t>Miejmy na uwadze </a:t>
            </a:r>
            <a:r>
              <a:rPr lang="pl-PL" sz="2600" b="1" dirty="0" smtClean="0"/>
              <a:t>wolumen</a:t>
            </a:r>
            <a:r>
              <a:rPr lang="pl-PL" sz="2600" dirty="0" smtClean="0"/>
              <a:t> przyrostów oraz danych referencyjnych, a także ilość dostępnego </a:t>
            </a:r>
            <a:r>
              <a:rPr lang="pl-PL" sz="2600" b="1" dirty="0" smtClean="0"/>
              <a:t>RAM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l-PL" sz="2600" u="sng" dirty="0" smtClean="0"/>
              <a:t>Zawsze </a:t>
            </a:r>
            <a:r>
              <a:rPr lang="pl-PL" sz="2600" dirty="0" smtClean="0"/>
              <a:t>ograniczajmy liczbę kolumn w zapytaniach referencyjnych (</a:t>
            </a:r>
            <a:r>
              <a:rPr lang="pl-PL" sz="2600" b="1" dirty="0" smtClean="0"/>
              <a:t>unikać SELECT *!)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l-PL" sz="2600" dirty="0" smtClean="0"/>
              <a:t>Rozważmy </a:t>
            </a:r>
            <a:r>
              <a:rPr lang="pl-PL" sz="2600" b="1" dirty="0" smtClean="0"/>
              <a:t>przerzucenie </a:t>
            </a:r>
            <a:r>
              <a:rPr lang="pl-PL" sz="2600" b="1" dirty="0" err="1" smtClean="0"/>
              <a:t>join’ów</a:t>
            </a:r>
            <a:r>
              <a:rPr lang="pl-PL" sz="2600" b="1" dirty="0" smtClean="0"/>
              <a:t> na zapytania źródłowe </a:t>
            </a:r>
            <a:r>
              <a:rPr lang="pl-PL" sz="2600" dirty="0" smtClean="0"/>
              <a:t>lub użycie </a:t>
            </a:r>
            <a:r>
              <a:rPr lang="pl-PL" sz="2600" b="1" dirty="0"/>
              <a:t>MERGE </a:t>
            </a:r>
            <a:r>
              <a:rPr lang="pl-PL" sz="2600" b="1" dirty="0" smtClean="0"/>
              <a:t>JOIN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l-PL" sz="2600" dirty="0" smtClean="0"/>
              <a:t>Przy złączeniach pamiętajmy 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600" dirty="0" smtClean="0"/>
              <a:t>Dopasowaniu </a:t>
            </a:r>
            <a:r>
              <a:rPr lang="pl-PL" sz="2600" b="1" dirty="0" smtClean="0"/>
              <a:t>typów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600" dirty="0" smtClean="0"/>
              <a:t>operacji </a:t>
            </a:r>
            <a:r>
              <a:rPr lang="pl-PL" sz="2600" b="1" dirty="0" smtClean="0"/>
              <a:t>TRIM </a:t>
            </a:r>
            <a:r>
              <a:rPr lang="pl-PL" sz="2600" dirty="0" smtClean="0"/>
              <a:t>na ciągach znakowych (Full)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600" b="1" dirty="0" err="1"/>
              <a:t>CaSe</a:t>
            </a:r>
            <a:r>
              <a:rPr lang="pl-PL" sz="2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99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Merge</a:t>
            </a:r>
            <a:r>
              <a:rPr lang="pl-PL" sz="3600" dirty="0" smtClean="0"/>
              <a:t> </a:t>
            </a:r>
            <a:r>
              <a:rPr lang="pl-PL" sz="3600" dirty="0" err="1"/>
              <a:t>J</a:t>
            </a:r>
            <a:r>
              <a:rPr lang="pl-PL" sz="3600" dirty="0" err="1" smtClean="0"/>
              <a:t>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00100" y="1322102"/>
            <a:ext cx="8039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 smtClean="0"/>
              <a:t>Co wykonuje?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 smtClean="0"/>
              <a:t>Łączy dwa zestawy danych w jeden według zdefiniowanych kolumn – tak jak klasyczny </a:t>
            </a:r>
            <a:r>
              <a:rPr lang="pl-PL" sz="2600" dirty="0" err="1" smtClean="0"/>
              <a:t>join</a:t>
            </a:r>
            <a:r>
              <a:rPr lang="pl-PL" sz="2600" dirty="0" smtClean="0"/>
              <a:t> SQL</a:t>
            </a:r>
          </a:p>
          <a:p>
            <a:r>
              <a:rPr lang="pl-PL" sz="2600" b="1" dirty="0" smtClean="0"/>
              <a:t>Tryby?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l-PL" sz="2400" dirty="0" smtClean="0"/>
              <a:t>Inner, </a:t>
            </a:r>
            <a:r>
              <a:rPr lang="pl-PL" sz="2400" dirty="0" err="1" smtClean="0"/>
              <a:t>Left</a:t>
            </a:r>
            <a:r>
              <a:rPr lang="pl-PL" sz="2400" dirty="0" smtClean="0"/>
              <a:t> Outer,</a:t>
            </a:r>
            <a:r>
              <a:rPr lang="pl-PL" sz="2400" dirty="0"/>
              <a:t> Full Outer </a:t>
            </a:r>
            <a:r>
              <a:rPr lang="pl-PL" sz="2400" dirty="0" err="1"/>
              <a:t>Join</a:t>
            </a:r>
            <a:r>
              <a:rPr lang="pl-PL" sz="2400" dirty="0"/>
              <a:t> </a:t>
            </a:r>
            <a:endParaRPr lang="pl-PL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l-PL" sz="2400" dirty="0" smtClean="0"/>
              <a:t>Right </a:t>
            </a:r>
            <a:r>
              <a:rPr lang="pl-PL" sz="2400" dirty="0"/>
              <a:t>Outer </a:t>
            </a:r>
            <a:r>
              <a:rPr lang="pl-PL" sz="2400" dirty="0" err="1"/>
              <a:t>Join</a:t>
            </a:r>
            <a:r>
              <a:rPr lang="pl-PL" sz="2400" dirty="0"/>
              <a:t> – poprzez </a:t>
            </a:r>
            <a:r>
              <a:rPr lang="pl-PL" sz="2400" dirty="0" err="1"/>
              <a:t>Swap</a:t>
            </a:r>
            <a:r>
              <a:rPr lang="pl-PL" sz="2400" dirty="0"/>
              <a:t> </a:t>
            </a:r>
            <a:r>
              <a:rPr lang="pl-PL" sz="2400" dirty="0" err="1"/>
              <a:t>Inputs</a:t>
            </a:r>
            <a:endParaRPr lang="pl-PL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l-PL" sz="2400" dirty="0" smtClean="0"/>
              <a:t>Cross </a:t>
            </a:r>
            <a:r>
              <a:rPr lang="pl-PL" sz="2400" dirty="0" err="1"/>
              <a:t>Join</a:t>
            </a:r>
            <a:r>
              <a:rPr lang="pl-PL" sz="2400" dirty="0"/>
              <a:t> – poprzez </a:t>
            </a:r>
            <a:r>
              <a:rPr lang="pl-PL" sz="2400" dirty="0" err="1"/>
              <a:t>Derived</a:t>
            </a:r>
            <a:r>
              <a:rPr lang="pl-PL" sz="2400" dirty="0"/>
              <a:t> </a:t>
            </a:r>
            <a:r>
              <a:rPr lang="pl-PL" sz="2400" dirty="0" err="1"/>
              <a:t>Column</a:t>
            </a:r>
            <a:r>
              <a:rPr lang="pl-PL" sz="2400" dirty="0"/>
              <a:t> + Full Outer </a:t>
            </a:r>
            <a:r>
              <a:rPr lang="pl-PL" sz="2400" b="1" dirty="0" smtClean="0"/>
              <a:t>(*)</a:t>
            </a:r>
            <a:endParaRPr lang="pl-PL" sz="2800" b="1" dirty="0" smtClean="0"/>
          </a:p>
          <a:p>
            <a:r>
              <a:rPr lang="pl-PL" sz="2600" b="1" dirty="0" smtClean="0"/>
              <a:t>Kiedy się przydaje?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600" dirty="0" smtClean="0"/>
              <a:t>Złączenie zestawów danych z dwóch źródeł innego rodzaju (np. tablica DB2 z widokiem SQL czy plikiem płaskim)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600" dirty="0" smtClean="0"/>
          </a:p>
        </p:txBody>
      </p:sp>
    </p:spTree>
    <p:extLst>
      <p:ext uri="{BB962C8B-B14F-4D97-AF65-F5344CB8AC3E}">
        <p14:creationId xmlns:p14="http://schemas.microsoft.com/office/powerpoint/2010/main" val="2375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Transformacje SSIS pod lupą</a:t>
            </a:r>
            <a:br>
              <a:rPr lang="pl-PL" sz="4400" dirty="0"/>
            </a:br>
            <a:r>
              <a:rPr lang="pl-PL" sz="4400" dirty="0"/>
              <a:t>(</a:t>
            </a:r>
            <a:r>
              <a:rPr lang="pl-PL" sz="4400" dirty="0" smtClean="0"/>
              <a:t>część I/?)</a:t>
            </a:r>
            <a:endParaRPr lang="pl-P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Michał Noworyta</a:t>
            </a:r>
            <a:endParaRPr lang="pl-PL" sz="2400" dirty="0"/>
          </a:p>
          <a:p>
            <a:r>
              <a:rPr lang="pl-PL" sz="2400" dirty="0"/>
              <a:t>michal.noworyta.pl@gmail.com</a:t>
            </a:r>
          </a:p>
          <a:p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Merge</a:t>
            </a:r>
            <a:r>
              <a:rPr lang="pl-PL" sz="3600" dirty="0" smtClean="0"/>
              <a:t> </a:t>
            </a:r>
            <a:r>
              <a:rPr lang="pl-PL" sz="3600" dirty="0" err="1"/>
              <a:t>J</a:t>
            </a:r>
            <a:r>
              <a:rPr lang="pl-PL" sz="3600" dirty="0" err="1" smtClean="0"/>
              <a:t>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47700" y="1216308"/>
            <a:ext cx="8039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/>
              <a:t>Co ważne?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/>
              <a:t>Transformacja </a:t>
            </a:r>
            <a:r>
              <a:rPr lang="pl-PL" sz="2600" b="1" dirty="0"/>
              <a:t>asynchroniczna</a:t>
            </a:r>
            <a:r>
              <a:rPr lang="pl-PL" sz="2600" dirty="0"/>
              <a:t>! (</a:t>
            </a:r>
            <a:r>
              <a:rPr lang="pl-PL" sz="2600" dirty="0" err="1"/>
              <a:t>semi-blocking</a:t>
            </a:r>
            <a:r>
              <a:rPr lang="pl-PL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/>
              <a:t>Zestawy wejściowe muszą być </a:t>
            </a:r>
            <a:r>
              <a:rPr lang="pl-PL" sz="2600" b="1" dirty="0"/>
              <a:t>posortowane </a:t>
            </a:r>
            <a:r>
              <a:rPr lang="pl-PL" sz="2600" dirty="0"/>
              <a:t>po kolumnach </a:t>
            </a:r>
            <a:r>
              <a:rPr lang="pl-PL" sz="2600" dirty="0" smtClean="0"/>
              <a:t>złączenia</a:t>
            </a:r>
            <a:endParaRPr lang="pl-PL" sz="2600" dirty="0"/>
          </a:p>
          <a:p>
            <a:r>
              <a:rPr lang="pl-PL" sz="2600" b="1" dirty="0" smtClean="0"/>
              <a:t>Jak sortować?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 smtClean="0"/>
              <a:t>Transformacja </a:t>
            </a:r>
            <a:r>
              <a:rPr lang="pl-PL" sz="2600" b="1" dirty="0" smtClean="0"/>
              <a:t>Sort</a:t>
            </a:r>
            <a:r>
              <a:rPr lang="pl-PL" sz="2600" dirty="0" smtClean="0"/>
              <a:t> (operacja </a:t>
            </a:r>
            <a:r>
              <a:rPr lang="pl-PL" sz="2600" b="1" dirty="0" smtClean="0"/>
              <a:t>asynchroniczna</a:t>
            </a:r>
            <a:r>
              <a:rPr lang="pl-PL" sz="2600" dirty="0" smtClean="0"/>
              <a:t>, blokująca!)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b="1" dirty="0" smtClean="0"/>
              <a:t>Order by </a:t>
            </a:r>
            <a:r>
              <a:rPr lang="pl-PL" sz="2600" dirty="0" smtClean="0"/>
              <a:t>na zapytaniu źródłowym + właściwość </a:t>
            </a:r>
            <a:r>
              <a:rPr lang="pl-PL" sz="2600" b="1" dirty="0" err="1" smtClean="0"/>
              <a:t>IsSorted</a:t>
            </a:r>
            <a:endParaRPr lang="pl-PL" sz="26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sz="2600" dirty="0" smtClean="0"/>
              <a:t>Jeśli źródło na to nie pozwala, warto rozważyć najpierw przerzucenie danych do </a:t>
            </a:r>
            <a:r>
              <a:rPr lang="pl-PL" sz="2600" b="1" dirty="0" err="1" smtClean="0"/>
              <a:t>stage</a:t>
            </a:r>
            <a:r>
              <a:rPr lang="pl-PL" sz="2600" dirty="0" smtClean="0"/>
              <a:t>, później wykonanie sort już w SQL</a:t>
            </a:r>
          </a:p>
        </p:txBody>
      </p:sp>
    </p:spTree>
    <p:extLst>
      <p:ext uri="{BB962C8B-B14F-4D97-AF65-F5344CB8AC3E}">
        <p14:creationId xmlns:p14="http://schemas.microsoft.com/office/powerpoint/2010/main" val="7383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smtClean="0"/>
              <a:t>Funkcjonalności </a:t>
            </a:r>
            <a:r>
              <a:rPr lang="pl-PL" sz="3600" dirty="0" err="1" smtClean="0"/>
              <a:t>Lookup</a:t>
            </a:r>
            <a:r>
              <a:rPr lang="pl-PL" sz="3600" dirty="0" smtClean="0"/>
              <a:t> vs </a:t>
            </a:r>
            <a:r>
              <a:rPr lang="pl-PL" sz="3600" dirty="0" err="1" smtClean="0"/>
              <a:t>Merge</a:t>
            </a:r>
            <a:r>
              <a:rPr lang="pl-PL" sz="3600" dirty="0" smtClean="0"/>
              <a:t> </a:t>
            </a:r>
            <a:r>
              <a:rPr lang="pl-PL" sz="3600" dirty="0" err="1" smtClean="0"/>
              <a:t>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57200" y="1600202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483358" y="1225540"/>
          <a:ext cx="8246660" cy="491768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241042"/>
                <a:gridCol w="4005618"/>
              </a:tblGrid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MERGE JOIN</a:t>
                      </a:r>
                      <a:endParaRPr lang="pl-P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LOOKUP</a:t>
                      </a:r>
                      <a:endParaRPr lang="pl-P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Wymaga dwóch zestawów danych we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Tylko jeden zestaw danych we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Jeden zestaw danych wy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Match, No Match, Error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Brak Error output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Jest Error </a:t>
                      </a:r>
                      <a:r>
                        <a:rPr lang="pl-PL" sz="2000" u="none" strike="noStrike" dirty="0" err="1">
                          <a:effectLst/>
                        </a:rPr>
                        <a:t>output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Wymaga posortowania zestawów danych we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Brak konieczności sortowania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Obsługuje dowolne źródła SSIS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Obsługa SQL Server, </a:t>
                      </a:r>
                      <a:r>
                        <a:rPr lang="pl-PL" sz="2000" u="none" strike="noStrike" dirty="0" err="1">
                          <a:effectLst/>
                        </a:rPr>
                        <a:t>Oracle</a:t>
                      </a:r>
                      <a:r>
                        <a:rPr lang="pl-PL" sz="2000" u="none" strike="noStrike" dirty="0">
                          <a:effectLst/>
                        </a:rPr>
                        <a:t>, DB2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Umożliwia wybór pomiędzy </a:t>
                      </a:r>
                      <a:r>
                        <a:rPr lang="pl-PL" sz="2000" u="none" strike="noStrike" dirty="0" err="1">
                          <a:effectLst/>
                        </a:rPr>
                        <a:t>inner</a:t>
                      </a:r>
                      <a:r>
                        <a:rPr lang="pl-PL" sz="2000" u="none" strike="noStrike" dirty="0">
                          <a:effectLst/>
                        </a:rPr>
                        <a:t>, </a:t>
                      </a:r>
                      <a:r>
                        <a:rPr lang="pl-PL" sz="2000" u="none" strike="noStrike" dirty="0" err="1">
                          <a:effectLst/>
                        </a:rPr>
                        <a:t>left</a:t>
                      </a:r>
                      <a:r>
                        <a:rPr lang="pl-PL" sz="2000" u="none" strike="noStrike" dirty="0"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effectLst/>
                        </a:rPr>
                        <a:t>outer</a:t>
                      </a:r>
                      <a:r>
                        <a:rPr lang="pl-PL" sz="2000" u="none" strike="noStrike" dirty="0">
                          <a:effectLst/>
                        </a:rPr>
                        <a:t>, </a:t>
                      </a:r>
                      <a:r>
                        <a:rPr lang="pl-PL" sz="2000" u="none" strike="noStrike" dirty="0" err="1">
                          <a:effectLst/>
                        </a:rPr>
                        <a:t>full</a:t>
                      </a:r>
                      <a:r>
                        <a:rPr lang="pl-PL" sz="2000" u="none" strike="noStrike" dirty="0"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effectLst/>
                        </a:rPr>
                        <a:t>outer</a:t>
                      </a:r>
                      <a:r>
                        <a:rPr lang="pl-PL" sz="2000" u="none" strike="noStrike" dirty="0"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effectLst/>
                        </a:rPr>
                        <a:t>join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Equi-join (1 wiersz we ściąga 1 wiersz ref)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Brak konfiguracji Cache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Full, Partial, No Cache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Możemy użyć kilku kolumn do złączenia, ale muszą być posortowane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Możemy użyć kilku kolumn bez konieczności sortowania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Dane dołączone dodawane jako aliasy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Dane dołączone mogą zastąpić dane we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8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Case sensitive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Case </a:t>
                      </a:r>
                      <a:r>
                        <a:rPr lang="pl-PL" sz="2000" u="none" strike="noStrike" dirty="0" err="1">
                          <a:effectLst/>
                        </a:rPr>
                        <a:t>sensitive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DEMO: Cross </a:t>
            </a:r>
            <a:r>
              <a:rPr lang="pl-PL" sz="3600" dirty="0" err="1" smtClean="0"/>
              <a:t>Join</a:t>
            </a:r>
            <a:r>
              <a:rPr lang="pl-PL" sz="3600" dirty="0" smtClean="0"/>
              <a:t> w SSIS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7734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Script</a:t>
            </a:r>
            <a:r>
              <a:rPr lang="pl-PL" sz="3600" dirty="0"/>
              <a:t> </a:t>
            </a:r>
            <a:r>
              <a:rPr lang="pl-PL" sz="3600" dirty="0" err="1" smtClean="0"/>
              <a:t>Task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/>
              <a:t>Co wykonuje?</a:t>
            </a:r>
          </a:p>
          <a:p>
            <a:pPr marL="285750" indent="-285750"/>
            <a:r>
              <a:rPr lang="pl-PL" dirty="0" smtClean="0"/>
              <a:t>W teorii wszystko to, czego SSIS nie daje nam „out of the </a:t>
            </a:r>
            <a:r>
              <a:rPr lang="pl-PL" dirty="0" err="1" smtClean="0"/>
              <a:t>box</a:t>
            </a:r>
            <a:r>
              <a:rPr lang="pl-PL" dirty="0" smtClean="0"/>
              <a:t>”, a co możemy zakodować </a:t>
            </a:r>
            <a:r>
              <a:rPr lang="pl-PL" dirty="0" smtClean="0">
                <a:sym typeface="Wingdings" panose="05000000000000000000" pitchFamily="2" charset="2"/>
              </a:rPr>
              <a:t>;)</a:t>
            </a:r>
            <a:endParaRPr lang="pl-PL" dirty="0"/>
          </a:p>
          <a:p>
            <a:pPr marL="0" indent="0">
              <a:buNone/>
            </a:pPr>
            <a:r>
              <a:rPr lang="pl-PL" b="1" dirty="0" smtClean="0"/>
              <a:t>Gdzie używamy?</a:t>
            </a:r>
            <a:endParaRPr lang="pl-PL" b="1" dirty="0"/>
          </a:p>
          <a:p>
            <a:pPr marL="285750" indent="-285750"/>
            <a:r>
              <a:rPr lang="pl-PL" dirty="0" smtClean="0"/>
              <a:t>W </a:t>
            </a:r>
            <a:r>
              <a:rPr lang="pl-PL" b="1" dirty="0" smtClean="0"/>
              <a:t>Control </a:t>
            </a:r>
            <a:r>
              <a:rPr lang="pl-PL" b="1" dirty="0" err="1" smtClean="0"/>
              <a:t>Flow</a:t>
            </a:r>
            <a:r>
              <a:rPr lang="pl-PL" b="1" dirty="0" smtClean="0"/>
              <a:t> </a:t>
            </a:r>
            <a:endParaRPr lang="pl-PL" dirty="0" smtClean="0"/>
          </a:p>
          <a:p>
            <a:pPr marL="285750" indent="-285750"/>
            <a:r>
              <a:rPr lang="pl-PL" dirty="0" smtClean="0"/>
              <a:t>W </a:t>
            </a:r>
            <a:r>
              <a:rPr lang="pl-PL" b="1" dirty="0" smtClean="0"/>
              <a:t>Data </a:t>
            </a:r>
            <a:r>
              <a:rPr lang="pl-PL" b="1" dirty="0" err="1" smtClean="0"/>
              <a:t>Flow</a:t>
            </a:r>
            <a:r>
              <a:rPr lang="pl-PL" b="1" dirty="0" smtClean="0"/>
              <a:t> </a:t>
            </a:r>
            <a:r>
              <a:rPr lang="pl-PL" dirty="0" smtClean="0"/>
              <a:t>– jako Source, </a:t>
            </a:r>
            <a:r>
              <a:rPr lang="pl-PL" dirty="0" err="1" smtClean="0"/>
              <a:t>Transform</a:t>
            </a:r>
            <a:r>
              <a:rPr lang="pl-PL" dirty="0" smtClean="0"/>
              <a:t> i </a:t>
            </a:r>
            <a:r>
              <a:rPr lang="pl-PL" dirty="0" err="1" smtClean="0"/>
              <a:t>Destination</a:t>
            </a:r>
            <a:endParaRPr lang="pl-PL" b="1" dirty="0" smtClean="0"/>
          </a:p>
          <a:p>
            <a:pPr marL="0" indent="0">
              <a:buNone/>
            </a:pPr>
            <a:r>
              <a:rPr lang="pl-PL" b="1" dirty="0" smtClean="0"/>
              <a:t>Na co zwracać uwagę?</a:t>
            </a:r>
          </a:p>
          <a:p>
            <a:r>
              <a:rPr lang="pl-PL" dirty="0" smtClean="0"/>
              <a:t>Wydajność</a:t>
            </a:r>
          </a:p>
          <a:p>
            <a:r>
              <a:rPr lang="pl-PL" dirty="0" smtClean="0"/>
              <a:t>Właściwe przekazywanie </a:t>
            </a:r>
            <a:r>
              <a:rPr lang="pl-PL" dirty="0"/>
              <a:t>zmiennych</a:t>
            </a:r>
          </a:p>
          <a:p>
            <a:r>
              <a:rPr lang="pl-PL" dirty="0" smtClean="0"/>
              <a:t>Utrudniony </a:t>
            </a:r>
            <a:r>
              <a:rPr lang="pl-PL" dirty="0" err="1" smtClean="0"/>
              <a:t>debugging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0150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DEMO: </a:t>
            </a:r>
            <a:r>
              <a:rPr lang="pl-PL" sz="3600" dirty="0" err="1" smtClean="0"/>
              <a:t>Dynamic</a:t>
            </a:r>
            <a:r>
              <a:rPr lang="pl-PL" sz="3600" dirty="0" smtClean="0"/>
              <a:t> SQL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8056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smtClean="0"/>
              <a:t>DEMO: </a:t>
            </a:r>
            <a:r>
              <a:rPr lang="pl-PL" sz="3600" dirty="0" err="1" smtClean="0"/>
              <a:t>Dynamic</a:t>
            </a:r>
            <a:r>
              <a:rPr lang="pl-PL" sz="3600" dirty="0" smtClean="0"/>
              <a:t> </a:t>
            </a:r>
            <a:r>
              <a:rPr lang="pl-PL" sz="3600" dirty="0" err="1" smtClean="0"/>
              <a:t>Staging</a:t>
            </a:r>
            <a:r>
              <a:rPr lang="pl-PL" sz="3600" dirty="0" smtClean="0"/>
              <a:t> </a:t>
            </a:r>
            <a:r>
              <a:rPr lang="pl-PL" sz="3600" dirty="0" err="1" smtClean="0"/>
              <a:t>Tables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335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Quiz!</a:t>
            </a:r>
            <a:endParaRPr lang="pl-P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7624" y="2204864"/>
            <a:ext cx="70207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aśnienie owalne 2"/>
          <p:cNvSpPr/>
          <p:nvPr/>
        </p:nvSpPr>
        <p:spPr>
          <a:xfrm>
            <a:off x="1619672" y="1268760"/>
            <a:ext cx="6264696" cy="367240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0" b="1" dirty="0" smtClean="0"/>
              <a:t>?</a:t>
            </a:r>
          </a:p>
          <a:p>
            <a:pPr algn="ctr"/>
            <a:r>
              <a:rPr lang="pl-PL" sz="8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3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Dziękuję za uwagę </a:t>
            </a:r>
            <a:r>
              <a:rPr lang="pl-PL" sz="3600" dirty="0" smtClean="0">
                <a:sym typeface="Wingdings" panose="05000000000000000000" pitchFamily="2" charset="2"/>
              </a:rPr>
              <a:t></a:t>
            </a:r>
            <a:endParaRPr lang="pl-P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7624" y="2204864"/>
            <a:ext cx="70207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smtClean="0">
                <a:solidFill>
                  <a:schemeClr val="accent1">
                    <a:lumMod val="75000"/>
                  </a:schemeClr>
                </a:solidFill>
              </a:rPr>
              <a:t>Michał Noworyta</a:t>
            </a:r>
            <a:endParaRPr lang="pl-PL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3200" dirty="0" smtClean="0">
                <a:solidFill>
                  <a:schemeClr val="accent1">
                    <a:lumMod val="75000"/>
                  </a:schemeClr>
                </a:solidFill>
              </a:rPr>
              <a:t>michal.noworyta.pl@gmail.com</a:t>
            </a:r>
          </a:p>
          <a:p>
            <a:pPr marL="0" indent="0" algn="ctr">
              <a:buNone/>
            </a:pPr>
            <a:endParaRPr lang="pl-PL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pl-PL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3200" dirty="0" smtClean="0"/>
              <a:t>Zapraszam </a:t>
            </a:r>
            <a:r>
              <a:rPr lang="pl-PL" sz="3200" dirty="0"/>
              <a:t>do zadawania </a:t>
            </a:r>
            <a:r>
              <a:rPr lang="pl-PL" sz="3200" dirty="0" smtClean="0"/>
              <a:t>pytań.</a:t>
            </a:r>
            <a:endParaRPr lang="pl-PL" sz="3200" dirty="0"/>
          </a:p>
          <a:p>
            <a:pPr marL="0" indent="0" algn="ctr">
              <a:buNone/>
            </a:pPr>
            <a:endParaRPr lang="pl-PL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l-PL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7143768" y="16430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Media Partners</a:t>
            </a:r>
            <a:endParaRPr lang="pl-PL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Obraz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0" y="1500174"/>
            <a:ext cx="6350812" cy="4674404"/>
          </a:xfrm>
          <a:prstGeom prst="rect">
            <a:avLst/>
          </a:prstGeom>
        </p:spPr>
      </p:pic>
      <p:pic>
        <p:nvPicPr>
          <p:cNvPr id="8" name="Obraz 7" descr="sqldaymapabezt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2085839" cy="34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O mnie</a:t>
            </a:r>
            <a:endParaRPr lang="pl-P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600207"/>
            <a:ext cx="6552728" cy="233285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A</a:t>
            </a:r>
            <a:r>
              <a:rPr lang="pl-PL" dirty="0" smtClean="0"/>
              <a:t>rchitekt i konsultant </a:t>
            </a:r>
            <a:r>
              <a:rPr lang="pl-PL" b="1" dirty="0" smtClean="0"/>
              <a:t>systemów DW/BI</a:t>
            </a:r>
          </a:p>
          <a:p>
            <a:r>
              <a:rPr lang="pl-PL" dirty="0" smtClean="0"/>
              <a:t>BI </a:t>
            </a:r>
            <a:r>
              <a:rPr lang="pl-PL" b="1" dirty="0"/>
              <a:t>Technical Team Leader</a:t>
            </a:r>
            <a:r>
              <a:rPr lang="pl-PL" dirty="0"/>
              <a:t> w </a:t>
            </a:r>
            <a:r>
              <a:rPr lang="pl-PL" dirty="0" err="1"/>
              <a:t>JCommerce</a:t>
            </a:r>
            <a:endParaRPr lang="pl-PL" dirty="0"/>
          </a:p>
          <a:p>
            <a:r>
              <a:rPr lang="pl-PL" dirty="0" smtClean="0"/>
              <a:t>Prowadzę </a:t>
            </a:r>
            <a:r>
              <a:rPr lang="pl-PL" b="1" dirty="0" smtClean="0"/>
              <a:t>wdrożenia, </a:t>
            </a:r>
            <a:r>
              <a:rPr lang="pl-PL" b="1" dirty="0"/>
              <a:t>warsztaty, </a:t>
            </a:r>
            <a:r>
              <a:rPr lang="pl-PL" b="1" dirty="0" smtClean="0"/>
              <a:t>szkolenia, </a:t>
            </a:r>
            <a:r>
              <a:rPr lang="pl-PL" b="1" dirty="0"/>
              <a:t>prelekcje</a:t>
            </a:r>
          </a:p>
          <a:p>
            <a:r>
              <a:rPr lang="pl-PL" dirty="0"/>
              <a:t>Wspieram technicznie procesy </a:t>
            </a:r>
            <a:r>
              <a:rPr lang="pl-PL" b="1" dirty="0" err="1" smtClean="0"/>
              <a:t>presales</a:t>
            </a:r>
            <a:endParaRPr lang="pl-PL" sz="2250" dirty="0"/>
          </a:p>
          <a:p>
            <a:endParaRPr lang="pl-PL" dirty="0"/>
          </a:p>
        </p:txBody>
      </p:sp>
      <p:grpSp>
        <p:nvGrpSpPr>
          <p:cNvPr id="21" name="Grupa 20"/>
          <p:cNvGrpSpPr>
            <a:grpSpLocks noChangeAspect="1"/>
          </p:cNvGrpSpPr>
          <p:nvPr/>
        </p:nvGrpSpPr>
        <p:grpSpPr>
          <a:xfrm>
            <a:off x="179512" y="4293096"/>
            <a:ext cx="8784976" cy="1315854"/>
            <a:chOff x="19101" y="3789452"/>
            <a:chExt cx="8956003" cy="1341472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692" y="3838924"/>
              <a:ext cx="1664634" cy="1042683"/>
            </a:xfrm>
            <a:prstGeom prst="rect">
              <a:avLst/>
            </a:prstGeom>
          </p:spPr>
        </p:pic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226" y="3828073"/>
              <a:ext cx="1804878" cy="1207317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01" y="3854574"/>
              <a:ext cx="1619250" cy="1276350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8683" y="3789452"/>
              <a:ext cx="1633572" cy="1286438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2300" y="3842191"/>
              <a:ext cx="2277885" cy="1172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b="1" dirty="0"/>
              <a:t>Zagadnienie I: Transformacja </a:t>
            </a:r>
            <a:r>
              <a:rPr lang="pl-PL" sz="3200" b="1" dirty="0" err="1"/>
              <a:t>Lookup</a:t>
            </a:r>
            <a:endParaRPr lang="pl-PL" sz="3200" b="1" dirty="0"/>
          </a:p>
          <a:p>
            <a:pPr lvl="1"/>
            <a:r>
              <a:rPr lang="pl-PL" sz="2800" dirty="0" smtClean="0"/>
              <a:t>Tryby cache</a:t>
            </a:r>
          </a:p>
          <a:p>
            <a:pPr lvl="1"/>
            <a:r>
              <a:rPr lang="pl-PL" sz="2800" dirty="0" smtClean="0"/>
              <a:t>Szacowanie rozmiaru cache</a:t>
            </a:r>
          </a:p>
          <a:p>
            <a:pPr lvl="1"/>
            <a:r>
              <a:rPr lang="pl-PL" sz="2800" dirty="0" smtClean="0"/>
              <a:t>Cache Connection Manager</a:t>
            </a:r>
            <a:endParaRPr lang="pl-PL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sz="2800" dirty="0" smtClean="0"/>
              <a:t>Demo </a:t>
            </a:r>
            <a:r>
              <a:rPr lang="pl-PL" sz="2800" dirty="0"/>
              <a:t>1</a:t>
            </a:r>
            <a:r>
              <a:rPr lang="pl-PL" sz="2800" dirty="0" smtClean="0"/>
              <a:t>: test trybów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sz="2800" dirty="0" smtClean="0"/>
              <a:t>Demo 2: </a:t>
            </a:r>
            <a:r>
              <a:rPr lang="pl-PL" sz="2800" dirty="0"/>
              <a:t>wykorzystanie </a:t>
            </a:r>
            <a:r>
              <a:rPr lang="pl-PL" sz="2800" dirty="0" smtClean="0"/>
              <a:t>CCM</a:t>
            </a:r>
          </a:p>
        </p:txBody>
      </p:sp>
    </p:spTree>
    <p:extLst>
      <p:ext uri="{BB962C8B-B14F-4D97-AF65-F5344CB8AC3E}">
        <p14:creationId xmlns:p14="http://schemas.microsoft.com/office/powerpoint/2010/main" val="31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3200" b="1" dirty="0"/>
              <a:t>Zagadnienie II: Transformacja </a:t>
            </a:r>
            <a:r>
              <a:rPr lang="pl-PL" sz="3200" b="1" dirty="0" err="1"/>
              <a:t>Merge</a:t>
            </a:r>
            <a:r>
              <a:rPr lang="pl-PL" sz="3200" b="1" dirty="0"/>
              <a:t> </a:t>
            </a:r>
            <a:r>
              <a:rPr lang="pl-PL" sz="3200" b="1" dirty="0" err="1"/>
              <a:t>Join</a:t>
            </a:r>
            <a:endParaRPr lang="pl-PL" sz="3200" b="1" dirty="0"/>
          </a:p>
          <a:p>
            <a:pPr lvl="1"/>
            <a:r>
              <a:rPr lang="pl-PL" sz="2800" dirty="0" smtClean="0"/>
              <a:t>Jak przygotować dane wejściowe</a:t>
            </a:r>
            <a:endParaRPr lang="pl-PL" sz="2800" dirty="0"/>
          </a:p>
          <a:p>
            <a:pPr lvl="1"/>
            <a:r>
              <a:rPr lang="pl-PL" sz="2800" dirty="0"/>
              <a:t>Różnice vs </a:t>
            </a:r>
            <a:r>
              <a:rPr lang="pl-PL" sz="2800" dirty="0" err="1"/>
              <a:t>Lookup</a:t>
            </a:r>
            <a:endParaRPr lang="pl-PL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sz="2800" dirty="0"/>
              <a:t>Demo 1: Implementacja Cross </a:t>
            </a:r>
            <a:r>
              <a:rPr lang="pl-PL" sz="2800" dirty="0" err="1" smtClean="0"/>
              <a:t>Join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pl-PL" sz="2800" b="1" dirty="0" smtClean="0"/>
          </a:p>
          <a:p>
            <a:r>
              <a:rPr lang="pl-PL" sz="3200" b="1" dirty="0" smtClean="0"/>
              <a:t>Zagadnienie III: </a:t>
            </a:r>
            <a:r>
              <a:rPr lang="pl-PL" sz="3200" b="1" dirty="0" err="1" smtClean="0"/>
              <a:t>Script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Task</a:t>
            </a:r>
            <a:endParaRPr lang="pl-PL" sz="3200" b="1" dirty="0"/>
          </a:p>
          <a:p>
            <a:pPr lvl="1"/>
            <a:r>
              <a:rPr lang="pl-PL" sz="2800" dirty="0" smtClean="0"/>
              <a:t>Możliwości?</a:t>
            </a:r>
            <a:endParaRPr lang="pl-PL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sz="2800" dirty="0" smtClean="0"/>
              <a:t>Demo 1: </a:t>
            </a:r>
            <a:r>
              <a:rPr lang="pl-PL" sz="2800" dirty="0" err="1" smtClean="0"/>
              <a:t>Dynamic</a:t>
            </a:r>
            <a:r>
              <a:rPr lang="pl-PL" sz="2800" dirty="0" smtClean="0"/>
              <a:t> SQL </a:t>
            </a:r>
            <a:r>
              <a:rPr lang="pl-PL" sz="2800" dirty="0" err="1" smtClean="0"/>
              <a:t>Load</a:t>
            </a:r>
            <a:endParaRPr lang="pl-PL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sz="2800" dirty="0"/>
              <a:t>Demo 2: Automatic </a:t>
            </a:r>
            <a:r>
              <a:rPr lang="pl-PL" sz="2800" dirty="0" err="1"/>
              <a:t>Staging</a:t>
            </a:r>
            <a:endParaRPr lang="pl-PL" sz="2800" dirty="0"/>
          </a:p>
          <a:p>
            <a:pPr lvl="1">
              <a:buFont typeface="Wingdings" panose="05000000000000000000" pitchFamily="2" charset="2"/>
              <a:buChar char="v"/>
            </a:pPr>
            <a:endParaRPr lang="pl-PL" sz="2800" dirty="0" smtClean="0"/>
          </a:p>
          <a:p>
            <a:endParaRPr lang="pl-PL" sz="3600" dirty="0"/>
          </a:p>
          <a:p>
            <a:endParaRPr lang="pl-PL" sz="3600" dirty="0"/>
          </a:p>
        </p:txBody>
      </p:sp>
      <p:sp>
        <p:nvSpPr>
          <p:cNvPr id="5" name="Schemat blokowy: łącznik 4"/>
          <p:cNvSpPr/>
          <p:nvPr/>
        </p:nvSpPr>
        <p:spPr>
          <a:xfrm>
            <a:off x="6986736" y="5517232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chemat blokowy: łącznik 5"/>
          <p:cNvSpPr/>
          <p:nvPr/>
        </p:nvSpPr>
        <p:spPr>
          <a:xfrm>
            <a:off x="7579568" y="5517232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chemat blokowy: łącznik 6"/>
          <p:cNvSpPr/>
          <p:nvPr/>
        </p:nvSpPr>
        <p:spPr>
          <a:xfrm>
            <a:off x="8172400" y="5517232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9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/>
              <a:t>Lookup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781122"/>
          </a:xfrm>
        </p:spPr>
        <p:txBody>
          <a:bodyPr>
            <a:noAutofit/>
          </a:bodyPr>
          <a:lstStyle/>
          <a:p>
            <a:r>
              <a:rPr lang="pl-PL" b="1" dirty="0" smtClean="0"/>
              <a:t>Do czego służy?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r>
              <a:rPr lang="pl-PL" b="1" dirty="0" smtClean="0"/>
              <a:t>Jak działa?</a:t>
            </a:r>
            <a:endParaRPr lang="pl-PL" b="1" dirty="0"/>
          </a:p>
          <a:p>
            <a:pPr marL="0" indent="0">
              <a:buNone/>
            </a:pPr>
            <a:endParaRPr lang="pl-PL" b="1" dirty="0" smtClean="0"/>
          </a:p>
          <a:p>
            <a:r>
              <a:rPr lang="pl-PL" b="1" dirty="0" smtClean="0"/>
              <a:t>Jak </a:t>
            </a:r>
            <a:r>
              <a:rPr lang="pl-PL" b="1" dirty="0"/>
              <a:t>konfigurujemy</a:t>
            </a:r>
            <a:r>
              <a:rPr lang="pl-PL" b="1" dirty="0" smtClean="0"/>
              <a:t>?</a:t>
            </a:r>
            <a:endParaRPr lang="pl-PL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17638"/>
            <a:ext cx="2432298" cy="45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err="1" smtClean="0"/>
              <a:t>Lookup</a:t>
            </a:r>
            <a:r>
              <a:rPr lang="pl-PL" sz="3600" dirty="0" smtClean="0"/>
              <a:t> - Full Cache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3046"/>
            <a:ext cx="3324225" cy="134302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57200" y="2940952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Kiedy używać?</a:t>
            </a:r>
          </a:p>
          <a:p>
            <a:endParaRPr lang="pl-P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D</a:t>
            </a:r>
            <a:r>
              <a:rPr lang="pl-PL" sz="2400" b="1" dirty="0" smtClean="0"/>
              <a:t>uże</a:t>
            </a:r>
            <a:r>
              <a:rPr lang="pl-PL" sz="2400" dirty="0" smtClean="0"/>
              <a:t> ilości danych źródłowych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Mała </a:t>
            </a:r>
            <a:r>
              <a:rPr lang="pl-PL" sz="2400" dirty="0" smtClean="0"/>
              <a:t>tabela referencyjna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</a:t>
            </a:r>
            <a:r>
              <a:rPr lang="pl-PL" sz="2400" dirty="0" smtClean="0"/>
              <a:t>erwer z tabelą referencyjną mocno </a:t>
            </a:r>
            <a:r>
              <a:rPr lang="pl-PL" sz="2400" b="1" dirty="0" smtClean="0"/>
              <a:t>obciążony</a:t>
            </a:r>
            <a:endParaRPr lang="pl-PL" sz="2400" dirty="0" smtClean="0"/>
          </a:p>
        </p:txBody>
      </p:sp>
      <p:sp>
        <p:nvSpPr>
          <p:cNvPr id="10" name="Prostokąt 9"/>
          <p:cNvSpPr/>
          <p:nvPr/>
        </p:nvSpPr>
        <p:spPr>
          <a:xfrm>
            <a:off x="4648200" y="2940951"/>
            <a:ext cx="403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O czym pamiętać?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Odpowiednia ilość </a:t>
            </a:r>
            <a:r>
              <a:rPr lang="pl-PL" sz="2400" b="1" dirty="0" smtClean="0"/>
              <a:t>RAM</a:t>
            </a:r>
            <a:r>
              <a:rPr lang="pl-PL" sz="2400" dirty="0" smtClean="0"/>
              <a:t> dla cache (nie zrzuca </a:t>
            </a:r>
            <a:r>
              <a:rPr lang="pl-PL" sz="2400" dirty="0" err="1" smtClean="0"/>
              <a:t>swap</a:t>
            </a:r>
            <a:r>
              <a:rPr lang="pl-PL" sz="2400" dirty="0" smtClean="0"/>
              <a:t>!)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Cache ładowany </a:t>
            </a:r>
            <a:r>
              <a:rPr lang="pl-PL" sz="2400" dirty="0" smtClean="0"/>
              <a:t>w fazie </a:t>
            </a:r>
            <a:r>
              <a:rPr lang="pl-PL" sz="2400" b="1" dirty="0" err="1" smtClean="0"/>
              <a:t>pre-execute</a:t>
            </a:r>
            <a:r>
              <a:rPr lang="pl-PL" sz="2400" dirty="0" smtClean="0"/>
              <a:t> Data </a:t>
            </a:r>
            <a:r>
              <a:rPr lang="pl-PL" sz="2400" dirty="0" err="1" smtClean="0"/>
              <a:t>Flow</a:t>
            </a:r>
            <a:endParaRPr lang="pl-P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Tryb jest </a:t>
            </a:r>
            <a:r>
              <a:rPr lang="pl-PL" sz="2400" dirty="0" err="1" smtClean="0"/>
              <a:t>case</a:t>
            </a:r>
            <a:r>
              <a:rPr lang="pl-PL" sz="2400" dirty="0" smtClean="0"/>
              <a:t>/</a:t>
            </a:r>
            <a:r>
              <a:rPr lang="pl-PL" sz="2400" dirty="0" err="1" smtClean="0"/>
              <a:t>space</a:t>
            </a:r>
            <a:r>
              <a:rPr lang="pl-PL" sz="2400" dirty="0" smtClean="0"/>
              <a:t> </a:t>
            </a:r>
            <a:r>
              <a:rPr lang="pl-PL" sz="2400" b="1" dirty="0" err="1" smtClean="0"/>
              <a:t>sensitive</a:t>
            </a:r>
            <a:r>
              <a:rPr lang="pl-PL" sz="2400" b="1" dirty="0" smtClean="0"/>
              <a:t> (*) </a:t>
            </a:r>
            <a:r>
              <a:rPr lang="pl-PL" sz="2400" dirty="0" smtClean="0"/>
              <a:t>niezależnie od </a:t>
            </a:r>
            <a:r>
              <a:rPr lang="pl-PL" sz="2400" dirty="0" err="1" smtClean="0"/>
              <a:t>collation</a:t>
            </a:r>
            <a:r>
              <a:rPr lang="pl-PL" sz="2400" dirty="0" smtClean="0"/>
              <a:t> w bazie!</a:t>
            </a:r>
            <a:endParaRPr lang="pl-PL" sz="2400" dirty="0"/>
          </a:p>
        </p:txBody>
      </p:sp>
      <p:sp>
        <p:nvSpPr>
          <p:cNvPr id="5" name="Objaśnienie ze strzałką w lewo 4"/>
          <p:cNvSpPr/>
          <p:nvPr/>
        </p:nvSpPr>
        <p:spPr>
          <a:xfrm>
            <a:off x="4495800" y="1652519"/>
            <a:ext cx="3882788" cy="94823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MOŻLIWOŚĆ UŻYCIA CACHE CONNECTION MANAGER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01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err="1"/>
              <a:t>Lookup</a:t>
            </a:r>
            <a:r>
              <a:rPr lang="pl-PL" sz="3600" dirty="0"/>
              <a:t> - </a:t>
            </a:r>
            <a:r>
              <a:rPr lang="pl-PL" sz="3600" dirty="0" err="1"/>
              <a:t>Partial</a:t>
            </a:r>
            <a:r>
              <a:rPr lang="pl-PL" sz="3600" dirty="0"/>
              <a:t> </a:t>
            </a:r>
            <a:r>
              <a:rPr lang="pl-PL" sz="3600" dirty="0" smtClean="0"/>
              <a:t>Cache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57200" y="1467551"/>
            <a:ext cx="419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Kiedy używać?</a:t>
            </a:r>
          </a:p>
          <a:p>
            <a:endParaRPr lang="pl-P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Mało</a:t>
            </a:r>
            <a:r>
              <a:rPr lang="pl-PL" sz="2400" dirty="0" smtClean="0"/>
              <a:t> danych źródłowych 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Dużo</a:t>
            </a:r>
            <a:r>
              <a:rPr lang="pl-PL" sz="2400" dirty="0"/>
              <a:t> wierszy </a:t>
            </a:r>
            <a:r>
              <a:rPr lang="pl-PL" sz="2400" dirty="0" smtClean="0"/>
              <a:t>w tabeli referencyjnej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Brak czasu </a:t>
            </a:r>
            <a:r>
              <a:rPr lang="pl-PL" sz="2400" dirty="0" smtClean="0"/>
              <a:t>i/lub </a:t>
            </a:r>
            <a:r>
              <a:rPr lang="pl-PL" sz="2400" b="1" dirty="0" err="1"/>
              <a:t>RAM</a:t>
            </a:r>
            <a:r>
              <a:rPr lang="pl-PL" sz="2400" dirty="0" err="1"/>
              <a:t>’u</a:t>
            </a:r>
            <a:r>
              <a:rPr lang="pl-PL" sz="2400" dirty="0"/>
              <a:t> </a:t>
            </a:r>
            <a:r>
              <a:rPr lang="pl-PL" sz="2400" dirty="0" smtClean="0"/>
              <a:t>na </a:t>
            </a:r>
            <a:r>
              <a:rPr lang="pl-PL" sz="2400" dirty="0"/>
              <a:t>ładowanie </a:t>
            </a:r>
            <a:r>
              <a:rPr lang="pl-PL" sz="2400" b="1" dirty="0"/>
              <a:t>całego </a:t>
            </a:r>
            <a:r>
              <a:rPr lang="pl-PL" sz="2400" dirty="0" err="1"/>
              <a:t>cache’u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Filtrujemy/parametryzujemy </a:t>
            </a:r>
            <a:r>
              <a:rPr lang="pl-PL" sz="2400" dirty="0" smtClean="0"/>
              <a:t>zapytanie w </a:t>
            </a:r>
            <a:r>
              <a:rPr lang="pl-PL" sz="2400" dirty="0" err="1" smtClean="0"/>
              <a:t>Lookup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Planujemy </a:t>
            </a:r>
            <a:r>
              <a:rPr lang="pl-PL" sz="2400" b="1" dirty="0" smtClean="0"/>
              <a:t>dodawać</a:t>
            </a:r>
            <a:r>
              <a:rPr lang="pl-PL" sz="2400" dirty="0" smtClean="0"/>
              <a:t> wiersze do tabeli referencyjnej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648200" y="2755126"/>
            <a:ext cx="4038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O czym pamiętać</a:t>
            </a:r>
            <a:r>
              <a:rPr lang="pl-PL" sz="2400" b="1" dirty="0" smtClean="0"/>
              <a:t>?</a:t>
            </a:r>
          </a:p>
          <a:p>
            <a:endParaRPr lang="pl-PL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Oszacować </a:t>
            </a:r>
            <a:r>
              <a:rPr lang="pl-PL" sz="2400" b="1" dirty="0" smtClean="0"/>
              <a:t>wielkość </a:t>
            </a:r>
            <a:r>
              <a:rPr lang="pl-PL" sz="2400" b="1" dirty="0" err="1" smtClean="0"/>
              <a:t>cache’u</a:t>
            </a:r>
            <a:r>
              <a:rPr lang="pl-PL" sz="2400" b="1" dirty="0" smtClean="0"/>
              <a:t> </a:t>
            </a:r>
            <a:r>
              <a:rPr lang="pl-PL" sz="2400" dirty="0" smtClean="0"/>
              <a:t>(*) i ustawić we właściwościach (32/64exec.)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Ustawić parametr </a:t>
            </a:r>
            <a:r>
              <a:rPr lang="pl-PL" sz="2400" b="1" dirty="0" smtClean="0"/>
              <a:t>Miss Cache - </a:t>
            </a:r>
            <a:r>
              <a:rPr lang="pl-PL" sz="2400" dirty="0" smtClean="0"/>
              <a:t>% na nietrafione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Zoptymalizować</a:t>
            </a:r>
            <a:r>
              <a:rPr lang="pl-PL" sz="2400" dirty="0" smtClean="0"/>
              <a:t> zapytanie referencyjne (</a:t>
            </a:r>
            <a:r>
              <a:rPr lang="pl-PL" sz="2400" b="1" dirty="0" smtClean="0"/>
              <a:t>indeksy</a:t>
            </a:r>
            <a:r>
              <a:rPr lang="pl-PL" sz="2400" dirty="0" smtClean="0"/>
              <a:t>)</a:t>
            </a:r>
            <a:endParaRPr lang="pl-PL" sz="2400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59726"/>
            <a:ext cx="3200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err="1"/>
              <a:t>Lookup</a:t>
            </a:r>
            <a:r>
              <a:rPr lang="pl-PL" sz="3600" dirty="0"/>
              <a:t> - No </a:t>
            </a:r>
            <a:r>
              <a:rPr lang="pl-PL" sz="3600" dirty="0" smtClean="0"/>
              <a:t>Cache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58262" y="1417638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Kiedy używać?</a:t>
            </a:r>
          </a:p>
          <a:p>
            <a:endParaRPr lang="pl-PL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/>
              <a:t>M</a:t>
            </a:r>
            <a:r>
              <a:rPr lang="pl-PL" sz="2400" b="1" dirty="0" smtClean="0"/>
              <a:t>ałe</a:t>
            </a:r>
            <a:r>
              <a:rPr lang="pl-PL" sz="2400" dirty="0" smtClean="0"/>
              <a:t> ilości danych źródłowych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Duży zestaw referencyjny, a wartości w większości </a:t>
            </a:r>
            <a:r>
              <a:rPr lang="pl-PL" sz="2400" b="1" dirty="0" smtClean="0"/>
              <a:t>unikalne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D</a:t>
            </a:r>
            <a:r>
              <a:rPr lang="pl-PL" sz="2400" dirty="0" smtClean="0"/>
              <a:t>ane w tabeli referencyjnej </a:t>
            </a:r>
            <a:r>
              <a:rPr lang="pl-PL" sz="2400" b="1" dirty="0" smtClean="0"/>
              <a:t>zmieniają się </a:t>
            </a:r>
            <a:r>
              <a:rPr lang="pl-PL" sz="2400" dirty="0" smtClean="0"/>
              <a:t>„online”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Małe zasoby </a:t>
            </a:r>
            <a:r>
              <a:rPr lang="pl-PL" sz="2400" b="1" dirty="0" smtClean="0"/>
              <a:t>RAM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648200" y="2674938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/>
              <a:t>O czym pamiętać</a:t>
            </a:r>
            <a:r>
              <a:rPr lang="pl-PL" sz="2400" b="1" dirty="0" smtClean="0"/>
              <a:t>?</a:t>
            </a:r>
          </a:p>
          <a:p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Rozważyć</a:t>
            </a:r>
            <a:r>
              <a:rPr lang="pl-PL" sz="2400" dirty="0" smtClean="0"/>
              <a:t> czy </a:t>
            </a:r>
            <a:r>
              <a:rPr lang="pl-PL" sz="2400" b="1" dirty="0" smtClean="0"/>
              <a:t>tryb</a:t>
            </a:r>
            <a:r>
              <a:rPr lang="pl-PL" sz="2400" dirty="0" smtClean="0"/>
              <a:t> </a:t>
            </a:r>
            <a:r>
              <a:rPr lang="pl-PL" sz="2400" b="1" dirty="0" err="1" smtClean="0"/>
              <a:t>Partial</a:t>
            </a:r>
            <a:r>
              <a:rPr lang="pl-PL" sz="2400" dirty="0" smtClean="0"/>
              <a:t> Cache nie da nam więcej możliwości (elastyczność)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err="1"/>
              <a:t>L</a:t>
            </a:r>
            <a:r>
              <a:rPr lang="pl-PL" sz="2400" b="1" dirty="0" err="1" smtClean="0"/>
              <a:t>ast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match</a:t>
            </a:r>
            <a:endParaRPr lang="pl-PL" sz="2400" b="1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399122"/>
            <a:ext cx="316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972</Words>
  <Application>Microsoft Office PowerPoint</Application>
  <PresentationFormat>Pokaz na ekranie (4:3)</PresentationFormat>
  <Paragraphs>237</Paragraphs>
  <Slides>28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Verdana</vt:lpstr>
      <vt:lpstr>Wingdings</vt:lpstr>
      <vt:lpstr>Office Theme</vt:lpstr>
      <vt:lpstr>Prezentacja programu PowerPoint</vt:lpstr>
      <vt:lpstr>Transformacje SSIS pod lupą (część I/?)</vt:lpstr>
      <vt:lpstr>O mnie</vt:lpstr>
      <vt:lpstr>Agenda</vt:lpstr>
      <vt:lpstr>Agenda</vt:lpstr>
      <vt:lpstr>Lookup</vt:lpstr>
      <vt:lpstr>Lookup - Full Cache</vt:lpstr>
      <vt:lpstr>Lookup - Partial Cache</vt:lpstr>
      <vt:lpstr>Lookup - No Cache</vt:lpstr>
      <vt:lpstr>DEMO: tryby pracy Lookup</vt:lpstr>
      <vt:lpstr>Lookup - szacowanie ~rozmiaru cache’u</vt:lpstr>
      <vt:lpstr>Lookup - szacowanie ~rozmiaru cache’u</vt:lpstr>
      <vt:lpstr>Lookup - Cache Connection Manager</vt:lpstr>
      <vt:lpstr>Lookup - Cache Connection Manager</vt:lpstr>
      <vt:lpstr>DEMO: CCM w Lookup</vt:lpstr>
      <vt:lpstr>Lookup - case &amp; space sensitivity</vt:lpstr>
      <vt:lpstr>DEMO: Lookup sensitivity</vt:lpstr>
      <vt:lpstr>Podsumowanie - Lookup</vt:lpstr>
      <vt:lpstr>Merge Join</vt:lpstr>
      <vt:lpstr>Merge Join</vt:lpstr>
      <vt:lpstr>Funkcjonalności Lookup vs Merge Join</vt:lpstr>
      <vt:lpstr>DEMO: Cross Join w SSIS</vt:lpstr>
      <vt:lpstr>Script Task</vt:lpstr>
      <vt:lpstr>DEMO: Dynamic SQL</vt:lpstr>
      <vt:lpstr>DEMO: Dynamic Staging Tables</vt:lpstr>
      <vt:lpstr>Quiz!</vt:lpstr>
      <vt:lpstr>Dziękuję za uwagę 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Michał Noworyta</cp:lastModifiedBy>
  <cp:revision>218</cp:revision>
  <dcterms:created xsi:type="dcterms:W3CDTF">2011-11-24T02:19:03Z</dcterms:created>
  <dcterms:modified xsi:type="dcterms:W3CDTF">2015-05-18T07:28:54Z</dcterms:modified>
</cp:coreProperties>
</file>