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59" r:id="rId3"/>
    <p:sldId id="276" r:id="rId4"/>
    <p:sldId id="278" r:id="rId5"/>
    <p:sldId id="277" r:id="rId6"/>
    <p:sldId id="279" r:id="rId7"/>
    <p:sldId id="281" r:id="rId8"/>
    <p:sldId id="280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849" autoAdjust="0"/>
  </p:normalViewPr>
  <p:slideViewPr>
    <p:cSldViewPr>
      <p:cViewPr>
        <p:scale>
          <a:sx n="90" d="100"/>
          <a:sy n="90" d="100"/>
        </p:scale>
        <p:origin x="1410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9C42B-7675-4B7D-B6CC-D5EB7FB69C9C}" type="datetimeFigureOut">
              <a:rPr lang="pl-PL" smtClean="0"/>
              <a:t>2015-10-22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E4F68-3CC6-48F3-BC13-323EAD4334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4873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1F497D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455"/>
            <a:ext cx="1298195" cy="130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195"/>
            <a:ext cx="7239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endParaRPr lang="pl-PL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937" y="21824"/>
            <a:ext cx="1298195" cy="130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9800" y="96826"/>
            <a:ext cx="6476999" cy="1143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4" name="Obraz 21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8" y="6448426"/>
            <a:ext cx="4104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rigence.com/Mist" TargetMode="External"/><Relationship Id="rId2" Type="http://schemas.openxmlformats.org/officeDocument/2006/relationships/hyperlink" Target="https://bidshelper.codeplex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0"/>
            <a:ext cx="8229600" cy="1470025"/>
          </a:xfrm>
        </p:spPr>
        <p:txBody>
          <a:bodyPr>
            <a:noAutofit/>
          </a:bodyPr>
          <a:lstStyle/>
          <a:p>
            <a:r>
              <a:rPr lang="pl-PL" sz="2800" dirty="0" smtClean="0"/>
              <a:t>BIML</a:t>
            </a:r>
            <a:endParaRPr lang="pl-PL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953000"/>
            <a:ext cx="6629400" cy="1143000"/>
          </a:xfrm>
        </p:spPr>
        <p:txBody>
          <a:bodyPr>
            <a:normAutofit fontScale="70000" lnSpcReduction="20000"/>
          </a:bodyPr>
          <a:lstStyle/>
          <a:p>
            <a:endParaRPr lang="pl-PL" dirty="0" smtClean="0"/>
          </a:p>
          <a:p>
            <a:r>
              <a:rPr lang="pl-PL" dirty="0" smtClean="0"/>
              <a:t>Roman Czarko-Wasiutycz</a:t>
            </a:r>
          </a:p>
          <a:p>
            <a:endParaRPr lang="pl-PL" dirty="0" smtClean="0"/>
          </a:p>
          <a:p>
            <a:r>
              <a:rPr lang="pl-PL" sz="2200" dirty="0" smtClean="0"/>
              <a:t>roman.czarko@plssug.org.pl</a:t>
            </a:r>
            <a:endParaRPr lang="pl-PL" sz="2200" dirty="0"/>
          </a:p>
        </p:txBody>
      </p:sp>
      <p:pic>
        <p:nvPicPr>
          <p:cNvPr id="1028" name="Picture 4" descr="https://encrypted-tbn0.gstatic.com/images?q=tbn:ANd9GcRnSOBM_zxHKoYsi4oEvUtolT4wTlKJUrQR5wy9ENmG6LTtLDbS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359" y="5638801"/>
            <a:ext cx="49084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581398"/>
          </a:xfrm>
        </p:spPr>
        <p:txBody>
          <a:bodyPr/>
          <a:lstStyle/>
          <a:p>
            <a:pPr marL="447675" indent="-447675">
              <a:buBlip>
                <a:blip r:embed="rId2"/>
              </a:buBlip>
            </a:pPr>
            <a:r>
              <a:rPr lang="pl-PL" sz="3600" dirty="0"/>
              <a:t>SSIS i problemy</a:t>
            </a:r>
          </a:p>
          <a:p>
            <a:pPr marL="447675" indent="-447675">
              <a:buBlip>
                <a:blip r:embed="rId2"/>
              </a:buBlip>
            </a:pPr>
            <a:r>
              <a:rPr lang="pl-PL" sz="3600" dirty="0" smtClean="0"/>
              <a:t>Po co nam BIML?</a:t>
            </a:r>
          </a:p>
          <a:p>
            <a:pPr marL="447675" indent="-447675">
              <a:buBlip>
                <a:blip r:embed="rId2"/>
              </a:buBlip>
            </a:pPr>
            <a:r>
              <a:rPr lang="pl-PL" sz="3600" dirty="0" smtClean="0"/>
              <a:t>Co potrzeba do działania?</a:t>
            </a:r>
          </a:p>
          <a:p>
            <a:pPr marL="447675" indent="-447675">
              <a:buBlip>
                <a:blip r:embed="rId2"/>
              </a:buBlip>
            </a:pPr>
            <a:r>
              <a:rPr lang="pl-PL" sz="3600" dirty="0" smtClean="0"/>
              <a:t>DEMO</a:t>
            </a:r>
            <a:endParaRPr lang="pl-PL" sz="3600" dirty="0"/>
          </a:p>
        </p:txBody>
      </p:sp>
      <p:pic>
        <p:nvPicPr>
          <p:cNvPr id="2056" name="Picture 8" descr="http://www.elliottmobilesolutions.com/Portals/0/checklis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555331"/>
            <a:ext cx="1905000" cy="1845469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6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SSIS i problemy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SSIS</a:t>
            </a:r>
            <a:r>
              <a:rPr lang="pl-PL" sz="2400" dirty="0"/>
              <a:t>, łatwo </a:t>
            </a:r>
            <a:r>
              <a:rPr lang="pl-PL" sz="2400" dirty="0" err="1"/>
              <a:t>wyklikać</a:t>
            </a:r>
            <a:r>
              <a:rPr lang="pl-PL" sz="2400" dirty="0"/>
              <a:t> przepływ dla jednej tabeli,</a:t>
            </a:r>
          </a:p>
          <a:p>
            <a:r>
              <a:rPr lang="pl-PL" sz="2400" dirty="0" smtClean="0"/>
              <a:t>A </a:t>
            </a:r>
            <a:r>
              <a:rPr lang="pl-PL" sz="2400" dirty="0"/>
              <a:t>co jeśli tabel </a:t>
            </a:r>
            <a:r>
              <a:rPr lang="pl-PL" sz="2400" dirty="0" smtClean="0"/>
              <a:t>mamy </a:t>
            </a:r>
            <a:r>
              <a:rPr lang="pl-PL" sz="2400" dirty="0"/>
              <a:t>kilkadziesiąt? </a:t>
            </a:r>
          </a:p>
          <a:p>
            <a:r>
              <a:rPr lang="pl-PL" sz="2400" dirty="0" smtClean="0"/>
              <a:t>Brak </a:t>
            </a:r>
            <a:r>
              <a:rPr lang="pl-PL" sz="2400" dirty="0"/>
              <a:t>możliwości pracy na jednym pakiecie przez kilku </a:t>
            </a:r>
            <a:r>
              <a:rPr lang="pl-PL" sz="2400" dirty="0" smtClean="0"/>
              <a:t>developerów</a:t>
            </a:r>
            <a:endParaRPr lang="pl-PL" sz="2400" dirty="0"/>
          </a:p>
          <a:p>
            <a:r>
              <a:rPr lang="pl-PL" sz="2400" dirty="0" smtClean="0"/>
              <a:t>Wprowadzanie </a:t>
            </a:r>
            <a:r>
              <a:rPr lang="pl-PL" sz="2400" dirty="0"/>
              <a:t>zmian do wszystkich pakietów jest nużące i czasochłonne</a:t>
            </a:r>
          </a:p>
          <a:p>
            <a:r>
              <a:rPr lang="pl-PL" sz="2400" dirty="0" smtClean="0"/>
              <a:t>Brak </a:t>
            </a:r>
            <a:r>
              <a:rPr lang="pl-PL" sz="2400" dirty="0"/>
              <a:t>możliwości porównywania pakietów pomiędzy wersjami</a:t>
            </a:r>
          </a:p>
          <a:p>
            <a:r>
              <a:rPr lang="pl-PL" sz="2400" dirty="0" smtClean="0"/>
              <a:t>Brak dobrego wsparcia </a:t>
            </a:r>
            <a:r>
              <a:rPr lang="pl-PL" sz="2400" dirty="0"/>
              <a:t>dla dobrych praktyk (SCD), tak samo dla własnych </a:t>
            </a:r>
            <a:r>
              <a:rPr lang="pl-PL" sz="2400" dirty="0" smtClean="0"/>
              <a:t>bibliotek</a:t>
            </a:r>
          </a:p>
          <a:p>
            <a:r>
              <a:rPr lang="pl-PL" sz="2400" dirty="0" smtClean="0"/>
              <a:t>Zmiany w kodzie </a:t>
            </a:r>
            <a:r>
              <a:rPr lang="pl-PL" sz="2400" dirty="0" err="1" smtClean="0"/>
              <a:t>dtsxa</a:t>
            </a:r>
            <a:r>
              <a:rPr lang="pl-PL" sz="2400" dirty="0" smtClean="0"/>
              <a:t> są bardzo trudne :/</a:t>
            </a:r>
            <a:endParaRPr lang="pl-PL" sz="2400" dirty="0"/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81932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Przykładowy pakiet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2859381" cy="452596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882714"/>
            <a:ext cx="5275302" cy="396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1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 co nam BIML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załatwia większą </a:t>
            </a:r>
            <a:r>
              <a:rPr lang="pl-PL" sz="2400" dirty="0"/>
              <a:t>część problemów, jakie występują w zwykłych pakietach </a:t>
            </a:r>
            <a:r>
              <a:rPr lang="pl-PL" sz="2400" dirty="0" smtClean="0"/>
              <a:t>SSIS :)</a:t>
            </a:r>
          </a:p>
          <a:p>
            <a:r>
              <a:rPr lang="pl-PL" sz="2400" dirty="0"/>
              <a:t>SSIS, łatwo </a:t>
            </a:r>
            <a:r>
              <a:rPr lang="pl-PL" sz="2400" dirty="0" smtClean="0"/>
              <a:t>napisać przepływy </a:t>
            </a:r>
            <a:r>
              <a:rPr lang="pl-PL" sz="2400" dirty="0"/>
              <a:t>dla </a:t>
            </a:r>
            <a:r>
              <a:rPr lang="pl-PL" sz="2400" dirty="0" smtClean="0"/>
              <a:t>wielu tabel,</a:t>
            </a:r>
            <a:endParaRPr lang="pl-PL" sz="2400" dirty="0"/>
          </a:p>
          <a:p>
            <a:r>
              <a:rPr lang="pl-PL" sz="2400" dirty="0" smtClean="0"/>
              <a:t>Możliwość pracy </a:t>
            </a:r>
            <a:r>
              <a:rPr lang="pl-PL" sz="2400" dirty="0"/>
              <a:t>na jednym pakiecie przez kilku developerów</a:t>
            </a:r>
          </a:p>
          <a:p>
            <a:r>
              <a:rPr lang="pl-PL" sz="2400" dirty="0"/>
              <a:t>Wprowadzanie zmian do </a:t>
            </a:r>
            <a:r>
              <a:rPr lang="pl-PL" sz="2400" dirty="0" smtClean="0"/>
              <a:t>pakietów </a:t>
            </a:r>
            <a:r>
              <a:rPr lang="pl-PL" sz="2400" dirty="0"/>
              <a:t>jest </a:t>
            </a:r>
            <a:r>
              <a:rPr lang="pl-PL" sz="2400" dirty="0" smtClean="0"/>
              <a:t>proste </a:t>
            </a:r>
            <a:endParaRPr lang="pl-PL" sz="2400" dirty="0"/>
          </a:p>
          <a:p>
            <a:r>
              <a:rPr lang="pl-PL" sz="2400" dirty="0" smtClean="0"/>
              <a:t>Możliwość </a:t>
            </a:r>
            <a:r>
              <a:rPr lang="pl-PL" sz="2400" dirty="0"/>
              <a:t>porównywania pakietów pomiędzy wersjami</a:t>
            </a:r>
          </a:p>
          <a:p>
            <a:r>
              <a:rPr lang="pl-PL" sz="2400" dirty="0" smtClean="0"/>
              <a:t>Łatwo zaimplementować wsparcie dla dobrych </a:t>
            </a:r>
            <a:r>
              <a:rPr lang="pl-PL" sz="2400" dirty="0"/>
              <a:t>praktyk (</a:t>
            </a:r>
            <a:r>
              <a:rPr lang="pl-PL" sz="2400" dirty="0" smtClean="0"/>
              <a:t>SCD) i dla </a:t>
            </a:r>
            <a:r>
              <a:rPr lang="pl-PL" sz="2400" dirty="0"/>
              <a:t>własnych bibliotek</a:t>
            </a:r>
          </a:p>
          <a:p>
            <a:r>
              <a:rPr lang="pl-PL" sz="2400" dirty="0"/>
              <a:t>Zmiany w kodzie </a:t>
            </a:r>
            <a:r>
              <a:rPr lang="pl-PL" sz="2400" dirty="0" smtClean="0"/>
              <a:t>BIML </a:t>
            </a:r>
            <a:r>
              <a:rPr lang="pl-PL" sz="2400" dirty="0"/>
              <a:t>są bardzo </a:t>
            </a:r>
            <a:r>
              <a:rPr lang="pl-PL" sz="2400" dirty="0" smtClean="0"/>
              <a:t>łatwe :)</a:t>
            </a:r>
            <a:endParaRPr lang="pl-PL" sz="2400" dirty="0"/>
          </a:p>
          <a:p>
            <a:endParaRPr lang="pl-PL" sz="2400" dirty="0"/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86116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 w BIML + BIML </a:t>
            </a:r>
            <a:r>
              <a:rPr lang="pl-PL" dirty="0" err="1" smtClean="0"/>
              <a:t>Script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245195"/>
            <a:ext cx="6629400" cy="3626208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330" y="4953000"/>
            <a:ext cx="5991540" cy="138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3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potrzeba do </a:t>
            </a:r>
            <a:r>
              <a:rPr lang="pl-PL" dirty="0" err="1" smtClean="0"/>
              <a:t>BIMLa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pl-PL" sz="2800" dirty="0" smtClean="0"/>
              <a:t>SSDT oraz:</a:t>
            </a:r>
          </a:p>
          <a:p>
            <a:r>
              <a:rPr lang="pl-PL" sz="2800" dirty="0" smtClean="0"/>
              <a:t>Opcja darmowa:</a:t>
            </a:r>
          </a:p>
          <a:p>
            <a:pPr lvl="1"/>
            <a:r>
              <a:rPr lang="pl-PL" sz="2400" dirty="0" err="1" smtClean="0"/>
              <a:t>BidsHelper</a:t>
            </a:r>
            <a:r>
              <a:rPr lang="pl-PL" sz="2400" dirty="0"/>
              <a:t>: </a:t>
            </a:r>
            <a:r>
              <a:rPr lang="pl-PL" sz="2400" dirty="0">
                <a:hlinkClick r:id="rId2"/>
              </a:rPr>
              <a:t>https://bidshelper.codeplex.com</a:t>
            </a:r>
            <a:r>
              <a:rPr lang="pl-PL" sz="2400" dirty="0" smtClean="0">
                <a:hlinkClick r:id="rId2"/>
              </a:rPr>
              <a:t>/</a:t>
            </a:r>
            <a:endParaRPr lang="pl-PL" sz="2400" dirty="0" smtClean="0"/>
          </a:p>
          <a:p>
            <a:r>
              <a:rPr lang="pl-PL" sz="2800" dirty="0" smtClean="0"/>
              <a:t>Opcja płatna:</a:t>
            </a:r>
          </a:p>
          <a:p>
            <a:pPr lvl="1"/>
            <a:r>
              <a:rPr lang="pl-PL" sz="2400" dirty="0" smtClean="0"/>
              <a:t>MIST</a:t>
            </a:r>
            <a:r>
              <a:rPr lang="pl-PL" sz="2400" dirty="0"/>
              <a:t>: </a:t>
            </a:r>
            <a:r>
              <a:rPr lang="pl-PL" sz="2400" dirty="0">
                <a:hlinkClick r:id="rId3"/>
              </a:rPr>
              <a:t>https://</a:t>
            </a:r>
            <a:r>
              <a:rPr lang="pl-PL" sz="2400" dirty="0" smtClean="0">
                <a:hlinkClick r:id="rId3"/>
              </a:rPr>
              <a:t>www.varigence.com/Mist</a:t>
            </a:r>
            <a:endParaRPr lang="pl-PL" sz="2400" dirty="0" smtClean="0"/>
          </a:p>
          <a:p>
            <a:pPr lvl="2"/>
            <a:r>
              <a:rPr lang="pl-PL" sz="2400" dirty="0"/>
              <a:t>1-4 </a:t>
            </a:r>
            <a:r>
              <a:rPr lang="pl-PL" sz="2400" dirty="0" smtClean="0"/>
              <a:t>Licencji</a:t>
            </a:r>
            <a:r>
              <a:rPr lang="pl-PL" sz="2400" dirty="0"/>
              <a:t>	</a:t>
            </a:r>
            <a:r>
              <a:rPr lang="pl-PL" sz="2400" dirty="0" smtClean="0"/>
              <a:t>	$3999.00</a:t>
            </a:r>
          </a:p>
          <a:p>
            <a:pPr lvl="2"/>
            <a:r>
              <a:rPr lang="pl-PL" sz="2400" dirty="0"/>
              <a:t>5-9 Licencji 	</a:t>
            </a:r>
            <a:r>
              <a:rPr lang="pl-PL" sz="2400" dirty="0" smtClean="0"/>
              <a:t>	$3399.15</a:t>
            </a:r>
          </a:p>
          <a:p>
            <a:pPr lvl="2"/>
            <a:r>
              <a:rPr lang="pl-PL" sz="2400" dirty="0"/>
              <a:t>10-19 Licencji 	</a:t>
            </a:r>
            <a:r>
              <a:rPr lang="pl-PL" sz="2400" dirty="0" smtClean="0"/>
              <a:t>	$3199.20</a:t>
            </a:r>
          </a:p>
          <a:p>
            <a:pPr lvl="2"/>
            <a:r>
              <a:rPr lang="pl-PL" sz="2400" dirty="0" smtClean="0"/>
              <a:t>Lub $249 / miesiąc</a:t>
            </a:r>
          </a:p>
          <a:p>
            <a:r>
              <a:rPr lang="pl-PL" sz="2800" dirty="0" smtClean="0"/>
              <a:t>I tyle </a:t>
            </a:r>
            <a:r>
              <a:rPr lang="pl-PL" sz="2800" dirty="0" smtClean="0">
                <a:sym typeface="Wingdings" panose="05000000000000000000" pitchFamily="2" charset="2"/>
              </a:rPr>
              <a:t></a:t>
            </a:r>
            <a:endParaRPr lang="pl-PL" sz="2800" dirty="0"/>
          </a:p>
          <a:p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49687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pl-PL" sz="4000" dirty="0" smtClean="0"/>
          </a:p>
          <a:p>
            <a:pPr marL="0" indent="0" algn="ctr">
              <a:buNone/>
            </a:pPr>
            <a:endParaRPr lang="pl-PL" sz="4000" dirty="0" smtClean="0"/>
          </a:p>
          <a:p>
            <a:pPr marL="0" indent="0" algn="ctr">
              <a:buNone/>
            </a:pPr>
            <a:r>
              <a:rPr lang="pl-PL" sz="5400" dirty="0" smtClean="0"/>
              <a:t>DEMO</a:t>
            </a:r>
            <a:endParaRPr lang="pl-PL" sz="5400" dirty="0"/>
          </a:p>
        </p:txBody>
      </p:sp>
    </p:spTree>
    <p:extLst>
      <p:ext uri="{BB962C8B-B14F-4D97-AF65-F5344CB8AC3E}">
        <p14:creationId xmlns:p14="http://schemas.microsoft.com/office/powerpoint/2010/main" val="328926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Q&amp;A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33400" y="1874837"/>
            <a:ext cx="82296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l-PL" sz="9600" dirty="0" smtClean="0"/>
              <a:t>ANY QUESTIONS</a:t>
            </a:r>
            <a:endParaRPr lang="pl-PL" sz="9600" dirty="0"/>
          </a:p>
        </p:txBody>
      </p:sp>
      <p:pic>
        <p:nvPicPr>
          <p:cNvPr id="6148" name="Picture 4" descr="question-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05100"/>
            <a:ext cx="2971800" cy="297180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44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</TotalTime>
  <Words>188</Words>
  <Application>Microsoft Office PowerPoint</Application>
  <PresentationFormat>Pokaz na ekranie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BIML</vt:lpstr>
      <vt:lpstr>Agenda</vt:lpstr>
      <vt:lpstr>SSIS i problemy</vt:lpstr>
      <vt:lpstr>Przykładowy pakiet</vt:lpstr>
      <vt:lpstr>Po co nam BIML</vt:lpstr>
      <vt:lpstr>Kod w BIML + BIML Script</vt:lpstr>
      <vt:lpstr>Co potrzeba do BIMLa?</vt:lpstr>
      <vt:lpstr>Prezentacja programu PowerPoint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Czarko-Wasiutycz</dc:creator>
  <cp:lastModifiedBy>dell e5420</cp:lastModifiedBy>
  <cp:revision>204</cp:revision>
  <dcterms:created xsi:type="dcterms:W3CDTF">2011-11-24T02:19:03Z</dcterms:created>
  <dcterms:modified xsi:type="dcterms:W3CDTF">2015-10-22T16:19:35Z</dcterms:modified>
</cp:coreProperties>
</file>