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67" r:id="rId2"/>
    <p:sldId id="258" r:id="rId3"/>
    <p:sldId id="269" r:id="rId4"/>
    <p:sldId id="270" r:id="rId5"/>
    <p:sldId id="271" r:id="rId6"/>
    <p:sldId id="285" r:id="rId7"/>
    <p:sldId id="272" r:id="rId8"/>
    <p:sldId id="276" r:id="rId9"/>
    <p:sldId id="275" r:id="rId10"/>
    <p:sldId id="274" r:id="rId11"/>
    <p:sldId id="286" r:id="rId12"/>
    <p:sldId id="287" r:id="rId13"/>
    <p:sldId id="273" r:id="rId14"/>
    <p:sldId id="280" r:id="rId15"/>
    <p:sldId id="279" r:id="rId16"/>
    <p:sldId id="278" r:id="rId17"/>
    <p:sldId id="288" r:id="rId18"/>
    <p:sldId id="277" r:id="rId19"/>
    <p:sldId id="282" r:id="rId20"/>
    <p:sldId id="284" r:id="rId21"/>
    <p:sldId id="283" r:id="rId22"/>
    <p:sldId id="281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2394" autoAdjust="0"/>
  </p:normalViewPr>
  <p:slideViewPr>
    <p:cSldViewPr>
      <p:cViewPr varScale="1">
        <p:scale>
          <a:sx n="92" d="100"/>
          <a:sy n="92" d="100"/>
        </p:scale>
        <p:origin x="64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smtClean="0"/>
              <a:t>przetwarzanie rekordów z kilku serwerów – sterowanie </a:t>
            </a:r>
            <a:r>
              <a:rPr lang="pl-PL" sz="1200" dirty="0" err="1" smtClean="0"/>
              <a:t>np</a:t>
            </a:r>
            <a:r>
              <a:rPr lang="pl-PL" sz="1200" dirty="0" smtClean="0"/>
              <a:t> – tablica w bazie</a:t>
            </a:r>
          </a:p>
          <a:p>
            <a:endParaRPr lang="pl-PL" sz="1200" dirty="0" smtClean="0"/>
          </a:p>
          <a:p>
            <a:r>
              <a:rPr lang="pl-PL" dirty="0" smtClean="0"/>
              <a:t>http://toddmcdermid.blogspot.com/2010/09/parallelism-in-ssis-multiple-lookups.html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39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http://sqlblog.com/blogs/jamie_thomson/archive/2012/01/29/suggested-best-practises-and-naming-conventions.aspx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01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1200" dirty="0" smtClean="0"/>
              <a:t>jakie dyski?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1200" dirty="0" smtClean="0"/>
              <a:t>macierze?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1200" dirty="0" smtClean="0"/>
              <a:t>wyłączność czy współdzielenie?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1200" dirty="0" smtClean="0"/>
              <a:t>backupy, inne przetwarzania, działalność online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1200" dirty="0" smtClean="0"/>
              <a:t>systemy źródłowe i docelowe</a:t>
            </a:r>
            <a:endParaRPr lang="pl-PL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 smtClean="0"/>
              <a:t>użycie kopii RO / </a:t>
            </a:r>
            <a:r>
              <a:rPr lang="pl-PL" dirty="0" err="1" smtClean="0"/>
              <a:t>snapshota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6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– asynchroniczny z dwoma buforami – dane + błędy</a:t>
            </a:r>
          </a:p>
          <a:p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synchroniczny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8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All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asynchronous, semi-blocking transformation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http://sqlblog.com/blogs/jorg_klein/archive/2008/02/12/ssis-lookup-transformation-is-case-sensitive.aspx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7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użycie </a:t>
            </a:r>
            <a:r>
              <a:rPr lang="pl-PL" dirty="0" err="1" smtClean="0"/>
              <a:t>rowcount</a:t>
            </a:r>
            <a:r>
              <a:rPr lang="pl-PL" dirty="0" smtClean="0"/>
              <a:t> do optymalizacji i </a:t>
            </a:r>
            <a:r>
              <a:rPr lang="pl-PL" dirty="0" err="1" smtClean="0"/>
              <a:t>debugu</a:t>
            </a:r>
            <a:r>
              <a:rPr lang="pl-PL" dirty="0" smtClean="0"/>
              <a:t> (</a:t>
            </a: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 smtClean="0"/>
              <a:t>line</a:t>
            </a:r>
            <a:r>
              <a:rPr lang="pl-PL" dirty="0" smtClean="0"/>
              <a:t> - DTEXEC + log </a:t>
            </a:r>
            <a:r>
              <a:rPr lang="pl-PL" dirty="0" err="1" smtClean="0"/>
              <a:t>output</a:t>
            </a:r>
            <a:r>
              <a:rPr lang="pl-PL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onPostExecute</a:t>
            </a:r>
            <a:r>
              <a:rPr lang="pl-PL" dirty="0" smtClean="0"/>
              <a:t> – zapis do tabeli audytu </a:t>
            </a:r>
            <a:r>
              <a:rPr lang="pl-PL" dirty="0" err="1" smtClean="0"/>
              <a:t>licznikow</a:t>
            </a:r>
            <a:r>
              <a:rPr lang="pl-PL" dirty="0" smtClean="0"/>
              <a:t> i zapisanie różnic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OpenRowset</a:t>
            </a:r>
            <a:r>
              <a:rPr lang="pl-PL" dirty="0" smtClean="0"/>
              <a:t> (SET ROWCOUNT 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SQL </a:t>
            </a:r>
            <a:r>
              <a:rPr lang="pl-PL" dirty="0" err="1" smtClean="0"/>
              <a:t>command</a:t>
            </a:r>
            <a:r>
              <a:rPr lang="pl-PL" dirty="0" smtClean="0"/>
              <a:t> (</a:t>
            </a:r>
            <a:r>
              <a:rPr lang="pl-PL" dirty="0" err="1" smtClean="0"/>
              <a:t>sp_prepare</a:t>
            </a:r>
            <a:r>
              <a:rPr lang="pl-PL" baseline="0" dirty="0" smtClean="0"/>
              <a:t> / </a:t>
            </a:r>
            <a:r>
              <a:rPr lang="pl-PL" baseline="0" dirty="0" err="1" smtClean="0"/>
              <a:t>sp_execute</a:t>
            </a:r>
            <a:r>
              <a:rPr lang="pl-PL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RunInOptimizedMode</a:t>
            </a:r>
            <a:r>
              <a:rPr lang="pl-PL" dirty="0" smtClean="0"/>
              <a:t> </a:t>
            </a:r>
            <a:r>
              <a:rPr lang="pl-PL" dirty="0" smtClean="0"/>
              <a:t>- </a:t>
            </a:r>
            <a:r>
              <a:rPr lang="pl-PL" dirty="0" err="1" smtClean="0"/>
              <a:t>removing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</a:t>
            </a:r>
            <a:r>
              <a:rPr lang="pl-PL" dirty="0" err="1" smtClean="0"/>
              <a:t>columns</a:t>
            </a:r>
            <a:r>
              <a:rPr lang="pl-PL" dirty="0" smtClean="0"/>
              <a:t>, </a:t>
            </a:r>
            <a:r>
              <a:rPr lang="pl-PL" dirty="0" err="1" smtClean="0"/>
              <a:t>outputs</a:t>
            </a:r>
            <a:r>
              <a:rPr lang="pl-PL" dirty="0" smtClean="0"/>
              <a:t>, and </a:t>
            </a:r>
            <a:r>
              <a:rPr lang="pl-PL" dirty="0" err="1" smtClean="0"/>
              <a:t>components</a:t>
            </a:r>
            <a:r>
              <a:rPr lang="pl-PL" dirty="0" smtClean="0"/>
              <a:t> from the data </a:t>
            </a:r>
            <a:r>
              <a:rPr lang="pl-PL" dirty="0" err="1" smtClean="0"/>
              <a:t>flow</a:t>
            </a:r>
            <a:r>
              <a:rPr lang="pl-PL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2x </a:t>
            </a:r>
            <a:r>
              <a:rPr lang="pl-PL" dirty="0" err="1" smtClean="0"/>
              <a:t>RunInOptimizedMode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r>
              <a:rPr lang="pl-PL" dirty="0" smtClean="0"/>
              <a:t> - on Data </a:t>
            </a:r>
            <a:r>
              <a:rPr lang="pl-PL" dirty="0" err="1" smtClean="0"/>
              <a:t>Flow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r>
              <a:rPr lang="pl-PL" dirty="0" smtClean="0"/>
              <a:t> and on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NOLOCK </a:t>
            </a:r>
            <a:r>
              <a:rPr lang="pl-PL" dirty="0" smtClean="0"/>
              <a:t>lub TABLOCK </a:t>
            </a:r>
            <a:r>
              <a:rPr lang="pl-PL" dirty="0" err="1" smtClean="0"/>
              <a:t>hints</a:t>
            </a:r>
            <a:r>
              <a:rPr lang="pl-PL" dirty="0" smtClean="0"/>
              <a:t> to </a:t>
            </a:r>
            <a:r>
              <a:rPr lang="pl-PL" dirty="0" err="1" smtClean="0"/>
              <a:t>remove</a:t>
            </a:r>
            <a:r>
              <a:rPr lang="pl-PL" dirty="0" smtClean="0"/>
              <a:t> </a:t>
            </a:r>
            <a:r>
              <a:rPr lang="pl-PL" dirty="0" err="1" smtClean="0"/>
              <a:t>locking</a:t>
            </a:r>
            <a:r>
              <a:rPr lang="pl-PL" dirty="0" smtClean="0"/>
              <a:t> </a:t>
            </a:r>
            <a:r>
              <a:rPr lang="pl-PL" dirty="0" err="1" smtClean="0"/>
              <a:t>overhead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0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Rows</a:t>
            </a:r>
            <a:r>
              <a:rPr lang="pl-PL" dirty="0" smtClean="0"/>
              <a:t> Per </a:t>
            </a:r>
            <a:r>
              <a:rPr lang="pl-PL" dirty="0" err="1" smtClean="0"/>
              <a:t>Batch</a:t>
            </a:r>
            <a:r>
              <a:rPr lang="pl-PL" dirty="0" smtClean="0"/>
              <a:t> oraz Maximum Insert </a:t>
            </a:r>
            <a:r>
              <a:rPr lang="pl-PL" dirty="0" err="1" smtClean="0"/>
              <a:t>Commit</a:t>
            </a:r>
            <a:r>
              <a:rPr lang="pl-PL" dirty="0" smtClean="0"/>
              <a:t> </a:t>
            </a:r>
            <a:r>
              <a:rPr lang="pl-PL" dirty="0" err="1" smtClean="0"/>
              <a:t>Size</a:t>
            </a:r>
            <a:r>
              <a:rPr lang="pl-PL" dirty="0" smtClean="0"/>
              <a:t> </a:t>
            </a:r>
            <a:r>
              <a:rPr lang="pl-PL" dirty="0" err="1" smtClean="0"/>
              <a:t>Settings</a:t>
            </a:r>
            <a:r>
              <a:rPr lang="pl-PL" dirty="0" smtClean="0"/>
              <a:t> - rozrost pliku logu również w trybie </a:t>
            </a:r>
            <a:r>
              <a:rPr lang="pl-PL" dirty="0" err="1" smtClean="0"/>
              <a:t>simple</a:t>
            </a:r>
            <a:r>
              <a:rPr lang="pl-PL" dirty="0" smtClean="0"/>
              <a:t>!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47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lookup</a:t>
            </a:r>
            <a:r>
              <a:rPr lang="pl-PL" dirty="0" smtClean="0"/>
              <a:t> i cache (cache można wykorzystać ponownie)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Merge</a:t>
            </a:r>
            <a:r>
              <a:rPr lang="pl-PL" dirty="0" smtClean="0"/>
              <a:t> </a:t>
            </a:r>
            <a:r>
              <a:rPr lang="pl-PL" dirty="0" err="1" smtClean="0"/>
              <a:t>Join</a:t>
            </a:r>
            <a:r>
              <a:rPr lang="pl-PL" dirty="0" smtClean="0"/>
              <a:t> (wymaga </a:t>
            </a:r>
            <a:r>
              <a:rPr lang="pl-PL" dirty="0" err="1" smtClean="0"/>
              <a:t>sorted</a:t>
            </a:r>
            <a:r>
              <a:rPr lang="pl-PL" dirty="0" smtClean="0"/>
              <a:t> </a:t>
            </a:r>
            <a:r>
              <a:rPr lang="pl-PL" dirty="0" err="1" smtClean="0"/>
              <a:t>inputs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- Michał </a:t>
            </a:r>
            <a:r>
              <a:rPr lang="pl-PL" dirty="0" err="1" smtClean="0"/>
              <a:t>Noworyta</a:t>
            </a:r>
            <a:r>
              <a:rPr lang="pl-PL" dirty="0" smtClean="0"/>
              <a:t> 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15:30 – 16:30 </a:t>
            </a:r>
            <a:r>
              <a:rPr lang="pl-PL" dirty="0" smtClean="0"/>
              <a:t>(Transformacje SSIS pod lupą)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68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deadlocki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4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  <p:pic>
        <p:nvPicPr>
          <p:cNvPr id="9" name="Obraz 8" descr="Untitled-1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9600" y="273600"/>
            <a:ext cx="3736800" cy="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403600" y="6400800"/>
            <a:ext cx="5384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760" y="6684264"/>
            <a:ext cx="53848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sqldaymapabezt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86" y="2169767"/>
            <a:ext cx="2390757" cy="3920841"/>
          </a:xfrm>
          <a:prstGeom prst="rect">
            <a:avLst/>
          </a:prstGeom>
        </p:spPr>
      </p:pic>
      <p:pic>
        <p:nvPicPr>
          <p:cNvPr id="4" name="Obraz 3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4" y="857232"/>
            <a:ext cx="7515511" cy="553166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9810776" y="164305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Media Partners</a:t>
            </a:r>
            <a:endParaRPr lang="pl-PL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Co mamy pod maską?</a:t>
            </a:r>
            <a:br>
              <a:rPr lang="pl-PL" dirty="0"/>
            </a:br>
            <a:r>
              <a:rPr lang="pl-PL" dirty="0"/>
              <a:t>czyli podział komponentów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8584"/>
              </p:ext>
            </p:extLst>
          </p:nvPr>
        </p:nvGraphicFramePr>
        <p:xfrm>
          <a:off x="582002" y="1443549"/>
          <a:ext cx="10914598" cy="490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3798"/>
                <a:gridCol w="3744416"/>
                <a:gridCol w="3456384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u="none" strike="noStrike" dirty="0">
                          <a:effectLst/>
                        </a:rPr>
                        <a:t>Non-</a:t>
                      </a:r>
                      <a:r>
                        <a:rPr lang="pl-PL" sz="1800" b="1" u="none" strike="noStrike" dirty="0" err="1">
                          <a:effectLst/>
                        </a:rPr>
                        <a:t>Blocking</a:t>
                      </a:r>
                      <a:r>
                        <a:rPr lang="pl-PL" sz="1800" b="1" u="none" strike="noStrike" dirty="0">
                          <a:effectLst/>
                        </a:rPr>
                        <a:t> </a:t>
                      </a:r>
                      <a:r>
                        <a:rPr lang="pl-PL" sz="1800" b="1" u="none" strike="noStrike" dirty="0" smtClean="0">
                          <a:effectLst/>
                        </a:rPr>
                        <a:t>(synchroniczne)</a:t>
                      </a:r>
                    </a:p>
                    <a:p>
                      <a:pPr algn="ctr" fontAlgn="ctr"/>
                      <a:r>
                        <a:rPr lang="pl-PL" sz="1800" b="1" u="none" strike="noStrike" dirty="0" err="1" smtClean="0">
                          <a:effectLst/>
                        </a:rPr>
                        <a:t>transformations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u="none" strike="noStrike" dirty="0" err="1">
                          <a:effectLst/>
                        </a:rPr>
                        <a:t>Semi-blocking</a:t>
                      </a:r>
                      <a:r>
                        <a:rPr lang="pl-PL" sz="1800" b="1" u="none" strike="noStrike" dirty="0">
                          <a:effectLst/>
                        </a:rPr>
                        <a:t> </a:t>
                      </a:r>
                      <a:r>
                        <a:rPr lang="pl-PL" sz="1800" b="1" u="none" strike="noStrike" dirty="0" smtClean="0">
                          <a:effectLst/>
                        </a:rPr>
                        <a:t>(asynchroniczne)</a:t>
                      </a:r>
                      <a:r>
                        <a:rPr lang="pl-PL" sz="1800" b="1" u="none" strike="noStrike" baseline="0" dirty="0" smtClean="0">
                          <a:effectLst/>
                        </a:rPr>
                        <a:t> </a:t>
                      </a:r>
                      <a:r>
                        <a:rPr lang="pl-PL" sz="1800" b="1" u="none" strike="noStrike" baseline="0" dirty="0" err="1" smtClean="0">
                          <a:effectLst/>
                        </a:rPr>
                        <a:t>t</a:t>
                      </a:r>
                      <a:r>
                        <a:rPr lang="pl-PL" sz="1800" b="1" u="none" strike="noStrike" dirty="0" err="1" smtClean="0">
                          <a:effectLst/>
                        </a:rPr>
                        <a:t>ransformations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b="1" u="none" strike="noStrike" dirty="0" err="1">
                          <a:effectLst/>
                        </a:rPr>
                        <a:t>Blocking</a:t>
                      </a:r>
                      <a:r>
                        <a:rPr lang="pl-PL" sz="1800" b="1" u="none" strike="noStrike" dirty="0">
                          <a:effectLst/>
                        </a:rPr>
                        <a:t> </a:t>
                      </a:r>
                      <a:r>
                        <a:rPr lang="pl-PL" sz="1800" b="1" u="none" strike="noStrike" dirty="0" smtClean="0">
                          <a:effectLst/>
                        </a:rPr>
                        <a:t>(asynchroniczne)</a:t>
                      </a:r>
                      <a:r>
                        <a:rPr lang="pl-PL" sz="1800" b="1" u="none" strike="noStrike" baseline="0" dirty="0" smtClean="0">
                          <a:effectLst/>
                        </a:rPr>
                        <a:t> </a:t>
                      </a:r>
                      <a:r>
                        <a:rPr lang="pl-PL" sz="1800" b="1" u="none" strike="noStrike" dirty="0" err="1" smtClean="0">
                          <a:effectLst/>
                        </a:rPr>
                        <a:t>transformations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Audit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Data </a:t>
                      </a:r>
                      <a:r>
                        <a:rPr lang="pl-PL" sz="1800" u="none" strike="noStrike" dirty="0" err="1">
                          <a:effectLst/>
                        </a:rPr>
                        <a:t>Mining</a:t>
                      </a:r>
                      <a:r>
                        <a:rPr lang="pl-PL" sz="1800" u="none" strike="noStrike" dirty="0">
                          <a:effectLst/>
                        </a:rPr>
                        <a:t> Query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Aggregate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Character</a:t>
                      </a:r>
                      <a:r>
                        <a:rPr lang="pl-PL" sz="1800" u="none" strike="noStrike" dirty="0">
                          <a:effectLst/>
                        </a:rPr>
                        <a:t> Map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Merge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Fuzzy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Grouping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Conditional</a:t>
                      </a:r>
                      <a:r>
                        <a:rPr lang="pl-PL" sz="1800" u="none" strike="noStrike" dirty="0">
                          <a:effectLst/>
                        </a:rPr>
                        <a:t> Split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Merge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Join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Fuzzy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Lookup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Copy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Column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Pivot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Row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Sampling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Data Conversion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Unpivot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Sort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Derived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Column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Term </a:t>
                      </a:r>
                      <a:r>
                        <a:rPr lang="pl-PL" sz="1800" u="none" strike="noStrike" dirty="0" err="1">
                          <a:effectLst/>
                        </a:rPr>
                        <a:t>Lookup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Term </a:t>
                      </a:r>
                      <a:r>
                        <a:rPr lang="pl-PL" sz="1800" u="none" strike="noStrike" dirty="0" err="1">
                          <a:effectLst/>
                        </a:rPr>
                        <a:t>Extraction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 smtClean="0">
                          <a:effectLst/>
                        </a:rPr>
                        <a:t>Lookup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Union </a:t>
                      </a:r>
                      <a:r>
                        <a:rPr lang="pl-PL" sz="1800" u="none" strike="noStrike" dirty="0" err="1">
                          <a:effectLst/>
                        </a:rPr>
                        <a:t>All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3245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Multicast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Percent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Sampling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Row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Count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Script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smtClean="0">
                          <a:effectLst/>
                        </a:rPr>
                        <a:t>Component (</a:t>
                      </a:r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Export </a:t>
                      </a:r>
                      <a:r>
                        <a:rPr lang="pl-PL" sz="1800" u="none" strike="noStrike" dirty="0" err="1">
                          <a:effectLst/>
                        </a:rPr>
                        <a:t>Column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Import </a:t>
                      </a:r>
                      <a:r>
                        <a:rPr lang="pl-PL" sz="1800" u="none" strike="noStrike" dirty="0" err="1">
                          <a:effectLst/>
                        </a:rPr>
                        <a:t>Column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 err="1">
                          <a:effectLst/>
                        </a:rPr>
                        <a:t>Slowly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Changing</a:t>
                      </a:r>
                      <a:r>
                        <a:rPr lang="pl-PL" sz="1800" u="none" strike="noStrike" dirty="0">
                          <a:effectLst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</a:rPr>
                        <a:t>Dimension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 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pl-PL" sz="1800" u="none" strike="noStrike" dirty="0">
                          <a:effectLst/>
                        </a:rPr>
                        <a:t>OLE DB </a:t>
                      </a:r>
                      <a:r>
                        <a:rPr lang="pl-PL" sz="1800" u="none" strike="noStrike" dirty="0" err="1">
                          <a:effectLst/>
                        </a:rPr>
                        <a:t>Command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pl-PL" sz="2400" u="none" strike="noStrike" dirty="0">
                          <a:effectLst/>
                        </a:rPr>
                        <a:t> 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pl-PL" sz="2400" u="none" strike="noStrike" dirty="0">
                          <a:effectLst/>
                        </a:rPr>
                        <a:t> 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0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Execution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11" y="1417638"/>
            <a:ext cx="8748778" cy="48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DEMO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36" y="1417638"/>
            <a:ext cx="6657528" cy="49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Baseline</a:t>
            </a:r>
            <a:r>
              <a:rPr lang="pl-PL" dirty="0"/>
              <a:t> w SSIS </a:t>
            </a:r>
            <a:br>
              <a:rPr lang="pl-PL" dirty="0"/>
            </a:br>
            <a:r>
              <a:rPr lang="pl-PL" dirty="0" smtClean="0"/>
              <a:t>czyli log Twym przyjacielem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pl-P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jak </a:t>
            </a:r>
            <a:r>
              <a:rPr lang="pl-PL" dirty="0"/>
              <a:t>wydajne mamy źródło? (</a:t>
            </a:r>
            <a:r>
              <a:rPr lang="pl-PL" dirty="0" err="1"/>
              <a:t>source</a:t>
            </a:r>
            <a:r>
              <a:rPr lang="pl-PL" dirty="0"/>
              <a:t> -&gt; </a:t>
            </a:r>
            <a:r>
              <a:rPr lang="pl-PL" dirty="0" err="1"/>
              <a:t>rowcount</a:t>
            </a:r>
            <a:r>
              <a:rPr lang="pl-PL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ile trwają transformacje? </a:t>
            </a:r>
            <a:r>
              <a:rPr lang="pl-PL" dirty="0"/>
              <a:t>(</a:t>
            </a:r>
            <a:r>
              <a:rPr lang="pl-PL" dirty="0" err="1" smtClean="0"/>
              <a:t>source</a:t>
            </a:r>
            <a:r>
              <a:rPr lang="pl-PL" dirty="0" smtClean="0"/>
              <a:t>/file </a:t>
            </a:r>
            <a:r>
              <a:rPr lang="pl-PL" dirty="0"/>
              <a:t>-&gt; </a:t>
            </a:r>
            <a:r>
              <a:rPr lang="pl-PL" dirty="0" err="1"/>
              <a:t>flow</a:t>
            </a:r>
            <a:r>
              <a:rPr lang="pl-PL" dirty="0"/>
              <a:t> -&gt; </a:t>
            </a:r>
            <a:r>
              <a:rPr lang="pl-PL" dirty="0" err="1"/>
              <a:t>rowcount</a:t>
            </a:r>
            <a:r>
              <a:rPr lang="pl-PL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jak wydajny mamy cel? (</a:t>
            </a:r>
            <a:r>
              <a:rPr lang="pl-PL" dirty="0" err="1" smtClean="0"/>
              <a:t>source</a:t>
            </a:r>
            <a:r>
              <a:rPr lang="pl-PL" dirty="0" smtClean="0"/>
              <a:t>/file </a:t>
            </a:r>
            <a:r>
              <a:rPr lang="pl-PL" dirty="0"/>
              <a:t>-&gt; </a:t>
            </a:r>
            <a:r>
              <a:rPr lang="pl-PL" dirty="0" err="1"/>
              <a:t>flow</a:t>
            </a:r>
            <a:r>
              <a:rPr lang="pl-PL" dirty="0"/>
              <a:t> -&gt; </a:t>
            </a:r>
            <a:r>
              <a:rPr lang="pl-PL" dirty="0" err="1"/>
              <a:t>destination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00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Na co zwrócić uwagę?</a:t>
            </a:r>
            <a:br>
              <a:rPr lang="pl-PL" dirty="0"/>
            </a:br>
            <a:r>
              <a:rPr lang="pl-PL" dirty="0"/>
              <a:t>źródło (</a:t>
            </a:r>
            <a:r>
              <a:rPr lang="pl-PL" dirty="0" err="1"/>
              <a:t>source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 </a:t>
            </a:r>
            <a:r>
              <a:rPr lang="pl-PL" dirty="0" err="1" smtClean="0"/>
              <a:t>select</a:t>
            </a:r>
            <a:r>
              <a:rPr lang="pl-PL" dirty="0" smtClean="0"/>
              <a:t> </a:t>
            </a:r>
            <a:r>
              <a:rPr lang="pl-PL" dirty="0"/>
              <a:t>*</a:t>
            </a:r>
            <a:endParaRPr lang="pl-P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 „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view</a:t>
            </a:r>
            <a:r>
              <a:rPr lang="pl-PL" dirty="0"/>
              <a:t>” vs „SQL </a:t>
            </a:r>
            <a:r>
              <a:rPr lang="pl-PL" dirty="0" err="1"/>
              <a:t>command</a:t>
            </a:r>
            <a:r>
              <a:rPr lang="pl-PL" dirty="0" smtClean="0"/>
              <a:t>”</a:t>
            </a:r>
            <a:endParaRPr lang="pl-PL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 właściwość </a:t>
            </a:r>
            <a:r>
              <a:rPr lang="pl-PL" dirty="0"/>
              <a:t>DFT - </a:t>
            </a:r>
            <a:r>
              <a:rPr lang="pl-PL" dirty="0" err="1"/>
              <a:t>RunInOptimizedMode</a:t>
            </a:r>
            <a:endParaRPr lang="pl-PL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 typy </a:t>
            </a:r>
            <a:r>
              <a:rPr lang="pl-PL" dirty="0"/>
              <a:t>danych - rzutowanie na większy/ mniejszy typ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 warunki </a:t>
            </a:r>
            <a:r>
              <a:rPr lang="pl-PL" dirty="0"/>
              <a:t>WHERE czy 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split</a:t>
            </a:r>
            <a:r>
              <a:rPr lang="pl-PL" dirty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 NOLOCK </a:t>
            </a:r>
            <a:r>
              <a:rPr lang="pl-PL" dirty="0"/>
              <a:t>lub TABLOCK </a:t>
            </a:r>
            <a:r>
              <a:rPr lang="pl-PL" dirty="0" err="1"/>
              <a:t>hints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84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Na co zwrócić uwagę?</a:t>
            </a:r>
            <a:br>
              <a:rPr lang="pl-PL" dirty="0"/>
            </a:br>
            <a:r>
              <a:rPr lang="pl-PL" dirty="0"/>
              <a:t>cel (</a:t>
            </a:r>
            <a:r>
              <a:rPr lang="pl-PL" dirty="0" err="1"/>
              <a:t>destination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indeksy </a:t>
            </a:r>
            <a:r>
              <a:rPr lang="pl-PL" dirty="0" smtClean="0"/>
              <a:t>/ sterta </a:t>
            </a:r>
            <a:r>
              <a:rPr lang="pl-PL" dirty="0"/>
              <a:t>(</a:t>
            </a:r>
            <a:r>
              <a:rPr lang="pl-PL" dirty="0" err="1"/>
              <a:t>heap</a:t>
            </a:r>
            <a:r>
              <a:rPr lang="pl-PL" dirty="0"/>
              <a:t>)?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partycjonowanie </a:t>
            </a:r>
            <a:r>
              <a:rPr lang="pl-PL" dirty="0"/>
              <a:t>(</a:t>
            </a:r>
            <a:r>
              <a:rPr lang="pl-PL" dirty="0" err="1"/>
              <a:t>partition</a:t>
            </a:r>
            <a:r>
              <a:rPr lang="pl-PL" dirty="0"/>
              <a:t> </a:t>
            </a:r>
            <a:r>
              <a:rPr lang="pl-PL" dirty="0" err="1"/>
              <a:t>switch</a:t>
            </a:r>
            <a:r>
              <a:rPr lang="pl-PL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 smtClean="0"/>
              <a:t>Rows</a:t>
            </a:r>
            <a:r>
              <a:rPr lang="pl-PL" dirty="0" smtClean="0"/>
              <a:t> </a:t>
            </a:r>
            <a:r>
              <a:rPr lang="pl-PL" dirty="0"/>
              <a:t>Per </a:t>
            </a:r>
            <a:r>
              <a:rPr lang="pl-PL" dirty="0" err="1"/>
              <a:t>Batch</a:t>
            </a:r>
            <a:r>
              <a:rPr lang="pl-PL" dirty="0"/>
              <a:t> oraz Maximum Insert </a:t>
            </a:r>
            <a:r>
              <a:rPr lang="pl-PL" dirty="0" err="1"/>
              <a:t>Commit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</a:t>
            </a:r>
            <a:r>
              <a:rPr lang="pl-PL" dirty="0" err="1" smtClean="0"/>
              <a:t>Settings</a:t>
            </a:r>
            <a:r>
              <a:rPr lang="pl-PL" dirty="0" smtClean="0"/>
              <a:t> (Log file!)</a:t>
            </a:r>
            <a:endParaRPr lang="pl-PL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 smtClean="0"/>
              <a:t>fastload</a:t>
            </a:r>
            <a:endParaRPr lang="pl-P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jeśli </a:t>
            </a:r>
            <a:r>
              <a:rPr lang="pl-PL" dirty="0" smtClean="0"/>
              <a:t>delta zmian &gt; 10% - często warto przeładować całą tabelę zamiast </a:t>
            </a:r>
            <a:r>
              <a:rPr lang="pl-PL" dirty="0" smtClean="0"/>
              <a:t>    wykrywać </a:t>
            </a:r>
            <a:r>
              <a:rPr lang="pl-PL" dirty="0" smtClean="0"/>
              <a:t>co się zmieniło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98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Na co zwrócić uwagę?</a:t>
            </a:r>
            <a:br>
              <a:rPr lang="pl-PL" dirty="0"/>
            </a:br>
            <a:r>
              <a:rPr lang="pl-PL" dirty="0"/>
              <a:t>właściwe komponenty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/>
              <a:t>Lookup</a:t>
            </a:r>
            <a:r>
              <a:rPr lang="pl-PL" dirty="0"/>
              <a:t> i właściwe użycie cache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/>
              <a:t>Merge</a:t>
            </a:r>
            <a:r>
              <a:rPr lang="pl-PL" dirty="0"/>
              <a:t> </a:t>
            </a:r>
            <a:r>
              <a:rPr lang="pl-PL" dirty="0" err="1"/>
              <a:t>Join</a:t>
            </a:r>
            <a:r>
              <a:rPr lang="pl-PL" dirty="0"/>
              <a:t> zamiast </a:t>
            </a:r>
            <a:r>
              <a:rPr lang="pl-PL" dirty="0" err="1"/>
              <a:t>Lookup</a:t>
            </a:r>
            <a:r>
              <a:rPr lang="pl-PL" dirty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sortowanie w źródle + ustawienie właściwości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smtClean="0"/>
              <a:t>sorter i wskazanie </a:t>
            </a:r>
            <a:r>
              <a:rPr lang="pl-PL" dirty="0"/>
              <a:t>kolumny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skrypty zamiast złożonych wyrażeń warunkowych (</a:t>
            </a:r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task</a:t>
            </a:r>
            <a:r>
              <a:rPr lang="pl-PL" dirty="0"/>
              <a:t>, </a:t>
            </a:r>
            <a:r>
              <a:rPr lang="pl-PL" dirty="0" err="1"/>
              <a:t>script</a:t>
            </a:r>
            <a:r>
              <a:rPr lang="pl-PL" dirty="0"/>
              <a:t> component) – łatwiejsze do </a:t>
            </a:r>
            <a:r>
              <a:rPr lang="pl-PL" dirty="0" err="1"/>
              <a:t>debugu</a:t>
            </a:r>
            <a:r>
              <a:rPr lang="pl-PL" dirty="0"/>
              <a:t>, </a:t>
            </a:r>
            <a:r>
              <a:rPr lang="pl-PL" dirty="0" err="1"/>
              <a:t>intellisense</a:t>
            </a:r>
            <a:r>
              <a:rPr lang="pl-PL" dirty="0"/>
              <a:t>, komentarze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09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z </a:t>
            </a:r>
            <a:r>
              <a:rPr lang="pl-PL" dirty="0" err="1" smtClean="0"/>
              <a:t>update</a:t>
            </a:r>
            <a:r>
              <a:rPr lang="pl-PL" dirty="0" smtClean="0"/>
              <a:t> + 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600201"/>
            <a:ext cx="6062464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dodawanie </a:t>
            </a:r>
            <a:r>
              <a:rPr lang="pl-PL" dirty="0"/>
              <a:t>i </a:t>
            </a:r>
            <a:r>
              <a:rPr lang="pl-PL" dirty="0" smtClean="0"/>
              <a:t>aktualizacja rekordów </a:t>
            </a:r>
            <a:r>
              <a:rPr lang="pl-PL" dirty="0"/>
              <a:t>w tej samej </a:t>
            </a:r>
            <a:r>
              <a:rPr lang="pl-PL" dirty="0" smtClean="0"/>
              <a:t>tabeli (</a:t>
            </a:r>
            <a:r>
              <a:rPr lang="pl-PL" dirty="0" err="1" smtClean="0"/>
              <a:t>deadlock</a:t>
            </a:r>
            <a:r>
              <a:rPr lang="pl-PL" dirty="0" smtClean="0"/>
              <a:t>)</a:t>
            </a:r>
          </a:p>
          <a:p>
            <a:pPr>
              <a:lnSpc>
                <a:spcPct val="150000"/>
              </a:lnSpc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1417637"/>
            <a:ext cx="3542184" cy="49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Na co zwrócić uwagę?</a:t>
            </a:r>
            <a:br>
              <a:rPr lang="pl-PL" dirty="0"/>
            </a:br>
            <a:r>
              <a:rPr lang="pl-PL" dirty="0"/>
              <a:t>zrównoleglenie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 uwaga </a:t>
            </a:r>
            <a:r>
              <a:rPr lang="pl-PL" dirty="0"/>
              <a:t>na pamięć 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 przetwarzanie rekordów z kilku serwerów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 </a:t>
            </a:r>
            <a:r>
              <a:rPr lang="pl-PL" dirty="0" err="1"/>
              <a:t>Lookup</a:t>
            </a:r>
            <a:r>
              <a:rPr lang="pl-PL" dirty="0"/>
              <a:t> - i tak jest </a:t>
            </a:r>
            <a:r>
              <a:rPr lang="pl-PL" dirty="0" smtClean="0"/>
              <a:t>równoległe (to zależy :) )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0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wygląd ma znaczenie?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nazewnictwo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grupowanie</a:t>
            </a:r>
            <a:r>
              <a:rPr lang="pl-PL" dirty="0"/>
              <a:t>, kontenery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wyrównanie</a:t>
            </a:r>
            <a:endParaRPr lang="pl-PL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smtClean="0"/>
              <a:t>adnotacje</a:t>
            </a:r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04" y="274638"/>
            <a:ext cx="5147228" cy="293833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04" y="3364932"/>
            <a:ext cx="5144598" cy="29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SSIS – dobre praktyki</a:t>
            </a:r>
            <a:br>
              <a:rPr lang="pl-PL" dirty="0"/>
            </a:br>
            <a:r>
              <a:rPr lang="pl-PL" b="0" dirty="0"/>
              <a:t>Jak to działa oraz kilka spraw na które warto zwrócić uwagę :)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534400" cy="1752600"/>
          </a:xfrm>
        </p:spPr>
        <p:txBody>
          <a:bodyPr/>
          <a:lstStyle/>
          <a:p>
            <a:endParaRPr lang="pl-PL" dirty="0" smtClean="0"/>
          </a:p>
          <a:p>
            <a:r>
              <a:rPr lang="pl-PL" dirty="0" smtClean="0"/>
              <a:t>Roman Czarko-Wasiutycz</a:t>
            </a:r>
          </a:p>
          <a:p>
            <a:r>
              <a:rPr lang="pl-PL" dirty="0" smtClean="0"/>
              <a:t>roman.czarko@gmail.com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4" descr="https://encrypted-tbn0.gstatic.com/images?q=tbn:ANd9GcRnSOBM_zxHKoYsi4oEvUtolT4wTlKJUrQR5wy9ENmG6LTtLDb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5804520"/>
            <a:ext cx="49084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wygląd ma znaczenie?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24" y="1196752"/>
            <a:ext cx="9035752" cy="51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wygląd ma znaczenie?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04" y="1196752"/>
            <a:ext cx="900019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Q&amp;A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614953"/>
            <a:ext cx="8582744" cy="35584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11500" dirty="0"/>
              <a:t>ANY </a:t>
            </a:r>
            <a:r>
              <a:rPr lang="pl-PL" sz="11500" dirty="0" smtClean="0"/>
              <a:t>QUESTIONS</a:t>
            </a:r>
            <a:endParaRPr lang="pl-PL" sz="11500" dirty="0"/>
          </a:p>
        </p:txBody>
      </p:sp>
      <p:pic>
        <p:nvPicPr>
          <p:cNvPr id="4" name="Picture 4" descr="question-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908278"/>
            <a:ext cx="2971800" cy="29718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8800" y="5310796"/>
            <a:ext cx="8534400" cy="104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b="1" dirty="0" smtClean="0">
                <a:solidFill>
                  <a:schemeClr val="tx2"/>
                </a:solidFill>
              </a:rPr>
              <a:t>Roman Czarko-Wasiutycz</a:t>
            </a:r>
          </a:p>
          <a:p>
            <a:pPr marL="0" indent="0" algn="ctr">
              <a:buNone/>
            </a:pPr>
            <a:r>
              <a:rPr lang="pl-PL" b="1" dirty="0" smtClean="0">
                <a:solidFill>
                  <a:schemeClr val="tx2"/>
                </a:solidFill>
              </a:rPr>
              <a:t>roman.czarko@gmail.com</a:t>
            </a:r>
            <a:endParaRPr lang="pl-PL" b="1" dirty="0">
              <a:solidFill>
                <a:schemeClr val="tx2"/>
              </a:solidFill>
            </a:endParaRPr>
          </a:p>
        </p:txBody>
      </p:sp>
      <p:pic>
        <p:nvPicPr>
          <p:cNvPr id="6" name="Picture 4" descr="https://encrypted-tbn0.gstatic.com/images?q=tbn:ANd9GcRnSOBM_zxHKoYsi4oEvUtolT4wTlKJUrQR5wy9ENmG6LTtLDbS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897564"/>
            <a:ext cx="49084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5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04" y="857232"/>
            <a:ext cx="7515511" cy="5531660"/>
          </a:xfrm>
          <a:prstGeom prst="rect">
            <a:avLst/>
          </a:prstGeom>
        </p:spPr>
      </p:pic>
      <p:pic>
        <p:nvPicPr>
          <p:cNvPr id="4" name="Obraz 3" descr="sqldaymapabeztl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586" y="2000240"/>
            <a:ext cx="2390757" cy="425989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9810776" y="164305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Media Partners</a:t>
            </a:r>
            <a:endParaRPr lang="pl-PL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O </a:t>
            </a:r>
            <a:r>
              <a:rPr lang="pl-PL" dirty="0" smtClean="0">
                <a:solidFill>
                  <a:schemeClr val="tx2"/>
                </a:solidFill>
              </a:rPr>
              <a:t>Mnie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pl-PL" dirty="0"/>
              <a:t>Od kilkunastu lat </a:t>
            </a:r>
            <a:r>
              <a:rPr lang="pl-PL" dirty="0" smtClean="0"/>
              <a:t>zbieram </a:t>
            </a:r>
            <a:r>
              <a:rPr lang="pl-PL" dirty="0"/>
              <a:t>doświadczenia związane z technologiami Microsoftu. </a:t>
            </a:r>
            <a:r>
              <a:rPr lang="pl-PL" dirty="0" smtClean="0"/>
              <a:t>Począwszy </a:t>
            </a:r>
            <a:r>
              <a:rPr lang="pl-PL" dirty="0"/>
              <a:t>od developera C++, PHP, C#, administratora SharePoint poprzez administrację bazami Microsoft SQL Server na projektowaniu i rozwijaniu hurtowni danych kończąc</a:t>
            </a:r>
            <a:r>
              <a:rPr lang="pl-PL" dirty="0" smtClean="0"/>
              <a:t>.</a:t>
            </a:r>
            <a:endParaRPr lang="pl-PL" dirty="0"/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pl-PL" dirty="0"/>
              <a:t>Posiadacz tytułów: MCTS, MCSA: SQL Server 2012, </a:t>
            </a:r>
            <a:endParaRPr lang="pl-PL" dirty="0" smtClean="0"/>
          </a:p>
          <a:p>
            <a:pPr marL="400050" lvl="1" indent="0" algn="just" fontAlgn="base">
              <a:buNone/>
            </a:pPr>
            <a:r>
              <a:rPr lang="pl-PL" dirty="0" smtClean="0"/>
              <a:t>MCSE</a:t>
            </a:r>
            <a:r>
              <a:rPr lang="pl-PL" dirty="0"/>
              <a:t>: </a:t>
            </a:r>
            <a:r>
              <a:rPr lang="pl-PL" dirty="0" smtClean="0"/>
              <a:t>Business </a:t>
            </a:r>
            <a:r>
              <a:rPr lang="pl-PL" dirty="0" err="1" smtClean="0"/>
              <a:t>Intelligence</a:t>
            </a:r>
            <a:r>
              <a:rPr lang="pl-PL" dirty="0"/>
              <a:t>.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pl-PL" dirty="0"/>
              <a:t>Członek zarządu Stowarzyszenia Użytkowników SQL Server PLSSUG. 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pl-PL" dirty="0"/>
              <a:t>Wolnotariusz oraz współorganizator konferencji </a:t>
            </a:r>
            <a:r>
              <a:rPr lang="pl-PL" dirty="0" err="1"/>
              <a:t>SQLDay</a:t>
            </a:r>
            <a:r>
              <a:rPr lang="pl-PL" dirty="0"/>
              <a:t>. 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pl-PL" dirty="0"/>
              <a:t>Prywatnie fan gier komputerowych :)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76" y="67767"/>
            <a:ext cx="2016224" cy="156677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51" y="67768"/>
            <a:ext cx="2016225" cy="15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50000"/>
              </a:lnSpc>
              <a:buBlip>
                <a:blip r:embed="rId2"/>
              </a:buBlip>
            </a:pPr>
            <a:r>
              <a:rPr lang="pl-PL" dirty="0"/>
              <a:t>Sprzęt</a:t>
            </a:r>
          </a:p>
          <a:p>
            <a:pPr marL="447675" indent="-447675">
              <a:lnSpc>
                <a:spcPct val="150000"/>
              </a:lnSpc>
              <a:buBlip>
                <a:blip r:embed="rId2"/>
              </a:buBlip>
            </a:pPr>
            <a:r>
              <a:rPr lang="pl-PL" dirty="0" smtClean="0"/>
              <a:t>Bufory i podział komponentów</a:t>
            </a:r>
          </a:p>
          <a:p>
            <a:pPr marL="447675" indent="-447675">
              <a:lnSpc>
                <a:spcPct val="150000"/>
              </a:lnSpc>
              <a:buBlip>
                <a:blip r:embed="rId2"/>
              </a:buBlip>
            </a:pPr>
            <a:r>
              <a:rPr lang="pl-PL" dirty="0" smtClean="0"/>
              <a:t>Czym są drzewa wykonania (</a:t>
            </a:r>
            <a:r>
              <a:rPr lang="pl-PL" dirty="0" err="1" smtClean="0"/>
              <a:t>Execution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)?</a:t>
            </a:r>
          </a:p>
          <a:p>
            <a:pPr marL="447675" indent="-447675">
              <a:lnSpc>
                <a:spcPct val="150000"/>
              </a:lnSpc>
              <a:buBlip>
                <a:blip r:embed="rId2"/>
              </a:buBlip>
            </a:pPr>
            <a:r>
              <a:rPr lang="pl-PL" dirty="0" smtClean="0"/>
              <a:t>Czy </a:t>
            </a:r>
            <a:r>
              <a:rPr lang="pl-PL" dirty="0"/>
              <a:t>wiemy na co możemy </a:t>
            </a:r>
            <a:r>
              <a:rPr lang="pl-PL" dirty="0" smtClean="0"/>
              <a:t>liczyć i na co zwrócić uwagę.</a:t>
            </a:r>
            <a:endParaRPr lang="pl-PL" dirty="0"/>
          </a:p>
          <a:p>
            <a:pPr marL="447675" indent="-447675">
              <a:lnSpc>
                <a:spcPct val="150000"/>
              </a:lnSpc>
              <a:buBlip>
                <a:blip r:embed="rId2"/>
              </a:buBlip>
            </a:pPr>
            <a:r>
              <a:rPr lang="pl-PL" dirty="0" smtClean="0"/>
              <a:t>Wygląd </a:t>
            </a:r>
            <a:r>
              <a:rPr lang="pl-PL" dirty="0"/>
              <a:t>ma znaczenie?</a:t>
            </a:r>
          </a:p>
          <a:p>
            <a:endParaRPr lang="pl-PL" dirty="0"/>
          </a:p>
        </p:txBody>
      </p:sp>
      <p:pic>
        <p:nvPicPr>
          <p:cNvPr id="4" name="Picture 8" descr="http://www.elliottmobilesolutions.com/Portals/0/check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280695"/>
            <a:ext cx="1905000" cy="1845469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 – o czym warto pomyśleć?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Przechowywanie danych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Łącza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Procesory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Pamięć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Co </a:t>
            </a:r>
            <a:r>
              <a:rPr lang="pl-PL" dirty="0"/>
              <a:t>się dzieje z tym sprzętem podczas naszego zasilania?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13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Czym </a:t>
            </a:r>
            <a:r>
              <a:rPr lang="pl-PL" dirty="0"/>
              <a:t>jest bufor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Obszar w pamięci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Alokowany przez komponenty asynchroniczne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b="1" dirty="0"/>
              <a:t>Nie przemieszcza się oraz nie zmienia kształtu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Dane w buforze mogą być zmieniane („</a:t>
            </a:r>
            <a:r>
              <a:rPr lang="pl-PL" dirty="0" err="1"/>
              <a:t>update</a:t>
            </a:r>
            <a:r>
              <a:rPr lang="pl-PL" dirty="0"/>
              <a:t>”)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/>
              <a:t>Prawie to samo co widać w Data </a:t>
            </a:r>
            <a:r>
              <a:rPr lang="pl-PL" dirty="0" smtClean="0"/>
              <a:t>Viewer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1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Bufory czyli </a:t>
            </a:r>
            <a:r>
              <a:rPr lang="pl-PL" dirty="0"/>
              <a:t>jak to działa?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45991"/>
              </p:ext>
            </p:extLst>
          </p:nvPr>
        </p:nvGraphicFramePr>
        <p:xfrm>
          <a:off x="4655840" y="1556792"/>
          <a:ext cx="190375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86"/>
                <a:gridCol w="634586"/>
                <a:gridCol w="634586"/>
              </a:tblGrid>
              <a:tr h="24528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col1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col2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col3</a:t>
                      </a:r>
                      <a:endParaRPr lang="pl-PL" sz="1100" dirty="0"/>
                    </a:p>
                  </a:txBody>
                  <a:tcPr/>
                </a:tc>
              </a:tr>
              <a:tr h="24528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ccc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ff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1</a:t>
                      </a:r>
                      <a:endParaRPr lang="pl-PL" sz="1100" dirty="0"/>
                    </a:p>
                  </a:txBody>
                  <a:tcPr/>
                </a:tc>
              </a:tr>
              <a:tr h="245286"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bb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ss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2</a:t>
                      </a:r>
                      <a:endParaRPr lang="pl-PL" sz="1100" dirty="0"/>
                    </a:p>
                  </a:txBody>
                  <a:tcPr/>
                </a:tc>
              </a:tr>
              <a:tr h="24528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aa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ww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3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867595"/>
            <a:ext cx="1983894" cy="64807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3789040"/>
            <a:ext cx="1983894" cy="64807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551" y="5085184"/>
            <a:ext cx="2197992" cy="655302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5303912" y="1822450"/>
            <a:ext cx="611113" cy="77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 flipV="1">
            <a:off x="4479494" y="2204864"/>
            <a:ext cx="1040442" cy="6480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06433 0.08773 C -0.07852 0.10578 -0.08672 0.13333 -0.08672 0.16226 C -0.08646 0.1949 -0.07878 0.22129 -0.06394 0.23912 L 3.125E-6 0.32731 " pathEditMode="relative" rAng="5400000" ptsTypes="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16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06719 -0.07616 C -0.08112 -0.09237 -0.10352 -0.1088 -0.12735 -0.12107 C -0.15508 -0.13519 -0.17748 -0.14167 -0.1944 -0.14098 L -0.27396 -0.14005 " pathEditMode="relative" rAng="11760000" ptsTypes="A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95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806 -0.01458 C 0.09778 -0.0169 0.12148 -0.0287 0.14492 -0.04583 C 0.172 -0.06505 0.19219 -0.08495 0.20573 -0.10417 L 0.26966 -0.19329 " pathEditMode="relative" rAng="20280000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96 -0.14005 L -0.33294 -0.05046 C -0.34583 -0.03195 -0.35299 -0.00394 -0.35299 0.02546 C -0.35325 0.05879 -0.34583 0.08565 -0.33255 0.1044 L -0.27396 0.19421 " pathEditMode="relative" rAng="5400000" ptsTypes="AAA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167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66 -0.19329 L 0.20364 -0.26643 C 0.18945 -0.28287 0.16758 -0.29861 0.14375 -0.31018 C 0.11732 -0.32292 0.09453 -0.32824 0.07799 -0.32639 L -0.00039 -0.32199 " pathEditMode="relative" rAng="11700000" ptsTypes="AAA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-907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708 L 0.08515 0.33333 C 0.10364 0.33727 0.1276 0.32801 0.1513 0.31157 C 0.17864 0.29375 0.19883 0.27083 0.21159 0.24838 L 0.27252 0.14143 " pathEditMode="relative" rAng="20340000" ptsTypes="A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Podział komponentów</a:t>
            </a:r>
            <a:br>
              <a:rPr lang="pl-PL" dirty="0" smtClean="0"/>
            </a:br>
            <a:r>
              <a:rPr lang="pl-PL" dirty="0" smtClean="0"/>
              <a:t>Mechanizm komunikacji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400" dirty="0"/>
              <a:t>synchroniczne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smtClean="0"/>
              <a:t>operują na tym samym buforze</a:t>
            </a:r>
            <a:endParaRPr lang="pl-PL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/>
              <a:t>ilość wierszy na wejściu jak i na wyjściu jest taka </a:t>
            </a:r>
            <a:r>
              <a:rPr lang="pl-PL" sz="2400" dirty="0" smtClean="0"/>
              <a:t>sama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smtClean="0"/>
              <a:t>przykład: </a:t>
            </a:r>
            <a:r>
              <a:rPr lang="pl-PL" sz="2400" dirty="0" err="1" smtClean="0"/>
              <a:t>derived</a:t>
            </a:r>
            <a:r>
              <a:rPr lang="pl-PL" sz="2400" dirty="0" smtClean="0"/>
              <a:t> </a:t>
            </a:r>
            <a:r>
              <a:rPr lang="pl-PL" sz="2400" dirty="0" err="1" smtClean="0"/>
              <a:t>column</a:t>
            </a:r>
            <a:r>
              <a:rPr lang="pl-PL" sz="2400" dirty="0" smtClean="0"/>
              <a:t>, </a:t>
            </a:r>
            <a:r>
              <a:rPr lang="pl-PL" sz="2400" dirty="0" err="1" smtClean="0"/>
              <a:t>multicast</a:t>
            </a:r>
            <a:r>
              <a:rPr lang="pl-PL" sz="2400" dirty="0" smtClean="0"/>
              <a:t>, </a:t>
            </a:r>
            <a:r>
              <a:rPr lang="pl-PL" sz="2400" dirty="0" err="1" smtClean="0"/>
              <a:t>row</a:t>
            </a:r>
            <a:r>
              <a:rPr lang="pl-PL" sz="2400" dirty="0" smtClean="0"/>
              <a:t> </a:t>
            </a:r>
            <a:r>
              <a:rPr lang="pl-PL" sz="2400" dirty="0" err="1" smtClean="0"/>
              <a:t>count</a:t>
            </a: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pl-P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l-PL" sz="2400" dirty="0" smtClean="0"/>
              <a:t>asynchroniczne</a:t>
            </a:r>
            <a:endParaRPr lang="pl-PL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/>
              <a:t>tworzą nowy </a:t>
            </a:r>
            <a:r>
              <a:rPr lang="pl-PL" sz="2400" dirty="0" smtClean="0"/>
              <a:t>bufor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smtClean="0"/>
              <a:t>bufory mogą mieć inny „kształt” (kolumny, typy)</a:t>
            </a:r>
            <a:endParaRPr lang="pl-PL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b="1" dirty="0"/>
              <a:t>mogą</a:t>
            </a:r>
            <a:r>
              <a:rPr lang="pl-PL" sz="2400" dirty="0"/>
              <a:t> mieć inną liczbę wierszy na wejściu i </a:t>
            </a:r>
            <a:r>
              <a:rPr lang="pl-PL" sz="2400" dirty="0" smtClean="0"/>
              <a:t>wyjściu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smtClean="0"/>
              <a:t>przykład: </a:t>
            </a:r>
            <a:r>
              <a:rPr lang="pl-PL" sz="2400" dirty="0" err="1" smtClean="0"/>
              <a:t>aggregate</a:t>
            </a:r>
            <a:r>
              <a:rPr lang="pl-PL" sz="2400" dirty="0" smtClean="0"/>
              <a:t>, sort, </a:t>
            </a:r>
            <a:r>
              <a:rPr lang="pl-PL" sz="2400" dirty="0" err="1" smtClean="0"/>
              <a:t>union</a:t>
            </a:r>
            <a:r>
              <a:rPr lang="pl-PL" sz="2400" dirty="0" smtClean="0"/>
              <a:t> </a:t>
            </a:r>
            <a:r>
              <a:rPr lang="pl-PL" sz="2400" dirty="0" err="1" smtClean="0"/>
              <a:t>all</a:t>
            </a:r>
            <a:endParaRPr lang="pl-PL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04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Co mamy pod maską?</a:t>
            </a:r>
            <a:br>
              <a:rPr lang="pl-PL" dirty="0"/>
            </a:br>
            <a:r>
              <a:rPr lang="pl-PL" dirty="0"/>
              <a:t>czyli podział komponentów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12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blokujące</a:t>
            </a:r>
          </a:p>
          <a:p>
            <a:pPr lvl="1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asynchroniczne</a:t>
            </a:r>
          </a:p>
          <a:p>
            <a:pPr lvl="1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pl-PL" sz="2400" spc="-100" dirty="0"/>
              <a:t>muszą odczytać wszystkie rekordy zanim przekażą wynik dalej</a:t>
            </a:r>
          </a:p>
          <a:p>
            <a:pPr>
              <a:lnSpc>
                <a:spcPts val="312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częściowo blokujące</a:t>
            </a:r>
          </a:p>
          <a:p>
            <a:pPr lvl="1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asynchroniczne</a:t>
            </a:r>
          </a:p>
          <a:p>
            <a:pPr lvl="1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przekazują dane po przetworzeniu partii rekordów</a:t>
            </a:r>
          </a:p>
          <a:p>
            <a:pPr>
              <a:lnSpc>
                <a:spcPts val="312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nieblokujące</a:t>
            </a:r>
          </a:p>
          <a:p>
            <a:pPr lvl="1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synchroniczne</a:t>
            </a:r>
          </a:p>
          <a:p>
            <a:pPr lvl="1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po przetworzeniu rekordu może go przetwarzać kolejny </a:t>
            </a:r>
            <a:r>
              <a:rPr lang="pl-PL" sz="2400" dirty="0" smtClean="0"/>
              <a:t>komponent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1" y="1600200"/>
            <a:ext cx="1895475" cy="69532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0" y="3034435"/>
            <a:ext cx="1819275" cy="6858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022" y="4459145"/>
            <a:ext cx="1895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802</Words>
  <Application>Microsoft Office PowerPoint</Application>
  <PresentationFormat>Panoramiczny</PresentationFormat>
  <Paragraphs>201</Paragraphs>
  <Slides>23</Slides>
  <Notes>12</Notes>
  <HiddenSlides>1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Office Theme</vt:lpstr>
      <vt:lpstr>Prezentacja programu PowerPoint</vt:lpstr>
      <vt:lpstr>SSIS – dobre praktyki Jak to działa oraz kilka spraw na które warto zwrócić uwagę :)</vt:lpstr>
      <vt:lpstr>O Mnie</vt:lpstr>
      <vt:lpstr>Agenda</vt:lpstr>
      <vt:lpstr>Sprzęt – o czym warto pomyśleć?</vt:lpstr>
      <vt:lpstr>Czym jest bufor?</vt:lpstr>
      <vt:lpstr>Bufory czyli jak to działa?</vt:lpstr>
      <vt:lpstr>Podział komponentów Mechanizm komunikacji</vt:lpstr>
      <vt:lpstr>Co mamy pod maską? czyli podział komponentów</vt:lpstr>
      <vt:lpstr>Co mamy pod maską? czyli podział komponentów</vt:lpstr>
      <vt:lpstr>Execution trees</vt:lpstr>
      <vt:lpstr>DEMO</vt:lpstr>
      <vt:lpstr>Baseline w SSIS  czyli log Twym przyjacielem</vt:lpstr>
      <vt:lpstr>Na co zwrócić uwagę? źródło (source)</vt:lpstr>
      <vt:lpstr>Na co zwrócić uwagę? cel (destination)</vt:lpstr>
      <vt:lpstr>Na co zwrócić uwagę? właściwe komponenty</vt:lpstr>
      <vt:lpstr>Problem z update + Demo</vt:lpstr>
      <vt:lpstr>Na co zwrócić uwagę? zrównoleglenie</vt:lpstr>
      <vt:lpstr>Czy wygląd ma znaczenie?</vt:lpstr>
      <vt:lpstr>Czy wygląd ma znaczenie?</vt:lpstr>
      <vt:lpstr>Czy wygląd ma znaczenie?</vt:lpstr>
      <vt:lpstr>Q&amp;A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Roman Czarko-Wasiutycz</cp:lastModifiedBy>
  <cp:revision>189</cp:revision>
  <dcterms:created xsi:type="dcterms:W3CDTF">2011-11-24T02:19:03Z</dcterms:created>
  <dcterms:modified xsi:type="dcterms:W3CDTF">2015-05-10T20:17:26Z</dcterms:modified>
</cp:coreProperties>
</file>