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67" r:id="rId2"/>
    <p:sldId id="293" r:id="rId3"/>
    <p:sldId id="294" r:id="rId4"/>
    <p:sldId id="33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40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29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394" autoAdjust="0"/>
  </p:normalViewPr>
  <p:slideViewPr>
    <p:cSldViewPr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BI project's time share</c:v>
                </c:pt>
              </c:strCache>
            </c:strRef>
          </c:tx>
          <c:explosion val="2"/>
          <c:dPt>
            <c:idx val="0"/>
            <c:bubble3D val="0"/>
            <c:explosion val="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675688976377954"/>
                  <c:y val="-0.203723351148908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2D8C89D-F16C-4143-AEEA-9D7107ED0BF7}" type="CATEGORYNAME">
                      <a:rPr lang="en-US" sz="3200" b="1" smtClean="0"/>
                      <a:pPr>
                        <a:defRPr sz="32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[NAZWA KATEGORII]</a:t>
                    </a:fld>
                    <a:r>
                      <a:rPr lang="en-US" sz="3200" b="1" baseline="0" dirty="0" smtClean="0"/>
                      <a:t> </a:t>
                    </a:r>
                    <a:fld id="{6BE68CA3-5D11-4BC8-8E3A-D746CA89DE34}" type="VALUE">
                      <a:rPr lang="en-US" sz="3200" b="1" baseline="0"/>
                      <a:pPr>
                        <a:defRPr sz="32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[WARTOŚĆ]</a:t>
                    </a:fld>
                    <a:endParaRPr lang="en-US" sz="3200" b="1" baseline="0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24224901574804"/>
                      <c:h val="0.3887930371067275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21031462200476397"/>
                  <c:y val="0.2192220716789538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F8E64C2-491F-4751-95AD-F3CFD7F341FF}" type="CATEGORYNAME">
                      <a:rPr lang="en-US" sz="2800" b="1" smtClean="0"/>
                      <a:pPr>
                        <a:defRPr sz="28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[NAZWA KATEGORII]</a:t>
                    </a:fld>
                    <a:r>
                      <a:rPr lang="en-US" sz="2800" b="1" baseline="0" dirty="0" smtClean="0"/>
                      <a:t> </a:t>
                    </a:r>
                    <a:fld id="{45C627D1-6894-4E50-BA1D-BB92B9FCFC45}" type="VALUE">
                      <a:rPr lang="en-US" sz="2800" b="1" baseline="0" smtClean="0"/>
                      <a:pPr>
                        <a:defRPr sz="28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[WARTOŚĆ]</a:t>
                    </a:fld>
                    <a:endParaRPr lang="en-US" sz="2800" b="1" baseline="0" dirty="0" smtClean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291727275804638"/>
                      <c:h val="0.2939290346533460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ETL development</c:v>
                </c:pt>
                <c:pt idx="1">
                  <c:v>other tasks</c:v>
                </c:pt>
              </c:strCache>
            </c:strRef>
          </c:cat>
          <c:val>
            <c:numRef>
              <c:f>Feuil1!$B$2:$B$3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8131F-A2C9-4F79-9AC9-F0CE4B6C94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D602EA-D8BF-4896-8AD2-5DC0955615AE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GB" sz="1000" dirty="0" smtClean="0"/>
            <a:t>Wide and simple data models</a:t>
          </a:r>
          <a:endParaRPr lang="en-GB" sz="1000" dirty="0"/>
        </a:p>
      </dgm:t>
    </dgm:pt>
    <dgm:pt modelId="{F96978A4-E3CF-4E06-AE89-62515C279D26}" type="parTrans" cxnId="{3A82B78F-37A2-465A-B252-2E76CBC4B923}">
      <dgm:prSet/>
      <dgm:spPr/>
      <dgm:t>
        <a:bodyPr/>
        <a:lstStyle/>
        <a:p>
          <a:endParaRPr lang="en-GB" sz="2800"/>
        </a:p>
      </dgm:t>
    </dgm:pt>
    <dgm:pt modelId="{FB63109E-6523-4672-9A89-8688B090ACF0}" type="sibTrans" cxnId="{3A82B78F-37A2-465A-B252-2E76CBC4B923}">
      <dgm:prSet/>
      <dgm:spPr/>
      <dgm:t>
        <a:bodyPr/>
        <a:lstStyle/>
        <a:p>
          <a:endParaRPr lang="en-GB" sz="2800"/>
        </a:p>
      </dgm:t>
    </dgm:pt>
    <dgm:pt modelId="{DE3768C3-A656-4CF9-9573-FDA732A8E3E4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GB" sz="1000" dirty="0" smtClean="0"/>
            <a:t>Data profiling</a:t>
          </a:r>
          <a:endParaRPr lang="en-GB" sz="1000" dirty="0"/>
        </a:p>
      </dgm:t>
    </dgm:pt>
    <dgm:pt modelId="{4E376395-5670-4483-8042-039FF9AB90A4}" type="parTrans" cxnId="{24501AA8-64CB-4C35-8210-B761623E5102}">
      <dgm:prSet/>
      <dgm:spPr/>
      <dgm:t>
        <a:bodyPr/>
        <a:lstStyle/>
        <a:p>
          <a:endParaRPr lang="en-GB" sz="2800"/>
        </a:p>
      </dgm:t>
    </dgm:pt>
    <dgm:pt modelId="{7E22B5DF-F9A5-464F-A9A2-0E15F362E7F6}" type="sibTrans" cxnId="{24501AA8-64CB-4C35-8210-B761623E5102}">
      <dgm:prSet/>
      <dgm:spPr/>
      <dgm:t>
        <a:bodyPr/>
        <a:lstStyle/>
        <a:p>
          <a:endParaRPr lang="en-GB" sz="2800"/>
        </a:p>
      </dgm:t>
    </dgm:pt>
    <dgm:pt modelId="{1B6ECC5C-4958-4D3A-8C7B-728F7E6E566C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GB" sz="1000" dirty="0" smtClean="0"/>
            <a:t>KPI’s, dashboards, standard reports</a:t>
          </a:r>
          <a:endParaRPr lang="en-GB" sz="1000" dirty="0"/>
        </a:p>
      </dgm:t>
    </dgm:pt>
    <dgm:pt modelId="{71BFF5F4-6267-4C3D-B795-8BA6640D8DD8}" type="parTrans" cxnId="{70479BB1-4149-4252-881F-562894A88167}">
      <dgm:prSet/>
      <dgm:spPr/>
      <dgm:t>
        <a:bodyPr/>
        <a:lstStyle/>
        <a:p>
          <a:endParaRPr lang="en-GB"/>
        </a:p>
      </dgm:t>
    </dgm:pt>
    <dgm:pt modelId="{6529CE06-7FF0-4CCE-BDE1-4DA895D2D7CA}" type="sibTrans" cxnId="{70479BB1-4149-4252-881F-562894A88167}">
      <dgm:prSet/>
      <dgm:spPr/>
      <dgm:t>
        <a:bodyPr/>
        <a:lstStyle/>
        <a:p>
          <a:endParaRPr lang="en-GB"/>
        </a:p>
      </dgm:t>
    </dgm:pt>
    <dgm:pt modelId="{7E303426-73F5-4840-B567-516386987860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GB" sz="1000" dirty="0" smtClean="0"/>
            <a:t>Information distribution</a:t>
          </a:r>
        </a:p>
        <a:p>
          <a:r>
            <a:rPr lang="en-GB" sz="1000" dirty="0" smtClean="0"/>
            <a:t>plan</a:t>
          </a:r>
          <a:endParaRPr lang="en-GB" sz="1000" dirty="0"/>
        </a:p>
      </dgm:t>
    </dgm:pt>
    <dgm:pt modelId="{464A53D6-13FB-4DFD-84FE-33C888B59683}" type="parTrans" cxnId="{F3A97951-359C-40CD-A206-5CEF58CE0460}">
      <dgm:prSet/>
      <dgm:spPr/>
      <dgm:t>
        <a:bodyPr/>
        <a:lstStyle/>
        <a:p>
          <a:endParaRPr lang="en-GB"/>
        </a:p>
      </dgm:t>
    </dgm:pt>
    <dgm:pt modelId="{A9062735-303F-4279-955C-6DE48B583925}" type="sibTrans" cxnId="{F3A97951-359C-40CD-A206-5CEF58CE0460}">
      <dgm:prSet/>
      <dgm:spPr/>
      <dgm:t>
        <a:bodyPr/>
        <a:lstStyle/>
        <a:p>
          <a:endParaRPr lang="en-GB"/>
        </a:p>
      </dgm:t>
    </dgm:pt>
    <dgm:pt modelId="{327610AD-B226-4A8D-9E41-16A16047E685}">
      <dgm:prSet phldrT="[Texte]" custT="1"/>
      <dgm:spPr>
        <a:solidFill>
          <a:srgbClr val="92D050"/>
        </a:solidFill>
      </dgm:spPr>
      <dgm:t>
        <a:bodyPr/>
        <a:lstStyle/>
        <a:p>
          <a:r>
            <a:rPr lang="en-GB" sz="1000" dirty="0" smtClean="0"/>
            <a:t>Data quality improvement</a:t>
          </a:r>
          <a:endParaRPr lang="en-GB" sz="1000" dirty="0"/>
        </a:p>
      </dgm:t>
    </dgm:pt>
    <dgm:pt modelId="{9376C8AA-EB70-49B8-85E8-75D214D1E61C}" type="parTrans" cxnId="{5BAF784E-BCEF-4B6C-B237-E68A6BE869EB}">
      <dgm:prSet/>
      <dgm:spPr/>
      <dgm:t>
        <a:bodyPr/>
        <a:lstStyle/>
        <a:p>
          <a:endParaRPr lang="en-GB"/>
        </a:p>
      </dgm:t>
    </dgm:pt>
    <dgm:pt modelId="{8D038011-997B-4DCF-9D74-837378A3D888}" type="sibTrans" cxnId="{5BAF784E-BCEF-4B6C-B237-E68A6BE869EB}">
      <dgm:prSet/>
      <dgm:spPr/>
      <dgm:t>
        <a:bodyPr/>
        <a:lstStyle/>
        <a:p>
          <a:endParaRPr lang="en-GB"/>
        </a:p>
      </dgm:t>
    </dgm:pt>
    <dgm:pt modelId="{F43478DB-657F-4ED0-9847-919962C106B5}" type="pres">
      <dgm:prSet presAssocID="{1FC8131F-A2C9-4F79-9AC9-F0CE4B6C948F}" presName="Name0" presStyleCnt="0">
        <dgm:presLayoutVars>
          <dgm:dir/>
          <dgm:animLvl val="lvl"/>
          <dgm:resizeHandles val="exact"/>
        </dgm:presLayoutVars>
      </dgm:prSet>
      <dgm:spPr/>
    </dgm:pt>
    <dgm:pt modelId="{CE6CE258-A78F-4B35-8D44-E1E28B4A5D43}" type="pres">
      <dgm:prSet presAssocID="{3DD602EA-D8BF-4896-8AD2-5DC0955615AE}" presName="parTxOnly" presStyleLbl="node1" presStyleIdx="0" presStyleCnt="5" custScaleX="132483" custScaleY="173476" custLinFactNeighborX="-356" custLinFactNeighborY="-11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BBEE2E-6D07-4FD8-95AF-A43EDB11C54C}" type="pres">
      <dgm:prSet presAssocID="{FB63109E-6523-4672-9A89-8688B090ACF0}" presName="parTxOnlySpace" presStyleCnt="0"/>
      <dgm:spPr/>
    </dgm:pt>
    <dgm:pt modelId="{959BB3F8-4484-4AA1-9A11-0300D55A49E4}" type="pres">
      <dgm:prSet presAssocID="{DE3768C3-A656-4CF9-9573-FDA732A8E3E4}" presName="parTxOnly" presStyleLbl="node1" presStyleIdx="1" presStyleCnt="5" custScaleX="117802" custScaleY="168872" custLinFactX="-4674" custLinFactNeighborX="-100000" custLinFactNeighborY="11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EA5FB8-B187-4483-97E8-7BB6AE2FB2AB}" type="pres">
      <dgm:prSet presAssocID="{7E22B5DF-F9A5-464F-A9A2-0E15F362E7F6}" presName="parTxOnlySpace" presStyleCnt="0"/>
      <dgm:spPr/>
    </dgm:pt>
    <dgm:pt modelId="{8693EF0D-1A95-48F8-85B5-ACBF3DEBA01C}" type="pres">
      <dgm:prSet presAssocID="{7E303426-73F5-4840-B567-516386987860}" presName="parTxOnly" presStyleLbl="node1" presStyleIdx="2" presStyleCnt="5" custScaleX="140205" custScaleY="169766" custLinFactX="197895" custLinFactNeighborX="200000" custLinFactNeighborY="-2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E14EBB-C61A-4EBD-B6BA-8C55A111199C}" type="pres">
      <dgm:prSet presAssocID="{A9062735-303F-4279-955C-6DE48B583925}" presName="parTxOnlySpace" presStyleCnt="0"/>
      <dgm:spPr/>
    </dgm:pt>
    <dgm:pt modelId="{8FC41AE8-1F81-412D-A0E5-7C97C7E9A457}" type="pres">
      <dgm:prSet presAssocID="{327610AD-B226-4A8D-9E41-16A16047E685}" presName="parTxOnly" presStyleLbl="node1" presStyleIdx="3" presStyleCnt="5" custScaleX="142047" custScaleY="168874" custLinFactX="-141520" custLinFactNeighborX="-200000" custLinFactNeighborY="1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CAA115-9472-499D-BB81-79653878E4BA}" type="pres">
      <dgm:prSet presAssocID="{8D038011-997B-4DCF-9D74-837378A3D888}" presName="parTxOnlySpace" presStyleCnt="0"/>
      <dgm:spPr/>
    </dgm:pt>
    <dgm:pt modelId="{356CB1C0-C454-4BA7-914E-37DE2DEF1FF0}" type="pres">
      <dgm:prSet presAssocID="{1B6ECC5C-4958-4D3A-8C7B-728F7E6E566C}" presName="parTxOnly" presStyleLbl="node1" presStyleIdx="4" presStyleCnt="5" custScaleX="156520" custScaleY="170729" custLinFactX="-156434" custLinFactNeighborX="-200000" custLinFactNeighborY="21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A82B78F-37A2-465A-B252-2E76CBC4B923}" srcId="{1FC8131F-A2C9-4F79-9AC9-F0CE4B6C948F}" destId="{3DD602EA-D8BF-4896-8AD2-5DC0955615AE}" srcOrd="0" destOrd="0" parTransId="{F96978A4-E3CF-4E06-AE89-62515C279D26}" sibTransId="{FB63109E-6523-4672-9A89-8688B090ACF0}"/>
    <dgm:cxn modelId="{C177EA59-ADC0-4186-9C95-26D94DAA8B78}" type="presOf" srcId="{327610AD-B226-4A8D-9E41-16A16047E685}" destId="{8FC41AE8-1F81-412D-A0E5-7C97C7E9A457}" srcOrd="0" destOrd="0" presId="urn:microsoft.com/office/officeart/2005/8/layout/chevron1"/>
    <dgm:cxn modelId="{11EED50D-BB1A-4FE1-A353-CD469012E61B}" type="presOf" srcId="{3DD602EA-D8BF-4896-8AD2-5DC0955615AE}" destId="{CE6CE258-A78F-4B35-8D44-E1E28B4A5D43}" srcOrd="0" destOrd="0" presId="urn:microsoft.com/office/officeart/2005/8/layout/chevron1"/>
    <dgm:cxn modelId="{E431EDBA-FA2F-4ED2-884E-926750E9E3DE}" type="presOf" srcId="{1FC8131F-A2C9-4F79-9AC9-F0CE4B6C948F}" destId="{F43478DB-657F-4ED0-9847-919962C106B5}" srcOrd="0" destOrd="0" presId="urn:microsoft.com/office/officeart/2005/8/layout/chevron1"/>
    <dgm:cxn modelId="{24501AA8-64CB-4C35-8210-B761623E5102}" srcId="{1FC8131F-A2C9-4F79-9AC9-F0CE4B6C948F}" destId="{DE3768C3-A656-4CF9-9573-FDA732A8E3E4}" srcOrd="1" destOrd="0" parTransId="{4E376395-5670-4483-8042-039FF9AB90A4}" sibTransId="{7E22B5DF-F9A5-464F-A9A2-0E15F362E7F6}"/>
    <dgm:cxn modelId="{1C8C4278-98A1-4010-846B-56E894DB27AA}" type="presOf" srcId="{7E303426-73F5-4840-B567-516386987860}" destId="{8693EF0D-1A95-48F8-85B5-ACBF3DEBA01C}" srcOrd="0" destOrd="0" presId="urn:microsoft.com/office/officeart/2005/8/layout/chevron1"/>
    <dgm:cxn modelId="{5BAF784E-BCEF-4B6C-B237-E68A6BE869EB}" srcId="{1FC8131F-A2C9-4F79-9AC9-F0CE4B6C948F}" destId="{327610AD-B226-4A8D-9E41-16A16047E685}" srcOrd="3" destOrd="0" parTransId="{9376C8AA-EB70-49B8-85E8-75D214D1E61C}" sibTransId="{8D038011-997B-4DCF-9D74-837378A3D888}"/>
    <dgm:cxn modelId="{70479BB1-4149-4252-881F-562894A88167}" srcId="{1FC8131F-A2C9-4F79-9AC9-F0CE4B6C948F}" destId="{1B6ECC5C-4958-4D3A-8C7B-728F7E6E566C}" srcOrd="4" destOrd="0" parTransId="{71BFF5F4-6267-4C3D-B795-8BA6640D8DD8}" sibTransId="{6529CE06-7FF0-4CCE-BDE1-4DA895D2D7CA}"/>
    <dgm:cxn modelId="{62DB33D7-6775-4222-BC8D-91A3A0F4AB29}" type="presOf" srcId="{1B6ECC5C-4958-4D3A-8C7B-728F7E6E566C}" destId="{356CB1C0-C454-4BA7-914E-37DE2DEF1FF0}" srcOrd="0" destOrd="0" presId="urn:microsoft.com/office/officeart/2005/8/layout/chevron1"/>
    <dgm:cxn modelId="{F3A97951-359C-40CD-A206-5CEF58CE0460}" srcId="{1FC8131F-A2C9-4F79-9AC9-F0CE4B6C948F}" destId="{7E303426-73F5-4840-B567-516386987860}" srcOrd="2" destOrd="0" parTransId="{464A53D6-13FB-4DFD-84FE-33C888B59683}" sibTransId="{A9062735-303F-4279-955C-6DE48B583925}"/>
    <dgm:cxn modelId="{564578AC-958A-4E94-8B15-DCD7431FF9E3}" type="presOf" srcId="{DE3768C3-A656-4CF9-9573-FDA732A8E3E4}" destId="{959BB3F8-4484-4AA1-9A11-0300D55A49E4}" srcOrd="0" destOrd="0" presId="urn:microsoft.com/office/officeart/2005/8/layout/chevron1"/>
    <dgm:cxn modelId="{D7A01FF0-9FC3-4FD1-B179-064EC95309E2}" type="presParOf" srcId="{F43478DB-657F-4ED0-9847-919962C106B5}" destId="{CE6CE258-A78F-4B35-8D44-E1E28B4A5D43}" srcOrd="0" destOrd="0" presId="urn:microsoft.com/office/officeart/2005/8/layout/chevron1"/>
    <dgm:cxn modelId="{729A37E2-E31D-48B9-AF40-A54EB1F3555E}" type="presParOf" srcId="{F43478DB-657F-4ED0-9847-919962C106B5}" destId="{BBBBEE2E-6D07-4FD8-95AF-A43EDB11C54C}" srcOrd="1" destOrd="0" presId="urn:microsoft.com/office/officeart/2005/8/layout/chevron1"/>
    <dgm:cxn modelId="{9235C419-CEC1-4DAA-9F23-7B764376276C}" type="presParOf" srcId="{F43478DB-657F-4ED0-9847-919962C106B5}" destId="{959BB3F8-4484-4AA1-9A11-0300D55A49E4}" srcOrd="2" destOrd="0" presId="urn:microsoft.com/office/officeart/2005/8/layout/chevron1"/>
    <dgm:cxn modelId="{0B862B33-F84B-44A9-9870-4D5229285B32}" type="presParOf" srcId="{F43478DB-657F-4ED0-9847-919962C106B5}" destId="{8FEA5FB8-B187-4483-97E8-7BB6AE2FB2AB}" srcOrd="3" destOrd="0" presId="urn:microsoft.com/office/officeart/2005/8/layout/chevron1"/>
    <dgm:cxn modelId="{E1774C86-677F-4516-9AD9-1615F59C3093}" type="presParOf" srcId="{F43478DB-657F-4ED0-9847-919962C106B5}" destId="{8693EF0D-1A95-48F8-85B5-ACBF3DEBA01C}" srcOrd="4" destOrd="0" presId="urn:microsoft.com/office/officeart/2005/8/layout/chevron1"/>
    <dgm:cxn modelId="{35857D21-8602-4302-BAFD-83F58B9A7B4E}" type="presParOf" srcId="{F43478DB-657F-4ED0-9847-919962C106B5}" destId="{0BE14EBB-C61A-4EBD-B6BA-8C55A111199C}" srcOrd="5" destOrd="0" presId="urn:microsoft.com/office/officeart/2005/8/layout/chevron1"/>
    <dgm:cxn modelId="{814A4871-5B92-4A8C-BCEE-D82AD444747B}" type="presParOf" srcId="{F43478DB-657F-4ED0-9847-919962C106B5}" destId="{8FC41AE8-1F81-412D-A0E5-7C97C7E9A457}" srcOrd="6" destOrd="0" presId="urn:microsoft.com/office/officeart/2005/8/layout/chevron1"/>
    <dgm:cxn modelId="{8FD309EB-9289-422D-B9DE-1899D5EF7A53}" type="presParOf" srcId="{F43478DB-657F-4ED0-9847-919962C106B5}" destId="{B0CAA115-9472-499D-BB81-79653878E4BA}" srcOrd="7" destOrd="0" presId="urn:microsoft.com/office/officeart/2005/8/layout/chevron1"/>
    <dgm:cxn modelId="{0F8127EE-11F3-4ADA-B5DF-BC834375067F}" type="presParOf" srcId="{F43478DB-657F-4ED0-9847-919962C106B5}" destId="{356CB1C0-C454-4BA7-914E-37DE2DEF1FF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F8A9BC-13B9-455A-9512-5D98AF7BFBF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4BD188-2521-4562-B518-A0A77C5F4A6D}">
      <dgm:prSet phldrT="[Texte]" custT="1"/>
      <dgm:spPr/>
      <dgm:t>
        <a:bodyPr/>
        <a:lstStyle/>
        <a:p>
          <a:r>
            <a:rPr lang="en-US" sz="1200" noProof="0" dirty="0" smtClean="0"/>
            <a:t>ETL business rules </a:t>
          </a:r>
        </a:p>
        <a:p>
          <a:r>
            <a:rPr lang="en-US" sz="1100" noProof="0" dirty="0" smtClean="0"/>
            <a:t>(data model stability)</a:t>
          </a:r>
          <a:endParaRPr lang="en-US" sz="1100" noProof="0" dirty="0"/>
        </a:p>
      </dgm:t>
    </dgm:pt>
    <dgm:pt modelId="{CCEA37EA-AF14-4FF8-B275-7B019F909C75}" type="parTrans" cxnId="{0CB91455-03A2-4695-B7E5-19DE44A7AEE8}">
      <dgm:prSet/>
      <dgm:spPr/>
      <dgm:t>
        <a:bodyPr/>
        <a:lstStyle/>
        <a:p>
          <a:endParaRPr lang="en-GB"/>
        </a:p>
      </dgm:t>
    </dgm:pt>
    <dgm:pt modelId="{A7E6B105-272C-4C47-BD4B-C880183CEA1F}" type="sibTrans" cxnId="{0CB91455-03A2-4695-B7E5-19DE44A7AEE8}">
      <dgm:prSet/>
      <dgm:spPr/>
      <dgm:t>
        <a:bodyPr/>
        <a:lstStyle/>
        <a:p>
          <a:endParaRPr lang="en-GB"/>
        </a:p>
      </dgm:t>
    </dgm:pt>
    <dgm:pt modelId="{2B5014EA-C52F-498C-BDFE-D85C8B545FEC}">
      <dgm:prSet phldrT="[Texte]" custT="1"/>
      <dgm:spPr/>
      <dgm:t>
        <a:bodyPr/>
        <a:lstStyle/>
        <a:p>
          <a:r>
            <a:rPr lang="en-US" sz="1400" b="1" noProof="0" dirty="0" smtClean="0"/>
            <a:t>Data profiling</a:t>
          </a:r>
        </a:p>
        <a:p>
          <a:r>
            <a:rPr lang="en-US" sz="1400" noProof="0" dirty="0" smtClean="0"/>
            <a:t>(on technical objects)</a:t>
          </a:r>
          <a:endParaRPr lang="en-US" sz="1400" noProof="0" dirty="0"/>
        </a:p>
      </dgm:t>
    </dgm:pt>
    <dgm:pt modelId="{D2B36272-A0E8-4ABC-A265-70B29C45EBF1}" type="parTrans" cxnId="{54816D55-5CCD-4BD0-89C5-B99CA9E86105}">
      <dgm:prSet/>
      <dgm:spPr/>
      <dgm:t>
        <a:bodyPr/>
        <a:lstStyle/>
        <a:p>
          <a:endParaRPr lang="en-GB"/>
        </a:p>
      </dgm:t>
    </dgm:pt>
    <dgm:pt modelId="{1E0FAD42-BE4C-4B37-B6E2-8735F459F4A1}" type="sibTrans" cxnId="{54816D55-5CCD-4BD0-89C5-B99CA9E86105}">
      <dgm:prSet/>
      <dgm:spPr/>
      <dgm:t>
        <a:bodyPr/>
        <a:lstStyle/>
        <a:p>
          <a:endParaRPr lang="en-GB"/>
        </a:p>
      </dgm:t>
    </dgm:pt>
    <dgm:pt modelId="{E13E4260-EE64-45EF-9CE1-2D36BB7A26CF}">
      <dgm:prSet phldrT="[Texte]" custT="1"/>
      <dgm:spPr/>
      <dgm:t>
        <a:bodyPr/>
        <a:lstStyle/>
        <a:p>
          <a:r>
            <a:rPr lang="en-US" sz="1400" b="1" noProof="0" dirty="0" smtClean="0"/>
            <a:t>Data cleansing</a:t>
          </a:r>
        </a:p>
        <a:p>
          <a:r>
            <a:rPr lang="en-US" sz="1100" noProof="0" dirty="0" smtClean="0"/>
            <a:t>Per-row (row-by-row) business rules</a:t>
          </a:r>
        </a:p>
      </dgm:t>
    </dgm:pt>
    <dgm:pt modelId="{AEC4EEE8-D60E-4ABC-8E90-627408405D09}" type="parTrans" cxnId="{8E066EA4-C7E4-49A1-B56C-3CE81455798F}">
      <dgm:prSet/>
      <dgm:spPr/>
      <dgm:t>
        <a:bodyPr/>
        <a:lstStyle/>
        <a:p>
          <a:endParaRPr lang="en-GB"/>
        </a:p>
      </dgm:t>
    </dgm:pt>
    <dgm:pt modelId="{A27CB711-D71E-4D8D-8D8B-8F047BF449B2}" type="sibTrans" cxnId="{8E066EA4-C7E4-49A1-B56C-3CE81455798F}">
      <dgm:prSet/>
      <dgm:spPr/>
      <dgm:t>
        <a:bodyPr/>
        <a:lstStyle/>
        <a:p>
          <a:endParaRPr lang="en-GB"/>
        </a:p>
      </dgm:t>
    </dgm:pt>
    <dgm:pt modelId="{5FCA172F-E5A3-49B7-9F15-50EA6AB71D07}">
      <dgm:prSet phldrT="[Texte]" custT="1"/>
      <dgm:spPr/>
      <dgm:t>
        <a:bodyPr/>
        <a:lstStyle/>
        <a:p>
          <a:r>
            <a:rPr lang="en-US" sz="1300" b="1" noProof="0" dirty="0" smtClean="0"/>
            <a:t>Data matching</a:t>
          </a:r>
        </a:p>
        <a:p>
          <a:r>
            <a:rPr lang="en-US" sz="1200" noProof="0" dirty="0" smtClean="0"/>
            <a:t>(conforming process)</a:t>
          </a:r>
          <a:endParaRPr lang="en-US" sz="1200" noProof="0" dirty="0"/>
        </a:p>
      </dgm:t>
    </dgm:pt>
    <dgm:pt modelId="{74931C37-0EFB-41FE-9D8A-0439E615EE2F}" type="parTrans" cxnId="{860276A1-4537-4594-92B8-EF72AA2A2574}">
      <dgm:prSet/>
      <dgm:spPr/>
      <dgm:t>
        <a:bodyPr/>
        <a:lstStyle/>
        <a:p>
          <a:endParaRPr lang="en-GB"/>
        </a:p>
      </dgm:t>
    </dgm:pt>
    <dgm:pt modelId="{A1E04DE0-EFFC-4A5F-BA36-D589E6A917CE}" type="sibTrans" cxnId="{860276A1-4537-4594-92B8-EF72AA2A2574}">
      <dgm:prSet/>
      <dgm:spPr/>
      <dgm:t>
        <a:bodyPr/>
        <a:lstStyle/>
        <a:p>
          <a:endParaRPr lang="en-GB"/>
        </a:p>
      </dgm:t>
    </dgm:pt>
    <dgm:pt modelId="{FB66EC8A-C098-4A41-BB27-C753BD3109A2}">
      <dgm:prSet phldrT="[Texte]"/>
      <dgm:spPr/>
      <dgm:t>
        <a:bodyPr/>
        <a:lstStyle/>
        <a:p>
          <a:r>
            <a:rPr lang="en-US" noProof="0" dirty="0" smtClean="0"/>
            <a:t>Data quality measurement</a:t>
          </a:r>
          <a:endParaRPr lang="en-US" noProof="0" dirty="0"/>
        </a:p>
      </dgm:t>
    </dgm:pt>
    <dgm:pt modelId="{76546116-2D77-4D05-A4FA-0937C7B0159B}" type="parTrans" cxnId="{70E1BA35-3204-4427-9BE8-A227445C5003}">
      <dgm:prSet/>
      <dgm:spPr/>
      <dgm:t>
        <a:bodyPr/>
        <a:lstStyle/>
        <a:p>
          <a:endParaRPr lang="en-GB"/>
        </a:p>
      </dgm:t>
    </dgm:pt>
    <dgm:pt modelId="{5156BA35-A781-435B-AAFE-1F2CDD7E2B47}" type="sibTrans" cxnId="{70E1BA35-3204-4427-9BE8-A227445C5003}">
      <dgm:prSet/>
      <dgm:spPr/>
      <dgm:t>
        <a:bodyPr/>
        <a:lstStyle/>
        <a:p>
          <a:endParaRPr lang="en-GB"/>
        </a:p>
      </dgm:t>
    </dgm:pt>
    <dgm:pt modelId="{6A167220-569A-4157-8195-F5E2DE58B11C}">
      <dgm:prSet phldrT="[Texte]"/>
      <dgm:spPr/>
      <dgm:t>
        <a:bodyPr/>
        <a:lstStyle/>
        <a:p>
          <a:r>
            <a:rPr lang="en-US" noProof="0" dirty="0" smtClean="0"/>
            <a:t>Data sets business rules</a:t>
          </a:r>
          <a:endParaRPr lang="en-US" noProof="0" dirty="0"/>
        </a:p>
      </dgm:t>
    </dgm:pt>
    <dgm:pt modelId="{1538D69C-B25C-4272-9B68-1C6CD6F27C96}" type="parTrans" cxnId="{950C9561-EE41-450E-95B2-E85054C540A4}">
      <dgm:prSet/>
      <dgm:spPr/>
      <dgm:t>
        <a:bodyPr/>
        <a:lstStyle/>
        <a:p>
          <a:endParaRPr lang="en-GB"/>
        </a:p>
      </dgm:t>
    </dgm:pt>
    <dgm:pt modelId="{EB6FDD32-E15D-496D-B90B-0847C0F4BC8D}" type="sibTrans" cxnId="{950C9561-EE41-450E-95B2-E85054C540A4}">
      <dgm:prSet/>
      <dgm:spPr/>
      <dgm:t>
        <a:bodyPr/>
        <a:lstStyle/>
        <a:p>
          <a:endParaRPr lang="en-GB"/>
        </a:p>
      </dgm:t>
    </dgm:pt>
    <dgm:pt modelId="{DB25C0C3-04D9-45E9-BD1E-EF170EA1D178}">
      <dgm:prSet phldrT="[Texte]" custT="1"/>
      <dgm:spPr/>
      <dgm:t>
        <a:bodyPr/>
        <a:lstStyle/>
        <a:p>
          <a:r>
            <a:rPr lang="en-US" sz="1200" b="1" noProof="0" dirty="0" smtClean="0"/>
            <a:t>Data profiling</a:t>
          </a:r>
        </a:p>
        <a:p>
          <a:r>
            <a:rPr lang="en-US" sz="1200" noProof="0" dirty="0" smtClean="0"/>
            <a:t>(on entire business objects)</a:t>
          </a:r>
          <a:endParaRPr lang="en-US" sz="1200" noProof="0" dirty="0"/>
        </a:p>
      </dgm:t>
    </dgm:pt>
    <dgm:pt modelId="{B567D447-BBFE-4F6D-9466-AB8E7044C312}" type="parTrans" cxnId="{ADF51B23-D2D2-47DE-9353-A7DACDACFB5B}">
      <dgm:prSet/>
      <dgm:spPr/>
      <dgm:t>
        <a:bodyPr/>
        <a:lstStyle/>
        <a:p>
          <a:endParaRPr lang="en-GB"/>
        </a:p>
      </dgm:t>
    </dgm:pt>
    <dgm:pt modelId="{4B9D8778-4B51-4CEF-A220-D4A37ABA51DA}" type="sibTrans" cxnId="{ADF51B23-D2D2-47DE-9353-A7DACDACFB5B}">
      <dgm:prSet/>
      <dgm:spPr/>
      <dgm:t>
        <a:bodyPr/>
        <a:lstStyle/>
        <a:p>
          <a:endParaRPr lang="en-GB"/>
        </a:p>
      </dgm:t>
    </dgm:pt>
    <dgm:pt modelId="{BA3BB2D4-5510-4E6C-9465-E92CAA02BC4D}" type="pres">
      <dgm:prSet presAssocID="{DAF8A9BC-13B9-455A-9512-5D98AF7BFBF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C880887-19DE-4980-BB97-C965D35F8A48}" type="pres">
      <dgm:prSet presAssocID="{DAF8A9BC-13B9-455A-9512-5D98AF7BFBFA}" presName="arrow" presStyleLbl="bgShp" presStyleIdx="0" presStyleCnt="1" custScaleX="117647"/>
      <dgm:spPr/>
    </dgm:pt>
    <dgm:pt modelId="{50CAC458-2409-409F-B61F-218670466F48}" type="pres">
      <dgm:prSet presAssocID="{DAF8A9BC-13B9-455A-9512-5D98AF7BFBFA}" presName="linearProcess" presStyleCnt="0"/>
      <dgm:spPr/>
    </dgm:pt>
    <dgm:pt modelId="{61148BA2-FA52-4939-BF7D-E70194128EAC}" type="pres">
      <dgm:prSet presAssocID="{814BD188-2521-4562-B518-A0A77C5F4A6D}" presName="textNode" presStyleLbl="node1" presStyleIdx="0" presStyleCnt="7" custScaleY="13297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679D9C-0028-4F4F-8190-3AFF710CB5F6}" type="pres">
      <dgm:prSet presAssocID="{A7E6B105-272C-4C47-BD4B-C880183CEA1F}" presName="sibTrans" presStyleCnt="0"/>
      <dgm:spPr/>
    </dgm:pt>
    <dgm:pt modelId="{C7A095A5-06B8-4135-9466-0384C50D00F7}" type="pres">
      <dgm:prSet presAssocID="{2B5014EA-C52F-498C-BDFE-D85C8B545FEC}" presName="textNode" presStyleLbl="node1" presStyleIdx="1" presStyleCnt="7" custScaleY="132979" custLinFactNeighborX="-51069" custLinFactNeighborY="135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840CFC5-665F-4554-9940-6D2D61704317}" type="pres">
      <dgm:prSet presAssocID="{1E0FAD42-BE4C-4B37-B6E2-8735F459F4A1}" presName="sibTrans" presStyleCnt="0"/>
      <dgm:spPr/>
    </dgm:pt>
    <dgm:pt modelId="{BADA31B9-D4BB-4B33-9FA1-0F0230EDE386}" type="pres">
      <dgm:prSet presAssocID="{E13E4260-EE64-45EF-9CE1-2D36BB7A26CF}" presName="textNode" presStyleLbl="node1" presStyleIdx="2" presStyleCnt="7" custScaleY="133603" custLinFactX="88125" custLinFactNeighborX="100000" custLinFactNeighborY="13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C43597-EEB8-4B40-B2C7-A5702EEDB53C}" type="pres">
      <dgm:prSet presAssocID="{A27CB711-D71E-4D8D-8D8B-8F047BF449B2}" presName="sibTrans" presStyleCnt="0"/>
      <dgm:spPr/>
    </dgm:pt>
    <dgm:pt modelId="{8F9AB5CE-1C02-43EB-8B63-EE5B05AB8472}" type="pres">
      <dgm:prSet presAssocID="{5FCA172F-E5A3-49B7-9F15-50EA6AB71D07}" presName="textNode" presStyleLbl="node1" presStyleIdx="3" presStyleCnt="7" custScaleY="130890" custLinFactX="87073" custLinFactNeighborX="100000" custLinFactNeighborY="13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587313-42B1-40E0-8142-5836D05C34A9}" type="pres">
      <dgm:prSet presAssocID="{A1E04DE0-EFFC-4A5F-BA36-D589E6A917CE}" presName="sibTrans" presStyleCnt="0"/>
      <dgm:spPr/>
    </dgm:pt>
    <dgm:pt modelId="{AB547369-2F32-4A5D-ADA5-C15773E36F51}" type="pres">
      <dgm:prSet presAssocID="{FB66EC8A-C098-4A41-BB27-C753BD3109A2}" presName="textNode" presStyleLbl="node1" presStyleIdx="4" presStyleCnt="7" custScaleY="125469" custLinFactX="89793" custLinFactNeighborX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47A6A2-311B-4411-A6FE-365088BB1CD3}" type="pres">
      <dgm:prSet presAssocID="{5156BA35-A781-435B-AAFE-1F2CDD7E2B47}" presName="sibTrans" presStyleCnt="0"/>
      <dgm:spPr/>
    </dgm:pt>
    <dgm:pt modelId="{E792DEFB-FCC8-422A-A136-D118195473B8}" type="pres">
      <dgm:prSet presAssocID="{6A167220-569A-4157-8195-F5E2DE58B11C}" presName="textNode" presStyleLbl="node1" presStyleIdx="5" presStyleCnt="7" custScaleY="132979" custLinFactX="88456" custLinFactNeighborX="100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EB43D3-45AA-4A58-BF98-1ED50C398BCD}" type="pres">
      <dgm:prSet presAssocID="{EB6FDD32-E15D-496D-B90B-0847C0F4BC8D}" presName="sibTrans" presStyleCnt="0"/>
      <dgm:spPr/>
    </dgm:pt>
    <dgm:pt modelId="{DD9AAEAD-8A87-436D-B9CA-1CC56943331A}" type="pres">
      <dgm:prSet presAssocID="{DB25C0C3-04D9-45E9-BD1E-EF170EA1D178}" presName="textNode" presStyleLbl="node1" presStyleIdx="6" presStyleCnt="7" custScaleY="136314" custLinFactX="-400000" custLinFactNeighborX="-486165" custLinFactNeighborY="13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CB91455-03A2-4695-B7E5-19DE44A7AEE8}" srcId="{DAF8A9BC-13B9-455A-9512-5D98AF7BFBFA}" destId="{814BD188-2521-4562-B518-A0A77C5F4A6D}" srcOrd="0" destOrd="0" parTransId="{CCEA37EA-AF14-4FF8-B275-7B019F909C75}" sibTransId="{A7E6B105-272C-4C47-BD4B-C880183CEA1F}"/>
    <dgm:cxn modelId="{7FA72048-5F5D-43D0-BE3B-61E193EE97A9}" type="presOf" srcId="{6A167220-569A-4157-8195-F5E2DE58B11C}" destId="{E792DEFB-FCC8-422A-A136-D118195473B8}" srcOrd="0" destOrd="0" presId="urn:microsoft.com/office/officeart/2005/8/layout/hProcess9"/>
    <dgm:cxn modelId="{ADF51B23-D2D2-47DE-9353-A7DACDACFB5B}" srcId="{DAF8A9BC-13B9-455A-9512-5D98AF7BFBFA}" destId="{DB25C0C3-04D9-45E9-BD1E-EF170EA1D178}" srcOrd="6" destOrd="0" parTransId="{B567D447-BBFE-4F6D-9466-AB8E7044C312}" sibTransId="{4B9D8778-4B51-4CEF-A220-D4A37ABA51DA}"/>
    <dgm:cxn modelId="{08A9CB67-9A2C-4E05-A9F2-AB18016418B2}" type="presOf" srcId="{DB25C0C3-04D9-45E9-BD1E-EF170EA1D178}" destId="{DD9AAEAD-8A87-436D-B9CA-1CC56943331A}" srcOrd="0" destOrd="0" presId="urn:microsoft.com/office/officeart/2005/8/layout/hProcess9"/>
    <dgm:cxn modelId="{ED6FC0FD-1BB3-47A9-B053-0E08843E9E96}" type="presOf" srcId="{E13E4260-EE64-45EF-9CE1-2D36BB7A26CF}" destId="{BADA31B9-D4BB-4B33-9FA1-0F0230EDE386}" srcOrd="0" destOrd="0" presId="urn:microsoft.com/office/officeart/2005/8/layout/hProcess9"/>
    <dgm:cxn modelId="{54816D55-5CCD-4BD0-89C5-B99CA9E86105}" srcId="{DAF8A9BC-13B9-455A-9512-5D98AF7BFBFA}" destId="{2B5014EA-C52F-498C-BDFE-D85C8B545FEC}" srcOrd="1" destOrd="0" parTransId="{D2B36272-A0E8-4ABC-A265-70B29C45EBF1}" sibTransId="{1E0FAD42-BE4C-4B37-B6E2-8735F459F4A1}"/>
    <dgm:cxn modelId="{DCD7428D-2E00-4477-9625-426CDA763854}" type="presOf" srcId="{5FCA172F-E5A3-49B7-9F15-50EA6AB71D07}" destId="{8F9AB5CE-1C02-43EB-8B63-EE5B05AB8472}" srcOrd="0" destOrd="0" presId="urn:microsoft.com/office/officeart/2005/8/layout/hProcess9"/>
    <dgm:cxn modelId="{CEC5F41D-312B-4C1B-9FDF-B9837A0AADE7}" type="presOf" srcId="{DAF8A9BC-13B9-455A-9512-5D98AF7BFBFA}" destId="{BA3BB2D4-5510-4E6C-9465-E92CAA02BC4D}" srcOrd="0" destOrd="0" presId="urn:microsoft.com/office/officeart/2005/8/layout/hProcess9"/>
    <dgm:cxn modelId="{860276A1-4537-4594-92B8-EF72AA2A2574}" srcId="{DAF8A9BC-13B9-455A-9512-5D98AF7BFBFA}" destId="{5FCA172F-E5A3-49B7-9F15-50EA6AB71D07}" srcOrd="3" destOrd="0" parTransId="{74931C37-0EFB-41FE-9D8A-0439E615EE2F}" sibTransId="{A1E04DE0-EFFC-4A5F-BA36-D589E6A917CE}"/>
    <dgm:cxn modelId="{F1954A2B-12E0-4DD7-A950-688899903A76}" type="presOf" srcId="{FB66EC8A-C098-4A41-BB27-C753BD3109A2}" destId="{AB547369-2F32-4A5D-ADA5-C15773E36F51}" srcOrd="0" destOrd="0" presId="urn:microsoft.com/office/officeart/2005/8/layout/hProcess9"/>
    <dgm:cxn modelId="{34D0C78A-006B-4103-ABF3-490AB1ACF7B0}" type="presOf" srcId="{814BD188-2521-4562-B518-A0A77C5F4A6D}" destId="{61148BA2-FA52-4939-BF7D-E70194128EAC}" srcOrd="0" destOrd="0" presId="urn:microsoft.com/office/officeart/2005/8/layout/hProcess9"/>
    <dgm:cxn modelId="{70E1BA35-3204-4427-9BE8-A227445C5003}" srcId="{DAF8A9BC-13B9-455A-9512-5D98AF7BFBFA}" destId="{FB66EC8A-C098-4A41-BB27-C753BD3109A2}" srcOrd="4" destOrd="0" parTransId="{76546116-2D77-4D05-A4FA-0937C7B0159B}" sibTransId="{5156BA35-A781-435B-AAFE-1F2CDD7E2B47}"/>
    <dgm:cxn modelId="{1A921FE9-FDE2-4434-BB7D-C8223344398A}" type="presOf" srcId="{2B5014EA-C52F-498C-BDFE-D85C8B545FEC}" destId="{C7A095A5-06B8-4135-9466-0384C50D00F7}" srcOrd="0" destOrd="0" presId="urn:microsoft.com/office/officeart/2005/8/layout/hProcess9"/>
    <dgm:cxn modelId="{950C9561-EE41-450E-95B2-E85054C540A4}" srcId="{DAF8A9BC-13B9-455A-9512-5D98AF7BFBFA}" destId="{6A167220-569A-4157-8195-F5E2DE58B11C}" srcOrd="5" destOrd="0" parTransId="{1538D69C-B25C-4272-9B68-1C6CD6F27C96}" sibTransId="{EB6FDD32-E15D-496D-B90B-0847C0F4BC8D}"/>
    <dgm:cxn modelId="{8E066EA4-C7E4-49A1-B56C-3CE81455798F}" srcId="{DAF8A9BC-13B9-455A-9512-5D98AF7BFBFA}" destId="{E13E4260-EE64-45EF-9CE1-2D36BB7A26CF}" srcOrd="2" destOrd="0" parTransId="{AEC4EEE8-D60E-4ABC-8E90-627408405D09}" sibTransId="{A27CB711-D71E-4D8D-8D8B-8F047BF449B2}"/>
    <dgm:cxn modelId="{7E7F8460-66CA-4D09-A01A-5CBA777D5AAA}" type="presParOf" srcId="{BA3BB2D4-5510-4E6C-9465-E92CAA02BC4D}" destId="{9C880887-19DE-4980-BB97-C965D35F8A48}" srcOrd="0" destOrd="0" presId="urn:microsoft.com/office/officeart/2005/8/layout/hProcess9"/>
    <dgm:cxn modelId="{0E241836-139F-432B-BF00-C4C17F2638BA}" type="presParOf" srcId="{BA3BB2D4-5510-4E6C-9465-E92CAA02BC4D}" destId="{50CAC458-2409-409F-B61F-218670466F48}" srcOrd="1" destOrd="0" presId="urn:microsoft.com/office/officeart/2005/8/layout/hProcess9"/>
    <dgm:cxn modelId="{84F48736-EFB7-4900-A08A-D0E9165B45FA}" type="presParOf" srcId="{50CAC458-2409-409F-B61F-218670466F48}" destId="{61148BA2-FA52-4939-BF7D-E70194128EAC}" srcOrd="0" destOrd="0" presId="urn:microsoft.com/office/officeart/2005/8/layout/hProcess9"/>
    <dgm:cxn modelId="{9B30FD4B-BB70-4F31-AD3C-41D1C3599825}" type="presParOf" srcId="{50CAC458-2409-409F-B61F-218670466F48}" destId="{70679D9C-0028-4F4F-8190-3AFF710CB5F6}" srcOrd="1" destOrd="0" presId="urn:microsoft.com/office/officeart/2005/8/layout/hProcess9"/>
    <dgm:cxn modelId="{22767C90-6DB6-4BA3-A0E4-9F952582B271}" type="presParOf" srcId="{50CAC458-2409-409F-B61F-218670466F48}" destId="{C7A095A5-06B8-4135-9466-0384C50D00F7}" srcOrd="2" destOrd="0" presId="urn:microsoft.com/office/officeart/2005/8/layout/hProcess9"/>
    <dgm:cxn modelId="{3C57C881-3949-4A13-A6C6-3074D3D8CD84}" type="presParOf" srcId="{50CAC458-2409-409F-B61F-218670466F48}" destId="{F840CFC5-665F-4554-9940-6D2D61704317}" srcOrd="3" destOrd="0" presId="urn:microsoft.com/office/officeart/2005/8/layout/hProcess9"/>
    <dgm:cxn modelId="{1979E957-4A24-4D61-B496-2AF85A5613F9}" type="presParOf" srcId="{50CAC458-2409-409F-B61F-218670466F48}" destId="{BADA31B9-D4BB-4B33-9FA1-0F0230EDE386}" srcOrd="4" destOrd="0" presId="urn:microsoft.com/office/officeart/2005/8/layout/hProcess9"/>
    <dgm:cxn modelId="{C760A65F-EE5F-4107-A8B6-46EAFF3D3985}" type="presParOf" srcId="{50CAC458-2409-409F-B61F-218670466F48}" destId="{7EC43597-EEB8-4B40-B2C7-A5702EEDB53C}" srcOrd="5" destOrd="0" presId="urn:microsoft.com/office/officeart/2005/8/layout/hProcess9"/>
    <dgm:cxn modelId="{16DA99EB-264E-434D-9D97-9E9A4F7F846C}" type="presParOf" srcId="{50CAC458-2409-409F-B61F-218670466F48}" destId="{8F9AB5CE-1C02-43EB-8B63-EE5B05AB8472}" srcOrd="6" destOrd="0" presId="urn:microsoft.com/office/officeart/2005/8/layout/hProcess9"/>
    <dgm:cxn modelId="{39A35A23-D68A-4A53-8757-73A6BD35AE28}" type="presParOf" srcId="{50CAC458-2409-409F-B61F-218670466F48}" destId="{07587313-42B1-40E0-8142-5836D05C34A9}" srcOrd="7" destOrd="0" presId="urn:microsoft.com/office/officeart/2005/8/layout/hProcess9"/>
    <dgm:cxn modelId="{D3431FAE-B037-40F2-B9A1-D780C4E3B196}" type="presParOf" srcId="{50CAC458-2409-409F-B61F-218670466F48}" destId="{AB547369-2F32-4A5D-ADA5-C15773E36F51}" srcOrd="8" destOrd="0" presId="urn:microsoft.com/office/officeart/2005/8/layout/hProcess9"/>
    <dgm:cxn modelId="{B09EB71D-E8C9-43F8-A28A-A86EB7671C27}" type="presParOf" srcId="{50CAC458-2409-409F-B61F-218670466F48}" destId="{EB47A6A2-311B-4411-A6FE-365088BB1CD3}" srcOrd="9" destOrd="0" presId="urn:microsoft.com/office/officeart/2005/8/layout/hProcess9"/>
    <dgm:cxn modelId="{35ECE105-395F-4704-9E8D-B6C1AA38F38C}" type="presParOf" srcId="{50CAC458-2409-409F-B61F-218670466F48}" destId="{E792DEFB-FCC8-422A-A136-D118195473B8}" srcOrd="10" destOrd="0" presId="urn:microsoft.com/office/officeart/2005/8/layout/hProcess9"/>
    <dgm:cxn modelId="{CA47D496-B3D8-4E9D-9302-14E2B1ED107B}" type="presParOf" srcId="{50CAC458-2409-409F-B61F-218670466F48}" destId="{FFEB43D3-45AA-4A58-BF98-1ED50C398BCD}" srcOrd="11" destOrd="0" presId="urn:microsoft.com/office/officeart/2005/8/layout/hProcess9"/>
    <dgm:cxn modelId="{99BC12A6-FBCC-4DB0-B615-FC7EA154CADD}" type="presParOf" srcId="{50CAC458-2409-409F-B61F-218670466F48}" destId="{DD9AAEAD-8A87-436D-B9CA-1CC56943331A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8131F-A2C9-4F79-9AC9-F0CE4B6C94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C4FBBD-6468-4A4A-A482-59FCFF0B1E3D}">
      <dgm:prSet custT="1"/>
      <dgm:spPr/>
      <dgm:t>
        <a:bodyPr/>
        <a:lstStyle/>
        <a:p>
          <a:r>
            <a:rPr lang="en-GB" sz="1100" dirty="0" smtClean="0"/>
            <a:t>Data mining </a:t>
          </a:r>
        </a:p>
        <a:p>
          <a:r>
            <a:rPr lang="en-GB" sz="1100" dirty="0" smtClean="0"/>
            <a:t>algorithms</a:t>
          </a:r>
        </a:p>
      </dgm:t>
    </dgm:pt>
    <dgm:pt modelId="{E123E81B-BEB2-4C61-AD18-D6A0EC7E50EB}" type="parTrans" cxnId="{E2C71D21-2016-454B-8CD1-7CA0889C97D0}">
      <dgm:prSet/>
      <dgm:spPr/>
      <dgm:t>
        <a:bodyPr/>
        <a:lstStyle/>
        <a:p>
          <a:endParaRPr lang="en-GB"/>
        </a:p>
      </dgm:t>
    </dgm:pt>
    <dgm:pt modelId="{4784A21C-BAD0-4F9B-9699-861C7554DCD0}" type="sibTrans" cxnId="{E2C71D21-2016-454B-8CD1-7CA0889C97D0}">
      <dgm:prSet/>
      <dgm:spPr/>
      <dgm:t>
        <a:bodyPr/>
        <a:lstStyle/>
        <a:p>
          <a:endParaRPr lang="en-GB"/>
        </a:p>
      </dgm:t>
    </dgm:pt>
    <dgm:pt modelId="{5E8348CF-953B-4FFC-A3EB-0A5ACE75A42E}">
      <dgm:prSet custT="1"/>
      <dgm:spPr>
        <a:solidFill>
          <a:srgbClr val="00B0F0"/>
        </a:solidFill>
      </dgm:spPr>
      <dgm:t>
        <a:bodyPr/>
        <a:lstStyle/>
        <a:p>
          <a:r>
            <a:rPr lang="en-GB" sz="1200" dirty="0" smtClean="0"/>
            <a:t>Complex calculations</a:t>
          </a:r>
          <a:endParaRPr lang="en-GB" sz="1200" dirty="0"/>
        </a:p>
      </dgm:t>
    </dgm:pt>
    <dgm:pt modelId="{DEB867EB-3EAE-485D-8205-4F01C4B5DCB1}" type="parTrans" cxnId="{CE177AD0-1104-4179-A430-1B4D5E4A5AAB}">
      <dgm:prSet/>
      <dgm:spPr/>
      <dgm:t>
        <a:bodyPr/>
        <a:lstStyle/>
        <a:p>
          <a:endParaRPr lang="en-GB"/>
        </a:p>
      </dgm:t>
    </dgm:pt>
    <dgm:pt modelId="{21867379-C2B2-4EA7-A0EF-1DF658D61BC7}" type="sibTrans" cxnId="{CE177AD0-1104-4179-A430-1B4D5E4A5AAB}">
      <dgm:prSet/>
      <dgm:spPr/>
      <dgm:t>
        <a:bodyPr/>
        <a:lstStyle/>
        <a:p>
          <a:endParaRPr lang="en-GB"/>
        </a:p>
      </dgm:t>
    </dgm:pt>
    <dgm:pt modelId="{F43478DB-657F-4ED0-9847-919962C106B5}" type="pres">
      <dgm:prSet presAssocID="{1FC8131F-A2C9-4F79-9AC9-F0CE4B6C948F}" presName="Name0" presStyleCnt="0">
        <dgm:presLayoutVars>
          <dgm:dir/>
          <dgm:animLvl val="lvl"/>
          <dgm:resizeHandles val="exact"/>
        </dgm:presLayoutVars>
      </dgm:prSet>
      <dgm:spPr/>
    </dgm:pt>
    <dgm:pt modelId="{78ACFA76-1C19-447E-A0F4-9E2854BDEB90}" type="pres">
      <dgm:prSet presAssocID="{5E8348CF-953B-4FFC-A3EB-0A5ACE75A42E}" presName="parTxOnly" presStyleLbl="node1" presStyleIdx="0" presStyleCnt="2" custScaleX="157538" custScaleY="158735" custLinFactX="-2763" custLinFactNeighborX="-100000" custLinFactNeighborY="3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A77C21-B790-485E-9220-3A45F2D0C91E}" type="pres">
      <dgm:prSet presAssocID="{21867379-C2B2-4EA7-A0EF-1DF658D61BC7}" presName="parTxOnlySpace" presStyleCnt="0"/>
      <dgm:spPr/>
    </dgm:pt>
    <dgm:pt modelId="{4BB6A0DC-FFA2-47BE-8F0B-D90F9CCB7716}" type="pres">
      <dgm:prSet presAssocID="{21C4FBBD-6468-4A4A-A482-59FCFF0B1E3D}" presName="parTxOnly" presStyleLbl="node1" presStyleIdx="1" presStyleCnt="2" custScaleX="181059" custScaleY="159537" custLinFactX="-2180" custLinFactNeighborX="-100000" custLinFactNeighborY="26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525BB45-6E5F-462D-970D-72278A36726D}" type="presOf" srcId="{21C4FBBD-6468-4A4A-A482-59FCFF0B1E3D}" destId="{4BB6A0DC-FFA2-47BE-8F0B-D90F9CCB7716}" srcOrd="0" destOrd="0" presId="urn:microsoft.com/office/officeart/2005/8/layout/chevron1"/>
    <dgm:cxn modelId="{BAB772E2-3A57-4DD6-876B-2B1157C72FAF}" type="presOf" srcId="{1FC8131F-A2C9-4F79-9AC9-F0CE4B6C948F}" destId="{F43478DB-657F-4ED0-9847-919962C106B5}" srcOrd="0" destOrd="0" presId="urn:microsoft.com/office/officeart/2005/8/layout/chevron1"/>
    <dgm:cxn modelId="{E2C71D21-2016-454B-8CD1-7CA0889C97D0}" srcId="{1FC8131F-A2C9-4F79-9AC9-F0CE4B6C948F}" destId="{21C4FBBD-6468-4A4A-A482-59FCFF0B1E3D}" srcOrd="1" destOrd="0" parTransId="{E123E81B-BEB2-4C61-AD18-D6A0EC7E50EB}" sibTransId="{4784A21C-BAD0-4F9B-9699-861C7554DCD0}"/>
    <dgm:cxn modelId="{CE177AD0-1104-4179-A430-1B4D5E4A5AAB}" srcId="{1FC8131F-A2C9-4F79-9AC9-F0CE4B6C948F}" destId="{5E8348CF-953B-4FFC-A3EB-0A5ACE75A42E}" srcOrd="0" destOrd="0" parTransId="{DEB867EB-3EAE-485D-8205-4F01C4B5DCB1}" sibTransId="{21867379-C2B2-4EA7-A0EF-1DF658D61BC7}"/>
    <dgm:cxn modelId="{CFEA6D7F-7C08-41C6-8E26-046104EBDD24}" type="presOf" srcId="{5E8348CF-953B-4FFC-A3EB-0A5ACE75A42E}" destId="{78ACFA76-1C19-447E-A0F4-9E2854BDEB90}" srcOrd="0" destOrd="0" presId="urn:microsoft.com/office/officeart/2005/8/layout/chevron1"/>
    <dgm:cxn modelId="{3FB8ADD0-0C47-471F-BE85-A77579585955}" type="presParOf" srcId="{F43478DB-657F-4ED0-9847-919962C106B5}" destId="{78ACFA76-1C19-447E-A0F4-9E2854BDEB90}" srcOrd="0" destOrd="0" presId="urn:microsoft.com/office/officeart/2005/8/layout/chevron1"/>
    <dgm:cxn modelId="{6693B664-EDD3-490A-9645-E18FD1788743}" type="presParOf" srcId="{F43478DB-657F-4ED0-9847-919962C106B5}" destId="{8FA77C21-B790-485E-9220-3A45F2D0C91E}" srcOrd="1" destOrd="0" presId="urn:microsoft.com/office/officeart/2005/8/layout/chevron1"/>
    <dgm:cxn modelId="{867AF9FC-144E-4277-A59C-01A4006FB61E}" type="presParOf" srcId="{F43478DB-657F-4ED0-9847-919962C106B5}" destId="{4BB6A0DC-FFA2-47BE-8F0B-D90F9CCB771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C8131F-A2C9-4F79-9AC9-F0CE4B6C94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DD602EA-D8BF-4896-8AD2-5DC0955615AE}">
      <dgm:prSet phldrT="[Texte]" custT="1"/>
      <dgm:spPr>
        <a:solidFill>
          <a:srgbClr val="00B050"/>
        </a:solidFill>
      </dgm:spPr>
      <dgm:t>
        <a:bodyPr/>
        <a:lstStyle/>
        <a:p>
          <a:r>
            <a:rPr lang="en-GB" sz="2400" dirty="0" smtClean="0"/>
            <a:t>Embedded BI</a:t>
          </a:r>
          <a:endParaRPr lang="en-GB" sz="2400" dirty="0"/>
        </a:p>
      </dgm:t>
    </dgm:pt>
    <dgm:pt modelId="{F96978A4-E3CF-4E06-AE89-62515C279D26}" type="parTrans" cxnId="{3A82B78F-37A2-465A-B252-2E76CBC4B923}">
      <dgm:prSet/>
      <dgm:spPr/>
      <dgm:t>
        <a:bodyPr/>
        <a:lstStyle/>
        <a:p>
          <a:endParaRPr lang="en-GB" sz="2400"/>
        </a:p>
      </dgm:t>
    </dgm:pt>
    <dgm:pt modelId="{FB63109E-6523-4672-9A89-8688B090ACF0}" type="sibTrans" cxnId="{3A82B78F-37A2-465A-B252-2E76CBC4B923}">
      <dgm:prSet/>
      <dgm:spPr/>
      <dgm:t>
        <a:bodyPr/>
        <a:lstStyle/>
        <a:p>
          <a:endParaRPr lang="en-GB" sz="2400"/>
        </a:p>
      </dgm:t>
    </dgm:pt>
    <dgm:pt modelId="{DE3768C3-A656-4CF9-9573-FDA732A8E3E4}">
      <dgm:prSet phldrT="[Texte]" custT="1"/>
      <dgm:spPr/>
      <dgm:t>
        <a:bodyPr/>
        <a:lstStyle/>
        <a:p>
          <a:r>
            <a:rPr lang="en-GB" sz="2400" dirty="0" smtClean="0"/>
            <a:t>Advanced analytics</a:t>
          </a:r>
          <a:endParaRPr lang="en-GB" sz="2400" dirty="0"/>
        </a:p>
      </dgm:t>
    </dgm:pt>
    <dgm:pt modelId="{4E376395-5670-4483-8042-039FF9AB90A4}" type="parTrans" cxnId="{24501AA8-64CB-4C35-8210-B761623E5102}">
      <dgm:prSet/>
      <dgm:spPr/>
      <dgm:t>
        <a:bodyPr/>
        <a:lstStyle/>
        <a:p>
          <a:endParaRPr lang="en-GB" sz="2400"/>
        </a:p>
      </dgm:t>
    </dgm:pt>
    <dgm:pt modelId="{7E22B5DF-F9A5-464F-A9A2-0E15F362E7F6}" type="sibTrans" cxnId="{24501AA8-64CB-4C35-8210-B761623E5102}">
      <dgm:prSet/>
      <dgm:spPr/>
      <dgm:t>
        <a:bodyPr/>
        <a:lstStyle/>
        <a:p>
          <a:endParaRPr lang="en-GB" sz="2400"/>
        </a:p>
      </dgm:t>
    </dgm:pt>
    <dgm:pt modelId="{BF9FE8A5-EFC2-4CA9-A120-5F044249E0F3}">
      <dgm:prSet phldrT="[Texte]" custT="1"/>
      <dgm:spPr>
        <a:solidFill>
          <a:srgbClr val="FF0000"/>
        </a:solidFill>
      </dgm:spPr>
      <dgm:t>
        <a:bodyPr/>
        <a:lstStyle/>
        <a:p>
          <a:pPr algn="ctr"/>
          <a:r>
            <a:rPr lang="en-GB" sz="1800" dirty="0" smtClean="0"/>
            <a:t>Enterprise BI</a:t>
          </a:r>
          <a:endParaRPr lang="en-GB" sz="1800" dirty="0"/>
        </a:p>
      </dgm:t>
    </dgm:pt>
    <dgm:pt modelId="{4EF32D13-2FD0-4FAE-87DE-C88BEE9BE4D7}" type="parTrans" cxnId="{5A07557F-955D-44EC-BABD-D15FC80D9824}">
      <dgm:prSet/>
      <dgm:spPr/>
      <dgm:t>
        <a:bodyPr/>
        <a:lstStyle/>
        <a:p>
          <a:endParaRPr lang="en-GB"/>
        </a:p>
      </dgm:t>
    </dgm:pt>
    <dgm:pt modelId="{B2B833F2-5D41-43E1-BF1A-8B515B397040}" type="sibTrans" cxnId="{5A07557F-955D-44EC-BABD-D15FC80D9824}">
      <dgm:prSet/>
      <dgm:spPr/>
      <dgm:t>
        <a:bodyPr/>
        <a:lstStyle/>
        <a:p>
          <a:endParaRPr lang="en-GB"/>
        </a:p>
      </dgm:t>
    </dgm:pt>
    <dgm:pt modelId="{F43478DB-657F-4ED0-9847-919962C106B5}" type="pres">
      <dgm:prSet presAssocID="{1FC8131F-A2C9-4F79-9AC9-F0CE4B6C948F}" presName="Name0" presStyleCnt="0">
        <dgm:presLayoutVars>
          <dgm:dir/>
          <dgm:animLvl val="lvl"/>
          <dgm:resizeHandles val="exact"/>
        </dgm:presLayoutVars>
      </dgm:prSet>
      <dgm:spPr/>
    </dgm:pt>
    <dgm:pt modelId="{CE6CE258-A78F-4B35-8D44-E1E28B4A5D43}" type="pres">
      <dgm:prSet presAssocID="{3DD602EA-D8BF-4896-8AD2-5DC0955615AE}" presName="parTxOnly" presStyleLbl="node1" presStyleIdx="0" presStyleCnt="3" custScaleX="54379" custLinFactX="-1668" custLinFactNeighborX="-100000" custLinFactNeighborY="64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BBEE2E-6D07-4FD8-95AF-A43EDB11C54C}" type="pres">
      <dgm:prSet presAssocID="{FB63109E-6523-4672-9A89-8688B090ACF0}" presName="parTxOnlySpace" presStyleCnt="0"/>
      <dgm:spPr/>
    </dgm:pt>
    <dgm:pt modelId="{A51F18DB-8B0B-4C6C-B5F3-0BC950A032B9}" type="pres">
      <dgm:prSet presAssocID="{BF9FE8A5-EFC2-4CA9-A120-5F044249E0F3}" presName="parTxOnly" presStyleLbl="node1" presStyleIdx="1" presStyleCnt="3" custScaleX="15711" custLinFactNeighborX="-10876" custLinFactNeighborY="-13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7AE3F6-3B16-478D-B1A6-6DA4BED37122}" type="pres">
      <dgm:prSet presAssocID="{B2B833F2-5D41-43E1-BF1A-8B515B397040}" presName="parTxOnlySpace" presStyleCnt="0"/>
      <dgm:spPr/>
    </dgm:pt>
    <dgm:pt modelId="{959BB3F8-4484-4AA1-9A11-0300D55A49E4}" type="pres">
      <dgm:prSet presAssocID="{DE3768C3-A656-4CF9-9573-FDA732A8E3E4}" presName="parTxOnly" presStyleLbl="node1" presStyleIdx="2" presStyleCnt="3" custScaleX="32835" custLinFactNeighborX="70598" custLinFactNeighborY="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05F5D1C-A88A-4C9B-8F75-158B9609ED76}" type="presOf" srcId="{DE3768C3-A656-4CF9-9573-FDA732A8E3E4}" destId="{959BB3F8-4484-4AA1-9A11-0300D55A49E4}" srcOrd="0" destOrd="0" presId="urn:microsoft.com/office/officeart/2005/8/layout/chevron1"/>
    <dgm:cxn modelId="{01A1C20F-6EE9-4A3F-A013-1E7662AEE47C}" type="presOf" srcId="{1FC8131F-A2C9-4F79-9AC9-F0CE4B6C948F}" destId="{F43478DB-657F-4ED0-9847-919962C106B5}" srcOrd="0" destOrd="0" presId="urn:microsoft.com/office/officeart/2005/8/layout/chevron1"/>
    <dgm:cxn modelId="{3A82B78F-37A2-465A-B252-2E76CBC4B923}" srcId="{1FC8131F-A2C9-4F79-9AC9-F0CE4B6C948F}" destId="{3DD602EA-D8BF-4896-8AD2-5DC0955615AE}" srcOrd="0" destOrd="0" parTransId="{F96978A4-E3CF-4E06-AE89-62515C279D26}" sibTransId="{FB63109E-6523-4672-9A89-8688B090ACF0}"/>
    <dgm:cxn modelId="{5A07557F-955D-44EC-BABD-D15FC80D9824}" srcId="{1FC8131F-A2C9-4F79-9AC9-F0CE4B6C948F}" destId="{BF9FE8A5-EFC2-4CA9-A120-5F044249E0F3}" srcOrd="1" destOrd="0" parTransId="{4EF32D13-2FD0-4FAE-87DE-C88BEE9BE4D7}" sibTransId="{B2B833F2-5D41-43E1-BF1A-8B515B397040}"/>
    <dgm:cxn modelId="{E9474987-6632-47A0-99BA-6BAD5A324119}" type="presOf" srcId="{3DD602EA-D8BF-4896-8AD2-5DC0955615AE}" destId="{CE6CE258-A78F-4B35-8D44-E1E28B4A5D43}" srcOrd="0" destOrd="0" presId="urn:microsoft.com/office/officeart/2005/8/layout/chevron1"/>
    <dgm:cxn modelId="{24501AA8-64CB-4C35-8210-B761623E5102}" srcId="{1FC8131F-A2C9-4F79-9AC9-F0CE4B6C948F}" destId="{DE3768C3-A656-4CF9-9573-FDA732A8E3E4}" srcOrd="2" destOrd="0" parTransId="{4E376395-5670-4483-8042-039FF9AB90A4}" sibTransId="{7E22B5DF-F9A5-464F-A9A2-0E15F362E7F6}"/>
    <dgm:cxn modelId="{D00DC1E1-5B9D-429D-899D-8FB9C57362EA}" type="presOf" srcId="{BF9FE8A5-EFC2-4CA9-A120-5F044249E0F3}" destId="{A51F18DB-8B0B-4C6C-B5F3-0BC950A032B9}" srcOrd="0" destOrd="0" presId="urn:microsoft.com/office/officeart/2005/8/layout/chevron1"/>
    <dgm:cxn modelId="{516CE652-3CA3-4BCA-80BA-271EA886339C}" type="presParOf" srcId="{F43478DB-657F-4ED0-9847-919962C106B5}" destId="{CE6CE258-A78F-4B35-8D44-E1E28B4A5D43}" srcOrd="0" destOrd="0" presId="urn:microsoft.com/office/officeart/2005/8/layout/chevron1"/>
    <dgm:cxn modelId="{6C7AB644-4E5E-4F54-B246-87547DBE31FB}" type="presParOf" srcId="{F43478DB-657F-4ED0-9847-919962C106B5}" destId="{BBBBEE2E-6D07-4FD8-95AF-A43EDB11C54C}" srcOrd="1" destOrd="0" presId="urn:microsoft.com/office/officeart/2005/8/layout/chevron1"/>
    <dgm:cxn modelId="{2C90F781-3D8A-41E2-9C10-C8E32CF61EA8}" type="presParOf" srcId="{F43478DB-657F-4ED0-9847-919962C106B5}" destId="{A51F18DB-8B0B-4C6C-B5F3-0BC950A032B9}" srcOrd="2" destOrd="0" presId="urn:microsoft.com/office/officeart/2005/8/layout/chevron1"/>
    <dgm:cxn modelId="{203D6B90-AC95-494E-B353-6921E460A6CE}" type="presParOf" srcId="{F43478DB-657F-4ED0-9847-919962C106B5}" destId="{187AE3F6-3B16-478D-B1A6-6DA4BED37122}" srcOrd="3" destOrd="0" presId="urn:microsoft.com/office/officeart/2005/8/layout/chevron1"/>
    <dgm:cxn modelId="{EE968684-7B88-494C-B329-DD35DFDD68A9}" type="presParOf" srcId="{F43478DB-657F-4ED0-9847-919962C106B5}" destId="{959BB3F8-4484-4AA1-9A11-0300D55A49E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03AB0F-948C-4569-98A3-8A6326745D4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2D7227-7C2E-4BEE-896A-9C9685C1C4BF}">
      <dgm:prSet phldrT="[Texte]" custT="1"/>
      <dgm:spPr/>
      <dgm:t>
        <a:bodyPr/>
        <a:lstStyle/>
        <a:p>
          <a:r>
            <a:rPr lang="en-GB" sz="1050" b="1" dirty="0" smtClean="0"/>
            <a:t>Need of business information</a:t>
          </a:r>
        </a:p>
        <a:p>
          <a:r>
            <a:rPr lang="en-GB" sz="1050" dirty="0" smtClean="0"/>
            <a:t>(business consultant, data analyst)</a:t>
          </a:r>
          <a:endParaRPr lang="en-GB" sz="1050" dirty="0"/>
        </a:p>
      </dgm:t>
    </dgm:pt>
    <dgm:pt modelId="{E2702A55-9AD9-4038-857C-82796DCC8B38}" type="parTrans" cxnId="{0728A7F3-B956-40A1-A973-0E06D8D6BF32}">
      <dgm:prSet/>
      <dgm:spPr/>
      <dgm:t>
        <a:bodyPr/>
        <a:lstStyle/>
        <a:p>
          <a:endParaRPr lang="en-GB" sz="2800"/>
        </a:p>
      </dgm:t>
    </dgm:pt>
    <dgm:pt modelId="{49AEA0EA-7C82-4D38-BA84-3DA17F014567}" type="sibTrans" cxnId="{0728A7F3-B956-40A1-A973-0E06D8D6BF32}">
      <dgm:prSet custT="1"/>
      <dgm:spPr/>
      <dgm:t>
        <a:bodyPr/>
        <a:lstStyle/>
        <a:p>
          <a:endParaRPr lang="en-GB" sz="900"/>
        </a:p>
      </dgm:t>
    </dgm:pt>
    <dgm:pt modelId="{C663CC0D-9336-4E4A-A212-6F6437D23290}">
      <dgm:prSet phldrT="[Texte]" custT="1"/>
      <dgm:spPr/>
      <dgm:t>
        <a:bodyPr/>
        <a:lstStyle/>
        <a:p>
          <a:r>
            <a:rPr lang="en-GB" sz="1050" b="1" dirty="0" smtClean="0"/>
            <a:t>Analytical data model research</a:t>
          </a:r>
        </a:p>
        <a:p>
          <a:r>
            <a:rPr lang="en-GB" sz="1050" dirty="0" smtClean="0"/>
            <a:t>Model relevancy assessment </a:t>
          </a:r>
        </a:p>
        <a:p>
          <a:r>
            <a:rPr lang="en-GB" sz="1050" dirty="0" smtClean="0"/>
            <a:t>(data analyst)</a:t>
          </a:r>
          <a:endParaRPr lang="en-GB" sz="1050" dirty="0"/>
        </a:p>
      </dgm:t>
    </dgm:pt>
    <dgm:pt modelId="{992558AD-0E88-4696-BC30-F619536DEDB7}" type="parTrans" cxnId="{4C841475-072B-492F-8BCA-197065EC06D7}">
      <dgm:prSet/>
      <dgm:spPr/>
      <dgm:t>
        <a:bodyPr/>
        <a:lstStyle/>
        <a:p>
          <a:endParaRPr lang="en-GB" sz="2800"/>
        </a:p>
      </dgm:t>
    </dgm:pt>
    <dgm:pt modelId="{BBFE8DFF-B7A7-4D77-9FF2-614E5A4A456C}" type="sibTrans" cxnId="{4C841475-072B-492F-8BCA-197065EC06D7}">
      <dgm:prSet custT="1"/>
      <dgm:spPr/>
      <dgm:t>
        <a:bodyPr/>
        <a:lstStyle/>
        <a:p>
          <a:endParaRPr lang="en-GB" sz="900"/>
        </a:p>
      </dgm:t>
    </dgm:pt>
    <dgm:pt modelId="{012D8534-F5C9-474C-970A-7C3DA59FB79E}">
      <dgm:prSet phldrT="[Texte]" custT="1"/>
      <dgm:spPr/>
      <dgm:t>
        <a:bodyPr/>
        <a:lstStyle/>
        <a:p>
          <a:r>
            <a:rPr lang="en-GB" sz="1050" b="1" dirty="0" smtClean="0"/>
            <a:t>Data quality assessment</a:t>
          </a:r>
        </a:p>
        <a:p>
          <a:r>
            <a:rPr lang="en-GB" sz="1050" dirty="0" smtClean="0"/>
            <a:t>(data analyst, data clerk)</a:t>
          </a:r>
          <a:endParaRPr lang="en-GB" sz="1050" dirty="0"/>
        </a:p>
      </dgm:t>
    </dgm:pt>
    <dgm:pt modelId="{06A7E10C-2222-4F3C-BDFD-624F86400301}" type="parTrans" cxnId="{058D7AD7-7C67-4A51-A5FF-7E7063D9BF79}">
      <dgm:prSet/>
      <dgm:spPr/>
      <dgm:t>
        <a:bodyPr/>
        <a:lstStyle/>
        <a:p>
          <a:endParaRPr lang="en-GB" sz="2800"/>
        </a:p>
      </dgm:t>
    </dgm:pt>
    <dgm:pt modelId="{04D2FC96-7A5E-4062-8DB3-638EFBAE11D3}" type="sibTrans" cxnId="{058D7AD7-7C67-4A51-A5FF-7E7063D9BF79}">
      <dgm:prSet custT="1"/>
      <dgm:spPr/>
      <dgm:t>
        <a:bodyPr/>
        <a:lstStyle/>
        <a:p>
          <a:endParaRPr lang="en-GB" sz="900"/>
        </a:p>
      </dgm:t>
    </dgm:pt>
    <dgm:pt modelId="{18BEAE4E-7FF9-493C-8CDE-86E438C8AFD0}">
      <dgm:prSet phldrT="[Texte]" custT="1"/>
      <dgm:spPr/>
      <dgm:t>
        <a:bodyPr/>
        <a:lstStyle/>
        <a:p>
          <a:r>
            <a:rPr lang="en-GB" sz="1050" b="1" dirty="0" smtClean="0"/>
            <a:t>Model and data quality improvement plan</a:t>
          </a:r>
        </a:p>
        <a:p>
          <a:r>
            <a:rPr lang="en-GB" sz="1050" dirty="0" smtClean="0"/>
            <a:t>(business consultant, data analyst, data clerk, BI team)</a:t>
          </a:r>
          <a:endParaRPr lang="en-GB" sz="1050" dirty="0"/>
        </a:p>
      </dgm:t>
    </dgm:pt>
    <dgm:pt modelId="{0B08FC3A-7B93-491E-B67E-3B908E6FE59A}" type="parTrans" cxnId="{013A50E0-A01F-423F-9148-9DDF77723E6A}">
      <dgm:prSet/>
      <dgm:spPr/>
      <dgm:t>
        <a:bodyPr/>
        <a:lstStyle/>
        <a:p>
          <a:endParaRPr lang="en-GB" sz="2800"/>
        </a:p>
      </dgm:t>
    </dgm:pt>
    <dgm:pt modelId="{839641BE-0F84-4F35-B24B-331D9E4F3A5D}" type="sibTrans" cxnId="{013A50E0-A01F-423F-9148-9DDF77723E6A}">
      <dgm:prSet custT="1"/>
      <dgm:spPr/>
      <dgm:t>
        <a:bodyPr/>
        <a:lstStyle/>
        <a:p>
          <a:endParaRPr lang="en-GB" sz="900"/>
        </a:p>
      </dgm:t>
    </dgm:pt>
    <dgm:pt modelId="{50DECE03-BCC0-4FB9-8C31-5B1BBEB98918}">
      <dgm:prSet phldrT="[Texte]" custT="1"/>
      <dgm:spPr/>
      <dgm:t>
        <a:bodyPr/>
        <a:lstStyle/>
        <a:p>
          <a:r>
            <a:rPr lang="en-GB" sz="1050" b="1" dirty="0" smtClean="0"/>
            <a:t>Data quality improvement </a:t>
          </a:r>
          <a:r>
            <a:rPr lang="en-GB" sz="1050" dirty="0" smtClean="0"/>
            <a:t>process (data clerk)</a:t>
          </a:r>
          <a:endParaRPr lang="en-GB" sz="1050" dirty="0"/>
        </a:p>
      </dgm:t>
    </dgm:pt>
    <dgm:pt modelId="{F990F3AD-E296-4ACE-A050-7B3518418855}" type="parTrans" cxnId="{E641EEB5-EA01-49D8-83FD-26AE61E38B5C}">
      <dgm:prSet/>
      <dgm:spPr/>
      <dgm:t>
        <a:bodyPr/>
        <a:lstStyle/>
        <a:p>
          <a:endParaRPr lang="en-GB" sz="2800"/>
        </a:p>
      </dgm:t>
    </dgm:pt>
    <dgm:pt modelId="{36EB9D6C-B52E-4AB0-B2C8-66AE25C1787F}" type="sibTrans" cxnId="{E641EEB5-EA01-49D8-83FD-26AE61E38B5C}">
      <dgm:prSet custT="1"/>
      <dgm:spPr/>
      <dgm:t>
        <a:bodyPr/>
        <a:lstStyle/>
        <a:p>
          <a:endParaRPr lang="en-GB" sz="900"/>
        </a:p>
      </dgm:t>
    </dgm:pt>
    <dgm:pt modelId="{4027971E-1B55-4323-8B5E-58F8B00DBEEA}">
      <dgm:prSet phldrT="[Texte]" custT="1"/>
      <dgm:spPr/>
      <dgm:t>
        <a:bodyPr/>
        <a:lstStyle/>
        <a:p>
          <a:r>
            <a:rPr lang="en-GB" sz="1050" b="1" dirty="0" smtClean="0"/>
            <a:t>Informational output analysis</a:t>
          </a:r>
        </a:p>
        <a:p>
          <a:r>
            <a:rPr lang="en-GB" sz="1050" dirty="0" smtClean="0"/>
            <a:t>(business consultant, data analyst, data clerk)</a:t>
          </a:r>
          <a:endParaRPr lang="en-GB" sz="1050" dirty="0"/>
        </a:p>
      </dgm:t>
    </dgm:pt>
    <dgm:pt modelId="{C29B217A-9C6F-410A-8BB2-D75B9361A3B9}" type="parTrans" cxnId="{7A984555-1F94-4CB3-8A67-6DD544121B84}">
      <dgm:prSet/>
      <dgm:spPr/>
      <dgm:t>
        <a:bodyPr/>
        <a:lstStyle/>
        <a:p>
          <a:endParaRPr lang="en-GB" sz="2800"/>
        </a:p>
      </dgm:t>
    </dgm:pt>
    <dgm:pt modelId="{4530B4DE-AE35-4999-BD27-6F53028C381F}" type="sibTrans" cxnId="{7A984555-1F94-4CB3-8A67-6DD544121B84}">
      <dgm:prSet custT="1"/>
      <dgm:spPr/>
      <dgm:t>
        <a:bodyPr/>
        <a:lstStyle/>
        <a:p>
          <a:endParaRPr lang="en-GB" sz="900"/>
        </a:p>
      </dgm:t>
    </dgm:pt>
    <dgm:pt modelId="{DF374FB9-E2DA-4CCE-8587-F226FAD47E68}">
      <dgm:prSet phldrT="[Texte]" custT="1"/>
      <dgm:spPr/>
      <dgm:t>
        <a:bodyPr/>
        <a:lstStyle/>
        <a:p>
          <a:r>
            <a:rPr lang="en-GB" sz="1200" b="1" dirty="0" smtClean="0"/>
            <a:t>Presentation layer </a:t>
          </a:r>
          <a:r>
            <a:rPr lang="en-GB" sz="1050" dirty="0" smtClean="0"/>
            <a:t>planning and execution (business consultant, data analyst, BI team)</a:t>
          </a:r>
          <a:endParaRPr lang="en-GB" sz="1050" dirty="0"/>
        </a:p>
      </dgm:t>
    </dgm:pt>
    <dgm:pt modelId="{3463D6C9-FCC5-435E-AB3D-0CE2FCA89DB1}" type="parTrans" cxnId="{42861AA5-E1C1-4F2A-A44D-5B1FC5CFB601}">
      <dgm:prSet/>
      <dgm:spPr/>
      <dgm:t>
        <a:bodyPr/>
        <a:lstStyle/>
        <a:p>
          <a:endParaRPr lang="en-GB"/>
        </a:p>
      </dgm:t>
    </dgm:pt>
    <dgm:pt modelId="{2E155681-1662-4C09-B918-F67B8BA3666D}" type="sibTrans" cxnId="{42861AA5-E1C1-4F2A-A44D-5B1FC5CFB601}">
      <dgm:prSet/>
      <dgm:spPr/>
      <dgm:t>
        <a:bodyPr/>
        <a:lstStyle/>
        <a:p>
          <a:endParaRPr lang="en-GB"/>
        </a:p>
      </dgm:t>
    </dgm:pt>
    <dgm:pt modelId="{2E2FAD48-8F52-4817-AE44-B630555135EE}" type="pres">
      <dgm:prSet presAssocID="{C903AB0F-948C-4569-98A3-8A6326745D4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BA6E835-2F64-468F-967D-444A95AB3C47}" type="pres">
      <dgm:prSet presAssocID="{E82D7227-7C2E-4BEE-896A-9C9685C1C4BF}" presName="node" presStyleLbl="node1" presStyleIdx="0" presStyleCnt="7" custScaleX="173135" custScaleY="933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3981596-ECFC-412D-BCD6-9154176B6613}" type="pres">
      <dgm:prSet presAssocID="{49AEA0EA-7C82-4D38-BA84-3DA17F014567}" presName="sibTrans" presStyleLbl="sibTrans2D1" presStyleIdx="0" presStyleCnt="7"/>
      <dgm:spPr/>
      <dgm:t>
        <a:bodyPr/>
        <a:lstStyle/>
        <a:p>
          <a:endParaRPr lang="en-GB"/>
        </a:p>
      </dgm:t>
    </dgm:pt>
    <dgm:pt modelId="{D4E0B117-2A13-4B00-9856-EA8A83F087BE}" type="pres">
      <dgm:prSet presAssocID="{49AEA0EA-7C82-4D38-BA84-3DA17F014567}" presName="connectorText" presStyleLbl="sibTrans2D1" presStyleIdx="0" presStyleCnt="7"/>
      <dgm:spPr/>
      <dgm:t>
        <a:bodyPr/>
        <a:lstStyle/>
        <a:p>
          <a:endParaRPr lang="en-GB"/>
        </a:p>
      </dgm:t>
    </dgm:pt>
    <dgm:pt modelId="{82DB83DF-786A-4F16-8A1A-E24D7058297C}" type="pres">
      <dgm:prSet presAssocID="{C663CC0D-9336-4E4A-A212-6F6437D23290}" presName="node" presStyleLbl="node1" presStyleIdx="1" presStyleCnt="7" custScaleX="181034" custScaleY="100239" custRadScaleRad="133805" custRadScaleInc="5635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089ACD-3DDA-4B44-958F-097FA8268480}" type="pres">
      <dgm:prSet presAssocID="{BBFE8DFF-B7A7-4D77-9FF2-614E5A4A456C}" presName="sibTrans" presStyleLbl="sibTrans2D1" presStyleIdx="1" presStyleCnt="7"/>
      <dgm:spPr/>
      <dgm:t>
        <a:bodyPr/>
        <a:lstStyle/>
        <a:p>
          <a:endParaRPr lang="en-GB"/>
        </a:p>
      </dgm:t>
    </dgm:pt>
    <dgm:pt modelId="{940FB200-DB06-40D7-8108-EA64CFA17F77}" type="pres">
      <dgm:prSet presAssocID="{BBFE8DFF-B7A7-4D77-9FF2-614E5A4A456C}" presName="connectorText" presStyleLbl="sibTrans2D1" presStyleIdx="1" presStyleCnt="7"/>
      <dgm:spPr/>
      <dgm:t>
        <a:bodyPr/>
        <a:lstStyle/>
        <a:p>
          <a:endParaRPr lang="en-GB"/>
        </a:p>
      </dgm:t>
    </dgm:pt>
    <dgm:pt modelId="{08BC6703-041C-4D3D-A5AE-4E688A0D30DF}" type="pres">
      <dgm:prSet presAssocID="{012D8534-F5C9-474C-970A-7C3DA59FB79E}" presName="node" presStyleLbl="node1" presStyleIdx="2" presStyleCnt="7" custScaleX="169510" custScaleY="104967" custRadScaleRad="143618" custRadScaleInc="-294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24C3BC-CCD8-4977-8790-7268E34A4BC7}" type="pres">
      <dgm:prSet presAssocID="{04D2FC96-7A5E-4062-8DB3-638EFBAE11D3}" presName="sibTrans" presStyleLbl="sibTrans2D1" presStyleIdx="2" presStyleCnt="7"/>
      <dgm:spPr/>
      <dgm:t>
        <a:bodyPr/>
        <a:lstStyle/>
        <a:p>
          <a:endParaRPr lang="en-GB"/>
        </a:p>
      </dgm:t>
    </dgm:pt>
    <dgm:pt modelId="{B9AB3146-4844-4431-836E-97B24F3EF9A7}" type="pres">
      <dgm:prSet presAssocID="{04D2FC96-7A5E-4062-8DB3-638EFBAE11D3}" presName="connectorText" presStyleLbl="sibTrans2D1" presStyleIdx="2" presStyleCnt="7"/>
      <dgm:spPr/>
      <dgm:t>
        <a:bodyPr/>
        <a:lstStyle/>
        <a:p>
          <a:endParaRPr lang="en-GB"/>
        </a:p>
      </dgm:t>
    </dgm:pt>
    <dgm:pt modelId="{88CF47F6-BF36-4452-BB0F-D3CC13115833}" type="pres">
      <dgm:prSet presAssocID="{18BEAE4E-7FF9-493C-8CDE-86E438C8AFD0}" presName="node" presStyleLbl="node1" presStyleIdx="3" presStyleCnt="7" custScaleX="171251" custScaleY="114088" custRadScaleRad="126372" custRadScaleInc="-290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14763DF-7698-4D58-B1A1-F5A24B47F7A0}" type="pres">
      <dgm:prSet presAssocID="{839641BE-0F84-4F35-B24B-331D9E4F3A5D}" presName="sibTrans" presStyleLbl="sibTrans2D1" presStyleIdx="3" presStyleCnt="7"/>
      <dgm:spPr/>
      <dgm:t>
        <a:bodyPr/>
        <a:lstStyle/>
        <a:p>
          <a:endParaRPr lang="en-GB"/>
        </a:p>
      </dgm:t>
    </dgm:pt>
    <dgm:pt modelId="{34A82B91-A704-4604-A8DB-4686CD0E8FBB}" type="pres">
      <dgm:prSet presAssocID="{839641BE-0F84-4F35-B24B-331D9E4F3A5D}" presName="connectorText" presStyleLbl="sibTrans2D1" presStyleIdx="3" presStyleCnt="7"/>
      <dgm:spPr/>
      <dgm:t>
        <a:bodyPr/>
        <a:lstStyle/>
        <a:p>
          <a:endParaRPr lang="en-GB"/>
        </a:p>
      </dgm:t>
    </dgm:pt>
    <dgm:pt modelId="{B1FF8BA5-78A1-4162-80EB-294A5BA843E9}" type="pres">
      <dgm:prSet presAssocID="{50DECE03-BCC0-4FB9-8C31-5B1BBEB98918}" presName="node" presStyleLbl="node1" presStyleIdx="4" presStyleCnt="7" custScaleX="172718" custScaleY="114911" custRadScaleRad="110906" custRadScaleInc="4925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1DAEDA-5233-4C50-B9BA-924DD4A4E26D}" type="pres">
      <dgm:prSet presAssocID="{36EB9D6C-B52E-4AB0-B2C8-66AE25C1787F}" presName="sibTrans" presStyleLbl="sibTrans2D1" presStyleIdx="4" presStyleCnt="7"/>
      <dgm:spPr/>
      <dgm:t>
        <a:bodyPr/>
        <a:lstStyle/>
        <a:p>
          <a:endParaRPr lang="en-GB"/>
        </a:p>
      </dgm:t>
    </dgm:pt>
    <dgm:pt modelId="{47FDBD93-5050-4B12-9032-959DC4BEE808}" type="pres">
      <dgm:prSet presAssocID="{36EB9D6C-B52E-4AB0-B2C8-66AE25C1787F}" presName="connectorText" presStyleLbl="sibTrans2D1" presStyleIdx="4" presStyleCnt="7"/>
      <dgm:spPr/>
      <dgm:t>
        <a:bodyPr/>
        <a:lstStyle/>
        <a:p>
          <a:endParaRPr lang="en-GB"/>
        </a:p>
      </dgm:t>
    </dgm:pt>
    <dgm:pt modelId="{C93D8ABB-98C9-48E1-8F20-2BFCFBA4AD32}" type="pres">
      <dgm:prSet presAssocID="{4027971E-1B55-4323-8B5E-58F8B00DBEEA}" presName="node" presStyleLbl="node1" presStyleIdx="5" presStyleCnt="7" custScaleX="184977" custScaleY="103080" custRadScaleRad="138086" custRadScaleInc="2325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35B1A6-6C47-4E70-9903-31F1226B3647}" type="pres">
      <dgm:prSet presAssocID="{4530B4DE-AE35-4999-BD27-6F53028C381F}" presName="sibTrans" presStyleLbl="sibTrans2D1" presStyleIdx="5" presStyleCnt="7"/>
      <dgm:spPr/>
      <dgm:t>
        <a:bodyPr/>
        <a:lstStyle/>
        <a:p>
          <a:endParaRPr lang="en-GB"/>
        </a:p>
      </dgm:t>
    </dgm:pt>
    <dgm:pt modelId="{C65F794A-2F78-4B6C-A2C9-202EF3C5EF0D}" type="pres">
      <dgm:prSet presAssocID="{4530B4DE-AE35-4999-BD27-6F53028C381F}" presName="connectorText" presStyleLbl="sibTrans2D1" presStyleIdx="5" presStyleCnt="7"/>
      <dgm:spPr/>
      <dgm:t>
        <a:bodyPr/>
        <a:lstStyle/>
        <a:p>
          <a:endParaRPr lang="en-GB"/>
        </a:p>
      </dgm:t>
    </dgm:pt>
    <dgm:pt modelId="{12C00858-6EF8-4343-8507-D8360354C5D2}" type="pres">
      <dgm:prSet presAssocID="{DF374FB9-E2DA-4CCE-8587-F226FAD47E68}" presName="node" presStyleLbl="node1" presStyleIdx="6" presStyleCnt="7" custScaleX="172782" custRadScaleRad="132436" custRadScaleInc="-404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30C642-F86F-4449-913E-F4D62AA1FE66}" type="pres">
      <dgm:prSet presAssocID="{2E155681-1662-4C09-B918-F67B8BA3666D}" presName="sibTrans" presStyleLbl="sibTrans2D1" presStyleIdx="6" presStyleCnt="7"/>
      <dgm:spPr/>
      <dgm:t>
        <a:bodyPr/>
        <a:lstStyle/>
        <a:p>
          <a:endParaRPr lang="en-GB"/>
        </a:p>
      </dgm:t>
    </dgm:pt>
    <dgm:pt modelId="{95FD9FD8-42DD-4E08-8509-6A6089B8F4D6}" type="pres">
      <dgm:prSet presAssocID="{2E155681-1662-4C09-B918-F67B8BA3666D}" presName="connectorText" presStyleLbl="sibTrans2D1" presStyleIdx="6" presStyleCnt="7"/>
      <dgm:spPr/>
      <dgm:t>
        <a:bodyPr/>
        <a:lstStyle/>
        <a:p>
          <a:endParaRPr lang="en-GB"/>
        </a:p>
      </dgm:t>
    </dgm:pt>
  </dgm:ptLst>
  <dgm:cxnLst>
    <dgm:cxn modelId="{7A984555-1F94-4CB3-8A67-6DD544121B84}" srcId="{C903AB0F-948C-4569-98A3-8A6326745D4C}" destId="{4027971E-1B55-4323-8B5E-58F8B00DBEEA}" srcOrd="5" destOrd="0" parTransId="{C29B217A-9C6F-410A-8BB2-D75B9361A3B9}" sibTransId="{4530B4DE-AE35-4999-BD27-6F53028C381F}"/>
    <dgm:cxn modelId="{0986C4EF-6A39-45EE-BEEF-DF449DA7DE7D}" type="presOf" srcId="{18BEAE4E-7FF9-493C-8CDE-86E438C8AFD0}" destId="{88CF47F6-BF36-4452-BB0F-D3CC13115833}" srcOrd="0" destOrd="0" presId="urn:microsoft.com/office/officeart/2005/8/layout/cycle2"/>
    <dgm:cxn modelId="{9D341810-2ABD-4BBB-BC67-70D68E4AC6EF}" type="presOf" srcId="{04D2FC96-7A5E-4062-8DB3-638EFBAE11D3}" destId="{8C24C3BC-CCD8-4977-8790-7268E34A4BC7}" srcOrd="0" destOrd="0" presId="urn:microsoft.com/office/officeart/2005/8/layout/cycle2"/>
    <dgm:cxn modelId="{11B2C87D-D263-4900-8208-67173B486BBB}" type="presOf" srcId="{4530B4DE-AE35-4999-BD27-6F53028C381F}" destId="{C65F794A-2F78-4B6C-A2C9-202EF3C5EF0D}" srcOrd="1" destOrd="0" presId="urn:microsoft.com/office/officeart/2005/8/layout/cycle2"/>
    <dgm:cxn modelId="{5BEEBF10-36E0-4629-8EF2-C44B6963F71A}" type="presOf" srcId="{C663CC0D-9336-4E4A-A212-6F6437D23290}" destId="{82DB83DF-786A-4F16-8A1A-E24D7058297C}" srcOrd="0" destOrd="0" presId="urn:microsoft.com/office/officeart/2005/8/layout/cycle2"/>
    <dgm:cxn modelId="{D0D9ED31-FAC0-41F8-9B34-BF1AA4E192B0}" type="presOf" srcId="{DF374FB9-E2DA-4CCE-8587-F226FAD47E68}" destId="{12C00858-6EF8-4343-8507-D8360354C5D2}" srcOrd="0" destOrd="0" presId="urn:microsoft.com/office/officeart/2005/8/layout/cycle2"/>
    <dgm:cxn modelId="{E641EEB5-EA01-49D8-83FD-26AE61E38B5C}" srcId="{C903AB0F-948C-4569-98A3-8A6326745D4C}" destId="{50DECE03-BCC0-4FB9-8C31-5B1BBEB98918}" srcOrd="4" destOrd="0" parTransId="{F990F3AD-E296-4ACE-A050-7B3518418855}" sibTransId="{36EB9D6C-B52E-4AB0-B2C8-66AE25C1787F}"/>
    <dgm:cxn modelId="{789576FD-EDC4-44B1-AD78-6EA5132563C1}" type="presOf" srcId="{839641BE-0F84-4F35-B24B-331D9E4F3A5D}" destId="{34A82B91-A704-4604-A8DB-4686CD0E8FBB}" srcOrd="1" destOrd="0" presId="urn:microsoft.com/office/officeart/2005/8/layout/cycle2"/>
    <dgm:cxn modelId="{D02AB623-BC30-4709-B4BA-A06A0DDD9355}" type="presOf" srcId="{2E155681-1662-4C09-B918-F67B8BA3666D}" destId="{95FD9FD8-42DD-4E08-8509-6A6089B8F4D6}" srcOrd="1" destOrd="0" presId="urn:microsoft.com/office/officeart/2005/8/layout/cycle2"/>
    <dgm:cxn modelId="{4C841475-072B-492F-8BCA-197065EC06D7}" srcId="{C903AB0F-948C-4569-98A3-8A6326745D4C}" destId="{C663CC0D-9336-4E4A-A212-6F6437D23290}" srcOrd="1" destOrd="0" parTransId="{992558AD-0E88-4696-BC30-F619536DEDB7}" sibTransId="{BBFE8DFF-B7A7-4D77-9FF2-614E5A4A456C}"/>
    <dgm:cxn modelId="{17BE4C74-A200-4D12-9E6A-8BDA08F15AB3}" type="presOf" srcId="{C903AB0F-948C-4569-98A3-8A6326745D4C}" destId="{2E2FAD48-8F52-4817-AE44-B630555135EE}" srcOrd="0" destOrd="0" presId="urn:microsoft.com/office/officeart/2005/8/layout/cycle2"/>
    <dgm:cxn modelId="{AB71F910-AE26-4714-BB9F-3DF3C531B44C}" type="presOf" srcId="{36EB9D6C-B52E-4AB0-B2C8-66AE25C1787F}" destId="{47FDBD93-5050-4B12-9032-959DC4BEE808}" srcOrd="1" destOrd="0" presId="urn:microsoft.com/office/officeart/2005/8/layout/cycle2"/>
    <dgm:cxn modelId="{178AA9B5-202F-47F4-AB5C-323F590F1939}" type="presOf" srcId="{BBFE8DFF-B7A7-4D77-9FF2-614E5A4A456C}" destId="{35089ACD-3DDA-4B44-958F-097FA8268480}" srcOrd="0" destOrd="0" presId="urn:microsoft.com/office/officeart/2005/8/layout/cycle2"/>
    <dgm:cxn modelId="{4A617629-B796-4AA3-AF0D-7E50DB719CEE}" type="presOf" srcId="{BBFE8DFF-B7A7-4D77-9FF2-614E5A4A456C}" destId="{940FB200-DB06-40D7-8108-EA64CFA17F77}" srcOrd="1" destOrd="0" presId="urn:microsoft.com/office/officeart/2005/8/layout/cycle2"/>
    <dgm:cxn modelId="{1188C032-41A4-4CD6-AB49-03C0B7D903D0}" type="presOf" srcId="{4530B4DE-AE35-4999-BD27-6F53028C381F}" destId="{8535B1A6-6C47-4E70-9903-31F1226B3647}" srcOrd="0" destOrd="0" presId="urn:microsoft.com/office/officeart/2005/8/layout/cycle2"/>
    <dgm:cxn modelId="{97090D02-837B-4B2D-AE4F-BD2F12E8EA3A}" type="presOf" srcId="{012D8534-F5C9-474C-970A-7C3DA59FB79E}" destId="{08BC6703-041C-4D3D-A5AE-4E688A0D30DF}" srcOrd="0" destOrd="0" presId="urn:microsoft.com/office/officeart/2005/8/layout/cycle2"/>
    <dgm:cxn modelId="{3A96B515-62E1-4DF9-B885-55E64AA7EC1E}" type="presOf" srcId="{36EB9D6C-B52E-4AB0-B2C8-66AE25C1787F}" destId="{401DAEDA-5233-4C50-B9BA-924DD4A4E26D}" srcOrd="0" destOrd="0" presId="urn:microsoft.com/office/officeart/2005/8/layout/cycle2"/>
    <dgm:cxn modelId="{42861AA5-E1C1-4F2A-A44D-5B1FC5CFB601}" srcId="{C903AB0F-948C-4569-98A3-8A6326745D4C}" destId="{DF374FB9-E2DA-4CCE-8587-F226FAD47E68}" srcOrd="6" destOrd="0" parTransId="{3463D6C9-FCC5-435E-AB3D-0CE2FCA89DB1}" sibTransId="{2E155681-1662-4C09-B918-F67B8BA3666D}"/>
    <dgm:cxn modelId="{59A8C144-3E1D-43DA-B633-8A4CDF14A256}" type="presOf" srcId="{E82D7227-7C2E-4BEE-896A-9C9685C1C4BF}" destId="{3BA6E835-2F64-468F-967D-444A95AB3C47}" srcOrd="0" destOrd="0" presId="urn:microsoft.com/office/officeart/2005/8/layout/cycle2"/>
    <dgm:cxn modelId="{914E1173-44D5-4BDA-AABC-CEB76280F18E}" type="presOf" srcId="{49AEA0EA-7C82-4D38-BA84-3DA17F014567}" destId="{D4E0B117-2A13-4B00-9856-EA8A83F087BE}" srcOrd="1" destOrd="0" presId="urn:microsoft.com/office/officeart/2005/8/layout/cycle2"/>
    <dgm:cxn modelId="{FF425C41-ED0A-47A9-8514-B8C0067612F2}" type="presOf" srcId="{2E155681-1662-4C09-B918-F67B8BA3666D}" destId="{7130C642-F86F-4449-913E-F4D62AA1FE66}" srcOrd="0" destOrd="0" presId="urn:microsoft.com/office/officeart/2005/8/layout/cycle2"/>
    <dgm:cxn modelId="{96484A1C-CC2A-4C50-9595-FA0F32224E13}" type="presOf" srcId="{49AEA0EA-7C82-4D38-BA84-3DA17F014567}" destId="{53981596-ECFC-412D-BCD6-9154176B6613}" srcOrd="0" destOrd="0" presId="urn:microsoft.com/office/officeart/2005/8/layout/cycle2"/>
    <dgm:cxn modelId="{C097CE3B-D3E6-4CEB-A6F2-0123714D8165}" type="presOf" srcId="{4027971E-1B55-4323-8B5E-58F8B00DBEEA}" destId="{C93D8ABB-98C9-48E1-8F20-2BFCFBA4AD32}" srcOrd="0" destOrd="0" presId="urn:microsoft.com/office/officeart/2005/8/layout/cycle2"/>
    <dgm:cxn modelId="{0948D9D8-B520-403B-8E7E-BAA3F84A6FBF}" type="presOf" srcId="{04D2FC96-7A5E-4062-8DB3-638EFBAE11D3}" destId="{B9AB3146-4844-4431-836E-97B24F3EF9A7}" srcOrd="1" destOrd="0" presId="urn:microsoft.com/office/officeart/2005/8/layout/cycle2"/>
    <dgm:cxn modelId="{93F1C133-9281-42A4-BE43-B52391A2CFAF}" type="presOf" srcId="{839641BE-0F84-4F35-B24B-331D9E4F3A5D}" destId="{E14763DF-7698-4D58-B1A1-F5A24B47F7A0}" srcOrd="0" destOrd="0" presId="urn:microsoft.com/office/officeart/2005/8/layout/cycle2"/>
    <dgm:cxn modelId="{013A50E0-A01F-423F-9148-9DDF77723E6A}" srcId="{C903AB0F-948C-4569-98A3-8A6326745D4C}" destId="{18BEAE4E-7FF9-493C-8CDE-86E438C8AFD0}" srcOrd="3" destOrd="0" parTransId="{0B08FC3A-7B93-491E-B67E-3B908E6FE59A}" sibTransId="{839641BE-0F84-4F35-B24B-331D9E4F3A5D}"/>
    <dgm:cxn modelId="{058D7AD7-7C67-4A51-A5FF-7E7063D9BF79}" srcId="{C903AB0F-948C-4569-98A3-8A6326745D4C}" destId="{012D8534-F5C9-474C-970A-7C3DA59FB79E}" srcOrd="2" destOrd="0" parTransId="{06A7E10C-2222-4F3C-BDFD-624F86400301}" sibTransId="{04D2FC96-7A5E-4062-8DB3-638EFBAE11D3}"/>
    <dgm:cxn modelId="{DE4BD82C-8375-4527-B151-3BD6AB37071C}" type="presOf" srcId="{50DECE03-BCC0-4FB9-8C31-5B1BBEB98918}" destId="{B1FF8BA5-78A1-4162-80EB-294A5BA843E9}" srcOrd="0" destOrd="0" presId="urn:microsoft.com/office/officeart/2005/8/layout/cycle2"/>
    <dgm:cxn modelId="{0728A7F3-B956-40A1-A973-0E06D8D6BF32}" srcId="{C903AB0F-948C-4569-98A3-8A6326745D4C}" destId="{E82D7227-7C2E-4BEE-896A-9C9685C1C4BF}" srcOrd="0" destOrd="0" parTransId="{E2702A55-9AD9-4038-857C-82796DCC8B38}" sibTransId="{49AEA0EA-7C82-4D38-BA84-3DA17F014567}"/>
    <dgm:cxn modelId="{240DE002-B030-4DE9-A6FF-BACCC68A4A23}" type="presParOf" srcId="{2E2FAD48-8F52-4817-AE44-B630555135EE}" destId="{3BA6E835-2F64-468F-967D-444A95AB3C47}" srcOrd="0" destOrd="0" presId="urn:microsoft.com/office/officeart/2005/8/layout/cycle2"/>
    <dgm:cxn modelId="{E5097EFB-F954-4052-8FE0-3A92F3810088}" type="presParOf" srcId="{2E2FAD48-8F52-4817-AE44-B630555135EE}" destId="{53981596-ECFC-412D-BCD6-9154176B6613}" srcOrd="1" destOrd="0" presId="urn:microsoft.com/office/officeart/2005/8/layout/cycle2"/>
    <dgm:cxn modelId="{B9C8D6B1-CAC9-4D4C-B28F-8CF7E421C4AC}" type="presParOf" srcId="{53981596-ECFC-412D-BCD6-9154176B6613}" destId="{D4E0B117-2A13-4B00-9856-EA8A83F087BE}" srcOrd="0" destOrd="0" presId="urn:microsoft.com/office/officeart/2005/8/layout/cycle2"/>
    <dgm:cxn modelId="{2693BB19-2131-415D-B14D-1866BB5E6D7B}" type="presParOf" srcId="{2E2FAD48-8F52-4817-AE44-B630555135EE}" destId="{82DB83DF-786A-4F16-8A1A-E24D7058297C}" srcOrd="2" destOrd="0" presId="urn:microsoft.com/office/officeart/2005/8/layout/cycle2"/>
    <dgm:cxn modelId="{DAE61293-779F-48E4-A0B5-580596266EAF}" type="presParOf" srcId="{2E2FAD48-8F52-4817-AE44-B630555135EE}" destId="{35089ACD-3DDA-4B44-958F-097FA8268480}" srcOrd="3" destOrd="0" presId="urn:microsoft.com/office/officeart/2005/8/layout/cycle2"/>
    <dgm:cxn modelId="{4C48A6B1-E9BD-4BD8-95DC-AD4928B11B48}" type="presParOf" srcId="{35089ACD-3DDA-4B44-958F-097FA8268480}" destId="{940FB200-DB06-40D7-8108-EA64CFA17F77}" srcOrd="0" destOrd="0" presId="urn:microsoft.com/office/officeart/2005/8/layout/cycle2"/>
    <dgm:cxn modelId="{F7CD6775-929D-44CC-A74A-21A55156AAB2}" type="presParOf" srcId="{2E2FAD48-8F52-4817-AE44-B630555135EE}" destId="{08BC6703-041C-4D3D-A5AE-4E688A0D30DF}" srcOrd="4" destOrd="0" presId="urn:microsoft.com/office/officeart/2005/8/layout/cycle2"/>
    <dgm:cxn modelId="{FA0D4555-9F66-41C7-9D1C-B0555CB64359}" type="presParOf" srcId="{2E2FAD48-8F52-4817-AE44-B630555135EE}" destId="{8C24C3BC-CCD8-4977-8790-7268E34A4BC7}" srcOrd="5" destOrd="0" presId="urn:microsoft.com/office/officeart/2005/8/layout/cycle2"/>
    <dgm:cxn modelId="{7B717719-6A95-4813-B85D-87327534AE9A}" type="presParOf" srcId="{8C24C3BC-CCD8-4977-8790-7268E34A4BC7}" destId="{B9AB3146-4844-4431-836E-97B24F3EF9A7}" srcOrd="0" destOrd="0" presId="urn:microsoft.com/office/officeart/2005/8/layout/cycle2"/>
    <dgm:cxn modelId="{DF5A1C10-B0D7-4A3E-9C43-A404B7E3855C}" type="presParOf" srcId="{2E2FAD48-8F52-4817-AE44-B630555135EE}" destId="{88CF47F6-BF36-4452-BB0F-D3CC13115833}" srcOrd="6" destOrd="0" presId="urn:microsoft.com/office/officeart/2005/8/layout/cycle2"/>
    <dgm:cxn modelId="{5056B91A-A570-4A2B-A42D-B122D38D6675}" type="presParOf" srcId="{2E2FAD48-8F52-4817-AE44-B630555135EE}" destId="{E14763DF-7698-4D58-B1A1-F5A24B47F7A0}" srcOrd="7" destOrd="0" presId="urn:microsoft.com/office/officeart/2005/8/layout/cycle2"/>
    <dgm:cxn modelId="{9C3844DE-5E8D-4D85-AC19-D7EE6221D2F2}" type="presParOf" srcId="{E14763DF-7698-4D58-B1A1-F5A24B47F7A0}" destId="{34A82B91-A704-4604-A8DB-4686CD0E8FBB}" srcOrd="0" destOrd="0" presId="urn:microsoft.com/office/officeart/2005/8/layout/cycle2"/>
    <dgm:cxn modelId="{E9043231-A389-4124-B52C-ABA91A2474B1}" type="presParOf" srcId="{2E2FAD48-8F52-4817-AE44-B630555135EE}" destId="{B1FF8BA5-78A1-4162-80EB-294A5BA843E9}" srcOrd="8" destOrd="0" presId="urn:microsoft.com/office/officeart/2005/8/layout/cycle2"/>
    <dgm:cxn modelId="{26E6A4E7-8EE1-4A1A-AE14-296DD2DD1E2F}" type="presParOf" srcId="{2E2FAD48-8F52-4817-AE44-B630555135EE}" destId="{401DAEDA-5233-4C50-B9BA-924DD4A4E26D}" srcOrd="9" destOrd="0" presId="urn:microsoft.com/office/officeart/2005/8/layout/cycle2"/>
    <dgm:cxn modelId="{8EDF80C0-27B5-446A-85BF-C9119BEF36EA}" type="presParOf" srcId="{401DAEDA-5233-4C50-B9BA-924DD4A4E26D}" destId="{47FDBD93-5050-4B12-9032-959DC4BEE808}" srcOrd="0" destOrd="0" presId="urn:microsoft.com/office/officeart/2005/8/layout/cycle2"/>
    <dgm:cxn modelId="{42BDCC3C-EC0D-4814-9CF0-69EE09ECFF4F}" type="presParOf" srcId="{2E2FAD48-8F52-4817-AE44-B630555135EE}" destId="{C93D8ABB-98C9-48E1-8F20-2BFCFBA4AD32}" srcOrd="10" destOrd="0" presId="urn:microsoft.com/office/officeart/2005/8/layout/cycle2"/>
    <dgm:cxn modelId="{BD258697-AB06-4D05-BF8A-2DA92FD5D5DA}" type="presParOf" srcId="{2E2FAD48-8F52-4817-AE44-B630555135EE}" destId="{8535B1A6-6C47-4E70-9903-31F1226B3647}" srcOrd="11" destOrd="0" presId="urn:microsoft.com/office/officeart/2005/8/layout/cycle2"/>
    <dgm:cxn modelId="{15462BC1-67A9-4582-A46D-B14ABF888186}" type="presParOf" srcId="{8535B1A6-6C47-4E70-9903-31F1226B3647}" destId="{C65F794A-2F78-4B6C-A2C9-202EF3C5EF0D}" srcOrd="0" destOrd="0" presId="urn:microsoft.com/office/officeart/2005/8/layout/cycle2"/>
    <dgm:cxn modelId="{31A53FEB-7F92-4335-8C84-AF96C2680A5E}" type="presParOf" srcId="{2E2FAD48-8F52-4817-AE44-B630555135EE}" destId="{12C00858-6EF8-4343-8507-D8360354C5D2}" srcOrd="12" destOrd="0" presId="urn:microsoft.com/office/officeart/2005/8/layout/cycle2"/>
    <dgm:cxn modelId="{711C0642-BDE6-4D20-B509-57C2890FD110}" type="presParOf" srcId="{2E2FAD48-8F52-4817-AE44-B630555135EE}" destId="{7130C642-F86F-4449-913E-F4D62AA1FE66}" srcOrd="13" destOrd="0" presId="urn:microsoft.com/office/officeart/2005/8/layout/cycle2"/>
    <dgm:cxn modelId="{5FE0FD67-F1DD-443E-B086-2BEF358345BA}" type="presParOf" srcId="{7130C642-F86F-4449-913E-F4D62AA1FE66}" destId="{95FD9FD8-42DD-4E08-8509-6A6089B8F4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3AF16-14E6-48D5-BF87-7F689BE692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994CBC-99B4-434F-BFF0-C6BCBA15AB65}">
      <dgm:prSet phldrT="[Texte]" custT="1"/>
      <dgm:spPr/>
      <dgm:t>
        <a:bodyPr/>
        <a:lstStyle/>
        <a:p>
          <a:pPr algn="ctr"/>
          <a:r>
            <a:rPr lang="en-GB" sz="1200" noProof="0" dirty="0" smtClean="0"/>
            <a:t>Data understanding</a:t>
          </a:r>
          <a:endParaRPr lang="en-GB" sz="1200" noProof="0" dirty="0"/>
        </a:p>
      </dgm:t>
    </dgm:pt>
    <dgm:pt modelId="{90115181-E1EC-4526-BE31-875AFB2CA867}" type="sibTrans" cxnId="{F60F6711-437A-4125-B3C6-9B3BA799DB61}">
      <dgm:prSet/>
      <dgm:spPr/>
      <dgm:t>
        <a:bodyPr/>
        <a:lstStyle/>
        <a:p>
          <a:endParaRPr lang="en-GB"/>
        </a:p>
      </dgm:t>
    </dgm:pt>
    <dgm:pt modelId="{D2C3B568-04CB-466B-A03A-EA7F468B5E11}" type="parTrans" cxnId="{F60F6711-437A-4125-B3C6-9B3BA799DB61}">
      <dgm:prSet/>
      <dgm:spPr/>
      <dgm:t>
        <a:bodyPr/>
        <a:lstStyle/>
        <a:p>
          <a:endParaRPr lang="en-GB"/>
        </a:p>
      </dgm:t>
    </dgm:pt>
    <dgm:pt modelId="{6899EFCB-D144-4200-BFB5-8A0598AAE5CE}">
      <dgm:prSet phldrT="[Texte]"/>
      <dgm:spPr/>
      <dgm:t>
        <a:bodyPr/>
        <a:lstStyle/>
        <a:p>
          <a:r>
            <a:rPr lang="en-GB" noProof="0" dirty="0" smtClean="0"/>
            <a:t>Actions</a:t>
          </a:r>
          <a:endParaRPr lang="en-GB" noProof="0" dirty="0"/>
        </a:p>
      </dgm:t>
    </dgm:pt>
    <dgm:pt modelId="{6E75B81A-E364-41D1-ADDF-4051CB9B176E}" type="sibTrans" cxnId="{2E9041FE-003F-46D7-9E44-5DDD73B56165}">
      <dgm:prSet/>
      <dgm:spPr/>
      <dgm:t>
        <a:bodyPr/>
        <a:lstStyle/>
        <a:p>
          <a:endParaRPr lang="en-GB"/>
        </a:p>
      </dgm:t>
    </dgm:pt>
    <dgm:pt modelId="{A3227626-2682-4882-90CD-7CE82A122B60}" type="parTrans" cxnId="{2E9041FE-003F-46D7-9E44-5DDD73B56165}">
      <dgm:prSet/>
      <dgm:spPr/>
      <dgm:t>
        <a:bodyPr/>
        <a:lstStyle/>
        <a:p>
          <a:endParaRPr lang="en-GB"/>
        </a:p>
      </dgm:t>
    </dgm:pt>
    <dgm:pt modelId="{C499B692-4E61-42E4-9243-CABC102BB692}">
      <dgm:prSet phldrT="[Texte]"/>
      <dgm:spPr/>
      <dgm:t>
        <a:bodyPr/>
        <a:lstStyle/>
        <a:p>
          <a:r>
            <a:rPr lang="en-GB" noProof="0" dirty="0" smtClean="0"/>
            <a:t>Needs</a:t>
          </a:r>
          <a:endParaRPr lang="en-GB" noProof="0" dirty="0"/>
        </a:p>
      </dgm:t>
    </dgm:pt>
    <dgm:pt modelId="{2AB3BA7B-CAAF-4C5E-AB8E-4AEE4B375A36}" type="sibTrans" cxnId="{7B600168-8E2D-4FA2-9151-529A5CB3B62B}">
      <dgm:prSet/>
      <dgm:spPr/>
      <dgm:t>
        <a:bodyPr/>
        <a:lstStyle/>
        <a:p>
          <a:endParaRPr lang="en-GB"/>
        </a:p>
      </dgm:t>
    </dgm:pt>
    <dgm:pt modelId="{EE8A6DCE-23F1-4B31-95D4-A7AC91AA7373}" type="parTrans" cxnId="{7B600168-8E2D-4FA2-9151-529A5CB3B62B}">
      <dgm:prSet/>
      <dgm:spPr/>
      <dgm:t>
        <a:bodyPr/>
        <a:lstStyle/>
        <a:p>
          <a:endParaRPr lang="en-GB"/>
        </a:p>
      </dgm:t>
    </dgm:pt>
    <dgm:pt modelId="{6E19BBDC-C670-41C3-9B34-CE6C44854EDC}">
      <dgm:prSet phldrT="[Texte]" custT="1"/>
      <dgm:spPr/>
      <dgm:t>
        <a:bodyPr/>
        <a:lstStyle/>
        <a:p>
          <a:pPr algn="ctr"/>
          <a:r>
            <a:rPr lang="en-GB" sz="2000" noProof="0" dirty="0" smtClean="0"/>
            <a:t>Data layer</a:t>
          </a:r>
          <a:endParaRPr lang="en-GB" sz="2000" noProof="0" dirty="0"/>
        </a:p>
      </dgm:t>
    </dgm:pt>
    <dgm:pt modelId="{91511603-916D-4AA8-915F-692842DC598D}" type="parTrans" cxnId="{E1B150F6-1432-4566-81D1-3EC31286412D}">
      <dgm:prSet/>
      <dgm:spPr/>
      <dgm:t>
        <a:bodyPr/>
        <a:lstStyle/>
        <a:p>
          <a:endParaRPr lang="en-GB"/>
        </a:p>
      </dgm:t>
    </dgm:pt>
    <dgm:pt modelId="{0F8A3C34-406F-4504-949C-4725243B8EE4}" type="sibTrans" cxnId="{E1B150F6-1432-4566-81D1-3EC31286412D}">
      <dgm:prSet/>
      <dgm:spPr/>
      <dgm:t>
        <a:bodyPr/>
        <a:lstStyle/>
        <a:p>
          <a:endParaRPr lang="en-GB"/>
        </a:p>
      </dgm:t>
    </dgm:pt>
    <dgm:pt modelId="{D04B76C4-F11D-4D5B-A5E2-0935D9EBAEF0}" type="pres">
      <dgm:prSet presAssocID="{C643AF16-14E6-48D5-BF87-7F689BE692A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F328F5E-D4B1-46EA-BF33-EBED8007FF90}" type="pres">
      <dgm:prSet presAssocID="{C499B692-4E61-42E4-9243-CABC102BB692}" presName="parentLin" presStyleCnt="0"/>
      <dgm:spPr/>
    </dgm:pt>
    <dgm:pt modelId="{0B1AEF03-61CF-46E2-8D1C-9E9BBF1180A6}" type="pres">
      <dgm:prSet presAssocID="{C499B692-4E61-42E4-9243-CABC102BB692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2736461A-8390-463D-A585-F7E1CA76C1AA}" type="pres">
      <dgm:prSet presAssocID="{C499B692-4E61-42E4-9243-CABC102BB69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A1E6AD-ADAA-4619-8E2E-31AF86DD0588}" type="pres">
      <dgm:prSet presAssocID="{C499B692-4E61-42E4-9243-CABC102BB692}" presName="negativeSpace" presStyleCnt="0"/>
      <dgm:spPr/>
    </dgm:pt>
    <dgm:pt modelId="{B502A621-9644-44B6-9C9E-ABAC14C2036F}" type="pres">
      <dgm:prSet presAssocID="{C499B692-4E61-42E4-9243-CABC102BB692}" presName="childText" presStyleLbl="conFgAcc1" presStyleIdx="0" presStyleCnt="4">
        <dgm:presLayoutVars>
          <dgm:bulletEnabled val="1"/>
        </dgm:presLayoutVars>
      </dgm:prSet>
      <dgm:spPr/>
    </dgm:pt>
    <dgm:pt modelId="{8F2EE243-7D28-47CB-8DE4-1D7E3FDD38E4}" type="pres">
      <dgm:prSet presAssocID="{2AB3BA7B-CAAF-4C5E-AB8E-4AEE4B375A36}" presName="spaceBetweenRectangles" presStyleCnt="0"/>
      <dgm:spPr/>
    </dgm:pt>
    <dgm:pt modelId="{62C1AA27-D72B-4B3E-A622-7C33F301F79C}" type="pres">
      <dgm:prSet presAssocID="{6899EFCB-D144-4200-BFB5-8A0598AAE5CE}" presName="parentLin" presStyleCnt="0"/>
      <dgm:spPr/>
    </dgm:pt>
    <dgm:pt modelId="{83E67773-2D98-4F1F-937F-79F6C1E0120D}" type="pres">
      <dgm:prSet presAssocID="{6899EFCB-D144-4200-BFB5-8A0598AAE5CE}" presName="parentLeftMargin" presStyleLbl="node1" presStyleIdx="0" presStyleCnt="4"/>
      <dgm:spPr/>
      <dgm:t>
        <a:bodyPr/>
        <a:lstStyle/>
        <a:p>
          <a:endParaRPr lang="en-GB"/>
        </a:p>
      </dgm:t>
    </dgm:pt>
    <dgm:pt modelId="{A870B0BB-05AB-430C-AA0D-E9FBCA59777A}" type="pres">
      <dgm:prSet presAssocID="{6899EFCB-D144-4200-BFB5-8A0598AAE5CE}" presName="parentText" presStyleLbl="node1" presStyleIdx="1" presStyleCnt="4" custLinFactNeighborX="-20085" custLinFactNeighborY="-1486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DC2ABA-CCB0-4254-B03B-77578CE1BD9D}" type="pres">
      <dgm:prSet presAssocID="{6899EFCB-D144-4200-BFB5-8A0598AAE5CE}" presName="negativeSpace" presStyleCnt="0"/>
      <dgm:spPr/>
    </dgm:pt>
    <dgm:pt modelId="{04580B18-7F8F-4B79-BF94-520323345772}" type="pres">
      <dgm:prSet presAssocID="{6899EFCB-D144-4200-BFB5-8A0598AAE5CE}" presName="childText" presStyleLbl="conFgAcc1" presStyleIdx="1" presStyleCnt="4">
        <dgm:presLayoutVars>
          <dgm:bulletEnabled val="1"/>
        </dgm:presLayoutVars>
      </dgm:prSet>
      <dgm:spPr/>
    </dgm:pt>
    <dgm:pt modelId="{2748A312-48C9-41FF-990D-1B45E0EAEF02}" type="pres">
      <dgm:prSet presAssocID="{6E75B81A-E364-41D1-ADDF-4051CB9B176E}" presName="spaceBetweenRectangles" presStyleCnt="0"/>
      <dgm:spPr/>
    </dgm:pt>
    <dgm:pt modelId="{20BCBA89-594F-4198-B4BE-39863B794B76}" type="pres">
      <dgm:prSet presAssocID="{DC994CBC-99B4-434F-BFF0-C6BCBA15AB65}" presName="parentLin" presStyleCnt="0"/>
      <dgm:spPr/>
    </dgm:pt>
    <dgm:pt modelId="{9FD668BB-8E44-4BEC-9467-7AC4CE9807C9}" type="pres">
      <dgm:prSet presAssocID="{DC994CBC-99B4-434F-BFF0-C6BCBA15AB65}" presName="parentLeftMargin" presStyleLbl="node1" presStyleIdx="1" presStyleCnt="4"/>
      <dgm:spPr/>
      <dgm:t>
        <a:bodyPr/>
        <a:lstStyle/>
        <a:p>
          <a:endParaRPr lang="en-GB"/>
        </a:p>
      </dgm:t>
    </dgm:pt>
    <dgm:pt modelId="{EBEF3419-E25F-4ABD-9EFE-FD27B8180989}" type="pres">
      <dgm:prSet presAssocID="{DC994CBC-99B4-434F-BFF0-C6BCBA15AB65}" presName="parentText" presStyleLbl="node1" presStyleIdx="2" presStyleCnt="4" custLinFactNeighborX="-36404" custLinFactNeighborY="-2827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B48120-3523-41F9-82B8-7755BD93D8FC}" type="pres">
      <dgm:prSet presAssocID="{DC994CBC-99B4-434F-BFF0-C6BCBA15AB65}" presName="negativeSpace" presStyleCnt="0"/>
      <dgm:spPr/>
    </dgm:pt>
    <dgm:pt modelId="{0524875E-F31D-4FA3-A33F-4C115B2CB530}" type="pres">
      <dgm:prSet presAssocID="{DC994CBC-99B4-434F-BFF0-C6BCBA15AB65}" presName="childText" presStyleLbl="conFgAcc1" presStyleIdx="2" presStyleCnt="4">
        <dgm:presLayoutVars>
          <dgm:bulletEnabled val="1"/>
        </dgm:presLayoutVars>
      </dgm:prSet>
      <dgm:spPr/>
    </dgm:pt>
    <dgm:pt modelId="{56DC65D0-F632-4CA1-9B33-6B351ADE8C2A}" type="pres">
      <dgm:prSet presAssocID="{90115181-E1EC-4526-BE31-875AFB2CA867}" presName="spaceBetweenRectangles" presStyleCnt="0"/>
      <dgm:spPr/>
    </dgm:pt>
    <dgm:pt modelId="{F0591D4D-B8AA-4634-9DCA-B8091D5E3275}" type="pres">
      <dgm:prSet presAssocID="{6E19BBDC-C670-41C3-9B34-CE6C44854EDC}" presName="parentLin" presStyleCnt="0"/>
      <dgm:spPr/>
    </dgm:pt>
    <dgm:pt modelId="{9CB5E0E7-6CC6-4A8E-A625-E5EC6812AB1D}" type="pres">
      <dgm:prSet presAssocID="{6E19BBDC-C670-41C3-9B34-CE6C44854EDC}" presName="parentLeftMargin" presStyleLbl="node1" presStyleIdx="2" presStyleCnt="4"/>
      <dgm:spPr/>
      <dgm:t>
        <a:bodyPr/>
        <a:lstStyle/>
        <a:p>
          <a:endParaRPr lang="en-GB"/>
        </a:p>
      </dgm:t>
    </dgm:pt>
    <dgm:pt modelId="{7096AD14-860B-407C-A073-64C097701A2D}" type="pres">
      <dgm:prSet presAssocID="{6E19BBDC-C670-41C3-9B34-CE6C44854EDC}" presName="parentText" presStyleLbl="node1" presStyleIdx="3" presStyleCnt="4" custLinFactNeighborY="-2132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09D2741-EBB4-419F-BF0F-B16146E1D52B}" type="pres">
      <dgm:prSet presAssocID="{6E19BBDC-C670-41C3-9B34-CE6C44854EDC}" presName="negativeSpace" presStyleCnt="0"/>
      <dgm:spPr/>
    </dgm:pt>
    <dgm:pt modelId="{2403B671-50C2-4B63-A6E7-A60CA7AEC369}" type="pres">
      <dgm:prSet presAssocID="{6E19BBDC-C670-41C3-9B34-CE6C44854E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3A98CC-E2E1-4F92-8CB6-3C88BC9AD00C}" type="presOf" srcId="{C499B692-4E61-42E4-9243-CABC102BB692}" destId="{0B1AEF03-61CF-46E2-8D1C-9E9BBF1180A6}" srcOrd="0" destOrd="0" presId="urn:microsoft.com/office/officeart/2005/8/layout/list1"/>
    <dgm:cxn modelId="{B5A231C1-39E9-4B1F-B165-A4346D14945D}" type="presOf" srcId="{C499B692-4E61-42E4-9243-CABC102BB692}" destId="{2736461A-8390-463D-A585-F7E1CA76C1AA}" srcOrd="1" destOrd="0" presId="urn:microsoft.com/office/officeart/2005/8/layout/list1"/>
    <dgm:cxn modelId="{E1B150F6-1432-4566-81D1-3EC31286412D}" srcId="{C643AF16-14E6-48D5-BF87-7F689BE692AC}" destId="{6E19BBDC-C670-41C3-9B34-CE6C44854EDC}" srcOrd="3" destOrd="0" parTransId="{91511603-916D-4AA8-915F-692842DC598D}" sibTransId="{0F8A3C34-406F-4504-949C-4725243B8EE4}"/>
    <dgm:cxn modelId="{F60F6711-437A-4125-B3C6-9B3BA799DB61}" srcId="{C643AF16-14E6-48D5-BF87-7F689BE692AC}" destId="{DC994CBC-99B4-434F-BFF0-C6BCBA15AB65}" srcOrd="2" destOrd="0" parTransId="{D2C3B568-04CB-466B-A03A-EA7F468B5E11}" sibTransId="{90115181-E1EC-4526-BE31-875AFB2CA867}"/>
    <dgm:cxn modelId="{12073054-A52D-40B1-870A-5D256316EF9D}" type="presOf" srcId="{6899EFCB-D144-4200-BFB5-8A0598AAE5CE}" destId="{83E67773-2D98-4F1F-937F-79F6C1E0120D}" srcOrd="0" destOrd="0" presId="urn:microsoft.com/office/officeart/2005/8/layout/list1"/>
    <dgm:cxn modelId="{509C4EE3-BA44-4C0E-A3D0-7E0C3A8034A4}" type="presOf" srcId="{C643AF16-14E6-48D5-BF87-7F689BE692AC}" destId="{D04B76C4-F11D-4D5B-A5E2-0935D9EBAEF0}" srcOrd="0" destOrd="0" presId="urn:microsoft.com/office/officeart/2005/8/layout/list1"/>
    <dgm:cxn modelId="{85ACBF00-3C4E-4B7F-BC92-A2E1F0668DC9}" type="presOf" srcId="{DC994CBC-99B4-434F-BFF0-C6BCBA15AB65}" destId="{EBEF3419-E25F-4ABD-9EFE-FD27B8180989}" srcOrd="1" destOrd="0" presId="urn:microsoft.com/office/officeart/2005/8/layout/list1"/>
    <dgm:cxn modelId="{7B600168-8E2D-4FA2-9151-529A5CB3B62B}" srcId="{C643AF16-14E6-48D5-BF87-7F689BE692AC}" destId="{C499B692-4E61-42E4-9243-CABC102BB692}" srcOrd="0" destOrd="0" parTransId="{EE8A6DCE-23F1-4B31-95D4-A7AC91AA7373}" sibTransId="{2AB3BA7B-CAAF-4C5E-AB8E-4AEE4B375A36}"/>
    <dgm:cxn modelId="{2E9041FE-003F-46D7-9E44-5DDD73B56165}" srcId="{C643AF16-14E6-48D5-BF87-7F689BE692AC}" destId="{6899EFCB-D144-4200-BFB5-8A0598AAE5CE}" srcOrd="1" destOrd="0" parTransId="{A3227626-2682-4882-90CD-7CE82A122B60}" sibTransId="{6E75B81A-E364-41D1-ADDF-4051CB9B176E}"/>
    <dgm:cxn modelId="{C5A45017-F6DC-4478-901D-F83562F6E1B6}" type="presOf" srcId="{6E19BBDC-C670-41C3-9B34-CE6C44854EDC}" destId="{9CB5E0E7-6CC6-4A8E-A625-E5EC6812AB1D}" srcOrd="0" destOrd="0" presId="urn:microsoft.com/office/officeart/2005/8/layout/list1"/>
    <dgm:cxn modelId="{70A2433E-7EA6-4F5C-B07C-FD241128C78A}" type="presOf" srcId="{6E19BBDC-C670-41C3-9B34-CE6C44854EDC}" destId="{7096AD14-860B-407C-A073-64C097701A2D}" srcOrd="1" destOrd="0" presId="urn:microsoft.com/office/officeart/2005/8/layout/list1"/>
    <dgm:cxn modelId="{4F2CCEBE-7A65-42B1-8D1D-D703185DFFD9}" type="presOf" srcId="{DC994CBC-99B4-434F-BFF0-C6BCBA15AB65}" destId="{9FD668BB-8E44-4BEC-9467-7AC4CE9807C9}" srcOrd="0" destOrd="0" presId="urn:microsoft.com/office/officeart/2005/8/layout/list1"/>
    <dgm:cxn modelId="{48D6F4A0-AB1A-4305-9E09-040092CF9C4F}" type="presOf" srcId="{6899EFCB-D144-4200-BFB5-8A0598AAE5CE}" destId="{A870B0BB-05AB-430C-AA0D-E9FBCA59777A}" srcOrd="1" destOrd="0" presId="urn:microsoft.com/office/officeart/2005/8/layout/list1"/>
    <dgm:cxn modelId="{BDB991E8-D367-441E-A3DD-BF58B3831FA6}" type="presParOf" srcId="{D04B76C4-F11D-4D5B-A5E2-0935D9EBAEF0}" destId="{DF328F5E-D4B1-46EA-BF33-EBED8007FF90}" srcOrd="0" destOrd="0" presId="urn:microsoft.com/office/officeart/2005/8/layout/list1"/>
    <dgm:cxn modelId="{050DEB6D-0763-411D-AF69-238F574DFBCD}" type="presParOf" srcId="{DF328F5E-D4B1-46EA-BF33-EBED8007FF90}" destId="{0B1AEF03-61CF-46E2-8D1C-9E9BBF1180A6}" srcOrd="0" destOrd="0" presId="urn:microsoft.com/office/officeart/2005/8/layout/list1"/>
    <dgm:cxn modelId="{F99C7C0B-2BF7-40DA-81E9-FA3A9B41828F}" type="presParOf" srcId="{DF328F5E-D4B1-46EA-BF33-EBED8007FF90}" destId="{2736461A-8390-463D-A585-F7E1CA76C1AA}" srcOrd="1" destOrd="0" presId="urn:microsoft.com/office/officeart/2005/8/layout/list1"/>
    <dgm:cxn modelId="{BCCB8BA8-582D-4436-A177-77D8A933BE60}" type="presParOf" srcId="{D04B76C4-F11D-4D5B-A5E2-0935D9EBAEF0}" destId="{0DA1E6AD-ADAA-4619-8E2E-31AF86DD0588}" srcOrd="1" destOrd="0" presId="urn:microsoft.com/office/officeart/2005/8/layout/list1"/>
    <dgm:cxn modelId="{22323995-2329-4FB1-BDC6-FA9209B24DC2}" type="presParOf" srcId="{D04B76C4-F11D-4D5B-A5E2-0935D9EBAEF0}" destId="{B502A621-9644-44B6-9C9E-ABAC14C2036F}" srcOrd="2" destOrd="0" presId="urn:microsoft.com/office/officeart/2005/8/layout/list1"/>
    <dgm:cxn modelId="{39CFFE42-67CE-4721-A32E-6371BD50F6CB}" type="presParOf" srcId="{D04B76C4-F11D-4D5B-A5E2-0935D9EBAEF0}" destId="{8F2EE243-7D28-47CB-8DE4-1D7E3FDD38E4}" srcOrd="3" destOrd="0" presId="urn:microsoft.com/office/officeart/2005/8/layout/list1"/>
    <dgm:cxn modelId="{DD12F089-5F63-4E87-AF68-479B5DC02C06}" type="presParOf" srcId="{D04B76C4-F11D-4D5B-A5E2-0935D9EBAEF0}" destId="{62C1AA27-D72B-4B3E-A622-7C33F301F79C}" srcOrd="4" destOrd="0" presId="urn:microsoft.com/office/officeart/2005/8/layout/list1"/>
    <dgm:cxn modelId="{61E21FB0-9BDC-4C5C-ABEB-91AD90739DF0}" type="presParOf" srcId="{62C1AA27-D72B-4B3E-A622-7C33F301F79C}" destId="{83E67773-2D98-4F1F-937F-79F6C1E0120D}" srcOrd="0" destOrd="0" presId="urn:microsoft.com/office/officeart/2005/8/layout/list1"/>
    <dgm:cxn modelId="{72435318-E2C2-4FA6-8D39-1B7C78EAD513}" type="presParOf" srcId="{62C1AA27-D72B-4B3E-A622-7C33F301F79C}" destId="{A870B0BB-05AB-430C-AA0D-E9FBCA59777A}" srcOrd="1" destOrd="0" presId="urn:microsoft.com/office/officeart/2005/8/layout/list1"/>
    <dgm:cxn modelId="{AD500479-B20C-4CD0-A057-0B118589D555}" type="presParOf" srcId="{D04B76C4-F11D-4D5B-A5E2-0935D9EBAEF0}" destId="{0CDC2ABA-CCB0-4254-B03B-77578CE1BD9D}" srcOrd="5" destOrd="0" presId="urn:microsoft.com/office/officeart/2005/8/layout/list1"/>
    <dgm:cxn modelId="{49D80F12-8418-4FAD-A803-B31A7FC6A5E2}" type="presParOf" srcId="{D04B76C4-F11D-4D5B-A5E2-0935D9EBAEF0}" destId="{04580B18-7F8F-4B79-BF94-520323345772}" srcOrd="6" destOrd="0" presId="urn:microsoft.com/office/officeart/2005/8/layout/list1"/>
    <dgm:cxn modelId="{68A3963F-2D4D-421A-88A3-0448C9E76605}" type="presParOf" srcId="{D04B76C4-F11D-4D5B-A5E2-0935D9EBAEF0}" destId="{2748A312-48C9-41FF-990D-1B45E0EAEF02}" srcOrd="7" destOrd="0" presId="urn:microsoft.com/office/officeart/2005/8/layout/list1"/>
    <dgm:cxn modelId="{8C7A3170-BE41-458A-94EB-38CD5FD7BD9B}" type="presParOf" srcId="{D04B76C4-F11D-4D5B-A5E2-0935D9EBAEF0}" destId="{20BCBA89-594F-4198-B4BE-39863B794B76}" srcOrd="8" destOrd="0" presId="urn:microsoft.com/office/officeart/2005/8/layout/list1"/>
    <dgm:cxn modelId="{9FCF5F19-42E6-4E73-9020-40726E8488F3}" type="presParOf" srcId="{20BCBA89-594F-4198-B4BE-39863B794B76}" destId="{9FD668BB-8E44-4BEC-9467-7AC4CE9807C9}" srcOrd="0" destOrd="0" presId="urn:microsoft.com/office/officeart/2005/8/layout/list1"/>
    <dgm:cxn modelId="{7E226E4B-6B0E-4A3D-9528-2956008251DC}" type="presParOf" srcId="{20BCBA89-594F-4198-B4BE-39863B794B76}" destId="{EBEF3419-E25F-4ABD-9EFE-FD27B8180989}" srcOrd="1" destOrd="0" presId="urn:microsoft.com/office/officeart/2005/8/layout/list1"/>
    <dgm:cxn modelId="{29C97563-D3B2-475F-B181-902057716DD6}" type="presParOf" srcId="{D04B76C4-F11D-4D5B-A5E2-0935D9EBAEF0}" destId="{67B48120-3523-41F9-82B8-7755BD93D8FC}" srcOrd="9" destOrd="0" presId="urn:microsoft.com/office/officeart/2005/8/layout/list1"/>
    <dgm:cxn modelId="{5E4A01DF-83EB-453A-9DE9-14BBBE9AEFA1}" type="presParOf" srcId="{D04B76C4-F11D-4D5B-A5E2-0935D9EBAEF0}" destId="{0524875E-F31D-4FA3-A33F-4C115B2CB530}" srcOrd="10" destOrd="0" presId="urn:microsoft.com/office/officeart/2005/8/layout/list1"/>
    <dgm:cxn modelId="{2F500006-DA8F-4C88-80B0-B05168DC87AB}" type="presParOf" srcId="{D04B76C4-F11D-4D5B-A5E2-0935D9EBAEF0}" destId="{56DC65D0-F632-4CA1-9B33-6B351ADE8C2A}" srcOrd="11" destOrd="0" presId="urn:microsoft.com/office/officeart/2005/8/layout/list1"/>
    <dgm:cxn modelId="{F01918CF-4215-4316-91A6-E14F60904960}" type="presParOf" srcId="{D04B76C4-F11D-4D5B-A5E2-0935D9EBAEF0}" destId="{F0591D4D-B8AA-4634-9DCA-B8091D5E3275}" srcOrd="12" destOrd="0" presId="urn:microsoft.com/office/officeart/2005/8/layout/list1"/>
    <dgm:cxn modelId="{6071708C-B0B0-4A83-9AFB-7639B5D6CCCB}" type="presParOf" srcId="{F0591D4D-B8AA-4634-9DCA-B8091D5E3275}" destId="{9CB5E0E7-6CC6-4A8E-A625-E5EC6812AB1D}" srcOrd="0" destOrd="0" presId="urn:microsoft.com/office/officeart/2005/8/layout/list1"/>
    <dgm:cxn modelId="{F00EC5CF-D6AA-40C1-ACB6-855FCEC04D82}" type="presParOf" srcId="{F0591D4D-B8AA-4634-9DCA-B8091D5E3275}" destId="{7096AD14-860B-407C-A073-64C097701A2D}" srcOrd="1" destOrd="0" presId="urn:microsoft.com/office/officeart/2005/8/layout/list1"/>
    <dgm:cxn modelId="{B8C3E419-C838-478A-B6DC-6728ECE4B841}" type="presParOf" srcId="{D04B76C4-F11D-4D5B-A5E2-0935D9EBAEF0}" destId="{F09D2741-EBB4-419F-BF0F-B16146E1D52B}" srcOrd="13" destOrd="0" presId="urn:microsoft.com/office/officeart/2005/8/layout/list1"/>
    <dgm:cxn modelId="{5826A6F9-A71B-47BB-88B6-D032E6A8B708}" type="presParOf" srcId="{D04B76C4-F11D-4D5B-A5E2-0935D9EBAEF0}" destId="{2403B671-50C2-4B63-A6E7-A60CA7AEC36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3FEE17-ED4E-4DE4-9C4B-775B4702F4D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79CE44-B60F-44C9-B5E4-D6F990CC0B1A}">
      <dgm:prSet phldrT="[Texte]"/>
      <dgm:spPr/>
      <dgm:t>
        <a:bodyPr/>
        <a:lstStyle/>
        <a:p>
          <a:r>
            <a:rPr lang="en-GB" dirty="0" smtClean="0"/>
            <a:t>Critical data understanding for data movement and transformation</a:t>
          </a:r>
          <a:endParaRPr lang="en-GB" dirty="0"/>
        </a:p>
      </dgm:t>
    </dgm:pt>
    <dgm:pt modelId="{D6152528-9648-43F1-AA39-E8230B3C0385}" type="parTrans" cxnId="{ED583CEF-3A39-428B-AA15-91C79162BBA0}">
      <dgm:prSet/>
      <dgm:spPr/>
      <dgm:t>
        <a:bodyPr/>
        <a:lstStyle/>
        <a:p>
          <a:endParaRPr lang="en-GB"/>
        </a:p>
      </dgm:t>
    </dgm:pt>
    <dgm:pt modelId="{34542CAB-7B32-4FD6-9A28-5302F3F60D7C}" type="sibTrans" cxnId="{ED583CEF-3A39-428B-AA15-91C79162BBA0}">
      <dgm:prSet/>
      <dgm:spPr/>
      <dgm:t>
        <a:bodyPr/>
        <a:lstStyle/>
        <a:p>
          <a:endParaRPr lang="en-GB"/>
        </a:p>
      </dgm:t>
    </dgm:pt>
    <dgm:pt modelId="{79637C30-3120-4B08-8E96-5A53B9F2A985}">
      <dgm:prSet phldrT="[Texte]" custT="1"/>
      <dgm:spPr/>
      <dgm:t>
        <a:bodyPr/>
        <a:lstStyle/>
        <a:p>
          <a:r>
            <a:rPr lang="en-GB" sz="1200" dirty="0" smtClean="0"/>
            <a:t>Understanding technical representation of data</a:t>
          </a:r>
          <a:endParaRPr lang="en-GB" sz="1200" dirty="0"/>
        </a:p>
      </dgm:t>
    </dgm:pt>
    <dgm:pt modelId="{EAD55FC9-783B-454F-A93D-CF377DF91267}" type="parTrans" cxnId="{EF47F2FB-58F1-40A7-8F62-6FE35AAE76C7}">
      <dgm:prSet/>
      <dgm:spPr/>
      <dgm:t>
        <a:bodyPr/>
        <a:lstStyle/>
        <a:p>
          <a:endParaRPr lang="en-GB"/>
        </a:p>
      </dgm:t>
    </dgm:pt>
    <dgm:pt modelId="{876775D7-788D-49E0-A2B7-DE58ED4B67A2}" type="sibTrans" cxnId="{EF47F2FB-58F1-40A7-8F62-6FE35AAE76C7}">
      <dgm:prSet/>
      <dgm:spPr/>
      <dgm:t>
        <a:bodyPr/>
        <a:lstStyle/>
        <a:p>
          <a:endParaRPr lang="en-GB"/>
        </a:p>
      </dgm:t>
    </dgm:pt>
    <dgm:pt modelId="{974E00D7-6F04-49C3-B2A0-89A67A259CEE}">
      <dgm:prSet phldrT="[Texte]" custT="1"/>
      <dgm:spPr/>
      <dgm:t>
        <a:bodyPr/>
        <a:lstStyle/>
        <a:p>
          <a:r>
            <a:rPr lang="en-GB" sz="1600" dirty="0" smtClean="0"/>
            <a:t>Understanding of data quality aspects by business</a:t>
          </a:r>
          <a:endParaRPr lang="en-GB" sz="1600" dirty="0"/>
        </a:p>
      </dgm:t>
    </dgm:pt>
    <dgm:pt modelId="{2C62B43F-683B-4D87-BBB3-AB5A378F3C1A}" type="parTrans" cxnId="{0C346FD1-9BBA-4EBA-816E-AD497E76CD4C}">
      <dgm:prSet/>
      <dgm:spPr/>
      <dgm:t>
        <a:bodyPr/>
        <a:lstStyle/>
        <a:p>
          <a:endParaRPr lang="en-GB"/>
        </a:p>
      </dgm:t>
    </dgm:pt>
    <dgm:pt modelId="{DFF89C95-B0BE-4D97-B16D-907D1D17F17F}" type="sibTrans" cxnId="{0C346FD1-9BBA-4EBA-816E-AD497E76CD4C}">
      <dgm:prSet/>
      <dgm:spPr/>
      <dgm:t>
        <a:bodyPr/>
        <a:lstStyle/>
        <a:p>
          <a:endParaRPr lang="en-GB"/>
        </a:p>
      </dgm:t>
    </dgm:pt>
    <dgm:pt modelId="{A6E5EADD-3BA0-44ED-97E2-B7693FEDB1CB}">
      <dgm:prSet phldrT="[Texte]" custT="1"/>
      <dgm:spPr/>
      <dgm:t>
        <a:bodyPr/>
        <a:lstStyle/>
        <a:p>
          <a:r>
            <a:rPr lang="en-GB" sz="1400" dirty="0" smtClean="0"/>
            <a:t>Understanding business representation of data and influence of data quality</a:t>
          </a:r>
          <a:endParaRPr lang="en-GB" sz="1400" dirty="0"/>
        </a:p>
      </dgm:t>
    </dgm:pt>
    <dgm:pt modelId="{921BEF8F-9037-4ED7-83EE-2936562E9E44}" type="parTrans" cxnId="{3B28C462-243F-471D-838C-B115335EE661}">
      <dgm:prSet/>
      <dgm:spPr/>
      <dgm:t>
        <a:bodyPr/>
        <a:lstStyle/>
        <a:p>
          <a:endParaRPr lang="en-GB"/>
        </a:p>
      </dgm:t>
    </dgm:pt>
    <dgm:pt modelId="{8E31CE7F-567F-4549-9C58-C9FE0CB616F2}" type="sibTrans" cxnId="{3B28C462-243F-471D-838C-B115335EE661}">
      <dgm:prSet/>
      <dgm:spPr/>
      <dgm:t>
        <a:bodyPr/>
        <a:lstStyle/>
        <a:p>
          <a:endParaRPr lang="en-GB"/>
        </a:p>
      </dgm:t>
    </dgm:pt>
    <dgm:pt modelId="{9D3B4D99-5356-4227-A0C5-50489D527064}" type="pres">
      <dgm:prSet presAssocID="{9F3FEE17-ED4E-4DE4-9C4B-775B4702F4D2}" presName="Name0" presStyleCnt="0">
        <dgm:presLayoutVars>
          <dgm:dir/>
          <dgm:animLvl val="lvl"/>
          <dgm:resizeHandles val="exact"/>
        </dgm:presLayoutVars>
      </dgm:prSet>
      <dgm:spPr/>
    </dgm:pt>
    <dgm:pt modelId="{91117A7F-6DB8-48C9-991B-55079C9847F9}" type="pres">
      <dgm:prSet presAssocID="{0679CE44-B60F-44C9-B5E4-D6F990CC0B1A}" presName="parTxOnly" presStyleLbl="node1" presStyleIdx="0" presStyleCnt="4" custScaleX="91118" custScaleY="106909" custLinFactNeighborY="-12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C921A-0EB5-44BF-861B-8053556002A1}" type="pres">
      <dgm:prSet presAssocID="{34542CAB-7B32-4FD6-9A28-5302F3F60D7C}" presName="parTxOnlySpace" presStyleCnt="0"/>
      <dgm:spPr/>
    </dgm:pt>
    <dgm:pt modelId="{2CBDFB55-AB5D-482C-8F9E-B19E56FDE48E}" type="pres">
      <dgm:prSet presAssocID="{79637C30-3120-4B08-8E96-5A53B9F2A985}" presName="parTxOnly" presStyleLbl="node1" presStyleIdx="1" presStyleCnt="4" custScaleX="102064" custScaleY="107892" custLinFactNeighborX="-32755" custLinFactNeighborY="216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C27938-ADA0-46FF-8632-8B14D3A99C38}" type="pres">
      <dgm:prSet presAssocID="{876775D7-788D-49E0-A2B7-DE58ED4B67A2}" presName="parTxOnlySpace" presStyleCnt="0"/>
      <dgm:spPr/>
    </dgm:pt>
    <dgm:pt modelId="{E8AF5879-A6B5-4A3F-AC27-D2A8B7B3FFDD}" type="pres">
      <dgm:prSet presAssocID="{974E00D7-6F04-49C3-B2A0-89A67A259CEE}" presName="parTxOnly" presStyleLbl="node1" presStyleIdx="2" presStyleCnt="4" custScaleX="268233" custScaleY="106909" custLinFactNeighborX="-66288" custLinFactNeighborY="-2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54A7D1-0CD6-4113-8B30-D73E1EEF9E6F}" type="pres">
      <dgm:prSet presAssocID="{DFF89C95-B0BE-4D97-B16D-907D1D17F17F}" presName="parTxOnlySpace" presStyleCnt="0"/>
      <dgm:spPr/>
    </dgm:pt>
    <dgm:pt modelId="{936303F0-00DB-48B3-B64F-291C9F24CA5F}" type="pres">
      <dgm:prSet presAssocID="{A6E5EADD-3BA0-44ED-97E2-B7693FEDB1CB}" presName="parTxOnly" presStyleLbl="node1" presStyleIdx="3" presStyleCnt="4" custScaleX="181241" custScaleY="106909" custLinFactNeighborY="-25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17BDFA4-BB13-4A27-A1E5-869AC6500B4B}" type="presOf" srcId="{A6E5EADD-3BA0-44ED-97E2-B7693FEDB1CB}" destId="{936303F0-00DB-48B3-B64F-291C9F24CA5F}" srcOrd="0" destOrd="0" presId="urn:microsoft.com/office/officeart/2005/8/layout/chevron1"/>
    <dgm:cxn modelId="{0C346FD1-9BBA-4EBA-816E-AD497E76CD4C}" srcId="{9F3FEE17-ED4E-4DE4-9C4B-775B4702F4D2}" destId="{974E00D7-6F04-49C3-B2A0-89A67A259CEE}" srcOrd="2" destOrd="0" parTransId="{2C62B43F-683B-4D87-BBB3-AB5A378F3C1A}" sibTransId="{DFF89C95-B0BE-4D97-B16D-907D1D17F17F}"/>
    <dgm:cxn modelId="{ED583CEF-3A39-428B-AA15-91C79162BBA0}" srcId="{9F3FEE17-ED4E-4DE4-9C4B-775B4702F4D2}" destId="{0679CE44-B60F-44C9-B5E4-D6F990CC0B1A}" srcOrd="0" destOrd="0" parTransId="{D6152528-9648-43F1-AA39-E8230B3C0385}" sibTransId="{34542CAB-7B32-4FD6-9A28-5302F3F60D7C}"/>
    <dgm:cxn modelId="{33933DE7-9512-4E67-8D78-804096D7FDAE}" type="presOf" srcId="{0679CE44-B60F-44C9-B5E4-D6F990CC0B1A}" destId="{91117A7F-6DB8-48C9-991B-55079C9847F9}" srcOrd="0" destOrd="0" presId="urn:microsoft.com/office/officeart/2005/8/layout/chevron1"/>
    <dgm:cxn modelId="{1A2B7E64-A528-4A67-BE20-3206B6B43B8D}" type="presOf" srcId="{79637C30-3120-4B08-8E96-5A53B9F2A985}" destId="{2CBDFB55-AB5D-482C-8F9E-B19E56FDE48E}" srcOrd="0" destOrd="0" presId="urn:microsoft.com/office/officeart/2005/8/layout/chevron1"/>
    <dgm:cxn modelId="{3B28C462-243F-471D-838C-B115335EE661}" srcId="{9F3FEE17-ED4E-4DE4-9C4B-775B4702F4D2}" destId="{A6E5EADD-3BA0-44ED-97E2-B7693FEDB1CB}" srcOrd="3" destOrd="0" parTransId="{921BEF8F-9037-4ED7-83EE-2936562E9E44}" sibTransId="{8E31CE7F-567F-4549-9C58-C9FE0CB616F2}"/>
    <dgm:cxn modelId="{142000F6-140F-4CEC-95EF-39DEC8AE02FD}" type="presOf" srcId="{974E00D7-6F04-49C3-B2A0-89A67A259CEE}" destId="{E8AF5879-A6B5-4A3F-AC27-D2A8B7B3FFDD}" srcOrd="0" destOrd="0" presId="urn:microsoft.com/office/officeart/2005/8/layout/chevron1"/>
    <dgm:cxn modelId="{C04227B7-8108-4CC0-B5C0-9E72F904896C}" type="presOf" srcId="{9F3FEE17-ED4E-4DE4-9C4B-775B4702F4D2}" destId="{9D3B4D99-5356-4227-A0C5-50489D527064}" srcOrd="0" destOrd="0" presId="urn:microsoft.com/office/officeart/2005/8/layout/chevron1"/>
    <dgm:cxn modelId="{EF47F2FB-58F1-40A7-8F62-6FE35AAE76C7}" srcId="{9F3FEE17-ED4E-4DE4-9C4B-775B4702F4D2}" destId="{79637C30-3120-4B08-8E96-5A53B9F2A985}" srcOrd="1" destOrd="0" parTransId="{EAD55FC9-783B-454F-A93D-CF377DF91267}" sibTransId="{876775D7-788D-49E0-A2B7-DE58ED4B67A2}"/>
    <dgm:cxn modelId="{20A9D431-B3E3-4E6A-9B3B-5C014B876F10}" type="presParOf" srcId="{9D3B4D99-5356-4227-A0C5-50489D527064}" destId="{91117A7F-6DB8-48C9-991B-55079C9847F9}" srcOrd="0" destOrd="0" presId="urn:microsoft.com/office/officeart/2005/8/layout/chevron1"/>
    <dgm:cxn modelId="{D68B37B1-647D-4204-A80D-8FD2DEE48ABA}" type="presParOf" srcId="{9D3B4D99-5356-4227-A0C5-50489D527064}" destId="{FC5C921A-0EB5-44BF-861B-8053556002A1}" srcOrd="1" destOrd="0" presId="urn:microsoft.com/office/officeart/2005/8/layout/chevron1"/>
    <dgm:cxn modelId="{1BE73F2E-9980-46EC-AEC3-65FE2170F749}" type="presParOf" srcId="{9D3B4D99-5356-4227-A0C5-50489D527064}" destId="{2CBDFB55-AB5D-482C-8F9E-B19E56FDE48E}" srcOrd="2" destOrd="0" presId="urn:microsoft.com/office/officeart/2005/8/layout/chevron1"/>
    <dgm:cxn modelId="{4479D135-FEBB-45AB-BB8B-502086F83E4F}" type="presParOf" srcId="{9D3B4D99-5356-4227-A0C5-50489D527064}" destId="{A0C27938-ADA0-46FF-8632-8B14D3A99C38}" srcOrd="3" destOrd="0" presId="urn:microsoft.com/office/officeart/2005/8/layout/chevron1"/>
    <dgm:cxn modelId="{0ADB102E-39C4-465B-8343-A16B7773960D}" type="presParOf" srcId="{9D3B4D99-5356-4227-A0C5-50489D527064}" destId="{E8AF5879-A6B5-4A3F-AC27-D2A8B7B3FFDD}" srcOrd="4" destOrd="0" presId="urn:microsoft.com/office/officeart/2005/8/layout/chevron1"/>
    <dgm:cxn modelId="{8958A004-E3F8-4F3F-9AC6-B179749AEF7D}" type="presParOf" srcId="{9D3B4D99-5356-4227-A0C5-50489D527064}" destId="{7C54A7D1-0CD6-4113-8B30-D73E1EEF9E6F}" srcOrd="5" destOrd="0" presId="urn:microsoft.com/office/officeart/2005/8/layout/chevron1"/>
    <dgm:cxn modelId="{56DF7AA2-C86E-4332-A343-D3662916B552}" type="presParOf" srcId="{9D3B4D99-5356-4227-A0C5-50489D527064}" destId="{936303F0-00DB-48B3-B64F-291C9F24CA5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3FEE17-ED4E-4DE4-9C4B-775B4702F4D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79CE44-B60F-44C9-B5E4-D6F990CC0B1A}">
      <dgm:prSet phldrT="[Texte]" custT="1"/>
      <dgm:spPr/>
      <dgm:t>
        <a:bodyPr/>
        <a:lstStyle/>
        <a:p>
          <a:r>
            <a:rPr lang="en-GB" sz="2400" dirty="0" smtClean="0"/>
            <a:t>Staging (back-room)</a:t>
          </a:r>
          <a:endParaRPr lang="en-GB" sz="2400" dirty="0"/>
        </a:p>
      </dgm:t>
    </dgm:pt>
    <dgm:pt modelId="{D6152528-9648-43F1-AA39-E8230B3C0385}" type="parTrans" cxnId="{ED583CEF-3A39-428B-AA15-91C79162BBA0}">
      <dgm:prSet/>
      <dgm:spPr/>
      <dgm:t>
        <a:bodyPr/>
        <a:lstStyle/>
        <a:p>
          <a:endParaRPr lang="en-GB" sz="2800"/>
        </a:p>
      </dgm:t>
    </dgm:pt>
    <dgm:pt modelId="{34542CAB-7B32-4FD6-9A28-5302F3F60D7C}" type="sibTrans" cxnId="{ED583CEF-3A39-428B-AA15-91C79162BBA0}">
      <dgm:prSet/>
      <dgm:spPr/>
      <dgm:t>
        <a:bodyPr/>
        <a:lstStyle/>
        <a:p>
          <a:endParaRPr lang="en-GB" sz="2800"/>
        </a:p>
      </dgm:t>
    </dgm:pt>
    <dgm:pt modelId="{974E00D7-6F04-49C3-B2A0-89A67A259CEE}">
      <dgm:prSet phldrT="[Texte]" custT="1"/>
      <dgm:spPr/>
      <dgm:t>
        <a:bodyPr/>
        <a:lstStyle/>
        <a:p>
          <a:r>
            <a:rPr lang="en-GB" sz="2800" dirty="0" smtClean="0"/>
            <a:t>Data warehouse (front-room)</a:t>
          </a:r>
          <a:endParaRPr lang="en-GB" sz="2800" dirty="0"/>
        </a:p>
      </dgm:t>
    </dgm:pt>
    <dgm:pt modelId="{2C62B43F-683B-4D87-BBB3-AB5A378F3C1A}" type="parTrans" cxnId="{0C346FD1-9BBA-4EBA-816E-AD497E76CD4C}">
      <dgm:prSet/>
      <dgm:spPr/>
      <dgm:t>
        <a:bodyPr/>
        <a:lstStyle/>
        <a:p>
          <a:endParaRPr lang="en-GB" sz="2800"/>
        </a:p>
      </dgm:t>
    </dgm:pt>
    <dgm:pt modelId="{DFF89C95-B0BE-4D97-B16D-907D1D17F17F}" type="sibTrans" cxnId="{0C346FD1-9BBA-4EBA-816E-AD497E76CD4C}">
      <dgm:prSet/>
      <dgm:spPr/>
      <dgm:t>
        <a:bodyPr/>
        <a:lstStyle/>
        <a:p>
          <a:endParaRPr lang="en-GB" sz="2800"/>
        </a:p>
      </dgm:t>
    </dgm:pt>
    <dgm:pt modelId="{9D3B4D99-5356-4227-A0C5-50489D527064}" type="pres">
      <dgm:prSet presAssocID="{9F3FEE17-ED4E-4DE4-9C4B-775B4702F4D2}" presName="Name0" presStyleCnt="0">
        <dgm:presLayoutVars>
          <dgm:dir/>
          <dgm:animLvl val="lvl"/>
          <dgm:resizeHandles val="exact"/>
        </dgm:presLayoutVars>
      </dgm:prSet>
      <dgm:spPr/>
    </dgm:pt>
    <dgm:pt modelId="{91117A7F-6DB8-48C9-991B-55079C9847F9}" type="pres">
      <dgm:prSet presAssocID="{0679CE44-B60F-44C9-B5E4-D6F990CC0B1A}" presName="parTxOnly" presStyleLbl="node1" presStyleIdx="0" presStyleCnt="2" custScaleX="53426" custLinFactNeighborX="-505" custLinFactNeighborY="-20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C921A-0EB5-44BF-861B-8053556002A1}" type="pres">
      <dgm:prSet presAssocID="{34542CAB-7B32-4FD6-9A28-5302F3F60D7C}" presName="parTxOnlySpace" presStyleCnt="0"/>
      <dgm:spPr/>
    </dgm:pt>
    <dgm:pt modelId="{E8AF5879-A6B5-4A3F-AC27-D2A8B7B3FFDD}" type="pres">
      <dgm:prSet presAssocID="{974E00D7-6F04-49C3-B2A0-89A67A259CEE}" presName="parTxOnly" presStyleLbl="node1" presStyleIdx="1" presStyleCnt="2" custScaleX="97386" custLinFactNeighborX="835" custLinFactNeighborY="28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19C28A9-8E86-46B0-83AA-2840AB1630FF}" type="presOf" srcId="{974E00D7-6F04-49C3-B2A0-89A67A259CEE}" destId="{E8AF5879-A6B5-4A3F-AC27-D2A8B7B3FFDD}" srcOrd="0" destOrd="0" presId="urn:microsoft.com/office/officeart/2005/8/layout/chevron1"/>
    <dgm:cxn modelId="{2DBD1766-E8B3-48AA-8D13-A43D23DBA0D0}" type="presOf" srcId="{0679CE44-B60F-44C9-B5E4-D6F990CC0B1A}" destId="{91117A7F-6DB8-48C9-991B-55079C9847F9}" srcOrd="0" destOrd="0" presId="urn:microsoft.com/office/officeart/2005/8/layout/chevron1"/>
    <dgm:cxn modelId="{ED583CEF-3A39-428B-AA15-91C79162BBA0}" srcId="{9F3FEE17-ED4E-4DE4-9C4B-775B4702F4D2}" destId="{0679CE44-B60F-44C9-B5E4-D6F990CC0B1A}" srcOrd="0" destOrd="0" parTransId="{D6152528-9648-43F1-AA39-E8230B3C0385}" sibTransId="{34542CAB-7B32-4FD6-9A28-5302F3F60D7C}"/>
    <dgm:cxn modelId="{82006C1E-8C1D-448B-847C-3FF4A11EFA0C}" type="presOf" srcId="{9F3FEE17-ED4E-4DE4-9C4B-775B4702F4D2}" destId="{9D3B4D99-5356-4227-A0C5-50489D527064}" srcOrd="0" destOrd="0" presId="urn:microsoft.com/office/officeart/2005/8/layout/chevron1"/>
    <dgm:cxn modelId="{0C346FD1-9BBA-4EBA-816E-AD497E76CD4C}" srcId="{9F3FEE17-ED4E-4DE4-9C4B-775B4702F4D2}" destId="{974E00D7-6F04-49C3-B2A0-89A67A259CEE}" srcOrd="1" destOrd="0" parTransId="{2C62B43F-683B-4D87-BBB3-AB5A378F3C1A}" sibTransId="{DFF89C95-B0BE-4D97-B16D-907D1D17F17F}"/>
    <dgm:cxn modelId="{594EFE13-4042-4CA5-BAFB-C2D3315368C6}" type="presParOf" srcId="{9D3B4D99-5356-4227-A0C5-50489D527064}" destId="{91117A7F-6DB8-48C9-991B-55079C9847F9}" srcOrd="0" destOrd="0" presId="urn:microsoft.com/office/officeart/2005/8/layout/chevron1"/>
    <dgm:cxn modelId="{54179DCC-4DFC-4F48-BE4E-8077381E9D9B}" type="presParOf" srcId="{9D3B4D99-5356-4227-A0C5-50489D527064}" destId="{FC5C921A-0EB5-44BF-861B-8053556002A1}" srcOrd="1" destOrd="0" presId="urn:microsoft.com/office/officeart/2005/8/layout/chevron1"/>
    <dgm:cxn modelId="{BCD076C8-9DA7-43CD-83CA-68FF79728BA5}" type="presParOf" srcId="{9D3B4D99-5356-4227-A0C5-50489D527064}" destId="{E8AF5879-A6B5-4A3F-AC27-D2A8B7B3FFD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3FEE17-ED4E-4DE4-9C4B-775B4702F4D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79CE44-B60F-44C9-B5E4-D6F990CC0B1A}">
      <dgm:prSet phldrT="[Texte]" custT="1"/>
      <dgm:spPr/>
      <dgm:t>
        <a:bodyPr/>
        <a:lstStyle/>
        <a:p>
          <a:pPr algn="l">
            <a:spcAft>
              <a:spcPts val="0"/>
            </a:spcAft>
          </a:pPr>
          <a:r>
            <a:rPr lang="en-GB" sz="2400" dirty="0" smtClean="0"/>
            <a:t>Relational (OLTP)</a:t>
          </a:r>
        </a:p>
        <a:p>
          <a:pPr algn="l">
            <a:spcAft>
              <a:spcPts val="0"/>
            </a:spcAft>
          </a:pPr>
          <a:r>
            <a:rPr lang="en-GB" sz="1400" dirty="0" smtClean="0"/>
            <a:t>Technical data representation</a:t>
          </a:r>
        </a:p>
      </dgm:t>
    </dgm:pt>
    <dgm:pt modelId="{D6152528-9648-43F1-AA39-E8230B3C0385}" type="parTrans" cxnId="{ED583CEF-3A39-428B-AA15-91C79162BBA0}">
      <dgm:prSet/>
      <dgm:spPr/>
      <dgm:t>
        <a:bodyPr/>
        <a:lstStyle/>
        <a:p>
          <a:endParaRPr lang="en-GB" sz="2800"/>
        </a:p>
      </dgm:t>
    </dgm:pt>
    <dgm:pt modelId="{34542CAB-7B32-4FD6-9A28-5302F3F60D7C}" type="sibTrans" cxnId="{ED583CEF-3A39-428B-AA15-91C79162BBA0}">
      <dgm:prSet/>
      <dgm:spPr/>
      <dgm:t>
        <a:bodyPr/>
        <a:lstStyle/>
        <a:p>
          <a:endParaRPr lang="en-GB" sz="2800"/>
        </a:p>
      </dgm:t>
    </dgm:pt>
    <dgm:pt modelId="{974E00D7-6F04-49C3-B2A0-89A67A259CEE}">
      <dgm:prSet phldrT="[Texte]" custT="1"/>
      <dgm:spPr/>
      <dgm:t>
        <a:bodyPr/>
        <a:lstStyle/>
        <a:p>
          <a:pPr>
            <a:spcAft>
              <a:spcPts val="0"/>
            </a:spcAft>
          </a:pPr>
          <a:r>
            <a:rPr lang="en-GB" sz="2800" dirty="0" smtClean="0"/>
            <a:t>Star model (OLAP)</a:t>
          </a:r>
        </a:p>
        <a:p>
          <a:pPr>
            <a:spcAft>
              <a:spcPts val="0"/>
            </a:spcAft>
          </a:pPr>
          <a:r>
            <a:rPr lang="en-GB" sz="1400" dirty="0" smtClean="0"/>
            <a:t>Business data presentation</a:t>
          </a:r>
          <a:endParaRPr lang="en-GB" sz="1400" dirty="0"/>
        </a:p>
      </dgm:t>
    </dgm:pt>
    <dgm:pt modelId="{2C62B43F-683B-4D87-BBB3-AB5A378F3C1A}" type="parTrans" cxnId="{0C346FD1-9BBA-4EBA-816E-AD497E76CD4C}">
      <dgm:prSet/>
      <dgm:spPr/>
      <dgm:t>
        <a:bodyPr/>
        <a:lstStyle/>
        <a:p>
          <a:endParaRPr lang="en-GB" sz="2800"/>
        </a:p>
      </dgm:t>
    </dgm:pt>
    <dgm:pt modelId="{DFF89C95-B0BE-4D97-B16D-907D1D17F17F}" type="sibTrans" cxnId="{0C346FD1-9BBA-4EBA-816E-AD497E76CD4C}">
      <dgm:prSet/>
      <dgm:spPr/>
      <dgm:t>
        <a:bodyPr/>
        <a:lstStyle/>
        <a:p>
          <a:endParaRPr lang="en-GB" sz="2800"/>
        </a:p>
      </dgm:t>
    </dgm:pt>
    <dgm:pt modelId="{9D3B4D99-5356-4227-A0C5-50489D527064}" type="pres">
      <dgm:prSet presAssocID="{9F3FEE17-ED4E-4DE4-9C4B-775B4702F4D2}" presName="Name0" presStyleCnt="0">
        <dgm:presLayoutVars>
          <dgm:dir/>
          <dgm:animLvl val="lvl"/>
          <dgm:resizeHandles val="exact"/>
        </dgm:presLayoutVars>
      </dgm:prSet>
      <dgm:spPr/>
    </dgm:pt>
    <dgm:pt modelId="{91117A7F-6DB8-48C9-991B-55079C9847F9}" type="pres">
      <dgm:prSet presAssocID="{0679CE44-B60F-44C9-B5E4-D6F990CC0B1A}" presName="parTxOnly" presStyleLbl="node1" presStyleIdx="0" presStyleCnt="2" custScaleX="46794" custLinFactNeighborX="-40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C921A-0EB5-44BF-861B-8053556002A1}" type="pres">
      <dgm:prSet presAssocID="{34542CAB-7B32-4FD6-9A28-5302F3F60D7C}" presName="parTxOnlySpace" presStyleCnt="0"/>
      <dgm:spPr/>
    </dgm:pt>
    <dgm:pt modelId="{E8AF5879-A6B5-4A3F-AC27-D2A8B7B3FFDD}" type="pres">
      <dgm:prSet presAssocID="{974E00D7-6F04-49C3-B2A0-89A67A259CEE}" presName="parTxOnly" presStyleLbl="node1" presStyleIdx="1" presStyleCnt="2" custScaleX="82931" custLinFactNeighborX="20654" custLinFactNeighborY="-3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A3BBD88-1BB7-45F8-AE14-9AEA39E14A75}" type="presOf" srcId="{0679CE44-B60F-44C9-B5E4-D6F990CC0B1A}" destId="{91117A7F-6DB8-48C9-991B-55079C9847F9}" srcOrd="0" destOrd="0" presId="urn:microsoft.com/office/officeart/2005/8/layout/chevron1"/>
    <dgm:cxn modelId="{ED583CEF-3A39-428B-AA15-91C79162BBA0}" srcId="{9F3FEE17-ED4E-4DE4-9C4B-775B4702F4D2}" destId="{0679CE44-B60F-44C9-B5E4-D6F990CC0B1A}" srcOrd="0" destOrd="0" parTransId="{D6152528-9648-43F1-AA39-E8230B3C0385}" sibTransId="{34542CAB-7B32-4FD6-9A28-5302F3F60D7C}"/>
    <dgm:cxn modelId="{36112973-1A53-47AC-9AF9-3E9482E75BEA}" type="presOf" srcId="{9F3FEE17-ED4E-4DE4-9C4B-775B4702F4D2}" destId="{9D3B4D99-5356-4227-A0C5-50489D527064}" srcOrd="0" destOrd="0" presId="urn:microsoft.com/office/officeart/2005/8/layout/chevron1"/>
    <dgm:cxn modelId="{5D77EF97-1B6E-47C7-A2D8-08D0AF964077}" type="presOf" srcId="{974E00D7-6F04-49C3-B2A0-89A67A259CEE}" destId="{E8AF5879-A6B5-4A3F-AC27-D2A8B7B3FFDD}" srcOrd="0" destOrd="0" presId="urn:microsoft.com/office/officeart/2005/8/layout/chevron1"/>
    <dgm:cxn modelId="{0C346FD1-9BBA-4EBA-816E-AD497E76CD4C}" srcId="{9F3FEE17-ED4E-4DE4-9C4B-775B4702F4D2}" destId="{974E00D7-6F04-49C3-B2A0-89A67A259CEE}" srcOrd="1" destOrd="0" parTransId="{2C62B43F-683B-4D87-BBB3-AB5A378F3C1A}" sibTransId="{DFF89C95-B0BE-4D97-B16D-907D1D17F17F}"/>
    <dgm:cxn modelId="{3C63E807-0992-40DB-8A3F-BF09CAF77AD2}" type="presParOf" srcId="{9D3B4D99-5356-4227-A0C5-50489D527064}" destId="{91117A7F-6DB8-48C9-991B-55079C9847F9}" srcOrd="0" destOrd="0" presId="urn:microsoft.com/office/officeart/2005/8/layout/chevron1"/>
    <dgm:cxn modelId="{26A691A1-A171-4D6A-8F68-43A1E38D7496}" type="presParOf" srcId="{9D3B4D99-5356-4227-A0C5-50489D527064}" destId="{FC5C921A-0EB5-44BF-861B-8053556002A1}" srcOrd="1" destOrd="0" presId="urn:microsoft.com/office/officeart/2005/8/layout/chevron1"/>
    <dgm:cxn modelId="{499C5D2F-B40D-4DA5-B444-167FADDED673}" type="presParOf" srcId="{9D3B4D99-5356-4227-A0C5-50489D527064}" destId="{E8AF5879-A6B5-4A3F-AC27-D2A8B7B3FFD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3FEE17-ED4E-4DE4-9C4B-775B4702F4D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79CE44-B60F-44C9-B5E4-D6F990CC0B1A}">
      <dgm:prSet phldrT="[Texte]"/>
      <dgm:spPr/>
      <dgm:t>
        <a:bodyPr/>
        <a:lstStyle/>
        <a:p>
          <a:r>
            <a:rPr lang="en-GB" noProof="0" dirty="0" smtClean="0"/>
            <a:t>Process data in ETL</a:t>
          </a:r>
          <a:endParaRPr lang="en-GB" noProof="0" dirty="0"/>
        </a:p>
      </dgm:t>
    </dgm:pt>
    <dgm:pt modelId="{D6152528-9648-43F1-AA39-E8230B3C0385}" type="parTrans" cxnId="{ED583CEF-3A39-428B-AA15-91C79162BBA0}">
      <dgm:prSet/>
      <dgm:spPr/>
      <dgm:t>
        <a:bodyPr/>
        <a:lstStyle/>
        <a:p>
          <a:endParaRPr lang="en-GB" noProof="0" dirty="0"/>
        </a:p>
      </dgm:t>
    </dgm:pt>
    <dgm:pt modelId="{34542CAB-7B32-4FD6-9A28-5302F3F60D7C}" type="sibTrans" cxnId="{ED583CEF-3A39-428B-AA15-91C79162BBA0}">
      <dgm:prSet/>
      <dgm:spPr/>
      <dgm:t>
        <a:bodyPr/>
        <a:lstStyle/>
        <a:p>
          <a:endParaRPr lang="en-GB" noProof="0" dirty="0"/>
        </a:p>
      </dgm:t>
    </dgm:pt>
    <dgm:pt modelId="{79637C30-3120-4B08-8E96-5A53B9F2A985}">
      <dgm:prSet phldrT="[Texte]" custT="1"/>
      <dgm:spPr/>
      <dgm:t>
        <a:bodyPr/>
        <a:lstStyle/>
        <a:p>
          <a:r>
            <a:rPr lang="en-GB" sz="1400" noProof="0" dirty="0" smtClean="0"/>
            <a:t>Transform data model</a:t>
          </a:r>
          <a:endParaRPr lang="en-GB" sz="1400" noProof="0" dirty="0"/>
        </a:p>
      </dgm:t>
    </dgm:pt>
    <dgm:pt modelId="{EAD55FC9-783B-454F-A93D-CF377DF91267}" type="parTrans" cxnId="{EF47F2FB-58F1-40A7-8F62-6FE35AAE76C7}">
      <dgm:prSet/>
      <dgm:spPr/>
      <dgm:t>
        <a:bodyPr/>
        <a:lstStyle/>
        <a:p>
          <a:endParaRPr lang="en-GB" noProof="0" dirty="0"/>
        </a:p>
      </dgm:t>
    </dgm:pt>
    <dgm:pt modelId="{876775D7-788D-49E0-A2B7-DE58ED4B67A2}" type="sibTrans" cxnId="{EF47F2FB-58F1-40A7-8F62-6FE35AAE76C7}">
      <dgm:prSet/>
      <dgm:spPr/>
      <dgm:t>
        <a:bodyPr/>
        <a:lstStyle/>
        <a:p>
          <a:endParaRPr lang="en-GB" noProof="0" dirty="0"/>
        </a:p>
      </dgm:t>
    </dgm:pt>
    <dgm:pt modelId="{974E00D7-6F04-49C3-B2A0-89A67A259CEE}">
      <dgm:prSet phldrT="[Texte]" custT="1"/>
      <dgm:spPr/>
      <dgm:t>
        <a:bodyPr/>
        <a:lstStyle/>
        <a:p>
          <a:r>
            <a:rPr lang="en-GB" sz="2000" noProof="0" dirty="0" smtClean="0"/>
            <a:t>Improve business data quality</a:t>
          </a:r>
          <a:endParaRPr lang="en-GB" sz="2000" noProof="0" dirty="0"/>
        </a:p>
      </dgm:t>
    </dgm:pt>
    <dgm:pt modelId="{2C62B43F-683B-4D87-BBB3-AB5A378F3C1A}" type="parTrans" cxnId="{0C346FD1-9BBA-4EBA-816E-AD497E76CD4C}">
      <dgm:prSet/>
      <dgm:spPr/>
      <dgm:t>
        <a:bodyPr/>
        <a:lstStyle/>
        <a:p>
          <a:endParaRPr lang="en-GB" noProof="0" dirty="0"/>
        </a:p>
      </dgm:t>
    </dgm:pt>
    <dgm:pt modelId="{DFF89C95-B0BE-4D97-B16D-907D1D17F17F}" type="sibTrans" cxnId="{0C346FD1-9BBA-4EBA-816E-AD497E76CD4C}">
      <dgm:prSet/>
      <dgm:spPr/>
      <dgm:t>
        <a:bodyPr/>
        <a:lstStyle/>
        <a:p>
          <a:endParaRPr lang="en-GB" noProof="0" dirty="0"/>
        </a:p>
      </dgm:t>
    </dgm:pt>
    <dgm:pt modelId="{9D3B4D99-5356-4227-A0C5-50489D527064}" type="pres">
      <dgm:prSet presAssocID="{9F3FEE17-ED4E-4DE4-9C4B-775B4702F4D2}" presName="Name0" presStyleCnt="0">
        <dgm:presLayoutVars>
          <dgm:dir/>
          <dgm:animLvl val="lvl"/>
          <dgm:resizeHandles val="exact"/>
        </dgm:presLayoutVars>
      </dgm:prSet>
      <dgm:spPr/>
    </dgm:pt>
    <dgm:pt modelId="{91117A7F-6DB8-48C9-991B-55079C9847F9}" type="pres">
      <dgm:prSet presAssocID="{0679CE44-B60F-44C9-B5E4-D6F990CC0B1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C921A-0EB5-44BF-861B-8053556002A1}" type="pres">
      <dgm:prSet presAssocID="{34542CAB-7B32-4FD6-9A28-5302F3F60D7C}" presName="parTxOnlySpace" presStyleCnt="0"/>
      <dgm:spPr/>
    </dgm:pt>
    <dgm:pt modelId="{2CBDFB55-AB5D-482C-8F9E-B19E56FDE48E}" type="pres">
      <dgm:prSet presAssocID="{79637C30-3120-4B08-8E96-5A53B9F2A985}" presName="parTxOnly" presStyleLbl="node1" presStyleIdx="1" presStyleCnt="3" custScaleX="136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C27938-ADA0-46FF-8632-8B14D3A99C38}" type="pres">
      <dgm:prSet presAssocID="{876775D7-788D-49E0-A2B7-DE58ED4B67A2}" presName="parTxOnlySpace" presStyleCnt="0"/>
      <dgm:spPr/>
    </dgm:pt>
    <dgm:pt modelId="{E8AF5879-A6B5-4A3F-AC27-D2A8B7B3FFDD}" type="pres">
      <dgm:prSet presAssocID="{974E00D7-6F04-49C3-B2A0-89A67A259CEE}" presName="parTxOnly" presStyleLbl="node1" presStyleIdx="2" presStyleCnt="3" custScaleX="447978" custLinFactNeighborX="76714" custLinFactNeighborY="-1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4EFA59B-C3A7-40F2-8C63-56E6718FA066}" type="presOf" srcId="{974E00D7-6F04-49C3-B2A0-89A67A259CEE}" destId="{E8AF5879-A6B5-4A3F-AC27-D2A8B7B3FFDD}" srcOrd="0" destOrd="0" presId="urn:microsoft.com/office/officeart/2005/8/layout/chevron1"/>
    <dgm:cxn modelId="{0C346FD1-9BBA-4EBA-816E-AD497E76CD4C}" srcId="{9F3FEE17-ED4E-4DE4-9C4B-775B4702F4D2}" destId="{974E00D7-6F04-49C3-B2A0-89A67A259CEE}" srcOrd="2" destOrd="0" parTransId="{2C62B43F-683B-4D87-BBB3-AB5A378F3C1A}" sibTransId="{DFF89C95-B0BE-4D97-B16D-907D1D17F17F}"/>
    <dgm:cxn modelId="{ED583CEF-3A39-428B-AA15-91C79162BBA0}" srcId="{9F3FEE17-ED4E-4DE4-9C4B-775B4702F4D2}" destId="{0679CE44-B60F-44C9-B5E4-D6F990CC0B1A}" srcOrd="0" destOrd="0" parTransId="{D6152528-9648-43F1-AA39-E8230B3C0385}" sibTransId="{34542CAB-7B32-4FD6-9A28-5302F3F60D7C}"/>
    <dgm:cxn modelId="{8DD788B2-D4B6-4F16-840B-D896B13EAA96}" type="presOf" srcId="{9F3FEE17-ED4E-4DE4-9C4B-775B4702F4D2}" destId="{9D3B4D99-5356-4227-A0C5-50489D527064}" srcOrd="0" destOrd="0" presId="urn:microsoft.com/office/officeart/2005/8/layout/chevron1"/>
    <dgm:cxn modelId="{4A448F67-2822-44BF-A524-9906C1530521}" type="presOf" srcId="{79637C30-3120-4B08-8E96-5A53B9F2A985}" destId="{2CBDFB55-AB5D-482C-8F9E-B19E56FDE48E}" srcOrd="0" destOrd="0" presId="urn:microsoft.com/office/officeart/2005/8/layout/chevron1"/>
    <dgm:cxn modelId="{9933ECEB-D240-41A5-B321-617D58CD64E6}" type="presOf" srcId="{0679CE44-B60F-44C9-B5E4-D6F990CC0B1A}" destId="{91117A7F-6DB8-48C9-991B-55079C9847F9}" srcOrd="0" destOrd="0" presId="urn:microsoft.com/office/officeart/2005/8/layout/chevron1"/>
    <dgm:cxn modelId="{EF47F2FB-58F1-40A7-8F62-6FE35AAE76C7}" srcId="{9F3FEE17-ED4E-4DE4-9C4B-775B4702F4D2}" destId="{79637C30-3120-4B08-8E96-5A53B9F2A985}" srcOrd="1" destOrd="0" parTransId="{EAD55FC9-783B-454F-A93D-CF377DF91267}" sibTransId="{876775D7-788D-49E0-A2B7-DE58ED4B67A2}"/>
    <dgm:cxn modelId="{178D5387-6B7E-488C-9780-527A459FE9E6}" type="presParOf" srcId="{9D3B4D99-5356-4227-A0C5-50489D527064}" destId="{91117A7F-6DB8-48C9-991B-55079C9847F9}" srcOrd="0" destOrd="0" presId="urn:microsoft.com/office/officeart/2005/8/layout/chevron1"/>
    <dgm:cxn modelId="{D10AC30B-3B14-42B5-848E-0880207D575D}" type="presParOf" srcId="{9D3B4D99-5356-4227-A0C5-50489D527064}" destId="{FC5C921A-0EB5-44BF-861B-8053556002A1}" srcOrd="1" destOrd="0" presId="urn:microsoft.com/office/officeart/2005/8/layout/chevron1"/>
    <dgm:cxn modelId="{5F2C5427-4BB7-47E8-99D5-8DBF614EA5BF}" type="presParOf" srcId="{9D3B4D99-5356-4227-A0C5-50489D527064}" destId="{2CBDFB55-AB5D-482C-8F9E-B19E56FDE48E}" srcOrd="2" destOrd="0" presId="urn:microsoft.com/office/officeart/2005/8/layout/chevron1"/>
    <dgm:cxn modelId="{64EBC4B7-E7D5-4B3D-98FC-F18AA7F8EEFC}" type="presParOf" srcId="{9D3B4D99-5356-4227-A0C5-50489D527064}" destId="{A0C27938-ADA0-46FF-8632-8B14D3A99C38}" srcOrd="3" destOrd="0" presId="urn:microsoft.com/office/officeart/2005/8/layout/chevron1"/>
    <dgm:cxn modelId="{DFC63546-C708-40D4-AE6F-BCB5CD390F7E}" type="presParOf" srcId="{9D3B4D99-5356-4227-A0C5-50489D527064}" destId="{E8AF5879-A6B5-4A3F-AC27-D2A8B7B3FFD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80887-19DE-4980-BB97-C965D35F8A48}">
      <dsp:nvSpPr>
        <dsp:cNvPr id="0" name=""/>
        <dsp:cNvSpPr/>
      </dsp:nvSpPr>
      <dsp:spPr>
        <a:xfrm>
          <a:off x="1" y="0"/>
          <a:ext cx="7446564" cy="987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48BA2-FA52-4939-BF7D-E70194128EAC}">
      <dsp:nvSpPr>
        <dsp:cNvPr id="0" name=""/>
        <dsp:cNvSpPr/>
      </dsp:nvSpPr>
      <dsp:spPr>
        <a:xfrm>
          <a:off x="636" y="231075"/>
          <a:ext cx="1019903" cy="525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ETL business rules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(data model stability)</a:t>
          </a:r>
          <a:endParaRPr lang="en-US" sz="1100" kern="1200" noProof="0" dirty="0"/>
        </a:p>
      </dsp:txBody>
      <dsp:txXfrm>
        <a:off x="26273" y="256712"/>
        <a:ext cx="968629" cy="473898"/>
      </dsp:txXfrm>
    </dsp:sp>
    <dsp:sp modelId="{C7A095A5-06B8-4135-9466-0384C50D00F7}">
      <dsp:nvSpPr>
        <dsp:cNvPr id="0" name=""/>
        <dsp:cNvSpPr/>
      </dsp:nvSpPr>
      <dsp:spPr>
        <a:xfrm>
          <a:off x="1045492" y="236430"/>
          <a:ext cx="1019903" cy="525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Data profiling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noProof="0" dirty="0" smtClean="0"/>
            <a:t>(on technical objects)</a:t>
          </a:r>
          <a:endParaRPr lang="en-US" sz="1400" kern="1200" noProof="0" dirty="0"/>
        </a:p>
      </dsp:txBody>
      <dsp:txXfrm>
        <a:off x="1071129" y="262067"/>
        <a:ext cx="968629" cy="473898"/>
      </dsp:txXfrm>
    </dsp:sp>
    <dsp:sp modelId="{BADA31B9-D4BB-4B33-9FA1-0F0230EDE386}">
      <dsp:nvSpPr>
        <dsp:cNvPr id="0" name=""/>
        <dsp:cNvSpPr/>
      </dsp:nvSpPr>
      <dsp:spPr>
        <a:xfrm>
          <a:off x="3092218" y="235194"/>
          <a:ext cx="1019903" cy="527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noProof="0" dirty="0" smtClean="0"/>
            <a:t>Data cleansing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noProof="0" dirty="0" smtClean="0"/>
            <a:t>Per-row (row-by-row) business rules</a:t>
          </a:r>
        </a:p>
      </dsp:txBody>
      <dsp:txXfrm>
        <a:off x="3117975" y="260951"/>
        <a:ext cx="968389" cy="476123"/>
      </dsp:txXfrm>
    </dsp:sp>
    <dsp:sp modelId="{8F9AB5CE-1C02-43EB-8B63-EE5B05AB8472}">
      <dsp:nvSpPr>
        <dsp:cNvPr id="0" name=""/>
        <dsp:cNvSpPr/>
      </dsp:nvSpPr>
      <dsp:spPr>
        <a:xfrm>
          <a:off x="4152387" y="240551"/>
          <a:ext cx="1019903" cy="516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noProof="0" dirty="0" smtClean="0"/>
            <a:t>Data matching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(conforming process)</a:t>
          </a:r>
          <a:endParaRPr lang="en-US" sz="1200" kern="1200" noProof="0" dirty="0"/>
        </a:p>
      </dsp:txBody>
      <dsp:txXfrm>
        <a:off x="4177621" y="265785"/>
        <a:ext cx="969435" cy="466454"/>
      </dsp:txXfrm>
    </dsp:sp>
    <dsp:sp modelId="{AB547369-2F32-4A5D-ADA5-C15773E36F51}">
      <dsp:nvSpPr>
        <dsp:cNvPr id="0" name=""/>
        <dsp:cNvSpPr/>
      </dsp:nvSpPr>
      <dsp:spPr>
        <a:xfrm>
          <a:off x="5251028" y="245904"/>
          <a:ext cx="1019903" cy="4955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Data quality measurement</a:t>
          </a:r>
          <a:endParaRPr lang="en-US" sz="1000" kern="1200" noProof="0" dirty="0"/>
        </a:p>
      </dsp:txBody>
      <dsp:txXfrm>
        <a:off x="5275217" y="270093"/>
        <a:ext cx="971525" cy="447135"/>
      </dsp:txXfrm>
    </dsp:sp>
    <dsp:sp modelId="{E792DEFB-FCC8-422A-A136-D118195473B8}">
      <dsp:nvSpPr>
        <dsp:cNvPr id="0" name=""/>
        <dsp:cNvSpPr/>
      </dsp:nvSpPr>
      <dsp:spPr>
        <a:xfrm>
          <a:off x="6308290" y="231075"/>
          <a:ext cx="1019903" cy="525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 smtClean="0"/>
            <a:t>Data sets business rules</a:t>
          </a:r>
          <a:endParaRPr lang="en-US" sz="1000" kern="1200" noProof="0" dirty="0"/>
        </a:p>
      </dsp:txBody>
      <dsp:txXfrm>
        <a:off x="6333927" y="256712"/>
        <a:ext cx="968629" cy="473898"/>
      </dsp:txXfrm>
    </dsp:sp>
    <dsp:sp modelId="{DD9AAEAD-8A87-436D-B9CA-1CC56943331A}">
      <dsp:nvSpPr>
        <dsp:cNvPr id="0" name=""/>
        <dsp:cNvSpPr/>
      </dsp:nvSpPr>
      <dsp:spPr>
        <a:xfrm>
          <a:off x="2098493" y="229840"/>
          <a:ext cx="1019903" cy="5383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noProof="0" dirty="0" smtClean="0"/>
            <a:t>Data profiling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dirty="0" smtClean="0"/>
            <a:t>(on entire business objects)</a:t>
          </a:r>
          <a:endParaRPr lang="en-US" sz="1200" kern="1200" noProof="0" dirty="0"/>
        </a:p>
      </dsp:txBody>
      <dsp:txXfrm>
        <a:off x="2124773" y="256120"/>
        <a:ext cx="967343" cy="485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2A621-9644-44B6-9C9E-ABAC14C2036F}">
      <dsp:nvSpPr>
        <dsp:cNvPr id="0" name=""/>
        <dsp:cNvSpPr/>
      </dsp:nvSpPr>
      <dsp:spPr>
        <a:xfrm>
          <a:off x="0" y="348680"/>
          <a:ext cx="128838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6461A-8390-463D-A585-F7E1CA76C1AA}">
      <dsp:nvSpPr>
        <dsp:cNvPr id="0" name=""/>
        <dsp:cNvSpPr/>
      </dsp:nvSpPr>
      <dsp:spPr>
        <a:xfrm>
          <a:off x="64419" y="83000"/>
          <a:ext cx="90186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8" tIns="0" rIns="340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Needs</a:t>
          </a:r>
          <a:endParaRPr lang="en-GB" sz="1800" kern="1200" noProof="0" dirty="0"/>
        </a:p>
      </dsp:txBody>
      <dsp:txXfrm>
        <a:off x="90358" y="108939"/>
        <a:ext cx="849989" cy="479482"/>
      </dsp:txXfrm>
    </dsp:sp>
    <dsp:sp modelId="{04580B18-7F8F-4B79-BF94-520323345772}">
      <dsp:nvSpPr>
        <dsp:cNvPr id="0" name=""/>
        <dsp:cNvSpPr/>
      </dsp:nvSpPr>
      <dsp:spPr>
        <a:xfrm>
          <a:off x="0" y="1165160"/>
          <a:ext cx="128838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0B0BB-05AB-430C-AA0D-E9FBCA59777A}">
      <dsp:nvSpPr>
        <dsp:cNvPr id="0" name=""/>
        <dsp:cNvSpPr/>
      </dsp:nvSpPr>
      <dsp:spPr>
        <a:xfrm>
          <a:off x="51480" y="820504"/>
          <a:ext cx="90186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8" tIns="0" rIns="3408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noProof="0" dirty="0" smtClean="0"/>
            <a:t>Actions</a:t>
          </a:r>
          <a:endParaRPr lang="en-GB" sz="1800" kern="1200" noProof="0" dirty="0"/>
        </a:p>
      </dsp:txBody>
      <dsp:txXfrm>
        <a:off x="77419" y="846443"/>
        <a:ext cx="849989" cy="479482"/>
      </dsp:txXfrm>
    </dsp:sp>
    <dsp:sp modelId="{0524875E-F31D-4FA3-A33F-4C115B2CB530}">
      <dsp:nvSpPr>
        <dsp:cNvPr id="0" name=""/>
        <dsp:cNvSpPr/>
      </dsp:nvSpPr>
      <dsp:spPr>
        <a:xfrm>
          <a:off x="0" y="1981640"/>
          <a:ext cx="128838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F3419-E25F-4ABD-9EFE-FD27B8180989}">
      <dsp:nvSpPr>
        <dsp:cNvPr id="0" name=""/>
        <dsp:cNvSpPr/>
      </dsp:nvSpPr>
      <dsp:spPr>
        <a:xfrm>
          <a:off x="40967" y="1565729"/>
          <a:ext cx="90186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8" tIns="0" rIns="34088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noProof="0" dirty="0" smtClean="0"/>
            <a:t>Data understanding</a:t>
          </a:r>
          <a:endParaRPr lang="en-GB" sz="1200" kern="1200" noProof="0" dirty="0"/>
        </a:p>
      </dsp:txBody>
      <dsp:txXfrm>
        <a:off x="66906" y="1591668"/>
        <a:ext cx="849989" cy="479482"/>
      </dsp:txXfrm>
    </dsp:sp>
    <dsp:sp modelId="{2403B671-50C2-4B63-A6E7-A60CA7AEC369}">
      <dsp:nvSpPr>
        <dsp:cNvPr id="0" name=""/>
        <dsp:cNvSpPr/>
      </dsp:nvSpPr>
      <dsp:spPr>
        <a:xfrm>
          <a:off x="0" y="2798120"/>
          <a:ext cx="128838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6AD14-860B-407C-A073-64C097701A2D}">
      <dsp:nvSpPr>
        <dsp:cNvPr id="0" name=""/>
        <dsp:cNvSpPr/>
      </dsp:nvSpPr>
      <dsp:spPr>
        <a:xfrm>
          <a:off x="64419" y="2419133"/>
          <a:ext cx="90186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8" tIns="0" rIns="34088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Data layer</a:t>
          </a:r>
          <a:endParaRPr lang="en-GB" sz="2000" kern="1200" noProof="0" dirty="0"/>
        </a:p>
      </dsp:txBody>
      <dsp:txXfrm>
        <a:off x="90358" y="2445072"/>
        <a:ext cx="849989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17A7F-6DB8-48C9-991B-55079C9847F9}">
      <dsp:nvSpPr>
        <dsp:cNvPr id="0" name=""/>
        <dsp:cNvSpPr/>
      </dsp:nvSpPr>
      <dsp:spPr>
        <a:xfrm>
          <a:off x="3119" y="0"/>
          <a:ext cx="1098033" cy="49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8001" rIns="8001" bIns="8001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smtClean="0"/>
            <a:t>Critical data understanding for data movement and transformation</a:t>
          </a:r>
          <a:endParaRPr lang="en-GB" sz="600" kern="1200" dirty="0"/>
        </a:p>
      </dsp:txBody>
      <dsp:txXfrm>
        <a:off x="250337" y="0"/>
        <a:ext cx="603597" cy="494436"/>
      </dsp:txXfrm>
    </dsp:sp>
    <dsp:sp modelId="{2CBDFB55-AB5D-482C-8F9E-B19E56FDE48E}">
      <dsp:nvSpPr>
        <dsp:cNvPr id="0" name=""/>
        <dsp:cNvSpPr/>
      </dsp:nvSpPr>
      <dsp:spPr>
        <a:xfrm>
          <a:off x="941174" y="-2273"/>
          <a:ext cx="1229940" cy="4989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Understanding technical representation of data</a:t>
          </a:r>
          <a:endParaRPr lang="en-GB" sz="1200" kern="1200" dirty="0"/>
        </a:p>
      </dsp:txBody>
      <dsp:txXfrm>
        <a:off x="1190665" y="-2273"/>
        <a:ext cx="730958" cy="498982"/>
      </dsp:txXfrm>
    </dsp:sp>
    <dsp:sp modelId="{E8AF5879-A6B5-4A3F-AC27-D2A8B7B3FFDD}">
      <dsp:nvSpPr>
        <dsp:cNvPr id="0" name=""/>
        <dsp:cNvSpPr/>
      </dsp:nvSpPr>
      <dsp:spPr>
        <a:xfrm>
          <a:off x="2010198" y="0"/>
          <a:ext cx="3232389" cy="49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Understanding of data quality aspects by business</a:t>
          </a:r>
          <a:endParaRPr lang="en-GB" sz="1600" kern="1200" dirty="0"/>
        </a:p>
      </dsp:txBody>
      <dsp:txXfrm>
        <a:off x="2257416" y="0"/>
        <a:ext cx="2737953" cy="494436"/>
      </dsp:txXfrm>
    </dsp:sp>
    <dsp:sp modelId="{936303F0-00DB-48B3-B64F-291C9F24CA5F}">
      <dsp:nvSpPr>
        <dsp:cNvPr id="0" name=""/>
        <dsp:cNvSpPr/>
      </dsp:nvSpPr>
      <dsp:spPr>
        <a:xfrm>
          <a:off x="5201962" y="0"/>
          <a:ext cx="2184077" cy="494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Understanding business representation of data and influence of data quality</a:t>
          </a:r>
          <a:endParaRPr lang="en-GB" sz="1400" kern="1200" dirty="0"/>
        </a:p>
      </dsp:txBody>
      <dsp:txXfrm>
        <a:off x="5449180" y="0"/>
        <a:ext cx="1689641" cy="4944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17A7F-6DB8-48C9-991B-55079C9847F9}">
      <dsp:nvSpPr>
        <dsp:cNvPr id="0" name=""/>
        <dsp:cNvSpPr/>
      </dsp:nvSpPr>
      <dsp:spPr>
        <a:xfrm>
          <a:off x="0" y="0"/>
          <a:ext cx="2809111" cy="434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Staging (back-room)</a:t>
          </a:r>
          <a:endParaRPr lang="en-GB" sz="2400" kern="1200" dirty="0"/>
        </a:p>
      </dsp:txBody>
      <dsp:txXfrm>
        <a:off x="217338" y="0"/>
        <a:ext cx="2374436" cy="434675"/>
      </dsp:txXfrm>
    </dsp:sp>
    <dsp:sp modelId="{E8AF5879-A6B5-4A3F-AC27-D2A8B7B3FFDD}">
      <dsp:nvSpPr>
        <dsp:cNvPr id="0" name=""/>
        <dsp:cNvSpPr/>
      </dsp:nvSpPr>
      <dsp:spPr>
        <a:xfrm>
          <a:off x="2285462" y="0"/>
          <a:ext cx="5120505" cy="434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Data warehouse (front-room)</a:t>
          </a:r>
          <a:endParaRPr lang="en-GB" sz="2800" kern="1200" dirty="0"/>
        </a:p>
      </dsp:txBody>
      <dsp:txXfrm>
        <a:off x="2502800" y="0"/>
        <a:ext cx="4685830" cy="434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17A7F-6DB8-48C9-991B-55079C9847F9}">
      <dsp:nvSpPr>
        <dsp:cNvPr id="0" name=""/>
        <dsp:cNvSpPr/>
      </dsp:nvSpPr>
      <dsp:spPr>
        <a:xfrm>
          <a:off x="0" y="0"/>
          <a:ext cx="2881978" cy="42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400" kern="1200" dirty="0" smtClean="0"/>
            <a:t>Relational (OLTP)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1400" kern="1200" dirty="0" smtClean="0"/>
            <a:t>Technical data representation</a:t>
          </a:r>
        </a:p>
      </dsp:txBody>
      <dsp:txXfrm>
        <a:off x="213162" y="0"/>
        <a:ext cx="2455655" cy="426323"/>
      </dsp:txXfrm>
    </dsp:sp>
    <dsp:sp modelId="{E8AF5879-A6B5-4A3F-AC27-D2A8B7B3FFDD}">
      <dsp:nvSpPr>
        <dsp:cNvPr id="0" name=""/>
        <dsp:cNvSpPr/>
      </dsp:nvSpPr>
      <dsp:spPr>
        <a:xfrm>
          <a:off x="2268622" y="0"/>
          <a:ext cx="5107606" cy="42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800" kern="1200" dirty="0" smtClean="0"/>
            <a:t>Star model (OLAP)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1400" kern="1200" dirty="0" smtClean="0"/>
            <a:t>Business data presentation</a:t>
          </a:r>
          <a:endParaRPr lang="en-GB" sz="1400" kern="1200" dirty="0"/>
        </a:p>
      </dsp:txBody>
      <dsp:txXfrm>
        <a:off x="2481784" y="0"/>
        <a:ext cx="4681283" cy="4263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17A7F-6DB8-48C9-991B-55079C9847F9}">
      <dsp:nvSpPr>
        <dsp:cNvPr id="0" name=""/>
        <dsp:cNvSpPr/>
      </dsp:nvSpPr>
      <dsp:spPr>
        <a:xfrm>
          <a:off x="3661" y="17310"/>
          <a:ext cx="1084932" cy="433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noProof="0" dirty="0" smtClean="0"/>
            <a:t>Process data in ETL</a:t>
          </a:r>
          <a:endParaRPr lang="en-GB" sz="1000" kern="1200" noProof="0" dirty="0"/>
        </a:p>
      </dsp:txBody>
      <dsp:txXfrm>
        <a:off x="220647" y="17310"/>
        <a:ext cx="650960" cy="433972"/>
      </dsp:txXfrm>
    </dsp:sp>
    <dsp:sp modelId="{2CBDFB55-AB5D-482C-8F9E-B19E56FDE48E}">
      <dsp:nvSpPr>
        <dsp:cNvPr id="0" name=""/>
        <dsp:cNvSpPr/>
      </dsp:nvSpPr>
      <dsp:spPr>
        <a:xfrm>
          <a:off x="980101" y="17310"/>
          <a:ext cx="1478567" cy="433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noProof="0" dirty="0" smtClean="0"/>
            <a:t>Transform data model</a:t>
          </a:r>
          <a:endParaRPr lang="en-GB" sz="1400" kern="1200" noProof="0" dirty="0"/>
        </a:p>
      </dsp:txBody>
      <dsp:txXfrm>
        <a:off x="1197087" y="17310"/>
        <a:ext cx="1044595" cy="433972"/>
      </dsp:txXfrm>
    </dsp:sp>
    <dsp:sp modelId="{E8AF5879-A6B5-4A3F-AC27-D2A8B7B3FFDD}">
      <dsp:nvSpPr>
        <dsp:cNvPr id="0" name=""/>
        <dsp:cNvSpPr/>
      </dsp:nvSpPr>
      <dsp:spPr>
        <a:xfrm>
          <a:off x="2353837" y="12107"/>
          <a:ext cx="4860258" cy="4339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Improve business data quality</a:t>
          </a:r>
          <a:endParaRPr lang="en-GB" sz="2000" kern="1200" noProof="0" dirty="0"/>
        </a:p>
      </dsp:txBody>
      <dsp:txXfrm>
        <a:off x="2570823" y="12107"/>
        <a:ext cx="4426286" cy="433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653EE-8A3D-4144-B204-4B64D2A759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5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8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0185"/>
            <a:ext cx="3520727" cy="849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bi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26" Type="http://schemas.microsoft.com/office/2007/relationships/diagramDrawing" Target="../diagrams/drawing9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5" Type="http://schemas.openxmlformats.org/officeDocument/2006/relationships/diagramColors" Target="../diagrams/colors9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2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24" Type="http://schemas.openxmlformats.org/officeDocument/2006/relationships/diagramQuickStyle" Target="../diagrams/quickStyle9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23" Type="http://schemas.openxmlformats.org/officeDocument/2006/relationships/diagramLayout" Target="../diagrams/layout9.xml"/><Relationship Id="rId28" Type="http://schemas.openxmlformats.org/officeDocument/2006/relationships/diagramLayout" Target="../diagrams/layout10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31" Type="http://schemas.microsoft.com/office/2007/relationships/diagramDrawing" Target="../diagrams/drawing10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Relationship Id="rId22" Type="http://schemas.openxmlformats.org/officeDocument/2006/relationships/diagramData" Target="../diagrams/data9.xml"/><Relationship Id="rId27" Type="http://schemas.openxmlformats.org/officeDocument/2006/relationships/diagramData" Target="../diagrams/data10.xml"/><Relationship Id="rId30" Type="http://schemas.openxmlformats.org/officeDocument/2006/relationships/diagramColors" Target="../diagrams/colors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4.pn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slawomir.malinowski@saur.com" TargetMode="External"/><Relationship Id="rId2" Type="http://schemas.openxmlformats.org/officeDocument/2006/relationships/hyperlink" Target="mailto:marcin@sqlexpert.p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jpe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jpe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273"/>
            <a:ext cx="9144000" cy="56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Hub-and-Spoke </a:t>
            </a:r>
            <a:r>
              <a:rPr lang="pl-PL" b="1" dirty="0" err="1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6807" y="1692504"/>
            <a:ext cx="37091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2060"/>
                </a:solidFill>
              </a:rPr>
              <a:t>Ralph Kimball (think big, start small)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2060"/>
                </a:solidFill>
              </a:rPr>
              <a:t>Bottom-top design (no master plan)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rgbClr val="002060"/>
                </a:solidFill>
              </a:rPr>
              <a:t>Datamarts</a:t>
            </a:r>
            <a:r>
              <a:rPr lang="en-US" sz="1350" dirty="0">
                <a:solidFill>
                  <a:srgbClr val="002060"/>
                </a:solidFill>
              </a:rPr>
              <a:t> evolution to </a:t>
            </a:r>
            <a:r>
              <a:rPr lang="en-US" sz="1350" dirty="0" err="1">
                <a:solidFill>
                  <a:srgbClr val="002060"/>
                </a:solidFill>
              </a:rPr>
              <a:t>datawarehouse</a:t>
            </a:r>
            <a:endParaRPr lang="en-US" sz="1350" dirty="0">
              <a:solidFill>
                <a:srgbClr val="002060"/>
              </a:solidFill>
            </a:endParaRPr>
          </a:p>
        </p:txBody>
      </p:sp>
      <p:sp>
        <p:nvSpPr>
          <p:cNvPr id="112" name="Freeform 89"/>
          <p:cNvSpPr>
            <a:spLocks/>
          </p:cNvSpPr>
          <p:nvPr/>
        </p:nvSpPr>
        <p:spPr bwMode="auto">
          <a:xfrm>
            <a:off x="3232479" y="2787475"/>
            <a:ext cx="836440" cy="287156"/>
          </a:xfrm>
          <a:custGeom>
            <a:avLst/>
            <a:gdLst>
              <a:gd name="T0" fmla="*/ 922 w 922"/>
              <a:gd name="T1" fmla="*/ 177 h 353"/>
              <a:gd name="T2" fmla="*/ 745 w 922"/>
              <a:gd name="T3" fmla="*/ 0 h 353"/>
              <a:gd name="T4" fmla="*/ 703 w 922"/>
              <a:gd name="T5" fmla="*/ 42 h 353"/>
              <a:gd name="T6" fmla="*/ 809 w 922"/>
              <a:gd name="T7" fmla="*/ 147 h 353"/>
              <a:gd name="T8" fmla="*/ 0 w 922"/>
              <a:gd name="T9" fmla="*/ 147 h 353"/>
              <a:gd name="T10" fmla="*/ 0 w 922"/>
              <a:gd name="T11" fmla="*/ 206 h 353"/>
              <a:gd name="T12" fmla="*/ 809 w 922"/>
              <a:gd name="T13" fmla="*/ 206 h 353"/>
              <a:gd name="T14" fmla="*/ 703 w 922"/>
              <a:gd name="T15" fmla="*/ 312 h 353"/>
              <a:gd name="T16" fmla="*/ 745 w 922"/>
              <a:gd name="T17" fmla="*/ 353 h 353"/>
              <a:gd name="T18" fmla="*/ 922 w 922"/>
              <a:gd name="T19" fmla="*/ 17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2" h="353">
                <a:moveTo>
                  <a:pt x="922" y="177"/>
                </a:moveTo>
                <a:lnTo>
                  <a:pt x="745" y="0"/>
                </a:lnTo>
                <a:lnTo>
                  <a:pt x="703" y="42"/>
                </a:lnTo>
                <a:lnTo>
                  <a:pt x="809" y="147"/>
                </a:lnTo>
                <a:lnTo>
                  <a:pt x="0" y="147"/>
                </a:lnTo>
                <a:lnTo>
                  <a:pt x="0" y="206"/>
                </a:lnTo>
                <a:lnTo>
                  <a:pt x="809" y="206"/>
                </a:lnTo>
                <a:lnTo>
                  <a:pt x="703" y="312"/>
                </a:lnTo>
                <a:lnTo>
                  <a:pt x="745" y="353"/>
                </a:lnTo>
                <a:lnTo>
                  <a:pt x="922" y="177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3" name="ZoneTexte 112"/>
          <p:cNvSpPr txBox="1"/>
          <p:nvPr/>
        </p:nvSpPr>
        <p:spPr>
          <a:xfrm>
            <a:off x="350891" y="2784023"/>
            <a:ext cx="7384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solidFill>
                  <a:srgbClr val="002060"/>
                </a:solidFill>
              </a:rPr>
              <a:t>Sources</a:t>
            </a:r>
          </a:p>
          <a:p>
            <a:r>
              <a:rPr lang="en-GB" sz="1350" b="1" dirty="0">
                <a:solidFill>
                  <a:srgbClr val="002060"/>
                </a:solidFill>
              </a:rPr>
              <a:t> of data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2094094" y="2743862"/>
            <a:ext cx="120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Back room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5851172" y="2721272"/>
            <a:ext cx="12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Front room</a:t>
            </a:r>
          </a:p>
        </p:txBody>
      </p:sp>
      <p:sp>
        <p:nvSpPr>
          <p:cNvPr id="116" name="Organigramme : Disque magnétique 115"/>
          <p:cNvSpPr/>
          <p:nvPr/>
        </p:nvSpPr>
        <p:spPr>
          <a:xfrm>
            <a:off x="195016" y="3422784"/>
            <a:ext cx="614632" cy="744028"/>
          </a:xfrm>
          <a:prstGeom prst="flowChartMagneticDisk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7" name="Organigramme : Disque magnétique 116"/>
          <p:cNvSpPr/>
          <p:nvPr/>
        </p:nvSpPr>
        <p:spPr>
          <a:xfrm>
            <a:off x="312910" y="3964661"/>
            <a:ext cx="614632" cy="744028"/>
          </a:xfrm>
          <a:prstGeom prst="flowChartMagneticDisk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8" name="Organigramme : Disque magnétique 117"/>
          <p:cNvSpPr/>
          <p:nvPr/>
        </p:nvSpPr>
        <p:spPr>
          <a:xfrm>
            <a:off x="430804" y="4477479"/>
            <a:ext cx="614632" cy="744028"/>
          </a:xfrm>
          <a:prstGeom prst="flowChartMagneticDisk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9" name="Flèche droite 118"/>
          <p:cNvSpPr/>
          <p:nvPr/>
        </p:nvSpPr>
        <p:spPr>
          <a:xfrm>
            <a:off x="952318" y="3978549"/>
            <a:ext cx="462198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0" name="Rectangle 119"/>
          <p:cNvSpPr/>
          <p:nvPr/>
        </p:nvSpPr>
        <p:spPr>
          <a:xfrm>
            <a:off x="1430369" y="3211548"/>
            <a:ext cx="255890" cy="21415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ETL1</a:t>
            </a:r>
          </a:p>
        </p:txBody>
      </p:sp>
      <p:sp>
        <p:nvSpPr>
          <p:cNvPr id="121" name="Flèche droite 120"/>
          <p:cNvSpPr/>
          <p:nvPr/>
        </p:nvSpPr>
        <p:spPr>
          <a:xfrm>
            <a:off x="1694400" y="3963262"/>
            <a:ext cx="372356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2" name="Rectangle 121"/>
          <p:cNvSpPr/>
          <p:nvPr/>
        </p:nvSpPr>
        <p:spPr>
          <a:xfrm>
            <a:off x="2071389" y="3211548"/>
            <a:ext cx="985435" cy="21415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Stage</a:t>
            </a:r>
          </a:p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GB" sz="900" dirty="0"/>
              <a:t>Normalized tables (4NF)</a:t>
            </a:r>
          </a:p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GB" sz="900" dirty="0"/>
              <a:t>Atomic data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450921" y="3207779"/>
            <a:ext cx="233363" cy="21415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ETL2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77480" y="3212977"/>
            <a:ext cx="1183672" cy="21415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DWH OLTP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GB" sz="900" dirty="0"/>
              <a:t>Star model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GB" sz="900" dirty="0"/>
              <a:t>Atomic data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GB" sz="900" dirty="0"/>
              <a:t>Organized by business process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GB" sz="900" dirty="0"/>
              <a:t>Uses conformed dimensions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GB" sz="900" dirty="0"/>
              <a:t>User </a:t>
            </a:r>
            <a:r>
              <a:rPr lang="en-GB" sz="900" dirty="0" err="1"/>
              <a:t>queryable</a:t>
            </a:r>
            <a:endParaRPr lang="en-GB" sz="900" dirty="0"/>
          </a:p>
        </p:txBody>
      </p:sp>
      <p:sp>
        <p:nvSpPr>
          <p:cNvPr id="125" name="Rectangle 124"/>
          <p:cNvSpPr/>
          <p:nvPr/>
        </p:nvSpPr>
        <p:spPr>
          <a:xfrm>
            <a:off x="6248576" y="3207778"/>
            <a:ext cx="1320576" cy="16269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OLAP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en-GB" sz="900" dirty="0"/>
              <a:t>Tabular model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en-GB" sz="900" dirty="0"/>
              <a:t>Multidimensional model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en-GB" sz="900" dirty="0"/>
              <a:t>Atomic and summary data</a:t>
            </a:r>
          </a:p>
        </p:txBody>
      </p:sp>
      <p:sp>
        <p:nvSpPr>
          <p:cNvPr id="126" name="Flèche droite 125"/>
          <p:cNvSpPr/>
          <p:nvPr/>
        </p:nvSpPr>
        <p:spPr>
          <a:xfrm>
            <a:off x="3063088" y="3963262"/>
            <a:ext cx="386932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7" name="Flèche droite 126"/>
          <p:cNvSpPr/>
          <p:nvPr/>
        </p:nvSpPr>
        <p:spPr>
          <a:xfrm>
            <a:off x="3691224" y="3978549"/>
            <a:ext cx="377695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8" name="Flèche droite 127"/>
          <p:cNvSpPr/>
          <p:nvPr/>
        </p:nvSpPr>
        <p:spPr>
          <a:xfrm>
            <a:off x="5269857" y="3983745"/>
            <a:ext cx="375680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9" name="Flèche droite 128"/>
          <p:cNvSpPr/>
          <p:nvPr/>
        </p:nvSpPr>
        <p:spPr>
          <a:xfrm>
            <a:off x="5859291" y="3966916"/>
            <a:ext cx="389285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0" name="Flèche droite 129"/>
          <p:cNvSpPr/>
          <p:nvPr/>
        </p:nvSpPr>
        <p:spPr>
          <a:xfrm>
            <a:off x="5268889" y="4881419"/>
            <a:ext cx="2688093" cy="35519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1" name="Rectangle 130"/>
          <p:cNvSpPr/>
          <p:nvPr/>
        </p:nvSpPr>
        <p:spPr>
          <a:xfrm>
            <a:off x="5627383" y="3211548"/>
            <a:ext cx="233363" cy="21415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OLAP</a:t>
            </a:r>
          </a:p>
          <a:p>
            <a:pPr algn="ctr"/>
            <a:r>
              <a:rPr lang="en-GB" sz="1350" dirty="0"/>
              <a:t> </a:t>
            </a:r>
            <a:r>
              <a:rPr lang="en-GB" sz="1050" dirty="0"/>
              <a:t>feed</a:t>
            </a:r>
          </a:p>
        </p:txBody>
      </p:sp>
      <p:sp>
        <p:nvSpPr>
          <p:cNvPr id="132" name="Flèche droite 131"/>
          <p:cNvSpPr/>
          <p:nvPr/>
        </p:nvSpPr>
        <p:spPr>
          <a:xfrm>
            <a:off x="7569151" y="3963261"/>
            <a:ext cx="405227" cy="59996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3" name="Rectangle 132"/>
          <p:cNvSpPr/>
          <p:nvPr/>
        </p:nvSpPr>
        <p:spPr>
          <a:xfrm>
            <a:off x="7974379" y="3212977"/>
            <a:ext cx="870299" cy="21415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BI</a:t>
            </a:r>
          </a:p>
          <a:p>
            <a:pPr algn="ctr"/>
            <a:r>
              <a:rPr lang="en-GB" sz="1050" b="1" dirty="0"/>
              <a:t>Presentation area</a:t>
            </a:r>
            <a:endParaRPr lang="en-GB" sz="825" dirty="0"/>
          </a:p>
        </p:txBody>
      </p:sp>
      <p:sp>
        <p:nvSpPr>
          <p:cNvPr id="134" name="Freeform 87"/>
          <p:cNvSpPr>
            <a:spLocks/>
          </p:cNvSpPr>
          <p:nvPr/>
        </p:nvSpPr>
        <p:spPr bwMode="auto">
          <a:xfrm>
            <a:off x="1414516" y="2813398"/>
            <a:ext cx="652240" cy="276713"/>
          </a:xfrm>
          <a:custGeom>
            <a:avLst/>
            <a:gdLst>
              <a:gd name="T0" fmla="*/ 0 w 1116"/>
              <a:gd name="T1" fmla="*/ 177 h 353"/>
              <a:gd name="T2" fmla="*/ 178 w 1116"/>
              <a:gd name="T3" fmla="*/ 0 h 353"/>
              <a:gd name="T4" fmla="*/ 220 w 1116"/>
              <a:gd name="T5" fmla="*/ 42 h 353"/>
              <a:gd name="T6" fmla="*/ 114 w 1116"/>
              <a:gd name="T7" fmla="*/ 147 h 353"/>
              <a:gd name="T8" fmla="*/ 1116 w 1116"/>
              <a:gd name="T9" fmla="*/ 147 h 353"/>
              <a:gd name="T10" fmla="*/ 1116 w 1116"/>
              <a:gd name="T11" fmla="*/ 206 h 353"/>
              <a:gd name="T12" fmla="*/ 114 w 1116"/>
              <a:gd name="T13" fmla="*/ 206 h 353"/>
              <a:gd name="T14" fmla="*/ 220 w 1116"/>
              <a:gd name="T15" fmla="*/ 312 h 353"/>
              <a:gd name="T16" fmla="*/ 178 w 1116"/>
              <a:gd name="T17" fmla="*/ 353 h 353"/>
              <a:gd name="T18" fmla="*/ 0 w 1116"/>
              <a:gd name="T19" fmla="*/ 17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6" h="353">
                <a:moveTo>
                  <a:pt x="0" y="177"/>
                </a:moveTo>
                <a:lnTo>
                  <a:pt x="178" y="0"/>
                </a:lnTo>
                <a:lnTo>
                  <a:pt x="220" y="42"/>
                </a:lnTo>
                <a:lnTo>
                  <a:pt x="114" y="147"/>
                </a:lnTo>
                <a:lnTo>
                  <a:pt x="1116" y="147"/>
                </a:lnTo>
                <a:lnTo>
                  <a:pt x="1116" y="206"/>
                </a:lnTo>
                <a:lnTo>
                  <a:pt x="114" y="206"/>
                </a:lnTo>
                <a:lnTo>
                  <a:pt x="220" y="312"/>
                </a:lnTo>
                <a:lnTo>
                  <a:pt x="178" y="353"/>
                </a:lnTo>
                <a:lnTo>
                  <a:pt x="0" y="177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5" name="Freeform 87"/>
          <p:cNvSpPr>
            <a:spLocks/>
          </p:cNvSpPr>
          <p:nvPr/>
        </p:nvSpPr>
        <p:spPr bwMode="auto">
          <a:xfrm>
            <a:off x="4077480" y="2791252"/>
            <a:ext cx="1721845" cy="276713"/>
          </a:xfrm>
          <a:custGeom>
            <a:avLst/>
            <a:gdLst>
              <a:gd name="T0" fmla="*/ 0 w 1116"/>
              <a:gd name="T1" fmla="*/ 177 h 353"/>
              <a:gd name="T2" fmla="*/ 178 w 1116"/>
              <a:gd name="T3" fmla="*/ 0 h 353"/>
              <a:gd name="T4" fmla="*/ 220 w 1116"/>
              <a:gd name="T5" fmla="*/ 42 h 353"/>
              <a:gd name="T6" fmla="*/ 114 w 1116"/>
              <a:gd name="T7" fmla="*/ 147 h 353"/>
              <a:gd name="T8" fmla="*/ 1116 w 1116"/>
              <a:gd name="T9" fmla="*/ 147 h 353"/>
              <a:gd name="T10" fmla="*/ 1116 w 1116"/>
              <a:gd name="T11" fmla="*/ 206 h 353"/>
              <a:gd name="T12" fmla="*/ 114 w 1116"/>
              <a:gd name="T13" fmla="*/ 206 h 353"/>
              <a:gd name="T14" fmla="*/ 220 w 1116"/>
              <a:gd name="T15" fmla="*/ 312 h 353"/>
              <a:gd name="T16" fmla="*/ 178 w 1116"/>
              <a:gd name="T17" fmla="*/ 353 h 353"/>
              <a:gd name="T18" fmla="*/ 0 w 1116"/>
              <a:gd name="T19" fmla="*/ 17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6" h="353">
                <a:moveTo>
                  <a:pt x="0" y="177"/>
                </a:moveTo>
                <a:lnTo>
                  <a:pt x="178" y="0"/>
                </a:lnTo>
                <a:lnTo>
                  <a:pt x="220" y="42"/>
                </a:lnTo>
                <a:lnTo>
                  <a:pt x="114" y="147"/>
                </a:lnTo>
                <a:lnTo>
                  <a:pt x="1116" y="147"/>
                </a:lnTo>
                <a:lnTo>
                  <a:pt x="1116" y="206"/>
                </a:lnTo>
                <a:lnTo>
                  <a:pt x="114" y="206"/>
                </a:lnTo>
                <a:lnTo>
                  <a:pt x="220" y="312"/>
                </a:lnTo>
                <a:lnTo>
                  <a:pt x="178" y="353"/>
                </a:lnTo>
                <a:lnTo>
                  <a:pt x="0" y="177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6" name="Freeform 89"/>
          <p:cNvSpPr>
            <a:spLocks/>
          </p:cNvSpPr>
          <p:nvPr/>
        </p:nvSpPr>
        <p:spPr bwMode="auto">
          <a:xfrm>
            <a:off x="7066265" y="2780365"/>
            <a:ext cx="1778412" cy="287156"/>
          </a:xfrm>
          <a:custGeom>
            <a:avLst/>
            <a:gdLst>
              <a:gd name="T0" fmla="*/ 922 w 922"/>
              <a:gd name="T1" fmla="*/ 177 h 353"/>
              <a:gd name="T2" fmla="*/ 745 w 922"/>
              <a:gd name="T3" fmla="*/ 0 h 353"/>
              <a:gd name="T4" fmla="*/ 703 w 922"/>
              <a:gd name="T5" fmla="*/ 42 h 353"/>
              <a:gd name="T6" fmla="*/ 809 w 922"/>
              <a:gd name="T7" fmla="*/ 147 h 353"/>
              <a:gd name="T8" fmla="*/ 0 w 922"/>
              <a:gd name="T9" fmla="*/ 147 h 353"/>
              <a:gd name="T10" fmla="*/ 0 w 922"/>
              <a:gd name="T11" fmla="*/ 206 h 353"/>
              <a:gd name="T12" fmla="*/ 809 w 922"/>
              <a:gd name="T13" fmla="*/ 206 h 353"/>
              <a:gd name="T14" fmla="*/ 703 w 922"/>
              <a:gd name="T15" fmla="*/ 312 h 353"/>
              <a:gd name="T16" fmla="*/ 745 w 922"/>
              <a:gd name="T17" fmla="*/ 353 h 353"/>
              <a:gd name="T18" fmla="*/ 922 w 922"/>
              <a:gd name="T19" fmla="*/ 17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2" h="353">
                <a:moveTo>
                  <a:pt x="922" y="177"/>
                </a:moveTo>
                <a:lnTo>
                  <a:pt x="745" y="0"/>
                </a:lnTo>
                <a:lnTo>
                  <a:pt x="703" y="42"/>
                </a:lnTo>
                <a:lnTo>
                  <a:pt x="809" y="147"/>
                </a:lnTo>
                <a:lnTo>
                  <a:pt x="0" y="147"/>
                </a:lnTo>
                <a:lnTo>
                  <a:pt x="0" y="206"/>
                </a:lnTo>
                <a:lnTo>
                  <a:pt x="809" y="206"/>
                </a:lnTo>
                <a:lnTo>
                  <a:pt x="703" y="312"/>
                </a:lnTo>
                <a:lnTo>
                  <a:pt x="745" y="353"/>
                </a:lnTo>
                <a:lnTo>
                  <a:pt x="922" y="177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" name="Prostokąt 2"/>
          <p:cNvSpPr/>
          <p:nvPr/>
        </p:nvSpPr>
        <p:spPr>
          <a:xfrm>
            <a:off x="3691224" y="1863267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2060"/>
                </a:solidFill>
              </a:rPr>
              <a:t>Quick results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2060"/>
                </a:solidFill>
              </a:rPr>
              <a:t>Risk of redoing things</a:t>
            </a:r>
          </a:p>
        </p:txBody>
      </p:sp>
    </p:spTree>
    <p:extLst>
      <p:ext uri="{BB962C8B-B14F-4D97-AF65-F5344CB8AC3E}">
        <p14:creationId xmlns:p14="http://schemas.microsoft.com/office/powerpoint/2010/main" val="139548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/>
          </p:nvPr>
        </p:nvGraphicFramePr>
        <p:xfrm>
          <a:off x="311035" y="2862593"/>
          <a:ext cx="5150344" cy="94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/>
          </p:nvPr>
        </p:nvGraphicFramePr>
        <p:xfrm>
          <a:off x="5886811" y="2899045"/>
          <a:ext cx="2901965" cy="83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e 6"/>
          <p:cNvGraphicFramePr/>
          <p:nvPr>
            <p:extLst/>
          </p:nvPr>
        </p:nvGraphicFramePr>
        <p:xfrm>
          <a:off x="311035" y="2427588"/>
          <a:ext cx="8466809" cy="50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4755950" y="3043816"/>
            <a:ext cx="1261242" cy="562874"/>
            <a:chOff x="3352074" y="-70131"/>
            <a:chExt cx="2212077" cy="829872"/>
          </a:xfrm>
        </p:grpSpPr>
        <p:sp>
          <p:nvSpPr>
            <p:cNvPr id="9" name="Chevron 8"/>
            <p:cNvSpPr/>
            <p:nvPr/>
          </p:nvSpPr>
          <p:spPr>
            <a:xfrm>
              <a:off x="3352074" y="-70131"/>
              <a:ext cx="2212077" cy="829872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3926930" y="-20634"/>
              <a:ext cx="1408547" cy="7308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005" tIns="13002" rIns="13002" bIns="13002" numCol="1" spcCol="1270" anchor="ctr" anchorCtr="0">
              <a:noAutofit/>
            </a:bodyPr>
            <a:lstStyle/>
            <a:p>
              <a:pPr algn="ctr" defTabSz="4333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00" dirty="0"/>
                <a:t>Data </a:t>
              </a:r>
              <a:r>
                <a:rPr lang="en-GB" sz="900" dirty="0" err="1"/>
                <a:t>synchronizationMDM</a:t>
              </a:r>
              <a:endParaRPr lang="en-GB" sz="900" dirty="0"/>
            </a:p>
          </p:txBody>
        </p:sp>
      </p:grp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Execute numerous steps in BI project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559156" y="4110591"/>
            <a:ext cx="80256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Each step is a deliverable for business!</a:t>
            </a:r>
          </a:p>
          <a:p>
            <a:r>
              <a:rPr lang="en-GB" sz="2100" dirty="0"/>
              <a:t>Gives time for organization to reach certain level of maturity and verify each step of project</a:t>
            </a:r>
          </a:p>
        </p:txBody>
      </p:sp>
    </p:spTree>
    <p:extLst>
      <p:ext uri="{BB962C8B-B14F-4D97-AF65-F5344CB8AC3E}">
        <p14:creationId xmlns:p14="http://schemas.microsoft.com/office/powerpoint/2010/main" val="11086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</a:t>
            </a:r>
            <a:r>
              <a:rPr lang="pl-PL" dirty="0" smtClean="0"/>
              <a:t>Roc</a:t>
            </a:r>
            <a:r>
              <a:rPr lang="fr-FR" dirty="0" smtClean="0"/>
              <a:t>C</a:t>
            </a:r>
            <a:r>
              <a:rPr lang="pl-PL" dirty="0" smtClean="0"/>
              <a:t>esS</a:t>
            </a:r>
            <a:r>
              <a:rPr lang="en-GB" dirty="0" smtClean="0"/>
              <a:t> and organization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4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bind business and BI technology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1" y="2366896"/>
            <a:ext cx="3792689" cy="312920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949406" y="3146491"/>
            <a:ext cx="3890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Organisation is vital part of BI project</a:t>
            </a:r>
          </a:p>
          <a:p>
            <a:r>
              <a:rPr lang="en-GB" dirty="0"/>
              <a:t>It assures business interest in building, supporting and proper consumption of BI services</a:t>
            </a:r>
          </a:p>
          <a:p>
            <a:r>
              <a:rPr lang="en-GB" dirty="0"/>
              <a:t>It turns data value into business strategy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of people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</a:t>
            </a:r>
            <a:r>
              <a:rPr lang="en-US" dirty="0"/>
              <a:t>lifecycle for business consultants, data analysts, data clerks and BI </a:t>
            </a:r>
            <a:r>
              <a:rPr lang="en-US" dirty="0" smtClean="0"/>
              <a:t>team</a:t>
            </a:r>
            <a:endParaRPr lang="en-GB" dirty="0"/>
          </a:p>
        </p:txBody>
      </p:sp>
      <p:graphicFrame>
        <p:nvGraphicFramePr>
          <p:cNvPr id="5" name="Diagramme 4"/>
          <p:cNvGraphicFramePr/>
          <p:nvPr>
            <p:extLst/>
          </p:nvPr>
        </p:nvGraphicFramePr>
        <p:xfrm>
          <a:off x="795787" y="1974854"/>
          <a:ext cx="6786832" cy="356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82" y="3104964"/>
            <a:ext cx="2100365" cy="1462177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254814" y="1008853"/>
            <a:ext cx="7886700" cy="760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387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2016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322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à coins arrondis 25"/>
          <p:cNvSpPr/>
          <p:nvPr/>
        </p:nvSpPr>
        <p:spPr>
          <a:xfrm>
            <a:off x="440908" y="2318461"/>
            <a:ext cx="3061898" cy="2075531"/>
          </a:xfrm>
          <a:prstGeom prst="round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2 CLUSTERS HA 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</a:rPr>
              <a:t>Stage, DWH, SSAS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453989" y="2602374"/>
            <a:ext cx="1085137" cy="1259067"/>
            <a:chOff x="502375" y="1848678"/>
            <a:chExt cx="1446849" cy="1678756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75" y="1848678"/>
              <a:ext cx="1446849" cy="1678756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 rot="20062545">
              <a:off x="879348" y="2018394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Node1</a:t>
              </a: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156830" y="2698531"/>
            <a:ext cx="837545" cy="1004567"/>
            <a:chOff x="3027892" y="1737256"/>
            <a:chExt cx="1116726" cy="1354426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892" y="1737256"/>
              <a:ext cx="1116726" cy="1354426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 rot="20129184">
              <a:off x="3257764" y="1859034"/>
              <a:ext cx="618117" cy="28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88" b="1" dirty="0"/>
                <a:t>Node1</a:t>
              </a:r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363618" y="4787108"/>
            <a:ext cx="1112873" cy="880240"/>
            <a:chOff x="1592318" y="4932276"/>
            <a:chExt cx="1712530" cy="1596481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318" y="4932276"/>
              <a:ext cx="1712530" cy="1596481"/>
            </a:xfrm>
            <a:prstGeom prst="rect">
              <a:avLst/>
            </a:prstGeom>
            <a:solidFill>
              <a:schemeClr val="accent1">
                <a:lumMod val="75000"/>
                <a:alpha val="2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15" name="ZoneTexte 14"/>
            <p:cNvSpPr txBox="1"/>
            <p:nvPr/>
          </p:nvSpPr>
          <p:spPr>
            <a:xfrm>
              <a:off x="1676437" y="5734440"/>
              <a:ext cx="1611090" cy="544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b="1" dirty="0"/>
                <a:t>SAN storage</a:t>
              </a:r>
            </a:p>
          </p:txBody>
        </p:sp>
      </p:grpSp>
      <p:sp>
        <p:nvSpPr>
          <p:cNvPr id="32" name="Rectangle à coins arrondis 31"/>
          <p:cNvSpPr/>
          <p:nvPr/>
        </p:nvSpPr>
        <p:spPr>
          <a:xfrm>
            <a:off x="4825524" y="3153418"/>
            <a:ext cx="3613154" cy="2375895"/>
          </a:xfrm>
          <a:prstGeom prst="roundRect">
            <a:avLst/>
          </a:prstGeom>
          <a:solidFill>
            <a:schemeClr val="accent1">
              <a:lumMod val="75000"/>
              <a:alpha val="33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MS SharePoint Farm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091480" y="391157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DQS, MDS, SSAS</a:t>
            </a:r>
          </a:p>
          <a:p>
            <a:r>
              <a:rPr lang="en-GB" sz="1200" dirty="0"/>
              <a:t>Multidimensional</a:t>
            </a:r>
          </a:p>
        </p:txBody>
      </p:sp>
      <p:grpSp>
        <p:nvGrpSpPr>
          <p:cNvPr id="41" name="Groupe 40"/>
          <p:cNvGrpSpPr/>
          <p:nvPr/>
        </p:nvGrpSpPr>
        <p:grpSpPr>
          <a:xfrm>
            <a:off x="2499554" y="2849418"/>
            <a:ext cx="837545" cy="987217"/>
            <a:chOff x="3027892" y="1737256"/>
            <a:chExt cx="1116726" cy="1354426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892" y="1737256"/>
              <a:ext cx="1116726" cy="1354426"/>
            </a:xfrm>
            <a:prstGeom prst="rect">
              <a:avLst/>
            </a:prstGeom>
          </p:spPr>
        </p:pic>
        <p:sp>
          <p:nvSpPr>
            <p:cNvPr id="43" name="ZoneTexte 42"/>
            <p:cNvSpPr txBox="1"/>
            <p:nvPr/>
          </p:nvSpPr>
          <p:spPr>
            <a:xfrm rot="20129184">
              <a:off x="3257764" y="1856504"/>
              <a:ext cx="618117" cy="293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88" b="1" dirty="0"/>
                <a:t>Node2</a:t>
              </a: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980217" y="2726693"/>
            <a:ext cx="1085137" cy="1259067"/>
            <a:chOff x="502375" y="1848678"/>
            <a:chExt cx="1446849" cy="1678756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375" y="1848678"/>
              <a:ext cx="1446849" cy="1678756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 rot="20062545">
              <a:off x="879348" y="2018394"/>
              <a:ext cx="66727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Node2</a:t>
              </a:r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542656" y="3933495"/>
            <a:ext cx="142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Stage, DWH, SSIS, SSAS Tabular</a:t>
            </a:r>
          </a:p>
        </p:txBody>
      </p:sp>
      <p:sp>
        <p:nvSpPr>
          <p:cNvPr id="53" name="Nuage 52"/>
          <p:cNvSpPr/>
          <p:nvPr/>
        </p:nvSpPr>
        <p:spPr>
          <a:xfrm>
            <a:off x="4950593" y="1500833"/>
            <a:ext cx="3269096" cy="1652585"/>
          </a:xfrm>
          <a:prstGeom prst="cloud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dirty="0" err="1">
                <a:solidFill>
                  <a:schemeClr val="tx1"/>
                </a:solidFill>
              </a:rPr>
              <a:t>Azure</a:t>
            </a:r>
            <a:endParaRPr lang="en-GB" sz="1350" dirty="0">
              <a:solidFill>
                <a:schemeClr val="tx1"/>
              </a:solidFill>
            </a:endParaRP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Office 365</a:t>
            </a:r>
          </a:p>
          <a:p>
            <a:pPr algn="ctr"/>
            <a:r>
              <a:rPr lang="en-GB" sz="1350" dirty="0">
                <a:solidFill>
                  <a:schemeClr val="tx1"/>
                </a:solidFill>
              </a:rPr>
              <a:t>Power BI</a:t>
            </a:r>
          </a:p>
        </p:txBody>
      </p:sp>
      <p:grpSp>
        <p:nvGrpSpPr>
          <p:cNvPr id="83" name="Groupe 82"/>
          <p:cNvGrpSpPr/>
          <p:nvPr/>
        </p:nvGrpSpPr>
        <p:grpSpPr>
          <a:xfrm>
            <a:off x="6653118" y="4468186"/>
            <a:ext cx="1109199" cy="1016711"/>
            <a:chOff x="9210044" y="5095511"/>
            <a:chExt cx="1953419" cy="1769191"/>
          </a:xfrm>
        </p:grpSpPr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10044" y="5095511"/>
              <a:ext cx="1531130" cy="1270009"/>
            </a:xfrm>
            <a:prstGeom prst="rect">
              <a:avLst/>
            </a:prstGeom>
          </p:spPr>
        </p:pic>
        <p:sp>
          <p:nvSpPr>
            <p:cNvPr id="68" name="ZoneTexte 67"/>
            <p:cNvSpPr txBox="1"/>
            <p:nvPr/>
          </p:nvSpPr>
          <p:spPr>
            <a:xfrm>
              <a:off x="9457768" y="6222023"/>
              <a:ext cx="1705695" cy="642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MS SharePoint</a:t>
              </a:r>
            </a:p>
            <a:p>
              <a:r>
                <a:rPr lang="en-GB" sz="900" b="1" dirty="0"/>
                <a:t>database holder</a:t>
              </a:r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6590586" y="3366725"/>
            <a:ext cx="1556739" cy="1192293"/>
            <a:chOff x="9186729" y="3514707"/>
            <a:chExt cx="2442399" cy="1890688"/>
          </a:xfrm>
        </p:grpSpPr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86729" y="3514707"/>
              <a:ext cx="1531130" cy="1270009"/>
            </a:xfrm>
            <a:prstGeom prst="rect">
              <a:avLst/>
            </a:prstGeom>
          </p:spPr>
        </p:pic>
        <p:sp>
          <p:nvSpPr>
            <p:cNvPr id="70" name="ZoneTexte 69"/>
            <p:cNvSpPr txBox="1"/>
            <p:nvPr/>
          </p:nvSpPr>
          <p:spPr>
            <a:xfrm>
              <a:off x="9360109" y="4600098"/>
              <a:ext cx="2269019" cy="805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 err="1"/>
                <a:t>Datazen</a:t>
              </a:r>
              <a:r>
                <a:rPr lang="en-GB" sz="900" b="1" dirty="0"/>
                <a:t> Enterprise</a:t>
              </a:r>
            </a:p>
            <a:p>
              <a:r>
                <a:rPr lang="en-GB" sz="900" b="1" dirty="0"/>
                <a:t>datasets holder+</a:t>
              </a:r>
            </a:p>
            <a:p>
              <a:r>
                <a:rPr lang="en-GB" sz="900" b="1" dirty="0"/>
                <a:t>SMS SQL Server 2014 SSRS</a:t>
              </a:r>
            </a:p>
          </p:txBody>
        </p:sp>
      </p:grpSp>
      <p:grpSp>
        <p:nvGrpSpPr>
          <p:cNvPr id="84" name="Groupe 83"/>
          <p:cNvGrpSpPr/>
          <p:nvPr/>
        </p:nvGrpSpPr>
        <p:grpSpPr>
          <a:xfrm>
            <a:off x="5108788" y="3432172"/>
            <a:ext cx="1475084" cy="1092620"/>
            <a:chOff x="6822763" y="3720718"/>
            <a:chExt cx="1966778" cy="1529216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234" y="3720718"/>
              <a:ext cx="668046" cy="836729"/>
            </a:xfrm>
            <a:prstGeom prst="rect">
              <a:avLst/>
            </a:prstGeom>
          </p:spPr>
        </p:pic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875" y="3884382"/>
              <a:ext cx="656717" cy="822539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592" y="4057185"/>
              <a:ext cx="643641" cy="806162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6822763" y="4733022"/>
              <a:ext cx="1966778" cy="516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b="1" dirty="0"/>
                <a:t>MS SharePoint Foundation</a:t>
              </a:r>
            </a:p>
            <a:p>
              <a:r>
                <a:rPr lang="en-GB" sz="900" b="1" dirty="0"/>
                <a:t>SSRS, </a:t>
              </a:r>
              <a:r>
                <a:rPr lang="en-GB" sz="900" b="1" dirty="0" err="1"/>
                <a:t>Datazen</a:t>
              </a:r>
              <a:r>
                <a:rPr lang="en-GB" sz="900" b="1" dirty="0"/>
                <a:t> front-end</a:t>
              </a:r>
            </a:p>
          </p:txBody>
        </p:sp>
      </p:grpSp>
      <p:pic>
        <p:nvPicPr>
          <p:cNvPr id="78" name="Image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91" y="4458004"/>
            <a:ext cx="551087" cy="657563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94" y="4575436"/>
            <a:ext cx="542046" cy="646776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5120410" y="517659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/>
              <a:t>MS SharePoint Enterprise</a:t>
            </a:r>
          </a:p>
          <a:p>
            <a:r>
              <a:rPr lang="en-GB" sz="900" b="1" dirty="0"/>
              <a:t>SSRS, </a:t>
            </a:r>
            <a:r>
              <a:rPr lang="en-GB" sz="900" b="1" dirty="0" err="1"/>
              <a:t>Datazen</a:t>
            </a:r>
            <a:r>
              <a:rPr lang="en-GB" sz="900" b="1" dirty="0"/>
              <a:t> front-end</a:t>
            </a:r>
          </a:p>
        </p:txBody>
      </p:sp>
      <p:sp>
        <p:nvSpPr>
          <p:cNvPr id="3" name="Double flèche horizontale 2"/>
          <p:cNvSpPr/>
          <p:nvPr/>
        </p:nvSpPr>
        <p:spPr>
          <a:xfrm rot="5400000">
            <a:off x="1676587" y="4461031"/>
            <a:ext cx="486935" cy="312856"/>
          </a:xfrm>
          <a:prstGeom prst="left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Double flèche horizontale 3"/>
          <p:cNvSpPr/>
          <p:nvPr/>
        </p:nvSpPr>
        <p:spPr>
          <a:xfrm rot="20757224">
            <a:off x="3517061" y="2528540"/>
            <a:ext cx="1558439" cy="225585"/>
          </a:xfrm>
          <a:prstGeom prst="left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5" name="Double flèche horizontale 44"/>
          <p:cNvSpPr/>
          <p:nvPr/>
        </p:nvSpPr>
        <p:spPr>
          <a:xfrm rot="996968">
            <a:off x="3499085" y="3467676"/>
            <a:ext cx="1347704" cy="225585"/>
          </a:xfrm>
          <a:prstGeom prst="leftRightArrow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453989" y="369516"/>
            <a:ext cx="8229600" cy="857250"/>
          </a:xfrm>
        </p:spPr>
        <p:txBody>
          <a:bodyPr>
            <a:normAutofit/>
          </a:bodyPr>
          <a:lstStyle/>
          <a:p>
            <a:r>
              <a:rPr lang="en-GB" dirty="0"/>
              <a:t>Physical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358886" y="1594696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350" dirty="0"/>
              <a:t>Two MS SQL Server 2014 clusters (2xHP DL580, 2xDL380), Enterprise and BI Edition</a:t>
            </a:r>
          </a:p>
          <a:p>
            <a:r>
              <a:rPr lang="en-GB" sz="1350" dirty="0"/>
              <a:t>Dedicated SAN EMC (20TB), FC 16Gbps</a:t>
            </a:r>
          </a:p>
        </p:txBody>
      </p:sp>
    </p:spTree>
    <p:extLst>
      <p:ext uri="{BB962C8B-B14F-4D97-AF65-F5344CB8AC3E}">
        <p14:creationId xmlns:p14="http://schemas.microsoft.com/office/powerpoint/2010/main" val="208716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space réservé du contenu 51"/>
          <p:cNvSpPr txBox="1">
            <a:spLocks/>
          </p:cNvSpPr>
          <p:nvPr/>
        </p:nvSpPr>
        <p:spPr>
          <a:xfrm>
            <a:off x="3466834" y="2134680"/>
            <a:ext cx="319157" cy="2402695"/>
          </a:xfrm>
          <a:prstGeom prst="upArrow">
            <a:avLst/>
          </a:prstGeom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50" dirty="0"/>
              <a:t>ETL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Logical architecture</a:t>
            </a:r>
            <a:endParaRPr lang="en-GB" b="1" dirty="0"/>
          </a:p>
        </p:txBody>
      </p:sp>
      <p:sp>
        <p:nvSpPr>
          <p:cNvPr id="4" name="Flèche vers le haut 3"/>
          <p:cNvSpPr/>
          <p:nvPr/>
        </p:nvSpPr>
        <p:spPr>
          <a:xfrm>
            <a:off x="7556139" y="2925865"/>
            <a:ext cx="265402" cy="298326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Flèche vers le haut 4"/>
          <p:cNvSpPr/>
          <p:nvPr/>
        </p:nvSpPr>
        <p:spPr>
          <a:xfrm>
            <a:off x="5808507" y="2932318"/>
            <a:ext cx="265402" cy="292328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Cylindre 7"/>
          <p:cNvSpPr/>
          <p:nvPr/>
        </p:nvSpPr>
        <p:spPr>
          <a:xfrm>
            <a:off x="3337612" y="4876219"/>
            <a:ext cx="1032313" cy="618082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OLTP staging</a:t>
            </a:r>
          </a:p>
        </p:txBody>
      </p:sp>
      <p:sp>
        <p:nvSpPr>
          <p:cNvPr id="9" name="Cylindre 8"/>
          <p:cNvSpPr/>
          <p:nvPr/>
        </p:nvSpPr>
        <p:spPr>
          <a:xfrm>
            <a:off x="4430937" y="4912466"/>
            <a:ext cx="1260776" cy="684132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OLPT DWH</a:t>
            </a:r>
          </a:p>
        </p:txBody>
      </p:sp>
      <p:sp>
        <p:nvSpPr>
          <p:cNvPr id="10" name="Flèche vers le haut 9"/>
          <p:cNvSpPr/>
          <p:nvPr/>
        </p:nvSpPr>
        <p:spPr>
          <a:xfrm>
            <a:off x="4978555" y="4262293"/>
            <a:ext cx="386435" cy="736250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sz="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569216" y="1828466"/>
            <a:ext cx="895578" cy="4003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End-user </a:t>
            </a:r>
          </a:p>
          <a:p>
            <a:pPr algn="ctr"/>
            <a:r>
              <a:rPr lang="en-GB" sz="900" dirty="0"/>
              <a:t>WEB interface</a:t>
            </a:r>
          </a:p>
        </p:txBody>
      </p:sp>
      <p:sp>
        <p:nvSpPr>
          <p:cNvPr id="12" name="Cylindre 11"/>
          <p:cNvSpPr/>
          <p:nvPr/>
        </p:nvSpPr>
        <p:spPr>
          <a:xfrm>
            <a:off x="4469254" y="3558703"/>
            <a:ext cx="1460622" cy="794232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OLAP DWH</a:t>
            </a:r>
          </a:p>
          <a:p>
            <a:pPr algn="ctr"/>
            <a:r>
              <a:rPr lang="en-GB" sz="1050" dirty="0"/>
              <a:t>Tabular</a:t>
            </a:r>
          </a:p>
          <a:p>
            <a:pPr algn="ctr"/>
            <a:r>
              <a:rPr lang="en-GB" sz="750" dirty="0"/>
              <a:t>Multidimensional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69215" y="2602322"/>
            <a:ext cx="895578" cy="3165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MS SharePoint</a:t>
            </a:r>
          </a:p>
          <a:p>
            <a:pPr algn="ctr"/>
            <a:r>
              <a:rPr lang="en-GB" sz="900" dirty="0"/>
              <a:t>Found/</a:t>
            </a:r>
            <a:r>
              <a:rPr lang="en-GB" sz="900" dirty="0" err="1"/>
              <a:t>Std</a:t>
            </a:r>
            <a:r>
              <a:rPr lang="en-GB" sz="900" dirty="0"/>
              <a:t>/Ent</a:t>
            </a:r>
          </a:p>
        </p:txBody>
      </p:sp>
      <p:sp>
        <p:nvSpPr>
          <p:cNvPr id="14" name="Double flèche verticale 13"/>
          <p:cNvSpPr/>
          <p:nvPr/>
        </p:nvSpPr>
        <p:spPr>
          <a:xfrm>
            <a:off x="4926282" y="2232046"/>
            <a:ext cx="242048" cy="35914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Flèche angle droit à deux pointes 14"/>
          <p:cNvSpPr/>
          <p:nvPr/>
        </p:nvSpPr>
        <p:spPr>
          <a:xfrm flipV="1">
            <a:off x="216438" y="4316265"/>
            <a:ext cx="4800568" cy="724067"/>
          </a:xfrm>
          <a:prstGeom prst="leftUpArrow">
            <a:avLst>
              <a:gd name="adj1" fmla="val 17667"/>
              <a:gd name="adj2" fmla="val 25000"/>
              <a:gd name="adj3" fmla="val 2500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350" dirty="0"/>
              <a:t>ETL</a:t>
            </a:r>
          </a:p>
        </p:txBody>
      </p:sp>
      <p:sp>
        <p:nvSpPr>
          <p:cNvPr id="16" name="Double flèche verticale 15"/>
          <p:cNvSpPr/>
          <p:nvPr/>
        </p:nvSpPr>
        <p:spPr>
          <a:xfrm>
            <a:off x="3713594" y="4552639"/>
            <a:ext cx="270209" cy="403793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Cylindre 17"/>
          <p:cNvSpPr/>
          <p:nvPr/>
        </p:nvSpPr>
        <p:spPr>
          <a:xfrm>
            <a:off x="2220178" y="2905412"/>
            <a:ext cx="1028702" cy="427052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Data profiling</a:t>
            </a:r>
          </a:p>
        </p:txBody>
      </p:sp>
      <p:sp>
        <p:nvSpPr>
          <p:cNvPr id="20" name="Cylindre 19"/>
          <p:cNvSpPr/>
          <p:nvPr/>
        </p:nvSpPr>
        <p:spPr>
          <a:xfrm>
            <a:off x="2206461" y="2057452"/>
            <a:ext cx="1024256" cy="670928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25" dirty="0"/>
              <a:t>Data quality assessment</a:t>
            </a:r>
          </a:p>
        </p:txBody>
      </p:sp>
      <p:sp>
        <p:nvSpPr>
          <p:cNvPr id="22" name="Double flèche verticale 21"/>
          <p:cNvSpPr/>
          <p:nvPr/>
        </p:nvSpPr>
        <p:spPr>
          <a:xfrm>
            <a:off x="2540308" y="4088560"/>
            <a:ext cx="252479" cy="328498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Double flèche verticale 22"/>
          <p:cNvSpPr/>
          <p:nvPr/>
        </p:nvSpPr>
        <p:spPr>
          <a:xfrm>
            <a:off x="1398664" y="4071114"/>
            <a:ext cx="247986" cy="34594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Double flèche horizontale 27"/>
          <p:cNvSpPr/>
          <p:nvPr/>
        </p:nvSpPr>
        <p:spPr>
          <a:xfrm>
            <a:off x="3235162" y="2384052"/>
            <a:ext cx="303047" cy="178474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Double flèche horizontale 28"/>
          <p:cNvSpPr/>
          <p:nvPr/>
        </p:nvSpPr>
        <p:spPr>
          <a:xfrm>
            <a:off x="3241923" y="3026987"/>
            <a:ext cx="310003" cy="204684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Rectangle 31"/>
          <p:cNvSpPr/>
          <p:nvPr/>
        </p:nvSpPr>
        <p:spPr>
          <a:xfrm>
            <a:off x="5559724" y="2612117"/>
            <a:ext cx="761048" cy="3165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DataZen</a:t>
            </a:r>
            <a:r>
              <a:rPr lang="en-GB" sz="900" dirty="0"/>
              <a:t> Ent. server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5559724" y="1835631"/>
            <a:ext cx="761048" cy="4003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End-user WEB &amp; </a:t>
            </a:r>
          </a:p>
          <a:p>
            <a:pPr algn="ctr"/>
            <a:r>
              <a:rPr lang="en-GB" sz="900" dirty="0"/>
              <a:t>Native apps</a:t>
            </a:r>
          </a:p>
        </p:txBody>
      </p:sp>
      <p:sp>
        <p:nvSpPr>
          <p:cNvPr id="34" name="Double flèche verticale 33"/>
          <p:cNvSpPr/>
          <p:nvPr/>
        </p:nvSpPr>
        <p:spPr>
          <a:xfrm>
            <a:off x="5821859" y="2243177"/>
            <a:ext cx="242048" cy="35914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5" name="Rectangle 34"/>
          <p:cNvSpPr/>
          <p:nvPr/>
        </p:nvSpPr>
        <p:spPr>
          <a:xfrm>
            <a:off x="6387861" y="2602321"/>
            <a:ext cx="966581" cy="326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Power BI</a:t>
            </a:r>
          </a:p>
          <a:p>
            <a:pPr algn="ctr"/>
            <a:r>
              <a:rPr lang="en-GB" sz="900" dirty="0"/>
              <a:t>Desktop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6387861" y="1828466"/>
            <a:ext cx="961612" cy="4003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88" dirty="0"/>
              <a:t>End-user </a:t>
            </a:r>
          </a:p>
          <a:p>
            <a:pPr algn="ctr"/>
            <a:r>
              <a:rPr lang="en-GB" sz="788" dirty="0"/>
              <a:t>WEB &amp; Native apps</a:t>
            </a:r>
          </a:p>
        </p:txBody>
      </p:sp>
      <p:sp>
        <p:nvSpPr>
          <p:cNvPr id="37" name="Double flèche verticale 36"/>
          <p:cNvSpPr/>
          <p:nvPr/>
        </p:nvSpPr>
        <p:spPr>
          <a:xfrm>
            <a:off x="6775095" y="2236013"/>
            <a:ext cx="183522" cy="35914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8" name="Organigramme : Multidocument 37"/>
          <p:cNvSpPr/>
          <p:nvPr/>
        </p:nvSpPr>
        <p:spPr>
          <a:xfrm>
            <a:off x="8113446" y="2926474"/>
            <a:ext cx="439807" cy="617045"/>
          </a:xfrm>
          <a:prstGeom prst="flowChartMultidocumen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MS Excel</a:t>
            </a:r>
          </a:p>
        </p:txBody>
      </p:sp>
      <p:sp>
        <p:nvSpPr>
          <p:cNvPr id="39" name="Flèche vers le haut 38"/>
          <p:cNvSpPr/>
          <p:nvPr/>
        </p:nvSpPr>
        <p:spPr>
          <a:xfrm>
            <a:off x="6687930" y="2922522"/>
            <a:ext cx="265402" cy="302123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Rectangle 40"/>
          <p:cNvSpPr/>
          <p:nvPr/>
        </p:nvSpPr>
        <p:spPr>
          <a:xfrm>
            <a:off x="7403728" y="2605664"/>
            <a:ext cx="624087" cy="326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MS SSRS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7403728" y="1829949"/>
            <a:ext cx="662747" cy="40038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End-user </a:t>
            </a:r>
          </a:p>
          <a:p>
            <a:pPr algn="ctr"/>
            <a:r>
              <a:rPr lang="en-GB" sz="900" dirty="0"/>
              <a:t>WEB interface</a:t>
            </a:r>
          </a:p>
        </p:txBody>
      </p:sp>
      <p:sp>
        <p:nvSpPr>
          <p:cNvPr id="43" name="Double flèche verticale 42"/>
          <p:cNvSpPr/>
          <p:nvPr/>
        </p:nvSpPr>
        <p:spPr>
          <a:xfrm>
            <a:off x="7629621" y="2237496"/>
            <a:ext cx="179120" cy="35914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5" name="Flèche angle droit à deux pointes 44"/>
          <p:cNvSpPr/>
          <p:nvPr/>
        </p:nvSpPr>
        <p:spPr>
          <a:xfrm rot="16200000">
            <a:off x="6288909" y="3369317"/>
            <a:ext cx="741173" cy="1427141"/>
          </a:xfrm>
          <a:prstGeom prst="left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1050" dirty="0"/>
          </a:p>
        </p:txBody>
      </p:sp>
      <p:sp>
        <p:nvSpPr>
          <p:cNvPr id="46" name="ZoneTexte 45"/>
          <p:cNvSpPr txBox="1"/>
          <p:nvPr/>
        </p:nvSpPr>
        <p:spPr>
          <a:xfrm>
            <a:off x="6083487" y="3779242"/>
            <a:ext cx="12935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Enterprise Gateway</a:t>
            </a:r>
          </a:p>
        </p:txBody>
      </p:sp>
      <p:sp>
        <p:nvSpPr>
          <p:cNvPr id="47" name="Nuage 46"/>
          <p:cNvSpPr/>
          <p:nvPr/>
        </p:nvSpPr>
        <p:spPr>
          <a:xfrm>
            <a:off x="6142945" y="4361602"/>
            <a:ext cx="2038282" cy="1228662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1050" dirty="0" err="1"/>
              <a:t>Azure</a:t>
            </a:r>
            <a:endParaRPr lang="en-GB" sz="1050" dirty="0"/>
          </a:p>
          <a:p>
            <a:pPr algn="ctr"/>
            <a:r>
              <a:rPr lang="en-GB" sz="1050" dirty="0"/>
              <a:t>Power BI in O365</a:t>
            </a:r>
          </a:p>
        </p:txBody>
      </p:sp>
      <p:sp>
        <p:nvSpPr>
          <p:cNvPr id="49" name="Cylindre 48"/>
          <p:cNvSpPr/>
          <p:nvPr/>
        </p:nvSpPr>
        <p:spPr>
          <a:xfrm>
            <a:off x="184660" y="4945016"/>
            <a:ext cx="817202" cy="667412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sources</a:t>
            </a:r>
          </a:p>
        </p:txBody>
      </p:sp>
      <p:sp>
        <p:nvSpPr>
          <p:cNvPr id="50" name="Double flèche verticale 49"/>
          <p:cNvSpPr/>
          <p:nvPr/>
        </p:nvSpPr>
        <p:spPr>
          <a:xfrm>
            <a:off x="503467" y="4543049"/>
            <a:ext cx="237392" cy="508694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Flèche droite 2"/>
          <p:cNvSpPr/>
          <p:nvPr/>
        </p:nvSpPr>
        <p:spPr>
          <a:xfrm>
            <a:off x="5209689" y="3161727"/>
            <a:ext cx="2886848" cy="217039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Flèche vers le haut 5"/>
          <p:cNvSpPr/>
          <p:nvPr/>
        </p:nvSpPr>
        <p:spPr>
          <a:xfrm>
            <a:off x="4972875" y="2916889"/>
            <a:ext cx="374099" cy="753767"/>
          </a:xfrm>
          <a:prstGeom prst="up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8" name="Cylindre 47"/>
          <p:cNvSpPr/>
          <p:nvPr/>
        </p:nvSpPr>
        <p:spPr>
          <a:xfrm>
            <a:off x="868599" y="4941482"/>
            <a:ext cx="749386" cy="670946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sources</a:t>
            </a:r>
          </a:p>
        </p:txBody>
      </p:sp>
      <p:sp>
        <p:nvSpPr>
          <p:cNvPr id="51" name="Double flèche verticale 50"/>
          <p:cNvSpPr/>
          <p:nvPr/>
        </p:nvSpPr>
        <p:spPr>
          <a:xfrm>
            <a:off x="1158147" y="4552639"/>
            <a:ext cx="237392" cy="487693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4" name="Cylindre 53"/>
          <p:cNvSpPr/>
          <p:nvPr/>
        </p:nvSpPr>
        <p:spPr>
          <a:xfrm>
            <a:off x="1484178" y="4941482"/>
            <a:ext cx="690178" cy="685895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sources</a:t>
            </a:r>
          </a:p>
        </p:txBody>
      </p:sp>
      <p:sp>
        <p:nvSpPr>
          <p:cNvPr id="55" name="Double flèche verticale 54"/>
          <p:cNvSpPr/>
          <p:nvPr/>
        </p:nvSpPr>
        <p:spPr>
          <a:xfrm>
            <a:off x="1740667" y="4552639"/>
            <a:ext cx="237392" cy="502961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Cylindre 55"/>
          <p:cNvSpPr/>
          <p:nvPr/>
        </p:nvSpPr>
        <p:spPr>
          <a:xfrm>
            <a:off x="2072780" y="4956431"/>
            <a:ext cx="695808" cy="670946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sources</a:t>
            </a:r>
          </a:p>
        </p:txBody>
      </p:sp>
      <p:sp>
        <p:nvSpPr>
          <p:cNvPr id="57" name="Double flèche verticale 56"/>
          <p:cNvSpPr/>
          <p:nvPr/>
        </p:nvSpPr>
        <p:spPr>
          <a:xfrm>
            <a:off x="2309318" y="4555085"/>
            <a:ext cx="237392" cy="496658"/>
          </a:xfrm>
          <a:prstGeom prst="up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Cylindre 18"/>
          <p:cNvSpPr/>
          <p:nvPr/>
        </p:nvSpPr>
        <p:spPr>
          <a:xfrm>
            <a:off x="1105994" y="3597508"/>
            <a:ext cx="852504" cy="493361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MDS</a:t>
            </a:r>
          </a:p>
        </p:txBody>
      </p:sp>
      <p:sp>
        <p:nvSpPr>
          <p:cNvPr id="21" name="Cylindre 20"/>
          <p:cNvSpPr/>
          <p:nvPr/>
        </p:nvSpPr>
        <p:spPr>
          <a:xfrm>
            <a:off x="2220178" y="3608703"/>
            <a:ext cx="1021745" cy="493361"/>
          </a:xfrm>
          <a:prstGeom prst="ca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DQS</a:t>
            </a:r>
          </a:p>
        </p:txBody>
      </p:sp>
      <p:sp>
        <p:nvSpPr>
          <p:cNvPr id="30" name="Double flèche horizontale 29"/>
          <p:cNvSpPr/>
          <p:nvPr/>
        </p:nvSpPr>
        <p:spPr>
          <a:xfrm>
            <a:off x="1958498" y="3769645"/>
            <a:ext cx="261680" cy="174812"/>
          </a:xfrm>
          <a:prstGeom prst="left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54608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 – Power BI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7401"/>
            <a:ext cx="8247185" cy="3394472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www.powerbi.com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4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</a:t>
            </a:r>
            <a:r>
              <a:rPr lang="en-GB" dirty="0" smtClean="0"/>
              <a:t>Environment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0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000" dirty="0"/>
              <a:t>How to </a:t>
            </a:r>
            <a:r>
              <a:rPr lang="pl-PL" sz="3000" dirty="0" err="1"/>
              <a:t>build</a:t>
            </a:r>
            <a:r>
              <a:rPr lang="pl-PL" sz="3000" dirty="0"/>
              <a:t> Enterprise BI in agile </a:t>
            </a:r>
            <a:r>
              <a:rPr lang="pl-PL" sz="3000" dirty="0" err="1"/>
              <a:t>manner</a:t>
            </a:r>
            <a:endParaRPr lang="en-GB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sz="3600" dirty="0"/>
          </a:p>
          <a:p>
            <a:r>
              <a:rPr lang="fr-FR" sz="3000" dirty="0"/>
              <a:t>Marcin Szeliga</a:t>
            </a:r>
          </a:p>
          <a:p>
            <a:r>
              <a:rPr lang="fr-FR" sz="3000" dirty="0"/>
              <a:t>Sławomir Malinowski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9863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Project’s time factors</a:t>
            </a:r>
            <a:endParaRPr lang="en-GB" dirty="0"/>
          </a:p>
        </p:txBody>
      </p:sp>
      <p:graphicFrame>
        <p:nvGraphicFramePr>
          <p:cNvPr id="4" name="Graphique 3"/>
          <p:cNvGraphicFramePr/>
          <p:nvPr>
            <p:extLst/>
          </p:nvPr>
        </p:nvGraphicFramePr>
        <p:xfrm>
          <a:off x="1145074" y="1821252"/>
          <a:ext cx="6159344" cy="3888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8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Boosting ETL development</a:t>
            </a:r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4578" y="1786454"/>
            <a:ext cx="2597861" cy="230823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463" dirty="0"/>
              <a:t>Mist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8347" y="2218502"/>
            <a:ext cx="2154058" cy="4620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25" dirty="0"/>
              <a:t>Coding support, metadata </a:t>
            </a:r>
          </a:p>
          <a:p>
            <a:pPr algn="ctr"/>
            <a:r>
              <a:rPr lang="en-GB" sz="825" dirty="0"/>
              <a:t>(controlled metadata objects, </a:t>
            </a:r>
          </a:p>
          <a:p>
            <a:pPr algn="ctr"/>
            <a:r>
              <a:rPr lang="en-GB" sz="825" dirty="0"/>
              <a:t>metadata validators)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8347" y="2944562"/>
            <a:ext cx="2154058" cy="11142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097" dirty="0"/>
              <a:t>BIML framework (SSIS XML generation)</a:t>
            </a:r>
          </a:p>
        </p:txBody>
      </p:sp>
      <p:sp>
        <p:nvSpPr>
          <p:cNvPr id="7" name="Flèche vers le bas 6"/>
          <p:cNvSpPr/>
          <p:nvPr/>
        </p:nvSpPr>
        <p:spPr>
          <a:xfrm>
            <a:off x="4215445" y="2680571"/>
            <a:ext cx="256125" cy="25600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97"/>
          </a:p>
        </p:txBody>
      </p:sp>
      <p:sp>
        <p:nvSpPr>
          <p:cNvPr id="8" name="Rectangle à coins arrondis 7"/>
          <p:cNvSpPr/>
          <p:nvPr/>
        </p:nvSpPr>
        <p:spPr>
          <a:xfrm>
            <a:off x="3552229" y="3337211"/>
            <a:ext cx="1659876" cy="65131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97" dirty="0"/>
              <a:t>C# scripts</a:t>
            </a:r>
          </a:p>
          <a:p>
            <a:pPr algn="ctr"/>
            <a:r>
              <a:rPr lang="en-GB" sz="854" dirty="0"/>
              <a:t>objects iteration</a:t>
            </a:r>
          </a:p>
          <a:p>
            <a:pPr algn="ctr"/>
            <a:r>
              <a:rPr lang="en-GB" sz="854" dirty="0"/>
              <a:t>library components additional specific logic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895770" y="3198113"/>
            <a:ext cx="1580246" cy="87191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97" dirty="0">
                <a:solidFill>
                  <a:schemeClr val="tx1"/>
                </a:solidFill>
              </a:rPr>
              <a:t>MDS </a:t>
            </a:r>
            <a:endParaRPr lang="en-GB" sz="854" dirty="0">
              <a:solidFill>
                <a:schemeClr val="tx1"/>
              </a:solidFill>
            </a:endParaRPr>
          </a:p>
          <a:p>
            <a:pPr algn="ctr"/>
            <a:r>
              <a:rPr lang="en-GB" sz="854" dirty="0">
                <a:solidFill>
                  <a:schemeClr val="tx1"/>
                </a:solidFill>
              </a:rPr>
              <a:t>(metadata storage and versioning)</a:t>
            </a:r>
          </a:p>
          <a:p>
            <a:pPr algn="ctr"/>
            <a:r>
              <a:rPr lang="en-GB" sz="1097" dirty="0">
                <a:solidFill>
                  <a:schemeClr val="tx1"/>
                </a:solidFill>
              </a:rPr>
              <a:t>Unlimited &amp; dynamic definition of metadata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172620" y="4650423"/>
            <a:ext cx="994118" cy="430399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97" dirty="0">
                <a:solidFill>
                  <a:schemeClr val="tx1"/>
                </a:solidFill>
              </a:rPr>
              <a:t>Excel</a:t>
            </a:r>
          </a:p>
          <a:p>
            <a:pPr algn="ctr"/>
            <a:r>
              <a:rPr lang="en-GB" sz="1097" dirty="0">
                <a:solidFill>
                  <a:schemeClr val="tx1"/>
                </a:solidFill>
              </a:rPr>
              <a:t>client </a:t>
            </a:r>
          </a:p>
        </p:txBody>
      </p:sp>
      <p:sp>
        <p:nvSpPr>
          <p:cNvPr id="12" name="Double flèche verticale 11"/>
          <p:cNvSpPr/>
          <p:nvPr/>
        </p:nvSpPr>
        <p:spPr>
          <a:xfrm>
            <a:off x="1524994" y="4070027"/>
            <a:ext cx="321796" cy="580395"/>
          </a:xfrm>
          <a:prstGeom prst="upDown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97">
              <a:solidFill>
                <a:schemeClr val="tx1"/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>
            <a:off x="3705739" y="4094684"/>
            <a:ext cx="1212479" cy="729063"/>
          </a:xfrm>
          <a:prstGeom prst="down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88" dirty="0">
                <a:solidFill>
                  <a:schemeClr val="tx1"/>
                </a:solidFill>
              </a:rPr>
              <a:t>Automatic ETL packages generation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3392563" y="4823747"/>
            <a:ext cx="1838831" cy="743127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097" dirty="0">
                <a:solidFill>
                  <a:schemeClr val="tx1"/>
                </a:solidFill>
              </a:rPr>
              <a:t>MS SQL Integration Services packages</a:t>
            </a:r>
          </a:p>
          <a:p>
            <a:pPr algn="ctr"/>
            <a:endParaRPr lang="en-GB" sz="1097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552229" y="5281487"/>
            <a:ext cx="683816" cy="24949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97" dirty="0">
                <a:solidFill>
                  <a:schemeClr val="tx1"/>
                </a:solidFill>
              </a:rPr>
              <a:t>SSDT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4394068" y="5285589"/>
            <a:ext cx="683816" cy="24949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SSIS DB</a:t>
            </a:r>
          </a:p>
        </p:txBody>
      </p:sp>
      <p:sp>
        <p:nvSpPr>
          <p:cNvPr id="17" name="Double flèche horizontale 16"/>
          <p:cNvSpPr/>
          <p:nvPr/>
        </p:nvSpPr>
        <p:spPr>
          <a:xfrm>
            <a:off x="5637845" y="2225422"/>
            <a:ext cx="503678" cy="248333"/>
          </a:xfrm>
          <a:prstGeom prst="leftRight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97"/>
          </a:p>
        </p:txBody>
      </p:sp>
      <p:sp>
        <p:nvSpPr>
          <p:cNvPr id="18" name="Rectangle à coins arrondis 17"/>
          <p:cNvSpPr/>
          <p:nvPr/>
        </p:nvSpPr>
        <p:spPr>
          <a:xfrm>
            <a:off x="6150709" y="2035423"/>
            <a:ext cx="1094445" cy="63427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97" dirty="0">
                <a:solidFill>
                  <a:schemeClr val="tx1"/>
                </a:solidFill>
              </a:rPr>
              <a:t>TFS</a:t>
            </a:r>
          </a:p>
          <a:p>
            <a:pPr algn="ctr"/>
            <a:r>
              <a:rPr lang="en-GB" sz="854" dirty="0">
                <a:solidFill>
                  <a:schemeClr val="tx1"/>
                </a:solidFill>
              </a:rPr>
              <a:t>(source code storage and versioning)</a:t>
            </a:r>
          </a:p>
        </p:txBody>
      </p:sp>
      <p:sp>
        <p:nvSpPr>
          <p:cNvPr id="19" name="Double flèche horizontale 18"/>
          <p:cNvSpPr/>
          <p:nvPr/>
        </p:nvSpPr>
        <p:spPr>
          <a:xfrm>
            <a:off x="5647031" y="2997683"/>
            <a:ext cx="503678" cy="248333"/>
          </a:xfrm>
          <a:prstGeom prst="leftRight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97"/>
          </a:p>
        </p:txBody>
      </p:sp>
      <p:sp>
        <p:nvSpPr>
          <p:cNvPr id="20" name="Rectangle à coins arrondis 19"/>
          <p:cNvSpPr/>
          <p:nvPr/>
        </p:nvSpPr>
        <p:spPr>
          <a:xfrm>
            <a:off x="6159895" y="2801898"/>
            <a:ext cx="1092848" cy="649903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Automatic documentation’s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21" name="Flèche gauche 20"/>
          <p:cNvSpPr/>
          <p:nvPr/>
        </p:nvSpPr>
        <p:spPr>
          <a:xfrm>
            <a:off x="2455780" y="3472324"/>
            <a:ext cx="1076213" cy="323491"/>
          </a:xfrm>
          <a:prstGeom prst="leftArrow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25" dirty="0">
                <a:solidFill>
                  <a:schemeClr val="tx1"/>
                </a:solidFill>
              </a:rPr>
              <a:t>metadata extension</a:t>
            </a:r>
            <a:endParaRPr lang="en-GB" sz="825" dirty="0"/>
          </a:p>
        </p:txBody>
      </p:sp>
    </p:spTree>
    <p:extLst>
      <p:ext uri="{BB962C8B-B14F-4D97-AF65-F5344CB8AC3E}">
        <p14:creationId xmlns:p14="http://schemas.microsoft.com/office/powerpoint/2010/main" val="25410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Development </a:t>
            </a:r>
            <a:r>
              <a:rPr lang="en-GB" dirty="0" smtClean="0"/>
              <a:t>methodology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756780"/>
          </a:xfrm>
        </p:spPr>
        <p:txBody>
          <a:bodyPr>
            <a:noAutofit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Data profiling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SSIS package prototyping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Prototyped package analysis</a:t>
            </a:r>
          </a:p>
          <a:p>
            <a:pPr marL="452735" lvl="1" indent="-17412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Strong repeatable rules and objects iteration – implementation in C#</a:t>
            </a:r>
          </a:p>
          <a:p>
            <a:pPr marL="452735" lvl="1" indent="-17412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Weak repeatable rules – implementation in </a:t>
            </a:r>
            <a:r>
              <a:rPr lang="en-GB" sz="1600" dirty="0" smtClean="0"/>
              <a:t>metadata (relevant metadata model)</a:t>
            </a:r>
            <a:endParaRPr lang="en-GB" sz="1600" dirty="0"/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GB" sz="1600" dirty="0" smtClean="0"/>
              <a:t>Components </a:t>
            </a:r>
            <a:r>
              <a:rPr lang="en-GB" sz="1600" dirty="0"/>
              <a:t>conceptualization</a:t>
            </a:r>
          </a:p>
          <a:p>
            <a:pPr marL="452735" lvl="1" indent="-174129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Basic and aggregated components’ library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Final implementation in Mist</a:t>
            </a:r>
          </a:p>
          <a:p>
            <a:pPr marL="487561" lvl="1" indent="-20895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Basic and aggregated components’ library update</a:t>
            </a:r>
          </a:p>
          <a:p>
            <a:pPr marL="487561" lvl="1" indent="-20895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/>
              <a:t>Implementation of data flow for specific requirements</a:t>
            </a:r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Documentation </a:t>
            </a:r>
            <a:r>
              <a:rPr lang="en-GB" sz="1600" dirty="0" smtClean="0"/>
              <a:t>update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121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ETL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920583" y="2094234"/>
            <a:ext cx="1626460" cy="2981520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OLTP DWH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415289" y="2139918"/>
            <a:ext cx="2011769" cy="2935837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Staging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41577" y="2235319"/>
            <a:ext cx="1774688" cy="2840435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Data source</a:t>
            </a:r>
          </a:p>
        </p:txBody>
      </p:sp>
      <p:sp>
        <p:nvSpPr>
          <p:cNvPr id="7" name="Cylindre 6"/>
          <p:cNvSpPr/>
          <p:nvPr/>
        </p:nvSpPr>
        <p:spPr>
          <a:xfrm>
            <a:off x="252254" y="3937071"/>
            <a:ext cx="1708030" cy="88399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Data source</a:t>
            </a:r>
          </a:p>
          <a:p>
            <a:pPr algn="ctr"/>
            <a:r>
              <a:rPr lang="en-GB" sz="1350" dirty="0"/>
              <a:t>tables</a:t>
            </a:r>
          </a:p>
        </p:txBody>
      </p:sp>
      <p:sp>
        <p:nvSpPr>
          <p:cNvPr id="8" name="Flèche vers le haut 7"/>
          <p:cNvSpPr/>
          <p:nvPr/>
        </p:nvSpPr>
        <p:spPr>
          <a:xfrm>
            <a:off x="723578" y="3392435"/>
            <a:ext cx="744027" cy="659182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9" name="Cylindre 8"/>
          <p:cNvSpPr/>
          <p:nvPr/>
        </p:nvSpPr>
        <p:spPr>
          <a:xfrm>
            <a:off x="241578" y="2622988"/>
            <a:ext cx="1750067" cy="86606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b="1" dirty="0"/>
              <a:t>Data source views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58529" y="1719700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ETL1</a:t>
            </a:r>
          </a:p>
        </p:txBody>
      </p:sp>
      <p:sp>
        <p:nvSpPr>
          <p:cNvPr id="12" name="Cylindre 11"/>
          <p:cNvSpPr/>
          <p:nvPr/>
        </p:nvSpPr>
        <p:spPr>
          <a:xfrm>
            <a:off x="4987493" y="3609404"/>
            <a:ext cx="1482946" cy="116096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Data warehouse</a:t>
            </a:r>
          </a:p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GB" sz="1350" dirty="0"/>
              <a:t>Dimensions</a:t>
            </a:r>
          </a:p>
          <a:p>
            <a:pPr marL="214313" indent="-214313" algn="ctr">
              <a:buFont typeface="Wingdings" panose="05000000000000000000" pitchFamily="2" charset="2"/>
              <a:buChar char="ü"/>
            </a:pPr>
            <a:r>
              <a:rPr lang="en-GB" sz="1350" dirty="0"/>
              <a:t>Fact tables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963963" y="2061673"/>
            <a:ext cx="1790548" cy="3014081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OLAP DWH</a:t>
            </a:r>
          </a:p>
        </p:txBody>
      </p:sp>
      <p:sp>
        <p:nvSpPr>
          <p:cNvPr id="14" name="Cylindre 13"/>
          <p:cNvSpPr/>
          <p:nvPr/>
        </p:nvSpPr>
        <p:spPr>
          <a:xfrm>
            <a:off x="7038955" y="3785930"/>
            <a:ext cx="1647845" cy="93033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Aggregates/KPI calculation</a:t>
            </a:r>
          </a:p>
        </p:txBody>
      </p:sp>
      <p:sp>
        <p:nvSpPr>
          <p:cNvPr id="15" name="Flèche vers le haut 14"/>
          <p:cNvSpPr/>
          <p:nvPr/>
        </p:nvSpPr>
        <p:spPr>
          <a:xfrm>
            <a:off x="7485908" y="3161415"/>
            <a:ext cx="744027" cy="775656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6" name="Cylindre 15"/>
          <p:cNvSpPr/>
          <p:nvPr/>
        </p:nvSpPr>
        <p:spPr>
          <a:xfrm>
            <a:off x="7003908" y="2371529"/>
            <a:ext cx="1708030" cy="87993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Cubes/Tabular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82000" y="1545680"/>
            <a:ext cx="14464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/>
              <a:t>OLAP feed</a:t>
            </a:r>
          </a:p>
        </p:txBody>
      </p:sp>
      <p:sp>
        <p:nvSpPr>
          <p:cNvPr id="19" name="Flèche courbée vers le haut 18"/>
          <p:cNvSpPr/>
          <p:nvPr/>
        </p:nvSpPr>
        <p:spPr>
          <a:xfrm>
            <a:off x="2882858" y="4870054"/>
            <a:ext cx="1238042" cy="680456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0" name="Flèche courbée vers le haut 19"/>
          <p:cNvSpPr/>
          <p:nvPr/>
        </p:nvSpPr>
        <p:spPr>
          <a:xfrm>
            <a:off x="4115761" y="4762729"/>
            <a:ext cx="1405532" cy="71734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929378" y="5641221"/>
            <a:ext cx="123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Data and model </a:t>
            </a:r>
          </a:p>
          <a:p>
            <a:r>
              <a:rPr lang="en-GB" sz="1200" b="1" dirty="0"/>
              <a:t>transformation</a:t>
            </a:r>
          </a:p>
        </p:txBody>
      </p:sp>
      <p:sp>
        <p:nvSpPr>
          <p:cNvPr id="22" name="Cylindre 21"/>
          <p:cNvSpPr/>
          <p:nvPr/>
        </p:nvSpPr>
        <p:spPr>
          <a:xfrm>
            <a:off x="2432009" y="4428514"/>
            <a:ext cx="1177364" cy="496889"/>
          </a:xfrm>
          <a:prstGeom prst="can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CDC</a:t>
            </a:r>
          </a:p>
        </p:txBody>
      </p:sp>
      <p:sp>
        <p:nvSpPr>
          <p:cNvPr id="23" name="Cylindre 22"/>
          <p:cNvSpPr/>
          <p:nvPr/>
        </p:nvSpPr>
        <p:spPr>
          <a:xfrm>
            <a:off x="2431609" y="3803405"/>
            <a:ext cx="1177364" cy="801959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Views for dimensions</a:t>
            </a:r>
          </a:p>
          <a:p>
            <a:pPr algn="ctr"/>
            <a:r>
              <a:rPr lang="en-GB" sz="900" dirty="0"/>
              <a:t>Views for fact tables</a:t>
            </a:r>
          </a:p>
        </p:txBody>
      </p:sp>
      <p:sp>
        <p:nvSpPr>
          <p:cNvPr id="24" name="Flèche vers le haut 23"/>
          <p:cNvSpPr/>
          <p:nvPr/>
        </p:nvSpPr>
        <p:spPr>
          <a:xfrm rot="10800000">
            <a:off x="2761414" y="3299808"/>
            <a:ext cx="596215" cy="64111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5" name="Cylindre 24"/>
          <p:cNvSpPr/>
          <p:nvPr/>
        </p:nvSpPr>
        <p:spPr>
          <a:xfrm>
            <a:off x="3647188" y="3797826"/>
            <a:ext cx="753005" cy="1072228"/>
          </a:xfrm>
          <a:prstGeom prst="can">
            <a:avLst>
              <a:gd name="adj" fmla="val 3953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Incremental data of fact tables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98226" y="5658835"/>
            <a:ext cx="93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Data merge</a:t>
            </a:r>
          </a:p>
          <a:p>
            <a:r>
              <a:rPr lang="en-GB" sz="1200" b="1" dirty="0"/>
              <a:t>Conforming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116774" y="4870054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ETL2</a:t>
            </a:r>
          </a:p>
        </p:txBody>
      </p:sp>
      <p:sp>
        <p:nvSpPr>
          <p:cNvPr id="28" name="Flèche courbée vers le haut 27"/>
          <p:cNvSpPr/>
          <p:nvPr/>
        </p:nvSpPr>
        <p:spPr>
          <a:xfrm>
            <a:off x="5582685" y="4762729"/>
            <a:ext cx="724905" cy="697135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88712" y="4896806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ETL2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35123" y="4917403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b="1" dirty="0"/>
              <a:t>ETL3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360426" y="5621436"/>
            <a:ext cx="151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Aggregates</a:t>
            </a:r>
          </a:p>
          <a:p>
            <a:r>
              <a:rPr lang="en-GB" sz="1200" b="1" dirty="0"/>
              <a:t>Snapshot fact tables</a:t>
            </a:r>
          </a:p>
          <a:p>
            <a:r>
              <a:rPr lang="en-GB" sz="1200" b="1" dirty="0"/>
              <a:t>Data quality</a:t>
            </a:r>
          </a:p>
        </p:txBody>
      </p:sp>
      <p:sp>
        <p:nvSpPr>
          <p:cNvPr id="35" name="Flèche vers le haut 34"/>
          <p:cNvSpPr/>
          <p:nvPr/>
        </p:nvSpPr>
        <p:spPr>
          <a:xfrm>
            <a:off x="5412740" y="3200159"/>
            <a:ext cx="545336" cy="60833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36" name="Cylindre 35"/>
          <p:cNvSpPr/>
          <p:nvPr/>
        </p:nvSpPr>
        <p:spPr>
          <a:xfrm>
            <a:off x="4995064" y="2430433"/>
            <a:ext cx="1381278" cy="821035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/>
              <a:t>Data source views</a:t>
            </a:r>
          </a:p>
        </p:txBody>
      </p:sp>
      <p:sp>
        <p:nvSpPr>
          <p:cNvPr id="6" name="Cylindre 5"/>
          <p:cNvSpPr/>
          <p:nvPr/>
        </p:nvSpPr>
        <p:spPr>
          <a:xfrm>
            <a:off x="2454560" y="2572526"/>
            <a:ext cx="1953413" cy="869377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/>
              <a:t>Staging tables</a:t>
            </a:r>
          </a:p>
        </p:txBody>
      </p:sp>
      <p:sp>
        <p:nvSpPr>
          <p:cNvPr id="17" name="Flèche courbée vers le bas 16"/>
          <p:cNvSpPr/>
          <p:nvPr/>
        </p:nvSpPr>
        <p:spPr>
          <a:xfrm>
            <a:off x="6088093" y="1887689"/>
            <a:ext cx="1462178" cy="64408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ETL – data </a:t>
            </a:r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10" name="Flèche courbée vers le bas 9"/>
          <p:cNvSpPr/>
          <p:nvPr/>
        </p:nvSpPr>
        <p:spPr>
          <a:xfrm>
            <a:off x="1566873" y="2061674"/>
            <a:ext cx="1539306" cy="64408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68911" y="1331427"/>
            <a:ext cx="129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Extract data from</a:t>
            </a:r>
          </a:p>
          <a:p>
            <a:r>
              <a:rPr lang="en-GB" sz="1200" b="1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6702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important </a:t>
            </a:r>
            <a:r>
              <a:rPr lang="en-GB" dirty="0" smtClean="0"/>
              <a:t>facts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04248"/>
          </a:xfrm>
        </p:spPr>
        <p:txBody>
          <a:bodyPr>
            <a:noAutofit/>
          </a:bodyPr>
          <a:lstStyle/>
          <a:p>
            <a:r>
              <a:rPr lang="en-GB" sz="2400" b="1" dirty="0"/>
              <a:t>Stage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Data compressed on page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Data is partitioned by region or other factors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Automatic data compression/decompression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Audit area covers: performance, indexes defragmentation, data model </a:t>
            </a:r>
            <a:r>
              <a:rPr lang="en-GB" sz="1200" dirty="0" smtClean="0"/>
              <a:t>analysis, ETL performance</a:t>
            </a:r>
            <a:endParaRPr lang="en-GB" sz="1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 smtClean="0"/>
              <a:t>CDC </a:t>
            </a:r>
            <a:r>
              <a:rPr lang="en-GB" sz="1200" dirty="0"/>
              <a:t>for differential </a:t>
            </a:r>
            <a:r>
              <a:rPr lang="en-GB" sz="1200" dirty="0" smtClean="0"/>
              <a:t>load for fact tables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 smtClean="0"/>
              <a:t>Full load of dimensions</a:t>
            </a:r>
            <a:endParaRPr lang="en-GB" sz="1200" dirty="0"/>
          </a:p>
          <a:p>
            <a:r>
              <a:rPr lang="en-GB" sz="2400" b="1" dirty="0"/>
              <a:t>Data warehouse 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GB" sz="1200" dirty="0" smtClean="0"/>
              <a:t>Compression (Dimensions – page, Fact </a:t>
            </a:r>
            <a:r>
              <a:rPr lang="en-GB" sz="1200" dirty="0"/>
              <a:t>tables </a:t>
            </a:r>
            <a:r>
              <a:rPr lang="en-GB" sz="1200" dirty="0" smtClean="0"/>
              <a:t>– </a:t>
            </a:r>
            <a:r>
              <a:rPr lang="en-GB" sz="1200" dirty="0" err="1" smtClean="0"/>
              <a:t>columnstore</a:t>
            </a:r>
            <a:r>
              <a:rPr lang="en-GB" sz="1200" dirty="0" smtClean="0"/>
              <a:t>)</a:t>
            </a:r>
            <a:endParaRPr lang="en-GB" sz="1200" dirty="0"/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GB" sz="1200" dirty="0"/>
              <a:t>Star model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GB" sz="1200" dirty="0" smtClean="0"/>
              <a:t>SCD0-SCD2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GB" sz="1200" dirty="0" smtClean="0"/>
              <a:t>Audit area</a:t>
            </a:r>
            <a:r>
              <a:rPr lang="en-GB" sz="1200" dirty="0"/>
              <a:t> covers: performance, indexes defragmentation, data model </a:t>
            </a:r>
            <a:r>
              <a:rPr lang="en-GB" sz="1200" dirty="0" smtClean="0"/>
              <a:t>analysis, </a:t>
            </a:r>
            <a:r>
              <a:rPr lang="en-GB" sz="1200" dirty="0"/>
              <a:t>ETL performance</a:t>
            </a:r>
          </a:p>
          <a:p>
            <a:r>
              <a:rPr lang="en-GB" sz="2400" b="1" dirty="0"/>
              <a:t>Tabular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Fact tables dynamically partitioned by year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Full load of dimensions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Differential load of fact tables (last partition)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Full load of cubes during weekends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Snowflake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200" dirty="0"/>
              <a:t>Row-based </a:t>
            </a:r>
            <a:r>
              <a:rPr lang="en-GB" sz="1200" dirty="0" smtClean="0"/>
              <a:t>security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440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How does it work? First you need to export data….. ETL1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2282896"/>
            <a:ext cx="8229600" cy="3954416"/>
          </a:xfrm>
        </p:spPr>
        <p:txBody>
          <a:bodyPr>
            <a:normAutofit lnSpcReduction="10000"/>
          </a:bodyPr>
          <a:lstStyle/>
          <a:p>
            <a:pPr marL="390525" lvl="1" indent="-257175">
              <a:lnSpc>
                <a:spcPct val="120000"/>
              </a:lnSpc>
              <a:buFont typeface="+mj-lt"/>
              <a:buAutoNum type="arabicPeriod"/>
            </a:pPr>
            <a:r>
              <a:rPr lang="en-GB" sz="1425" dirty="0"/>
              <a:t>Input metadata for connection to data source</a:t>
            </a:r>
          </a:p>
          <a:p>
            <a:pPr marL="390525" lvl="1" indent="-257175">
              <a:lnSpc>
                <a:spcPct val="120000"/>
              </a:lnSpc>
              <a:buFont typeface="+mj-lt"/>
              <a:buAutoNum type="arabicPeriod"/>
            </a:pPr>
            <a:r>
              <a:rPr lang="en-GB" sz="1425" dirty="0"/>
              <a:t>Define export schema (e.g. BIExport) views to extract the data</a:t>
            </a:r>
            <a:endParaRPr lang="pl-PL" sz="1425" dirty="0"/>
          </a:p>
          <a:p>
            <a:pPr marL="390525" lvl="1" indent="-257175">
              <a:lnSpc>
                <a:spcPct val="120000"/>
              </a:lnSpc>
              <a:buFont typeface="+mj-lt"/>
              <a:buAutoNum type="arabicPeriod"/>
            </a:pPr>
            <a:r>
              <a:rPr lang="en-GB" sz="1425" dirty="0"/>
              <a:t>Input metadata if you want to rename destination tables and columns (optional)</a:t>
            </a:r>
            <a:endParaRPr lang="pl-PL" sz="1425" dirty="0"/>
          </a:p>
          <a:p>
            <a:pPr marL="390525" lvl="1" indent="-257175">
              <a:lnSpc>
                <a:spcPct val="120000"/>
              </a:lnSpc>
              <a:buFont typeface="+mj-lt"/>
              <a:buAutoNum type="arabicPeriod"/>
            </a:pPr>
            <a:r>
              <a:rPr lang="en-GB" sz="1425" dirty="0"/>
              <a:t>Create separate Mist project for each data source</a:t>
            </a:r>
          </a:p>
          <a:p>
            <a:pPr marL="133350" lvl="1" indent="0">
              <a:lnSpc>
                <a:spcPct val="120000"/>
              </a:lnSpc>
              <a:buNone/>
            </a:pPr>
            <a:r>
              <a:rPr lang="en-GB" sz="1425" dirty="0"/>
              <a:t>Standard BI extraction code supports: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DDL ETL package to create destination objects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Full and incremental load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High-water-mark processor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Lineage processor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Event and error logging with execution audit area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Deletion of data reported by data source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Business key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Synthetic primary key generation (usually need adjustment)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575" dirty="0"/>
              <a:t>Automatic detection of changes for joined objects (cascade update on related objects)</a:t>
            </a:r>
          </a:p>
        </p:txBody>
      </p:sp>
      <p:sp>
        <p:nvSpPr>
          <p:cNvPr id="7" name="ZoneTexte 6"/>
          <p:cNvSpPr txBox="1">
            <a:spLocks/>
          </p:cNvSpPr>
          <p:nvPr/>
        </p:nvSpPr>
        <p:spPr>
          <a:xfrm>
            <a:off x="371864" y="1598093"/>
            <a:ext cx="8400272" cy="684803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/>
          <a:p>
            <a:r>
              <a:rPr lang="en-GB" sz="2000" dirty="0"/>
              <a:t>ETL1 - extracts </a:t>
            </a:r>
            <a:r>
              <a:rPr lang="en-GB" sz="2000" b="1" dirty="0"/>
              <a:t>fast and proper way </a:t>
            </a:r>
            <a:r>
              <a:rPr lang="en-GB" sz="2000" dirty="0"/>
              <a:t>needed data from data source and place it in staging with almost no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5886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>
            <a:off x="732476" y="3204924"/>
            <a:ext cx="1740606" cy="2349409"/>
          </a:xfrm>
          <a:prstGeom prst="can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100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083" y="552330"/>
            <a:ext cx="8229600" cy="543993"/>
          </a:xfrm>
        </p:spPr>
        <p:txBody>
          <a:bodyPr>
            <a:noAutofit/>
          </a:bodyPr>
          <a:lstStyle/>
          <a:p>
            <a:r>
              <a:rPr lang="en-GB" sz="2400" dirty="0"/>
              <a:t>ETL1 in pictures</a:t>
            </a:r>
          </a:p>
        </p:txBody>
      </p:sp>
      <p:sp>
        <p:nvSpPr>
          <p:cNvPr id="9" name="Cylindre 8"/>
          <p:cNvSpPr/>
          <p:nvPr/>
        </p:nvSpPr>
        <p:spPr>
          <a:xfrm>
            <a:off x="6192180" y="3204924"/>
            <a:ext cx="1890210" cy="2349409"/>
          </a:xfrm>
          <a:prstGeom prst="can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100" dirty="0">
                <a:solidFill>
                  <a:schemeClr val="tx1"/>
                </a:solidFill>
              </a:rPr>
              <a:t>Stage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1871700" y="1537013"/>
            <a:ext cx="934643" cy="767764"/>
            <a:chOff x="2495600" y="906350"/>
            <a:chExt cx="1246190" cy="1023685"/>
          </a:xfrm>
          <a:solidFill>
            <a:srgbClr val="00B0F0"/>
          </a:solidFill>
        </p:grpSpPr>
        <p:sp>
          <p:nvSpPr>
            <p:cNvPr id="7" name="Cylindre 6"/>
            <p:cNvSpPr/>
            <p:nvPr/>
          </p:nvSpPr>
          <p:spPr>
            <a:xfrm>
              <a:off x="2805686" y="921923"/>
              <a:ext cx="936104" cy="1008112"/>
            </a:xfrm>
            <a:prstGeom prst="can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Initial metadata</a:t>
              </a:r>
            </a:p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MDS</a:t>
              </a:r>
            </a:p>
          </p:txBody>
        </p:sp>
        <p:sp>
          <p:nvSpPr>
            <p:cNvPr id="16" name="Dodécagone 15"/>
            <p:cNvSpPr/>
            <p:nvPr/>
          </p:nvSpPr>
          <p:spPr>
            <a:xfrm>
              <a:off x="2495600" y="906350"/>
              <a:ext cx="405613" cy="309372"/>
            </a:xfrm>
            <a:prstGeom prst="dodecagon">
              <a:avLst/>
            </a:prstGeom>
            <a:solidFill>
              <a:srgbClr val="FF00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953598" y="3801179"/>
            <a:ext cx="1242138" cy="1280858"/>
            <a:chOff x="1271464" y="3925238"/>
            <a:chExt cx="1656184" cy="1717523"/>
          </a:xfrm>
          <a:solidFill>
            <a:srgbClr val="0070C0"/>
          </a:solidFill>
        </p:grpSpPr>
        <p:sp>
          <p:nvSpPr>
            <p:cNvPr id="6" name="Cylindre 5"/>
            <p:cNvSpPr/>
            <p:nvPr/>
          </p:nvSpPr>
          <p:spPr>
            <a:xfrm>
              <a:off x="1271464" y="4005063"/>
              <a:ext cx="1656184" cy="1637698"/>
            </a:xfrm>
            <a:prstGeom prst="can">
              <a:avLst>
                <a:gd name="adj" fmla="val 24942"/>
              </a:avLst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350" b="1" dirty="0">
                  <a:solidFill>
                    <a:schemeClr val="bg1"/>
                  </a:solidFill>
                </a:rPr>
                <a:t>Export schema</a:t>
              </a:r>
            </a:p>
            <a:p>
              <a:pPr algn="ctr"/>
              <a:r>
                <a:rPr lang="en-GB" sz="1350" b="1" dirty="0">
                  <a:solidFill>
                    <a:schemeClr val="bg1"/>
                  </a:solidFill>
                </a:rPr>
                <a:t>views</a:t>
              </a:r>
            </a:p>
          </p:txBody>
        </p:sp>
        <p:sp>
          <p:nvSpPr>
            <p:cNvPr id="17" name="Dodécagone 16"/>
            <p:cNvSpPr/>
            <p:nvPr/>
          </p:nvSpPr>
          <p:spPr>
            <a:xfrm>
              <a:off x="1362079" y="3925238"/>
              <a:ext cx="405613" cy="309372"/>
            </a:xfrm>
            <a:prstGeom prst="dodecagon">
              <a:avLst/>
            </a:prstGeom>
            <a:solidFill>
              <a:srgbClr val="FF00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2804156" y="1349550"/>
            <a:ext cx="2520643" cy="1485384"/>
            <a:chOff x="3738874" y="656400"/>
            <a:chExt cx="3360857" cy="1980512"/>
          </a:xfrm>
          <a:solidFill>
            <a:srgbClr val="0070C0"/>
          </a:solidFill>
        </p:grpSpPr>
        <p:grpSp>
          <p:nvGrpSpPr>
            <p:cNvPr id="38" name="Groupe 37"/>
            <p:cNvGrpSpPr/>
            <p:nvPr/>
          </p:nvGrpSpPr>
          <p:grpSpPr>
            <a:xfrm>
              <a:off x="5011499" y="656400"/>
              <a:ext cx="2088232" cy="1980512"/>
              <a:chOff x="5011499" y="656400"/>
              <a:chExt cx="2088232" cy="1980512"/>
            </a:xfrm>
            <a:grpFill/>
          </p:grpSpPr>
          <p:sp>
            <p:nvSpPr>
              <p:cNvPr id="8" name="Plaque 7"/>
              <p:cNvSpPr/>
              <p:nvPr/>
            </p:nvSpPr>
            <p:spPr>
              <a:xfrm>
                <a:off x="5011499" y="908720"/>
                <a:ext cx="2088232" cy="1728192"/>
              </a:xfrm>
              <a:prstGeom prst="bevel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Mist project</a:t>
                </a:r>
              </a:p>
            </p:txBody>
          </p:sp>
          <p:sp>
            <p:nvSpPr>
              <p:cNvPr id="18" name="Dodécagone 17"/>
              <p:cNvSpPr/>
              <p:nvPr/>
            </p:nvSpPr>
            <p:spPr>
              <a:xfrm>
                <a:off x="5118252" y="656400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11" name="Flèche gauche 10"/>
            <p:cNvSpPr/>
            <p:nvPr/>
          </p:nvSpPr>
          <p:spPr>
            <a:xfrm>
              <a:off x="3738874" y="1074076"/>
              <a:ext cx="1379377" cy="720080"/>
            </a:xfrm>
            <a:prstGeom prst="leftArrow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Metadata reading</a:t>
              </a: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195736" y="2756358"/>
            <a:ext cx="4322922" cy="1736465"/>
            <a:chOff x="2927648" y="2532143"/>
            <a:chExt cx="5763896" cy="2315287"/>
          </a:xfrm>
          <a:solidFill>
            <a:srgbClr val="0070C0"/>
          </a:solidFill>
        </p:grpSpPr>
        <p:sp>
          <p:nvSpPr>
            <p:cNvPr id="14" name="Flèche droite 13"/>
            <p:cNvSpPr/>
            <p:nvPr/>
          </p:nvSpPr>
          <p:spPr>
            <a:xfrm>
              <a:off x="2927648" y="4221087"/>
              <a:ext cx="5763896" cy="626343"/>
            </a:xfrm>
            <a:prstGeom prst="rightArrow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bg1"/>
                  </a:solidFill>
                </a:rPr>
                <a:t>	Full load package</a:t>
              </a:r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5007091" y="2532143"/>
              <a:ext cx="1032752" cy="1850849"/>
              <a:chOff x="5007091" y="2532143"/>
              <a:chExt cx="1032752" cy="1850849"/>
            </a:xfrm>
            <a:grpFill/>
          </p:grpSpPr>
          <p:sp>
            <p:nvSpPr>
              <p:cNvPr id="21" name="Dodécagone 20"/>
              <p:cNvSpPr/>
              <p:nvPr/>
            </p:nvSpPr>
            <p:spPr>
              <a:xfrm>
                <a:off x="5007091" y="3998920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5" name="Flèche vers le bas 24"/>
              <p:cNvSpPr/>
              <p:nvPr/>
            </p:nvSpPr>
            <p:spPr>
              <a:xfrm>
                <a:off x="5268501" y="2532143"/>
                <a:ext cx="771342" cy="1850849"/>
              </a:xfrm>
              <a:prstGeom prst="downArrow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Generates full ETL package</a:t>
                </a:r>
              </a:p>
            </p:txBody>
          </p:sp>
        </p:grpSp>
      </p:grpSp>
      <p:grpSp>
        <p:nvGrpSpPr>
          <p:cNvPr id="47" name="Groupe 46"/>
          <p:cNvGrpSpPr/>
          <p:nvPr/>
        </p:nvGrpSpPr>
        <p:grpSpPr>
          <a:xfrm>
            <a:off x="2181867" y="2749873"/>
            <a:ext cx="4331611" cy="2228981"/>
            <a:chOff x="2927648" y="2523496"/>
            <a:chExt cx="5775481" cy="2971975"/>
          </a:xfrm>
        </p:grpSpPr>
        <p:sp>
          <p:nvSpPr>
            <p:cNvPr id="15" name="Flèche droite 14"/>
            <p:cNvSpPr/>
            <p:nvPr/>
          </p:nvSpPr>
          <p:spPr>
            <a:xfrm>
              <a:off x="2927648" y="5056955"/>
              <a:ext cx="5775481" cy="438516"/>
            </a:xfrm>
            <a:prstGeom prst="rightArrow">
              <a:avLst/>
            </a:prstGeom>
            <a:solidFill>
              <a:srgbClr val="0070C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bg1"/>
                  </a:solidFill>
                </a:rPr>
                <a:t>Incremental load package</a:t>
              </a:r>
            </a:p>
          </p:txBody>
        </p:sp>
        <p:grpSp>
          <p:nvGrpSpPr>
            <p:cNvPr id="41" name="Groupe 40"/>
            <p:cNvGrpSpPr/>
            <p:nvPr/>
          </p:nvGrpSpPr>
          <p:grpSpPr>
            <a:xfrm>
              <a:off x="6093283" y="2523496"/>
              <a:ext cx="1224909" cy="2662603"/>
              <a:chOff x="6093283" y="2523496"/>
              <a:chExt cx="1224909" cy="2662603"/>
            </a:xfrm>
          </p:grpSpPr>
          <p:sp>
            <p:nvSpPr>
              <p:cNvPr id="22" name="Dodécagone 21"/>
              <p:cNvSpPr/>
              <p:nvPr/>
            </p:nvSpPr>
            <p:spPr>
              <a:xfrm>
                <a:off x="6912579" y="4838468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26" name="Flèche vers le bas 25"/>
              <p:cNvSpPr/>
              <p:nvPr/>
            </p:nvSpPr>
            <p:spPr>
              <a:xfrm>
                <a:off x="6093283" y="2523496"/>
                <a:ext cx="753260" cy="2662603"/>
              </a:xfrm>
              <a:prstGeom prst="downArrow">
                <a:avLst/>
              </a:prstGeom>
              <a:solidFill>
                <a:srgbClr val="0070C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Generates incr. ETL package</a:t>
                </a:r>
              </a:p>
            </p:txBody>
          </p:sp>
        </p:grpSp>
      </p:grpSp>
      <p:grpSp>
        <p:nvGrpSpPr>
          <p:cNvPr id="42" name="Groupe 41"/>
          <p:cNvGrpSpPr/>
          <p:nvPr/>
        </p:nvGrpSpPr>
        <p:grpSpPr>
          <a:xfrm>
            <a:off x="1393729" y="2407708"/>
            <a:ext cx="2444960" cy="1585420"/>
            <a:chOff x="1858305" y="2067277"/>
            <a:chExt cx="3259946" cy="2113893"/>
          </a:xfrm>
          <a:solidFill>
            <a:srgbClr val="0070C0"/>
          </a:solidFill>
        </p:grpSpPr>
        <p:sp>
          <p:nvSpPr>
            <p:cNvPr id="19" name="Dodécagone 18"/>
            <p:cNvSpPr/>
            <p:nvPr/>
          </p:nvSpPr>
          <p:spPr>
            <a:xfrm>
              <a:off x="3153240" y="2499632"/>
              <a:ext cx="405613" cy="309372"/>
            </a:xfrm>
            <a:prstGeom prst="dodecagon">
              <a:avLst/>
            </a:prstGeom>
            <a:solidFill>
              <a:srgbClr val="FF00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1858305" y="2067277"/>
              <a:ext cx="3259946" cy="2113893"/>
              <a:chOff x="1858305" y="2067277"/>
              <a:chExt cx="3259946" cy="2113893"/>
            </a:xfrm>
            <a:grpFill/>
          </p:grpSpPr>
          <p:sp>
            <p:nvSpPr>
              <p:cNvPr id="29" name="Flèche à angle droit 28"/>
              <p:cNvSpPr/>
              <p:nvPr/>
            </p:nvSpPr>
            <p:spPr>
              <a:xfrm flipH="1" flipV="1">
                <a:off x="1858305" y="2067277"/>
                <a:ext cx="3259946" cy="2113893"/>
              </a:xfrm>
              <a:prstGeom prst="bentUpArrow">
                <a:avLst>
                  <a:gd name="adj1" fmla="val 14983"/>
                  <a:gd name="adj2" fmla="val 14983"/>
                  <a:gd name="adj3" fmla="val 15854"/>
                </a:avLst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2495600" y="2073868"/>
                <a:ext cx="1888760" cy="419175"/>
              </a:xfrm>
              <a:prstGeom prst="rect">
                <a:avLst/>
              </a:prstGeom>
              <a:noFill/>
            </p:spPr>
            <p:txBody>
              <a:bodyPr vert="horz" wrap="square" lIns="68580" tIns="34290" rIns="68580" bIns="34290" rtlCol="0">
                <a:noAutofit/>
              </a:bodyPr>
              <a:lstStyle/>
              <a:p>
                <a:r>
                  <a:rPr lang="en-GB" sz="900" dirty="0">
                    <a:solidFill>
                      <a:schemeClr val="bg1"/>
                    </a:solidFill>
                  </a:rPr>
                  <a:t>Reads views’ metadata</a:t>
                </a:r>
              </a:p>
            </p:txBody>
          </p:sp>
        </p:grpSp>
      </p:grpSp>
      <p:grpSp>
        <p:nvGrpSpPr>
          <p:cNvPr id="45" name="Groupe 44"/>
          <p:cNvGrpSpPr/>
          <p:nvPr/>
        </p:nvGrpSpPr>
        <p:grpSpPr>
          <a:xfrm>
            <a:off x="5220072" y="2402886"/>
            <a:ext cx="2646294" cy="2575969"/>
            <a:chOff x="6960096" y="2060847"/>
            <a:chExt cx="3528392" cy="3434625"/>
          </a:xfrm>
          <a:solidFill>
            <a:srgbClr val="0070C0"/>
          </a:solidFill>
        </p:grpSpPr>
        <p:sp>
          <p:nvSpPr>
            <p:cNvPr id="10" name="Cylindre 9"/>
            <p:cNvSpPr/>
            <p:nvPr/>
          </p:nvSpPr>
          <p:spPr>
            <a:xfrm>
              <a:off x="8688288" y="4077072"/>
              <a:ext cx="1800200" cy="1418400"/>
            </a:xfrm>
            <a:prstGeom prst="can">
              <a:avLst>
                <a:gd name="adj" fmla="val 24636"/>
              </a:avLst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b="1" dirty="0">
                  <a:solidFill>
                    <a:schemeClr val="bg1"/>
                  </a:solidFill>
                </a:rPr>
                <a:t>Destination objects</a:t>
              </a: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6960096" y="2060847"/>
              <a:ext cx="2922715" cy="2173762"/>
              <a:chOff x="6960096" y="2060847"/>
              <a:chExt cx="2922715" cy="2173762"/>
            </a:xfrm>
            <a:grpFill/>
          </p:grpSpPr>
          <p:sp>
            <p:nvSpPr>
              <p:cNvPr id="20" name="Dodécagone 19"/>
              <p:cNvSpPr/>
              <p:nvPr/>
            </p:nvSpPr>
            <p:spPr>
              <a:xfrm>
                <a:off x="8500322" y="2447364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6960096" y="2060847"/>
                <a:ext cx="2922715" cy="2173762"/>
                <a:chOff x="6960096" y="2060847"/>
                <a:chExt cx="2922715" cy="2173762"/>
              </a:xfrm>
              <a:grpFill/>
            </p:grpSpPr>
            <p:sp>
              <p:nvSpPr>
                <p:cNvPr id="32" name="Flèche à angle droit 31"/>
                <p:cNvSpPr/>
                <p:nvPr/>
              </p:nvSpPr>
              <p:spPr>
                <a:xfrm flipV="1">
                  <a:off x="6960096" y="2060847"/>
                  <a:ext cx="2922715" cy="2173762"/>
                </a:xfrm>
                <a:prstGeom prst="bentUpArrow">
                  <a:avLst>
                    <a:gd name="adj1" fmla="val 14983"/>
                    <a:gd name="adj2" fmla="val 14983"/>
                    <a:gd name="adj3" fmla="val 15854"/>
                  </a:avLst>
                </a:prstGeom>
                <a:grpFill/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7477072" y="2073868"/>
                  <a:ext cx="2219327" cy="419175"/>
                </a:xfrm>
                <a:prstGeom prst="rect">
                  <a:avLst/>
                </a:prstGeom>
                <a:noFill/>
              </p:spPr>
              <p:txBody>
                <a:bodyPr vert="horz" wrap="square" lIns="68580" tIns="34290" rIns="68580" bIns="34290" rtlCol="0">
                  <a:noAutofit/>
                </a:bodyPr>
                <a:lstStyle/>
                <a:p>
                  <a:r>
                    <a:rPr lang="en-GB" sz="900" dirty="0">
                      <a:solidFill>
                        <a:schemeClr val="bg1"/>
                      </a:solidFill>
                    </a:rPr>
                    <a:t>Creates destination objects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78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ETL1 (CRM)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47778" y="1556792"/>
                <a:ext cx="8229600" cy="446449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Number of ETL packages run – 918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Data </a:t>
                </a:r>
                <a:r>
                  <a:rPr lang="en-GB" dirty="0"/>
                  <a:t>sources – 16 </a:t>
                </a:r>
                <a:r>
                  <a:rPr lang="en-GB" dirty="0" smtClean="0"/>
                  <a:t>databases</a:t>
                </a:r>
                <a:endParaRPr lang="pl-PL" dirty="0" smtClean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Night </a:t>
                </a:r>
                <a:r>
                  <a:rPr lang="en-GB" dirty="0" smtClean="0"/>
                  <a:t>treatment</a:t>
                </a: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Average number of rows per day – 15mln, 80% insert, 20% updates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Summary </a:t>
                </a:r>
                <a:r>
                  <a:rPr lang="en-GB" dirty="0"/>
                  <a:t>time of packages’ run – 5h40min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Summary time of ETL – 1h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ETL1 for databases cannot be run in parallel because of different time zones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Stage size after compression – 220GB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Number of data rows stored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2,7∗10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778" y="1556792"/>
                <a:ext cx="8229600" cy="4464496"/>
              </a:xfrm>
              <a:blipFill rotWithShape="0">
                <a:blip r:embed="rId2"/>
                <a:stretch>
                  <a:fillRect l="-593" b="-12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9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Second you need to transform your data…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7929" y="1326435"/>
            <a:ext cx="8229600" cy="520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ETL2 – transforming from highly normalized data models into star model by moving data from stage to data warehouse, measuring and improving data </a:t>
            </a:r>
            <a:r>
              <a:rPr lang="en-GB" sz="2000" dirty="0" smtClean="0"/>
              <a:t>quality</a:t>
            </a:r>
            <a:endParaRPr lang="en-GB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418767" y="2276872"/>
            <a:ext cx="8183986" cy="3960439"/>
          </a:xfrm>
          <a:prstGeom prst="rect">
            <a:avLst/>
          </a:prstGeom>
        </p:spPr>
        <p:txBody>
          <a:bodyPr vert="horz" wrap="none" lIns="68580" tIns="34290" rIns="68580" bIns="34290" rtlCol="0">
            <a:no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Re-model data using views in staging thus will create dimensions and facts in data warehouse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Input extended properties for additional transformations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Input extended properties for data quality processes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One unique ETL2 supports: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Dimension and fact table creation in DWH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Full load and incremental load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High-water-mark processor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Lineage processor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SCD0-SCD2 support for dimensions’ attributes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Data quality scenarios for dimensions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Update of fact table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Data quality measurement and audit area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Normalization of fact tables by creating junk dimensions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Data compression/decompression and partitioning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Synthetic key’s generation 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400" dirty="0"/>
              <a:t>Event and error logging with execution audit area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Saur Group</a:t>
            </a:r>
            <a:endParaRPr lang="pl-PL" sz="2400" dirty="0" smtClean="0"/>
          </a:p>
          <a:p>
            <a:r>
              <a:rPr lang="pl-PL" sz="2400" dirty="0" smtClean="0"/>
              <a:t>Project </a:t>
            </a:r>
            <a:r>
              <a:rPr lang="pl-PL" sz="2400" dirty="0" err="1" smtClean="0"/>
              <a:t>framework</a:t>
            </a:r>
            <a:endParaRPr lang="pl-PL" sz="2400" dirty="0" smtClean="0"/>
          </a:p>
          <a:p>
            <a:r>
              <a:rPr lang="en-GB" sz="2400" dirty="0" smtClean="0"/>
              <a:t>P</a:t>
            </a:r>
            <a:r>
              <a:rPr lang="pl-PL" sz="2400" dirty="0" err="1" smtClean="0"/>
              <a:t>rocess</a:t>
            </a:r>
            <a:r>
              <a:rPr lang="en-GB" sz="2400" dirty="0" smtClean="0"/>
              <a:t> </a:t>
            </a:r>
            <a:r>
              <a:rPr lang="en-GB" sz="2400" dirty="0"/>
              <a:t>and </a:t>
            </a:r>
            <a:r>
              <a:rPr lang="en-GB" sz="2400" dirty="0" smtClean="0"/>
              <a:t>organization</a:t>
            </a:r>
            <a:endParaRPr lang="pl-PL" sz="2400" dirty="0" smtClean="0"/>
          </a:p>
          <a:p>
            <a:r>
              <a:rPr lang="en-GB" sz="2400" dirty="0" smtClean="0"/>
              <a:t>Architecture</a:t>
            </a:r>
            <a:endParaRPr lang="pl-PL" sz="2400" dirty="0" smtClean="0"/>
          </a:p>
          <a:p>
            <a:r>
              <a:rPr lang="en-GB" sz="2400" dirty="0"/>
              <a:t>Development </a:t>
            </a:r>
            <a:r>
              <a:rPr lang="en-GB" sz="2400" dirty="0" smtClean="0"/>
              <a:t>methodology</a:t>
            </a:r>
            <a:endParaRPr lang="pl-PL" sz="2400" dirty="0" smtClean="0"/>
          </a:p>
          <a:p>
            <a:r>
              <a:rPr lang="en-GB" sz="2400" dirty="0" smtClean="0"/>
              <a:t>ETL</a:t>
            </a:r>
            <a:endParaRPr lang="pl-PL" sz="2400" dirty="0" smtClean="0"/>
          </a:p>
          <a:p>
            <a:r>
              <a:rPr lang="en-GB" sz="2400" dirty="0"/>
              <a:t>Data </a:t>
            </a:r>
            <a:r>
              <a:rPr lang="en-GB" sz="2400" dirty="0" smtClean="0"/>
              <a:t>quality</a:t>
            </a:r>
            <a:endParaRPr lang="pl-PL" sz="2400" dirty="0" smtClean="0"/>
          </a:p>
          <a:p>
            <a:r>
              <a:rPr lang="en-GB" sz="2400" dirty="0"/>
              <a:t>Data access </a:t>
            </a:r>
            <a:r>
              <a:rPr lang="en-GB" sz="2400" dirty="0" smtClean="0"/>
              <a:t>– security</a:t>
            </a:r>
            <a:endParaRPr lang="pl-PL" sz="2400" dirty="0" smtClean="0"/>
          </a:p>
          <a:p>
            <a:r>
              <a:rPr lang="en-GB" sz="2400" dirty="0"/>
              <a:t>Data mining</a:t>
            </a:r>
            <a:endParaRPr lang="pl-PL" sz="2400" dirty="0" smtClean="0"/>
          </a:p>
          <a:p>
            <a:r>
              <a:rPr lang="en-GB" sz="2400" dirty="0"/>
              <a:t>Results </a:t>
            </a:r>
            <a:r>
              <a:rPr lang="en-GB" sz="2400" dirty="0" smtClean="0"/>
              <a:t>achieved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8216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>
            <a:off x="797174" y="2858244"/>
            <a:ext cx="1740606" cy="2438321"/>
          </a:xfrm>
          <a:prstGeom prst="can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100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ETL2 in pictures</a:t>
            </a:r>
          </a:p>
        </p:txBody>
      </p:sp>
      <p:sp>
        <p:nvSpPr>
          <p:cNvPr id="9" name="Cylindre 8"/>
          <p:cNvSpPr/>
          <p:nvPr/>
        </p:nvSpPr>
        <p:spPr>
          <a:xfrm>
            <a:off x="6256878" y="2858244"/>
            <a:ext cx="1890210" cy="2438321"/>
          </a:xfrm>
          <a:prstGeom prst="can">
            <a:avLst>
              <a:gd name="adj" fmla="val 19866"/>
            </a:avLst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warehouse</a:t>
            </a:r>
          </a:p>
        </p:txBody>
      </p:sp>
      <p:grpSp>
        <p:nvGrpSpPr>
          <p:cNvPr id="36" name="Groupe 35"/>
          <p:cNvGrpSpPr/>
          <p:nvPr/>
        </p:nvGrpSpPr>
        <p:grpSpPr>
          <a:xfrm>
            <a:off x="1018296" y="3454498"/>
            <a:ext cx="1242138" cy="1288142"/>
            <a:chOff x="1271464" y="3925238"/>
            <a:chExt cx="1656184" cy="1717523"/>
          </a:xfrm>
          <a:solidFill>
            <a:srgbClr val="0070C0"/>
          </a:solidFill>
        </p:grpSpPr>
        <p:sp>
          <p:nvSpPr>
            <p:cNvPr id="6" name="Cylindre 5"/>
            <p:cNvSpPr/>
            <p:nvPr/>
          </p:nvSpPr>
          <p:spPr>
            <a:xfrm>
              <a:off x="1271464" y="4005063"/>
              <a:ext cx="1656184" cy="1637698"/>
            </a:xfrm>
            <a:prstGeom prst="can">
              <a:avLst>
                <a:gd name="adj" fmla="val 24942"/>
              </a:avLst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350" b="1" dirty="0">
                  <a:solidFill>
                    <a:schemeClr val="bg1"/>
                  </a:solidFill>
                </a:rPr>
                <a:t>Dimension and fact tables + extended properties</a:t>
              </a:r>
            </a:p>
          </p:txBody>
        </p:sp>
        <p:sp>
          <p:nvSpPr>
            <p:cNvPr id="17" name="Dodécagone 16"/>
            <p:cNvSpPr/>
            <p:nvPr/>
          </p:nvSpPr>
          <p:spPr>
            <a:xfrm>
              <a:off x="1362079" y="3925238"/>
              <a:ext cx="405613" cy="309372"/>
            </a:xfrm>
            <a:prstGeom prst="dodecagon">
              <a:avLst/>
            </a:prstGeom>
            <a:solidFill>
              <a:srgbClr val="FF0000"/>
            </a:solidFill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823323" y="4027458"/>
            <a:ext cx="1213049" cy="1471267"/>
            <a:chOff x="5011499" y="4449688"/>
            <a:chExt cx="1617399" cy="1997737"/>
          </a:xfrm>
        </p:grpSpPr>
        <p:sp>
          <p:nvSpPr>
            <p:cNvPr id="7" name="Cylindre 6"/>
            <p:cNvSpPr/>
            <p:nvPr/>
          </p:nvSpPr>
          <p:spPr>
            <a:xfrm>
              <a:off x="5011499" y="5439313"/>
              <a:ext cx="1617399" cy="1008112"/>
            </a:xfrm>
            <a:prstGeom prst="can">
              <a:avLst/>
            </a:prstGeom>
            <a:solidFill>
              <a:srgbClr val="00B0F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bg1"/>
                  </a:solidFill>
                </a:rPr>
                <a:t>DQS+MDS</a:t>
              </a:r>
            </a:p>
          </p:txBody>
        </p:sp>
        <p:sp>
          <p:nvSpPr>
            <p:cNvPr id="12" name="Double flèche verticale 11"/>
            <p:cNvSpPr/>
            <p:nvPr/>
          </p:nvSpPr>
          <p:spPr>
            <a:xfrm>
              <a:off x="5368789" y="4449688"/>
              <a:ext cx="388581" cy="1152128"/>
            </a:xfrm>
            <a:prstGeom prst="upDownArrow">
              <a:avLst/>
            </a:prstGeom>
            <a:solidFill>
              <a:srgbClr val="0070C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 err="1">
                <a:solidFill>
                  <a:schemeClr val="bg1"/>
                </a:solidFill>
              </a:endParaRPr>
            </a:p>
          </p:txBody>
        </p:sp>
        <p:sp>
          <p:nvSpPr>
            <p:cNvPr id="49" name="Double flèche verticale 48"/>
            <p:cNvSpPr/>
            <p:nvPr/>
          </p:nvSpPr>
          <p:spPr>
            <a:xfrm>
              <a:off x="5929126" y="5169768"/>
              <a:ext cx="310890" cy="420708"/>
            </a:xfrm>
            <a:prstGeom prst="upDownArrow">
              <a:avLst/>
            </a:prstGeom>
            <a:solidFill>
              <a:srgbClr val="0070C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458427" y="1596589"/>
            <a:ext cx="3931070" cy="2049858"/>
            <a:chOff x="1858305" y="1244578"/>
            <a:chExt cx="5241426" cy="2733144"/>
          </a:xfrm>
          <a:solidFill>
            <a:srgbClr val="0070C0"/>
          </a:solidFill>
        </p:grpSpPr>
        <p:sp>
          <p:nvSpPr>
            <p:cNvPr id="8" name="Plaque 7"/>
            <p:cNvSpPr/>
            <p:nvPr/>
          </p:nvSpPr>
          <p:spPr>
            <a:xfrm>
              <a:off x="5011499" y="1244578"/>
              <a:ext cx="2088232" cy="1188886"/>
            </a:xfrm>
            <a:prstGeom prst="bevel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Mist project</a:t>
              </a:r>
            </a:p>
          </p:txBody>
        </p:sp>
        <p:grpSp>
          <p:nvGrpSpPr>
            <p:cNvPr id="42" name="Groupe 41"/>
            <p:cNvGrpSpPr/>
            <p:nvPr/>
          </p:nvGrpSpPr>
          <p:grpSpPr>
            <a:xfrm>
              <a:off x="1858305" y="1863829"/>
              <a:ext cx="3259946" cy="2113893"/>
              <a:chOff x="1858305" y="2067277"/>
              <a:chExt cx="3259946" cy="2113893"/>
            </a:xfrm>
            <a:grpFill/>
          </p:grpSpPr>
          <p:sp>
            <p:nvSpPr>
              <p:cNvPr id="19" name="Dodécagone 18"/>
              <p:cNvSpPr/>
              <p:nvPr/>
            </p:nvSpPr>
            <p:spPr>
              <a:xfrm>
                <a:off x="3153240" y="2499632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pSp>
            <p:nvGrpSpPr>
              <p:cNvPr id="35" name="Groupe 34"/>
              <p:cNvGrpSpPr/>
              <p:nvPr/>
            </p:nvGrpSpPr>
            <p:grpSpPr>
              <a:xfrm>
                <a:off x="1858305" y="2067277"/>
                <a:ext cx="3259946" cy="2113893"/>
                <a:chOff x="1858305" y="2067277"/>
                <a:chExt cx="3259946" cy="2113893"/>
              </a:xfrm>
              <a:grpFill/>
            </p:grpSpPr>
            <p:sp>
              <p:nvSpPr>
                <p:cNvPr id="29" name="Flèche à angle droit 28"/>
                <p:cNvSpPr/>
                <p:nvPr/>
              </p:nvSpPr>
              <p:spPr>
                <a:xfrm flipH="1" flipV="1">
                  <a:off x="1858305" y="2067277"/>
                  <a:ext cx="3259946" cy="2113893"/>
                </a:xfrm>
                <a:prstGeom prst="bentUpArrow">
                  <a:avLst>
                    <a:gd name="adj1" fmla="val 14983"/>
                    <a:gd name="adj2" fmla="val 14983"/>
                    <a:gd name="adj3" fmla="val 15854"/>
                  </a:avLst>
                </a:prstGeom>
                <a:grpFill/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2495600" y="2073868"/>
                  <a:ext cx="1888760" cy="419175"/>
                </a:xfrm>
                <a:prstGeom prst="rect">
                  <a:avLst/>
                </a:prstGeom>
                <a:noFill/>
              </p:spPr>
              <p:txBody>
                <a:bodyPr vert="horz" wrap="square" lIns="68580" tIns="34290" rIns="68580" bIns="34290" rtlCol="0">
                  <a:noAutofit/>
                </a:bodyPr>
                <a:lstStyle/>
                <a:p>
                  <a:r>
                    <a:rPr lang="en-GB" sz="1050" dirty="0">
                      <a:solidFill>
                        <a:schemeClr val="bg1"/>
                      </a:solidFill>
                    </a:rPr>
                    <a:t>Reads views’ metadata</a:t>
                  </a:r>
                </a:p>
              </p:txBody>
            </p:sp>
          </p:grpSp>
        </p:grpSp>
      </p:grpSp>
      <p:grpSp>
        <p:nvGrpSpPr>
          <p:cNvPr id="3" name="Groupe 2"/>
          <p:cNvGrpSpPr/>
          <p:nvPr/>
        </p:nvGrpSpPr>
        <p:grpSpPr>
          <a:xfrm>
            <a:off x="2260434" y="2403191"/>
            <a:ext cx="4322922" cy="1742951"/>
            <a:chOff x="2927648" y="2320048"/>
            <a:chExt cx="5763896" cy="2323934"/>
          </a:xfrm>
        </p:grpSpPr>
        <p:sp>
          <p:nvSpPr>
            <p:cNvPr id="14" name="Flèche droite 13"/>
            <p:cNvSpPr/>
            <p:nvPr/>
          </p:nvSpPr>
          <p:spPr>
            <a:xfrm>
              <a:off x="2927648" y="4017639"/>
              <a:ext cx="5763896" cy="626343"/>
            </a:xfrm>
            <a:prstGeom prst="rightArrow">
              <a:avLst/>
            </a:prstGeom>
            <a:solidFill>
              <a:srgbClr val="0070C0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50" dirty="0">
                  <a:solidFill>
                    <a:schemeClr val="bg1"/>
                  </a:solidFill>
                </a:rPr>
                <a:t>	Full load package</a:t>
              </a:r>
            </a:p>
          </p:txBody>
        </p:sp>
        <p:grpSp>
          <p:nvGrpSpPr>
            <p:cNvPr id="40" name="Groupe 39"/>
            <p:cNvGrpSpPr/>
            <p:nvPr/>
          </p:nvGrpSpPr>
          <p:grpSpPr>
            <a:xfrm>
              <a:off x="5007091" y="2320048"/>
              <a:ext cx="1183572" cy="1850849"/>
              <a:chOff x="5007091" y="2523496"/>
              <a:chExt cx="1183572" cy="1850849"/>
            </a:xfrm>
          </p:grpSpPr>
          <p:sp>
            <p:nvSpPr>
              <p:cNvPr id="21" name="Dodécagone 20"/>
              <p:cNvSpPr/>
              <p:nvPr/>
            </p:nvSpPr>
            <p:spPr>
              <a:xfrm>
                <a:off x="5007091" y="3998920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5" name="Flèche vers le bas 24"/>
              <p:cNvSpPr/>
              <p:nvPr/>
            </p:nvSpPr>
            <p:spPr>
              <a:xfrm>
                <a:off x="5187440" y="2523496"/>
                <a:ext cx="1003223" cy="1850849"/>
              </a:xfrm>
              <a:prstGeom prst="downArrow">
                <a:avLst>
                  <a:gd name="adj1" fmla="val 47997"/>
                  <a:gd name="adj2" fmla="val 43990"/>
                </a:avLst>
              </a:prstGeom>
              <a:solidFill>
                <a:srgbClr val="0070C0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vert" rtlCol="0" anchor="t" anchorCtr="1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Generates full ETL package</a:t>
                </a:r>
              </a:p>
              <a:p>
                <a:pPr algn="ctr"/>
                <a:endParaRPr lang="en-GB" sz="9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7" name="Groupe 46"/>
          <p:cNvGrpSpPr/>
          <p:nvPr/>
        </p:nvGrpSpPr>
        <p:grpSpPr>
          <a:xfrm>
            <a:off x="2246565" y="2403192"/>
            <a:ext cx="4331611" cy="2228981"/>
            <a:chOff x="2927648" y="2523496"/>
            <a:chExt cx="5775481" cy="2971975"/>
          </a:xfrm>
          <a:solidFill>
            <a:srgbClr val="0070C0"/>
          </a:solidFill>
        </p:grpSpPr>
        <p:grpSp>
          <p:nvGrpSpPr>
            <p:cNvPr id="41" name="Groupe 40"/>
            <p:cNvGrpSpPr/>
            <p:nvPr/>
          </p:nvGrpSpPr>
          <p:grpSpPr>
            <a:xfrm>
              <a:off x="6076216" y="2523496"/>
              <a:ext cx="1241976" cy="2662603"/>
              <a:chOff x="6076216" y="2523496"/>
              <a:chExt cx="1241976" cy="2662603"/>
            </a:xfrm>
            <a:grpFill/>
          </p:grpSpPr>
          <p:sp>
            <p:nvSpPr>
              <p:cNvPr id="22" name="Dodécagone 21"/>
              <p:cNvSpPr/>
              <p:nvPr/>
            </p:nvSpPr>
            <p:spPr>
              <a:xfrm>
                <a:off x="6912579" y="4838468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26" name="Flèche vers le bas 25"/>
              <p:cNvSpPr/>
              <p:nvPr/>
            </p:nvSpPr>
            <p:spPr>
              <a:xfrm>
                <a:off x="6076216" y="2523496"/>
                <a:ext cx="770328" cy="2662603"/>
              </a:xfrm>
              <a:prstGeom prst="downArrow">
                <a:avLst/>
              </a:prstGeom>
              <a:grpFill/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GB" sz="900" dirty="0">
                    <a:solidFill>
                      <a:schemeClr val="bg1"/>
                    </a:solidFill>
                  </a:rPr>
                  <a:t>Generates incr. ETL package</a:t>
                </a:r>
              </a:p>
            </p:txBody>
          </p:sp>
        </p:grpSp>
        <p:sp>
          <p:nvSpPr>
            <p:cNvPr id="15" name="Flèche droite 14"/>
            <p:cNvSpPr/>
            <p:nvPr/>
          </p:nvSpPr>
          <p:spPr>
            <a:xfrm>
              <a:off x="2927648" y="5056955"/>
              <a:ext cx="5775481" cy="438516"/>
            </a:xfrm>
            <a:prstGeom prst="rightArrow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50" dirty="0">
                  <a:solidFill>
                    <a:schemeClr val="bg1"/>
                  </a:solidFill>
                </a:rPr>
                <a:t>	Incremental load package</a:t>
              </a: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5284770" y="2056205"/>
            <a:ext cx="2646294" cy="2754307"/>
            <a:chOff x="6960096" y="2060847"/>
            <a:chExt cx="3528392" cy="3672409"/>
          </a:xfrm>
          <a:solidFill>
            <a:srgbClr val="0070C0"/>
          </a:solidFill>
        </p:grpSpPr>
        <p:sp>
          <p:nvSpPr>
            <p:cNvPr id="10" name="Cylindre 9"/>
            <p:cNvSpPr/>
            <p:nvPr/>
          </p:nvSpPr>
          <p:spPr>
            <a:xfrm>
              <a:off x="8688288" y="4077071"/>
              <a:ext cx="1800200" cy="1656185"/>
            </a:xfrm>
            <a:prstGeom prst="can">
              <a:avLst>
                <a:gd name="adj" fmla="val 24636"/>
              </a:avLst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Star model</a:t>
              </a: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6960096" y="2060847"/>
              <a:ext cx="2922715" cy="2173762"/>
              <a:chOff x="6960096" y="2060847"/>
              <a:chExt cx="2922715" cy="2173762"/>
            </a:xfrm>
            <a:grpFill/>
          </p:grpSpPr>
          <p:sp>
            <p:nvSpPr>
              <p:cNvPr id="20" name="Dodécagone 19"/>
              <p:cNvSpPr/>
              <p:nvPr/>
            </p:nvSpPr>
            <p:spPr>
              <a:xfrm>
                <a:off x="8500322" y="2447364"/>
                <a:ext cx="405613" cy="309372"/>
              </a:xfrm>
              <a:prstGeom prst="dodecagon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35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6960096" y="2060847"/>
                <a:ext cx="2922715" cy="2173762"/>
                <a:chOff x="6960096" y="2060847"/>
                <a:chExt cx="2922715" cy="2173762"/>
              </a:xfrm>
              <a:grpFill/>
            </p:grpSpPr>
            <p:sp>
              <p:nvSpPr>
                <p:cNvPr id="32" name="Flèche à angle droit 31"/>
                <p:cNvSpPr/>
                <p:nvPr/>
              </p:nvSpPr>
              <p:spPr>
                <a:xfrm flipV="1">
                  <a:off x="6960096" y="2060847"/>
                  <a:ext cx="2922715" cy="2173762"/>
                </a:xfrm>
                <a:prstGeom prst="bentUpArrow">
                  <a:avLst>
                    <a:gd name="adj1" fmla="val 14983"/>
                    <a:gd name="adj2" fmla="val 14983"/>
                    <a:gd name="adj3" fmla="val 15854"/>
                  </a:avLst>
                </a:prstGeom>
                <a:grpFill/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b="1" dirty="0" err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ZoneTexte 32"/>
                <p:cNvSpPr txBox="1"/>
                <p:nvPr/>
              </p:nvSpPr>
              <p:spPr>
                <a:xfrm>
                  <a:off x="7477072" y="2073868"/>
                  <a:ext cx="2219327" cy="419175"/>
                </a:xfrm>
                <a:prstGeom prst="rect">
                  <a:avLst/>
                </a:prstGeom>
                <a:noFill/>
              </p:spPr>
              <p:txBody>
                <a:bodyPr vert="horz" wrap="square" lIns="68580" tIns="34290" rIns="68580" bIns="34290" rtlCol="0">
                  <a:noAutofit/>
                </a:bodyPr>
                <a:lstStyle/>
                <a:p>
                  <a:r>
                    <a:rPr lang="en-GB" sz="1050" dirty="0">
                      <a:solidFill>
                        <a:schemeClr val="bg1"/>
                      </a:solidFill>
                    </a:rPr>
                    <a:t>Creates destination objects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728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ETL2 (CRM)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Number of ETL packages run – 40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Night </a:t>
                </a:r>
                <a:r>
                  <a:rPr lang="en-GB" dirty="0"/>
                  <a:t>treatment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Average number of rows per day – </a:t>
                </a:r>
                <a:r>
                  <a:rPr lang="en-GB" dirty="0" smtClean="0"/>
                  <a:t>85mln</a:t>
                </a:r>
                <a:endParaRPr lang="en-GB" dirty="0"/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 smtClean="0"/>
                  <a:t>Summary </a:t>
                </a:r>
                <a:r>
                  <a:rPr lang="en-GB" dirty="0"/>
                  <a:t>time of packages’ run – 78min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Summary time of ETL – 30min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Stage size after compression – 30GB</a:t>
                </a:r>
              </a:p>
              <a:p>
                <a:pPr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GB" dirty="0"/>
                  <a:t>Number of data rows stored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0,7∗10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quality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quality issues </a:t>
            </a:r>
            <a:r>
              <a:rPr lang="en-GB" dirty="0" smtClean="0"/>
              <a:t>- </a:t>
            </a:r>
            <a:r>
              <a:rPr lang="en-GB" dirty="0"/>
              <a:t>where they are</a:t>
            </a:r>
            <a:r>
              <a:rPr lang="en-GB" dirty="0" smtClean="0"/>
              <a:t>?</a:t>
            </a:r>
            <a:endParaRPr lang="en-GB" dirty="0"/>
          </a:p>
        </p:txBody>
      </p:sp>
      <p:graphicFrame>
        <p:nvGraphicFramePr>
          <p:cNvPr id="7" name="Diagramme 6"/>
          <p:cNvGraphicFramePr/>
          <p:nvPr>
            <p:extLst/>
          </p:nvPr>
        </p:nvGraphicFramePr>
        <p:xfrm>
          <a:off x="213505" y="2135505"/>
          <a:ext cx="1288382" cy="3334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/>
          <p:cNvGraphicFramePr/>
          <p:nvPr>
            <p:extLst/>
          </p:nvPr>
        </p:nvGraphicFramePr>
        <p:xfrm>
          <a:off x="1501886" y="3720359"/>
          <a:ext cx="7389159" cy="49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me 7"/>
          <p:cNvGraphicFramePr/>
          <p:nvPr>
            <p:extLst/>
          </p:nvPr>
        </p:nvGraphicFramePr>
        <p:xfrm>
          <a:off x="1531626" y="5035551"/>
          <a:ext cx="7405968" cy="43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2" name="Diagramme 11"/>
          <p:cNvGraphicFramePr/>
          <p:nvPr>
            <p:extLst/>
          </p:nvPr>
        </p:nvGraphicFramePr>
        <p:xfrm>
          <a:off x="1561364" y="4540282"/>
          <a:ext cx="7376229" cy="42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" name="Diagramme 3"/>
          <p:cNvGraphicFramePr/>
          <p:nvPr>
            <p:extLst/>
          </p:nvPr>
        </p:nvGraphicFramePr>
        <p:xfrm>
          <a:off x="1394311" y="2135504"/>
          <a:ext cx="7214096" cy="46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" name="Diagramme 1"/>
          <p:cNvGraphicFramePr/>
          <p:nvPr>
            <p:extLst/>
          </p:nvPr>
        </p:nvGraphicFramePr>
        <p:xfrm>
          <a:off x="1511326" y="2684750"/>
          <a:ext cx="7446568" cy="98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16498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quality issues - where they are?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ETL</a:t>
            </a:r>
          </a:p>
          <a:p>
            <a:pPr lvl="1"/>
            <a:r>
              <a:rPr lang="en-GB" sz="2000" dirty="0" smtClean="0"/>
              <a:t>Data extraction and movement</a:t>
            </a:r>
          </a:p>
          <a:p>
            <a:r>
              <a:rPr lang="en-GB" sz="2400" dirty="0" smtClean="0"/>
              <a:t>Modelling of business data</a:t>
            </a:r>
          </a:p>
          <a:p>
            <a:pPr lvl="1"/>
            <a:r>
              <a:rPr lang="en-GB" sz="2000" dirty="0" smtClean="0"/>
              <a:t>Technical representation (back room)</a:t>
            </a:r>
          </a:p>
          <a:p>
            <a:pPr lvl="1"/>
            <a:r>
              <a:rPr lang="en-GB" sz="2000" dirty="0" smtClean="0"/>
              <a:t>Data model’s transformation</a:t>
            </a:r>
          </a:p>
          <a:p>
            <a:r>
              <a:rPr lang="en-GB" sz="2400" dirty="0" smtClean="0"/>
              <a:t>Value of data</a:t>
            </a:r>
          </a:p>
          <a:p>
            <a:pPr lvl="1"/>
            <a:r>
              <a:rPr lang="en-GB" sz="2000" dirty="0" smtClean="0"/>
              <a:t>Completeness</a:t>
            </a:r>
          </a:p>
          <a:p>
            <a:pPr lvl="1"/>
            <a:r>
              <a:rPr lang="en-GB" sz="2000" dirty="0" smtClean="0"/>
              <a:t>Uniqueness</a:t>
            </a:r>
          </a:p>
          <a:p>
            <a:pPr lvl="1"/>
            <a:r>
              <a:rPr lang="en-GB" sz="2000" dirty="0" smtClean="0"/>
              <a:t>Integrity</a:t>
            </a:r>
          </a:p>
          <a:p>
            <a:pPr lvl="1"/>
            <a:r>
              <a:rPr lang="en-GB" sz="2000" dirty="0" smtClean="0"/>
              <a:t>Relevancy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055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Data quality scenarios for dimension</a:t>
            </a:r>
            <a:br>
              <a:rPr lang="en-GB" dirty="0"/>
            </a:br>
            <a:r>
              <a:rPr lang="en-GB" sz="2100" dirty="0"/>
              <a:t>Deriving new dimension</a:t>
            </a:r>
            <a:endParaRPr lang="en-GB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510666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/>
              <a:t>Data is not included in any company’s data sources. </a:t>
            </a:r>
            <a:r>
              <a:rPr lang="en-GB" sz="1600" dirty="0"/>
              <a:t>Data is stored in MDS and accessed by data clerks via </a:t>
            </a:r>
            <a:r>
              <a:rPr lang="en-GB" sz="1600" dirty="0" smtClean="0"/>
              <a:t>Excel</a:t>
            </a:r>
            <a:endParaRPr lang="en-GB" sz="1600" dirty="0"/>
          </a:p>
          <a:p>
            <a:pPr marL="529829" lvl="2" indent="-257175">
              <a:buFont typeface="+mj-lt"/>
              <a:buAutoNum type="alphaLcPeriod"/>
            </a:pPr>
            <a:r>
              <a:rPr lang="en-GB" sz="1600" dirty="0"/>
              <a:t>Experts’ data</a:t>
            </a:r>
          </a:p>
          <a:p>
            <a:pPr marL="529829" lvl="2" indent="-257175">
              <a:buFont typeface="+mj-lt"/>
              <a:buAutoNum type="alphaLcPeriod"/>
            </a:pPr>
            <a:r>
              <a:rPr lang="en-GB" sz="1600" dirty="0"/>
              <a:t>Data or vocabularies hard-coded in applications</a:t>
            </a:r>
          </a:p>
          <a:p>
            <a:pPr marL="529829" lvl="2" indent="-257175">
              <a:buFont typeface="+mj-lt"/>
              <a:buAutoNum type="alphaLcPeriod"/>
            </a:pPr>
            <a:r>
              <a:rPr lang="en-GB" sz="1600" dirty="0"/>
              <a:t>Common vocabularies</a:t>
            </a:r>
          </a:p>
          <a:p>
            <a:pPr marL="529829" lvl="2" indent="-257175">
              <a:buFont typeface="+mj-lt"/>
              <a:buAutoNum type="alphaLcPeriod"/>
            </a:pPr>
            <a:r>
              <a:rPr lang="en-GB" sz="1600" dirty="0"/>
              <a:t>External data (www, services, social media)</a:t>
            </a:r>
          </a:p>
          <a:p>
            <a:pPr marL="0" lvl="1" indent="-70247">
              <a:buNone/>
            </a:pPr>
            <a:r>
              <a:rPr lang="en-GB" sz="1600" dirty="0"/>
              <a:t>Data can be controlled by business </a:t>
            </a:r>
            <a:r>
              <a:rPr lang="en-GB" sz="1600" dirty="0" smtClean="0"/>
              <a:t>rules</a:t>
            </a:r>
            <a:endParaRPr lang="en-GB" sz="1600" dirty="0"/>
          </a:p>
        </p:txBody>
      </p:sp>
      <p:sp>
        <p:nvSpPr>
          <p:cNvPr id="6" name="Cylindre 5"/>
          <p:cNvSpPr/>
          <p:nvPr/>
        </p:nvSpPr>
        <p:spPr>
          <a:xfrm>
            <a:off x="3387479" y="3600034"/>
            <a:ext cx="1706276" cy="19284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b="1" dirty="0"/>
              <a:t>Staging</a:t>
            </a:r>
          </a:p>
          <a:p>
            <a:pPr algn="ctr"/>
            <a:endParaRPr lang="en-GB" sz="1350" b="1" dirty="0"/>
          </a:p>
        </p:txBody>
      </p:sp>
      <p:sp>
        <p:nvSpPr>
          <p:cNvPr id="7" name="Cylindre 6"/>
          <p:cNvSpPr/>
          <p:nvPr/>
        </p:nvSpPr>
        <p:spPr>
          <a:xfrm>
            <a:off x="602631" y="3669736"/>
            <a:ext cx="1748118" cy="18587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Data warehouse</a:t>
            </a:r>
          </a:p>
          <a:p>
            <a:pPr algn="ctr"/>
            <a:endParaRPr lang="en-GB" sz="1350" dirty="0"/>
          </a:p>
        </p:txBody>
      </p:sp>
      <p:sp>
        <p:nvSpPr>
          <p:cNvPr id="8" name="Cylindre 7"/>
          <p:cNvSpPr/>
          <p:nvPr/>
        </p:nvSpPr>
        <p:spPr>
          <a:xfrm>
            <a:off x="6231704" y="2979542"/>
            <a:ext cx="2008210" cy="14027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MDS</a:t>
            </a:r>
          </a:p>
        </p:txBody>
      </p:sp>
      <p:sp>
        <p:nvSpPr>
          <p:cNvPr id="9" name="Cylindre 8"/>
          <p:cNvSpPr/>
          <p:nvPr/>
        </p:nvSpPr>
        <p:spPr>
          <a:xfrm>
            <a:off x="7333129" y="3553280"/>
            <a:ext cx="787328" cy="56108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25" dirty="0"/>
              <a:t>Business validation rules</a:t>
            </a:r>
          </a:p>
        </p:txBody>
      </p:sp>
      <p:sp>
        <p:nvSpPr>
          <p:cNvPr id="10" name="Cylindre 9"/>
          <p:cNvSpPr/>
          <p:nvPr/>
        </p:nvSpPr>
        <p:spPr>
          <a:xfrm>
            <a:off x="6397370" y="3559408"/>
            <a:ext cx="776858" cy="542243"/>
          </a:xfrm>
          <a:prstGeom prst="can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External data</a:t>
            </a:r>
          </a:p>
        </p:txBody>
      </p:sp>
      <p:sp>
        <p:nvSpPr>
          <p:cNvPr id="11" name="Cylindre 10"/>
          <p:cNvSpPr/>
          <p:nvPr/>
        </p:nvSpPr>
        <p:spPr>
          <a:xfrm>
            <a:off x="3798279" y="4781800"/>
            <a:ext cx="838135" cy="642728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Data quality </a:t>
            </a:r>
          </a:p>
          <a:p>
            <a:pPr algn="ctr"/>
            <a:r>
              <a:rPr lang="en-GB" sz="900" dirty="0"/>
              <a:t>assessment area</a:t>
            </a:r>
          </a:p>
        </p:txBody>
      </p:sp>
      <p:sp>
        <p:nvSpPr>
          <p:cNvPr id="12" name="Virage 11"/>
          <p:cNvSpPr/>
          <p:nvPr/>
        </p:nvSpPr>
        <p:spPr>
          <a:xfrm rot="10800000">
            <a:off x="4621969" y="4117283"/>
            <a:ext cx="3206504" cy="1282811"/>
          </a:xfrm>
          <a:prstGeom prst="bentArrow">
            <a:avLst>
              <a:gd name="adj1" fmla="val 11888"/>
              <a:gd name="adj2" fmla="val 15601"/>
              <a:gd name="adj3" fmla="val 16748"/>
              <a:gd name="adj4" fmla="val 4375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4" name="Virage 13"/>
          <p:cNvSpPr/>
          <p:nvPr/>
        </p:nvSpPr>
        <p:spPr>
          <a:xfrm rot="10800000">
            <a:off x="4648282" y="4104570"/>
            <a:ext cx="2182624" cy="781192"/>
          </a:xfrm>
          <a:prstGeom prst="bentArrow">
            <a:avLst>
              <a:gd name="adj1" fmla="val 18329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6857393" y="2333109"/>
            <a:ext cx="756830" cy="874793"/>
          </a:xfrm>
          <a:prstGeom prst="downArrow">
            <a:avLst>
              <a:gd name="adj1" fmla="val 35677"/>
              <a:gd name="adj2" fmla="val 48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788" dirty="0"/>
              <a:t>External data</a:t>
            </a:r>
          </a:p>
        </p:txBody>
      </p:sp>
      <p:sp>
        <p:nvSpPr>
          <p:cNvPr id="19" name="Cylindre 18"/>
          <p:cNvSpPr/>
          <p:nvPr/>
        </p:nvSpPr>
        <p:spPr>
          <a:xfrm>
            <a:off x="3798279" y="4379505"/>
            <a:ext cx="850005" cy="506258"/>
          </a:xfrm>
          <a:prstGeom prst="can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Dimension table</a:t>
            </a:r>
          </a:p>
        </p:txBody>
      </p:sp>
      <p:sp>
        <p:nvSpPr>
          <p:cNvPr id="20" name="Flèche gauche 19"/>
          <p:cNvSpPr/>
          <p:nvPr/>
        </p:nvSpPr>
        <p:spPr>
          <a:xfrm>
            <a:off x="2356683" y="4558447"/>
            <a:ext cx="1024862" cy="430109"/>
          </a:xfrm>
          <a:prstGeom prst="leftArrow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 err="1"/>
          </a:p>
        </p:txBody>
      </p:sp>
      <p:sp>
        <p:nvSpPr>
          <p:cNvPr id="15" name="ZoneTexte 14"/>
          <p:cNvSpPr txBox="1"/>
          <p:nvPr/>
        </p:nvSpPr>
        <p:spPr>
          <a:xfrm>
            <a:off x="4989843" y="4558447"/>
            <a:ext cx="161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Rows after assessment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409500" y="5073012"/>
            <a:ext cx="1631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Validation results</a:t>
            </a:r>
          </a:p>
        </p:txBody>
      </p:sp>
      <p:sp>
        <p:nvSpPr>
          <p:cNvPr id="21" name="Cylindre 20"/>
          <p:cNvSpPr/>
          <p:nvPr/>
        </p:nvSpPr>
        <p:spPr>
          <a:xfrm>
            <a:off x="960245" y="4471927"/>
            <a:ext cx="974186" cy="694470"/>
          </a:xfrm>
          <a:prstGeom prst="can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8158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re 1"/>
          <p:cNvSpPr/>
          <p:nvPr/>
        </p:nvSpPr>
        <p:spPr>
          <a:xfrm>
            <a:off x="539614" y="3115202"/>
            <a:ext cx="1603244" cy="15592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Staging</a:t>
            </a:r>
          </a:p>
          <a:p>
            <a:pPr algn="ctr"/>
            <a:endParaRPr lang="en-GB" sz="1350" dirty="0"/>
          </a:p>
        </p:txBody>
      </p:sp>
      <p:sp>
        <p:nvSpPr>
          <p:cNvPr id="3" name="Cylindre 2"/>
          <p:cNvSpPr/>
          <p:nvPr/>
        </p:nvSpPr>
        <p:spPr>
          <a:xfrm>
            <a:off x="3753001" y="3618981"/>
            <a:ext cx="1603244" cy="19166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Data warehouse</a:t>
            </a:r>
          </a:p>
          <a:p>
            <a:pPr algn="ctr"/>
            <a:endParaRPr lang="en-GB" sz="1350" dirty="0"/>
          </a:p>
        </p:txBody>
      </p:sp>
      <p:sp>
        <p:nvSpPr>
          <p:cNvPr id="8" name="Flèche vers le bas 7"/>
          <p:cNvSpPr/>
          <p:nvPr/>
        </p:nvSpPr>
        <p:spPr>
          <a:xfrm rot="16200000">
            <a:off x="2682856" y="3383873"/>
            <a:ext cx="535805" cy="160448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ETL2 known rows</a:t>
            </a:r>
          </a:p>
        </p:txBody>
      </p:sp>
      <p:sp>
        <p:nvSpPr>
          <p:cNvPr id="6" name="Cylindre 5"/>
          <p:cNvSpPr/>
          <p:nvPr/>
        </p:nvSpPr>
        <p:spPr>
          <a:xfrm>
            <a:off x="6404205" y="2744113"/>
            <a:ext cx="2139331" cy="1246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MDS</a:t>
            </a:r>
          </a:p>
        </p:txBody>
      </p:sp>
      <p:sp>
        <p:nvSpPr>
          <p:cNvPr id="7" name="Cylindre 6"/>
          <p:cNvSpPr/>
          <p:nvPr/>
        </p:nvSpPr>
        <p:spPr>
          <a:xfrm>
            <a:off x="6637005" y="3247747"/>
            <a:ext cx="829370" cy="5555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10" name="Cylindre 9"/>
          <p:cNvSpPr/>
          <p:nvPr/>
        </p:nvSpPr>
        <p:spPr>
          <a:xfrm>
            <a:off x="4192560" y="4762321"/>
            <a:ext cx="768675" cy="62048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Data quality </a:t>
            </a:r>
          </a:p>
          <a:p>
            <a:pPr algn="ctr"/>
            <a:r>
              <a:rPr lang="en-GB" sz="900" dirty="0"/>
              <a:t>assessment area</a:t>
            </a:r>
          </a:p>
        </p:txBody>
      </p:sp>
      <p:sp>
        <p:nvSpPr>
          <p:cNvPr id="4" name="Cylindre 3"/>
          <p:cNvSpPr/>
          <p:nvPr/>
        </p:nvSpPr>
        <p:spPr>
          <a:xfrm>
            <a:off x="785879" y="3918212"/>
            <a:ext cx="1110712" cy="589659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Dimension</a:t>
            </a:r>
          </a:p>
          <a:p>
            <a:pPr algn="ctr"/>
            <a:r>
              <a:rPr lang="en-GB" sz="900" b="1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7" name="Flèche vers le bas 16"/>
          <p:cNvSpPr/>
          <p:nvPr/>
        </p:nvSpPr>
        <p:spPr>
          <a:xfrm>
            <a:off x="7009427" y="1543174"/>
            <a:ext cx="864542" cy="1387187"/>
          </a:xfrm>
          <a:prstGeom prst="downArrow">
            <a:avLst>
              <a:gd name="adj1" fmla="val 35677"/>
              <a:gd name="adj2" fmla="val 48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900" dirty="0"/>
              <a:t>Data quality supervision by data clerk</a:t>
            </a:r>
          </a:p>
        </p:txBody>
      </p:sp>
      <p:sp>
        <p:nvSpPr>
          <p:cNvPr id="5" name="Cylindre 4"/>
          <p:cNvSpPr/>
          <p:nvPr/>
        </p:nvSpPr>
        <p:spPr>
          <a:xfrm>
            <a:off x="4186902" y="4343694"/>
            <a:ext cx="779561" cy="43174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tx1"/>
                </a:solidFill>
              </a:rPr>
              <a:t>Dimension table</a:t>
            </a:r>
          </a:p>
        </p:txBody>
      </p:sp>
      <p:sp>
        <p:nvSpPr>
          <p:cNvPr id="18" name="Virage 17"/>
          <p:cNvSpPr/>
          <p:nvPr/>
        </p:nvSpPr>
        <p:spPr>
          <a:xfrm rot="10800000">
            <a:off x="4972121" y="3778083"/>
            <a:ext cx="3140331" cy="1413697"/>
          </a:xfrm>
          <a:prstGeom prst="bentArrow">
            <a:avLst>
              <a:gd name="adj1" fmla="val 11888"/>
              <a:gd name="adj2" fmla="val 13208"/>
              <a:gd name="adj3" fmla="val 12441"/>
              <a:gd name="adj4" fmla="val 4375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581038" y="4883613"/>
            <a:ext cx="192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Data validation results</a:t>
            </a:r>
          </a:p>
        </p:txBody>
      </p:sp>
      <p:sp>
        <p:nvSpPr>
          <p:cNvPr id="22" name="Virage 21"/>
          <p:cNvSpPr/>
          <p:nvPr/>
        </p:nvSpPr>
        <p:spPr>
          <a:xfrm rot="10800000">
            <a:off x="4960804" y="3803245"/>
            <a:ext cx="2182624" cy="935644"/>
          </a:xfrm>
          <a:prstGeom prst="bentArrow">
            <a:avLst>
              <a:gd name="adj1" fmla="val 16946"/>
              <a:gd name="adj2" fmla="val 17605"/>
              <a:gd name="adj3" fmla="val 20070"/>
              <a:gd name="adj4" fmla="val 43750"/>
            </a:avLst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9" name="Cylindre 8"/>
          <p:cNvSpPr/>
          <p:nvPr/>
        </p:nvSpPr>
        <p:spPr>
          <a:xfrm>
            <a:off x="7580669" y="3229214"/>
            <a:ext cx="840547" cy="574803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Business validation rules</a:t>
            </a:r>
          </a:p>
        </p:txBody>
      </p:sp>
      <p:sp>
        <p:nvSpPr>
          <p:cNvPr id="23" name="Flèche droite 22"/>
          <p:cNvSpPr/>
          <p:nvPr/>
        </p:nvSpPr>
        <p:spPr>
          <a:xfrm>
            <a:off x="2142858" y="3247747"/>
            <a:ext cx="4255688" cy="36287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</a:rPr>
              <a:t>ETL2 </a:t>
            </a:r>
            <a:r>
              <a:rPr lang="en-GB" sz="1350" b="1" dirty="0">
                <a:solidFill>
                  <a:schemeClr val="tx1"/>
                </a:solidFill>
              </a:rPr>
              <a:t>Unknown rows</a:t>
            </a:r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quality scenarios for dimension</a:t>
            </a:r>
            <a:br>
              <a:rPr lang="en-GB" dirty="0"/>
            </a:br>
            <a:r>
              <a:rPr lang="en-GB" sz="2400" dirty="0"/>
              <a:t>Assessment of existing dimension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Data is moved from Stage to MDS and accessed by data clerks via Excel</a:t>
            </a:r>
          </a:p>
          <a:p>
            <a:pPr marL="0" lvl="1" indent="-70247">
              <a:buNone/>
            </a:pPr>
            <a:r>
              <a:rPr lang="en-GB" sz="1600" dirty="0"/>
              <a:t>Data can be controlled by business rules</a:t>
            </a:r>
          </a:p>
          <a:p>
            <a:pPr marL="0" lvl="1" indent="-70247">
              <a:buNone/>
            </a:pPr>
            <a:r>
              <a:rPr lang="en-GB" sz="1600" dirty="0"/>
              <a:t>Data can also be changed by business rules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074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re 1"/>
          <p:cNvSpPr/>
          <p:nvPr/>
        </p:nvSpPr>
        <p:spPr>
          <a:xfrm>
            <a:off x="457201" y="2663324"/>
            <a:ext cx="1546370" cy="29104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Staging</a:t>
            </a:r>
          </a:p>
          <a:p>
            <a:pPr algn="ctr"/>
            <a:endParaRPr lang="en-GB" sz="1350" dirty="0"/>
          </a:p>
        </p:txBody>
      </p:sp>
      <p:sp>
        <p:nvSpPr>
          <p:cNvPr id="6" name="Cylindre 5"/>
          <p:cNvSpPr/>
          <p:nvPr/>
        </p:nvSpPr>
        <p:spPr>
          <a:xfrm>
            <a:off x="3141416" y="2927909"/>
            <a:ext cx="1067750" cy="14553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350" dirty="0"/>
              <a:t>DQS</a:t>
            </a:r>
          </a:p>
          <a:p>
            <a:pPr algn="ctr"/>
            <a:r>
              <a:rPr lang="en-GB" sz="1350" dirty="0"/>
              <a:t>Dimension’s attributes</a:t>
            </a:r>
          </a:p>
          <a:p>
            <a:pPr algn="ctr"/>
            <a:r>
              <a:rPr lang="en-GB" sz="1350" dirty="0"/>
              <a:t>template</a:t>
            </a:r>
          </a:p>
        </p:txBody>
      </p:sp>
      <p:sp>
        <p:nvSpPr>
          <p:cNvPr id="10" name="Cylindre 9"/>
          <p:cNvSpPr/>
          <p:nvPr/>
        </p:nvSpPr>
        <p:spPr>
          <a:xfrm>
            <a:off x="600158" y="4642001"/>
            <a:ext cx="1209063" cy="841454"/>
          </a:xfrm>
          <a:prstGeom prst="can">
            <a:avLst>
              <a:gd name="adj" fmla="val 33566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Data quality </a:t>
            </a:r>
          </a:p>
          <a:p>
            <a:pPr algn="ctr"/>
            <a:r>
              <a:rPr lang="en-GB" sz="900" dirty="0"/>
              <a:t>assessment area</a:t>
            </a:r>
          </a:p>
        </p:txBody>
      </p:sp>
      <p:sp>
        <p:nvSpPr>
          <p:cNvPr id="17" name="Flèche vers le bas 16"/>
          <p:cNvSpPr/>
          <p:nvPr/>
        </p:nvSpPr>
        <p:spPr>
          <a:xfrm>
            <a:off x="3234583" y="2232467"/>
            <a:ext cx="894277" cy="861712"/>
          </a:xfrm>
          <a:prstGeom prst="downArrow">
            <a:avLst>
              <a:gd name="adj1" fmla="val 35677"/>
              <a:gd name="adj2" fmla="val 48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900" dirty="0"/>
              <a:t>Manual load of template</a:t>
            </a:r>
          </a:p>
        </p:txBody>
      </p:sp>
      <p:sp>
        <p:nvSpPr>
          <p:cNvPr id="18" name="Cylindre 17"/>
          <p:cNvSpPr/>
          <p:nvPr/>
        </p:nvSpPr>
        <p:spPr>
          <a:xfrm>
            <a:off x="5197030" y="2544276"/>
            <a:ext cx="3419717" cy="20876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350" dirty="0"/>
              <a:t>MDS</a:t>
            </a:r>
          </a:p>
        </p:txBody>
      </p:sp>
      <p:sp>
        <p:nvSpPr>
          <p:cNvPr id="19" name="Cylindre 18"/>
          <p:cNvSpPr/>
          <p:nvPr/>
        </p:nvSpPr>
        <p:spPr>
          <a:xfrm>
            <a:off x="7363630" y="3810587"/>
            <a:ext cx="1162388" cy="65742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Business validation rules</a:t>
            </a:r>
          </a:p>
          <a:p>
            <a:pPr algn="ctr"/>
            <a:r>
              <a:rPr lang="en-GB" sz="1050" dirty="0"/>
              <a:t>&amp; cleansing results </a:t>
            </a:r>
          </a:p>
        </p:txBody>
      </p:sp>
      <p:sp>
        <p:nvSpPr>
          <p:cNvPr id="21" name="Flèche droite 20"/>
          <p:cNvSpPr/>
          <p:nvPr/>
        </p:nvSpPr>
        <p:spPr>
          <a:xfrm>
            <a:off x="4221266" y="3136931"/>
            <a:ext cx="975764" cy="574390"/>
          </a:xfrm>
          <a:prstGeom prst="rightArrow">
            <a:avLst>
              <a:gd name="adj1" fmla="val 88782"/>
              <a:gd name="adj2" fmla="val 30609"/>
            </a:avLst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9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Dimension</a:t>
            </a:r>
          </a:p>
          <a:p>
            <a:pPr algn="ctr"/>
            <a:r>
              <a:rPr lang="en-GB" sz="900" b="1" dirty="0">
                <a:solidFill>
                  <a:schemeClr val="bg1"/>
                </a:solidFill>
              </a:rPr>
              <a:t>and cleansing results</a:t>
            </a:r>
          </a:p>
        </p:txBody>
      </p:sp>
      <p:sp>
        <p:nvSpPr>
          <p:cNvPr id="22" name="Flèche vers le bas 21"/>
          <p:cNvSpPr/>
          <p:nvPr/>
        </p:nvSpPr>
        <p:spPr>
          <a:xfrm>
            <a:off x="6228211" y="1915176"/>
            <a:ext cx="1240313" cy="919497"/>
          </a:xfrm>
          <a:prstGeom prst="downArrow">
            <a:avLst>
              <a:gd name="adj1" fmla="val 35677"/>
              <a:gd name="adj2" fmla="val 48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900" dirty="0"/>
              <a:t>Data quality processed by data clerk</a:t>
            </a:r>
          </a:p>
        </p:txBody>
      </p:sp>
      <p:sp>
        <p:nvSpPr>
          <p:cNvPr id="24" name="Virage 23"/>
          <p:cNvSpPr/>
          <p:nvPr/>
        </p:nvSpPr>
        <p:spPr>
          <a:xfrm rot="10800000">
            <a:off x="1807747" y="4468012"/>
            <a:ext cx="6311073" cy="803264"/>
          </a:xfrm>
          <a:prstGeom prst="bentArrow">
            <a:avLst>
              <a:gd name="adj1" fmla="val 23694"/>
              <a:gd name="adj2" fmla="val 14263"/>
              <a:gd name="adj3" fmla="val 30619"/>
              <a:gd name="adj4" fmla="val 19215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1807748" y="3624499"/>
            <a:ext cx="1339475" cy="41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Pre or post-ETL2</a:t>
            </a:r>
          </a:p>
        </p:txBody>
      </p:sp>
      <p:sp>
        <p:nvSpPr>
          <p:cNvPr id="30" name="Cylindre 29"/>
          <p:cNvSpPr/>
          <p:nvPr/>
        </p:nvSpPr>
        <p:spPr>
          <a:xfrm>
            <a:off x="606601" y="3951209"/>
            <a:ext cx="1207591" cy="916874"/>
          </a:xfrm>
          <a:prstGeom prst="can">
            <a:avLst>
              <a:gd name="adj" fmla="val 38949"/>
            </a:avLst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Derived table from MDS</a:t>
            </a:r>
          </a:p>
        </p:txBody>
      </p:sp>
      <p:sp>
        <p:nvSpPr>
          <p:cNvPr id="31" name="Virage 30" descr="Incorrect/&#10;Correct/ &#10;corrected &#10;attribute&#10;"/>
          <p:cNvSpPr/>
          <p:nvPr/>
        </p:nvSpPr>
        <p:spPr>
          <a:xfrm rot="10800000">
            <a:off x="1827003" y="4155457"/>
            <a:ext cx="4603715" cy="550169"/>
          </a:xfrm>
          <a:prstGeom prst="bentArrow">
            <a:avLst>
              <a:gd name="adj1" fmla="val 33160"/>
              <a:gd name="adj2" fmla="val 20108"/>
              <a:gd name="adj3" fmla="val 45099"/>
              <a:gd name="adj4" fmla="val 29838"/>
            </a:avLst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vert" wrap="none" rtlCol="0" anchor="ctr" anchorCtr="0"/>
          <a:lstStyle/>
          <a:p>
            <a:pPr algn="ctr"/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4" name="Cylindre 3"/>
          <p:cNvSpPr/>
          <p:nvPr/>
        </p:nvSpPr>
        <p:spPr>
          <a:xfrm>
            <a:off x="600158" y="3298860"/>
            <a:ext cx="1207592" cy="93368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Stage source table</a:t>
            </a:r>
          </a:p>
        </p:txBody>
      </p:sp>
      <p:sp>
        <p:nvSpPr>
          <p:cNvPr id="12" name="Flèche gauche 11"/>
          <p:cNvSpPr/>
          <p:nvPr/>
        </p:nvSpPr>
        <p:spPr>
          <a:xfrm>
            <a:off x="4215910" y="3789501"/>
            <a:ext cx="981119" cy="443045"/>
          </a:xfrm>
          <a:prstGeom prst="leftArrow">
            <a:avLst>
              <a:gd name="adj1" fmla="val 91923"/>
              <a:gd name="adj2" fmla="val 5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Knowledge flow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235517" y="4447783"/>
            <a:ext cx="31484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solidFill>
                  <a:schemeClr val="bg1"/>
                </a:solidFill>
              </a:rPr>
              <a:t>Incorrect/Correct/Corrected attribute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30419" y="5005072"/>
            <a:ext cx="1712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bg1"/>
                </a:solidFill>
              </a:rPr>
              <a:t>Data cleansing results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61194" y="376976"/>
            <a:ext cx="8490549" cy="857250"/>
          </a:xfrm>
        </p:spPr>
        <p:txBody>
          <a:bodyPr>
            <a:noAutofit/>
          </a:bodyPr>
          <a:lstStyle/>
          <a:p>
            <a:r>
              <a:rPr lang="en-GB" dirty="0"/>
              <a:t>Data quality scenarios for dimension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2400" dirty="0"/>
              <a:t>Processing of single attribute by DQS’s simple domain</a:t>
            </a:r>
          </a:p>
        </p:txBody>
      </p:sp>
      <p:sp>
        <p:nvSpPr>
          <p:cNvPr id="29" name="Cylindre 28"/>
          <p:cNvSpPr/>
          <p:nvPr/>
        </p:nvSpPr>
        <p:spPr>
          <a:xfrm>
            <a:off x="5383942" y="3816832"/>
            <a:ext cx="1856354" cy="512978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28" name="Cylindre 27"/>
          <p:cNvSpPr/>
          <p:nvPr/>
        </p:nvSpPr>
        <p:spPr>
          <a:xfrm>
            <a:off x="5383942" y="3312181"/>
            <a:ext cx="3142076" cy="533975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b="1" dirty="0">
                <a:solidFill>
                  <a:schemeClr val="bg1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32456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ZoneTexte 80"/>
          <p:cNvSpPr txBox="1"/>
          <p:nvPr/>
        </p:nvSpPr>
        <p:spPr>
          <a:xfrm>
            <a:off x="66763" y="2323804"/>
            <a:ext cx="1088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Initial load of</a:t>
            </a:r>
          </a:p>
          <a:p>
            <a:r>
              <a:rPr lang="en-GB" sz="900" dirty="0"/>
              <a:t>domains’ attributes</a:t>
            </a:r>
          </a:p>
        </p:txBody>
      </p:sp>
      <p:sp>
        <p:nvSpPr>
          <p:cNvPr id="93" name="Hexagone 92"/>
          <p:cNvSpPr/>
          <p:nvPr/>
        </p:nvSpPr>
        <p:spPr>
          <a:xfrm>
            <a:off x="932505" y="2601282"/>
            <a:ext cx="1252211" cy="952299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4" name="Rectangle 93"/>
          <p:cNvSpPr/>
          <p:nvPr/>
        </p:nvSpPr>
        <p:spPr>
          <a:xfrm>
            <a:off x="1094003" y="2769268"/>
            <a:ext cx="931985" cy="6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DQS KBs</a:t>
            </a:r>
          </a:p>
          <a:p>
            <a:pPr algn="ctr"/>
            <a:r>
              <a:rPr lang="en-GB" sz="1200" dirty="0"/>
              <a:t>Locked down</a:t>
            </a:r>
          </a:p>
        </p:txBody>
      </p:sp>
      <p:cxnSp>
        <p:nvCxnSpPr>
          <p:cNvPr id="95" name="Connecteur droit avec flèche 94"/>
          <p:cNvCxnSpPr>
            <a:stCxn id="96" idx="4"/>
            <a:endCxn id="93" idx="4"/>
          </p:cNvCxnSpPr>
          <p:nvPr/>
        </p:nvCxnSpPr>
        <p:spPr>
          <a:xfrm flipH="1">
            <a:off x="1170580" y="2381998"/>
            <a:ext cx="475" cy="219284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524056" y="1722024"/>
            <a:ext cx="1293998" cy="659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Initial load of KB by DBA’s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53702" y="5158334"/>
            <a:ext cx="1002324" cy="43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New data</a:t>
            </a:r>
          </a:p>
        </p:txBody>
      </p:sp>
      <p:cxnSp>
        <p:nvCxnSpPr>
          <p:cNvPr id="98" name="Connecteur droit avec flèche 97"/>
          <p:cNvCxnSpPr>
            <a:stCxn id="97" idx="0"/>
            <a:endCxn id="124" idx="2"/>
          </p:cNvCxnSpPr>
          <p:nvPr/>
        </p:nvCxnSpPr>
        <p:spPr>
          <a:xfrm flipV="1">
            <a:off x="1154864" y="4752214"/>
            <a:ext cx="0" cy="4061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124" idx="0"/>
            <a:endCxn id="101" idx="2"/>
          </p:cNvCxnSpPr>
          <p:nvPr/>
        </p:nvCxnSpPr>
        <p:spPr>
          <a:xfrm>
            <a:off x="1858395" y="4346093"/>
            <a:ext cx="86426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>
            <a:stCxn id="93" idx="1"/>
            <a:endCxn id="124" idx="5"/>
          </p:cNvCxnSpPr>
          <p:nvPr/>
        </p:nvCxnSpPr>
        <p:spPr>
          <a:xfrm rot="5400000">
            <a:off x="1607794" y="3601123"/>
            <a:ext cx="386390" cy="291306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ylindre 100"/>
          <p:cNvSpPr/>
          <p:nvPr/>
        </p:nvSpPr>
        <p:spPr>
          <a:xfrm>
            <a:off x="2722657" y="3818555"/>
            <a:ext cx="1178169" cy="10550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Differential data assessed by DQS</a:t>
            </a:r>
          </a:p>
        </p:txBody>
      </p:sp>
      <p:cxnSp>
        <p:nvCxnSpPr>
          <p:cNvPr id="102" name="Connecteur droit avec flèche 101"/>
          <p:cNvCxnSpPr>
            <a:stCxn id="101" idx="4"/>
            <a:endCxn id="122" idx="3"/>
          </p:cNvCxnSpPr>
          <p:nvPr/>
        </p:nvCxnSpPr>
        <p:spPr>
          <a:xfrm flipV="1">
            <a:off x="3900826" y="4343437"/>
            <a:ext cx="450062" cy="26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ylindre 102"/>
          <p:cNvSpPr/>
          <p:nvPr/>
        </p:nvSpPr>
        <p:spPr>
          <a:xfrm>
            <a:off x="6694031" y="3327955"/>
            <a:ext cx="1178169" cy="11386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DWH database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3917221" y="4351259"/>
            <a:ext cx="5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All rows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788279" y="2619942"/>
            <a:ext cx="888023" cy="60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MDS </a:t>
            </a:r>
          </a:p>
          <a:p>
            <a:pPr algn="ctr"/>
            <a:r>
              <a:rPr lang="en-GB" sz="1050" dirty="0"/>
              <a:t>Entities’</a:t>
            </a:r>
          </a:p>
          <a:p>
            <a:pPr algn="ctr"/>
            <a:r>
              <a:rPr lang="en-GB" sz="1050" dirty="0"/>
              <a:t>rules</a:t>
            </a:r>
          </a:p>
        </p:txBody>
      </p:sp>
      <p:cxnSp>
        <p:nvCxnSpPr>
          <p:cNvPr id="106" name="Connecteur droit avec flèche 42"/>
          <p:cNvCxnSpPr>
            <a:stCxn id="105" idx="1"/>
            <a:endCxn id="109" idx="4"/>
          </p:cNvCxnSpPr>
          <p:nvPr/>
        </p:nvCxnSpPr>
        <p:spPr>
          <a:xfrm rot="10800000">
            <a:off x="4745603" y="2712636"/>
            <a:ext cx="1042676" cy="210641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44"/>
          <p:cNvCxnSpPr>
            <a:stCxn id="122" idx="4"/>
            <a:endCxn id="109" idx="2"/>
          </p:cNvCxnSpPr>
          <p:nvPr/>
        </p:nvCxnSpPr>
        <p:spPr>
          <a:xfrm rot="16200000" flipV="1">
            <a:off x="3622319" y="2973174"/>
            <a:ext cx="1203007" cy="681929"/>
          </a:xfrm>
          <a:prstGeom prst="bentConnector4">
            <a:avLst>
              <a:gd name="adj1" fmla="val 17388"/>
              <a:gd name="adj2" fmla="val 12514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13044" y="1700183"/>
            <a:ext cx="888023" cy="60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MDS screen to alter or validate data</a:t>
            </a:r>
          </a:p>
        </p:txBody>
      </p:sp>
      <p:sp>
        <p:nvSpPr>
          <p:cNvPr id="109" name="Cylindre 108"/>
          <p:cNvSpPr/>
          <p:nvPr/>
        </p:nvSpPr>
        <p:spPr>
          <a:xfrm>
            <a:off x="3882857" y="2212661"/>
            <a:ext cx="862745" cy="9999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MDS entities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3201299" y="3387163"/>
            <a:ext cx="52770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25" dirty="0"/>
              <a:t>All rows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1825418" y="4341839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Data assessed </a:t>
            </a:r>
          </a:p>
          <a:p>
            <a:r>
              <a:rPr lang="en-GB" sz="900" dirty="0"/>
              <a:t>and improved</a:t>
            </a:r>
          </a:p>
          <a:p>
            <a:r>
              <a:rPr lang="en-GB" sz="900" dirty="0"/>
              <a:t>by DQ KB</a:t>
            </a:r>
          </a:p>
        </p:txBody>
      </p:sp>
      <p:cxnSp>
        <p:nvCxnSpPr>
          <p:cNvPr id="113" name="Connecteur droit avec flèche 112"/>
          <p:cNvCxnSpPr>
            <a:stCxn id="108" idx="3"/>
            <a:endCxn id="114" idx="5"/>
          </p:cNvCxnSpPr>
          <p:nvPr/>
        </p:nvCxnSpPr>
        <p:spPr>
          <a:xfrm>
            <a:off x="6701067" y="2003517"/>
            <a:ext cx="1595574" cy="663749"/>
          </a:xfrm>
          <a:prstGeom prst="bentConnector2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Hexagone 113"/>
          <p:cNvSpPr/>
          <p:nvPr/>
        </p:nvSpPr>
        <p:spPr>
          <a:xfrm>
            <a:off x="7633921" y="2667266"/>
            <a:ext cx="791308" cy="514350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clerk</a:t>
            </a:r>
          </a:p>
        </p:txBody>
      </p:sp>
      <p:cxnSp>
        <p:nvCxnSpPr>
          <p:cNvPr id="115" name="Connecteur droit avec flèche 63"/>
          <p:cNvCxnSpPr>
            <a:stCxn id="109" idx="1"/>
            <a:endCxn id="93" idx="5"/>
          </p:cNvCxnSpPr>
          <p:nvPr/>
        </p:nvCxnSpPr>
        <p:spPr>
          <a:xfrm rot="16200000" flipH="1" flipV="1">
            <a:off x="2936125" y="1223177"/>
            <a:ext cx="388621" cy="2367589"/>
          </a:xfrm>
          <a:prstGeom prst="bentConnector3">
            <a:avLst>
              <a:gd name="adj1" fmla="val -4411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>
            <a:stCxn id="109" idx="3"/>
            <a:endCxn id="122" idx="5"/>
          </p:cNvCxnSpPr>
          <p:nvPr/>
        </p:nvCxnSpPr>
        <p:spPr>
          <a:xfrm rot="16200000" flipH="1">
            <a:off x="4339122" y="3187715"/>
            <a:ext cx="703034" cy="752819"/>
          </a:xfrm>
          <a:prstGeom prst="bent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4346914" y="335791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Corrected data</a:t>
            </a:r>
          </a:p>
        </p:txBody>
      </p:sp>
      <p:sp>
        <p:nvSpPr>
          <p:cNvPr id="118" name="ZoneTexte 117"/>
          <p:cNvSpPr txBox="1"/>
          <p:nvPr/>
        </p:nvSpPr>
        <p:spPr>
          <a:xfrm>
            <a:off x="4439168" y="1680351"/>
            <a:ext cx="109517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25" dirty="0"/>
              <a:t>Corrected data</a:t>
            </a:r>
          </a:p>
          <a:p>
            <a:r>
              <a:rPr lang="en-GB" sz="825" dirty="0"/>
              <a:t>Knowledge discovery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2534706" y="1736002"/>
            <a:ext cx="89319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25" dirty="0"/>
              <a:t>DQS enrichment</a:t>
            </a:r>
          </a:p>
        </p:txBody>
      </p:sp>
      <p:sp>
        <p:nvSpPr>
          <p:cNvPr id="122" name="Hexagone 121"/>
          <p:cNvSpPr/>
          <p:nvPr/>
        </p:nvSpPr>
        <p:spPr>
          <a:xfrm>
            <a:off x="4350888" y="3915642"/>
            <a:ext cx="930058" cy="85559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  <a:p>
            <a:pPr algn="ctr"/>
            <a:endParaRPr lang="en-GB" sz="900" dirty="0"/>
          </a:p>
          <a:p>
            <a:pPr algn="ctr"/>
            <a:r>
              <a:rPr lang="en-GB" sz="900" dirty="0"/>
              <a:t>SSIS</a:t>
            </a:r>
          </a:p>
          <a:p>
            <a:pPr algn="ctr"/>
            <a:r>
              <a:rPr lang="en-GB" sz="900" dirty="0"/>
              <a:t>DWH load</a:t>
            </a:r>
          </a:p>
        </p:txBody>
      </p:sp>
      <p:sp>
        <p:nvSpPr>
          <p:cNvPr id="124" name="Hexagone 123"/>
          <p:cNvSpPr/>
          <p:nvPr/>
        </p:nvSpPr>
        <p:spPr>
          <a:xfrm>
            <a:off x="951802" y="3939971"/>
            <a:ext cx="906593" cy="812243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SSIS DQS KB</a:t>
            </a:r>
          </a:p>
        </p:txBody>
      </p:sp>
      <p:cxnSp>
        <p:nvCxnSpPr>
          <p:cNvPr id="126" name="Connecteur en angle 125"/>
          <p:cNvCxnSpPr>
            <a:stCxn id="122" idx="1"/>
            <a:endCxn id="127" idx="1"/>
          </p:cNvCxnSpPr>
          <p:nvPr/>
        </p:nvCxnSpPr>
        <p:spPr>
          <a:xfrm rot="16200000" flipH="1">
            <a:off x="5744081" y="4094198"/>
            <a:ext cx="110712" cy="1464779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531826" y="4597126"/>
            <a:ext cx="1066823" cy="569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Data quality events  logging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6701067" y="2929881"/>
            <a:ext cx="106631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25" dirty="0"/>
              <a:t>Rules to log and find</a:t>
            </a:r>
          </a:p>
          <a:p>
            <a:r>
              <a:rPr lang="en-GB" sz="825" dirty="0"/>
              <a:t>erroneous data</a:t>
            </a:r>
          </a:p>
        </p:txBody>
      </p:sp>
      <p:cxnSp>
        <p:nvCxnSpPr>
          <p:cNvPr id="8" name="Connecteur droit avec flèche 7"/>
          <p:cNvCxnSpPr>
            <a:stCxn id="114" idx="3"/>
            <a:endCxn id="105" idx="3"/>
          </p:cNvCxnSpPr>
          <p:nvPr/>
        </p:nvCxnSpPr>
        <p:spPr>
          <a:xfrm rot="10800000">
            <a:off x="6676301" y="2923277"/>
            <a:ext cx="957620" cy="116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455306" y="4906008"/>
            <a:ext cx="9284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50" dirty="0"/>
              <a:t>Log output for</a:t>
            </a:r>
          </a:p>
          <a:p>
            <a:r>
              <a:rPr lang="en-GB" sz="750" dirty="0"/>
              <a:t>business end-users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920126" y="2022034"/>
            <a:ext cx="12678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/>
              <a:t>Output/input to</a:t>
            </a:r>
          </a:p>
          <a:p>
            <a:r>
              <a:rPr lang="en-GB" sz="825" dirty="0"/>
              <a:t>Validate or alter data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64816" y="344965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DQ KB domains’</a:t>
            </a:r>
          </a:p>
          <a:p>
            <a:r>
              <a:rPr lang="en-GB" sz="900" dirty="0"/>
              <a:t>attributes and rules</a:t>
            </a:r>
          </a:p>
        </p:txBody>
      </p:sp>
      <p:cxnSp>
        <p:nvCxnSpPr>
          <p:cNvPr id="50" name="Connecteur droit avec flèche 49"/>
          <p:cNvCxnSpPr>
            <a:stCxn id="122" idx="0"/>
            <a:endCxn id="103" idx="2"/>
          </p:cNvCxnSpPr>
          <p:nvPr/>
        </p:nvCxnSpPr>
        <p:spPr>
          <a:xfrm flipV="1">
            <a:off x="5280946" y="3897257"/>
            <a:ext cx="1413086" cy="446180"/>
          </a:xfrm>
          <a:prstGeom prst="bentConnector3">
            <a:avLst>
              <a:gd name="adj1" fmla="val 68081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280792" y="3869204"/>
            <a:ext cx="1065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All rows</a:t>
            </a:r>
          </a:p>
          <a:p>
            <a:r>
              <a:rPr lang="en-GB" sz="900" dirty="0"/>
              <a:t>Corrections Inferred members</a:t>
            </a:r>
          </a:p>
        </p:txBody>
      </p:sp>
      <p:cxnSp>
        <p:nvCxnSpPr>
          <p:cNvPr id="53" name="Connecteur droit avec flèche 42"/>
          <p:cNvCxnSpPr>
            <a:stCxn id="108" idx="1"/>
            <a:endCxn id="109" idx="1"/>
          </p:cNvCxnSpPr>
          <p:nvPr/>
        </p:nvCxnSpPr>
        <p:spPr>
          <a:xfrm rot="10800000" flipV="1">
            <a:off x="4314231" y="2003517"/>
            <a:ext cx="1498814" cy="209144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7"/>
          <p:cNvCxnSpPr>
            <a:stCxn id="114" idx="4"/>
            <a:endCxn id="108" idx="2"/>
          </p:cNvCxnSpPr>
          <p:nvPr/>
        </p:nvCxnSpPr>
        <p:spPr>
          <a:xfrm rot="16200000" flipV="1">
            <a:off x="6829575" y="1734332"/>
            <a:ext cx="360415" cy="15054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822510" y="5355816"/>
            <a:ext cx="3099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831579" y="5348672"/>
            <a:ext cx="30997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4157737" y="5343526"/>
            <a:ext cx="31298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150234" y="5269586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Data flow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3154261" y="5241600"/>
            <a:ext cx="936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Knowledge flow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480731" y="517040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End-user </a:t>
            </a:r>
          </a:p>
          <a:p>
            <a:r>
              <a:rPr lang="en-GB" sz="900" dirty="0"/>
              <a:t>input/output</a:t>
            </a:r>
          </a:p>
        </p:txBody>
      </p:sp>
      <p:cxnSp>
        <p:nvCxnSpPr>
          <p:cNvPr id="54" name="Connecteur droit avec flèche 7"/>
          <p:cNvCxnSpPr>
            <a:stCxn id="127" idx="3"/>
            <a:endCxn id="114" idx="1"/>
          </p:cNvCxnSpPr>
          <p:nvPr/>
        </p:nvCxnSpPr>
        <p:spPr>
          <a:xfrm flipV="1">
            <a:off x="7598649" y="3181616"/>
            <a:ext cx="697992" cy="1700328"/>
          </a:xfrm>
          <a:prstGeom prst="bentConnector2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124" idx="1"/>
            <a:endCxn id="122" idx="2"/>
          </p:cNvCxnSpPr>
          <p:nvPr/>
        </p:nvCxnSpPr>
        <p:spPr>
          <a:xfrm rot="16200000" flipH="1">
            <a:off x="3100552" y="3306997"/>
            <a:ext cx="19018" cy="2909451"/>
          </a:xfrm>
          <a:prstGeom prst="bentConnector3">
            <a:avLst>
              <a:gd name="adj1" fmla="val 10015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124" idx="4"/>
            <a:endCxn id="93" idx="2"/>
          </p:cNvCxnSpPr>
          <p:nvPr/>
        </p:nvCxnSpPr>
        <p:spPr>
          <a:xfrm flipV="1">
            <a:off x="1154864" y="3553582"/>
            <a:ext cx="15716" cy="386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773733" y="5227322"/>
            <a:ext cx="284799" cy="1524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5" name="Rectangle 14"/>
          <p:cNvSpPr/>
          <p:nvPr/>
        </p:nvSpPr>
        <p:spPr>
          <a:xfrm>
            <a:off x="8079770" y="5227322"/>
            <a:ext cx="6447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900" dirty="0"/>
              <a:t>data clerk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773733" y="4972096"/>
            <a:ext cx="272577" cy="16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71" name="Rectangle 70"/>
          <p:cNvSpPr/>
          <p:nvPr/>
        </p:nvSpPr>
        <p:spPr>
          <a:xfrm>
            <a:off x="8096134" y="4908640"/>
            <a:ext cx="9429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data or metadata</a:t>
            </a:r>
          </a:p>
          <a:p>
            <a:r>
              <a:rPr lang="en-GB" sz="900" dirty="0"/>
              <a:t>storage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777410" y="5457078"/>
            <a:ext cx="284799" cy="1317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16" name="ZoneTexte 15"/>
          <p:cNvSpPr txBox="1"/>
          <p:nvPr/>
        </p:nvSpPr>
        <p:spPr>
          <a:xfrm>
            <a:off x="8114310" y="5432265"/>
            <a:ext cx="453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ETL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5931" y="504415"/>
            <a:ext cx="8229600" cy="695796"/>
          </a:xfrm>
        </p:spPr>
        <p:txBody>
          <a:bodyPr>
            <a:normAutofit/>
          </a:bodyPr>
          <a:lstStyle/>
          <a:p>
            <a:r>
              <a:rPr lang="en-GB" sz="3600" dirty="0"/>
              <a:t>Data quality - architecture</a:t>
            </a:r>
            <a:endParaRPr lang="en-GB" dirty="0"/>
          </a:p>
        </p:txBody>
      </p:sp>
      <p:sp>
        <p:nvSpPr>
          <p:cNvPr id="72" name="ZoneTexte 71"/>
          <p:cNvSpPr txBox="1"/>
          <p:nvPr/>
        </p:nvSpPr>
        <p:spPr>
          <a:xfrm>
            <a:off x="4865931" y="2406388"/>
            <a:ext cx="99046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/>
              <a:t>Data quality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171816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access - security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7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Marcin Szeliga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40505" y="1633836"/>
            <a:ext cx="6790018" cy="3379339"/>
          </a:xfrm>
          <a:prstGeom prst="rect">
            <a:avLst/>
          </a:prstGeom>
        </p:spPr>
        <p:txBody>
          <a:bodyPr>
            <a:no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 smtClean="0"/>
              <a:t>Data </a:t>
            </a:r>
            <a:r>
              <a:rPr lang="pl-PL" sz="2400" dirty="0" err="1" smtClean="0"/>
              <a:t>Philosopher</a:t>
            </a:r>
            <a:endParaRPr lang="pl-PL" sz="2400" dirty="0" smtClean="0"/>
          </a:p>
          <a:p>
            <a:r>
              <a:rPr lang="pl-PL" sz="2400" dirty="0" smtClean="0"/>
              <a:t>20 </a:t>
            </a:r>
            <a:r>
              <a:rPr lang="pl-PL" sz="2400" dirty="0" err="1" smtClean="0"/>
              <a:t>years</a:t>
            </a:r>
            <a:r>
              <a:rPr lang="pl-PL" sz="2400" dirty="0" smtClean="0"/>
              <a:t> of </a:t>
            </a:r>
            <a:r>
              <a:rPr lang="pl-PL" sz="2400" dirty="0" err="1" smtClean="0"/>
              <a:t>experience</a:t>
            </a:r>
            <a:r>
              <a:rPr lang="pl-PL" sz="2400" dirty="0" smtClean="0"/>
              <a:t> with SQL Server</a:t>
            </a:r>
          </a:p>
          <a:p>
            <a:r>
              <a:rPr lang="en-US" sz="2400" dirty="0" smtClean="0"/>
              <a:t>Data Platform MVP &amp; MCT</a:t>
            </a:r>
            <a:endParaRPr lang="pl-PL" sz="2400" dirty="0" smtClean="0"/>
          </a:p>
          <a:p>
            <a:r>
              <a:rPr lang="en-US" sz="2400" dirty="0" smtClean="0"/>
              <a:t>MCSE: Data Platform &amp; Business Intelligence </a:t>
            </a:r>
            <a:endParaRPr lang="pl-PL" sz="2400" dirty="0" smtClean="0"/>
          </a:p>
          <a:p>
            <a:r>
              <a:rPr lang="en-US" sz="2400" dirty="0" smtClean="0"/>
              <a:t>MCSD: Azure Solutions Architect &amp; Microsoft .NET</a:t>
            </a:r>
            <a:endParaRPr lang="pl-PL" sz="2400" dirty="0" smtClean="0"/>
          </a:p>
          <a:p>
            <a:r>
              <a:rPr lang="pl-PL" sz="2400" dirty="0" smtClean="0"/>
              <a:t>marcin@sqlexpert.pl</a:t>
            </a:r>
            <a:r>
              <a:rPr lang="en-US" sz="2400" dirty="0" smtClean="0"/>
              <a:t> </a:t>
            </a:r>
            <a:endParaRPr lang="pl-PL" sz="24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02" y="2729852"/>
            <a:ext cx="1222443" cy="128256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02" y="1357084"/>
            <a:ext cx="1188749" cy="119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upa 13"/>
          <p:cNvGrpSpPr/>
          <p:nvPr/>
        </p:nvGrpSpPr>
        <p:grpSpPr>
          <a:xfrm>
            <a:off x="539552" y="5013175"/>
            <a:ext cx="4923345" cy="1002093"/>
            <a:chOff x="572449" y="5077796"/>
            <a:chExt cx="4923345" cy="1002093"/>
          </a:xfrm>
        </p:grpSpPr>
        <p:pic>
          <p:nvPicPr>
            <p:cNvPr id="7" name="Obraz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49" y="5080005"/>
              <a:ext cx="698740" cy="999884"/>
            </a:xfrm>
            <a:prstGeom prst="rect">
              <a:avLst/>
            </a:prstGeom>
          </p:spPr>
        </p:pic>
        <p:pic>
          <p:nvPicPr>
            <p:cNvPr id="8" name="Obraz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95798" y="5078991"/>
              <a:ext cx="778968" cy="999883"/>
            </a:xfrm>
            <a:prstGeom prst="rect">
              <a:avLst/>
            </a:prstGeom>
          </p:spPr>
        </p:pic>
        <p:pic>
          <p:nvPicPr>
            <p:cNvPr id="9" name="Obraz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375" y="5078991"/>
              <a:ext cx="696155" cy="999883"/>
            </a:xfrm>
            <a:prstGeom prst="rect">
              <a:avLst/>
            </a:prstGeom>
          </p:spPr>
        </p:pic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0139" y="5077796"/>
              <a:ext cx="778968" cy="999883"/>
            </a:xfrm>
            <a:prstGeom prst="rect">
              <a:avLst/>
            </a:prstGeom>
          </p:spPr>
        </p:pic>
        <p:pic>
          <p:nvPicPr>
            <p:cNvPr id="11" name="Obraz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23716" y="5077977"/>
              <a:ext cx="699396" cy="998689"/>
            </a:xfrm>
            <a:prstGeom prst="rect">
              <a:avLst/>
            </a:prstGeom>
          </p:spPr>
        </p:pic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47722" y="5077796"/>
              <a:ext cx="648072" cy="999884"/>
            </a:xfrm>
            <a:prstGeom prst="rect">
              <a:avLst/>
            </a:prstGeom>
          </p:spPr>
        </p:pic>
      </p:grpSp>
      <p:pic>
        <p:nvPicPr>
          <p:cNvPr id="13" name="Obraz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41" y="4191356"/>
            <a:ext cx="1437367" cy="5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access </a:t>
            </a:r>
            <a:r>
              <a:rPr lang="en-GB" dirty="0" smtClean="0"/>
              <a:t>security - concept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285150" y="3512184"/>
            <a:ext cx="3556422" cy="1154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350" dirty="0"/>
              <a:t>What are public, private, sensitive or confidential information in dimensions and fact tables?</a:t>
            </a:r>
          </a:p>
        </p:txBody>
      </p:sp>
      <p:sp>
        <p:nvSpPr>
          <p:cNvPr id="19" name="Ellipse 18"/>
          <p:cNvSpPr/>
          <p:nvPr/>
        </p:nvSpPr>
        <p:spPr>
          <a:xfrm>
            <a:off x="4910698" y="3488094"/>
            <a:ext cx="4049597" cy="1157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/>
              <a:t>Division of dimension and fact tables into 3 categories: public, private and confidential</a:t>
            </a:r>
          </a:p>
          <a:p>
            <a:r>
              <a:rPr lang="en-GB" sz="1200" dirty="0"/>
              <a:t>Securing private and confidential data with different models and security system </a:t>
            </a:r>
          </a:p>
          <a:p>
            <a:pPr algn="ctr"/>
            <a:endParaRPr lang="en-GB" sz="1350" b="1" u="sng" dirty="0"/>
          </a:p>
        </p:txBody>
      </p:sp>
      <p:sp>
        <p:nvSpPr>
          <p:cNvPr id="18" name="Flèche droite 17"/>
          <p:cNvSpPr/>
          <p:nvPr/>
        </p:nvSpPr>
        <p:spPr>
          <a:xfrm>
            <a:off x="3939393" y="3829506"/>
            <a:ext cx="815197" cy="474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implication</a:t>
            </a:r>
          </a:p>
        </p:txBody>
      </p:sp>
      <p:sp>
        <p:nvSpPr>
          <p:cNvPr id="2" name="Ellipse 1"/>
          <p:cNvSpPr/>
          <p:nvPr/>
        </p:nvSpPr>
        <p:spPr>
          <a:xfrm>
            <a:off x="437791" y="4852085"/>
            <a:ext cx="3403781" cy="591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External clients?</a:t>
            </a:r>
          </a:p>
        </p:txBody>
      </p:sp>
      <p:sp>
        <p:nvSpPr>
          <p:cNvPr id="3" name="Ellipse 2"/>
          <p:cNvSpPr/>
          <p:nvPr/>
        </p:nvSpPr>
        <p:spPr>
          <a:xfrm>
            <a:off x="5124622" y="4806511"/>
            <a:ext cx="3722267" cy="636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The same security model </a:t>
            </a:r>
          </a:p>
          <a:p>
            <a:pPr algn="ctr"/>
            <a:r>
              <a:rPr lang="en-GB" sz="1350" dirty="0"/>
              <a:t>should be used? </a:t>
            </a:r>
          </a:p>
        </p:txBody>
      </p:sp>
      <p:sp>
        <p:nvSpPr>
          <p:cNvPr id="22" name="Flèche droite 21"/>
          <p:cNvSpPr/>
          <p:nvPr/>
        </p:nvSpPr>
        <p:spPr>
          <a:xfrm>
            <a:off x="3939393" y="4912103"/>
            <a:ext cx="815197" cy="42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implication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3" y="4806511"/>
            <a:ext cx="572176" cy="621764"/>
          </a:xfrm>
          <a:prstGeom prst="rect">
            <a:avLst/>
          </a:prstGeom>
        </p:spPr>
      </p:pic>
      <p:grpSp>
        <p:nvGrpSpPr>
          <p:cNvPr id="29" name="Groupe 28"/>
          <p:cNvGrpSpPr/>
          <p:nvPr/>
        </p:nvGrpSpPr>
        <p:grpSpPr>
          <a:xfrm>
            <a:off x="339970" y="2041354"/>
            <a:ext cx="3501602" cy="1258481"/>
            <a:chOff x="695172" y="4403528"/>
            <a:chExt cx="4581937" cy="2220358"/>
          </a:xfrm>
        </p:grpSpPr>
        <p:sp>
          <p:nvSpPr>
            <p:cNvPr id="30" name="Ellipse 29"/>
            <p:cNvSpPr/>
            <p:nvPr/>
          </p:nvSpPr>
          <p:spPr>
            <a:xfrm>
              <a:off x="695172" y="4403528"/>
              <a:ext cx="4581937" cy="2220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350" b="1" u="sng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1071773" y="4821501"/>
              <a:ext cx="1901630" cy="1412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What are </a:t>
              </a:r>
              <a:r>
                <a:rPr lang="en-GB" sz="1050" b="1" dirty="0"/>
                <a:t>dimensions</a:t>
              </a:r>
              <a:r>
                <a:rPr lang="en-GB" sz="1050" dirty="0"/>
                <a:t> to </a:t>
              </a:r>
              <a:r>
                <a:rPr lang="en-GB" sz="1050" b="1" dirty="0"/>
                <a:t>define data access </a:t>
              </a:r>
              <a:r>
                <a:rPr lang="en-GB" sz="1050" dirty="0"/>
                <a:t>in BI?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040616" y="4797913"/>
              <a:ext cx="1840457" cy="14505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What are fact tables to be protected?</a:t>
              </a: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4910698" y="2007507"/>
            <a:ext cx="3936191" cy="1255144"/>
            <a:chOff x="6619746" y="4136494"/>
            <a:chExt cx="5267744" cy="2542748"/>
          </a:xfrm>
        </p:grpSpPr>
        <p:sp>
          <p:nvSpPr>
            <p:cNvPr id="34" name="Ellipse 33"/>
            <p:cNvSpPr/>
            <p:nvPr/>
          </p:nvSpPr>
          <p:spPr>
            <a:xfrm>
              <a:off x="6619746" y="4136494"/>
              <a:ext cx="5267744" cy="2542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350" b="1" u="sng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6827401" y="4600911"/>
              <a:ext cx="1826350" cy="1591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/>
                <a:t>‘Security’ </a:t>
              </a:r>
              <a:r>
                <a:rPr lang="en-GB" sz="1350" b="1" dirty="0"/>
                <a:t>dimensions</a:t>
              </a:r>
              <a:endParaRPr lang="en-GB" sz="1350" dirty="0"/>
            </a:p>
          </p:txBody>
        </p:sp>
        <p:sp>
          <p:nvSpPr>
            <p:cNvPr id="36" name="Flèche droite 35"/>
            <p:cNvSpPr/>
            <p:nvPr/>
          </p:nvSpPr>
          <p:spPr>
            <a:xfrm>
              <a:off x="8653751" y="4990319"/>
              <a:ext cx="985510" cy="764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25" dirty="0"/>
                <a:t>connected</a:t>
              </a:r>
            </a:p>
          </p:txBody>
        </p:sp>
        <p:sp>
          <p:nvSpPr>
            <p:cNvPr id="37" name="Ellipse 36"/>
            <p:cNvSpPr/>
            <p:nvPr/>
          </p:nvSpPr>
          <p:spPr>
            <a:xfrm>
              <a:off x="9639261" y="4658187"/>
              <a:ext cx="1959092" cy="15914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Protected</a:t>
              </a:r>
            </a:p>
            <a:p>
              <a:pPr algn="ctr"/>
              <a:r>
                <a:rPr lang="en-GB" sz="1200" dirty="0"/>
                <a:t>dimensions and fact tables</a:t>
              </a:r>
            </a:p>
          </p:txBody>
        </p:sp>
      </p:grpSp>
      <p:sp>
        <p:nvSpPr>
          <p:cNvPr id="38" name="Flèche droite 37"/>
          <p:cNvSpPr/>
          <p:nvPr/>
        </p:nvSpPr>
        <p:spPr>
          <a:xfrm>
            <a:off x="3924433" y="2408324"/>
            <a:ext cx="801482" cy="51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implication</a:t>
            </a: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" y="3617721"/>
            <a:ext cx="578836" cy="6291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" y="2363324"/>
            <a:ext cx="460376" cy="5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/>
          <p:cNvCxnSpPr/>
          <p:nvPr/>
        </p:nvCxnSpPr>
        <p:spPr>
          <a:xfrm flipH="1">
            <a:off x="6120442" y="1936750"/>
            <a:ext cx="5102" cy="3688751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167387" y="1936750"/>
            <a:ext cx="27758" cy="3688751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access security </a:t>
            </a:r>
            <a:r>
              <a:rPr lang="en-GB" dirty="0" smtClean="0"/>
              <a:t>– translation zone</a:t>
            </a:r>
            <a:endParaRPr lang="en-GB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48218" y="3550921"/>
            <a:ext cx="1106831" cy="62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RBAC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81012" y="4311410"/>
            <a:ext cx="1100138" cy="539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AD security groups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460546" y="4977673"/>
            <a:ext cx="1100138" cy="509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Business application</a:t>
            </a:r>
          </a:p>
        </p:txBody>
      </p:sp>
      <p:sp>
        <p:nvSpPr>
          <p:cNvPr id="5" name="Double flèche horizontale 4"/>
          <p:cNvSpPr/>
          <p:nvPr/>
        </p:nvSpPr>
        <p:spPr>
          <a:xfrm>
            <a:off x="1561518" y="3718989"/>
            <a:ext cx="1426142" cy="3442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Profiles, users</a:t>
            </a:r>
          </a:p>
        </p:txBody>
      </p:sp>
      <p:sp>
        <p:nvSpPr>
          <p:cNvPr id="27" name="Double flèche horizontale 26"/>
          <p:cNvSpPr/>
          <p:nvPr/>
        </p:nvSpPr>
        <p:spPr>
          <a:xfrm>
            <a:off x="1581150" y="4392051"/>
            <a:ext cx="1421606" cy="3442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Groups, users</a:t>
            </a:r>
          </a:p>
        </p:txBody>
      </p:sp>
      <p:sp>
        <p:nvSpPr>
          <p:cNvPr id="31" name="Double flèche horizontale 30"/>
          <p:cNvSpPr/>
          <p:nvPr/>
        </p:nvSpPr>
        <p:spPr>
          <a:xfrm>
            <a:off x="1580306" y="5032110"/>
            <a:ext cx="1407319" cy="34429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Users, (profiles)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007291" y="3546942"/>
            <a:ext cx="2182474" cy="2013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00" dirty="0"/>
              <a:t>MDS</a:t>
            </a:r>
          </a:p>
          <a:p>
            <a:pPr algn="ctr"/>
            <a:r>
              <a:rPr lang="en-GB" sz="1350" dirty="0"/>
              <a:t>Access translation  - Linking groups or users </a:t>
            </a:r>
          </a:p>
          <a:p>
            <a:pPr algn="ctr"/>
            <a:r>
              <a:rPr lang="en-GB" sz="1350" dirty="0"/>
              <a:t>into </a:t>
            </a:r>
          </a:p>
          <a:p>
            <a:pPr algn="ctr"/>
            <a:r>
              <a:rPr lang="en-GB" sz="1350" dirty="0"/>
              <a:t>sets of dimensions’ keys</a:t>
            </a:r>
          </a:p>
          <a:p>
            <a:pPr algn="ctr"/>
            <a:r>
              <a:rPr lang="en-GB" sz="1350" dirty="0"/>
              <a:t>which play a role of data access security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775450" y="3425766"/>
            <a:ext cx="2114550" cy="21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100" dirty="0"/>
              <a:t>Data warehouse</a:t>
            </a:r>
          </a:p>
          <a:p>
            <a:pPr algn="ctr"/>
            <a:r>
              <a:rPr lang="en-GB" sz="2100" b="1" dirty="0"/>
              <a:t>Public</a:t>
            </a:r>
          </a:p>
          <a:p>
            <a:pPr algn="ctr"/>
            <a:r>
              <a:rPr lang="en-GB" sz="2100" b="1" dirty="0"/>
              <a:t>Private !</a:t>
            </a:r>
          </a:p>
          <a:p>
            <a:pPr algn="ctr"/>
            <a:r>
              <a:rPr lang="en-GB" sz="2100" b="1" dirty="0"/>
              <a:t>Confidential !!!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5194300" y="4016570"/>
            <a:ext cx="1581150" cy="98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Dimensions’ keys</a:t>
            </a:r>
          </a:p>
          <a:p>
            <a:pPr algn="ctr"/>
            <a:r>
              <a:rPr lang="en-GB" sz="1350" dirty="0"/>
              <a:t>end-user</a:t>
            </a:r>
          </a:p>
        </p:txBody>
      </p:sp>
      <p:sp>
        <p:nvSpPr>
          <p:cNvPr id="3" name="Flèche vers le haut 2"/>
          <p:cNvSpPr/>
          <p:nvPr/>
        </p:nvSpPr>
        <p:spPr>
          <a:xfrm>
            <a:off x="3734824" y="3149600"/>
            <a:ext cx="614927" cy="3973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à coins arrondis 8"/>
          <p:cNvSpPr/>
          <p:nvPr/>
        </p:nvSpPr>
        <p:spPr>
          <a:xfrm>
            <a:off x="2712627" y="2471862"/>
            <a:ext cx="2711450" cy="66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Exposition to external division </a:t>
            </a:r>
            <a:r>
              <a:rPr lang="en-GB" sz="1200" dirty="0"/>
              <a:t>(security team, business, production, …)</a:t>
            </a:r>
            <a:endParaRPr lang="en-GB" sz="1350" dirty="0"/>
          </a:p>
        </p:txBody>
      </p:sp>
      <p:sp>
        <p:nvSpPr>
          <p:cNvPr id="16" name="ZoneTexte 15"/>
          <p:cNvSpPr txBox="1"/>
          <p:nvPr/>
        </p:nvSpPr>
        <p:spPr>
          <a:xfrm>
            <a:off x="197752" y="1972335"/>
            <a:ext cx="18726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500" b="1" dirty="0"/>
              <a:t>Access in data source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180937" y="1975668"/>
            <a:ext cx="14879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500" b="1" dirty="0"/>
              <a:t>Translation zone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460502" y="1965663"/>
            <a:ext cx="222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500" b="1" dirty="0"/>
              <a:t>Access in data warehouse</a:t>
            </a:r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183631" y="2360611"/>
            <a:ext cx="8658962" cy="124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access </a:t>
            </a:r>
            <a:r>
              <a:rPr lang="en-GB" dirty="0" smtClean="0"/>
              <a:t>security - granularity</a:t>
            </a:r>
            <a:endParaRPr lang="en-GB" dirty="0"/>
          </a:p>
        </p:txBody>
      </p:sp>
      <p:sp>
        <p:nvSpPr>
          <p:cNvPr id="21" name="Bulle ronde 20"/>
          <p:cNvSpPr/>
          <p:nvPr/>
        </p:nvSpPr>
        <p:spPr>
          <a:xfrm>
            <a:off x="2196514" y="2387477"/>
            <a:ext cx="1483706" cy="929336"/>
          </a:xfrm>
          <a:prstGeom prst="wedgeEllipseCallout">
            <a:avLst>
              <a:gd name="adj1" fmla="val 95376"/>
              <a:gd name="adj2" fmla="val 10041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50" dirty="0"/>
          </a:p>
        </p:txBody>
      </p:sp>
      <p:sp>
        <p:nvSpPr>
          <p:cNvPr id="16" name="Organigramme : Multidocument 15"/>
          <p:cNvSpPr/>
          <p:nvPr/>
        </p:nvSpPr>
        <p:spPr>
          <a:xfrm>
            <a:off x="3773046" y="1934037"/>
            <a:ext cx="2703235" cy="12147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MS SharePoint</a:t>
            </a:r>
          </a:p>
          <a:p>
            <a:pPr algn="ctr"/>
            <a:r>
              <a:rPr lang="en-GB" sz="1200" dirty="0"/>
              <a:t>Foundation/ Standard/</a:t>
            </a:r>
          </a:p>
          <a:p>
            <a:pPr algn="ctr"/>
            <a:r>
              <a:rPr lang="en-GB" sz="1200" dirty="0" err="1"/>
              <a:t>Datazen</a:t>
            </a:r>
            <a:r>
              <a:rPr lang="en-GB" sz="1200" dirty="0"/>
              <a:t>, Power BI</a:t>
            </a:r>
          </a:p>
        </p:txBody>
      </p:sp>
      <p:sp>
        <p:nvSpPr>
          <p:cNvPr id="20" name="Étiquette 19"/>
          <p:cNvSpPr/>
          <p:nvPr/>
        </p:nvSpPr>
        <p:spPr>
          <a:xfrm>
            <a:off x="4735903" y="3712134"/>
            <a:ext cx="1275671" cy="67413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SSAS</a:t>
            </a:r>
          </a:p>
          <a:p>
            <a:pPr algn="ctr"/>
            <a:r>
              <a:rPr lang="en-GB" sz="1350" dirty="0"/>
              <a:t>tabular</a:t>
            </a:r>
          </a:p>
        </p:txBody>
      </p:sp>
      <p:sp>
        <p:nvSpPr>
          <p:cNvPr id="22" name="Flèche droite 21"/>
          <p:cNvSpPr/>
          <p:nvPr/>
        </p:nvSpPr>
        <p:spPr>
          <a:xfrm rot="16200000">
            <a:off x="5062316" y="3189085"/>
            <a:ext cx="717483" cy="32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Bulle ronde 27"/>
          <p:cNvSpPr/>
          <p:nvPr/>
        </p:nvSpPr>
        <p:spPr>
          <a:xfrm>
            <a:off x="2402607" y="2488551"/>
            <a:ext cx="1232903" cy="756253"/>
          </a:xfrm>
          <a:prstGeom prst="wedgeEllipseCallout">
            <a:avLst>
              <a:gd name="adj1" fmla="val 51163"/>
              <a:gd name="adj2" fmla="val 8877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This data access shouldn’t select sensitive or confidential data</a:t>
            </a:r>
          </a:p>
        </p:txBody>
      </p:sp>
      <p:cxnSp>
        <p:nvCxnSpPr>
          <p:cNvPr id="8" name="Connecteur droit 7"/>
          <p:cNvCxnSpPr/>
          <p:nvPr/>
        </p:nvCxnSpPr>
        <p:spPr>
          <a:xfrm flipH="1" flipV="1">
            <a:off x="315230" y="3384601"/>
            <a:ext cx="8632425" cy="1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15230" y="2387477"/>
            <a:ext cx="1920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High grain </a:t>
            </a:r>
          </a:p>
          <a:p>
            <a:r>
              <a:rPr lang="en-GB" b="1" dirty="0"/>
              <a:t>security definition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85510" y="3642213"/>
            <a:ext cx="1920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Fine grain </a:t>
            </a:r>
          </a:p>
          <a:p>
            <a:r>
              <a:rPr lang="en-GB" b="1" dirty="0"/>
              <a:t>security definition</a:t>
            </a:r>
          </a:p>
        </p:txBody>
      </p:sp>
      <p:sp>
        <p:nvSpPr>
          <p:cNvPr id="32" name="Cylindre 31"/>
          <p:cNvSpPr/>
          <p:nvPr/>
        </p:nvSpPr>
        <p:spPr>
          <a:xfrm>
            <a:off x="2817627" y="3720490"/>
            <a:ext cx="1119884" cy="7580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Data warehouse</a:t>
            </a:r>
          </a:p>
        </p:txBody>
      </p:sp>
      <p:sp>
        <p:nvSpPr>
          <p:cNvPr id="33" name="Flèche droite 32"/>
          <p:cNvSpPr/>
          <p:nvPr/>
        </p:nvSpPr>
        <p:spPr>
          <a:xfrm>
            <a:off x="3947409" y="4076973"/>
            <a:ext cx="778595" cy="32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Double flèche verticale 16"/>
          <p:cNvSpPr/>
          <p:nvPr/>
        </p:nvSpPr>
        <p:spPr>
          <a:xfrm rot="5400000">
            <a:off x="4164465" y="3495080"/>
            <a:ext cx="354381" cy="788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25" dirty="0"/>
              <a:t>Direct query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81" y="3733891"/>
            <a:ext cx="796975" cy="85010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6045244" y="3780712"/>
            <a:ext cx="156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Role-based security</a:t>
            </a:r>
          </a:p>
          <a:p>
            <a:r>
              <a:rPr lang="en-GB" sz="1350" dirty="0"/>
              <a:t>Row-based security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174996" y="1654536"/>
            <a:ext cx="2088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Page/report based security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5230" y="4812104"/>
            <a:ext cx="6022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Specific technics should be used during analytical model design: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600" dirty="0"/>
              <a:t>Specific DAX formulas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600" dirty="0"/>
              <a:t>Splitting dimensions and their attributes into confidence categories</a:t>
            </a:r>
          </a:p>
          <a:p>
            <a:pPr marL="257175" indent="-257175">
              <a:buFont typeface="+mj-lt"/>
              <a:buAutoNum type="arabicPeriod"/>
            </a:pPr>
            <a:r>
              <a:rPr lang="en-GB" sz="1600" dirty="0"/>
              <a:t>Perspectives</a:t>
            </a:r>
          </a:p>
        </p:txBody>
      </p:sp>
      <p:sp>
        <p:nvSpPr>
          <p:cNvPr id="18" name="Double flèche verticale 17"/>
          <p:cNvSpPr/>
          <p:nvPr/>
        </p:nvSpPr>
        <p:spPr>
          <a:xfrm rot="2185940">
            <a:off x="3644770" y="3066000"/>
            <a:ext cx="354381" cy="788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25" dirty="0"/>
              <a:t>T-</a:t>
            </a:r>
            <a:r>
              <a:rPr lang="en-GB" sz="825" dirty="0" err="1"/>
              <a:t>sql</a:t>
            </a:r>
            <a:endParaRPr lang="en-GB" sz="825" dirty="0"/>
          </a:p>
        </p:txBody>
      </p:sp>
    </p:spTree>
    <p:extLst>
      <p:ext uri="{BB962C8B-B14F-4D97-AF65-F5344CB8AC3E}">
        <p14:creationId xmlns:p14="http://schemas.microsoft.com/office/powerpoint/2010/main" val="8528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mining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How to </a:t>
            </a:r>
            <a:r>
              <a:rPr lang="en-US" dirty="0" smtClean="0"/>
              <a:t>know more about </a:t>
            </a:r>
            <a:r>
              <a:rPr lang="pl-PL" dirty="0" err="1" smtClean="0"/>
              <a:t>water</a:t>
            </a:r>
            <a:r>
              <a:rPr lang="pl-PL" dirty="0" smtClean="0"/>
              <a:t> </a:t>
            </a:r>
            <a:r>
              <a:rPr lang="en-US" dirty="0" smtClean="0"/>
              <a:t>volumes in networks</a:t>
            </a:r>
            <a:r>
              <a:rPr lang="pl-PL" dirty="0" smtClean="0"/>
              <a:t>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556792"/>
            <a:ext cx="3790440" cy="4680520"/>
          </a:xfrm>
        </p:spPr>
        <p:txBody>
          <a:bodyPr>
            <a:normAutofit/>
          </a:bodyPr>
          <a:lstStyle/>
          <a:p>
            <a:r>
              <a:rPr lang="pl-PL" sz="1800" dirty="0" err="1"/>
              <a:t>Goals</a:t>
            </a:r>
            <a:r>
              <a:rPr lang="pl-PL" sz="1800" dirty="0"/>
              <a:t> - </a:t>
            </a:r>
            <a:r>
              <a:rPr lang="pl-PL" sz="1800" dirty="0" err="1"/>
              <a:t>optimize</a:t>
            </a:r>
            <a:r>
              <a:rPr lang="pl-PL" sz="1800" dirty="0"/>
              <a:t> </a:t>
            </a:r>
            <a:r>
              <a:rPr lang="pl-PL" sz="1800" dirty="0" err="1"/>
              <a:t>costs</a:t>
            </a:r>
            <a:r>
              <a:rPr lang="pl-PL" sz="1800" dirty="0"/>
              <a:t> and </a:t>
            </a:r>
            <a:r>
              <a:rPr lang="pl-PL" sz="1800" dirty="0" err="1"/>
              <a:t>switch</a:t>
            </a:r>
            <a:r>
              <a:rPr lang="pl-PL" sz="1800" dirty="0"/>
              <a:t> to </a:t>
            </a:r>
            <a:r>
              <a:rPr lang="pl-PL" sz="1800" dirty="0" err="1"/>
              <a:t>proactive</a:t>
            </a:r>
            <a:r>
              <a:rPr lang="pl-PL" sz="1800" dirty="0"/>
              <a:t> management by:</a:t>
            </a:r>
          </a:p>
          <a:p>
            <a:pPr lvl="1"/>
            <a:r>
              <a:rPr lang="en-US" sz="1500" dirty="0"/>
              <a:t>Better understanding of impact from rain and underground water level</a:t>
            </a:r>
          </a:p>
          <a:p>
            <a:pPr lvl="1"/>
            <a:r>
              <a:rPr lang="en-US" sz="1500" dirty="0"/>
              <a:t>Better capacity to predict volumes to manage in future</a:t>
            </a:r>
            <a:endParaRPr lang="pl-PL" sz="1500" dirty="0"/>
          </a:p>
          <a:p>
            <a:pPr lvl="1"/>
            <a:r>
              <a:rPr lang="pl-PL" sz="1500" dirty="0" err="1"/>
              <a:t>Localize</a:t>
            </a:r>
            <a:r>
              <a:rPr lang="pl-PL" sz="1500" dirty="0"/>
              <a:t> </a:t>
            </a:r>
            <a:r>
              <a:rPr lang="pl-PL" sz="1500" dirty="0" err="1"/>
              <a:t>water</a:t>
            </a:r>
            <a:r>
              <a:rPr lang="pl-PL" sz="1500" dirty="0"/>
              <a:t> </a:t>
            </a:r>
            <a:r>
              <a:rPr lang="pl-PL" sz="1500" dirty="0" err="1"/>
              <a:t>leakage</a:t>
            </a:r>
            <a:endParaRPr lang="pl-PL" sz="1500" dirty="0"/>
          </a:p>
          <a:p>
            <a:pPr lvl="1"/>
            <a:r>
              <a:rPr lang="pl-PL" sz="1500" dirty="0" err="1"/>
              <a:t>Categorize</a:t>
            </a:r>
            <a:r>
              <a:rPr lang="pl-PL" sz="1500" dirty="0"/>
              <a:t> </a:t>
            </a:r>
            <a:r>
              <a:rPr lang="pl-PL" sz="1500" dirty="0" err="1"/>
              <a:t>sectors</a:t>
            </a:r>
            <a:endParaRPr lang="pl-PL" sz="1500" dirty="0"/>
          </a:p>
          <a:p>
            <a:r>
              <a:rPr lang="pl-PL" dirty="0" smtClean="0"/>
              <a:t>R for:</a:t>
            </a:r>
          </a:p>
          <a:p>
            <a:pPr lvl="1"/>
            <a:r>
              <a:rPr lang="pl-PL" sz="1650" dirty="0"/>
              <a:t>Data </a:t>
            </a:r>
            <a:r>
              <a:rPr lang="pl-PL" sz="1650" dirty="0" err="1"/>
              <a:t>exploration</a:t>
            </a:r>
            <a:endParaRPr lang="pl-PL" sz="1650" dirty="0"/>
          </a:p>
          <a:p>
            <a:pPr lvl="1"/>
            <a:r>
              <a:rPr lang="pl-PL" sz="1650" dirty="0" err="1"/>
              <a:t>Replacing</a:t>
            </a:r>
            <a:r>
              <a:rPr lang="pl-PL" sz="1650" dirty="0"/>
              <a:t> </a:t>
            </a:r>
            <a:r>
              <a:rPr lang="en-US" sz="1650" dirty="0"/>
              <a:t>missing values </a:t>
            </a:r>
            <a:endParaRPr lang="pl-PL" sz="1650" dirty="0"/>
          </a:p>
          <a:p>
            <a:pPr lvl="1"/>
            <a:r>
              <a:rPr lang="pl-PL" sz="1650" dirty="0" err="1"/>
              <a:t>Tuning</a:t>
            </a:r>
            <a:r>
              <a:rPr lang="pl-PL" sz="1650" dirty="0"/>
              <a:t> ML </a:t>
            </a:r>
            <a:r>
              <a:rPr lang="pl-PL" sz="1650" dirty="0" err="1"/>
              <a:t>algorithms</a:t>
            </a:r>
            <a:endParaRPr lang="pl-PL" sz="1650" dirty="0"/>
          </a:p>
          <a:p>
            <a:r>
              <a:rPr lang="pl-PL" sz="1800" dirty="0"/>
              <a:t>SSAS ML for:</a:t>
            </a:r>
          </a:p>
          <a:p>
            <a:pPr lvl="1"/>
            <a:r>
              <a:rPr lang="pl-PL" sz="1650" dirty="0"/>
              <a:t>Time </a:t>
            </a:r>
            <a:r>
              <a:rPr lang="pl-PL" sz="1650" dirty="0" err="1"/>
              <a:t>series</a:t>
            </a:r>
            <a:r>
              <a:rPr lang="pl-PL" sz="1650" dirty="0"/>
              <a:t> </a:t>
            </a:r>
            <a:r>
              <a:rPr lang="pl-PL" sz="1650" dirty="0" err="1"/>
              <a:t>predictions</a:t>
            </a:r>
            <a:endParaRPr lang="pl-PL" sz="1650" dirty="0"/>
          </a:p>
          <a:p>
            <a:pPr lvl="1"/>
            <a:r>
              <a:rPr lang="pl-PL" sz="1650" dirty="0"/>
              <a:t>Clustering</a:t>
            </a:r>
          </a:p>
        </p:txBody>
      </p:sp>
      <p:pic>
        <p:nvPicPr>
          <p:cNvPr id="1026" name="Picture 3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2767558"/>
            <a:ext cx="2700300" cy="14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Obraz 6" descr="image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07" y="4308134"/>
            <a:ext cx="2558777" cy="130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23" y="1920478"/>
            <a:ext cx="3780744" cy="96153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508" y="2060848"/>
            <a:ext cx="4968492" cy="33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achieved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Major achievements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65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dirty="0"/>
              <a:t>BI environment is an open platform for data de-normalization dedicated for data analysis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BI team members are in charge of data modelling, inputting metadata and extended properties only</a:t>
            </a:r>
            <a:endParaRPr lang="en-GB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Automatic ETL generation – short cycles in project, many iterations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Data quality - open interfaces for business (data clerk, data analyst, data researcher)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Ability to deliver self-service BI for end-users</a:t>
            </a:r>
          </a:p>
        </p:txBody>
      </p:sp>
    </p:spTree>
    <p:extLst>
      <p:ext uri="{BB962C8B-B14F-4D97-AF65-F5344CB8AC3E}">
        <p14:creationId xmlns:p14="http://schemas.microsoft.com/office/powerpoint/2010/main" val="33491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difficulties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Data source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Data source’s model not stable?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Data source do not provide high-water-mark?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Data source </a:t>
            </a:r>
            <a:r>
              <a:rPr lang="en-GB" dirty="0"/>
              <a:t>never reports </a:t>
            </a:r>
            <a:r>
              <a:rPr lang="en-GB" dirty="0" smtClean="0"/>
              <a:t>deleted rows?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Performance tuning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smtClean="0"/>
              <a:t>Propagation of data changes in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Data quality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8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Contacts</a:t>
            </a:r>
          </a:p>
          <a:p>
            <a:r>
              <a:rPr lang="en-GB" sz="2400" dirty="0" smtClean="0">
                <a:hlinkClick r:id="rId2"/>
              </a:rPr>
              <a:t>marcin@sqlexpert.pl</a:t>
            </a:r>
            <a:endParaRPr lang="en-GB" sz="2400" dirty="0" smtClean="0"/>
          </a:p>
          <a:p>
            <a:r>
              <a:rPr lang="en-GB" sz="2400" dirty="0" smtClean="0">
                <a:hlinkClick r:id="rId3"/>
              </a:rPr>
              <a:t>slawomir.malinowski@saur.com</a:t>
            </a:r>
            <a:endParaRPr lang="en-GB" sz="2400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19740468">
            <a:off x="5175217" y="2335479"/>
            <a:ext cx="1666162" cy="74635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fr-FR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Merci!</a:t>
            </a:r>
          </a:p>
        </p:txBody>
      </p:sp>
      <p:sp>
        <p:nvSpPr>
          <p:cNvPr id="5" name="Rectangle 4"/>
          <p:cNvSpPr/>
          <p:nvPr/>
        </p:nvSpPr>
        <p:spPr>
          <a:xfrm rot="19740468">
            <a:off x="4835497" y="3015722"/>
            <a:ext cx="3035704" cy="74635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fr-FR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Dziękujemy</a:t>
            </a:r>
            <a:r>
              <a:rPr lang="fr-FR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!</a:t>
            </a:r>
          </a:p>
        </p:txBody>
      </p:sp>
      <p:sp>
        <p:nvSpPr>
          <p:cNvPr id="6" name="Rectangle 5"/>
          <p:cNvSpPr/>
          <p:nvPr/>
        </p:nvSpPr>
        <p:spPr>
          <a:xfrm rot="19740468">
            <a:off x="5459026" y="3833617"/>
            <a:ext cx="2753318" cy="74635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fr-FR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Thank</a:t>
            </a:r>
            <a:r>
              <a:rPr lang="fr-FR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 </a:t>
            </a:r>
            <a:r>
              <a:rPr lang="fr-FR" sz="4400" b="1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you</a:t>
            </a:r>
            <a:r>
              <a:rPr lang="fr-FR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4336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273"/>
            <a:ext cx="9144000" cy="56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Saur Group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Third water and waste water company in France from turnover standpoint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50" dirty="0"/>
              <a:t>Water and waste water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50" dirty="0"/>
              <a:t>Waste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50" dirty="0"/>
              <a:t>Engineering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50" dirty="0"/>
              <a:t>Infrastructure services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50" dirty="0"/>
              <a:t>Leisure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Head-office in </a:t>
            </a:r>
            <a:r>
              <a:rPr lang="en-GB" dirty="0" err="1" smtClean="0"/>
              <a:t>Guyancourt</a:t>
            </a:r>
            <a:r>
              <a:rPr lang="en-GB" dirty="0" smtClean="0"/>
              <a:t> near Paris, +12000 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Present in international market: Poland, Spain, Kingdom of Saudi Arabia, Scotland, Armenia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€1,7 </a:t>
            </a:r>
            <a:r>
              <a:rPr lang="en-GB" dirty="0" err="1" smtClean="0"/>
              <a:t>bln</a:t>
            </a:r>
            <a:r>
              <a:rPr lang="en-GB" dirty="0" smtClean="0"/>
              <a:t> of revenue in 2014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www.saur.com</a:t>
            </a:r>
          </a:p>
        </p:txBody>
      </p:sp>
      <p:pic>
        <p:nvPicPr>
          <p:cNvPr id="4" name="Picture 22" descr="http://upload.wikimedia.org/wikipedia/fr/thumb/2/2c/Saur_logo.svg/655px-Saur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72482"/>
            <a:ext cx="1634159" cy="114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0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Business Intelligence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dirty="0" smtClean="0"/>
              <a:t>Smart Technology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Phoenix Program – digital transformation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20 business and IT projects</a:t>
            </a:r>
            <a:endParaRPr lang="en-GB" dirty="0"/>
          </a:p>
          <a:p>
            <a:pPr marL="342900" lvl="1" indent="0">
              <a:buNone/>
            </a:pPr>
            <a:endParaRPr lang="en-GB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60479"/>
            <a:ext cx="427091" cy="45132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73" y="1491854"/>
            <a:ext cx="1476911" cy="154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5" y="3898232"/>
            <a:ext cx="299483" cy="297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48" y="3898232"/>
            <a:ext cx="299427" cy="297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64" y="3898232"/>
            <a:ext cx="299470" cy="297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41" y="3898232"/>
            <a:ext cx="299416" cy="297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33" y="3898232"/>
            <a:ext cx="299393" cy="297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3" y="4246772"/>
            <a:ext cx="299261" cy="2970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17" y="3898232"/>
            <a:ext cx="299444" cy="297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99" y="4246772"/>
            <a:ext cx="299627" cy="2970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72" y="4246772"/>
            <a:ext cx="299442" cy="297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88" y="4246772"/>
            <a:ext cx="299438" cy="2970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3" y="4595311"/>
            <a:ext cx="299259" cy="297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19" y="4246772"/>
            <a:ext cx="299429" cy="2970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63" y="4595311"/>
            <a:ext cx="297000" cy="29700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38" y="4239933"/>
            <a:ext cx="299429" cy="297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4" y="4943850"/>
            <a:ext cx="299475" cy="29700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68" y="4595311"/>
            <a:ext cx="299417" cy="29700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35" y="4943850"/>
            <a:ext cx="299429" cy="29700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389" y="4588472"/>
            <a:ext cx="299417" cy="297000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40" y="4924578"/>
            <a:ext cx="299438" cy="29700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93" y="5317866"/>
            <a:ext cx="299261" cy="296780"/>
          </a:xfrm>
          <a:prstGeom prst="rect">
            <a:avLst/>
          </a:prstGeom>
        </p:spPr>
      </p:pic>
      <p:grpSp>
        <p:nvGrpSpPr>
          <p:cNvPr id="36" name="Groupe 72"/>
          <p:cNvGrpSpPr/>
          <p:nvPr/>
        </p:nvGrpSpPr>
        <p:grpSpPr>
          <a:xfrm>
            <a:off x="894602" y="5375323"/>
            <a:ext cx="365150" cy="364124"/>
            <a:chOff x="2432720" y="1197072"/>
            <a:chExt cx="3672088" cy="3528072"/>
          </a:xfrm>
        </p:grpSpPr>
        <p:sp>
          <p:nvSpPr>
            <p:cNvPr id="38" name="Arc 37"/>
            <p:cNvSpPr/>
            <p:nvPr/>
          </p:nvSpPr>
          <p:spPr>
            <a:xfrm>
              <a:off x="2432720" y="1197072"/>
              <a:ext cx="3672088" cy="3528072"/>
            </a:xfrm>
            <a:prstGeom prst="arc">
              <a:avLst>
                <a:gd name="adj1" fmla="val 16200000"/>
                <a:gd name="adj2" fmla="val 46443"/>
              </a:avLst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40" name="Arc 39"/>
            <p:cNvSpPr/>
            <p:nvPr/>
          </p:nvSpPr>
          <p:spPr>
            <a:xfrm>
              <a:off x="2767848" y="1694044"/>
              <a:ext cx="2850860" cy="2739052"/>
            </a:xfrm>
            <a:prstGeom prst="arc">
              <a:avLst>
                <a:gd name="adj1" fmla="val 16200000"/>
                <a:gd name="adj2" fmla="val 46443"/>
              </a:avLst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42" name="Arc 41"/>
            <p:cNvSpPr/>
            <p:nvPr/>
          </p:nvSpPr>
          <p:spPr>
            <a:xfrm>
              <a:off x="3152800" y="2218822"/>
              <a:ext cx="1915034" cy="1856935"/>
            </a:xfrm>
            <a:prstGeom prst="arc">
              <a:avLst>
                <a:gd name="adj1" fmla="val 16200000"/>
                <a:gd name="adj2" fmla="val 46443"/>
              </a:avLst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pic>
        <p:nvPicPr>
          <p:cNvPr id="44" name="Image 43" descr="footer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484804" y="3209257"/>
            <a:ext cx="2228850" cy="3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/>
              <a:t>framework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Former environment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62" y="1903023"/>
            <a:ext cx="6626032" cy="4179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Data marts in RDBMS (MS SQL Server </a:t>
            </a:r>
            <a:r>
              <a:rPr lang="pl-PL" dirty="0" smtClean="0"/>
              <a:t>2008 R2 </a:t>
            </a:r>
            <a:r>
              <a:rPr lang="en-GB" dirty="0" smtClean="0"/>
              <a:t>Standard)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Conforming for some dimensions (organization)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More than 2</a:t>
            </a:r>
            <a:r>
              <a:rPr lang="pl-PL" dirty="0" smtClean="0"/>
              <a:t> </a:t>
            </a:r>
            <a:r>
              <a:rPr lang="en-GB" dirty="0" smtClean="0"/>
              <a:t>000 SSRS printouts published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Printouts executed during night treatment and distributed within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Long duration of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SSAS in multidimensional mode (3 cubes)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SSIS almost not used, integration based on stored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SSRS developers spread in the 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Business rules hard-coded in IT solutions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02" y="1899575"/>
            <a:ext cx="2227771" cy="152287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25" y="3790780"/>
            <a:ext cx="2271848" cy="19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 project’s objectives and ambitions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Common environment for enterprise data analysis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Analyse data across business units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Data quality processes managed by business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Self-service BI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Prediction models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Agility and results of each iteration controlled by business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400" dirty="0"/>
              <a:t> Only MS SQL Server 2014 components</a:t>
            </a:r>
          </a:p>
        </p:txBody>
      </p:sp>
    </p:spTree>
    <p:extLst>
      <p:ext uri="{BB962C8B-B14F-4D97-AF65-F5344CB8AC3E}">
        <p14:creationId xmlns:p14="http://schemas.microsoft.com/office/powerpoint/2010/main" val="41777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2398</Words>
  <Application>Microsoft Office PowerPoint</Application>
  <PresentationFormat>Pokaz na ekranie (4:3)</PresentationFormat>
  <Paragraphs>622</Paragraphs>
  <Slides>49</Slides>
  <Notes>3</Notes>
  <HiddenSlides>3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Wingdings</vt:lpstr>
      <vt:lpstr>Office Theme</vt:lpstr>
      <vt:lpstr>Prezentacja programu PowerPoint</vt:lpstr>
      <vt:lpstr>How to build Enterprise BI in agile manner</vt:lpstr>
      <vt:lpstr>Agenda</vt:lpstr>
      <vt:lpstr>Marcin Szeliga</vt:lpstr>
      <vt:lpstr>Saur Group</vt:lpstr>
      <vt:lpstr>Project Business Intelligence</vt:lpstr>
      <vt:lpstr>Project framework</vt:lpstr>
      <vt:lpstr>Former environment</vt:lpstr>
      <vt:lpstr>BI project’s objectives and ambitions</vt:lpstr>
      <vt:lpstr>Hub-and-Spoke architecture</vt:lpstr>
      <vt:lpstr>Execute numerous steps in BI project</vt:lpstr>
      <vt:lpstr>PRocCesS and organization</vt:lpstr>
      <vt:lpstr>How to bind business and BI technology?</vt:lpstr>
      <vt:lpstr>Working lifecycle for business consultants, data analysts, data clerks and BI team</vt:lpstr>
      <vt:lpstr>architecture</vt:lpstr>
      <vt:lpstr>Physical architecture</vt:lpstr>
      <vt:lpstr>Logical architecture</vt:lpstr>
      <vt:lpstr>Visualization – Power BI</vt:lpstr>
      <vt:lpstr>Development Environment</vt:lpstr>
      <vt:lpstr>Project’s time factors</vt:lpstr>
      <vt:lpstr>Boosting ETL development</vt:lpstr>
      <vt:lpstr>Development methodology</vt:lpstr>
      <vt:lpstr>ETL</vt:lpstr>
      <vt:lpstr>ETL – data flow</vt:lpstr>
      <vt:lpstr>Some important facts</vt:lpstr>
      <vt:lpstr>How does it work? First you need to export data….. ETL1</vt:lpstr>
      <vt:lpstr>ETL1 in pictures</vt:lpstr>
      <vt:lpstr>ETL1 (CRM)</vt:lpstr>
      <vt:lpstr>Second you need to transform your data…</vt:lpstr>
      <vt:lpstr>ETL2 in pictures</vt:lpstr>
      <vt:lpstr>ETL2 (CRM)</vt:lpstr>
      <vt:lpstr>Data quality</vt:lpstr>
      <vt:lpstr>Data quality issues - where they are?</vt:lpstr>
      <vt:lpstr>Data quality issues - where they are?</vt:lpstr>
      <vt:lpstr>Data quality scenarios for dimension Deriving new dimension</vt:lpstr>
      <vt:lpstr>Data quality scenarios for dimension Assessment of existing dimension</vt:lpstr>
      <vt:lpstr>Data quality scenarios for dimension Processing of single attribute by DQS’s simple domain</vt:lpstr>
      <vt:lpstr>Data quality - architecture</vt:lpstr>
      <vt:lpstr>Data access - security</vt:lpstr>
      <vt:lpstr>Data access security - concept</vt:lpstr>
      <vt:lpstr>Data access security – translation zone</vt:lpstr>
      <vt:lpstr>Data access security - granularity</vt:lpstr>
      <vt:lpstr>Data mining</vt:lpstr>
      <vt:lpstr>How to know more about water volumes in networks ?</vt:lpstr>
      <vt:lpstr>Results achieved</vt:lpstr>
      <vt:lpstr>Major achievements</vt:lpstr>
      <vt:lpstr>Some difficulties</vt:lpstr>
      <vt:lpstr>Prezentacja programu PowerPoint</vt:lpstr>
      <vt:lpstr>Prezentacja programu PowerPoint</vt:lpstr>
    </vt:vector>
  </TitlesOfParts>
  <Company>PLSSUG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Marcin Szeliga</cp:lastModifiedBy>
  <cp:revision>216</cp:revision>
  <dcterms:created xsi:type="dcterms:W3CDTF">2011-11-24T02:19:03Z</dcterms:created>
  <dcterms:modified xsi:type="dcterms:W3CDTF">2016-05-09T09:52:25Z</dcterms:modified>
</cp:coreProperties>
</file>