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92" r:id="rId2"/>
    <p:sldId id="290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16" r:id="rId12"/>
    <p:sldId id="302" r:id="rId13"/>
    <p:sldId id="303" r:id="rId14"/>
    <p:sldId id="304" r:id="rId15"/>
    <p:sldId id="305" r:id="rId16"/>
    <p:sldId id="306" r:id="rId17"/>
    <p:sldId id="307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29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5501" autoAdjust="0"/>
  </p:normalViewPr>
  <p:slideViewPr>
    <p:cSldViewPr>
      <p:cViewPr varScale="1">
        <p:scale>
          <a:sx n="83" d="100"/>
          <a:sy n="83" d="100"/>
        </p:scale>
        <p:origin x="145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32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9CA49-2710-433E-ABB8-A4798B0CF6D4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906ACD-4EAD-4FD8-AE30-F01FC7A2A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965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B4422-3DC8-45BE-B0A0-D87D16501A8D}" type="datetimeFigureOut">
              <a:rPr lang="en-US" smtClean="0"/>
              <a:pPr/>
              <a:t>5/16/2017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B941C-C958-4D16-B65B-3FFA13E93F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316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038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06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092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3"/>
            <a:ext cx="7772400" cy="1470025"/>
          </a:xfrm>
        </p:spPr>
        <p:txBody>
          <a:bodyPr>
            <a:normAutofit/>
          </a:bodyPr>
          <a:lstStyle>
            <a:lvl1pPr algn="ctr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rgbClr val="1F497D"/>
                </a:solidFill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1" y="70846"/>
            <a:ext cx="1192817" cy="1197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456" y="253014"/>
            <a:ext cx="3647870" cy="87933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941" y="272422"/>
            <a:ext cx="2739662" cy="79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97478"/>
      </p:ext>
    </p:extLst>
  </p:cSld>
  <p:clrMapOvr>
    <a:masterClrMapping/>
  </p:clrMapOvr>
  <p:hf sldNum="0" hd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8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527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err="1"/>
              <a:t>SQLDay</a:t>
            </a:r>
            <a:r>
              <a:rPr lang="pl-PL" dirty="0"/>
              <a:t> 2017</a:t>
            </a:r>
          </a:p>
        </p:txBody>
      </p:sp>
    </p:spTree>
    <p:extLst>
      <p:ext uri="{BB962C8B-B14F-4D97-AF65-F5344CB8AC3E}">
        <p14:creationId xmlns:p14="http://schemas.microsoft.com/office/powerpoint/2010/main" val="2730682691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6"/>
            <a:ext cx="2057400" cy="5851525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6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8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527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err="1"/>
              <a:t>SQLDay</a:t>
            </a:r>
            <a:r>
              <a:rPr lang="pl-PL" dirty="0"/>
              <a:t> 2017</a:t>
            </a:r>
          </a:p>
        </p:txBody>
      </p:sp>
    </p:spTree>
    <p:extLst>
      <p:ext uri="{BB962C8B-B14F-4D97-AF65-F5344CB8AC3E}">
        <p14:creationId xmlns:p14="http://schemas.microsoft.com/office/powerpoint/2010/main" val="755144808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2552700" y="6400800"/>
            <a:ext cx="4038600" cy="38100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05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SQLDay</a:t>
            </a:r>
            <a:r>
              <a:rPr kumimoji="0" lang="pl-PL" sz="105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2017</a:t>
            </a:r>
          </a:p>
        </p:txBody>
      </p:sp>
    </p:spTree>
    <p:extLst>
      <p:ext uri="{BB962C8B-B14F-4D97-AF65-F5344CB8AC3E}">
        <p14:creationId xmlns:p14="http://schemas.microsoft.com/office/powerpoint/2010/main" val="3812192610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8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527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err="1"/>
              <a:t>SQLDay</a:t>
            </a:r>
            <a:r>
              <a:rPr lang="pl-PL" dirty="0"/>
              <a:t> 2017</a:t>
            </a:r>
          </a:p>
        </p:txBody>
      </p:sp>
    </p:spTree>
    <p:extLst>
      <p:ext uri="{BB962C8B-B14F-4D97-AF65-F5344CB8AC3E}">
        <p14:creationId xmlns:p14="http://schemas.microsoft.com/office/powerpoint/2010/main" val="2857959542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8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527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err="1"/>
              <a:t>SQLDay</a:t>
            </a:r>
            <a:r>
              <a:rPr lang="pl-PL" dirty="0"/>
              <a:t> 2017</a:t>
            </a:r>
          </a:p>
        </p:txBody>
      </p:sp>
    </p:spTree>
    <p:extLst>
      <p:ext uri="{BB962C8B-B14F-4D97-AF65-F5344CB8AC3E}">
        <p14:creationId xmlns:p14="http://schemas.microsoft.com/office/powerpoint/2010/main" val="216900796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8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52700" y="6400801"/>
            <a:ext cx="4038600" cy="381000"/>
          </a:xfrm>
        </p:spPr>
        <p:txBody>
          <a:bodyPr/>
          <a:lstStyle>
            <a:lvl1pPr marL="0" marR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5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pl-PL" dirty="0" err="1"/>
              <a:t>SQLDay</a:t>
            </a:r>
            <a:r>
              <a:rPr lang="pl-PL" dirty="0"/>
              <a:t> 2017</a:t>
            </a:r>
          </a:p>
        </p:txBody>
      </p:sp>
    </p:spTree>
    <p:extLst>
      <p:ext uri="{BB962C8B-B14F-4D97-AF65-F5344CB8AC3E}">
        <p14:creationId xmlns:p14="http://schemas.microsoft.com/office/powerpoint/2010/main" val="671104422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8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52700" y="6400801"/>
            <a:ext cx="4038600" cy="381000"/>
          </a:xfrm>
        </p:spPr>
        <p:txBody>
          <a:bodyPr/>
          <a:lstStyle>
            <a:lvl1pPr marL="0" marR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5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pl-PL" dirty="0" err="1"/>
              <a:t>SQLDay</a:t>
            </a:r>
            <a:r>
              <a:rPr lang="pl-PL" dirty="0"/>
              <a:t> 2017</a:t>
            </a:r>
          </a:p>
        </p:txBody>
      </p:sp>
    </p:spTree>
    <p:extLst>
      <p:ext uri="{BB962C8B-B14F-4D97-AF65-F5344CB8AC3E}">
        <p14:creationId xmlns:p14="http://schemas.microsoft.com/office/powerpoint/2010/main" val="2609934172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8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527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err="1"/>
              <a:t>SQLDay</a:t>
            </a:r>
            <a:r>
              <a:rPr lang="pl-PL" dirty="0"/>
              <a:t> 2017</a:t>
            </a:r>
          </a:p>
        </p:txBody>
      </p:sp>
    </p:spTree>
    <p:extLst>
      <p:ext uri="{BB962C8B-B14F-4D97-AF65-F5344CB8AC3E}">
        <p14:creationId xmlns:p14="http://schemas.microsoft.com/office/powerpoint/2010/main" val="108149127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8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527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err="1"/>
              <a:t>SQLDay</a:t>
            </a:r>
            <a:r>
              <a:rPr lang="pl-PL" dirty="0"/>
              <a:t> 2017</a:t>
            </a:r>
          </a:p>
        </p:txBody>
      </p:sp>
    </p:spTree>
    <p:extLst>
      <p:ext uri="{BB962C8B-B14F-4D97-AF65-F5344CB8AC3E}">
        <p14:creationId xmlns:p14="http://schemas.microsoft.com/office/powerpoint/2010/main" val="2546647315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8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527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err="1"/>
              <a:t>SQLDay</a:t>
            </a:r>
            <a:r>
              <a:rPr lang="pl-PL" dirty="0"/>
              <a:t> 2017</a:t>
            </a:r>
          </a:p>
        </p:txBody>
      </p:sp>
    </p:spTree>
    <p:extLst>
      <p:ext uri="{BB962C8B-B14F-4D97-AF65-F5344CB8AC3E}">
        <p14:creationId xmlns:p14="http://schemas.microsoft.com/office/powerpoint/2010/main" val="793878785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60320" y="6684264"/>
            <a:ext cx="4038600" cy="914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b="1">
                <a:solidFill>
                  <a:schemeClr val="bg1"/>
                </a:solidFill>
              </a:defRPr>
            </a:lvl1pPr>
          </a:lstStyle>
          <a:p>
            <a:r>
              <a:rPr lang="en-US"/>
              <a:t>Microsoft Certified Master: SQL Server ® 2008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-1" y="-3"/>
            <a:ext cx="9144000" cy="6866107"/>
            <a:chOff x="-1" y="-3"/>
            <a:chExt cx="9144000" cy="6866107"/>
          </a:xfrm>
        </p:grpSpPr>
        <p:sp>
          <p:nvSpPr>
            <p:cNvPr id="9" name="Rectangle 8"/>
            <p:cNvSpPr/>
            <p:nvPr/>
          </p:nvSpPr>
          <p:spPr>
            <a:xfrm>
              <a:off x="1" y="-3"/>
              <a:ext cx="9143998" cy="85592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  <a:alpha val="41000"/>
                  </a:schemeClr>
                </a:gs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accent1">
                    <a:tint val="23500"/>
                    <a:satMod val="160000"/>
                    <a:alpha val="16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  <a:alpha val="41000"/>
                      </a:schemeClr>
                    </a:gs>
                    <a:gs pos="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16000"/>
                      </a:schemeClr>
                    </a:gs>
                  </a:gsLst>
                  <a:lin ang="5400000" scaled="1"/>
                  <a:tileRect/>
                </a:gradFill>
              </a:endParaRPr>
            </a:p>
          </p:txBody>
        </p:sp>
        <p:pic>
          <p:nvPicPr>
            <p:cNvPr id="10" name="Picture 3"/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55" t="3457"/>
            <a:stretch/>
          </p:blipFill>
          <p:spPr bwMode="auto">
            <a:xfrm>
              <a:off x="2" y="1625"/>
              <a:ext cx="280235" cy="1333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-1" y="6400800"/>
              <a:ext cx="9144000" cy="465304"/>
            </a:xfrm>
            <a:prstGeom prst="rect">
              <a:avLst/>
            </a:prstGeom>
            <a:gradFill flip="none" rotWithShape="1">
              <a:gsLst>
                <a:gs pos="56000">
                  <a:schemeClr val="tx1">
                    <a:alpha val="93000"/>
                  </a:schemeClr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  <a:alpha val="16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pic>
        <p:nvPicPr>
          <p:cNvPr id="12" name="Obraz 21"/>
          <p:cNvPicPr/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9" y="6448433"/>
            <a:ext cx="411500" cy="411500"/>
          </a:xfrm>
          <a:prstGeom prst="rect">
            <a:avLst/>
          </a:prstGeom>
        </p:spPr>
      </p:pic>
      <p:pic>
        <p:nvPicPr>
          <p:cNvPr id="2050" name="Picture 2" descr="F:\!My Stuff!\PLSSUG\SQLDay Lite 2013\logo_SQLDay_Generic_Transparent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32062" y="6421432"/>
            <a:ext cx="1604434" cy="38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7"/>
          <p:cNvGrpSpPr/>
          <p:nvPr userDrawn="1"/>
        </p:nvGrpSpPr>
        <p:grpSpPr>
          <a:xfrm>
            <a:off x="-1" y="-3"/>
            <a:ext cx="9144000" cy="6866107"/>
            <a:chOff x="-1" y="-3"/>
            <a:chExt cx="9144000" cy="6866107"/>
          </a:xfrm>
        </p:grpSpPr>
        <p:sp>
          <p:nvSpPr>
            <p:cNvPr id="14" name="Rectangle 8"/>
            <p:cNvSpPr/>
            <p:nvPr/>
          </p:nvSpPr>
          <p:spPr>
            <a:xfrm>
              <a:off x="1" y="-3"/>
              <a:ext cx="9143998" cy="85592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  <a:alpha val="41000"/>
                  </a:schemeClr>
                </a:gs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accent1">
                    <a:tint val="23500"/>
                    <a:satMod val="160000"/>
                    <a:alpha val="16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  <a:alpha val="41000"/>
                      </a:schemeClr>
                    </a:gs>
                    <a:gs pos="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16000"/>
                      </a:schemeClr>
                    </a:gs>
                  </a:gsLst>
                  <a:lin ang="5400000" scaled="1"/>
                  <a:tileRect/>
                </a:gradFill>
              </a:endParaRPr>
            </a:p>
          </p:txBody>
        </p:sp>
        <p:pic>
          <p:nvPicPr>
            <p:cNvPr id="15" name="Picture 3"/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55" t="3457"/>
            <a:stretch/>
          </p:blipFill>
          <p:spPr bwMode="auto">
            <a:xfrm>
              <a:off x="2" y="1625"/>
              <a:ext cx="280235" cy="1333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Rectangle 10"/>
            <p:cNvSpPr/>
            <p:nvPr userDrawn="1"/>
          </p:nvSpPr>
          <p:spPr>
            <a:xfrm>
              <a:off x="-1" y="6400800"/>
              <a:ext cx="9144000" cy="465304"/>
            </a:xfrm>
            <a:prstGeom prst="rect">
              <a:avLst/>
            </a:prstGeom>
            <a:gradFill flip="none" rotWithShape="1">
              <a:gsLst>
                <a:gs pos="56000">
                  <a:schemeClr val="tx1">
                    <a:alpha val="93000"/>
                  </a:schemeClr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  <a:alpha val="16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pic>
        <p:nvPicPr>
          <p:cNvPr id="17" name="Obraz 21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9" y="6448433"/>
            <a:ext cx="411500" cy="411500"/>
          </a:xfrm>
          <a:prstGeom prst="rect">
            <a:avLst/>
          </a:prstGeom>
        </p:spPr>
      </p:pic>
      <p:pic>
        <p:nvPicPr>
          <p:cNvPr id="18" name="Picture 2" descr="F:\!My Stuff!\PLSSUG\SQLDay Lite 2013\logo_SQLDay_Generic_Transparent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32062" y="6421432"/>
            <a:ext cx="1604434" cy="38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Obraz 5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99" y="6367220"/>
            <a:ext cx="1733921" cy="53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005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685783" rtl="0" eaLnBrk="1" latinLnBrk="0" hangingPunct="1">
        <a:spcBef>
          <a:spcPct val="0"/>
        </a:spcBef>
        <a:buNone/>
        <a:defRPr sz="3300" b="1" kern="1200">
          <a:solidFill>
            <a:srgbClr val="1F497D"/>
          </a:solidFill>
          <a:latin typeface="+mj-lt"/>
          <a:ea typeface="+mj-ea"/>
          <a:cs typeface="+mj-cs"/>
        </a:defRPr>
      </a:lvl1pPr>
    </p:titleStyle>
    <p:bodyStyle>
      <a:lvl1pPr marL="257168" indent="-257168" algn="l" defTabSz="685783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9" indent="-214308" algn="l" defTabSz="685783" rtl="0" eaLnBrk="1" latinLnBrk="0" hangingPunct="1">
        <a:spcBef>
          <a:spcPct val="20000"/>
        </a:spcBef>
        <a:buFont typeface="Arial" pitchFamily="34" charset="0"/>
        <a:buChar char="–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bism-normalizer.co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ruiromanoblog.wordpress.com/2016/12/03/automate-azure-analysis-services-pauseresume-using-powershell/" TargetMode="External"/><Relationship Id="rId3" Type="http://schemas.openxmlformats.org/officeDocument/2006/relationships/hyperlink" Target="https://azure.microsoft.com/en-us/pricing/details/analysis-services/" TargetMode="External"/><Relationship Id="rId7" Type="http://schemas.openxmlformats.org/officeDocument/2006/relationships/hyperlink" Target="http://www.kasperonbi.com/analysis-services-in-azure-when-and-why/" TargetMode="External"/><Relationship Id="rId2" Type="http://schemas.openxmlformats.org/officeDocument/2006/relationships/hyperlink" Target="https://azure.microsoft.com/en-us/documentation/articles/analysis-services-overview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crossjoin.co.uk/2016/10/25/first-thoughts-on-azure-analysis-services/#comments" TargetMode="External"/><Relationship Id="rId5" Type="http://schemas.openxmlformats.org/officeDocument/2006/relationships/hyperlink" Target="https://feedback.azure.com/forums/556165" TargetMode="External"/><Relationship Id="rId4" Type="http://schemas.openxmlformats.org/officeDocument/2006/relationships/hyperlink" Target="https://azure.microsoft.com/en-in/blog/introducing-azure-analysis-services-preview/" TargetMode="External"/><Relationship Id="rId9" Type="http://schemas.openxmlformats.org/officeDocument/2006/relationships/hyperlink" Target="https://github.com/Microsoft/Analysis-Services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ossjoin.co.uk/" TargetMode="External"/><Relationship Id="rId2" Type="http://schemas.openxmlformats.org/officeDocument/2006/relationships/hyperlink" Target="mailto:chris@crossjoin.co.uk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log.crossjoin.co.uk/" TargetMode="External"/><Relationship Id="rId4" Type="http://schemas.openxmlformats.org/officeDocument/2006/relationships/hyperlink" Target="http://www.technitrain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300" y="1163071"/>
            <a:ext cx="7098681" cy="51522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96118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Automation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Azure Analysis Services REST API can be used for admin tasks</a:t>
            </a:r>
          </a:p>
          <a:p>
            <a:r>
              <a:rPr lang="en-GB" sz="2400" dirty="0"/>
              <a:t>At present, the Azure Portal can generate code for creation of Azure SSAS servers in:</a:t>
            </a:r>
          </a:p>
          <a:p>
            <a:pPr lvl="1"/>
            <a:r>
              <a:rPr lang="en-GB" sz="2000" dirty="0"/>
              <a:t>Azure CLI</a:t>
            </a:r>
          </a:p>
          <a:p>
            <a:pPr lvl="1"/>
            <a:r>
              <a:rPr lang="en-GB" sz="2000" dirty="0"/>
              <a:t>PowerShell</a:t>
            </a:r>
          </a:p>
          <a:p>
            <a:pPr lvl="1"/>
            <a:r>
              <a:rPr lang="en-GB" sz="2000" dirty="0"/>
              <a:t>C#</a:t>
            </a:r>
          </a:p>
          <a:p>
            <a:pPr lvl="1"/>
            <a:r>
              <a:rPr lang="en-GB" sz="2000" dirty="0"/>
              <a:t>Ruby</a:t>
            </a:r>
          </a:p>
          <a:p>
            <a:r>
              <a:rPr lang="en-GB" sz="2400" dirty="0"/>
              <a:t>Much faster than provisioning SSAS on a VM in Azure or elsewhere</a:t>
            </a:r>
          </a:p>
          <a:p>
            <a:r>
              <a:rPr lang="en-GB" sz="2400" dirty="0"/>
              <a:t>Existing SSAS PowerShell Cmdlets can be used for processing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3069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882CF-5589-4AA6-809F-32DE5B6E9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Pricing And Tiers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F1935-32EE-4A1A-8B10-91415954D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Three tiers:</a:t>
            </a:r>
          </a:p>
          <a:p>
            <a:pPr lvl="1"/>
            <a:r>
              <a:rPr lang="en-GB" sz="2000" b="1" dirty="0"/>
              <a:t>Developer</a:t>
            </a:r>
            <a:r>
              <a:rPr lang="en-GB" sz="2000" dirty="0"/>
              <a:t>: Lowest spec, intended only for development but not limited to that by licence, although no SLA</a:t>
            </a:r>
          </a:p>
          <a:p>
            <a:pPr lvl="1"/>
            <a:r>
              <a:rPr lang="en-GB" sz="2000" b="1" dirty="0"/>
              <a:t>Basic</a:t>
            </a:r>
            <a:r>
              <a:rPr lang="en-GB" sz="2000" dirty="0"/>
              <a:t>: No </a:t>
            </a:r>
            <a:r>
              <a:rPr lang="en-GB" sz="2000" dirty="0" err="1"/>
              <a:t>DirectQuery</a:t>
            </a:r>
            <a:r>
              <a:rPr lang="en-GB" sz="2000" dirty="0"/>
              <a:t>, no perspectives, limited to one partition per table</a:t>
            </a:r>
          </a:p>
          <a:p>
            <a:pPr lvl="1"/>
            <a:r>
              <a:rPr lang="en-GB" sz="2000" b="1" dirty="0"/>
              <a:t>Standard</a:t>
            </a:r>
            <a:r>
              <a:rPr lang="en-GB" sz="2000" dirty="0"/>
              <a:t>: All features available</a:t>
            </a:r>
          </a:p>
          <a:p>
            <a:r>
              <a:rPr lang="en-GB" sz="2400" dirty="0"/>
              <a:t>Tiers are divided up into pricing levels</a:t>
            </a:r>
          </a:p>
          <a:p>
            <a:r>
              <a:rPr lang="en-GB" sz="2400" dirty="0"/>
              <a:t>Dev/Test offer “coming soon”</a:t>
            </a:r>
          </a:p>
          <a:p>
            <a:r>
              <a:rPr lang="en-GB" sz="2400" dirty="0"/>
              <a:t>50% discount on rates in place until June 1</a:t>
            </a:r>
            <a:r>
              <a:rPr lang="en-GB" sz="2400" baseline="30000" dirty="0"/>
              <a:t>st</a:t>
            </a:r>
            <a:r>
              <a:rPr lang="en-GB" sz="2400" dirty="0"/>
              <a:t> 2017</a:t>
            </a:r>
          </a:p>
        </p:txBody>
      </p:sp>
    </p:spTree>
    <p:extLst>
      <p:ext uri="{BB962C8B-B14F-4D97-AF65-F5344CB8AC3E}">
        <p14:creationId xmlns:p14="http://schemas.microsoft.com/office/powerpoint/2010/main" val="3458372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Pricing Levels By Tier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Pricing for Western Europe in USD: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072696"/>
              </p:ext>
            </p:extLst>
          </p:nvPr>
        </p:nvGraphicFramePr>
        <p:xfrm>
          <a:off x="628649" y="2492896"/>
          <a:ext cx="7886701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7087">
                  <a:extLst>
                    <a:ext uri="{9D8B030D-6E8A-4147-A177-3AD203B41FA5}">
                      <a16:colId xmlns:a16="http://schemas.microsoft.com/office/drawing/2014/main" val="94971148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53452982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726410905"/>
                    </a:ext>
                  </a:extLst>
                </a:gridCol>
                <a:gridCol w="3151262">
                  <a:extLst>
                    <a:ext uri="{9D8B030D-6E8A-4147-A177-3AD203B41FA5}">
                      <a16:colId xmlns:a16="http://schemas.microsoft.com/office/drawing/2014/main" val="12659949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GB" sz="2000" dirty="0"/>
                        <a:t>Tier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QPUs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Storage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Approx. Cost/Month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3395368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GB" sz="2000" dirty="0"/>
                        <a:t>Developer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20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3GB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$98.21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1793127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GB" sz="2000" dirty="0"/>
                        <a:t>B1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40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10GB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$319.92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51607887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GB" sz="2000" dirty="0"/>
                        <a:t>B2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80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20GB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$639.84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2915359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GB" sz="2000" dirty="0"/>
                        <a:t>S0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40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10GB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$900.24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0570625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GB" sz="2000" dirty="0"/>
                        <a:t>S1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100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25GB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$1510.32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6489358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GB" sz="2000" dirty="0"/>
                        <a:t>S2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200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50GB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$3020.64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6289875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GB" sz="2000" dirty="0"/>
                        <a:t>S4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400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100GB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$6033.84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28376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6745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Important Points About Pricing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You can move up/down pricing levels on demand with some restrictions:</a:t>
            </a:r>
          </a:p>
          <a:p>
            <a:pPr lvl="1"/>
            <a:r>
              <a:rPr lang="en-GB" sz="2000" dirty="0"/>
              <a:t>You can always move up a tier</a:t>
            </a:r>
          </a:p>
          <a:p>
            <a:pPr lvl="1"/>
            <a:r>
              <a:rPr lang="en-GB" sz="2000" dirty="0"/>
              <a:t>You can always move up/down pricing levels within a tier</a:t>
            </a:r>
          </a:p>
          <a:p>
            <a:pPr lvl="1"/>
            <a:r>
              <a:rPr lang="en-GB" sz="2000" dirty="0"/>
              <a:t>You cannot move down a tier, </a:t>
            </a:r>
            <a:r>
              <a:rPr lang="en-GB" sz="2000" dirty="0" err="1"/>
              <a:t>eg</a:t>
            </a:r>
            <a:r>
              <a:rPr lang="en-GB" sz="2000" dirty="0"/>
              <a:t> from Standard to Basic or from Basic to Developer</a:t>
            </a:r>
          </a:p>
          <a:p>
            <a:r>
              <a:rPr lang="en-GB" sz="2400" dirty="0"/>
              <a:t>You can pause servers – and </a:t>
            </a:r>
            <a:r>
              <a:rPr lang="en-GB" sz="2400" b="1" dirty="0"/>
              <a:t>paused servers cost nothing</a:t>
            </a:r>
          </a:p>
          <a:p>
            <a:r>
              <a:rPr lang="en-GB" sz="2400" dirty="0"/>
              <a:t>This moving up/down pricing levels and pause/resume can be scripted and scheduled</a:t>
            </a:r>
          </a:p>
          <a:p>
            <a:r>
              <a:rPr lang="en-GB" sz="2400" dirty="0"/>
              <a:t>Therefore the monthly costs on the previous slide are probably not what you would pay in real life!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7237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QPU?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QPU = Query Processing Unit</a:t>
            </a:r>
          </a:p>
          <a:p>
            <a:r>
              <a:rPr lang="en-GB" sz="2400" dirty="0"/>
              <a:t>A QPU is a relative unit of computing power for querying and processing</a:t>
            </a:r>
          </a:p>
          <a:p>
            <a:r>
              <a:rPr lang="en-GB" sz="2400" dirty="0"/>
              <a:t>A server with 200 QPUs will be 2x faster than one with 100 QPUs</a:t>
            </a:r>
          </a:p>
          <a:p>
            <a:r>
              <a:rPr lang="en-GB" sz="2400" dirty="0"/>
              <a:t>100 QPUs is roughly equal to 5 pretty fast cores</a:t>
            </a:r>
          </a:p>
        </p:txBody>
      </p:sp>
    </p:spTree>
    <p:extLst>
      <p:ext uri="{BB962C8B-B14F-4D97-AF65-F5344CB8AC3E}">
        <p14:creationId xmlns:p14="http://schemas.microsoft.com/office/powerpoint/2010/main" val="213232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Much Memory Do You Need?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How big is your model? Not easy to determine until you deploy</a:t>
            </a:r>
          </a:p>
          <a:p>
            <a:r>
              <a:rPr lang="en-GB" sz="2400" dirty="0"/>
              <a:t>How much will your model grow over time?</a:t>
            </a:r>
          </a:p>
          <a:p>
            <a:r>
              <a:rPr lang="en-GB" sz="2400" dirty="0"/>
              <a:t>Lots of well-known tricks for reducing SSAS Tabular memory usage</a:t>
            </a:r>
          </a:p>
          <a:p>
            <a:r>
              <a:rPr lang="en-GB" sz="2400" dirty="0"/>
              <a:t>A full process may mean memory usage doubles/triples – but do you need to do a full process?</a:t>
            </a:r>
          </a:p>
          <a:p>
            <a:pPr lvl="1"/>
            <a:r>
              <a:rPr lang="en-GB" sz="2000" dirty="0"/>
              <a:t>Processing individual partitions/tables will use less memory</a:t>
            </a:r>
          </a:p>
          <a:p>
            <a:r>
              <a:rPr lang="en-GB" sz="2400" dirty="0"/>
              <a:t>Some unoptimized queries/calculations may result in large memory spikes</a:t>
            </a:r>
          </a:p>
        </p:txBody>
      </p:sp>
    </p:spTree>
    <p:extLst>
      <p:ext uri="{BB962C8B-B14F-4D97-AF65-F5344CB8AC3E}">
        <p14:creationId xmlns:p14="http://schemas.microsoft.com/office/powerpoint/2010/main" val="1768755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Activity log records events such as creation/pause/deletion of servers</a:t>
            </a:r>
          </a:p>
          <a:p>
            <a:r>
              <a:rPr lang="en-GB" sz="2400" dirty="0"/>
              <a:t>Metrics shows activity on the server over time, for example:</a:t>
            </a:r>
          </a:p>
          <a:p>
            <a:pPr lvl="1"/>
            <a:r>
              <a:rPr lang="en-GB" sz="2000" dirty="0"/>
              <a:t>Memory used</a:t>
            </a:r>
          </a:p>
          <a:p>
            <a:pPr lvl="1"/>
            <a:r>
              <a:rPr lang="en-GB" sz="2000" dirty="0"/>
              <a:t>QPUs used</a:t>
            </a:r>
          </a:p>
          <a:p>
            <a:r>
              <a:rPr lang="en-GB" sz="2400" dirty="0"/>
              <a:t>DMVs can also be used to monitor memory and activity but may not be 100% accurate (though close enough)</a:t>
            </a:r>
          </a:p>
          <a:p>
            <a:r>
              <a:rPr lang="en-GB" sz="2400" dirty="0"/>
              <a:t>Extended Events also work, though you can’t write the output to a file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0190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SSAS Planned/Possible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Some way of moving a model from Power BI to Azure SSAS (and updating reports) is a must-have - and </a:t>
            </a:r>
            <a:r>
              <a:rPr lang="en-GB" sz="2400" i="1" dirty="0"/>
              <a:t>something</a:t>
            </a:r>
            <a:r>
              <a:rPr lang="en-GB" sz="2400" dirty="0"/>
              <a:t> is planned</a:t>
            </a:r>
          </a:p>
          <a:p>
            <a:r>
              <a:rPr lang="en-GB" sz="2400" dirty="0"/>
              <a:t>Will be possible to scale-out over multiple servers and spread user queries across them evenly</a:t>
            </a:r>
          </a:p>
          <a:p>
            <a:r>
              <a:rPr lang="en-GB" sz="2400" dirty="0"/>
              <a:t>Vote/suggest in the Azure SSAS feedback forum!</a:t>
            </a:r>
          </a:p>
          <a:p>
            <a:r>
              <a:rPr lang="en-GB" sz="2400" dirty="0"/>
              <a:t>Ideas “under review” include:</a:t>
            </a:r>
          </a:p>
          <a:p>
            <a:pPr lvl="1"/>
            <a:r>
              <a:rPr lang="en-GB" sz="2000" dirty="0"/>
              <a:t>Multidimensional models (by far the most popular)</a:t>
            </a:r>
          </a:p>
          <a:p>
            <a:pPr lvl="1"/>
            <a:r>
              <a:rPr lang="en-GB" sz="2000" dirty="0"/>
              <a:t>Support for processing (manual and automated) via the portal</a:t>
            </a:r>
          </a:p>
          <a:p>
            <a:pPr lvl="1"/>
            <a:r>
              <a:rPr lang="en-GB" sz="2000" dirty="0"/>
              <a:t>Geo-redundancy</a:t>
            </a:r>
          </a:p>
          <a:p>
            <a:pPr lvl="1"/>
            <a:r>
              <a:rPr lang="en-GB" sz="2000" dirty="0"/>
              <a:t>Azure Elastic Pools for SSAS 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0704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Use Azure SSAS? The cloud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Because you’re moving everything to the cloud</a:t>
            </a:r>
          </a:p>
          <a:p>
            <a:r>
              <a:rPr lang="en-GB" sz="2400" dirty="0"/>
              <a:t>Because your data is already in the cloud</a:t>
            </a:r>
          </a:p>
          <a:p>
            <a:r>
              <a:rPr lang="en-GB" sz="2400" dirty="0"/>
              <a:t>No upfront infrastructure costs</a:t>
            </a:r>
          </a:p>
          <a:p>
            <a:r>
              <a:rPr lang="en-GB" sz="2400" dirty="0"/>
              <a:t>Lower maintenance/administration costs</a:t>
            </a:r>
          </a:p>
          <a:p>
            <a:r>
              <a:rPr lang="en-GB" sz="2400" dirty="0"/>
              <a:t>Immediate access to new engine features (as we have with Power BI today)</a:t>
            </a:r>
          </a:p>
          <a:p>
            <a:r>
              <a:rPr lang="en-GB" sz="2400" dirty="0"/>
              <a:t>Cheaper, more reliable and secure than your own server?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201056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Use Azure SSAS? Scale Up/Out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Most SSAS workloads vary by time</a:t>
            </a:r>
          </a:p>
          <a:p>
            <a:pPr lvl="1"/>
            <a:r>
              <a:rPr lang="en-GB" sz="2000" dirty="0"/>
              <a:t>Weekdays are much busier than weekends</a:t>
            </a:r>
          </a:p>
          <a:p>
            <a:pPr lvl="1"/>
            <a:r>
              <a:rPr lang="en-GB" sz="2000" dirty="0"/>
              <a:t>Daytime is much busier than night</a:t>
            </a:r>
          </a:p>
          <a:p>
            <a:pPr lvl="1"/>
            <a:r>
              <a:rPr lang="en-GB" sz="2000" dirty="0"/>
              <a:t>Some days, such as month-ends, are much busier than others</a:t>
            </a:r>
          </a:p>
          <a:p>
            <a:r>
              <a:rPr lang="en-GB" sz="2400" dirty="0"/>
              <a:t>Why buy lots of expensive hardware that is idle most of the time?</a:t>
            </a:r>
          </a:p>
          <a:p>
            <a:r>
              <a:rPr lang="en-GB" sz="2400" dirty="0"/>
              <a:t>With Azure SSAS you will be able to only pay for resources when you actually need them</a:t>
            </a:r>
          </a:p>
          <a:p>
            <a:pPr lvl="1"/>
            <a:r>
              <a:rPr lang="en-GB" sz="2000" dirty="0"/>
              <a:t>Pause servers when they aren’t needed</a:t>
            </a:r>
          </a:p>
          <a:p>
            <a:pPr lvl="1"/>
            <a:r>
              <a:rPr lang="en-GB" sz="2000" dirty="0"/>
              <a:t>Quickly add new servers to cope with high demand</a:t>
            </a:r>
          </a:p>
        </p:txBody>
      </p:sp>
    </p:spTree>
    <p:extLst>
      <p:ext uri="{BB962C8B-B14F-4D97-AF65-F5344CB8AC3E}">
        <p14:creationId xmlns:p14="http://schemas.microsoft.com/office/powerpoint/2010/main" val="3407554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Introduction To Azure Analysis Services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Chris Webb</a:t>
            </a:r>
            <a:br>
              <a:rPr lang="pl-PL" dirty="0"/>
            </a:br>
            <a:r>
              <a:rPr lang="en-GB" dirty="0"/>
              <a:t>chris@crossjoin.co.uk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07831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Use Azure SSAS? Power BI Grow-Up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Power BI has no dedicated capacity, Azure SSAS has – so more reliable query/processing performance</a:t>
            </a:r>
          </a:p>
          <a:p>
            <a:r>
              <a:rPr lang="en-GB" sz="2400" dirty="0"/>
              <a:t>Power BI models have a maximum size of 1GB – Azure SSAS models can be much larger</a:t>
            </a:r>
          </a:p>
          <a:p>
            <a:r>
              <a:rPr lang="en-GB" sz="2400" dirty="0"/>
              <a:t>A single Power BI user’s models cannot exceed 10GB overall – Azure SSAS can use as much memory as you can pay for</a:t>
            </a:r>
          </a:p>
          <a:p>
            <a:r>
              <a:rPr lang="en-GB" sz="2400" dirty="0"/>
              <a:t>Full control over when and how often you process</a:t>
            </a:r>
          </a:p>
          <a:p>
            <a:r>
              <a:rPr lang="en-GB" sz="2400" dirty="0"/>
              <a:t>Partitioning means you only have to process the parts of your model where data has changed – so it can be much faster</a:t>
            </a:r>
          </a:p>
          <a:p>
            <a:r>
              <a:rPr lang="en-GB" sz="2400" dirty="0"/>
              <a:t>Cheaper and more flexible that Power BI Premium?</a:t>
            </a:r>
          </a:p>
        </p:txBody>
      </p:sp>
    </p:spTree>
    <p:extLst>
      <p:ext uri="{BB962C8B-B14F-4D97-AF65-F5344CB8AC3E}">
        <p14:creationId xmlns:p14="http://schemas.microsoft.com/office/powerpoint/2010/main" val="4096470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Use Azure SSAS? </a:t>
            </a:r>
            <a:r>
              <a:rPr lang="en-GB" dirty="0" err="1"/>
              <a:t>DirectQuery</a:t>
            </a:r>
            <a:r>
              <a:rPr lang="en-GB" dirty="0"/>
              <a:t>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Power BI </a:t>
            </a:r>
            <a:r>
              <a:rPr lang="en-GB" sz="2400" dirty="0" err="1"/>
              <a:t>DirectQuery</a:t>
            </a:r>
            <a:r>
              <a:rPr lang="en-GB" sz="2400" dirty="0"/>
              <a:t> mode is the alternative to using Azure SSAS</a:t>
            </a:r>
          </a:p>
          <a:p>
            <a:r>
              <a:rPr lang="en-GB" sz="2400" dirty="0"/>
              <a:t>It’s certainly cheaper than paying for Azure SSAS, but…</a:t>
            </a:r>
          </a:p>
          <a:p>
            <a:r>
              <a:rPr lang="en-GB" sz="2400" dirty="0"/>
              <a:t>For data volumes that will fit into SSAS, you will get better query performance with SSAS</a:t>
            </a:r>
          </a:p>
          <a:p>
            <a:r>
              <a:rPr lang="en-GB" sz="2400" dirty="0" err="1"/>
              <a:t>DirectQuery</a:t>
            </a:r>
            <a:r>
              <a:rPr lang="en-GB" sz="2400" dirty="0"/>
              <a:t> still has limitations, </a:t>
            </a:r>
            <a:r>
              <a:rPr lang="en-GB" sz="2400" dirty="0" err="1"/>
              <a:t>eg</a:t>
            </a:r>
            <a:r>
              <a:rPr lang="en-GB" sz="2400" dirty="0"/>
              <a:t> with DAX calculations and data sources supported</a:t>
            </a:r>
          </a:p>
          <a:p>
            <a:r>
              <a:rPr lang="en-GB" sz="2400" dirty="0"/>
              <a:t>Note: Azure SSAS supports </a:t>
            </a:r>
            <a:r>
              <a:rPr lang="en-GB" sz="2400" dirty="0" err="1"/>
              <a:t>DirectQuery</a:t>
            </a:r>
            <a:r>
              <a:rPr lang="en-GB" sz="2400" dirty="0"/>
              <a:t> too</a:t>
            </a:r>
          </a:p>
        </p:txBody>
      </p:sp>
    </p:spTree>
    <p:extLst>
      <p:ext uri="{BB962C8B-B14F-4D97-AF65-F5344CB8AC3E}">
        <p14:creationId xmlns:p14="http://schemas.microsoft.com/office/powerpoint/2010/main" val="39296642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Use Azure SSAS? Power BI ALM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Azure Analysis Services allows for one central model instead of multiple, potentially duplicated/inconsistent models</a:t>
            </a:r>
          </a:p>
          <a:p>
            <a:r>
              <a:rPr lang="en-GB" sz="2400" dirty="0"/>
              <a:t>Azure SSAS models can be stored in source control via Visual Studio/SSDT – Power BI models cannot</a:t>
            </a:r>
          </a:p>
          <a:p>
            <a:pPr lvl="1"/>
            <a:r>
              <a:rPr lang="en-GB" sz="2000" dirty="0"/>
              <a:t>Still, not a solution for putting Power BI reports in source control</a:t>
            </a:r>
          </a:p>
          <a:p>
            <a:r>
              <a:rPr lang="en-GB" sz="2400" dirty="0">
                <a:hlinkClick r:id="rId2"/>
              </a:rPr>
              <a:t>BISM Normalizer </a:t>
            </a:r>
            <a:r>
              <a:rPr lang="en-GB" sz="2400" dirty="0"/>
              <a:t>is now open source and works with Azure SSAS</a:t>
            </a:r>
          </a:p>
          <a:p>
            <a:r>
              <a:rPr lang="en-GB" sz="2400" dirty="0"/>
              <a:t>Automation options seen earlier allow for automated creation of servers, deployment, processing</a:t>
            </a:r>
          </a:p>
          <a:p>
            <a:r>
              <a:rPr lang="en-GB" sz="2400" dirty="0"/>
              <a:t>Much richer monitoring and logging capabilities</a:t>
            </a:r>
          </a:p>
        </p:txBody>
      </p:sp>
    </p:spTree>
    <p:extLst>
      <p:ext uri="{BB962C8B-B14F-4D97-AF65-F5344CB8AC3E}">
        <p14:creationId xmlns:p14="http://schemas.microsoft.com/office/powerpoint/2010/main" val="28449140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Use Azure SSAS? ISVs and B2B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Many ISVs today install SSAS as part of packaged solutions – now these solutions can be moved to the cloud</a:t>
            </a:r>
          </a:p>
          <a:p>
            <a:r>
              <a:rPr lang="en-GB" sz="2400" dirty="0"/>
              <a:t>Solves several problems:</a:t>
            </a:r>
          </a:p>
          <a:p>
            <a:pPr lvl="1"/>
            <a:r>
              <a:rPr lang="en-GB" sz="2000" dirty="0"/>
              <a:t>Customers often install on substandard/old hardware and OS</a:t>
            </a:r>
          </a:p>
          <a:p>
            <a:pPr lvl="1"/>
            <a:r>
              <a:rPr lang="en-GB" sz="2000" dirty="0"/>
              <a:t>Customers only want to pay for Standard Edition</a:t>
            </a:r>
          </a:p>
          <a:p>
            <a:pPr lvl="1"/>
            <a:r>
              <a:rPr lang="en-GB" sz="2000" dirty="0"/>
              <a:t>What version of SSAS do your customers have installed?</a:t>
            </a:r>
          </a:p>
          <a:p>
            <a:pPr lvl="1"/>
            <a:r>
              <a:rPr lang="en-GB" sz="2000" dirty="0"/>
              <a:t>Who administers the solution? Customers often can’t/won’t</a:t>
            </a:r>
          </a:p>
          <a:p>
            <a:pPr lvl="1"/>
            <a:r>
              <a:rPr lang="en-GB" sz="2000" dirty="0"/>
              <a:t>If ISV administers, how can they connect to do so?</a:t>
            </a:r>
          </a:p>
          <a:p>
            <a:r>
              <a:rPr lang="en-GB" sz="2400" dirty="0"/>
              <a:t>Similarly, companies that sell data can use Azure SSAS to give access to pre-built models over the internet</a:t>
            </a:r>
          </a:p>
        </p:txBody>
      </p:sp>
    </p:spTree>
    <p:extLst>
      <p:ext uri="{BB962C8B-B14F-4D97-AF65-F5344CB8AC3E}">
        <p14:creationId xmlns:p14="http://schemas.microsoft.com/office/powerpoint/2010/main" val="37141230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hlinkClick r:id="rId2"/>
              </a:rPr>
              <a:t>https://azure.microsoft.com/en-us/documentation/articles/analysis-services-overview/</a:t>
            </a:r>
            <a:endParaRPr lang="en-GB" dirty="0"/>
          </a:p>
          <a:p>
            <a:pPr marL="0" indent="0">
              <a:buNone/>
            </a:pPr>
            <a:r>
              <a:rPr lang="en-GB" dirty="0">
                <a:hlinkClick r:id="rId3"/>
              </a:rPr>
              <a:t>https://azure.microsoft.com/en-us/pricing/details/analysis-services/</a:t>
            </a:r>
            <a:endParaRPr lang="en-GB" dirty="0"/>
          </a:p>
          <a:p>
            <a:pPr marL="0" indent="0">
              <a:buNone/>
            </a:pPr>
            <a:r>
              <a:rPr lang="en-GB" dirty="0">
                <a:hlinkClick r:id="rId4"/>
              </a:rPr>
              <a:t>https://azure.microsoft.com/en-in/blog/introducing-azure-analysis-services-preview/</a:t>
            </a:r>
            <a:endParaRPr lang="en-GB" dirty="0"/>
          </a:p>
          <a:p>
            <a:pPr marL="0" indent="0">
              <a:buNone/>
            </a:pPr>
            <a:r>
              <a:rPr lang="en-GB" dirty="0">
                <a:hlinkClick r:id="rId5"/>
              </a:rPr>
              <a:t>https://feedback.azure.com/forums/556165</a:t>
            </a:r>
            <a:endParaRPr lang="en-GB" dirty="0"/>
          </a:p>
          <a:p>
            <a:pPr marL="0" indent="0">
              <a:buNone/>
            </a:pPr>
            <a:r>
              <a:rPr lang="en-GB" dirty="0">
                <a:hlinkClick r:id="rId6"/>
              </a:rPr>
              <a:t>https://blog.crossjoin.co.uk/2016/10/25/first-thoughts-on-azure-analysis-services/#comments</a:t>
            </a:r>
            <a:endParaRPr lang="en-GB" dirty="0"/>
          </a:p>
          <a:p>
            <a:pPr marL="0" indent="0">
              <a:buNone/>
            </a:pPr>
            <a:r>
              <a:rPr lang="en-GB" dirty="0">
                <a:hlinkClick r:id="rId7"/>
              </a:rPr>
              <a:t>http://www.kasperonbi.com/analysis-services-in-azure-when-and-why/</a:t>
            </a:r>
            <a:endParaRPr lang="en-GB" dirty="0"/>
          </a:p>
          <a:p>
            <a:pPr marL="0" indent="0">
              <a:buNone/>
            </a:pPr>
            <a:r>
              <a:rPr lang="en-GB" dirty="0">
                <a:hlinkClick r:id="rId8"/>
              </a:rPr>
              <a:t>https://ruiromanoblog.wordpress.com/2016/12/03/automate-azure-analysis-services-pauseresume-using-powershell/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>
                <a:hlinkClick r:id="rId9"/>
              </a:rPr>
              <a:t>https://github.com/Microsoft/Analysis-Services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78838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300" y="1163071"/>
            <a:ext cx="7098681" cy="51522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85675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/>
              <a:t>Who Am I?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28615" indent="-428615"/>
            <a:r>
              <a:rPr lang="en-GB" sz="2850" dirty="0"/>
              <a:t>Chris Webb</a:t>
            </a:r>
          </a:p>
          <a:p>
            <a:pPr marL="833417" lvl="1" indent="-428615"/>
            <a:r>
              <a:rPr lang="en-GB" sz="2550" dirty="0">
                <a:hlinkClick r:id="rId2"/>
              </a:rPr>
              <a:t>chris@crossjoin.co.uk</a:t>
            </a:r>
            <a:endParaRPr lang="en-GB" sz="2550" dirty="0"/>
          </a:p>
          <a:p>
            <a:pPr marL="833417" lvl="1" indent="-428615"/>
            <a:r>
              <a:rPr lang="en-GB" sz="2550" dirty="0"/>
              <a:t>Twitter @Technitrain</a:t>
            </a:r>
          </a:p>
          <a:p>
            <a:pPr marL="428615" indent="-428615"/>
            <a:r>
              <a:rPr lang="en-GB" sz="2850" dirty="0"/>
              <a:t>UK-based consultant and trainer: </a:t>
            </a:r>
          </a:p>
          <a:p>
            <a:pPr marL="833417" lvl="1" indent="-428615"/>
            <a:r>
              <a:rPr lang="en-GB" sz="2550" dirty="0">
                <a:hlinkClick r:id="rId3"/>
              </a:rPr>
              <a:t>www.crossjoin.co.uk</a:t>
            </a:r>
            <a:r>
              <a:rPr lang="en-GB" sz="2550" dirty="0"/>
              <a:t> </a:t>
            </a:r>
          </a:p>
          <a:p>
            <a:pPr marL="833417" lvl="1" indent="-428615"/>
            <a:r>
              <a:rPr lang="en-GB" sz="2550" dirty="0">
                <a:hlinkClick r:id="rId4"/>
              </a:rPr>
              <a:t>www.technitrain.com</a:t>
            </a:r>
            <a:r>
              <a:rPr lang="en-GB" sz="2550" dirty="0"/>
              <a:t> </a:t>
            </a:r>
          </a:p>
          <a:p>
            <a:pPr marL="428615" indent="-428615"/>
            <a:r>
              <a:rPr lang="en-GB" sz="2850" dirty="0"/>
              <a:t>Author/co-author of several books: </a:t>
            </a:r>
          </a:p>
          <a:p>
            <a:pPr marL="833417" lvl="1" indent="-428615"/>
            <a:r>
              <a:rPr lang="en-GB" sz="2550" dirty="0"/>
              <a:t>MDX Solutions</a:t>
            </a:r>
          </a:p>
          <a:p>
            <a:pPr marL="833417" lvl="1" indent="-428615"/>
            <a:r>
              <a:rPr lang="en-GB" sz="2550" dirty="0"/>
              <a:t>Expert Cube Development with SSAS 2008</a:t>
            </a:r>
          </a:p>
          <a:p>
            <a:pPr marL="833417" lvl="1" indent="-428615"/>
            <a:r>
              <a:rPr lang="en-GB" sz="2550" dirty="0"/>
              <a:t>Analysis Services 2012: The BISM Tabular Model</a:t>
            </a:r>
          </a:p>
          <a:p>
            <a:pPr marL="833417" lvl="1" indent="-428615"/>
            <a:r>
              <a:rPr lang="en-GB" sz="2550" dirty="0"/>
              <a:t>Power Query for Power BI and Excel</a:t>
            </a:r>
          </a:p>
          <a:p>
            <a:pPr marL="428615" indent="-428615"/>
            <a:r>
              <a:rPr lang="en-GB" sz="2850" dirty="0"/>
              <a:t>Data Platform MVP</a:t>
            </a:r>
          </a:p>
          <a:p>
            <a:pPr marL="428615" indent="-428615"/>
            <a:r>
              <a:rPr lang="en-GB" sz="2850" dirty="0"/>
              <a:t>Blogger: </a:t>
            </a:r>
            <a:r>
              <a:rPr lang="en-GB" sz="2850" dirty="0">
                <a:hlinkClick r:id="rId5"/>
              </a:rPr>
              <a:t>http://blog.crossjoin.co.uk</a:t>
            </a:r>
            <a:r>
              <a:rPr lang="en-GB" sz="2850" dirty="0"/>
              <a:t> 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63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is Azure Analysis Services?</a:t>
            </a:r>
          </a:p>
          <a:p>
            <a:r>
              <a:rPr lang="en-GB" dirty="0"/>
              <a:t>Do we even need Analysis Services any more?</a:t>
            </a:r>
          </a:p>
          <a:p>
            <a:r>
              <a:rPr lang="en-GB" dirty="0"/>
              <a:t>Configuring a new Azure Analysis Services server</a:t>
            </a:r>
          </a:p>
          <a:p>
            <a:r>
              <a:rPr lang="en-GB" dirty="0"/>
              <a:t>Developing with Azure SSAS</a:t>
            </a:r>
          </a:p>
          <a:p>
            <a:r>
              <a:rPr lang="en-GB" dirty="0"/>
              <a:t>Connecting to on-premises data sources</a:t>
            </a:r>
          </a:p>
          <a:p>
            <a:r>
              <a:rPr lang="en-GB" dirty="0"/>
              <a:t>Automation</a:t>
            </a:r>
          </a:p>
          <a:p>
            <a:r>
              <a:rPr lang="en-GB" dirty="0"/>
              <a:t>Pricing</a:t>
            </a:r>
          </a:p>
          <a:p>
            <a:r>
              <a:rPr lang="en-GB" dirty="0"/>
              <a:t>Monitoring</a:t>
            </a:r>
          </a:p>
          <a:p>
            <a:r>
              <a:rPr lang="en-GB" dirty="0"/>
              <a:t>What’s definitely planned and what may be coming</a:t>
            </a:r>
          </a:p>
          <a:p>
            <a:r>
              <a:rPr lang="en-GB" dirty="0"/>
              <a:t>Why use Azure Analysis Services?</a:t>
            </a:r>
          </a:p>
        </p:txBody>
      </p:sp>
    </p:spTree>
    <p:extLst>
      <p:ext uri="{BB962C8B-B14F-4D97-AF65-F5344CB8AC3E}">
        <p14:creationId xmlns:p14="http://schemas.microsoft.com/office/powerpoint/2010/main" val="2180611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Azure Analysis Services?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A Platform as a Service version of SSAS</a:t>
            </a:r>
          </a:p>
          <a:p>
            <a:r>
              <a:rPr lang="en-GB" sz="2400" dirty="0"/>
              <a:t>Specifically, SSAS Tabular models at 1400 compatibility level</a:t>
            </a:r>
          </a:p>
          <a:p>
            <a:pPr lvl="1"/>
            <a:r>
              <a:rPr lang="en-GB" sz="2000" dirty="0"/>
              <a:t>That’s the same level as SSAS 2017 Tabular</a:t>
            </a:r>
          </a:p>
          <a:p>
            <a:r>
              <a:rPr lang="en-GB" sz="2400" dirty="0"/>
              <a:t>All SSAS Tabular modelling features supported</a:t>
            </a:r>
          </a:p>
          <a:p>
            <a:pPr lvl="1"/>
            <a:r>
              <a:rPr lang="en-GB" sz="2250" dirty="0"/>
              <a:t>Feature split across Basic/Standard tiers is roughly equivalent to Standard Edition/Enterprise Edition on-premises</a:t>
            </a:r>
          </a:p>
          <a:p>
            <a:r>
              <a:rPr lang="en-GB" sz="2400" dirty="0"/>
              <a:t>Reached GA in April 2017</a:t>
            </a:r>
          </a:p>
        </p:txBody>
      </p:sp>
    </p:spTree>
    <p:extLst>
      <p:ext uri="{BB962C8B-B14F-4D97-AF65-F5344CB8AC3E}">
        <p14:creationId xmlns:p14="http://schemas.microsoft.com/office/powerpoint/2010/main" val="1611866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 We Even Need Analysis Services?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sz="2400" dirty="0"/>
              <a:t>Analysis Services is not just about making your queries go faster – after all, we now have lots of other great scale-out/up options</a:t>
            </a:r>
          </a:p>
          <a:p>
            <a:pPr lvl="1"/>
            <a:r>
              <a:rPr lang="en-GB" sz="2000" dirty="0"/>
              <a:t>Though it is still hard to beat at doing complex calculations quickly</a:t>
            </a:r>
          </a:p>
          <a:p>
            <a:r>
              <a:rPr lang="en-GB" sz="2400" dirty="0"/>
              <a:t>The important thing it that it is a semantic layer:</a:t>
            </a:r>
          </a:p>
          <a:p>
            <a:pPr lvl="1"/>
            <a:r>
              <a:rPr lang="en-GB" sz="2000" dirty="0"/>
              <a:t>Model your data once and share it with your users</a:t>
            </a:r>
          </a:p>
          <a:p>
            <a:pPr lvl="1"/>
            <a:r>
              <a:rPr lang="en-GB" sz="2000" dirty="0"/>
              <a:t>Users can create queries by dragging and dropping in many different client tools – no need to write SQL</a:t>
            </a:r>
          </a:p>
          <a:p>
            <a:r>
              <a:rPr lang="en-GB" sz="2400" dirty="0"/>
              <a:t>Power BI is a self-service BI tool, not a replacement for Analysis Services</a:t>
            </a:r>
          </a:p>
          <a:p>
            <a:r>
              <a:rPr lang="en-GB" sz="2400" dirty="0"/>
              <a:t>Remember that Analysis Services is the engine behind the Power BI and Excel (Power Pivot) Data Models</a:t>
            </a:r>
          </a:p>
          <a:p>
            <a:pPr lvl="1"/>
            <a:r>
              <a:rPr lang="en-GB" sz="2000" dirty="0"/>
              <a:t>Do your users want to build their own models? Can they?</a:t>
            </a:r>
          </a:p>
        </p:txBody>
      </p:sp>
    </p:spTree>
    <p:extLst>
      <p:ext uri="{BB962C8B-B14F-4D97-AF65-F5344CB8AC3E}">
        <p14:creationId xmlns:p14="http://schemas.microsoft.com/office/powerpoint/2010/main" val="1686598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Configuring Azure Analysis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Only available in some regions</a:t>
            </a:r>
          </a:p>
          <a:p>
            <a:r>
              <a:rPr lang="en-GB" sz="2400" dirty="0"/>
              <a:t>You will need:</a:t>
            </a:r>
          </a:p>
          <a:p>
            <a:pPr lvl="1"/>
            <a:r>
              <a:rPr lang="en-GB" sz="2000" dirty="0"/>
              <a:t>An Azure subscription (obviously)</a:t>
            </a:r>
          </a:p>
          <a:p>
            <a:pPr lvl="1"/>
            <a:r>
              <a:rPr lang="en-GB" sz="2000" dirty="0"/>
              <a:t>A Resource Group</a:t>
            </a:r>
          </a:p>
          <a:p>
            <a:pPr lvl="1"/>
            <a:r>
              <a:rPr lang="en-GB" sz="2000" dirty="0"/>
              <a:t>Azure Active Directory – no other way to connect to Azure SSAS</a:t>
            </a:r>
          </a:p>
          <a:p>
            <a:pPr lvl="1"/>
            <a:r>
              <a:rPr lang="en-GB" sz="2000" dirty="0"/>
              <a:t>A user in Azure AD that you can set as an SSAS Administrator</a:t>
            </a:r>
          </a:p>
          <a:p>
            <a:pPr lvl="1"/>
            <a:r>
              <a:rPr lang="en-GB" sz="2000" dirty="0"/>
              <a:t>The latest version of SSDT/Visual Studio and SSMS installed locally</a:t>
            </a:r>
          </a:p>
          <a:p>
            <a:pPr lvl="1"/>
            <a:r>
              <a:rPr lang="en-GB" sz="2000" dirty="0"/>
              <a:t>The Azure SSAS version of the On-Premises Gateway installed if you want to load data from on-premises data sources</a:t>
            </a:r>
          </a:p>
          <a:p>
            <a:r>
              <a:rPr lang="en-GB" sz="2400" dirty="0"/>
              <a:t>Then go to the Azure Portal and follow the instructions…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8707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Developing With Azure SSAS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Create a 1400 compatibility level SSAS Tabular project in SSDT</a:t>
            </a:r>
          </a:p>
          <a:p>
            <a:r>
              <a:rPr lang="en-GB" sz="2400" dirty="0"/>
              <a:t>Connect to your data sources – use Service Account for data source impersonation mode</a:t>
            </a:r>
          </a:p>
          <a:p>
            <a:r>
              <a:rPr lang="en-GB" sz="2400" dirty="0"/>
              <a:t>Build your model as normal</a:t>
            </a:r>
          </a:p>
          <a:p>
            <a:r>
              <a:rPr lang="en-GB" sz="2400" dirty="0"/>
              <a:t>Enter your SSAS instance name in the Deployment Server property</a:t>
            </a:r>
          </a:p>
          <a:p>
            <a:r>
              <a:rPr lang="en-GB" sz="2400" dirty="0"/>
              <a:t>Deploy (sign in as an SSAS administrator when the Azure AD popup appears, if necessary)</a:t>
            </a:r>
          </a:p>
          <a:p>
            <a:r>
              <a:rPr lang="en-GB" sz="2400" dirty="0"/>
              <a:t>Process as normal</a:t>
            </a:r>
          </a:p>
          <a:p>
            <a:r>
              <a:rPr lang="en-GB" sz="2400" dirty="0"/>
              <a:t>Build reports in Power BI and Excel as normal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0684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Connecting </a:t>
            </a:r>
            <a:r>
              <a:rPr lang="en-GB"/>
              <a:t>To On-Premises </a:t>
            </a:r>
            <a:r>
              <a:rPr lang="en-GB" dirty="0"/>
              <a:t>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If your data sources are on-premises, you need to install the On-Premises Data Gateway</a:t>
            </a:r>
          </a:p>
          <a:p>
            <a:pPr lvl="1"/>
            <a:r>
              <a:rPr lang="en-GB" sz="2000" dirty="0"/>
              <a:t>Eventually this will be the same version as used by Power BI and Flow, but right now it’s a separate version and cannot be installed on the same machine</a:t>
            </a:r>
          </a:p>
          <a:p>
            <a:r>
              <a:rPr lang="en-GB" sz="2400" dirty="0"/>
              <a:t>On-premises data sources supported right now:</a:t>
            </a:r>
          </a:p>
          <a:p>
            <a:pPr lvl="1"/>
            <a:r>
              <a:rPr lang="en-GB" sz="2000" dirty="0"/>
              <a:t>SQL Server</a:t>
            </a:r>
          </a:p>
          <a:p>
            <a:pPr lvl="1"/>
            <a:r>
              <a:rPr lang="en-GB" sz="2000" dirty="0"/>
              <a:t>APS</a:t>
            </a:r>
          </a:p>
          <a:p>
            <a:pPr lvl="1"/>
            <a:r>
              <a:rPr lang="en-GB" sz="2000" dirty="0"/>
              <a:t>Oracle</a:t>
            </a:r>
          </a:p>
          <a:p>
            <a:pPr lvl="1"/>
            <a:r>
              <a:rPr lang="en-GB" sz="2000" dirty="0"/>
              <a:t>Teradata</a:t>
            </a:r>
          </a:p>
        </p:txBody>
      </p:sp>
    </p:spTree>
    <p:extLst>
      <p:ext uri="{BB962C8B-B14F-4D97-AF65-F5344CB8AC3E}">
        <p14:creationId xmlns:p14="http://schemas.microsoft.com/office/powerpoint/2010/main" val="110916826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2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tyw2" id="{3E448EB5-774B-461A-8124-EA406C713B1A}" vid="{5CF9D57A-5E5F-4F1B-94EE-8D3CA1AFF22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Prezentacja4_3</Template>
  <TotalTime>3569</TotalTime>
  <Words>1721</Words>
  <Application>Microsoft Office PowerPoint</Application>
  <PresentationFormat>On-screen Show (4:3)</PresentationFormat>
  <Paragraphs>221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Motyw2</vt:lpstr>
      <vt:lpstr>PowerPoint Presentation</vt:lpstr>
      <vt:lpstr>Introduction To Azure Analysis Services</vt:lpstr>
      <vt:lpstr>Who Am I?</vt:lpstr>
      <vt:lpstr>Agenda</vt:lpstr>
      <vt:lpstr>What is Azure Analysis Services?</vt:lpstr>
      <vt:lpstr>Do We Even Need Analysis Services?</vt:lpstr>
      <vt:lpstr>Configuring Azure Analysis Services</vt:lpstr>
      <vt:lpstr>Developing With Azure SSAS</vt:lpstr>
      <vt:lpstr>Connecting To On-Premises Data Sources</vt:lpstr>
      <vt:lpstr>Automation</vt:lpstr>
      <vt:lpstr>Pricing And Tiers</vt:lpstr>
      <vt:lpstr>Pricing Levels By Tier</vt:lpstr>
      <vt:lpstr>Important Points About Pricing</vt:lpstr>
      <vt:lpstr>What Is A QPU?</vt:lpstr>
      <vt:lpstr>How Much Memory Do You Need?</vt:lpstr>
      <vt:lpstr>Monitoring</vt:lpstr>
      <vt:lpstr>Azure SSAS Planned/Possible Features</vt:lpstr>
      <vt:lpstr>Why Use Azure SSAS? The cloud arguments</vt:lpstr>
      <vt:lpstr>Why Use Azure SSAS? Scale Up/Out</vt:lpstr>
      <vt:lpstr>Why Use Azure SSAS? Power BI Grow-Up</vt:lpstr>
      <vt:lpstr>Why Use Azure SSAS? DirectQuery Limitations</vt:lpstr>
      <vt:lpstr>Why Use Azure SSAS? Power BI ALM</vt:lpstr>
      <vt:lpstr>Why Use Azure SSAS? ISVs and B2B</vt:lpstr>
      <vt:lpstr>Links</vt:lpstr>
      <vt:lpstr>PowerPoint Presentation</vt:lpstr>
    </vt:vector>
  </TitlesOfParts>
  <Company>PLSSUG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Kulgan</dc:creator>
  <cp:lastModifiedBy>Chris Webb</cp:lastModifiedBy>
  <cp:revision>236</cp:revision>
  <dcterms:created xsi:type="dcterms:W3CDTF">2011-11-24T02:19:03Z</dcterms:created>
  <dcterms:modified xsi:type="dcterms:W3CDTF">2017-05-16T09:38:22Z</dcterms:modified>
</cp:coreProperties>
</file>