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2" r:id="rId2"/>
    <p:sldId id="29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501" autoAdjust="0"/>
  </p:normalViewPr>
  <p:slideViewPr>
    <p:cSldViewPr>
      <p:cViewPr varScale="1">
        <p:scale>
          <a:sx n="83" d="100"/>
          <a:sy n="83" d="100"/>
        </p:scale>
        <p:origin x="14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3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70846"/>
            <a:ext cx="1192817" cy="119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56" y="253014"/>
            <a:ext cx="3647870" cy="87933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1" y="272422"/>
            <a:ext cx="2739662" cy="7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2" name="Obraz 2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14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7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18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9" y="6367220"/>
            <a:ext cx="1733921" cy="5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ossjoin.co.uk/" TargetMode="External"/><Relationship Id="rId2" Type="http://schemas.openxmlformats.org/officeDocument/2006/relationships/hyperlink" Target="mailto:chris@crossjoin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rossjoin.co.uk/" TargetMode="External"/><Relationship Id="rId4" Type="http://schemas.openxmlformats.org/officeDocument/2006/relationships/hyperlink" Target="http://www.technitrai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0" y="1163071"/>
            <a:ext cx="7098681" cy="5152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611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have reached GA for SSDT </a:t>
            </a:r>
            <a:r>
              <a:rPr lang="en-GB" sz="2400" b="1" dirty="0"/>
              <a:t>but</a:t>
            </a:r>
            <a:r>
              <a:rPr lang="en-GB" sz="2400" dirty="0"/>
              <a:t> it is not feature complete</a:t>
            </a:r>
          </a:p>
          <a:p>
            <a:r>
              <a:rPr lang="en-GB" sz="2400" dirty="0"/>
              <a:t>Most of the basic data transformation functionality is there</a:t>
            </a:r>
          </a:p>
          <a:p>
            <a:r>
              <a:rPr lang="en-GB" sz="2400" dirty="0"/>
              <a:t>However it is still a bit… unstable</a:t>
            </a:r>
          </a:p>
          <a:p>
            <a:r>
              <a:rPr lang="en-GB" sz="2400" dirty="0"/>
              <a:t>And no UI support yet for:</a:t>
            </a:r>
          </a:p>
          <a:p>
            <a:pPr lvl="1"/>
            <a:r>
              <a:rPr lang="en-GB" sz="2000" dirty="0"/>
              <a:t>Shared expressions – queries that do not feed directly into the Model, but are used as sources by other queries</a:t>
            </a:r>
          </a:p>
          <a:p>
            <a:pPr lvl="1"/>
            <a:r>
              <a:rPr lang="en-GB" sz="2000" dirty="0"/>
              <a:t>Queries that return functions</a:t>
            </a:r>
          </a:p>
          <a:p>
            <a:r>
              <a:rPr lang="en-GB" sz="2400" dirty="0"/>
              <a:t>These are the most interesting features!</a:t>
            </a:r>
          </a:p>
          <a:p>
            <a:r>
              <a:rPr lang="en-GB" sz="2400" dirty="0"/>
              <a:t>M support in Visual Studio for Custom Data Connectors just released… but not integrated into SSDT  </a:t>
            </a:r>
            <a:r>
              <a:rPr lang="en-GB" sz="2400" dirty="0">
                <a:sym typeface="Wingdings" panose="05000000000000000000" pitchFamily="2" charset="2"/>
              </a:rPr>
              <a:t>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970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Benefits: Power BI Grow-Up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Integrating M into SSAS Tabular </a:t>
            </a:r>
            <a:r>
              <a:rPr lang="en-GB" sz="2400" i="1" dirty="0"/>
              <a:t>should</a:t>
            </a:r>
            <a:r>
              <a:rPr lang="en-GB" sz="2400" dirty="0"/>
              <a:t> allow for conversion of Power BI/Excel data models to SSAS Tabular (Azure or on-</a:t>
            </a:r>
            <a:r>
              <a:rPr lang="en-GB" sz="2400" dirty="0" err="1"/>
              <a:t>prem</a:t>
            </a:r>
            <a:r>
              <a:rPr lang="en-GB" sz="2400" dirty="0"/>
              <a:t>) data models</a:t>
            </a:r>
          </a:p>
          <a:p>
            <a:pPr lvl="1"/>
            <a:r>
              <a:rPr lang="en-GB" sz="2000" dirty="0"/>
              <a:t>Not possible before because all Power BI data loading is done via M</a:t>
            </a:r>
          </a:p>
          <a:p>
            <a:pPr lvl="1"/>
            <a:r>
              <a:rPr lang="en-GB" sz="2000" dirty="0"/>
              <a:t>Remember, the SSAS Tabular engine is also shared by Power BI and Excel</a:t>
            </a:r>
          </a:p>
          <a:p>
            <a:r>
              <a:rPr lang="en-GB" sz="2400" dirty="0"/>
              <a:t>Allows for Power BI scale-up</a:t>
            </a:r>
          </a:p>
          <a:p>
            <a:r>
              <a:rPr lang="en-GB" sz="2400" dirty="0"/>
              <a:t>Easy for developers to take skills learned in Power BI/Excel and apply them to SSAS Tabular</a:t>
            </a:r>
          </a:p>
          <a:p>
            <a:r>
              <a:rPr lang="en-GB" sz="2400" dirty="0"/>
              <a:t>Will we see more smaller, ad-hoc, analyst-owned SSAS Tabular models?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05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Benefits: New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M can already import data from many more data sources than SSAS Tabular can today:</a:t>
            </a:r>
          </a:p>
          <a:p>
            <a:pPr lvl="1"/>
            <a:r>
              <a:rPr lang="en-GB" sz="2000" dirty="0"/>
              <a:t>Azure data sources such as Azure Data Lake Store and </a:t>
            </a:r>
            <a:r>
              <a:rPr lang="en-GB" sz="2000" dirty="0" err="1"/>
              <a:t>CosmosDB</a:t>
            </a:r>
            <a:endParaRPr lang="en-GB" sz="2000" dirty="0"/>
          </a:p>
          <a:p>
            <a:pPr lvl="1"/>
            <a:r>
              <a:rPr lang="en-GB" sz="2000" dirty="0"/>
              <a:t>Big Data </a:t>
            </a:r>
            <a:r>
              <a:rPr lang="en-GB" sz="2000" dirty="0" err="1"/>
              <a:t>data</a:t>
            </a:r>
            <a:r>
              <a:rPr lang="en-GB" sz="2000" dirty="0"/>
              <a:t> sources such as HDFS and Spark</a:t>
            </a:r>
          </a:p>
          <a:p>
            <a:pPr lvl="1"/>
            <a:r>
              <a:rPr lang="en-GB" sz="2000" dirty="0"/>
              <a:t>Online services like Google Analytics and </a:t>
            </a:r>
            <a:r>
              <a:rPr lang="en-GB" sz="2000" dirty="0" err="1"/>
              <a:t>SalesForce</a:t>
            </a:r>
            <a:endParaRPr lang="en-GB" sz="2000" dirty="0"/>
          </a:p>
          <a:p>
            <a:pPr lvl="1"/>
            <a:r>
              <a:rPr lang="en-GB" sz="2000" dirty="0"/>
              <a:t>Web services</a:t>
            </a:r>
          </a:p>
          <a:p>
            <a:pPr lvl="1"/>
            <a:r>
              <a:rPr lang="en-GB" sz="2000" dirty="0"/>
              <a:t>R Scripts</a:t>
            </a:r>
          </a:p>
          <a:p>
            <a:pPr lvl="1"/>
            <a:r>
              <a:rPr lang="en-GB" sz="2000" dirty="0"/>
              <a:t>Much better support for loading data from text files, Excel</a:t>
            </a:r>
          </a:p>
          <a:p>
            <a:r>
              <a:rPr lang="en-GB" sz="2400" dirty="0"/>
              <a:t>Aim is to support all data sources supported by Power BI Desktop</a:t>
            </a:r>
          </a:p>
          <a:p>
            <a:r>
              <a:rPr lang="en-GB" sz="2400" dirty="0"/>
              <a:t>M Custom Data Connectors will eventually be supported, so you can add support for other data sources</a:t>
            </a:r>
          </a:p>
          <a:p>
            <a:r>
              <a:rPr lang="en-GB" sz="2400" dirty="0"/>
              <a:t>Investments for Power BI and Excel automatically benefit SSAS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35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Benefits: New </a:t>
            </a:r>
            <a:r>
              <a:rPr lang="en-GB" dirty="0" err="1"/>
              <a:t>DirectQuery</a:t>
            </a:r>
            <a:r>
              <a:rPr lang="en-GB" dirty="0"/>
              <a:t>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More data sources will be supported for </a:t>
            </a:r>
            <a:r>
              <a:rPr lang="en-GB" sz="2400" dirty="0" err="1"/>
              <a:t>DirectQuery</a:t>
            </a:r>
            <a:endParaRPr lang="en-GB" sz="2400" dirty="0"/>
          </a:p>
          <a:p>
            <a:r>
              <a:rPr lang="en-GB" sz="2400" dirty="0"/>
              <a:t>Sources that are supported for </a:t>
            </a:r>
            <a:r>
              <a:rPr lang="en-GB" sz="2400" dirty="0" err="1"/>
              <a:t>DirectQuery</a:t>
            </a:r>
            <a:r>
              <a:rPr lang="en-GB" sz="2400" dirty="0"/>
              <a:t> by Power BI that are not supported for </a:t>
            </a:r>
            <a:r>
              <a:rPr lang="en-GB" sz="2400" dirty="0" err="1"/>
              <a:t>DirectQuery</a:t>
            </a:r>
            <a:r>
              <a:rPr lang="en-GB" sz="2400" dirty="0"/>
              <a:t> by SSAS Tabular today:</a:t>
            </a:r>
          </a:p>
          <a:p>
            <a:pPr lvl="1"/>
            <a:r>
              <a:rPr lang="en-GB" sz="2000" dirty="0"/>
              <a:t>SAP HANA</a:t>
            </a:r>
          </a:p>
          <a:p>
            <a:pPr lvl="1"/>
            <a:r>
              <a:rPr lang="en-GB" sz="2000" dirty="0"/>
              <a:t>Amazon Redshift</a:t>
            </a:r>
          </a:p>
          <a:p>
            <a:pPr lvl="1"/>
            <a:r>
              <a:rPr lang="en-GB" sz="2000" dirty="0"/>
              <a:t>Impala</a:t>
            </a:r>
          </a:p>
          <a:p>
            <a:pPr lvl="1"/>
            <a:r>
              <a:rPr lang="en-GB" sz="2000" dirty="0"/>
              <a:t>Snowflake</a:t>
            </a:r>
          </a:p>
          <a:p>
            <a:pPr lvl="1"/>
            <a:r>
              <a:rPr lang="en-GB" sz="2000" dirty="0"/>
              <a:t>Spark on HDInsight</a:t>
            </a:r>
          </a:p>
          <a:p>
            <a:r>
              <a:rPr lang="en-GB" sz="2400" dirty="0"/>
              <a:t>SSAS positioned as a query layer on top of your Big Data solution?</a:t>
            </a:r>
          </a:p>
        </p:txBody>
      </p:sp>
    </p:spTree>
    <p:extLst>
      <p:ext uri="{BB962C8B-B14F-4D97-AF65-F5344CB8AC3E}">
        <p14:creationId xmlns:p14="http://schemas.microsoft.com/office/powerpoint/2010/main" val="138011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Benefits: Modern Data Sources In SSAS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Modern data sources </a:t>
            </a:r>
            <a:r>
              <a:rPr lang="en-GB" sz="2400" i="1" dirty="0"/>
              <a:t>can</a:t>
            </a:r>
            <a:r>
              <a:rPr lang="en-GB" sz="2400" dirty="0"/>
              <a:t> include:</a:t>
            </a:r>
          </a:p>
          <a:p>
            <a:pPr lvl="1"/>
            <a:r>
              <a:rPr lang="en-GB" sz="2000" dirty="0"/>
              <a:t>Data source connection information (</a:t>
            </a:r>
            <a:r>
              <a:rPr lang="en-GB" sz="2000" dirty="0" err="1"/>
              <a:t>eg</a:t>
            </a:r>
            <a:r>
              <a:rPr lang="en-GB" sz="2000" dirty="0"/>
              <a:t> server/database name)</a:t>
            </a:r>
          </a:p>
          <a:p>
            <a:pPr lvl="1"/>
            <a:r>
              <a:rPr lang="en-GB" sz="2000" dirty="0"/>
              <a:t>A native query (</a:t>
            </a:r>
            <a:r>
              <a:rPr lang="en-GB" sz="2000" dirty="0" err="1"/>
              <a:t>eg</a:t>
            </a:r>
            <a:r>
              <a:rPr lang="en-GB" sz="2000" dirty="0"/>
              <a:t> a SQL query)</a:t>
            </a:r>
          </a:p>
          <a:p>
            <a:pPr lvl="1"/>
            <a:r>
              <a:rPr lang="en-GB" sz="2000" dirty="0"/>
              <a:t>An M context expression to further manipulate the data</a:t>
            </a:r>
          </a:p>
          <a:p>
            <a:r>
              <a:rPr lang="en-GB" sz="2400" dirty="0"/>
              <a:t>Only the first of these is actually exposed in the UI</a:t>
            </a:r>
          </a:p>
          <a:p>
            <a:r>
              <a:rPr lang="en-GB" sz="2400" dirty="0"/>
              <a:t>Allows for limited data source definitions that can be built on by other M expressions in the same model</a:t>
            </a:r>
          </a:p>
          <a:p>
            <a:r>
              <a:rPr lang="en-GB" sz="2400" dirty="0"/>
              <a:t>Legacy data sources are still supported for backwards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27738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Benefits: Shared Expressions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Soon M shared parameters, functions and queries will be available in SSDT</a:t>
            </a:r>
          </a:p>
          <a:p>
            <a:r>
              <a:rPr lang="en-GB" sz="2400" dirty="0"/>
              <a:t>Will be useful for partitioning:</a:t>
            </a:r>
          </a:p>
          <a:p>
            <a:pPr lvl="1"/>
            <a:r>
              <a:rPr lang="en-GB" sz="2000" dirty="0"/>
              <a:t>Build one shared query that returns all the data from your fact table</a:t>
            </a:r>
          </a:p>
          <a:p>
            <a:pPr lvl="1"/>
            <a:r>
              <a:rPr lang="en-GB" sz="2000" dirty="0"/>
              <a:t>Reference this query in each partition, and apply a different filter to return a different slice of the data</a:t>
            </a:r>
          </a:p>
          <a:p>
            <a:pPr lvl="1"/>
            <a:r>
              <a:rPr lang="en-GB" sz="2000" dirty="0"/>
              <a:t>Big reduction in redundant code – so fewer errors, faster development</a:t>
            </a:r>
          </a:p>
          <a:p>
            <a:r>
              <a:rPr lang="en-GB" sz="2400" dirty="0"/>
              <a:t>Should also make switching between dev/test/prod environments, and also full/partial data, much easier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4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Benefits: Faster 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For SQL Server data sources, early testing by the dev teams shows the new architecture leads to faster processing</a:t>
            </a:r>
          </a:p>
          <a:p>
            <a:r>
              <a:rPr lang="en-GB" sz="2400" dirty="0"/>
              <a:t>For most data sources performance will be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353842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Benefits? ETL In SSAS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 can be used for many common ETL tasks</a:t>
            </a:r>
          </a:p>
          <a:p>
            <a:r>
              <a:rPr lang="en-GB" sz="2400" dirty="0"/>
              <a:t>For some data sources this may be your only opportunity to clean and transform your data</a:t>
            </a:r>
          </a:p>
          <a:p>
            <a:r>
              <a:rPr lang="en-GB" sz="2400" dirty="0"/>
              <a:t>But in a traditional corporate BI scenario, you probably should not be doing ETL inside SSAS</a:t>
            </a:r>
          </a:p>
          <a:p>
            <a:pPr lvl="1"/>
            <a:r>
              <a:rPr lang="en-GB" sz="2000" dirty="0"/>
              <a:t>This does not replace your normal ETL tool or your data warehouse!</a:t>
            </a:r>
          </a:p>
          <a:p>
            <a:pPr lvl="1"/>
            <a:r>
              <a:rPr lang="en-GB" sz="2000" dirty="0"/>
              <a:t>It will not have logging, </a:t>
            </a:r>
            <a:r>
              <a:rPr lang="en-GB" sz="2000" dirty="0" err="1"/>
              <a:t>restartability</a:t>
            </a:r>
            <a:r>
              <a:rPr lang="en-GB" sz="2000" dirty="0"/>
              <a:t>, easy administration </a:t>
            </a:r>
            <a:r>
              <a:rPr lang="en-GB" sz="2000" dirty="0" err="1"/>
              <a:t>etc</a:t>
            </a:r>
            <a:endParaRPr lang="en-GB" sz="2000" dirty="0"/>
          </a:p>
          <a:p>
            <a:r>
              <a:rPr lang="en-GB" sz="2400" dirty="0"/>
              <a:t>Lines are blurring between self-service and corporate BI?</a:t>
            </a:r>
          </a:p>
        </p:txBody>
      </p:sp>
    </p:spTree>
    <p:extLst>
      <p:ext uri="{BB962C8B-B14F-4D97-AF65-F5344CB8AC3E}">
        <p14:creationId xmlns:p14="http://schemas.microsoft.com/office/powerpoint/2010/main" val="303033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0" y="1163071"/>
            <a:ext cx="7098681" cy="5152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567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 For Data Access </a:t>
            </a:r>
            <a:br>
              <a:rPr lang="en-GB" dirty="0"/>
            </a:br>
            <a:r>
              <a:rPr lang="en-GB" dirty="0"/>
              <a:t>In Analysis Services Tabular 2017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Webb</a:t>
            </a:r>
            <a:br>
              <a:rPr lang="pl-PL" dirty="0"/>
            </a:br>
            <a:r>
              <a:rPr lang="en-GB" dirty="0"/>
              <a:t>chris@crossjoin.co.uk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Who Am I?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8615" indent="-428615"/>
            <a:r>
              <a:rPr lang="en-GB" sz="2850" dirty="0"/>
              <a:t>Chris Webb</a:t>
            </a:r>
          </a:p>
          <a:p>
            <a:pPr marL="833417" lvl="1" indent="-428615"/>
            <a:r>
              <a:rPr lang="en-GB" sz="2550" dirty="0">
                <a:hlinkClick r:id="rId2"/>
              </a:rPr>
              <a:t>chris@crossjoin.co.uk</a:t>
            </a:r>
            <a:endParaRPr lang="en-GB" sz="2550" dirty="0"/>
          </a:p>
          <a:p>
            <a:pPr marL="833417" lvl="1" indent="-428615"/>
            <a:r>
              <a:rPr lang="en-GB" sz="2550" dirty="0"/>
              <a:t>Twitter @Technitrain</a:t>
            </a:r>
          </a:p>
          <a:p>
            <a:pPr marL="428615" indent="-428615"/>
            <a:r>
              <a:rPr lang="en-GB" sz="2850" dirty="0"/>
              <a:t>UK-based consultant and trainer: </a:t>
            </a:r>
          </a:p>
          <a:p>
            <a:pPr marL="833417" lvl="1" indent="-428615"/>
            <a:r>
              <a:rPr lang="en-GB" sz="2550" dirty="0">
                <a:hlinkClick r:id="rId3"/>
              </a:rPr>
              <a:t>www.crossjoin.co.uk</a:t>
            </a:r>
            <a:r>
              <a:rPr lang="en-GB" sz="2550" dirty="0"/>
              <a:t> </a:t>
            </a:r>
          </a:p>
          <a:p>
            <a:pPr marL="833417" lvl="1" indent="-428615"/>
            <a:r>
              <a:rPr lang="en-GB" sz="2550" dirty="0">
                <a:hlinkClick r:id="rId4"/>
              </a:rPr>
              <a:t>www.technitrain.com</a:t>
            </a:r>
            <a:r>
              <a:rPr lang="en-GB" sz="2550" dirty="0"/>
              <a:t> </a:t>
            </a:r>
          </a:p>
          <a:p>
            <a:pPr marL="428615" indent="-428615"/>
            <a:r>
              <a:rPr lang="en-GB" sz="2850" dirty="0"/>
              <a:t>Author/co-author of several books: </a:t>
            </a:r>
          </a:p>
          <a:p>
            <a:pPr marL="833417" lvl="1" indent="-428615"/>
            <a:r>
              <a:rPr lang="en-GB" sz="2550" dirty="0"/>
              <a:t>MDX Solutions</a:t>
            </a:r>
          </a:p>
          <a:p>
            <a:pPr marL="833417" lvl="1" indent="-428615"/>
            <a:r>
              <a:rPr lang="en-GB" sz="2550" dirty="0"/>
              <a:t>Expert Cube Development with SSAS 2008</a:t>
            </a:r>
          </a:p>
          <a:p>
            <a:pPr marL="833417" lvl="1" indent="-428615"/>
            <a:r>
              <a:rPr lang="en-GB" sz="2550" dirty="0"/>
              <a:t>Analysis Services 2012: The BISM Tabular Model</a:t>
            </a:r>
          </a:p>
          <a:p>
            <a:pPr marL="833417" lvl="1" indent="-428615"/>
            <a:r>
              <a:rPr lang="en-GB" sz="2550" dirty="0"/>
              <a:t>Power Query for Power BI and Excel</a:t>
            </a:r>
          </a:p>
          <a:p>
            <a:pPr marL="428615" indent="-428615"/>
            <a:r>
              <a:rPr lang="en-GB" sz="2850" dirty="0"/>
              <a:t>Data Platform MVP</a:t>
            </a:r>
          </a:p>
          <a:p>
            <a:pPr marL="428615" indent="-428615"/>
            <a:r>
              <a:rPr lang="en-GB" sz="2850" dirty="0"/>
              <a:t>Blogger: </a:t>
            </a:r>
            <a:r>
              <a:rPr lang="en-GB" sz="2850" dirty="0">
                <a:hlinkClick r:id="rId5"/>
              </a:rPr>
              <a:t>http://blog.crossjoin.co.uk</a:t>
            </a:r>
            <a:r>
              <a:rPr lang="en-GB" sz="2850" dirty="0"/>
              <a:t>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6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How is data access changing in SSAS 2017?</a:t>
            </a:r>
          </a:p>
          <a:p>
            <a:r>
              <a:rPr lang="en-GB" sz="2400" dirty="0"/>
              <a:t>What is M and what can it do?</a:t>
            </a:r>
          </a:p>
          <a:p>
            <a:r>
              <a:rPr lang="en-GB" sz="2400" dirty="0"/>
              <a:t>Benefits of the new data access architecture</a:t>
            </a:r>
          </a:p>
          <a:p>
            <a:r>
              <a:rPr lang="en-GB" sz="2400" dirty="0"/>
              <a:t>What this should </a:t>
            </a:r>
            <a:r>
              <a:rPr lang="en-GB" sz="2400" b="1" dirty="0"/>
              <a:t>not</a:t>
            </a:r>
            <a:r>
              <a:rPr lang="en-GB" sz="2400" dirty="0"/>
              <a:t> be used for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6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Data Access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Analysis Services Tabular 2017 has a new data access experience</a:t>
            </a:r>
          </a:p>
          <a:p>
            <a:pPr lvl="1"/>
            <a:r>
              <a:rPr lang="en-GB" sz="2000" dirty="0"/>
              <a:t>Only for the newest 1400 compatibility level</a:t>
            </a:r>
          </a:p>
          <a:p>
            <a:pPr lvl="1"/>
            <a:r>
              <a:rPr lang="en-GB" sz="2000" dirty="0"/>
              <a:t>Legacy data access functionality will still be supported</a:t>
            </a:r>
          </a:p>
          <a:p>
            <a:pPr lvl="1"/>
            <a:r>
              <a:rPr lang="en-GB" sz="2000" dirty="0"/>
              <a:t>Currently still in preview</a:t>
            </a:r>
          </a:p>
          <a:p>
            <a:r>
              <a:rPr lang="en-GB" sz="2400" dirty="0"/>
              <a:t>In GA </a:t>
            </a:r>
            <a:r>
              <a:rPr lang="en-GB" sz="2400" b="1" dirty="0"/>
              <a:t>now</a:t>
            </a:r>
            <a:r>
              <a:rPr lang="en-GB" sz="2400" dirty="0"/>
              <a:t> for Azure Analysis Services</a:t>
            </a:r>
          </a:p>
          <a:p>
            <a:r>
              <a:rPr lang="en-GB" sz="2400" dirty="0"/>
              <a:t>It is based on the M language as used in Power Query/Excel and the Power BI Query Editor</a:t>
            </a:r>
          </a:p>
          <a:p>
            <a:r>
              <a:rPr lang="en-GB" sz="2400" dirty="0"/>
              <a:t>The UI is </a:t>
            </a:r>
            <a:r>
              <a:rPr lang="en-GB" sz="2400" i="1" dirty="0"/>
              <a:t>similar</a:t>
            </a:r>
            <a:r>
              <a:rPr lang="en-GB" sz="2400" dirty="0"/>
              <a:t> to the Power Query UI but inside SSDT</a:t>
            </a:r>
          </a:p>
          <a:p>
            <a:pPr lvl="1"/>
            <a:r>
              <a:rPr lang="en-GB" sz="2000" dirty="0"/>
              <a:t>No support for ribbons in Visual Studio UI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0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Query UI 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i="1" dirty="0"/>
              <a:t>Query</a:t>
            </a:r>
            <a:r>
              <a:rPr lang="en-GB" dirty="0"/>
              <a:t> is a job that takes data from one or more sources and transforms/cleans/does stuff to it</a:t>
            </a:r>
          </a:p>
          <a:p>
            <a:r>
              <a:rPr lang="en-GB" dirty="0"/>
              <a:t>A Query is made up of one or more </a:t>
            </a:r>
            <a:r>
              <a:rPr lang="en-GB" i="1" dirty="0"/>
              <a:t>Steps</a:t>
            </a:r>
            <a:r>
              <a:rPr lang="en-GB" dirty="0"/>
              <a:t>, where a Step makes a single type of change to the data</a:t>
            </a:r>
            <a:endParaRPr lang="en-GB" i="1" dirty="0"/>
          </a:p>
          <a:p>
            <a:r>
              <a:rPr lang="en-GB" dirty="0"/>
              <a:t>The output of the final Step is the output of the query</a:t>
            </a:r>
          </a:p>
          <a:p>
            <a:r>
              <a:rPr lang="en-GB" dirty="0"/>
              <a:t>Queries usually return values that are tables – but they can return values of any data type including text, numbers, dates, even functions</a:t>
            </a:r>
          </a:p>
          <a:p>
            <a:r>
              <a:rPr lang="en-GB" dirty="0"/>
              <a:t>Queries can use other queries as data sources</a:t>
            </a:r>
          </a:p>
          <a:p>
            <a:r>
              <a:rPr lang="en-GB" dirty="0"/>
              <a:t>A Query is a single M expression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87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 is a functional language for transforming data</a:t>
            </a:r>
          </a:p>
          <a:p>
            <a:r>
              <a:rPr lang="en-GB" sz="2400" dirty="0"/>
              <a:t>Three defining features:</a:t>
            </a:r>
          </a:p>
          <a:p>
            <a:pPr lvl="1"/>
            <a:r>
              <a:rPr lang="en-GB" sz="2000" dirty="0"/>
              <a:t>It can be generated automatically by the Query Editor UI – so in many cases you don’t actually need to write code</a:t>
            </a:r>
          </a:p>
          <a:p>
            <a:pPr lvl="1"/>
            <a:r>
              <a:rPr lang="en-GB" sz="2000" dirty="0"/>
              <a:t>It allows you to manipulate data from any data source in a consistent way</a:t>
            </a:r>
          </a:p>
          <a:p>
            <a:pPr lvl="1"/>
            <a:r>
              <a:rPr lang="en-GB" sz="2000" dirty="0"/>
              <a:t>Where possible, it tries to push the hard work of data transformation back to the data source - referred to as “Query Folding”</a:t>
            </a:r>
          </a:p>
        </p:txBody>
      </p:sp>
    </p:spTree>
    <p:extLst>
      <p:ext uri="{BB962C8B-B14F-4D97-AF65-F5344CB8AC3E}">
        <p14:creationId xmlns:p14="http://schemas.microsoft.com/office/powerpoint/2010/main" val="378471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Query Folding is vital for good data load performance</a:t>
            </a:r>
          </a:p>
          <a:p>
            <a:r>
              <a:rPr lang="en-GB" sz="2400" dirty="0"/>
              <a:t>Only works with data sources such as relational databases that have</a:t>
            </a:r>
          </a:p>
          <a:p>
            <a:pPr lvl="1"/>
            <a:r>
              <a:rPr lang="en-GB" sz="2000" dirty="0"/>
              <a:t>An engine to push the work back to</a:t>
            </a:r>
          </a:p>
          <a:p>
            <a:pPr lvl="1"/>
            <a:r>
              <a:rPr lang="en-GB" sz="2000" dirty="0"/>
              <a:t>Something like a query language</a:t>
            </a:r>
          </a:p>
          <a:p>
            <a:r>
              <a:rPr lang="en-GB" sz="2400" dirty="0"/>
              <a:t>For SQL Server, this means M generates SQL</a:t>
            </a:r>
          </a:p>
          <a:p>
            <a:r>
              <a:rPr lang="en-GB" sz="2400" dirty="0"/>
              <a:t>Other sources that support folding include OData and SSAS</a:t>
            </a:r>
          </a:p>
          <a:p>
            <a:r>
              <a:rPr lang="en-GB" sz="2400" dirty="0"/>
              <a:t>Only works for some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555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 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Every query is a single M expression</a:t>
            </a:r>
          </a:p>
          <a:p>
            <a:r>
              <a:rPr lang="en-GB" sz="2400" dirty="0"/>
              <a:t>Expressions are evaluated and return values</a:t>
            </a:r>
          </a:p>
          <a:p>
            <a:r>
              <a:rPr lang="en-GB" sz="2400" dirty="0"/>
              <a:t>Values can be numbers, text, dates, even tables and functions</a:t>
            </a:r>
          </a:p>
          <a:p>
            <a:r>
              <a:rPr lang="en-GB" sz="2400" dirty="0"/>
              <a:t>Use let expressions to break a single expression into many subexpressions</a:t>
            </a:r>
          </a:p>
          <a:p>
            <a:pPr lvl="1"/>
            <a:r>
              <a:rPr lang="en-GB" sz="2000" dirty="0"/>
              <a:t>Most queries generated by the UI contain let expressions</a:t>
            </a:r>
          </a:p>
          <a:p>
            <a:pPr lvl="1"/>
            <a:r>
              <a:rPr lang="en-GB" sz="2000" dirty="0"/>
              <a:t>Steps in a query are variables in a let expression</a:t>
            </a:r>
          </a:p>
          <a:p>
            <a:r>
              <a:rPr lang="en-GB" sz="2400" dirty="0"/>
              <a:t>Other queries can be referred to as variables</a:t>
            </a:r>
          </a:p>
          <a:p>
            <a:r>
              <a:rPr lang="en-GB" sz="2400" dirty="0"/>
              <a:t>Parameters are also queries</a:t>
            </a:r>
          </a:p>
        </p:txBody>
      </p:sp>
    </p:spTree>
    <p:extLst>
      <p:ext uri="{BB962C8B-B14F-4D97-AF65-F5344CB8AC3E}">
        <p14:creationId xmlns:p14="http://schemas.microsoft.com/office/powerpoint/2010/main" val="19250508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3466</TotalTime>
  <Words>1141</Words>
  <Application>Microsoft Office PowerPoint</Application>
  <PresentationFormat>On-screen Show (4:3)</PresentationFormat>
  <Paragraphs>124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Motyw2</vt:lpstr>
      <vt:lpstr>PowerPoint Presentation</vt:lpstr>
      <vt:lpstr>Introduction To M For Data Access  In Analysis Services Tabular 2017</vt:lpstr>
      <vt:lpstr>Who Am I?</vt:lpstr>
      <vt:lpstr>Agenda</vt:lpstr>
      <vt:lpstr>Overview Of Data Access Changes</vt:lpstr>
      <vt:lpstr>Power Query UI Basic Concepts</vt:lpstr>
      <vt:lpstr>What Is M?</vt:lpstr>
      <vt:lpstr>Query Folding</vt:lpstr>
      <vt:lpstr>M Basic Concepts</vt:lpstr>
      <vt:lpstr>What’s Missing?</vt:lpstr>
      <vt:lpstr>Benefits: Power BI Grow-Up</vt:lpstr>
      <vt:lpstr>Benefits: New Data Sources</vt:lpstr>
      <vt:lpstr>Benefits: New DirectQuery Data Sources</vt:lpstr>
      <vt:lpstr>Benefits: Modern Data Sources In SSAS</vt:lpstr>
      <vt:lpstr>Benefits: Shared Expressions And Functions</vt:lpstr>
      <vt:lpstr>Benefits: Faster Data Loading</vt:lpstr>
      <vt:lpstr>Benefits? ETL In SSAS</vt:lpstr>
      <vt:lpstr>PowerPoint Presentation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Chris Webb</cp:lastModifiedBy>
  <cp:revision>229</cp:revision>
  <dcterms:created xsi:type="dcterms:W3CDTF">2011-11-24T02:19:03Z</dcterms:created>
  <dcterms:modified xsi:type="dcterms:W3CDTF">2017-05-17T11:10:34Z</dcterms:modified>
</cp:coreProperties>
</file>