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95" r:id="rId2"/>
    <p:sldId id="290" r:id="rId3"/>
    <p:sldId id="291" r:id="rId4"/>
    <p:sldId id="316" r:id="rId5"/>
    <p:sldId id="324" r:id="rId6"/>
    <p:sldId id="325" r:id="rId7"/>
    <p:sldId id="299" r:id="rId8"/>
    <p:sldId id="300" r:id="rId9"/>
    <p:sldId id="301" r:id="rId10"/>
    <p:sldId id="326" r:id="rId11"/>
    <p:sldId id="329" r:id="rId12"/>
    <p:sldId id="342" r:id="rId13"/>
    <p:sldId id="331" r:id="rId14"/>
    <p:sldId id="332" r:id="rId15"/>
    <p:sldId id="333" r:id="rId16"/>
    <p:sldId id="330" r:id="rId17"/>
    <p:sldId id="334" r:id="rId18"/>
    <p:sldId id="327" r:id="rId19"/>
    <p:sldId id="303" r:id="rId20"/>
    <p:sldId id="304" r:id="rId21"/>
    <p:sldId id="305" r:id="rId22"/>
    <p:sldId id="306" r:id="rId23"/>
    <p:sldId id="341" r:id="rId24"/>
    <p:sldId id="328" r:id="rId25"/>
    <p:sldId id="335" r:id="rId26"/>
    <p:sldId id="343" r:id="rId27"/>
    <p:sldId id="344" r:id="rId28"/>
    <p:sldId id="345" r:id="rId29"/>
    <p:sldId id="339" r:id="rId30"/>
    <p:sldId id="336" r:id="rId31"/>
    <p:sldId id="337" r:id="rId32"/>
    <p:sldId id="340" r:id="rId33"/>
    <p:sldId id="338" r:id="rId34"/>
    <p:sldId id="317" r:id="rId35"/>
    <p:sldId id="318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2394" autoAdjust="0"/>
  </p:normalViewPr>
  <p:slideViewPr>
    <p:cSldViewPr>
      <p:cViewPr varScale="1">
        <p:scale>
          <a:sx n="83" d="100"/>
          <a:sy n="83" d="100"/>
        </p:scale>
        <p:origin x="106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9555424692257E-2"/>
          <c:y val="2.9317880271086512E-2"/>
          <c:w val="0.95840889150615483"/>
          <c:h val="0.919375829254512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solidFill>
                <a:schemeClr val="accent1">
                  <a:shade val="50000"/>
                </a:schemeClr>
              </a:solidFill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32-4B31-930B-8040BD7983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0</c:formatCode>
                <c:ptCount val="5"/>
                <c:pt idx="0">
                  <c:v>1</c:v>
                </c:pt>
                <c:pt idx="1">
                  <c:v>10000</c:v>
                </c:pt>
                <c:pt idx="2">
                  <c:v>22000</c:v>
                </c:pt>
                <c:pt idx="3">
                  <c:v>45000</c:v>
                </c:pt>
                <c:pt idx="4">
                  <c:v>70000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100</c:v>
                </c:pt>
                <c:pt idx="3">
                  <c:v>1200</c:v>
                </c:pt>
                <c:pt idx="4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2-4B31-930B-8040BD7983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223953232"/>
        <c:axId val="223953776"/>
      </c:barChart>
      <c:catAx>
        <c:axId val="2239532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crossAx val="223953776"/>
        <c:crosses val="autoZero"/>
        <c:auto val="1"/>
        <c:lblAlgn val="ctr"/>
        <c:lblOffset val="100"/>
        <c:noMultiLvlLbl val="0"/>
      </c:catAx>
      <c:valAx>
        <c:axId val="2239537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39532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838" y="812800"/>
            <a:ext cx="7091362" cy="3989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9DAD8-12CF-4C2D-BCA9-7BA9A77A0126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90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838" y="812800"/>
            <a:ext cx="7091362" cy="3989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9DAD8-12CF-4C2D-BCA9-7BA9A77A0126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838" y="812800"/>
            <a:ext cx="7091362" cy="3989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9DAD8-12CF-4C2D-BCA9-7BA9A77A0126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9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838" y="812800"/>
            <a:ext cx="7091362" cy="3989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9DAD8-12CF-4C2D-BCA9-7BA9A77A0126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79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074F-5520-4931-B8AD-3EE5F6D8892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363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9663" y="812800"/>
            <a:ext cx="5319712" cy="3989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388394E-80EF-49C6-A367-190A0C20AF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5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838" y="812800"/>
            <a:ext cx="7091362" cy="3989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388394E-80EF-49C6-A367-190A0C20AF3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0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48C26-67AF-4A41-BF61-EF4CB57DA353}" type="slidenum">
              <a:rPr lang="ru-RU" altLang="en-US"/>
              <a:pPr/>
              <a:t>9</a:t>
            </a:fld>
            <a:endParaRPr lang="ru-RU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6" name="Rectangle 4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219075" y="801688"/>
            <a:ext cx="7123113" cy="400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42979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0DF6-C0F2-4C44-9278-7D05E887BDA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2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0DF6-C0F2-4C44-9278-7D05E887BDA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0DF6-C0F2-4C44-9278-7D05E887BDA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5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0DF6-C0F2-4C44-9278-7D05E887BDA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8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97" y="212874"/>
            <a:ext cx="3803059" cy="96299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95" y="122779"/>
            <a:ext cx="4039164" cy="1171739"/>
          </a:xfrm>
          <a:prstGeom prst="rect">
            <a:avLst/>
          </a:prstGeom>
        </p:spPr>
      </p:pic>
      <p:sp>
        <p:nvSpPr>
          <p:cNvPr id="6" name="Prostokąt 5"/>
          <p:cNvSpPr/>
          <p:nvPr userDrawn="1"/>
        </p:nvSpPr>
        <p:spPr>
          <a:xfrm>
            <a:off x="5378175" y="3244334"/>
            <a:ext cx="14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592390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6268583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02114172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6949" y="344488"/>
            <a:ext cx="9638651" cy="64611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9652000" cy="4978400"/>
          </a:xfrm>
        </p:spPr>
        <p:txBody>
          <a:bodyPr/>
          <a:lstStyle>
            <a:lvl1pPr marL="311143" indent="-311143">
              <a:defRPr sz="2133" b="0" baseline="0">
                <a:solidFill>
                  <a:schemeClr val="tx1"/>
                </a:solidFill>
              </a:defRPr>
            </a:lvl1pPr>
            <a:lvl2pPr marL="764098" indent="-300559">
              <a:defRPr sz="1867" b="0" baseline="0">
                <a:solidFill>
                  <a:schemeClr val="tx1"/>
                </a:solidFill>
              </a:defRPr>
            </a:lvl2pPr>
            <a:lvl3pPr marL="1064657" indent="-224361">
              <a:defRPr sz="1867" b="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9" name="Picture 8" descr="D:\IntApp Work\Corporate Marketing\Graphics - Graphic Design Materials\IntApp Logos\2013 - NEW INTAPP LOGO\INTAPP LOGO AND MARK\Intapp logo and mark with TM\Intapp logo and mark and Γäó RGB medium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31517"/>
            <a:ext cx="1117600" cy="1065483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0" y="6616999"/>
            <a:ext cx="12192000" cy="0"/>
          </a:xfrm>
          <a:prstGeom prst="line">
            <a:avLst/>
          </a:prstGeom>
          <a:noFill/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3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403600" y="6400800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407175944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49155411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14692331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3849876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74952911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0750850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Certified Master: SQL Server ®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6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56477410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14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7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18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8" y="6420608"/>
            <a:ext cx="1527469" cy="4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eznik.uneta.com.ua/" TargetMode="External"/><Relationship Id="rId2" Type="http://schemas.openxmlformats.org/officeDocument/2006/relationships/hyperlink" Target="mailto:denisreznik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pub/denis-reznik/3/502/234" TargetMode="External"/><Relationship Id="rId4" Type="http://schemas.openxmlformats.org/officeDocument/2006/relationships/hyperlink" Target="https://www.facebook.com/denis.reznik.5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052736"/>
            <a:ext cx="8856985" cy="5386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999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Swiss Army Knife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6058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err="1"/>
              <a:t>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2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Nested Loops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331200" y="1397000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1200" y="1812693"/>
            <a:ext cx="2133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31200" y="2245113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31200" y="2677533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31200" y="3826107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  <a:latin typeface="+mj-lt"/>
              </a:rPr>
              <a:t>UserId</a:t>
            </a:r>
            <a:r>
              <a:rPr lang="en-US" sz="2133" dirty="0">
                <a:solidFill>
                  <a:schemeClr val="bg1"/>
                </a:solidFill>
                <a:latin typeface="+mj-lt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31200" y="4241800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31200" y="4674220"/>
            <a:ext cx="21336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31200" y="5106640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31200" y="5568179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331200" y="5989451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1200" y="788086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Users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0" y="3247244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Badges</a:t>
            </a:r>
          </a:p>
        </p:txBody>
      </p:sp>
      <p:sp>
        <p:nvSpPr>
          <p:cNvPr id="3" name="Arrow: Left 2"/>
          <p:cNvSpPr/>
          <p:nvPr/>
        </p:nvSpPr>
        <p:spPr>
          <a:xfrm>
            <a:off x="160254" y="1372337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/>
          <p:cNvSpPr/>
          <p:nvPr/>
        </p:nvSpPr>
        <p:spPr>
          <a:xfrm>
            <a:off x="160254" y="1785729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/>
          <p:cNvSpPr/>
          <p:nvPr/>
        </p:nvSpPr>
        <p:spPr>
          <a:xfrm>
            <a:off x="160254" y="2222557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/>
          <p:cNvSpPr/>
          <p:nvPr/>
        </p:nvSpPr>
        <p:spPr>
          <a:xfrm>
            <a:off x="160254" y="2648558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/>
          <p:cNvSpPr/>
          <p:nvPr/>
        </p:nvSpPr>
        <p:spPr>
          <a:xfrm>
            <a:off x="160254" y="3074559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54583 -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864 L -0.34583 -0.353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9136E-6 L -0.34583 -0.474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2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7 L -0.54583 0.065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0.54583 -1.3580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34583 -0.48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2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54583 -0.0006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34583 -0.229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87654E-7 L -0.34583 -0.422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Merge Join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331200" y="1397000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1200" y="1812693"/>
            <a:ext cx="2133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31200" y="2245113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31200" y="2677533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31200" y="3826107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  <a:latin typeface="+mj-lt"/>
              </a:rPr>
              <a:t>UserId</a:t>
            </a:r>
            <a:r>
              <a:rPr lang="en-US" sz="2133" dirty="0">
                <a:solidFill>
                  <a:schemeClr val="bg1"/>
                </a:solidFill>
                <a:latin typeface="+mj-lt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31200" y="5161165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43591" y="6038020"/>
            <a:ext cx="21336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31200" y="4252948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31200" y="4717035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343591" y="5593889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1200" y="788086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Users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0" y="3247244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Badges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160254" y="1372338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/>
          <p:cNvSpPr/>
          <p:nvPr/>
        </p:nvSpPr>
        <p:spPr>
          <a:xfrm>
            <a:off x="160254" y="178803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/>
          <p:cNvSpPr/>
          <p:nvPr/>
        </p:nvSpPr>
        <p:spPr>
          <a:xfrm>
            <a:off x="160254" y="222721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/>
          <p:cNvSpPr/>
          <p:nvPr/>
        </p:nvSpPr>
        <p:spPr>
          <a:xfrm>
            <a:off x="160254" y="265287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/>
          <p:cNvSpPr/>
          <p:nvPr/>
        </p:nvSpPr>
        <p:spPr>
          <a:xfrm>
            <a:off x="160254" y="3082953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54583 -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864 L -0.34583 -0.353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-0.34583 -0.349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482 L -0.54583 -0.358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1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7 L -0.54583 0.125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0.34583 0.0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54583 -0.0006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0.34583 -0.3635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4688 -0.364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54688 -0.3663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cxnSp>
        <p:nvCxnSpPr>
          <p:cNvPr id="3" name="Curved Connector 176"/>
          <p:cNvCxnSpPr>
            <a:endCxn id="6" idx="1"/>
          </p:cNvCxnSpPr>
          <p:nvPr/>
        </p:nvCxnSpPr>
        <p:spPr>
          <a:xfrm>
            <a:off x="2639690" y="2104581"/>
            <a:ext cx="1945245" cy="58525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headEnd type="oval"/>
            <a:tailEnd type="stealth" w="lg" len="lg"/>
          </a:ln>
          <a:effectLst/>
        </p:spPr>
      </p:cxnSp>
      <p:cxnSp>
        <p:nvCxnSpPr>
          <p:cNvPr id="4" name="Curved Connector 177"/>
          <p:cNvCxnSpPr>
            <a:endCxn id="8" idx="1"/>
          </p:cNvCxnSpPr>
          <p:nvPr/>
        </p:nvCxnSpPr>
        <p:spPr>
          <a:xfrm>
            <a:off x="2626733" y="3655374"/>
            <a:ext cx="1958202" cy="76519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headEnd type="oval"/>
            <a:tailEnd type="stealth" w="lg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4584935" y="2504288"/>
            <a:ext cx="1616017" cy="371097"/>
          </a:xfrm>
          <a:prstGeom prst="rect">
            <a:avLst/>
          </a:prstGeom>
          <a:solidFill>
            <a:srgbClr val="A8141A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6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John Dow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4935" y="4213623"/>
            <a:ext cx="1626377" cy="413895"/>
          </a:xfrm>
          <a:prstGeom prst="rect">
            <a:avLst/>
          </a:prstGeom>
          <a:solidFill>
            <a:srgbClr val="A8141A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1036279">
              <a:defRPr/>
            </a:pPr>
            <a:r>
              <a:rPr lang="en-US" sz="2000" kern="0" dirty="0">
                <a:solidFill>
                  <a:srgbClr val="FFFFFF"/>
                </a:solidFill>
                <a:latin typeface="Segoe UI"/>
              </a:rPr>
              <a:t>Adam Smith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60899" y="1700808"/>
            <a:ext cx="1893366" cy="3805529"/>
            <a:chOff x="450193" y="1829435"/>
            <a:chExt cx="1893366" cy="3805529"/>
          </a:xfrm>
        </p:grpSpPr>
        <p:sp>
          <p:nvSpPr>
            <p:cNvPr id="10" name="Rectangle 9"/>
            <p:cNvSpPr/>
            <p:nvPr/>
          </p:nvSpPr>
          <p:spPr>
            <a:xfrm>
              <a:off x="450197" y="3598905"/>
              <a:ext cx="460415" cy="370192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88496" y="4154194"/>
              <a:ext cx="1055063" cy="740385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0194" y="4342250"/>
              <a:ext cx="460415" cy="370192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88496" y="4894579"/>
              <a:ext cx="1055063" cy="740385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8496" y="1829435"/>
              <a:ext cx="1055063" cy="843990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88496" y="2673425"/>
              <a:ext cx="1055063" cy="740384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0197" y="2862544"/>
              <a:ext cx="460415" cy="370192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88496" y="3413809"/>
              <a:ext cx="1055063" cy="740385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0193" y="5085595"/>
              <a:ext cx="460415" cy="370192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575" y="2071125"/>
              <a:ext cx="460415" cy="370192"/>
            </a:xfrm>
            <a:prstGeom prst="rect">
              <a:avLst/>
            </a:prstGeom>
            <a:noFill/>
            <a:ln w="25400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lIns="76197" tIns="38098" rIns="76197" bIns="38098" rtlCol="0" anchor="ctr"/>
            <a:lstStyle/>
            <a:p>
              <a:pPr marL="0" marR="0" lvl="0" indent="0" algn="ctr" defTabSz="10362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/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03634" y="2678310"/>
            <a:ext cx="1616017" cy="371097"/>
          </a:xfrm>
          <a:prstGeom prst="rect">
            <a:avLst/>
          </a:prstGeom>
          <a:solidFill>
            <a:srgbClr val="A8141A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6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John Dow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05013" y="4174542"/>
            <a:ext cx="2413262" cy="5493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 Function</a:t>
            </a:r>
            <a:endParaRPr lang="en-US" dirty="0"/>
          </a:p>
        </p:txBody>
      </p:sp>
      <p:sp>
        <p:nvSpPr>
          <p:cNvPr id="22" name="Arrow: Right 21"/>
          <p:cNvSpPr/>
          <p:nvPr/>
        </p:nvSpPr>
        <p:spPr>
          <a:xfrm rot="5400000">
            <a:off x="9088204" y="3377508"/>
            <a:ext cx="846879" cy="5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5400000">
            <a:off x="9210335" y="4915958"/>
            <a:ext cx="602618" cy="5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281434" y="5752498"/>
            <a:ext cx="460415" cy="370192"/>
          </a:xfrm>
          <a:prstGeom prst="rect">
            <a:avLst/>
          </a:prstGeom>
          <a:noFill/>
          <a:ln w="25400" cap="flat" cmpd="sng" algn="ctr">
            <a:solidFill>
              <a:srgbClr val="505050"/>
            </a:solidFill>
            <a:prstDash val="solid"/>
          </a:ln>
          <a:effectLst/>
        </p:spPr>
        <p:txBody>
          <a:bodyPr lIns="76197" tIns="38098" rIns="76197" bIns="38098" rtlCol="0" anchor="ctr"/>
          <a:lstStyle/>
          <a:p>
            <a:pPr marL="0" marR="0" lvl="0" indent="0" algn="ctr" defTabSz="1036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/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98452" y="2640835"/>
            <a:ext cx="1626377" cy="413895"/>
          </a:xfrm>
          <a:prstGeom prst="rect">
            <a:avLst/>
          </a:prstGeom>
          <a:solidFill>
            <a:srgbClr val="A8141A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6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Adam Smith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94331" y="5761362"/>
            <a:ext cx="460415" cy="370192"/>
          </a:xfrm>
          <a:prstGeom prst="rect">
            <a:avLst/>
          </a:prstGeom>
          <a:noFill/>
          <a:ln w="25400" cap="flat" cmpd="sng" algn="ctr">
            <a:solidFill>
              <a:srgbClr val="505050"/>
            </a:solidFill>
            <a:prstDash val="solid"/>
          </a:ln>
          <a:effectLst/>
        </p:spPr>
        <p:txBody>
          <a:bodyPr lIns="76197" tIns="38098" rIns="76197" bIns="38098" rtlCol="0" anchor="ctr"/>
          <a:lstStyle/>
          <a:p>
            <a:pPr marL="0" marR="0" lvl="0" indent="0" algn="ctr" defTabSz="1036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26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Hash Join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331200" y="1368703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1200" y="1784396"/>
            <a:ext cx="2133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31200" y="2216816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31200" y="2649236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31200" y="3826107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  <a:latin typeface="+mj-lt"/>
              </a:rPr>
              <a:t>UserId</a:t>
            </a:r>
            <a:r>
              <a:rPr lang="en-US" sz="2133" dirty="0">
                <a:solidFill>
                  <a:schemeClr val="bg1"/>
                </a:solidFill>
                <a:latin typeface="+mj-lt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31200" y="4241800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31200" y="4674220"/>
            <a:ext cx="21336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31200" y="5106640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31200" y="5568179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331200" y="5989451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1200" y="685801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Users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0" y="3247244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/>
              <a:t>Badges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25189" y="1295400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6722" y="1711093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256" y="2126787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1322" y="2547016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90200" y="3739685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5600" y="4995953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0200" y="4168497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15600" y="5913861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90200" y="4572827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90200" y="5457479"/>
            <a:ext cx="1320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2</a:t>
            </a:r>
          </a:p>
        </p:txBody>
      </p:sp>
      <p:sp>
        <p:nvSpPr>
          <p:cNvPr id="28" name="Arrow: Left 27"/>
          <p:cNvSpPr/>
          <p:nvPr/>
        </p:nvSpPr>
        <p:spPr>
          <a:xfrm>
            <a:off x="160254" y="134404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/>
          <p:cNvSpPr/>
          <p:nvPr/>
        </p:nvSpPr>
        <p:spPr>
          <a:xfrm>
            <a:off x="160254" y="2186313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/>
          <p:cNvSpPr/>
          <p:nvPr/>
        </p:nvSpPr>
        <p:spPr>
          <a:xfrm>
            <a:off x="160254" y="2621098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58025E-6 L -0.54583 -0.00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54583 0.000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54583 -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97531E-6 L -0.54583 -0.000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8642E-6 L -0.2875 -0.3586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79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875 -0.229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14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9136E-6 L -0.0875 -0.5453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728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2875 -0.482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2413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87654E-7 L -0.0875 -0.4845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422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/>
      <p:bldP spid="18" grpId="0"/>
      <p:bldP spid="19" grpId="0"/>
      <p:bldP spid="20" grpId="0"/>
      <p:bldP spid="21" grpId="0"/>
      <p:bldP spid="21" grpId="1"/>
      <p:bldP spid="22" grpId="0"/>
      <p:bldP spid="22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8" grpId="1" animBg="1"/>
      <p:bldP spid="30" grpId="0" animBg="1"/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err="1"/>
              <a:t>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831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Merge Join (Many to Many)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331200" y="1397000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1200" y="1812693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31200" y="2245113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31200" y="2677533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1"/>
                </a:solidFill>
                <a:latin typeface="+mj-lt"/>
              </a:rPr>
              <a:t>Id =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31200" y="3826107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  <a:latin typeface="+mj-lt"/>
              </a:rPr>
              <a:t>UserId</a:t>
            </a:r>
            <a:r>
              <a:rPr lang="en-US" sz="2133" dirty="0">
                <a:solidFill>
                  <a:schemeClr val="bg1"/>
                </a:solidFill>
                <a:latin typeface="+mj-lt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31200" y="5161165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43591" y="6038020"/>
            <a:ext cx="21336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31200" y="4252948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31200" y="4717035"/>
            <a:ext cx="2133600" cy="3048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343591" y="5593889"/>
            <a:ext cx="21336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9991" y="807411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Users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32915" y="3284798"/>
            <a:ext cx="1727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Badges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331200" y="3826107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  <a:latin typeface="+mj-lt"/>
              </a:rPr>
              <a:t>UserId</a:t>
            </a:r>
            <a:r>
              <a:rPr lang="en-US" sz="2133" dirty="0">
                <a:solidFill>
                  <a:schemeClr val="bg1"/>
                </a:solidFill>
                <a:latin typeface="+mj-lt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331200" y="4252948"/>
            <a:ext cx="2133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chemeClr val="bg1"/>
                </a:solidFill>
              </a:rPr>
              <a:t>UserId</a:t>
            </a:r>
            <a:r>
              <a:rPr lang="en-US" sz="2133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47" name="Arrow: Left 46"/>
          <p:cNvSpPr/>
          <p:nvPr/>
        </p:nvSpPr>
        <p:spPr>
          <a:xfrm>
            <a:off x="160254" y="1370295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 47"/>
          <p:cNvSpPr/>
          <p:nvPr/>
        </p:nvSpPr>
        <p:spPr>
          <a:xfrm>
            <a:off x="160254" y="1829985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/>
          <p:cNvSpPr/>
          <p:nvPr/>
        </p:nvSpPr>
        <p:spPr>
          <a:xfrm>
            <a:off x="160254" y="265287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/>
          <p:cNvSpPr/>
          <p:nvPr/>
        </p:nvSpPr>
        <p:spPr>
          <a:xfrm>
            <a:off x="160254" y="312163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/>
          <p:cNvSpPr/>
          <p:nvPr/>
        </p:nvSpPr>
        <p:spPr>
          <a:xfrm>
            <a:off x="160254" y="3529819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 51"/>
          <p:cNvSpPr/>
          <p:nvPr/>
        </p:nvSpPr>
        <p:spPr>
          <a:xfrm>
            <a:off x="160254" y="3953844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Left 52"/>
          <p:cNvSpPr/>
          <p:nvPr/>
        </p:nvSpPr>
        <p:spPr>
          <a:xfrm>
            <a:off x="160254" y="4362910"/>
            <a:ext cx="1055802" cy="35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54583 -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864 L -0.34583 -0.353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-0.34583 -0.349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54583 -0.358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17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7 L -0.54583 0.125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54583 -0.35834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17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8642E-6 L -0.34583 -0.1691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5062E-6 L -0.34583 -0.1688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54583 -0.175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0.34583 0.1824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54583 0.184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9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0.34583 -0.1790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8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4688 -0.1777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54688 -0.177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16" grpId="0" animBg="1"/>
      <p:bldP spid="20" grpId="0" animBg="1"/>
      <p:bldP spid="20" grpId="1" animBg="1"/>
      <p:bldP spid="21" grpId="0" animBg="1"/>
      <p:bldP spid="21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DeadlockS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9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614918" y="2412139"/>
            <a:ext cx="3684895" cy="2493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Прямоугольник 11"/>
          <p:cNvSpPr/>
          <p:nvPr/>
        </p:nvSpPr>
        <p:spPr>
          <a:xfrm>
            <a:off x="6494327" y="3415967"/>
            <a:ext cx="1926072" cy="1126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olded Corner 16"/>
          <p:cNvSpPr/>
          <p:nvPr/>
        </p:nvSpPr>
        <p:spPr>
          <a:xfrm>
            <a:off x="6605173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6" dirty="0"/>
              <a:t>Lock Types - Shared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605175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6" name="Folded Corner 16"/>
          <p:cNvSpPr/>
          <p:nvPr/>
        </p:nvSpPr>
        <p:spPr>
          <a:xfrm>
            <a:off x="7080641" y="3569505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7" name="Folded Corner 16"/>
          <p:cNvSpPr/>
          <p:nvPr/>
        </p:nvSpPr>
        <p:spPr>
          <a:xfrm>
            <a:off x="7556107" y="3569505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8" name="Folded Corner 16"/>
          <p:cNvSpPr/>
          <p:nvPr/>
        </p:nvSpPr>
        <p:spPr>
          <a:xfrm>
            <a:off x="8031573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0" name="Folded Corner 16"/>
          <p:cNvSpPr/>
          <p:nvPr/>
        </p:nvSpPr>
        <p:spPr>
          <a:xfrm>
            <a:off x="6605175" y="4093131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1" name="Folded Corner 16"/>
          <p:cNvSpPr/>
          <p:nvPr/>
        </p:nvSpPr>
        <p:spPr>
          <a:xfrm>
            <a:off x="7080641" y="4093129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2" name="Folded Corner 16"/>
          <p:cNvSpPr/>
          <p:nvPr/>
        </p:nvSpPr>
        <p:spPr>
          <a:xfrm>
            <a:off x="7556107" y="4093130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3" name="Folded Corner 16"/>
          <p:cNvSpPr/>
          <p:nvPr/>
        </p:nvSpPr>
        <p:spPr>
          <a:xfrm>
            <a:off x="8031573" y="4093131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4" name="Минус 23"/>
          <p:cNvSpPr/>
          <p:nvPr/>
        </p:nvSpPr>
        <p:spPr>
          <a:xfrm>
            <a:off x="2542397" y="3995168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Минус 24"/>
          <p:cNvSpPr/>
          <p:nvPr/>
        </p:nvSpPr>
        <p:spPr>
          <a:xfrm>
            <a:off x="2533488" y="4220235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Минус 25"/>
          <p:cNvSpPr/>
          <p:nvPr/>
        </p:nvSpPr>
        <p:spPr>
          <a:xfrm>
            <a:off x="2533488" y="4466019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Минус 26"/>
          <p:cNvSpPr/>
          <p:nvPr/>
        </p:nvSpPr>
        <p:spPr>
          <a:xfrm>
            <a:off x="2529697" y="4691086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Минус 27"/>
          <p:cNvSpPr/>
          <p:nvPr/>
        </p:nvSpPr>
        <p:spPr>
          <a:xfrm>
            <a:off x="2529697" y="4936869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2542397" y="4025425"/>
            <a:ext cx="255896" cy="260227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200482" y="3316579"/>
            <a:ext cx="793577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Стрелка вправо 28"/>
          <p:cNvSpPr/>
          <p:nvPr/>
        </p:nvSpPr>
        <p:spPr>
          <a:xfrm rot="6258143">
            <a:off x="3463638" y="3312961"/>
            <a:ext cx="780914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3476643" y="4025548"/>
            <a:ext cx="255896" cy="260227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</a:t>
            </a:r>
          </a:p>
        </p:txBody>
      </p:sp>
      <p:sp>
        <p:nvSpPr>
          <p:cNvPr id="33" name="Блок-схема: ссылка на другую страницу 32"/>
          <p:cNvSpPr/>
          <p:nvPr/>
        </p:nvSpPr>
        <p:spPr>
          <a:xfrm>
            <a:off x="3092373" y="3581158"/>
            <a:ext cx="255896" cy="277092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X</a:t>
            </a:r>
          </a:p>
        </p:txBody>
      </p:sp>
      <p:sp>
        <p:nvSpPr>
          <p:cNvPr id="34" name="Стрелка вправо 33"/>
          <p:cNvSpPr/>
          <p:nvPr/>
        </p:nvSpPr>
        <p:spPr>
          <a:xfrm rot="5400000">
            <a:off x="2845327" y="2946325"/>
            <a:ext cx="749992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363404"/>
            <a:ext cx="522137" cy="52213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09" y="2418639"/>
            <a:ext cx="518950" cy="518951"/>
          </a:xfrm>
          <a:prstGeom prst="rect">
            <a:avLst/>
          </a:prstGeom>
          <a:noFill/>
          <a:scene3d>
            <a:camera prst="orthographicFront">
              <a:rot lat="0" lon="6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clker.com/cliparts/b/1/f/a/1195445301811339265dagobert83_female_user_icon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60" y="2117140"/>
            <a:ext cx="445284" cy="44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29727 0.1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6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5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Query Execution</a:t>
            </a:r>
            <a:r>
              <a:rPr lang="en-US" dirty="0"/>
              <a:t>.</a:t>
            </a:r>
            <a:r>
              <a:rPr lang="pl-PL" dirty="0"/>
              <a:t> Expectation – Reality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Denis Reznik</a:t>
            </a:r>
          </a:p>
          <a:p>
            <a:r>
              <a:rPr lang="en-US" dirty="0"/>
              <a:t>Data Architect, </a:t>
            </a:r>
            <a:r>
              <a:rPr lang="en-US" dirty="0" err="1"/>
              <a:t>Intapp</a:t>
            </a:r>
            <a:r>
              <a:rPr lang="en-US" dirty="0"/>
              <a:t>, Inc.</a:t>
            </a:r>
            <a:br>
              <a:rPr lang="pl-PL" dirty="0"/>
            </a:br>
            <a:r>
              <a:rPr lang="en-US" dirty="0"/>
              <a:t>Microsoft Data Platform MVP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614918" y="2412139"/>
            <a:ext cx="3684895" cy="2493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Прямоугольник 11"/>
          <p:cNvSpPr/>
          <p:nvPr/>
        </p:nvSpPr>
        <p:spPr>
          <a:xfrm>
            <a:off x="6494327" y="3415967"/>
            <a:ext cx="1926072" cy="1126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Folded Corner 16"/>
          <p:cNvSpPr/>
          <p:nvPr/>
        </p:nvSpPr>
        <p:spPr>
          <a:xfrm>
            <a:off x="6598593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6" dirty="0"/>
              <a:t>Lock Types - Exclusive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605175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6" name="Folded Corner 16"/>
          <p:cNvSpPr/>
          <p:nvPr/>
        </p:nvSpPr>
        <p:spPr>
          <a:xfrm>
            <a:off x="7080641" y="3569505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7" name="Folded Corner 16"/>
          <p:cNvSpPr/>
          <p:nvPr/>
        </p:nvSpPr>
        <p:spPr>
          <a:xfrm>
            <a:off x="7556107" y="3569505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8" name="Folded Corner 16"/>
          <p:cNvSpPr/>
          <p:nvPr/>
        </p:nvSpPr>
        <p:spPr>
          <a:xfrm>
            <a:off x="8031573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0" name="Folded Corner 16"/>
          <p:cNvSpPr/>
          <p:nvPr/>
        </p:nvSpPr>
        <p:spPr>
          <a:xfrm>
            <a:off x="6605175" y="4093131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1" name="Folded Corner 16"/>
          <p:cNvSpPr/>
          <p:nvPr/>
        </p:nvSpPr>
        <p:spPr>
          <a:xfrm>
            <a:off x="7080641" y="4093129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2" name="Folded Corner 16"/>
          <p:cNvSpPr/>
          <p:nvPr/>
        </p:nvSpPr>
        <p:spPr>
          <a:xfrm>
            <a:off x="7556107" y="4093130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3" name="Folded Corner 16"/>
          <p:cNvSpPr/>
          <p:nvPr/>
        </p:nvSpPr>
        <p:spPr>
          <a:xfrm>
            <a:off x="8031573" y="4093131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4" name="Минус 23"/>
          <p:cNvSpPr/>
          <p:nvPr/>
        </p:nvSpPr>
        <p:spPr>
          <a:xfrm>
            <a:off x="2509982" y="3955730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Минус 24"/>
          <p:cNvSpPr/>
          <p:nvPr/>
        </p:nvSpPr>
        <p:spPr>
          <a:xfrm>
            <a:off x="2501073" y="4180797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Минус 25"/>
          <p:cNvSpPr/>
          <p:nvPr/>
        </p:nvSpPr>
        <p:spPr>
          <a:xfrm>
            <a:off x="2501073" y="4426581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Минус 26"/>
          <p:cNvSpPr/>
          <p:nvPr/>
        </p:nvSpPr>
        <p:spPr>
          <a:xfrm>
            <a:off x="2497282" y="4651648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Минус 27"/>
          <p:cNvSpPr/>
          <p:nvPr/>
        </p:nvSpPr>
        <p:spPr>
          <a:xfrm>
            <a:off x="2497282" y="4897431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2509982" y="3972974"/>
            <a:ext cx="255896" cy="28625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X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168067" y="3277141"/>
            <a:ext cx="793577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Стрелка вправо 28"/>
          <p:cNvSpPr/>
          <p:nvPr/>
        </p:nvSpPr>
        <p:spPr>
          <a:xfrm rot="6258143">
            <a:off x="3524817" y="2923298"/>
            <a:ext cx="780914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3659376" y="3540776"/>
            <a:ext cx="255896" cy="286250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X</a:t>
            </a:r>
          </a:p>
        </p:txBody>
      </p:sp>
      <p:sp>
        <p:nvSpPr>
          <p:cNvPr id="31" name="Блок-схема: ссылка на другую страницу 30"/>
          <p:cNvSpPr/>
          <p:nvPr/>
        </p:nvSpPr>
        <p:spPr>
          <a:xfrm>
            <a:off x="3059958" y="3331335"/>
            <a:ext cx="255896" cy="277092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</a:t>
            </a:r>
          </a:p>
        </p:txBody>
      </p:sp>
      <p:sp>
        <p:nvSpPr>
          <p:cNvPr id="32" name="Стрелка вправо 31"/>
          <p:cNvSpPr/>
          <p:nvPr/>
        </p:nvSpPr>
        <p:spPr>
          <a:xfrm rot="4976407">
            <a:off x="2758560" y="2788362"/>
            <a:ext cx="666243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" descr="http://icons.iconarchive.com/icons/artua/ukrainian-motifs/512/Male-Us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66" y="1855017"/>
            <a:ext cx="684259" cy="6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lipartist.info/Art/April/user_icon_user_icon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199782"/>
            <a:ext cx="959363" cy="7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www.united1world.com/media/7643/female_business_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20" y="1901448"/>
            <a:ext cx="556581" cy="55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29727 0.1324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6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04753 0.0666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4" grpId="1" animBg="1"/>
      <p:bldP spid="4" grpId="2" animBg="1"/>
      <p:bldP spid="5" grpId="0" animBg="1"/>
      <p:bldP spid="5" grpId="1" animBg="1"/>
      <p:bldP spid="29" grpId="0" animBg="1"/>
      <p:bldP spid="30" grpId="0" animBg="1"/>
      <p:bldP spid="30" grpId="1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614918" y="2412139"/>
            <a:ext cx="3684895" cy="2493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Прямоугольник 11"/>
          <p:cNvSpPr/>
          <p:nvPr/>
        </p:nvSpPr>
        <p:spPr>
          <a:xfrm>
            <a:off x="6494327" y="3415967"/>
            <a:ext cx="1926072" cy="1126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olded Corner 16"/>
          <p:cNvSpPr/>
          <p:nvPr/>
        </p:nvSpPr>
        <p:spPr>
          <a:xfrm>
            <a:off x="6599248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6" dirty="0"/>
              <a:t>Lock Types - Update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605175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6" name="Folded Corner 16"/>
          <p:cNvSpPr/>
          <p:nvPr/>
        </p:nvSpPr>
        <p:spPr>
          <a:xfrm>
            <a:off x="7080641" y="3569505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7" name="Folded Corner 16"/>
          <p:cNvSpPr/>
          <p:nvPr/>
        </p:nvSpPr>
        <p:spPr>
          <a:xfrm>
            <a:off x="7556107" y="3569505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18" name="Folded Corner 16"/>
          <p:cNvSpPr/>
          <p:nvPr/>
        </p:nvSpPr>
        <p:spPr>
          <a:xfrm>
            <a:off x="8031573" y="3569506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0" name="Folded Corner 16"/>
          <p:cNvSpPr/>
          <p:nvPr/>
        </p:nvSpPr>
        <p:spPr>
          <a:xfrm>
            <a:off x="6605175" y="4093131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1" name="Folded Corner 16"/>
          <p:cNvSpPr/>
          <p:nvPr/>
        </p:nvSpPr>
        <p:spPr>
          <a:xfrm>
            <a:off x="7080641" y="4093129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2" name="Folded Corner 16"/>
          <p:cNvSpPr/>
          <p:nvPr/>
        </p:nvSpPr>
        <p:spPr>
          <a:xfrm>
            <a:off x="7556107" y="4093130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3" name="Folded Corner 16"/>
          <p:cNvSpPr/>
          <p:nvPr/>
        </p:nvSpPr>
        <p:spPr>
          <a:xfrm>
            <a:off x="8031573" y="4093131"/>
            <a:ext cx="288257" cy="3175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/>
          </a:p>
        </p:txBody>
      </p:sp>
      <p:sp>
        <p:nvSpPr>
          <p:cNvPr id="24" name="Минус 23"/>
          <p:cNvSpPr/>
          <p:nvPr/>
        </p:nvSpPr>
        <p:spPr>
          <a:xfrm>
            <a:off x="2552819" y="3976035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Минус 24"/>
          <p:cNvSpPr/>
          <p:nvPr/>
        </p:nvSpPr>
        <p:spPr>
          <a:xfrm>
            <a:off x="2543910" y="4201102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Минус 25"/>
          <p:cNvSpPr/>
          <p:nvPr/>
        </p:nvSpPr>
        <p:spPr>
          <a:xfrm>
            <a:off x="2543910" y="4446886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Минус 26"/>
          <p:cNvSpPr/>
          <p:nvPr/>
        </p:nvSpPr>
        <p:spPr>
          <a:xfrm>
            <a:off x="2540119" y="4671953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Минус 27"/>
          <p:cNvSpPr/>
          <p:nvPr/>
        </p:nvSpPr>
        <p:spPr>
          <a:xfrm>
            <a:off x="2540119" y="4917736"/>
            <a:ext cx="1279478" cy="31730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2552819" y="4018121"/>
            <a:ext cx="255896" cy="23657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210904" y="3297447"/>
            <a:ext cx="793577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Стрелка вправо 28"/>
          <p:cNvSpPr/>
          <p:nvPr/>
        </p:nvSpPr>
        <p:spPr>
          <a:xfrm rot="6258143">
            <a:off x="3567654" y="2943604"/>
            <a:ext cx="780914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3702213" y="3574095"/>
            <a:ext cx="255896" cy="260227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</a:t>
            </a:r>
          </a:p>
        </p:txBody>
      </p:sp>
      <p:sp>
        <p:nvSpPr>
          <p:cNvPr id="31" name="Блок-схема: ссылка на другую страницу 30"/>
          <p:cNvSpPr/>
          <p:nvPr/>
        </p:nvSpPr>
        <p:spPr>
          <a:xfrm>
            <a:off x="3102795" y="3351642"/>
            <a:ext cx="255896" cy="277092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</a:t>
            </a:r>
          </a:p>
        </p:txBody>
      </p:sp>
      <p:sp>
        <p:nvSpPr>
          <p:cNvPr id="32" name="Стрелка вправо 31"/>
          <p:cNvSpPr/>
          <p:nvPr/>
        </p:nvSpPr>
        <p:spPr>
          <a:xfrm rot="4976407">
            <a:off x="2801397" y="2808668"/>
            <a:ext cx="666243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Блок-схема: ссылка на другую страницу 32"/>
          <p:cNvSpPr/>
          <p:nvPr/>
        </p:nvSpPr>
        <p:spPr>
          <a:xfrm>
            <a:off x="3217462" y="3994498"/>
            <a:ext cx="255896" cy="263826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</a:t>
            </a:r>
          </a:p>
        </p:txBody>
      </p:sp>
      <p:sp>
        <p:nvSpPr>
          <p:cNvPr id="34" name="Стрелка вправо 33"/>
          <p:cNvSpPr/>
          <p:nvPr/>
        </p:nvSpPr>
        <p:spPr>
          <a:xfrm rot="6159790">
            <a:off x="3142825" y="3410363"/>
            <a:ext cx="709283" cy="306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Блок-схема: ссылка на другую страницу 34"/>
          <p:cNvSpPr/>
          <p:nvPr/>
        </p:nvSpPr>
        <p:spPr>
          <a:xfrm>
            <a:off x="2552819" y="3998701"/>
            <a:ext cx="255896" cy="260227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X</a:t>
            </a:r>
          </a:p>
        </p:txBody>
      </p:sp>
      <p:pic>
        <p:nvPicPr>
          <p:cNvPr id="37" name="Picture 6" descr="http://www.iconshock.com/img_jpg/REALVISTA/development/jpg/256/client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10" y="2559739"/>
            <a:ext cx="531567" cy="5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cdn4.1stwebdesigner.com/wp-content/uploads/2009/12/detective-icon-set/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325511"/>
            <a:ext cx="734933" cy="61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cdn1.iconfinder.com/data/icons/IS_CMS/256/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67" y="1897580"/>
            <a:ext cx="588219" cy="58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icons.iconarchive.com/icons/artua/ukrainian-motifs/512/Male-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48" y="1927425"/>
            <a:ext cx="672257" cy="67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Блок-схема: ссылка на другую страницу 3"/>
          <p:cNvSpPr/>
          <p:nvPr/>
        </p:nvSpPr>
        <p:spPr>
          <a:xfrm>
            <a:off x="2547742" y="4292552"/>
            <a:ext cx="255896" cy="23657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</a:t>
            </a:r>
          </a:p>
        </p:txBody>
      </p:sp>
      <p:sp>
        <p:nvSpPr>
          <p:cNvPr id="42" name="Блок-схема: ссылка на другую страницу 34"/>
          <p:cNvSpPr/>
          <p:nvPr/>
        </p:nvSpPr>
        <p:spPr>
          <a:xfrm>
            <a:off x="2547742" y="4273132"/>
            <a:ext cx="255896" cy="260227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X</a:t>
            </a:r>
          </a:p>
        </p:txBody>
      </p:sp>
      <p:sp>
        <p:nvSpPr>
          <p:cNvPr id="43" name="Блок-схема: ссылка на другую страницу 3"/>
          <p:cNvSpPr/>
          <p:nvPr/>
        </p:nvSpPr>
        <p:spPr>
          <a:xfrm>
            <a:off x="2552819" y="4564380"/>
            <a:ext cx="255896" cy="23657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</a:t>
            </a:r>
          </a:p>
        </p:txBody>
      </p:sp>
      <p:sp>
        <p:nvSpPr>
          <p:cNvPr id="44" name="Блок-схема: ссылка на другую страницу 34"/>
          <p:cNvSpPr/>
          <p:nvPr/>
        </p:nvSpPr>
        <p:spPr>
          <a:xfrm>
            <a:off x="2552819" y="4544960"/>
            <a:ext cx="255896" cy="260227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70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29662 0.1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18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4" grpId="1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40" grpId="0" animBg="1"/>
      <p:bldP spid="40" grpId="1" animBg="1"/>
      <p:bldP spid="42" grpId="0" animBg="1"/>
      <p:bldP spid="43" grpId="0" animBg="1"/>
      <p:bldP spid="43" grpId="1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6" dirty="0"/>
              <a:t>READ COMMITTED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130547" y="2071119"/>
          <a:ext cx="2208276" cy="27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Wrocław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York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York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30547" y="2071119"/>
          <a:ext cx="2208276" cy="27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York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York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048749" y="1867551"/>
            <a:ext cx="3015803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6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 err="1">
                <a:solidFill>
                  <a:srgbClr val="FF0000"/>
                </a:solidFill>
                <a:latin typeface="Consolas" panose="020B0609020204030204" pitchFamily="49" charset="0"/>
              </a:rPr>
              <a:t>N'Wrocław</a:t>
            </a:r>
            <a:r>
              <a:rPr lang="en-US" sz="163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9456" y="2242731"/>
            <a:ext cx="3533326" cy="10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  <a:endParaRPr lang="en-US" sz="16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33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FF0000"/>
                </a:solidFill>
                <a:latin typeface="Consolas" panose="020B0609020204030204" pitchFamily="49" charset="0"/>
              </a:rPr>
              <a:t>'London'</a:t>
            </a:r>
            <a:endParaRPr lang="en-US" sz="16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1633" dirty="0" err="1">
                <a:solidFill>
                  <a:srgbClr val="FF0000"/>
                </a:solidFill>
                <a:latin typeface="Consolas" panose="020B0609020204030204" pitchFamily="49" charset="0"/>
              </a:rPr>
              <a:t>'Wrocław</a:t>
            </a:r>
            <a:r>
              <a:rPr lang="en-US" sz="163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22" name="Frame 21"/>
          <p:cNvSpPr/>
          <p:nvPr/>
        </p:nvSpPr>
        <p:spPr>
          <a:xfrm>
            <a:off x="4990309" y="2358475"/>
            <a:ext cx="2496312" cy="413489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48749" y="2983430"/>
            <a:ext cx="3159819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6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3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33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1633" dirty="0" err="1">
                <a:solidFill>
                  <a:srgbClr val="FF0000"/>
                </a:solidFill>
                <a:latin typeface="Consolas" panose="020B0609020204030204" pitchFamily="49" charset="0"/>
              </a:rPr>
              <a:t>'Wrocław</a:t>
            </a:r>
            <a:r>
              <a:rPr lang="en-US" sz="163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79050" y="3787353"/>
            <a:ext cx="3101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Wait to put Shared lock on the row</a:t>
            </a:r>
            <a:endParaRPr lang="en-US" sz="1633" b="1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 rot="3134323">
            <a:off x="6962472" y="3208529"/>
            <a:ext cx="1478309" cy="18977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26" name="TextBox 25"/>
          <p:cNvSpPr txBox="1"/>
          <p:nvPr/>
        </p:nvSpPr>
        <p:spPr>
          <a:xfrm>
            <a:off x="5007784" y="2375900"/>
            <a:ext cx="24938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579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2" grpId="1" animBg="1"/>
      <p:bldP spid="23" grpId="0"/>
      <p:bldP spid="24" grpId="0"/>
      <p:bldP spid="24" grpId="1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6321"/>
              </p:ext>
            </p:extLst>
          </p:nvPr>
        </p:nvGraphicFramePr>
        <p:xfrm>
          <a:off x="5108449" y="2129323"/>
          <a:ext cx="2208276" cy="118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ID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City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Kyiv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Wrocław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Dnipropetrovsk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36496" y="1525357"/>
            <a:ext cx="2584919" cy="2016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endParaRPr lang="en-US" sz="135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'Dnipro'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endParaRPr lang="en-US" sz="135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85233"/>
              </p:ext>
            </p:extLst>
          </p:nvPr>
        </p:nvGraphicFramePr>
        <p:xfrm>
          <a:off x="4585935" y="4100255"/>
          <a:ext cx="3263286" cy="14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747">
                  <a:extLst>
                    <a:ext uri="{9D8B030D-6E8A-4147-A177-3AD203B41FA5}">
                      <a16:colId xmlns:a16="http://schemas.microsoft.com/office/drawing/2014/main" val="2442482546"/>
                    </a:ext>
                  </a:extLst>
                </a:gridCol>
              </a:tblGrid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ID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User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City_Id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Marcin </a:t>
                      </a:r>
                      <a:r>
                        <a:rPr lang="en-US" sz="1500" dirty="0" err="1"/>
                        <a:t>Szeliga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Tobiasz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Koprowski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Damian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Widera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John</a:t>
                      </a:r>
                      <a:r>
                        <a:rPr lang="en-US" sz="1500" baseline="0" dirty="0"/>
                        <a:t> Smith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1244" y="5285955"/>
            <a:ext cx="24938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83082" y="1525357"/>
            <a:ext cx="2584919" cy="223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endParaRPr lang="en-US" sz="135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'Dnipro'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endParaRPr lang="en-US" sz="14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2034" y="3016449"/>
            <a:ext cx="24938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 rot="19958569">
            <a:off x="2671235" y="3954582"/>
            <a:ext cx="8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6" name="Left Arrow 21"/>
          <p:cNvSpPr/>
          <p:nvPr/>
        </p:nvSpPr>
        <p:spPr>
          <a:xfrm rot="9151827">
            <a:off x="3425145" y="3390675"/>
            <a:ext cx="1583813" cy="3545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7" name="TextBox 26"/>
          <p:cNvSpPr txBox="1"/>
          <p:nvPr/>
        </p:nvSpPr>
        <p:spPr>
          <a:xfrm rot="18663527">
            <a:off x="8751554" y="3731515"/>
            <a:ext cx="8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8" name="Left Arrow 21"/>
          <p:cNvSpPr/>
          <p:nvPr/>
        </p:nvSpPr>
        <p:spPr>
          <a:xfrm rot="18660432">
            <a:off x="7612812" y="4612002"/>
            <a:ext cx="1583813" cy="3545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Rectangle 3"/>
          <p:cNvSpPr/>
          <p:nvPr/>
        </p:nvSpPr>
        <p:spPr>
          <a:xfrm>
            <a:off x="5130913" y="1183528"/>
            <a:ext cx="2163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DEADLOCK!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5" grpId="0"/>
      <p:bldP spid="25" grpId="1"/>
      <p:bldP spid="26" grpId="0" animBg="1"/>
      <p:bldP spid="27" grpId="0"/>
      <p:bldP spid="27" grpId="1"/>
      <p:bldP spid="28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946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9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12"/>
          <p:cNvSpPr/>
          <p:nvPr/>
        </p:nvSpPr>
        <p:spPr>
          <a:xfrm>
            <a:off x="8229600" y="4290695"/>
            <a:ext cx="3759200" cy="20977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528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 - Stored Procedure</a:t>
            </a:r>
          </a:p>
        </p:txBody>
      </p:sp>
      <p:sp>
        <p:nvSpPr>
          <p:cNvPr id="25" name="Прямоугольник 2"/>
          <p:cNvSpPr/>
          <p:nvPr/>
        </p:nvSpPr>
        <p:spPr>
          <a:xfrm>
            <a:off x="959451" y="1541857"/>
            <a:ext cx="4371676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EXEC </a:t>
            </a:r>
            <a:r>
              <a:rPr lang="en-US" sz="1867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ReportSecurity</a:t>
            </a:r>
            <a:r>
              <a:rPr lang="en-US" sz="1867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Dashboard</a:t>
            </a: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    </a:t>
            </a: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@</a:t>
            </a:r>
            <a:r>
              <a:rPr lang="en-US" sz="1867" b="1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UserId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= 1</a:t>
            </a:r>
          </a:p>
        </p:txBody>
      </p:sp>
      <p:sp>
        <p:nvSpPr>
          <p:cNvPr id="26" name="Стрелка вправо 10"/>
          <p:cNvSpPr/>
          <p:nvPr/>
        </p:nvSpPr>
        <p:spPr>
          <a:xfrm>
            <a:off x="5781803" y="1670483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Блок-схема: ИЛИ 11"/>
          <p:cNvSpPr/>
          <p:nvPr/>
        </p:nvSpPr>
        <p:spPr>
          <a:xfrm>
            <a:off x="7775274" y="1732280"/>
            <a:ext cx="1730868" cy="1732984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2676" y="1061085"/>
            <a:ext cx="2896061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667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 Unicode MS" charset="0"/>
              </a:rPr>
              <a:t>Query 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4597" y="3632201"/>
            <a:ext cx="2692092" cy="39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133" dirty="0">
                <a:latin typeface="Arial" panose="020B0604020202020204" pitchFamily="34" charset="0"/>
                <a:cs typeface="Arial Unicode MS" charset="0"/>
              </a:rPr>
              <a:t>SQL Server Cache</a:t>
            </a:r>
          </a:p>
        </p:txBody>
      </p:sp>
      <p:sp>
        <p:nvSpPr>
          <p:cNvPr id="31" name="Прямоугольник 14"/>
          <p:cNvSpPr/>
          <p:nvPr/>
        </p:nvSpPr>
        <p:spPr>
          <a:xfrm>
            <a:off x="8580402" y="4786894"/>
            <a:ext cx="3135865" cy="86636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2" name="Выгнутая влево стрелка 15"/>
          <p:cNvSpPr/>
          <p:nvPr/>
        </p:nvSpPr>
        <p:spPr>
          <a:xfrm rot="8277481" flipV="1">
            <a:off x="10224066" y="1017251"/>
            <a:ext cx="1297295" cy="3424452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528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17"/>
          <p:cNvSpPr/>
          <p:nvPr/>
        </p:nvSpPr>
        <p:spPr>
          <a:xfrm>
            <a:off x="1320800" y="5402191"/>
            <a:ext cx="6796803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Plan created and cached for the </a:t>
            </a:r>
          </a:p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@</a:t>
            </a:r>
            <a:r>
              <a:rPr lang="en-US" sz="2400" b="1" dirty="0" err="1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UserId</a:t>
            </a:r>
            <a:r>
              <a:rPr lang="en-US" sz="2400" b="1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 = 1</a:t>
            </a:r>
          </a:p>
        </p:txBody>
      </p:sp>
      <p:sp>
        <p:nvSpPr>
          <p:cNvPr id="35" name="Прямоугольник 14"/>
          <p:cNvSpPr/>
          <p:nvPr/>
        </p:nvSpPr>
        <p:spPr>
          <a:xfrm>
            <a:off x="8468408" y="4655410"/>
            <a:ext cx="3359857" cy="111940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14" name="Прямоугольник 2"/>
          <p:cNvSpPr/>
          <p:nvPr/>
        </p:nvSpPr>
        <p:spPr>
          <a:xfrm>
            <a:off x="954495" y="2884760"/>
            <a:ext cx="4371676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EXEC </a:t>
            </a:r>
            <a:r>
              <a:rPr lang="en-US" sz="1867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ReportSecurityDashboard</a:t>
            </a: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    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@</a:t>
            </a:r>
            <a:r>
              <a:rPr lang="en-US" sz="1867" b="1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UserId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=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22</a:t>
            </a:r>
          </a:p>
        </p:txBody>
      </p:sp>
      <p:sp>
        <p:nvSpPr>
          <p:cNvPr id="15" name="Стрелка вправо 10"/>
          <p:cNvSpPr/>
          <p:nvPr/>
        </p:nvSpPr>
        <p:spPr>
          <a:xfrm>
            <a:off x="5783852" y="3013385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6" name="Стрелка вправо 10"/>
          <p:cNvSpPr/>
          <p:nvPr/>
        </p:nvSpPr>
        <p:spPr>
          <a:xfrm rot="16200000">
            <a:off x="7882793" y="3379780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1313393" y="5402191"/>
            <a:ext cx="6796804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Query executes using the query plan created for </a:t>
            </a:r>
          </a:p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@</a:t>
            </a:r>
            <a:r>
              <a:rPr lang="en-US" sz="2400" b="1" dirty="0" err="1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UserId</a:t>
            </a:r>
            <a:r>
              <a:rPr lang="en-US" sz="2400" b="1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6641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34" grpId="0"/>
      <p:bldP spid="34" grpId="1"/>
      <p:bldP spid="35" grpId="0" animBg="1"/>
      <p:bldP spid="14" grpId="0" animBg="1"/>
      <p:bldP spid="15" grpId="0" animBg="1"/>
      <p:bldP spid="16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"/>
          <p:cNvSpPr/>
          <p:nvPr/>
        </p:nvSpPr>
        <p:spPr>
          <a:xfrm>
            <a:off x="954495" y="2884760"/>
            <a:ext cx="4442213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600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</a:t>
            </a:r>
            <a:r>
              <a:rPr lang="en-US" sz="1600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@Id</a:t>
            </a:r>
          </a:p>
        </p:txBody>
      </p:sp>
      <p:sp>
        <p:nvSpPr>
          <p:cNvPr id="29" name="Прямоугольник 12"/>
          <p:cNvSpPr/>
          <p:nvPr/>
        </p:nvSpPr>
        <p:spPr>
          <a:xfrm>
            <a:off x="8229600" y="4290695"/>
            <a:ext cx="3759200" cy="20977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528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 - Parametrized Query</a:t>
            </a:r>
          </a:p>
        </p:txBody>
      </p:sp>
      <p:sp>
        <p:nvSpPr>
          <p:cNvPr id="26" name="Стрелка вправо 10"/>
          <p:cNvSpPr/>
          <p:nvPr/>
        </p:nvSpPr>
        <p:spPr>
          <a:xfrm>
            <a:off x="5791200" y="1670483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Блок-схема: ИЛИ 11"/>
          <p:cNvSpPr/>
          <p:nvPr/>
        </p:nvSpPr>
        <p:spPr>
          <a:xfrm>
            <a:off x="7775274" y="1732280"/>
            <a:ext cx="1730868" cy="1732984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2676" y="1061085"/>
            <a:ext cx="2896061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667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 Unicode MS" charset="0"/>
              </a:rPr>
              <a:t>Query 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4597" y="3632201"/>
            <a:ext cx="2692092" cy="39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133" dirty="0">
                <a:latin typeface="Arial" panose="020B0604020202020204" pitchFamily="34" charset="0"/>
                <a:cs typeface="Arial Unicode MS" charset="0"/>
              </a:rPr>
              <a:t>SQL Server Cache</a:t>
            </a:r>
          </a:p>
        </p:txBody>
      </p:sp>
      <p:sp>
        <p:nvSpPr>
          <p:cNvPr id="31" name="Прямоугольник 14"/>
          <p:cNvSpPr/>
          <p:nvPr/>
        </p:nvSpPr>
        <p:spPr>
          <a:xfrm>
            <a:off x="8580402" y="4786894"/>
            <a:ext cx="3135865" cy="86636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2" name="Выгнутая влево стрелка 15"/>
          <p:cNvSpPr/>
          <p:nvPr/>
        </p:nvSpPr>
        <p:spPr>
          <a:xfrm rot="8277481" flipV="1">
            <a:off x="10224066" y="1017251"/>
            <a:ext cx="1297295" cy="3424452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528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17"/>
          <p:cNvSpPr/>
          <p:nvPr/>
        </p:nvSpPr>
        <p:spPr>
          <a:xfrm>
            <a:off x="1320800" y="5402191"/>
            <a:ext cx="6796803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Plan created and cached for the </a:t>
            </a:r>
          </a:p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@Id = 1</a:t>
            </a:r>
          </a:p>
        </p:txBody>
      </p:sp>
      <p:sp>
        <p:nvSpPr>
          <p:cNvPr id="35" name="Прямоугольник 14"/>
          <p:cNvSpPr/>
          <p:nvPr/>
        </p:nvSpPr>
        <p:spPr>
          <a:xfrm>
            <a:off x="8468408" y="4655410"/>
            <a:ext cx="3359857" cy="111940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15" name="Стрелка вправо 10"/>
          <p:cNvSpPr/>
          <p:nvPr/>
        </p:nvSpPr>
        <p:spPr>
          <a:xfrm>
            <a:off x="5783852" y="3026192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6" name="Стрелка вправо 10"/>
          <p:cNvSpPr/>
          <p:nvPr/>
        </p:nvSpPr>
        <p:spPr>
          <a:xfrm rot="16200000">
            <a:off x="7882793" y="3379780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1320801" y="5406111"/>
            <a:ext cx="6796804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Query executes using the query plan created for </a:t>
            </a:r>
          </a:p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@Id = 1</a:t>
            </a:r>
          </a:p>
        </p:txBody>
      </p:sp>
      <p:sp>
        <p:nvSpPr>
          <p:cNvPr id="23" name="Прямоугольник 2"/>
          <p:cNvSpPr/>
          <p:nvPr/>
        </p:nvSpPr>
        <p:spPr>
          <a:xfrm>
            <a:off x="961930" y="1532721"/>
            <a:ext cx="4449647" cy="9597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600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@Id</a:t>
            </a:r>
            <a:endParaRPr lang="en-US" sz="1600" b="1" kern="0" dirty="0">
              <a:solidFill>
                <a:srgbClr val="E7E6E6">
                  <a:lumMod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4" name="Прямоугольник 2"/>
          <p:cNvSpPr/>
          <p:nvPr/>
        </p:nvSpPr>
        <p:spPr>
          <a:xfrm>
            <a:off x="970652" y="1546130"/>
            <a:ext cx="4452125" cy="950641"/>
          </a:xfrm>
          <a:prstGeom prst="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N'SELECT * FROM Users WHERE Id = @Id'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N'@Id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endParaRPr lang="en-US" sz="1600" dirty="0">
              <a:solidFill>
                <a:srgbClr val="5F5F5F"/>
              </a:solidFill>
            </a:endParaRPr>
          </a:p>
        </p:txBody>
      </p:sp>
      <p:sp>
        <p:nvSpPr>
          <p:cNvPr id="33" name="Прямоугольник 2"/>
          <p:cNvSpPr/>
          <p:nvPr/>
        </p:nvSpPr>
        <p:spPr>
          <a:xfrm>
            <a:off x="970652" y="2884759"/>
            <a:ext cx="4452125" cy="950641"/>
          </a:xfrm>
          <a:prstGeom prst="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N'SELECT * FROM Users WHERE Id = @Id'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N'@Id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22</a:t>
            </a:r>
            <a:endParaRPr lang="en-US" sz="1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6" grpId="0" animBg="1"/>
      <p:bldP spid="27" grpId="0" animBg="1"/>
      <p:bldP spid="32" grpId="0" animBg="1"/>
      <p:bldP spid="34" grpId="0"/>
      <p:bldP spid="34" grpId="1"/>
      <p:bldP spid="35" grpId="0" animBg="1"/>
      <p:bldP spid="15" grpId="0" animBg="1"/>
      <p:bldP spid="16" grpId="0" animBg="1"/>
      <p:bldP spid="17" grpId="0"/>
      <p:bldP spid="23" grpId="0" animBg="1"/>
      <p:bldP spid="23" grpId="1" animBg="1"/>
      <p:bldP spid="24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12"/>
          <p:cNvSpPr/>
          <p:nvPr/>
        </p:nvSpPr>
        <p:spPr>
          <a:xfrm>
            <a:off x="7924800" y="4290695"/>
            <a:ext cx="4135120" cy="20977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528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SQL – Multiple Plans</a:t>
            </a:r>
          </a:p>
        </p:txBody>
      </p:sp>
      <p:sp>
        <p:nvSpPr>
          <p:cNvPr id="25" name="Прямоугольник 2"/>
          <p:cNvSpPr/>
          <p:nvPr/>
        </p:nvSpPr>
        <p:spPr>
          <a:xfrm>
            <a:off x="959451" y="1541857"/>
            <a:ext cx="4628549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Clients WHERE Id =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Стрелка вправо 10"/>
          <p:cNvSpPr/>
          <p:nvPr/>
        </p:nvSpPr>
        <p:spPr>
          <a:xfrm>
            <a:off x="5709668" y="1670483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Блок-схема: ИЛИ 11"/>
          <p:cNvSpPr/>
          <p:nvPr/>
        </p:nvSpPr>
        <p:spPr>
          <a:xfrm>
            <a:off x="7775274" y="1732280"/>
            <a:ext cx="1730868" cy="1732984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3668" y="1052736"/>
            <a:ext cx="2896061" cy="47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667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 Unicode MS" charset="0"/>
              </a:rPr>
              <a:t>Query 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7757" y="3632201"/>
            <a:ext cx="2692092" cy="39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133" dirty="0">
                <a:latin typeface="Arial" panose="020B0604020202020204" pitchFamily="34" charset="0"/>
                <a:cs typeface="Arial Unicode MS" charset="0"/>
              </a:rPr>
              <a:t>SQL Server Cache</a:t>
            </a:r>
          </a:p>
        </p:txBody>
      </p:sp>
      <p:sp>
        <p:nvSpPr>
          <p:cNvPr id="31" name="Прямоугольник 14"/>
          <p:cNvSpPr/>
          <p:nvPr/>
        </p:nvSpPr>
        <p:spPr>
          <a:xfrm>
            <a:off x="8463562" y="4786894"/>
            <a:ext cx="3135865" cy="86636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2" name="Выгнутая влево стрелка 15"/>
          <p:cNvSpPr/>
          <p:nvPr/>
        </p:nvSpPr>
        <p:spPr>
          <a:xfrm rot="8277481" flipV="1">
            <a:off x="10224066" y="1017251"/>
            <a:ext cx="1297295" cy="3424452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528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17"/>
          <p:cNvSpPr/>
          <p:nvPr/>
        </p:nvSpPr>
        <p:spPr>
          <a:xfrm>
            <a:off x="955379" y="5402191"/>
            <a:ext cx="6796803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New query plan created and cached. Query executed using newly created plan.</a:t>
            </a:r>
            <a:endParaRPr lang="en-US" sz="2400" b="1" dirty="0">
              <a:solidFill>
                <a:srgbClr val="E7E6E6">
                  <a:lumMod val="10000"/>
                </a:srgbClr>
              </a:solidFill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35" name="Прямоугольник 14"/>
          <p:cNvSpPr/>
          <p:nvPr/>
        </p:nvSpPr>
        <p:spPr>
          <a:xfrm>
            <a:off x="8351568" y="4655410"/>
            <a:ext cx="3359857" cy="111940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14" name="Прямоугольник 2"/>
          <p:cNvSpPr/>
          <p:nvPr/>
        </p:nvSpPr>
        <p:spPr>
          <a:xfrm>
            <a:off x="954496" y="2884760"/>
            <a:ext cx="4633505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Clients WHERE Id =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22</a:t>
            </a:r>
          </a:p>
        </p:txBody>
      </p:sp>
      <p:sp>
        <p:nvSpPr>
          <p:cNvPr id="15" name="Стрелка вправо 10"/>
          <p:cNvSpPr/>
          <p:nvPr/>
        </p:nvSpPr>
        <p:spPr>
          <a:xfrm>
            <a:off x="5709668" y="3012832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6" name="Стрелка вправо 10"/>
          <p:cNvSpPr/>
          <p:nvPr/>
        </p:nvSpPr>
        <p:spPr>
          <a:xfrm rot="16200000">
            <a:off x="7882793" y="3379780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955380" y="5402191"/>
            <a:ext cx="6796804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New query plan again created and cached. Query executed using newly created plan.</a:t>
            </a:r>
            <a:endParaRPr lang="en-US" sz="2400" b="1" dirty="0">
              <a:solidFill>
                <a:srgbClr val="E7E6E6">
                  <a:lumMod val="10000"/>
                </a:srgbClr>
              </a:solidFill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8" name="Прямоугольник 2"/>
          <p:cNvSpPr/>
          <p:nvPr/>
        </p:nvSpPr>
        <p:spPr>
          <a:xfrm>
            <a:off x="954495" y="4227662"/>
            <a:ext cx="4628549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Clients WHERE Id =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Стрелка вправо 10"/>
          <p:cNvSpPr/>
          <p:nvPr/>
        </p:nvSpPr>
        <p:spPr>
          <a:xfrm>
            <a:off x="5710908" y="4356288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81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0" name="Прямоугольник 17"/>
          <p:cNvSpPr/>
          <p:nvPr/>
        </p:nvSpPr>
        <p:spPr>
          <a:xfrm>
            <a:off x="955378" y="5402191"/>
            <a:ext cx="6796804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 Unicode MS" charset="0"/>
              </a:rPr>
              <a:t>Query executed using the query plan, created for the first query.</a:t>
            </a:r>
            <a:endParaRPr lang="en-US" sz="2400" b="1" dirty="0">
              <a:solidFill>
                <a:srgbClr val="E7E6E6">
                  <a:lumMod val="10000"/>
                </a:srgbClr>
              </a:solidFill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1" name="Прямоугольник 14"/>
          <p:cNvSpPr/>
          <p:nvPr/>
        </p:nvSpPr>
        <p:spPr>
          <a:xfrm>
            <a:off x="8151337" y="4561525"/>
            <a:ext cx="3695843" cy="123134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599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7" grpId="2" animBg="1"/>
      <p:bldP spid="32" grpId="0" animBg="1"/>
      <p:bldP spid="32" grpId="1" animBg="1"/>
      <p:bldP spid="32" grpId="2" animBg="1"/>
      <p:bldP spid="32" grpId="3" animBg="1"/>
      <p:bldP spid="34" grpId="0"/>
      <p:bldP spid="34" grpId="1"/>
      <p:bldP spid="35" grpId="0" animBg="1"/>
      <p:bldP spid="14" grpId="0" animBg="1"/>
      <p:bldP spid="15" grpId="0" animBg="1"/>
      <p:bldP spid="16" grpId="0" animBg="1"/>
      <p:bldP spid="17" grpId="0"/>
      <p:bldP spid="17" grpId="1"/>
      <p:bldP spid="18" grpId="0" animBg="1"/>
      <p:bldP spid="19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“This is one of these things that makes me believe that SQL Server is design for maximum level of confusion.”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(c) </a:t>
            </a:r>
            <a:r>
              <a:rPr lang="en-US" sz="2000" dirty="0" err="1"/>
              <a:t>Erland</a:t>
            </a:r>
            <a:r>
              <a:rPr lang="en-US" sz="2000" dirty="0"/>
              <a:t> </a:t>
            </a:r>
            <a:r>
              <a:rPr lang="en-US" sz="2000" dirty="0" err="1"/>
              <a:t>Sommarskog</a:t>
            </a:r>
            <a:r>
              <a:rPr lang="en-US" sz="2000" dirty="0"/>
              <a:t>, Microsoft Data Platform MVP, Sweden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5384800" cy="381000"/>
          </a:xfrm>
        </p:spPr>
        <p:txBody>
          <a:bodyPr/>
          <a:lstStyle/>
          <a:p>
            <a:r>
              <a:rPr lang="pl-PL"/>
              <a:t>SQLDay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89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Denis Reznik</a:t>
            </a:r>
          </a:p>
          <a:p>
            <a:r>
              <a:rPr lang="en-US" dirty="0"/>
              <a:t>Kyiv, Ukraine</a:t>
            </a:r>
          </a:p>
          <a:p>
            <a:r>
              <a:rPr lang="pl-PL" dirty="0"/>
              <a:t>Data Architect at Intapp, Inc.</a:t>
            </a:r>
          </a:p>
          <a:p>
            <a:r>
              <a:rPr lang="pl-PL" dirty="0"/>
              <a:t>Microsoft Data Platform MVP</a:t>
            </a:r>
          </a:p>
          <a:p>
            <a:r>
              <a:rPr lang="pl-PL" dirty="0"/>
              <a:t>PASS Regional Mentor, CEE</a:t>
            </a:r>
          </a:p>
          <a:p>
            <a:r>
              <a:rPr lang="pl-PL" dirty="0"/>
              <a:t>Ukrainian Data Community Kyiv Co-Founder </a:t>
            </a:r>
          </a:p>
          <a:p>
            <a:r>
              <a:rPr lang="pl-PL" dirty="0"/>
              <a:t>Co-author of “SQL Server MVP Deep Dives vol. 2”</a:t>
            </a:r>
          </a:p>
        </p:txBody>
      </p:sp>
    </p:spTree>
    <p:extLst>
      <p:ext uri="{BB962C8B-B14F-4D97-AF65-F5344CB8AC3E}">
        <p14:creationId xmlns:p14="http://schemas.microsoft.com/office/powerpoint/2010/main" val="27532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9567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7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1268313" y="2306433"/>
            <a:ext cx="2566625" cy="1026650"/>
          </a:xfrm>
          <a:custGeom>
            <a:avLst/>
            <a:gdLst>
              <a:gd name="connsiteX0" fmla="*/ 0 w 2566625"/>
              <a:gd name="connsiteY0" fmla="*/ 0 h 1026650"/>
              <a:gd name="connsiteX1" fmla="*/ 2053300 w 2566625"/>
              <a:gd name="connsiteY1" fmla="*/ 0 h 1026650"/>
              <a:gd name="connsiteX2" fmla="*/ 2566625 w 2566625"/>
              <a:gd name="connsiteY2" fmla="*/ 513325 h 1026650"/>
              <a:gd name="connsiteX3" fmla="*/ 2053300 w 2566625"/>
              <a:gd name="connsiteY3" fmla="*/ 1026650 h 1026650"/>
              <a:gd name="connsiteX4" fmla="*/ 0 w 2566625"/>
              <a:gd name="connsiteY4" fmla="*/ 1026650 h 1026650"/>
              <a:gd name="connsiteX5" fmla="*/ 513325 w 2566625"/>
              <a:gd name="connsiteY5" fmla="*/ 513325 h 1026650"/>
              <a:gd name="connsiteX6" fmla="*/ 0 w 2566625"/>
              <a:gd name="connsiteY6" fmla="*/ 0 h 10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625" h="1026650">
                <a:moveTo>
                  <a:pt x="0" y="0"/>
                </a:moveTo>
                <a:lnTo>
                  <a:pt x="2053300" y="0"/>
                </a:lnTo>
                <a:lnTo>
                  <a:pt x="2566625" y="513325"/>
                </a:lnTo>
                <a:lnTo>
                  <a:pt x="2053300" y="1026650"/>
                </a:lnTo>
                <a:lnTo>
                  <a:pt x="0" y="1026650"/>
                </a:lnTo>
                <a:lnTo>
                  <a:pt x="513325" y="513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5337" tIns="30671" rIns="543996" bIns="306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Parser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578276" y="2306433"/>
            <a:ext cx="2566625" cy="1026650"/>
          </a:xfrm>
          <a:custGeom>
            <a:avLst/>
            <a:gdLst>
              <a:gd name="connsiteX0" fmla="*/ 0 w 2566625"/>
              <a:gd name="connsiteY0" fmla="*/ 0 h 1026650"/>
              <a:gd name="connsiteX1" fmla="*/ 2053300 w 2566625"/>
              <a:gd name="connsiteY1" fmla="*/ 0 h 1026650"/>
              <a:gd name="connsiteX2" fmla="*/ 2566625 w 2566625"/>
              <a:gd name="connsiteY2" fmla="*/ 513325 h 1026650"/>
              <a:gd name="connsiteX3" fmla="*/ 2053300 w 2566625"/>
              <a:gd name="connsiteY3" fmla="*/ 1026650 h 1026650"/>
              <a:gd name="connsiteX4" fmla="*/ 0 w 2566625"/>
              <a:gd name="connsiteY4" fmla="*/ 1026650 h 1026650"/>
              <a:gd name="connsiteX5" fmla="*/ 513325 w 2566625"/>
              <a:gd name="connsiteY5" fmla="*/ 513325 h 1026650"/>
              <a:gd name="connsiteX6" fmla="*/ 0 w 2566625"/>
              <a:gd name="connsiteY6" fmla="*/ 0 h 10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625" h="1026650">
                <a:moveTo>
                  <a:pt x="0" y="0"/>
                </a:moveTo>
                <a:lnTo>
                  <a:pt x="2053300" y="0"/>
                </a:lnTo>
                <a:lnTo>
                  <a:pt x="2566625" y="513325"/>
                </a:lnTo>
                <a:lnTo>
                  <a:pt x="2053300" y="1026650"/>
                </a:lnTo>
                <a:lnTo>
                  <a:pt x="0" y="1026650"/>
                </a:lnTo>
                <a:lnTo>
                  <a:pt x="513325" y="513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5337" tIns="30671" rIns="543996" bIns="306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/>
              <a:t>Algebraizer</a:t>
            </a:r>
            <a:endParaRPr lang="en-US" sz="2400" kern="1200" dirty="0"/>
          </a:p>
        </p:txBody>
      </p:sp>
      <p:sp>
        <p:nvSpPr>
          <p:cNvPr id="7" name="Freeform: Shape 6"/>
          <p:cNvSpPr/>
          <p:nvPr/>
        </p:nvSpPr>
        <p:spPr>
          <a:xfrm>
            <a:off x="5888239" y="2306433"/>
            <a:ext cx="2566625" cy="1026650"/>
          </a:xfrm>
          <a:custGeom>
            <a:avLst/>
            <a:gdLst>
              <a:gd name="connsiteX0" fmla="*/ 0 w 2566625"/>
              <a:gd name="connsiteY0" fmla="*/ 0 h 1026650"/>
              <a:gd name="connsiteX1" fmla="*/ 2053300 w 2566625"/>
              <a:gd name="connsiteY1" fmla="*/ 0 h 1026650"/>
              <a:gd name="connsiteX2" fmla="*/ 2566625 w 2566625"/>
              <a:gd name="connsiteY2" fmla="*/ 513325 h 1026650"/>
              <a:gd name="connsiteX3" fmla="*/ 2053300 w 2566625"/>
              <a:gd name="connsiteY3" fmla="*/ 1026650 h 1026650"/>
              <a:gd name="connsiteX4" fmla="*/ 0 w 2566625"/>
              <a:gd name="connsiteY4" fmla="*/ 1026650 h 1026650"/>
              <a:gd name="connsiteX5" fmla="*/ 513325 w 2566625"/>
              <a:gd name="connsiteY5" fmla="*/ 513325 h 1026650"/>
              <a:gd name="connsiteX6" fmla="*/ 0 w 2566625"/>
              <a:gd name="connsiteY6" fmla="*/ 0 h 10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625" h="1026650">
                <a:moveTo>
                  <a:pt x="0" y="0"/>
                </a:moveTo>
                <a:lnTo>
                  <a:pt x="2053300" y="0"/>
                </a:lnTo>
                <a:lnTo>
                  <a:pt x="2566625" y="513325"/>
                </a:lnTo>
                <a:lnTo>
                  <a:pt x="2053300" y="1026650"/>
                </a:lnTo>
                <a:lnTo>
                  <a:pt x="0" y="1026650"/>
                </a:lnTo>
                <a:lnTo>
                  <a:pt x="513325" y="513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5337" tIns="30671" rIns="543996" bIns="306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Optimizer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8198202" y="2306433"/>
            <a:ext cx="2566625" cy="1026650"/>
          </a:xfrm>
          <a:custGeom>
            <a:avLst/>
            <a:gdLst>
              <a:gd name="connsiteX0" fmla="*/ 0 w 2566625"/>
              <a:gd name="connsiteY0" fmla="*/ 0 h 1026650"/>
              <a:gd name="connsiteX1" fmla="*/ 2053300 w 2566625"/>
              <a:gd name="connsiteY1" fmla="*/ 0 h 1026650"/>
              <a:gd name="connsiteX2" fmla="*/ 2566625 w 2566625"/>
              <a:gd name="connsiteY2" fmla="*/ 513325 h 1026650"/>
              <a:gd name="connsiteX3" fmla="*/ 2053300 w 2566625"/>
              <a:gd name="connsiteY3" fmla="*/ 1026650 h 1026650"/>
              <a:gd name="connsiteX4" fmla="*/ 0 w 2566625"/>
              <a:gd name="connsiteY4" fmla="*/ 1026650 h 1026650"/>
              <a:gd name="connsiteX5" fmla="*/ 513325 w 2566625"/>
              <a:gd name="connsiteY5" fmla="*/ 513325 h 1026650"/>
              <a:gd name="connsiteX6" fmla="*/ 0 w 2566625"/>
              <a:gd name="connsiteY6" fmla="*/ 0 h 10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625" h="1026650">
                <a:moveTo>
                  <a:pt x="0" y="0"/>
                </a:moveTo>
                <a:lnTo>
                  <a:pt x="2053300" y="0"/>
                </a:lnTo>
                <a:lnTo>
                  <a:pt x="2566625" y="513325"/>
                </a:lnTo>
                <a:lnTo>
                  <a:pt x="2053300" y="1026650"/>
                </a:lnTo>
                <a:lnTo>
                  <a:pt x="0" y="1026650"/>
                </a:lnTo>
                <a:lnTo>
                  <a:pt x="513325" y="513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5337" tIns="30671" rIns="543996" bIns="306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Executor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Query Processing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4509516" y="4480560"/>
            <a:ext cx="3172968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Plan Cache</a:t>
            </a:r>
          </a:p>
        </p:txBody>
      </p:sp>
      <p:sp>
        <p:nvSpPr>
          <p:cNvPr id="11" name="Arrow: Bent 10"/>
          <p:cNvSpPr/>
          <p:nvPr/>
        </p:nvSpPr>
        <p:spPr>
          <a:xfrm flipV="1">
            <a:off x="2317034" y="3429000"/>
            <a:ext cx="2081230" cy="21031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Arrow: Bent 11"/>
          <p:cNvSpPr/>
          <p:nvPr/>
        </p:nvSpPr>
        <p:spPr>
          <a:xfrm rot="16200000" flipV="1">
            <a:off x="7832349" y="3390386"/>
            <a:ext cx="1738607" cy="18158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Arrow: Down 2"/>
          <p:cNvSpPr/>
          <p:nvPr/>
        </p:nvSpPr>
        <p:spPr>
          <a:xfrm>
            <a:off x="6818388" y="3472169"/>
            <a:ext cx="864096" cy="8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550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 Query</a:t>
            </a:r>
          </a:p>
          <a:p>
            <a:r>
              <a:rPr lang="en-US" dirty="0"/>
              <a:t>Physical Join</a:t>
            </a:r>
          </a:p>
          <a:p>
            <a:r>
              <a:rPr lang="en-US" dirty="0"/>
              <a:t>Deadlocks</a:t>
            </a:r>
          </a:p>
          <a:p>
            <a:r>
              <a:rPr lang="en-US" dirty="0"/>
              <a:t>Parameter Sniffing</a:t>
            </a:r>
          </a:p>
          <a:p>
            <a:r>
              <a:rPr lang="en-US" dirty="0"/>
              <a:t>Query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Thank You!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7408" y="3068960"/>
            <a:ext cx="10729192" cy="2630284"/>
          </a:xfrm>
          <a:prstGeom prst="rect">
            <a:avLst/>
          </a:prstGeom>
        </p:spPr>
        <p:txBody>
          <a:bodyPr vert="horz" lIns="82953" tIns="41476" rIns="82953" bIns="4147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@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denisreznik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denisreznik@outlook.com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http://reznik.uneta.com.ua/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4"/>
              </a:rPr>
              <a:t>https://www.facebook.com/denis.reznik.5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5"/>
              </a:rPr>
              <a:t>https://www.linkedin.com/pub/denis-reznik/3/502/234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508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052736"/>
            <a:ext cx="8856985" cy="5386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0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- Reality 1</a:t>
            </a:r>
          </a:p>
          <a:p>
            <a:r>
              <a:rPr lang="en-US" dirty="0"/>
              <a:t>Expectation - Reality 2</a:t>
            </a:r>
          </a:p>
          <a:p>
            <a:r>
              <a:rPr lang="en-US" dirty="0"/>
              <a:t>Expectation - Reality 3</a:t>
            </a:r>
          </a:p>
          <a:p>
            <a:r>
              <a:rPr lang="en-US" dirty="0"/>
              <a:t>Expectation - Reality 4</a:t>
            </a:r>
          </a:p>
          <a:p>
            <a:r>
              <a:rPr lang="en-US" dirty="0"/>
              <a:t>Expectation - Reality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Swiss Army Knife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“Universal* queries work universally bad.”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(c) Dmitry </a:t>
            </a:r>
            <a:r>
              <a:rPr lang="en-US" sz="2000" dirty="0" err="1"/>
              <a:t>Kostylev</a:t>
            </a:r>
            <a:r>
              <a:rPr lang="en-US" sz="2000" dirty="0"/>
              <a:t>, Microsoft Data Platform MVP, Russia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uk-UA" sz="2000" dirty="0"/>
              <a:t>* </a:t>
            </a:r>
            <a:r>
              <a:rPr lang="en-US" sz="2000" dirty="0"/>
              <a:t>Universal = Multipurpose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5384800" cy="381000"/>
          </a:xfrm>
        </p:spPr>
        <p:txBody>
          <a:bodyPr/>
          <a:lstStyle/>
          <a:p>
            <a:r>
              <a:rPr lang="pl-PL"/>
              <a:t>SQLDay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672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6" dirty="0"/>
              <a:t>Index (B-Tree)</a:t>
            </a:r>
            <a:r>
              <a:rPr lang="ru-RU" sz="3266" dirty="0"/>
              <a:t> -</a:t>
            </a:r>
            <a:r>
              <a:rPr lang="en-US" sz="3266" dirty="0"/>
              <a:t> Seek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91734" y="1942649"/>
            <a:ext cx="608528" cy="676141"/>
            <a:chOff x="5357609" y="1466407"/>
            <a:chExt cx="811371" cy="901521"/>
          </a:xfrm>
        </p:grpSpPr>
        <p:sp>
          <p:nvSpPr>
            <p:cNvPr id="4" name="Folded Corner 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Minus 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Minus 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Minus 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Minus 1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43777" y="3684120"/>
            <a:ext cx="608528" cy="676141"/>
            <a:chOff x="5357609" y="1466407"/>
            <a:chExt cx="811371" cy="901521"/>
          </a:xfrm>
        </p:grpSpPr>
        <p:sp>
          <p:nvSpPr>
            <p:cNvPr id="15" name="Folded Corner 1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Minus 1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10522" y="3652201"/>
            <a:ext cx="608528" cy="676141"/>
            <a:chOff x="5357609" y="1466407"/>
            <a:chExt cx="811371" cy="901521"/>
          </a:xfrm>
        </p:grpSpPr>
        <p:sp>
          <p:nvSpPr>
            <p:cNvPr id="22" name="Folded Corner 21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44003" y="3638738"/>
            <a:ext cx="608528" cy="676141"/>
            <a:chOff x="5357609" y="1466407"/>
            <a:chExt cx="811371" cy="901521"/>
          </a:xfrm>
        </p:grpSpPr>
        <p:sp>
          <p:nvSpPr>
            <p:cNvPr id="36" name="Folded Corner 3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Minus 3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48386" y="5276989"/>
            <a:ext cx="608528" cy="676141"/>
            <a:chOff x="5357609" y="1466407"/>
            <a:chExt cx="811371" cy="901521"/>
          </a:xfrm>
        </p:grpSpPr>
        <p:sp>
          <p:nvSpPr>
            <p:cNvPr id="43" name="Folded Corner 4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15130" y="5279625"/>
            <a:ext cx="608528" cy="676141"/>
            <a:chOff x="5357609" y="1466407"/>
            <a:chExt cx="811371" cy="901521"/>
          </a:xfrm>
        </p:grpSpPr>
        <p:sp>
          <p:nvSpPr>
            <p:cNvPr id="50" name="Folded Corner 49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Minus 51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2454" y="5265672"/>
            <a:ext cx="608528" cy="676141"/>
            <a:chOff x="5357609" y="1466407"/>
            <a:chExt cx="811371" cy="901521"/>
          </a:xfrm>
        </p:grpSpPr>
        <p:sp>
          <p:nvSpPr>
            <p:cNvPr id="57" name="Folded Corner 56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1" name="Minus 6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47727" y="5259751"/>
            <a:ext cx="608528" cy="676141"/>
            <a:chOff x="5357609" y="1466407"/>
            <a:chExt cx="811371" cy="901521"/>
          </a:xfrm>
        </p:grpSpPr>
        <p:sp>
          <p:nvSpPr>
            <p:cNvPr id="64" name="Folded Corner 6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8428" y="5279626"/>
            <a:ext cx="608528" cy="676141"/>
            <a:chOff x="5357609" y="1466407"/>
            <a:chExt cx="811371" cy="901521"/>
          </a:xfrm>
        </p:grpSpPr>
        <p:sp>
          <p:nvSpPr>
            <p:cNvPr id="99" name="Folded Corner 9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Minus 9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Minus 10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Minus 10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Minus 10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4" name="Minus 10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04737" y="5273704"/>
            <a:ext cx="608528" cy="676141"/>
            <a:chOff x="5357609" y="1466407"/>
            <a:chExt cx="811371" cy="901521"/>
          </a:xfrm>
        </p:grpSpPr>
        <p:sp>
          <p:nvSpPr>
            <p:cNvPr id="106" name="Folded Corner 10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Minus 10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Minus 10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9" name="Minus 10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0" name="Minus 10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Minus 11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278907" y="5259751"/>
            <a:ext cx="608528" cy="676141"/>
            <a:chOff x="5357609" y="1466407"/>
            <a:chExt cx="811371" cy="901521"/>
          </a:xfrm>
        </p:grpSpPr>
        <p:sp>
          <p:nvSpPr>
            <p:cNvPr id="113" name="Folded Corner 11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Minus 11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Minus 11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Minus 11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Minus 11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Minus 11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915350" y="5246591"/>
            <a:ext cx="608528" cy="676141"/>
            <a:chOff x="5357609" y="1466407"/>
            <a:chExt cx="811371" cy="901521"/>
          </a:xfrm>
        </p:grpSpPr>
        <p:sp>
          <p:nvSpPr>
            <p:cNvPr id="148" name="Folded Corner 147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1" name="Minus 150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2" name="Minus 151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805185" y="5251720"/>
            <a:ext cx="608528" cy="676141"/>
            <a:chOff x="5357609" y="1466407"/>
            <a:chExt cx="811371" cy="901521"/>
          </a:xfrm>
        </p:grpSpPr>
        <p:sp>
          <p:nvSpPr>
            <p:cNvPr id="155" name="Folded Corner 15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Minus 15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7" name="Minus 15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682570" y="3436626"/>
            <a:ext cx="60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black"/>
                </a:solidFill>
              </a:rPr>
              <a:t>…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34725" y="5047334"/>
            <a:ext cx="60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black"/>
                </a:solidFill>
              </a:rPr>
              <a:t>…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63" name="Down Arrow 162"/>
          <p:cNvSpPr/>
          <p:nvPr/>
        </p:nvSpPr>
        <p:spPr>
          <a:xfrm rot="3823444">
            <a:off x="4583742" y="1967782"/>
            <a:ext cx="307620" cy="2130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173" name="Straight Arrow Connector 172"/>
          <p:cNvCxnSpPr>
            <a:stCxn id="4" idx="2"/>
            <a:endCxn id="15" idx="0"/>
          </p:cNvCxnSpPr>
          <p:nvPr/>
        </p:nvCxnSpPr>
        <p:spPr>
          <a:xfrm flipH="1">
            <a:off x="3448041" y="2618789"/>
            <a:ext cx="2647957" cy="106533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" idx="2"/>
            <a:endCxn id="255" idx="2"/>
          </p:cNvCxnSpPr>
          <p:nvPr/>
        </p:nvCxnSpPr>
        <p:spPr>
          <a:xfrm flipH="1">
            <a:off x="5212021" y="2618790"/>
            <a:ext cx="883977" cy="103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4" idx="2"/>
            <a:endCxn id="36" idx="0"/>
          </p:cNvCxnSpPr>
          <p:nvPr/>
        </p:nvCxnSpPr>
        <p:spPr>
          <a:xfrm>
            <a:off x="6095998" y="2618789"/>
            <a:ext cx="2652268" cy="101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5" idx="3"/>
            <a:endCxn id="22" idx="1"/>
          </p:cNvCxnSpPr>
          <p:nvPr/>
        </p:nvCxnSpPr>
        <p:spPr>
          <a:xfrm flipV="1">
            <a:off x="3752304" y="3990273"/>
            <a:ext cx="1158218" cy="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2" idx="3"/>
            <a:endCxn id="161" idx="1"/>
          </p:cNvCxnSpPr>
          <p:nvPr/>
        </p:nvCxnSpPr>
        <p:spPr>
          <a:xfrm>
            <a:off x="5519049" y="3990272"/>
            <a:ext cx="1163521" cy="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1" idx="3"/>
            <a:endCxn id="36" idx="1"/>
          </p:cNvCxnSpPr>
          <p:nvPr/>
        </p:nvCxnSpPr>
        <p:spPr>
          <a:xfrm flipV="1">
            <a:off x="7284722" y="3976809"/>
            <a:ext cx="1159281" cy="1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2"/>
            <a:endCxn id="43" idx="0"/>
          </p:cNvCxnSpPr>
          <p:nvPr/>
        </p:nvCxnSpPr>
        <p:spPr>
          <a:xfrm flipH="1">
            <a:off x="2152651" y="4360262"/>
            <a:ext cx="1295391" cy="91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2"/>
            <a:endCxn id="99" idx="0"/>
          </p:cNvCxnSpPr>
          <p:nvPr/>
        </p:nvCxnSpPr>
        <p:spPr>
          <a:xfrm flipH="1">
            <a:off x="3042691" y="4360261"/>
            <a:ext cx="405350" cy="9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2"/>
            <a:endCxn id="50" idx="0"/>
          </p:cNvCxnSpPr>
          <p:nvPr/>
        </p:nvCxnSpPr>
        <p:spPr>
          <a:xfrm>
            <a:off x="3448042" y="4360262"/>
            <a:ext cx="471353" cy="91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" idx="2"/>
            <a:endCxn id="106" idx="0"/>
          </p:cNvCxnSpPr>
          <p:nvPr/>
        </p:nvCxnSpPr>
        <p:spPr>
          <a:xfrm>
            <a:off x="3448041" y="4360261"/>
            <a:ext cx="1360960" cy="9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2" idx="2"/>
            <a:endCxn id="57" idx="0"/>
          </p:cNvCxnSpPr>
          <p:nvPr/>
        </p:nvCxnSpPr>
        <p:spPr>
          <a:xfrm>
            <a:off x="5214786" y="4328343"/>
            <a:ext cx="491932" cy="9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" idx="2"/>
            <a:endCxn id="113" idx="0"/>
          </p:cNvCxnSpPr>
          <p:nvPr/>
        </p:nvCxnSpPr>
        <p:spPr>
          <a:xfrm>
            <a:off x="5214787" y="4328343"/>
            <a:ext cx="1368385" cy="93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2" idx="2"/>
            <a:endCxn id="64" idx="0"/>
          </p:cNvCxnSpPr>
          <p:nvPr/>
        </p:nvCxnSpPr>
        <p:spPr>
          <a:xfrm>
            <a:off x="5214786" y="4328343"/>
            <a:ext cx="2237205" cy="93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36" idx="2"/>
            <a:endCxn id="148" idx="0"/>
          </p:cNvCxnSpPr>
          <p:nvPr/>
        </p:nvCxnSpPr>
        <p:spPr>
          <a:xfrm>
            <a:off x="8748266" y="4314879"/>
            <a:ext cx="471348" cy="93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36" idx="2"/>
            <a:endCxn id="155" idx="0"/>
          </p:cNvCxnSpPr>
          <p:nvPr/>
        </p:nvCxnSpPr>
        <p:spPr>
          <a:xfrm>
            <a:off x="8748266" y="4314879"/>
            <a:ext cx="1361182" cy="93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43" idx="3"/>
            <a:endCxn id="99" idx="1"/>
          </p:cNvCxnSpPr>
          <p:nvPr/>
        </p:nvCxnSpPr>
        <p:spPr>
          <a:xfrm>
            <a:off x="2456912" y="5615060"/>
            <a:ext cx="281514" cy="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99" idx="3"/>
            <a:endCxn id="50" idx="1"/>
          </p:cNvCxnSpPr>
          <p:nvPr/>
        </p:nvCxnSpPr>
        <p:spPr>
          <a:xfrm flipV="1">
            <a:off x="3346953" y="5617697"/>
            <a:ext cx="268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50" idx="3"/>
            <a:endCxn id="106" idx="1"/>
          </p:cNvCxnSpPr>
          <p:nvPr/>
        </p:nvCxnSpPr>
        <p:spPr>
          <a:xfrm flipV="1">
            <a:off x="4223657" y="5611776"/>
            <a:ext cx="281081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6" idx="3"/>
            <a:endCxn id="57" idx="1"/>
          </p:cNvCxnSpPr>
          <p:nvPr/>
        </p:nvCxnSpPr>
        <p:spPr>
          <a:xfrm flipV="1">
            <a:off x="5113264" y="5603743"/>
            <a:ext cx="289190" cy="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57" idx="3"/>
            <a:endCxn id="113" idx="1"/>
          </p:cNvCxnSpPr>
          <p:nvPr/>
        </p:nvCxnSpPr>
        <p:spPr>
          <a:xfrm flipV="1">
            <a:off x="6010981" y="5597821"/>
            <a:ext cx="267926" cy="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3" idx="3"/>
            <a:endCxn id="64" idx="1"/>
          </p:cNvCxnSpPr>
          <p:nvPr/>
        </p:nvCxnSpPr>
        <p:spPr>
          <a:xfrm>
            <a:off x="6887433" y="5597821"/>
            <a:ext cx="2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64" idx="3"/>
            <a:endCxn id="162" idx="1"/>
          </p:cNvCxnSpPr>
          <p:nvPr/>
        </p:nvCxnSpPr>
        <p:spPr>
          <a:xfrm>
            <a:off x="7756254" y="5597822"/>
            <a:ext cx="278471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62" idx="3"/>
            <a:endCxn id="148" idx="1"/>
          </p:cNvCxnSpPr>
          <p:nvPr/>
        </p:nvCxnSpPr>
        <p:spPr>
          <a:xfrm flipV="1">
            <a:off x="8636877" y="5584662"/>
            <a:ext cx="278473" cy="1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48" idx="3"/>
            <a:endCxn id="155" idx="1"/>
          </p:cNvCxnSpPr>
          <p:nvPr/>
        </p:nvCxnSpPr>
        <p:spPr>
          <a:xfrm>
            <a:off x="9523876" y="5584662"/>
            <a:ext cx="281308" cy="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700280" y="1623226"/>
            <a:ext cx="79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 .. 1M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053792" y="3385582"/>
            <a:ext cx="79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 .. 2K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717283" y="3353783"/>
            <a:ext cx="989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2K+1 .. 4K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180344" y="3013102"/>
            <a:ext cx="1191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1M-2K .. 1M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754314" y="4990249"/>
            <a:ext cx="79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1 .. 300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566697" y="4992615"/>
            <a:ext cx="9450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301..800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409070" y="4983336"/>
            <a:ext cx="1013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801..1,5K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238618" y="4973766"/>
            <a:ext cx="114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1,5K+1..2K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825087" y="846773"/>
            <a:ext cx="3506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523</a:t>
            </a:r>
          </a:p>
        </p:txBody>
      </p:sp>
      <p:sp>
        <p:nvSpPr>
          <p:cNvPr id="262" name="Down Arrow 261"/>
          <p:cNvSpPr/>
          <p:nvPr/>
        </p:nvSpPr>
        <p:spPr>
          <a:xfrm rot="1812083">
            <a:off x="3114437" y="4482234"/>
            <a:ext cx="321270" cy="567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2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261" grpId="0"/>
      <p:bldP spid="2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6" dirty="0"/>
              <a:t>Index (B-Tree) - Scan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91734" y="1942649"/>
            <a:ext cx="608528" cy="676141"/>
            <a:chOff x="5357609" y="1466407"/>
            <a:chExt cx="811371" cy="901521"/>
          </a:xfrm>
        </p:grpSpPr>
        <p:sp>
          <p:nvSpPr>
            <p:cNvPr id="4" name="Folded Corner 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Minus 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Minus 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Minus 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Minus 1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43777" y="3684120"/>
            <a:ext cx="608528" cy="676141"/>
            <a:chOff x="5357609" y="1466407"/>
            <a:chExt cx="811371" cy="901521"/>
          </a:xfrm>
        </p:grpSpPr>
        <p:sp>
          <p:nvSpPr>
            <p:cNvPr id="15" name="Folded Corner 1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Minus 1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10522" y="3652201"/>
            <a:ext cx="608528" cy="676141"/>
            <a:chOff x="5357609" y="1466407"/>
            <a:chExt cx="811371" cy="901521"/>
          </a:xfrm>
        </p:grpSpPr>
        <p:sp>
          <p:nvSpPr>
            <p:cNvPr id="22" name="Folded Corner 21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44003" y="3638738"/>
            <a:ext cx="608528" cy="676141"/>
            <a:chOff x="5357609" y="1466407"/>
            <a:chExt cx="811371" cy="901521"/>
          </a:xfrm>
        </p:grpSpPr>
        <p:sp>
          <p:nvSpPr>
            <p:cNvPr id="36" name="Folded Corner 3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Minus 3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48386" y="5276989"/>
            <a:ext cx="608528" cy="676141"/>
            <a:chOff x="5357609" y="1466407"/>
            <a:chExt cx="811371" cy="901521"/>
          </a:xfrm>
        </p:grpSpPr>
        <p:sp>
          <p:nvSpPr>
            <p:cNvPr id="43" name="Folded Corner 4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15130" y="5279625"/>
            <a:ext cx="608528" cy="676141"/>
            <a:chOff x="5357609" y="1466407"/>
            <a:chExt cx="811371" cy="901521"/>
          </a:xfrm>
        </p:grpSpPr>
        <p:sp>
          <p:nvSpPr>
            <p:cNvPr id="50" name="Folded Corner 49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Minus 51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2454" y="5265672"/>
            <a:ext cx="608528" cy="676141"/>
            <a:chOff x="5357609" y="1466407"/>
            <a:chExt cx="811371" cy="901521"/>
          </a:xfrm>
        </p:grpSpPr>
        <p:sp>
          <p:nvSpPr>
            <p:cNvPr id="57" name="Folded Corner 56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1" name="Minus 6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47727" y="5259751"/>
            <a:ext cx="608528" cy="676141"/>
            <a:chOff x="5357609" y="1466407"/>
            <a:chExt cx="811371" cy="901521"/>
          </a:xfrm>
        </p:grpSpPr>
        <p:sp>
          <p:nvSpPr>
            <p:cNvPr id="64" name="Folded Corner 6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8428" y="5279626"/>
            <a:ext cx="608528" cy="676141"/>
            <a:chOff x="5357609" y="1466407"/>
            <a:chExt cx="811371" cy="901521"/>
          </a:xfrm>
        </p:grpSpPr>
        <p:sp>
          <p:nvSpPr>
            <p:cNvPr id="99" name="Folded Corner 9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Minus 9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Minus 10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Minus 10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Minus 10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4" name="Minus 10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04737" y="5273704"/>
            <a:ext cx="608528" cy="676141"/>
            <a:chOff x="5357609" y="1466407"/>
            <a:chExt cx="811371" cy="901521"/>
          </a:xfrm>
        </p:grpSpPr>
        <p:sp>
          <p:nvSpPr>
            <p:cNvPr id="106" name="Folded Corner 10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Minus 10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Minus 10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9" name="Minus 10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0" name="Minus 10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Minus 11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278907" y="5259751"/>
            <a:ext cx="608528" cy="676141"/>
            <a:chOff x="5357609" y="1466407"/>
            <a:chExt cx="811371" cy="901521"/>
          </a:xfrm>
        </p:grpSpPr>
        <p:sp>
          <p:nvSpPr>
            <p:cNvPr id="113" name="Folded Corner 11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Minus 11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Minus 11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Minus 11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Minus 11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Minus 11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915350" y="5246591"/>
            <a:ext cx="608528" cy="676141"/>
            <a:chOff x="5357609" y="1466407"/>
            <a:chExt cx="811371" cy="901521"/>
          </a:xfrm>
        </p:grpSpPr>
        <p:sp>
          <p:nvSpPr>
            <p:cNvPr id="148" name="Folded Corner 147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1" name="Minus 150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2" name="Minus 151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805185" y="5251720"/>
            <a:ext cx="608528" cy="676141"/>
            <a:chOff x="5357609" y="1466407"/>
            <a:chExt cx="811371" cy="901521"/>
          </a:xfrm>
        </p:grpSpPr>
        <p:sp>
          <p:nvSpPr>
            <p:cNvPr id="155" name="Folded Corner 15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Minus 15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7" name="Minus 15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682570" y="3436626"/>
            <a:ext cx="60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black"/>
                </a:solidFill>
              </a:rPr>
              <a:t>…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34725" y="5047334"/>
            <a:ext cx="60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black"/>
                </a:solidFill>
              </a:rPr>
              <a:t>…</a:t>
            </a:r>
            <a:endParaRPr lang="en-US" sz="1350" dirty="0">
              <a:solidFill>
                <a:prstClr val="black"/>
              </a:solidFill>
            </a:endParaRPr>
          </a:p>
        </p:txBody>
      </p:sp>
      <p:cxnSp>
        <p:nvCxnSpPr>
          <p:cNvPr id="173" name="Straight Arrow Connector 172"/>
          <p:cNvCxnSpPr>
            <a:stCxn id="4" idx="2"/>
            <a:endCxn id="15" idx="0"/>
          </p:cNvCxnSpPr>
          <p:nvPr/>
        </p:nvCxnSpPr>
        <p:spPr>
          <a:xfrm flipH="1">
            <a:off x="3448041" y="2618789"/>
            <a:ext cx="2647957" cy="106533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" idx="2"/>
            <a:endCxn id="255" idx="2"/>
          </p:cNvCxnSpPr>
          <p:nvPr/>
        </p:nvCxnSpPr>
        <p:spPr>
          <a:xfrm flipH="1">
            <a:off x="5212021" y="2618790"/>
            <a:ext cx="883977" cy="103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4" idx="2"/>
            <a:endCxn id="36" idx="0"/>
          </p:cNvCxnSpPr>
          <p:nvPr/>
        </p:nvCxnSpPr>
        <p:spPr>
          <a:xfrm>
            <a:off x="6095998" y="2618789"/>
            <a:ext cx="2652268" cy="101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5" idx="3"/>
            <a:endCxn id="22" idx="1"/>
          </p:cNvCxnSpPr>
          <p:nvPr/>
        </p:nvCxnSpPr>
        <p:spPr>
          <a:xfrm flipV="1">
            <a:off x="3752304" y="3990273"/>
            <a:ext cx="1158218" cy="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2" idx="3"/>
            <a:endCxn id="161" idx="1"/>
          </p:cNvCxnSpPr>
          <p:nvPr/>
        </p:nvCxnSpPr>
        <p:spPr>
          <a:xfrm>
            <a:off x="5519049" y="3990272"/>
            <a:ext cx="1163521" cy="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1" idx="3"/>
            <a:endCxn id="36" idx="1"/>
          </p:cNvCxnSpPr>
          <p:nvPr/>
        </p:nvCxnSpPr>
        <p:spPr>
          <a:xfrm flipV="1">
            <a:off x="7284722" y="3976809"/>
            <a:ext cx="1159281" cy="1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2"/>
            <a:endCxn id="43" idx="0"/>
          </p:cNvCxnSpPr>
          <p:nvPr/>
        </p:nvCxnSpPr>
        <p:spPr>
          <a:xfrm flipH="1">
            <a:off x="2152651" y="4360262"/>
            <a:ext cx="1295391" cy="91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2"/>
            <a:endCxn id="99" idx="0"/>
          </p:cNvCxnSpPr>
          <p:nvPr/>
        </p:nvCxnSpPr>
        <p:spPr>
          <a:xfrm flipH="1">
            <a:off x="3042691" y="4360261"/>
            <a:ext cx="405350" cy="9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2"/>
            <a:endCxn id="50" idx="0"/>
          </p:cNvCxnSpPr>
          <p:nvPr/>
        </p:nvCxnSpPr>
        <p:spPr>
          <a:xfrm>
            <a:off x="3448042" y="4360262"/>
            <a:ext cx="471353" cy="91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" idx="2"/>
            <a:endCxn id="106" idx="0"/>
          </p:cNvCxnSpPr>
          <p:nvPr/>
        </p:nvCxnSpPr>
        <p:spPr>
          <a:xfrm>
            <a:off x="3448041" y="4360261"/>
            <a:ext cx="1360960" cy="9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2" idx="2"/>
            <a:endCxn id="57" idx="0"/>
          </p:cNvCxnSpPr>
          <p:nvPr/>
        </p:nvCxnSpPr>
        <p:spPr>
          <a:xfrm>
            <a:off x="5214786" y="4328343"/>
            <a:ext cx="491932" cy="9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" idx="2"/>
            <a:endCxn id="113" idx="0"/>
          </p:cNvCxnSpPr>
          <p:nvPr/>
        </p:nvCxnSpPr>
        <p:spPr>
          <a:xfrm>
            <a:off x="5214787" y="4328343"/>
            <a:ext cx="1368385" cy="93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2" idx="2"/>
            <a:endCxn id="64" idx="0"/>
          </p:cNvCxnSpPr>
          <p:nvPr/>
        </p:nvCxnSpPr>
        <p:spPr>
          <a:xfrm>
            <a:off x="5214786" y="4328343"/>
            <a:ext cx="2237205" cy="93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36" idx="2"/>
            <a:endCxn id="148" idx="0"/>
          </p:cNvCxnSpPr>
          <p:nvPr/>
        </p:nvCxnSpPr>
        <p:spPr>
          <a:xfrm>
            <a:off x="8748266" y="4314879"/>
            <a:ext cx="471348" cy="93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36" idx="2"/>
            <a:endCxn id="155" idx="0"/>
          </p:cNvCxnSpPr>
          <p:nvPr/>
        </p:nvCxnSpPr>
        <p:spPr>
          <a:xfrm>
            <a:off x="8748266" y="4314879"/>
            <a:ext cx="1361182" cy="93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43" idx="3"/>
            <a:endCxn id="99" idx="1"/>
          </p:cNvCxnSpPr>
          <p:nvPr/>
        </p:nvCxnSpPr>
        <p:spPr>
          <a:xfrm>
            <a:off x="2456912" y="5615060"/>
            <a:ext cx="281514" cy="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99" idx="3"/>
            <a:endCxn id="50" idx="1"/>
          </p:cNvCxnSpPr>
          <p:nvPr/>
        </p:nvCxnSpPr>
        <p:spPr>
          <a:xfrm flipV="1">
            <a:off x="3346953" y="5617697"/>
            <a:ext cx="268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50" idx="3"/>
            <a:endCxn id="106" idx="1"/>
          </p:cNvCxnSpPr>
          <p:nvPr/>
        </p:nvCxnSpPr>
        <p:spPr>
          <a:xfrm flipV="1">
            <a:off x="4223657" y="5611776"/>
            <a:ext cx="281081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6" idx="3"/>
            <a:endCxn id="57" idx="1"/>
          </p:cNvCxnSpPr>
          <p:nvPr/>
        </p:nvCxnSpPr>
        <p:spPr>
          <a:xfrm flipV="1">
            <a:off x="5113264" y="5603743"/>
            <a:ext cx="289190" cy="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57" idx="3"/>
            <a:endCxn id="113" idx="1"/>
          </p:cNvCxnSpPr>
          <p:nvPr/>
        </p:nvCxnSpPr>
        <p:spPr>
          <a:xfrm flipV="1">
            <a:off x="6010981" y="5597821"/>
            <a:ext cx="267926" cy="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3" idx="3"/>
            <a:endCxn id="64" idx="1"/>
          </p:cNvCxnSpPr>
          <p:nvPr/>
        </p:nvCxnSpPr>
        <p:spPr>
          <a:xfrm>
            <a:off x="6887433" y="5597821"/>
            <a:ext cx="2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64" idx="3"/>
            <a:endCxn id="162" idx="1"/>
          </p:cNvCxnSpPr>
          <p:nvPr/>
        </p:nvCxnSpPr>
        <p:spPr>
          <a:xfrm>
            <a:off x="7756254" y="5597822"/>
            <a:ext cx="278471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62" idx="3"/>
            <a:endCxn id="148" idx="1"/>
          </p:cNvCxnSpPr>
          <p:nvPr/>
        </p:nvCxnSpPr>
        <p:spPr>
          <a:xfrm flipV="1">
            <a:off x="8636877" y="5584662"/>
            <a:ext cx="278473" cy="1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48" idx="3"/>
            <a:endCxn id="155" idx="1"/>
          </p:cNvCxnSpPr>
          <p:nvPr/>
        </p:nvCxnSpPr>
        <p:spPr>
          <a:xfrm>
            <a:off x="9523876" y="5584662"/>
            <a:ext cx="281308" cy="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700280" y="1623226"/>
            <a:ext cx="79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 .. 1M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053792" y="3385582"/>
            <a:ext cx="79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 .. 2K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717283" y="3353783"/>
            <a:ext cx="989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2K+1 .. 4K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180344" y="3013102"/>
            <a:ext cx="1191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1M-2K .. 1M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754314" y="4990249"/>
            <a:ext cx="79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1 .. 300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566697" y="4992615"/>
            <a:ext cx="9450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301..800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409070" y="4983336"/>
            <a:ext cx="1013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801..1,5K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238618" y="4973766"/>
            <a:ext cx="114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1,5K+1..2K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690531" y="906771"/>
            <a:ext cx="3506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1000000</a:t>
            </a:r>
          </a:p>
        </p:txBody>
      </p:sp>
      <p:sp>
        <p:nvSpPr>
          <p:cNvPr id="131" name="Down Arrow 130"/>
          <p:cNvSpPr/>
          <p:nvPr/>
        </p:nvSpPr>
        <p:spPr>
          <a:xfrm rot="16200000">
            <a:off x="2434928" y="5337919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2" name="Down Arrow 131"/>
          <p:cNvSpPr/>
          <p:nvPr/>
        </p:nvSpPr>
        <p:spPr>
          <a:xfrm rot="16200000">
            <a:off x="3326231" y="5328340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3" name="Down Arrow 132"/>
          <p:cNvSpPr/>
          <p:nvPr/>
        </p:nvSpPr>
        <p:spPr>
          <a:xfrm rot="16200000">
            <a:off x="4198968" y="5341933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6200000">
            <a:off x="5081578" y="5343022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16200000">
            <a:off x="5973005" y="5332228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6" name="Down Arrow 135"/>
          <p:cNvSpPr/>
          <p:nvPr/>
        </p:nvSpPr>
        <p:spPr>
          <a:xfrm rot="16200000">
            <a:off x="6854670" y="5343022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7743358" y="5332228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 rot="16200000">
            <a:off x="8604955" y="5343021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9" name="Down Arrow 138"/>
          <p:cNvSpPr/>
          <p:nvPr/>
        </p:nvSpPr>
        <p:spPr>
          <a:xfrm rot="16200000">
            <a:off x="9515598" y="5332228"/>
            <a:ext cx="304264" cy="50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80049" y="132495"/>
            <a:ext cx="8227583" cy="117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7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66" b="1" dirty="0">
                <a:cs typeface="Arial" panose="020B0604020202020204" pitchFamily="34" charset="0"/>
              </a:rPr>
              <a:t>Statistics</a:t>
            </a:r>
            <a:endParaRPr lang="ru-RU" altLang="en-US" sz="3266" b="1" dirty="0"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2188150" y="1543028"/>
          <a:ext cx="7811380" cy="433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6496" y="5879560"/>
            <a:ext cx="61691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7" y="5847615"/>
            <a:ext cx="909845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829" y="5847615"/>
            <a:ext cx="107461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2000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5233" y="5847615"/>
            <a:ext cx="107461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2800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2636" y="5847615"/>
            <a:ext cx="107461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4500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5854" y="5879560"/>
            <a:ext cx="107461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5400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9044" y="599237"/>
            <a:ext cx="494043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21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1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2177" dirty="0">
                <a:solidFill>
                  <a:prstClr val="black"/>
                </a:solidFill>
                <a:latin typeface="Consolas" panose="020B0609020204030204" pitchFamily="49" charset="0"/>
              </a:rPr>
              <a:t>210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0 </a:t>
            </a:r>
            <a:r>
              <a:rPr lang="en-US" sz="2177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2177" dirty="0">
                <a:solidFill>
                  <a:prstClr val="black"/>
                </a:solidFill>
                <a:latin typeface="Consolas" panose="020B0609020204030204" pitchFamily="49" charset="0"/>
              </a:rPr>
              <a:t>25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9045" y="599237"/>
            <a:ext cx="4469828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21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1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77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US" sz="2177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177" dirty="0">
                <a:solidFill>
                  <a:prstClr val="black"/>
                </a:solidFill>
                <a:latin typeface="Consolas" panose="020B0609020204030204" pitchFamily="49" charset="0"/>
              </a:rPr>
              <a:t> 5300</a:t>
            </a:r>
          </a:p>
        </p:txBody>
      </p:sp>
    </p:spTree>
    <p:extLst>
      <p:ext uri="{BB962C8B-B14F-4D97-AF65-F5344CB8AC3E}">
        <p14:creationId xmlns:p14="http://schemas.microsoft.com/office/powerpoint/2010/main" val="528704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Motyw1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78C563CD-E72D-43CA-AC96-6ED81390447C}" vid="{1DFF84F5-054D-4DE0-AE70-1B957724EF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Prezentacja10</Template>
  <TotalTime>3389</TotalTime>
  <Words>962</Words>
  <Application>Microsoft Office PowerPoint</Application>
  <PresentationFormat>Widescreen</PresentationFormat>
  <Paragraphs>337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Unicode MS</vt:lpstr>
      <vt:lpstr>Calibri</vt:lpstr>
      <vt:lpstr>Consolas</vt:lpstr>
      <vt:lpstr>Segoe UI</vt:lpstr>
      <vt:lpstr>Motyw1</vt:lpstr>
      <vt:lpstr>PowerPoint Presentation</vt:lpstr>
      <vt:lpstr>Query Execution. Expectation – Reality.</vt:lpstr>
      <vt:lpstr>About Me</vt:lpstr>
      <vt:lpstr>Agenda</vt:lpstr>
      <vt:lpstr>Swiss Army Knife Query</vt:lpstr>
      <vt:lpstr>PowerPoint Presentation</vt:lpstr>
      <vt:lpstr>Index (B-Tree) - Seek</vt:lpstr>
      <vt:lpstr>Index (B-Tree) - Scan</vt:lpstr>
      <vt:lpstr>PowerPoint Presentation</vt:lpstr>
      <vt:lpstr>Swiss Army Knife Query</vt:lpstr>
      <vt:lpstr>Physical JOins</vt:lpstr>
      <vt:lpstr>Joins – Nested Loops</vt:lpstr>
      <vt:lpstr>Joins – Merge Join</vt:lpstr>
      <vt:lpstr>Hashtable</vt:lpstr>
      <vt:lpstr>Joins – Hash Join</vt:lpstr>
      <vt:lpstr>Physical JOins</vt:lpstr>
      <vt:lpstr>Joins – Merge Join (Many to Many)</vt:lpstr>
      <vt:lpstr>DeadlockS</vt:lpstr>
      <vt:lpstr>Lock Types - Shared</vt:lpstr>
      <vt:lpstr>Lock Types - Exclusive</vt:lpstr>
      <vt:lpstr>Lock Types - Update</vt:lpstr>
      <vt:lpstr>READ COMMITTED</vt:lpstr>
      <vt:lpstr>Classic Deadlock</vt:lpstr>
      <vt:lpstr>Deadlock</vt:lpstr>
      <vt:lpstr>Parameter sniffing</vt:lpstr>
      <vt:lpstr>Parameter Sniffing - Stored Procedure</vt:lpstr>
      <vt:lpstr>Parameter Sniffing - Parametrized Query</vt:lpstr>
      <vt:lpstr>Dynamic SQL – Multiple Plans</vt:lpstr>
      <vt:lpstr>PowerPoint Presentation</vt:lpstr>
      <vt:lpstr>Parameter sniffing</vt:lpstr>
      <vt:lpstr>Query Optimization</vt:lpstr>
      <vt:lpstr>Query Processing</vt:lpstr>
      <vt:lpstr>Query Optimization</vt:lpstr>
      <vt:lpstr>Summary</vt:lpstr>
      <vt:lpstr>Thank You!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Denis Reznik</cp:lastModifiedBy>
  <cp:revision>255</cp:revision>
  <dcterms:created xsi:type="dcterms:W3CDTF">2011-11-24T02:19:03Z</dcterms:created>
  <dcterms:modified xsi:type="dcterms:W3CDTF">2017-05-17T10:01:06Z</dcterms:modified>
</cp:coreProperties>
</file>