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2" r:id="rId2"/>
    <p:sldId id="290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501" autoAdjust="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3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9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70846"/>
            <a:ext cx="1192817" cy="119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56" y="253014"/>
            <a:ext cx="3647870" cy="87933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1" y="272422"/>
            <a:ext cx="2739662" cy="7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552700" y="6400800"/>
            <a:ext cx="4038600" cy="3810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</a:t>
            </a:r>
            <a:r>
              <a:rPr kumimoji="0" lang="pl-PL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2" name="Obraz 21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" y="6448433"/>
            <a:ext cx="411500" cy="411500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062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14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7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" y="6448433"/>
            <a:ext cx="411500" cy="411500"/>
          </a:xfrm>
          <a:prstGeom prst="rect">
            <a:avLst/>
          </a:prstGeom>
        </p:spPr>
      </p:pic>
      <p:pic>
        <p:nvPicPr>
          <p:cNvPr id="18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062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9" y="6367220"/>
            <a:ext cx="1733921" cy="5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00" y="1163071"/>
            <a:ext cx="7098681" cy="5152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611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Akcja </a:t>
            </a:r>
            <a:r>
              <a:rPr lang="pl-PL" dirty="0" err="1"/>
              <a:t>Drillthrough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Zwraca wiersze tabeli faktów oraz wartości powiązanych z wierszami wartości atrybutów wymiarów</a:t>
            </a:r>
          </a:p>
          <a:p>
            <a:r>
              <a:rPr lang="pl-PL" sz="2800" dirty="0"/>
              <a:t>Umożliwia zdefiniowanie, które kolumny mają być zwracane</a:t>
            </a:r>
          </a:p>
          <a:p>
            <a:r>
              <a:rPr lang="pl-PL" sz="2800" b="1" dirty="0"/>
              <a:t>Target</a:t>
            </a:r>
            <a:r>
              <a:rPr lang="pl-PL" sz="2800" dirty="0"/>
              <a:t> – grupa miar</a:t>
            </a:r>
          </a:p>
        </p:txBody>
      </p:sp>
    </p:spTree>
    <p:extLst>
      <p:ext uri="{BB962C8B-B14F-4D97-AF65-F5344CB8AC3E}">
        <p14:creationId xmlns:p14="http://schemas.microsoft.com/office/powerpoint/2010/main" val="325597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Odczyt dostępnych 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Schema</a:t>
            </a:r>
            <a:r>
              <a:rPr lang="pl-PL" sz="2800" dirty="0"/>
              <a:t> </a:t>
            </a:r>
            <a:r>
              <a:rPr lang="pl-PL" sz="2800" dirty="0" err="1"/>
              <a:t>rowset</a:t>
            </a:r>
            <a:r>
              <a:rPr lang="pl-PL" sz="2800" dirty="0"/>
              <a:t> </a:t>
            </a:r>
            <a:r>
              <a:rPr lang="pl-PL" sz="2800" b="1" dirty="0"/>
              <a:t>MDSCHEMA_ACTIONS</a:t>
            </a:r>
          </a:p>
          <a:p>
            <a:r>
              <a:rPr lang="pl-PL" sz="2800" dirty="0"/>
              <a:t>Wymagane parametry (</a:t>
            </a:r>
            <a:r>
              <a:rPr lang="pl-PL" sz="2800" dirty="0" err="1"/>
              <a:t>restrictions</a:t>
            </a:r>
            <a:r>
              <a:rPr lang="pl-PL" sz="2800" dirty="0"/>
              <a:t>):</a:t>
            </a:r>
          </a:p>
          <a:p>
            <a:pPr lvl="1"/>
            <a:r>
              <a:rPr lang="pl-PL" sz="2400" dirty="0"/>
              <a:t>COORDINATE – wskazanie obiektu, do którego przypisana jest akcja</a:t>
            </a:r>
          </a:p>
          <a:p>
            <a:pPr lvl="1"/>
            <a:r>
              <a:rPr lang="pl-PL" sz="2400" dirty="0"/>
              <a:t>COORDINATE_TYPE – typ obiektu</a:t>
            </a:r>
          </a:p>
          <a:p>
            <a:pPr lvl="1"/>
            <a:r>
              <a:rPr lang="pl-PL" sz="2400" dirty="0"/>
              <a:t>CUBE_NAME – kostka OLAP</a:t>
            </a:r>
          </a:p>
        </p:txBody>
      </p:sp>
    </p:spTree>
    <p:extLst>
      <p:ext uri="{BB962C8B-B14F-4D97-AF65-F5344CB8AC3E}">
        <p14:creationId xmlns:p14="http://schemas.microsoft.com/office/powerpoint/2010/main" val="422608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i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Jakikolwiek błąd w wyrażeniu lub wartości właściwości powoduje, że akcja nie pojawia się w menu, SSAS o niej nie informuje</a:t>
            </a:r>
          </a:p>
          <a:p>
            <a:r>
              <a:rPr lang="pl-PL" sz="2800" dirty="0"/>
              <a:t>Raport SSRS może być również wywoływany z akcji URL</a:t>
            </a:r>
          </a:p>
        </p:txBody>
      </p:sp>
    </p:spTree>
    <p:extLst>
      <p:ext uri="{BB962C8B-B14F-4D97-AF65-F5344CB8AC3E}">
        <p14:creationId xmlns:p14="http://schemas.microsoft.com/office/powerpoint/2010/main" val="321048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00" y="1163071"/>
            <a:ext cx="7098681" cy="5152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567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SQL Server Analysis Services</a:t>
            </a:r>
            <a:br>
              <a:rPr lang="pl-PL" dirty="0"/>
            </a:br>
            <a:r>
              <a:rPr lang="pl-PL" dirty="0"/>
              <a:t>Action!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Grzegorz Stolecki</a:t>
            </a:r>
            <a:br>
              <a:rPr lang="pl-PL" dirty="0"/>
            </a:br>
            <a:r>
              <a:rPr lang="pl-PL" dirty="0"/>
              <a:t>Data </a:t>
            </a:r>
            <a:r>
              <a:rPr lang="pl-PL" dirty="0" err="1"/>
              <a:t>Community</a:t>
            </a:r>
            <a:br>
              <a:rPr lang="pl-PL" dirty="0"/>
            </a:br>
            <a:r>
              <a:rPr lang="pl-PL" dirty="0"/>
              <a:t>grzegorz.stolecki@datacommunity.pl</a:t>
            </a:r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Co to jest Akcja i jakie ma możliwości</a:t>
            </a:r>
          </a:p>
          <a:p>
            <a:r>
              <a:rPr lang="pl-PL" sz="2800" dirty="0"/>
              <a:t>Elementy definicji akcji</a:t>
            </a:r>
          </a:p>
          <a:p>
            <a:r>
              <a:rPr lang="pl-PL" sz="2800" dirty="0"/>
              <a:t>Możliwe problemy</a:t>
            </a:r>
          </a:p>
        </p:txBody>
      </p:sp>
    </p:spTree>
    <p:extLst>
      <p:ext uri="{BB962C8B-B14F-4D97-AF65-F5344CB8AC3E}">
        <p14:creationId xmlns:p14="http://schemas.microsoft.com/office/powerpoint/2010/main" val="205045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Akcja pozwala mocniej zintegrować kostkę analityczną z innymi aplikacjami</a:t>
            </a:r>
          </a:p>
          <a:p>
            <a:r>
              <a:rPr lang="pl-PL" sz="2400" dirty="0"/>
              <a:t>Umożliwia kontekstowe wywoływanie działań związanych z prezentowanymi danymi</a:t>
            </a:r>
          </a:p>
          <a:p>
            <a:r>
              <a:rPr lang="pl-PL" sz="2400" dirty="0"/>
              <a:t>Przykłady:</a:t>
            </a:r>
          </a:p>
          <a:p>
            <a:pPr lvl="1"/>
            <a:r>
              <a:rPr lang="pl-PL" sz="2000" dirty="0"/>
              <a:t>Wywołanie obrazu dokumentu dla danej transakcji lub danego klienta</a:t>
            </a:r>
          </a:p>
          <a:p>
            <a:pPr lvl="1"/>
            <a:r>
              <a:rPr lang="pl-PL" sz="2000" dirty="0"/>
              <a:t>Sprawdzenie szczegółowych wartości faktów składających się na daną wartość</a:t>
            </a:r>
          </a:p>
          <a:p>
            <a:pPr lvl="1"/>
            <a:r>
              <a:rPr lang="pl-PL" sz="2000" dirty="0"/>
              <a:t>Wyświetlenie strony web klienta</a:t>
            </a:r>
          </a:p>
          <a:p>
            <a:pPr lvl="1"/>
            <a:r>
              <a:rPr lang="pl-PL" sz="2000" dirty="0"/>
              <a:t>Wyświetlenie mapy dla danego adresu</a:t>
            </a:r>
          </a:p>
        </p:txBody>
      </p:sp>
    </p:spTree>
    <p:extLst>
      <p:ext uri="{BB962C8B-B14F-4D97-AF65-F5344CB8AC3E}">
        <p14:creationId xmlns:p14="http://schemas.microsoft.com/office/powerpoint/2010/main" val="423911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Zasada działania 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Serwer SSAS nie ma żadnych informacji o znaczeniu akcji</a:t>
            </a:r>
          </a:p>
          <a:p>
            <a:r>
              <a:rPr lang="pl-PL" sz="2800" dirty="0"/>
              <a:t>Serwer SSAS </a:t>
            </a:r>
            <a:r>
              <a:rPr lang="pl-PL" sz="2800" b="1" u="sng" dirty="0"/>
              <a:t>nie wykonuje</a:t>
            </a:r>
            <a:r>
              <a:rPr lang="pl-PL" sz="2800" dirty="0"/>
              <a:t> akcji</a:t>
            </a:r>
          </a:p>
          <a:p>
            <a:r>
              <a:rPr lang="pl-PL" sz="2800" dirty="0"/>
              <a:t>Akcja jest wykonywana przez aplikację kliencką (np. Excel)</a:t>
            </a:r>
          </a:p>
          <a:p>
            <a:r>
              <a:rPr lang="pl-PL" sz="2800" dirty="0"/>
              <a:t>Serwer SSAS dostarcza kontekstowej informacji w postaci ciągu znaków, która musi być obsłużona przez aplikację kliencką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81965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akcji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Są zaleceniem dla aplikacji klienckiej. Wskazują jak należy potraktować zwróconą wartość.</a:t>
            </a:r>
          </a:p>
          <a:p>
            <a:pPr lvl="1"/>
            <a:r>
              <a:rPr lang="pl-PL" sz="2000" b="1" dirty="0"/>
              <a:t>URL</a:t>
            </a:r>
            <a:r>
              <a:rPr lang="pl-PL" sz="2000" dirty="0"/>
              <a:t> </a:t>
            </a:r>
            <a:r>
              <a:rPr lang="pl-PL" sz="2000" dirty="0">
                <a:sym typeface="Wingdings" panose="05000000000000000000" pitchFamily="2" charset="2"/>
              </a:rPr>
              <a:t> otwórz podany adres w przeglądarce WEB</a:t>
            </a:r>
          </a:p>
          <a:p>
            <a:pPr lvl="1"/>
            <a:r>
              <a:rPr lang="pl-PL" sz="2000" b="1" dirty="0">
                <a:sym typeface="Wingdings" panose="05000000000000000000" pitchFamily="2" charset="2"/>
              </a:rPr>
              <a:t>Statement</a:t>
            </a:r>
            <a:r>
              <a:rPr lang="pl-PL" sz="2000" dirty="0">
                <a:sym typeface="Wingdings" panose="05000000000000000000" pitchFamily="2" charset="2"/>
              </a:rPr>
              <a:t>  potraktuj tekst jako polecenie do wykonania</a:t>
            </a:r>
          </a:p>
          <a:p>
            <a:pPr lvl="1"/>
            <a:r>
              <a:rPr lang="pl-PL" sz="2000" b="1" dirty="0" err="1">
                <a:sym typeface="Wingdings" panose="05000000000000000000" pitchFamily="2" charset="2"/>
              </a:rPr>
              <a:t>DataSet</a:t>
            </a:r>
            <a:r>
              <a:rPr lang="pl-PL" sz="2000" dirty="0">
                <a:sym typeface="Wingdings" panose="05000000000000000000" pitchFamily="2" charset="2"/>
              </a:rPr>
              <a:t>  wykonaj podane zapytanie i zwróć zawartość</a:t>
            </a:r>
          </a:p>
          <a:p>
            <a:pPr lvl="1"/>
            <a:r>
              <a:rPr lang="pl-PL" sz="2000" b="1" dirty="0" err="1">
                <a:sym typeface="Wingdings" panose="05000000000000000000" pitchFamily="2" charset="2"/>
              </a:rPr>
              <a:t>Proprietary</a:t>
            </a:r>
            <a:r>
              <a:rPr lang="pl-PL" sz="2000" dirty="0">
                <a:sym typeface="Wingdings" panose="05000000000000000000" pitchFamily="2" charset="2"/>
              </a:rPr>
              <a:t>  aplikacja wie jak zinterpretować zawartość akcji</a:t>
            </a:r>
          </a:p>
          <a:p>
            <a:pPr lvl="1"/>
            <a:r>
              <a:rPr lang="pl-PL" sz="2000" b="1" dirty="0" err="1">
                <a:sym typeface="Wingdings" panose="05000000000000000000" pitchFamily="2" charset="2"/>
              </a:rPr>
              <a:t>Drillthrough</a:t>
            </a:r>
            <a:r>
              <a:rPr lang="pl-PL" sz="2000" dirty="0">
                <a:sym typeface="Wingdings" panose="05000000000000000000" pitchFamily="2" charset="2"/>
              </a:rPr>
              <a:t>  polecenie zwrócenia szczegółów z tabeli faktów</a:t>
            </a:r>
          </a:p>
          <a:p>
            <a:pPr lvl="1"/>
            <a:r>
              <a:rPr lang="pl-PL" sz="2000" b="1" dirty="0">
                <a:sym typeface="Wingdings" panose="05000000000000000000" pitchFamily="2" charset="2"/>
              </a:rPr>
              <a:t>Report</a:t>
            </a:r>
            <a:r>
              <a:rPr lang="pl-PL" sz="2000" dirty="0">
                <a:sym typeface="Wingdings" panose="05000000000000000000" pitchFamily="2" charset="2"/>
              </a:rPr>
              <a:t>  wskazanie na raport Reporting Services</a:t>
            </a:r>
          </a:p>
          <a:p>
            <a:pPr lvl="1"/>
            <a:endParaRPr lang="pl-PL" sz="2000" dirty="0">
              <a:sym typeface="Wingdings" panose="05000000000000000000" pitchFamily="2" charset="2"/>
            </a:endParaRPr>
          </a:p>
          <a:p>
            <a:r>
              <a:rPr lang="pl-PL" sz="2400" dirty="0">
                <a:sym typeface="Wingdings" panose="05000000000000000000" pitchFamily="2" charset="2"/>
              </a:rPr>
              <a:t>Akcje nie są szeroko obsługiwane przez aplikacje klienckie</a:t>
            </a:r>
          </a:p>
          <a:p>
            <a:r>
              <a:rPr lang="pl-PL" sz="2400" dirty="0">
                <a:sym typeface="Wingdings" panose="05000000000000000000" pitchFamily="2" charset="2"/>
              </a:rPr>
              <a:t>Excel  URL, </a:t>
            </a:r>
            <a:r>
              <a:rPr lang="pl-PL" sz="2400" dirty="0" err="1">
                <a:sym typeface="Wingdings" panose="05000000000000000000" pitchFamily="2" charset="2"/>
              </a:rPr>
              <a:t>Drillthrough</a:t>
            </a:r>
            <a:r>
              <a:rPr lang="pl-PL" sz="2400" dirty="0">
                <a:sym typeface="Wingdings" panose="05000000000000000000" pitchFamily="2" charset="2"/>
              </a:rPr>
              <a:t>, Report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4172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Właściwości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 err="1"/>
              <a:t>Condition</a:t>
            </a:r>
            <a:r>
              <a:rPr lang="pl-PL" sz="2400" dirty="0"/>
              <a:t> – wyrażenie MDX; warunek, który musi być spełniony aby akcja była dostępna (opcja)</a:t>
            </a:r>
          </a:p>
          <a:p>
            <a:r>
              <a:rPr lang="pl-PL" sz="2400" b="1" dirty="0" err="1"/>
              <a:t>TargetType</a:t>
            </a:r>
            <a:r>
              <a:rPr lang="pl-PL" sz="2400" dirty="0"/>
              <a:t> – do jakiego rodzaju obiektu kostki OLAP będzie przypisana akcja:</a:t>
            </a:r>
          </a:p>
          <a:p>
            <a:pPr lvl="2"/>
            <a:r>
              <a:rPr lang="pl-PL" sz="2000" dirty="0"/>
              <a:t>Kostka</a:t>
            </a:r>
          </a:p>
          <a:p>
            <a:pPr lvl="2"/>
            <a:r>
              <a:rPr lang="pl-PL" sz="2000" dirty="0"/>
              <a:t>Wymiar</a:t>
            </a:r>
          </a:p>
          <a:p>
            <a:pPr lvl="2"/>
            <a:r>
              <a:rPr lang="pl-PL" sz="2000" dirty="0"/>
              <a:t>Poziom</a:t>
            </a:r>
          </a:p>
          <a:p>
            <a:pPr lvl="2"/>
            <a:r>
              <a:rPr lang="pl-PL" sz="2000" dirty="0"/>
              <a:t>Składniki hierarchii atrybutowej</a:t>
            </a:r>
          </a:p>
          <a:p>
            <a:pPr lvl="2"/>
            <a:r>
              <a:rPr lang="pl-PL" sz="2000" dirty="0"/>
              <a:t>Składniki poziomu hierarchii</a:t>
            </a:r>
          </a:p>
          <a:p>
            <a:pPr lvl="2"/>
            <a:r>
              <a:rPr lang="pl-PL" sz="2000" dirty="0"/>
              <a:t>Komórki kostki (wszystkie lub grupa)</a:t>
            </a:r>
          </a:p>
          <a:p>
            <a:pPr marL="685800" lvl="2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0889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Właściwości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/>
              <a:t>Target</a:t>
            </a:r>
            <a:r>
              <a:rPr lang="pl-PL" sz="2400" dirty="0"/>
              <a:t> – wskazanie obiektu w kostce, do którego przypisana jest akcja</a:t>
            </a:r>
          </a:p>
          <a:p>
            <a:r>
              <a:rPr lang="pl-PL" sz="2400" b="1" dirty="0" err="1"/>
              <a:t>Expression</a:t>
            </a:r>
            <a:r>
              <a:rPr lang="pl-PL" sz="2400" dirty="0"/>
              <a:t> – zawartość akcji. Wynik wyrażenia zwracanego przez SSAS do aplikacji klienckiej</a:t>
            </a:r>
          </a:p>
          <a:p>
            <a:r>
              <a:rPr lang="pl-PL" sz="2400" b="1" dirty="0" err="1"/>
              <a:t>Aplication</a:t>
            </a:r>
            <a:r>
              <a:rPr lang="pl-PL" sz="2400" dirty="0"/>
              <a:t> – nazwa aplikacji jaka ma być wykorzystana do obsłużenia akcji</a:t>
            </a:r>
          </a:p>
          <a:p>
            <a:r>
              <a:rPr lang="pl-PL" sz="2400" b="1" dirty="0" err="1"/>
              <a:t>Caption</a:t>
            </a:r>
            <a:r>
              <a:rPr lang="pl-PL" sz="2400" dirty="0"/>
              <a:t> – opis akcji dla potrzeby wyświetlenia w menu aplikacji klienckiej. Może być zdefiniowany jako wyrażenie MDX</a:t>
            </a:r>
          </a:p>
          <a:p>
            <a:r>
              <a:rPr lang="pl-PL" sz="2400" b="1" dirty="0" err="1"/>
              <a:t>CaptionIsMDX</a:t>
            </a:r>
            <a:r>
              <a:rPr lang="pl-PL" sz="2400" dirty="0"/>
              <a:t> – True, jeśli w </a:t>
            </a:r>
            <a:r>
              <a:rPr lang="pl-PL" sz="2400" dirty="0" err="1"/>
              <a:t>Caption</a:t>
            </a:r>
            <a:r>
              <a:rPr lang="pl-PL" sz="2400" dirty="0"/>
              <a:t> jest obliczana formuła MDX</a:t>
            </a:r>
          </a:p>
        </p:txBody>
      </p:sp>
    </p:spTree>
    <p:extLst>
      <p:ext uri="{BB962C8B-B14F-4D97-AF65-F5344CB8AC3E}">
        <p14:creationId xmlns:p14="http://schemas.microsoft.com/office/powerpoint/2010/main" val="273735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Akcja Report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Konieczne jest wskazanie</a:t>
            </a:r>
          </a:p>
          <a:p>
            <a:pPr lvl="1"/>
            <a:r>
              <a:rPr lang="pl-PL" sz="2400" b="1" dirty="0" err="1"/>
              <a:t>ReportServer</a:t>
            </a:r>
            <a:r>
              <a:rPr lang="pl-PL" sz="2400" dirty="0"/>
              <a:t> – nazwa serwera</a:t>
            </a:r>
          </a:p>
          <a:p>
            <a:pPr lvl="1"/>
            <a:r>
              <a:rPr lang="pl-PL" sz="2400" b="1" dirty="0" err="1"/>
              <a:t>Path</a:t>
            </a:r>
            <a:r>
              <a:rPr lang="pl-PL" sz="2400" dirty="0"/>
              <a:t> – ścieżka do raportu</a:t>
            </a:r>
          </a:p>
          <a:p>
            <a:pPr lvl="1"/>
            <a:r>
              <a:rPr lang="pl-PL" sz="2400" b="1" dirty="0"/>
              <a:t>Report</a:t>
            </a:r>
            <a:r>
              <a:rPr lang="pl-PL" sz="2400" dirty="0"/>
              <a:t> </a:t>
            </a:r>
            <a:r>
              <a:rPr lang="pl-PL" sz="2400" b="1" dirty="0"/>
              <a:t>Format</a:t>
            </a:r>
            <a:r>
              <a:rPr lang="pl-PL" sz="2400" dirty="0"/>
              <a:t> – format w jakim ma być generowany raport</a:t>
            </a:r>
          </a:p>
          <a:p>
            <a:pPr lvl="1"/>
            <a:r>
              <a:rPr lang="pl-PL" sz="2400" b="1" dirty="0"/>
              <a:t>Report</a:t>
            </a:r>
            <a:r>
              <a:rPr lang="pl-PL" sz="2400" dirty="0"/>
              <a:t> </a:t>
            </a:r>
            <a:r>
              <a:rPr lang="pl-PL" sz="2400" b="1" dirty="0" err="1"/>
              <a:t>Parameters</a:t>
            </a:r>
            <a:r>
              <a:rPr lang="pl-PL" sz="2400" dirty="0"/>
              <a:t> – definiuje wyrażenia, których wartości zostaną przesłane jako parametry raportu</a:t>
            </a:r>
          </a:p>
        </p:txBody>
      </p:sp>
    </p:spTree>
    <p:extLst>
      <p:ext uri="{BB962C8B-B14F-4D97-AF65-F5344CB8AC3E}">
        <p14:creationId xmlns:p14="http://schemas.microsoft.com/office/powerpoint/2010/main" val="18036363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3369</TotalTime>
  <Words>437</Words>
  <Application>Microsoft Office PowerPoint</Application>
  <PresentationFormat>Pokaz na ekranie (4:3)</PresentationFormat>
  <Paragraphs>67</Paragraphs>
  <Slides>13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Motyw2</vt:lpstr>
      <vt:lpstr>Prezentacja programu PowerPoint</vt:lpstr>
      <vt:lpstr>SQL Server Analysis Services Action!</vt:lpstr>
      <vt:lpstr>Agenda</vt:lpstr>
      <vt:lpstr>Akcja</vt:lpstr>
      <vt:lpstr>Zasada działania akcji</vt:lpstr>
      <vt:lpstr>Typy akcji</vt:lpstr>
      <vt:lpstr>Właściwości</vt:lpstr>
      <vt:lpstr>Właściwości</vt:lpstr>
      <vt:lpstr>Akcja Report</vt:lpstr>
      <vt:lpstr>Akcja Drillthrough</vt:lpstr>
      <vt:lpstr>Odczyt dostępnych akcji</vt:lpstr>
      <vt:lpstr>Problemy i rozwiązania</vt:lpstr>
      <vt:lpstr>Prezentacja programu PowerPoint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Grzegorz Stolecki</cp:lastModifiedBy>
  <cp:revision>217</cp:revision>
  <dcterms:created xsi:type="dcterms:W3CDTF">2011-11-24T02:19:03Z</dcterms:created>
  <dcterms:modified xsi:type="dcterms:W3CDTF">2017-05-16T06:24:41Z</dcterms:modified>
</cp:coreProperties>
</file>