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92" r:id="rId2"/>
    <p:sldId id="290" r:id="rId3"/>
    <p:sldId id="294" r:id="rId4"/>
    <p:sldId id="327" r:id="rId5"/>
    <p:sldId id="295" r:id="rId6"/>
    <p:sldId id="352" r:id="rId7"/>
    <p:sldId id="326" r:id="rId8"/>
    <p:sldId id="296" r:id="rId9"/>
    <p:sldId id="297" r:id="rId10"/>
    <p:sldId id="344" r:id="rId11"/>
    <p:sldId id="356" r:id="rId12"/>
    <p:sldId id="343" r:id="rId13"/>
    <p:sldId id="299" r:id="rId14"/>
    <p:sldId id="301" r:id="rId15"/>
    <p:sldId id="304" r:id="rId16"/>
    <p:sldId id="305" r:id="rId17"/>
    <p:sldId id="342" r:id="rId18"/>
    <p:sldId id="300" r:id="rId19"/>
    <p:sldId id="303" r:id="rId20"/>
    <p:sldId id="340" r:id="rId21"/>
    <p:sldId id="302" r:id="rId22"/>
    <p:sldId id="306" r:id="rId23"/>
    <p:sldId id="307" r:id="rId24"/>
    <p:sldId id="308" r:id="rId25"/>
    <p:sldId id="323" r:id="rId26"/>
    <p:sldId id="322" r:id="rId27"/>
    <p:sldId id="347" r:id="rId28"/>
    <p:sldId id="324" r:id="rId29"/>
    <p:sldId id="325" r:id="rId30"/>
    <p:sldId id="328" r:id="rId31"/>
    <p:sldId id="330" r:id="rId32"/>
    <p:sldId id="329" r:id="rId33"/>
    <p:sldId id="348" r:id="rId34"/>
    <p:sldId id="331" r:id="rId35"/>
    <p:sldId id="349" r:id="rId36"/>
    <p:sldId id="311" r:id="rId37"/>
    <p:sldId id="312" r:id="rId38"/>
    <p:sldId id="350" r:id="rId39"/>
    <p:sldId id="313" r:id="rId40"/>
    <p:sldId id="335" r:id="rId41"/>
    <p:sldId id="336" r:id="rId42"/>
    <p:sldId id="333" r:id="rId43"/>
    <p:sldId id="334" r:id="rId44"/>
    <p:sldId id="355" r:id="rId45"/>
    <p:sldId id="360" r:id="rId46"/>
    <p:sldId id="359" r:id="rId47"/>
    <p:sldId id="316" r:id="rId48"/>
    <p:sldId id="317" r:id="rId49"/>
    <p:sldId id="337" r:id="rId50"/>
    <p:sldId id="338" r:id="rId51"/>
    <p:sldId id="354" r:id="rId52"/>
    <p:sldId id="346" r:id="rId53"/>
    <p:sldId id="2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72222" autoAdjust="0"/>
  </p:normalViewPr>
  <p:slideViewPr>
    <p:cSldViewPr>
      <p:cViewPr varScale="1">
        <p:scale>
          <a:sx n="79" d="100"/>
          <a:sy n="79" d="100"/>
        </p:scale>
        <p:origin x="1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9835-3C74-49AE-B576-7497DBD3DC3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126E0E3-54C5-4CBF-862E-C9E38093AAEC}">
      <dgm:prSet phldrT="[Tekst]"/>
      <dgm:spPr/>
      <dgm:t>
        <a:bodyPr/>
        <a:lstStyle/>
        <a:p>
          <a:r>
            <a:rPr lang="pl-PL" dirty="0"/>
            <a:t>Baza danych</a:t>
          </a:r>
        </a:p>
      </dgm:t>
    </dgm:pt>
    <dgm:pt modelId="{F982AD8A-FFF9-4DCE-882E-BA2C4A7F7C01}" type="parTrans" cxnId="{768F27EF-A3BE-4ECE-8E16-7276D9589745}">
      <dgm:prSet/>
      <dgm:spPr/>
      <dgm:t>
        <a:bodyPr/>
        <a:lstStyle/>
        <a:p>
          <a:endParaRPr lang="pl-PL"/>
        </a:p>
      </dgm:t>
    </dgm:pt>
    <dgm:pt modelId="{429C914F-60F3-419D-9BA3-3C1F07244799}" type="sibTrans" cxnId="{768F27EF-A3BE-4ECE-8E16-7276D9589745}">
      <dgm:prSet/>
      <dgm:spPr/>
      <dgm:t>
        <a:bodyPr/>
        <a:lstStyle/>
        <a:p>
          <a:r>
            <a:rPr lang="pl-PL" dirty="0"/>
            <a:t>SSDT</a:t>
          </a:r>
        </a:p>
      </dgm:t>
    </dgm:pt>
    <dgm:pt modelId="{6971CA22-0C25-4046-AD40-70CCDA21B469}">
      <dgm:prSet phldrT="[Tekst]"/>
      <dgm:spPr/>
      <dgm:t>
        <a:bodyPr/>
        <a:lstStyle/>
        <a:p>
          <a:r>
            <a:rPr lang="pl-PL" dirty="0"/>
            <a:t>Projekt SSDT</a:t>
          </a:r>
        </a:p>
      </dgm:t>
    </dgm:pt>
    <dgm:pt modelId="{5C405EC3-1D4C-4F44-BF69-74C84F1AF963}" type="parTrans" cxnId="{98B380CC-A18D-4066-8D56-39D2EA9067F8}">
      <dgm:prSet/>
      <dgm:spPr/>
      <dgm:t>
        <a:bodyPr/>
        <a:lstStyle/>
        <a:p>
          <a:endParaRPr lang="pl-PL"/>
        </a:p>
      </dgm:t>
    </dgm:pt>
    <dgm:pt modelId="{63D1685F-AB62-456D-BC3F-C7B6D8A96DC3}" type="sibTrans" cxnId="{98B380CC-A18D-4066-8D56-39D2EA9067F8}">
      <dgm:prSet/>
      <dgm:spPr/>
      <dgm:t>
        <a:bodyPr/>
        <a:lstStyle/>
        <a:p>
          <a:r>
            <a:rPr lang="pl-PL" dirty="0"/>
            <a:t>SSDT</a:t>
          </a:r>
        </a:p>
      </dgm:t>
    </dgm:pt>
    <dgm:pt modelId="{74D4DCCE-F2CC-4191-A15F-0ED5ECDE8CB7}">
      <dgm:prSet phldrT="[Tekst]"/>
      <dgm:spPr/>
      <dgm:t>
        <a:bodyPr/>
        <a:lstStyle/>
        <a:p>
          <a:r>
            <a:rPr lang="pl-PL" dirty="0"/>
            <a:t>.DACPAC</a:t>
          </a:r>
        </a:p>
      </dgm:t>
    </dgm:pt>
    <dgm:pt modelId="{93A86D16-70A0-4881-90C0-695AD0563D54}" type="parTrans" cxnId="{6AD6D49C-E9F1-4DF9-8F89-D764F1610743}">
      <dgm:prSet/>
      <dgm:spPr/>
      <dgm:t>
        <a:bodyPr/>
        <a:lstStyle/>
        <a:p>
          <a:endParaRPr lang="pl-PL"/>
        </a:p>
      </dgm:t>
    </dgm:pt>
    <dgm:pt modelId="{8D9F0F8C-284E-4CD1-B907-8504D5F2F1CD}" type="sibTrans" cxnId="{6AD6D49C-E9F1-4DF9-8F89-D764F1610743}">
      <dgm:prSet/>
      <dgm:spPr/>
      <dgm:t>
        <a:bodyPr/>
        <a:lstStyle/>
        <a:p>
          <a:r>
            <a:rPr lang="pl-PL" dirty="0"/>
            <a:t>SQLPackage.exe</a:t>
          </a:r>
        </a:p>
      </dgm:t>
    </dgm:pt>
    <dgm:pt modelId="{0410F393-BEB7-4548-941D-7298AAE5B8AF}" type="pres">
      <dgm:prSet presAssocID="{88079835-3C74-49AE-B576-7497DBD3DC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F4676DD-D758-4941-A86E-86C7FC25329B}" type="pres">
      <dgm:prSet presAssocID="{4126E0E3-54C5-4CBF-862E-C9E38093AA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C1676AC-AEDD-415C-8030-2699CCB9890B}" type="pres">
      <dgm:prSet presAssocID="{429C914F-60F3-419D-9BA3-3C1F07244799}" presName="sibTrans" presStyleLbl="sibTrans2D1" presStyleIdx="0" presStyleCnt="3" custScaleX="186022" custScaleY="189531"/>
      <dgm:spPr/>
      <dgm:t>
        <a:bodyPr/>
        <a:lstStyle/>
        <a:p>
          <a:endParaRPr lang="pl-PL"/>
        </a:p>
      </dgm:t>
    </dgm:pt>
    <dgm:pt modelId="{132AC0EC-3489-4120-8189-551491AFC4F3}" type="pres">
      <dgm:prSet presAssocID="{429C914F-60F3-419D-9BA3-3C1F07244799}" presName="connectorText" presStyleLbl="sibTrans2D1" presStyleIdx="0" presStyleCnt="3"/>
      <dgm:spPr/>
      <dgm:t>
        <a:bodyPr/>
        <a:lstStyle/>
        <a:p>
          <a:endParaRPr lang="pl-PL"/>
        </a:p>
      </dgm:t>
    </dgm:pt>
    <dgm:pt modelId="{9F4689FC-8EE8-4AB4-8129-E24228CAD7A2}" type="pres">
      <dgm:prSet presAssocID="{6971CA22-0C25-4046-AD40-70CCDA21B4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3605F9-B41F-4947-879A-CECAB7F4F6FF}" type="pres">
      <dgm:prSet presAssocID="{63D1685F-AB62-456D-BC3F-C7B6D8A96DC3}" presName="sibTrans" presStyleLbl="sibTrans2D1" presStyleIdx="1" presStyleCnt="3" custScaleY="186240"/>
      <dgm:spPr/>
      <dgm:t>
        <a:bodyPr/>
        <a:lstStyle/>
        <a:p>
          <a:endParaRPr lang="pl-PL"/>
        </a:p>
      </dgm:t>
    </dgm:pt>
    <dgm:pt modelId="{B7A0FE38-0C69-4E8C-83E3-BA5CC6D8199B}" type="pres">
      <dgm:prSet presAssocID="{63D1685F-AB62-456D-BC3F-C7B6D8A96DC3}" presName="connectorText" presStyleLbl="sibTrans2D1" presStyleIdx="1" presStyleCnt="3"/>
      <dgm:spPr/>
      <dgm:t>
        <a:bodyPr/>
        <a:lstStyle/>
        <a:p>
          <a:endParaRPr lang="pl-PL"/>
        </a:p>
      </dgm:t>
    </dgm:pt>
    <dgm:pt modelId="{4BA5292E-3DD6-4677-ABA4-4EE377BEA42D}" type="pres">
      <dgm:prSet presAssocID="{74D4DCCE-F2CC-4191-A15F-0ED5ECDE8CB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A965171-B061-4BA5-BABB-3A3EAAA9B0A5}" type="pres">
      <dgm:prSet presAssocID="{8D9F0F8C-284E-4CD1-B907-8504D5F2F1CD}" presName="sibTrans" presStyleLbl="sibTrans2D1" presStyleIdx="2" presStyleCnt="3" custScaleX="182716" custScaleY="169564"/>
      <dgm:spPr/>
      <dgm:t>
        <a:bodyPr/>
        <a:lstStyle/>
        <a:p>
          <a:endParaRPr lang="pl-PL"/>
        </a:p>
      </dgm:t>
    </dgm:pt>
    <dgm:pt modelId="{12CAAADE-C2D6-46DA-AA0B-E48C415D1E99}" type="pres">
      <dgm:prSet presAssocID="{8D9F0F8C-284E-4CD1-B907-8504D5F2F1CD}" presName="connectorText" presStyleLbl="sibTrans2D1" presStyleIdx="2" presStyleCnt="3"/>
      <dgm:spPr/>
      <dgm:t>
        <a:bodyPr/>
        <a:lstStyle/>
        <a:p>
          <a:endParaRPr lang="pl-PL"/>
        </a:p>
      </dgm:t>
    </dgm:pt>
  </dgm:ptLst>
  <dgm:cxnLst>
    <dgm:cxn modelId="{5AB0C7C7-3C9D-48C3-ADBD-81406952CF1E}" type="presOf" srcId="{8D9F0F8C-284E-4CD1-B907-8504D5F2F1CD}" destId="{AA965171-B061-4BA5-BABB-3A3EAAA9B0A5}" srcOrd="0" destOrd="0" presId="urn:microsoft.com/office/officeart/2005/8/layout/cycle7"/>
    <dgm:cxn modelId="{768F27EF-A3BE-4ECE-8E16-7276D9589745}" srcId="{88079835-3C74-49AE-B576-7497DBD3DC3F}" destId="{4126E0E3-54C5-4CBF-862E-C9E38093AAEC}" srcOrd="0" destOrd="0" parTransId="{F982AD8A-FFF9-4DCE-882E-BA2C4A7F7C01}" sibTransId="{429C914F-60F3-419D-9BA3-3C1F07244799}"/>
    <dgm:cxn modelId="{57DE877F-A482-41E3-A993-85496C757522}" type="presOf" srcId="{429C914F-60F3-419D-9BA3-3C1F07244799}" destId="{132AC0EC-3489-4120-8189-551491AFC4F3}" srcOrd="1" destOrd="0" presId="urn:microsoft.com/office/officeart/2005/8/layout/cycle7"/>
    <dgm:cxn modelId="{32DF2BF5-DE34-4379-B32C-D67FBDC8E5C3}" type="presOf" srcId="{88079835-3C74-49AE-B576-7497DBD3DC3F}" destId="{0410F393-BEB7-4548-941D-7298AAE5B8AF}" srcOrd="0" destOrd="0" presId="urn:microsoft.com/office/officeart/2005/8/layout/cycle7"/>
    <dgm:cxn modelId="{314CD07B-39F4-4FC9-8FA0-CD824531CDA2}" type="presOf" srcId="{63D1685F-AB62-456D-BC3F-C7B6D8A96DC3}" destId="{083605F9-B41F-4947-879A-CECAB7F4F6FF}" srcOrd="0" destOrd="0" presId="urn:microsoft.com/office/officeart/2005/8/layout/cycle7"/>
    <dgm:cxn modelId="{98B380CC-A18D-4066-8D56-39D2EA9067F8}" srcId="{88079835-3C74-49AE-B576-7497DBD3DC3F}" destId="{6971CA22-0C25-4046-AD40-70CCDA21B469}" srcOrd="1" destOrd="0" parTransId="{5C405EC3-1D4C-4F44-BF69-74C84F1AF963}" sibTransId="{63D1685F-AB62-456D-BC3F-C7B6D8A96DC3}"/>
    <dgm:cxn modelId="{383C7F57-5972-47D7-A545-A7D0EA44444F}" type="presOf" srcId="{63D1685F-AB62-456D-BC3F-C7B6D8A96DC3}" destId="{B7A0FE38-0C69-4E8C-83E3-BA5CC6D8199B}" srcOrd="1" destOrd="0" presId="urn:microsoft.com/office/officeart/2005/8/layout/cycle7"/>
    <dgm:cxn modelId="{01C6E5CE-3913-45E8-96AA-1CDF54CE1A2C}" type="presOf" srcId="{8D9F0F8C-284E-4CD1-B907-8504D5F2F1CD}" destId="{12CAAADE-C2D6-46DA-AA0B-E48C415D1E99}" srcOrd="1" destOrd="0" presId="urn:microsoft.com/office/officeart/2005/8/layout/cycle7"/>
    <dgm:cxn modelId="{E555CD1A-CE8A-43A4-B49C-E85BC07730D8}" type="presOf" srcId="{4126E0E3-54C5-4CBF-862E-C9E38093AAEC}" destId="{8F4676DD-D758-4941-A86E-86C7FC25329B}" srcOrd="0" destOrd="0" presId="urn:microsoft.com/office/officeart/2005/8/layout/cycle7"/>
    <dgm:cxn modelId="{C7F9E7D9-9A3D-4D0C-94ED-29EB336F3F94}" type="presOf" srcId="{74D4DCCE-F2CC-4191-A15F-0ED5ECDE8CB7}" destId="{4BA5292E-3DD6-4677-ABA4-4EE377BEA42D}" srcOrd="0" destOrd="0" presId="urn:microsoft.com/office/officeart/2005/8/layout/cycle7"/>
    <dgm:cxn modelId="{BD18324F-1D62-4FA7-9208-14148120230E}" type="presOf" srcId="{429C914F-60F3-419D-9BA3-3C1F07244799}" destId="{0C1676AC-AEDD-415C-8030-2699CCB9890B}" srcOrd="0" destOrd="0" presId="urn:microsoft.com/office/officeart/2005/8/layout/cycle7"/>
    <dgm:cxn modelId="{3A05C58F-0EBD-4DB8-9BD0-8966C8C8233C}" type="presOf" srcId="{6971CA22-0C25-4046-AD40-70CCDA21B469}" destId="{9F4689FC-8EE8-4AB4-8129-E24228CAD7A2}" srcOrd="0" destOrd="0" presId="urn:microsoft.com/office/officeart/2005/8/layout/cycle7"/>
    <dgm:cxn modelId="{6AD6D49C-E9F1-4DF9-8F89-D764F1610743}" srcId="{88079835-3C74-49AE-B576-7497DBD3DC3F}" destId="{74D4DCCE-F2CC-4191-A15F-0ED5ECDE8CB7}" srcOrd="2" destOrd="0" parTransId="{93A86D16-70A0-4881-90C0-695AD0563D54}" sibTransId="{8D9F0F8C-284E-4CD1-B907-8504D5F2F1CD}"/>
    <dgm:cxn modelId="{DA016E9F-931B-43A7-9038-359D5BD8D12F}" type="presParOf" srcId="{0410F393-BEB7-4548-941D-7298AAE5B8AF}" destId="{8F4676DD-D758-4941-A86E-86C7FC25329B}" srcOrd="0" destOrd="0" presId="urn:microsoft.com/office/officeart/2005/8/layout/cycle7"/>
    <dgm:cxn modelId="{83C0C8B9-B26D-4D53-800D-74BADB4E54B8}" type="presParOf" srcId="{0410F393-BEB7-4548-941D-7298AAE5B8AF}" destId="{0C1676AC-AEDD-415C-8030-2699CCB9890B}" srcOrd="1" destOrd="0" presId="urn:microsoft.com/office/officeart/2005/8/layout/cycle7"/>
    <dgm:cxn modelId="{902AC056-1DFD-4BE1-AC54-AF989F1733E2}" type="presParOf" srcId="{0C1676AC-AEDD-415C-8030-2699CCB9890B}" destId="{132AC0EC-3489-4120-8189-551491AFC4F3}" srcOrd="0" destOrd="0" presId="urn:microsoft.com/office/officeart/2005/8/layout/cycle7"/>
    <dgm:cxn modelId="{B185D43E-7530-4B80-B63F-23726261FFC7}" type="presParOf" srcId="{0410F393-BEB7-4548-941D-7298AAE5B8AF}" destId="{9F4689FC-8EE8-4AB4-8129-E24228CAD7A2}" srcOrd="2" destOrd="0" presId="urn:microsoft.com/office/officeart/2005/8/layout/cycle7"/>
    <dgm:cxn modelId="{BA82E7D5-9689-4B35-818D-D0821093347C}" type="presParOf" srcId="{0410F393-BEB7-4548-941D-7298AAE5B8AF}" destId="{083605F9-B41F-4947-879A-CECAB7F4F6FF}" srcOrd="3" destOrd="0" presId="urn:microsoft.com/office/officeart/2005/8/layout/cycle7"/>
    <dgm:cxn modelId="{A024202C-E094-43F2-A5FE-F0694C96603F}" type="presParOf" srcId="{083605F9-B41F-4947-879A-CECAB7F4F6FF}" destId="{B7A0FE38-0C69-4E8C-83E3-BA5CC6D8199B}" srcOrd="0" destOrd="0" presId="urn:microsoft.com/office/officeart/2005/8/layout/cycle7"/>
    <dgm:cxn modelId="{CCA9E439-A46F-440D-A261-76CC98DC43C2}" type="presParOf" srcId="{0410F393-BEB7-4548-941D-7298AAE5B8AF}" destId="{4BA5292E-3DD6-4677-ABA4-4EE377BEA42D}" srcOrd="4" destOrd="0" presId="urn:microsoft.com/office/officeart/2005/8/layout/cycle7"/>
    <dgm:cxn modelId="{005555F6-85C0-4A19-9CD7-F34807ED2AB8}" type="presParOf" srcId="{0410F393-BEB7-4548-941D-7298AAE5B8AF}" destId="{AA965171-B061-4BA5-BABB-3A3EAAA9B0A5}" srcOrd="5" destOrd="0" presId="urn:microsoft.com/office/officeart/2005/8/layout/cycle7"/>
    <dgm:cxn modelId="{FE6A854B-2F27-4663-872A-3CD96EDD2DC1}" type="presParOf" srcId="{AA965171-B061-4BA5-BABB-3A3EAAA9B0A5}" destId="{12CAAADE-C2D6-46DA-AA0B-E48C415D1E9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676DD-D758-4941-A86E-86C7FC25329B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dirty="0"/>
            <a:t>Baza danych</a:t>
          </a:r>
        </a:p>
      </dsp:txBody>
      <dsp:txXfrm>
        <a:off x="2977756" y="35837"/>
        <a:ext cx="2274087" cy="1102735"/>
      </dsp:txXfrm>
    </dsp:sp>
    <dsp:sp modelId="{0C1676AC-AEDD-415C-8030-2699CCB9890B}">
      <dsp:nvSpPr>
        <dsp:cNvPr id="0" name=""/>
        <dsp:cNvSpPr/>
      </dsp:nvSpPr>
      <dsp:spPr>
        <a:xfrm rot="3600000">
          <a:off x="3945837" y="1874468"/>
          <a:ext cx="2272945" cy="77702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/>
            <a:t>SSDT</a:t>
          </a:r>
        </a:p>
      </dsp:txBody>
      <dsp:txXfrm>
        <a:off x="4178945" y="2029873"/>
        <a:ext cx="1806729" cy="466216"/>
      </dsp:txXfrm>
    </dsp:sp>
    <dsp:sp modelId="{9F4689FC-8EE8-4AB4-8129-E24228CAD7A2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dirty="0"/>
            <a:t>Projekt SSDT</a:t>
          </a:r>
        </a:p>
      </dsp:txBody>
      <dsp:txXfrm>
        <a:off x="4912776" y="3387390"/>
        <a:ext cx="2274087" cy="1102735"/>
      </dsp:txXfrm>
    </dsp:sp>
    <dsp:sp modelId="{083605F9-B41F-4947-879A-CECAB7F4F6FF}">
      <dsp:nvSpPr>
        <dsp:cNvPr id="0" name=""/>
        <dsp:cNvSpPr/>
      </dsp:nvSpPr>
      <dsp:spPr>
        <a:xfrm rot="10800000">
          <a:off x="3503865" y="3556990"/>
          <a:ext cx="1221869" cy="76353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/>
            <a:t>SSDT</a:t>
          </a:r>
        </a:p>
      </dsp:txBody>
      <dsp:txXfrm rot="10800000">
        <a:off x="3732925" y="3709697"/>
        <a:ext cx="763749" cy="458119"/>
      </dsp:txXfrm>
    </dsp:sp>
    <dsp:sp modelId="{4BA5292E-3DD6-4677-ABA4-4EE377BEA42D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100" kern="1200" dirty="0"/>
            <a:t>.DACPAC</a:t>
          </a:r>
        </a:p>
      </dsp:txBody>
      <dsp:txXfrm>
        <a:off x="1042736" y="3387390"/>
        <a:ext cx="2274087" cy="1102735"/>
      </dsp:txXfrm>
    </dsp:sp>
    <dsp:sp modelId="{AA965171-B061-4BA5-BABB-3A3EAAA9B0A5}">
      <dsp:nvSpPr>
        <dsp:cNvPr id="0" name=""/>
        <dsp:cNvSpPr/>
      </dsp:nvSpPr>
      <dsp:spPr>
        <a:xfrm rot="18000000">
          <a:off x="2031014" y="1915398"/>
          <a:ext cx="2232550" cy="6951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/>
            <a:t>SQLPackage.exe</a:t>
          </a:r>
        </a:p>
      </dsp:txBody>
      <dsp:txXfrm>
        <a:off x="2239564" y="2054431"/>
        <a:ext cx="1815450" cy="41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2C19-37BF-4927-955B-8ABA9E04E7C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085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2C19-37BF-4927-955B-8ABA9E04E7C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840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2C19-37BF-4927-955B-8ABA9E04E7C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89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2C19-37BF-4927-955B-8ABA9E04E7C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917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42C19-37BF-4927-955B-8ABA9E04E7C4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21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17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1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7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6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56" y="253014"/>
            <a:ext cx="3647870" cy="87933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1" y="272422"/>
            <a:ext cx="2739662" cy="7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‹nr›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/>
              <a:t>SQLDay</a:t>
            </a:r>
            <a:r>
              <a:rPr lang="pl-PL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14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7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18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9" y="6367220"/>
            <a:ext cx="1733921" cy="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qlblog.com/blogs/jamie_thomson/archive/2012/01/29/suggested-best-practises-and-naming-conventions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bi.com/articles/sqlbi-methodology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61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Wskaźniki decydujące o sukcesie projektu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b="1" dirty="0"/>
              <a:t>Time to market:</a:t>
            </a:r>
          </a:p>
          <a:p>
            <a:pPr lvl="1"/>
            <a:r>
              <a:rPr lang="pl-PL" dirty="0"/>
              <a:t>czas potrzebny na wdrożenie zmiany na serwer produkcyjny,   liczony od akceptacji wymagania biznesowego.</a:t>
            </a:r>
          </a:p>
          <a:p>
            <a:pPr lvl="1"/>
            <a:r>
              <a:rPr lang="pl-PL" dirty="0"/>
              <a:t>Optymalizacja czasu wytwarzania oraz wdrożeń nowych wersji.</a:t>
            </a:r>
          </a:p>
          <a:p>
            <a:pPr marL="342891" lvl="1" indent="0">
              <a:buNone/>
            </a:pPr>
            <a:endParaRPr lang="pl-PL" dirty="0"/>
          </a:p>
          <a:p>
            <a:pPr marL="500060" indent="-457200">
              <a:buFont typeface="+mj-lt"/>
              <a:buAutoNum type="arabicPeriod"/>
            </a:pPr>
            <a:r>
              <a:rPr lang="pl-PL" b="1" dirty="0"/>
              <a:t>Niezawodność:</a:t>
            </a:r>
          </a:p>
          <a:p>
            <a:pPr lvl="1"/>
            <a:r>
              <a:rPr lang="pl-PL" dirty="0"/>
              <a:t>dostępność środowisk: produkcyjnego, </a:t>
            </a:r>
            <a:r>
              <a:rPr lang="pl-PL" dirty="0" err="1"/>
              <a:t>preprodukcyjnego</a:t>
            </a:r>
            <a:r>
              <a:rPr lang="pl-PL" dirty="0"/>
              <a:t> oraz UAT.</a:t>
            </a:r>
          </a:p>
          <a:p>
            <a:pPr lvl="1"/>
            <a:r>
              <a:rPr lang="pl-PL" dirty="0"/>
              <a:t>Mniejsza liczba awarii, poprawa czasu dostępności środowiska po awarii.</a:t>
            </a:r>
          </a:p>
          <a:p>
            <a:pPr marL="4286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4038600" cy="381000"/>
          </a:xfrm>
        </p:spPr>
        <p:txBody>
          <a:bodyPr/>
          <a:lstStyle/>
          <a:p>
            <a:r>
              <a:rPr lang="pl-PL"/>
              <a:t>SQLDay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19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>
                <a:solidFill>
                  <a:srgbClr val="FF0000"/>
                </a:solidFill>
              </a:rPr>
              <a:t>Narzędzia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dirty="0"/>
              <a:t>Standardy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1</a:t>
            </a:r>
          </a:p>
        </p:txBody>
      </p:sp>
    </p:spTree>
    <p:extLst>
      <p:ext uri="{BB962C8B-B14F-4D97-AF65-F5344CB8AC3E}">
        <p14:creationId xmlns:p14="http://schemas.microsoft.com/office/powerpoint/2010/main" val="37498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standaryzować?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Wszystko co można nazwać :)</a:t>
            </a:r>
          </a:p>
          <a:p>
            <a:pPr lvl="1"/>
            <a:r>
              <a:rPr lang="pl-PL" dirty="0"/>
              <a:t>Pakiety</a:t>
            </a:r>
          </a:p>
          <a:p>
            <a:pPr lvl="1"/>
            <a:r>
              <a:rPr lang="pl-PL" dirty="0">
                <a:hlinkClick r:id="rId3"/>
              </a:rPr>
              <a:t>Składowe pakietów</a:t>
            </a:r>
            <a:endParaRPr lang="pl-PL" dirty="0"/>
          </a:p>
          <a:p>
            <a:pPr lvl="1"/>
            <a:r>
              <a:rPr lang="pl-PL" dirty="0"/>
              <a:t>Tabele pośrednie (</a:t>
            </a:r>
            <a:r>
              <a:rPr lang="pl-PL" dirty="0" err="1"/>
              <a:t>Extract</a:t>
            </a:r>
            <a:r>
              <a:rPr lang="pl-PL" dirty="0"/>
              <a:t>, </a:t>
            </a:r>
            <a:r>
              <a:rPr lang="pl-PL" dirty="0" err="1"/>
              <a:t>Staging</a:t>
            </a:r>
            <a:r>
              <a:rPr lang="pl-PL" dirty="0"/>
              <a:t>) i </a:t>
            </a:r>
            <a:r>
              <a:rPr lang="pl-PL" dirty="0" smtClean="0"/>
              <a:t>kolumny</a:t>
            </a:r>
            <a:endParaRPr lang="pl-PL" dirty="0"/>
          </a:p>
          <a:p>
            <a:r>
              <a:rPr lang="pl-PL" dirty="0"/>
              <a:t>Powtarzalne czynności (np. opis/lista kontrolna na </a:t>
            </a:r>
            <a:r>
              <a:rPr lang="pl-PL" dirty="0" err="1"/>
              <a:t>wiki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Definition Of </a:t>
            </a:r>
            <a:r>
              <a:rPr lang="pl-PL" dirty="0" err="1"/>
              <a:t>Done</a:t>
            </a:r>
            <a:endParaRPr lang="pl-PL" dirty="0"/>
          </a:p>
          <a:p>
            <a:pPr lvl="1"/>
            <a:r>
              <a:rPr lang="pl-PL" dirty="0"/>
              <a:t>Fragmenty obsługujące błędy, logujące itp.</a:t>
            </a:r>
          </a:p>
          <a:p>
            <a:r>
              <a:rPr lang="pl-PL" dirty="0"/>
              <a:t>Architektura rozwiązania</a:t>
            </a:r>
          </a:p>
          <a:p>
            <a:r>
              <a:rPr lang="pl-PL" dirty="0"/>
              <a:t>Proces wytwarzania</a:t>
            </a:r>
          </a:p>
        </p:txBody>
      </p:sp>
    </p:spTree>
    <p:extLst>
      <p:ext uri="{BB962C8B-B14F-4D97-AF65-F5344CB8AC3E}">
        <p14:creationId xmlns:p14="http://schemas.microsoft.com/office/powerpoint/2010/main" val="24399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Standaryzacja - efekty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Łatwiejsze:</a:t>
            </a:r>
          </a:p>
          <a:p>
            <a:r>
              <a:rPr lang="pl-PL" dirty="0"/>
              <a:t>Wydobywanie informacji o projekcie</a:t>
            </a:r>
          </a:p>
          <a:p>
            <a:pPr lvl="1"/>
            <a:r>
              <a:rPr lang="pl-PL" dirty="0"/>
              <a:t>Wykorzystywane tabele i kolumny w systemach źródłowych</a:t>
            </a:r>
          </a:p>
          <a:p>
            <a:pPr lvl="1"/>
            <a:r>
              <a:rPr lang="pl-PL" dirty="0"/>
              <a:t>Zależności między pakietami ETL, tabelami i kolumnami</a:t>
            </a:r>
          </a:p>
          <a:p>
            <a:pPr marL="342891" lvl="1" indent="0">
              <a:buNone/>
            </a:pPr>
            <a:endParaRPr lang="pl-PL" dirty="0"/>
          </a:p>
          <a:p>
            <a:r>
              <a:rPr lang="pl-PL" dirty="0"/>
              <a:t>Nawigacja po projekcie, utrzymanie jakości kodu (porządek)</a:t>
            </a:r>
          </a:p>
          <a:p>
            <a:r>
              <a:rPr lang="pl-PL" dirty="0"/>
              <a:t>Pisanie skryptów, automatyzacja</a:t>
            </a:r>
          </a:p>
          <a:p>
            <a:r>
              <a:rPr lang="pl-PL" dirty="0"/>
              <a:t>Inteligentne szablony pakietów [DEMO]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19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Utrzymanie standardów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Sprawa całego zespołu</a:t>
            </a:r>
          </a:p>
          <a:p>
            <a:r>
              <a:rPr lang="pl-PL" dirty="0"/>
              <a:t>Dyskusja ( np. retrospektywy )</a:t>
            </a:r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  <a:p>
            <a:r>
              <a:rPr lang="pl-PL" dirty="0"/>
              <a:t>Statyczna analiza kodu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25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Standardów się nie omija</a:t>
            </a:r>
            <a:br>
              <a:rPr lang="pl-PL" dirty="0"/>
            </a:br>
            <a:endParaRPr lang="pl-PL" b="1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7" name="Tytuł 3"/>
          <p:cNvSpPr txBox="1">
            <a:spLocks/>
          </p:cNvSpPr>
          <p:nvPr/>
        </p:nvSpPr>
        <p:spPr>
          <a:xfrm>
            <a:off x="1187624" y="4941168"/>
            <a:ext cx="7307089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dirty="0"/>
              <a:t>Je się </a:t>
            </a:r>
            <a:r>
              <a:rPr lang="pl-PL" u="sng" dirty="0"/>
              <a:t>ZMIENIA</a:t>
            </a:r>
          </a:p>
        </p:txBody>
      </p:sp>
    </p:spTree>
    <p:extLst>
      <p:ext uri="{BB962C8B-B14F-4D97-AF65-F5344CB8AC3E}">
        <p14:creationId xmlns:p14="http://schemas.microsoft.com/office/powerpoint/2010/main" val="13352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Metadane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1 ½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32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Metadane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 nas:</a:t>
            </a:r>
          </a:p>
          <a:p>
            <a:r>
              <a:rPr lang="pl-PL" dirty="0"/>
              <a:t>Atrybuty wymiarów - typ SCD</a:t>
            </a:r>
          </a:p>
          <a:p>
            <a:r>
              <a:rPr lang="pl-PL" dirty="0"/>
              <a:t>(Nieoczywiste) zależności pomiędzy pakietami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Przechowywanie w formie tabel (lub innej przyjaznej komputerom)</a:t>
            </a:r>
          </a:p>
        </p:txBody>
      </p:sp>
    </p:spTree>
    <p:extLst>
      <p:ext uri="{BB962C8B-B14F-4D97-AF65-F5344CB8AC3E}">
        <p14:creationId xmlns:p14="http://schemas.microsoft.com/office/powerpoint/2010/main" val="1377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Standaryzacja i metadane - przykłady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Wznawianie przeliczania hurtowni po błędzie</a:t>
            </a:r>
          </a:p>
          <a:p>
            <a:pPr lvl="1"/>
            <a:r>
              <a:rPr lang="pl-PL" dirty="0"/>
              <a:t>nazwa klocka -&gt; nazwa pakietu który uruchomić</a:t>
            </a:r>
          </a:p>
          <a:p>
            <a:pPr lvl="1"/>
            <a:r>
              <a:rPr lang="pl-PL" dirty="0"/>
              <a:t>Metadane -&gt; zależności między pakietami</a:t>
            </a:r>
          </a:p>
          <a:p>
            <a:pPr lvl="1"/>
            <a:r>
              <a:rPr lang="pl-PL" dirty="0"/>
              <a:t>Katalog SSIS -&gt; czy pakiet udało się uruchomić</a:t>
            </a:r>
          </a:p>
          <a:p>
            <a:pPr lvl="1"/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[DEMO]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Jak 5 narzędzi złożyło się na sukces projektu Hurtowni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Przemysław Dzierżak, Maciej Skrzos</a:t>
            </a:r>
            <a:br>
              <a:rPr lang="pl-PL" dirty="0"/>
            </a:br>
            <a:r>
              <a:rPr lang="pl-PL" dirty="0"/>
              <a:t>High Wheel Software</a:t>
            </a:r>
          </a:p>
          <a:p>
            <a:r>
              <a:rPr lang="pl-PL" dirty="0"/>
              <a:t>przemyslaw.dzierzak@highwheelsoftware.com</a:t>
            </a:r>
          </a:p>
          <a:p>
            <a:r>
              <a:rPr lang="pl-PL" dirty="0"/>
              <a:t>maciej.skrzos@highwheelsoftware.com</a:t>
            </a: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708993" y="1988840"/>
            <a:ext cx="7772400" cy="1362075"/>
          </a:xfrm>
        </p:spPr>
        <p:txBody>
          <a:bodyPr/>
          <a:lstStyle/>
          <a:p>
            <a:r>
              <a:rPr lang="pl-PL" dirty="0"/>
              <a:t>Chcesz żeby </a:t>
            </a:r>
            <a:r>
              <a:rPr lang="pl-PL" u="sng" dirty="0"/>
              <a:t>komputer</a:t>
            </a:r>
            <a:r>
              <a:rPr lang="pl-PL" dirty="0"/>
              <a:t> pracował za ciebie?</a:t>
            </a:r>
            <a:endParaRPr lang="pl-PL" b="1" dirty="0"/>
          </a:p>
        </p:txBody>
      </p:sp>
      <p:sp>
        <p:nvSpPr>
          <p:cNvPr id="7" name="Tytuł 3"/>
          <p:cNvSpPr txBox="1">
            <a:spLocks/>
          </p:cNvSpPr>
          <p:nvPr/>
        </p:nvSpPr>
        <p:spPr>
          <a:xfrm>
            <a:off x="395536" y="3645024"/>
            <a:ext cx="7992888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000" b="1" kern="1200" cap="all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dirty="0"/>
              <a:t>Dokumentuj tak, aby </a:t>
            </a:r>
            <a:r>
              <a:rPr lang="pl-PL" u="sng" dirty="0"/>
              <a:t>komputer</a:t>
            </a:r>
            <a:r>
              <a:rPr lang="pl-PL" dirty="0"/>
              <a:t> mógł to przeczytać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15361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 na wskaźniki?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lvl="1"/>
            <a:r>
              <a:rPr lang="pl-PL" b="1" dirty="0"/>
              <a:t>Time to market </a:t>
            </a:r>
            <a:r>
              <a:rPr lang="pl-PL" dirty="0"/>
              <a:t>– szybsze wytwarzanie kodu, podstawa automatyzacji.</a:t>
            </a:r>
          </a:p>
          <a:p>
            <a:pPr lvl="1"/>
            <a:r>
              <a:rPr lang="pl-PL" b="1" dirty="0"/>
              <a:t>Niezawodność</a:t>
            </a:r>
            <a:r>
              <a:rPr lang="pl-PL" dirty="0"/>
              <a:t> – skrócenie czasu przywrócenia Hurtowni po awarii.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Dodatkowo:</a:t>
            </a:r>
          </a:p>
          <a:p>
            <a:pPr lvl="1"/>
            <a:r>
              <a:rPr lang="pl-PL" dirty="0"/>
              <a:t>Spójność to: [+5 do profesjonalizmu ;) ]</a:t>
            </a:r>
          </a:p>
          <a:p>
            <a:pPr lvl="2"/>
            <a:r>
              <a:rPr lang="pl-PL" dirty="0"/>
              <a:t>lepsze postrzeganie projektu</a:t>
            </a:r>
          </a:p>
          <a:p>
            <a:pPr lvl="2"/>
            <a:r>
              <a:rPr lang="pl-PL" dirty="0"/>
              <a:t>zaufanie do prezentowanych danych</a:t>
            </a:r>
          </a:p>
          <a:p>
            <a:pPr lvl="1"/>
            <a:r>
              <a:rPr lang="pl-PL" dirty="0"/>
              <a:t>Łatwiejsze:</a:t>
            </a:r>
          </a:p>
          <a:p>
            <a:pPr lvl="2"/>
            <a:r>
              <a:rPr lang="pl-PL" dirty="0"/>
              <a:t>wprowadzanie nowego członka zespołu</a:t>
            </a:r>
          </a:p>
          <a:p>
            <a:pPr lvl="2"/>
            <a:r>
              <a:rPr lang="pl-PL" dirty="0"/>
              <a:t>szkolenie użytkowników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29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Zarządzalny</a:t>
            </a:r>
            <a:r>
              <a:rPr lang="pl-PL" dirty="0"/>
              <a:t> projekt bazy danych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2</a:t>
            </a:r>
          </a:p>
        </p:txBody>
      </p:sp>
    </p:spTree>
    <p:extLst>
      <p:ext uri="{BB962C8B-B14F-4D97-AF65-F5344CB8AC3E}">
        <p14:creationId xmlns:p14="http://schemas.microsoft.com/office/powerpoint/2010/main" val="37184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„Jedna” instalacja hurtowni danych</a:t>
            </a:r>
          </a:p>
        </p:txBody>
      </p:sp>
      <p:sp>
        <p:nvSpPr>
          <p:cNvPr id="5" name="Schemat blokowy: dysk magnetyczny 4"/>
          <p:cNvSpPr/>
          <p:nvPr/>
        </p:nvSpPr>
        <p:spPr>
          <a:xfrm>
            <a:off x="370156" y="2299188"/>
            <a:ext cx="1572065" cy="13293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dirty="0"/>
              <a:t>DEV</a:t>
            </a:r>
          </a:p>
        </p:txBody>
      </p:sp>
      <p:sp>
        <p:nvSpPr>
          <p:cNvPr id="6" name="Schemat blokowy: dysk magnetyczny 5"/>
          <p:cNvSpPr/>
          <p:nvPr/>
        </p:nvSpPr>
        <p:spPr>
          <a:xfrm>
            <a:off x="3429221" y="2299187"/>
            <a:ext cx="1572065" cy="1329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dirty="0"/>
              <a:t>TEST</a:t>
            </a:r>
          </a:p>
        </p:txBody>
      </p:sp>
      <p:sp>
        <p:nvSpPr>
          <p:cNvPr id="7" name="Schemat blokowy: dysk magnetyczny 6"/>
          <p:cNvSpPr/>
          <p:nvPr/>
        </p:nvSpPr>
        <p:spPr>
          <a:xfrm>
            <a:off x="4448908" y="2299188"/>
            <a:ext cx="1572065" cy="13293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dirty="0" err="1"/>
              <a:t>PrePROD</a:t>
            </a:r>
            <a:endParaRPr lang="pl-PL" sz="1350" dirty="0"/>
          </a:p>
        </p:txBody>
      </p:sp>
      <p:sp>
        <p:nvSpPr>
          <p:cNvPr id="8" name="Schemat blokowy: dysk magnetyczny 7"/>
          <p:cNvSpPr/>
          <p:nvPr/>
        </p:nvSpPr>
        <p:spPr>
          <a:xfrm>
            <a:off x="6488283" y="2299188"/>
            <a:ext cx="1572065" cy="13293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39449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</a:t>
            </a:r>
          </a:p>
          <a:p>
            <a:r>
              <a:rPr lang="pl-PL" dirty="0"/>
              <a:t>Kostki: SSAS</a:t>
            </a:r>
          </a:p>
          <a:p>
            <a:r>
              <a:rPr lang="pl-PL" dirty="0"/>
              <a:t>Raporty: SSRS</a:t>
            </a:r>
          </a:p>
          <a:p>
            <a:r>
              <a:rPr lang="pl-PL" dirty="0"/>
              <a:t>Struktury bazodanowe: MSSQL</a:t>
            </a:r>
          </a:p>
        </p:txBody>
      </p:sp>
    </p:spTree>
    <p:extLst>
      <p:ext uri="{BB962C8B-B14F-4D97-AF65-F5344CB8AC3E}">
        <p14:creationId xmlns:p14="http://schemas.microsoft.com/office/powerpoint/2010/main" val="23711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 -&gt; .ISPAC -&gt; </a:t>
            </a:r>
            <a:r>
              <a:rPr lang="pl-PL" dirty="0" err="1"/>
              <a:t>ISDeploymentWizard</a:t>
            </a:r>
            <a:endParaRPr lang="pl-PL" dirty="0"/>
          </a:p>
          <a:p>
            <a:r>
              <a:rPr lang="pl-PL" dirty="0"/>
              <a:t>Kostki: SSAS</a:t>
            </a:r>
          </a:p>
          <a:p>
            <a:r>
              <a:rPr lang="pl-PL" dirty="0"/>
              <a:t>Raporty: SSRS</a:t>
            </a:r>
          </a:p>
          <a:p>
            <a:r>
              <a:rPr lang="pl-PL" dirty="0"/>
              <a:t>Struktury bazodanowe: MSSQL</a:t>
            </a:r>
          </a:p>
        </p:txBody>
      </p:sp>
    </p:spTree>
    <p:extLst>
      <p:ext uri="{BB962C8B-B14F-4D97-AF65-F5344CB8AC3E}">
        <p14:creationId xmlns:p14="http://schemas.microsoft.com/office/powerpoint/2010/main" val="6586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 -&gt; .ISPAC -&gt; </a:t>
            </a:r>
            <a:r>
              <a:rPr lang="pl-PL" dirty="0" err="1"/>
              <a:t>ISDeploymentWizard</a:t>
            </a:r>
            <a:endParaRPr lang="pl-PL" dirty="0"/>
          </a:p>
          <a:p>
            <a:r>
              <a:rPr lang="pl-PL" dirty="0"/>
              <a:t>Kostki: SSAS -&gt; .ASDATABASE (i in.) </a:t>
            </a:r>
            <a:br>
              <a:rPr lang="pl-PL" dirty="0"/>
            </a:br>
            <a:r>
              <a:rPr lang="pl-PL" dirty="0"/>
              <a:t>			-&gt; Microsoft.AnalysisServices.Deployment.exe</a:t>
            </a:r>
          </a:p>
          <a:p>
            <a:r>
              <a:rPr lang="pl-PL" dirty="0"/>
              <a:t>Raporty: SSRS</a:t>
            </a:r>
          </a:p>
          <a:p>
            <a:r>
              <a:rPr lang="pl-PL" dirty="0"/>
              <a:t>Struktury bazodanowe: MSSQL</a:t>
            </a:r>
          </a:p>
        </p:txBody>
      </p:sp>
    </p:spTree>
    <p:extLst>
      <p:ext uri="{BB962C8B-B14F-4D97-AF65-F5344CB8AC3E}">
        <p14:creationId xmlns:p14="http://schemas.microsoft.com/office/powerpoint/2010/main" val="15192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 -&gt; .ISPAC -&gt; </a:t>
            </a:r>
            <a:r>
              <a:rPr lang="pl-PL" dirty="0" err="1"/>
              <a:t>ISDeploymentWizard</a:t>
            </a:r>
            <a:endParaRPr lang="pl-PL" dirty="0"/>
          </a:p>
          <a:p>
            <a:r>
              <a:rPr lang="pl-PL" dirty="0"/>
              <a:t>Kostki: SSAS -&gt; .ASDATABASE (i in.) </a:t>
            </a:r>
            <a:br>
              <a:rPr lang="pl-PL" dirty="0"/>
            </a:br>
            <a:r>
              <a:rPr lang="pl-PL" dirty="0"/>
              <a:t>			-&gt; Microsoft.AnalysisServices.Deployment.exe</a:t>
            </a:r>
          </a:p>
          <a:p>
            <a:r>
              <a:rPr lang="pl-PL" dirty="0"/>
              <a:t>Raporty: SSRS -&gt; „</a:t>
            </a:r>
            <a:r>
              <a:rPr lang="pl-PL" dirty="0" err="1"/>
              <a:t>Publish</a:t>
            </a:r>
            <a:r>
              <a:rPr lang="pl-PL" dirty="0"/>
              <a:t>” </a:t>
            </a:r>
          </a:p>
          <a:p>
            <a:r>
              <a:rPr lang="pl-PL" dirty="0"/>
              <a:t>Struktury bazodanowe: MSSQL</a:t>
            </a:r>
          </a:p>
        </p:txBody>
      </p:sp>
    </p:spTree>
    <p:extLst>
      <p:ext uri="{BB962C8B-B14F-4D97-AF65-F5344CB8AC3E}">
        <p14:creationId xmlns:p14="http://schemas.microsoft.com/office/powerpoint/2010/main" val="17889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 -&gt; .ISPAC -&gt; </a:t>
            </a:r>
            <a:r>
              <a:rPr lang="pl-PL" dirty="0" err="1"/>
              <a:t>ISDeploymentWizard</a:t>
            </a:r>
            <a:endParaRPr lang="pl-PL" dirty="0"/>
          </a:p>
          <a:p>
            <a:r>
              <a:rPr lang="pl-PL" dirty="0"/>
              <a:t>Kostki: SSAS -&gt; .ASDATABASE (i in.) </a:t>
            </a:r>
            <a:br>
              <a:rPr lang="pl-PL" dirty="0"/>
            </a:br>
            <a:r>
              <a:rPr lang="pl-PL" dirty="0"/>
              <a:t>			-&gt; Microsoft.AnalysisServices.Deployment.exe</a:t>
            </a:r>
          </a:p>
          <a:p>
            <a:r>
              <a:rPr lang="pl-PL" dirty="0"/>
              <a:t>Raporty: SSRS -&gt; „</a:t>
            </a:r>
            <a:r>
              <a:rPr lang="pl-PL" dirty="0" err="1"/>
              <a:t>Publish</a:t>
            </a:r>
            <a:r>
              <a:rPr lang="pl-PL" dirty="0"/>
              <a:t>” </a:t>
            </a:r>
          </a:p>
          <a:p>
            <a:pPr lvl="1"/>
            <a:r>
              <a:rPr lang="pl-PL" dirty="0"/>
              <a:t>devenv.com /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Release</a:t>
            </a:r>
            <a:r>
              <a:rPr lang="pl-PL" dirty="0"/>
              <a:t> reports.sln</a:t>
            </a:r>
          </a:p>
          <a:p>
            <a:r>
              <a:rPr lang="pl-PL" dirty="0"/>
              <a:t>Struktury bazodanowe: MSSQL</a:t>
            </a:r>
          </a:p>
        </p:txBody>
      </p:sp>
    </p:spTree>
    <p:extLst>
      <p:ext uri="{BB962C8B-B14F-4D97-AF65-F5344CB8AC3E}">
        <p14:creationId xmlns:p14="http://schemas.microsoft.com/office/powerpoint/2010/main" val="23604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hurtowni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Hurtownia danych to:</a:t>
            </a:r>
          </a:p>
          <a:p>
            <a:r>
              <a:rPr lang="pl-PL" dirty="0"/>
              <a:t>Logika – ETL: SSIS -&gt; .ISPAC -&gt; </a:t>
            </a:r>
            <a:r>
              <a:rPr lang="pl-PL" dirty="0" err="1"/>
              <a:t>ISDeploymentWizard</a:t>
            </a:r>
            <a:endParaRPr lang="pl-PL" dirty="0"/>
          </a:p>
          <a:p>
            <a:r>
              <a:rPr lang="pl-PL" dirty="0"/>
              <a:t>Kostki: SSAS -&gt; .ASDATABASE (i in.) </a:t>
            </a:r>
            <a:br>
              <a:rPr lang="pl-PL" dirty="0"/>
            </a:br>
            <a:r>
              <a:rPr lang="pl-PL" dirty="0"/>
              <a:t>			-&gt; Microsoft.AnalysisServices.Deployment.exe</a:t>
            </a:r>
          </a:p>
          <a:p>
            <a:r>
              <a:rPr lang="pl-PL" dirty="0"/>
              <a:t>Raporty: SSRS -&gt; „</a:t>
            </a:r>
            <a:r>
              <a:rPr lang="pl-PL" dirty="0" err="1"/>
              <a:t>Publish</a:t>
            </a:r>
            <a:r>
              <a:rPr lang="pl-PL" dirty="0"/>
              <a:t>” </a:t>
            </a:r>
          </a:p>
          <a:p>
            <a:pPr lvl="1"/>
            <a:r>
              <a:rPr lang="pl-PL" dirty="0"/>
              <a:t>devenv.com /</a:t>
            </a:r>
            <a:r>
              <a:rPr lang="pl-PL" dirty="0" err="1"/>
              <a:t>deploy</a:t>
            </a:r>
            <a:r>
              <a:rPr lang="pl-PL" dirty="0"/>
              <a:t> </a:t>
            </a:r>
            <a:r>
              <a:rPr lang="pl-PL" dirty="0" err="1"/>
              <a:t>Release</a:t>
            </a:r>
            <a:r>
              <a:rPr lang="pl-PL" dirty="0"/>
              <a:t> reports.sln</a:t>
            </a:r>
          </a:p>
          <a:p>
            <a:r>
              <a:rPr lang="pl-PL" dirty="0"/>
              <a:t>Struktury bazodanowe: MSSQL -&gt; ?</a:t>
            </a:r>
          </a:p>
        </p:txBody>
      </p:sp>
    </p:spTree>
    <p:extLst>
      <p:ext uri="{BB962C8B-B14F-4D97-AF65-F5344CB8AC3E}">
        <p14:creationId xmlns:p14="http://schemas.microsoft.com/office/powerpoint/2010/main" val="40694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nas – Maciej Skrzos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8 lat doświadczenia, jako Programista BI,</a:t>
            </a:r>
          </a:p>
          <a:p>
            <a:r>
              <a:rPr lang="pl-PL" dirty="0"/>
              <a:t>Od 2 lat Team Leader,</a:t>
            </a:r>
          </a:p>
          <a:p>
            <a:r>
              <a:rPr lang="pl-PL" dirty="0"/>
              <a:t>Lider PLSSUG Trójmiasto, organizator konferencji </a:t>
            </a:r>
            <a:r>
              <a:rPr lang="pl-PL" dirty="0" err="1"/>
              <a:t>AnalyticsConf</a:t>
            </a:r>
            <a:r>
              <a:rPr lang="pl-PL" dirty="0"/>
              <a:t>,</a:t>
            </a:r>
          </a:p>
          <a:p>
            <a:r>
              <a:rPr lang="pl-PL" dirty="0"/>
              <a:t>Software Development Manager w BEST SA,</a:t>
            </a:r>
          </a:p>
          <a:p>
            <a:r>
              <a:rPr lang="pl-PL" dirty="0"/>
              <a:t>Współtwórca High Wheel Software</a:t>
            </a:r>
          </a:p>
        </p:txBody>
      </p:sp>
    </p:spTree>
    <p:extLst>
      <p:ext uri="{BB962C8B-B14F-4D97-AF65-F5344CB8AC3E}">
        <p14:creationId xmlns:p14="http://schemas.microsoft.com/office/powerpoint/2010/main" val="36399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Data Tools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96" y="1600200"/>
            <a:ext cx="81646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Data Tools – SQLPackage.exe</a:t>
            </a:r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754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 Server Data Tools –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Compare</a:t>
            </a:r>
            <a:endParaRPr lang="pl-PL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8" y="1600200"/>
            <a:ext cx="79498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SSDT – konfiguracja wdrożenia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794" y="1628800"/>
            <a:ext cx="325441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SSDT – konfiguracja wdrożenia (2)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78254"/>
            <a:ext cx="3302170" cy="4572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077072"/>
            <a:ext cx="7018672" cy="78766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31840" y="458112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SSDT i DAC Framework – </a:t>
            </a:r>
            <a:r>
              <a:rPr lang="pl-PL" dirty="0" err="1"/>
              <a:t>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2555776" y="220486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.DACPAC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5000" y="3306889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.publish.xml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348880"/>
            <a:ext cx="1368152" cy="153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 Server Data Tools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2051720" y="234888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Arrow: Right 7"/>
          <p:cNvSpPr/>
          <p:nvPr/>
        </p:nvSpPr>
        <p:spPr>
          <a:xfrm>
            <a:off x="2051720" y="341490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Arrow: Right 8"/>
          <p:cNvSpPr/>
          <p:nvPr/>
        </p:nvSpPr>
        <p:spPr>
          <a:xfrm>
            <a:off x="4427984" y="2636912"/>
            <a:ext cx="2232248" cy="958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SQLPackage.exe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948264" y="2204864"/>
            <a:ext cx="1656184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Aktualna struktura bazy danych</a:t>
            </a:r>
          </a:p>
        </p:txBody>
      </p:sp>
    </p:spTree>
    <p:extLst>
      <p:ext uri="{BB962C8B-B14F-4D97-AF65-F5344CB8AC3E}">
        <p14:creationId xmlns:p14="http://schemas.microsoft.com/office/powerpoint/2010/main" val="3779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Automatyczne budowanie wersji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3</a:t>
            </a:r>
          </a:p>
        </p:txBody>
      </p:sp>
    </p:spTree>
    <p:extLst>
      <p:ext uri="{BB962C8B-B14F-4D97-AF65-F5344CB8AC3E}">
        <p14:creationId xmlns:p14="http://schemas.microsoft.com/office/powerpoint/2010/main" val="5309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wersji - </a:t>
            </a:r>
            <a:r>
              <a:rPr lang="pl-PL" dirty="0" err="1"/>
              <a:t>MSBuild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[DEMO]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MSBuild.exe /</a:t>
            </a:r>
            <a:r>
              <a:rPr lang="pl-PL" dirty="0" err="1"/>
              <a:t>t:Clean;Build</a:t>
            </a:r>
            <a:r>
              <a:rPr lang="pl-PL" dirty="0"/>
              <a:t>  </a:t>
            </a:r>
            <a:r>
              <a:rPr lang="pl-PL" dirty="0" err="1"/>
              <a:t>build_package.proj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70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Instalator – </a:t>
            </a:r>
            <a:r>
              <a:rPr lang="pl-PL" dirty="0" err="1"/>
              <a:t>cmd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SQLPackage.exe /</a:t>
            </a:r>
            <a:r>
              <a:rPr lang="pl-PL" dirty="0" err="1"/>
              <a:t>Action:Publish</a:t>
            </a:r>
            <a:r>
              <a:rPr lang="pl-PL" dirty="0"/>
              <a:t> -&gt; bazy danych</a:t>
            </a:r>
          </a:p>
          <a:p>
            <a:endParaRPr lang="pl-PL" dirty="0"/>
          </a:p>
          <a:p>
            <a:r>
              <a:rPr lang="pl-PL" dirty="0"/>
              <a:t>ISDeployWizard.exe -&gt; ETL</a:t>
            </a:r>
          </a:p>
          <a:p>
            <a:endParaRPr lang="pl-PL" dirty="0"/>
          </a:p>
          <a:p>
            <a:r>
              <a:rPr lang="pl-PL" dirty="0"/>
              <a:t>Microsoft.AnalysisServices.Deployment.exe -&gt; kostki</a:t>
            </a:r>
          </a:p>
          <a:p>
            <a:endParaRPr lang="pl-PL" dirty="0"/>
          </a:p>
          <a:p>
            <a:r>
              <a:rPr lang="pl-PL" dirty="0"/>
              <a:t>Devenv.com /</a:t>
            </a:r>
            <a:r>
              <a:rPr lang="pl-PL" dirty="0" err="1"/>
              <a:t>Deploy</a:t>
            </a:r>
            <a:r>
              <a:rPr lang="pl-PL" dirty="0"/>
              <a:t> -&gt; raporty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sqlcmd.exe -&gt; zmiany </a:t>
            </a:r>
            <a:r>
              <a:rPr lang="pl-PL" dirty="0" err="1"/>
              <a:t>jobagent</a:t>
            </a:r>
            <a:r>
              <a:rPr lang="pl-PL" dirty="0"/>
              <a:t>-a, „gdy się inaczej nie da”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79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 na wskaźniki?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lvl="1"/>
            <a:r>
              <a:rPr lang="pl-PL" b="1" dirty="0"/>
              <a:t>Time to market </a:t>
            </a:r>
            <a:r>
              <a:rPr lang="pl-PL" dirty="0"/>
              <a:t>– szybsze wdrożenia.</a:t>
            </a:r>
          </a:p>
          <a:p>
            <a:pPr lvl="1"/>
            <a:r>
              <a:rPr lang="pl-PL" b="1" dirty="0"/>
              <a:t>Niezawodność</a:t>
            </a:r>
            <a:r>
              <a:rPr lang="pl-PL" dirty="0"/>
              <a:t> – mniejsza liczba błędów przy wdrożeniach.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Dodatkowo:</a:t>
            </a:r>
          </a:p>
          <a:p>
            <a:pPr lvl="1"/>
            <a:r>
              <a:rPr lang="pl-PL" dirty="0"/>
              <a:t>Wersjonowanie bazy danych – możliwość zarządzania funkcjonalnościami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02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nas – Przemysław Dzierżak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(prawie) 12 lat pracy z danymi (C++, C#, MSSQL BI)</a:t>
            </a:r>
          </a:p>
          <a:p>
            <a:r>
              <a:rPr lang="pl-PL" dirty="0"/>
              <a:t>5 lat jako lider zespołów hurtowni danych</a:t>
            </a:r>
          </a:p>
          <a:p>
            <a:r>
              <a:rPr lang="pl-PL" dirty="0"/>
              <a:t>MCSE: Business </a:t>
            </a:r>
            <a:r>
              <a:rPr lang="pl-PL" dirty="0" err="1"/>
              <a:t>Intelligence</a:t>
            </a:r>
            <a:endParaRPr lang="pl-PL" dirty="0"/>
          </a:p>
          <a:p>
            <a:r>
              <a:rPr lang="pl-PL" dirty="0"/>
              <a:t>Współtwórca High Wheel Software</a:t>
            </a:r>
          </a:p>
        </p:txBody>
      </p:sp>
    </p:spTree>
    <p:extLst>
      <p:ext uri="{BB962C8B-B14F-4D97-AF65-F5344CB8AC3E}">
        <p14:creationId xmlns:p14="http://schemas.microsoft.com/office/powerpoint/2010/main" val="25606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kontroli wersji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4</a:t>
            </a:r>
          </a:p>
        </p:txBody>
      </p:sp>
    </p:spTree>
    <p:extLst>
      <p:ext uri="{BB962C8B-B14F-4D97-AF65-F5344CB8AC3E}">
        <p14:creationId xmlns:p14="http://schemas.microsoft.com/office/powerpoint/2010/main" val="1539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 kontroli wersji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Tu: SVN</a:t>
            </a:r>
          </a:p>
          <a:p>
            <a:pPr lvl="1"/>
            <a:r>
              <a:rPr lang="pl-PL" dirty="0"/>
              <a:t>SSIS się słabo </a:t>
            </a:r>
            <a:r>
              <a:rPr lang="pl-PL" dirty="0" err="1"/>
              <a:t>merge’uje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Był używany w organizacji</a:t>
            </a:r>
          </a:p>
          <a:p>
            <a:pPr lvl="1"/>
            <a:r>
              <a:rPr lang="pl-PL" dirty="0"/>
              <a:t>(Jest darmowy)</a:t>
            </a:r>
          </a:p>
          <a:p>
            <a:r>
              <a:rPr lang="pl-PL" dirty="0"/>
              <a:t>Alternatywy:</a:t>
            </a:r>
          </a:p>
          <a:p>
            <a:pPr lvl="1"/>
            <a:r>
              <a:rPr lang="pl-PL" dirty="0"/>
              <a:t>GIT</a:t>
            </a:r>
          </a:p>
          <a:p>
            <a:pPr lvl="1"/>
            <a:r>
              <a:rPr lang="pl-PL" dirty="0"/>
              <a:t>TFS</a:t>
            </a:r>
          </a:p>
          <a:p>
            <a:r>
              <a:rPr lang="pl-PL" dirty="0" err="1"/>
              <a:t>Branchowanie</a:t>
            </a:r>
            <a:endParaRPr lang="pl-PL" dirty="0"/>
          </a:p>
          <a:p>
            <a:pPr lvl="1"/>
            <a:r>
              <a:rPr lang="pl-PL" dirty="0"/>
              <a:t>Wersja „bieżąca” – developerska</a:t>
            </a:r>
          </a:p>
          <a:p>
            <a:pPr lvl="1"/>
            <a:r>
              <a:rPr lang="pl-PL" dirty="0"/>
              <a:t>Wersja „do testów” – wszystkie zadania w pełni zaimplementowane</a:t>
            </a:r>
          </a:p>
          <a:p>
            <a:pPr lvl="1"/>
            <a:r>
              <a:rPr lang="pl-PL" dirty="0"/>
              <a:t>Wersja „na produkcję” – zadania przetestowane i decyzja biz. wdrażać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80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Continuous</a:t>
            </a:r>
            <a:r>
              <a:rPr lang="pl-PL" dirty="0"/>
              <a:t> Integration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99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Continuous</a:t>
            </a:r>
            <a:r>
              <a:rPr lang="pl-PL" dirty="0"/>
              <a:t> Integration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Dostępność źródeł (SVN)</a:t>
            </a:r>
          </a:p>
          <a:p>
            <a:pPr marL="0" indent="0">
              <a:buNone/>
            </a:pPr>
            <a:r>
              <a:rPr lang="pl-PL" dirty="0"/>
              <a:t>+ możliwość zbudowania paczki instalacyjnej (SSDT, </a:t>
            </a:r>
            <a:r>
              <a:rPr lang="pl-PL" dirty="0" err="1"/>
              <a:t>MSBuild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+ możliwość wdrożenia wsadowo </a:t>
            </a:r>
            <a:r>
              <a:rPr lang="pl-PL"/>
              <a:t>paczki (CMD)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+ uruchomienie przeliczania hurtowni po wdrożeniu</a:t>
            </a:r>
          </a:p>
          <a:p>
            <a:pPr marL="0" indent="0">
              <a:buNone/>
            </a:pPr>
            <a:r>
              <a:rPr lang="pl-PL" dirty="0"/>
              <a:t>+ Testy poprawności hurtowni (skrypty SQL, raporty SSRS)</a:t>
            </a:r>
          </a:p>
          <a:p>
            <a:pPr marL="0" indent="0">
              <a:buNone/>
            </a:pPr>
            <a:r>
              <a:rPr lang="pl-PL" b="1" dirty="0"/>
              <a:t>					= </a:t>
            </a:r>
            <a:r>
              <a:rPr lang="pl-PL" b="1" dirty="0" err="1"/>
              <a:t>Continuous</a:t>
            </a:r>
            <a:r>
              <a:rPr lang="pl-PL" b="1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34163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46" y="1196752"/>
            <a:ext cx="4647710" cy="52882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4038600" cy="381000"/>
          </a:xfrm>
        </p:spPr>
        <p:txBody>
          <a:bodyPr/>
          <a:lstStyle/>
          <a:p>
            <a:r>
              <a:rPr lang="pl-PL"/>
              <a:t>SQLDay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61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Raport zdrowia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9087" y="1414767"/>
            <a:ext cx="10201538" cy="48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BIML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Narzędzie 5</a:t>
            </a:r>
          </a:p>
        </p:txBody>
      </p:sp>
    </p:spTree>
    <p:extLst>
      <p:ext uri="{BB962C8B-B14F-4D97-AF65-F5344CB8AC3E}">
        <p14:creationId xmlns:p14="http://schemas.microsoft.com/office/powerpoint/2010/main" val="27535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BIML?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Alternatywa w XML + C# dla języka obrazkowego SSIS</a:t>
            </a:r>
          </a:p>
          <a:p>
            <a:r>
              <a:rPr lang="pl-PL" dirty="0"/>
              <a:t>Generowanie wielu pakietów na podstawie metadanych</a:t>
            </a:r>
          </a:p>
          <a:p>
            <a:r>
              <a:rPr lang="pl-PL" dirty="0"/>
              <a:t>Za darmo:</a:t>
            </a:r>
          </a:p>
          <a:p>
            <a:pPr lvl="1"/>
            <a:r>
              <a:rPr lang="pl-PL" dirty="0"/>
              <a:t>BIDS </a:t>
            </a:r>
            <a:r>
              <a:rPr lang="pl-PL" dirty="0" err="1"/>
              <a:t>Helper</a:t>
            </a:r>
            <a:endParaRPr lang="pl-PL" dirty="0"/>
          </a:p>
          <a:p>
            <a:pPr lvl="1"/>
            <a:r>
              <a:rPr lang="pl-PL" dirty="0"/>
              <a:t>BIML Express</a:t>
            </a:r>
          </a:p>
          <a:p>
            <a:r>
              <a:rPr lang="pl-PL" dirty="0"/>
              <a:t>Wersja płatna</a:t>
            </a:r>
          </a:p>
          <a:p>
            <a:pPr lvl="1"/>
            <a:r>
              <a:rPr lang="pl-PL" dirty="0"/>
              <a:t>MIST</a:t>
            </a:r>
          </a:p>
        </p:txBody>
      </p:sp>
    </p:spTree>
    <p:extLst>
      <p:ext uri="{BB962C8B-B14F-4D97-AF65-F5344CB8AC3E}">
        <p14:creationId xmlns:p14="http://schemas.microsoft.com/office/powerpoint/2010/main" val="20463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BIML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Szablony vs. BIML</a:t>
            </a:r>
          </a:p>
          <a:p>
            <a:r>
              <a:rPr lang="pl-PL" dirty="0"/>
              <a:t>Pakiety sterujące hurtowni – bolączka SVN</a:t>
            </a:r>
          </a:p>
          <a:p>
            <a:r>
              <a:rPr lang="pl-PL" dirty="0"/>
              <a:t>Wady:</a:t>
            </a:r>
          </a:p>
          <a:p>
            <a:pPr lvl="1"/>
            <a:r>
              <a:rPr lang="pl-PL" dirty="0"/>
              <a:t>Nowe kompetencje w zespole</a:t>
            </a:r>
          </a:p>
          <a:p>
            <a:pPr lvl="1"/>
            <a:r>
              <a:rPr lang="pl-PL" dirty="0"/>
              <a:t>Koszt MIST-a</a:t>
            </a:r>
          </a:p>
        </p:txBody>
      </p:sp>
    </p:spTree>
    <p:extLst>
      <p:ext uri="{BB962C8B-B14F-4D97-AF65-F5344CB8AC3E}">
        <p14:creationId xmlns:p14="http://schemas.microsoft.com/office/powerpoint/2010/main" val="42368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>
                <a:sym typeface="Wingdings" panose="05000000000000000000" pitchFamily="2" charset="2"/>
              </a:rPr>
              <a:t>Wprowadzenie,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sym typeface="Wingdings" panose="05000000000000000000" pitchFamily="2" charset="2"/>
              </a:rPr>
              <a:t>Architektura rozwiązania,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sym typeface="Wingdings" panose="05000000000000000000" pitchFamily="2" charset="2"/>
              </a:rPr>
              <a:t>Wyzwania,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sym typeface="Wingdings" panose="05000000000000000000" pitchFamily="2" charset="2"/>
              </a:rPr>
              <a:t>Nasze rozwiązania.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8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 na wskaźniki?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b="1" dirty="0"/>
              <a:t>Time to market </a:t>
            </a:r>
            <a:r>
              <a:rPr lang="pl-PL" dirty="0"/>
              <a:t>– automatyzacja wytwarzania (SSIS).</a:t>
            </a:r>
          </a:p>
          <a:p>
            <a:pPr lvl="1"/>
            <a:r>
              <a:rPr lang="pl-PL" b="1" dirty="0"/>
              <a:t>Niezawodność</a:t>
            </a:r>
            <a:r>
              <a:rPr lang="pl-PL" dirty="0"/>
              <a:t> – mniejsza liczba błędów przy tworzeniu pakietów.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Dodatkowo:</a:t>
            </a:r>
          </a:p>
          <a:p>
            <a:pPr lvl="1"/>
            <a:r>
              <a:rPr lang="pl-PL" dirty="0"/>
              <a:t>Elastyczność – możliwość szybszej reakcji na zmiany, łatwiejsze dostosowanie do nowych wymagań</a:t>
            </a:r>
          </a:p>
        </p:txBody>
      </p:sp>
    </p:spTree>
    <p:extLst>
      <p:ext uri="{BB962C8B-B14F-4D97-AF65-F5344CB8AC3E}">
        <p14:creationId xmlns:p14="http://schemas.microsoft.com/office/powerpoint/2010/main" val="9212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Standardy i metadane podstawą automatyzacji</a:t>
            </a:r>
          </a:p>
          <a:p>
            <a:r>
              <a:rPr lang="pl-PL" dirty="0"/>
              <a:t>„Efekt kuli śnieżnej”</a:t>
            </a:r>
          </a:p>
          <a:p>
            <a:r>
              <a:rPr lang="pl-PL" dirty="0"/>
              <a:t>Zaczynajcie od prostych rozwiązań</a:t>
            </a:r>
          </a:p>
          <a:p>
            <a:r>
              <a:rPr lang="pl-PL" dirty="0"/>
              <a:t>Time to market i niezawodność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17638"/>
            <a:ext cx="2611760" cy="20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Pytania?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maciej.skrzos@highwheelsoftware.com</a:t>
            </a:r>
          </a:p>
          <a:p>
            <a:r>
              <a:rPr lang="pl-PL" dirty="0"/>
              <a:t>przemyslaw.dzierzak@highwheelsoftware.com</a:t>
            </a:r>
          </a:p>
        </p:txBody>
      </p:sp>
    </p:spTree>
    <p:extLst>
      <p:ext uri="{BB962C8B-B14F-4D97-AF65-F5344CB8AC3E}">
        <p14:creationId xmlns:p14="http://schemas.microsoft.com/office/powerpoint/2010/main" val="4258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0" y="1163071"/>
            <a:ext cx="7098681" cy="515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56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Nowy projekt</a:t>
            </a:r>
          </a:p>
          <a:p>
            <a:r>
              <a:rPr lang="pl-PL" dirty="0"/>
              <a:t>Efekt – lepszy od oczekiwań</a:t>
            </a:r>
          </a:p>
          <a:p>
            <a:r>
              <a:rPr lang="pl-PL" dirty="0" err="1"/>
              <a:t>Continuous</a:t>
            </a:r>
            <a:r>
              <a:rPr lang="pl-PL" dirty="0"/>
              <a:t> Integration</a:t>
            </a:r>
          </a:p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9605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rozwiązania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6"/>
            <a:ext cx="3106688" cy="4525963"/>
          </a:xfrm>
        </p:spPr>
        <p:txBody>
          <a:bodyPr/>
          <a:lstStyle/>
          <a:p>
            <a:r>
              <a:rPr lang="pl-PL" dirty="0"/>
              <a:t>SQL BI </a:t>
            </a:r>
            <a:r>
              <a:rPr lang="pl-PL" dirty="0" err="1"/>
              <a:t>Methodology</a:t>
            </a:r>
            <a:r>
              <a:rPr lang="pl-PL" dirty="0"/>
              <a:t> – Alberto Ferrari, Marco Russo</a:t>
            </a:r>
          </a:p>
          <a:p>
            <a:pPr lvl="1"/>
            <a:r>
              <a:rPr lang="pl-PL" dirty="0">
                <a:hlinkClick r:id="rId3"/>
              </a:rPr>
              <a:t>https://www.sqlbi.com/articles/sqlbi-methodology/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441791"/>
            <a:ext cx="5408783" cy="47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/>
              <a:t>Architektura rozwiązania (2)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23571" y="3333606"/>
            <a:ext cx="93610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Area</a:t>
            </a:r>
            <a:endParaRPr lang="pl-PL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623771" y="3323127"/>
            <a:ext cx="93610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Staging</a:t>
            </a:r>
            <a:r>
              <a:rPr lang="pl-PL" dirty="0"/>
              <a:t> </a:t>
            </a:r>
            <a:r>
              <a:rPr lang="pl-PL" dirty="0" err="1"/>
              <a:t>Area</a:t>
            </a:r>
            <a:endParaRPr lang="pl-PL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5364381" y="3323127"/>
            <a:ext cx="129614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Warehouse</a:t>
            </a:r>
            <a:endParaRPr lang="pl-PL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724128" y="1460360"/>
            <a:ext cx="93610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ODS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2831683" y="3524718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ETL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6732240" y="3645024"/>
            <a:ext cx="1059261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widoki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4602088" y="3524718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ETL</a:t>
            </a:r>
          </a:p>
        </p:txBody>
      </p:sp>
      <p:sp>
        <p:nvSpPr>
          <p:cNvPr id="16" name="Arrow: Right 15"/>
          <p:cNvSpPr/>
          <p:nvPr/>
        </p:nvSpPr>
        <p:spPr>
          <a:xfrm rot="16933916">
            <a:off x="5679425" y="2520464"/>
            <a:ext cx="82777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ETL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2555776" y="4575787"/>
            <a:ext cx="3312368" cy="4632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Configuration</a:t>
            </a:r>
            <a:endParaRPr lang="pl-PL" dirty="0"/>
          </a:p>
        </p:txBody>
      </p:sp>
      <p:sp>
        <p:nvSpPr>
          <p:cNvPr id="18" name="Arrow: Right 17"/>
          <p:cNvSpPr/>
          <p:nvPr/>
        </p:nvSpPr>
        <p:spPr>
          <a:xfrm>
            <a:off x="1043608" y="3501008"/>
            <a:ext cx="69922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ETL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5496" y="1988840"/>
            <a:ext cx="864096" cy="104203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System 1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5496" y="3352650"/>
            <a:ext cx="864096" cy="104203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System 2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5495" y="4756892"/>
            <a:ext cx="864097" cy="1042032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System 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518" y="43911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3216" y="177281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Analysis 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63216" y="285673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Reporting Services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76334" y="3920765"/>
            <a:ext cx="115212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Excel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63216" y="4985498"/>
            <a:ext cx="115212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Inne…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19208" y="419883"/>
            <a:ext cx="1368152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Aplikacje zewnętrzne</a:t>
            </a:r>
          </a:p>
        </p:txBody>
      </p:sp>
      <p:sp>
        <p:nvSpPr>
          <p:cNvPr id="28" name="Arrow: Right 27"/>
          <p:cNvSpPr/>
          <p:nvPr/>
        </p:nvSpPr>
        <p:spPr>
          <a:xfrm rot="19433194">
            <a:off x="6675643" y="988242"/>
            <a:ext cx="745802" cy="574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142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dirty="0"/>
              <a:t>Wyzwania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89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4763</TotalTime>
  <Words>1010</Words>
  <Application>Microsoft Macintosh PowerPoint</Application>
  <PresentationFormat>Pokaz na ekranie (4:3)</PresentationFormat>
  <Paragraphs>282</Paragraphs>
  <Slides>53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Motyw2</vt:lpstr>
      <vt:lpstr>Prezentacja programu PowerPoint</vt:lpstr>
      <vt:lpstr>Jak 5 narzędzi złożyło się na sukces projektu Hurtowni Danych</vt:lpstr>
      <vt:lpstr>O nas – Maciej Skrzos</vt:lpstr>
      <vt:lpstr>O nas – Przemysław Dzierżak</vt:lpstr>
      <vt:lpstr>Agenda</vt:lpstr>
      <vt:lpstr>Wprowadzenie</vt:lpstr>
      <vt:lpstr>Architektura rozwiązania</vt:lpstr>
      <vt:lpstr>Architektura rozwiązania (2)</vt:lpstr>
      <vt:lpstr> Wyzwania</vt:lpstr>
      <vt:lpstr>Wskaźniki decydujące o sukcesie projektu</vt:lpstr>
      <vt:lpstr>Narzędzia</vt:lpstr>
      <vt:lpstr> Standardy</vt:lpstr>
      <vt:lpstr>Co standaryzować?</vt:lpstr>
      <vt:lpstr>Standaryzacja - efekty</vt:lpstr>
      <vt:lpstr>Utrzymanie standardów</vt:lpstr>
      <vt:lpstr>Standardów się nie omija </vt:lpstr>
      <vt:lpstr>Metadane</vt:lpstr>
      <vt:lpstr>Metadane</vt:lpstr>
      <vt:lpstr>Standaryzacja i metadane - przykłady</vt:lpstr>
      <vt:lpstr>Chcesz żeby komputer pracował za ciebie?</vt:lpstr>
      <vt:lpstr>Wpływ na wskaźniki? </vt:lpstr>
      <vt:lpstr>Zarządzalny projekt bazy danych</vt:lpstr>
      <vt:lpstr>„Jedna” instalacja hurtowni danych</vt:lpstr>
      <vt:lpstr>Projekt hurtowni danych</vt:lpstr>
      <vt:lpstr>Projekt hurtowni danych</vt:lpstr>
      <vt:lpstr>Projekt hurtowni danych</vt:lpstr>
      <vt:lpstr>Projekt hurtowni danych</vt:lpstr>
      <vt:lpstr>Projekt hurtowni danych</vt:lpstr>
      <vt:lpstr>Projekt hurtowni danych</vt:lpstr>
      <vt:lpstr>SQL Server Data Tools</vt:lpstr>
      <vt:lpstr>SQL Server Data Tools – SQLPackage.exe</vt:lpstr>
      <vt:lpstr>SQL Server Data Tools – Schema Compare</vt:lpstr>
      <vt:lpstr>SSDT – konfiguracja wdrożenia</vt:lpstr>
      <vt:lpstr>SSDT – konfiguracja wdrożenia (2)</vt:lpstr>
      <vt:lpstr>SSDT i DAC Framework – workflow</vt:lpstr>
      <vt:lpstr>Automatyczne budowanie wersji</vt:lpstr>
      <vt:lpstr>Budowanie wersji - MSBuild</vt:lpstr>
      <vt:lpstr>Instalator – cmd </vt:lpstr>
      <vt:lpstr>Wpływ na wskaźniki?</vt:lpstr>
      <vt:lpstr>System kontroli wersji</vt:lpstr>
      <vt:lpstr>System kontroli wersji</vt:lpstr>
      <vt:lpstr>Continuous Integration</vt:lpstr>
      <vt:lpstr>Continuous Integration</vt:lpstr>
      <vt:lpstr>Testy</vt:lpstr>
      <vt:lpstr>Testy jednostkowe</vt:lpstr>
      <vt:lpstr>Raport zdrowia</vt:lpstr>
      <vt:lpstr>BIML</vt:lpstr>
      <vt:lpstr>Czym jest BIML?</vt:lpstr>
      <vt:lpstr>Wykorzystanie BIML</vt:lpstr>
      <vt:lpstr>Wpływ na wskaźniki?</vt:lpstr>
      <vt:lpstr>Podsumowanie</vt:lpstr>
      <vt:lpstr>Pytania?</vt:lpstr>
      <vt:lpstr>Prezentacja programu PowerPoint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Maciej Skrzos</cp:lastModifiedBy>
  <cp:revision>278</cp:revision>
  <dcterms:created xsi:type="dcterms:W3CDTF">2011-11-24T02:19:03Z</dcterms:created>
  <dcterms:modified xsi:type="dcterms:W3CDTF">2017-05-23T19:42:07Z</dcterms:modified>
</cp:coreProperties>
</file>