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theme/theme3.xml" ContentType="application/vnd.openxmlformats-officedocument.theme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93" r:id="rId2"/>
    <p:sldId id="290" r:id="rId3"/>
    <p:sldId id="296" r:id="rId4"/>
    <p:sldId id="289" r:id="rId5"/>
    <p:sldId id="299" r:id="rId6"/>
    <p:sldId id="292" r:id="rId7"/>
    <p:sldId id="303" r:id="rId8"/>
    <p:sldId id="314" r:id="rId9"/>
    <p:sldId id="306" r:id="rId10"/>
    <p:sldId id="308" r:id="rId11"/>
    <p:sldId id="307" r:id="rId12"/>
    <p:sldId id="313" r:id="rId13"/>
    <p:sldId id="309" r:id="rId14"/>
    <p:sldId id="310" r:id="rId15"/>
    <p:sldId id="311" r:id="rId16"/>
    <p:sldId id="312" r:id="rId17"/>
    <p:sldId id="291" r:id="rId18"/>
    <p:sldId id="304" r:id="rId19"/>
    <p:sldId id="315" r:id="rId20"/>
    <p:sldId id="316" r:id="rId21"/>
    <p:sldId id="317" r:id="rId22"/>
    <p:sldId id="301" r:id="rId23"/>
    <p:sldId id="300" r:id="rId24"/>
    <p:sldId id="297" r:id="rId25"/>
    <p:sldId id="29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laszewski, Tomasz" initials="GT" lastIdx="2" clrIdx="0">
    <p:extLst>
      <p:ext uri="{19B8F6BF-5375-455C-9EA6-DF929625EA0E}">
        <p15:presenceInfo xmlns:p15="http://schemas.microsoft.com/office/powerpoint/2012/main" userId="S-1-5-21-4073322790-3776612938-1436015182-525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7" autoAdjust="0"/>
    <p:restoredTop sz="71731" autoAdjust="0"/>
  </p:normalViewPr>
  <p:slideViewPr>
    <p:cSldViewPr>
      <p:cViewPr varScale="1">
        <p:scale>
          <a:sx n="62" d="100"/>
          <a:sy n="62" d="100"/>
        </p:scale>
        <p:origin x="207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08T20:30:15.312" idx="2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9CA49-2710-433E-ABB8-A4798B0CF6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06ACD-4EAD-4FD8-AE30-F01FC7A2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96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27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39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8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11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93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98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20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97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77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66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83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6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65688304-4233-4606-BD41-CC1DFAB7A5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413094"/>
            <a:ext cx="2184478" cy="83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E7E0C27-6E78-41BD-A002-F7B1AB074A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27" y="511021"/>
            <a:ext cx="1972873" cy="6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7478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69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4480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9261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accent6">
                    <a:lumMod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85795954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79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0442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417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4912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4664731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9387878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211960" y="6458500"/>
            <a:ext cx="1080120" cy="28744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B12AD403-5989-4AB5-B610-AC8A2C9F7B3D}"/>
              </a:ext>
            </a:extLst>
          </p:cNvPr>
          <p:cNvGrpSpPr/>
          <p:nvPr userDrawn="1"/>
        </p:nvGrpSpPr>
        <p:grpSpPr>
          <a:xfrm>
            <a:off x="294910" y="6405749"/>
            <a:ext cx="8491838" cy="473873"/>
            <a:chOff x="294910" y="6405749"/>
            <a:chExt cx="8491838" cy="473873"/>
          </a:xfrm>
        </p:grpSpPr>
        <p:pic>
          <p:nvPicPr>
            <p:cNvPr id="24" name="Obraz 23">
              <a:extLst>
                <a:ext uri="{FF2B5EF4-FFF2-40B4-BE49-F238E27FC236}">
                  <a16:creationId xmlns:a16="http://schemas.microsoft.com/office/drawing/2014/main" id="{5B5B2B36-AE7B-4829-A8D9-A77C02CDC6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10" y="6405749"/>
              <a:ext cx="1238980" cy="473873"/>
            </a:xfrm>
            <a:prstGeom prst="rect">
              <a:avLst/>
            </a:prstGeom>
          </p:spPr>
        </p:pic>
        <p:pic>
          <p:nvPicPr>
            <p:cNvPr id="25" name="Obraz 24">
              <a:extLst>
                <a:ext uri="{FF2B5EF4-FFF2-40B4-BE49-F238E27FC236}">
                  <a16:creationId xmlns:a16="http://schemas.microsoft.com/office/drawing/2014/main" id="{CCDFEB4F-A4AF-4D4E-9F4B-F4E4E8A40F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2767" y="6436650"/>
              <a:ext cx="953981" cy="309299"/>
            </a:xfrm>
            <a:prstGeom prst="rect">
              <a:avLst/>
            </a:prstGeom>
          </p:spPr>
        </p:pic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F2BCE362-9B94-4E90-9291-03900C5A899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990928" y="6436649"/>
              <a:ext cx="5384800" cy="38100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lvl1pPr>
                <a:defRPr sz="1400" b="1">
                  <a:solidFill>
                    <a:schemeClr val="bg1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SQLDay 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0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783" rtl="0" eaLnBrk="1" latinLnBrk="0" hangingPunct="1"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a 5">
            <a:extLst>
              <a:ext uri="{FF2B5EF4-FFF2-40B4-BE49-F238E27FC236}">
                <a16:creationId xmlns:a16="http://schemas.microsoft.com/office/drawing/2014/main" id="{23A3BF73-E182-45DA-A5A0-B4A19E55A4BD}"/>
              </a:ext>
            </a:extLst>
          </p:cNvPr>
          <p:cNvGrpSpPr/>
          <p:nvPr/>
        </p:nvGrpSpPr>
        <p:grpSpPr>
          <a:xfrm>
            <a:off x="323528" y="1196752"/>
            <a:ext cx="8507854" cy="4616648"/>
            <a:chOff x="1876182" y="1136456"/>
            <a:chExt cx="8507854" cy="4616648"/>
          </a:xfrm>
        </p:grpSpPr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D51DD3F8-3A81-4C35-8BDF-BA17C2B1E0A5}"/>
                </a:ext>
              </a:extLst>
            </p:cNvPr>
            <p:cNvSpPr txBox="1"/>
            <p:nvPr/>
          </p:nvSpPr>
          <p:spPr>
            <a:xfrm>
              <a:off x="5115920" y="1136456"/>
              <a:ext cx="1960152" cy="4616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GOLD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SPONSORS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SILVER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BRONZE SPONSOR</a:t>
              </a:r>
            </a:p>
          </p:txBody>
        </p:sp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36C49CA5-F767-4442-9487-1DDE4A220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04" b="20909"/>
            <a:stretch/>
          </p:blipFill>
          <p:spPr>
            <a:xfrm>
              <a:off x="6171177" y="1461485"/>
              <a:ext cx="2675175" cy="914713"/>
            </a:xfrm>
            <a:prstGeom prst="rect">
              <a:avLst/>
            </a:prstGeom>
          </p:spPr>
        </p:pic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D38E9E0E-1E3E-4B4F-8741-0714A1BE55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62"/>
            <a:stretch/>
          </p:blipFill>
          <p:spPr>
            <a:xfrm>
              <a:off x="5056624" y="4083240"/>
              <a:ext cx="1925557" cy="996754"/>
            </a:xfrm>
            <a:prstGeom prst="rect">
              <a:avLst/>
            </a:prstGeom>
          </p:spPr>
        </p:pic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DE69094B-D3B0-4FD0-A3B9-13B29F63FECD}"/>
                </a:ext>
              </a:extLst>
            </p:cNvPr>
            <p:cNvGrpSpPr/>
            <p:nvPr/>
          </p:nvGrpSpPr>
          <p:grpSpPr>
            <a:xfrm>
              <a:off x="3193689" y="4486741"/>
              <a:ext cx="5760688" cy="504056"/>
              <a:chOff x="3132451" y="4587021"/>
              <a:chExt cx="5760688" cy="504056"/>
            </a:xfrm>
          </p:grpSpPr>
          <p:pic>
            <p:nvPicPr>
              <p:cNvPr id="15" name="Obraz 14">
                <a:extLst>
                  <a:ext uri="{FF2B5EF4-FFF2-40B4-BE49-F238E27FC236}">
                    <a16:creationId xmlns:a16="http://schemas.microsoft.com/office/drawing/2014/main" id="{3DB62CC0-988E-4E1B-93BA-EBE6933A17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320" b="19556"/>
              <a:stretch/>
            </p:blipFill>
            <p:spPr>
              <a:xfrm>
                <a:off x="3132451" y="4587021"/>
                <a:ext cx="1604211" cy="504056"/>
              </a:xfrm>
              <a:prstGeom prst="rect">
                <a:avLst/>
              </a:prstGeom>
            </p:spPr>
          </p:pic>
          <p:pic>
            <p:nvPicPr>
              <p:cNvPr id="18" name="Obraz 17">
                <a:extLst>
                  <a:ext uri="{FF2B5EF4-FFF2-40B4-BE49-F238E27FC236}">
                    <a16:creationId xmlns:a16="http://schemas.microsoft.com/office/drawing/2014/main" id="{18590483-CD0E-45CB-912D-44ECD9E94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2819" y="4681896"/>
                <a:ext cx="1620320" cy="286256"/>
              </a:xfrm>
              <a:prstGeom prst="rect">
                <a:avLst/>
              </a:prstGeom>
            </p:spPr>
          </p:pic>
        </p:grp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B146AF01-8973-476F-A47A-B891E8EBCF3B}"/>
                </a:ext>
              </a:extLst>
            </p:cNvPr>
            <p:cNvSpPr/>
            <p:nvPr/>
          </p:nvSpPr>
          <p:spPr>
            <a:xfrm>
              <a:off x="1876182" y="2420888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F5483265-FAB7-4CDE-9DFF-6BE57BC58B56}"/>
                </a:ext>
              </a:extLst>
            </p:cNvPr>
            <p:cNvSpPr/>
            <p:nvPr/>
          </p:nvSpPr>
          <p:spPr>
            <a:xfrm>
              <a:off x="1944408" y="3812733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19E670A5-A356-4A9B-B7F0-257FDF118139}"/>
                </a:ext>
              </a:extLst>
            </p:cNvPr>
            <p:cNvSpPr/>
            <p:nvPr/>
          </p:nvSpPr>
          <p:spPr>
            <a:xfrm>
              <a:off x="1876182" y="5210649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Prostokąt 1"/>
          <p:cNvSpPr/>
          <p:nvPr/>
        </p:nvSpPr>
        <p:spPr>
          <a:xfrm>
            <a:off x="1927739" y="1196752"/>
            <a:ext cx="2194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PLATINUM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SPONSOR</a:t>
            </a:r>
          </a:p>
        </p:txBody>
      </p:sp>
      <p:sp>
        <p:nvSpPr>
          <p:cNvPr id="22" name="Prostokąt 21"/>
          <p:cNvSpPr/>
          <p:nvPr/>
        </p:nvSpPr>
        <p:spPr>
          <a:xfrm>
            <a:off x="4823733" y="1196752"/>
            <a:ext cx="214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STRATEGIC PARTNER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7"/>
          <a:srcRect t="6086" b="4669"/>
          <a:stretch/>
        </p:blipFill>
        <p:spPr>
          <a:xfrm>
            <a:off x="1458742" y="2923167"/>
            <a:ext cx="1127350" cy="870469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1329" y="3231192"/>
            <a:ext cx="2530838" cy="297484"/>
          </a:xfrm>
          <a:prstGeom prst="rect">
            <a:avLst/>
          </a:prstGeom>
        </p:spPr>
      </p:pic>
      <p:pic>
        <p:nvPicPr>
          <p:cNvPr id="23" name="Obraz 22"/>
          <p:cNvPicPr>
            <a:picLocks noChangeAspect="1"/>
          </p:cNvPicPr>
          <p:nvPr/>
        </p:nvPicPr>
        <p:blipFill rotWithShape="1">
          <a:blip r:embed="rId9"/>
          <a:srcRect t="33364" b="31177"/>
          <a:stretch/>
        </p:blipFill>
        <p:spPr>
          <a:xfrm>
            <a:off x="6008780" y="3028949"/>
            <a:ext cx="2602860" cy="652626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9616" y="5768327"/>
            <a:ext cx="1967657" cy="576593"/>
          </a:xfrm>
          <a:prstGeom prst="rect">
            <a:avLst/>
          </a:prstGeom>
        </p:spPr>
      </p:pic>
      <p:pic>
        <p:nvPicPr>
          <p:cNvPr id="25" name="Obraz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9494" y="1657921"/>
            <a:ext cx="2720050" cy="6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03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7E36C7-42BD-43C5-A120-E9CEF6A89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5950"/>
            <a:ext cx="9144000" cy="3086100"/>
          </a:xfrm>
          <a:prstGeom prst="rect">
            <a:avLst/>
          </a:prstGeom>
        </p:spPr>
      </p:pic>
      <p:sp>
        <p:nvSpPr>
          <p:cNvPr id="4" name="Tytuł 1">
            <a:extLst>
              <a:ext uri="{FF2B5EF4-FFF2-40B4-BE49-F238E27FC236}">
                <a16:creationId xmlns:a16="http://schemas.microsoft.com/office/drawing/2014/main" id="{27669323-4BC6-4105-9AEF-BABBDE6B023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Dictionary + RLE</a:t>
            </a:r>
          </a:p>
        </p:txBody>
      </p:sp>
    </p:spTree>
    <p:extLst>
      <p:ext uri="{BB962C8B-B14F-4D97-AF65-F5344CB8AC3E}">
        <p14:creationId xmlns:p14="http://schemas.microsoft.com/office/powerpoint/2010/main" val="260555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0AC86F-D130-4A6D-99C6-B44EEA9C6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2526"/>
            <a:ext cx="9144000" cy="3092947"/>
          </a:xfrm>
          <a:prstGeom prst="rect">
            <a:avLst/>
          </a:prstGeom>
        </p:spPr>
      </p:pic>
      <p:sp>
        <p:nvSpPr>
          <p:cNvPr id="4" name="Tytuł 1">
            <a:extLst>
              <a:ext uri="{FF2B5EF4-FFF2-40B4-BE49-F238E27FC236}">
                <a16:creationId xmlns:a16="http://schemas.microsoft.com/office/drawing/2014/main" id="{6829C09A-F9ED-4FC9-AC2B-3097EE8DD355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Dictionary + RLE</a:t>
            </a:r>
          </a:p>
        </p:txBody>
      </p:sp>
    </p:spTree>
    <p:extLst>
      <p:ext uri="{BB962C8B-B14F-4D97-AF65-F5344CB8AC3E}">
        <p14:creationId xmlns:p14="http://schemas.microsoft.com/office/powerpoint/2010/main" val="2654799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A628FE-F19B-4B68-B2A0-F3D204276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478" y="692696"/>
            <a:ext cx="3665043" cy="564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9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DF8403-D9A6-407B-A2B1-D945E7FD30D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Importance of 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85FDE-C1AF-40DE-82A8-BCDD01275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1595437"/>
            <a:ext cx="53149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77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DF8403-D9A6-407B-A2B1-D945E7FD30D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Importance of Order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38F7F8-A6C3-4C26-B896-3E091D042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822920"/>
            <a:ext cx="61150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06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DF8403-D9A6-407B-A2B1-D945E7FD30D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Importance of Order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B05534-FCE8-4E06-A957-3C7B356DD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836712"/>
            <a:ext cx="6120680" cy="548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13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DF8403-D9A6-407B-A2B1-D945E7FD30D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Importance of Order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F4A1D-2758-49F0-A1F5-42A9D798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614487"/>
            <a:ext cx="82105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57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GOTO </a:t>
            </a:r>
            <a:r>
              <a:rPr lang="en-US" dirty="0"/>
              <a:t>DEMO</a:t>
            </a:r>
            <a:r>
              <a:rPr lang="pl-PL" dirty="0"/>
              <a:t>;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3912162"/>
            <a:ext cx="7772400" cy="689868"/>
          </a:xfrm>
        </p:spPr>
        <p:txBody>
          <a:bodyPr>
            <a:normAutofit/>
          </a:bodyPr>
          <a:lstStyle/>
          <a:p>
            <a:r>
              <a:rPr lang="pl-PL" sz="800" dirty="0">
                <a:solidFill>
                  <a:schemeClr val="bg1">
                    <a:lumMod val="65000"/>
                  </a:schemeClr>
                </a:solidFill>
              </a:rPr>
              <a:t>DECLARE @Var1 INT;</a:t>
            </a:r>
          </a:p>
          <a:p>
            <a:r>
              <a:rPr lang="pl-PL" sz="800" dirty="0">
                <a:solidFill>
                  <a:schemeClr val="bg1">
                    <a:lumMod val="65000"/>
                  </a:schemeClr>
                </a:solidFill>
              </a:rPr>
              <a:t>SET @Var1 = (SELECT CASE WHEN MONTH(GETDATE()) &lt;= 6 THEN 1 ELSE 0 END) ;</a:t>
            </a:r>
          </a:p>
          <a:p>
            <a:r>
              <a:rPr lang="pl-PL" sz="800" dirty="0">
                <a:solidFill>
                  <a:schemeClr val="bg1">
                    <a:lumMod val="65000"/>
                  </a:schemeClr>
                </a:solidFill>
              </a:rPr>
              <a:t>IF @Var1 = 0</a:t>
            </a:r>
          </a:p>
          <a:p>
            <a:r>
              <a:rPr lang="pl-PL" sz="800" dirty="0">
                <a:solidFill>
                  <a:schemeClr val="bg1">
                    <a:lumMod val="65000"/>
                  </a:schemeClr>
                </a:solidFill>
              </a:rPr>
              <a:t>      BEGIN</a:t>
            </a:r>
          </a:p>
        </p:txBody>
      </p:sp>
      <p:sp>
        <p:nvSpPr>
          <p:cNvPr id="6" name="Symbol zastępczy tekstu 4">
            <a:extLst>
              <a:ext uri="{FF2B5EF4-FFF2-40B4-BE49-F238E27FC236}">
                <a16:creationId xmlns:a16="http://schemas.microsoft.com/office/drawing/2014/main" id="{9EBD5D15-63B7-4E2F-8252-1189FAD9E714}"/>
              </a:ext>
            </a:extLst>
          </p:cNvPr>
          <p:cNvSpPr txBox="1">
            <a:spLocks/>
          </p:cNvSpPr>
          <p:nvPr/>
        </p:nvSpPr>
        <p:spPr>
          <a:xfrm>
            <a:off x="722313" y="4797152"/>
            <a:ext cx="7772400" cy="492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marL="0" indent="0" algn="l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indent="0" algn="l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675" indent="0" algn="l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457" indent="0" algn="l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348" indent="0" algn="l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132" indent="0" algn="l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800" dirty="0">
                <a:solidFill>
                  <a:schemeClr val="bg1">
                    <a:lumMod val="65000"/>
                  </a:schemeClr>
                </a:solidFill>
              </a:rPr>
              <a:t>      END</a:t>
            </a:r>
          </a:p>
          <a:p>
            <a:r>
              <a:rPr lang="pl-PL" sz="800" dirty="0">
                <a:solidFill>
                  <a:schemeClr val="bg1">
                    <a:lumMod val="65000"/>
                  </a:schemeClr>
                </a:solidFill>
              </a:rPr>
              <a:t>DEMO: </a:t>
            </a:r>
          </a:p>
          <a:p>
            <a:r>
              <a:rPr lang="pl-PL" sz="800" dirty="0">
                <a:solidFill>
                  <a:schemeClr val="bg1">
                    <a:lumMod val="65000"/>
                  </a:schemeClr>
                </a:solidFill>
              </a:rPr>
              <a:t>      PRINT ’Start our show!’;</a:t>
            </a:r>
          </a:p>
          <a:p>
            <a:r>
              <a:rPr lang="pl-PL" sz="800" dirty="0">
                <a:solidFill>
                  <a:schemeClr val="bg1">
                    <a:lumMod val="65000"/>
                  </a:schemeClr>
                </a:solidFill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040046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381150-B2DD-4EED-821C-108F15B9F4A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Performance tips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226E445-66E8-4E58-835A-DAE397CFFE30}"/>
              </a:ext>
            </a:extLst>
          </p:cNvPr>
          <p:cNvSpPr txBox="1">
            <a:spLocks/>
          </p:cNvSpPr>
          <p:nvPr/>
        </p:nvSpPr>
        <p:spPr>
          <a:xfrm>
            <a:off x="457200" y="1052736"/>
            <a:ext cx="8579296" cy="525658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 dirty="0"/>
              <a:t>Remove all unnecessary tables</a:t>
            </a:r>
            <a:endParaRPr lang="en-US" sz="2800" dirty="0"/>
          </a:p>
          <a:p>
            <a:endParaRPr lang="en-US" sz="2800" dirty="0"/>
          </a:p>
          <a:p>
            <a:r>
              <a:rPr lang="pl-PL" sz="2800" dirty="0"/>
              <a:t>Remove all unnecessary columns</a:t>
            </a:r>
          </a:p>
          <a:p>
            <a:endParaRPr lang="pl-PL" sz="2800" dirty="0"/>
          </a:p>
          <a:p>
            <a:r>
              <a:rPr lang="pl-PL" sz="2800" dirty="0"/>
              <a:t>Avoid unique columns</a:t>
            </a:r>
            <a:endParaRPr lang="en-US" sz="2800" dirty="0"/>
          </a:p>
          <a:p>
            <a:endParaRPr lang="en-US" sz="2800" dirty="0"/>
          </a:p>
          <a:p>
            <a:r>
              <a:rPr lang="pl-PL" sz="2800" dirty="0"/>
              <a:t>Append multiple tables discribing the same attribute </a:t>
            </a:r>
          </a:p>
          <a:p>
            <a:endParaRPr lang="pl-PL" sz="2800" dirty="0"/>
          </a:p>
          <a:p>
            <a:r>
              <a:rPr lang="pl-PL" sz="2800" dirty="0"/>
              <a:t>Merge multiple tables describing the same dimension</a:t>
            </a:r>
          </a:p>
          <a:p>
            <a:endParaRPr lang="pl-PL" sz="2800" dirty="0"/>
          </a:p>
          <a:p>
            <a:r>
              <a:rPr lang="pl-PL" sz="2800" dirty="0"/>
              <a:t>Measure vs Calculated Columns</a:t>
            </a:r>
            <a:endParaRPr lang="en-US" sz="28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529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381150-B2DD-4EED-821C-108F15B9F4A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Performance tips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226E445-66E8-4E58-835A-DAE397CFFE30}"/>
              </a:ext>
            </a:extLst>
          </p:cNvPr>
          <p:cNvSpPr txBox="1">
            <a:spLocks/>
          </p:cNvSpPr>
          <p:nvPr/>
        </p:nvSpPr>
        <p:spPr>
          <a:xfrm>
            <a:off x="457200" y="1052736"/>
            <a:ext cx="8579296" cy="525658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 dirty="0"/>
              <a:t>Play with visual interactions</a:t>
            </a:r>
          </a:p>
          <a:p>
            <a:endParaRPr lang="pl-PL" sz="2800" dirty="0"/>
          </a:p>
          <a:p>
            <a:r>
              <a:rPr lang="pl-PL" sz="2800" dirty="0"/>
              <a:t>Limit your report to see only needed data</a:t>
            </a:r>
          </a:p>
          <a:p>
            <a:endParaRPr lang="pl-PL" sz="2800" dirty="0"/>
          </a:p>
          <a:p>
            <a:r>
              <a:rPr lang="pl-PL" sz="2800" dirty="0"/>
              <a:t>Use Integers instead of String (but...)</a:t>
            </a:r>
          </a:p>
          <a:p>
            <a:endParaRPr lang="pl-PL" sz="2800" dirty="0"/>
          </a:p>
          <a:p>
            <a:r>
              <a:rPr lang="pl-PL" sz="2800" dirty="0"/>
              <a:t>Do you really need this precision?</a:t>
            </a:r>
          </a:p>
          <a:p>
            <a:endParaRPr lang="pl-PL" sz="2800" dirty="0"/>
          </a:p>
          <a:p>
            <a:r>
              <a:rPr lang="pl-PL" sz="2800" dirty="0"/>
              <a:t>DirectQuery vs Indexes</a:t>
            </a:r>
          </a:p>
          <a:p>
            <a:endParaRPr lang="pl-PL" sz="2800" dirty="0"/>
          </a:p>
          <a:p>
            <a:r>
              <a:rPr lang="pl-PL" sz="2800" dirty="0"/>
              <a:t>Did I mentioned about DAX?</a:t>
            </a:r>
          </a:p>
        </p:txBody>
      </p:sp>
    </p:spTree>
    <p:extLst>
      <p:ext uri="{BB962C8B-B14F-4D97-AF65-F5344CB8AC3E}">
        <p14:creationId xmlns:p14="http://schemas.microsoft.com/office/powerpoint/2010/main" val="114249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14710" y="2348880"/>
            <a:ext cx="4822304" cy="1470025"/>
          </a:xfrm>
        </p:spPr>
        <p:txBody>
          <a:bodyPr>
            <a:normAutofit/>
          </a:bodyPr>
          <a:lstStyle/>
          <a:p>
            <a:r>
              <a:rPr lang="pl-PL" sz="4400" b="0" dirty="0">
                <a:latin typeface="Abadi Extra Light" panose="020B0604020202020204" pitchFamily="34" charset="0"/>
              </a:rPr>
              <a:t>Tune Your</a:t>
            </a:r>
            <a:r>
              <a:rPr lang="pl-PL" sz="4400" dirty="0">
                <a:latin typeface="Abadi Extra Light" panose="020B0604020202020204" pitchFamily="34" charset="0"/>
              </a:rPr>
              <a:t>         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1368152"/>
          </a:xfrm>
        </p:spPr>
        <p:txBody>
          <a:bodyPr>
            <a:normAutofit/>
          </a:bodyPr>
          <a:lstStyle/>
          <a:p>
            <a:r>
              <a:rPr lang="pl-PL" dirty="0"/>
              <a:t>T</a:t>
            </a:r>
            <a:r>
              <a:rPr lang="pl-PL" sz="1800" dirty="0"/>
              <a:t>OMASZ</a:t>
            </a:r>
            <a:r>
              <a:rPr lang="pl-PL" dirty="0"/>
              <a:t> G</a:t>
            </a:r>
            <a:r>
              <a:rPr lang="pl-PL" sz="1800" dirty="0"/>
              <a:t>OŁASZEWSKI</a:t>
            </a:r>
          </a:p>
          <a:p>
            <a:endParaRPr lang="pl-PL" sz="1600" dirty="0"/>
          </a:p>
          <a:p>
            <a:r>
              <a:rPr lang="pl-PL" sz="1600" dirty="0"/>
              <a:t>tgolaszewsk3@dxc.com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526E3-A457-4914-AA48-BDD9E101C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890" y="2783352"/>
            <a:ext cx="2717524" cy="675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772772-D4EE-4E5C-8A38-9C2B7BF3C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862" y="5090847"/>
            <a:ext cx="2692276" cy="49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31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381150-B2DD-4EED-821C-108F15B9F4A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Performance tips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226E445-66E8-4E58-835A-DAE397CFFE30}"/>
              </a:ext>
            </a:extLst>
          </p:cNvPr>
          <p:cNvSpPr txBox="1">
            <a:spLocks/>
          </p:cNvSpPr>
          <p:nvPr/>
        </p:nvSpPr>
        <p:spPr>
          <a:xfrm>
            <a:off x="457200" y="1052736"/>
            <a:ext cx="8579296" cy="5256584"/>
          </a:xfrm>
          <a:prstGeom prst="rect">
            <a:avLst/>
          </a:prstGeom>
        </p:spPr>
        <p:txBody>
          <a:bodyPr>
            <a:norm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sz="2800" dirty="0"/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818E677E-8CAC-446A-8D32-FFA2AFC0493D}"/>
              </a:ext>
            </a:extLst>
          </p:cNvPr>
          <p:cNvSpPr txBox="1">
            <a:spLocks/>
          </p:cNvSpPr>
          <p:nvPr/>
        </p:nvSpPr>
        <p:spPr>
          <a:xfrm>
            <a:off x="609600" y="1205136"/>
            <a:ext cx="8579296" cy="5256584"/>
          </a:xfrm>
          <a:prstGeom prst="rect">
            <a:avLst/>
          </a:prstGeom>
        </p:spPr>
        <p:txBody>
          <a:bodyPr>
            <a:norm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 dirty="0"/>
              <a:t>Move calculated columns and measures to Data Source</a:t>
            </a:r>
          </a:p>
          <a:p>
            <a:endParaRPr lang="pl-PL" sz="2800" dirty="0"/>
          </a:p>
          <a:p>
            <a:r>
              <a:rPr lang="en-US" sz="2800" dirty="0"/>
              <a:t>Avoid relationships on calculated columns</a:t>
            </a:r>
            <a:endParaRPr lang="pl-PL" sz="2800" dirty="0"/>
          </a:p>
          <a:p>
            <a:endParaRPr lang="pl-PL" sz="2800" dirty="0"/>
          </a:p>
          <a:p>
            <a:r>
              <a:rPr lang="pl-PL" sz="2800" dirty="0"/>
              <a:t>Consider limitation of visuals</a:t>
            </a:r>
          </a:p>
          <a:p>
            <a:endParaRPr lang="pl-PL" sz="2800" dirty="0"/>
          </a:p>
          <a:p>
            <a:r>
              <a:rPr lang="pl-PL" sz="2800" dirty="0"/>
              <a:t>Check RLS when you test performace issues</a:t>
            </a:r>
          </a:p>
          <a:p>
            <a:endParaRPr lang="pl-PL" sz="2800" dirty="0"/>
          </a:p>
          <a:p>
            <a:r>
              <a:rPr lang="pl-PL" sz="2800" dirty="0"/>
              <a:t>225 seconds to error</a:t>
            </a:r>
          </a:p>
        </p:txBody>
      </p:sp>
    </p:spTree>
    <p:extLst>
      <p:ext uri="{BB962C8B-B14F-4D97-AF65-F5344CB8AC3E}">
        <p14:creationId xmlns:p14="http://schemas.microsoft.com/office/powerpoint/2010/main" val="1531789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381150-B2DD-4EED-821C-108F15B9F4A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Performance tips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226E445-66E8-4E58-835A-DAE397CFFE30}"/>
              </a:ext>
            </a:extLst>
          </p:cNvPr>
          <p:cNvSpPr txBox="1">
            <a:spLocks/>
          </p:cNvSpPr>
          <p:nvPr/>
        </p:nvSpPr>
        <p:spPr>
          <a:xfrm>
            <a:off x="457200" y="1052736"/>
            <a:ext cx="8579296" cy="5256584"/>
          </a:xfrm>
          <a:prstGeom prst="rect">
            <a:avLst/>
          </a:prstGeom>
        </p:spPr>
        <p:txBody>
          <a:bodyPr>
            <a:norm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sz="2800" dirty="0"/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818E677E-8CAC-446A-8D32-FFA2AFC0493D}"/>
              </a:ext>
            </a:extLst>
          </p:cNvPr>
          <p:cNvSpPr txBox="1">
            <a:spLocks/>
          </p:cNvSpPr>
          <p:nvPr/>
        </p:nvSpPr>
        <p:spPr>
          <a:xfrm>
            <a:off x="609600" y="1205136"/>
            <a:ext cx="8579296" cy="5256584"/>
          </a:xfrm>
          <a:prstGeom prst="rect">
            <a:avLst/>
          </a:prstGeom>
        </p:spPr>
        <p:txBody>
          <a:bodyPr>
            <a:norm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 dirty="0"/>
              <a:t>Custom visuals</a:t>
            </a:r>
          </a:p>
          <a:p>
            <a:endParaRPr lang="pl-PL" sz="2800" dirty="0"/>
          </a:p>
          <a:p>
            <a:r>
              <a:rPr lang="pl-PL" sz="2800" dirty="0"/>
              <a:t>Data Gateway Enterprise Mode instead of Personal</a:t>
            </a:r>
          </a:p>
          <a:p>
            <a:endParaRPr lang="pl-PL" sz="2800" dirty="0"/>
          </a:p>
          <a:p>
            <a:r>
              <a:rPr lang="pl-PL" sz="2800" dirty="0"/>
              <a:t>Scale up / Scale out your Data Gateway</a:t>
            </a:r>
          </a:p>
          <a:p>
            <a:endParaRPr lang="pl-PL" sz="2800" dirty="0"/>
          </a:p>
          <a:p>
            <a:r>
              <a:rPr lang="pl-PL" sz="2800" dirty="0"/>
              <a:t>Keep the same Region for VM and Data Gateway</a:t>
            </a:r>
          </a:p>
          <a:p>
            <a:endParaRPr lang="pl-PL" sz="2800" dirty="0"/>
          </a:p>
          <a:p>
            <a:r>
              <a:rPr lang="pl-PL" sz="2800" dirty="0"/>
              <a:t>Monitor your Network and the rest of Resources</a:t>
            </a:r>
          </a:p>
        </p:txBody>
      </p:sp>
    </p:spTree>
    <p:extLst>
      <p:ext uri="{BB962C8B-B14F-4D97-AF65-F5344CB8AC3E}">
        <p14:creationId xmlns:p14="http://schemas.microsoft.com/office/powerpoint/2010/main" val="2039771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Recap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835696" y="1559223"/>
            <a:ext cx="5760640" cy="3739554"/>
          </a:xfrm>
        </p:spPr>
        <p:txBody>
          <a:bodyPr>
            <a:normAutofit/>
          </a:bodyPr>
          <a:lstStyle/>
          <a:p>
            <a:r>
              <a:rPr lang="pl-PL" sz="2800" dirty="0"/>
              <a:t>PowerBI vs Analysis Services</a:t>
            </a:r>
            <a:endParaRPr lang="en-US" sz="2800" dirty="0"/>
          </a:p>
          <a:p>
            <a:endParaRPr lang="en-US" sz="2800" dirty="0"/>
          </a:p>
          <a:p>
            <a:r>
              <a:rPr lang="pl-PL" sz="2800" dirty="0"/>
              <a:t>How does PowerBI store data?</a:t>
            </a:r>
            <a:endParaRPr lang="en-US" sz="2800" dirty="0"/>
          </a:p>
          <a:p>
            <a:endParaRPr lang="en-US" sz="2800" dirty="0"/>
          </a:p>
          <a:p>
            <a:r>
              <a:rPr lang="pl-PL" sz="2800" dirty="0"/>
              <a:t>Do I really can improve anything?</a:t>
            </a:r>
          </a:p>
          <a:p>
            <a:endParaRPr lang="pl-PL" sz="2800" dirty="0"/>
          </a:p>
          <a:p>
            <a:r>
              <a:rPr lang="pl-PL" sz="2800" dirty="0"/>
              <a:t>Use mentioned tools and... Practice!</a:t>
            </a:r>
            <a:endParaRPr lang="en-US" sz="28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5552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966A3ADB-A3F7-47E0-BAAC-0FC61BF14856}"/>
              </a:ext>
            </a:extLst>
          </p:cNvPr>
          <p:cNvSpPr>
            <a:spLocks noGrp="1"/>
          </p:cNvSpPr>
          <p:nvPr/>
        </p:nvSpPr>
        <p:spPr>
          <a:xfrm>
            <a:off x="538974" y="1010006"/>
            <a:ext cx="6804248" cy="1158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33446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966A3ADB-A3F7-47E0-BAAC-0FC61BF14856}"/>
              </a:ext>
            </a:extLst>
          </p:cNvPr>
          <p:cNvSpPr>
            <a:spLocks noGrp="1"/>
          </p:cNvSpPr>
          <p:nvPr/>
        </p:nvSpPr>
        <p:spPr>
          <a:xfrm>
            <a:off x="538974" y="1010006"/>
            <a:ext cx="6804248" cy="1158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Questions?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36DC6-71F7-496B-AA5A-91152705CB50}"/>
              </a:ext>
            </a:extLst>
          </p:cNvPr>
          <p:cNvSpPr txBox="1">
            <a:spLocks/>
          </p:cNvSpPr>
          <p:nvPr/>
        </p:nvSpPr>
        <p:spPr>
          <a:xfrm>
            <a:off x="1493468" y="3386270"/>
            <a:ext cx="7111557" cy="2715126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92"/>
            <a:r>
              <a:rPr lang="en-IE" sz="7056" spc="-98" dirty="0">
                <a:latin typeface="Segoe UI Light"/>
              </a:rPr>
              <a:t>Thank you!</a:t>
            </a:r>
          </a:p>
          <a:p>
            <a:pPr algn="ctr" defTabSz="914192"/>
            <a:endParaRPr lang="pl-PL" sz="3137" spc="-98" dirty="0"/>
          </a:p>
          <a:p>
            <a:pPr algn="ctr" defTabSz="914192"/>
            <a:endParaRPr lang="pl-PL" sz="3137" spc="-98" dirty="0"/>
          </a:p>
          <a:p>
            <a:pPr algn="ctr" defTabSz="914192"/>
            <a:r>
              <a:rPr lang="pl-PL" sz="3137" spc="-98" dirty="0"/>
              <a:t>tgolaszewsk3</a:t>
            </a:r>
            <a:r>
              <a:rPr lang="en-IE" sz="3137" spc="-98" dirty="0"/>
              <a:t>@</a:t>
            </a:r>
            <a:r>
              <a:rPr lang="pl-PL" sz="3137" spc="-98" dirty="0"/>
              <a:t>dxc.com</a:t>
            </a:r>
            <a:r>
              <a:rPr lang="en-IE" sz="3137" spc="-98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765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a 5">
            <a:extLst>
              <a:ext uri="{FF2B5EF4-FFF2-40B4-BE49-F238E27FC236}">
                <a16:creationId xmlns:a16="http://schemas.microsoft.com/office/drawing/2014/main" id="{23A3BF73-E182-45DA-A5A0-B4A19E55A4BD}"/>
              </a:ext>
            </a:extLst>
          </p:cNvPr>
          <p:cNvGrpSpPr/>
          <p:nvPr/>
        </p:nvGrpSpPr>
        <p:grpSpPr>
          <a:xfrm>
            <a:off x="323528" y="1196752"/>
            <a:ext cx="8507854" cy="4616648"/>
            <a:chOff x="1876182" y="1136456"/>
            <a:chExt cx="8507854" cy="4616648"/>
          </a:xfrm>
        </p:grpSpPr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D51DD3F8-3A81-4C35-8BDF-BA17C2B1E0A5}"/>
                </a:ext>
              </a:extLst>
            </p:cNvPr>
            <p:cNvSpPr txBox="1"/>
            <p:nvPr/>
          </p:nvSpPr>
          <p:spPr>
            <a:xfrm>
              <a:off x="5115920" y="1136456"/>
              <a:ext cx="1960152" cy="4616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GOLD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SPONSORS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SILVER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BRONZE SPONSOR</a:t>
              </a:r>
            </a:p>
          </p:txBody>
        </p:sp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36C49CA5-F767-4442-9487-1DDE4A220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04" b="20909"/>
            <a:stretch/>
          </p:blipFill>
          <p:spPr>
            <a:xfrm>
              <a:off x="6171177" y="1461485"/>
              <a:ext cx="2675175" cy="914713"/>
            </a:xfrm>
            <a:prstGeom prst="rect">
              <a:avLst/>
            </a:prstGeom>
          </p:spPr>
        </p:pic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D38E9E0E-1E3E-4B4F-8741-0714A1BE55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62"/>
            <a:stretch/>
          </p:blipFill>
          <p:spPr>
            <a:xfrm>
              <a:off x="5056624" y="4083240"/>
              <a:ext cx="1925557" cy="996754"/>
            </a:xfrm>
            <a:prstGeom prst="rect">
              <a:avLst/>
            </a:prstGeom>
          </p:spPr>
        </p:pic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DE69094B-D3B0-4FD0-A3B9-13B29F63FECD}"/>
                </a:ext>
              </a:extLst>
            </p:cNvPr>
            <p:cNvGrpSpPr/>
            <p:nvPr/>
          </p:nvGrpSpPr>
          <p:grpSpPr>
            <a:xfrm>
              <a:off x="3193689" y="4486741"/>
              <a:ext cx="5760688" cy="504056"/>
              <a:chOff x="3132451" y="4587021"/>
              <a:chExt cx="5760688" cy="504056"/>
            </a:xfrm>
          </p:grpSpPr>
          <p:pic>
            <p:nvPicPr>
              <p:cNvPr id="15" name="Obraz 14">
                <a:extLst>
                  <a:ext uri="{FF2B5EF4-FFF2-40B4-BE49-F238E27FC236}">
                    <a16:creationId xmlns:a16="http://schemas.microsoft.com/office/drawing/2014/main" id="{3DB62CC0-988E-4E1B-93BA-EBE6933A17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320" b="19556"/>
              <a:stretch/>
            </p:blipFill>
            <p:spPr>
              <a:xfrm>
                <a:off x="3132451" y="4587021"/>
                <a:ext cx="1604211" cy="504056"/>
              </a:xfrm>
              <a:prstGeom prst="rect">
                <a:avLst/>
              </a:prstGeom>
            </p:spPr>
          </p:pic>
          <p:pic>
            <p:nvPicPr>
              <p:cNvPr id="18" name="Obraz 17">
                <a:extLst>
                  <a:ext uri="{FF2B5EF4-FFF2-40B4-BE49-F238E27FC236}">
                    <a16:creationId xmlns:a16="http://schemas.microsoft.com/office/drawing/2014/main" id="{18590483-CD0E-45CB-912D-44ECD9E94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2819" y="4681896"/>
                <a:ext cx="1620320" cy="286256"/>
              </a:xfrm>
              <a:prstGeom prst="rect">
                <a:avLst/>
              </a:prstGeom>
            </p:spPr>
          </p:pic>
        </p:grp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B146AF01-8973-476F-A47A-B891E8EBCF3B}"/>
                </a:ext>
              </a:extLst>
            </p:cNvPr>
            <p:cNvSpPr/>
            <p:nvPr/>
          </p:nvSpPr>
          <p:spPr>
            <a:xfrm>
              <a:off x="1876182" y="2420888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F5483265-FAB7-4CDE-9DFF-6BE57BC58B56}"/>
                </a:ext>
              </a:extLst>
            </p:cNvPr>
            <p:cNvSpPr/>
            <p:nvPr/>
          </p:nvSpPr>
          <p:spPr>
            <a:xfrm>
              <a:off x="1944408" y="3812733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19E670A5-A356-4A9B-B7F0-257FDF118139}"/>
                </a:ext>
              </a:extLst>
            </p:cNvPr>
            <p:cNvSpPr/>
            <p:nvPr/>
          </p:nvSpPr>
          <p:spPr>
            <a:xfrm>
              <a:off x="1876182" y="5210649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Prostokąt 1"/>
          <p:cNvSpPr/>
          <p:nvPr/>
        </p:nvSpPr>
        <p:spPr>
          <a:xfrm>
            <a:off x="1927739" y="1196752"/>
            <a:ext cx="2194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PLATINUM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SPONSOR</a:t>
            </a:r>
          </a:p>
        </p:txBody>
      </p:sp>
      <p:sp>
        <p:nvSpPr>
          <p:cNvPr id="22" name="Prostokąt 21"/>
          <p:cNvSpPr/>
          <p:nvPr/>
        </p:nvSpPr>
        <p:spPr>
          <a:xfrm>
            <a:off x="4823733" y="1196752"/>
            <a:ext cx="214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STRATEGIC PARTNER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7"/>
          <a:srcRect t="6086" b="4669"/>
          <a:stretch/>
        </p:blipFill>
        <p:spPr>
          <a:xfrm>
            <a:off x="1458742" y="2923167"/>
            <a:ext cx="1127350" cy="870469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1329" y="3231192"/>
            <a:ext cx="2530838" cy="297484"/>
          </a:xfrm>
          <a:prstGeom prst="rect">
            <a:avLst/>
          </a:prstGeom>
        </p:spPr>
      </p:pic>
      <p:pic>
        <p:nvPicPr>
          <p:cNvPr id="23" name="Obraz 22"/>
          <p:cNvPicPr>
            <a:picLocks noChangeAspect="1"/>
          </p:cNvPicPr>
          <p:nvPr/>
        </p:nvPicPr>
        <p:blipFill rotWithShape="1">
          <a:blip r:embed="rId9"/>
          <a:srcRect t="33364" b="31177"/>
          <a:stretch/>
        </p:blipFill>
        <p:spPr>
          <a:xfrm>
            <a:off x="6008780" y="3028949"/>
            <a:ext cx="2602860" cy="652626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9616" y="5768327"/>
            <a:ext cx="1967657" cy="576593"/>
          </a:xfrm>
          <a:prstGeom prst="rect">
            <a:avLst/>
          </a:prstGeom>
        </p:spPr>
      </p:pic>
      <p:pic>
        <p:nvPicPr>
          <p:cNvPr id="25" name="Obraz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9494" y="1657921"/>
            <a:ext cx="2720050" cy="6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5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8989-3AAD-48DD-963E-74DDB0B6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About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C886-D4D4-4CE5-918B-EE4907CF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689" y="1844824"/>
            <a:ext cx="7380312" cy="3888432"/>
          </a:xfrm>
        </p:spPr>
        <p:txBody>
          <a:bodyPr>
            <a:normAutofit/>
          </a:bodyPr>
          <a:lstStyle/>
          <a:p>
            <a:pPr marL="725201" lvl="1" indent="-336145"/>
            <a:r>
              <a:rPr lang="pl-PL" sz="2745" dirty="0"/>
              <a:t>Data Architect </a:t>
            </a:r>
            <a:r>
              <a:rPr lang="en-IE" sz="2745" dirty="0"/>
              <a:t>in</a:t>
            </a:r>
            <a:r>
              <a:rPr lang="pl-PL" sz="2745" dirty="0"/>
              <a:t> DXC Technology</a:t>
            </a:r>
            <a:endParaRPr lang="en-IE" sz="2745" dirty="0"/>
          </a:p>
          <a:p>
            <a:pPr marL="725201" lvl="1" indent="-336145"/>
            <a:r>
              <a:rPr lang="en-IE" sz="2745" dirty="0"/>
              <a:t>Specialized in Business Intelligence</a:t>
            </a:r>
            <a:r>
              <a:rPr lang="pl-PL" sz="2745" dirty="0"/>
              <a:t> (DWH, OLAP, Reporting)</a:t>
            </a:r>
            <a:endParaRPr lang="en-IE" sz="2745" dirty="0"/>
          </a:p>
          <a:p>
            <a:pPr marL="725201" lvl="1" indent="-336145"/>
            <a:r>
              <a:rPr lang="en-IE" sz="2745" dirty="0"/>
              <a:t>MS SQL Server certified (M</a:t>
            </a:r>
            <a:r>
              <a:rPr lang="pl-PL" sz="2745" dirty="0"/>
              <a:t>T</a:t>
            </a:r>
            <a:r>
              <a:rPr lang="en-IE" sz="2745" dirty="0"/>
              <a:t>A, MC</a:t>
            </a:r>
            <a:r>
              <a:rPr lang="pl-PL" sz="2745" dirty="0"/>
              <a:t>P</a:t>
            </a:r>
            <a:r>
              <a:rPr lang="en-IE" sz="2745" dirty="0"/>
              <a:t>, MC</a:t>
            </a:r>
            <a:r>
              <a:rPr lang="pl-PL" sz="2745" dirty="0"/>
              <a:t>SA</a:t>
            </a:r>
            <a:r>
              <a:rPr lang="en-IE" sz="2745" dirty="0"/>
              <a:t>, MCSE – BI, </a:t>
            </a:r>
            <a:r>
              <a:rPr lang="pl-PL" sz="2745" dirty="0"/>
              <a:t>MCSE – DMaA</a:t>
            </a:r>
            <a:r>
              <a:rPr lang="en-IE" sz="2745" dirty="0"/>
              <a:t>)</a:t>
            </a:r>
            <a:endParaRPr lang="pl-PL" sz="2745" dirty="0"/>
          </a:p>
          <a:p>
            <a:pPr marL="725201" lvl="1" indent="-336145"/>
            <a:r>
              <a:rPr lang="pl-PL" sz="2745" dirty="0"/>
              <a:t>Member and Speaker of Data Community</a:t>
            </a:r>
          </a:p>
          <a:p>
            <a:pPr marL="725201" lvl="1" indent="-336145"/>
            <a:r>
              <a:rPr lang="pl-PL" sz="2745" dirty="0"/>
              <a:t>Member and Speaker of Power BI User Group</a:t>
            </a:r>
            <a:endParaRPr lang="en-IE" sz="274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ABB32-8A05-41FB-8B5A-0B30A3765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16" y="2132488"/>
            <a:ext cx="1656184" cy="1944953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B6C35E-E799-40FE-B4D8-48AF91228BA0}"/>
              </a:ext>
            </a:extLst>
          </p:cNvPr>
          <p:cNvSpPr txBox="1"/>
          <p:nvPr/>
        </p:nvSpPr>
        <p:spPr>
          <a:xfrm>
            <a:off x="35342" y="4365105"/>
            <a:ext cx="1985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Tomasz</a:t>
            </a:r>
          </a:p>
          <a:p>
            <a:pPr algn="ctr"/>
            <a:r>
              <a:rPr lang="pl-PL" sz="2400" dirty="0"/>
              <a:t>Gołaszewski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410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Primaries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835696" y="1559223"/>
            <a:ext cx="5472608" cy="3739554"/>
          </a:xfrm>
        </p:spPr>
        <p:txBody>
          <a:bodyPr>
            <a:normAutofit/>
          </a:bodyPr>
          <a:lstStyle/>
          <a:p>
            <a:r>
              <a:rPr lang="pl-PL" sz="2800" dirty="0"/>
              <a:t>PowerBI vs Analysis Services</a:t>
            </a:r>
            <a:endParaRPr lang="en-US" sz="2800" dirty="0"/>
          </a:p>
          <a:p>
            <a:endParaRPr lang="en-US" sz="2800" dirty="0"/>
          </a:p>
          <a:p>
            <a:r>
              <a:rPr lang="pl-PL" sz="2800" dirty="0"/>
              <a:t>How does PowerBI store data?</a:t>
            </a:r>
            <a:endParaRPr lang="en-US" sz="2800" dirty="0"/>
          </a:p>
          <a:p>
            <a:endParaRPr lang="en-US" sz="2800" dirty="0"/>
          </a:p>
          <a:p>
            <a:r>
              <a:rPr lang="pl-PL" sz="2800" dirty="0"/>
              <a:t>Do I really can improve anything?</a:t>
            </a:r>
          </a:p>
          <a:p>
            <a:endParaRPr lang="pl-PL" sz="2800" dirty="0"/>
          </a:p>
          <a:p>
            <a:r>
              <a:rPr lang="pl-PL" sz="2800" dirty="0"/>
              <a:t>Let’s practice!</a:t>
            </a:r>
            <a:endParaRPr lang="en-US" sz="28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1900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7641" y="0"/>
            <a:ext cx="7171929" cy="6381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963987" y="2201315"/>
            <a:ext cx="6380314" cy="1979712"/>
          </a:xfrm>
          <a:prstGeom prst="rect">
            <a:avLst/>
          </a:prstGeom>
        </p:spPr>
      </p:pic>
      <p:sp>
        <p:nvSpPr>
          <p:cNvPr id="4" name="TextBox 9"/>
          <p:cNvSpPr txBox="1"/>
          <p:nvPr/>
        </p:nvSpPr>
        <p:spPr>
          <a:xfrm>
            <a:off x="0" y="3157451"/>
            <a:ext cx="7164289" cy="543097"/>
          </a:xfrm>
          <a:prstGeom prst="rect">
            <a:avLst/>
          </a:prstGeom>
          <a:noFill/>
        </p:spPr>
        <p:txBody>
          <a:bodyPr wrap="square" lIns="179285" tIns="0" rIns="0" bIns="0" rtlCol="0">
            <a:spAutoFit/>
          </a:bodyPr>
          <a:lstStyle/>
          <a:p>
            <a:pPr defTabSz="914367"/>
            <a:r>
              <a:rPr lang="pl-PL" sz="3529" dirty="0">
                <a:latin typeface="Segoe UI"/>
                <a:cs typeface="Segoe UI Light" panose="020B0502040204020203" pitchFamily="34" charset="0"/>
              </a:rPr>
              <a:t>PowerBI Storage</a:t>
            </a:r>
          </a:p>
        </p:txBody>
      </p:sp>
    </p:spTree>
    <p:extLst>
      <p:ext uri="{BB962C8B-B14F-4D97-AF65-F5344CB8AC3E}">
        <p14:creationId xmlns:p14="http://schemas.microsoft.com/office/powerpoint/2010/main" val="167666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3.33333E-6 0.0305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32D31C-DD48-40DE-8362-A5A04932D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681162"/>
            <a:ext cx="7658100" cy="3495675"/>
          </a:xfrm>
          <a:prstGeom prst="rect">
            <a:avLst/>
          </a:prstGeom>
        </p:spPr>
      </p:pic>
      <p:sp>
        <p:nvSpPr>
          <p:cNvPr id="7" name="Tytuł 1">
            <a:extLst>
              <a:ext uri="{FF2B5EF4-FFF2-40B4-BE49-F238E27FC236}">
                <a16:creationId xmlns:a16="http://schemas.microsoft.com/office/drawing/2014/main" id="{5A356E2F-6EA7-435B-B0FA-D88B43F73D4A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„Old-fashion” Row Storage</a:t>
            </a:r>
          </a:p>
        </p:txBody>
      </p:sp>
    </p:spTree>
    <p:extLst>
      <p:ext uri="{BB962C8B-B14F-4D97-AF65-F5344CB8AC3E}">
        <p14:creationId xmlns:p14="http://schemas.microsoft.com/office/powerpoint/2010/main" val="149829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307BF0-8CE2-497B-BB65-7019F3C09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7" y="1736812"/>
            <a:ext cx="9000045" cy="3384376"/>
          </a:xfrm>
          <a:prstGeom prst="rect">
            <a:avLst/>
          </a:prstGeom>
        </p:spPr>
      </p:pic>
      <p:sp>
        <p:nvSpPr>
          <p:cNvPr id="3" name="Tytuł 1">
            <a:extLst>
              <a:ext uri="{FF2B5EF4-FFF2-40B4-BE49-F238E27FC236}">
                <a16:creationId xmlns:a16="http://schemas.microsoft.com/office/drawing/2014/main" id="{7C69FF4B-CBB1-4A2E-B0B1-1DD7462B8307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Column Storage</a:t>
            </a:r>
          </a:p>
        </p:txBody>
      </p:sp>
    </p:spTree>
    <p:extLst>
      <p:ext uri="{BB962C8B-B14F-4D97-AF65-F5344CB8AC3E}">
        <p14:creationId xmlns:p14="http://schemas.microsoft.com/office/powerpoint/2010/main" val="338127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B805E8-699D-42A6-A30C-CFD9D56A3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014537"/>
            <a:ext cx="6553200" cy="2828925"/>
          </a:xfrm>
          <a:prstGeom prst="rect">
            <a:avLst/>
          </a:prstGeom>
        </p:spPr>
      </p:pic>
      <p:sp>
        <p:nvSpPr>
          <p:cNvPr id="4" name="Tytuł 1">
            <a:extLst>
              <a:ext uri="{FF2B5EF4-FFF2-40B4-BE49-F238E27FC236}">
                <a16:creationId xmlns:a16="http://schemas.microsoft.com/office/drawing/2014/main" id="{CA8A1083-EB89-44DB-A7C3-ADE3BB78535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RLE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CC1AB-8DF5-46B4-AEFB-4C676D1FE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312" y="5454133"/>
            <a:ext cx="64293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>
            <a:extLst>
              <a:ext uri="{FF2B5EF4-FFF2-40B4-BE49-F238E27FC236}">
                <a16:creationId xmlns:a16="http://schemas.microsoft.com/office/drawing/2014/main" id="{4556D595-998A-45F6-A968-7F2C38A12AEF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Dictionary + RLE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2FCB1-55C7-42B8-9238-8B9F318C5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5950"/>
            <a:ext cx="9144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5264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2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QLDay2018_template_4_3_ratio_v2.pptx" id="{182AB531-1E8C-486D-85A0-4C9821BD18CF}" vid="{E6F33DF0-1CE2-4801-A640-0C58FE7705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1C96A798680742B33A0ADD32F14451" ma:contentTypeVersion="10" ma:contentTypeDescription="Create a new document." ma:contentTypeScope="" ma:versionID="e32025e8d9bbdd587b46cc9eb920f2e7">
  <xsd:schema xmlns:xsd="http://www.w3.org/2001/XMLSchema" xmlns:xs="http://www.w3.org/2001/XMLSchema" xmlns:p="http://schemas.microsoft.com/office/2006/metadata/properties" xmlns:ns2="1e38a84a-0a9d-4fd2-8f3e-b3572424a079" xmlns:ns3="1f0a140a-8aea-4c2f-8328-a34ab5a9c708" targetNamespace="http://schemas.microsoft.com/office/2006/metadata/properties" ma:root="true" ma:fieldsID="b6ea55a7108088b752714431a349c93c" ns2:_="" ns3:_="">
    <xsd:import namespace="1e38a84a-0a9d-4fd2-8f3e-b3572424a079"/>
    <xsd:import namespace="1f0a140a-8aea-4c2f-8328-a34ab5a9c7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8a84a-0a9d-4fd2-8f3e-b3572424a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0a140a-8aea-4c2f-8328-a34ab5a9c70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DDFFA0-87F0-4F7F-9715-4DA46548C113}"/>
</file>

<file path=customXml/itemProps2.xml><?xml version="1.0" encoding="utf-8"?>
<ds:datastoreItem xmlns:ds="http://schemas.openxmlformats.org/officeDocument/2006/customXml" ds:itemID="{2CD6C34F-753A-4873-A9C4-792265115D88}"/>
</file>

<file path=customXml/itemProps3.xml><?xml version="1.0" encoding="utf-8"?>
<ds:datastoreItem xmlns:ds="http://schemas.openxmlformats.org/officeDocument/2006/customXml" ds:itemID="{9AC2F523-F34B-4592-B663-D9885A3729AA}"/>
</file>

<file path=docProps/app.xml><?xml version="1.0" encoding="utf-8"?>
<Properties xmlns="http://schemas.openxmlformats.org/officeDocument/2006/extended-properties" xmlns:vt="http://schemas.openxmlformats.org/officeDocument/2006/docPropsVTypes">
  <Template>SQLDay2018_template_4_3_ratio_v2</Template>
  <TotalTime>634</TotalTime>
  <Words>372</Words>
  <Application>Microsoft Office PowerPoint</Application>
  <PresentationFormat>On-screen Show (4:3)</PresentationFormat>
  <Paragraphs>141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Abadi Extra Light</vt:lpstr>
      <vt:lpstr>Arial</vt:lpstr>
      <vt:lpstr>Calibri</vt:lpstr>
      <vt:lpstr>Segoe UI</vt:lpstr>
      <vt:lpstr>Segoe UI Light</vt:lpstr>
      <vt:lpstr>Motyw2</vt:lpstr>
      <vt:lpstr>PowerPoint Presentation</vt:lpstr>
      <vt:lpstr>Tune Your         </vt:lpstr>
      <vt:lpstr>About me</vt:lpstr>
      <vt:lpstr>Primaries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GOTO DEMO;</vt:lpstr>
      <vt:lpstr>PowerPoint Presentation</vt:lpstr>
      <vt:lpstr>PowerPoint Presentation</vt:lpstr>
      <vt:lpstr>PowerPoint Presentation</vt:lpstr>
      <vt:lpstr>PowerPoint Presentation</vt:lpstr>
      <vt:lpstr>Recap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Libera</dc:creator>
  <cp:lastModifiedBy>Golaszewski, Tomasz</cp:lastModifiedBy>
  <cp:revision>51</cp:revision>
  <dcterms:created xsi:type="dcterms:W3CDTF">2019-05-02T18:30:20Z</dcterms:created>
  <dcterms:modified xsi:type="dcterms:W3CDTF">2019-05-28T05:31:40Z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0x010100F11C96A798680742B33A0ADD32F14451</vt:lpwstr>
  </property>
</Properties>
</file>