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6"/>
  </p:notesMasterIdLst>
  <p:sldIdLst>
    <p:sldId id="294" r:id="rId5"/>
    <p:sldId id="290" r:id="rId6"/>
    <p:sldId id="277" r:id="rId7"/>
    <p:sldId id="297" r:id="rId8"/>
    <p:sldId id="259" r:id="rId9"/>
    <p:sldId id="313" r:id="rId10"/>
    <p:sldId id="301" r:id="rId11"/>
    <p:sldId id="316" r:id="rId12"/>
    <p:sldId id="318" r:id="rId13"/>
    <p:sldId id="339" r:id="rId14"/>
    <p:sldId id="320" r:id="rId15"/>
    <p:sldId id="328" r:id="rId16"/>
    <p:sldId id="338" r:id="rId17"/>
    <p:sldId id="321" r:id="rId18"/>
    <p:sldId id="330" r:id="rId19"/>
    <p:sldId id="337" r:id="rId20"/>
    <p:sldId id="268" r:id="rId21"/>
    <p:sldId id="331" r:id="rId22"/>
    <p:sldId id="334" r:id="rId23"/>
    <p:sldId id="323" r:id="rId24"/>
    <p:sldId id="335" r:id="rId25"/>
    <p:sldId id="336" r:id="rId26"/>
    <p:sldId id="325" r:id="rId27"/>
    <p:sldId id="332" r:id="rId28"/>
    <p:sldId id="309" r:id="rId29"/>
    <p:sldId id="310" r:id="rId30"/>
    <p:sldId id="311" r:id="rId31"/>
    <p:sldId id="289" r:id="rId32"/>
    <p:sldId id="327" r:id="rId33"/>
    <p:sldId id="279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38" autoAdjust="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4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13" y="212874"/>
            <a:ext cx="2798573" cy="107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66560"/>
            <a:ext cx="2970205" cy="962996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6592390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83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417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40717594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149155411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314692331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263849876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27495291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2075085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28782196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356477410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55940" y="6503492"/>
            <a:ext cx="1080120" cy="28744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BCE362-9B94-4E90-9291-03900C5A899D}"/>
              </a:ext>
            </a:extLst>
          </p:cNvPr>
          <p:cNvSpPr txBox="1">
            <a:spLocks/>
          </p:cNvSpPr>
          <p:nvPr userDrawn="1"/>
        </p:nvSpPr>
        <p:spPr>
          <a:xfrm>
            <a:off x="3403600" y="6456717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2019</a:t>
            </a:r>
          </a:p>
        </p:txBody>
      </p:sp>
    </p:spTree>
    <p:extLst>
      <p:ext uri="{BB962C8B-B14F-4D97-AF65-F5344CB8AC3E}">
        <p14:creationId xmlns:p14="http://schemas.microsoft.com/office/powerpoint/2010/main" val="38467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nis.reznik.5" TargetMode="External"/><Relationship Id="rId2" Type="http://schemas.openxmlformats.org/officeDocument/2006/relationships/hyperlink" Target="http://reznik.uneta.com.u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a.linkedin.com/pub/denis-reznik/3/502/23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1847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3451740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6347734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2620366" y="2908478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602" y="3194971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7704629" y="2995615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3617" y="5768328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3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CE0E66-7606-474A-970E-0CE0A82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9B29FF5-5B4C-449E-9351-819DAFE71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my query is slow?</a:t>
            </a:r>
          </a:p>
        </p:txBody>
      </p:sp>
    </p:spTree>
    <p:extLst>
      <p:ext uri="{BB962C8B-B14F-4D97-AF65-F5344CB8AC3E}">
        <p14:creationId xmlns:p14="http://schemas.microsoft.com/office/powerpoint/2010/main" val="305100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Detective Story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914363" lvl="1" indent="-457182"/>
            <a:r>
              <a:rPr lang="en-US" dirty="0"/>
              <a:t>Where is my database?</a:t>
            </a:r>
          </a:p>
        </p:txBody>
      </p:sp>
    </p:spTree>
    <p:extLst>
      <p:ext uri="{BB962C8B-B14F-4D97-AF65-F5344CB8AC3E}">
        <p14:creationId xmlns:p14="http://schemas.microsoft.com/office/powerpoint/2010/main" val="85994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924-0BE1-4952-B581-98DAB25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847-EA27-406D-80EA-F8F7EA3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System is not working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No database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8759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CE0E66-7606-474A-970E-0CE0A82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9B29FF5-5B4C-449E-9351-819DAFE71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my database?</a:t>
            </a:r>
          </a:p>
        </p:txBody>
      </p:sp>
    </p:spTree>
    <p:extLst>
      <p:ext uri="{BB962C8B-B14F-4D97-AF65-F5344CB8AC3E}">
        <p14:creationId xmlns:p14="http://schemas.microsoft.com/office/powerpoint/2010/main" val="1419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Detective Story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914363" lvl="1" indent="-457182"/>
            <a:r>
              <a:rPr lang="en-US" dirty="0"/>
              <a:t>File size is not reducing</a:t>
            </a:r>
          </a:p>
        </p:txBody>
      </p:sp>
    </p:spTree>
    <p:extLst>
      <p:ext uri="{BB962C8B-B14F-4D97-AF65-F5344CB8AC3E}">
        <p14:creationId xmlns:p14="http://schemas.microsoft.com/office/powerpoint/2010/main" val="9262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924-0BE1-4952-B581-98DAB25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847-EA27-406D-80EA-F8F7EA3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Disk space is running out</a:t>
            </a:r>
          </a:p>
          <a:p>
            <a:pPr lvl="1"/>
            <a:r>
              <a:rPr lang="en-US" dirty="0"/>
              <a:t>Database file is not shrinking</a:t>
            </a:r>
          </a:p>
          <a:p>
            <a:pPr lvl="1"/>
            <a:r>
              <a:rPr lang="en-US" dirty="0"/>
              <a:t>Data is growing continuously</a:t>
            </a:r>
          </a:p>
          <a:p>
            <a:pPr lvl="1"/>
            <a:r>
              <a:rPr lang="en-US" dirty="0"/>
              <a:t>1 day to disaster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Database Size – 2.5 TB</a:t>
            </a:r>
          </a:p>
          <a:p>
            <a:pPr lvl="1"/>
            <a:r>
              <a:rPr lang="en-US" dirty="0"/>
              <a:t>Several databases on the disk</a:t>
            </a:r>
          </a:p>
          <a:p>
            <a:pPr lvl="1"/>
            <a:r>
              <a:rPr lang="en-US" dirty="0"/>
              <a:t>Database Shrink operation stuck even on 1 MB Shrink</a:t>
            </a:r>
          </a:p>
          <a:p>
            <a:pPr lvl="1"/>
            <a:r>
              <a:rPr lang="en-US" dirty="0"/>
              <a:t>Database is a part of availability group</a:t>
            </a:r>
          </a:p>
          <a:p>
            <a:pPr lvl="1"/>
            <a:r>
              <a:rPr lang="en-US" dirty="0"/>
              <a:t>Database indexes are highly fragmented (50%-90%)</a:t>
            </a:r>
          </a:p>
          <a:p>
            <a:pPr lvl="1"/>
            <a:r>
              <a:rPr lang="en-US" dirty="0"/>
              <a:t>30 GB free space on the disk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1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CE0E66-7606-474A-970E-0CE0A82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9B29FF5-5B4C-449E-9351-819DAFE71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size is not reducing</a:t>
            </a:r>
          </a:p>
        </p:txBody>
      </p:sp>
    </p:spTree>
    <p:extLst>
      <p:ext uri="{BB962C8B-B14F-4D97-AF65-F5344CB8AC3E}">
        <p14:creationId xmlns:p14="http://schemas.microsoft.com/office/powerpoint/2010/main" val="144534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5690316" y="1070343"/>
            <a:ext cx="811371" cy="901521"/>
            <a:chOff x="5357609" y="1466407"/>
            <a:chExt cx="811371" cy="901521"/>
          </a:xfrm>
        </p:grpSpPr>
        <p:sp>
          <p:nvSpPr>
            <p:cNvPr id="139" name="Folded Corner 13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Minus 14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Minus 14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190580" y="2860581"/>
            <a:ext cx="811371" cy="901521"/>
            <a:chOff x="5357609" y="1466407"/>
            <a:chExt cx="811371" cy="901521"/>
          </a:xfrm>
        </p:grpSpPr>
        <p:sp>
          <p:nvSpPr>
            <p:cNvPr id="146" name="Folded Corner 14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7" name="Minus 14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Minus 15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46240" y="2818022"/>
            <a:ext cx="811371" cy="901521"/>
            <a:chOff x="5357609" y="1466407"/>
            <a:chExt cx="811371" cy="901521"/>
          </a:xfrm>
        </p:grpSpPr>
        <p:sp>
          <p:nvSpPr>
            <p:cNvPr id="153" name="Folded Corner 15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Minus 15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Minus 15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57546" y="2800070"/>
            <a:ext cx="811371" cy="901521"/>
            <a:chOff x="5357609" y="1466407"/>
            <a:chExt cx="811371" cy="901521"/>
          </a:xfrm>
        </p:grpSpPr>
        <p:sp>
          <p:nvSpPr>
            <p:cNvPr id="160" name="Folded Corner 15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Minus 16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Minus 16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32516" y="5094977"/>
            <a:ext cx="811371" cy="901521"/>
            <a:chOff x="5357609" y="1466407"/>
            <a:chExt cx="811371" cy="901521"/>
          </a:xfrm>
        </p:grpSpPr>
        <p:sp>
          <p:nvSpPr>
            <p:cNvPr id="167" name="Folded Corner 16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Minus 17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2" name="Minus 17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788174" y="5098491"/>
            <a:ext cx="811371" cy="901521"/>
            <a:chOff x="5357609" y="1466407"/>
            <a:chExt cx="811371" cy="901521"/>
          </a:xfrm>
        </p:grpSpPr>
        <p:sp>
          <p:nvSpPr>
            <p:cNvPr id="174" name="Folded Corner 17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6" name="Minus 17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171273" y="5079887"/>
            <a:ext cx="811371" cy="901521"/>
            <a:chOff x="5357609" y="1466407"/>
            <a:chExt cx="811371" cy="901521"/>
          </a:xfrm>
        </p:grpSpPr>
        <p:sp>
          <p:nvSpPr>
            <p:cNvPr id="181" name="Folded Corner 180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Minus 181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Minus 185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498304" y="5071991"/>
            <a:ext cx="811371" cy="901521"/>
            <a:chOff x="5357609" y="1466407"/>
            <a:chExt cx="811371" cy="901521"/>
          </a:xfrm>
        </p:grpSpPr>
        <p:sp>
          <p:nvSpPr>
            <p:cNvPr id="188" name="Folded Corner 187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19237" y="5098493"/>
            <a:ext cx="811371" cy="901521"/>
            <a:chOff x="5357609" y="1466407"/>
            <a:chExt cx="811371" cy="901521"/>
          </a:xfrm>
        </p:grpSpPr>
        <p:sp>
          <p:nvSpPr>
            <p:cNvPr id="195" name="Folded Corner 19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6" name="Minus 19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7" name="Minus 19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974317" y="5090597"/>
            <a:ext cx="811371" cy="901521"/>
            <a:chOff x="5357609" y="1466407"/>
            <a:chExt cx="811371" cy="901521"/>
          </a:xfrm>
        </p:grpSpPr>
        <p:sp>
          <p:nvSpPr>
            <p:cNvPr id="202" name="Folded Corner 201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339877" y="5071991"/>
            <a:ext cx="811371" cy="901521"/>
            <a:chOff x="5357609" y="1466407"/>
            <a:chExt cx="811371" cy="901521"/>
          </a:xfrm>
        </p:grpSpPr>
        <p:sp>
          <p:nvSpPr>
            <p:cNvPr id="209" name="Folded Corner 20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Minus 21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Minus 21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855134" y="5054446"/>
            <a:ext cx="811371" cy="901521"/>
            <a:chOff x="5357609" y="1466407"/>
            <a:chExt cx="811371" cy="901521"/>
          </a:xfrm>
        </p:grpSpPr>
        <p:sp>
          <p:nvSpPr>
            <p:cNvPr id="216" name="Folded Corner 21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7" name="Minus 21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1041580" y="5061283"/>
            <a:ext cx="811371" cy="901521"/>
            <a:chOff x="5357609" y="1466407"/>
            <a:chExt cx="811371" cy="901521"/>
          </a:xfrm>
        </p:grpSpPr>
        <p:sp>
          <p:nvSpPr>
            <p:cNvPr id="223" name="Folded Corner 22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Minus 22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7" name="Minus 22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8" name="Minus 22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6906136" y="2573722"/>
            <a:ext cx="80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680968" y="4832253"/>
            <a:ext cx="80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1" name="Straight Arrow Connector 230"/>
          <p:cNvCxnSpPr>
            <a:stCxn id="139" idx="2"/>
            <a:endCxn id="146" idx="0"/>
          </p:cNvCxnSpPr>
          <p:nvPr/>
        </p:nvCxnSpPr>
        <p:spPr>
          <a:xfrm flipH="1">
            <a:off x="2596264" y="1971864"/>
            <a:ext cx="3499736" cy="88871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2" name="Straight Arrow Connector 231"/>
          <p:cNvCxnSpPr>
            <a:stCxn id="139" idx="2"/>
            <a:endCxn id="153" idx="0"/>
          </p:cNvCxnSpPr>
          <p:nvPr/>
        </p:nvCxnSpPr>
        <p:spPr>
          <a:xfrm flipH="1">
            <a:off x="4951924" y="1971863"/>
            <a:ext cx="1144076" cy="8461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3" name="Straight Arrow Connector 232"/>
          <p:cNvCxnSpPr>
            <a:stCxn id="139" idx="2"/>
            <a:endCxn id="160" idx="0"/>
          </p:cNvCxnSpPr>
          <p:nvPr/>
        </p:nvCxnSpPr>
        <p:spPr>
          <a:xfrm>
            <a:off x="6096000" y="1971862"/>
            <a:ext cx="3567231" cy="82820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4" name="Straight Arrow Connector 233"/>
          <p:cNvCxnSpPr>
            <a:stCxn id="146" idx="3"/>
            <a:endCxn id="153" idx="1"/>
          </p:cNvCxnSpPr>
          <p:nvPr/>
        </p:nvCxnSpPr>
        <p:spPr>
          <a:xfrm flipV="1">
            <a:off x="3001949" y="3268783"/>
            <a:ext cx="1544291" cy="425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Straight Arrow Connector 234"/>
          <p:cNvCxnSpPr>
            <a:cxnSpLocks/>
            <a:stCxn id="153" idx="3"/>
            <a:endCxn id="229" idx="1"/>
          </p:cNvCxnSpPr>
          <p:nvPr/>
        </p:nvCxnSpPr>
        <p:spPr>
          <a:xfrm flipV="1">
            <a:off x="5357609" y="3267037"/>
            <a:ext cx="1548527" cy="17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6" name="Straight Arrow Connector 235"/>
          <p:cNvCxnSpPr>
            <a:cxnSpLocks/>
            <a:stCxn id="229" idx="3"/>
            <a:endCxn id="160" idx="1"/>
          </p:cNvCxnSpPr>
          <p:nvPr/>
        </p:nvCxnSpPr>
        <p:spPr>
          <a:xfrm flipV="1">
            <a:off x="7709005" y="3250831"/>
            <a:ext cx="1548541" cy="16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7" name="Straight Arrow Connector 236"/>
          <p:cNvCxnSpPr>
            <a:stCxn id="146" idx="2"/>
          </p:cNvCxnSpPr>
          <p:nvPr/>
        </p:nvCxnSpPr>
        <p:spPr>
          <a:xfrm flipH="1">
            <a:off x="944382" y="3762102"/>
            <a:ext cx="1651883" cy="127158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stCxn id="146" idx="2"/>
            <a:endCxn id="195" idx="0"/>
          </p:cNvCxnSpPr>
          <p:nvPr/>
        </p:nvCxnSpPr>
        <p:spPr>
          <a:xfrm flipH="1">
            <a:off x="2024923" y="3762102"/>
            <a:ext cx="571343" cy="13363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9" name="Straight Arrow Connector 238"/>
          <p:cNvCxnSpPr>
            <a:stCxn id="146" idx="2"/>
            <a:endCxn id="174" idx="0"/>
          </p:cNvCxnSpPr>
          <p:nvPr/>
        </p:nvCxnSpPr>
        <p:spPr>
          <a:xfrm>
            <a:off x="2596263" y="3762100"/>
            <a:ext cx="597595" cy="13363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Straight Arrow Connector 239"/>
          <p:cNvCxnSpPr>
            <a:stCxn id="146" idx="2"/>
            <a:endCxn id="202" idx="0"/>
          </p:cNvCxnSpPr>
          <p:nvPr/>
        </p:nvCxnSpPr>
        <p:spPr>
          <a:xfrm>
            <a:off x="2596266" y="3762102"/>
            <a:ext cx="1783737" cy="13284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1" name="Straight Arrow Connector 240"/>
          <p:cNvCxnSpPr>
            <a:stCxn id="153" idx="2"/>
            <a:endCxn id="181" idx="0"/>
          </p:cNvCxnSpPr>
          <p:nvPr/>
        </p:nvCxnSpPr>
        <p:spPr>
          <a:xfrm>
            <a:off x="4951925" y="3719541"/>
            <a:ext cx="625033" cy="13603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2" name="Straight Arrow Connector 241"/>
          <p:cNvCxnSpPr>
            <a:stCxn id="153" idx="2"/>
            <a:endCxn id="209" idx="0"/>
          </p:cNvCxnSpPr>
          <p:nvPr/>
        </p:nvCxnSpPr>
        <p:spPr>
          <a:xfrm>
            <a:off x="4951925" y="3719541"/>
            <a:ext cx="1793637" cy="13524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3" name="Straight Arrow Connector 242"/>
          <p:cNvCxnSpPr>
            <a:stCxn id="153" idx="2"/>
            <a:endCxn id="188" idx="0"/>
          </p:cNvCxnSpPr>
          <p:nvPr/>
        </p:nvCxnSpPr>
        <p:spPr>
          <a:xfrm>
            <a:off x="4951924" y="3719541"/>
            <a:ext cx="2952064" cy="13524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>
            <a:stCxn id="160" idx="2"/>
            <a:endCxn id="216" idx="0"/>
          </p:cNvCxnSpPr>
          <p:nvPr/>
        </p:nvCxnSpPr>
        <p:spPr>
          <a:xfrm>
            <a:off x="9663230" y="3701591"/>
            <a:ext cx="597588" cy="13528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5" name="Straight Arrow Connector 244"/>
          <p:cNvCxnSpPr>
            <a:stCxn id="160" idx="2"/>
            <a:endCxn id="223" idx="0"/>
          </p:cNvCxnSpPr>
          <p:nvPr/>
        </p:nvCxnSpPr>
        <p:spPr>
          <a:xfrm>
            <a:off x="9663229" y="3701590"/>
            <a:ext cx="1784035" cy="135969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6" name="Straight Arrow Connector 245"/>
          <p:cNvCxnSpPr>
            <a:stCxn id="167" idx="3"/>
            <a:endCxn id="195" idx="1"/>
          </p:cNvCxnSpPr>
          <p:nvPr/>
        </p:nvCxnSpPr>
        <p:spPr>
          <a:xfrm>
            <a:off x="1243883" y="5545735"/>
            <a:ext cx="375352" cy="351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Straight Arrow Connector 246"/>
          <p:cNvCxnSpPr>
            <a:stCxn id="195" idx="3"/>
            <a:endCxn id="174" idx="1"/>
          </p:cNvCxnSpPr>
          <p:nvPr/>
        </p:nvCxnSpPr>
        <p:spPr>
          <a:xfrm flipV="1">
            <a:off x="2430604" y="5549253"/>
            <a:ext cx="357568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Straight Arrow Connector 247"/>
          <p:cNvCxnSpPr>
            <a:stCxn id="174" idx="3"/>
            <a:endCxn id="202" idx="1"/>
          </p:cNvCxnSpPr>
          <p:nvPr/>
        </p:nvCxnSpPr>
        <p:spPr>
          <a:xfrm flipV="1">
            <a:off x="3599543" y="5541358"/>
            <a:ext cx="374775" cy="78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9" name="Straight Arrow Connector 248"/>
          <p:cNvCxnSpPr>
            <a:stCxn id="202" idx="3"/>
            <a:endCxn id="181" idx="1"/>
          </p:cNvCxnSpPr>
          <p:nvPr/>
        </p:nvCxnSpPr>
        <p:spPr>
          <a:xfrm flipV="1">
            <a:off x="4785686" y="5530648"/>
            <a:ext cx="385587" cy="107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0" name="Straight Arrow Connector 249"/>
          <p:cNvCxnSpPr>
            <a:stCxn id="181" idx="3"/>
            <a:endCxn id="209" idx="1"/>
          </p:cNvCxnSpPr>
          <p:nvPr/>
        </p:nvCxnSpPr>
        <p:spPr>
          <a:xfrm flipV="1">
            <a:off x="5982642" y="5522751"/>
            <a:ext cx="357235" cy="78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1" name="Straight Arrow Connector 250"/>
          <p:cNvCxnSpPr>
            <a:stCxn id="209" idx="3"/>
            <a:endCxn id="188" idx="1"/>
          </p:cNvCxnSpPr>
          <p:nvPr/>
        </p:nvCxnSpPr>
        <p:spPr>
          <a:xfrm>
            <a:off x="7151245" y="5522751"/>
            <a:ext cx="34705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/>
          <p:cNvCxnSpPr>
            <a:cxnSpLocks/>
            <a:stCxn id="188" idx="3"/>
            <a:endCxn id="230" idx="1"/>
          </p:cNvCxnSpPr>
          <p:nvPr/>
        </p:nvCxnSpPr>
        <p:spPr>
          <a:xfrm flipV="1">
            <a:off x="8309673" y="5517942"/>
            <a:ext cx="371295" cy="481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/>
          <p:cNvCxnSpPr>
            <a:cxnSpLocks/>
            <a:stCxn id="230" idx="3"/>
            <a:endCxn id="216" idx="1"/>
          </p:cNvCxnSpPr>
          <p:nvPr/>
        </p:nvCxnSpPr>
        <p:spPr>
          <a:xfrm flipV="1">
            <a:off x="9483837" y="5505207"/>
            <a:ext cx="371297" cy="127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4" name="Straight Arrow Connector 253"/>
          <p:cNvCxnSpPr>
            <a:stCxn id="216" idx="3"/>
            <a:endCxn id="223" idx="1"/>
          </p:cNvCxnSpPr>
          <p:nvPr/>
        </p:nvCxnSpPr>
        <p:spPr>
          <a:xfrm>
            <a:off x="10666502" y="5505207"/>
            <a:ext cx="375077" cy="6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5568376" y="660242"/>
            <a:ext cx="105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 .. 1M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070598" y="2462528"/>
            <a:ext cx="105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 .. 2K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399887" y="2419814"/>
            <a:ext cx="110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2K+1 .. 4K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9001037" y="2406306"/>
            <a:ext cx="134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1M-2K .. 1M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07086" y="4712654"/>
            <a:ext cx="105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1 .. 300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541724" y="4700503"/>
            <a:ext cx="112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301 .. 800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605817" y="4704503"/>
            <a:ext cx="118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801 .. 1,5K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684637" y="4690678"/>
            <a:ext cx="139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1,5K+1 .. 2K</a:t>
            </a:r>
          </a:p>
        </p:txBody>
      </p:sp>
    </p:spTree>
    <p:extLst>
      <p:ext uri="{BB962C8B-B14F-4D97-AF65-F5344CB8AC3E}">
        <p14:creationId xmlns:p14="http://schemas.microsoft.com/office/powerpoint/2010/main" val="18041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2F98-7B99-41B6-9AA6-FFB4E0A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Units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45AD24-FF90-4E41-9040-0F9331EB9D3E}"/>
              </a:ext>
            </a:extLst>
          </p:cNvPr>
          <p:cNvGrpSpPr/>
          <p:nvPr/>
        </p:nvGrpSpPr>
        <p:grpSpPr>
          <a:xfrm>
            <a:off x="4381500" y="1651001"/>
            <a:ext cx="1396998" cy="1523999"/>
            <a:chOff x="5357609" y="1466408"/>
            <a:chExt cx="811370" cy="901521"/>
          </a:xfrm>
        </p:grpSpPr>
        <p:sp>
          <p:nvSpPr>
            <p:cNvPr id="10" name="Folded Corner 145">
              <a:extLst>
                <a:ext uri="{FF2B5EF4-FFF2-40B4-BE49-F238E27FC236}">
                  <a16:creationId xmlns:a16="http://schemas.microsoft.com/office/drawing/2014/main" id="{B5B952EA-9018-404B-B663-4382AE801D27}"/>
                </a:ext>
              </a:extLst>
            </p:cNvPr>
            <p:cNvSpPr/>
            <p:nvPr/>
          </p:nvSpPr>
          <p:spPr>
            <a:xfrm>
              <a:off x="5357609" y="1466408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Minus 146">
              <a:extLst>
                <a:ext uri="{FF2B5EF4-FFF2-40B4-BE49-F238E27FC236}">
                  <a16:creationId xmlns:a16="http://schemas.microsoft.com/office/drawing/2014/main" id="{BEE55BCE-3167-4F23-B50F-C5BA85938C6F}"/>
                </a:ext>
              </a:extLst>
            </p:cNvPr>
            <p:cNvSpPr/>
            <p:nvPr/>
          </p:nvSpPr>
          <p:spPr>
            <a:xfrm>
              <a:off x="5357610" y="149395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Minus 147">
              <a:extLst>
                <a:ext uri="{FF2B5EF4-FFF2-40B4-BE49-F238E27FC236}">
                  <a16:creationId xmlns:a16="http://schemas.microsoft.com/office/drawing/2014/main" id="{FCDCDEE2-3D79-43B0-9141-7CEB5C7B676B}"/>
                </a:ext>
              </a:extLst>
            </p:cNvPr>
            <p:cNvSpPr/>
            <p:nvPr/>
          </p:nvSpPr>
          <p:spPr>
            <a:xfrm>
              <a:off x="5357610" y="1647073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Minus 148">
              <a:extLst>
                <a:ext uri="{FF2B5EF4-FFF2-40B4-BE49-F238E27FC236}">
                  <a16:creationId xmlns:a16="http://schemas.microsoft.com/office/drawing/2014/main" id="{199B3B83-8F54-41D2-B42A-243895F10C6B}"/>
                </a:ext>
              </a:extLst>
            </p:cNvPr>
            <p:cNvSpPr/>
            <p:nvPr/>
          </p:nvSpPr>
          <p:spPr>
            <a:xfrm>
              <a:off x="5357610" y="1800197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Minus 149">
              <a:extLst>
                <a:ext uri="{FF2B5EF4-FFF2-40B4-BE49-F238E27FC236}">
                  <a16:creationId xmlns:a16="http://schemas.microsoft.com/office/drawing/2014/main" id="{DF0739AE-916B-464D-AC3F-90214351C828}"/>
                </a:ext>
              </a:extLst>
            </p:cNvPr>
            <p:cNvSpPr/>
            <p:nvPr/>
          </p:nvSpPr>
          <p:spPr>
            <a:xfrm>
              <a:off x="5357609" y="195331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Minus 150">
              <a:extLst>
                <a:ext uri="{FF2B5EF4-FFF2-40B4-BE49-F238E27FC236}">
                  <a16:creationId xmlns:a16="http://schemas.microsoft.com/office/drawing/2014/main" id="{9D4D5CA5-862A-4CCE-B09D-562670D643B3}"/>
                </a:ext>
              </a:extLst>
            </p:cNvPr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Стрелка вправо 4">
            <a:extLst>
              <a:ext uri="{FF2B5EF4-FFF2-40B4-BE49-F238E27FC236}">
                <a16:creationId xmlns:a16="http://schemas.microsoft.com/office/drawing/2014/main" id="{449F4444-2AD4-4523-ACA9-1779573DC914}"/>
              </a:ext>
            </a:extLst>
          </p:cNvPr>
          <p:cNvSpPr/>
          <p:nvPr/>
        </p:nvSpPr>
        <p:spPr>
          <a:xfrm>
            <a:off x="2666999" y="2177877"/>
            <a:ext cx="1341695" cy="55048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6"/>
          </a:p>
        </p:txBody>
      </p:sp>
      <p:pic>
        <p:nvPicPr>
          <p:cNvPr id="17" name="Picture 2" descr="user icon">
            <a:extLst>
              <a:ext uri="{FF2B5EF4-FFF2-40B4-BE49-F238E27FC236}">
                <a16:creationId xmlns:a16="http://schemas.microsoft.com/office/drawing/2014/main" id="{049BB670-69E7-4631-9056-2A842584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861926"/>
            <a:ext cx="1224374" cy="122437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inus 147">
            <a:extLst>
              <a:ext uri="{FF2B5EF4-FFF2-40B4-BE49-F238E27FC236}">
                <a16:creationId xmlns:a16="http://schemas.microsoft.com/office/drawing/2014/main" id="{87DD2F83-DBBA-4689-AAED-956003300766}"/>
              </a:ext>
            </a:extLst>
          </p:cNvPr>
          <p:cNvSpPr/>
          <p:nvPr/>
        </p:nvSpPr>
        <p:spPr>
          <a:xfrm>
            <a:off x="4244821" y="2196471"/>
            <a:ext cx="2285999" cy="370165"/>
          </a:xfrm>
          <a:prstGeom prst="mathMinus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21">
              <a:defRPr/>
            </a:pPr>
            <a:endParaRPr lang="en-US" sz="16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F0DA-33FC-4632-8156-C7B7C2AA35F5}"/>
              </a:ext>
            </a:extLst>
          </p:cNvPr>
          <p:cNvSpPr txBox="1"/>
          <p:nvPr/>
        </p:nvSpPr>
        <p:spPr>
          <a:xfrm>
            <a:off x="2776474" y="1919029"/>
            <a:ext cx="9337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UPDATE</a:t>
            </a:r>
          </a:p>
        </p:txBody>
      </p:sp>
      <p:sp>
        <p:nvSpPr>
          <p:cNvPr id="20" name="Стрелка вправо 4">
            <a:extLst>
              <a:ext uri="{FF2B5EF4-FFF2-40B4-BE49-F238E27FC236}">
                <a16:creationId xmlns:a16="http://schemas.microsoft.com/office/drawing/2014/main" id="{6546BA99-E1BC-4A93-A4A4-9D938F3E253C}"/>
              </a:ext>
            </a:extLst>
          </p:cNvPr>
          <p:cNvSpPr/>
          <p:nvPr/>
        </p:nvSpPr>
        <p:spPr>
          <a:xfrm rot="1667489">
            <a:off x="6500741" y="2345887"/>
            <a:ext cx="1341695" cy="55048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6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99FB0D-6FE6-420A-ACE3-3BCE1AB3999F}"/>
              </a:ext>
            </a:extLst>
          </p:cNvPr>
          <p:cNvGrpSpPr/>
          <p:nvPr/>
        </p:nvGrpSpPr>
        <p:grpSpPr>
          <a:xfrm>
            <a:off x="6985000" y="4254501"/>
            <a:ext cx="1396998" cy="1523999"/>
            <a:chOff x="8382000" y="5105400"/>
            <a:chExt cx="1676398" cy="1828799"/>
          </a:xfrm>
        </p:grpSpPr>
        <p:sp>
          <p:nvSpPr>
            <p:cNvPr id="22" name="Folded Corner 145">
              <a:extLst>
                <a:ext uri="{FF2B5EF4-FFF2-40B4-BE49-F238E27FC236}">
                  <a16:creationId xmlns:a16="http://schemas.microsoft.com/office/drawing/2014/main" id="{68934B1F-D40B-4F5F-98D9-584D1DE1FB14}"/>
                </a:ext>
              </a:extLst>
            </p:cNvPr>
            <p:cNvSpPr/>
            <p:nvPr/>
          </p:nvSpPr>
          <p:spPr>
            <a:xfrm>
              <a:off x="8382000" y="5105400"/>
              <a:ext cx="1676396" cy="1828799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Minus 146">
              <a:extLst>
                <a:ext uri="{FF2B5EF4-FFF2-40B4-BE49-F238E27FC236}">
                  <a16:creationId xmlns:a16="http://schemas.microsoft.com/office/drawing/2014/main" id="{9912F0CF-0800-4898-AF5B-C8FA294C7501}"/>
                </a:ext>
              </a:extLst>
            </p:cNvPr>
            <p:cNvSpPr/>
            <p:nvPr/>
          </p:nvSpPr>
          <p:spPr>
            <a:xfrm>
              <a:off x="8382002" y="5161272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Minus 147">
              <a:extLst>
                <a:ext uri="{FF2B5EF4-FFF2-40B4-BE49-F238E27FC236}">
                  <a16:creationId xmlns:a16="http://schemas.microsoft.com/office/drawing/2014/main" id="{A3785563-2810-4A54-AC64-15AB145AE11F}"/>
                </a:ext>
              </a:extLst>
            </p:cNvPr>
            <p:cNvSpPr/>
            <p:nvPr/>
          </p:nvSpPr>
          <p:spPr>
            <a:xfrm>
              <a:off x="8382002" y="5471893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Minus 148">
              <a:extLst>
                <a:ext uri="{FF2B5EF4-FFF2-40B4-BE49-F238E27FC236}">
                  <a16:creationId xmlns:a16="http://schemas.microsoft.com/office/drawing/2014/main" id="{86A219B6-AF88-4460-AA1B-FB837F134B5D}"/>
                </a:ext>
              </a:extLst>
            </p:cNvPr>
            <p:cNvSpPr/>
            <p:nvPr/>
          </p:nvSpPr>
          <p:spPr>
            <a:xfrm>
              <a:off x="8534402" y="5782516"/>
              <a:ext cx="533398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Minus 149">
              <a:extLst>
                <a:ext uri="{FF2B5EF4-FFF2-40B4-BE49-F238E27FC236}">
                  <a16:creationId xmlns:a16="http://schemas.microsoft.com/office/drawing/2014/main" id="{2A8A0599-C4E3-4F8A-A25B-DC2092DA1059}"/>
                </a:ext>
              </a:extLst>
            </p:cNvPr>
            <p:cNvSpPr/>
            <p:nvPr/>
          </p:nvSpPr>
          <p:spPr>
            <a:xfrm>
              <a:off x="8382000" y="6093134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Minus 150">
              <a:extLst>
                <a:ext uri="{FF2B5EF4-FFF2-40B4-BE49-F238E27FC236}">
                  <a16:creationId xmlns:a16="http://schemas.microsoft.com/office/drawing/2014/main" id="{943FAF2E-2804-4F44-A105-15E44F0C34EB}"/>
                </a:ext>
              </a:extLst>
            </p:cNvPr>
            <p:cNvSpPr/>
            <p:nvPr/>
          </p:nvSpPr>
          <p:spPr>
            <a:xfrm>
              <a:off x="8382000" y="6378151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EACFCD-601F-4338-97F4-073E3281CBCD}"/>
              </a:ext>
            </a:extLst>
          </p:cNvPr>
          <p:cNvGrpSpPr/>
          <p:nvPr/>
        </p:nvGrpSpPr>
        <p:grpSpPr>
          <a:xfrm>
            <a:off x="9972248" y="4223055"/>
            <a:ext cx="1396998" cy="1523999"/>
            <a:chOff x="11966697" y="5067665"/>
            <a:chExt cx="1676398" cy="1828799"/>
          </a:xfrm>
        </p:grpSpPr>
        <p:sp>
          <p:nvSpPr>
            <p:cNvPr id="29" name="Folded Corner 145">
              <a:extLst>
                <a:ext uri="{FF2B5EF4-FFF2-40B4-BE49-F238E27FC236}">
                  <a16:creationId xmlns:a16="http://schemas.microsoft.com/office/drawing/2014/main" id="{84B113F4-71B8-405D-80E7-C92AF51B178C}"/>
                </a:ext>
              </a:extLst>
            </p:cNvPr>
            <p:cNvSpPr/>
            <p:nvPr/>
          </p:nvSpPr>
          <p:spPr>
            <a:xfrm>
              <a:off x="11966697" y="5067665"/>
              <a:ext cx="1676396" cy="1828799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Minus 146">
              <a:extLst>
                <a:ext uri="{FF2B5EF4-FFF2-40B4-BE49-F238E27FC236}">
                  <a16:creationId xmlns:a16="http://schemas.microsoft.com/office/drawing/2014/main" id="{301E266F-AE5F-4F5A-8425-A3C358BCE6EC}"/>
                </a:ext>
              </a:extLst>
            </p:cNvPr>
            <p:cNvSpPr/>
            <p:nvPr/>
          </p:nvSpPr>
          <p:spPr>
            <a:xfrm>
              <a:off x="11966699" y="5123536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Minus 147">
              <a:extLst>
                <a:ext uri="{FF2B5EF4-FFF2-40B4-BE49-F238E27FC236}">
                  <a16:creationId xmlns:a16="http://schemas.microsoft.com/office/drawing/2014/main" id="{4F086980-AA3D-4240-B2C2-8056D6F6130B}"/>
                </a:ext>
              </a:extLst>
            </p:cNvPr>
            <p:cNvSpPr/>
            <p:nvPr/>
          </p:nvSpPr>
          <p:spPr>
            <a:xfrm>
              <a:off x="11966699" y="5434157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Minus 148">
              <a:extLst>
                <a:ext uri="{FF2B5EF4-FFF2-40B4-BE49-F238E27FC236}">
                  <a16:creationId xmlns:a16="http://schemas.microsoft.com/office/drawing/2014/main" id="{DB0A5BE2-C056-4DD2-9BAB-8D37F2BBE976}"/>
                </a:ext>
              </a:extLst>
            </p:cNvPr>
            <p:cNvSpPr/>
            <p:nvPr/>
          </p:nvSpPr>
          <p:spPr>
            <a:xfrm>
              <a:off x="11966699" y="5744780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Minus 149">
              <a:extLst>
                <a:ext uri="{FF2B5EF4-FFF2-40B4-BE49-F238E27FC236}">
                  <a16:creationId xmlns:a16="http://schemas.microsoft.com/office/drawing/2014/main" id="{AE88B503-8788-4D35-AD3E-1E6EB7F19CB3}"/>
                </a:ext>
              </a:extLst>
            </p:cNvPr>
            <p:cNvSpPr/>
            <p:nvPr/>
          </p:nvSpPr>
          <p:spPr>
            <a:xfrm>
              <a:off x="11966697" y="6055398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Minus 150">
              <a:extLst>
                <a:ext uri="{FF2B5EF4-FFF2-40B4-BE49-F238E27FC236}">
                  <a16:creationId xmlns:a16="http://schemas.microsoft.com/office/drawing/2014/main" id="{91971A17-6AFD-4606-A155-B4A51038BA9F}"/>
                </a:ext>
              </a:extLst>
            </p:cNvPr>
            <p:cNvSpPr/>
            <p:nvPr/>
          </p:nvSpPr>
          <p:spPr>
            <a:xfrm>
              <a:off x="11966697" y="6340415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9C7205-957A-4FAE-8B27-04F7D11E9841}"/>
              </a:ext>
            </a:extLst>
          </p:cNvPr>
          <p:cNvCxnSpPr>
            <a:endCxn id="32" idx="2"/>
          </p:cNvCxnSpPr>
          <p:nvPr/>
        </p:nvCxnSpPr>
        <p:spPr>
          <a:xfrm>
            <a:off x="7493000" y="4953000"/>
            <a:ext cx="2664421" cy="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5DB540-F233-4202-8E25-6EE76C5F9142}"/>
              </a:ext>
            </a:extLst>
          </p:cNvPr>
          <p:cNvCxnSpPr>
            <a:cxnSpLocks/>
          </p:cNvCxnSpPr>
          <p:nvPr/>
        </p:nvCxnSpPr>
        <p:spPr>
          <a:xfrm>
            <a:off x="9144000" y="3365500"/>
            <a:ext cx="0" cy="3175000"/>
          </a:xfrm>
          <a:prstGeom prst="line">
            <a:avLst/>
          </a:prstGeom>
          <a:ln w="5715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67ADA2-1187-4826-A086-F3C5BFC28A12}"/>
              </a:ext>
            </a:extLst>
          </p:cNvPr>
          <p:cNvSpPr txBox="1"/>
          <p:nvPr/>
        </p:nvSpPr>
        <p:spPr>
          <a:xfrm>
            <a:off x="6543215" y="3409351"/>
            <a:ext cx="2281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IN_ROW_DATA (HOBT)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7BD2A-655B-4DE0-8072-1811E9912AE1}"/>
              </a:ext>
            </a:extLst>
          </p:cNvPr>
          <p:cNvSpPr txBox="1"/>
          <p:nvPr/>
        </p:nvSpPr>
        <p:spPr>
          <a:xfrm>
            <a:off x="9334500" y="3413511"/>
            <a:ext cx="2476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ROW_OVERFLOW_DATA (SLOB)</a:t>
            </a:r>
          </a:p>
        </p:txBody>
      </p:sp>
    </p:spTree>
    <p:extLst>
      <p:ext uri="{BB962C8B-B14F-4D97-AF65-F5344CB8AC3E}">
        <p14:creationId xmlns:p14="http://schemas.microsoft.com/office/powerpoint/2010/main" val="42557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 animBg="1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871DF5C-6427-4B3C-A0F3-CA0C482E4189}"/>
              </a:ext>
            </a:extLst>
          </p:cNvPr>
          <p:cNvGrpSpPr/>
          <p:nvPr/>
        </p:nvGrpSpPr>
        <p:grpSpPr>
          <a:xfrm>
            <a:off x="3680999" y="2504393"/>
            <a:ext cx="1396998" cy="1523999"/>
            <a:chOff x="5357609" y="1466408"/>
            <a:chExt cx="811370" cy="901521"/>
          </a:xfrm>
        </p:grpSpPr>
        <p:sp>
          <p:nvSpPr>
            <p:cNvPr id="37" name="Folded Corner 145">
              <a:extLst>
                <a:ext uri="{FF2B5EF4-FFF2-40B4-BE49-F238E27FC236}">
                  <a16:creationId xmlns:a16="http://schemas.microsoft.com/office/drawing/2014/main" id="{9CCA7B0E-A423-48A6-851E-ACB3A59BFBC0}"/>
                </a:ext>
              </a:extLst>
            </p:cNvPr>
            <p:cNvSpPr/>
            <p:nvPr/>
          </p:nvSpPr>
          <p:spPr>
            <a:xfrm>
              <a:off x="5357609" y="1466408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Minus 146">
              <a:extLst>
                <a:ext uri="{FF2B5EF4-FFF2-40B4-BE49-F238E27FC236}">
                  <a16:creationId xmlns:a16="http://schemas.microsoft.com/office/drawing/2014/main" id="{40223D83-6230-4647-8332-248CC838B987}"/>
                </a:ext>
              </a:extLst>
            </p:cNvPr>
            <p:cNvSpPr/>
            <p:nvPr/>
          </p:nvSpPr>
          <p:spPr>
            <a:xfrm>
              <a:off x="5357610" y="149395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Minus 147">
              <a:extLst>
                <a:ext uri="{FF2B5EF4-FFF2-40B4-BE49-F238E27FC236}">
                  <a16:creationId xmlns:a16="http://schemas.microsoft.com/office/drawing/2014/main" id="{BFAEC2B1-DD7E-4BEA-95A0-6BB54EE63B1A}"/>
                </a:ext>
              </a:extLst>
            </p:cNvPr>
            <p:cNvSpPr/>
            <p:nvPr/>
          </p:nvSpPr>
          <p:spPr>
            <a:xfrm>
              <a:off x="5357610" y="1647073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Minus 148">
              <a:extLst>
                <a:ext uri="{FF2B5EF4-FFF2-40B4-BE49-F238E27FC236}">
                  <a16:creationId xmlns:a16="http://schemas.microsoft.com/office/drawing/2014/main" id="{9E2879C3-1063-4D49-8458-6374BEBFD361}"/>
                </a:ext>
              </a:extLst>
            </p:cNvPr>
            <p:cNvSpPr/>
            <p:nvPr/>
          </p:nvSpPr>
          <p:spPr>
            <a:xfrm>
              <a:off x="5357610" y="1800197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Minus 149">
              <a:extLst>
                <a:ext uri="{FF2B5EF4-FFF2-40B4-BE49-F238E27FC236}">
                  <a16:creationId xmlns:a16="http://schemas.microsoft.com/office/drawing/2014/main" id="{1BBA4E45-A72F-47E7-B235-AEB672D2164A}"/>
                </a:ext>
              </a:extLst>
            </p:cNvPr>
            <p:cNvSpPr/>
            <p:nvPr/>
          </p:nvSpPr>
          <p:spPr>
            <a:xfrm>
              <a:off x="5357609" y="195331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Minus 150">
              <a:extLst>
                <a:ext uri="{FF2B5EF4-FFF2-40B4-BE49-F238E27FC236}">
                  <a16:creationId xmlns:a16="http://schemas.microsoft.com/office/drawing/2014/main" id="{74D6F15E-4765-428D-95F7-D6BD1396F016}"/>
                </a:ext>
              </a:extLst>
            </p:cNvPr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32F98-7B99-41B6-9AA6-FFB4E0A7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Allocation Units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EACFCD-601F-4338-97F4-073E3281CBCD}"/>
              </a:ext>
            </a:extLst>
          </p:cNvPr>
          <p:cNvGrpSpPr/>
          <p:nvPr/>
        </p:nvGrpSpPr>
        <p:grpSpPr>
          <a:xfrm>
            <a:off x="6667533" y="2504393"/>
            <a:ext cx="1396998" cy="1523999"/>
            <a:chOff x="11966697" y="5067665"/>
            <a:chExt cx="1676398" cy="1828799"/>
          </a:xfrm>
        </p:grpSpPr>
        <p:sp>
          <p:nvSpPr>
            <p:cNvPr id="29" name="Folded Corner 145">
              <a:extLst>
                <a:ext uri="{FF2B5EF4-FFF2-40B4-BE49-F238E27FC236}">
                  <a16:creationId xmlns:a16="http://schemas.microsoft.com/office/drawing/2014/main" id="{84B113F4-71B8-405D-80E7-C92AF51B178C}"/>
                </a:ext>
              </a:extLst>
            </p:cNvPr>
            <p:cNvSpPr/>
            <p:nvPr/>
          </p:nvSpPr>
          <p:spPr>
            <a:xfrm>
              <a:off x="11966697" y="5067665"/>
              <a:ext cx="1676396" cy="1828799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Minus 146">
              <a:extLst>
                <a:ext uri="{FF2B5EF4-FFF2-40B4-BE49-F238E27FC236}">
                  <a16:creationId xmlns:a16="http://schemas.microsoft.com/office/drawing/2014/main" id="{301E266F-AE5F-4F5A-8425-A3C358BCE6EC}"/>
                </a:ext>
              </a:extLst>
            </p:cNvPr>
            <p:cNvSpPr/>
            <p:nvPr/>
          </p:nvSpPr>
          <p:spPr>
            <a:xfrm>
              <a:off x="11966699" y="5123536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Minus 147">
              <a:extLst>
                <a:ext uri="{FF2B5EF4-FFF2-40B4-BE49-F238E27FC236}">
                  <a16:creationId xmlns:a16="http://schemas.microsoft.com/office/drawing/2014/main" id="{4F086980-AA3D-4240-B2C2-8056D6F6130B}"/>
                </a:ext>
              </a:extLst>
            </p:cNvPr>
            <p:cNvSpPr/>
            <p:nvPr/>
          </p:nvSpPr>
          <p:spPr>
            <a:xfrm>
              <a:off x="11966699" y="5434157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Minus 148">
              <a:extLst>
                <a:ext uri="{FF2B5EF4-FFF2-40B4-BE49-F238E27FC236}">
                  <a16:creationId xmlns:a16="http://schemas.microsoft.com/office/drawing/2014/main" id="{DB0A5BE2-C056-4DD2-9BAB-8D37F2BBE976}"/>
                </a:ext>
              </a:extLst>
            </p:cNvPr>
            <p:cNvSpPr/>
            <p:nvPr/>
          </p:nvSpPr>
          <p:spPr>
            <a:xfrm>
              <a:off x="11966699" y="5744780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Minus 149">
              <a:extLst>
                <a:ext uri="{FF2B5EF4-FFF2-40B4-BE49-F238E27FC236}">
                  <a16:creationId xmlns:a16="http://schemas.microsoft.com/office/drawing/2014/main" id="{AE88B503-8788-4D35-AD3E-1E6EB7F19CB3}"/>
                </a:ext>
              </a:extLst>
            </p:cNvPr>
            <p:cNvSpPr/>
            <p:nvPr/>
          </p:nvSpPr>
          <p:spPr>
            <a:xfrm>
              <a:off x="11966697" y="6055398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Minus 150">
              <a:extLst>
                <a:ext uri="{FF2B5EF4-FFF2-40B4-BE49-F238E27FC236}">
                  <a16:creationId xmlns:a16="http://schemas.microsoft.com/office/drawing/2014/main" id="{91971A17-6AFD-4606-A155-B4A51038BA9F}"/>
                </a:ext>
              </a:extLst>
            </p:cNvPr>
            <p:cNvSpPr/>
            <p:nvPr/>
          </p:nvSpPr>
          <p:spPr>
            <a:xfrm>
              <a:off x="11966697" y="6340415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9C7205-957A-4FAE-8B27-04F7D11E9841}"/>
              </a:ext>
            </a:extLst>
          </p:cNvPr>
          <p:cNvCxnSpPr>
            <a:cxnSpLocks/>
          </p:cNvCxnSpPr>
          <p:nvPr/>
        </p:nvCxnSpPr>
        <p:spPr>
          <a:xfrm>
            <a:off x="4333879" y="2714927"/>
            <a:ext cx="2664421" cy="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5DB540-F233-4202-8E25-6EE76C5F9142}"/>
              </a:ext>
            </a:extLst>
          </p:cNvPr>
          <p:cNvCxnSpPr>
            <a:cxnSpLocks/>
          </p:cNvCxnSpPr>
          <p:nvPr/>
        </p:nvCxnSpPr>
        <p:spPr>
          <a:xfrm>
            <a:off x="5839285" y="1646838"/>
            <a:ext cx="0" cy="4703162"/>
          </a:xfrm>
          <a:prstGeom prst="line">
            <a:avLst/>
          </a:prstGeom>
          <a:ln w="5715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67ADA2-1187-4826-A086-F3C5BFC28A12}"/>
              </a:ext>
            </a:extLst>
          </p:cNvPr>
          <p:cNvSpPr txBox="1"/>
          <p:nvPr/>
        </p:nvSpPr>
        <p:spPr>
          <a:xfrm>
            <a:off x="3238500" y="1690689"/>
            <a:ext cx="2281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IN_ROW_DATA (HOBT)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7BD2A-655B-4DE0-8072-1811E9912AE1}"/>
              </a:ext>
            </a:extLst>
          </p:cNvPr>
          <p:cNvSpPr txBox="1"/>
          <p:nvPr/>
        </p:nvSpPr>
        <p:spPr>
          <a:xfrm>
            <a:off x="6029785" y="1694850"/>
            <a:ext cx="2476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LOB_DATA (BLOB)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DBE4A0-11D9-48F4-8099-88C4E639A956}"/>
              </a:ext>
            </a:extLst>
          </p:cNvPr>
          <p:cNvGrpSpPr/>
          <p:nvPr/>
        </p:nvGrpSpPr>
        <p:grpSpPr>
          <a:xfrm>
            <a:off x="6676114" y="4401151"/>
            <a:ext cx="1396998" cy="1523999"/>
            <a:chOff x="11966697" y="5067665"/>
            <a:chExt cx="1676398" cy="1828799"/>
          </a:xfrm>
        </p:grpSpPr>
        <p:sp>
          <p:nvSpPr>
            <p:cNvPr id="49" name="Folded Corner 145">
              <a:extLst>
                <a:ext uri="{FF2B5EF4-FFF2-40B4-BE49-F238E27FC236}">
                  <a16:creationId xmlns:a16="http://schemas.microsoft.com/office/drawing/2014/main" id="{A4AD2EEC-381D-48F6-98E1-B7D5B22D17A6}"/>
                </a:ext>
              </a:extLst>
            </p:cNvPr>
            <p:cNvSpPr/>
            <p:nvPr/>
          </p:nvSpPr>
          <p:spPr>
            <a:xfrm>
              <a:off x="11966697" y="5067665"/>
              <a:ext cx="1676396" cy="1828799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Minus 146">
              <a:extLst>
                <a:ext uri="{FF2B5EF4-FFF2-40B4-BE49-F238E27FC236}">
                  <a16:creationId xmlns:a16="http://schemas.microsoft.com/office/drawing/2014/main" id="{031A43B4-E620-4160-81B6-0C9CE7295A78}"/>
                </a:ext>
              </a:extLst>
            </p:cNvPr>
            <p:cNvSpPr/>
            <p:nvPr/>
          </p:nvSpPr>
          <p:spPr>
            <a:xfrm>
              <a:off x="11966699" y="5123536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Minus 147">
              <a:extLst>
                <a:ext uri="{FF2B5EF4-FFF2-40B4-BE49-F238E27FC236}">
                  <a16:creationId xmlns:a16="http://schemas.microsoft.com/office/drawing/2014/main" id="{AF1350D0-7FF9-4451-8085-45B2E373C2C0}"/>
                </a:ext>
              </a:extLst>
            </p:cNvPr>
            <p:cNvSpPr/>
            <p:nvPr/>
          </p:nvSpPr>
          <p:spPr>
            <a:xfrm>
              <a:off x="11966699" y="5434157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Minus 148">
              <a:extLst>
                <a:ext uri="{FF2B5EF4-FFF2-40B4-BE49-F238E27FC236}">
                  <a16:creationId xmlns:a16="http://schemas.microsoft.com/office/drawing/2014/main" id="{A3613A40-7E46-4AFB-A406-33DC4F0BF1B6}"/>
                </a:ext>
              </a:extLst>
            </p:cNvPr>
            <p:cNvSpPr/>
            <p:nvPr/>
          </p:nvSpPr>
          <p:spPr>
            <a:xfrm>
              <a:off x="11966699" y="5744780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Minus 149">
              <a:extLst>
                <a:ext uri="{FF2B5EF4-FFF2-40B4-BE49-F238E27FC236}">
                  <a16:creationId xmlns:a16="http://schemas.microsoft.com/office/drawing/2014/main" id="{2CE4E93C-B016-482C-A636-97B95457003F}"/>
                </a:ext>
              </a:extLst>
            </p:cNvPr>
            <p:cNvSpPr/>
            <p:nvPr/>
          </p:nvSpPr>
          <p:spPr>
            <a:xfrm>
              <a:off x="11966697" y="6055398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Minus 150">
              <a:extLst>
                <a:ext uri="{FF2B5EF4-FFF2-40B4-BE49-F238E27FC236}">
                  <a16:creationId xmlns:a16="http://schemas.microsoft.com/office/drawing/2014/main" id="{D955D22C-0B26-4622-926D-E56489D30153}"/>
                </a:ext>
              </a:extLst>
            </p:cNvPr>
            <p:cNvSpPr/>
            <p:nvPr/>
          </p:nvSpPr>
          <p:spPr>
            <a:xfrm>
              <a:off x="11966697" y="6340415"/>
              <a:ext cx="1676396" cy="39909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21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5C3EA2-8A99-4384-BB8A-B084BB208B4A}"/>
              </a:ext>
            </a:extLst>
          </p:cNvPr>
          <p:cNvCxnSpPr>
            <a:cxnSpLocks/>
          </p:cNvCxnSpPr>
          <p:nvPr/>
        </p:nvCxnSpPr>
        <p:spPr>
          <a:xfrm>
            <a:off x="6998299" y="3737301"/>
            <a:ext cx="0" cy="87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097280"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  <a:latin typeface="Gilroy ExtraBold" panose="00000900000000000000" pitchFamily="50" charset="-52"/>
              </a:rPr>
              <a:t>True SQL Server Detective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Denis Reznik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Detective Story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914363" lvl="1" indent="-457182"/>
            <a:r>
              <a:rPr lang="en-US" dirty="0"/>
              <a:t>My CPU is burning but no queries are executing!</a:t>
            </a:r>
          </a:p>
        </p:txBody>
      </p:sp>
    </p:spTree>
    <p:extLst>
      <p:ext uri="{BB962C8B-B14F-4D97-AF65-F5344CB8AC3E}">
        <p14:creationId xmlns:p14="http://schemas.microsoft.com/office/powerpoint/2010/main" val="277617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924-0BE1-4952-B581-98DAB25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847-EA27-406D-80EA-F8F7EA3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No explanation for the consistent 10%-20% of CPU utilization</a:t>
            </a:r>
          </a:p>
          <a:p>
            <a:pPr lvl="1"/>
            <a:r>
              <a:rPr lang="en-US" dirty="0"/>
              <a:t>During the peak load this additional utilization become critical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Let’s check them on Demo</a:t>
            </a:r>
          </a:p>
        </p:txBody>
      </p:sp>
    </p:spTree>
    <p:extLst>
      <p:ext uri="{BB962C8B-B14F-4D97-AF65-F5344CB8AC3E}">
        <p14:creationId xmlns:p14="http://schemas.microsoft.com/office/powerpoint/2010/main" val="5425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CE0E66-7606-474A-970E-0CE0A82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9B29FF5-5B4C-449E-9351-819DAFE71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CPU is burning but no queries are executing!</a:t>
            </a:r>
          </a:p>
        </p:txBody>
      </p:sp>
    </p:spTree>
    <p:extLst>
      <p:ext uri="{BB962C8B-B14F-4D97-AF65-F5344CB8AC3E}">
        <p14:creationId xmlns:p14="http://schemas.microsoft.com/office/powerpoint/2010/main" val="180547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Detective Story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914363" lvl="1" indent="-457182"/>
            <a:r>
              <a:rPr lang="en-US" dirty="0"/>
              <a:t>How deep is the rabbit hole?</a:t>
            </a:r>
          </a:p>
        </p:txBody>
      </p:sp>
    </p:spTree>
    <p:extLst>
      <p:ext uri="{BB962C8B-B14F-4D97-AF65-F5344CB8AC3E}">
        <p14:creationId xmlns:p14="http://schemas.microsoft.com/office/powerpoint/2010/main" val="297492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924-0BE1-4952-B581-98DAB25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847-EA27-406D-80EA-F8F7EA3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Application become slow apparently</a:t>
            </a:r>
          </a:p>
          <a:p>
            <a:pPr lvl="2"/>
            <a:r>
              <a:rPr lang="en-US" dirty="0"/>
              <a:t>In a minute the same operation can be fast again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Query execution is really slow</a:t>
            </a:r>
          </a:p>
          <a:p>
            <a:pPr lvl="1"/>
            <a:r>
              <a:rPr lang="en-US" dirty="0"/>
              <a:t>Running the same query in SSMS is almost instantaneous</a:t>
            </a:r>
          </a:p>
        </p:txBody>
      </p:sp>
    </p:spTree>
    <p:extLst>
      <p:ext uri="{BB962C8B-B14F-4D97-AF65-F5344CB8AC3E}">
        <p14:creationId xmlns:p14="http://schemas.microsoft.com/office/powerpoint/2010/main" val="188068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2"/>
          <p:cNvSpPr/>
          <p:nvPr/>
        </p:nvSpPr>
        <p:spPr>
          <a:xfrm>
            <a:off x="8229600" y="4519290"/>
            <a:ext cx="375920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 - Stored Procedure</a:t>
            </a:r>
          </a:p>
        </p:txBody>
      </p:sp>
      <p:sp>
        <p:nvSpPr>
          <p:cNvPr id="25" name="Прямоугольник 2"/>
          <p:cNvSpPr/>
          <p:nvPr/>
        </p:nvSpPr>
        <p:spPr>
          <a:xfrm>
            <a:off x="959451" y="1770453"/>
            <a:ext cx="4371676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EXEC </a:t>
            </a:r>
            <a:r>
              <a:rPr lang="en-US" sz="1867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ReportSecurityPermissions</a:t>
            </a: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</a:t>
            </a:r>
            <a:r>
              <a:rPr lang="en-US" sz="1867" b="1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UserId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= 1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81803" y="1899078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960876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3988" y="1151007"/>
            <a:ext cx="239343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8978"/>
            <a:r>
              <a:rPr lang="en-US" sz="2667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4597" y="3860796"/>
            <a:ext cx="269209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8978"/>
            <a:r>
              <a:rPr lang="en-US" sz="2133" dirty="0"/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580403" y="5015489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7" y="1245846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1320800" y="5630787"/>
            <a:ext cx="6796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Plan created and cached for the </a:t>
            </a:r>
          </a:p>
          <a:p>
            <a:pPr defTabSz="598978"/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@</a:t>
            </a:r>
            <a:r>
              <a:rPr lang="en-US" sz="2400" b="1" dirty="0" err="1">
                <a:solidFill>
                  <a:srgbClr val="E7E6E6">
                    <a:lumMod val="10000"/>
                  </a:srgbClr>
                </a:solidFill>
              </a:rPr>
              <a:t>UserId</a:t>
            </a:r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 = 1</a:t>
            </a:r>
          </a:p>
        </p:txBody>
      </p:sp>
      <p:sp>
        <p:nvSpPr>
          <p:cNvPr id="35" name="Прямоугольник 14"/>
          <p:cNvSpPr/>
          <p:nvPr/>
        </p:nvSpPr>
        <p:spPr>
          <a:xfrm>
            <a:off x="8468408" y="4884006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4" name="Прямоугольник 2"/>
          <p:cNvSpPr/>
          <p:nvPr/>
        </p:nvSpPr>
        <p:spPr>
          <a:xfrm>
            <a:off x="954495" y="3113356"/>
            <a:ext cx="4371676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EXEC </a:t>
            </a:r>
            <a:r>
              <a:rPr lang="en-US" sz="1867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ReportSecurityPermissions</a:t>
            </a: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</a:t>
            </a:r>
            <a:r>
              <a:rPr lang="en-US" sz="1867" b="1" kern="0" dirty="0" err="1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UserId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 = 22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83852" y="3241981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608376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1313394" y="5630787"/>
            <a:ext cx="6796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Query executes using the query plan created for </a:t>
            </a:r>
          </a:p>
          <a:p>
            <a:pPr defTabSz="598978"/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@</a:t>
            </a:r>
            <a:r>
              <a:rPr lang="en-US" sz="2400" b="1" dirty="0" err="1">
                <a:solidFill>
                  <a:srgbClr val="E7E6E6">
                    <a:lumMod val="10000"/>
                  </a:srgbClr>
                </a:solidFill>
              </a:rPr>
              <a:t>UserId</a:t>
            </a:r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6641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7" grpId="1" animBg="1"/>
      <p:bldP spid="32" grpId="0" animBg="1"/>
      <p:bldP spid="34" grpId="0"/>
      <p:bldP spid="34" grpId="1"/>
      <p:bldP spid="35" grpId="0" animBg="1"/>
      <p:bldP spid="14" grpId="0" animBg="1"/>
      <p:bldP spid="15" grpId="0" animBg="1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"/>
          <p:cNvSpPr/>
          <p:nvPr/>
        </p:nvSpPr>
        <p:spPr>
          <a:xfrm>
            <a:off x="954495" y="3130939"/>
            <a:ext cx="4442213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600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</a:t>
            </a:r>
            <a:r>
              <a:rPr lang="en-US" sz="1600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@Id</a:t>
            </a:r>
          </a:p>
        </p:txBody>
      </p:sp>
      <p:sp>
        <p:nvSpPr>
          <p:cNvPr id="29" name="Прямоугольник 12"/>
          <p:cNvSpPr/>
          <p:nvPr/>
        </p:nvSpPr>
        <p:spPr>
          <a:xfrm>
            <a:off x="8229600" y="4536873"/>
            <a:ext cx="375920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 - Parametrized Query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91200" y="1916662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978459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3988" y="1168589"/>
            <a:ext cx="239343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8978"/>
            <a:r>
              <a:rPr lang="en-US" sz="2667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4597" y="3878379"/>
            <a:ext cx="269209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8978"/>
            <a:r>
              <a:rPr lang="en-US" sz="2133" dirty="0"/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580403" y="5033073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7" y="1263429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1320800" y="5648370"/>
            <a:ext cx="6796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Plan created and cached for the </a:t>
            </a:r>
          </a:p>
          <a:p>
            <a:pPr defTabSz="598978"/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@Id = 1</a:t>
            </a:r>
          </a:p>
        </p:txBody>
      </p:sp>
      <p:sp>
        <p:nvSpPr>
          <p:cNvPr id="35" name="Прямоугольник 14"/>
          <p:cNvSpPr/>
          <p:nvPr/>
        </p:nvSpPr>
        <p:spPr>
          <a:xfrm>
            <a:off x="8468408" y="4901588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83852" y="3272371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625958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1320801" y="5652289"/>
            <a:ext cx="6796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Query executes using the query plan created for </a:t>
            </a:r>
          </a:p>
          <a:p>
            <a:pPr defTabSz="598978"/>
            <a:r>
              <a:rPr lang="en-US" sz="2400" b="1" dirty="0">
                <a:solidFill>
                  <a:srgbClr val="E7E6E6">
                    <a:lumMod val="10000"/>
                  </a:srgbClr>
                </a:solidFill>
              </a:rPr>
              <a:t>@Id = 1</a:t>
            </a:r>
          </a:p>
        </p:txBody>
      </p:sp>
      <p:sp>
        <p:nvSpPr>
          <p:cNvPr id="23" name="Прямоугольник 2"/>
          <p:cNvSpPr/>
          <p:nvPr/>
        </p:nvSpPr>
        <p:spPr>
          <a:xfrm>
            <a:off x="961931" y="1778900"/>
            <a:ext cx="4449647" cy="9597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600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@Id</a:t>
            </a:r>
            <a:endParaRPr lang="en-US" sz="1600" b="1" kern="0" dirty="0">
              <a:solidFill>
                <a:srgbClr val="E7E6E6">
                  <a:lumMod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4" name="Прямоугольник 2"/>
          <p:cNvSpPr/>
          <p:nvPr/>
        </p:nvSpPr>
        <p:spPr>
          <a:xfrm>
            <a:off x="970653" y="1792309"/>
            <a:ext cx="4452125" cy="95064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endParaRPr lang="en-US" sz="1600" dirty="0">
              <a:solidFill>
                <a:srgbClr val="5F5F5F"/>
              </a:solidFill>
            </a:endParaRPr>
          </a:p>
        </p:txBody>
      </p:sp>
      <p:sp>
        <p:nvSpPr>
          <p:cNvPr id="33" name="Прямоугольник 2"/>
          <p:cNvSpPr/>
          <p:nvPr/>
        </p:nvSpPr>
        <p:spPr>
          <a:xfrm>
            <a:off x="970653" y="3130938"/>
            <a:ext cx="4452125" cy="95064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22</a:t>
            </a:r>
            <a:endParaRPr lang="en-US" sz="1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6" grpId="0" animBg="1"/>
      <p:bldP spid="27" grpId="0" animBg="1"/>
      <p:bldP spid="27" grpId="1" animBg="1"/>
      <p:bldP spid="32" grpId="0" animBg="1"/>
      <p:bldP spid="34" grpId="0"/>
      <p:bldP spid="34" grpId="1"/>
      <p:bldP spid="35" grpId="0" animBg="1"/>
      <p:bldP spid="15" grpId="0" animBg="1"/>
      <p:bldP spid="16" grpId="0" animBg="1"/>
      <p:bldP spid="17" grpId="0"/>
      <p:bldP spid="23" grpId="0" animBg="1"/>
      <p:bldP spid="23" grpId="1" animBg="1"/>
      <p:bldP spid="24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2"/>
          <p:cNvSpPr/>
          <p:nvPr/>
        </p:nvSpPr>
        <p:spPr>
          <a:xfrm>
            <a:off x="7924800" y="4290695"/>
            <a:ext cx="4135120" cy="209770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SQL – Multiple Plans</a:t>
            </a:r>
          </a:p>
        </p:txBody>
      </p:sp>
      <p:sp>
        <p:nvSpPr>
          <p:cNvPr id="25" name="Прямоугольник 2"/>
          <p:cNvSpPr/>
          <p:nvPr/>
        </p:nvSpPr>
        <p:spPr>
          <a:xfrm>
            <a:off x="959452" y="1541858"/>
            <a:ext cx="4628549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Стрелка вправо 10"/>
          <p:cNvSpPr/>
          <p:nvPr/>
        </p:nvSpPr>
        <p:spPr>
          <a:xfrm>
            <a:off x="5709668" y="1670483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Блок-схема: ИЛИ 11"/>
          <p:cNvSpPr/>
          <p:nvPr/>
        </p:nvSpPr>
        <p:spPr>
          <a:xfrm>
            <a:off x="7775274" y="1732281"/>
            <a:ext cx="1730868" cy="1732984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3988" y="922412"/>
            <a:ext cx="239343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8978"/>
            <a:r>
              <a:rPr lang="en-US" sz="2667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7757" y="3632201"/>
            <a:ext cx="269209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8978"/>
            <a:r>
              <a:rPr lang="en-US" sz="2133" dirty="0"/>
              <a:t>SQL Server Cache</a:t>
            </a:r>
          </a:p>
        </p:txBody>
      </p:sp>
      <p:sp>
        <p:nvSpPr>
          <p:cNvPr id="31" name="Прямоугольник 14"/>
          <p:cNvSpPr/>
          <p:nvPr/>
        </p:nvSpPr>
        <p:spPr>
          <a:xfrm>
            <a:off x="8463563" y="4786894"/>
            <a:ext cx="3135865" cy="86636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2" name="Выгнутая влево стрелка 15"/>
          <p:cNvSpPr/>
          <p:nvPr/>
        </p:nvSpPr>
        <p:spPr>
          <a:xfrm rot="8277481" flipV="1">
            <a:off x="10224067" y="1017251"/>
            <a:ext cx="1297295" cy="3424452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endParaRPr lang="en-US" sz="3528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17"/>
          <p:cNvSpPr/>
          <p:nvPr/>
        </p:nvSpPr>
        <p:spPr>
          <a:xfrm>
            <a:off x="1320800" y="5402192"/>
            <a:ext cx="6796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New query plan created and cached. Query executed using newly created plan.</a:t>
            </a:r>
            <a:endParaRPr lang="en-US" sz="2400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35" name="Прямоугольник 14"/>
          <p:cNvSpPr/>
          <p:nvPr/>
        </p:nvSpPr>
        <p:spPr>
          <a:xfrm>
            <a:off x="8351568" y="4655411"/>
            <a:ext cx="3359857" cy="111940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14" name="Прямоугольник 2"/>
          <p:cNvSpPr/>
          <p:nvPr/>
        </p:nvSpPr>
        <p:spPr>
          <a:xfrm>
            <a:off x="954497" y="2884761"/>
            <a:ext cx="4633505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22</a:t>
            </a:r>
          </a:p>
        </p:txBody>
      </p:sp>
      <p:sp>
        <p:nvSpPr>
          <p:cNvPr id="15" name="Стрелка вправо 10"/>
          <p:cNvSpPr/>
          <p:nvPr/>
        </p:nvSpPr>
        <p:spPr>
          <a:xfrm>
            <a:off x="5709668" y="3012832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6" name="Стрелка вправо 10"/>
          <p:cNvSpPr/>
          <p:nvPr/>
        </p:nvSpPr>
        <p:spPr>
          <a:xfrm rot="16200000">
            <a:off x="7882793" y="3379781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1320801" y="5402192"/>
            <a:ext cx="6796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New query plan again created and cached. Query executed using newly created plan.</a:t>
            </a:r>
            <a:endParaRPr lang="en-US" sz="2400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18" name="Прямоугольник 2"/>
          <p:cNvSpPr/>
          <p:nvPr/>
        </p:nvSpPr>
        <p:spPr>
          <a:xfrm>
            <a:off x="954496" y="4227663"/>
            <a:ext cx="4628549" cy="9506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1867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SELECT * FROM Users WHERE Id = </a:t>
            </a:r>
            <a:r>
              <a:rPr lang="en-US" sz="1867" b="1" kern="0" dirty="0">
                <a:solidFill>
                  <a:srgbClr val="E7E6E6">
                    <a:lumMod val="25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Стрелка вправо 10"/>
          <p:cNvSpPr/>
          <p:nvPr/>
        </p:nvSpPr>
        <p:spPr>
          <a:xfrm>
            <a:off x="5710908" y="4356288"/>
            <a:ext cx="1524000" cy="693387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791738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0" name="Прямоугольник 17"/>
          <p:cNvSpPr/>
          <p:nvPr/>
        </p:nvSpPr>
        <p:spPr>
          <a:xfrm>
            <a:off x="1320800" y="5402192"/>
            <a:ext cx="6796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8978"/>
            <a:r>
              <a:rPr lang="en-US" sz="2400" dirty="0">
                <a:solidFill>
                  <a:srgbClr val="E7E6E6">
                    <a:lumMod val="10000"/>
                  </a:srgbClr>
                </a:solidFill>
              </a:rPr>
              <a:t>Query executed using the query plan, created for the first query.</a:t>
            </a:r>
            <a:endParaRPr lang="en-US" sz="2400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21" name="Прямоугольник 14"/>
          <p:cNvSpPr/>
          <p:nvPr/>
        </p:nvSpPr>
        <p:spPr>
          <a:xfrm>
            <a:off x="8151338" y="4561526"/>
            <a:ext cx="3695843" cy="1231345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98978">
              <a:defRPr/>
            </a:pPr>
            <a:r>
              <a:rPr lang="en-US" sz="2667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599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7" grpId="1" animBg="1"/>
      <p:bldP spid="27" grpId="2" animBg="1"/>
      <p:bldP spid="32" grpId="0" animBg="1"/>
      <p:bldP spid="32" grpId="1" animBg="1"/>
      <p:bldP spid="32" grpId="2" animBg="1"/>
      <p:bldP spid="32" grpId="3" animBg="1"/>
      <p:bldP spid="34" grpId="0"/>
      <p:bldP spid="34" grpId="1"/>
      <p:bldP spid="35" grpId="0" animBg="1"/>
      <p:bldP spid="14" grpId="0" animBg="1"/>
      <p:bldP spid="15" grpId="0" animBg="1"/>
      <p:bldP spid="16" grpId="0" animBg="1"/>
      <p:bldP spid="17" grpId="0"/>
      <p:bldP spid="17" grpId="1"/>
      <p:bldP spid="18" grpId="0" animBg="1"/>
      <p:bldP spid="19" grpId="0" animBg="1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CE0E66-7606-474A-970E-0CE0A82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9B29FF5-5B4C-449E-9351-819DAFE71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deep is the rabbit hole?</a:t>
            </a:r>
          </a:p>
        </p:txBody>
      </p:sp>
    </p:spTree>
    <p:extLst>
      <p:ext uri="{BB962C8B-B14F-4D97-AF65-F5344CB8AC3E}">
        <p14:creationId xmlns:p14="http://schemas.microsoft.com/office/powerpoint/2010/main" val="40418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82" indent="-457182"/>
            <a:r>
              <a:rPr lang="en-US" dirty="0"/>
              <a:t>Detective Story 1</a:t>
            </a:r>
          </a:p>
          <a:p>
            <a:pPr marL="914363" lvl="1" indent="-457182"/>
            <a:r>
              <a:rPr lang="en-US" dirty="0"/>
              <a:t>Why my query is slow?</a:t>
            </a:r>
          </a:p>
          <a:p>
            <a:pPr marL="457182" indent="-457182"/>
            <a:r>
              <a:rPr lang="en-US" dirty="0"/>
              <a:t>Detective Story 2</a:t>
            </a:r>
          </a:p>
          <a:p>
            <a:pPr marL="914363" lvl="1" indent="-457182"/>
            <a:r>
              <a:rPr lang="en-US" dirty="0"/>
              <a:t>Where is my database?</a:t>
            </a:r>
          </a:p>
          <a:p>
            <a:pPr marL="457182" indent="-457182"/>
            <a:r>
              <a:rPr lang="en-US" dirty="0"/>
              <a:t>Detective Story 3</a:t>
            </a:r>
          </a:p>
          <a:p>
            <a:pPr marL="914363" lvl="1" indent="-457182"/>
            <a:r>
              <a:rPr lang="en-US" dirty="0"/>
              <a:t>File size is not reducing.</a:t>
            </a:r>
          </a:p>
          <a:p>
            <a:pPr marL="457182" indent="-457182"/>
            <a:r>
              <a:rPr lang="en-US" dirty="0"/>
              <a:t>Detective Story 4</a:t>
            </a:r>
          </a:p>
          <a:p>
            <a:pPr marL="914363" lvl="1" indent="-457182"/>
            <a:r>
              <a:rPr lang="en-US" dirty="0"/>
              <a:t>My CPU is burning but no queries are executing!</a:t>
            </a:r>
          </a:p>
          <a:p>
            <a:pPr marL="457182" indent="-457182"/>
            <a:r>
              <a:rPr lang="en-US" dirty="0"/>
              <a:t>Detective Story 5 (?)</a:t>
            </a:r>
          </a:p>
          <a:p>
            <a:pPr marL="914363" lvl="1" indent="-457182"/>
            <a:r>
              <a:rPr lang="en-US" dirty="0"/>
              <a:t>How deep is the rabbit hole?</a:t>
            </a:r>
          </a:p>
          <a:p>
            <a:pPr marL="457182" indent="-45718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2" indent="-457182"/>
            <a:r>
              <a:rPr lang="en-US" dirty="0"/>
              <a:t>Denis Reznik</a:t>
            </a:r>
          </a:p>
          <a:p>
            <a:pPr marL="457182" indent="-457182"/>
            <a:r>
              <a:rPr lang="en-US" dirty="0"/>
              <a:t>Kyiv, Ukraine</a:t>
            </a:r>
          </a:p>
          <a:p>
            <a:pPr marL="457182" indent="-457182"/>
            <a:r>
              <a:rPr lang="en-US" dirty="0"/>
              <a:t>Data Architect at </a:t>
            </a:r>
            <a:r>
              <a:rPr lang="en-US" dirty="0" err="1"/>
              <a:t>Intapp</a:t>
            </a:r>
            <a:endParaRPr lang="en-US" dirty="0"/>
          </a:p>
          <a:p>
            <a:pPr marL="457182" indent="-457182"/>
            <a:r>
              <a:rPr lang="en-US" dirty="0"/>
              <a:t>Microsoft Data Platform MVP</a:t>
            </a:r>
          </a:p>
          <a:p>
            <a:pPr marL="457182" indent="-457182"/>
            <a:r>
              <a:rPr lang="en-US" dirty="0"/>
              <a:t>Co-Founder of Ukrainian Data Community Kyiv (PASS Chapter)</a:t>
            </a:r>
          </a:p>
          <a:p>
            <a:pPr marL="457182" indent="-457182"/>
            <a:r>
              <a:rPr lang="en-US" dirty="0"/>
              <a:t>PASS Regional Mentor, Central and Eastern Europe</a:t>
            </a:r>
          </a:p>
          <a:p>
            <a:pPr marL="457182" indent="-457182"/>
            <a:r>
              <a:rPr lang="en-US" dirty="0"/>
              <a:t>Co-author of “SQL Server MVP Deep Dives vol. 2”</a:t>
            </a:r>
          </a:p>
        </p:txBody>
      </p:sp>
    </p:spTree>
    <p:extLst>
      <p:ext uri="{BB962C8B-B14F-4D97-AF65-F5344CB8AC3E}">
        <p14:creationId xmlns:p14="http://schemas.microsoft.com/office/powerpoint/2010/main" val="7255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556792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Thank You!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38201" y="3579779"/>
            <a:ext cx="10515598" cy="259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Denis Reznik</a:t>
            </a:r>
          </a:p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Twitter: @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denisreznik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Email: denisreznik@gmail.com</a:t>
            </a:r>
          </a:p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Blog: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http://reznik.uneta.com.ua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Facebook: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https://www.facebook.com/denis.reznik.5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algn="l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LinkedIn: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http://ua.linkedin.com/pub/denis-reznik/3/502/234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104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1847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3451740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6347734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2620366" y="2908478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602" y="3194971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7704629" y="2995615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3617" y="5768328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3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82" indent="-457182"/>
            <a:r>
              <a:rPr lang="en-US" dirty="0"/>
              <a:t>Detective Story 1</a:t>
            </a:r>
          </a:p>
          <a:p>
            <a:pPr marL="914363" lvl="1" indent="-457182"/>
            <a:r>
              <a:rPr lang="en-US" dirty="0"/>
              <a:t>Why my query is slow?</a:t>
            </a:r>
          </a:p>
          <a:p>
            <a:pPr marL="457182" indent="-457182"/>
            <a:r>
              <a:rPr lang="en-US" dirty="0"/>
              <a:t>Detective Story 2</a:t>
            </a:r>
          </a:p>
          <a:p>
            <a:pPr marL="914363" lvl="1" indent="-457182"/>
            <a:r>
              <a:rPr lang="en-US" dirty="0"/>
              <a:t>Where is my database, dude?</a:t>
            </a:r>
          </a:p>
          <a:p>
            <a:pPr marL="457182" indent="-457182"/>
            <a:r>
              <a:rPr lang="en-US" dirty="0"/>
              <a:t>Detective Story 3</a:t>
            </a:r>
          </a:p>
          <a:p>
            <a:pPr marL="914363" lvl="1" indent="-457182"/>
            <a:r>
              <a:rPr lang="en-US" dirty="0"/>
              <a:t>File size is not reducing.</a:t>
            </a:r>
          </a:p>
          <a:p>
            <a:pPr marL="457182" indent="-457182"/>
            <a:r>
              <a:rPr lang="en-US" dirty="0"/>
              <a:t>Detective Story 4</a:t>
            </a:r>
          </a:p>
          <a:p>
            <a:pPr marL="914363" lvl="1" indent="-457182"/>
            <a:r>
              <a:rPr lang="en-US" dirty="0"/>
              <a:t>My CPU is burning but no queries are executing!</a:t>
            </a:r>
          </a:p>
          <a:p>
            <a:pPr marL="457182" indent="-457182"/>
            <a:r>
              <a:rPr lang="en-US" dirty="0"/>
              <a:t>Detective Story 5 (?)</a:t>
            </a:r>
          </a:p>
          <a:p>
            <a:pPr marL="914363" lvl="1" indent="-457182"/>
            <a:r>
              <a:rPr lang="en-US" dirty="0"/>
              <a:t>How deep is the rabbit hole?</a:t>
            </a:r>
          </a:p>
          <a:p>
            <a:pPr marL="457182" indent="-45718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Detective Story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my query is slow?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38075" y="2110174"/>
            <a:ext cx="5283200" cy="90851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133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CPU – Cooperative Multitasking</a:t>
            </a:r>
            <a:endParaRPr lang="ru-RU" sz="36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492700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7-конечная звезда 37"/>
          <p:cNvSpPr/>
          <p:nvPr/>
        </p:nvSpPr>
        <p:spPr>
          <a:xfrm>
            <a:off x="10214162" y="2234010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79531" y="1732746"/>
            <a:ext cx="2477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Schedulers (CPUs)</a:t>
            </a:r>
            <a:r>
              <a:rPr lang="ru-RU" sz="2000" dirty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5854" y="1689184"/>
            <a:ext cx="19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48" name="7-конечная звезда 37"/>
          <p:cNvSpPr/>
          <p:nvPr/>
        </p:nvSpPr>
        <p:spPr>
          <a:xfrm>
            <a:off x="10214162" y="3349449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7-конечная звезда 37"/>
          <p:cNvSpPr/>
          <p:nvPr/>
        </p:nvSpPr>
        <p:spPr>
          <a:xfrm>
            <a:off x="10214162" y="4457445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7-конечная звезда 37"/>
          <p:cNvSpPr/>
          <p:nvPr/>
        </p:nvSpPr>
        <p:spPr>
          <a:xfrm>
            <a:off x="10214162" y="5565441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Прямоугольник 29"/>
          <p:cNvSpPr/>
          <p:nvPr/>
        </p:nvSpPr>
        <p:spPr>
          <a:xfrm>
            <a:off x="3093111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29"/>
          <p:cNvSpPr/>
          <p:nvPr/>
        </p:nvSpPr>
        <p:spPr>
          <a:xfrm>
            <a:off x="3735051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Прямоугольник 29"/>
          <p:cNvSpPr/>
          <p:nvPr/>
        </p:nvSpPr>
        <p:spPr>
          <a:xfrm>
            <a:off x="4335462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Прямоугольник 29"/>
          <p:cNvSpPr/>
          <p:nvPr/>
        </p:nvSpPr>
        <p:spPr>
          <a:xfrm>
            <a:off x="4934279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Прямоугольник 29"/>
          <p:cNvSpPr/>
          <p:nvPr/>
        </p:nvSpPr>
        <p:spPr>
          <a:xfrm>
            <a:off x="5534690" y="223695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29"/>
          <p:cNvSpPr/>
          <p:nvPr/>
        </p:nvSpPr>
        <p:spPr>
          <a:xfrm>
            <a:off x="1906960" y="2234010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9"/>
          <p:cNvSpPr/>
          <p:nvPr/>
        </p:nvSpPr>
        <p:spPr>
          <a:xfrm>
            <a:off x="9769071" y="3588201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9"/>
          <p:cNvSpPr/>
          <p:nvPr/>
        </p:nvSpPr>
        <p:spPr>
          <a:xfrm>
            <a:off x="1269451" y="2232433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2359" y="5792300"/>
            <a:ext cx="708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Quantum Length for each Scheduler is </a:t>
            </a:r>
            <a:r>
              <a:rPr lang="en-US" sz="2400" b="1" dirty="0"/>
              <a:t>4 </a:t>
            </a:r>
            <a:r>
              <a:rPr lang="en-US" sz="2400" b="1" dirty="0" err="1"/>
              <a:t>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69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34722 0.02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39653 0.1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44566 0.349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4" y="1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49496 0.512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2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54757 0.023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8" y="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394 L -0.34883 0.00394 C -0.50521 0.00394 -0.6974 -0.05162 -0.6974 -0.0963 L -0.6974 -0.19514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0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59687 0.1925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46914E-7 L 0.64479 0.3493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40" y="17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494E-6 L 0.69705 0.512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2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/>
      <p:bldP spid="52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20" grpId="0" animBg="1"/>
      <p:bldP spid="22" grpId="0" animBg="1"/>
      <p:bldP spid="22" grpId="1" animBg="1"/>
      <p:bldP spid="22" grpId="2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Execution</a:t>
            </a:r>
            <a:br>
              <a:rPr lang="ru-RU" dirty="0"/>
            </a:br>
            <a:endParaRPr lang="ru-RU" sz="3600" dirty="0"/>
          </a:p>
        </p:txBody>
      </p:sp>
      <p:sp>
        <p:nvSpPr>
          <p:cNvPr id="90" name="Стрелка вправо 25">
            <a:extLst>
              <a:ext uri="{FF2B5EF4-FFF2-40B4-BE49-F238E27FC236}">
                <a16:creationId xmlns:a16="http://schemas.microsoft.com/office/drawing/2014/main" id="{1621EFA2-BCC6-4CAF-9D78-D0752D7AC09F}"/>
              </a:ext>
            </a:extLst>
          </p:cNvPr>
          <p:cNvSpPr/>
          <p:nvPr/>
        </p:nvSpPr>
        <p:spPr>
          <a:xfrm rot="1209880">
            <a:off x="5430245" y="2423543"/>
            <a:ext cx="2476382" cy="420970"/>
          </a:xfrm>
          <a:prstGeom prst="rightArrow">
            <a:avLst/>
          </a:prstGeom>
          <a:solidFill>
            <a:srgbClr val="234460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AD4750-31A4-43D4-9B26-D571E985A837}"/>
              </a:ext>
            </a:extLst>
          </p:cNvPr>
          <p:cNvSpPr txBox="1"/>
          <p:nvPr/>
        </p:nvSpPr>
        <p:spPr>
          <a:xfrm rot="1211299">
            <a:off x="5915128" y="2160605"/>
            <a:ext cx="163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Request</a:t>
            </a:r>
          </a:p>
        </p:txBody>
      </p:sp>
      <p:sp>
        <p:nvSpPr>
          <p:cNvPr id="92" name="Овал 27">
            <a:extLst>
              <a:ext uri="{FF2B5EF4-FFF2-40B4-BE49-F238E27FC236}">
                <a16:creationId xmlns:a16="http://schemas.microsoft.com/office/drawing/2014/main" id="{3E4C50A3-F773-485C-9D9D-3A0BED8C147E}"/>
              </a:ext>
            </a:extLst>
          </p:cNvPr>
          <p:cNvSpPr/>
          <p:nvPr/>
        </p:nvSpPr>
        <p:spPr>
          <a:xfrm>
            <a:off x="7940679" y="2159843"/>
            <a:ext cx="3614024" cy="3681729"/>
          </a:xfrm>
          <a:prstGeom prst="ellipse">
            <a:avLst/>
          </a:prstGeom>
          <a:solidFill>
            <a:srgbClr val="234460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93" name="Прямоугольник 28">
            <a:extLst>
              <a:ext uri="{FF2B5EF4-FFF2-40B4-BE49-F238E27FC236}">
                <a16:creationId xmlns:a16="http://schemas.microsoft.com/office/drawing/2014/main" id="{83D6A31E-98D4-4489-B2D5-A27478C849E5}"/>
              </a:ext>
            </a:extLst>
          </p:cNvPr>
          <p:cNvSpPr/>
          <p:nvPr/>
        </p:nvSpPr>
        <p:spPr>
          <a:xfrm>
            <a:off x="8919184" y="3167974"/>
            <a:ext cx="531472" cy="947183"/>
          </a:xfrm>
          <a:prstGeom prst="rect">
            <a:avLst/>
          </a:prstGeom>
          <a:solidFill>
            <a:srgbClr val="A0BBDC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94" name="Прямоугольник 29">
            <a:extLst>
              <a:ext uri="{FF2B5EF4-FFF2-40B4-BE49-F238E27FC236}">
                <a16:creationId xmlns:a16="http://schemas.microsoft.com/office/drawing/2014/main" id="{6C4615E5-E6EF-4BBF-A977-83F0F6E6AB35}"/>
              </a:ext>
            </a:extLst>
          </p:cNvPr>
          <p:cNvSpPr/>
          <p:nvPr/>
        </p:nvSpPr>
        <p:spPr>
          <a:xfrm>
            <a:off x="10079604" y="3167973"/>
            <a:ext cx="531472" cy="947183"/>
          </a:xfrm>
          <a:prstGeom prst="rect">
            <a:avLst/>
          </a:prstGeom>
          <a:solidFill>
            <a:srgbClr val="A0BBDC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95" name="Прямоугольник 30">
            <a:extLst>
              <a:ext uri="{FF2B5EF4-FFF2-40B4-BE49-F238E27FC236}">
                <a16:creationId xmlns:a16="http://schemas.microsoft.com/office/drawing/2014/main" id="{5F441A28-3D6E-4022-8B22-30370D1349A2}"/>
              </a:ext>
            </a:extLst>
          </p:cNvPr>
          <p:cNvSpPr/>
          <p:nvPr/>
        </p:nvSpPr>
        <p:spPr>
          <a:xfrm>
            <a:off x="9542703" y="4461034"/>
            <a:ext cx="531472" cy="947183"/>
          </a:xfrm>
          <a:prstGeom prst="rect">
            <a:avLst/>
          </a:prstGeom>
          <a:solidFill>
            <a:srgbClr val="A0BBDC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9A89EE-1C3C-4DA6-BB2A-3FF8290B504A}"/>
              </a:ext>
            </a:extLst>
          </p:cNvPr>
          <p:cNvSpPr txBox="1"/>
          <p:nvPr/>
        </p:nvSpPr>
        <p:spPr>
          <a:xfrm>
            <a:off x="8271955" y="1157429"/>
            <a:ext cx="3086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sz="3200" b="1" dirty="0">
                <a:solidFill>
                  <a:prstClr val="black"/>
                </a:solidFill>
                <a:latin typeface="Franklin Gothic Book"/>
              </a:rPr>
              <a:t>Thread Pool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D5FFB3-A66C-45CA-96CE-6578DCAF24DF}"/>
              </a:ext>
            </a:extLst>
          </p:cNvPr>
          <p:cNvSpPr txBox="1"/>
          <p:nvPr/>
        </p:nvSpPr>
        <p:spPr>
          <a:xfrm>
            <a:off x="2187705" y="2347977"/>
            <a:ext cx="1700719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Running</a:t>
            </a:r>
            <a:endParaRPr lang="ru-RU" sz="2000" dirty="0">
              <a:solidFill>
                <a:prstClr val="black"/>
              </a:solidFill>
              <a:latin typeface="Franklin Gothic Book"/>
            </a:endParaRPr>
          </a:p>
          <a:p>
            <a:pPr defTabSz="914363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Suspended</a:t>
            </a:r>
            <a:endParaRPr lang="ru-RU" sz="2000" dirty="0">
              <a:solidFill>
                <a:prstClr val="black"/>
              </a:solidFill>
              <a:latin typeface="Franklin Gothic Book"/>
            </a:endParaRPr>
          </a:p>
          <a:p>
            <a:pPr defTabSz="914363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Runnable</a:t>
            </a:r>
          </a:p>
        </p:txBody>
      </p:sp>
      <p:sp>
        <p:nvSpPr>
          <p:cNvPr id="100" name="Стрелка вправо 35">
            <a:extLst>
              <a:ext uri="{FF2B5EF4-FFF2-40B4-BE49-F238E27FC236}">
                <a16:creationId xmlns:a16="http://schemas.microsoft.com/office/drawing/2014/main" id="{B14A69E0-7CB9-45B0-AE9C-754F89D9C9F4}"/>
              </a:ext>
            </a:extLst>
          </p:cNvPr>
          <p:cNvSpPr/>
          <p:nvPr/>
        </p:nvSpPr>
        <p:spPr>
          <a:xfrm rot="1711244">
            <a:off x="7789236" y="2995182"/>
            <a:ext cx="1400931" cy="788125"/>
          </a:xfrm>
          <a:prstGeom prst="rightArrow">
            <a:avLst/>
          </a:prstGeom>
          <a:solidFill>
            <a:srgbClr val="234460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AF2B8-2B22-42C4-BB09-2CEB5496AB39}"/>
              </a:ext>
            </a:extLst>
          </p:cNvPr>
          <p:cNvSpPr txBox="1"/>
          <p:nvPr/>
        </p:nvSpPr>
        <p:spPr>
          <a:xfrm rot="1658913">
            <a:off x="7952782" y="2873866"/>
            <a:ext cx="148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Task(s)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6358AE-E7DA-46B1-B0D9-4F675DE204D6}"/>
              </a:ext>
            </a:extLst>
          </p:cNvPr>
          <p:cNvSpPr txBox="1"/>
          <p:nvPr/>
        </p:nvSpPr>
        <p:spPr>
          <a:xfrm>
            <a:off x="137998" y="2027093"/>
            <a:ext cx="373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2400" dirty="0">
                <a:solidFill>
                  <a:prstClr val="black"/>
                </a:solidFill>
                <a:latin typeface="Franklin Gothic Book"/>
              </a:rPr>
              <a:t>Worker (Thread)</a:t>
            </a:r>
          </a:p>
        </p:txBody>
      </p:sp>
      <p:sp>
        <p:nvSpPr>
          <p:cNvPr id="110" name="Стрелка вправо 25">
            <a:extLst>
              <a:ext uri="{FF2B5EF4-FFF2-40B4-BE49-F238E27FC236}">
                <a16:creationId xmlns:a16="http://schemas.microsoft.com/office/drawing/2014/main" id="{58CAA3D4-4918-4200-94E1-21A293EA5CF5}"/>
              </a:ext>
            </a:extLst>
          </p:cNvPr>
          <p:cNvSpPr/>
          <p:nvPr/>
        </p:nvSpPr>
        <p:spPr>
          <a:xfrm rot="777573">
            <a:off x="3022248" y="1714543"/>
            <a:ext cx="2476382" cy="420970"/>
          </a:xfrm>
          <a:prstGeom prst="rightArrow">
            <a:avLst/>
          </a:prstGeom>
          <a:solidFill>
            <a:srgbClr val="234460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907DAF-AC68-4C5E-B595-32A5A9FE49AC}"/>
              </a:ext>
            </a:extLst>
          </p:cNvPr>
          <p:cNvSpPr txBox="1"/>
          <p:nvPr/>
        </p:nvSpPr>
        <p:spPr>
          <a:xfrm rot="779589">
            <a:off x="3507498" y="1443355"/>
            <a:ext cx="148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Session</a:t>
            </a:r>
          </a:p>
        </p:txBody>
      </p:sp>
      <p:sp>
        <p:nvSpPr>
          <p:cNvPr id="112" name="Стрелка вправо 25">
            <a:extLst>
              <a:ext uri="{FF2B5EF4-FFF2-40B4-BE49-F238E27FC236}">
                <a16:creationId xmlns:a16="http://schemas.microsoft.com/office/drawing/2014/main" id="{AF4C64C7-D3FA-415A-9E6C-3F5FC5BFBEC5}"/>
              </a:ext>
            </a:extLst>
          </p:cNvPr>
          <p:cNvSpPr/>
          <p:nvPr/>
        </p:nvSpPr>
        <p:spPr>
          <a:xfrm>
            <a:off x="518921" y="1409646"/>
            <a:ext cx="2476382" cy="420970"/>
          </a:xfrm>
          <a:prstGeom prst="rightArrow">
            <a:avLst/>
          </a:prstGeom>
          <a:solidFill>
            <a:srgbClr val="234460"/>
          </a:solidFill>
          <a:ln w="25400" cap="flat" cmpd="sng" algn="ctr">
            <a:solidFill>
              <a:srgbClr val="2344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63">
              <a:defRPr/>
            </a:pPr>
            <a:endParaRPr lang="en-US" sz="2000" kern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83F4BB-F1BE-49CC-9643-F6F8E456D5EA}"/>
              </a:ext>
            </a:extLst>
          </p:cNvPr>
          <p:cNvSpPr txBox="1"/>
          <p:nvPr/>
        </p:nvSpPr>
        <p:spPr>
          <a:xfrm>
            <a:off x="667730" y="1146672"/>
            <a:ext cx="217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2000" dirty="0">
                <a:solidFill>
                  <a:prstClr val="black"/>
                </a:solidFill>
                <a:latin typeface="Franklin Gothic Book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8783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63386 -0.048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93" y="-24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3" grpId="0" animBg="1"/>
      <p:bldP spid="93" grpId="1" animBg="1"/>
      <p:bldP spid="93" grpId="2" animBg="1"/>
      <p:bldP spid="100" grpId="0" animBg="1"/>
      <p:bldP spid="101" grpId="0"/>
      <p:bldP spid="109" grpId="0"/>
      <p:bldP spid="110" grpId="0" animBg="1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726279" y="2020047"/>
            <a:ext cx="2792121" cy="90851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914363"/>
            <a:endParaRPr lang="en-US" sz="2133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LCK_M_* Waits</a:t>
            </a:r>
            <a:endParaRPr lang="ru-RU" sz="3600" dirty="0"/>
          </a:p>
        </p:txBody>
      </p:sp>
      <p:sp>
        <p:nvSpPr>
          <p:cNvPr id="38" name="7-конечная звезда 37"/>
          <p:cNvSpPr/>
          <p:nvPr/>
        </p:nvSpPr>
        <p:spPr>
          <a:xfrm>
            <a:off x="9885687" y="2162171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20617" y="1576437"/>
            <a:ext cx="153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Schedulers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9406" y="1599056"/>
            <a:ext cx="19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Runnable Queue</a:t>
            </a:r>
          </a:p>
        </p:txBody>
      </p:sp>
      <p:sp>
        <p:nvSpPr>
          <p:cNvPr id="48" name="7-конечная звезда 37"/>
          <p:cNvSpPr/>
          <p:nvPr/>
        </p:nvSpPr>
        <p:spPr>
          <a:xfrm>
            <a:off x="9885687" y="3323330"/>
            <a:ext cx="1008112" cy="91538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57" name="Прямоугольник 29"/>
          <p:cNvSpPr/>
          <p:nvPr/>
        </p:nvSpPr>
        <p:spPr>
          <a:xfrm>
            <a:off x="6231404" y="2146830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58" name="Прямоугольник 29"/>
          <p:cNvSpPr/>
          <p:nvPr/>
        </p:nvSpPr>
        <p:spPr>
          <a:xfrm>
            <a:off x="6831815" y="2146830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726278" y="3651009"/>
            <a:ext cx="2792123" cy="90851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914363"/>
            <a:endParaRPr lang="en-US" sz="2133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4225" y="3239246"/>
            <a:ext cx="21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Suspended Queue</a:t>
            </a:r>
          </a:p>
        </p:txBody>
      </p:sp>
      <p:sp>
        <p:nvSpPr>
          <p:cNvPr id="22" name="Прямоугольник 29"/>
          <p:cNvSpPr/>
          <p:nvPr/>
        </p:nvSpPr>
        <p:spPr>
          <a:xfrm>
            <a:off x="9440596" y="3498073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2692" y="4367318"/>
            <a:ext cx="2680351" cy="50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3"/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sz="135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363"/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FF0000"/>
                </a:solidFill>
                <a:latin typeface="Consolas" panose="020B0609020204030204" pitchFamily="49" charset="0"/>
              </a:rPr>
              <a:t>'Scott </a:t>
            </a:r>
            <a:r>
              <a:rPr lang="en-US" sz="1351" dirty="0" err="1">
                <a:solidFill>
                  <a:srgbClr val="FF0000"/>
                </a:solidFill>
                <a:latin typeface="Consolas" panose="020B0609020204030204" pitchFamily="49" charset="0"/>
              </a:rPr>
              <a:t>Nall</a:t>
            </a:r>
            <a:r>
              <a:rPr lang="en-US" sz="135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7207" y="5242536"/>
            <a:ext cx="2946400" cy="7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3"/>
            <a:r>
              <a:rPr lang="en-US" sz="135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914363"/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FF0000"/>
                </a:solidFill>
                <a:latin typeface="Consolas" panose="020B0609020204030204" pitchFamily="49" charset="0"/>
              </a:rPr>
              <a:t>'Optimus Prime'</a:t>
            </a:r>
            <a:endParaRPr lang="en-US" sz="135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363"/>
            <a:r>
              <a:rPr lang="en-US" sz="135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35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51" dirty="0">
                <a:solidFill>
                  <a:srgbClr val="808080"/>
                </a:solidFill>
                <a:latin typeface="Consolas" panose="020B0609020204030204" pitchFamily="49" charset="0"/>
              </a:rPr>
              <a:t>= 3</a:t>
            </a:r>
            <a:endParaRPr lang="en-US" sz="135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87156" y="2193589"/>
          <a:ext cx="2680351" cy="14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Id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John Snow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Peter Partner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Scott </a:t>
                      </a:r>
                      <a:r>
                        <a:rPr lang="en-US" sz="1500" dirty="0" err="1"/>
                        <a:t>Nall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Jane Dow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32284" y="4307113"/>
            <a:ext cx="4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151961" y="1345363"/>
            <a:ext cx="13641" cy="53221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2211" y="1758362"/>
            <a:ext cx="21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0709" y="5237933"/>
            <a:ext cx="4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5" name="Прямоугольник 29"/>
          <p:cNvSpPr/>
          <p:nvPr/>
        </p:nvSpPr>
        <p:spPr>
          <a:xfrm>
            <a:off x="5632917" y="2143882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46" name="Прямоугольник 29"/>
          <p:cNvSpPr/>
          <p:nvPr/>
        </p:nvSpPr>
        <p:spPr>
          <a:xfrm>
            <a:off x="6905195" y="3781228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691298" y="2193589"/>
          <a:ext cx="2680351" cy="14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Id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John Snow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Peter Partner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Optimus Prime</a:t>
                      </a:r>
                      <a:endParaRPr lang="en-US" sz="15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Jane Dow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70938" y="4476196"/>
            <a:ext cx="10285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LCK_M_X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06339" y="4174706"/>
            <a:ext cx="10285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LCK_M_X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Прямоугольник 29"/>
          <p:cNvSpPr/>
          <p:nvPr/>
        </p:nvSpPr>
        <p:spPr>
          <a:xfrm>
            <a:off x="5032507" y="2128124"/>
            <a:ext cx="360040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8594" y="3050212"/>
            <a:ext cx="24938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3"/>
            <a:r>
              <a:rPr lang="en-US" sz="1351" b="1" dirty="0">
                <a:solidFill>
                  <a:srgbClr val="FF0000"/>
                </a:solidFill>
                <a:latin typeface="Calibri" panose="020F0502020204030204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33112" y="3050213"/>
            <a:ext cx="26642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3"/>
            <a:r>
              <a:rPr lang="en-US" sz="1351" b="1" dirty="0">
                <a:solidFill>
                  <a:srgbClr val="00B050"/>
                </a:solidFill>
                <a:latin typeface="Calibri" panose="020F0502020204030204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918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4.93827E-7 L 0.21386 0.0297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8" y="14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78E-6 4.93827E-7 L 0.26324 0.196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2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6667E-6 L -0.10416 -1.66667E-6 C -0.15104 -1.66667E-6 -0.20822 0.0108 -0.20822 0.01948 L -0.20822 0.03916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1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2.53086E-6 L -0.15364 -0.24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-120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7 -8.02469E-7 L 0.31239 0.197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4" y="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1.11111E-6 L 0.36143 0.0324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6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22" grpId="0" animBg="1"/>
      <p:bldP spid="22" grpId="1" animBg="1"/>
      <p:bldP spid="22" grpId="2" animBg="1"/>
      <p:bldP spid="27" grpId="0"/>
      <p:bldP spid="28" grpId="0"/>
      <p:bldP spid="42" grpId="0"/>
      <p:bldP spid="44" grpId="0"/>
      <p:bldP spid="45" grpId="0" animBg="1"/>
      <p:bldP spid="46" grpId="0" animBg="1"/>
      <p:bldP spid="46" grpId="1" animBg="1"/>
      <p:bldP spid="46" grpId="2" animBg="1"/>
      <p:bldP spid="51" grpId="0"/>
      <p:bldP spid="51" grpId="1"/>
      <p:bldP spid="61" grpId="0"/>
      <p:bldP spid="61" grpId="1"/>
      <p:bldP spid="62" grpId="0" animBg="1"/>
      <p:bldP spid="62" grpId="1" animBg="1"/>
      <p:bldP spid="62" grpId="2" animBg="1"/>
      <p:bldP spid="40" grpId="0"/>
      <p:bldP spid="40" grpId="1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924-0BE1-4952-B581-98DAB25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6847-EA27-406D-80EA-F8F7EA3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  <a:p>
            <a:pPr lvl="1"/>
            <a:r>
              <a:rPr lang="en-US" dirty="0"/>
              <a:t>Everything is slow</a:t>
            </a:r>
          </a:p>
          <a:p>
            <a:pPr lvl="1"/>
            <a:r>
              <a:rPr lang="en-US" dirty="0"/>
              <a:t>System is not working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Query Timeout errors</a:t>
            </a:r>
          </a:p>
          <a:p>
            <a:pPr lvl="1"/>
            <a:r>
              <a:rPr lang="en-US" dirty="0"/>
              <a:t>Connection Timeout Errors</a:t>
            </a:r>
          </a:p>
          <a:p>
            <a:pPr lvl="1"/>
            <a:r>
              <a:rPr lang="en-US" dirty="0"/>
              <a:t>Long-Running Queries</a:t>
            </a:r>
          </a:p>
        </p:txBody>
      </p:sp>
    </p:spTree>
    <p:extLst>
      <p:ext uri="{BB962C8B-B14F-4D97-AF65-F5344CB8AC3E}">
        <p14:creationId xmlns:p14="http://schemas.microsoft.com/office/powerpoint/2010/main" val="438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1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78C563CD-E72D-43CA-AC96-6ED81390447C}" vid="{1DFF84F5-054D-4DE0-AE70-1B957724EF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133827-5E4E-497E-BC73-7DD891762E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049ED1-E5C3-4450-B371-CBF515A438AF}">
  <ds:schemaRefs>
    <ds:schemaRef ds:uri="http://schemas.microsoft.com/office/2006/metadata/properties"/>
    <ds:schemaRef ds:uri="http://purl.org/dc/elements/1.1/"/>
    <ds:schemaRef ds:uri="1e38a84a-0a9d-4fd2-8f3e-b3572424a079"/>
    <ds:schemaRef ds:uri="1f0a140a-8aea-4c2f-8328-a34ab5a9c708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238BDB-A9B6-48D1-835F-EBB489B5E933}"/>
</file>

<file path=docProps/app.xml><?xml version="1.0" encoding="utf-8"?>
<Properties xmlns="http://schemas.openxmlformats.org/officeDocument/2006/extended-properties" xmlns:vt="http://schemas.openxmlformats.org/officeDocument/2006/docPropsVTypes">
  <Template>Prezentacja10</Template>
  <TotalTime>3386</TotalTime>
  <Words>906</Words>
  <Application>Microsoft Office PowerPoint</Application>
  <PresentationFormat>Widescreen</PresentationFormat>
  <Paragraphs>250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Franklin Gothic Book</vt:lpstr>
      <vt:lpstr>Gilroy ExtraBold</vt:lpstr>
      <vt:lpstr>Motyw1</vt:lpstr>
      <vt:lpstr>PowerPoint Presentation</vt:lpstr>
      <vt:lpstr>True SQL Server Detective</vt:lpstr>
      <vt:lpstr>About Me</vt:lpstr>
      <vt:lpstr>Agenda</vt:lpstr>
      <vt:lpstr>Detective Story 1</vt:lpstr>
      <vt:lpstr>CPU – Cooperative Multitasking</vt:lpstr>
      <vt:lpstr>Query Execution </vt:lpstr>
      <vt:lpstr>LCK_M_* Waits</vt:lpstr>
      <vt:lpstr>Case Details</vt:lpstr>
      <vt:lpstr>DEMO</vt:lpstr>
      <vt:lpstr>Detective Story 2</vt:lpstr>
      <vt:lpstr>Case Details</vt:lpstr>
      <vt:lpstr>DEMO</vt:lpstr>
      <vt:lpstr>Detective Story 3</vt:lpstr>
      <vt:lpstr>Case Details</vt:lpstr>
      <vt:lpstr>DEMO</vt:lpstr>
      <vt:lpstr>Index</vt:lpstr>
      <vt:lpstr>Allocation Units</vt:lpstr>
      <vt:lpstr>Allocation Units</vt:lpstr>
      <vt:lpstr>Detective Story 4</vt:lpstr>
      <vt:lpstr>Case Details</vt:lpstr>
      <vt:lpstr>DEMO</vt:lpstr>
      <vt:lpstr>Detective Story 5</vt:lpstr>
      <vt:lpstr>Case Details</vt:lpstr>
      <vt:lpstr>Parameter Sniffing - Stored Procedure</vt:lpstr>
      <vt:lpstr>Parameter Sniffing - Parametrized Query</vt:lpstr>
      <vt:lpstr>Dynamic SQL – Multiple Plans</vt:lpstr>
      <vt:lpstr>DEMO</vt:lpstr>
      <vt:lpstr>Summary</vt:lpstr>
      <vt:lpstr>Thank You!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Libera</dc:creator>
  <cp:lastModifiedBy>Denis Reznik</cp:lastModifiedBy>
  <cp:revision>234</cp:revision>
  <dcterms:created xsi:type="dcterms:W3CDTF">2011-11-24T02:19:03Z</dcterms:created>
  <dcterms:modified xsi:type="dcterms:W3CDTF">2019-05-15T11:28:59Z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