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93" r:id="rId2"/>
    <p:sldId id="290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6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5501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2019-05-14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2019-05-14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2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211960" y="6458500"/>
            <a:ext cx="1080120" cy="2874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990928" y="6436649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Pbm6Fn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ghettidba/ExtendedTSQLCollector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ghettidba/XESmartTarget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paghettidba.com/2014/12/12/monitoring-blocking-and-deadlocking-with-extended-t-sql-collector/" TargetMode="External"/><Relationship Id="rId2" Type="http://schemas.openxmlformats.org/officeDocument/2006/relationships/hyperlink" Target="https://github.com/spaghettidba/ExtendedTSQLCollec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qlskills.com/blogs/bobb/reacting-to-xevents-in-almost-real-time/" TargetMode="External"/><Relationship Id="rId5" Type="http://schemas.openxmlformats.org/officeDocument/2006/relationships/hyperlink" Target="http://spaghettidba.com/2015/04/20/tracking-table-usage-and-identifying-unused-objects/" TargetMode="External"/><Relationship Id="rId4" Type="http://schemas.openxmlformats.org/officeDocument/2006/relationships/hyperlink" Target="https://github.com/spaghettidba/XESmartTarg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paghettidba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spaghettidba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382EB2EC-3C0E-4290-A9F2-426144BCED76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Extended Events - Concepts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5" name="Content Placeholder 46">
            <a:extLst>
              <a:ext uri="{FF2B5EF4-FFF2-40B4-BE49-F238E27FC236}">
                <a16:creationId xmlns:a16="http://schemas.microsoft.com/office/drawing/2014/main" id="{729364C1-2FAE-4556-AA79-F0E3F176E675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Session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Defines what we want to capture and how we do it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Events + Fields + Actions = Session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16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Target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 consumer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Several types of targets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Multiple targets for the same session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session does not necessarily need a target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7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7">
            <a:extLst>
              <a:ext uri="{FF2B5EF4-FFF2-40B4-BE49-F238E27FC236}">
                <a16:creationId xmlns:a16="http://schemas.microsoft.com/office/drawing/2014/main" id="{23574EFD-89F8-4829-A43D-E618689AEFA1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Extended Events - Concepts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B9909663-69DC-4D83-89D8-DCAA981FC8AF}"/>
              </a:ext>
            </a:extLst>
          </p:cNvPr>
          <p:cNvSpPr txBox="1">
            <a:spLocks/>
          </p:cNvSpPr>
          <p:nvPr/>
        </p:nvSpPr>
        <p:spPr>
          <a:xfrm>
            <a:off x="536103" y="1224993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Targets</a:t>
            </a: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BOL describes 6 types of targets: </a:t>
            </a: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https://goo.gl/Pbm6Fn</a:t>
            </a: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C94813-69A4-41FA-B701-AE52E4591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05469"/>
              </p:ext>
            </p:extLst>
          </p:nvPr>
        </p:nvGraphicFramePr>
        <p:xfrm>
          <a:off x="1035479" y="2177480"/>
          <a:ext cx="8001017" cy="3662353"/>
        </p:xfrm>
        <a:graphic>
          <a:graphicData uri="http://schemas.openxmlformats.org/drawingml/2006/table">
            <a:tbl>
              <a:tblPr firstRow="1" bandRow="1"/>
              <a:tblGrid>
                <a:gridCol w="1296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4198">
                  <a:extLst>
                    <a:ext uri="{9D8B030D-6E8A-4147-A177-3AD203B41FA5}">
                      <a16:colId xmlns:a16="http://schemas.microsoft.com/office/drawing/2014/main" val="2055114615"/>
                    </a:ext>
                  </a:extLst>
                </a:gridCol>
              </a:tblGrid>
              <a:tr h="468226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  <a:cs typeface="Segoe"/>
                        </a:rPr>
                        <a:t>Name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413A"/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bg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  <a:cs typeface="Segoe"/>
                        </a:rPr>
                        <a:t>Description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4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226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5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Ring buffer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5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Use to hold the event data in memory from a first-in-first-out (FIFO) basis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226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5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Event file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5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Use to write event session output from complete memory buffers to disk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226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5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Event pairing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5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Use to determine when a specified paired event does not occur in a matched set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621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5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Event Tracing for Windows (ETW)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5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Use to correlate SQL Server events with Windows operating system or application event data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226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5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Event Counter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5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Counts all specified events that occur during an Extended Events session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23723"/>
                  </a:ext>
                </a:extLst>
              </a:tr>
              <a:tr h="468226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5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Histogram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5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Use to count the number of times that a specified event occurs</a:t>
                      </a:r>
                    </a:p>
                  </a:txBody>
                  <a:tcPr marL="115203" marR="115203" marT="43201" marB="43201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22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61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DD0E6518-7F5D-412C-959A-EBF622C66975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Missing something?</a:t>
            </a:r>
          </a:p>
        </p:txBody>
      </p:sp>
      <p:sp>
        <p:nvSpPr>
          <p:cNvPr id="5" name="Content Placeholder 46">
            <a:extLst>
              <a:ext uri="{FF2B5EF4-FFF2-40B4-BE49-F238E27FC236}">
                <a16:creationId xmlns:a16="http://schemas.microsoft.com/office/drawing/2014/main" id="{7912D845-604F-4675-BBD7-C7CE2F7FB80F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No built-in alerting target</a:t>
            </a: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Connect item for SB target (Won’t fix)</a:t>
            </a: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it-IT" sz="2016" b="0" i="0" u="none" strike="noStrike" kern="1200" cap="none" spc="0" normalizeH="0" baseline="0" noProof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16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Possible solutions: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Post-process the target </a:t>
            </a: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  <a:sym typeface="Wingdings" panose="05000000000000000000" pitchFamily="2" charset="2"/>
              </a:rPr>
              <a:t> not fast enough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  <a:sym typeface="Wingdings" panose="05000000000000000000" pitchFamily="2" charset="2"/>
              </a:rPr>
              <a:t>Poll the target for changes  ugly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  <a:sym typeface="Wingdings" panose="05000000000000000000" pitchFamily="2" charset="2"/>
              </a:rPr>
              <a:t>Use something else</a:t>
            </a:r>
          </a:p>
          <a:p>
            <a:pPr marL="1522070" marR="0" lvl="3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  <a:sym typeface="Wingdings" panose="05000000000000000000" pitchFamily="2" charset="2"/>
              </a:rPr>
              <a:t>Alerts</a:t>
            </a:r>
          </a:p>
          <a:p>
            <a:pPr marL="1522070" marR="0" lvl="3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  <a:sym typeface="Wingdings" panose="05000000000000000000" pitchFamily="2" charset="2"/>
              </a:rPr>
              <a:t>Event notifications</a:t>
            </a:r>
            <a:endParaRPr kumimoji="0" lang="en-US" sz="1764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59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7">
            <a:extLst>
              <a:ext uri="{FF2B5EF4-FFF2-40B4-BE49-F238E27FC236}">
                <a16:creationId xmlns:a16="http://schemas.microsoft.com/office/drawing/2014/main" id="{2FC3880F-A29E-4A47-B769-5117ABB7C9A9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A Hidden Target Type?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AF58B67A-6B4D-4374-93A8-9A5B8B991D8D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Watch Live Data</a:t>
            </a: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does it work behind the covers?</a:t>
            </a: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it-IT" sz="2016" b="0" i="0" u="none" strike="noStrike" kern="1200" cap="none" spc="0" normalizeH="0" baseline="0" noProof="0">
              <a:ln>
                <a:noFill/>
              </a:ln>
              <a:solidFill>
                <a:srgbClr val="AF272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it-IT" sz="2016" b="0" i="0" u="none" strike="noStrike" kern="1200" cap="none" spc="0" normalizeH="0" baseline="0" noProof="0">
                <a:ln>
                  <a:noFill/>
                </a:ln>
                <a:solidFill>
                  <a:srgbClr val="AF272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it-IT" sz="201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2016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endParaRPr kumimoji="0" lang="it-IT" sz="201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it-IT" sz="2016" b="0" i="0" u="none" strike="noStrike" kern="1200" cap="none" spc="0" normalizeH="0" baseline="0" noProof="0">
                <a:ln>
                  <a:noFill/>
                </a:ln>
                <a:solidFill>
                  <a:srgbClr val="AF272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it-IT" sz="201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2016" b="0" i="0" u="none" strike="noStrike" kern="1200" cap="none" spc="0" normalizeH="0" baseline="0" noProof="0">
                <a:ln>
                  <a:noFill/>
                </a:ln>
                <a:solidFill>
                  <a:srgbClr val="AF272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sys.dm_xe_session_targets</a:t>
            </a: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C9250-5ECB-4230-8106-8DA3E851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3" y="3965729"/>
            <a:ext cx="8792395" cy="13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4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65BB36C-53E7-4DB9-9C57-4FC80C315BC6}"/>
              </a:ext>
            </a:extLst>
          </p:cNvPr>
          <p:cNvSpPr txBox="1">
            <a:spLocks/>
          </p:cNvSpPr>
          <p:nvPr/>
        </p:nvSpPr>
        <p:spPr>
          <a:xfrm>
            <a:off x="360364" y="360363"/>
            <a:ext cx="8604124" cy="57594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576026" rtl="0" eaLnBrk="1" latinLnBrk="0" hangingPunct="1">
              <a:spcBef>
                <a:spcPct val="0"/>
              </a:spcBef>
              <a:buNone/>
              <a:defRPr sz="6000" b="0" i="0" kern="1200" cap="none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0" marR="0" lvl="0" indent="0" algn="r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BF6F"/>
                </a:solidFill>
                <a:effectLst/>
                <a:uLnTx/>
                <a:uFillTx/>
                <a:latin typeface="Segoe UI"/>
                <a:ea typeface="+mj-ea"/>
                <a:cs typeface="Arial"/>
              </a:rPr>
              <a:t>DEMO</a:t>
            </a:r>
            <a:b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BF6F"/>
                </a:solidFill>
                <a:effectLst/>
                <a:uLnTx/>
                <a:uFillTx/>
                <a:latin typeface="Segoe UI"/>
                <a:ea typeface="+mj-ea"/>
                <a:cs typeface="Arial"/>
              </a:rPr>
            </a:b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j-ea"/>
                <a:cs typeface="Segoe UI Light" charset="0"/>
              </a:rPr>
              <a:t>Streaming API:</a:t>
            </a:r>
            <a:b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j-ea"/>
                <a:cs typeface="Segoe UI Light" charset="0"/>
              </a:rPr>
            </a:b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j-ea"/>
                <a:cs typeface="Segoe UI Light" charset="0"/>
              </a:rPr>
              <a:t>Displaying Captured Events</a:t>
            </a:r>
            <a:endParaRPr kumimoji="0" lang="en-US" sz="252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j-ea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9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963DE805-D9F0-4AF2-AA7C-36A05C30B944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Streaming API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5" name="Content Placeholder 46">
            <a:extLst>
              <a:ext uri="{FF2B5EF4-FFF2-40B4-BE49-F238E27FC236}">
                <a16:creationId xmlns:a16="http://schemas.microsoft.com/office/drawing/2014/main" id="{68A852B1-50CB-43C1-AF45-D4D46E21373C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What we have seen: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Events showed up in a queue to be processed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 XML shredding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Fields and actions are available as properties of the event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978D1E41-7435-43B0-B1F5-646C534A0721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Streaming API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5" name="Content Placeholder 46">
            <a:extLst>
              <a:ext uri="{FF2B5EF4-FFF2-40B4-BE49-F238E27FC236}">
                <a16:creationId xmlns:a16="http://schemas.microsoft.com/office/drawing/2014/main" id="{8442C764-5B70-4827-B2C8-D59DFFE59C99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Possible Applications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Watch events as they occur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Perform actions in response to an event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Alert when specific events are raised</a:t>
            </a:r>
          </a:p>
          <a:p>
            <a:pPr marL="1728079" marR="0" lvl="3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(Does not make sense for all events)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Save events to a target database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same API can also be used to open .xel files</a:t>
            </a:r>
          </a:p>
          <a:p>
            <a:pPr marL="1728079" marR="0" lvl="3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1764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4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ECAFD1-8E88-4ED5-8B68-C5AFBE87B3D5}"/>
              </a:ext>
            </a:extLst>
          </p:cNvPr>
          <p:cNvSpPr txBox="1">
            <a:spLocks/>
          </p:cNvSpPr>
          <p:nvPr/>
        </p:nvSpPr>
        <p:spPr>
          <a:xfrm>
            <a:off x="360364" y="360363"/>
            <a:ext cx="8604124" cy="57594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576026" rtl="0" eaLnBrk="1" latinLnBrk="0" hangingPunct="1">
              <a:spcBef>
                <a:spcPct val="0"/>
              </a:spcBef>
              <a:buNone/>
              <a:defRPr sz="6000" b="0" i="0" kern="1200" cap="none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0" marR="0" lvl="0" indent="0" algn="r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BF6F"/>
                </a:solidFill>
                <a:effectLst/>
                <a:uLnTx/>
                <a:uFillTx/>
                <a:latin typeface="Segoe UI"/>
                <a:ea typeface="+mj-ea"/>
                <a:cs typeface="Arial"/>
              </a:rPr>
              <a:t>DEMO</a:t>
            </a:r>
            <a:b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BF6F"/>
                </a:solidFill>
                <a:effectLst/>
                <a:uLnTx/>
                <a:uFillTx/>
                <a:latin typeface="Segoe UI"/>
                <a:ea typeface="+mj-ea"/>
                <a:cs typeface="Arial"/>
              </a:rPr>
            </a:b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j-ea"/>
                <a:cs typeface="Segoe UI Light" charset="0"/>
              </a:rPr>
              <a:t>Streaming API:</a:t>
            </a:r>
            <a:b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j-ea"/>
                <a:cs typeface="Segoe UI Light" charset="0"/>
              </a:rPr>
            </a:b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j-ea"/>
                <a:cs typeface="Segoe UI Light" charset="0"/>
              </a:rPr>
              <a:t>Replaying a Workload</a:t>
            </a:r>
            <a:endParaRPr kumimoji="0" lang="en-US" sz="252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j-ea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2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A35879F1-5989-44FB-B7D9-4C45686C8B10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Streaming API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5" name="Content Placeholder 46">
            <a:extLst>
              <a:ext uri="{FF2B5EF4-FFF2-40B4-BE49-F238E27FC236}">
                <a16:creationId xmlns:a16="http://schemas.microsoft.com/office/drawing/2014/main" id="{21CCBCA3-F199-4B1F-881F-45B7EC81C978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Nice, </a:t>
            </a: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but…</a:t>
            </a: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Not fully available in the T-SQL realm</a:t>
            </a: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016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DBAs need to learn C# ???</a:t>
            </a: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016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Streaming API is available in PowerShell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SQLAgent job with PoSh step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Background process running PoSh script</a:t>
            </a:r>
            <a:endParaRPr kumimoji="0" lang="en-US" sz="1764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F32B84-9970-40E0-AD8C-94E81D10B9F0}"/>
              </a:ext>
            </a:extLst>
          </p:cNvPr>
          <p:cNvSpPr txBox="1">
            <a:spLocks/>
          </p:cNvSpPr>
          <p:nvPr/>
        </p:nvSpPr>
        <p:spPr>
          <a:xfrm>
            <a:off x="360364" y="360363"/>
            <a:ext cx="8604124" cy="57594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576026" rtl="0" eaLnBrk="1" latinLnBrk="0" hangingPunct="1">
              <a:spcBef>
                <a:spcPct val="0"/>
              </a:spcBef>
              <a:buNone/>
              <a:defRPr sz="6000" b="0" i="0" kern="1200" cap="none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0" marR="0" lvl="0" indent="0" algn="r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BF6F"/>
                </a:solidFill>
                <a:effectLst/>
                <a:uLnTx/>
                <a:uFillTx/>
                <a:latin typeface="Segoe UI"/>
                <a:ea typeface="+mj-ea"/>
                <a:cs typeface="Arial"/>
              </a:rPr>
              <a:t>DEMO</a:t>
            </a:r>
            <a:b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BF6F"/>
                </a:solidFill>
                <a:effectLst/>
                <a:uLnTx/>
                <a:uFillTx/>
                <a:latin typeface="Segoe UI"/>
                <a:ea typeface="+mj-ea"/>
                <a:cs typeface="Arial"/>
              </a:rPr>
            </a:b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j-ea"/>
                <a:cs typeface="Segoe UI Light" charset="0"/>
              </a:rPr>
              <a:t>Powershell API:</a:t>
            </a:r>
            <a:b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j-ea"/>
                <a:cs typeface="Segoe UI Light" charset="0"/>
              </a:rPr>
            </a:b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j-ea"/>
                <a:cs typeface="Segoe UI Light" charset="0"/>
              </a:rPr>
              <a:t>Capturing Logon Events</a:t>
            </a:r>
            <a:endParaRPr kumimoji="0" lang="en-US" sz="252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j-ea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8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Segoe UI" panose="020B0502040204020203" pitchFamily="34" charset="0"/>
                <a:cs typeface="Segoe UI" panose="020B0502040204020203" pitchFamily="34" charset="0"/>
              </a:rPr>
              <a:t>Responding to Extended Events </a:t>
            </a:r>
            <a:br>
              <a:rPr lang="en-US" sz="4400" b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b="0" dirty="0">
                <a:latin typeface="Segoe UI" panose="020B0502040204020203" pitchFamily="34" charset="0"/>
                <a:cs typeface="Segoe UI" panose="020B0502040204020203" pitchFamily="34" charset="0"/>
              </a:rPr>
              <a:t>in Near Real-Time</a:t>
            </a:r>
            <a:endParaRPr lang="pl-PL" sz="4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572000" y="5661248"/>
            <a:ext cx="6400800" cy="432048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00B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Gianluca Sartori</a:t>
            </a:r>
            <a:endParaRPr lang="pl-PL" b="0" dirty="0">
              <a:solidFill>
                <a:srgbClr val="00B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C4B4431F-6733-4567-BA99-039B231E4CC6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Streaming Extended Events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5" name="Content Placeholder 46">
            <a:extLst>
              <a:ext uri="{FF2B5EF4-FFF2-40B4-BE49-F238E27FC236}">
                <a16:creationId xmlns:a16="http://schemas.microsoft.com/office/drawing/2014/main" id="{A5E8B5A1-4589-41CB-BCA2-AE93A03512FA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Saving events to a database table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Capture some performance data, save to a databases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Sounds familiar, doesn’t it?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Collector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Needs a specialized Collector Type for XE stream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5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5D885BBA-9BCB-4231-AD5C-951957B20F20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Introducing Extended T-SQL Collector</a:t>
            </a:r>
          </a:p>
        </p:txBody>
      </p:sp>
      <p:sp>
        <p:nvSpPr>
          <p:cNvPr id="5" name="Content Placeholder 46">
            <a:extLst>
              <a:ext uri="{FF2B5EF4-FFF2-40B4-BE49-F238E27FC236}">
                <a16:creationId xmlns:a16="http://schemas.microsoft.com/office/drawing/2014/main" id="{955B687C-1C5A-4D51-9D96-ED851C2142AA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Provides a GUI for the Data Collector</a:t>
            </a: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Incorporates 2 new collector types:</a:t>
            </a:r>
          </a:p>
          <a:p>
            <a:pPr marL="854075" marR="0" lvl="3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739775" algn="l"/>
              </a:tabLst>
              <a:defRPr/>
            </a:pPr>
            <a:r>
              <a: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Extended TSQL Collector Type</a:t>
            </a:r>
          </a:p>
          <a:p>
            <a:pPr marL="1858085" marR="0" lvl="4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Adds support for LOB columns</a:t>
            </a:r>
          </a:p>
          <a:p>
            <a:pPr marL="1727200" marR="0" lvl="3" indent="-873125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Extended XE Reader Collector Type</a:t>
            </a:r>
          </a:p>
          <a:p>
            <a:pPr marL="1858085" marR="0" lvl="4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Reads data from Extended Events sessions</a:t>
            </a:r>
          </a:p>
          <a:p>
            <a:pPr marL="1858085" marR="0" lvl="4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Incorporates alerting</a:t>
            </a: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Free and Open Source</a:t>
            </a:r>
          </a:p>
          <a:p>
            <a:pPr marL="576027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https://github.com/spaghettidba/ExtendedTSQLCollector</a:t>
            </a: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225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4AC3F4-1CD4-4B67-9B45-F661524F30D8}"/>
              </a:ext>
            </a:extLst>
          </p:cNvPr>
          <p:cNvSpPr txBox="1">
            <a:spLocks/>
          </p:cNvSpPr>
          <p:nvPr/>
        </p:nvSpPr>
        <p:spPr>
          <a:xfrm>
            <a:off x="360364" y="360363"/>
            <a:ext cx="8604124" cy="57594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576026" rtl="0" eaLnBrk="1" latinLnBrk="0" hangingPunct="1">
              <a:spcBef>
                <a:spcPct val="0"/>
              </a:spcBef>
              <a:buNone/>
              <a:defRPr sz="6000" b="0" i="0" kern="1200" cap="none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0" marR="0" lvl="0" indent="0" algn="r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BF6F"/>
                </a:solidFill>
                <a:effectLst/>
                <a:uLnTx/>
                <a:uFillTx/>
                <a:latin typeface="Segoe UI"/>
                <a:ea typeface="+mj-ea"/>
                <a:cs typeface="Arial"/>
              </a:rPr>
              <a:t>DEMO</a:t>
            </a:r>
            <a:b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BF6F"/>
                </a:solidFill>
                <a:effectLst/>
                <a:uLnTx/>
                <a:uFillTx/>
                <a:latin typeface="Segoe UI"/>
                <a:ea typeface="+mj-ea"/>
                <a:cs typeface="Arial"/>
              </a:rPr>
            </a:b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j-ea"/>
                <a:cs typeface="Segoe UI Light" charset="0"/>
              </a:rPr>
              <a:t>Extended TSQL Collector</a:t>
            </a:r>
            <a:endParaRPr kumimoji="0" lang="en-US" sz="252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j-ea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05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01E15E5E-910F-4C46-AD1D-760606311CC1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Introducing XE Smart Target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5" name="Content Placeholder 46">
            <a:extLst>
              <a:ext uri="{FF2B5EF4-FFF2-40B4-BE49-F238E27FC236}">
                <a16:creationId xmlns:a16="http://schemas.microsoft.com/office/drawing/2014/main" id="{F0D085D2-3B24-4AE7-ADDB-54252E9F7755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Provides a way to process Extended Events with no coding required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Capabilities: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Write event data to database tables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Pre-aggregate and filter events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Aggregate events with existing data in target table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Alert via email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Extensible design (code your own responses)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Free and Open Source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https://github.com/spaghettidba/XESmartTarget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331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F1CB6A-5C75-4B2B-BC36-DB681DC0BFB1}"/>
              </a:ext>
            </a:extLst>
          </p:cNvPr>
          <p:cNvSpPr txBox="1">
            <a:spLocks/>
          </p:cNvSpPr>
          <p:nvPr/>
        </p:nvSpPr>
        <p:spPr>
          <a:xfrm>
            <a:off x="360364" y="360363"/>
            <a:ext cx="8532116" cy="57594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576026" rtl="0" eaLnBrk="1" latinLnBrk="0" hangingPunct="1">
              <a:spcBef>
                <a:spcPct val="0"/>
              </a:spcBef>
              <a:buNone/>
              <a:defRPr sz="6000" b="0" i="0" kern="1200" cap="none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0" marR="0" lvl="0" indent="0" algn="r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BF6F"/>
                </a:solidFill>
                <a:effectLst/>
                <a:uLnTx/>
                <a:uFillTx/>
                <a:latin typeface="Segoe UI"/>
                <a:ea typeface="+mj-ea"/>
                <a:cs typeface="Arial"/>
              </a:rPr>
              <a:t>DEMO</a:t>
            </a:r>
            <a:b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BF6F"/>
                </a:solidFill>
                <a:effectLst/>
                <a:uLnTx/>
                <a:uFillTx/>
                <a:latin typeface="Segoe UI"/>
                <a:ea typeface="+mj-ea"/>
                <a:cs typeface="Arial"/>
              </a:rPr>
            </a:b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j-ea"/>
                <a:cs typeface="Segoe UI Light" charset="0"/>
              </a:rPr>
              <a:t>XE Smart Target</a:t>
            </a:r>
            <a:endParaRPr kumimoji="0" lang="en-US" sz="252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j-ea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34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767F6466-255E-4E51-AC1B-405D6EC643ED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All that glitters is gold?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5" name="Content Placeholder 46">
            <a:extLst>
              <a:ext uri="{FF2B5EF4-FFF2-40B4-BE49-F238E27FC236}">
                <a16:creationId xmlns:a16="http://schemas.microsoft.com/office/drawing/2014/main" id="{D8229BD0-306B-4421-AC38-AA465DFED354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Performance impact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Depends on what the session captures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Depends on what you do with events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If reader gets behind it is disconnected automatically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16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Gotchas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Events are placed in a queue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Sometimes the queue does not get flushed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Dispatcher latency has no effect on the queue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30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33558ACF-E1F3-43BF-8CB5-B015721500BB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Bottom line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5" name="Content Placeholder 46">
            <a:extLst>
              <a:ext uri="{FF2B5EF4-FFF2-40B4-BE49-F238E27FC236}">
                <a16:creationId xmlns:a16="http://schemas.microsoft.com/office/drawing/2014/main" id="{E0A54D4B-1821-4E30-847D-8F86852BC36D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Streaming API is a lesser known target type</a:t>
            </a:r>
          </a:p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Provides convenient way to process events as they occur</a:t>
            </a:r>
          </a:p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Some coding required </a:t>
            </a:r>
          </a:p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Extended T-SQL Collector </a:t>
            </a: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the rescue!</a:t>
            </a:r>
          </a:p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XE Smart Target </a:t>
            </a: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the rescue!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95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C61FAEBA-59B9-4B0C-915D-50D9E40D4E3B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Resources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5" name="Content Placeholder 46">
            <a:extLst>
              <a:ext uri="{FF2B5EF4-FFF2-40B4-BE49-F238E27FC236}">
                <a16:creationId xmlns:a16="http://schemas.microsoft.com/office/drawing/2014/main" id="{71BCD9BB-8CCA-4E60-9FD5-FB778D6D1796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8284369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Extended T-SQL Collector </a:t>
            </a:r>
            <a:br>
              <a:rPr kumimoji="0" lang="en-US" sz="2016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</a:br>
            <a:r>
              <a: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  <a:hlinkClick r:id="rId2"/>
              </a:rPr>
              <a:t>https://github.com/spaghettidba/ExtendedTSQLCollector</a:t>
            </a:r>
            <a:r>
              <a: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 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Segoe UI Light" charset="0"/>
            </a:endParaRPr>
          </a:p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Monitoring Blocking and Deadlocking with Extended T-SQL Collector</a:t>
            </a:r>
            <a:br>
              <a:rPr kumimoji="0" lang="en-US" sz="2016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  <a:hlinkClick r:id="rId3"/>
              </a:rPr>
              <a:t>http://spaghettidba.com/2014/12/12/monitoring-blocking-and-deadlocking-with-extended-t-sql-collector/</a:t>
            </a:r>
            <a:r>
              <a:rPr kumimoji="0" lang="en-US" sz="2016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  </a:t>
            </a:r>
          </a:p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XE Smart Target</a:t>
            </a:r>
            <a:br>
              <a:rPr kumimoji="0" lang="en-US" sz="2016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</a:br>
            <a:r>
              <a: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  <a:hlinkClick r:id="rId4"/>
              </a:rPr>
              <a:t>https://github.com/spaghettidba/XESmartTarget</a:t>
            </a:r>
            <a:r>
              <a: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 </a:t>
            </a:r>
          </a:p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Tracking Table Usage with Extended Events</a:t>
            </a:r>
            <a:br>
              <a:rPr kumimoji="0" lang="en-US" sz="2016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</a:br>
            <a:r>
              <a: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  <a:hlinkClick r:id="rId5"/>
              </a:rPr>
              <a:t>http://spaghettidba.com/2015/04/20/tracking-table-usage-and-identifying-unused-objects/</a:t>
            </a:r>
            <a:r>
              <a: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  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Segoe UI Light" charset="0"/>
            </a:endParaRPr>
          </a:p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Reacting to Extended Events in almost real-time</a:t>
            </a:r>
            <a:br>
              <a:rPr kumimoji="0" lang="en-US" sz="2016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</a:br>
            <a:r>
              <a: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  <a:hlinkClick r:id="rId6"/>
              </a:rPr>
              <a:t>http://www.sqlskills.com/blogs/bobb/reacting-to-xevents-in-almost-real-time/</a:t>
            </a:r>
            <a:r>
              <a:rPr kumimoji="0" lang="en-US" sz="2016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 </a:t>
            </a:r>
          </a:p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47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FD76A8D-F110-4457-9675-DDC08CA644FF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Gianluca Sartori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618C6F73-637B-4CF1-9129-4318EF1DFEB3}"/>
              </a:ext>
            </a:extLst>
          </p:cNvPr>
          <p:cNvSpPr txBox="1">
            <a:spLocks/>
          </p:cNvSpPr>
          <p:nvPr/>
        </p:nvSpPr>
        <p:spPr>
          <a:xfrm>
            <a:off x="360125" y="1439813"/>
            <a:ext cx="10800000" cy="429710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Independent SQL Server consultant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268" b="0" i="0" u="none" strike="noStrike" kern="1200" cap="none" spc="0" normalizeH="0" baseline="0" noProof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 Server MVP, MCTS, MCITP, MCT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268" b="0" i="0" u="none" strike="noStrike" kern="1200" cap="none" spc="0" normalizeH="0" baseline="0" noProof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Works with SQL Server since version 7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268" b="0" i="0" u="none" strike="noStrike" kern="1200" cap="none" spc="0" normalizeH="0" baseline="0" noProof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DBA @ Scuderia Ferrari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268" b="0" i="0" u="none" strike="noStrike" kern="1200" cap="none" spc="0" normalizeH="0" baseline="0" noProof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Blog: 	</a:t>
            </a: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spaghettidba.com</a:t>
            </a:r>
            <a:endParaRPr kumimoji="0" lang="en-US" sz="2268" b="0" i="0" u="none" strike="noStrike" kern="1200" cap="none" spc="0" normalizeH="0" baseline="0" noProof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Twitter: 	</a:t>
            </a: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@spaghettidba</a:t>
            </a:r>
            <a:endParaRPr kumimoji="0" lang="en-US" sz="2268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8" name="Immagine 9" descr="logo_VECT2">
            <a:extLst>
              <a:ext uri="{FF2B5EF4-FFF2-40B4-BE49-F238E27FC236}">
                <a16:creationId xmlns:a16="http://schemas.microsoft.com/office/drawing/2014/main" id="{F7F6BF5D-202C-41C3-B9F2-8589E2C0A72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46" y="1367412"/>
            <a:ext cx="2779767" cy="54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magine 2">
            <a:extLst>
              <a:ext uri="{FF2B5EF4-FFF2-40B4-BE49-F238E27FC236}">
                <a16:creationId xmlns:a16="http://schemas.microsoft.com/office/drawing/2014/main" id="{4B9CBF2D-1BD0-4D59-9E48-9FE69B28F0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56" y="3439905"/>
            <a:ext cx="1226959" cy="8391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62EF34-065C-4D93-8BAC-9520244F63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52" y="4438898"/>
            <a:ext cx="889364" cy="9014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156F69-E1A0-459D-9F65-C5ED9D623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216" y="2204864"/>
            <a:ext cx="1770945" cy="7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5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90807A5-127B-48E5-B975-17481DA7E567}"/>
              </a:ext>
            </a:extLst>
          </p:cNvPr>
          <p:cNvSpPr txBox="1">
            <a:spLocks/>
          </p:cNvSpPr>
          <p:nvPr/>
        </p:nvSpPr>
        <p:spPr>
          <a:xfrm>
            <a:off x="570025" y="1525772"/>
            <a:ext cx="10384440" cy="41910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92013" marR="0" indent="-292013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2268" kern="120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Clr>
                <a:srgbClr val="0090D2"/>
              </a:buClr>
              <a:buFont typeface="Wingdings" charset="2"/>
              <a:buNone/>
              <a:defRPr sz="3200" kern="120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Clr>
                <a:srgbClr val="0090D2"/>
              </a:buClr>
              <a:buFont typeface="Wingdings" charset="2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Clr>
                <a:srgbClr val="0090D2"/>
              </a:buClr>
              <a:buFont typeface="Wingdings" charset="2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Clr>
                <a:srgbClr val="0090D2"/>
              </a:buClr>
              <a:buFont typeface="Wingdings" charset="2"/>
              <a:buNone/>
              <a:defRPr sz="2000" kern="120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013" marR="0" lvl="0" indent="-292013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DCCD3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Monitoring Overview</a:t>
            </a:r>
          </a:p>
          <a:p>
            <a:pPr marL="292013" marR="0" lvl="0" indent="-292013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DCCD3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Extended Events Concepts</a:t>
            </a:r>
          </a:p>
          <a:p>
            <a:pPr marL="292013" marR="0" lvl="0" indent="-292013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DCCD3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Streaming Extended Events</a:t>
            </a:r>
          </a:p>
          <a:p>
            <a:pPr marL="292013" marR="0" lvl="0" indent="-292013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DCCD3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Possible Applications</a:t>
            </a:r>
          </a:p>
          <a:p>
            <a:pPr marL="292013" marR="0" lvl="0" indent="-292013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DCCD3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Extended T-SQL Collector</a:t>
            </a:r>
          </a:p>
          <a:p>
            <a:pPr marL="292013" marR="0" lvl="0" indent="-292013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DCCD3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268" b="0" i="0" u="none" strike="noStrike" kern="1200" cap="none" spc="0" normalizeH="0" baseline="0" noProof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XE Smart Target</a:t>
            </a:r>
          </a:p>
          <a:p>
            <a:pPr marL="292013" marR="0" lvl="0" indent="-292013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DCCD3"/>
              </a:buClr>
              <a:buSzTx/>
              <a:buFont typeface="Arial" charset="0"/>
              <a:buChar char="•"/>
              <a:tabLst/>
              <a:defRPr/>
            </a:pPr>
            <a:endParaRPr kumimoji="0" lang="en-US" sz="2268" b="0" i="0" u="none" strike="noStrike" kern="1200" cap="none" spc="0" normalizeH="0" baseline="0" noProof="0" dirty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71EB2E-957D-42DC-88E7-CB0614E4E76D}"/>
              </a:ext>
            </a:extLst>
          </p:cNvPr>
          <p:cNvSpPr txBox="1">
            <a:spLocks/>
          </p:cNvSpPr>
          <p:nvPr/>
        </p:nvSpPr>
        <p:spPr>
          <a:xfrm>
            <a:off x="570025" y="332656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4936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7">
            <a:extLst>
              <a:ext uri="{FF2B5EF4-FFF2-40B4-BE49-F238E27FC236}">
                <a16:creationId xmlns:a16="http://schemas.microsoft.com/office/drawing/2014/main" id="{C9C6A998-630A-4901-AC84-A5AD8A3FAC43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Monitoring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6" name="Content Placeholder 45">
            <a:extLst>
              <a:ext uri="{FF2B5EF4-FFF2-40B4-BE49-F238E27FC236}">
                <a16:creationId xmlns:a16="http://schemas.microsoft.com/office/drawing/2014/main" id="{B2FD6C82-25A4-4208-BBE4-9CC9209C7DDC}"/>
              </a:ext>
            </a:extLst>
          </p:cNvPr>
          <p:cNvSpPr txBox="1">
            <a:spLocks/>
          </p:cNvSpPr>
          <p:nvPr/>
        </p:nvSpPr>
        <p:spPr>
          <a:xfrm>
            <a:off x="536103" y="1163929"/>
            <a:ext cx="10408281" cy="56487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528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CCCD3"/>
              </a:buClr>
            </a:pPr>
            <a:r>
              <a:rPr lang="en-US" sz="2016">
                <a:solidFill>
                  <a:srgbClr val="F9413A"/>
                </a:solidFill>
                <a:latin typeface="Segoe UI"/>
              </a:rPr>
              <a:t>GOALS:</a:t>
            </a:r>
            <a:endParaRPr lang="en-US" sz="2016" dirty="0">
              <a:solidFill>
                <a:srgbClr val="F9413A"/>
              </a:solidFill>
              <a:latin typeface="Segoe UI"/>
            </a:endParaRPr>
          </a:p>
        </p:txBody>
      </p:sp>
      <p:sp>
        <p:nvSpPr>
          <p:cNvPr id="7" name="Content Placeholder 46">
            <a:extLst>
              <a:ext uri="{FF2B5EF4-FFF2-40B4-BE49-F238E27FC236}">
                <a16:creationId xmlns:a16="http://schemas.microsoft.com/office/drawing/2014/main" id="{6045CDFB-EE64-4529-8BC6-4994C8F952FA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Troubleshooting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</a:t>
            </a:r>
            <a:r>
              <a:rPr kumimoji="0" lang="en-US" sz="2016" b="0" i="1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happened tonight at 03:40?</a:t>
            </a:r>
          </a:p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Tune performance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</a:t>
            </a:r>
            <a:r>
              <a:rPr kumimoji="0" lang="en-US" sz="2016" b="0" i="1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queries consume most resources?</a:t>
            </a:r>
          </a:p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Capacity Planning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</a:t>
            </a:r>
            <a:r>
              <a:rPr kumimoji="0" lang="en-US" sz="2016" b="0" i="1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fast are my databases growing?</a:t>
            </a:r>
          </a:p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Baselining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</a:t>
            </a:r>
            <a:r>
              <a:rPr kumimoji="0" lang="en-US" sz="2016" b="0" i="1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Is the system behaving normally?</a:t>
            </a:r>
          </a:p>
          <a:p>
            <a:pPr marL="360016" marR="0" lvl="0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Alerting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</a:t>
            </a:r>
            <a:r>
              <a:rPr kumimoji="0" lang="en-US" sz="2016" b="0" i="1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Hey, look: something’s wrong here!</a:t>
            </a:r>
            <a:endParaRPr kumimoji="0" lang="en-US" sz="2016" b="0" i="1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72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>
            <a:extLst>
              <a:ext uri="{FF2B5EF4-FFF2-40B4-BE49-F238E27FC236}">
                <a16:creationId xmlns:a16="http://schemas.microsoft.com/office/drawing/2014/main" id="{7382C8EA-74CF-4981-A397-F60863526563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How should I monitor?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7D82225-D387-43FE-928F-664144C98E18}"/>
              </a:ext>
            </a:extLst>
          </p:cNvPr>
          <p:cNvSpPr txBox="1">
            <a:spLocks/>
          </p:cNvSpPr>
          <p:nvPr/>
        </p:nvSpPr>
        <p:spPr>
          <a:xfrm>
            <a:off x="459145" y="1505894"/>
            <a:ext cx="4637016" cy="49201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1152053" rtl="0" eaLnBrk="1" latinLnBrk="0" hangingPunct="1">
              <a:spcBef>
                <a:spcPct val="20000"/>
              </a:spcBef>
              <a:buFont typeface="Wingdings" charset="2"/>
              <a:buNone/>
              <a:defRPr lang="en-US" sz="1764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</a:rPr>
              <a:t>BUY A COMMERCIAL SUITE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2BE388C-EDF2-4E7C-BA82-2BBFA55DFED3}"/>
              </a:ext>
            </a:extLst>
          </p:cNvPr>
          <p:cNvSpPr txBox="1">
            <a:spLocks/>
          </p:cNvSpPr>
          <p:nvPr/>
        </p:nvSpPr>
        <p:spPr>
          <a:xfrm>
            <a:off x="5292080" y="1505894"/>
            <a:ext cx="4637016" cy="49201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1152053" rtl="0" eaLnBrk="1" latinLnBrk="0" hangingPunct="1">
              <a:spcBef>
                <a:spcPct val="20000"/>
              </a:spcBef>
              <a:buFont typeface="Wingdings" charset="2"/>
              <a:buNone/>
              <a:defRPr lang="en-US" sz="1764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</a:rPr>
              <a:t>USE SQL SERVER BUILT-IN TOOLS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FB346C3-83BC-4F57-B46B-15F1A9E39DB8}"/>
              </a:ext>
            </a:extLst>
          </p:cNvPr>
          <p:cNvSpPr txBox="1">
            <a:spLocks/>
          </p:cNvSpPr>
          <p:nvPr/>
        </p:nvSpPr>
        <p:spPr>
          <a:xfrm>
            <a:off x="459144" y="2034890"/>
            <a:ext cx="4972934" cy="820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76026" rtl="0" eaLnBrk="1" latinLnBrk="0" hangingPunct="1">
              <a:lnSpc>
                <a:spcPct val="100000"/>
              </a:lnSpc>
              <a:spcBef>
                <a:spcPct val="20000"/>
              </a:spcBef>
              <a:buFont typeface="Wingdings" charset="2"/>
              <a:buNone/>
              <a:defRPr lang="en-US" sz="1512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</a:rPr>
              <a:t>SentryOne, RedGate, SolarWinds, Quest…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</a:rPr>
              <a:t>Big value, Big Money </a:t>
            </a: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sym typeface="Wingdings" panose="05000000000000000000" pitchFamily="2" charset="2"/>
              </a:rPr>
              <a:t>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647CAA9-D190-4404-90BF-51B8FC1ADB0D}"/>
              </a:ext>
            </a:extLst>
          </p:cNvPr>
          <p:cNvSpPr txBox="1">
            <a:spLocks/>
          </p:cNvSpPr>
          <p:nvPr/>
        </p:nvSpPr>
        <p:spPr>
          <a:xfrm>
            <a:off x="5292079" y="2034890"/>
            <a:ext cx="4637016" cy="30881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lnSpc>
                <a:spcPct val="100000"/>
              </a:lnSpc>
              <a:spcBef>
                <a:spcPct val="20000"/>
              </a:spcBef>
              <a:buFont typeface="Wingdings" charset="2"/>
              <a:buNone/>
              <a:defRPr lang="en-US" sz="1512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</a:rPr>
              <a:t>SQLTrace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</a:rPr>
              <a:t>Event Notification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</a:rPr>
              <a:t>Alerts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</a:rPr>
              <a:t>Extended Events</a:t>
            </a: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</a:rPr>
              <a:t>Data Collector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8A93F01-6640-4007-96F8-EEEF5DAB9B0A}"/>
              </a:ext>
            </a:extLst>
          </p:cNvPr>
          <p:cNvSpPr txBox="1">
            <a:spLocks/>
          </p:cNvSpPr>
          <p:nvPr/>
        </p:nvSpPr>
        <p:spPr>
          <a:xfrm>
            <a:off x="361038" y="2936987"/>
            <a:ext cx="4637016" cy="492013"/>
          </a:xfrm>
          <a:prstGeom prst="rect">
            <a:avLst/>
          </a:prstGeom>
        </p:spPr>
        <p:txBody>
          <a:bodyPr vert="horz" lIns="115203" tIns="57602" rIns="115203" bIns="57602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DCCD3"/>
              </a:buClr>
            </a:pPr>
            <a:r>
              <a:rPr lang="it-IT" sz="2016">
                <a:solidFill>
                  <a:srgbClr val="F9413A"/>
                </a:solidFill>
                <a:latin typeface="Segoe UI"/>
              </a:rPr>
              <a:t>USE OPEN SOURCE / FREE TOOLS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9E2AD87-152E-494F-86D5-0EBEA504B8A5}"/>
              </a:ext>
            </a:extLst>
          </p:cNvPr>
          <p:cNvSpPr txBox="1">
            <a:spLocks/>
          </p:cNvSpPr>
          <p:nvPr/>
        </p:nvSpPr>
        <p:spPr>
          <a:xfrm>
            <a:off x="361037" y="3465983"/>
            <a:ext cx="4637016" cy="820500"/>
          </a:xfrm>
          <a:prstGeom prst="rect">
            <a:avLst/>
          </a:prstGeom>
        </p:spPr>
        <p:txBody>
          <a:bodyPr vert="horz" lIns="115203" tIns="57602" rIns="115203" bIns="57602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DCCD3"/>
              </a:buClr>
            </a:pPr>
            <a:r>
              <a:rPr sz="2016" dirty="0">
                <a:solidFill>
                  <a:srgbClr val="F2F2F2">
                    <a:lumMod val="50000"/>
                  </a:srgbClr>
                </a:solidFill>
                <a:latin typeface="Segoe UI"/>
              </a:rPr>
              <a:t>Often unreliable / incomplete </a:t>
            </a:r>
            <a:r>
              <a:rPr sz="2016" dirty="0">
                <a:solidFill>
                  <a:srgbClr val="F2F2F2">
                    <a:lumMod val="50000"/>
                  </a:srgbClr>
                </a:solidFill>
                <a:latin typeface="Segoe UI"/>
                <a:sym typeface="Wingdings" panose="05000000000000000000" pitchFamily="2" charset="2"/>
              </a:rPr>
              <a:t></a:t>
            </a:r>
            <a:endParaRPr sz="2016" dirty="0">
              <a:solidFill>
                <a:srgbClr val="F2F2F2">
                  <a:lumMod val="50000"/>
                </a:srgbClr>
              </a:solidFill>
              <a:latin typeface="Segoe UI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9225A8C-8A08-4F81-8C96-510391D0FB1B}"/>
              </a:ext>
            </a:extLst>
          </p:cNvPr>
          <p:cNvSpPr txBox="1">
            <a:spLocks/>
          </p:cNvSpPr>
          <p:nvPr/>
        </p:nvSpPr>
        <p:spPr>
          <a:xfrm>
            <a:off x="361038" y="4020616"/>
            <a:ext cx="4637016" cy="492013"/>
          </a:xfrm>
          <a:prstGeom prst="rect">
            <a:avLst/>
          </a:prstGeom>
        </p:spPr>
        <p:txBody>
          <a:bodyPr vert="horz" lIns="115203" tIns="57602" rIns="115203" bIns="57602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DCCD3"/>
              </a:buClr>
            </a:pPr>
            <a:r>
              <a:rPr lang="it-IT" sz="2016">
                <a:solidFill>
                  <a:srgbClr val="F9413A"/>
                </a:solidFill>
                <a:latin typeface="Segoe UI"/>
              </a:rPr>
              <a:t>CODE YOUR OWN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B659AE3-4434-4C8E-A3BE-2918AE725B8C}"/>
              </a:ext>
            </a:extLst>
          </p:cNvPr>
          <p:cNvSpPr txBox="1">
            <a:spLocks/>
          </p:cNvSpPr>
          <p:nvPr/>
        </p:nvSpPr>
        <p:spPr>
          <a:xfrm>
            <a:off x="361037" y="4549612"/>
            <a:ext cx="4637016" cy="820500"/>
          </a:xfrm>
          <a:prstGeom prst="rect">
            <a:avLst/>
          </a:prstGeom>
        </p:spPr>
        <p:txBody>
          <a:bodyPr vert="horz" lIns="115203" tIns="57602" rIns="115203" bIns="57602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DCCD3"/>
              </a:buClr>
            </a:pPr>
            <a:r>
              <a:rPr sz="2016" dirty="0">
                <a:solidFill>
                  <a:srgbClr val="F2F2F2">
                    <a:lumMod val="50000"/>
                  </a:srgbClr>
                </a:solidFill>
                <a:latin typeface="Segoe UI"/>
              </a:rPr>
              <a:t>Are you sure?? </a:t>
            </a:r>
            <a:r>
              <a:rPr sz="2016" dirty="0">
                <a:solidFill>
                  <a:srgbClr val="F2F2F2">
                    <a:lumMod val="50000"/>
                  </a:srgbClr>
                </a:solidFill>
                <a:latin typeface="Segoe UI"/>
                <a:sym typeface="Wingdings" panose="05000000000000000000" pitchFamily="2" charset="2"/>
              </a:rPr>
              <a:t></a:t>
            </a:r>
            <a:endParaRPr sz="2016" dirty="0">
              <a:solidFill>
                <a:srgbClr val="F2F2F2">
                  <a:lumMod val="50000"/>
                </a:srgb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5173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69C22EC0-5BEC-4067-80D9-F140C12F5154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Monitoring before SQL Server 2012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01004B-0D1B-4D66-8059-EB5BECBF05EF}"/>
              </a:ext>
            </a:extLst>
          </p:cNvPr>
          <p:cNvSpPr txBox="1">
            <a:spLocks/>
          </p:cNvSpPr>
          <p:nvPr/>
        </p:nvSpPr>
        <p:spPr>
          <a:xfrm>
            <a:off x="576105" y="1505894"/>
            <a:ext cx="4637016" cy="49201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1152053" rtl="0" eaLnBrk="1" latinLnBrk="0" hangingPunct="1">
              <a:spcBef>
                <a:spcPct val="20000"/>
              </a:spcBef>
              <a:buFont typeface="Wingdings" charset="2"/>
              <a:buNone/>
              <a:defRPr lang="en-US" sz="1764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</a:rPr>
              <a:t>POLLING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9445A0E-B990-4F30-9CF9-95D13A39D044}"/>
              </a:ext>
            </a:extLst>
          </p:cNvPr>
          <p:cNvSpPr txBox="1">
            <a:spLocks/>
          </p:cNvSpPr>
          <p:nvPr/>
        </p:nvSpPr>
        <p:spPr>
          <a:xfrm>
            <a:off x="5580113" y="1513042"/>
            <a:ext cx="4637016" cy="49201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1152053" rtl="0" eaLnBrk="1" latinLnBrk="0" hangingPunct="1">
              <a:spcBef>
                <a:spcPct val="20000"/>
              </a:spcBef>
              <a:buFont typeface="Wingdings" charset="2"/>
              <a:buNone/>
              <a:defRPr lang="en-US" sz="1764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</a:rPr>
              <a:t>CAPTURING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DA9123C-C5EC-4374-B079-54491D521A4D}"/>
              </a:ext>
            </a:extLst>
          </p:cNvPr>
          <p:cNvSpPr txBox="1">
            <a:spLocks/>
          </p:cNvSpPr>
          <p:nvPr/>
        </p:nvSpPr>
        <p:spPr>
          <a:xfrm>
            <a:off x="576104" y="2034890"/>
            <a:ext cx="4854988" cy="30881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76026" rtl="0" eaLnBrk="1" latinLnBrk="0" hangingPunct="1">
              <a:lnSpc>
                <a:spcPct val="100000"/>
              </a:lnSpc>
              <a:spcBef>
                <a:spcPct val="20000"/>
              </a:spcBef>
              <a:buFont typeface="Wingdings" charset="2"/>
              <a:buNone/>
              <a:defRPr lang="en-US" sz="1512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</a:rPr>
              <a:t>Performance </a:t>
            </a: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UI"/>
              </a:rPr>
              <a:t>counters</a:t>
            </a:r>
          </a:p>
          <a:p>
            <a:pPr marL="588027" marR="0" lvl="2" indent="-21601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OS counters: CPU, Memory, Disk…</a:t>
            </a:r>
          </a:p>
          <a:p>
            <a:pPr marL="588027" marR="0" lvl="2" indent="-21601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 specific</a:t>
            </a:r>
          </a:p>
          <a:p>
            <a:pPr marL="588027" marR="0" lvl="2" indent="-21601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16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1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DMO – Dynamic Management Objects</a:t>
            </a:r>
          </a:p>
          <a:p>
            <a:pPr marL="588027" marR="0" lvl="2" indent="-21601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DMV – Views</a:t>
            </a:r>
          </a:p>
          <a:p>
            <a:pPr marL="588027" marR="0" lvl="2" indent="-21601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DMF - Functions</a:t>
            </a:r>
          </a:p>
          <a:p>
            <a:pPr marL="216010" marR="0" lvl="0" indent="-21601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F97AD3-367D-4B35-AC4B-CA92327E6D20}"/>
              </a:ext>
            </a:extLst>
          </p:cNvPr>
          <p:cNvSpPr txBox="1">
            <a:spLocks/>
          </p:cNvSpPr>
          <p:nvPr/>
        </p:nvSpPr>
        <p:spPr>
          <a:xfrm>
            <a:off x="5580112" y="2042038"/>
            <a:ext cx="4637016" cy="30881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lnSpc>
                <a:spcPct val="100000"/>
              </a:lnSpc>
              <a:spcBef>
                <a:spcPct val="20000"/>
              </a:spcBef>
              <a:buFont typeface="Wingdings" charset="2"/>
              <a:buNone/>
              <a:defRPr lang="en-US" sz="1512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016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</a:rPr>
              <a:t>SQLTrace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1366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82D61474-B111-4E6C-9F59-2041A9F49BA6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Extended Events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5" name="Content Placeholder 46">
            <a:extLst>
              <a:ext uri="{FF2B5EF4-FFF2-40B4-BE49-F238E27FC236}">
                <a16:creationId xmlns:a16="http://schemas.microsoft.com/office/drawing/2014/main" id="{9203C64D-AC01-4554-A226-D31F5F868CBF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Replacement for SQL Trace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First introduced in 2008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Real replacement from version &gt;= 2012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16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Lightweight event capture infrastructure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Deep inside SQLOS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Low performance overhead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Allows capturing events not available otherwise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97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BBD82217-F048-4C96-9AA5-4D4CCEB4172A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Extended Events - Concepts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5" name="Content Placeholder 46">
            <a:extLst>
              <a:ext uri="{FF2B5EF4-FFF2-40B4-BE49-F238E27FC236}">
                <a16:creationId xmlns:a16="http://schemas.microsoft.com/office/drawing/2014/main" id="{EC05030F-2C64-4536-80F3-D533DD8A7F02}"/>
              </a:ext>
            </a:extLst>
          </p:cNvPr>
          <p:cNvSpPr txBox="1">
            <a:spLocks/>
          </p:cNvSpPr>
          <p:nvPr/>
        </p:nvSpPr>
        <p:spPr>
          <a:xfrm>
            <a:off x="536103" y="1726951"/>
            <a:ext cx="10408281" cy="3802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1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2017" marR="0" indent="-372017" algn="l" defTabSz="11520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Event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Fired by SQLOS when a point in code is reached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Contains information </a:t>
            </a: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  <a:sym typeface="Wingdings" panose="05000000000000000000" pitchFamily="2" charset="2"/>
              </a:rPr>
              <a:t>Fields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Segoe UI Light" charset="0"/>
            </a:endParaRP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16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52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Segoe UI Light" charset="0"/>
              </a:rPr>
              <a:t>Action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Additional operations performed when event fires</a:t>
            </a:r>
          </a:p>
          <a:p>
            <a:pPr marL="792036" marR="0" lvl="1" indent="-360016" algn="l" defTabSz="5760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16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Adds more data to the event</a:t>
            </a:r>
            <a:endParaRPr kumimoji="0" lang="en-US" sz="2016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76261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F6F"/>
      </a:hlink>
      <a:folHlink>
        <a:srgbClr val="00BF6F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LDay2018_template_4_3_ratio_v2.pptx" id="{182AB531-1E8C-486D-85A0-4C9821BD18CF}" vid="{E6F33DF0-1CE2-4801-A640-0C58FE7705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10" ma:contentTypeDescription="Create a new document." ma:contentTypeScope="" ma:versionID="e32025e8d9bbdd587b46cc9eb920f2e7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b6ea55a7108088b752714431a349c93c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0C9D04-E8FA-45D0-8475-3ECF3CC5A937}"/>
</file>

<file path=customXml/itemProps2.xml><?xml version="1.0" encoding="utf-8"?>
<ds:datastoreItem xmlns:ds="http://schemas.openxmlformats.org/officeDocument/2006/customXml" ds:itemID="{83D998A3-60C2-4127-8F6A-02EF7813B92F}"/>
</file>

<file path=customXml/itemProps3.xml><?xml version="1.0" encoding="utf-8"?>
<ds:datastoreItem xmlns:ds="http://schemas.openxmlformats.org/officeDocument/2006/customXml" ds:itemID="{ECBBBA7F-90DE-4C5A-A346-1D27BCC27D07}"/>
</file>

<file path=docProps/app.xml><?xml version="1.0" encoding="utf-8"?>
<Properties xmlns="http://schemas.openxmlformats.org/officeDocument/2006/extended-properties" xmlns:vt="http://schemas.openxmlformats.org/officeDocument/2006/docPropsVTypes">
  <Template>SQLDay2018_template_4_3_ratio_v2</Template>
  <TotalTime>149</TotalTime>
  <Words>801</Words>
  <Application>Microsoft Office PowerPoint</Application>
  <PresentationFormat>On-screen Show (4:3)</PresentationFormat>
  <Paragraphs>210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Wingdings</vt:lpstr>
      <vt:lpstr>Motyw2</vt:lpstr>
      <vt:lpstr>PowerPoint Presentation</vt:lpstr>
      <vt:lpstr>Responding to Extended Events  in Near Real-Time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Libera</dc:creator>
  <cp:lastModifiedBy>Gianluca Sartori</cp:lastModifiedBy>
  <cp:revision>14</cp:revision>
  <dcterms:created xsi:type="dcterms:W3CDTF">2019-05-02T18:30:20Z</dcterms:created>
  <dcterms:modified xsi:type="dcterms:W3CDTF">2019-05-14T14:30:58Z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