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93" r:id="rId2"/>
    <p:sldId id="290" r:id="rId3"/>
    <p:sldId id="289" r:id="rId4"/>
    <p:sldId id="296" r:id="rId5"/>
    <p:sldId id="314" r:id="rId6"/>
    <p:sldId id="312" r:id="rId7"/>
    <p:sldId id="305" r:id="rId8"/>
    <p:sldId id="297" r:id="rId9"/>
    <p:sldId id="298" r:id="rId10"/>
    <p:sldId id="295" r:id="rId11"/>
    <p:sldId id="299" r:id="rId12"/>
    <p:sldId id="300" r:id="rId13"/>
    <p:sldId id="301" r:id="rId14"/>
    <p:sldId id="302" r:id="rId15"/>
    <p:sldId id="303" r:id="rId16"/>
    <p:sldId id="291" r:id="rId17"/>
    <p:sldId id="304" r:id="rId18"/>
    <p:sldId id="311" r:id="rId19"/>
    <p:sldId id="306" r:id="rId20"/>
    <p:sldId id="307" r:id="rId21"/>
    <p:sldId id="313" r:id="rId22"/>
    <p:sldId id="309" r:id="rId23"/>
    <p:sldId id="308" r:id="rId24"/>
    <p:sldId id="310" r:id="rId25"/>
    <p:sldId id="29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5501" autoAdjust="0"/>
  </p:normalViewPr>
  <p:slideViewPr>
    <p:cSldViewPr>
      <p:cViewPr varScale="1">
        <p:scale>
          <a:sx n="86" d="100"/>
          <a:sy n="86" d="100"/>
        </p:scale>
        <p:origin x="138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2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59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211960" y="6458500"/>
            <a:ext cx="1080120" cy="2874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990928" y="6436649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apehero.com/how-to-prevent-getting-blacklisted-while-scraping/" TargetMode="External"/><Relationship Id="rId2" Type="http://schemas.openxmlformats.org/officeDocument/2006/relationships/hyperlink" Target="http://edmundmartin.com/web-scraping-avoiding-detectio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Macros" TargetMode="External"/><Relationship Id="rId13" Type="http://schemas.openxmlformats.org/officeDocument/2006/relationships/hyperlink" Target="https://en.wikipedia.org/wiki/OutWit_Hub" TargetMode="External"/><Relationship Id="rId3" Type="http://schemas.openxmlformats.org/officeDocument/2006/relationships/hyperlink" Target="https://en.wikipedia.org/wiki/Data_Toolbar" TargetMode="External"/><Relationship Id="rId7" Type="http://schemas.openxmlformats.org/officeDocument/2006/relationships/hyperlink" Target="https://en.wikipedia.org/wiki/HTTrack" TargetMode="External"/><Relationship Id="rId12" Type="http://schemas.openxmlformats.org/officeDocument/2006/relationships/hyperlink" Target="https://en.wikipedia.org/wiki/Nokogiri_(software)" TargetMode="External"/><Relationship Id="rId17" Type="http://schemas.openxmlformats.org/officeDocument/2006/relationships/hyperlink" Target="https://en.wikipedia.org/wiki/Yahoo!_Query_Language" TargetMode="External"/><Relationship Id="rId2" Type="http://schemas.openxmlformats.org/officeDocument/2006/relationships/hyperlink" Target="https://en.wikipedia.org/wiki/CURL" TargetMode="External"/><Relationship Id="rId16" Type="http://schemas.openxmlformats.org/officeDocument/2006/relationships/hyperlink" Target="https://en.wikipedia.org/wiki/WSO2_Mashup_Ser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tmlUnit" TargetMode="External"/><Relationship Id="rId11" Type="http://schemas.openxmlformats.org/officeDocument/2006/relationships/hyperlink" Target="https://en.wikipedia.org/wiki/Mozenda" TargetMode="External"/><Relationship Id="rId5" Type="http://schemas.openxmlformats.org/officeDocument/2006/relationships/hyperlink" Target="https://en.wikipedia.org/wiki/Heritrix" TargetMode="External"/><Relationship Id="rId15" Type="http://schemas.openxmlformats.org/officeDocument/2006/relationships/hyperlink" Target="https://en.wikipedia.org/wiki/Wget" TargetMode="External"/><Relationship Id="rId10" Type="http://schemas.openxmlformats.org/officeDocument/2006/relationships/hyperlink" Target="https://en.wikipedia.org/wiki/Aptana#Aptana_Jaxer" TargetMode="External"/><Relationship Id="rId4" Type="http://schemas.openxmlformats.org/officeDocument/2006/relationships/hyperlink" Target="https://en.wikipedia.org/wiki/Diffbot" TargetMode="External"/><Relationship Id="rId9" Type="http://schemas.openxmlformats.org/officeDocument/2006/relationships/hyperlink" Target="https://en.wikipedia.org/wiki/Selenium_(software)" TargetMode="External"/><Relationship Id="rId14" Type="http://schemas.openxmlformats.org/officeDocument/2006/relationships/hyperlink" Target="https://en.wikipedia.org/wiki/Wati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ru99.com/selenium-csharp-tutorial.html" TargetMode="External"/><Relationship Id="rId13" Type="http://schemas.openxmlformats.org/officeDocument/2006/relationships/hyperlink" Target="https://medium.freecodecamp.org/how-i-scraped-7000-articles-from-a-newspaper-website-using-node-1309133a5070" TargetMode="External"/><Relationship Id="rId3" Type="http://schemas.openxmlformats.org/officeDocument/2006/relationships/hyperlink" Target="http://www.pl.seequality.net/" TargetMode="External"/><Relationship Id="rId7" Type="http://schemas.openxmlformats.org/officeDocument/2006/relationships/hyperlink" Target="https://www.c-sharpcorner.com/UploadFile/9b86d4/getting-started-with-html-agility-pack/" TargetMode="External"/><Relationship Id="rId12" Type="http://schemas.openxmlformats.org/officeDocument/2006/relationships/hyperlink" Target="https://expertise.jetruby.com/the-most-effective-web-scraping-methods-62e7e34ada69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ml-agility-pack.net/online-examples" TargetMode="External"/><Relationship Id="rId11" Type="http://schemas.openxmlformats.org/officeDocument/2006/relationships/hyperlink" Target="https://selenium-python.readthedocs.io/" TargetMode="External"/><Relationship Id="rId5" Type="http://schemas.openxmlformats.org/officeDocument/2006/relationships/hyperlink" Target="https://www.poweredsolutions.co/2018/05/14/new-web-scraping-experience-in-power-bi-power-query-using-css-selectors/" TargetMode="External"/><Relationship Id="rId10" Type="http://schemas.openxmlformats.org/officeDocument/2006/relationships/hyperlink" Target="https://www.crummy.com/software/BeautifulSoup/bs4/doc/" TargetMode="External"/><Relationship Id="rId4" Type="http://schemas.openxmlformats.org/officeDocument/2006/relationships/hyperlink" Target="https://docs.microsoft.com/en-us/power-bi/desktop-tutorial-importing-and-analyzing-data-from-a-web-page" TargetMode="External"/><Relationship Id="rId9" Type="http://schemas.openxmlformats.org/officeDocument/2006/relationships/hyperlink" Target="https://realpython.com/python-web-scraping-practical-introduction/" TargetMode="External"/><Relationship Id="rId14" Type="http://schemas.openxmlformats.org/officeDocument/2006/relationships/hyperlink" Target="https://hackernoon.com/introduction-to-web-scraping-using-python-89b15b57150c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drzymala/WebScrappingPracticalGuide" TargetMode="Externa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mptcloud.com/web-crawl-use-cases" TargetMode="External"/><Relationship Id="rId2" Type="http://schemas.openxmlformats.org/officeDocument/2006/relationships/hyperlink" Target="http://www.entropywebscraping.com/2017/01/01/big-list-web-scraping-us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Four main steps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First two really related to the web scraping topic</a:t>
            </a:r>
          </a:p>
          <a:p>
            <a:endParaRPr lang="en-US" sz="2400" dirty="0"/>
          </a:p>
          <a:p>
            <a:endParaRPr lang="pl-PL" sz="2400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49563878-CDBE-44A9-8B63-70F130064809}"/>
              </a:ext>
            </a:extLst>
          </p:cNvPr>
          <p:cNvGrpSpPr/>
          <p:nvPr/>
        </p:nvGrpSpPr>
        <p:grpSpPr>
          <a:xfrm>
            <a:off x="338267" y="2715549"/>
            <a:ext cx="1416090" cy="864098"/>
            <a:chOff x="4042" y="1802133"/>
            <a:chExt cx="1838086" cy="907200"/>
          </a:xfrm>
        </p:grpSpPr>
        <p:sp>
          <p:nvSpPr>
            <p:cNvPr id="5" name="Prostokąt: zaokrąglone rogi 4">
              <a:extLst>
                <a:ext uri="{FF2B5EF4-FFF2-40B4-BE49-F238E27FC236}">
                  <a16:creationId xmlns:a16="http://schemas.microsoft.com/office/drawing/2014/main" id="{3D58BC0E-C2E0-4C96-92E0-D3FE25A1DB2C}"/>
                </a:ext>
              </a:extLst>
            </p:cNvPr>
            <p:cNvSpPr/>
            <p:nvPr/>
          </p:nvSpPr>
          <p:spPr>
            <a:xfrm>
              <a:off x="4042" y="1802133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Prostokąt: zaokrąglone rogi 4">
              <a:extLst>
                <a:ext uri="{FF2B5EF4-FFF2-40B4-BE49-F238E27FC236}">
                  <a16:creationId xmlns:a16="http://schemas.microsoft.com/office/drawing/2014/main" id="{8EB71978-1416-43A9-BD48-27127F440EFA}"/>
                </a:ext>
              </a:extLst>
            </p:cNvPr>
            <p:cNvSpPr txBox="1"/>
            <p:nvPr/>
          </p:nvSpPr>
          <p:spPr>
            <a:xfrm>
              <a:off x="4042" y="1802133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Get HTML</a:t>
              </a:r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FEC05FC5-6EA2-4170-8C41-E3FA6372CCE7}"/>
              </a:ext>
            </a:extLst>
          </p:cNvPr>
          <p:cNvGrpSpPr/>
          <p:nvPr/>
        </p:nvGrpSpPr>
        <p:grpSpPr>
          <a:xfrm>
            <a:off x="1885183" y="3003578"/>
            <a:ext cx="488587" cy="311375"/>
            <a:chOff x="2120776" y="1875718"/>
            <a:chExt cx="590732" cy="457630"/>
          </a:xfrm>
        </p:grpSpPr>
        <p:sp>
          <p:nvSpPr>
            <p:cNvPr id="8" name="Strzałka: w prawo 7">
              <a:extLst>
                <a:ext uri="{FF2B5EF4-FFF2-40B4-BE49-F238E27FC236}">
                  <a16:creationId xmlns:a16="http://schemas.microsoft.com/office/drawing/2014/main" id="{66691384-F683-4F3C-9915-87157EDD8FD4}"/>
                </a:ext>
              </a:extLst>
            </p:cNvPr>
            <p:cNvSpPr/>
            <p:nvPr/>
          </p:nvSpPr>
          <p:spPr>
            <a:xfrm>
              <a:off x="2120776" y="1875718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trzałka: w prawo 4">
              <a:extLst>
                <a:ext uri="{FF2B5EF4-FFF2-40B4-BE49-F238E27FC236}">
                  <a16:creationId xmlns:a16="http://schemas.microsoft.com/office/drawing/2014/main" id="{9EA9D288-5F08-408A-BDC2-F374FFDF859A}"/>
                </a:ext>
              </a:extLst>
            </p:cNvPr>
            <p:cNvSpPr txBox="1"/>
            <p:nvPr/>
          </p:nvSpPr>
          <p:spPr>
            <a:xfrm>
              <a:off x="2120776" y="1967244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E012246B-F3A3-45E5-B0E7-4685F464CF62}"/>
              </a:ext>
            </a:extLst>
          </p:cNvPr>
          <p:cNvGrpSpPr/>
          <p:nvPr/>
        </p:nvGrpSpPr>
        <p:grpSpPr>
          <a:xfrm>
            <a:off x="2534206" y="2703875"/>
            <a:ext cx="1692494" cy="875768"/>
            <a:chOff x="2590368" y="1789878"/>
            <a:chExt cx="1846924" cy="919453"/>
          </a:xfrm>
        </p:grpSpPr>
        <p:sp>
          <p:nvSpPr>
            <p:cNvPr id="11" name="Prostokąt: zaokrąglone rogi 10">
              <a:extLst>
                <a:ext uri="{FF2B5EF4-FFF2-40B4-BE49-F238E27FC236}">
                  <a16:creationId xmlns:a16="http://schemas.microsoft.com/office/drawing/2014/main" id="{27A559F4-F6ED-4990-9A69-82A949BA5561}"/>
                </a:ext>
              </a:extLst>
            </p:cNvPr>
            <p:cNvSpPr/>
            <p:nvPr/>
          </p:nvSpPr>
          <p:spPr>
            <a:xfrm>
              <a:off x="2590368" y="1802131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rostokąt: zaokrąglone rogi 6">
              <a:extLst>
                <a:ext uri="{FF2B5EF4-FFF2-40B4-BE49-F238E27FC236}">
                  <a16:creationId xmlns:a16="http://schemas.microsoft.com/office/drawing/2014/main" id="{C957EA63-ADA7-4C94-AF4F-2AECF9D76271}"/>
                </a:ext>
              </a:extLst>
            </p:cNvPr>
            <p:cNvSpPr txBox="1"/>
            <p:nvPr/>
          </p:nvSpPr>
          <p:spPr>
            <a:xfrm>
              <a:off x="2599206" y="1789878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Parse HTML</a:t>
              </a:r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93F46994-DFEC-4DD1-B7F4-068C8DC21065}"/>
              </a:ext>
            </a:extLst>
          </p:cNvPr>
          <p:cNvGrpSpPr/>
          <p:nvPr/>
        </p:nvGrpSpPr>
        <p:grpSpPr>
          <a:xfrm>
            <a:off x="4379037" y="3003577"/>
            <a:ext cx="488587" cy="311375"/>
            <a:chOff x="5073452" y="1875718"/>
            <a:chExt cx="590732" cy="457630"/>
          </a:xfrm>
        </p:grpSpPr>
        <p:sp>
          <p:nvSpPr>
            <p:cNvPr id="14" name="Strzałka: w prawo 13">
              <a:extLst>
                <a:ext uri="{FF2B5EF4-FFF2-40B4-BE49-F238E27FC236}">
                  <a16:creationId xmlns:a16="http://schemas.microsoft.com/office/drawing/2014/main" id="{8BD1C8F4-AF08-48F0-89F7-32067B465798}"/>
                </a:ext>
              </a:extLst>
            </p:cNvPr>
            <p:cNvSpPr/>
            <p:nvPr/>
          </p:nvSpPr>
          <p:spPr>
            <a:xfrm>
              <a:off x="5073452" y="1875718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trzałka: w prawo 8">
              <a:extLst>
                <a:ext uri="{FF2B5EF4-FFF2-40B4-BE49-F238E27FC236}">
                  <a16:creationId xmlns:a16="http://schemas.microsoft.com/office/drawing/2014/main" id="{9E769683-6081-4FFC-8FC6-398544E26685}"/>
                </a:ext>
              </a:extLst>
            </p:cNvPr>
            <p:cNvSpPr txBox="1"/>
            <p:nvPr/>
          </p:nvSpPr>
          <p:spPr>
            <a:xfrm>
              <a:off x="5073452" y="1967244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013F623B-1659-48F0-9B1E-17680D21B504}"/>
              </a:ext>
            </a:extLst>
          </p:cNvPr>
          <p:cNvGrpSpPr/>
          <p:nvPr/>
        </p:nvGrpSpPr>
        <p:grpSpPr>
          <a:xfrm>
            <a:off x="5030305" y="2727215"/>
            <a:ext cx="1694171" cy="864097"/>
            <a:chOff x="5909394" y="1802133"/>
            <a:chExt cx="1838086" cy="907200"/>
          </a:xfrm>
        </p:grpSpPr>
        <p:sp>
          <p:nvSpPr>
            <p:cNvPr id="17" name="Prostokąt: zaokrąglone rogi 16">
              <a:extLst>
                <a:ext uri="{FF2B5EF4-FFF2-40B4-BE49-F238E27FC236}">
                  <a16:creationId xmlns:a16="http://schemas.microsoft.com/office/drawing/2014/main" id="{80645151-272D-4B8E-9C72-3D3DA1B764B8}"/>
                </a:ext>
              </a:extLst>
            </p:cNvPr>
            <p:cNvSpPr/>
            <p:nvPr/>
          </p:nvSpPr>
          <p:spPr>
            <a:xfrm>
              <a:off x="5909394" y="1802133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rostokąt: zaokrąglone rogi 10">
              <a:extLst>
                <a:ext uri="{FF2B5EF4-FFF2-40B4-BE49-F238E27FC236}">
                  <a16:creationId xmlns:a16="http://schemas.microsoft.com/office/drawing/2014/main" id="{C0A86B3A-528D-4168-991B-92BAD134B59D}"/>
                </a:ext>
              </a:extLst>
            </p:cNvPr>
            <p:cNvSpPr txBox="1"/>
            <p:nvPr/>
          </p:nvSpPr>
          <p:spPr>
            <a:xfrm>
              <a:off x="5909394" y="1802133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Save the data</a:t>
              </a:r>
            </a:p>
          </p:txBody>
        </p:sp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CA4425F9-5D57-4DB1-A9D9-EB3D4DBA6876}"/>
              </a:ext>
            </a:extLst>
          </p:cNvPr>
          <p:cNvGrpSpPr/>
          <p:nvPr/>
        </p:nvGrpSpPr>
        <p:grpSpPr>
          <a:xfrm>
            <a:off x="7452320" y="2708920"/>
            <a:ext cx="1409650" cy="864097"/>
            <a:chOff x="5909394" y="1802133"/>
            <a:chExt cx="1838086" cy="907200"/>
          </a:xfrm>
        </p:grpSpPr>
        <p:sp>
          <p:nvSpPr>
            <p:cNvPr id="20" name="Prostokąt: zaokrąglone rogi 19">
              <a:extLst>
                <a:ext uri="{FF2B5EF4-FFF2-40B4-BE49-F238E27FC236}">
                  <a16:creationId xmlns:a16="http://schemas.microsoft.com/office/drawing/2014/main" id="{4CB54C59-8C59-4FF6-863C-CBF5FC19ECDB}"/>
                </a:ext>
              </a:extLst>
            </p:cNvPr>
            <p:cNvSpPr/>
            <p:nvPr/>
          </p:nvSpPr>
          <p:spPr>
            <a:xfrm>
              <a:off x="5909394" y="1802133"/>
              <a:ext cx="1838086" cy="907200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1" name="Prostokąt: zaokrąglone rogi 10">
              <a:extLst>
                <a:ext uri="{FF2B5EF4-FFF2-40B4-BE49-F238E27FC236}">
                  <a16:creationId xmlns:a16="http://schemas.microsoft.com/office/drawing/2014/main" id="{79B6B3A4-09AD-4BAD-A038-940644756A73}"/>
                </a:ext>
              </a:extLst>
            </p:cNvPr>
            <p:cNvSpPr txBox="1"/>
            <p:nvPr/>
          </p:nvSpPr>
          <p:spPr>
            <a:xfrm>
              <a:off x="5938384" y="1821340"/>
              <a:ext cx="1770491" cy="604800"/>
            </a:xfrm>
            <a:prstGeom prst="rect">
              <a:avLst/>
            </a:prstGeom>
            <a:solidFill>
              <a:schemeClr val="accent6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Get insight</a:t>
              </a:r>
            </a:p>
          </p:txBody>
        </p:sp>
      </p:grpSp>
      <p:grpSp>
        <p:nvGrpSpPr>
          <p:cNvPr id="22" name="Grupa 21">
            <a:extLst>
              <a:ext uri="{FF2B5EF4-FFF2-40B4-BE49-F238E27FC236}">
                <a16:creationId xmlns:a16="http://schemas.microsoft.com/office/drawing/2014/main" id="{11BD390E-43CC-4050-AF9B-1C027AA999ED}"/>
              </a:ext>
            </a:extLst>
          </p:cNvPr>
          <p:cNvGrpSpPr/>
          <p:nvPr/>
        </p:nvGrpSpPr>
        <p:grpSpPr>
          <a:xfrm>
            <a:off x="6809509" y="2980239"/>
            <a:ext cx="488587" cy="311375"/>
            <a:chOff x="5073452" y="1875718"/>
            <a:chExt cx="590732" cy="457630"/>
          </a:xfrm>
          <a:solidFill>
            <a:schemeClr val="accent6"/>
          </a:solidFill>
        </p:grpSpPr>
        <p:sp>
          <p:nvSpPr>
            <p:cNvPr id="23" name="Strzałka: w prawo 22">
              <a:extLst>
                <a:ext uri="{FF2B5EF4-FFF2-40B4-BE49-F238E27FC236}">
                  <a16:creationId xmlns:a16="http://schemas.microsoft.com/office/drawing/2014/main" id="{2F7CA7DE-B11E-4A22-AAB4-A0ACFD824DC7}"/>
                </a:ext>
              </a:extLst>
            </p:cNvPr>
            <p:cNvSpPr/>
            <p:nvPr/>
          </p:nvSpPr>
          <p:spPr>
            <a:xfrm>
              <a:off x="5073452" y="1875718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Strzałka: w prawo 8">
              <a:extLst>
                <a:ext uri="{FF2B5EF4-FFF2-40B4-BE49-F238E27FC236}">
                  <a16:creationId xmlns:a16="http://schemas.microsoft.com/office/drawing/2014/main" id="{56056D2B-0B8A-43B9-83AB-A33EC26FB07F}"/>
                </a:ext>
              </a:extLst>
            </p:cNvPr>
            <p:cNvSpPr txBox="1"/>
            <p:nvPr/>
          </p:nvSpPr>
          <p:spPr>
            <a:xfrm>
              <a:off x="5073452" y="1967244"/>
              <a:ext cx="453443" cy="274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25021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Getting data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API – limits, price…</a:t>
            </a:r>
          </a:p>
          <a:p>
            <a:r>
              <a:rPr lang="en-US" sz="2400" dirty="0"/>
              <a:t>JavaScript – problem with rendering, timing</a:t>
            </a:r>
          </a:p>
          <a:p>
            <a:r>
              <a:rPr lang="en-US" sz="2400" dirty="0"/>
              <a:t>Captcha – avoiding, completing</a:t>
            </a:r>
          </a:p>
          <a:p>
            <a:r>
              <a:rPr lang="en-US" sz="2400" dirty="0"/>
              <a:t>Login – interaction with page</a:t>
            </a:r>
          </a:p>
          <a:p>
            <a:r>
              <a:rPr lang="en-US" sz="2400" dirty="0"/>
              <a:t>Crawling – time, concurrency</a:t>
            </a:r>
          </a:p>
          <a:p>
            <a:r>
              <a:rPr lang="en-US" sz="2400" b="1" dirty="0"/>
              <a:t>Getting source page html could be done manually as well</a:t>
            </a:r>
          </a:p>
        </p:txBody>
      </p:sp>
    </p:spTree>
    <p:extLst>
      <p:ext uri="{BB962C8B-B14F-4D97-AF65-F5344CB8AC3E}">
        <p14:creationId xmlns:p14="http://schemas.microsoft.com/office/powerpoint/2010/main" val="223545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Relatively easy, but…</a:t>
            </a:r>
          </a:p>
          <a:p>
            <a:r>
              <a:rPr lang="en-US" sz="2400" dirty="0"/>
              <a:t>Be prepared that the web structure might change </a:t>
            </a:r>
          </a:p>
          <a:p>
            <a:r>
              <a:rPr lang="en-US" sz="2400" dirty="0"/>
              <a:t>Structure might differ between subpages</a:t>
            </a:r>
          </a:p>
          <a:p>
            <a:r>
              <a:rPr lang="en-US" sz="2400" b="1" dirty="0" err="1"/>
              <a:t>JavaSript</a:t>
            </a:r>
            <a:r>
              <a:rPr lang="en-US" sz="2400" b="1" dirty="0"/>
              <a:t>…</a:t>
            </a:r>
          </a:p>
          <a:p>
            <a:r>
              <a:rPr lang="en-US" sz="2400" b="1" dirty="0"/>
              <a:t>Frames…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733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/>
              <a:t>Save the data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Easy…</a:t>
            </a:r>
          </a:p>
          <a:p>
            <a:r>
              <a:rPr lang="en-US" sz="2400" dirty="0"/>
              <a:t>Save to files</a:t>
            </a:r>
          </a:p>
          <a:p>
            <a:r>
              <a:rPr lang="en-US" sz="2400" dirty="0"/>
              <a:t>Save to database</a:t>
            </a:r>
          </a:p>
          <a:p>
            <a:r>
              <a:rPr lang="en-US" sz="2400" dirty="0"/>
              <a:t>Save to …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593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insight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Extract information</a:t>
            </a:r>
          </a:p>
          <a:p>
            <a:r>
              <a:rPr lang="en-US" sz="2400" b="1" dirty="0"/>
              <a:t>Data quality</a:t>
            </a:r>
          </a:p>
          <a:p>
            <a:pPr lvl="1"/>
            <a:r>
              <a:rPr lang="en-US" sz="2400" b="1" dirty="0"/>
              <a:t>Missing data…</a:t>
            </a:r>
          </a:p>
          <a:p>
            <a:pPr lvl="1"/>
            <a:r>
              <a:rPr lang="en-US" sz="2400" b="1" dirty="0"/>
              <a:t>Incorrect data…</a:t>
            </a:r>
          </a:p>
          <a:p>
            <a:r>
              <a:rPr lang="en-US" sz="2400" dirty="0"/>
              <a:t>Data preparation and cleaning</a:t>
            </a:r>
          </a:p>
          <a:p>
            <a:pPr lvl="1"/>
            <a:r>
              <a:rPr lang="en-US" sz="2400" dirty="0"/>
              <a:t>Programming, T-SQL</a:t>
            </a:r>
          </a:p>
          <a:p>
            <a:pPr lvl="1"/>
            <a:r>
              <a:rPr lang="en-US" sz="2400" dirty="0"/>
              <a:t>Tools like Microsoft DQS</a:t>
            </a:r>
          </a:p>
        </p:txBody>
      </p:sp>
    </p:spTree>
    <p:extLst>
      <p:ext uri="{BB962C8B-B14F-4D97-AF65-F5344CB8AC3E}">
        <p14:creationId xmlns:p14="http://schemas.microsoft.com/office/powerpoint/2010/main" val="96132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needed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Tool and/or </a:t>
            </a:r>
            <a:r>
              <a:rPr lang="en-US" sz="2400" b="1" dirty="0"/>
              <a:t>programming language + library</a:t>
            </a:r>
          </a:p>
          <a:p>
            <a:r>
              <a:rPr lang="en-US" sz="2400" b="1" dirty="0"/>
              <a:t>Basic knowledge of </a:t>
            </a:r>
          </a:p>
          <a:p>
            <a:pPr lvl="1"/>
            <a:r>
              <a:rPr lang="en-US" sz="2400" b="1" dirty="0"/>
              <a:t>HTML</a:t>
            </a:r>
          </a:p>
          <a:p>
            <a:pPr lvl="1"/>
            <a:r>
              <a:rPr lang="en-US" sz="2400" b="1" dirty="0"/>
              <a:t>CSS </a:t>
            </a:r>
          </a:p>
          <a:p>
            <a:pPr lvl="1"/>
            <a:r>
              <a:rPr lang="en-US" sz="2400" dirty="0"/>
              <a:t>JS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2D0DF4B-172F-4D0F-B439-2E082F46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780928"/>
            <a:ext cx="4753195" cy="31949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412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DEMO????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scraping using Power BI Desktop, </a:t>
            </a:r>
            <a:r>
              <a:rPr lang="en-US" dirty="0" err="1"/>
              <a:t>Pytohn</a:t>
            </a:r>
            <a:r>
              <a:rPr lang="en-US" dirty="0"/>
              <a:t> and .NET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Legal or illegal?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Not illegal per se, but can lead to…</a:t>
            </a:r>
          </a:p>
          <a:p>
            <a:r>
              <a:rPr lang="en-US" sz="2400" dirty="0"/>
              <a:t>Depends on the country….</a:t>
            </a:r>
          </a:p>
          <a:p>
            <a:r>
              <a:rPr lang="en-US" sz="2400" dirty="0"/>
              <a:t>Always read “Terms and conditions”</a:t>
            </a:r>
          </a:p>
          <a:p>
            <a:r>
              <a:rPr lang="en-US" sz="2400" dirty="0"/>
              <a:t>Create light crawlers</a:t>
            </a:r>
          </a:p>
          <a:p>
            <a:r>
              <a:rPr lang="en-US" sz="2400" dirty="0"/>
              <a:t>Follow the guidelines to avoid detection</a:t>
            </a:r>
          </a:p>
          <a:p>
            <a:pPr lvl="1"/>
            <a:r>
              <a:rPr lang="en-US" sz="2400" dirty="0">
                <a:hlinkClick r:id="rId2"/>
              </a:rPr>
              <a:t>Web Scraping: Avoiding Detection</a:t>
            </a:r>
            <a:endParaRPr lang="en-US" sz="2400" dirty="0"/>
          </a:p>
          <a:p>
            <a:pPr lvl="1"/>
            <a:r>
              <a:rPr lang="en-US" sz="2400" dirty="0">
                <a:hlinkClick r:id="rId3"/>
              </a:rPr>
              <a:t>How to prevent getting blacklisted while scraping</a:t>
            </a:r>
            <a:endParaRPr lang="en-US" sz="2400" dirty="0"/>
          </a:p>
          <a:p>
            <a:r>
              <a:rPr lang="en-US" sz="2400" b="1" dirty="0"/>
              <a:t>Be careful, there is many stories…</a:t>
            </a:r>
          </a:p>
        </p:txBody>
      </p:sp>
    </p:spTree>
    <p:extLst>
      <p:ext uri="{BB962C8B-B14F-4D97-AF65-F5344CB8AC3E}">
        <p14:creationId xmlns:p14="http://schemas.microsoft.com/office/powerpoint/2010/main" val="368620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scraping using Power BI Desktop, </a:t>
            </a:r>
            <a:r>
              <a:rPr lang="en-US" dirty="0" err="1"/>
              <a:t>Pytohn</a:t>
            </a:r>
            <a:r>
              <a:rPr lang="en-US" dirty="0"/>
              <a:t> and .NET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412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Power BI</a:t>
            </a:r>
          </a:p>
          <a:p>
            <a:pPr lvl="1"/>
            <a:r>
              <a:rPr lang="en-US" sz="2400" dirty="0"/>
              <a:t>Native </a:t>
            </a:r>
          </a:p>
          <a:p>
            <a:pPr lvl="1"/>
            <a:r>
              <a:rPr lang="en-US" sz="2400" dirty="0"/>
              <a:t>R (</a:t>
            </a:r>
            <a:r>
              <a:rPr lang="en-US" sz="2400" dirty="0" err="1"/>
              <a:t>Rvest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Python (Requests, </a:t>
            </a:r>
            <a:r>
              <a:rPr lang="en-US" sz="2400" dirty="0" err="1"/>
              <a:t>BeautifulSoup</a:t>
            </a:r>
            <a:r>
              <a:rPr lang="en-US" sz="2400" dirty="0"/>
              <a:t>)</a:t>
            </a:r>
          </a:p>
          <a:p>
            <a:r>
              <a:rPr lang="en-US" sz="2800" b="1" dirty="0"/>
              <a:t>.NET</a:t>
            </a:r>
          </a:p>
          <a:p>
            <a:pPr lvl="1"/>
            <a:r>
              <a:rPr lang="en-US" sz="2400" dirty="0"/>
              <a:t>HTML Agility Pack</a:t>
            </a:r>
          </a:p>
          <a:p>
            <a:pPr lvl="1"/>
            <a:r>
              <a:rPr lang="en-US" sz="2400" dirty="0"/>
              <a:t>Selenium</a:t>
            </a:r>
          </a:p>
          <a:p>
            <a:r>
              <a:rPr lang="en-US" sz="2800" b="1" dirty="0"/>
              <a:t>Python</a:t>
            </a:r>
          </a:p>
          <a:p>
            <a:pPr lvl="1"/>
            <a:r>
              <a:rPr lang="en-US" sz="2400" dirty="0"/>
              <a:t>Requests</a:t>
            </a:r>
          </a:p>
          <a:p>
            <a:pPr lvl="1"/>
            <a:r>
              <a:rPr lang="en-US" sz="2400" dirty="0" err="1"/>
              <a:t>BeautifulSoup</a:t>
            </a:r>
            <a:endParaRPr lang="en-US" sz="2400" dirty="0"/>
          </a:p>
          <a:p>
            <a:pPr lvl="1"/>
            <a:r>
              <a:rPr lang="en-US" sz="2400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261484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</a:t>
            </a:r>
            <a:br>
              <a:rPr lang="en-US" dirty="0"/>
            </a:br>
            <a:r>
              <a:rPr lang="en-US" dirty="0"/>
              <a:t>practical guide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Sławomir Drzymała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more tools and libs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There is many more libraries, frameworks and tools </a:t>
            </a:r>
            <a:r>
              <a:rPr lang="en-US" sz="2400" b="1" dirty="0" err="1"/>
              <a:t>avaliable</a:t>
            </a:r>
            <a:endParaRPr lang="en-US" sz="2400" b="1" dirty="0"/>
          </a:p>
          <a:p>
            <a:r>
              <a:rPr lang="en-US" sz="2400" dirty="0"/>
              <a:t>Wikipedia: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Check it out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1FAF219-571D-43EA-A31C-39CC8C5C6216}"/>
              </a:ext>
            </a:extLst>
          </p:cNvPr>
          <p:cNvSpPr txBox="1"/>
          <p:nvPr/>
        </p:nvSpPr>
        <p:spPr>
          <a:xfrm>
            <a:off x="457200" y="2594795"/>
            <a:ext cx="5987008" cy="2663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err="1">
                <a:hlinkClick r:id="rId2" tooltip="CURL"/>
              </a:rPr>
              <a:t>cURL</a:t>
            </a:r>
            <a:r>
              <a:rPr lang="en-US" dirty="0"/>
              <a:t> </a:t>
            </a:r>
          </a:p>
          <a:p>
            <a:r>
              <a:rPr lang="en-US" dirty="0">
                <a:hlinkClick r:id="rId3" tooltip="Data Toolbar"/>
              </a:rPr>
              <a:t>Data Toolbar</a:t>
            </a:r>
            <a:r>
              <a:rPr lang="en-US" dirty="0"/>
              <a:t> </a:t>
            </a:r>
          </a:p>
          <a:p>
            <a:r>
              <a:rPr lang="en-US" dirty="0" err="1">
                <a:hlinkClick r:id="rId4" tooltip="Diffbot"/>
              </a:rPr>
              <a:t>Diffbot</a:t>
            </a:r>
            <a:r>
              <a:rPr lang="en-US" dirty="0"/>
              <a:t> </a:t>
            </a:r>
          </a:p>
          <a:p>
            <a:r>
              <a:rPr lang="en-US" dirty="0" err="1">
                <a:hlinkClick r:id="rId5" tooltip="Heritrix"/>
              </a:rPr>
              <a:t>Heritrix</a:t>
            </a:r>
            <a:r>
              <a:rPr lang="en-US" dirty="0"/>
              <a:t> </a:t>
            </a:r>
          </a:p>
          <a:p>
            <a:r>
              <a:rPr lang="en-US" dirty="0" err="1">
                <a:hlinkClick r:id="rId6" tooltip="HtmlUnit"/>
              </a:rPr>
              <a:t>HtmlUnit</a:t>
            </a:r>
            <a:endParaRPr lang="en-US" dirty="0"/>
          </a:p>
          <a:p>
            <a:r>
              <a:rPr lang="en-US" dirty="0" err="1">
                <a:hlinkClick r:id="rId7" tooltip="HTTrack"/>
              </a:rPr>
              <a:t>HTTrack</a:t>
            </a:r>
            <a:r>
              <a:rPr lang="en-US" dirty="0"/>
              <a:t> </a:t>
            </a:r>
          </a:p>
          <a:p>
            <a:r>
              <a:rPr lang="en-US" dirty="0" err="1">
                <a:hlinkClick r:id="rId8" tooltip="IMacros"/>
              </a:rPr>
              <a:t>iMacros</a:t>
            </a:r>
            <a:endParaRPr lang="en-US" dirty="0"/>
          </a:p>
          <a:p>
            <a:r>
              <a:rPr lang="en-US" dirty="0">
                <a:hlinkClick r:id="rId9" tooltip="Selenium (software)"/>
              </a:rPr>
              <a:t>Selenium (software)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10" tooltip="Aptana"/>
              </a:rPr>
              <a:t>Jaxer</a:t>
            </a:r>
            <a:endParaRPr lang="en-US" dirty="0"/>
          </a:p>
          <a:p>
            <a:r>
              <a:rPr lang="en-US" dirty="0" err="1">
                <a:hlinkClick r:id="rId11" tooltip="Mozenda"/>
              </a:rPr>
              <a:t>Mozenda</a:t>
            </a:r>
            <a:endParaRPr lang="en-US" dirty="0"/>
          </a:p>
          <a:p>
            <a:r>
              <a:rPr lang="en-US" dirty="0" err="1">
                <a:hlinkClick r:id="rId12" tooltip="Nokogiri (software)"/>
              </a:rPr>
              <a:t>nokogiri</a:t>
            </a:r>
            <a:endParaRPr lang="en-US" dirty="0"/>
          </a:p>
          <a:p>
            <a:r>
              <a:rPr lang="en-US" dirty="0" err="1">
                <a:hlinkClick r:id="rId13" tooltip="OutWit Hub"/>
              </a:rPr>
              <a:t>OutWit</a:t>
            </a:r>
            <a:r>
              <a:rPr lang="en-US" dirty="0">
                <a:hlinkClick r:id="rId13" tooltip="OutWit Hub"/>
              </a:rPr>
              <a:t> Hub</a:t>
            </a:r>
            <a:endParaRPr lang="en-US" dirty="0"/>
          </a:p>
          <a:p>
            <a:r>
              <a:rPr lang="en-US" dirty="0" err="1">
                <a:hlinkClick r:id="rId14" tooltip="Watir"/>
              </a:rPr>
              <a:t>watir</a:t>
            </a:r>
            <a:r>
              <a:rPr lang="en-US" dirty="0" err="1">
                <a:hlinkClick r:id="rId15" tooltip="Wget"/>
              </a:rPr>
              <a:t>Wget</a:t>
            </a:r>
            <a:endParaRPr lang="en-US" dirty="0"/>
          </a:p>
          <a:p>
            <a:r>
              <a:rPr lang="en-US" dirty="0">
                <a:hlinkClick r:id="rId16" tooltip="WSO2 Mashup Server"/>
              </a:rPr>
              <a:t>WSO2 Mashup Server</a:t>
            </a:r>
            <a:r>
              <a:rPr lang="en-US" dirty="0"/>
              <a:t> </a:t>
            </a:r>
          </a:p>
          <a:p>
            <a:r>
              <a:rPr lang="en-US" dirty="0">
                <a:hlinkClick r:id="rId17" tooltip="Yahoo! Query Language"/>
              </a:rPr>
              <a:t>Yahoo! Query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2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Web scraping is easy…</a:t>
            </a:r>
          </a:p>
          <a:p>
            <a:pPr lvl="1"/>
            <a:r>
              <a:rPr lang="en-US" sz="2250" dirty="0"/>
              <a:t>Basic programming skills</a:t>
            </a:r>
          </a:p>
          <a:p>
            <a:pPr lvl="1"/>
            <a:r>
              <a:rPr lang="en-US" sz="2250" dirty="0"/>
              <a:t>Basic knowledge of HTML, CSS, JavaScript</a:t>
            </a:r>
          </a:p>
          <a:p>
            <a:r>
              <a:rPr lang="en-US" sz="2400" dirty="0"/>
              <a:t>If you learn how to scrape the website you will be able to:</a:t>
            </a:r>
          </a:p>
          <a:p>
            <a:pPr lvl="1"/>
            <a:r>
              <a:rPr lang="en-US" sz="2250" b="1" dirty="0"/>
              <a:t>get any data from any website</a:t>
            </a:r>
          </a:p>
          <a:p>
            <a:pPr lvl="1"/>
            <a:r>
              <a:rPr lang="en-US" sz="2250" b="1" dirty="0"/>
              <a:t>automate some boring tasks</a:t>
            </a:r>
          </a:p>
          <a:p>
            <a:pPr lvl="1"/>
            <a:r>
              <a:rPr lang="en-US" sz="2250" dirty="0"/>
              <a:t>Have fun</a:t>
            </a:r>
            <a:endParaRPr lang="en-US" sz="2400" dirty="0"/>
          </a:p>
          <a:p>
            <a:r>
              <a:rPr lang="en-US" sz="2400" dirty="0"/>
              <a:t>There is plenty of tools and libraries available</a:t>
            </a:r>
          </a:p>
        </p:txBody>
      </p:sp>
    </p:spTree>
    <p:extLst>
      <p:ext uri="{BB962C8B-B14F-4D97-AF65-F5344CB8AC3E}">
        <p14:creationId xmlns:p14="http://schemas.microsoft.com/office/powerpoint/2010/main" val="3215001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endParaRPr lang="pl-PL" dirty="0"/>
          </a:p>
        </p:txBody>
      </p:sp>
      <p:pic>
        <p:nvPicPr>
          <p:cNvPr id="89" name="Obraz 88">
            <a:extLst>
              <a:ext uri="{FF2B5EF4-FFF2-40B4-BE49-F238E27FC236}">
                <a16:creationId xmlns:a16="http://schemas.microsoft.com/office/drawing/2014/main" id="{D3E6D57E-DDD0-483F-B020-D51F0BDA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" y="1196752"/>
            <a:ext cx="9036496" cy="46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4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know more?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Get the presentation</a:t>
            </a:r>
          </a:p>
          <a:p>
            <a:r>
              <a:rPr lang="en-US" sz="2400" dirty="0" err="1"/>
              <a:t>Seequality</a:t>
            </a:r>
            <a:r>
              <a:rPr lang="en-US" sz="2400" dirty="0"/>
              <a:t> – [</a:t>
            </a:r>
            <a:r>
              <a:rPr lang="en-US" sz="2400" dirty="0">
                <a:hlinkClick r:id="rId2"/>
              </a:rPr>
              <a:t>1</a:t>
            </a:r>
            <a:r>
              <a:rPr lang="en-US" sz="2400" dirty="0">
                <a:hlinkClick r:id="rId3"/>
              </a:rPr>
              <a:t>]</a:t>
            </a:r>
            <a:endParaRPr lang="en-US" sz="2400" dirty="0"/>
          </a:p>
          <a:p>
            <a:r>
              <a:rPr lang="en-US" sz="2400" dirty="0"/>
              <a:t>Power BI – [</a:t>
            </a:r>
            <a:r>
              <a:rPr lang="en-US" sz="2400" dirty="0">
                <a:hlinkClick r:id="rId4"/>
              </a:rPr>
              <a:t>1</a:t>
            </a:r>
            <a:r>
              <a:rPr lang="en-US" sz="2400" dirty="0"/>
              <a:t>] [</a:t>
            </a:r>
            <a:r>
              <a:rPr lang="en-US" sz="2400" dirty="0">
                <a:hlinkClick r:id="rId5"/>
              </a:rPr>
              <a:t>2</a:t>
            </a:r>
            <a:r>
              <a:rPr lang="en-US" sz="2400" dirty="0"/>
              <a:t>] [</a:t>
            </a:r>
            <a:r>
              <a:rPr lang="en-US" sz="2400" dirty="0">
                <a:hlinkClick r:id="rId5"/>
              </a:rPr>
              <a:t>3</a:t>
            </a:r>
            <a:r>
              <a:rPr lang="en-US" sz="2400" dirty="0"/>
              <a:t>]</a:t>
            </a:r>
          </a:p>
          <a:p>
            <a:r>
              <a:rPr lang="en-US" sz="2400" dirty="0"/>
              <a:t>C# - [</a:t>
            </a:r>
            <a:r>
              <a:rPr lang="en-US" sz="2400" dirty="0">
                <a:hlinkClick r:id="rId6"/>
              </a:rPr>
              <a:t>1</a:t>
            </a:r>
            <a:r>
              <a:rPr lang="en-US" sz="2400" dirty="0"/>
              <a:t>] [</a:t>
            </a:r>
            <a:r>
              <a:rPr lang="en-US" sz="2400" dirty="0">
                <a:hlinkClick r:id="rId7"/>
              </a:rPr>
              <a:t>2</a:t>
            </a:r>
            <a:r>
              <a:rPr lang="en-US" sz="2400" dirty="0"/>
              <a:t>] [</a:t>
            </a:r>
            <a:r>
              <a:rPr lang="en-US" sz="2400" dirty="0">
                <a:hlinkClick r:id="rId8"/>
              </a:rPr>
              <a:t>3</a:t>
            </a:r>
            <a:r>
              <a:rPr lang="en-US" sz="2400" dirty="0"/>
              <a:t>]</a:t>
            </a:r>
          </a:p>
          <a:p>
            <a:r>
              <a:rPr lang="en-US" sz="2400" dirty="0"/>
              <a:t>Python – [</a:t>
            </a:r>
            <a:r>
              <a:rPr lang="en-US" sz="2400" dirty="0">
                <a:hlinkClick r:id="rId9"/>
              </a:rPr>
              <a:t>1</a:t>
            </a:r>
            <a:r>
              <a:rPr lang="en-US" sz="2400" dirty="0"/>
              <a:t>] [</a:t>
            </a:r>
            <a:r>
              <a:rPr lang="en-US" sz="2400" dirty="0">
                <a:hlinkClick r:id="rId10"/>
              </a:rPr>
              <a:t>2</a:t>
            </a:r>
            <a:r>
              <a:rPr lang="en-US" sz="2400" dirty="0"/>
              <a:t>] [</a:t>
            </a:r>
            <a:r>
              <a:rPr lang="en-US" sz="2400" dirty="0">
                <a:hlinkClick r:id="rId11"/>
              </a:rPr>
              <a:t>3</a:t>
            </a:r>
            <a:r>
              <a:rPr lang="en-US" sz="2400" dirty="0"/>
              <a:t>]</a:t>
            </a:r>
          </a:p>
          <a:p>
            <a:r>
              <a:rPr lang="en-US" sz="2400" dirty="0"/>
              <a:t>General - [</a:t>
            </a:r>
            <a:r>
              <a:rPr lang="en-US" sz="2400" dirty="0">
                <a:hlinkClick r:id="rId12"/>
              </a:rPr>
              <a:t>1</a:t>
            </a:r>
            <a:r>
              <a:rPr lang="en-US" sz="2400" dirty="0"/>
              <a:t>] [</a:t>
            </a:r>
            <a:r>
              <a:rPr lang="en-US" sz="2400" dirty="0">
                <a:hlinkClick r:id="rId13"/>
              </a:rPr>
              <a:t>2</a:t>
            </a:r>
            <a:r>
              <a:rPr lang="en-US" sz="2400" dirty="0"/>
              <a:t>] [</a:t>
            </a:r>
            <a:r>
              <a:rPr lang="en-US" sz="2400" dirty="0">
                <a:hlinkClick r:id="rId14"/>
              </a:rPr>
              <a:t>3</a:t>
            </a:r>
            <a:r>
              <a:rPr lang="en-US" sz="2400" dirty="0"/>
              <a:t>]</a:t>
            </a:r>
          </a:p>
          <a:p>
            <a:r>
              <a:rPr lang="en-US" sz="2400" b="1" dirty="0"/>
              <a:t>Experiment yourself</a:t>
            </a:r>
          </a:p>
        </p:txBody>
      </p:sp>
    </p:spTree>
    <p:extLst>
      <p:ext uri="{BB962C8B-B14F-4D97-AF65-F5344CB8AC3E}">
        <p14:creationId xmlns:p14="http://schemas.microsoft.com/office/powerpoint/2010/main" val="2851868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</a:t>
            </a:r>
            <a:br>
              <a:rPr lang="en-US" dirty="0"/>
            </a:br>
            <a:r>
              <a:rPr lang="en-US" dirty="0"/>
              <a:t>practical guide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Sławomir Drzymała</a:t>
            </a:r>
            <a:endParaRPr lang="pl-PL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32B03F7-CA73-4843-B1A3-95780D2F9B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59" y="5858659"/>
            <a:ext cx="458986" cy="45898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A7C4831-F9BB-4DCE-AED1-20961266D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36" y="5850419"/>
            <a:ext cx="758746" cy="505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88F8C-DF15-4E6D-B1FD-2C68FD4323A6}"/>
              </a:ext>
            </a:extLst>
          </p:cNvPr>
          <p:cNvSpPr/>
          <p:nvPr/>
        </p:nvSpPr>
        <p:spPr>
          <a:xfrm>
            <a:off x="5222202" y="5858659"/>
            <a:ext cx="13597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prstClr val="black"/>
                </a:solidFill>
              </a:rPr>
              <a:t>sdrzymala</a:t>
            </a:r>
            <a:endParaRPr lang="en-US" sz="2100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73B718-AF4B-4C7D-A6D1-D3B5F75446B2}"/>
              </a:ext>
            </a:extLst>
          </p:cNvPr>
          <p:cNvSpPr/>
          <p:nvPr/>
        </p:nvSpPr>
        <p:spPr>
          <a:xfrm>
            <a:off x="7234392" y="5877272"/>
            <a:ext cx="14847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prstClr val="black"/>
                </a:solidFill>
              </a:rPr>
              <a:t>SDrzymala</a:t>
            </a:r>
            <a:endParaRPr lang="en-US" sz="2100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0A805E4D-01E3-434C-A77F-0481BFB13D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9" y="5894196"/>
            <a:ext cx="624895" cy="418659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D81D36DA-1705-4804-98A7-E5D03F74716C}"/>
              </a:ext>
            </a:extLst>
          </p:cNvPr>
          <p:cNvSpPr/>
          <p:nvPr/>
        </p:nvSpPr>
        <p:spPr>
          <a:xfrm>
            <a:off x="858180" y="5897357"/>
            <a:ext cx="387843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prstClr val="black"/>
                </a:solidFill>
              </a:rPr>
              <a:t>slawomirdrzymala@outlook.com</a:t>
            </a:r>
            <a:endParaRPr lang="en-US" sz="2100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25C2EF1-35BF-4947-925C-0FCAF7E68697}"/>
              </a:ext>
            </a:extLst>
          </p:cNvPr>
          <p:cNvSpPr/>
          <p:nvPr/>
        </p:nvSpPr>
        <p:spPr>
          <a:xfrm>
            <a:off x="858180" y="4581128"/>
            <a:ext cx="7674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6"/>
              </a:rPr>
              <a:t>https://github.com/sdrzymala/WebScrappingPracticalGuide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0674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5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attachment.outlook.live.net/owa/slawomirdrzymala@outlook.com/service.svc/s/GetAttachmentThumbnail?id=AQMkADAwATMwMAItYjczNS1kOGM0LTAwAi0wMAoARgAAA%2FrtTgDcR1VBoBGOu7FnlTAHANeU2lz1A2FGlJW4XAYMv90AAAIBDAAAANeU2lz1A2FGlJW4XAYMv90AAl0niOcAAAABEgAQAIM9H%2Bwwy6NHscjxPYgrwbc%3D&amp;thumbnailType=2&amp;owa=outlook.live.com&amp;scriptVer=2019050601.09&amp;isc=1&amp;X-OWA-CANARY=dF99zwyCiEiuHmZZbuES8RCyPGcC2dYY0Ds0MwYZrKFxJelGWpji7bc6PO0VCASd2WvEfWr64jQ.&amp;token=eyJhbGciOiJSUzI1NiIsImtpZCI6IjA2MDBGOUY2NzQ2MjA3MzdFNzM0MDRFMjg3QzQ1QTgxOENCN0NFQjgiLCJ4NXQiOiJCZ0Q1OW5SaUJ6Zm5OQVRpaDhSYWdZeTN6cmciLCJ0eXAiOiJKV1QifQ.eyJ2ZXIiOiJFeGNoYW5nZS5DYWxsYmFjay5WMSIsImFwcGN0eHNlbmRlciI6Ik93YURvd25sb2FkQDg0ZGY5ZTdmLWU5ZjYtNDBhZi1iNDM1LWFhYWFhYWFhYWFhYSIsImFwcGN0eCI6IntcIm1zZXhjaHByb3RcIjpcIm93YVwiLFwicHJpbWFyeXNpZFwiOlwiUy0xLTI4MjctMTk2NjA4LTMwNzM3NTk0MjhcIixcInB1aWRcIjpcIjg0NDQyODAwMzg5MTM5NlwiLFwib2lkXCI6XCIwMDAzMDAwMC1iNzM1LWQ4YzQtMDAwMC0wMDAwMDAwMDAwMDBcIixcInNjb3BlXCI6XCJPd2FEb3dubG9hZFwifSIsIm5iZiI6MTU1NzkwMzM2MSwiZXhwIjoxNTU3OTAzOTYxLCJpc3MiOiIwMDAwMDAwMi0wMDAwLTBmZjEtY2UwMC0wMDAwMDAwMDAwMDBAODRkZjllN2YtZTlmNi00MGFmLWI0MzUtYWFhYWFhYWFhYWFhIiwiYXVkIjoiMDAwMDAwMDItMDAwMC0wZmYxLWNlMDAtMDAwMDAwMDAwMDAwL2F0dGFjaG1lbnQub3V0bG9vay5saXZlLm5ldEA4NGRmOWU3Zi1lOWY2LTQwYWYtYjQzNS1hYWFhYWFhYWFhYWEifQ.cQlK1qmP4uSQR51KQfa441FbBYqEcPjvMPlC7ZSVE8I7ral-hvOGTS2_RALNAxwe5aAUWPgWS6FRE2EDoIlyjVMKqkQc8hpzeRvgzzjtNWmW_ussldBDPT3g8AkxtPqGL-s_IfZFjemH7A6aHQexMAZIUMUL4l6SZocooG2b7zzoesc1Mqh9qxO3O9xi7oy11Fun_a0gkNEK9ZKM3tzqeR0c2tV_LxDC6WwbaIDfbXNfKToz6j1IkxM7y4YMBUDnT-HYYhcbUlaaMRCBPJ1F5h3yvD-De_8jf0CAZECuhvItLkuJIEwDUp04kQTGrJ29dHPb6zke9OCr7hQzHYSSHg&amp;animation=true">
            <a:extLst>
              <a:ext uri="{FF2B5EF4-FFF2-40B4-BE49-F238E27FC236}">
                <a16:creationId xmlns:a16="http://schemas.microsoft.com/office/drawing/2014/main" id="{CE9BD66A-2B12-4FD3-B896-1BE428FA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84984"/>
            <a:ext cx="2869307" cy="244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7"/>
            <a:ext cx="8229600" cy="4065728"/>
          </a:xfrm>
        </p:spPr>
        <p:txBody>
          <a:bodyPr>
            <a:normAutofit/>
          </a:bodyPr>
          <a:lstStyle/>
          <a:p>
            <a:r>
              <a:rPr lang="en-US" sz="2400" b="1" dirty="0"/>
              <a:t>Sławomir Drzymała</a:t>
            </a:r>
          </a:p>
          <a:p>
            <a:r>
              <a:rPr lang="en-US" sz="2400" dirty="0"/>
              <a:t>Business Intelligence Consultant</a:t>
            </a:r>
          </a:p>
          <a:p>
            <a:r>
              <a:rPr lang="en-US" sz="2400" dirty="0"/>
              <a:t>Speaker &amp; member of PLSSUG</a:t>
            </a:r>
          </a:p>
          <a:p>
            <a:r>
              <a:rPr lang="en-US" sz="2400" dirty="0"/>
              <a:t>Speaker at the conferences</a:t>
            </a:r>
          </a:p>
          <a:p>
            <a:r>
              <a:rPr lang="en-US" sz="2400" dirty="0"/>
              <a:t>Organizer (meetups, hackathon's)</a:t>
            </a:r>
          </a:p>
          <a:p>
            <a:r>
              <a:rPr lang="en-US" sz="2400" b="1" dirty="0"/>
              <a:t>Cofounder of seequality.net</a:t>
            </a:r>
          </a:p>
          <a:p>
            <a:r>
              <a:rPr lang="en-US" sz="2400" dirty="0"/>
              <a:t>Microsoft Technology enthusiast…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DE25433-0CD1-4F7C-BF60-1A623C060E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10" y="5365000"/>
            <a:ext cx="458986" cy="45898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CA30F50-6EE9-4147-BF4C-364A7AF2B4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01" y="4815442"/>
            <a:ext cx="758746" cy="505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D9C5C5-0294-4DFB-8BD7-6CC876A390F2}"/>
              </a:ext>
            </a:extLst>
          </p:cNvPr>
          <p:cNvSpPr/>
          <p:nvPr/>
        </p:nvSpPr>
        <p:spPr>
          <a:xfrm>
            <a:off x="5021653" y="5365000"/>
            <a:ext cx="13597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prstClr val="black"/>
                </a:solidFill>
              </a:rPr>
              <a:t>sdrzymala</a:t>
            </a:r>
            <a:endParaRPr lang="en-US" sz="2100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906210D-09E9-4E42-9CC9-343F8DE80CC0}"/>
              </a:ext>
            </a:extLst>
          </p:cNvPr>
          <p:cNvSpPr/>
          <p:nvPr/>
        </p:nvSpPr>
        <p:spPr>
          <a:xfrm>
            <a:off x="4455357" y="4842295"/>
            <a:ext cx="14847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prstClr val="black"/>
                </a:solidFill>
              </a:rPr>
              <a:t>SDrzymala</a:t>
            </a:r>
            <a:endParaRPr lang="en-US" sz="2100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F93311AB-940A-4AD5-935F-40A4CA4E83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40" y="5400537"/>
            <a:ext cx="624895" cy="418659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4C8B2BF0-FF2B-41D7-8D4B-8081C9EF44D0}"/>
              </a:ext>
            </a:extLst>
          </p:cNvPr>
          <p:cNvSpPr/>
          <p:nvPr/>
        </p:nvSpPr>
        <p:spPr>
          <a:xfrm>
            <a:off x="657631" y="5403698"/>
            <a:ext cx="387843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prstClr val="black"/>
                </a:solidFill>
              </a:rPr>
              <a:t>slawomirdrzymala@outlook.com</a:t>
            </a:r>
            <a:endParaRPr lang="en-US" sz="2100" dirty="0"/>
          </a:p>
        </p:txBody>
      </p:sp>
      <p:pic>
        <p:nvPicPr>
          <p:cNvPr id="1026" name="Picture 2" descr="SÅawomir DrzymaÅa">
            <a:extLst>
              <a:ext uri="{FF2B5EF4-FFF2-40B4-BE49-F238E27FC236}">
                <a16:creationId xmlns:a16="http://schemas.microsoft.com/office/drawing/2014/main" id="{E46A3533-0C3A-4312-862C-02EF9073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7" y="1600207"/>
            <a:ext cx="1810544" cy="181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ithub logo">
            <a:extLst>
              <a:ext uri="{FF2B5EF4-FFF2-40B4-BE49-F238E27FC236}">
                <a16:creationId xmlns:a16="http://schemas.microsoft.com/office/drawing/2014/main" id="{E6075936-3206-4E40-8F80-1A9742F52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81" y="4819138"/>
            <a:ext cx="541763" cy="54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078C1D73-FAFC-4F31-A0D9-51079F6888C2}"/>
              </a:ext>
            </a:extLst>
          </p:cNvPr>
          <p:cNvSpPr/>
          <p:nvPr/>
        </p:nvSpPr>
        <p:spPr>
          <a:xfrm>
            <a:off x="605208" y="4877962"/>
            <a:ext cx="14095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prstClr val="black"/>
                </a:solidFill>
              </a:rPr>
              <a:t>sdrzymala</a:t>
            </a:r>
            <a:endParaRPr lang="en-US" sz="2100" dirty="0"/>
          </a:p>
        </p:txBody>
      </p:sp>
      <p:pic>
        <p:nvPicPr>
          <p:cNvPr id="16" name="Picture 4" descr="Image result for github logo">
            <a:extLst>
              <a:ext uri="{FF2B5EF4-FFF2-40B4-BE49-F238E27FC236}">
                <a16:creationId xmlns:a16="http://schemas.microsoft.com/office/drawing/2014/main" id="{D0F5D465-FF90-4B67-B698-348279BE8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90" y="4815442"/>
            <a:ext cx="541763" cy="54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1D33662B-74C9-424C-AE4F-6D148CE53AA8}"/>
              </a:ext>
            </a:extLst>
          </p:cNvPr>
          <p:cNvSpPr/>
          <p:nvPr/>
        </p:nvSpPr>
        <p:spPr>
          <a:xfrm>
            <a:off x="2532417" y="4874266"/>
            <a:ext cx="14095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prstClr val="black"/>
                </a:solidFill>
              </a:rPr>
              <a:t>seequality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F15CCCF9-EB43-4D21-AA93-7A3CC19C7276}"/>
              </a:ext>
            </a:extLst>
          </p:cNvPr>
          <p:cNvSpPr/>
          <p:nvPr/>
        </p:nvSpPr>
        <p:spPr>
          <a:xfrm>
            <a:off x="511237" y="1417638"/>
            <a:ext cx="35130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/>
              <a:t>A.L.I.C.E.</a:t>
            </a:r>
            <a:r>
              <a:rPr lang="en-US" sz="6000" dirty="0"/>
              <a:t> 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F2A7568-41AE-443F-B199-234AED5B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30" y="2276872"/>
            <a:ext cx="6690940" cy="4054191"/>
          </a:xfrm>
          <a:prstGeom prst="rect">
            <a:avLst/>
          </a:prstGeom>
        </p:spPr>
      </p:pic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2F57E34-38ED-47E2-9A79-0948339AAC48}"/>
              </a:ext>
            </a:extLst>
          </p:cNvPr>
          <p:cNvCxnSpPr/>
          <p:nvPr/>
        </p:nvCxnSpPr>
        <p:spPr>
          <a:xfrm flipV="1">
            <a:off x="1115616" y="2276872"/>
            <a:ext cx="6801854" cy="3384376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652803BA-961D-43BB-A934-DF7449B0F486}"/>
              </a:ext>
            </a:extLst>
          </p:cNvPr>
          <p:cNvCxnSpPr>
            <a:cxnSpLocks/>
          </p:cNvCxnSpPr>
          <p:nvPr/>
        </p:nvCxnSpPr>
        <p:spPr>
          <a:xfrm flipH="1" flipV="1">
            <a:off x="1115616" y="2276872"/>
            <a:ext cx="6912768" cy="3384376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85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A57955B4-FCC2-45E0-832A-1AF1FDE42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19506"/>
            <a:ext cx="7398740" cy="388846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F15CCCF9-EB43-4D21-AA93-7A3CC19C7276}"/>
              </a:ext>
            </a:extLst>
          </p:cNvPr>
          <p:cNvSpPr/>
          <p:nvPr/>
        </p:nvSpPr>
        <p:spPr>
          <a:xfrm>
            <a:off x="511237" y="1417638"/>
            <a:ext cx="35130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/>
              <a:t>A.L.I.C.E.</a:t>
            </a:r>
            <a:r>
              <a:rPr lang="en-US" sz="6000" dirty="0"/>
              <a:t> ?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6964FFA2-4676-4B29-AA5E-963E1ABC7054}"/>
              </a:ext>
            </a:extLst>
          </p:cNvPr>
          <p:cNvSpPr/>
          <p:nvPr/>
        </p:nvSpPr>
        <p:spPr>
          <a:xfrm>
            <a:off x="4154052" y="1488509"/>
            <a:ext cx="4662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(Artificial Linguistic Internet Computer Entity)</a:t>
            </a:r>
            <a:br>
              <a:rPr lang="en-US" sz="1600" dirty="0"/>
            </a:br>
            <a:r>
              <a:rPr lang="en-US" sz="1600" dirty="0"/>
              <a:t>also referred to as </a:t>
            </a:r>
            <a:r>
              <a:rPr lang="en-US" sz="1600" dirty="0" err="1"/>
              <a:t>Alicebot</a:t>
            </a:r>
            <a:r>
              <a:rPr lang="en-US" sz="1600" dirty="0"/>
              <a:t>, or simply Alice</a:t>
            </a:r>
            <a:br>
              <a:rPr lang="en-US" sz="1600" dirty="0"/>
            </a:br>
            <a:r>
              <a:rPr lang="en-US" sz="1600" dirty="0"/>
              <a:t>is a natural language processing chatterbot (wiki)</a:t>
            </a:r>
          </a:p>
        </p:txBody>
      </p:sp>
    </p:spTree>
    <p:extLst>
      <p:ext uri="{BB962C8B-B14F-4D97-AF65-F5344CB8AC3E}">
        <p14:creationId xmlns:p14="http://schemas.microsoft.com/office/powerpoint/2010/main" val="76426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6"/>
            <a:ext cx="8867328" cy="4525963"/>
          </a:xfrm>
        </p:spPr>
        <p:txBody>
          <a:bodyPr>
            <a:noAutofit/>
          </a:bodyPr>
          <a:lstStyle/>
          <a:p>
            <a:r>
              <a:rPr lang="en-US" sz="2400" b="1" dirty="0"/>
              <a:t>Web scrapping was always a thing for me…</a:t>
            </a:r>
          </a:p>
          <a:p>
            <a:pPr lvl="1"/>
            <a:r>
              <a:rPr lang="en-US" sz="2000" dirty="0"/>
              <a:t>Chatbot knowledge database</a:t>
            </a:r>
          </a:p>
          <a:p>
            <a:pPr lvl="1"/>
            <a:r>
              <a:rPr lang="en-US" sz="2000" dirty="0"/>
              <a:t>Many freelancers websites</a:t>
            </a:r>
          </a:p>
          <a:p>
            <a:pPr lvl="1"/>
            <a:r>
              <a:rPr lang="en-US" sz="2000" dirty="0"/>
              <a:t>Culinary recipes helper</a:t>
            </a:r>
          </a:p>
          <a:p>
            <a:pPr lvl="1"/>
            <a:r>
              <a:rPr lang="en-US" sz="2000" dirty="0"/>
              <a:t>Microsoft Ignite twitter analysis</a:t>
            </a:r>
          </a:p>
          <a:p>
            <a:pPr lvl="1"/>
            <a:r>
              <a:rPr lang="en-US" sz="2000" dirty="0" err="1"/>
              <a:t>PowerBI</a:t>
            </a:r>
            <a:r>
              <a:rPr lang="en-US" sz="2000" dirty="0"/>
              <a:t> report’s errors</a:t>
            </a:r>
          </a:p>
          <a:p>
            <a:pPr lvl="1"/>
            <a:r>
              <a:rPr lang="en-US" sz="2000" dirty="0"/>
              <a:t>SQL-Saturday, Channel9, </a:t>
            </a:r>
            <a:r>
              <a:rPr lang="en-US" sz="2000" dirty="0" err="1"/>
              <a:t>sqlbits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r>
              <a:rPr lang="en-US" sz="2400" dirty="0"/>
              <a:t>Reason 1 - can be used to get the data from web </a:t>
            </a:r>
          </a:p>
          <a:p>
            <a:r>
              <a:rPr lang="en-US" sz="2400" dirty="0"/>
              <a:t>Reason 2 - because can be used to automate the boring stuff too</a:t>
            </a:r>
          </a:p>
          <a:p>
            <a:r>
              <a:rPr lang="en-US" sz="2400" b="1" dirty="0"/>
              <a:t>Wanted to share some thoughts and experience </a:t>
            </a:r>
            <a:endParaRPr lang="en-US" sz="2400" dirty="0"/>
          </a:p>
          <a:p>
            <a:r>
              <a:rPr lang="en-US" sz="2400" b="1" dirty="0"/>
              <a:t>It’s getting popular and It’s relatively easy</a:t>
            </a:r>
          </a:p>
        </p:txBody>
      </p:sp>
    </p:spTree>
    <p:extLst>
      <p:ext uri="{BB962C8B-B14F-4D97-AF65-F5344CB8AC3E}">
        <p14:creationId xmlns:p14="http://schemas.microsoft.com/office/powerpoint/2010/main" val="134370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For what / business cases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Product and price research</a:t>
            </a:r>
          </a:p>
          <a:p>
            <a:r>
              <a:rPr lang="en-US" sz="2400" b="1" dirty="0"/>
              <a:t>Market research</a:t>
            </a:r>
          </a:p>
          <a:p>
            <a:r>
              <a:rPr lang="en-US" sz="2400" dirty="0"/>
              <a:t>Aggregators</a:t>
            </a:r>
          </a:p>
          <a:p>
            <a:r>
              <a:rPr lang="en-US" sz="2400" dirty="0"/>
              <a:t>Comparison engines</a:t>
            </a:r>
          </a:p>
          <a:p>
            <a:r>
              <a:rPr lang="en-US" sz="2400" b="1" dirty="0"/>
              <a:t>Brand loyalty</a:t>
            </a:r>
          </a:p>
          <a:p>
            <a:r>
              <a:rPr lang="en-US" sz="2400" dirty="0"/>
              <a:t>Use cases [</a:t>
            </a:r>
            <a:r>
              <a:rPr lang="en-US" sz="2400" dirty="0">
                <a:hlinkClick r:id="rId2"/>
              </a:rPr>
              <a:t>here</a:t>
            </a:r>
            <a:r>
              <a:rPr lang="en-US" sz="2400" dirty="0"/>
              <a:t>] and [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9729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6"/>
            <a:ext cx="8507288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Theory </a:t>
            </a:r>
            <a:r>
              <a:rPr lang="en-US" sz="2400" b="1" dirty="0">
                <a:solidFill>
                  <a:srgbClr val="FF0000"/>
                </a:solidFill>
              </a:rPr>
              <a:t>[10 minutes]</a:t>
            </a:r>
          </a:p>
          <a:p>
            <a:r>
              <a:rPr lang="en-US" sz="2400" b="1" dirty="0"/>
              <a:t>Demo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[45 minutes]</a:t>
            </a:r>
          </a:p>
          <a:p>
            <a:r>
              <a:rPr lang="en-US" sz="2400" b="1" dirty="0"/>
              <a:t>Recap and Q&amp;A </a:t>
            </a:r>
            <a:r>
              <a:rPr lang="en-US" sz="2400" b="1" dirty="0">
                <a:solidFill>
                  <a:srgbClr val="FF0000"/>
                </a:solidFill>
              </a:rPr>
              <a:t>[5 minutes]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Goal</a:t>
            </a:r>
            <a:r>
              <a:rPr lang="en-US" sz="2400" dirty="0"/>
              <a:t> is to show different methods, tools, techniques and the way of thinking to scrap the data efficiently. Also to show that it’s easy…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93826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Web scraping</a:t>
            </a:r>
            <a:r>
              <a:rPr lang="en-US" sz="2400" dirty="0"/>
              <a:t> – web harvesting, or web data extraction is data scraping used for </a:t>
            </a:r>
            <a:r>
              <a:rPr lang="en-US" sz="2400" b="1" dirty="0"/>
              <a:t>extracting data from websites</a:t>
            </a:r>
            <a:r>
              <a:rPr lang="en-US" sz="2400" dirty="0"/>
              <a:t> [Wiki]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 Web crawling/Crawler</a:t>
            </a:r>
            <a:r>
              <a:rPr lang="en-US" sz="2400" dirty="0"/>
              <a:t> – process, (spider, </a:t>
            </a:r>
            <a:r>
              <a:rPr lang="en-US" sz="2400" dirty="0" err="1"/>
              <a:t>spiderbot</a:t>
            </a:r>
            <a:r>
              <a:rPr lang="en-US" sz="2400" dirty="0"/>
              <a:t>) is an Internet bot that </a:t>
            </a:r>
            <a:r>
              <a:rPr lang="en-US" sz="2400" b="1" dirty="0"/>
              <a:t>systematically browses the WWW</a:t>
            </a:r>
            <a:r>
              <a:rPr lang="en-US" sz="2400" dirty="0"/>
              <a:t> [Wiki]</a:t>
            </a:r>
          </a:p>
          <a:p>
            <a:endParaRPr lang="en-US" sz="2400" dirty="0"/>
          </a:p>
        </p:txBody>
      </p:sp>
      <p:sp>
        <p:nvSpPr>
          <p:cNvPr id="4" name="Prostokąt: zagięty narożnik 3">
            <a:extLst>
              <a:ext uri="{FF2B5EF4-FFF2-40B4-BE49-F238E27FC236}">
                <a16:creationId xmlns:a16="http://schemas.microsoft.com/office/drawing/2014/main" id="{56FD39BE-2D89-4357-9127-1DDD770D15E0}"/>
              </a:ext>
            </a:extLst>
          </p:cNvPr>
          <p:cNvSpPr/>
          <p:nvPr/>
        </p:nvSpPr>
        <p:spPr>
          <a:xfrm>
            <a:off x="2888279" y="3417893"/>
            <a:ext cx="610191" cy="733356"/>
          </a:xfrm>
          <a:prstGeom prst="foldedCorner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HTML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EA2B8FDD-93A6-400E-825B-0360F14C34A9}"/>
              </a:ext>
            </a:extLst>
          </p:cNvPr>
          <p:cNvGrpSpPr/>
          <p:nvPr/>
        </p:nvGrpSpPr>
        <p:grpSpPr>
          <a:xfrm>
            <a:off x="4552515" y="3384334"/>
            <a:ext cx="1202267" cy="1108981"/>
            <a:chOff x="3273095" y="238642"/>
            <a:chExt cx="2123675" cy="2123675"/>
          </a:xfrm>
          <a:noFill/>
        </p:grpSpPr>
        <p:sp>
          <p:nvSpPr>
            <p:cNvPr id="6" name="Kształt 5">
              <a:extLst>
                <a:ext uri="{FF2B5EF4-FFF2-40B4-BE49-F238E27FC236}">
                  <a16:creationId xmlns:a16="http://schemas.microsoft.com/office/drawing/2014/main" id="{C427A6F6-1D60-432A-907D-DB1B63DA2BA2}"/>
                </a:ext>
              </a:extLst>
            </p:cNvPr>
            <p:cNvSpPr/>
            <p:nvPr/>
          </p:nvSpPr>
          <p:spPr>
            <a:xfrm rot="20700000">
              <a:off x="3273095" y="238642"/>
              <a:ext cx="2123675" cy="2123675"/>
            </a:xfrm>
            <a:prstGeom prst="gear6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Kształt 4">
              <a:extLst>
                <a:ext uri="{FF2B5EF4-FFF2-40B4-BE49-F238E27FC236}">
                  <a16:creationId xmlns:a16="http://schemas.microsoft.com/office/drawing/2014/main" id="{E8A734C1-57BA-4859-8DD8-5CCC57DEDF81}"/>
                </a:ext>
              </a:extLst>
            </p:cNvPr>
            <p:cNvSpPr txBox="1"/>
            <p:nvPr/>
          </p:nvSpPr>
          <p:spPr>
            <a:xfrm>
              <a:off x="3594172" y="704426"/>
              <a:ext cx="1552825" cy="1298227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</a:rPr>
                <a:t>Parsing</a:t>
              </a:r>
              <a:endParaRPr lang="en-US" sz="1600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Prostokąt: zagięty narożnik 7">
            <a:extLst>
              <a:ext uri="{FF2B5EF4-FFF2-40B4-BE49-F238E27FC236}">
                <a16:creationId xmlns:a16="http://schemas.microsoft.com/office/drawing/2014/main" id="{DCD9E073-C81A-493D-B72E-8A33DBEFEB48}"/>
              </a:ext>
            </a:extLst>
          </p:cNvPr>
          <p:cNvSpPr/>
          <p:nvPr/>
        </p:nvSpPr>
        <p:spPr>
          <a:xfrm>
            <a:off x="3040679" y="3570293"/>
            <a:ext cx="610191" cy="733356"/>
          </a:xfrm>
          <a:prstGeom prst="foldedCorner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9" name="Prostokąt: zagięty narożnik 8">
            <a:extLst>
              <a:ext uri="{FF2B5EF4-FFF2-40B4-BE49-F238E27FC236}">
                <a16:creationId xmlns:a16="http://schemas.microsoft.com/office/drawing/2014/main" id="{4E493E35-4A57-4089-B762-E7B6C439E12E}"/>
              </a:ext>
            </a:extLst>
          </p:cNvPr>
          <p:cNvSpPr/>
          <p:nvPr/>
        </p:nvSpPr>
        <p:spPr>
          <a:xfrm>
            <a:off x="3193079" y="3722693"/>
            <a:ext cx="610191" cy="733356"/>
          </a:xfrm>
          <a:prstGeom prst="foldedCorner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521A2C94-0423-4AFC-9DE5-3F31501B0EBF}"/>
              </a:ext>
            </a:extLst>
          </p:cNvPr>
          <p:cNvCxnSpPr>
            <a:cxnSpLocks/>
          </p:cNvCxnSpPr>
          <p:nvPr/>
        </p:nvCxnSpPr>
        <p:spPr>
          <a:xfrm>
            <a:off x="3973977" y="4030104"/>
            <a:ext cx="61219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1C3397D-B2F3-413C-BA3F-069959EA87E2}"/>
              </a:ext>
            </a:extLst>
          </p:cNvPr>
          <p:cNvCxnSpPr>
            <a:cxnSpLocks/>
          </p:cNvCxnSpPr>
          <p:nvPr/>
        </p:nvCxnSpPr>
        <p:spPr>
          <a:xfrm>
            <a:off x="5877812" y="4030104"/>
            <a:ext cx="4155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Walec 11">
            <a:extLst>
              <a:ext uri="{FF2B5EF4-FFF2-40B4-BE49-F238E27FC236}">
                <a16:creationId xmlns:a16="http://schemas.microsoft.com/office/drawing/2014/main" id="{CC9BC02A-B6C9-4DC0-9B61-6AE1A50F659B}"/>
              </a:ext>
            </a:extLst>
          </p:cNvPr>
          <p:cNvSpPr/>
          <p:nvPr/>
        </p:nvSpPr>
        <p:spPr>
          <a:xfrm>
            <a:off x="6369890" y="3515647"/>
            <a:ext cx="1095886" cy="1012852"/>
          </a:xfrm>
          <a:prstGeom prst="can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Structured (or not) data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617B719E-2138-4A22-A0B8-63B79882AA6E}"/>
              </a:ext>
            </a:extLst>
          </p:cNvPr>
          <p:cNvCxnSpPr>
            <a:cxnSpLocks/>
          </p:cNvCxnSpPr>
          <p:nvPr/>
        </p:nvCxnSpPr>
        <p:spPr>
          <a:xfrm>
            <a:off x="7517514" y="4022073"/>
            <a:ext cx="43204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a 13" descr="Oko">
            <a:extLst>
              <a:ext uri="{FF2B5EF4-FFF2-40B4-BE49-F238E27FC236}">
                <a16:creationId xmlns:a16="http://schemas.microsoft.com/office/drawing/2014/main" id="{FBDFE2E5-5576-4318-93E9-1117DABD9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7854" y="3429000"/>
            <a:ext cx="1186146" cy="1186146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C39FCC0D-9876-4A19-B842-CE323E883232}"/>
              </a:ext>
            </a:extLst>
          </p:cNvPr>
          <p:cNvSpPr/>
          <p:nvPr/>
        </p:nvSpPr>
        <p:spPr>
          <a:xfrm>
            <a:off x="7778868" y="4291452"/>
            <a:ext cx="1448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Insight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4EF813B0-6E25-4691-83C6-6A6A376B3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83" y="2693408"/>
            <a:ext cx="2624063" cy="1763816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7" name="Para nawiasów 16">
            <a:extLst>
              <a:ext uri="{FF2B5EF4-FFF2-40B4-BE49-F238E27FC236}">
                <a16:creationId xmlns:a16="http://schemas.microsoft.com/office/drawing/2014/main" id="{3E2A79E4-946D-4B0D-B2F1-64769EAE7291}"/>
              </a:ext>
            </a:extLst>
          </p:cNvPr>
          <p:cNvSpPr/>
          <p:nvPr/>
        </p:nvSpPr>
        <p:spPr>
          <a:xfrm>
            <a:off x="3771390" y="2772686"/>
            <a:ext cx="683692" cy="584743"/>
          </a:xfrm>
          <a:prstGeom prst="bracketPair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/>
              <a:t>API</a:t>
            </a: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A0AE81D0-1A60-4BC2-B318-93E57D882A65}"/>
              </a:ext>
            </a:extLst>
          </p:cNvPr>
          <p:cNvCxnSpPr>
            <a:cxnSpLocks/>
          </p:cNvCxnSpPr>
          <p:nvPr/>
        </p:nvCxnSpPr>
        <p:spPr>
          <a:xfrm>
            <a:off x="4138519" y="3357429"/>
            <a:ext cx="487270" cy="2682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83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QLDay2018_template_4_3_ratio_v2.pptx" id="{182AB531-1E8C-486D-85A0-4C9821BD18CF}" vid="{E6F33DF0-1CE2-4801-A640-0C58FE7705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10" ma:contentTypeDescription="Create a new document." ma:contentTypeScope="" ma:versionID="e32025e8d9bbdd587b46cc9eb920f2e7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b6ea55a7108088b752714431a349c93c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812D3C-A2C4-48B2-90DC-D1E3803F0BB2}"/>
</file>

<file path=customXml/itemProps2.xml><?xml version="1.0" encoding="utf-8"?>
<ds:datastoreItem xmlns:ds="http://schemas.openxmlformats.org/officeDocument/2006/customXml" ds:itemID="{D369E5F9-25F9-4EF6-A225-92A775BA9270}"/>
</file>

<file path=customXml/itemProps3.xml><?xml version="1.0" encoding="utf-8"?>
<ds:datastoreItem xmlns:ds="http://schemas.openxmlformats.org/officeDocument/2006/customXml" ds:itemID="{1395A406-EB4A-4902-A0E4-221203497FC4}"/>
</file>

<file path=docProps/app.xml><?xml version="1.0" encoding="utf-8"?>
<Properties xmlns="http://schemas.openxmlformats.org/officeDocument/2006/extended-properties" xmlns:vt="http://schemas.openxmlformats.org/officeDocument/2006/docPropsVTypes">
  <Template>SQLDay2018_template_4_3_ratio_v2</Template>
  <TotalTime>1004</TotalTime>
  <Words>700</Words>
  <Application>Microsoft Office PowerPoint</Application>
  <PresentationFormat>Pokaz na ekranie (4:3)</PresentationFormat>
  <Paragraphs>216</Paragraphs>
  <Slides>25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8" baseType="lpstr">
      <vt:lpstr>Arial</vt:lpstr>
      <vt:lpstr>Calibri</vt:lpstr>
      <vt:lpstr>Motyw2</vt:lpstr>
      <vt:lpstr>Prezentacja programu PowerPoint</vt:lpstr>
      <vt:lpstr>Web scraping practical guide</vt:lpstr>
      <vt:lpstr>About me</vt:lpstr>
      <vt:lpstr>Prezentacja programu PowerPoint</vt:lpstr>
      <vt:lpstr>Prezentacja programu PowerPoint</vt:lpstr>
      <vt:lpstr>Idea</vt:lpstr>
      <vt:lpstr>For what / business cases</vt:lpstr>
      <vt:lpstr>Agenda</vt:lpstr>
      <vt:lpstr>Basics</vt:lpstr>
      <vt:lpstr>Process</vt:lpstr>
      <vt:lpstr>Getting data</vt:lpstr>
      <vt:lpstr>Parsing</vt:lpstr>
      <vt:lpstr>Save the data</vt:lpstr>
      <vt:lpstr>Get insight</vt:lpstr>
      <vt:lpstr>What’s needed</vt:lpstr>
      <vt:lpstr>DEMO????</vt:lpstr>
      <vt:lpstr>Legal or illegal?</vt:lpstr>
      <vt:lpstr>DEMO</vt:lpstr>
      <vt:lpstr>Demo</vt:lpstr>
      <vt:lpstr>There is more tools and libs</vt:lpstr>
      <vt:lpstr>Recap</vt:lpstr>
      <vt:lpstr>Cheatsheet</vt:lpstr>
      <vt:lpstr>What to know more?</vt:lpstr>
      <vt:lpstr>Web scraping practical guide</vt:lpstr>
      <vt:lpstr>Prezentacja programu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Libera</dc:creator>
  <cp:lastModifiedBy>Sławomir Drzymała</cp:lastModifiedBy>
  <cp:revision>71</cp:revision>
  <dcterms:created xsi:type="dcterms:W3CDTF">2019-05-02T18:30:20Z</dcterms:created>
  <dcterms:modified xsi:type="dcterms:W3CDTF">2019-05-16T22:13:04Z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</Properties>
</file>