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5"/>
  </p:notesMasterIdLst>
  <p:sldIdLst>
    <p:sldId id="256" r:id="rId2"/>
    <p:sldId id="269" r:id="rId3"/>
    <p:sldId id="263" r:id="rId4"/>
    <p:sldId id="257" r:id="rId5"/>
    <p:sldId id="258" r:id="rId6"/>
    <p:sldId id="264" r:id="rId7"/>
    <p:sldId id="265" r:id="rId8"/>
    <p:sldId id="260" r:id="rId9"/>
    <p:sldId id="266" r:id="rId10"/>
    <p:sldId id="262" r:id="rId11"/>
    <p:sldId id="261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55793" autoAdjust="0"/>
  </p:normalViewPr>
  <p:slideViewPr>
    <p:cSldViewPr snapToGrid="0">
      <p:cViewPr varScale="1">
        <p:scale>
          <a:sx n="63" d="100"/>
          <a:sy n="63" d="100"/>
        </p:scale>
        <p:origin x="3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C9576-0E82-4FBC-8AC8-65EE4BFF307D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0882A-A10E-4A48-91AC-5E1F24199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0882A-A10E-4A48-91AC-5E1F241990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0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the breakdown of the room (DBA, Architect, Developer)?</a:t>
            </a:r>
          </a:p>
          <a:p>
            <a:r>
              <a:rPr lang="en-US" baseline="0" dirty="0" smtClean="0"/>
              <a:t>Are you using agile?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0882A-A10E-4A48-91AC-5E1F241990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to make sure we have the same nomenclature.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0882A-A10E-4A48-91AC-5E1F241990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Safety and reliability – ensure</a:t>
            </a:r>
            <a:r>
              <a:rPr lang="en-US" baseline="0" dirty="0" smtClean="0"/>
              <a:t> safety, reliability and environmental care.</a:t>
            </a:r>
            <a:endParaRPr lang="en-US" dirty="0" smtClean="0"/>
          </a:p>
          <a:p>
            <a:r>
              <a:rPr lang="en-US" dirty="0" smtClean="0"/>
              <a:t>Support for policies and regulations (HIPAA [Health Insurance</a:t>
            </a:r>
            <a:r>
              <a:rPr lang="en-US" baseline="0" dirty="0" smtClean="0"/>
              <a:t> Portability Accountability Act</a:t>
            </a:r>
            <a:r>
              <a:rPr lang="en-US" dirty="0" smtClean="0"/>
              <a:t>], PHI [Protected Health Information], PCI</a:t>
            </a:r>
            <a:r>
              <a:rPr lang="en-US" baseline="0" dirty="0" smtClean="0"/>
              <a:t> </a:t>
            </a:r>
            <a:r>
              <a:rPr lang="en-US" dirty="0" smtClean="0"/>
              <a:t>[Payment Card Industry]) – protecting</a:t>
            </a:r>
            <a:r>
              <a:rPr lang="en-US" baseline="0" dirty="0" smtClean="0"/>
              <a:t> user and business interests.  Audits.</a:t>
            </a:r>
            <a:endParaRPr lang="en-US" dirty="0" smtClean="0"/>
          </a:p>
          <a:p>
            <a:r>
              <a:rPr lang="en-US" dirty="0" smtClean="0"/>
              <a:t>Interoperability – the ability of devices or teams to work</a:t>
            </a:r>
            <a:r>
              <a:rPr lang="en-US" baseline="0" dirty="0" smtClean="0"/>
              <a:t> together.  </a:t>
            </a:r>
          </a:p>
          <a:p>
            <a:r>
              <a:rPr lang="en-US" baseline="0" dirty="0" smtClean="0"/>
              <a:t>Business Benefits -  Standardization provides a solid foundation upon which we build our business and encourages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0882A-A10E-4A48-91AC-5E1F241990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4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SET TRANSACTION ISOLATION LEVEL READ UNCOMMITTED;</a:t>
            </a:r>
          </a:p>
          <a:p>
            <a:endParaRPr lang="en-US" dirty="0" smtClean="0"/>
          </a:p>
          <a:p>
            <a:r>
              <a:rPr lang="en-US" dirty="0" smtClean="0"/>
              <a:t>This always brings</a:t>
            </a:r>
            <a:r>
              <a:rPr lang="en-US" baseline="0" dirty="0" smtClean="0"/>
              <a:t> up issues.  If you want to see the dependencies go to the pdfs.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0882A-A10E-4A48-91AC-5E1F241990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9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list</a:t>
            </a:r>
            <a:r>
              <a:rPr lang="en-US" baseline="0" dirty="0" smtClean="0"/>
              <a:t> and the type of change can be included in the same “File/Object” or separated into the notes (e.g. “New Table”, “Altered </a:t>
            </a:r>
            <a:r>
              <a:rPr lang="en-US" baseline="0" dirty="0" err="1" smtClean="0"/>
              <a:t>Sproc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The _Who made the change_ is pretty important, if there is an issue with the release it’s easier to contact the person that made the change to discuss the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0882A-A10E-4A48-91AC-5E1F241990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9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547"/>
            <a:ext cx="12191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12" y="516686"/>
            <a:ext cx="10937537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211" y="1907341"/>
            <a:ext cx="10567132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99" y="6197615"/>
            <a:ext cx="1030772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1129" y="6197615"/>
            <a:ext cx="3860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90" y="5675582"/>
            <a:ext cx="2550573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3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z="1100" smtClean="0"/>
              <a:pPr/>
              <a:t>11/21/2015</a:t>
            </a:fld>
            <a:r>
              <a:rPr lang="en-US" sz="1100" dirty="0" smtClean="0"/>
              <a:t>  |</a:t>
            </a:r>
            <a:endParaRPr lang="en-US" sz="11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2A4AFB99-0EAB-4182-AFF8-E214C82A68F6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9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A5D3794B-289A-4A80-97D7-111025398D45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5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93C6A301-0538-44EC-B09D-202E1042A48B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D789574A-8875-45EF-8EA2-3CAA0F7ABC4C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67EF4D4C-5367-4C26-9E2B-D8088D7FCA81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6E91E96-98B0-4413-9547-46F3504108EF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5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05C68B11-C5A8-448C-8CE9-B1A273C79CFC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3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2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303" y="6072791"/>
            <a:ext cx="12191993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3" y="6286904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04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8" y="6286904"/>
            <a:ext cx="703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6" y="5911457"/>
            <a:ext cx="2550573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drblind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Get Your Environment in a Twist!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211" y="1907341"/>
            <a:ext cx="10567132" cy="3038146"/>
          </a:xfrm>
        </p:spPr>
        <p:txBody>
          <a:bodyPr>
            <a:normAutofit/>
          </a:bodyPr>
          <a:lstStyle/>
          <a:p>
            <a:r>
              <a:rPr lang="en-US" dirty="0" smtClean="0"/>
              <a:t>Database release process to keep the systems all working with minimal impact</a:t>
            </a:r>
          </a:p>
          <a:p>
            <a:endParaRPr lang="en-US" dirty="0" smtClean="0"/>
          </a:p>
          <a:p>
            <a:r>
              <a:rPr lang="en-US" dirty="0" smtClean="0"/>
              <a:t>Steve Peterson </a:t>
            </a:r>
          </a:p>
          <a:p>
            <a:r>
              <a:rPr lang="en-US" sz="1600" dirty="0" smtClean="0"/>
              <a:t>Senior Database Administrator, Team Lead, Photographer</a:t>
            </a:r>
          </a:p>
        </p:txBody>
      </p:sp>
    </p:spTree>
    <p:extLst>
      <p:ext uri="{BB962C8B-B14F-4D97-AF65-F5344CB8AC3E}">
        <p14:creationId xmlns:p14="http://schemas.microsoft.com/office/powerpoint/2010/main" val="685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Developers make changes in dev (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Check-in to code repository (label)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Build </a:t>
            </a:r>
            <a:r>
              <a:rPr lang="en-US" dirty="0">
                <a:sym typeface="Wingdings" panose="05000000000000000000" pitchFamily="2" charset="2"/>
              </a:rPr>
              <a:t>d</a:t>
            </a:r>
            <a:r>
              <a:rPr lang="en-US" dirty="0" smtClean="0">
                <a:sym typeface="Wingdings" panose="05000000000000000000" pitchFamily="2" charset="2"/>
              </a:rPr>
              <a:t>atabase package (Release Engineer)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Get email or notification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Compare the spreadsheet and the code objects (they should match)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Deploy DDL, DML, DCL to staging if it meets standards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Deploy to production via comparison tool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to consider (learning objectives):</a:t>
            </a:r>
          </a:p>
          <a:p>
            <a:pPr lvl="1"/>
            <a:r>
              <a:rPr lang="en-US" dirty="0"/>
              <a:t>Understand what is needed for a database release.</a:t>
            </a:r>
          </a:p>
          <a:p>
            <a:pPr lvl="1"/>
            <a:r>
              <a:rPr lang="en-US" dirty="0"/>
              <a:t>Optimized agile (iterative) deployment.</a:t>
            </a:r>
          </a:p>
          <a:p>
            <a:pPr lvl="1"/>
            <a:r>
              <a:rPr lang="en-US" dirty="0"/>
              <a:t>Reduce risk of failure to production application releases that have database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Continuous Integration?</a:t>
            </a:r>
          </a:p>
          <a:p>
            <a:r>
              <a:rPr lang="en-US" dirty="0" smtClean="0"/>
              <a:t>How do you do it?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Steve Peterson</a:t>
            </a:r>
          </a:p>
          <a:p>
            <a:r>
              <a:rPr lang="en-US" smtClean="0">
                <a:hlinkClick r:id="rId2"/>
              </a:rPr>
              <a:t>drblind@gmail.com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SQLFitness – Twitter</a:t>
            </a:r>
          </a:p>
          <a:p>
            <a:r>
              <a:rPr lang="en-US" dirty="0" err="1"/>
              <a:t>LivePhotography</a:t>
            </a:r>
            <a:r>
              <a:rPr lang="en-US" dirty="0"/>
              <a:t> </a:t>
            </a:r>
            <a:r>
              <a:rPr lang="en-US" dirty="0" smtClean="0"/>
              <a:t>– Instagram</a:t>
            </a:r>
          </a:p>
          <a:p>
            <a:endParaRPr lang="en-US" dirty="0"/>
          </a:p>
          <a:p>
            <a:r>
              <a:rPr lang="en-US" dirty="0" smtClean="0"/>
              <a:t>FEED BACK PLEASE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987061" y="109386"/>
            <a:ext cx="8229600" cy="66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mtClean="0"/>
              <a:t>Thanks to our Sponsors!	</a:t>
            </a:r>
            <a:endParaRPr lang="en-US" altLang="en-US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9" y="5411729"/>
            <a:ext cx="2836768" cy="60565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6470" y="316718"/>
            <a:ext cx="11267401" cy="5391479"/>
            <a:chOff x="300150" y="481562"/>
            <a:chExt cx="11267401" cy="5391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028" y="1640498"/>
              <a:ext cx="4896786" cy="19204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39" y="1167683"/>
              <a:ext cx="1915959" cy="65446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651" y="850353"/>
              <a:ext cx="3624648" cy="121649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598" y="1167683"/>
              <a:ext cx="3336103" cy="7746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05" y="3841077"/>
              <a:ext cx="2901743" cy="90783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482" y="3604831"/>
              <a:ext cx="2699069" cy="7668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95" y="4478163"/>
              <a:ext cx="3835002" cy="128129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643" y="1076950"/>
              <a:ext cx="2050543" cy="82191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671" y="5017543"/>
              <a:ext cx="2901854" cy="85549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0511" y="4559126"/>
              <a:ext cx="1781028" cy="48573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358" y="3500518"/>
              <a:ext cx="2158730" cy="76190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5825" y="4294993"/>
              <a:ext cx="2227263" cy="60514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1343" y="2258284"/>
              <a:ext cx="2538358" cy="81694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097" y="3579789"/>
              <a:ext cx="1439322" cy="112133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742" y="5017699"/>
              <a:ext cx="1244444" cy="7619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00150" y="481562"/>
              <a:ext cx="4300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Yearly Partners </a:t>
              </a:r>
              <a:endParaRPr lang="en-US" sz="3200" b="1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397887" y="980266"/>
              <a:ext cx="11038703" cy="2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91" y="1942320"/>
              <a:ext cx="1868351" cy="1287086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 flipV="1">
              <a:off x="406125" y="3340382"/>
              <a:ext cx="11038703" cy="24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0540" y="3287402"/>
              <a:ext cx="4300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Gold Sponsors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8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what is needed for a database release.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Optimized agile (iterative) deployment.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 risk of failure to production application releases that have database components.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organized collection of data.</a:t>
            </a:r>
          </a:p>
          <a:p>
            <a:r>
              <a:rPr lang="en-US" dirty="0" smtClean="0"/>
              <a:t>A collection of objects</a:t>
            </a:r>
          </a:p>
          <a:p>
            <a:pPr lvl="1"/>
            <a:r>
              <a:rPr lang="en-US" dirty="0" smtClean="0"/>
              <a:t>Schemas, Tables, Views, Stored Procedures, Queries</a:t>
            </a:r>
          </a:p>
          <a:p>
            <a:r>
              <a:rPr lang="en-US" dirty="0" smtClean="0"/>
              <a:t>How do we (Humans) interact with the database?</a:t>
            </a:r>
          </a:p>
          <a:p>
            <a:pPr lvl="1"/>
            <a:r>
              <a:rPr lang="en-US" dirty="0" smtClean="0"/>
              <a:t>DDL (Data Definition Language)</a:t>
            </a:r>
          </a:p>
          <a:p>
            <a:pPr lvl="2"/>
            <a:r>
              <a:rPr lang="en-US" dirty="0" smtClean="0"/>
              <a:t>Create and modify structures, views, </a:t>
            </a:r>
            <a:r>
              <a:rPr lang="en-US" dirty="0" err="1" smtClean="0"/>
              <a:t>sprocs</a:t>
            </a:r>
            <a:endParaRPr lang="en-US" dirty="0" smtClean="0"/>
          </a:p>
          <a:p>
            <a:pPr lvl="1"/>
            <a:r>
              <a:rPr lang="en-US" dirty="0" smtClean="0"/>
              <a:t>DML </a:t>
            </a:r>
            <a:r>
              <a:rPr lang="en-US" dirty="0"/>
              <a:t>(Data Manipulation Language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Retrieve, Store, Modify data</a:t>
            </a:r>
          </a:p>
          <a:p>
            <a:pPr lvl="1"/>
            <a:r>
              <a:rPr lang="en-US" dirty="0" smtClean="0"/>
              <a:t>DCL (Data Control Language)</a:t>
            </a:r>
          </a:p>
          <a:p>
            <a:pPr lvl="2"/>
            <a:r>
              <a:rPr lang="en-US" dirty="0" smtClean="0"/>
              <a:t>Create roles, permissions and referential integrity </a:t>
            </a:r>
          </a:p>
          <a:p>
            <a:pPr marL="128016" lvl="1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&amp;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standards matter?</a:t>
            </a:r>
          </a:p>
          <a:p>
            <a:r>
              <a:rPr lang="en-US" dirty="0" smtClean="0"/>
              <a:t>How the standards came to be?</a:t>
            </a:r>
          </a:p>
          <a:p>
            <a:r>
              <a:rPr lang="en-US" dirty="0" smtClean="0"/>
              <a:t>How to enforce standards?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T-SQL Standards check 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Here is a list of the most common staging release request issues:</a:t>
            </a:r>
            <a:endParaRPr lang="en-US" dirty="0" smtClean="0"/>
          </a:p>
          <a:p>
            <a:pPr lvl="0"/>
            <a:r>
              <a:rPr lang="en-US" dirty="0" smtClean="0"/>
              <a:t>Please discuss all new or alter of table structures with the DBA team and/or Architect for approval </a:t>
            </a:r>
            <a:r>
              <a:rPr lang="en-US" b="1" dirty="0" smtClean="0"/>
              <a:t>before</a:t>
            </a:r>
            <a:r>
              <a:rPr lang="en-US" dirty="0" smtClean="0"/>
              <a:t> development.</a:t>
            </a:r>
          </a:p>
          <a:p>
            <a:pPr lvl="0"/>
            <a:r>
              <a:rPr lang="en-US" dirty="0" smtClean="0"/>
              <a:t>Triggers </a:t>
            </a:r>
            <a:r>
              <a:rPr lang="en-US" dirty="0"/>
              <a:t>on core tables need to be discussed with the DBA team for approval before development/deployment.</a:t>
            </a:r>
          </a:p>
          <a:p>
            <a:pPr lvl="0"/>
            <a:r>
              <a:rPr lang="en-US" dirty="0"/>
              <a:t>Existing stored procedures that are altered will need to be brought up to the T-SQL Standards to be released.</a:t>
            </a:r>
          </a:p>
          <a:p>
            <a:pPr lvl="0"/>
            <a:r>
              <a:rPr lang="en-US" dirty="0"/>
              <a:t>Altering table(s) scripts should </a:t>
            </a:r>
            <a:r>
              <a:rPr lang="en-US" b="1" i="1" dirty="0"/>
              <a:t>not</a:t>
            </a:r>
            <a:r>
              <a:rPr lang="en-US" dirty="0"/>
              <a:t> have the data change and table change in the same script.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T-SQL Standards check </a:t>
            </a:r>
            <a:r>
              <a:rPr lang="en-US" dirty="0" smtClean="0"/>
              <a:t>list (cont):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/>
              <a:t>All Stored Procedures should have the following:</a:t>
            </a:r>
            <a:endParaRPr lang="en-US" sz="3200" dirty="0"/>
          </a:p>
          <a:p>
            <a:pPr lvl="0"/>
            <a:r>
              <a:rPr lang="en-US" sz="3200" dirty="0"/>
              <a:t>USE [DatabaseName] clause at the top  </a:t>
            </a:r>
          </a:p>
          <a:p>
            <a:pPr lvl="1"/>
            <a:r>
              <a:rPr lang="en-US" sz="2800" b="1" dirty="0"/>
              <a:t>All scripts/procedures/functions/TVPs should have this!</a:t>
            </a:r>
            <a:endParaRPr lang="en-US" sz="2800" dirty="0"/>
          </a:p>
          <a:p>
            <a:pPr lvl="0"/>
            <a:r>
              <a:rPr lang="en-US" sz="3200" dirty="0"/>
              <a:t>BEGIN at the beginning of the procedure and END at the end of the procedure.</a:t>
            </a:r>
          </a:p>
          <a:p>
            <a:pPr lvl="0"/>
            <a:r>
              <a:rPr lang="en-US" sz="3200" dirty="0"/>
              <a:t>SET XACT_ABORT, NOCOUNT ON;</a:t>
            </a:r>
          </a:p>
          <a:p>
            <a:r>
              <a:rPr lang="en-US" sz="3200" dirty="0"/>
              <a:t>SET TRANSACTION ISOLATION LEVEL READ UNCOMMITTED;</a:t>
            </a:r>
          </a:p>
          <a:p>
            <a:pPr lvl="0"/>
            <a:r>
              <a:rPr lang="en-US" sz="3200" dirty="0"/>
              <a:t>All objects (tables, views, functions, etc.) must be schema qualified even in in dbo schema.  </a:t>
            </a:r>
          </a:p>
          <a:p>
            <a:pPr lvl="1"/>
            <a:r>
              <a:rPr lang="en-US" sz="2800" dirty="0"/>
              <a:t>No Database reference should be made within the stored procedure outside of the USE [Database] unless it is an object that lives outside of the database the stored procedure is in.</a:t>
            </a:r>
          </a:p>
          <a:p>
            <a:pPr lvl="0"/>
            <a:r>
              <a:rPr lang="en-US" sz="3200" dirty="0"/>
              <a:t>All Updates should have a where clause as to avoid updating entire table.</a:t>
            </a:r>
          </a:p>
          <a:p>
            <a:pPr lvl="0"/>
            <a:r>
              <a:rPr lang="en-US" sz="3200" dirty="0"/>
              <a:t>Notes should be included after the END (if you want to add comments</a:t>
            </a:r>
            <a:r>
              <a:rPr lang="en-US" sz="3200" dirty="0" smtClean="0"/>
              <a:t>)</a:t>
            </a:r>
          </a:p>
          <a:p>
            <a:pPr lvl="0"/>
            <a:r>
              <a:rPr lang="en-US" sz="3200" dirty="0" smtClean="0"/>
              <a:t>NO SELECT *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pPr marL="0" indent="0">
              <a:buNone/>
            </a:pPr>
            <a:r>
              <a:rPr lang="en-US" sz="3200" dirty="0"/>
              <a:t>For more detailed T-SQL standards, see the full T-SQL standards document.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Storage or Repository (TFS)</a:t>
            </a:r>
          </a:p>
          <a:p>
            <a:r>
              <a:rPr lang="en-US" dirty="0" smtClean="0"/>
              <a:t>Documentation of what needs to be released</a:t>
            </a:r>
          </a:p>
          <a:p>
            <a:pPr lvl="1"/>
            <a:r>
              <a:rPr lang="en-US" dirty="0" smtClean="0"/>
              <a:t>List of changes</a:t>
            </a:r>
          </a:p>
          <a:p>
            <a:pPr lvl="1"/>
            <a:r>
              <a:rPr lang="en-US" dirty="0" smtClean="0"/>
              <a:t>Type of change (DDL, DML, DCL)</a:t>
            </a:r>
          </a:p>
          <a:p>
            <a:pPr lvl="1"/>
            <a:r>
              <a:rPr lang="en-US" dirty="0" smtClean="0"/>
              <a:t>Date the change was made</a:t>
            </a:r>
          </a:p>
          <a:p>
            <a:pPr lvl="1"/>
            <a:r>
              <a:rPr lang="en-US" dirty="0" smtClean="0"/>
              <a:t>Who made the change</a:t>
            </a:r>
          </a:p>
          <a:p>
            <a:r>
              <a:rPr lang="en-US" dirty="0" smtClean="0"/>
              <a:t>Scripts of the actual change</a:t>
            </a:r>
          </a:p>
          <a:p>
            <a:pPr lvl="1"/>
            <a:r>
              <a:rPr lang="en-US" dirty="0" smtClean="0"/>
              <a:t>One script per object change (DDL)</a:t>
            </a:r>
          </a:p>
          <a:p>
            <a:pPr lvl="1"/>
            <a:r>
              <a:rPr lang="en-US" dirty="0" smtClean="0"/>
              <a:t>One script per stored procedure (DDL)</a:t>
            </a:r>
          </a:p>
          <a:p>
            <a:pPr lvl="1"/>
            <a:r>
              <a:rPr lang="en-US" dirty="0" smtClean="0"/>
              <a:t>One script per data manipulation (DML)</a:t>
            </a:r>
          </a:p>
          <a:p>
            <a:pPr lvl="1"/>
            <a:r>
              <a:rPr lang="en-US" dirty="0" smtClean="0"/>
              <a:t>Permissions can be documented without a script (DCL)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Release Documentation	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86970"/>
            <a:ext cx="10195775" cy="4146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975" y="1417638"/>
            <a:ext cx="90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Think of it like a play list of what needs to be pushed to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urday Powerpoint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urday Powerpoint - New.pptx" id="{87381CC7-954C-4C8B-AE19-A479572901D9}" vid="{84194D72-87E6-4F4F-81F7-75DF05AB49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Powerpoint</Template>
  <TotalTime>38303</TotalTime>
  <Words>825</Words>
  <Application>Microsoft Office PowerPoint</Application>
  <PresentationFormat>Widescreen</PresentationFormat>
  <Paragraphs>103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SQLSaturday Powerpoint</vt:lpstr>
      <vt:lpstr>Don’t Get Your Environment in a Twist!</vt:lpstr>
      <vt:lpstr>PowerPoint Presentation</vt:lpstr>
      <vt:lpstr>Leaning objectives</vt:lpstr>
      <vt:lpstr>What is a Database?</vt:lpstr>
      <vt:lpstr>Standards &amp; Best Practices</vt:lpstr>
      <vt:lpstr>Database T-SQL Standards check list:</vt:lpstr>
      <vt:lpstr>Database T-SQL Standards check list (cont):</vt:lpstr>
      <vt:lpstr>Release Needs</vt:lpstr>
      <vt:lpstr>Database Release Documentation  </vt:lpstr>
      <vt:lpstr>Procedure</vt:lpstr>
      <vt:lpstr>demo</vt:lpstr>
      <vt:lpstr>Questions and Discussions</vt:lpstr>
      <vt:lpstr>Me</vt:lpstr>
    </vt:vector>
  </TitlesOfParts>
  <Company>1-800 CONTACTS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Peterson</dc:creator>
  <cp:lastModifiedBy>Dr Blind</cp:lastModifiedBy>
  <cp:revision>26</cp:revision>
  <dcterms:created xsi:type="dcterms:W3CDTF">2015-09-21T17:00:22Z</dcterms:created>
  <dcterms:modified xsi:type="dcterms:W3CDTF">2015-11-21T15:43:16Z</dcterms:modified>
</cp:coreProperties>
</file>