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258" r:id="rId3"/>
    <p:sldId id="259" r:id="rId4"/>
    <p:sldId id="260" r:id="rId5"/>
    <p:sldId id="342" r:id="rId6"/>
    <p:sldId id="261" r:id="rId7"/>
    <p:sldId id="262" r:id="rId8"/>
    <p:sldId id="263" r:id="rId9"/>
    <p:sldId id="265" r:id="rId10"/>
    <p:sldId id="267" r:id="rId11"/>
    <p:sldId id="268" r:id="rId12"/>
    <p:sldId id="269" r:id="rId13"/>
    <p:sldId id="270" r:id="rId14"/>
    <p:sldId id="272" r:id="rId15"/>
    <p:sldId id="283" r:id="rId16"/>
    <p:sldId id="273" r:id="rId17"/>
    <p:sldId id="274" r:id="rId18"/>
    <p:sldId id="276" r:id="rId19"/>
    <p:sldId id="277" r:id="rId20"/>
    <p:sldId id="278" r:id="rId21"/>
    <p:sldId id="279" r:id="rId22"/>
    <p:sldId id="280" r:id="rId23"/>
    <p:sldId id="281" r:id="rId24"/>
    <p:sldId id="282" r:id="rId25"/>
    <p:sldId id="287" r:id="rId26"/>
    <p:sldId id="288" r:id="rId27"/>
    <p:sldId id="289" r:id="rId28"/>
    <p:sldId id="291" r:id="rId29"/>
    <p:sldId id="292" r:id="rId30"/>
    <p:sldId id="293" r:id="rId31"/>
    <p:sldId id="339" r:id="rId32"/>
    <p:sldId id="294" r:id="rId33"/>
    <p:sldId id="343" r:id="rId34"/>
    <p:sldId id="344" r:id="rId35"/>
    <p:sldId id="295" r:id="rId36"/>
    <p:sldId id="296" r:id="rId37"/>
    <p:sldId id="297" r:id="rId38"/>
    <p:sldId id="298" r:id="rId39"/>
    <p:sldId id="301" r:id="rId40"/>
    <p:sldId id="303" r:id="rId41"/>
    <p:sldId id="304" r:id="rId42"/>
    <p:sldId id="305" r:id="rId43"/>
    <p:sldId id="306" r:id="rId44"/>
    <p:sldId id="309" r:id="rId45"/>
    <p:sldId id="340" r:id="rId46"/>
    <p:sldId id="311" r:id="rId47"/>
    <p:sldId id="341" r:id="rId48"/>
    <p:sldId id="312" r:id="rId49"/>
    <p:sldId id="313" r:id="rId50"/>
    <p:sldId id="314" r:id="rId51"/>
    <p:sldId id="315" r:id="rId52"/>
    <p:sldId id="316" r:id="rId53"/>
    <p:sldId id="317" r:id="rId54"/>
    <p:sldId id="320"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Tayl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80" autoAdjust="0"/>
    <p:restoredTop sz="73466" autoAdjust="0"/>
  </p:normalViewPr>
  <p:slideViewPr>
    <p:cSldViewPr snapToGrid="0">
      <p:cViewPr varScale="1">
        <p:scale>
          <a:sx n="76" d="100"/>
          <a:sy n="76" d="100"/>
        </p:scale>
        <p:origin x="13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aylor" userId="a8ff90b61691f667" providerId="LiveId" clId="{A492F767-DECF-41EC-A92E-9F005FD859D7}"/>
    <pc:docChg chg="modSld">
      <pc:chgData name="Chris Taylor" userId="a8ff90b61691f667" providerId="LiveId" clId="{A492F767-DECF-41EC-A92E-9F005FD859D7}" dt="2018-04-25T13:10:20.737" v="2"/>
      <pc:docMkLst>
        <pc:docMk/>
      </pc:docMkLst>
      <pc:sldChg chg="modTransition">
        <pc:chgData name="Chris Taylor" userId="a8ff90b61691f667" providerId="LiveId" clId="{A492F767-DECF-41EC-A92E-9F005FD859D7}" dt="2018-04-25T13:10:20.737" v="2"/>
        <pc:sldMkLst>
          <pc:docMk/>
          <pc:sldMk cId="865532678" sldId="257"/>
        </pc:sldMkLst>
      </pc:sldChg>
      <pc:sldChg chg="modTransition">
        <pc:chgData name="Chris Taylor" userId="a8ff90b61691f667" providerId="LiveId" clId="{A492F767-DECF-41EC-A92E-9F005FD859D7}" dt="2018-04-25T13:10:20.737" v="2"/>
        <pc:sldMkLst>
          <pc:docMk/>
          <pc:sldMk cId="3804271094" sldId="258"/>
        </pc:sldMkLst>
      </pc:sldChg>
      <pc:sldChg chg="modTransition">
        <pc:chgData name="Chris Taylor" userId="a8ff90b61691f667" providerId="LiveId" clId="{A492F767-DECF-41EC-A92E-9F005FD859D7}" dt="2018-04-25T13:10:20.737" v="2"/>
        <pc:sldMkLst>
          <pc:docMk/>
          <pc:sldMk cId="2582004009" sldId="259"/>
        </pc:sldMkLst>
      </pc:sldChg>
      <pc:sldChg chg="modTransition">
        <pc:chgData name="Chris Taylor" userId="a8ff90b61691f667" providerId="LiveId" clId="{A492F767-DECF-41EC-A92E-9F005FD859D7}" dt="2018-04-25T13:10:20.737" v="2"/>
        <pc:sldMkLst>
          <pc:docMk/>
          <pc:sldMk cId="222225837" sldId="260"/>
        </pc:sldMkLst>
      </pc:sldChg>
      <pc:sldChg chg="modTransition">
        <pc:chgData name="Chris Taylor" userId="a8ff90b61691f667" providerId="LiveId" clId="{A492F767-DECF-41EC-A92E-9F005FD859D7}" dt="2018-04-25T13:10:20.737" v="2"/>
        <pc:sldMkLst>
          <pc:docMk/>
          <pc:sldMk cId="2969135721" sldId="261"/>
        </pc:sldMkLst>
      </pc:sldChg>
      <pc:sldChg chg="modTransition">
        <pc:chgData name="Chris Taylor" userId="a8ff90b61691f667" providerId="LiveId" clId="{A492F767-DECF-41EC-A92E-9F005FD859D7}" dt="2018-04-25T13:10:20.737" v="2"/>
        <pc:sldMkLst>
          <pc:docMk/>
          <pc:sldMk cId="1036814315" sldId="262"/>
        </pc:sldMkLst>
      </pc:sldChg>
      <pc:sldChg chg="modTransition">
        <pc:chgData name="Chris Taylor" userId="a8ff90b61691f667" providerId="LiveId" clId="{A492F767-DECF-41EC-A92E-9F005FD859D7}" dt="2018-04-25T13:10:20.737" v="2"/>
        <pc:sldMkLst>
          <pc:docMk/>
          <pc:sldMk cId="1465496060" sldId="263"/>
        </pc:sldMkLst>
      </pc:sldChg>
      <pc:sldChg chg="modTransition">
        <pc:chgData name="Chris Taylor" userId="a8ff90b61691f667" providerId="LiveId" clId="{A492F767-DECF-41EC-A92E-9F005FD859D7}" dt="2018-04-25T13:10:20.737" v="2"/>
        <pc:sldMkLst>
          <pc:docMk/>
          <pc:sldMk cId="3707848295" sldId="265"/>
        </pc:sldMkLst>
      </pc:sldChg>
      <pc:sldChg chg="modTransition">
        <pc:chgData name="Chris Taylor" userId="a8ff90b61691f667" providerId="LiveId" clId="{A492F767-DECF-41EC-A92E-9F005FD859D7}" dt="2018-04-25T13:10:20.737" v="2"/>
        <pc:sldMkLst>
          <pc:docMk/>
          <pc:sldMk cId="726153478" sldId="267"/>
        </pc:sldMkLst>
      </pc:sldChg>
      <pc:sldChg chg="modTransition">
        <pc:chgData name="Chris Taylor" userId="a8ff90b61691f667" providerId="LiveId" clId="{A492F767-DECF-41EC-A92E-9F005FD859D7}" dt="2018-04-25T13:10:20.737" v="2"/>
        <pc:sldMkLst>
          <pc:docMk/>
          <pc:sldMk cId="552026537" sldId="268"/>
        </pc:sldMkLst>
      </pc:sldChg>
      <pc:sldChg chg="modTransition">
        <pc:chgData name="Chris Taylor" userId="a8ff90b61691f667" providerId="LiveId" clId="{A492F767-DECF-41EC-A92E-9F005FD859D7}" dt="2018-04-25T13:10:20.737" v="2"/>
        <pc:sldMkLst>
          <pc:docMk/>
          <pc:sldMk cId="832352398" sldId="269"/>
        </pc:sldMkLst>
      </pc:sldChg>
      <pc:sldChg chg="modTransition">
        <pc:chgData name="Chris Taylor" userId="a8ff90b61691f667" providerId="LiveId" clId="{A492F767-DECF-41EC-A92E-9F005FD859D7}" dt="2018-04-25T13:10:20.737" v="2"/>
        <pc:sldMkLst>
          <pc:docMk/>
          <pc:sldMk cId="3678304765" sldId="270"/>
        </pc:sldMkLst>
      </pc:sldChg>
      <pc:sldChg chg="modTransition">
        <pc:chgData name="Chris Taylor" userId="a8ff90b61691f667" providerId="LiveId" clId="{A492F767-DECF-41EC-A92E-9F005FD859D7}" dt="2018-04-25T13:10:20.737" v="2"/>
        <pc:sldMkLst>
          <pc:docMk/>
          <pc:sldMk cId="3649585949" sldId="272"/>
        </pc:sldMkLst>
      </pc:sldChg>
      <pc:sldChg chg="modTransition">
        <pc:chgData name="Chris Taylor" userId="a8ff90b61691f667" providerId="LiveId" clId="{A492F767-DECF-41EC-A92E-9F005FD859D7}" dt="2018-04-25T13:10:20.737" v="2"/>
        <pc:sldMkLst>
          <pc:docMk/>
          <pc:sldMk cId="1724457840" sldId="273"/>
        </pc:sldMkLst>
      </pc:sldChg>
      <pc:sldChg chg="modTransition">
        <pc:chgData name="Chris Taylor" userId="a8ff90b61691f667" providerId="LiveId" clId="{A492F767-DECF-41EC-A92E-9F005FD859D7}" dt="2018-04-25T13:10:20.737" v="2"/>
        <pc:sldMkLst>
          <pc:docMk/>
          <pc:sldMk cId="3676072569" sldId="274"/>
        </pc:sldMkLst>
      </pc:sldChg>
      <pc:sldChg chg="modTransition">
        <pc:chgData name="Chris Taylor" userId="a8ff90b61691f667" providerId="LiveId" clId="{A492F767-DECF-41EC-A92E-9F005FD859D7}" dt="2018-04-25T13:10:20.737" v="2"/>
        <pc:sldMkLst>
          <pc:docMk/>
          <pc:sldMk cId="3532894829" sldId="276"/>
        </pc:sldMkLst>
      </pc:sldChg>
      <pc:sldChg chg="modTransition">
        <pc:chgData name="Chris Taylor" userId="a8ff90b61691f667" providerId="LiveId" clId="{A492F767-DECF-41EC-A92E-9F005FD859D7}" dt="2018-04-25T13:10:20.737" v="2"/>
        <pc:sldMkLst>
          <pc:docMk/>
          <pc:sldMk cId="823361033" sldId="277"/>
        </pc:sldMkLst>
      </pc:sldChg>
      <pc:sldChg chg="modTransition">
        <pc:chgData name="Chris Taylor" userId="a8ff90b61691f667" providerId="LiveId" clId="{A492F767-DECF-41EC-A92E-9F005FD859D7}" dt="2018-04-25T13:10:20.737" v="2"/>
        <pc:sldMkLst>
          <pc:docMk/>
          <pc:sldMk cId="3245636140" sldId="278"/>
        </pc:sldMkLst>
      </pc:sldChg>
      <pc:sldChg chg="modTransition">
        <pc:chgData name="Chris Taylor" userId="a8ff90b61691f667" providerId="LiveId" clId="{A492F767-DECF-41EC-A92E-9F005FD859D7}" dt="2018-04-25T13:10:20.737" v="2"/>
        <pc:sldMkLst>
          <pc:docMk/>
          <pc:sldMk cId="2602658832" sldId="279"/>
        </pc:sldMkLst>
      </pc:sldChg>
      <pc:sldChg chg="modTransition">
        <pc:chgData name="Chris Taylor" userId="a8ff90b61691f667" providerId="LiveId" clId="{A492F767-DECF-41EC-A92E-9F005FD859D7}" dt="2018-04-25T13:10:20.737" v="2"/>
        <pc:sldMkLst>
          <pc:docMk/>
          <pc:sldMk cId="2163507985" sldId="280"/>
        </pc:sldMkLst>
      </pc:sldChg>
      <pc:sldChg chg="modTransition">
        <pc:chgData name="Chris Taylor" userId="a8ff90b61691f667" providerId="LiveId" clId="{A492F767-DECF-41EC-A92E-9F005FD859D7}" dt="2018-04-25T13:10:20.737" v="2"/>
        <pc:sldMkLst>
          <pc:docMk/>
          <pc:sldMk cId="749875300" sldId="281"/>
        </pc:sldMkLst>
      </pc:sldChg>
      <pc:sldChg chg="modTransition">
        <pc:chgData name="Chris Taylor" userId="a8ff90b61691f667" providerId="LiveId" clId="{A492F767-DECF-41EC-A92E-9F005FD859D7}" dt="2018-04-25T13:10:20.737" v="2"/>
        <pc:sldMkLst>
          <pc:docMk/>
          <pc:sldMk cId="95580078" sldId="282"/>
        </pc:sldMkLst>
      </pc:sldChg>
      <pc:sldChg chg="modTransition">
        <pc:chgData name="Chris Taylor" userId="a8ff90b61691f667" providerId="LiveId" clId="{A492F767-DECF-41EC-A92E-9F005FD859D7}" dt="2018-04-25T13:10:20.737" v="2"/>
        <pc:sldMkLst>
          <pc:docMk/>
          <pc:sldMk cId="2756372087" sldId="283"/>
        </pc:sldMkLst>
      </pc:sldChg>
      <pc:sldChg chg="modTransition">
        <pc:chgData name="Chris Taylor" userId="a8ff90b61691f667" providerId="LiveId" clId="{A492F767-DECF-41EC-A92E-9F005FD859D7}" dt="2018-04-25T13:10:20.737" v="2"/>
        <pc:sldMkLst>
          <pc:docMk/>
          <pc:sldMk cId="4104912838" sldId="287"/>
        </pc:sldMkLst>
      </pc:sldChg>
      <pc:sldChg chg="modTransition">
        <pc:chgData name="Chris Taylor" userId="a8ff90b61691f667" providerId="LiveId" clId="{A492F767-DECF-41EC-A92E-9F005FD859D7}" dt="2018-04-25T13:10:20.737" v="2"/>
        <pc:sldMkLst>
          <pc:docMk/>
          <pc:sldMk cId="935529621" sldId="288"/>
        </pc:sldMkLst>
      </pc:sldChg>
      <pc:sldChg chg="modTransition">
        <pc:chgData name="Chris Taylor" userId="a8ff90b61691f667" providerId="LiveId" clId="{A492F767-DECF-41EC-A92E-9F005FD859D7}" dt="2018-04-25T13:10:20.737" v="2"/>
        <pc:sldMkLst>
          <pc:docMk/>
          <pc:sldMk cId="2078829917" sldId="289"/>
        </pc:sldMkLst>
      </pc:sldChg>
      <pc:sldChg chg="modTransition">
        <pc:chgData name="Chris Taylor" userId="a8ff90b61691f667" providerId="LiveId" clId="{A492F767-DECF-41EC-A92E-9F005FD859D7}" dt="2018-04-25T13:10:20.737" v="2"/>
        <pc:sldMkLst>
          <pc:docMk/>
          <pc:sldMk cId="425606054" sldId="291"/>
        </pc:sldMkLst>
      </pc:sldChg>
      <pc:sldChg chg="modTransition">
        <pc:chgData name="Chris Taylor" userId="a8ff90b61691f667" providerId="LiveId" clId="{A492F767-DECF-41EC-A92E-9F005FD859D7}" dt="2018-04-25T13:10:20.737" v="2"/>
        <pc:sldMkLst>
          <pc:docMk/>
          <pc:sldMk cId="628562567" sldId="292"/>
        </pc:sldMkLst>
      </pc:sldChg>
      <pc:sldChg chg="modTransition">
        <pc:chgData name="Chris Taylor" userId="a8ff90b61691f667" providerId="LiveId" clId="{A492F767-DECF-41EC-A92E-9F005FD859D7}" dt="2018-04-25T13:10:20.737" v="2"/>
        <pc:sldMkLst>
          <pc:docMk/>
          <pc:sldMk cId="410087682" sldId="293"/>
        </pc:sldMkLst>
      </pc:sldChg>
      <pc:sldChg chg="modTransition">
        <pc:chgData name="Chris Taylor" userId="a8ff90b61691f667" providerId="LiveId" clId="{A492F767-DECF-41EC-A92E-9F005FD859D7}" dt="2018-04-25T13:10:20.737" v="2"/>
        <pc:sldMkLst>
          <pc:docMk/>
          <pc:sldMk cId="3301718510" sldId="294"/>
        </pc:sldMkLst>
      </pc:sldChg>
      <pc:sldChg chg="modTransition">
        <pc:chgData name="Chris Taylor" userId="a8ff90b61691f667" providerId="LiveId" clId="{A492F767-DECF-41EC-A92E-9F005FD859D7}" dt="2018-04-25T13:10:20.737" v="2"/>
        <pc:sldMkLst>
          <pc:docMk/>
          <pc:sldMk cId="2298389081" sldId="295"/>
        </pc:sldMkLst>
      </pc:sldChg>
      <pc:sldChg chg="modTransition">
        <pc:chgData name="Chris Taylor" userId="a8ff90b61691f667" providerId="LiveId" clId="{A492F767-DECF-41EC-A92E-9F005FD859D7}" dt="2018-04-25T13:10:20.737" v="2"/>
        <pc:sldMkLst>
          <pc:docMk/>
          <pc:sldMk cId="197522944" sldId="296"/>
        </pc:sldMkLst>
      </pc:sldChg>
      <pc:sldChg chg="modTransition">
        <pc:chgData name="Chris Taylor" userId="a8ff90b61691f667" providerId="LiveId" clId="{A492F767-DECF-41EC-A92E-9F005FD859D7}" dt="2018-04-25T13:10:20.737" v="2"/>
        <pc:sldMkLst>
          <pc:docMk/>
          <pc:sldMk cId="699479746" sldId="297"/>
        </pc:sldMkLst>
      </pc:sldChg>
      <pc:sldChg chg="modTransition">
        <pc:chgData name="Chris Taylor" userId="a8ff90b61691f667" providerId="LiveId" clId="{A492F767-DECF-41EC-A92E-9F005FD859D7}" dt="2018-04-25T13:10:20.737" v="2"/>
        <pc:sldMkLst>
          <pc:docMk/>
          <pc:sldMk cId="2745301720" sldId="298"/>
        </pc:sldMkLst>
      </pc:sldChg>
      <pc:sldChg chg="modTransition">
        <pc:chgData name="Chris Taylor" userId="a8ff90b61691f667" providerId="LiveId" clId="{A492F767-DECF-41EC-A92E-9F005FD859D7}" dt="2018-04-25T13:10:20.737" v="2"/>
        <pc:sldMkLst>
          <pc:docMk/>
          <pc:sldMk cId="3642359066" sldId="301"/>
        </pc:sldMkLst>
      </pc:sldChg>
      <pc:sldChg chg="modTransition">
        <pc:chgData name="Chris Taylor" userId="a8ff90b61691f667" providerId="LiveId" clId="{A492F767-DECF-41EC-A92E-9F005FD859D7}" dt="2018-04-25T13:10:20.737" v="2"/>
        <pc:sldMkLst>
          <pc:docMk/>
          <pc:sldMk cId="2708464035" sldId="303"/>
        </pc:sldMkLst>
      </pc:sldChg>
      <pc:sldChg chg="modTransition">
        <pc:chgData name="Chris Taylor" userId="a8ff90b61691f667" providerId="LiveId" clId="{A492F767-DECF-41EC-A92E-9F005FD859D7}" dt="2018-04-25T13:10:20.737" v="2"/>
        <pc:sldMkLst>
          <pc:docMk/>
          <pc:sldMk cId="361870968" sldId="304"/>
        </pc:sldMkLst>
      </pc:sldChg>
      <pc:sldChg chg="modTransition">
        <pc:chgData name="Chris Taylor" userId="a8ff90b61691f667" providerId="LiveId" clId="{A492F767-DECF-41EC-A92E-9F005FD859D7}" dt="2018-04-25T13:10:20.737" v="2"/>
        <pc:sldMkLst>
          <pc:docMk/>
          <pc:sldMk cId="3081676629" sldId="305"/>
        </pc:sldMkLst>
      </pc:sldChg>
      <pc:sldChg chg="modTransition">
        <pc:chgData name="Chris Taylor" userId="a8ff90b61691f667" providerId="LiveId" clId="{A492F767-DECF-41EC-A92E-9F005FD859D7}" dt="2018-04-25T13:10:20.737" v="2"/>
        <pc:sldMkLst>
          <pc:docMk/>
          <pc:sldMk cId="1873968663" sldId="306"/>
        </pc:sldMkLst>
      </pc:sldChg>
      <pc:sldChg chg="modTransition">
        <pc:chgData name="Chris Taylor" userId="a8ff90b61691f667" providerId="LiveId" clId="{A492F767-DECF-41EC-A92E-9F005FD859D7}" dt="2018-04-25T13:10:20.737" v="2"/>
        <pc:sldMkLst>
          <pc:docMk/>
          <pc:sldMk cId="837162105" sldId="309"/>
        </pc:sldMkLst>
      </pc:sldChg>
      <pc:sldChg chg="modTransition">
        <pc:chgData name="Chris Taylor" userId="a8ff90b61691f667" providerId="LiveId" clId="{A492F767-DECF-41EC-A92E-9F005FD859D7}" dt="2018-04-25T13:10:20.737" v="2"/>
        <pc:sldMkLst>
          <pc:docMk/>
          <pc:sldMk cId="3227107178" sldId="311"/>
        </pc:sldMkLst>
      </pc:sldChg>
      <pc:sldChg chg="modTransition">
        <pc:chgData name="Chris Taylor" userId="a8ff90b61691f667" providerId="LiveId" clId="{A492F767-DECF-41EC-A92E-9F005FD859D7}" dt="2018-04-25T13:10:20.737" v="2"/>
        <pc:sldMkLst>
          <pc:docMk/>
          <pc:sldMk cId="1112346068" sldId="312"/>
        </pc:sldMkLst>
      </pc:sldChg>
      <pc:sldChg chg="modTransition">
        <pc:chgData name="Chris Taylor" userId="a8ff90b61691f667" providerId="LiveId" clId="{A492F767-DECF-41EC-A92E-9F005FD859D7}" dt="2018-04-25T13:10:20.737" v="2"/>
        <pc:sldMkLst>
          <pc:docMk/>
          <pc:sldMk cId="1854193220" sldId="313"/>
        </pc:sldMkLst>
      </pc:sldChg>
      <pc:sldChg chg="modTransition">
        <pc:chgData name="Chris Taylor" userId="a8ff90b61691f667" providerId="LiveId" clId="{A492F767-DECF-41EC-A92E-9F005FD859D7}" dt="2018-04-25T13:10:20.737" v="2"/>
        <pc:sldMkLst>
          <pc:docMk/>
          <pc:sldMk cId="3808587118" sldId="314"/>
        </pc:sldMkLst>
      </pc:sldChg>
      <pc:sldChg chg="modTransition">
        <pc:chgData name="Chris Taylor" userId="a8ff90b61691f667" providerId="LiveId" clId="{A492F767-DECF-41EC-A92E-9F005FD859D7}" dt="2018-04-25T13:10:20.737" v="2"/>
        <pc:sldMkLst>
          <pc:docMk/>
          <pc:sldMk cId="4146694759" sldId="315"/>
        </pc:sldMkLst>
      </pc:sldChg>
      <pc:sldChg chg="modTransition">
        <pc:chgData name="Chris Taylor" userId="a8ff90b61691f667" providerId="LiveId" clId="{A492F767-DECF-41EC-A92E-9F005FD859D7}" dt="2018-04-25T13:10:20.737" v="2"/>
        <pc:sldMkLst>
          <pc:docMk/>
          <pc:sldMk cId="3481667169" sldId="316"/>
        </pc:sldMkLst>
      </pc:sldChg>
      <pc:sldChg chg="modTransition">
        <pc:chgData name="Chris Taylor" userId="a8ff90b61691f667" providerId="LiveId" clId="{A492F767-DECF-41EC-A92E-9F005FD859D7}" dt="2018-04-25T13:10:20.737" v="2"/>
        <pc:sldMkLst>
          <pc:docMk/>
          <pc:sldMk cId="1748723964" sldId="317"/>
        </pc:sldMkLst>
      </pc:sldChg>
      <pc:sldChg chg="modTransition">
        <pc:chgData name="Chris Taylor" userId="a8ff90b61691f667" providerId="LiveId" clId="{A492F767-DECF-41EC-A92E-9F005FD859D7}" dt="2018-04-25T13:10:20.737" v="2"/>
        <pc:sldMkLst>
          <pc:docMk/>
          <pc:sldMk cId="29719319" sldId="320"/>
        </pc:sldMkLst>
      </pc:sldChg>
      <pc:sldChg chg="modTransition">
        <pc:chgData name="Chris Taylor" userId="a8ff90b61691f667" providerId="LiveId" clId="{A492F767-DECF-41EC-A92E-9F005FD859D7}" dt="2018-04-25T13:10:20.737" v="2"/>
        <pc:sldMkLst>
          <pc:docMk/>
          <pc:sldMk cId="3159186886" sldId="326"/>
        </pc:sldMkLst>
      </pc:sldChg>
      <pc:sldChg chg="modTransition">
        <pc:chgData name="Chris Taylor" userId="a8ff90b61691f667" providerId="LiveId" clId="{A492F767-DECF-41EC-A92E-9F005FD859D7}" dt="2018-04-25T13:10:20.737" v="2"/>
        <pc:sldMkLst>
          <pc:docMk/>
          <pc:sldMk cId="1110699366" sldId="327"/>
        </pc:sldMkLst>
      </pc:sldChg>
      <pc:sldChg chg="modTransition">
        <pc:chgData name="Chris Taylor" userId="a8ff90b61691f667" providerId="LiveId" clId="{A492F767-DECF-41EC-A92E-9F005FD859D7}" dt="2018-04-25T13:10:20.737" v="2"/>
        <pc:sldMkLst>
          <pc:docMk/>
          <pc:sldMk cId="3200972489" sldId="328"/>
        </pc:sldMkLst>
      </pc:sldChg>
      <pc:sldChg chg="modTransition">
        <pc:chgData name="Chris Taylor" userId="a8ff90b61691f667" providerId="LiveId" clId="{A492F767-DECF-41EC-A92E-9F005FD859D7}" dt="2018-04-25T13:10:20.737" v="2"/>
        <pc:sldMkLst>
          <pc:docMk/>
          <pc:sldMk cId="2224339427" sldId="329"/>
        </pc:sldMkLst>
      </pc:sldChg>
      <pc:sldChg chg="modTransition">
        <pc:chgData name="Chris Taylor" userId="a8ff90b61691f667" providerId="LiveId" clId="{A492F767-DECF-41EC-A92E-9F005FD859D7}" dt="2018-04-25T13:10:20.737" v="2"/>
        <pc:sldMkLst>
          <pc:docMk/>
          <pc:sldMk cId="1338515980" sldId="330"/>
        </pc:sldMkLst>
      </pc:sldChg>
      <pc:sldChg chg="modTransition">
        <pc:chgData name="Chris Taylor" userId="a8ff90b61691f667" providerId="LiveId" clId="{A492F767-DECF-41EC-A92E-9F005FD859D7}" dt="2018-04-25T13:10:20.737" v="2"/>
        <pc:sldMkLst>
          <pc:docMk/>
          <pc:sldMk cId="4008974026" sldId="331"/>
        </pc:sldMkLst>
      </pc:sldChg>
      <pc:sldChg chg="modTransition">
        <pc:chgData name="Chris Taylor" userId="a8ff90b61691f667" providerId="LiveId" clId="{A492F767-DECF-41EC-A92E-9F005FD859D7}" dt="2018-04-25T13:10:20.737" v="2"/>
        <pc:sldMkLst>
          <pc:docMk/>
          <pc:sldMk cId="1766535027" sldId="332"/>
        </pc:sldMkLst>
      </pc:sldChg>
      <pc:sldChg chg="modTransition">
        <pc:chgData name="Chris Taylor" userId="a8ff90b61691f667" providerId="LiveId" clId="{A492F767-DECF-41EC-A92E-9F005FD859D7}" dt="2018-04-25T13:10:20.737" v="2"/>
        <pc:sldMkLst>
          <pc:docMk/>
          <pc:sldMk cId="1274863662" sldId="333"/>
        </pc:sldMkLst>
      </pc:sldChg>
      <pc:sldChg chg="modTransition">
        <pc:chgData name="Chris Taylor" userId="a8ff90b61691f667" providerId="LiveId" clId="{A492F767-DECF-41EC-A92E-9F005FD859D7}" dt="2018-04-25T13:10:20.737" v="2"/>
        <pc:sldMkLst>
          <pc:docMk/>
          <pc:sldMk cId="3123512671" sldId="334"/>
        </pc:sldMkLst>
      </pc:sldChg>
      <pc:sldChg chg="modTransition">
        <pc:chgData name="Chris Taylor" userId="a8ff90b61691f667" providerId="LiveId" clId="{A492F767-DECF-41EC-A92E-9F005FD859D7}" dt="2018-04-25T13:10:20.737" v="2"/>
        <pc:sldMkLst>
          <pc:docMk/>
          <pc:sldMk cId="1415756174" sldId="335"/>
        </pc:sldMkLst>
      </pc:sldChg>
      <pc:sldChg chg="modTransition">
        <pc:chgData name="Chris Taylor" userId="a8ff90b61691f667" providerId="LiveId" clId="{A492F767-DECF-41EC-A92E-9F005FD859D7}" dt="2018-04-25T13:10:20.737" v="2"/>
        <pc:sldMkLst>
          <pc:docMk/>
          <pc:sldMk cId="894722933" sldId="336"/>
        </pc:sldMkLst>
      </pc:sldChg>
      <pc:sldChg chg="modTransition">
        <pc:chgData name="Chris Taylor" userId="a8ff90b61691f667" providerId="LiveId" clId="{A492F767-DECF-41EC-A92E-9F005FD859D7}" dt="2018-04-25T13:10:20.737" v="2"/>
        <pc:sldMkLst>
          <pc:docMk/>
          <pc:sldMk cId="4247825046" sldId="337"/>
        </pc:sldMkLst>
      </pc:sldChg>
      <pc:sldChg chg="modTransition">
        <pc:chgData name="Chris Taylor" userId="a8ff90b61691f667" providerId="LiveId" clId="{A492F767-DECF-41EC-A92E-9F005FD859D7}" dt="2018-04-25T13:10:20.737" v="2"/>
        <pc:sldMkLst>
          <pc:docMk/>
          <pc:sldMk cId="1443535659" sldId="338"/>
        </pc:sldMkLst>
      </pc:sldChg>
      <pc:sldChg chg="modTransition">
        <pc:chgData name="Chris Taylor" userId="a8ff90b61691f667" providerId="LiveId" clId="{A492F767-DECF-41EC-A92E-9F005FD859D7}" dt="2018-04-25T13:10:20.737" v="2"/>
        <pc:sldMkLst>
          <pc:docMk/>
          <pc:sldMk cId="4224422814" sldId="339"/>
        </pc:sldMkLst>
      </pc:sldChg>
      <pc:sldChg chg="modTransition">
        <pc:chgData name="Chris Taylor" userId="a8ff90b61691f667" providerId="LiveId" clId="{A492F767-DECF-41EC-A92E-9F005FD859D7}" dt="2018-04-25T13:10:20.737" v="2"/>
        <pc:sldMkLst>
          <pc:docMk/>
          <pc:sldMk cId="985560560" sldId="340"/>
        </pc:sldMkLst>
      </pc:sldChg>
      <pc:sldChg chg="modTransition">
        <pc:chgData name="Chris Taylor" userId="a8ff90b61691f667" providerId="LiveId" clId="{A492F767-DECF-41EC-A92E-9F005FD859D7}" dt="2018-04-25T13:10:20.737" v="2"/>
        <pc:sldMkLst>
          <pc:docMk/>
          <pc:sldMk cId="986329863" sldId="341"/>
        </pc:sldMkLst>
      </pc:sldChg>
      <pc:sldChg chg="modTransition">
        <pc:chgData name="Chris Taylor" userId="a8ff90b61691f667" providerId="LiveId" clId="{A492F767-DECF-41EC-A92E-9F005FD859D7}" dt="2018-04-25T13:10:20.737" v="2"/>
        <pc:sldMkLst>
          <pc:docMk/>
          <pc:sldMk cId="1718302846" sldId="342"/>
        </pc:sldMkLst>
      </pc:sldChg>
      <pc:sldChg chg="modTransition">
        <pc:chgData name="Chris Taylor" userId="a8ff90b61691f667" providerId="LiveId" clId="{A492F767-DECF-41EC-A92E-9F005FD859D7}" dt="2018-04-25T13:10:20.737" v="2"/>
        <pc:sldMkLst>
          <pc:docMk/>
          <pc:sldMk cId="3290205533" sldId="343"/>
        </pc:sldMkLst>
      </pc:sldChg>
      <pc:sldChg chg="modTransition">
        <pc:chgData name="Chris Taylor" userId="a8ff90b61691f667" providerId="LiveId" clId="{A492F767-DECF-41EC-A92E-9F005FD859D7}" dt="2018-04-25T13:10:20.737" v="2"/>
        <pc:sldMkLst>
          <pc:docMk/>
          <pc:sldMk cId="2408891168" sldId="34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61192-817B-4DE5-9BBE-9B64CA09690B}" type="doc">
      <dgm:prSet loTypeId="urn:microsoft.com/office/officeart/2005/8/layout/hChevron3" loCatId="process" qsTypeId="urn:microsoft.com/office/officeart/2005/8/quickstyle/simple1" qsCatId="simple" csTypeId="urn:microsoft.com/office/officeart/2005/8/colors/ColorSchemeForSuggestions" csCatId="other" phldr="1"/>
      <dgm:spPr/>
      <dgm:t>
        <a:bodyPr/>
        <a:lstStyle/>
        <a:p>
          <a:endParaRPr lang="en-US"/>
        </a:p>
      </dgm:t>
    </dgm:pt>
    <dgm:pt modelId="{927DDC4A-2227-4859-A82D-998C573931AE}">
      <dgm:prSet custT="1"/>
      <dgm:spPr/>
      <dgm:t>
        <a:bodyPr anchor="ctr"/>
        <a:lstStyle/>
        <a:p>
          <a:pPr algn="ctr"/>
          <a:r>
            <a:rPr lang="en-GB" sz="1550" dirty="0"/>
            <a:t>Build a Hyper-V VM with either Windows 10  Pro or Anniversary Edition</a:t>
          </a:r>
          <a:endParaRPr lang="en-US" sz="1550" dirty="0"/>
        </a:p>
      </dgm:t>
    </dgm:pt>
    <dgm:pt modelId="{8E17D5D9-6CB2-4E8E-ABA6-8DB797F2F45E}" type="parTrans" cxnId="{1EAD609C-A307-4819-91DA-4A761EB14AEA}">
      <dgm:prSet/>
      <dgm:spPr/>
      <dgm:t>
        <a:bodyPr/>
        <a:lstStyle/>
        <a:p>
          <a:endParaRPr lang="en-US"/>
        </a:p>
      </dgm:t>
    </dgm:pt>
    <dgm:pt modelId="{5DCCCF7C-0B41-4E48-AE01-D31230245785}" type="sibTrans" cxnId="{1EAD609C-A307-4819-91DA-4A761EB14AEA}">
      <dgm:prSet phldrT="1" phldr="0"/>
      <dgm:spPr/>
      <dgm:t>
        <a:bodyPr/>
        <a:lstStyle/>
        <a:p>
          <a:endParaRPr lang="en-US"/>
        </a:p>
      </dgm:t>
    </dgm:pt>
    <dgm:pt modelId="{7ECF2711-3849-4B3A-85D8-A6B446024106}">
      <dgm:prSet/>
      <dgm:spPr/>
      <dgm:t>
        <a:bodyPr anchor="ctr"/>
        <a:lstStyle/>
        <a:p>
          <a:pPr algn="ctr"/>
          <a:r>
            <a:rPr lang="en-GB" dirty="0"/>
            <a:t>Enable Nested Virtualisation</a:t>
          </a:r>
        </a:p>
      </dgm:t>
    </dgm:pt>
    <dgm:pt modelId="{2292D011-BB00-4299-B052-FF09A4D928A9}" type="parTrans" cxnId="{7D93C3B3-E0DA-4D9D-A477-FC4A8F6C7564}">
      <dgm:prSet/>
      <dgm:spPr/>
      <dgm:t>
        <a:bodyPr/>
        <a:lstStyle/>
        <a:p>
          <a:endParaRPr lang="en-US"/>
        </a:p>
      </dgm:t>
    </dgm:pt>
    <dgm:pt modelId="{2AAB3173-033D-4DD2-B29D-8EB745A56DD9}" type="sibTrans" cxnId="{7D93C3B3-E0DA-4D9D-A477-FC4A8F6C7564}">
      <dgm:prSet phldrT="2" phldr="0"/>
      <dgm:spPr/>
      <dgm:t>
        <a:bodyPr/>
        <a:lstStyle/>
        <a:p>
          <a:endParaRPr lang="en-US"/>
        </a:p>
      </dgm:t>
    </dgm:pt>
    <dgm:pt modelId="{493D9B0B-36E6-4828-A4CB-510FF7399662}">
      <dgm:prSet/>
      <dgm:spPr/>
      <dgm:t>
        <a:bodyPr anchor="ctr"/>
        <a:lstStyle/>
        <a:p>
          <a:pPr algn="ctr">
            <a:buNone/>
          </a:pPr>
          <a:r>
            <a:rPr lang="en-GB" sz="1600" dirty="0"/>
            <a:t>Install SSMS</a:t>
          </a:r>
          <a:endParaRPr lang="en-US" sz="1600" dirty="0"/>
        </a:p>
      </dgm:t>
    </dgm:pt>
    <dgm:pt modelId="{AEE3E632-118A-4049-A79B-802BCDAE656B}" type="parTrans" cxnId="{589035CB-5956-4CBB-ACC1-24E28063E0DF}">
      <dgm:prSet/>
      <dgm:spPr/>
      <dgm:t>
        <a:bodyPr/>
        <a:lstStyle/>
        <a:p>
          <a:endParaRPr lang="en-US"/>
        </a:p>
      </dgm:t>
    </dgm:pt>
    <dgm:pt modelId="{B1C25135-E036-4243-8D59-4CCB5DC9277C}" type="sibTrans" cxnId="{589035CB-5956-4CBB-ACC1-24E28063E0DF}">
      <dgm:prSet phldrT="6" phldr="0"/>
      <dgm:spPr/>
      <dgm:t>
        <a:bodyPr/>
        <a:lstStyle/>
        <a:p>
          <a:endParaRPr lang="en-US"/>
        </a:p>
      </dgm:t>
    </dgm:pt>
    <dgm:pt modelId="{C91C6056-7CFD-4667-9C60-6302AB59405F}">
      <dgm:prSet custT="1"/>
      <dgm:spPr/>
      <dgm:t>
        <a:bodyPr anchor="ctr"/>
        <a:lstStyle/>
        <a:p>
          <a:pPr algn="ctr">
            <a:buNone/>
          </a:pPr>
          <a:r>
            <a:rPr lang="en-GB" sz="1300" i="1" dirty="0"/>
            <a:t>If you wish to use it!</a:t>
          </a:r>
          <a:endParaRPr lang="en-US" sz="1300" i="1" dirty="0"/>
        </a:p>
      </dgm:t>
    </dgm:pt>
    <dgm:pt modelId="{F89F6EE1-73DE-4758-BD77-45C123C6B96A}" type="parTrans" cxnId="{A67D84AE-CA99-4023-8849-831C900BA14C}">
      <dgm:prSet/>
      <dgm:spPr/>
      <dgm:t>
        <a:bodyPr/>
        <a:lstStyle/>
        <a:p>
          <a:endParaRPr lang="en-US"/>
        </a:p>
      </dgm:t>
    </dgm:pt>
    <dgm:pt modelId="{9D492096-CB62-4774-A17A-1986C4B82ED3}" type="sibTrans" cxnId="{A67D84AE-CA99-4023-8849-831C900BA14C}">
      <dgm:prSet/>
      <dgm:spPr/>
      <dgm:t>
        <a:bodyPr/>
        <a:lstStyle/>
        <a:p>
          <a:endParaRPr lang="en-US"/>
        </a:p>
      </dgm:t>
    </dgm:pt>
    <dgm:pt modelId="{77E616FC-3FEB-40D8-AA5E-38FABC56A5FF}">
      <dgm:prSet/>
      <dgm:spPr/>
      <dgm:t>
        <a:bodyPr anchor="ctr"/>
        <a:lstStyle/>
        <a:p>
          <a:pPr algn="ctr"/>
          <a:r>
            <a:rPr lang="en-GB" dirty="0"/>
            <a:t>Install Docker for Windows</a:t>
          </a:r>
        </a:p>
      </dgm:t>
    </dgm:pt>
    <dgm:pt modelId="{511BF1CA-EB80-47A9-8DEE-587401C975BD}" type="parTrans" cxnId="{E2AFA79C-883F-4BEE-9262-BF104244547D}">
      <dgm:prSet/>
      <dgm:spPr/>
    </dgm:pt>
    <dgm:pt modelId="{DB904D4F-FB0B-47C8-AB84-72AF5581D6C5}" type="sibTrans" cxnId="{E2AFA79C-883F-4BEE-9262-BF104244547D}">
      <dgm:prSet/>
      <dgm:spPr/>
    </dgm:pt>
    <dgm:pt modelId="{9A58A86C-75BB-428F-B6C4-AB2768DF349D}">
      <dgm:prSet custT="1"/>
      <dgm:spPr/>
      <dgm:t>
        <a:bodyPr anchor="ctr"/>
        <a:lstStyle/>
        <a:p>
          <a:pPr algn="ctr">
            <a:buNone/>
          </a:pPr>
          <a:r>
            <a:rPr lang="en-US" sz="1550" dirty="0"/>
            <a:t>Enable Hyper-V</a:t>
          </a:r>
        </a:p>
      </dgm:t>
    </dgm:pt>
    <dgm:pt modelId="{FB991F77-9427-4F66-A517-798B5E15DA76}" type="parTrans" cxnId="{448BD5B8-C6D6-4010-AAE3-EEF06EE84DBC}">
      <dgm:prSet/>
      <dgm:spPr/>
    </dgm:pt>
    <dgm:pt modelId="{5BB24E8F-D084-4C1F-8B0B-C799C92897F2}" type="sibTrans" cxnId="{448BD5B8-C6D6-4010-AAE3-EEF06EE84DBC}">
      <dgm:prSet/>
      <dgm:spPr/>
    </dgm:pt>
    <dgm:pt modelId="{4E82C46C-AC70-4FEB-AD38-66CCBA03504B}">
      <dgm:prSet custT="1"/>
      <dgm:spPr/>
      <dgm:t>
        <a:bodyPr anchor="ctr"/>
        <a:lstStyle/>
        <a:p>
          <a:pPr algn="ctr">
            <a:buNone/>
          </a:pPr>
          <a:r>
            <a:rPr lang="en-US" sz="1550"/>
            <a:t>(</a:t>
          </a:r>
          <a:r>
            <a:rPr lang="en-US" sz="1550" i="1" dirty="0"/>
            <a:t>Win 10 always Hyper-V Containers</a:t>
          </a:r>
          <a:r>
            <a:rPr lang="en-US" sz="1550" dirty="0"/>
            <a:t>)</a:t>
          </a:r>
        </a:p>
      </dgm:t>
    </dgm:pt>
    <dgm:pt modelId="{AA24B6B4-33BD-4BE3-9766-25408CC7814B}" type="parTrans" cxnId="{2FB4AFE0-4AF3-4200-B205-98215E7B9BBE}">
      <dgm:prSet/>
      <dgm:spPr/>
    </dgm:pt>
    <dgm:pt modelId="{B9910E84-C1E5-4FAA-9B00-73A3F8ED8C8B}" type="sibTrans" cxnId="{2FB4AFE0-4AF3-4200-B205-98215E7B9BBE}">
      <dgm:prSet/>
      <dgm:spPr/>
    </dgm:pt>
    <dgm:pt modelId="{74FA6FBB-7919-4B4A-B996-E0A228FCBBCE}" type="pres">
      <dgm:prSet presAssocID="{5F361192-817B-4DE5-9BBE-9B64CA09690B}" presName="Name0" presStyleCnt="0">
        <dgm:presLayoutVars>
          <dgm:dir/>
          <dgm:resizeHandles val="exact"/>
        </dgm:presLayoutVars>
      </dgm:prSet>
      <dgm:spPr/>
    </dgm:pt>
    <dgm:pt modelId="{FE98866E-021E-4B1C-B3D4-3AE5E5869529}" type="pres">
      <dgm:prSet presAssocID="{927DDC4A-2227-4859-A82D-998C573931AE}" presName="parAndChTx" presStyleLbl="node1" presStyleIdx="0" presStyleCnt="5">
        <dgm:presLayoutVars>
          <dgm:bulletEnabled val="1"/>
        </dgm:presLayoutVars>
      </dgm:prSet>
      <dgm:spPr/>
    </dgm:pt>
    <dgm:pt modelId="{E6922243-01DA-40AD-A769-F2B7E15C5A09}" type="pres">
      <dgm:prSet presAssocID="{5DCCCF7C-0B41-4E48-AE01-D31230245785}" presName="parAndChSpace" presStyleCnt="0"/>
      <dgm:spPr/>
    </dgm:pt>
    <dgm:pt modelId="{8B26AE06-33BD-4ABF-86D3-694C427B6ED2}" type="pres">
      <dgm:prSet presAssocID="{9A58A86C-75BB-428F-B6C4-AB2768DF349D}" presName="parAndChTx" presStyleLbl="node1" presStyleIdx="1" presStyleCnt="5">
        <dgm:presLayoutVars>
          <dgm:bulletEnabled val="1"/>
        </dgm:presLayoutVars>
      </dgm:prSet>
      <dgm:spPr/>
    </dgm:pt>
    <dgm:pt modelId="{ABC361EF-194E-4810-9E14-BBDCC30E37AD}" type="pres">
      <dgm:prSet presAssocID="{5BB24E8F-D084-4C1F-8B0B-C799C92897F2}" presName="parAndChSpace" presStyleCnt="0"/>
      <dgm:spPr/>
    </dgm:pt>
    <dgm:pt modelId="{2E9FD282-ABCB-42D3-88DA-296E61F209A9}" type="pres">
      <dgm:prSet presAssocID="{7ECF2711-3849-4B3A-85D8-A6B446024106}" presName="parAndChTx" presStyleLbl="node1" presStyleIdx="2" presStyleCnt="5">
        <dgm:presLayoutVars>
          <dgm:bulletEnabled val="1"/>
        </dgm:presLayoutVars>
      </dgm:prSet>
      <dgm:spPr/>
    </dgm:pt>
    <dgm:pt modelId="{95BA1307-6B37-49A0-8C66-7E52BF277D07}" type="pres">
      <dgm:prSet presAssocID="{2AAB3173-033D-4DD2-B29D-8EB745A56DD9}" presName="parAndChSpace" presStyleCnt="0"/>
      <dgm:spPr/>
    </dgm:pt>
    <dgm:pt modelId="{77DA5AA9-57BA-4066-BE34-02F0126449FF}" type="pres">
      <dgm:prSet presAssocID="{77E616FC-3FEB-40D8-AA5E-38FABC56A5FF}" presName="parAndChTx" presStyleLbl="node1" presStyleIdx="3" presStyleCnt="5">
        <dgm:presLayoutVars>
          <dgm:bulletEnabled val="1"/>
        </dgm:presLayoutVars>
      </dgm:prSet>
      <dgm:spPr/>
    </dgm:pt>
    <dgm:pt modelId="{CAA23005-4917-4B20-935F-DD5D0A9E0455}" type="pres">
      <dgm:prSet presAssocID="{DB904D4F-FB0B-47C8-AB84-72AF5581D6C5}" presName="parAndChSpace" presStyleCnt="0"/>
      <dgm:spPr/>
    </dgm:pt>
    <dgm:pt modelId="{A41E0422-E3CB-457C-AFEF-BD90E3B2F10D}" type="pres">
      <dgm:prSet presAssocID="{493D9B0B-36E6-4828-A4CB-510FF7399662}" presName="parAndChTx" presStyleLbl="node1" presStyleIdx="4" presStyleCnt="5">
        <dgm:presLayoutVars>
          <dgm:bulletEnabled val="1"/>
        </dgm:presLayoutVars>
      </dgm:prSet>
      <dgm:spPr/>
    </dgm:pt>
  </dgm:ptLst>
  <dgm:cxnLst>
    <dgm:cxn modelId="{F8252403-6A1F-49CD-9BD4-97223F8A2CB6}" type="presOf" srcId="{7ECF2711-3849-4B3A-85D8-A6B446024106}" destId="{2E9FD282-ABCB-42D3-88DA-296E61F209A9}" srcOrd="0" destOrd="0" presId="urn:microsoft.com/office/officeart/2005/8/layout/hChevron3"/>
    <dgm:cxn modelId="{CF5D8277-2FA0-46F1-9C3B-9DA2C899E844}" type="presOf" srcId="{C91C6056-7CFD-4667-9C60-6302AB59405F}" destId="{A41E0422-E3CB-457C-AFEF-BD90E3B2F10D}" srcOrd="0" destOrd="1" presId="urn:microsoft.com/office/officeart/2005/8/layout/hChevron3"/>
    <dgm:cxn modelId="{91DA7178-B696-4F50-99F5-D00088D6596C}" type="presOf" srcId="{77E616FC-3FEB-40D8-AA5E-38FABC56A5FF}" destId="{77DA5AA9-57BA-4066-BE34-02F0126449FF}" srcOrd="0" destOrd="0" presId="urn:microsoft.com/office/officeart/2005/8/layout/hChevron3"/>
    <dgm:cxn modelId="{1EAD609C-A307-4819-91DA-4A761EB14AEA}" srcId="{5F361192-817B-4DE5-9BBE-9B64CA09690B}" destId="{927DDC4A-2227-4859-A82D-998C573931AE}" srcOrd="0" destOrd="0" parTransId="{8E17D5D9-6CB2-4E8E-ABA6-8DB797F2F45E}" sibTransId="{5DCCCF7C-0B41-4E48-AE01-D31230245785}"/>
    <dgm:cxn modelId="{E2AFA79C-883F-4BEE-9262-BF104244547D}" srcId="{5F361192-817B-4DE5-9BBE-9B64CA09690B}" destId="{77E616FC-3FEB-40D8-AA5E-38FABC56A5FF}" srcOrd="3" destOrd="0" parTransId="{511BF1CA-EB80-47A9-8DEE-587401C975BD}" sibTransId="{DB904D4F-FB0B-47C8-AB84-72AF5581D6C5}"/>
    <dgm:cxn modelId="{97B1F6A0-A069-4CC9-9AE0-C44B493E4FD0}" type="presOf" srcId="{927DDC4A-2227-4859-A82D-998C573931AE}" destId="{FE98866E-021E-4B1C-B3D4-3AE5E5869529}" srcOrd="0" destOrd="0" presId="urn:microsoft.com/office/officeart/2005/8/layout/hChevron3"/>
    <dgm:cxn modelId="{7A1AFCA1-28B7-48F9-9BCE-FDD4608DE71F}" type="presOf" srcId="{4E82C46C-AC70-4FEB-AD38-66CCBA03504B}" destId="{8B26AE06-33BD-4ABF-86D3-694C427B6ED2}" srcOrd="0" destOrd="1" presId="urn:microsoft.com/office/officeart/2005/8/layout/hChevron3"/>
    <dgm:cxn modelId="{A67D84AE-CA99-4023-8849-831C900BA14C}" srcId="{493D9B0B-36E6-4828-A4CB-510FF7399662}" destId="{C91C6056-7CFD-4667-9C60-6302AB59405F}" srcOrd="0" destOrd="0" parTransId="{F89F6EE1-73DE-4758-BD77-45C123C6B96A}" sibTransId="{9D492096-CB62-4774-A17A-1986C4B82ED3}"/>
    <dgm:cxn modelId="{7D93C3B3-E0DA-4D9D-A477-FC4A8F6C7564}" srcId="{5F361192-817B-4DE5-9BBE-9B64CA09690B}" destId="{7ECF2711-3849-4B3A-85D8-A6B446024106}" srcOrd="2" destOrd="0" parTransId="{2292D011-BB00-4299-B052-FF09A4D928A9}" sibTransId="{2AAB3173-033D-4DD2-B29D-8EB745A56DD9}"/>
    <dgm:cxn modelId="{448BD5B8-C6D6-4010-AAE3-EEF06EE84DBC}" srcId="{5F361192-817B-4DE5-9BBE-9B64CA09690B}" destId="{9A58A86C-75BB-428F-B6C4-AB2768DF349D}" srcOrd="1" destOrd="0" parTransId="{FB991F77-9427-4F66-A517-798B5E15DA76}" sibTransId="{5BB24E8F-D084-4C1F-8B0B-C799C92897F2}"/>
    <dgm:cxn modelId="{0B9D99BC-4D58-4DFD-BE1F-1002817879AE}" type="presOf" srcId="{5F361192-817B-4DE5-9BBE-9B64CA09690B}" destId="{74FA6FBB-7919-4B4A-B996-E0A228FCBBCE}" srcOrd="0" destOrd="0" presId="urn:microsoft.com/office/officeart/2005/8/layout/hChevron3"/>
    <dgm:cxn modelId="{496D1DC2-498C-4DA7-887C-293B922EE7CD}" type="presOf" srcId="{493D9B0B-36E6-4828-A4CB-510FF7399662}" destId="{A41E0422-E3CB-457C-AFEF-BD90E3B2F10D}" srcOrd="0" destOrd="0" presId="urn:microsoft.com/office/officeart/2005/8/layout/hChevron3"/>
    <dgm:cxn modelId="{589035CB-5956-4CBB-ACC1-24E28063E0DF}" srcId="{5F361192-817B-4DE5-9BBE-9B64CA09690B}" destId="{493D9B0B-36E6-4828-A4CB-510FF7399662}" srcOrd="4" destOrd="0" parTransId="{AEE3E632-118A-4049-A79B-802BCDAE656B}" sibTransId="{B1C25135-E036-4243-8D59-4CCB5DC9277C}"/>
    <dgm:cxn modelId="{DEDB7DD5-E480-4C02-B00D-2BC76ACE1615}" type="presOf" srcId="{9A58A86C-75BB-428F-B6C4-AB2768DF349D}" destId="{8B26AE06-33BD-4ABF-86D3-694C427B6ED2}" srcOrd="0" destOrd="0" presId="urn:microsoft.com/office/officeart/2005/8/layout/hChevron3"/>
    <dgm:cxn modelId="{2FB4AFE0-4AF3-4200-B205-98215E7B9BBE}" srcId="{9A58A86C-75BB-428F-B6C4-AB2768DF349D}" destId="{4E82C46C-AC70-4FEB-AD38-66CCBA03504B}" srcOrd="0" destOrd="0" parTransId="{AA24B6B4-33BD-4BE3-9766-25408CC7814B}" sibTransId="{B9910E84-C1E5-4FAA-9B00-73A3F8ED8C8B}"/>
    <dgm:cxn modelId="{6583FE1A-A3CC-4AAB-9D9B-4872D0BF20EE}" type="presParOf" srcId="{74FA6FBB-7919-4B4A-B996-E0A228FCBBCE}" destId="{FE98866E-021E-4B1C-B3D4-3AE5E5869529}" srcOrd="0" destOrd="0" presId="urn:microsoft.com/office/officeart/2005/8/layout/hChevron3"/>
    <dgm:cxn modelId="{0A61CED1-4F7F-4FDA-88F6-A678BA4F9089}" type="presParOf" srcId="{74FA6FBB-7919-4B4A-B996-E0A228FCBBCE}" destId="{E6922243-01DA-40AD-A769-F2B7E15C5A09}" srcOrd="1" destOrd="0" presId="urn:microsoft.com/office/officeart/2005/8/layout/hChevron3"/>
    <dgm:cxn modelId="{89C3802F-9FCD-420D-AFE4-07BA7D97A93C}" type="presParOf" srcId="{74FA6FBB-7919-4B4A-B996-E0A228FCBBCE}" destId="{8B26AE06-33BD-4ABF-86D3-694C427B6ED2}" srcOrd="2" destOrd="0" presId="urn:microsoft.com/office/officeart/2005/8/layout/hChevron3"/>
    <dgm:cxn modelId="{803D9B6A-5B21-4CD1-94D4-5F4AE491875E}" type="presParOf" srcId="{74FA6FBB-7919-4B4A-B996-E0A228FCBBCE}" destId="{ABC361EF-194E-4810-9E14-BBDCC30E37AD}" srcOrd="3" destOrd="0" presId="urn:microsoft.com/office/officeart/2005/8/layout/hChevron3"/>
    <dgm:cxn modelId="{86E74E8F-B7A2-47E0-8600-A1C871E6F369}" type="presParOf" srcId="{74FA6FBB-7919-4B4A-B996-E0A228FCBBCE}" destId="{2E9FD282-ABCB-42D3-88DA-296E61F209A9}" srcOrd="4" destOrd="0" presId="urn:microsoft.com/office/officeart/2005/8/layout/hChevron3"/>
    <dgm:cxn modelId="{88F34C26-9B8E-4389-BB62-794D5DD91CB9}" type="presParOf" srcId="{74FA6FBB-7919-4B4A-B996-E0A228FCBBCE}" destId="{95BA1307-6B37-49A0-8C66-7E52BF277D07}" srcOrd="5" destOrd="0" presId="urn:microsoft.com/office/officeart/2005/8/layout/hChevron3"/>
    <dgm:cxn modelId="{F35FF855-2F50-46D4-872D-04F345D13B53}" type="presParOf" srcId="{74FA6FBB-7919-4B4A-B996-E0A228FCBBCE}" destId="{77DA5AA9-57BA-4066-BE34-02F0126449FF}" srcOrd="6" destOrd="0" presId="urn:microsoft.com/office/officeart/2005/8/layout/hChevron3"/>
    <dgm:cxn modelId="{F0CAEDCA-4A30-4358-B81D-C440A904374E}" type="presParOf" srcId="{74FA6FBB-7919-4B4A-B996-E0A228FCBBCE}" destId="{CAA23005-4917-4B20-935F-DD5D0A9E0455}" srcOrd="7" destOrd="0" presId="urn:microsoft.com/office/officeart/2005/8/layout/hChevron3"/>
    <dgm:cxn modelId="{D2AF3150-C908-4BB0-BC5D-9237CC494946}" type="presParOf" srcId="{74FA6FBB-7919-4B4A-B996-E0A228FCBBCE}" destId="{A41E0422-E3CB-457C-AFEF-BD90E3B2F10D}"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361192-817B-4DE5-9BBE-9B64CA09690B}" type="doc">
      <dgm:prSet loTypeId="urn:microsoft.com/office/officeart/2005/8/layout/hChevron3" loCatId="process" qsTypeId="urn:microsoft.com/office/officeart/2005/8/quickstyle/simple1" qsCatId="simple" csTypeId="urn:microsoft.com/office/officeart/2005/8/colors/ColorSchemeForSuggestions" csCatId="other" phldr="1"/>
      <dgm:spPr/>
      <dgm:t>
        <a:bodyPr/>
        <a:lstStyle/>
        <a:p>
          <a:endParaRPr lang="en-US"/>
        </a:p>
      </dgm:t>
    </dgm:pt>
    <dgm:pt modelId="{927DDC4A-2227-4859-A82D-998C573931AE}">
      <dgm:prSet custT="1"/>
      <dgm:spPr/>
      <dgm:t>
        <a:bodyPr anchor="ctr"/>
        <a:lstStyle/>
        <a:p>
          <a:pPr algn="ctr"/>
          <a:r>
            <a:rPr lang="en-GB" sz="2200" dirty="0"/>
            <a:t>Build a Hyper-V VM with Windows Server 2016</a:t>
          </a:r>
          <a:endParaRPr lang="en-US" sz="2200" dirty="0"/>
        </a:p>
      </dgm:t>
    </dgm:pt>
    <dgm:pt modelId="{8E17D5D9-6CB2-4E8E-ABA6-8DB797F2F45E}" type="parTrans" cxnId="{1EAD609C-A307-4819-91DA-4A761EB14AEA}">
      <dgm:prSet/>
      <dgm:spPr/>
      <dgm:t>
        <a:bodyPr/>
        <a:lstStyle/>
        <a:p>
          <a:endParaRPr lang="en-US"/>
        </a:p>
      </dgm:t>
    </dgm:pt>
    <dgm:pt modelId="{5DCCCF7C-0B41-4E48-AE01-D31230245785}" type="sibTrans" cxnId="{1EAD609C-A307-4819-91DA-4A761EB14AEA}">
      <dgm:prSet phldrT="1" phldr="0"/>
      <dgm:spPr/>
      <dgm:t>
        <a:bodyPr/>
        <a:lstStyle/>
        <a:p>
          <a:endParaRPr lang="en-US"/>
        </a:p>
      </dgm:t>
    </dgm:pt>
    <dgm:pt modelId="{7ECF2711-3849-4B3A-85D8-A6B446024106}">
      <dgm:prSet/>
      <dgm:spPr/>
      <dgm:t>
        <a:bodyPr anchor="ctr"/>
        <a:lstStyle/>
        <a:p>
          <a:pPr algn="ctr"/>
          <a:r>
            <a:rPr lang="en-GB" dirty="0"/>
            <a:t>Install PowerShell Module</a:t>
          </a:r>
        </a:p>
        <a:p>
          <a:pPr algn="ctr"/>
          <a:r>
            <a:rPr lang="en-GB" dirty="0"/>
            <a:t>(</a:t>
          </a:r>
          <a:r>
            <a:rPr lang="en-GB" dirty="0" err="1"/>
            <a:t>DockerProvider</a:t>
          </a:r>
          <a:r>
            <a:rPr lang="en-GB" dirty="0"/>
            <a:t>)</a:t>
          </a:r>
        </a:p>
      </dgm:t>
    </dgm:pt>
    <dgm:pt modelId="{2292D011-BB00-4299-B052-FF09A4D928A9}" type="parTrans" cxnId="{7D93C3B3-E0DA-4D9D-A477-FC4A8F6C7564}">
      <dgm:prSet/>
      <dgm:spPr/>
      <dgm:t>
        <a:bodyPr/>
        <a:lstStyle/>
        <a:p>
          <a:endParaRPr lang="en-US"/>
        </a:p>
      </dgm:t>
    </dgm:pt>
    <dgm:pt modelId="{2AAB3173-033D-4DD2-B29D-8EB745A56DD9}" type="sibTrans" cxnId="{7D93C3B3-E0DA-4D9D-A477-FC4A8F6C7564}">
      <dgm:prSet phldrT="2" phldr="0"/>
      <dgm:spPr/>
      <dgm:t>
        <a:bodyPr/>
        <a:lstStyle/>
        <a:p>
          <a:endParaRPr lang="en-US"/>
        </a:p>
      </dgm:t>
    </dgm:pt>
    <dgm:pt modelId="{BDE779CD-4B58-4053-AC26-02E8CBE85436}">
      <dgm:prSet/>
      <dgm:spPr/>
      <dgm:t>
        <a:bodyPr anchor="ctr"/>
        <a:lstStyle/>
        <a:p>
          <a:pPr algn="ctr"/>
          <a:r>
            <a:rPr lang="en-GB" dirty="0"/>
            <a:t>Install PowerShell Package</a:t>
          </a:r>
        </a:p>
        <a:p>
          <a:pPr algn="ctr"/>
          <a:r>
            <a:rPr lang="en-GB" dirty="0"/>
            <a:t>(</a:t>
          </a:r>
          <a:r>
            <a:rPr lang="en-GB" dirty="0" err="1"/>
            <a:t>DockerProvider</a:t>
          </a:r>
          <a:r>
            <a:rPr lang="en-GB" dirty="0"/>
            <a:t>)</a:t>
          </a:r>
          <a:endParaRPr lang="en-US" dirty="0"/>
        </a:p>
      </dgm:t>
    </dgm:pt>
    <dgm:pt modelId="{5306E2EF-0072-4F5D-B886-C3A4D27A7F41}" type="parTrans" cxnId="{87112FEC-9E89-4EAD-82EC-650BC38FAA9B}">
      <dgm:prSet/>
      <dgm:spPr/>
      <dgm:t>
        <a:bodyPr/>
        <a:lstStyle/>
        <a:p>
          <a:endParaRPr lang="en-US"/>
        </a:p>
      </dgm:t>
    </dgm:pt>
    <dgm:pt modelId="{8E3CD67A-B55C-4E49-9A99-D702AA3B7F4D}" type="sibTrans" cxnId="{87112FEC-9E89-4EAD-82EC-650BC38FAA9B}">
      <dgm:prSet phldrT="3" phldr="0"/>
      <dgm:spPr/>
      <dgm:t>
        <a:bodyPr/>
        <a:lstStyle/>
        <a:p>
          <a:endParaRPr lang="en-US"/>
        </a:p>
      </dgm:t>
    </dgm:pt>
    <dgm:pt modelId="{493D9B0B-36E6-4828-A4CB-510FF7399662}">
      <dgm:prSet/>
      <dgm:spPr/>
      <dgm:t>
        <a:bodyPr anchor="ctr"/>
        <a:lstStyle/>
        <a:p>
          <a:pPr algn="ctr">
            <a:buNone/>
          </a:pPr>
          <a:r>
            <a:rPr lang="en-GB" dirty="0"/>
            <a:t>Install SSMS</a:t>
          </a:r>
          <a:endParaRPr lang="en-US" dirty="0"/>
        </a:p>
      </dgm:t>
    </dgm:pt>
    <dgm:pt modelId="{AEE3E632-118A-4049-A79B-802BCDAE656B}" type="parTrans" cxnId="{589035CB-5956-4CBB-ACC1-24E28063E0DF}">
      <dgm:prSet/>
      <dgm:spPr/>
      <dgm:t>
        <a:bodyPr/>
        <a:lstStyle/>
        <a:p>
          <a:endParaRPr lang="en-US"/>
        </a:p>
      </dgm:t>
    </dgm:pt>
    <dgm:pt modelId="{B1C25135-E036-4243-8D59-4CCB5DC9277C}" type="sibTrans" cxnId="{589035CB-5956-4CBB-ACC1-24E28063E0DF}">
      <dgm:prSet phldrT="5" phldr="0"/>
      <dgm:spPr/>
      <dgm:t>
        <a:bodyPr/>
        <a:lstStyle/>
        <a:p>
          <a:endParaRPr lang="en-US"/>
        </a:p>
      </dgm:t>
    </dgm:pt>
    <dgm:pt modelId="{C91C6056-7CFD-4667-9C60-6302AB59405F}">
      <dgm:prSet/>
      <dgm:spPr/>
      <dgm:t>
        <a:bodyPr anchor="ctr"/>
        <a:lstStyle/>
        <a:p>
          <a:pPr algn="ctr">
            <a:buNone/>
          </a:pPr>
          <a:r>
            <a:rPr lang="en-GB" i="1" dirty="0"/>
            <a:t>If you wish to use it!</a:t>
          </a:r>
          <a:endParaRPr lang="en-US" i="1" dirty="0"/>
        </a:p>
      </dgm:t>
    </dgm:pt>
    <dgm:pt modelId="{F89F6EE1-73DE-4758-BD77-45C123C6B96A}" type="parTrans" cxnId="{A67D84AE-CA99-4023-8849-831C900BA14C}">
      <dgm:prSet/>
      <dgm:spPr/>
      <dgm:t>
        <a:bodyPr/>
        <a:lstStyle/>
        <a:p>
          <a:endParaRPr lang="en-US"/>
        </a:p>
      </dgm:t>
    </dgm:pt>
    <dgm:pt modelId="{9D492096-CB62-4774-A17A-1986C4B82ED3}" type="sibTrans" cxnId="{A67D84AE-CA99-4023-8849-831C900BA14C}">
      <dgm:prSet/>
      <dgm:spPr/>
      <dgm:t>
        <a:bodyPr/>
        <a:lstStyle/>
        <a:p>
          <a:endParaRPr lang="en-US"/>
        </a:p>
      </dgm:t>
    </dgm:pt>
    <dgm:pt modelId="{78AAB1C3-D085-4336-9E1A-F48508380F53}">
      <dgm:prSet/>
      <dgm:spPr/>
      <dgm:t>
        <a:bodyPr anchor="ctr"/>
        <a:lstStyle/>
        <a:p>
          <a:pPr algn="ctr">
            <a:buNone/>
          </a:pPr>
          <a:r>
            <a:rPr lang="en-US" dirty="0"/>
            <a:t>Enable Hyper-V</a:t>
          </a:r>
        </a:p>
      </dgm:t>
    </dgm:pt>
    <dgm:pt modelId="{291E6F05-8D5B-45FC-8EF4-B6F2E162C7E8}" type="parTrans" cxnId="{9FA94EF8-199C-4813-A187-48B580D8F2EC}">
      <dgm:prSet/>
      <dgm:spPr/>
      <dgm:t>
        <a:bodyPr/>
        <a:lstStyle/>
        <a:p>
          <a:endParaRPr lang="en-US"/>
        </a:p>
      </dgm:t>
    </dgm:pt>
    <dgm:pt modelId="{B54A0965-4AE2-40DE-A479-E069EC826C56}" type="sibTrans" cxnId="{9FA94EF8-199C-4813-A187-48B580D8F2EC}">
      <dgm:prSet/>
      <dgm:spPr/>
      <dgm:t>
        <a:bodyPr/>
        <a:lstStyle/>
        <a:p>
          <a:endParaRPr lang="en-US"/>
        </a:p>
      </dgm:t>
    </dgm:pt>
    <dgm:pt modelId="{1DD344F4-6287-4261-B4B4-26CD53183C23}">
      <dgm:prSet/>
      <dgm:spPr/>
      <dgm:t>
        <a:bodyPr anchor="ctr"/>
        <a:lstStyle/>
        <a:p>
          <a:pPr algn="ctr">
            <a:buNone/>
          </a:pPr>
          <a:r>
            <a:rPr lang="en-US" dirty="0"/>
            <a:t>(</a:t>
          </a:r>
          <a:r>
            <a:rPr lang="en-US" i="1" dirty="0"/>
            <a:t>if you wish to use Hyper-V containers</a:t>
          </a:r>
          <a:r>
            <a:rPr lang="en-US" dirty="0"/>
            <a:t>)</a:t>
          </a:r>
        </a:p>
      </dgm:t>
    </dgm:pt>
    <dgm:pt modelId="{3F6AFFB6-4FD2-4BAC-8B85-96F000E4529A}" type="parTrans" cxnId="{0FF62338-FD47-4931-9F73-741798B69C30}">
      <dgm:prSet/>
      <dgm:spPr/>
      <dgm:t>
        <a:bodyPr/>
        <a:lstStyle/>
        <a:p>
          <a:endParaRPr lang="en-US"/>
        </a:p>
      </dgm:t>
    </dgm:pt>
    <dgm:pt modelId="{BAB774C4-7E1D-4590-853A-D6F2990B75AF}" type="sibTrans" cxnId="{0FF62338-FD47-4931-9F73-741798B69C30}">
      <dgm:prSet/>
      <dgm:spPr/>
      <dgm:t>
        <a:bodyPr/>
        <a:lstStyle/>
        <a:p>
          <a:endParaRPr lang="en-US"/>
        </a:p>
      </dgm:t>
    </dgm:pt>
    <dgm:pt modelId="{0D273E6A-85F9-4EC8-8239-1459C9EC962D}" type="pres">
      <dgm:prSet presAssocID="{5F361192-817B-4DE5-9BBE-9B64CA09690B}" presName="Name0" presStyleCnt="0">
        <dgm:presLayoutVars>
          <dgm:dir/>
          <dgm:resizeHandles val="exact"/>
        </dgm:presLayoutVars>
      </dgm:prSet>
      <dgm:spPr/>
    </dgm:pt>
    <dgm:pt modelId="{2227F2DD-3199-4820-9850-C66C8566A3A8}" type="pres">
      <dgm:prSet presAssocID="{927DDC4A-2227-4859-A82D-998C573931AE}" presName="parAndChTx" presStyleLbl="node1" presStyleIdx="0" presStyleCnt="5">
        <dgm:presLayoutVars>
          <dgm:bulletEnabled val="1"/>
        </dgm:presLayoutVars>
      </dgm:prSet>
      <dgm:spPr/>
    </dgm:pt>
    <dgm:pt modelId="{D679F92A-E123-4B4A-AAC3-C5450CA6B5F4}" type="pres">
      <dgm:prSet presAssocID="{5DCCCF7C-0B41-4E48-AE01-D31230245785}" presName="parAndChSpace" presStyleCnt="0"/>
      <dgm:spPr/>
    </dgm:pt>
    <dgm:pt modelId="{2E031F7C-22F5-401A-8B08-09DD1894C93E}" type="pres">
      <dgm:prSet presAssocID="{7ECF2711-3849-4B3A-85D8-A6B446024106}" presName="parAndChTx" presStyleLbl="node1" presStyleIdx="1" presStyleCnt="5">
        <dgm:presLayoutVars>
          <dgm:bulletEnabled val="1"/>
        </dgm:presLayoutVars>
      </dgm:prSet>
      <dgm:spPr/>
    </dgm:pt>
    <dgm:pt modelId="{9BD943E5-0E4E-4759-BF7A-5399A336B047}" type="pres">
      <dgm:prSet presAssocID="{2AAB3173-033D-4DD2-B29D-8EB745A56DD9}" presName="parAndChSpace" presStyleCnt="0"/>
      <dgm:spPr/>
    </dgm:pt>
    <dgm:pt modelId="{5DE65256-9BAF-46FB-9B96-46E7671108A0}" type="pres">
      <dgm:prSet presAssocID="{BDE779CD-4B58-4053-AC26-02E8CBE85436}" presName="parAndChTx" presStyleLbl="node1" presStyleIdx="2" presStyleCnt="5">
        <dgm:presLayoutVars>
          <dgm:bulletEnabled val="1"/>
        </dgm:presLayoutVars>
      </dgm:prSet>
      <dgm:spPr/>
    </dgm:pt>
    <dgm:pt modelId="{5B4D496A-71D3-4437-9F9D-7081AF2B44F3}" type="pres">
      <dgm:prSet presAssocID="{8E3CD67A-B55C-4E49-9A99-D702AA3B7F4D}" presName="parAndChSpace" presStyleCnt="0"/>
      <dgm:spPr/>
    </dgm:pt>
    <dgm:pt modelId="{EC4417B9-2C07-4B89-B723-AB82A132993A}" type="pres">
      <dgm:prSet presAssocID="{78AAB1C3-D085-4336-9E1A-F48508380F53}" presName="parAndChTx" presStyleLbl="node1" presStyleIdx="3" presStyleCnt="5">
        <dgm:presLayoutVars>
          <dgm:bulletEnabled val="1"/>
        </dgm:presLayoutVars>
      </dgm:prSet>
      <dgm:spPr/>
    </dgm:pt>
    <dgm:pt modelId="{A2B7C109-CEFE-4D57-BCF0-77EAA9FAD0EF}" type="pres">
      <dgm:prSet presAssocID="{B54A0965-4AE2-40DE-A479-E069EC826C56}" presName="parAndChSpace" presStyleCnt="0"/>
      <dgm:spPr/>
    </dgm:pt>
    <dgm:pt modelId="{E00D84E5-8931-4292-A138-F62D8FC242C9}" type="pres">
      <dgm:prSet presAssocID="{493D9B0B-36E6-4828-A4CB-510FF7399662}" presName="parAndChTx" presStyleLbl="node1" presStyleIdx="4" presStyleCnt="5">
        <dgm:presLayoutVars>
          <dgm:bulletEnabled val="1"/>
        </dgm:presLayoutVars>
      </dgm:prSet>
      <dgm:spPr/>
    </dgm:pt>
  </dgm:ptLst>
  <dgm:cxnLst>
    <dgm:cxn modelId="{21BC5C08-A475-4E72-940C-32D05D6AE148}" type="presOf" srcId="{C91C6056-7CFD-4667-9C60-6302AB59405F}" destId="{E00D84E5-8931-4292-A138-F62D8FC242C9}" srcOrd="0" destOrd="1" presId="urn:microsoft.com/office/officeart/2005/8/layout/hChevron3"/>
    <dgm:cxn modelId="{10A2DF0E-0674-4D15-9257-C6E6EA9BEB02}" type="presOf" srcId="{BDE779CD-4B58-4053-AC26-02E8CBE85436}" destId="{5DE65256-9BAF-46FB-9B96-46E7671108A0}" srcOrd="0" destOrd="0" presId="urn:microsoft.com/office/officeart/2005/8/layout/hChevron3"/>
    <dgm:cxn modelId="{2406891C-22BF-4EA2-9812-4691FB3BE93E}" type="presOf" srcId="{1DD344F4-6287-4261-B4B4-26CD53183C23}" destId="{EC4417B9-2C07-4B89-B723-AB82A132993A}" srcOrd="0" destOrd="1" presId="urn:microsoft.com/office/officeart/2005/8/layout/hChevron3"/>
    <dgm:cxn modelId="{429B8F32-A268-4AE9-B7C1-6B74A6FBF7AC}" type="presOf" srcId="{927DDC4A-2227-4859-A82D-998C573931AE}" destId="{2227F2DD-3199-4820-9850-C66C8566A3A8}" srcOrd="0" destOrd="0" presId="urn:microsoft.com/office/officeart/2005/8/layout/hChevron3"/>
    <dgm:cxn modelId="{0FF62338-FD47-4931-9F73-741798B69C30}" srcId="{78AAB1C3-D085-4336-9E1A-F48508380F53}" destId="{1DD344F4-6287-4261-B4B4-26CD53183C23}" srcOrd="0" destOrd="0" parTransId="{3F6AFFB6-4FD2-4BAC-8B85-96F000E4529A}" sibTransId="{BAB774C4-7E1D-4590-853A-D6F2990B75AF}"/>
    <dgm:cxn modelId="{F528633D-C253-4807-A3FB-6DF8190DFB4D}" type="presOf" srcId="{5F361192-817B-4DE5-9BBE-9B64CA09690B}" destId="{0D273E6A-85F9-4EC8-8239-1459C9EC962D}" srcOrd="0" destOrd="0" presId="urn:microsoft.com/office/officeart/2005/8/layout/hChevron3"/>
    <dgm:cxn modelId="{0479087B-CDD1-4A63-835A-CD5DC82F0F6D}" type="presOf" srcId="{7ECF2711-3849-4B3A-85D8-A6B446024106}" destId="{2E031F7C-22F5-401A-8B08-09DD1894C93E}" srcOrd="0" destOrd="0" presId="urn:microsoft.com/office/officeart/2005/8/layout/hChevron3"/>
    <dgm:cxn modelId="{840C0A99-4E69-43AE-A6D3-39FD7F3C7F14}" type="presOf" srcId="{493D9B0B-36E6-4828-A4CB-510FF7399662}" destId="{E00D84E5-8931-4292-A138-F62D8FC242C9}" srcOrd="0" destOrd="0" presId="urn:microsoft.com/office/officeart/2005/8/layout/hChevron3"/>
    <dgm:cxn modelId="{1EAD609C-A307-4819-91DA-4A761EB14AEA}" srcId="{5F361192-817B-4DE5-9BBE-9B64CA09690B}" destId="{927DDC4A-2227-4859-A82D-998C573931AE}" srcOrd="0" destOrd="0" parTransId="{8E17D5D9-6CB2-4E8E-ABA6-8DB797F2F45E}" sibTransId="{5DCCCF7C-0B41-4E48-AE01-D31230245785}"/>
    <dgm:cxn modelId="{A67D84AE-CA99-4023-8849-831C900BA14C}" srcId="{493D9B0B-36E6-4828-A4CB-510FF7399662}" destId="{C91C6056-7CFD-4667-9C60-6302AB59405F}" srcOrd="0" destOrd="0" parTransId="{F89F6EE1-73DE-4758-BD77-45C123C6B96A}" sibTransId="{9D492096-CB62-4774-A17A-1986C4B82ED3}"/>
    <dgm:cxn modelId="{7D93C3B3-E0DA-4D9D-A477-FC4A8F6C7564}" srcId="{5F361192-817B-4DE5-9BBE-9B64CA09690B}" destId="{7ECF2711-3849-4B3A-85D8-A6B446024106}" srcOrd="1" destOrd="0" parTransId="{2292D011-BB00-4299-B052-FF09A4D928A9}" sibTransId="{2AAB3173-033D-4DD2-B29D-8EB745A56DD9}"/>
    <dgm:cxn modelId="{589035CB-5956-4CBB-ACC1-24E28063E0DF}" srcId="{5F361192-817B-4DE5-9BBE-9B64CA09690B}" destId="{493D9B0B-36E6-4828-A4CB-510FF7399662}" srcOrd="4" destOrd="0" parTransId="{AEE3E632-118A-4049-A79B-802BCDAE656B}" sibTransId="{B1C25135-E036-4243-8D59-4CCB5DC9277C}"/>
    <dgm:cxn modelId="{E9D443D4-05E0-4C62-98BE-B9A8C1DC8A80}" type="presOf" srcId="{78AAB1C3-D085-4336-9E1A-F48508380F53}" destId="{EC4417B9-2C07-4B89-B723-AB82A132993A}" srcOrd="0" destOrd="0" presId="urn:microsoft.com/office/officeart/2005/8/layout/hChevron3"/>
    <dgm:cxn modelId="{87112FEC-9E89-4EAD-82EC-650BC38FAA9B}" srcId="{5F361192-817B-4DE5-9BBE-9B64CA09690B}" destId="{BDE779CD-4B58-4053-AC26-02E8CBE85436}" srcOrd="2" destOrd="0" parTransId="{5306E2EF-0072-4F5D-B886-C3A4D27A7F41}" sibTransId="{8E3CD67A-B55C-4E49-9A99-D702AA3B7F4D}"/>
    <dgm:cxn modelId="{9FA94EF8-199C-4813-A187-48B580D8F2EC}" srcId="{5F361192-817B-4DE5-9BBE-9B64CA09690B}" destId="{78AAB1C3-D085-4336-9E1A-F48508380F53}" srcOrd="3" destOrd="0" parTransId="{291E6F05-8D5B-45FC-8EF4-B6F2E162C7E8}" sibTransId="{B54A0965-4AE2-40DE-A479-E069EC826C56}"/>
    <dgm:cxn modelId="{7E5E12EB-6242-4A89-93C2-CAB1E20DF42F}" type="presParOf" srcId="{0D273E6A-85F9-4EC8-8239-1459C9EC962D}" destId="{2227F2DD-3199-4820-9850-C66C8566A3A8}" srcOrd="0" destOrd="0" presId="urn:microsoft.com/office/officeart/2005/8/layout/hChevron3"/>
    <dgm:cxn modelId="{C2573C41-099A-4E7C-96AA-3FD4BB5D1276}" type="presParOf" srcId="{0D273E6A-85F9-4EC8-8239-1459C9EC962D}" destId="{D679F92A-E123-4B4A-AAC3-C5450CA6B5F4}" srcOrd="1" destOrd="0" presId="urn:microsoft.com/office/officeart/2005/8/layout/hChevron3"/>
    <dgm:cxn modelId="{334F1460-FFDF-4435-9295-10E882A02491}" type="presParOf" srcId="{0D273E6A-85F9-4EC8-8239-1459C9EC962D}" destId="{2E031F7C-22F5-401A-8B08-09DD1894C93E}" srcOrd="2" destOrd="0" presId="urn:microsoft.com/office/officeart/2005/8/layout/hChevron3"/>
    <dgm:cxn modelId="{CB359B4D-8C1F-44C6-A032-E07F3B3764CE}" type="presParOf" srcId="{0D273E6A-85F9-4EC8-8239-1459C9EC962D}" destId="{9BD943E5-0E4E-4759-BF7A-5399A336B047}" srcOrd="3" destOrd="0" presId="urn:microsoft.com/office/officeart/2005/8/layout/hChevron3"/>
    <dgm:cxn modelId="{468687D2-E206-497A-A674-FAE1960481DE}" type="presParOf" srcId="{0D273E6A-85F9-4EC8-8239-1459C9EC962D}" destId="{5DE65256-9BAF-46FB-9B96-46E7671108A0}" srcOrd="4" destOrd="0" presId="urn:microsoft.com/office/officeart/2005/8/layout/hChevron3"/>
    <dgm:cxn modelId="{76CD8269-91C6-4B56-B615-32E7A536522C}" type="presParOf" srcId="{0D273E6A-85F9-4EC8-8239-1459C9EC962D}" destId="{5B4D496A-71D3-4437-9F9D-7081AF2B44F3}" srcOrd="5" destOrd="0" presId="urn:microsoft.com/office/officeart/2005/8/layout/hChevron3"/>
    <dgm:cxn modelId="{F34A18E7-1B3A-4105-9E02-5948602DB62B}" type="presParOf" srcId="{0D273E6A-85F9-4EC8-8239-1459C9EC962D}" destId="{EC4417B9-2C07-4B89-B723-AB82A132993A}" srcOrd="6" destOrd="0" presId="urn:microsoft.com/office/officeart/2005/8/layout/hChevron3"/>
    <dgm:cxn modelId="{38F7B776-3AF1-4E40-9D3F-E10C048D89BA}" type="presParOf" srcId="{0D273E6A-85F9-4EC8-8239-1459C9EC962D}" destId="{A2B7C109-CEFE-4D57-BCF0-77EAA9FAD0EF}" srcOrd="7" destOrd="0" presId="urn:microsoft.com/office/officeart/2005/8/layout/hChevron3"/>
    <dgm:cxn modelId="{A0931A94-6A0B-4ED4-9AC0-1B39861612AB}" type="presParOf" srcId="{0D273E6A-85F9-4EC8-8239-1459C9EC962D}" destId="{E00D84E5-8931-4292-A138-F62D8FC242C9}"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8866E-021E-4B1C-B3D4-3AE5E5869529}">
      <dsp:nvSpPr>
        <dsp:cNvPr id="0" name=""/>
        <dsp:cNvSpPr/>
      </dsp:nvSpPr>
      <dsp:spPr>
        <a:xfrm>
          <a:off x="1441" y="1166346"/>
          <a:ext cx="2810784" cy="2248627"/>
        </a:xfrm>
        <a:prstGeom prst="homePlate">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0640" rIns="396633" bIns="40640" numCol="1" spcCol="1270" anchor="ctr" anchorCtr="0">
          <a:noAutofit/>
        </a:bodyPr>
        <a:lstStyle/>
        <a:p>
          <a:pPr marL="0" lvl="0" indent="0" algn="ctr" defTabSz="688975">
            <a:lnSpc>
              <a:spcPct val="90000"/>
            </a:lnSpc>
            <a:spcBef>
              <a:spcPct val="0"/>
            </a:spcBef>
            <a:spcAft>
              <a:spcPct val="35000"/>
            </a:spcAft>
            <a:buNone/>
          </a:pPr>
          <a:r>
            <a:rPr lang="en-GB" sz="1550" kern="1200" dirty="0"/>
            <a:t>Build a Hyper-V VM with either Windows 10  Pro or Anniversary Edition</a:t>
          </a:r>
          <a:endParaRPr lang="en-US" sz="1550" kern="1200" dirty="0"/>
        </a:p>
      </dsp:txBody>
      <dsp:txXfrm>
        <a:off x="1441" y="1166346"/>
        <a:ext cx="2529706" cy="2248627"/>
      </dsp:txXfrm>
    </dsp:sp>
    <dsp:sp modelId="{8B26AE06-33BD-4ABF-86D3-694C427B6ED2}">
      <dsp:nvSpPr>
        <dsp:cNvPr id="0" name=""/>
        <dsp:cNvSpPr/>
      </dsp:nvSpPr>
      <dsp:spPr>
        <a:xfrm>
          <a:off x="2250069" y="116634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0640" rIns="99158" bIns="40640" numCol="1" spcCol="1270" anchor="ctr" anchorCtr="0">
          <a:noAutofit/>
        </a:bodyPr>
        <a:lstStyle/>
        <a:p>
          <a:pPr marL="0" lvl="0" indent="0" algn="ctr" defTabSz="688975">
            <a:lnSpc>
              <a:spcPct val="90000"/>
            </a:lnSpc>
            <a:spcBef>
              <a:spcPct val="0"/>
            </a:spcBef>
            <a:spcAft>
              <a:spcPct val="35000"/>
            </a:spcAft>
            <a:buNone/>
          </a:pPr>
          <a:r>
            <a:rPr lang="en-US" sz="1550" kern="1200" dirty="0"/>
            <a:t>Enable Hyper-V</a:t>
          </a:r>
        </a:p>
        <a:p>
          <a:pPr marL="114300" lvl="1" indent="-114300" algn="ctr" defTabSz="688975">
            <a:lnSpc>
              <a:spcPct val="90000"/>
            </a:lnSpc>
            <a:spcBef>
              <a:spcPct val="0"/>
            </a:spcBef>
            <a:spcAft>
              <a:spcPct val="15000"/>
            </a:spcAft>
            <a:buNone/>
          </a:pPr>
          <a:r>
            <a:rPr lang="en-US" sz="1550" kern="1200"/>
            <a:t>(</a:t>
          </a:r>
          <a:r>
            <a:rPr lang="en-US" sz="1550" i="1" kern="1200" dirty="0"/>
            <a:t>Win 10 always Hyper-V Containers</a:t>
          </a:r>
          <a:r>
            <a:rPr lang="en-US" sz="1550" kern="1200" dirty="0"/>
            <a:t>)</a:t>
          </a:r>
        </a:p>
      </dsp:txBody>
      <dsp:txXfrm>
        <a:off x="2812226" y="1166346"/>
        <a:ext cx="1686470" cy="2248627"/>
      </dsp:txXfrm>
    </dsp:sp>
    <dsp:sp modelId="{2E9FD282-ABCB-42D3-88DA-296E61F209A9}">
      <dsp:nvSpPr>
        <dsp:cNvPr id="0" name=""/>
        <dsp:cNvSpPr/>
      </dsp:nvSpPr>
      <dsp:spPr>
        <a:xfrm>
          <a:off x="4498696" y="116634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53340" rIns="99158" bIns="53340" numCol="1" spcCol="1270" anchor="ctr" anchorCtr="0">
          <a:noAutofit/>
        </a:bodyPr>
        <a:lstStyle/>
        <a:p>
          <a:pPr marL="0" lvl="0" indent="0" algn="ctr" defTabSz="933450">
            <a:lnSpc>
              <a:spcPct val="90000"/>
            </a:lnSpc>
            <a:spcBef>
              <a:spcPct val="0"/>
            </a:spcBef>
            <a:spcAft>
              <a:spcPct val="35000"/>
            </a:spcAft>
            <a:buNone/>
          </a:pPr>
          <a:r>
            <a:rPr lang="en-GB" sz="2100" kern="1200" dirty="0"/>
            <a:t>Enable Nested Virtualisation</a:t>
          </a:r>
        </a:p>
      </dsp:txBody>
      <dsp:txXfrm>
        <a:off x="5060853" y="1166346"/>
        <a:ext cx="1686470" cy="2248627"/>
      </dsp:txXfrm>
    </dsp:sp>
    <dsp:sp modelId="{77DA5AA9-57BA-4066-BE34-02F0126449FF}">
      <dsp:nvSpPr>
        <dsp:cNvPr id="0" name=""/>
        <dsp:cNvSpPr/>
      </dsp:nvSpPr>
      <dsp:spPr>
        <a:xfrm>
          <a:off x="6747324" y="116634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53340" rIns="99158" bIns="53340" numCol="1" spcCol="1270" anchor="ctr" anchorCtr="0">
          <a:noAutofit/>
        </a:bodyPr>
        <a:lstStyle/>
        <a:p>
          <a:pPr marL="0" lvl="0" indent="0" algn="ctr" defTabSz="933450">
            <a:lnSpc>
              <a:spcPct val="90000"/>
            </a:lnSpc>
            <a:spcBef>
              <a:spcPct val="0"/>
            </a:spcBef>
            <a:spcAft>
              <a:spcPct val="35000"/>
            </a:spcAft>
            <a:buNone/>
          </a:pPr>
          <a:r>
            <a:rPr lang="en-GB" sz="2100" kern="1200" dirty="0"/>
            <a:t>Install Docker for Windows</a:t>
          </a:r>
        </a:p>
      </dsp:txBody>
      <dsp:txXfrm>
        <a:off x="7309481" y="1166346"/>
        <a:ext cx="1686470" cy="2248627"/>
      </dsp:txXfrm>
    </dsp:sp>
    <dsp:sp modelId="{A41E0422-E3CB-457C-AFEF-BD90E3B2F10D}">
      <dsp:nvSpPr>
        <dsp:cNvPr id="0" name=""/>
        <dsp:cNvSpPr/>
      </dsp:nvSpPr>
      <dsp:spPr>
        <a:xfrm>
          <a:off x="8995952" y="116634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33020" rIns="99158" bIns="33020" numCol="1" spcCol="1270" anchor="ctr" anchorCtr="0">
          <a:noAutofit/>
        </a:bodyPr>
        <a:lstStyle/>
        <a:p>
          <a:pPr marL="0" lvl="0" indent="0" algn="ctr" defTabSz="711200">
            <a:lnSpc>
              <a:spcPct val="90000"/>
            </a:lnSpc>
            <a:spcBef>
              <a:spcPct val="0"/>
            </a:spcBef>
            <a:spcAft>
              <a:spcPct val="35000"/>
            </a:spcAft>
            <a:buNone/>
          </a:pPr>
          <a:r>
            <a:rPr lang="en-GB" sz="1600" kern="1200" dirty="0"/>
            <a:t>Install SSMS</a:t>
          </a:r>
          <a:endParaRPr lang="en-US" sz="1600" kern="1200" dirty="0"/>
        </a:p>
        <a:p>
          <a:pPr marL="114300" lvl="1" indent="-114300" algn="ctr" defTabSz="577850">
            <a:lnSpc>
              <a:spcPct val="90000"/>
            </a:lnSpc>
            <a:spcBef>
              <a:spcPct val="0"/>
            </a:spcBef>
            <a:spcAft>
              <a:spcPct val="15000"/>
            </a:spcAft>
            <a:buNone/>
          </a:pPr>
          <a:r>
            <a:rPr lang="en-GB" sz="1300" i="1" kern="1200" dirty="0"/>
            <a:t>If you wish to use it!</a:t>
          </a:r>
          <a:endParaRPr lang="en-US" sz="1300" i="1" kern="1200" dirty="0"/>
        </a:p>
      </dsp:txBody>
      <dsp:txXfrm>
        <a:off x="9558109" y="1166346"/>
        <a:ext cx="1686470" cy="224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7F2DD-3199-4820-9850-C66C8566A3A8}">
      <dsp:nvSpPr>
        <dsp:cNvPr id="0" name=""/>
        <dsp:cNvSpPr/>
      </dsp:nvSpPr>
      <dsp:spPr>
        <a:xfrm>
          <a:off x="1441" y="1186576"/>
          <a:ext cx="2810784" cy="2248627"/>
        </a:xfrm>
        <a:prstGeom prst="homePlate">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55880" rIns="396633" bIns="55880" numCol="1" spcCol="1270" anchor="ctr" anchorCtr="0">
          <a:noAutofit/>
        </a:bodyPr>
        <a:lstStyle/>
        <a:p>
          <a:pPr marL="0" lvl="0" indent="0" algn="ctr" defTabSz="977900">
            <a:lnSpc>
              <a:spcPct val="90000"/>
            </a:lnSpc>
            <a:spcBef>
              <a:spcPct val="0"/>
            </a:spcBef>
            <a:spcAft>
              <a:spcPct val="35000"/>
            </a:spcAft>
            <a:buNone/>
          </a:pPr>
          <a:r>
            <a:rPr lang="en-GB" sz="2200" kern="1200" dirty="0"/>
            <a:t>Build a Hyper-V VM with Windows Server 2016</a:t>
          </a:r>
          <a:endParaRPr lang="en-US" sz="2200" kern="1200" dirty="0"/>
        </a:p>
      </dsp:txBody>
      <dsp:txXfrm>
        <a:off x="1441" y="1186576"/>
        <a:ext cx="2529706" cy="2248627"/>
      </dsp:txXfrm>
    </dsp:sp>
    <dsp:sp modelId="{2E031F7C-22F5-401A-8B08-09DD1894C93E}">
      <dsp:nvSpPr>
        <dsp:cNvPr id="0" name=""/>
        <dsp:cNvSpPr/>
      </dsp:nvSpPr>
      <dsp:spPr>
        <a:xfrm>
          <a:off x="2250069" y="118657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3180" rIns="99158" bIns="43180" numCol="1" spcCol="1270" anchor="ctr" anchorCtr="0">
          <a:noAutofit/>
        </a:bodyPr>
        <a:lstStyle/>
        <a:p>
          <a:pPr marL="0" lvl="0" indent="0" algn="ctr" defTabSz="755650">
            <a:lnSpc>
              <a:spcPct val="90000"/>
            </a:lnSpc>
            <a:spcBef>
              <a:spcPct val="0"/>
            </a:spcBef>
            <a:spcAft>
              <a:spcPct val="35000"/>
            </a:spcAft>
            <a:buNone/>
          </a:pPr>
          <a:r>
            <a:rPr lang="en-GB" sz="1700" kern="1200" dirty="0"/>
            <a:t>Install PowerShell Module</a:t>
          </a:r>
        </a:p>
        <a:p>
          <a:pPr marL="0" lvl="0" indent="0" algn="ctr" defTabSz="755650">
            <a:lnSpc>
              <a:spcPct val="90000"/>
            </a:lnSpc>
            <a:spcBef>
              <a:spcPct val="0"/>
            </a:spcBef>
            <a:spcAft>
              <a:spcPct val="35000"/>
            </a:spcAft>
            <a:buNone/>
          </a:pPr>
          <a:r>
            <a:rPr lang="en-GB" sz="1700" kern="1200" dirty="0"/>
            <a:t>(</a:t>
          </a:r>
          <a:r>
            <a:rPr lang="en-GB" sz="1700" kern="1200" dirty="0" err="1"/>
            <a:t>DockerProvider</a:t>
          </a:r>
          <a:r>
            <a:rPr lang="en-GB" sz="1700" kern="1200" dirty="0"/>
            <a:t>)</a:t>
          </a:r>
        </a:p>
      </dsp:txBody>
      <dsp:txXfrm>
        <a:off x="2812226" y="1186576"/>
        <a:ext cx="1686470" cy="2248627"/>
      </dsp:txXfrm>
    </dsp:sp>
    <dsp:sp modelId="{5DE65256-9BAF-46FB-9B96-46E7671108A0}">
      <dsp:nvSpPr>
        <dsp:cNvPr id="0" name=""/>
        <dsp:cNvSpPr/>
      </dsp:nvSpPr>
      <dsp:spPr>
        <a:xfrm>
          <a:off x="4498696" y="118657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3180" rIns="99158" bIns="43180" numCol="1" spcCol="1270" anchor="ctr" anchorCtr="0">
          <a:noAutofit/>
        </a:bodyPr>
        <a:lstStyle/>
        <a:p>
          <a:pPr marL="0" lvl="0" indent="0" algn="ctr" defTabSz="755650">
            <a:lnSpc>
              <a:spcPct val="90000"/>
            </a:lnSpc>
            <a:spcBef>
              <a:spcPct val="0"/>
            </a:spcBef>
            <a:spcAft>
              <a:spcPct val="35000"/>
            </a:spcAft>
            <a:buNone/>
          </a:pPr>
          <a:r>
            <a:rPr lang="en-GB" sz="1700" kern="1200" dirty="0"/>
            <a:t>Install PowerShell Package</a:t>
          </a:r>
        </a:p>
        <a:p>
          <a:pPr marL="0" lvl="0" indent="0" algn="ctr" defTabSz="755650">
            <a:lnSpc>
              <a:spcPct val="90000"/>
            </a:lnSpc>
            <a:spcBef>
              <a:spcPct val="0"/>
            </a:spcBef>
            <a:spcAft>
              <a:spcPct val="35000"/>
            </a:spcAft>
            <a:buNone/>
          </a:pPr>
          <a:r>
            <a:rPr lang="en-GB" sz="1700" kern="1200" dirty="0"/>
            <a:t>(</a:t>
          </a:r>
          <a:r>
            <a:rPr lang="en-GB" sz="1700" kern="1200" dirty="0" err="1"/>
            <a:t>DockerProvider</a:t>
          </a:r>
          <a:r>
            <a:rPr lang="en-GB" sz="1700" kern="1200" dirty="0"/>
            <a:t>)</a:t>
          </a:r>
          <a:endParaRPr lang="en-US" sz="1700" kern="1200" dirty="0"/>
        </a:p>
      </dsp:txBody>
      <dsp:txXfrm>
        <a:off x="5060853" y="1186576"/>
        <a:ext cx="1686470" cy="2248627"/>
      </dsp:txXfrm>
    </dsp:sp>
    <dsp:sp modelId="{EC4417B9-2C07-4B89-B723-AB82A132993A}">
      <dsp:nvSpPr>
        <dsp:cNvPr id="0" name=""/>
        <dsp:cNvSpPr/>
      </dsp:nvSpPr>
      <dsp:spPr>
        <a:xfrm>
          <a:off x="6747324" y="118657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3180" rIns="99158" bIns="43180" numCol="1" spcCol="1270" anchor="ctr" anchorCtr="0">
          <a:noAutofit/>
        </a:bodyPr>
        <a:lstStyle/>
        <a:p>
          <a:pPr marL="0" lvl="0" indent="0" algn="ctr" defTabSz="755650">
            <a:lnSpc>
              <a:spcPct val="90000"/>
            </a:lnSpc>
            <a:spcBef>
              <a:spcPct val="0"/>
            </a:spcBef>
            <a:spcAft>
              <a:spcPct val="35000"/>
            </a:spcAft>
            <a:buNone/>
          </a:pPr>
          <a:r>
            <a:rPr lang="en-US" sz="1700" kern="1200" dirty="0"/>
            <a:t>Enable Hyper-V</a:t>
          </a:r>
        </a:p>
        <a:p>
          <a:pPr marL="114300" lvl="1" indent="-114300" algn="ctr" defTabSz="577850">
            <a:lnSpc>
              <a:spcPct val="90000"/>
            </a:lnSpc>
            <a:spcBef>
              <a:spcPct val="0"/>
            </a:spcBef>
            <a:spcAft>
              <a:spcPct val="15000"/>
            </a:spcAft>
            <a:buNone/>
          </a:pPr>
          <a:r>
            <a:rPr lang="en-US" sz="1300" kern="1200" dirty="0"/>
            <a:t>(</a:t>
          </a:r>
          <a:r>
            <a:rPr lang="en-US" sz="1300" i="1" kern="1200" dirty="0"/>
            <a:t>if you wish to use Hyper-V containers</a:t>
          </a:r>
          <a:r>
            <a:rPr lang="en-US" sz="1300" kern="1200" dirty="0"/>
            <a:t>)</a:t>
          </a:r>
        </a:p>
      </dsp:txBody>
      <dsp:txXfrm>
        <a:off x="7309481" y="1186576"/>
        <a:ext cx="1686470" cy="2248627"/>
      </dsp:txXfrm>
    </dsp:sp>
    <dsp:sp modelId="{E00D84E5-8931-4292-A138-F62D8FC242C9}">
      <dsp:nvSpPr>
        <dsp:cNvPr id="0" name=""/>
        <dsp:cNvSpPr/>
      </dsp:nvSpPr>
      <dsp:spPr>
        <a:xfrm>
          <a:off x="8995952" y="1186576"/>
          <a:ext cx="2810784" cy="2248627"/>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158" tIns="43180" rIns="99158" bIns="43180" numCol="1" spcCol="1270" anchor="ctr" anchorCtr="0">
          <a:noAutofit/>
        </a:bodyPr>
        <a:lstStyle/>
        <a:p>
          <a:pPr marL="0" lvl="0" indent="0" algn="ctr" defTabSz="755650">
            <a:lnSpc>
              <a:spcPct val="90000"/>
            </a:lnSpc>
            <a:spcBef>
              <a:spcPct val="0"/>
            </a:spcBef>
            <a:spcAft>
              <a:spcPct val="35000"/>
            </a:spcAft>
            <a:buNone/>
          </a:pPr>
          <a:r>
            <a:rPr lang="en-GB" sz="1700" kern="1200" dirty="0"/>
            <a:t>Install SSMS</a:t>
          </a:r>
          <a:endParaRPr lang="en-US" sz="1700" kern="1200" dirty="0"/>
        </a:p>
        <a:p>
          <a:pPr marL="114300" lvl="1" indent="-114300" algn="ctr" defTabSz="577850">
            <a:lnSpc>
              <a:spcPct val="90000"/>
            </a:lnSpc>
            <a:spcBef>
              <a:spcPct val="0"/>
            </a:spcBef>
            <a:spcAft>
              <a:spcPct val="15000"/>
            </a:spcAft>
            <a:buNone/>
          </a:pPr>
          <a:r>
            <a:rPr lang="en-GB" sz="1300" i="1" kern="1200" dirty="0"/>
            <a:t>If you wish to use it!</a:t>
          </a:r>
          <a:endParaRPr lang="en-US" sz="1300" i="1" kern="1200" dirty="0"/>
        </a:p>
      </dsp:txBody>
      <dsp:txXfrm>
        <a:off x="9558109" y="1186576"/>
        <a:ext cx="1686470" cy="224862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4B900-5851-4088-A68C-5C9AF980FD81}"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63EFB-B46D-4624-BBD7-07C24A29D1CA}" type="slidenum">
              <a:rPr lang="en-GB" smtClean="0"/>
              <a:t>‹#›</a:t>
            </a:fld>
            <a:endParaRPr lang="en-GB"/>
          </a:p>
        </p:txBody>
      </p:sp>
    </p:spTree>
    <p:extLst>
      <p:ext uri="{BB962C8B-B14F-4D97-AF65-F5344CB8AC3E}">
        <p14:creationId xmlns:p14="http://schemas.microsoft.com/office/powerpoint/2010/main" val="69314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eave.works/weave-net-container-network-interface-kubernete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iops.io/blog/docker-hyp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console.aws.amazon.com/ecs/home?region=us-east-1#/cluster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console.aws.amazon.com/ecs/home?region=us-east-1#/repositories" TargetMode="External"/><Relationship Id="rId4" Type="http://schemas.openxmlformats.org/officeDocument/2006/relationships/hyperlink" Target="https://console.aws.amazon.com/ecs/home?region=us-east-1#/taskDefini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docker.com/engine/admin/volumes/bind-mount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docker.com/engine/reference/commandline/system_df/"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docs.docker.com/engine/reference/commandline/system_prune/" TargetMode="External"/><Relationship Id="rId5" Type="http://schemas.openxmlformats.org/officeDocument/2006/relationships/hyperlink" Target="https://docs.docker.com/engine/reference/commandline/system_info/" TargetMode="External"/><Relationship Id="rId4" Type="http://schemas.openxmlformats.org/officeDocument/2006/relationships/hyperlink" Target="https://docs.docker.com/engine/reference/commandline/system_events/"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docker.com/products/docker-datacenter"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docker.com/products/docker-datacenter"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www.docker.com/products/docker-datacenter"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archdatacenter.techtarget.com/feature/Compare-popular-Linux-distributions-for-servers" TargetMode="External"/><Relationship Id="rId3" Type="http://schemas.openxmlformats.org/officeDocument/2006/relationships/hyperlink" Target="https://en.wikipedia.org/wiki/Red_Hat" TargetMode="External"/><Relationship Id="rId7" Type="http://schemas.openxmlformats.org/officeDocument/2006/relationships/hyperlink" Target="http://searchdatacenter.techtarget.com/news/450298654/HPE-turns-to-Docker-Engine-to-fuel-server-sale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architoperations.techtarget.com/news/450404231/Docker-persistent-storage-startup-beamed-up-to-the-mother-ship" TargetMode="External"/><Relationship Id="rId5" Type="http://schemas.openxmlformats.org/officeDocument/2006/relationships/hyperlink" Target="http://searchitoperations.techtarget.com/feature/Docker-tutorial-for-beginners-turns-sys-admins-onto-containerization" TargetMode="External"/><Relationship Id="rId4" Type="http://schemas.openxmlformats.org/officeDocument/2006/relationships/hyperlink" Target="http://searchservervirtualization.techtarget.com/opinion/The-economics-of-going-all-in-on-container-virtualiz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Introduction to Containers.</a:t>
            </a:r>
          </a:p>
          <a:p>
            <a:endParaRPr lang="en-GB" dirty="0"/>
          </a:p>
          <a:p>
            <a:r>
              <a:rPr lang="en-GB" dirty="0"/>
              <a:t>We’re going to talk about:</a:t>
            </a:r>
          </a:p>
          <a:p>
            <a:r>
              <a:rPr lang="en-GB" dirty="0"/>
              <a:t>	Containers</a:t>
            </a:r>
          </a:p>
          <a:p>
            <a:r>
              <a:rPr lang="en-GB" dirty="0"/>
              <a:t>	Docker</a:t>
            </a:r>
          </a:p>
          <a:p>
            <a:r>
              <a:rPr lang="en-GB" dirty="0"/>
              <a:t>	SQL Server on Linux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more specifically, SQL Server on Linux on Docker – hopefully you’re in the right place ;)</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a:t>
            </a:fld>
            <a:endParaRPr lang="en-GB"/>
          </a:p>
        </p:txBody>
      </p:sp>
    </p:spTree>
    <p:extLst>
      <p:ext uri="{BB962C8B-B14F-4D97-AF65-F5344CB8AC3E}">
        <p14:creationId xmlns:p14="http://schemas.microsoft.com/office/powerpoint/2010/main" val="339920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launch of Docker in 2013 jump started a revolution in app development - by bringing software containers to the masses. In just a few years, Docker has transformed the industry with a new lexicon, framework and standards in app development, packaging and management.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Starting with the pivot of </a:t>
            </a:r>
            <a:r>
              <a:rPr lang="en-GB" sz="1200" b="0" i="0" kern="1200" dirty="0" err="1">
                <a:solidFill>
                  <a:schemeClr val="tx1"/>
                </a:solidFill>
                <a:effectLst/>
                <a:latin typeface="+mn-lt"/>
                <a:ea typeface="+mn-ea"/>
                <a:cs typeface="+mn-cs"/>
              </a:rPr>
              <a:t>dotCloud</a:t>
            </a:r>
            <a:r>
              <a:rPr lang="en-GB" sz="1200" b="0" i="0" kern="1200" dirty="0">
                <a:solidFill>
                  <a:schemeClr val="tx1"/>
                </a:solidFill>
                <a:effectLst/>
                <a:latin typeface="+mn-lt"/>
                <a:ea typeface="+mn-ea"/>
                <a:cs typeface="+mn-cs"/>
              </a:rPr>
              <a:t> and turning a piece of </a:t>
            </a:r>
            <a:r>
              <a:rPr lang="en-GB" sz="1200" b="0" i="0" kern="1200" dirty="0" err="1">
                <a:solidFill>
                  <a:schemeClr val="tx1"/>
                </a:solidFill>
                <a:effectLst/>
                <a:latin typeface="+mn-lt"/>
                <a:ea typeface="+mn-ea"/>
                <a:cs typeface="+mn-cs"/>
              </a:rPr>
              <a:t>dotCloud</a:t>
            </a:r>
            <a:r>
              <a:rPr lang="en-GB" sz="1200" b="0" i="0" kern="1200" dirty="0">
                <a:solidFill>
                  <a:schemeClr val="tx1"/>
                </a:solidFill>
                <a:effectLst/>
                <a:latin typeface="+mn-lt"/>
                <a:ea typeface="+mn-ea"/>
                <a:cs typeface="+mn-cs"/>
              </a:rPr>
              <a:t> into a better Linux container technology - one that is portable, flexible, and easy to deploy. Docker open sourced the </a:t>
            </a:r>
            <a:r>
              <a:rPr lang="en-GB" sz="1200" b="0" i="0" kern="1200" dirty="0" err="1">
                <a:solidFill>
                  <a:schemeClr val="tx1"/>
                </a:solidFill>
                <a:effectLst/>
                <a:latin typeface="+mn-lt"/>
                <a:ea typeface="+mn-ea"/>
                <a:cs typeface="+mn-cs"/>
              </a:rPr>
              <a:t>libcontainer</a:t>
            </a:r>
            <a:r>
              <a:rPr lang="en-GB" sz="1200" b="0" i="0" kern="1200" dirty="0">
                <a:solidFill>
                  <a:schemeClr val="tx1"/>
                </a:solidFill>
                <a:effectLst/>
                <a:latin typeface="+mn-lt"/>
                <a:ea typeface="+mn-ea"/>
                <a:cs typeface="+mn-cs"/>
              </a:rPr>
              <a:t> and partnered with a worldwide community of contributors to further its development. By June 2015, just a couple short years later, Docker donated the specification and runtime code now known as </a:t>
            </a:r>
            <a:r>
              <a:rPr lang="en-GB" sz="1200" b="0" i="0" kern="1200" dirty="0" err="1">
                <a:solidFill>
                  <a:schemeClr val="tx1"/>
                </a:solidFill>
                <a:effectLst/>
                <a:latin typeface="+mn-lt"/>
                <a:ea typeface="+mn-ea"/>
                <a:cs typeface="+mn-cs"/>
              </a:rPr>
              <a:t>runC</a:t>
            </a:r>
            <a:r>
              <a:rPr lang="en-GB" sz="1200" b="0" i="0" kern="1200" dirty="0">
                <a:solidFill>
                  <a:schemeClr val="tx1"/>
                </a:solidFill>
                <a:effectLst/>
                <a:latin typeface="+mn-lt"/>
                <a:ea typeface="+mn-ea"/>
                <a:cs typeface="+mn-cs"/>
              </a:rPr>
              <a:t>, to the Open Container Initiative (OCI) to help establish standardization as the container ecosystem grows and matures.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Following this evolution, Docker continues to give back with the </a:t>
            </a:r>
            <a:r>
              <a:rPr lang="en-GB" sz="1200" b="0" i="0" kern="1200" dirty="0" err="1">
                <a:solidFill>
                  <a:schemeClr val="tx1"/>
                </a:solidFill>
                <a:effectLst/>
                <a:latin typeface="+mn-lt"/>
                <a:ea typeface="+mn-ea"/>
                <a:cs typeface="+mn-cs"/>
              </a:rPr>
              <a:t>containerd</a:t>
            </a:r>
            <a:r>
              <a:rPr lang="en-GB" sz="1200" b="0" i="0" kern="1200" dirty="0">
                <a:solidFill>
                  <a:schemeClr val="tx1"/>
                </a:solidFill>
                <a:effectLst/>
                <a:latin typeface="+mn-lt"/>
                <a:ea typeface="+mn-ea"/>
                <a:cs typeface="+mn-cs"/>
              </a:rPr>
              <a:t> project. </a:t>
            </a:r>
            <a:r>
              <a:rPr lang="en-GB" sz="1200" b="0" i="0" kern="1200" dirty="0" err="1">
                <a:solidFill>
                  <a:schemeClr val="tx1"/>
                </a:solidFill>
                <a:effectLst/>
                <a:latin typeface="+mn-lt"/>
                <a:ea typeface="+mn-ea"/>
                <a:cs typeface="+mn-cs"/>
              </a:rPr>
              <a:t>Containerd</a:t>
            </a:r>
            <a:r>
              <a:rPr lang="en-GB" sz="1200" b="0" i="0" kern="1200" dirty="0">
                <a:solidFill>
                  <a:schemeClr val="tx1"/>
                </a:solidFill>
                <a:effectLst/>
                <a:latin typeface="+mn-lt"/>
                <a:ea typeface="+mn-ea"/>
                <a:cs typeface="+mn-cs"/>
              </a:rPr>
              <a:t> is the core container runtime of the Docker engine daemon, an industry-standard container runtime with an emphasis on simplicity, robustness and portability, designed as an embeddable component for higher level systems. Docker engine is built on </a:t>
            </a:r>
            <a:r>
              <a:rPr lang="en-GB" sz="1200" b="0" i="0" kern="1200" dirty="0" err="1">
                <a:solidFill>
                  <a:schemeClr val="tx1"/>
                </a:solidFill>
                <a:effectLst/>
                <a:latin typeface="+mn-lt"/>
                <a:ea typeface="+mn-ea"/>
                <a:cs typeface="+mn-cs"/>
              </a:rPr>
              <a:t>runC</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containerd</a:t>
            </a:r>
            <a:r>
              <a:rPr lang="en-GB" sz="1200" b="0" i="0" kern="1200" dirty="0">
                <a:solidFill>
                  <a:schemeClr val="tx1"/>
                </a:solidFill>
                <a:effectLst/>
                <a:latin typeface="+mn-lt"/>
                <a:ea typeface="+mn-ea"/>
                <a:cs typeface="+mn-cs"/>
              </a:rPr>
              <a:t>. This collaborative project enables portability for developers, container standardization through the OCI, a growing ecosystem of tools, and a free marketplace of images - pre-made apps that the community can share and build on.</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13</a:t>
            </a:fld>
            <a:endParaRPr lang="en-GB"/>
          </a:p>
        </p:txBody>
      </p:sp>
    </p:spTree>
    <p:extLst>
      <p:ext uri="{BB962C8B-B14F-4D97-AF65-F5344CB8AC3E}">
        <p14:creationId xmlns:p14="http://schemas.microsoft.com/office/powerpoint/2010/main" val="3089247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Before we move on, just want to touch very briefly on something that is mentioned a lot in the Container world – The Kernel</a:t>
            </a:r>
          </a:p>
          <a:p>
            <a:pPr marL="171450" indent="-171450">
              <a:buFontTx/>
              <a:buChar char="-"/>
            </a:pPr>
            <a:r>
              <a:rPr lang="en-GB" dirty="0"/>
              <a:t>The core or the brain of the OS which controls access to CPU, memory, disks</a:t>
            </a:r>
          </a:p>
          <a:p>
            <a:pPr marL="171450" indent="-171450">
              <a:buFontTx/>
              <a:buChar char="-"/>
            </a:pPr>
            <a:r>
              <a:rPr lang="en-GB" dirty="0"/>
              <a:t>Runs in its own memory space so applications cannot modify it</a:t>
            </a:r>
          </a:p>
        </p:txBody>
      </p:sp>
      <p:sp>
        <p:nvSpPr>
          <p:cNvPr id="4" name="Slide Number Placeholder 3"/>
          <p:cNvSpPr>
            <a:spLocks noGrp="1"/>
          </p:cNvSpPr>
          <p:nvPr>
            <p:ph type="sldNum" sz="quarter" idx="10"/>
          </p:nvPr>
        </p:nvSpPr>
        <p:spPr/>
        <p:txBody>
          <a:bodyPr/>
          <a:lstStyle/>
          <a:p>
            <a:fld id="{FE47DEE1-DA7C-4917-AEB2-CB1A2FC9590B}" type="slidenum">
              <a:rPr lang="en-GB" smtClean="0"/>
              <a:t>14</a:t>
            </a:fld>
            <a:endParaRPr lang="en-GB"/>
          </a:p>
        </p:txBody>
      </p:sp>
    </p:spTree>
    <p:extLst>
      <p:ext uri="{BB962C8B-B14F-4D97-AF65-F5344CB8AC3E}">
        <p14:creationId xmlns:p14="http://schemas.microsoft.com/office/powerpoint/2010/main" val="24385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dive in to a few demos, lets run through some terminology</a:t>
            </a:r>
          </a:p>
          <a:p>
            <a:endParaRPr lang="en-GB" dirty="0"/>
          </a:p>
          <a:p>
            <a:r>
              <a:rPr lang="en-GB" sz="1200" kern="1200" dirty="0">
                <a:solidFill>
                  <a:schemeClr val="tx1"/>
                </a:solidFill>
                <a:effectLst/>
                <a:latin typeface="+mn-lt"/>
                <a:ea typeface="+mn-ea"/>
                <a:cs typeface="+mn-cs"/>
              </a:rPr>
              <a:t>Images are comprised of multiple layers</a:t>
            </a:r>
          </a:p>
          <a:p>
            <a:r>
              <a:rPr lang="en-GB" sz="1200" kern="1200" dirty="0">
                <a:solidFill>
                  <a:schemeClr val="tx1"/>
                </a:solidFill>
                <a:effectLst/>
                <a:latin typeface="+mn-lt"/>
                <a:ea typeface="+mn-ea"/>
                <a:cs typeface="+mn-cs"/>
              </a:rPr>
              <a:t>A layer is just another image</a:t>
            </a:r>
          </a:p>
          <a:p>
            <a:r>
              <a:rPr lang="en-GB" sz="1200" kern="1200" dirty="0">
                <a:solidFill>
                  <a:schemeClr val="tx1"/>
                </a:solidFill>
                <a:effectLst/>
                <a:latin typeface="+mn-lt"/>
                <a:ea typeface="+mn-ea"/>
                <a:cs typeface="+mn-cs"/>
              </a:rPr>
              <a:t>Every Image contains a Base Layer</a:t>
            </a:r>
          </a:p>
          <a:p>
            <a:r>
              <a:rPr lang="en-GB" sz="1200" kern="1200" dirty="0">
                <a:solidFill>
                  <a:schemeClr val="tx1"/>
                </a:solidFill>
                <a:effectLst/>
                <a:latin typeface="+mn-lt"/>
                <a:ea typeface="+mn-ea"/>
                <a:cs typeface="+mn-cs"/>
              </a:rPr>
              <a:t>Docker uses a copy of write system</a:t>
            </a:r>
          </a:p>
          <a:p>
            <a:r>
              <a:rPr lang="en-GB" sz="1200" kern="1200" dirty="0">
                <a:solidFill>
                  <a:schemeClr val="tx1"/>
                </a:solidFill>
                <a:effectLst/>
                <a:latin typeface="+mn-lt"/>
                <a:ea typeface="+mn-ea"/>
                <a:cs typeface="+mn-cs"/>
              </a:rPr>
              <a:t>Layers are read only:</a:t>
            </a:r>
          </a:p>
          <a:p>
            <a:pPr lvl="1"/>
            <a:r>
              <a:rPr lang="en-GB" sz="1200" kern="1200" dirty="0">
                <a:solidFill>
                  <a:schemeClr val="tx1"/>
                </a:solidFill>
                <a:effectLst/>
                <a:latin typeface="+mn-lt"/>
                <a:ea typeface="+mn-ea"/>
                <a:cs typeface="+mn-cs"/>
              </a:rPr>
              <a:t>Base layer</a:t>
            </a:r>
          </a:p>
          <a:p>
            <a:pPr lvl="1"/>
            <a:r>
              <a:rPr lang="en-GB" sz="1200" kern="1200" dirty="0">
                <a:solidFill>
                  <a:schemeClr val="tx1"/>
                </a:solidFill>
                <a:effectLst/>
                <a:latin typeface="+mn-lt"/>
                <a:ea typeface="+mn-ea"/>
                <a:cs typeface="+mn-cs"/>
              </a:rPr>
              <a:t>Writeable layer</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15</a:t>
            </a:fld>
            <a:endParaRPr lang="en-GB"/>
          </a:p>
        </p:txBody>
      </p:sp>
    </p:spTree>
    <p:extLst>
      <p:ext uri="{BB962C8B-B14F-4D97-AF65-F5344CB8AC3E}">
        <p14:creationId xmlns:p14="http://schemas.microsoft.com/office/powerpoint/2010/main" val="3101182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accent2"/>
                </a:solidFill>
              </a:rPr>
              <a:t>Consolidation:</a:t>
            </a:r>
          </a:p>
          <a:p>
            <a:pPr lvl="1"/>
            <a:r>
              <a:rPr lang="en-GB" dirty="0"/>
              <a:t>Average container size can be very small (</a:t>
            </a:r>
            <a:r>
              <a:rPr lang="en-GB" b="1" dirty="0"/>
              <a:t>Not Windows/SQL Server - ~12GB</a:t>
            </a:r>
            <a:r>
              <a:rPr lang="en-GB" dirty="0"/>
              <a:t>)</a:t>
            </a:r>
          </a:p>
          <a:p>
            <a:pPr lvl="1"/>
            <a:r>
              <a:rPr lang="en-GB" dirty="0"/>
              <a:t>Less Resource Intensive</a:t>
            </a:r>
          </a:p>
          <a:p>
            <a:pPr lvl="1"/>
            <a:r>
              <a:rPr lang="en-GB" dirty="0"/>
              <a:t>Server can host significantly more containers than virtual machines.</a:t>
            </a:r>
          </a:p>
          <a:p>
            <a:r>
              <a:rPr lang="en-GB" dirty="0">
                <a:solidFill>
                  <a:schemeClr val="accent2"/>
                </a:solidFill>
              </a:rPr>
              <a:t>Low Cost:</a:t>
            </a:r>
          </a:p>
          <a:p>
            <a:pPr lvl="1"/>
            <a:r>
              <a:rPr lang="en-GB" dirty="0"/>
              <a:t>Potentially decrease your operating cost (less servers, less staff) and your development cost (develop for one consistent runtime environment).</a:t>
            </a:r>
          </a:p>
          <a:p>
            <a:r>
              <a:rPr lang="en-GB" dirty="0">
                <a:solidFill>
                  <a:schemeClr val="accent2"/>
                </a:solidFill>
              </a:rPr>
              <a:t>Speed:</a:t>
            </a:r>
          </a:p>
          <a:p>
            <a:pPr lvl="1"/>
            <a:r>
              <a:rPr lang="en-GB" dirty="0"/>
              <a:t>Can spin up in seconds</a:t>
            </a:r>
          </a:p>
          <a:p>
            <a:pPr lvl="1"/>
            <a:r>
              <a:rPr lang="en-GB" dirty="0"/>
              <a:t>Decrease the time needed for development, testing, and deployment of applications and services</a:t>
            </a:r>
          </a:p>
          <a:p>
            <a:r>
              <a:rPr lang="en-GB" dirty="0">
                <a:solidFill>
                  <a:schemeClr val="accent2"/>
                </a:solidFill>
              </a:rPr>
              <a:t>Consistency:</a:t>
            </a:r>
          </a:p>
          <a:p>
            <a:pPr lvl="1"/>
            <a:r>
              <a:rPr lang="en-GB" dirty="0"/>
              <a:t>Simplify deployments, no difference between running your application locally, on a test server, or in production.</a:t>
            </a:r>
          </a:p>
          <a:p>
            <a:pPr lvl="1"/>
            <a:r>
              <a:rPr lang="en-GB" dirty="0"/>
              <a:t>Great option for microservices, DevOps and continuous deployment.</a:t>
            </a:r>
          </a:p>
        </p:txBody>
      </p:sp>
      <p:sp>
        <p:nvSpPr>
          <p:cNvPr id="4" name="Slide Number Placeholder 3"/>
          <p:cNvSpPr>
            <a:spLocks noGrp="1"/>
          </p:cNvSpPr>
          <p:nvPr>
            <p:ph type="sldNum" sz="quarter" idx="10"/>
          </p:nvPr>
        </p:nvSpPr>
        <p:spPr/>
        <p:txBody>
          <a:bodyPr/>
          <a:lstStyle/>
          <a:p>
            <a:fld id="{CE863EFB-B46D-4624-BBD7-07C24A29D1CA}" type="slidenum">
              <a:rPr lang="en-GB" smtClean="0"/>
              <a:t>16</a:t>
            </a:fld>
            <a:endParaRPr lang="en-GB"/>
          </a:p>
        </p:txBody>
      </p:sp>
    </p:spTree>
    <p:extLst>
      <p:ext uri="{BB962C8B-B14F-4D97-AF65-F5344CB8AC3E}">
        <p14:creationId xmlns:p14="http://schemas.microsoft.com/office/powerpoint/2010/main" val="274441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 average container size is within the range of tens of MB while VMs can take up several gigabytes. Therefore a server can host significantly more containers than virtual machines.</a:t>
            </a:r>
          </a:p>
          <a:p>
            <a:endParaRPr lang="en-GB" dirty="0"/>
          </a:p>
          <a:p>
            <a:r>
              <a:rPr lang="en-GB" dirty="0"/>
              <a:t>- Running containers is less resource intensive then running VMs so you can add more computing workload onto the same server.</a:t>
            </a:r>
          </a:p>
          <a:p>
            <a:endParaRPr lang="en-GB" dirty="0"/>
          </a:p>
          <a:p>
            <a:r>
              <a:rPr lang="en-GB" dirty="0"/>
              <a:t>- Provisioning containers only take a few seconds or less, therefore, the data </a:t>
            </a:r>
            <a:r>
              <a:rPr lang="en-GB" dirty="0" err="1"/>
              <a:t>center</a:t>
            </a:r>
            <a:r>
              <a:rPr lang="en-GB" dirty="0"/>
              <a:t> can react quickly to a spike in user activity.</a:t>
            </a:r>
          </a:p>
          <a:p>
            <a:endParaRPr lang="en-GB" dirty="0"/>
          </a:p>
          <a:p>
            <a:r>
              <a:rPr lang="en-GB" dirty="0"/>
              <a:t>- Containers can enable you to easily allocate resources to processes and to run your application in various environments.</a:t>
            </a:r>
          </a:p>
          <a:p>
            <a:endParaRPr lang="en-GB" dirty="0"/>
          </a:p>
          <a:p>
            <a:r>
              <a:rPr lang="en-GB" dirty="0"/>
              <a:t>- Using containers can decrease the time needed for development, testing, and deployment of applications and services.</a:t>
            </a:r>
          </a:p>
          <a:p>
            <a:endParaRPr lang="en-GB" dirty="0"/>
          </a:p>
          <a:p>
            <a:r>
              <a:rPr lang="en-GB" dirty="0"/>
              <a:t>- Testing and bug tracking also become less complicated since you there is no difference between running your application locally, on a test server, or in production.</a:t>
            </a:r>
          </a:p>
          <a:p>
            <a:endParaRPr lang="en-GB" dirty="0"/>
          </a:p>
          <a:p>
            <a:r>
              <a:rPr lang="en-GB" dirty="0"/>
              <a:t>- Containers are a very cost effective solution. They can potentially help you to decrease your operating cost (less servers, less staff) and your development cost (develop for one consistent runtime environment).</a:t>
            </a:r>
          </a:p>
          <a:p>
            <a:endParaRPr lang="en-GB" dirty="0"/>
          </a:p>
          <a:p>
            <a:r>
              <a:rPr lang="en-GB" dirty="0"/>
              <a:t>- Container-based virtualization are a great option for microservices, DevOps, and continuous deployment, environments where you need to have self contained / portable code which can be spun up and thrown away at will</a:t>
            </a:r>
          </a:p>
          <a:p>
            <a:endParaRPr lang="en-GB" dirty="0"/>
          </a:p>
          <a:p>
            <a:endParaRPr lang="en-GB" dirty="0"/>
          </a:p>
          <a:p>
            <a:endParaRPr lang="en-GB" dirty="0"/>
          </a:p>
          <a:p>
            <a:r>
              <a:rPr lang="en-GB" dirty="0"/>
              <a:t>https://medium.com/flow-ci/introduction-to-containers-concept-pros-and-cons-orchestration-docker-and-other-alternatives-9a2f1b61132c</a:t>
            </a:r>
          </a:p>
        </p:txBody>
      </p:sp>
      <p:sp>
        <p:nvSpPr>
          <p:cNvPr id="4" name="Slide Number Placeholder 3"/>
          <p:cNvSpPr>
            <a:spLocks noGrp="1"/>
          </p:cNvSpPr>
          <p:nvPr>
            <p:ph type="sldNum" sz="quarter" idx="10"/>
          </p:nvPr>
        </p:nvSpPr>
        <p:spPr/>
        <p:txBody>
          <a:bodyPr/>
          <a:lstStyle/>
          <a:p>
            <a:fld id="{FE47DEE1-DA7C-4917-AEB2-CB1A2FC9590B}" type="slidenum">
              <a:rPr lang="en-GB" smtClean="0"/>
              <a:t>17</a:t>
            </a:fld>
            <a:endParaRPr lang="en-GB"/>
          </a:p>
        </p:txBody>
      </p:sp>
    </p:spTree>
    <p:extLst>
      <p:ext uri="{BB962C8B-B14F-4D97-AF65-F5344CB8AC3E}">
        <p14:creationId xmlns:p14="http://schemas.microsoft.com/office/powerpoint/2010/main" val="108330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One of the main disadvantages of container-based virtualisation compared to traditional virtual machines is security. Containers share the kernel, other components of the host operating system, and they have root access. This means that containers are less isolated from each other than virtual machines, and if there is a vulnerability in the kernel it can jeopardize the security of the other containers as well. </a:t>
            </a:r>
          </a:p>
          <a:p>
            <a:br>
              <a:rPr lang="en-GB" dirty="0"/>
            </a:br>
            <a:r>
              <a:rPr lang="en-GB" dirty="0"/>
              <a:t>- Virtual Machines only share the hypervisor which has less functionality and less prone to attacks than the shared kernels of the containers. The system hardware is presented to the VMs in a virtualized form so intrusions, viruses, and other malicious activities cannot spread over to other VM.</a:t>
            </a:r>
          </a:p>
          <a:p>
            <a:endParaRPr lang="en-GB" dirty="0"/>
          </a:p>
          <a:p>
            <a:r>
              <a:rPr lang="en-GB" dirty="0"/>
              <a:t>- Less flexibility in operating systems. You need to start a new server to be able to run containers with different operating systems. While virtual machines with any kind of OS can live next to each other on the same server. This might not be a problem for hosting providers, but for complex enterprise application this can be a serious constrain.</a:t>
            </a:r>
          </a:p>
          <a:p>
            <a:endParaRPr lang="en-GB" dirty="0"/>
          </a:p>
          <a:p>
            <a:r>
              <a:rPr lang="en-GB" dirty="0"/>
              <a:t>- Another challenge is networking. Deploying containers in a sufficiently isolated way while maintaining an adequate network connection can be tricky. There are solutions that are addressing this issue such as </a:t>
            </a:r>
            <a:r>
              <a:rPr lang="en-GB" dirty="0">
                <a:hlinkClick r:id="rId3"/>
              </a:rPr>
              <a:t>Weave Net 1.5</a:t>
            </a:r>
            <a:r>
              <a:rPr lang="en-GB" dirty="0"/>
              <a:t> but as it looks like at the moment there is still room to improve.</a:t>
            </a:r>
          </a:p>
          <a:p>
            <a:endParaRPr lang="en-GB" b="1" dirty="0"/>
          </a:p>
          <a:p>
            <a:r>
              <a:rPr lang="en-GB" b="1" dirty="0"/>
              <a:t>- Security: </a:t>
            </a:r>
            <a:r>
              <a:rPr lang="en-GB" dirty="0"/>
              <a:t>An advantage of using VMs is the abstraction at the physical hardware level that translates to individual kernels; these individual kernels limit the attack surface to the hypervisor. In theory, vulnerabilities in particular OS versions can't be leveraged to compromise other VMs running on the same physical host. Since containers share the same kernel, admins and software vendors need to apply special care to avoid security issues from adjacent containers.</a:t>
            </a:r>
          </a:p>
          <a:p>
            <a:endParaRPr lang="en-GB" b="1" dirty="0"/>
          </a:p>
          <a:p>
            <a:r>
              <a:rPr lang="en-GB" b="1" dirty="0"/>
              <a:t>- Management: </a:t>
            </a:r>
            <a:r>
              <a:rPr lang="en-GB" dirty="0"/>
              <a:t>Solutions such as Docker make container management easier, but many customers still find container management more of an art than a science. One customer who has been running Docker recently wrote about shared his experience and </a:t>
            </a:r>
            <a:r>
              <a:rPr lang="en-GB" dirty="0">
                <a:hlinkClick r:id="rId4"/>
              </a:rPr>
              <a:t>his frustration of managing Docker in a production environment</a:t>
            </a:r>
            <a:r>
              <a:rPr lang="en-GB" dirty="0"/>
              <a:t>.</a:t>
            </a:r>
          </a:p>
          <a:p>
            <a:endParaRPr lang="en-GB" dirty="0"/>
          </a:p>
          <a:p>
            <a:endParaRPr lang="en-GB" dirty="0"/>
          </a:p>
          <a:p>
            <a:r>
              <a:rPr lang="en-GB" dirty="0"/>
              <a:t>https://medium.com/flow-ci/introduction-to-containers-concept-pros-and-cons-orchestration-docker-and-other-alternatives-9a2f1b61132c</a:t>
            </a:r>
          </a:p>
        </p:txBody>
      </p:sp>
      <p:sp>
        <p:nvSpPr>
          <p:cNvPr id="4" name="Slide Number Placeholder 3"/>
          <p:cNvSpPr>
            <a:spLocks noGrp="1"/>
          </p:cNvSpPr>
          <p:nvPr>
            <p:ph type="sldNum" sz="quarter" idx="10"/>
          </p:nvPr>
        </p:nvSpPr>
        <p:spPr/>
        <p:txBody>
          <a:bodyPr/>
          <a:lstStyle/>
          <a:p>
            <a:fld id="{FE47DEE1-DA7C-4917-AEB2-CB1A2FC9590B}" type="slidenum">
              <a:rPr lang="en-GB" smtClean="0"/>
              <a:t>18</a:t>
            </a:fld>
            <a:endParaRPr lang="en-GB"/>
          </a:p>
        </p:txBody>
      </p:sp>
    </p:spTree>
    <p:extLst>
      <p:ext uri="{BB962C8B-B14F-4D97-AF65-F5344CB8AC3E}">
        <p14:creationId xmlns:p14="http://schemas.microsoft.com/office/powerpoint/2010/main" val="3833626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VM: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Own kernel and they don’t use and share the kernel of the host OS, hence they isolated from each other at a deep level.</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20</a:t>
            </a:fld>
            <a:endParaRPr lang="en-GB"/>
          </a:p>
        </p:txBody>
      </p:sp>
    </p:spTree>
    <p:extLst>
      <p:ext uri="{BB962C8B-B14F-4D97-AF65-F5344CB8AC3E}">
        <p14:creationId xmlns:p14="http://schemas.microsoft.com/office/powerpoint/2010/main" val="349333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Containers are isolated but share OS Kernel and where appropriate, Binaries and Libraries.</a:t>
            </a:r>
          </a:p>
          <a:p>
            <a:r>
              <a:rPr lang="en-GB" dirty="0"/>
              <a:t>Only has the binaries and libraries it needs</a:t>
            </a:r>
          </a:p>
        </p:txBody>
      </p:sp>
      <p:sp>
        <p:nvSpPr>
          <p:cNvPr id="4" name="Slide Number Placeholder 3"/>
          <p:cNvSpPr>
            <a:spLocks noGrp="1"/>
          </p:cNvSpPr>
          <p:nvPr>
            <p:ph type="sldNum" sz="quarter" idx="10"/>
          </p:nvPr>
        </p:nvSpPr>
        <p:spPr/>
        <p:txBody>
          <a:bodyPr/>
          <a:lstStyle/>
          <a:p>
            <a:fld id="{FE47DEE1-DA7C-4917-AEB2-CB1A2FC9590B}" type="slidenum">
              <a:rPr lang="en-GB" smtClean="0"/>
              <a:t>21</a:t>
            </a:fld>
            <a:endParaRPr lang="en-GB"/>
          </a:p>
        </p:txBody>
      </p:sp>
    </p:spTree>
    <p:extLst>
      <p:ext uri="{BB962C8B-B14F-4D97-AF65-F5344CB8AC3E}">
        <p14:creationId xmlns:p14="http://schemas.microsoft.com/office/powerpoint/2010/main" val="19726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Focus on isolation and security </a:t>
            </a:r>
          </a:p>
          <a:p>
            <a:endParaRPr lang="en-GB" dirty="0"/>
          </a:p>
          <a:p>
            <a:r>
              <a:rPr lang="en-GB" dirty="0"/>
              <a:t>Hyper-V slower to spin up</a:t>
            </a:r>
          </a:p>
        </p:txBody>
      </p:sp>
      <p:sp>
        <p:nvSpPr>
          <p:cNvPr id="4" name="Slide Number Placeholder 3"/>
          <p:cNvSpPr>
            <a:spLocks noGrp="1"/>
          </p:cNvSpPr>
          <p:nvPr>
            <p:ph type="sldNum" sz="quarter" idx="10"/>
          </p:nvPr>
        </p:nvSpPr>
        <p:spPr/>
        <p:txBody>
          <a:bodyPr/>
          <a:lstStyle/>
          <a:p>
            <a:fld id="{FE47DEE1-DA7C-4917-AEB2-CB1A2FC9590B}" type="slidenum">
              <a:rPr lang="en-GB" smtClean="0"/>
              <a:t>22</a:t>
            </a:fld>
            <a:endParaRPr lang="en-GB"/>
          </a:p>
        </p:txBody>
      </p:sp>
    </p:spTree>
    <p:extLst>
      <p:ext uri="{BB962C8B-B14F-4D97-AF65-F5344CB8AC3E}">
        <p14:creationId xmlns:p14="http://schemas.microsoft.com/office/powerpoint/2010/main" val="1895583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Hyper-V container is a Windows Server container running inside a stripped down Hyper-V VM that is only instantiated for containers.</a:t>
            </a:r>
          </a:p>
          <a:p>
            <a:endParaRPr lang="en-GB" dirty="0"/>
          </a:p>
          <a:p>
            <a:r>
              <a:rPr lang="en-GB" sz="1200" b="0" i="0" kern="1200" dirty="0">
                <a:solidFill>
                  <a:schemeClr val="tx1"/>
                </a:solidFill>
                <a:effectLst/>
                <a:latin typeface="+mn-lt"/>
                <a:ea typeface="+mn-ea"/>
                <a:cs typeface="+mn-cs"/>
              </a:rPr>
              <a:t>This provides additional kernel isolation and separation from the host OS that is used by the containerized application.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Hyper-V containers automatically create a Hyper-V VM using the application’s base image and the Hyper-V VM includes the required application binaries, libraries inside that Windows container.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Whether your application runs as a Windows Server container or as a Hyper-V container is a runtime decision.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Additional isolation is a good option for multi tenant environments.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No changes are required to the Dockerfile or image, the same image can be run in either mode.</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23</a:t>
            </a:fld>
            <a:endParaRPr lang="en-GB"/>
          </a:p>
        </p:txBody>
      </p:sp>
    </p:spTree>
    <p:extLst>
      <p:ext uri="{BB962C8B-B14F-4D97-AF65-F5344CB8AC3E}">
        <p14:creationId xmlns:p14="http://schemas.microsoft.com/office/powerpoint/2010/main" val="393715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2</a:t>
            </a:fld>
            <a:endParaRPr lang="en-GB"/>
          </a:p>
        </p:txBody>
      </p:sp>
    </p:spTree>
    <p:extLst>
      <p:ext uri="{BB962C8B-B14F-4D97-AF65-F5344CB8AC3E}">
        <p14:creationId xmlns:p14="http://schemas.microsoft.com/office/powerpoint/2010/main" val="463486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Containers and VMs used together provide a great deal of flexibility in deploying and managing apps.</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24</a:t>
            </a:fld>
            <a:endParaRPr lang="en-GB"/>
          </a:p>
        </p:txBody>
      </p:sp>
    </p:spTree>
    <p:extLst>
      <p:ext uri="{BB962C8B-B14F-4D97-AF65-F5344CB8AC3E}">
        <p14:creationId xmlns:p14="http://schemas.microsoft.com/office/powerpoint/2010/main" val="207289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based on building a VM to run docker. </a:t>
            </a:r>
          </a:p>
          <a:p>
            <a:endParaRPr lang="en-GB" dirty="0"/>
          </a:p>
          <a:p>
            <a:r>
              <a:rPr lang="en-GB" dirty="0"/>
              <a:t>NOTE: This is not a supported configuration!!</a:t>
            </a:r>
          </a:p>
          <a:p>
            <a:r>
              <a:rPr lang="en-GB" dirty="0"/>
              <a:t>	https://docs.docker.com/docker-for-windows/troubleshoot/#running-docker-for-windows-in-nested-virtualization-scenarios</a:t>
            </a:r>
          </a:p>
          <a:p>
            <a:endParaRPr lang="en-GB" dirty="0"/>
          </a:p>
          <a:p>
            <a:r>
              <a:rPr lang="en-GB" dirty="0"/>
              <a:t>Nested Virtualisation will not be required if not!</a:t>
            </a:r>
          </a:p>
        </p:txBody>
      </p:sp>
      <p:sp>
        <p:nvSpPr>
          <p:cNvPr id="4" name="Slide Number Placeholder 3"/>
          <p:cNvSpPr>
            <a:spLocks noGrp="1"/>
          </p:cNvSpPr>
          <p:nvPr>
            <p:ph type="sldNum" sz="quarter" idx="10"/>
          </p:nvPr>
        </p:nvSpPr>
        <p:spPr/>
        <p:txBody>
          <a:bodyPr/>
          <a:lstStyle/>
          <a:p>
            <a:fld id="{FE47DEE1-DA7C-4917-AEB2-CB1A2FC9590B}" type="slidenum">
              <a:rPr lang="en-GB" smtClean="0"/>
              <a:t>25</a:t>
            </a:fld>
            <a:endParaRPr lang="en-GB"/>
          </a:p>
        </p:txBody>
      </p:sp>
    </p:spTree>
    <p:extLst>
      <p:ext uri="{BB962C8B-B14F-4D97-AF65-F5344CB8AC3E}">
        <p14:creationId xmlns:p14="http://schemas.microsoft.com/office/powerpoint/2010/main" val="3644037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I am using the Community edition</a:t>
            </a:r>
          </a:p>
        </p:txBody>
      </p:sp>
      <p:sp>
        <p:nvSpPr>
          <p:cNvPr id="4" name="Slide Number Placeholder 3"/>
          <p:cNvSpPr>
            <a:spLocks noGrp="1"/>
          </p:cNvSpPr>
          <p:nvPr>
            <p:ph type="sldNum" sz="quarter" idx="10"/>
          </p:nvPr>
        </p:nvSpPr>
        <p:spPr/>
        <p:txBody>
          <a:bodyPr/>
          <a:lstStyle/>
          <a:p>
            <a:fld id="{CE863EFB-B46D-4624-BBD7-07C24A29D1CA}" type="slidenum">
              <a:rPr lang="en-GB" smtClean="0"/>
              <a:t>26</a:t>
            </a:fld>
            <a:endParaRPr lang="en-GB"/>
          </a:p>
        </p:txBody>
      </p:sp>
    </p:spTree>
    <p:extLst>
      <p:ext uri="{BB962C8B-B14F-4D97-AF65-F5344CB8AC3E}">
        <p14:creationId xmlns:p14="http://schemas.microsoft.com/office/powerpoint/2010/main" val="2824646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based on using Windows 10, can use Windows Server 2016</a:t>
            </a:r>
          </a:p>
          <a:p>
            <a:endParaRPr lang="en-GB" dirty="0"/>
          </a:p>
          <a:p>
            <a:r>
              <a:rPr lang="en-GB" dirty="0"/>
              <a:t>Need Virtual switch in order to access internet, ie. Docker pull</a:t>
            </a:r>
          </a:p>
        </p:txBody>
      </p:sp>
      <p:sp>
        <p:nvSpPr>
          <p:cNvPr id="4" name="Slide Number Placeholder 3"/>
          <p:cNvSpPr>
            <a:spLocks noGrp="1"/>
          </p:cNvSpPr>
          <p:nvPr>
            <p:ph type="sldNum" sz="quarter" idx="10"/>
          </p:nvPr>
        </p:nvSpPr>
        <p:spPr/>
        <p:txBody>
          <a:bodyPr/>
          <a:lstStyle/>
          <a:p>
            <a:fld id="{FE47DEE1-DA7C-4917-AEB2-CB1A2FC9590B}" type="slidenum">
              <a:rPr lang="en-GB" smtClean="0"/>
              <a:t>27</a:t>
            </a:fld>
            <a:endParaRPr lang="en-GB"/>
          </a:p>
        </p:txBody>
      </p:sp>
    </p:spTree>
    <p:extLst>
      <p:ext uri="{BB962C8B-B14F-4D97-AF65-F5344CB8AC3E}">
        <p14:creationId xmlns:p14="http://schemas.microsoft.com/office/powerpoint/2010/main" val="2089030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whether the docker package still fails on Win10</a:t>
            </a:r>
          </a:p>
          <a:p>
            <a:endParaRPr lang="en-GB" dirty="0"/>
          </a:p>
          <a:p>
            <a:r>
              <a:rPr lang="en-GB" dirty="0"/>
              <a:t>Check if </a:t>
            </a:r>
            <a:r>
              <a:rPr lang="en-GB" dirty="0" err="1"/>
              <a:t>Nuget</a:t>
            </a:r>
            <a:r>
              <a:rPr lang="en-GB" dirty="0"/>
              <a:t> is included in PSv6?</a:t>
            </a:r>
          </a:p>
        </p:txBody>
      </p:sp>
      <p:sp>
        <p:nvSpPr>
          <p:cNvPr id="4" name="Slide Number Placeholder 3"/>
          <p:cNvSpPr>
            <a:spLocks noGrp="1"/>
          </p:cNvSpPr>
          <p:nvPr>
            <p:ph type="sldNum" sz="quarter" idx="10"/>
          </p:nvPr>
        </p:nvSpPr>
        <p:spPr/>
        <p:txBody>
          <a:bodyPr/>
          <a:lstStyle/>
          <a:p>
            <a:fld id="{FE47DEE1-DA7C-4917-AEB2-CB1A2FC9590B}" type="slidenum">
              <a:rPr lang="en-GB" smtClean="0"/>
              <a:t>28</a:t>
            </a:fld>
            <a:endParaRPr lang="en-GB"/>
          </a:p>
        </p:txBody>
      </p:sp>
    </p:spTree>
    <p:extLst>
      <p:ext uri="{BB962C8B-B14F-4D97-AF65-F5344CB8AC3E}">
        <p14:creationId xmlns:p14="http://schemas.microsoft.com/office/powerpoint/2010/main" val="1856825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whether the docker package still fails on Win10</a:t>
            </a:r>
          </a:p>
          <a:p>
            <a:endParaRPr lang="en-GB" dirty="0"/>
          </a:p>
          <a:p>
            <a:r>
              <a:rPr lang="en-GB" dirty="0"/>
              <a:t>Check if </a:t>
            </a:r>
            <a:r>
              <a:rPr lang="en-GB" dirty="0" err="1"/>
              <a:t>Nuget</a:t>
            </a:r>
            <a:r>
              <a:rPr lang="en-GB" dirty="0"/>
              <a:t> is included in PSv6?</a:t>
            </a:r>
          </a:p>
        </p:txBody>
      </p:sp>
      <p:sp>
        <p:nvSpPr>
          <p:cNvPr id="4" name="Slide Number Placeholder 3"/>
          <p:cNvSpPr>
            <a:spLocks noGrp="1"/>
          </p:cNvSpPr>
          <p:nvPr>
            <p:ph type="sldNum" sz="quarter" idx="10"/>
          </p:nvPr>
        </p:nvSpPr>
        <p:spPr/>
        <p:txBody>
          <a:bodyPr/>
          <a:lstStyle/>
          <a:p>
            <a:fld id="{FE47DEE1-DA7C-4917-AEB2-CB1A2FC9590B}" type="slidenum">
              <a:rPr lang="en-GB" smtClean="0"/>
              <a:t>29</a:t>
            </a:fld>
            <a:endParaRPr lang="en-GB"/>
          </a:p>
        </p:txBody>
      </p:sp>
    </p:spTree>
    <p:extLst>
      <p:ext uri="{BB962C8B-B14F-4D97-AF65-F5344CB8AC3E}">
        <p14:creationId xmlns:p14="http://schemas.microsoft.com/office/powerpoint/2010/main" val="197068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dirty="0"/>
              <a:t> Enable Containers on Win10 if you want to run windows containers</a:t>
            </a:r>
          </a:p>
          <a:p>
            <a:endParaRPr lang="en-GB" dirty="0"/>
          </a:p>
          <a:p>
            <a:r>
              <a:rPr lang="en-GB" dirty="0"/>
              <a:t>This is the output of the features installed by the scripts, can be done via </a:t>
            </a:r>
            <a:r>
              <a:rPr lang="en-GB" dirty="0" err="1"/>
              <a:t>gui</a:t>
            </a:r>
            <a:r>
              <a:rPr lang="en-GB" dirty="0"/>
              <a:t> but make sure do these before installing docker</a:t>
            </a:r>
          </a:p>
        </p:txBody>
      </p:sp>
      <p:sp>
        <p:nvSpPr>
          <p:cNvPr id="4" name="Slide Number Placeholder 3"/>
          <p:cNvSpPr>
            <a:spLocks noGrp="1"/>
          </p:cNvSpPr>
          <p:nvPr>
            <p:ph type="sldNum" sz="quarter" idx="10"/>
          </p:nvPr>
        </p:nvSpPr>
        <p:spPr/>
        <p:txBody>
          <a:bodyPr/>
          <a:lstStyle/>
          <a:p>
            <a:fld id="{FE47DEE1-DA7C-4917-AEB2-CB1A2FC9590B}" type="slidenum">
              <a:rPr lang="en-GB" smtClean="0"/>
              <a:t>30</a:t>
            </a:fld>
            <a:endParaRPr lang="en-GB"/>
          </a:p>
        </p:txBody>
      </p:sp>
    </p:spTree>
    <p:extLst>
      <p:ext uri="{BB962C8B-B14F-4D97-AF65-F5344CB8AC3E}">
        <p14:creationId xmlns:p14="http://schemas.microsoft.com/office/powerpoint/2010/main" val="3278389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typical error you will see when things aren’t working, difficult to decipher but tends to be either you’ve not enabled nested virtualisation, installed docker before enabling containers or not opened ports</a:t>
            </a:r>
          </a:p>
        </p:txBody>
      </p:sp>
      <p:sp>
        <p:nvSpPr>
          <p:cNvPr id="4" name="Slide Number Placeholder 3"/>
          <p:cNvSpPr>
            <a:spLocks noGrp="1"/>
          </p:cNvSpPr>
          <p:nvPr>
            <p:ph type="sldNum" sz="quarter" idx="10"/>
          </p:nvPr>
        </p:nvSpPr>
        <p:spPr/>
        <p:txBody>
          <a:bodyPr/>
          <a:lstStyle/>
          <a:p>
            <a:fld id="{CE863EFB-B46D-4624-BBD7-07C24A29D1CA}" type="slidenum">
              <a:rPr lang="en-GB" smtClean="0"/>
              <a:t>31</a:t>
            </a:fld>
            <a:endParaRPr lang="en-GB"/>
          </a:p>
        </p:txBody>
      </p:sp>
    </p:spTree>
    <p:extLst>
      <p:ext uri="{BB962C8B-B14F-4D97-AF65-F5344CB8AC3E}">
        <p14:creationId xmlns:p14="http://schemas.microsoft.com/office/powerpoint/2010/main" val="837469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Container images available on Azure</a:t>
            </a:r>
          </a:p>
          <a:p>
            <a:endParaRPr lang="en-GB" dirty="0"/>
          </a:p>
          <a:p>
            <a:r>
              <a:rPr lang="en-GB" dirty="0"/>
              <a:t>Also AWS, Digital Ocean</a:t>
            </a:r>
          </a:p>
        </p:txBody>
      </p:sp>
      <p:sp>
        <p:nvSpPr>
          <p:cNvPr id="4" name="Slide Number Placeholder 3"/>
          <p:cNvSpPr>
            <a:spLocks noGrp="1"/>
          </p:cNvSpPr>
          <p:nvPr>
            <p:ph type="sldNum" sz="quarter" idx="10"/>
          </p:nvPr>
        </p:nvSpPr>
        <p:spPr/>
        <p:txBody>
          <a:bodyPr/>
          <a:lstStyle/>
          <a:p>
            <a:fld id="{FE47DEE1-DA7C-4917-AEB2-CB1A2FC9590B}" type="slidenum">
              <a:rPr lang="en-GB" smtClean="0"/>
              <a:t>32</a:t>
            </a:fld>
            <a:endParaRPr lang="en-GB"/>
          </a:p>
        </p:txBody>
      </p:sp>
    </p:spTree>
    <p:extLst>
      <p:ext uri="{BB962C8B-B14F-4D97-AF65-F5344CB8AC3E}">
        <p14:creationId xmlns:p14="http://schemas.microsoft.com/office/powerpoint/2010/main" val="394577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solidFill>
              </a:rPr>
              <a:t>Containers as a Service (CaaS)</a:t>
            </a:r>
            <a:r>
              <a:rPr lang="en-GB" dirty="0"/>
              <a:t> available on Azure (AKS) and AWS (ECS)</a:t>
            </a:r>
          </a:p>
          <a:p>
            <a:endParaRPr lang="en-GB" dirty="0"/>
          </a:p>
          <a:p>
            <a:r>
              <a:rPr lang="en-GB" dirty="0"/>
              <a:t>Briefly mention them</a:t>
            </a:r>
          </a:p>
          <a:p>
            <a:endParaRPr lang="en-GB" dirty="0"/>
          </a:p>
          <a:p>
            <a:r>
              <a:rPr lang="en-GB" dirty="0"/>
              <a:t>These are out of scope of this level 100 session, see my other session for more on these.</a:t>
            </a:r>
          </a:p>
        </p:txBody>
      </p:sp>
      <p:sp>
        <p:nvSpPr>
          <p:cNvPr id="4" name="Slide Number Placeholder 3"/>
          <p:cNvSpPr>
            <a:spLocks noGrp="1"/>
          </p:cNvSpPr>
          <p:nvPr>
            <p:ph type="sldNum" sz="quarter" idx="10"/>
          </p:nvPr>
        </p:nvSpPr>
        <p:spPr/>
        <p:txBody>
          <a:bodyPr/>
          <a:lstStyle/>
          <a:p>
            <a:fld id="{FE47DEE1-DA7C-4917-AEB2-CB1A2FC9590B}" type="slidenum">
              <a:rPr lang="en-GB" smtClean="0"/>
              <a:t>33</a:t>
            </a:fld>
            <a:endParaRPr lang="en-GB"/>
          </a:p>
        </p:txBody>
      </p:sp>
    </p:spTree>
    <p:extLst>
      <p:ext uri="{BB962C8B-B14F-4D97-AF65-F5344CB8AC3E}">
        <p14:creationId xmlns:p14="http://schemas.microsoft.com/office/powerpoint/2010/main" val="267715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Wanting to keep this to a level 100 and purely as an introduction and the issues I had with getting started.</a:t>
            </a:r>
          </a:p>
          <a:p>
            <a:endParaRPr lang="en-GB" dirty="0"/>
          </a:p>
          <a:p>
            <a:r>
              <a:rPr lang="en-GB" dirty="0"/>
              <a:t>See my other sessions on Docker-Machine, Swarm and Cloud</a:t>
            </a:r>
          </a:p>
        </p:txBody>
      </p:sp>
      <p:sp>
        <p:nvSpPr>
          <p:cNvPr id="4" name="Slide Number Placeholder 3"/>
          <p:cNvSpPr>
            <a:spLocks noGrp="1"/>
          </p:cNvSpPr>
          <p:nvPr>
            <p:ph type="sldNum" sz="quarter" idx="10"/>
          </p:nvPr>
        </p:nvSpPr>
        <p:spPr/>
        <p:txBody>
          <a:bodyPr/>
          <a:lstStyle/>
          <a:p>
            <a:fld id="{CE863EFB-B46D-4624-BBD7-07C24A29D1CA}" type="slidenum">
              <a:rPr lang="en-GB" smtClean="0"/>
              <a:t>5</a:t>
            </a:fld>
            <a:endParaRPr lang="en-GB"/>
          </a:p>
        </p:txBody>
      </p:sp>
    </p:spTree>
    <p:extLst>
      <p:ext uri="{BB962C8B-B14F-4D97-AF65-F5344CB8AC3E}">
        <p14:creationId xmlns:p14="http://schemas.microsoft.com/office/powerpoint/2010/main" val="113890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solidFill>
              </a:rPr>
              <a:t>Containers as a Service (CaaS)</a:t>
            </a:r>
            <a:r>
              <a:rPr lang="en-GB" dirty="0"/>
              <a:t> available on Azure (AKS) and AWS (ECS)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Briefly mention them</a:t>
            </a:r>
          </a:p>
          <a:p>
            <a:endParaRPr lang="en-GB" dirty="0"/>
          </a:p>
          <a:p>
            <a:r>
              <a:rPr lang="en-GB" dirty="0"/>
              <a:t>These are out of scope of this level 100 session, see my other session for more on these</a:t>
            </a:r>
          </a:p>
          <a:p>
            <a:endParaRPr lang="en-GB" dirty="0"/>
          </a:p>
          <a:p>
            <a:r>
              <a:rPr lang="en-GB" sz="1200" b="0" i="0" u="none" strike="noStrike" kern="1200" dirty="0">
                <a:solidFill>
                  <a:schemeClr val="tx1"/>
                </a:solidFill>
                <a:effectLst/>
                <a:latin typeface="+mn-lt"/>
                <a:ea typeface="+mn-ea"/>
                <a:cs typeface="+mn-cs"/>
              </a:rPr>
              <a:t>Amazon ECS</a:t>
            </a:r>
          </a:p>
          <a:p>
            <a:pPr lvl="1"/>
            <a:r>
              <a:rPr lang="en-GB" sz="1200" b="0" i="0" u="none" strike="noStrike" kern="1200" dirty="0">
                <a:solidFill>
                  <a:schemeClr val="tx1"/>
                </a:solidFill>
                <a:effectLst/>
                <a:latin typeface="+mn-lt"/>
                <a:ea typeface="+mn-ea"/>
                <a:cs typeface="+mn-cs"/>
                <a:hlinkClick r:id="rId3"/>
              </a:rPr>
              <a:t>Clusters</a:t>
            </a:r>
            <a:endParaRPr lang="en-GB" sz="1200" b="1"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4"/>
              </a:rPr>
              <a:t>Task Definitions</a:t>
            </a:r>
            <a:endParaRPr lang="en-GB" sz="1200" b="1"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Amazon ECR</a:t>
            </a:r>
          </a:p>
          <a:p>
            <a:pPr lvl="1"/>
            <a:r>
              <a:rPr lang="en-GB" sz="1200" b="0" i="0" u="none" strike="noStrike" kern="1200" dirty="0">
                <a:solidFill>
                  <a:schemeClr val="tx1"/>
                </a:solidFill>
                <a:effectLst/>
                <a:latin typeface="+mn-lt"/>
                <a:ea typeface="+mn-ea"/>
                <a:cs typeface="+mn-cs"/>
                <a:hlinkClick r:id="rId5"/>
              </a:rPr>
              <a:t>Repositories</a:t>
            </a:r>
            <a:endParaRPr lang="en-GB" sz="1200" b="1"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34</a:t>
            </a:fld>
            <a:endParaRPr lang="en-GB"/>
          </a:p>
        </p:txBody>
      </p:sp>
    </p:spTree>
    <p:extLst>
      <p:ext uri="{BB962C8B-B14F-4D97-AF65-F5344CB8AC3E}">
        <p14:creationId xmlns:p14="http://schemas.microsoft.com/office/powerpoint/2010/main" val="738181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35</a:t>
            </a:fld>
            <a:endParaRPr lang="en-GB"/>
          </a:p>
        </p:txBody>
      </p:sp>
    </p:spTree>
    <p:extLst>
      <p:ext uri="{BB962C8B-B14F-4D97-AF65-F5344CB8AC3E}">
        <p14:creationId xmlns:p14="http://schemas.microsoft.com/office/powerpoint/2010/main" val="3072205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36</a:t>
            </a:fld>
            <a:endParaRPr lang="en-GB"/>
          </a:p>
        </p:txBody>
      </p:sp>
    </p:spTree>
    <p:extLst>
      <p:ext uri="{BB962C8B-B14F-4D97-AF65-F5344CB8AC3E}">
        <p14:creationId xmlns:p14="http://schemas.microsoft.com/office/powerpoint/2010/main" val="1243823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Docker for Windows on Windows 10 will show different menu’s if you have the firewall enabled</a:t>
            </a:r>
          </a:p>
          <a:p>
            <a:endParaRPr lang="en-GB" dirty="0"/>
          </a:p>
          <a:p>
            <a:r>
              <a:rPr lang="en-GB" dirty="0"/>
              <a:t>Add rules to firewall – see AVG</a:t>
            </a:r>
          </a:p>
        </p:txBody>
      </p:sp>
      <p:sp>
        <p:nvSpPr>
          <p:cNvPr id="4" name="Slide Number Placeholder 3"/>
          <p:cNvSpPr>
            <a:spLocks noGrp="1"/>
          </p:cNvSpPr>
          <p:nvPr>
            <p:ph type="sldNum" sz="quarter" idx="10"/>
          </p:nvPr>
        </p:nvSpPr>
        <p:spPr/>
        <p:txBody>
          <a:bodyPr/>
          <a:lstStyle/>
          <a:p>
            <a:fld id="{FE47DEE1-DA7C-4917-AEB2-CB1A2FC9590B}" type="slidenum">
              <a:rPr lang="en-GB" smtClean="0"/>
              <a:t>37</a:t>
            </a:fld>
            <a:endParaRPr lang="en-GB"/>
          </a:p>
        </p:txBody>
      </p:sp>
    </p:spTree>
    <p:extLst>
      <p:ext uri="{BB962C8B-B14F-4D97-AF65-F5344CB8AC3E}">
        <p14:creationId xmlns:p14="http://schemas.microsoft.com/office/powerpoint/2010/main" val="2214483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list of some, not all!</a:t>
            </a:r>
          </a:p>
          <a:p>
            <a:r>
              <a:rPr lang="en-GB" dirty="0"/>
              <a:t>Highlighted the ones we’ll cover in the demo’s</a:t>
            </a:r>
          </a:p>
        </p:txBody>
      </p:sp>
      <p:sp>
        <p:nvSpPr>
          <p:cNvPr id="4" name="Slide Number Placeholder 3"/>
          <p:cNvSpPr>
            <a:spLocks noGrp="1"/>
          </p:cNvSpPr>
          <p:nvPr>
            <p:ph type="sldNum" sz="quarter" idx="10"/>
          </p:nvPr>
        </p:nvSpPr>
        <p:spPr/>
        <p:txBody>
          <a:bodyPr/>
          <a:lstStyle/>
          <a:p>
            <a:fld id="{FE47DEE1-DA7C-4917-AEB2-CB1A2FC9590B}" type="slidenum">
              <a:rPr lang="en-GB" smtClean="0"/>
              <a:t>38</a:t>
            </a:fld>
            <a:endParaRPr lang="en-GB"/>
          </a:p>
        </p:txBody>
      </p:sp>
    </p:spTree>
    <p:extLst>
      <p:ext uri="{BB962C8B-B14F-4D97-AF65-F5344CB8AC3E}">
        <p14:creationId xmlns:p14="http://schemas.microsoft.com/office/powerpoint/2010/main" val="3816123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Volumes are the preferred mechanism for persisting data generated by and used by Docker containers. While </a:t>
            </a:r>
            <a:r>
              <a:rPr lang="en-GB" sz="1200" b="0" i="0" u="none" strike="noStrike" kern="1200" dirty="0">
                <a:solidFill>
                  <a:schemeClr val="tx1"/>
                </a:solidFill>
                <a:effectLst/>
                <a:latin typeface="+mn-lt"/>
                <a:ea typeface="+mn-ea"/>
                <a:cs typeface="+mn-cs"/>
                <a:hlinkClick r:id="rId3"/>
              </a:rPr>
              <a:t>bind mounts</a:t>
            </a:r>
            <a:r>
              <a:rPr lang="en-GB" sz="1200" b="0" i="0" kern="1200" dirty="0">
                <a:solidFill>
                  <a:schemeClr val="tx1"/>
                </a:solidFill>
                <a:effectLst/>
                <a:latin typeface="+mn-lt"/>
                <a:ea typeface="+mn-ea"/>
                <a:cs typeface="+mn-cs"/>
              </a:rPr>
              <a:t> are dependent on the directory structure of the host machine, volumes are completely managed by Docker. Volumes have several advantages over bind mounts:</a:t>
            </a:r>
          </a:p>
          <a:p>
            <a:r>
              <a:rPr lang="en-GB" sz="1200" b="0" i="0" kern="1200" dirty="0">
                <a:solidFill>
                  <a:schemeClr val="tx1"/>
                </a:solidFill>
                <a:effectLst/>
                <a:latin typeface="+mn-lt"/>
                <a:ea typeface="+mn-ea"/>
                <a:cs typeface="+mn-cs"/>
              </a:rPr>
              <a:t>Volumes are easier to back up or migrate than bind mounts.</a:t>
            </a:r>
          </a:p>
          <a:p>
            <a:r>
              <a:rPr lang="en-GB" sz="1200" b="0" i="0" kern="1200" dirty="0">
                <a:solidFill>
                  <a:schemeClr val="tx1"/>
                </a:solidFill>
                <a:effectLst/>
                <a:latin typeface="+mn-lt"/>
                <a:ea typeface="+mn-ea"/>
                <a:cs typeface="+mn-cs"/>
              </a:rPr>
              <a:t>You can manage volumes using Docker CLI commands or the Docker API.</a:t>
            </a:r>
          </a:p>
          <a:p>
            <a:r>
              <a:rPr lang="en-GB" sz="1200" b="0" i="0" kern="1200" dirty="0">
                <a:solidFill>
                  <a:schemeClr val="tx1"/>
                </a:solidFill>
                <a:effectLst/>
                <a:latin typeface="+mn-lt"/>
                <a:ea typeface="+mn-ea"/>
                <a:cs typeface="+mn-cs"/>
              </a:rPr>
              <a:t>Volumes work on both Linux and Windows containers.</a:t>
            </a:r>
          </a:p>
          <a:p>
            <a:r>
              <a:rPr lang="en-GB" sz="1200" b="0" i="0" kern="1200" dirty="0">
                <a:solidFill>
                  <a:schemeClr val="tx1"/>
                </a:solidFill>
                <a:effectLst/>
                <a:latin typeface="+mn-lt"/>
                <a:ea typeface="+mn-ea"/>
                <a:cs typeface="+mn-cs"/>
              </a:rPr>
              <a:t>Volumes can be more safely shared among multiple containers.</a:t>
            </a:r>
          </a:p>
          <a:p>
            <a:r>
              <a:rPr lang="en-GB" sz="1200" b="0" i="0" kern="1200" dirty="0">
                <a:solidFill>
                  <a:schemeClr val="tx1"/>
                </a:solidFill>
                <a:effectLst/>
                <a:latin typeface="+mn-lt"/>
                <a:ea typeface="+mn-ea"/>
                <a:cs typeface="+mn-cs"/>
              </a:rPr>
              <a:t>Volume drivers allow you to store volumes on remote hosts or cloud providers, to encrypt the contents of volumes, or to add other functionality.</a:t>
            </a:r>
          </a:p>
          <a:p>
            <a:r>
              <a:rPr lang="en-GB" sz="1200" b="0" i="0" kern="1200" dirty="0">
                <a:solidFill>
                  <a:schemeClr val="tx1"/>
                </a:solidFill>
                <a:effectLst/>
                <a:latin typeface="+mn-lt"/>
                <a:ea typeface="+mn-ea"/>
                <a:cs typeface="+mn-cs"/>
              </a:rPr>
              <a:t>A new volume’s contents can be pre-populated by a container.</a:t>
            </a:r>
          </a:p>
          <a:p>
            <a:r>
              <a:rPr lang="en-GB" sz="1200" b="0" i="0" kern="1200" dirty="0">
                <a:solidFill>
                  <a:schemeClr val="tx1"/>
                </a:solidFill>
                <a:effectLst/>
                <a:latin typeface="+mn-lt"/>
                <a:ea typeface="+mn-ea"/>
                <a:cs typeface="+mn-cs"/>
              </a:rPr>
              <a:t>In addition, volumes are often a better choice than persisting data in a container’s writable layer, because using a volume does not increase the size of containers using it, and the volume’s contents exist outside the lifecycle of a given container.</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39</a:t>
            </a:fld>
            <a:endParaRPr lang="en-GB"/>
          </a:p>
        </p:txBody>
      </p:sp>
    </p:spTree>
    <p:extLst>
      <p:ext uri="{BB962C8B-B14F-4D97-AF65-F5344CB8AC3E}">
        <p14:creationId xmlns:p14="http://schemas.microsoft.com/office/powerpoint/2010/main" val="2500571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Run Full_Demo_Script.ps1</a:t>
            </a:r>
          </a:p>
          <a:p>
            <a:r>
              <a:rPr lang="en-GB" dirty="0"/>
              <a:t>	Showing search, pull etc</a:t>
            </a:r>
          </a:p>
          <a:p>
            <a:r>
              <a:rPr lang="en-GB" dirty="0"/>
              <a:t>2 – Volumes</a:t>
            </a:r>
          </a:p>
          <a:p>
            <a:r>
              <a:rPr lang="en-GB" dirty="0"/>
              <a:t>3 – Breaking LINUX by deleting files and restarting (if there is time)</a:t>
            </a:r>
          </a:p>
        </p:txBody>
      </p:sp>
      <p:sp>
        <p:nvSpPr>
          <p:cNvPr id="4" name="Slide Number Placeholder 3"/>
          <p:cNvSpPr>
            <a:spLocks noGrp="1"/>
          </p:cNvSpPr>
          <p:nvPr>
            <p:ph type="sldNum" sz="quarter" idx="10"/>
          </p:nvPr>
        </p:nvSpPr>
        <p:spPr/>
        <p:txBody>
          <a:bodyPr/>
          <a:lstStyle/>
          <a:p>
            <a:fld id="{FE47DEE1-DA7C-4917-AEB2-CB1A2FC9590B}" type="slidenum">
              <a:rPr lang="en-GB" smtClean="0"/>
              <a:t>40</a:t>
            </a:fld>
            <a:endParaRPr lang="en-GB"/>
          </a:p>
        </p:txBody>
      </p:sp>
    </p:spTree>
    <p:extLst>
      <p:ext uri="{BB962C8B-B14F-4D97-AF65-F5344CB8AC3E}">
        <p14:creationId xmlns:p14="http://schemas.microsoft.com/office/powerpoint/2010/main" val="912313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Will be time consuming to spin up a container then restore all those DBs, this is where creating your own custom image can help.</a:t>
            </a:r>
          </a:p>
          <a:p>
            <a:endParaRPr lang="en-GB" dirty="0"/>
          </a:p>
          <a:p>
            <a:r>
              <a:rPr lang="en-GB" dirty="0"/>
              <a:t>Image could contain all the configurations, DBs, logins </a:t>
            </a:r>
            <a:r>
              <a:rPr lang="en-GB" dirty="0" err="1"/>
              <a:t>etc</a:t>
            </a:r>
            <a:r>
              <a:rPr lang="en-GB" dirty="0"/>
              <a:t> required so when you spin it up everything is there, ready for you to start</a:t>
            </a:r>
          </a:p>
        </p:txBody>
      </p:sp>
      <p:sp>
        <p:nvSpPr>
          <p:cNvPr id="4" name="Slide Number Placeholder 3"/>
          <p:cNvSpPr>
            <a:spLocks noGrp="1"/>
          </p:cNvSpPr>
          <p:nvPr>
            <p:ph type="sldNum" sz="quarter" idx="10"/>
          </p:nvPr>
        </p:nvSpPr>
        <p:spPr/>
        <p:txBody>
          <a:bodyPr/>
          <a:lstStyle/>
          <a:p>
            <a:fld id="{FE47DEE1-DA7C-4917-AEB2-CB1A2FC9590B}" type="slidenum">
              <a:rPr lang="en-GB" smtClean="0"/>
              <a:t>41</a:t>
            </a:fld>
            <a:endParaRPr lang="en-GB"/>
          </a:p>
        </p:txBody>
      </p:sp>
    </p:spTree>
    <p:extLst>
      <p:ext uri="{BB962C8B-B14F-4D97-AF65-F5344CB8AC3E}">
        <p14:creationId xmlns:p14="http://schemas.microsoft.com/office/powerpoint/2010/main" val="3929508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 Dockerfile to create an image with the relevant DBs etc</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text document that contains all the commands to create an image</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42</a:t>
            </a:fld>
            <a:endParaRPr lang="en-GB"/>
          </a:p>
        </p:txBody>
      </p:sp>
    </p:spTree>
    <p:extLst>
      <p:ext uri="{BB962C8B-B14F-4D97-AF65-F5344CB8AC3E}">
        <p14:creationId xmlns:p14="http://schemas.microsoft.com/office/powerpoint/2010/main" val="19789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opt/mssql/bin/sqlservr.sh was on old </a:t>
            </a:r>
            <a:r>
              <a:rPr lang="en-GB" dirty="0" err="1"/>
              <a:t>SoL</a:t>
            </a:r>
            <a:r>
              <a:rPr lang="en-GB" dirty="0"/>
              <a:t> images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Run something like /bin/bash script afterwards otherwise container will shutdown after deploying the scripts - PID1</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44</a:t>
            </a:fld>
            <a:endParaRPr lang="en-GB"/>
          </a:p>
        </p:txBody>
      </p:sp>
    </p:spTree>
    <p:extLst>
      <p:ext uri="{BB962C8B-B14F-4D97-AF65-F5344CB8AC3E}">
        <p14:creationId xmlns:p14="http://schemas.microsoft.com/office/powerpoint/2010/main" val="355547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many people in the room have heard a developer use the phrase “</a:t>
            </a:r>
            <a:r>
              <a:rPr lang="en-GB" b="1" i="1" dirty="0">
                <a:solidFill>
                  <a:schemeClr val="accent5">
                    <a:lumMod val="75000"/>
                  </a:schemeClr>
                </a:solidFill>
              </a:rPr>
              <a:t>Well, it worked on my machine</a:t>
            </a:r>
            <a:r>
              <a:rPr lang="en-GB" i="1" dirty="0">
                <a:solidFill>
                  <a:schemeClr val="accent5">
                    <a:lumMod val="75000"/>
                  </a:schemeClr>
                </a:solidFill>
              </a:rPr>
              <a:t>?</a:t>
            </a:r>
            <a:r>
              <a:rPr lang="en-GB" dirty="0"/>
              <a:t>”</a:t>
            </a:r>
          </a:p>
          <a:p>
            <a:endParaRPr lang="en-GB" dirty="0"/>
          </a:p>
          <a:p>
            <a:r>
              <a:rPr lang="en-GB" dirty="0"/>
              <a:t>This is the lead up to how containers can help eradicate/alleviate </a:t>
            </a:r>
            <a:r>
              <a:rPr lang="en-GB"/>
              <a:t>this.</a:t>
            </a:r>
          </a:p>
          <a:p>
            <a:endParaRPr lang="en-GB"/>
          </a:p>
          <a:p>
            <a:r>
              <a:rPr lang="en-GB"/>
              <a:t>Possibly environment differences, data differences etc which cause the change to fail</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7</a:t>
            </a:fld>
            <a:endParaRPr lang="en-GB"/>
          </a:p>
        </p:txBody>
      </p:sp>
    </p:spTree>
    <p:extLst>
      <p:ext uri="{BB962C8B-B14F-4D97-AF65-F5344CB8AC3E}">
        <p14:creationId xmlns:p14="http://schemas.microsoft.com/office/powerpoint/2010/main" val="3356130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file defines the </a:t>
            </a:r>
            <a:r>
              <a:rPr lang="en-GB" dirty="0"/>
              <a:t>web</a:t>
            </a:r>
            <a:r>
              <a:rPr lang="en-GB" sz="1200" b="0" i="0" kern="1200" dirty="0">
                <a:solidFill>
                  <a:schemeClr val="tx1"/>
                </a:solidFill>
                <a:effectLst/>
                <a:latin typeface="+mn-lt"/>
                <a:ea typeface="+mn-ea"/>
                <a:cs typeface="+mn-cs"/>
              </a:rPr>
              <a:t> and </a:t>
            </a:r>
            <a:r>
              <a:rPr lang="en-GB" dirty="0"/>
              <a:t>database</a:t>
            </a:r>
            <a:r>
              <a:rPr lang="en-GB" sz="1200" b="0" i="0" kern="1200" dirty="0">
                <a:solidFill>
                  <a:schemeClr val="tx1"/>
                </a:solidFill>
                <a:effectLst/>
                <a:latin typeface="+mn-lt"/>
                <a:ea typeface="+mn-ea"/>
                <a:cs typeface="+mn-cs"/>
              </a:rPr>
              <a:t> micro-services, their relationship, the ports they are using, and their specific environment variables.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Can add various other things:</a:t>
            </a:r>
          </a:p>
          <a:p>
            <a:endParaRPr lang="en-GB" sz="1200" b="0" i="0" kern="1200" dirty="0">
              <a:solidFill>
                <a:schemeClr val="tx1"/>
              </a:solidFill>
              <a:effectLst/>
              <a:latin typeface="+mn-lt"/>
              <a:ea typeface="+mn-ea"/>
              <a:cs typeface="+mn-cs"/>
            </a:endParaRPr>
          </a:p>
          <a:p>
            <a:r>
              <a:rPr lang="en-GB" dirty="0"/>
              <a:t>version: '2'</a:t>
            </a:r>
          </a:p>
          <a:p>
            <a:r>
              <a:rPr lang="en-GB" dirty="0"/>
              <a:t>services:</a:t>
            </a:r>
          </a:p>
          <a:p>
            <a:r>
              <a:rPr lang="en-GB" dirty="0"/>
              <a:t> </a:t>
            </a:r>
          </a:p>
          <a:p>
            <a:r>
              <a:rPr lang="en-GB" dirty="0"/>
              <a:t>  </a:t>
            </a:r>
            <a:r>
              <a:rPr lang="en-GB" dirty="0" err="1"/>
              <a:t>sqlserver</a:t>
            </a:r>
            <a:r>
              <a:rPr lang="en-GB" dirty="0"/>
              <a:t>:</a:t>
            </a:r>
          </a:p>
          <a:p>
            <a:r>
              <a:rPr lang="en-GB" dirty="0"/>
              <a:t>    image: </a:t>
            </a:r>
            <a:r>
              <a:rPr lang="en-GB" dirty="0" err="1"/>
              <a:t>microsoft</a:t>
            </a:r>
            <a:r>
              <a:rPr lang="en-GB" dirty="0"/>
              <a:t>/</a:t>
            </a:r>
            <a:r>
              <a:rPr lang="en-GB" dirty="0" err="1"/>
              <a:t>mssql</a:t>
            </a:r>
            <a:r>
              <a:rPr lang="en-GB" dirty="0"/>
              <a:t>-server-windows-express</a:t>
            </a:r>
          </a:p>
          <a:p>
            <a:r>
              <a:rPr lang="en-GB" dirty="0"/>
              <a:t>    </a:t>
            </a:r>
            <a:r>
              <a:rPr lang="en-GB" dirty="0" err="1"/>
              <a:t>container_name</a:t>
            </a:r>
            <a:r>
              <a:rPr lang="en-GB" dirty="0"/>
              <a:t>: sqlserver2</a:t>
            </a:r>
          </a:p>
          <a:p>
            <a:r>
              <a:rPr lang="en-GB" dirty="0"/>
              <a:t>    ports:</a:t>
            </a:r>
          </a:p>
          <a:p>
            <a:r>
              <a:rPr lang="en-GB" dirty="0"/>
              <a:t>      ["1433:1433"]</a:t>
            </a:r>
          </a:p>
          <a:p>
            <a:r>
              <a:rPr lang="en-GB" dirty="0"/>
              <a:t>    volumes:</a:t>
            </a:r>
          </a:p>
          <a:p>
            <a:r>
              <a:rPr lang="en-GB" dirty="0"/>
              <a:t>      - c:\Databases:c:\Databases</a:t>
            </a:r>
          </a:p>
          <a:p>
            <a:r>
              <a:rPr lang="en-GB" dirty="0"/>
              <a:t>    environment:</a:t>
            </a:r>
          </a:p>
          <a:p>
            <a:r>
              <a:rPr lang="en-GB" dirty="0"/>
              <a:t>      </a:t>
            </a:r>
            <a:r>
              <a:rPr lang="en-GB" dirty="0" err="1"/>
              <a:t>sa_password</a:t>
            </a:r>
            <a:r>
              <a:rPr lang="en-GB" dirty="0"/>
              <a:t>: P@ssW0rd</a:t>
            </a:r>
          </a:p>
          <a:p>
            <a:r>
              <a:rPr lang="en-GB" dirty="0"/>
              <a:t>      </a:t>
            </a:r>
            <a:r>
              <a:rPr lang="en-GB" dirty="0" err="1"/>
              <a:t>accept_eula</a:t>
            </a:r>
            <a:r>
              <a:rPr lang="en-GB" dirty="0"/>
              <a:t>: Y</a:t>
            </a:r>
          </a:p>
          <a:p>
            <a:r>
              <a:rPr lang="en-GB" dirty="0"/>
              <a:t>      </a:t>
            </a:r>
            <a:r>
              <a:rPr lang="en-GB" dirty="0" err="1"/>
              <a:t>attach_dbs</a:t>
            </a:r>
            <a:r>
              <a:rPr lang="en-GB" dirty="0"/>
              <a:t>: "[{'</a:t>
            </a:r>
            <a:r>
              <a:rPr lang="en-GB" dirty="0" err="1"/>
              <a:t>dbName</a:t>
            </a:r>
            <a:r>
              <a:rPr lang="en-GB" dirty="0"/>
              <a:t>':'trunk','</a:t>
            </a:r>
            <a:r>
              <a:rPr lang="en-GB" dirty="0" err="1"/>
              <a:t>dbFiles</a:t>
            </a:r>
            <a:r>
              <a:rPr lang="en-GB" dirty="0"/>
              <a:t>':['c:\\\\Databases\\\\trunk.</a:t>
            </a:r>
            <a:r>
              <a:rPr lang="en-GB" dirty="0" err="1"/>
              <a:t>mdf</a:t>
            </a:r>
            <a:r>
              <a:rPr lang="en-GB" dirty="0"/>
              <a:t>','c:\\\\Databases\\\\</a:t>
            </a:r>
            <a:r>
              <a:rPr lang="en-GB" dirty="0" err="1"/>
              <a:t>trunk_Log.ldf</a:t>
            </a:r>
            <a:r>
              <a:rPr lang="en-GB" dirty="0"/>
              <a:t>']}]"</a:t>
            </a:r>
          </a:p>
          <a:p>
            <a:r>
              <a:rPr lang="en-GB" dirty="0"/>
              <a:t>    networks:</a:t>
            </a:r>
          </a:p>
          <a:p>
            <a:r>
              <a:rPr lang="en-GB" dirty="0"/>
              <a:t>      default:</a:t>
            </a:r>
          </a:p>
          <a:p>
            <a:r>
              <a:rPr lang="en-GB" dirty="0"/>
              <a:t>        ipv4_address: 192.168.128.10</a:t>
            </a:r>
          </a:p>
          <a:p>
            <a:r>
              <a:rPr lang="en-GB" dirty="0"/>
              <a:t>        aliases:</a:t>
            </a:r>
          </a:p>
          <a:p>
            <a:r>
              <a:rPr lang="en-GB" dirty="0"/>
              <a:t>          - </a:t>
            </a:r>
            <a:r>
              <a:rPr lang="en-GB" dirty="0" err="1"/>
              <a:t>qsql</a:t>
            </a:r>
            <a:endParaRPr lang="en-GB" dirty="0"/>
          </a:p>
          <a:p>
            <a:r>
              <a:rPr lang="en-GB" dirty="0"/>
              <a:t>  </a:t>
            </a:r>
          </a:p>
          <a:p>
            <a:r>
              <a:rPr lang="en-GB" dirty="0"/>
              <a:t>networks:</a:t>
            </a:r>
          </a:p>
          <a:p>
            <a:r>
              <a:rPr lang="en-GB" dirty="0"/>
              <a:t>  default:</a:t>
            </a:r>
          </a:p>
          <a:p>
            <a:r>
              <a:rPr lang="en-GB" dirty="0"/>
              <a:t>    external:</a:t>
            </a:r>
          </a:p>
          <a:p>
            <a:r>
              <a:rPr lang="en-GB" dirty="0"/>
              <a:t>      name: </a:t>
            </a:r>
            <a:r>
              <a:rPr lang="en-GB" dirty="0" err="1"/>
              <a:t>nat</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45</a:t>
            </a:fld>
            <a:endParaRPr lang="en-GB"/>
          </a:p>
        </p:txBody>
      </p:sp>
    </p:spTree>
    <p:extLst>
      <p:ext uri="{BB962C8B-B14F-4D97-AF65-F5344CB8AC3E}">
        <p14:creationId xmlns:p14="http://schemas.microsoft.com/office/powerpoint/2010/main" val="2022827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Making your images available to others</a:t>
            </a:r>
          </a:p>
        </p:txBody>
      </p:sp>
      <p:sp>
        <p:nvSpPr>
          <p:cNvPr id="4" name="Slide Number Placeholder 3"/>
          <p:cNvSpPr>
            <a:spLocks noGrp="1"/>
          </p:cNvSpPr>
          <p:nvPr>
            <p:ph type="sldNum" sz="quarter" idx="10"/>
          </p:nvPr>
        </p:nvSpPr>
        <p:spPr/>
        <p:txBody>
          <a:bodyPr/>
          <a:lstStyle/>
          <a:p>
            <a:fld id="{FE47DEE1-DA7C-4917-AEB2-CB1A2FC9590B}" type="slidenum">
              <a:rPr lang="en-GB" smtClean="0"/>
              <a:t>46</a:t>
            </a:fld>
            <a:endParaRPr lang="en-GB"/>
          </a:p>
        </p:txBody>
      </p:sp>
    </p:spTree>
    <p:extLst>
      <p:ext uri="{BB962C8B-B14F-4D97-AF65-F5344CB8AC3E}">
        <p14:creationId xmlns:p14="http://schemas.microsoft.com/office/powerpoint/2010/main" val="1265380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Run Full_Demo_Script.ps1</a:t>
            </a:r>
          </a:p>
          <a:p>
            <a:r>
              <a:rPr lang="en-GB" dirty="0"/>
              <a:t>	Showing search, pull etc</a:t>
            </a:r>
          </a:p>
          <a:p>
            <a:r>
              <a:rPr lang="en-GB" dirty="0"/>
              <a:t>2 – Volumes</a:t>
            </a:r>
          </a:p>
          <a:p>
            <a:r>
              <a:rPr lang="en-GB" dirty="0"/>
              <a:t>3 – Breaking LINUX by deleting files and restarting (if there is time)</a:t>
            </a:r>
          </a:p>
        </p:txBody>
      </p:sp>
      <p:sp>
        <p:nvSpPr>
          <p:cNvPr id="4" name="Slide Number Placeholder 3"/>
          <p:cNvSpPr>
            <a:spLocks noGrp="1"/>
          </p:cNvSpPr>
          <p:nvPr>
            <p:ph type="sldNum" sz="quarter" idx="10"/>
          </p:nvPr>
        </p:nvSpPr>
        <p:spPr/>
        <p:txBody>
          <a:bodyPr/>
          <a:lstStyle/>
          <a:p>
            <a:fld id="{FE47DEE1-DA7C-4917-AEB2-CB1A2FC9590B}" type="slidenum">
              <a:rPr lang="en-GB" smtClean="0"/>
              <a:t>47</a:t>
            </a:fld>
            <a:endParaRPr lang="en-GB"/>
          </a:p>
        </p:txBody>
      </p:sp>
    </p:spTree>
    <p:extLst>
      <p:ext uri="{BB962C8B-B14F-4D97-AF65-F5344CB8AC3E}">
        <p14:creationId xmlns:p14="http://schemas.microsoft.com/office/powerpoint/2010/main" val="3592297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FREEEEEE!!!!!!</a:t>
            </a:r>
          </a:p>
        </p:txBody>
      </p:sp>
      <p:sp>
        <p:nvSpPr>
          <p:cNvPr id="4" name="Slide Number Placeholder 3"/>
          <p:cNvSpPr>
            <a:spLocks noGrp="1"/>
          </p:cNvSpPr>
          <p:nvPr>
            <p:ph type="sldNum" sz="quarter" idx="10"/>
          </p:nvPr>
        </p:nvSpPr>
        <p:spPr/>
        <p:txBody>
          <a:bodyPr/>
          <a:lstStyle/>
          <a:p>
            <a:fld id="{FE47DEE1-DA7C-4917-AEB2-CB1A2FC9590B}" type="slidenum">
              <a:rPr lang="en-GB" smtClean="0"/>
              <a:t>48</a:t>
            </a:fld>
            <a:endParaRPr lang="en-GB"/>
          </a:p>
        </p:txBody>
      </p:sp>
    </p:spTree>
    <p:extLst>
      <p:ext uri="{BB962C8B-B14F-4D97-AF65-F5344CB8AC3E}">
        <p14:creationId xmlns:p14="http://schemas.microsoft.com/office/powerpoint/2010/main" val="1310494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Advise to make it private</a:t>
            </a:r>
          </a:p>
        </p:txBody>
      </p:sp>
      <p:sp>
        <p:nvSpPr>
          <p:cNvPr id="4" name="Slide Number Placeholder 3"/>
          <p:cNvSpPr>
            <a:spLocks noGrp="1"/>
          </p:cNvSpPr>
          <p:nvPr>
            <p:ph type="sldNum" sz="quarter" idx="10"/>
          </p:nvPr>
        </p:nvSpPr>
        <p:spPr/>
        <p:txBody>
          <a:bodyPr/>
          <a:lstStyle/>
          <a:p>
            <a:fld id="{FE47DEE1-DA7C-4917-AEB2-CB1A2FC9590B}" type="slidenum">
              <a:rPr lang="en-GB" smtClean="0"/>
              <a:t>49</a:t>
            </a:fld>
            <a:endParaRPr lang="en-GB"/>
          </a:p>
        </p:txBody>
      </p:sp>
    </p:spTree>
    <p:extLst>
      <p:ext uri="{BB962C8B-B14F-4D97-AF65-F5344CB8AC3E}">
        <p14:creationId xmlns:p14="http://schemas.microsoft.com/office/powerpoint/2010/main" val="1160578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you tag you images, this means that if a vendor releases a new version you don’t accidentally pull that one down and everything breaks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50</a:t>
            </a:fld>
            <a:endParaRPr lang="en-GB"/>
          </a:p>
        </p:txBody>
      </p:sp>
    </p:spTree>
    <p:extLst>
      <p:ext uri="{BB962C8B-B14F-4D97-AF65-F5344CB8AC3E}">
        <p14:creationId xmlns:p14="http://schemas.microsoft.com/office/powerpoint/2010/main" val="2539138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 correct as of 06/11/2017</a:t>
            </a:r>
          </a:p>
          <a:p>
            <a:endParaRPr lang="en-GB" dirty="0"/>
          </a:p>
          <a:p>
            <a:r>
              <a:rPr lang="en-GB" dirty="0"/>
              <a:t>Notice that there are no paid for versions of SQL Server…….this is because this is a public repository </a:t>
            </a:r>
            <a:r>
              <a:rPr lang="en-GB" dirty="0">
                <a:sym typeface="Wingdings" panose="05000000000000000000" pitchFamily="2" charset="2"/>
              </a:rPr>
              <a:t></a:t>
            </a:r>
          </a:p>
          <a:p>
            <a:endParaRPr lang="en-GB" dirty="0">
              <a:sym typeface="Wingdings" panose="05000000000000000000" pitchFamily="2" charset="2"/>
            </a:endParaRPr>
          </a:p>
          <a:p>
            <a:r>
              <a:rPr lang="en-GB" dirty="0">
                <a:sym typeface="Wingdings" panose="05000000000000000000" pitchFamily="2" charset="2"/>
              </a:rPr>
              <a:t>Notice there is nothing pre-2016, MSFT do not support these but there are some publicly available – see Andrew </a:t>
            </a:r>
            <a:r>
              <a:rPr lang="en-GB" dirty="0" err="1">
                <a:sym typeface="Wingdings" panose="05000000000000000000" pitchFamily="2" charset="2"/>
              </a:rPr>
              <a:t>Pruski</a:t>
            </a:r>
            <a:r>
              <a:rPr lang="en-GB" dirty="0">
                <a:sym typeface="Wingdings" panose="05000000000000000000" pitchFamily="2" charset="2"/>
              </a:rPr>
              <a:t> - https://hub.docker.com/u/dbafromthecold/</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51</a:t>
            </a:fld>
            <a:endParaRPr lang="en-GB"/>
          </a:p>
        </p:txBody>
      </p:sp>
    </p:spTree>
    <p:extLst>
      <p:ext uri="{BB962C8B-B14F-4D97-AF65-F5344CB8AC3E}">
        <p14:creationId xmlns:p14="http://schemas.microsoft.com/office/powerpoint/2010/main" val="2353183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a:t>
            </a:r>
            <a:r>
              <a:rPr lang="en-GB" dirty="0" err="1"/>
              <a:t>SQLLinuxDemoTagAndPush</a:t>
            </a:r>
            <a:endParaRPr lang="en-GB" dirty="0"/>
          </a:p>
          <a:p>
            <a:r>
              <a:rPr lang="en-GB" dirty="0"/>
              <a:t>2 - Show tagging of images</a:t>
            </a:r>
          </a:p>
          <a:p>
            <a:r>
              <a:rPr lang="en-GB" dirty="0"/>
              <a:t>3 – Push example to </a:t>
            </a:r>
            <a:r>
              <a:rPr lang="en-GB" dirty="0" err="1"/>
              <a:t>sqlrepository</a:t>
            </a:r>
            <a:r>
              <a:rPr lang="en-GB" dirty="0"/>
              <a:t> on hub.docker.com</a:t>
            </a:r>
          </a:p>
        </p:txBody>
      </p:sp>
      <p:sp>
        <p:nvSpPr>
          <p:cNvPr id="4" name="Slide Number Placeholder 3"/>
          <p:cNvSpPr>
            <a:spLocks noGrp="1"/>
          </p:cNvSpPr>
          <p:nvPr>
            <p:ph type="sldNum" sz="quarter" idx="10"/>
          </p:nvPr>
        </p:nvSpPr>
        <p:spPr/>
        <p:txBody>
          <a:bodyPr/>
          <a:lstStyle/>
          <a:p>
            <a:fld id="{FE47DEE1-DA7C-4917-AEB2-CB1A2FC9590B}" type="slidenum">
              <a:rPr lang="en-GB" smtClean="0"/>
              <a:t>52</a:t>
            </a:fld>
            <a:endParaRPr lang="en-GB"/>
          </a:p>
        </p:txBody>
      </p:sp>
    </p:spTree>
    <p:extLst>
      <p:ext uri="{BB962C8B-B14F-4D97-AF65-F5344CB8AC3E}">
        <p14:creationId xmlns:p14="http://schemas.microsoft.com/office/powerpoint/2010/main" val="3467361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be difficult to troubleshoot</a:t>
            </a:r>
          </a:p>
          <a:p>
            <a:endParaRPr lang="en-GB" dirty="0"/>
          </a:p>
          <a:p>
            <a:r>
              <a:rPr lang="en-GB" dirty="0"/>
              <a:t>Don’t always get errors, especially with Dockerfile, see PID1 shutdown when running Linux shell scripts</a:t>
            </a:r>
          </a:p>
          <a:p>
            <a:endParaRPr lang="en-GB" dirty="0"/>
          </a:p>
          <a:p>
            <a:r>
              <a:rPr lang="en-GB" sz="1200" u="none" strike="noStrike" kern="1200" dirty="0">
                <a:solidFill>
                  <a:schemeClr val="tx1"/>
                </a:solidFill>
                <a:effectLst/>
                <a:latin typeface="+mn-lt"/>
                <a:ea typeface="+mn-ea"/>
                <a:cs typeface="+mn-cs"/>
                <a:hlinkClick r:id="rId3"/>
              </a:rPr>
              <a:t>docker system </a:t>
            </a:r>
            <a:r>
              <a:rPr lang="en-GB" sz="1200" u="none" strike="noStrike" kern="1200" dirty="0" err="1">
                <a:solidFill>
                  <a:schemeClr val="tx1"/>
                </a:solidFill>
                <a:effectLst/>
                <a:latin typeface="+mn-lt"/>
                <a:ea typeface="+mn-ea"/>
                <a:cs typeface="+mn-cs"/>
                <a:hlinkClick r:id="rId3"/>
              </a:rPr>
              <a:t>df</a:t>
            </a:r>
            <a:r>
              <a:rPr lang="en-GB" sz="1200" u="none" strike="noStrike" kern="1200" dirty="0">
                <a:solidFill>
                  <a:schemeClr val="tx1"/>
                </a:solidFill>
                <a:effectLst/>
                <a:latin typeface="+mn-lt"/>
                <a:ea typeface="+mn-ea"/>
                <a:cs typeface="+mn-cs"/>
              </a:rPr>
              <a:t> - </a:t>
            </a:r>
            <a:r>
              <a:rPr lang="en-GB" dirty="0">
                <a:effectLst/>
              </a:rPr>
              <a:t>Show docker disk usage</a:t>
            </a:r>
          </a:p>
          <a:p>
            <a:r>
              <a:rPr lang="en-GB" sz="1200" u="none" strike="noStrike" kern="1200" dirty="0">
                <a:solidFill>
                  <a:schemeClr val="tx1"/>
                </a:solidFill>
                <a:effectLst/>
                <a:latin typeface="+mn-lt"/>
                <a:ea typeface="+mn-ea"/>
                <a:cs typeface="+mn-cs"/>
                <a:hlinkClick r:id="rId4"/>
              </a:rPr>
              <a:t>docker system events</a:t>
            </a:r>
            <a:r>
              <a:rPr lang="en-GB" sz="1200" u="none" strike="noStrike" kern="1200" dirty="0">
                <a:solidFill>
                  <a:schemeClr val="tx1"/>
                </a:solidFill>
                <a:effectLst/>
                <a:latin typeface="+mn-lt"/>
                <a:ea typeface="+mn-ea"/>
                <a:cs typeface="+mn-cs"/>
              </a:rPr>
              <a:t> - </a:t>
            </a:r>
            <a:r>
              <a:rPr lang="en-GB" dirty="0">
                <a:effectLst/>
              </a:rPr>
              <a:t>Get real time events from the server</a:t>
            </a:r>
          </a:p>
          <a:p>
            <a:r>
              <a:rPr lang="en-GB" sz="1200" u="none" strike="noStrike" kern="1200" dirty="0">
                <a:solidFill>
                  <a:schemeClr val="tx1"/>
                </a:solidFill>
                <a:effectLst/>
                <a:latin typeface="+mn-lt"/>
                <a:ea typeface="+mn-ea"/>
                <a:cs typeface="+mn-cs"/>
                <a:hlinkClick r:id="rId5"/>
              </a:rPr>
              <a:t>docker system info</a:t>
            </a:r>
            <a:r>
              <a:rPr lang="en-GB" sz="1200" u="none" strike="noStrike" kern="1200" dirty="0">
                <a:solidFill>
                  <a:schemeClr val="tx1"/>
                </a:solidFill>
                <a:effectLst/>
                <a:latin typeface="+mn-lt"/>
                <a:ea typeface="+mn-ea"/>
                <a:cs typeface="+mn-cs"/>
              </a:rPr>
              <a:t> - </a:t>
            </a:r>
            <a:r>
              <a:rPr lang="en-GB" dirty="0">
                <a:effectLst/>
              </a:rPr>
              <a:t>Display system-wide information</a:t>
            </a:r>
          </a:p>
          <a:p>
            <a:r>
              <a:rPr lang="en-GB" sz="1200" u="none" strike="noStrike" kern="1200" dirty="0">
                <a:solidFill>
                  <a:schemeClr val="tx1"/>
                </a:solidFill>
                <a:effectLst/>
                <a:latin typeface="+mn-lt"/>
                <a:ea typeface="+mn-ea"/>
                <a:cs typeface="+mn-cs"/>
                <a:hlinkClick r:id="rId6"/>
              </a:rPr>
              <a:t>docker system prune</a:t>
            </a:r>
            <a:r>
              <a:rPr lang="en-GB" sz="1200" u="none" strike="noStrike" kern="1200" dirty="0">
                <a:solidFill>
                  <a:schemeClr val="tx1"/>
                </a:solidFill>
                <a:effectLst/>
                <a:latin typeface="+mn-lt"/>
                <a:ea typeface="+mn-ea"/>
                <a:cs typeface="+mn-cs"/>
              </a:rPr>
              <a:t> - </a:t>
            </a:r>
            <a:r>
              <a:rPr lang="en-GB" dirty="0">
                <a:effectLst/>
              </a:rPr>
              <a:t>Remove unused data</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53</a:t>
            </a:fld>
            <a:endParaRPr lang="en-GB"/>
          </a:p>
        </p:txBody>
      </p:sp>
    </p:spTree>
    <p:extLst>
      <p:ext uri="{BB962C8B-B14F-4D97-AF65-F5344CB8AC3E}">
        <p14:creationId xmlns:p14="http://schemas.microsoft.com/office/powerpoint/2010/main" val="42942567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file defines the </a:t>
            </a:r>
            <a:r>
              <a:rPr lang="en-GB" dirty="0"/>
              <a:t>web</a:t>
            </a:r>
            <a:r>
              <a:rPr lang="en-GB" sz="1200" b="0" i="0" kern="1200" dirty="0">
                <a:solidFill>
                  <a:schemeClr val="tx1"/>
                </a:solidFill>
                <a:effectLst/>
                <a:latin typeface="+mn-lt"/>
                <a:ea typeface="+mn-ea"/>
                <a:cs typeface="+mn-cs"/>
              </a:rPr>
              <a:t> and </a:t>
            </a:r>
            <a:r>
              <a:rPr lang="en-GB" dirty="0"/>
              <a:t>database</a:t>
            </a:r>
            <a:r>
              <a:rPr lang="en-GB" sz="1200" b="0" i="0" kern="1200" dirty="0">
                <a:solidFill>
                  <a:schemeClr val="tx1"/>
                </a:solidFill>
                <a:effectLst/>
                <a:latin typeface="+mn-lt"/>
                <a:ea typeface="+mn-ea"/>
                <a:cs typeface="+mn-cs"/>
              </a:rPr>
              <a:t> micro-services, their relationship, the ports they are using, and their specific environment variables.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Can add various other things:</a:t>
            </a:r>
          </a:p>
          <a:p>
            <a:endParaRPr lang="en-GB" sz="1200" b="0" i="0" kern="1200" dirty="0">
              <a:solidFill>
                <a:schemeClr val="tx1"/>
              </a:solidFill>
              <a:effectLst/>
              <a:latin typeface="+mn-lt"/>
              <a:ea typeface="+mn-ea"/>
              <a:cs typeface="+mn-cs"/>
            </a:endParaRPr>
          </a:p>
          <a:p>
            <a:r>
              <a:rPr lang="en-GB" dirty="0"/>
              <a:t>version: '2'</a:t>
            </a:r>
          </a:p>
          <a:p>
            <a:r>
              <a:rPr lang="en-GB" dirty="0"/>
              <a:t>services:</a:t>
            </a:r>
          </a:p>
          <a:p>
            <a:r>
              <a:rPr lang="en-GB" dirty="0"/>
              <a:t> </a:t>
            </a:r>
          </a:p>
          <a:p>
            <a:r>
              <a:rPr lang="en-GB" dirty="0"/>
              <a:t>  </a:t>
            </a:r>
            <a:r>
              <a:rPr lang="en-GB" dirty="0" err="1"/>
              <a:t>sqlserver</a:t>
            </a:r>
            <a:r>
              <a:rPr lang="en-GB" dirty="0"/>
              <a:t>:</a:t>
            </a:r>
          </a:p>
          <a:p>
            <a:r>
              <a:rPr lang="en-GB" dirty="0"/>
              <a:t>    image: </a:t>
            </a:r>
            <a:r>
              <a:rPr lang="en-GB" dirty="0" err="1"/>
              <a:t>microsoft</a:t>
            </a:r>
            <a:r>
              <a:rPr lang="en-GB" dirty="0"/>
              <a:t>/</a:t>
            </a:r>
            <a:r>
              <a:rPr lang="en-GB" dirty="0" err="1"/>
              <a:t>mssql</a:t>
            </a:r>
            <a:r>
              <a:rPr lang="en-GB" dirty="0"/>
              <a:t>-server-windows-express</a:t>
            </a:r>
          </a:p>
          <a:p>
            <a:r>
              <a:rPr lang="en-GB" dirty="0"/>
              <a:t>    </a:t>
            </a:r>
            <a:r>
              <a:rPr lang="en-GB" dirty="0" err="1"/>
              <a:t>container_name</a:t>
            </a:r>
            <a:r>
              <a:rPr lang="en-GB" dirty="0"/>
              <a:t>: sqlserver2</a:t>
            </a:r>
          </a:p>
          <a:p>
            <a:r>
              <a:rPr lang="en-GB" dirty="0"/>
              <a:t>    ports:</a:t>
            </a:r>
          </a:p>
          <a:p>
            <a:r>
              <a:rPr lang="en-GB" dirty="0"/>
              <a:t>      ["1433:1433"]</a:t>
            </a:r>
          </a:p>
          <a:p>
            <a:r>
              <a:rPr lang="en-GB" dirty="0"/>
              <a:t>    volumes:</a:t>
            </a:r>
          </a:p>
          <a:p>
            <a:r>
              <a:rPr lang="en-GB" dirty="0"/>
              <a:t>      - c:\Databases:c:\Databases</a:t>
            </a:r>
          </a:p>
          <a:p>
            <a:r>
              <a:rPr lang="en-GB" dirty="0"/>
              <a:t>    environment:</a:t>
            </a:r>
          </a:p>
          <a:p>
            <a:r>
              <a:rPr lang="en-GB" dirty="0"/>
              <a:t>      </a:t>
            </a:r>
            <a:r>
              <a:rPr lang="en-GB" dirty="0" err="1"/>
              <a:t>sa_password</a:t>
            </a:r>
            <a:r>
              <a:rPr lang="en-GB" dirty="0"/>
              <a:t>: P@ssW0rd</a:t>
            </a:r>
          </a:p>
          <a:p>
            <a:r>
              <a:rPr lang="en-GB" dirty="0"/>
              <a:t>      </a:t>
            </a:r>
            <a:r>
              <a:rPr lang="en-GB" dirty="0" err="1"/>
              <a:t>accept_eula</a:t>
            </a:r>
            <a:r>
              <a:rPr lang="en-GB" dirty="0"/>
              <a:t>: Y</a:t>
            </a:r>
          </a:p>
          <a:p>
            <a:r>
              <a:rPr lang="en-GB" dirty="0"/>
              <a:t>      </a:t>
            </a:r>
            <a:r>
              <a:rPr lang="en-GB" dirty="0" err="1"/>
              <a:t>attach_dbs</a:t>
            </a:r>
            <a:r>
              <a:rPr lang="en-GB" dirty="0"/>
              <a:t>: "[{'</a:t>
            </a:r>
            <a:r>
              <a:rPr lang="en-GB" dirty="0" err="1"/>
              <a:t>dbName</a:t>
            </a:r>
            <a:r>
              <a:rPr lang="en-GB" dirty="0"/>
              <a:t>':'trunk','</a:t>
            </a:r>
            <a:r>
              <a:rPr lang="en-GB" dirty="0" err="1"/>
              <a:t>dbFiles</a:t>
            </a:r>
            <a:r>
              <a:rPr lang="en-GB" dirty="0"/>
              <a:t>':['c:\\\\Databases\\\\trunk.</a:t>
            </a:r>
            <a:r>
              <a:rPr lang="en-GB" dirty="0" err="1"/>
              <a:t>mdf</a:t>
            </a:r>
            <a:r>
              <a:rPr lang="en-GB" dirty="0"/>
              <a:t>','c:\\\\Databases\\\\</a:t>
            </a:r>
            <a:r>
              <a:rPr lang="en-GB" dirty="0" err="1"/>
              <a:t>trunk_Log.ldf</a:t>
            </a:r>
            <a:r>
              <a:rPr lang="en-GB" dirty="0"/>
              <a:t>']}]"</a:t>
            </a:r>
          </a:p>
          <a:p>
            <a:r>
              <a:rPr lang="en-GB" dirty="0"/>
              <a:t>    networks:</a:t>
            </a:r>
          </a:p>
          <a:p>
            <a:r>
              <a:rPr lang="en-GB" dirty="0"/>
              <a:t>      default:</a:t>
            </a:r>
          </a:p>
          <a:p>
            <a:r>
              <a:rPr lang="en-GB" dirty="0"/>
              <a:t>        ipv4_address: 192.168.128.10</a:t>
            </a:r>
          </a:p>
          <a:p>
            <a:r>
              <a:rPr lang="en-GB" dirty="0"/>
              <a:t>        aliases:</a:t>
            </a:r>
          </a:p>
          <a:p>
            <a:r>
              <a:rPr lang="en-GB" dirty="0"/>
              <a:t>          - </a:t>
            </a:r>
            <a:r>
              <a:rPr lang="en-GB" dirty="0" err="1"/>
              <a:t>qsql</a:t>
            </a:r>
            <a:endParaRPr lang="en-GB" dirty="0"/>
          </a:p>
          <a:p>
            <a:r>
              <a:rPr lang="en-GB" dirty="0"/>
              <a:t>  </a:t>
            </a:r>
          </a:p>
          <a:p>
            <a:r>
              <a:rPr lang="en-GB" dirty="0"/>
              <a:t>networks:</a:t>
            </a:r>
          </a:p>
          <a:p>
            <a:r>
              <a:rPr lang="en-GB" dirty="0"/>
              <a:t>  default:</a:t>
            </a:r>
          </a:p>
          <a:p>
            <a:r>
              <a:rPr lang="en-GB" dirty="0"/>
              <a:t>    external:</a:t>
            </a:r>
          </a:p>
          <a:p>
            <a:r>
              <a:rPr lang="en-GB" dirty="0"/>
              <a:t>      name: </a:t>
            </a:r>
            <a:r>
              <a:rPr lang="en-GB" dirty="0" err="1"/>
              <a:t>nat</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54</a:t>
            </a:fld>
            <a:endParaRPr lang="en-GB"/>
          </a:p>
        </p:txBody>
      </p:sp>
    </p:spTree>
    <p:extLst>
      <p:ext uri="{BB962C8B-B14F-4D97-AF65-F5344CB8AC3E}">
        <p14:creationId xmlns:p14="http://schemas.microsoft.com/office/powerpoint/2010/main" val="187435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It’s always the developers fault – isn’t it?</a:t>
            </a:r>
          </a:p>
          <a:p>
            <a:pPr marL="171450" indent="-171450">
              <a:buFontTx/>
              <a:buChar char="-"/>
            </a:pPr>
            <a:r>
              <a:rPr lang="en-GB" dirty="0"/>
              <a:t>Love to blame developers!</a:t>
            </a:r>
          </a:p>
          <a:p>
            <a:pPr marL="171450" indent="-171450">
              <a:buFontTx/>
              <a:buChar char="-"/>
            </a:pPr>
            <a:r>
              <a:rPr lang="en-GB" dirty="0"/>
              <a:t>Well no, this day in age we’re all using source control (ask audience the question), building, deploying so we’re all accountable</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8</a:t>
            </a:fld>
            <a:endParaRPr lang="en-GB"/>
          </a:p>
        </p:txBody>
      </p:sp>
    </p:spTree>
    <p:extLst>
      <p:ext uri="{BB962C8B-B14F-4D97-AF65-F5344CB8AC3E}">
        <p14:creationId xmlns:p14="http://schemas.microsoft.com/office/powerpoint/2010/main" val="277390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b="1" dirty="0"/>
              <a:t>production</a:t>
            </a:r>
            <a:r>
              <a:rPr lang="en-GB" dirty="0"/>
              <a:t>, licensing is at the host level, i.e. each machine or VM which is running Docker. Your Windows licence on the host allows you to run any number of Windows Docker containers on that host. With Windows Server 2016 you get the commercially supported version of Docker included in the licence costs, with support from Microsoft and Docker, Inc.</a:t>
            </a:r>
          </a:p>
          <a:p>
            <a:endParaRPr lang="en-GB" dirty="0"/>
          </a:p>
          <a:p>
            <a:r>
              <a:rPr lang="en-GB" dirty="0"/>
              <a:t>For </a:t>
            </a:r>
            <a:r>
              <a:rPr lang="en-GB" b="1" dirty="0"/>
              <a:t>development</a:t>
            </a:r>
            <a:r>
              <a:rPr lang="en-GB" dirty="0"/>
              <a:t>, Docker for Windows runs on Windows 10 and is free, open-source software. Docker for Windows can also run a Linux VM on your machine, so you can use both Linux and Windows containers in development. Like the server version, your Windows 10 licence allows you to run any number of Windows Docker containers.</a:t>
            </a:r>
          </a:p>
          <a:p>
            <a:endParaRPr lang="en-GB" dirty="0"/>
          </a:p>
          <a:p>
            <a:r>
              <a:rPr lang="en-GB" b="1" dirty="0"/>
              <a:t>Windows admins </a:t>
            </a:r>
            <a:r>
              <a:rPr lang="en-GB" dirty="0"/>
              <a:t>will want a unified platform for managing images and containers. That’s </a:t>
            </a:r>
            <a:r>
              <a:rPr lang="en-GB" dirty="0">
                <a:hlinkClick r:id="rId3"/>
              </a:rPr>
              <a:t>Docker </a:t>
            </a:r>
            <a:r>
              <a:rPr lang="en-GB" dirty="0" err="1">
                <a:hlinkClick r:id="rId3"/>
              </a:rPr>
              <a:t>Datacenter</a:t>
            </a:r>
            <a:r>
              <a:rPr lang="en-GB" dirty="0"/>
              <a:t> which is separately licensed, and will be available for Windows soon.</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55</a:t>
            </a:fld>
            <a:endParaRPr lang="en-GB"/>
          </a:p>
        </p:txBody>
      </p:sp>
    </p:spTree>
    <p:extLst>
      <p:ext uri="{BB962C8B-B14F-4D97-AF65-F5344CB8AC3E}">
        <p14:creationId xmlns:p14="http://schemas.microsoft.com/office/powerpoint/2010/main" val="5292386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b="1" dirty="0"/>
              <a:t>production</a:t>
            </a:r>
            <a:r>
              <a:rPr lang="en-GB" dirty="0"/>
              <a:t>, licensing is at the host level, i.e. each machine or VM which is running Docker. Your Windows licence on the host allows you to run any number of Windows Docker containers on that host. With Windows Server 2016 you get the commercially supported version of Docker included in the licence costs, with support from Microsoft and Docker, Inc.</a:t>
            </a:r>
          </a:p>
          <a:p>
            <a:endParaRPr lang="en-GB" dirty="0"/>
          </a:p>
          <a:p>
            <a:r>
              <a:rPr lang="en-GB" dirty="0"/>
              <a:t>For </a:t>
            </a:r>
            <a:r>
              <a:rPr lang="en-GB" b="1" dirty="0"/>
              <a:t>development</a:t>
            </a:r>
            <a:r>
              <a:rPr lang="en-GB" dirty="0"/>
              <a:t>, Docker for Windows runs on Windows 10 and is free, open-source software. Docker for Windows can also run a Linux VM on your machine, so you can use both Linux and Windows containers in development. Like the server version, your Windows 10 licence allows you to run any number of Windows Docker containers.</a:t>
            </a:r>
          </a:p>
          <a:p>
            <a:endParaRPr lang="en-GB" dirty="0"/>
          </a:p>
          <a:p>
            <a:r>
              <a:rPr lang="en-GB" b="1" dirty="0"/>
              <a:t>Windows admins </a:t>
            </a:r>
            <a:r>
              <a:rPr lang="en-GB" dirty="0"/>
              <a:t>will want a unified platform for managing images and containers. That’s </a:t>
            </a:r>
            <a:r>
              <a:rPr lang="en-GB" dirty="0">
                <a:hlinkClick r:id="rId3"/>
              </a:rPr>
              <a:t>Docker </a:t>
            </a:r>
            <a:r>
              <a:rPr lang="en-GB" dirty="0" err="1">
                <a:hlinkClick r:id="rId3"/>
              </a:rPr>
              <a:t>Datacenter</a:t>
            </a:r>
            <a:r>
              <a:rPr lang="en-GB" dirty="0"/>
              <a:t> which is separately licensed, and will be available for Windows soon.</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56</a:t>
            </a:fld>
            <a:endParaRPr lang="en-GB"/>
          </a:p>
        </p:txBody>
      </p:sp>
    </p:spTree>
    <p:extLst>
      <p:ext uri="{BB962C8B-B14F-4D97-AF65-F5344CB8AC3E}">
        <p14:creationId xmlns:p14="http://schemas.microsoft.com/office/powerpoint/2010/main" val="23544461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b="1" dirty="0"/>
              <a:t>production</a:t>
            </a:r>
            <a:r>
              <a:rPr lang="en-GB" dirty="0"/>
              <a:t>, licensing is at the host level, i.e. each machine or VM which is running Docker. Your Windows licence on the host allows you to run any number of Windows Docker containers on that host. With Windows Server 2016 you get the commercially supported version of Docker included in the licence costs, with support from Microsoft and Docker, Inc.</a:t>
            </a:r>
          </a:p>
          <a:p>
            <a:endParaRPr lang="en-GB" dirty="0"/>
          </a:p>
          <a:p>
            <a:r>
              <a:rPr lang="en-GB" dirty="0"/>
              <a:t>For </a:t>
            </a:r>
            <a:r>
              <a:rPr lang="en-GB" b="1" dirty="0"/>
              <a:t>development</a:t>
            </a:r>
            <a:r>
              <a:rPr lang="en-GB" dirty="0"/>
              <a:t>, Docker for Windows runs on Windows 10 and is free, open-source software. Docker for Windows can also run a Linux VM on your machine, so you can use both Linux and Windows containers in development. Like the server version, your Windows 10 licence allows you to run any number of Windows Docker containers.</a:t>
            </a:r>
          </a:p>
          <a:p>
            <a:endParaRPr lang="en-GB" dirty="0"/>
          </a:p>
          <a:p>
            <a:r>
              <a:rPr lang="en-GB" b="1" dirty="0"/>
              <a:t>Windows admins </a:t>
            </a:r>
            <a:r>
              <a:rPr lang="en-GB" dirty="0"/>
              <a:t>will want a unified platform for managing images and containers. That’s </a:t>
            </a:r>
            <a:r>
              <a:rPr lang="en-GB" dirty="0">
                <a:hlinkClick r:id="rId3"/>
              </a:rPr>
              <a:t>Docker </a:t>
            </a:r>
            <a:r>
              <a:rPr lang="en-GB" dirty="0" err="1">
                <a:hlinkClick r:id="rId3"/>
              </a:rPr>
              <a:t>Datacenter</a:t>
            </a:r>
            <a:r>
              <a:rPr lang="en-GB" dirty="0"/>
              <a:t> which is separately licensed, and will be available for Windows soon.</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57</a:t>
            </a:fld>
            <a:endParaRPr lang="en-GB"/>
          </a:p>
        </p:txBody>
      </p:sp>
    </p:spTree>
    <p:extLst>
      <p:ext uri="{BB962C8B-B14F-4D97-AF65-F5344CB8AC3E}">
        <p14:creationId xmlns:p14="http://schemas.microsoft.com/office/powerpoint/2010/main" val="1681152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Windocks</a:t>
            </a:r>
            <a:r>
              <a:rPr lang="en-GB" dirty="0"/>
              <a:t> requires SQL Server installation on the host</a:t>
            </a:r>
          </a:p>
        </p:txBody>
      </p:sp>
      <p:sp>
        <p:nvSpPr>
          <p:cNvPr id="4" name="Slide Number Placeholder 3"/>
          <p:cNvSpPr>
            <a:spLocks noGrp="1"/>
          </p:cNvSpPr>
          <p:nvPr>
            <p:ph type="sldNum" sz="quarter" idx="10"/>
          </p:nvPr>
        </p:nvSpPr>
        <p:spPr/>
        <p:txBody>
          <a:bodyPr/>
          <a:lstStyle/>
          <a:p>
            <a:fld id="{FE47DEE1-DA7C-4917-AEB2-CB1A2FC9590B}" type="slidenum">
              <a:rPr lang="en-GB" smtClean="0"/>
              <a:t>59</a:t>
            </a:fld>
            <a:endParaRPr lang="en-GB"/>
          </a:p>
        </p:txBody>
      </p:sp>
    </p:spTree>
    <p:extLst>
      <p:ext uri="{BB962C8B-B14F-4D97-AF65-F5344CB8AC3E}">
        <p14:creationId xmlns:p14="http://schemas.microsoft.com/office/powerpoint/2010/main" val="2127873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all still relatively new</a:t>
            </a:r>
          </a:p>
          <a:p>
            <a:r>
              <a:rPr lang="en-GB" dirty="0"/>
              <a:t>MSFT are investing a lot of time and effort into containers, especially for DevOps</a:t>
            </a:r>
          </a:p>
        </p:txBody>
      </p:sp>
      <p:sp>
        <p:nvSpPr>
          <p:cNvPr id="4" name="Slide Number Placeholder 3"/>
          <p:cNvSpPr>
            <a:spLocks noGrp="1"/>
          </p:cNvSpPr>
          <p:nvPr>
            <p:ph type="sldNum" sz="quarter" idx="10"/>
          </p:nvPr>
        </p:nvSpPr>
        <p:spPr/>
        <p:txBody>
          <a:bodyPr/>
          <a:lstStyle/>
          <a:p>
            <a:fld id="{FE47DEE1-DA7C-4917-AEB2-CB1A2FC9590B}" type="slidenum">
              <a:rPr lang="en-GB" smtClean="0"/>
              <a:t>60</a:t>
            </a:fld>
            <a:endParaRPr lang="en-GB"/>
          </a:p>
        </p:txBody>
      </p:sp>
    </p:spTree>
    <p:extLst>
      <p:ext uri="{BB962C8B-B14F-4D97-AF65-F5344CB8AC3E}">
        <p14:creationId xmlns:p14="http://schemas.microsoft.com/office/powerpoint/2010/main" val="34444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Organisations are forced to adapt quickly to new and changing markets</a:t>
            </a:r>
          </a:p>
          <a:p>
            <a:pPr marL="171450" indent="-171450">
              <a:buFontTx/>
              <a:buChar char="-"/>
            </a:pPr>
            <a:r>
              <a:rPr lang="en-GB" dirty="0"/>
              <a:t>Pushing changes out the door as quick as possible to stay ahead of the game</a:t>
            </a:r>
          </a:p>
          <a:p>
            <a:pPr marL="171450" indent="-171450">
              <a:buFontTx/>
              <a:buChar char="-"/>
            </a:pPr>
            <a:endParaRPr lang="en-GB" dirty="0"/>
          </a:p>
          <a:p>
            <a:pPr marL="171450" indent="-171450">
              <a:buFontTx/>
              <a:buChar char="-"/>
            </a:pPr>
            <a:r>
              <a:rPr lang="en-GB" dirty="0"/>
              <a:t>Variances in Environments:</a:t>
            </a:r>
          </a:p>
          <a:p>
            <a:pPr marL="628650" lvl="1" indent="-171450">
              <a:buFontTx/>
              <a:buChar char="-"/>
            </a:pPr>
            <a:r>
              <a:rPr lang="en-GB" dirty="0"/>
              <a:t>Code, system tools, system libraries, settings </a:t>
            </a:r>
          </a:p>
          <a:p>
            <a:pPr marL="171450" lvl="0" indent="-171450">
              <a:buFontTx/>
              <a:buChar char="-"/>
            </a:pPr>
            <a:endParaRPr lang="en-GB" dirty="0"/>
          </a:p>
          <a:p>
            <a:pPr marL="171450" lvl="0" indent="-171450">
              <a:buFontTx/>
              <a:buChar char="-"/>
            </a:pPr>
            <a:r>
              <a:rPr lang="en-GB" dirty="0"/>
              <a:t>CONTAINERS CAN HELP ALLEVIATE THIS ISSUE.</a:t>
            </a:r>
          </a:p>
        </p:txBody>
      </p:sp>
      <p:sp>
        <p:nvSpPr>
          <p:cNvPr id="4" name="Slide Number Placeholder 3"/>
          <p:cNvSpPr>
            <a:spLocks noGrp="1"/>
          </p:cNvSpPr>
          <p:nvPr>
            <p:ph type="sldNum" sz="quarter" idx="10"/>
          </p:nvPr>
        </p:nvSpPr>
        <p:spPr/>
        <p:txBody>
          <a:bodyPr/>
          <a:lstStyle/>
          <a:p>
            <a:fld id="{FE47DEE1-DA7C-4917-AEB2-CB1A2FC9590B}" type="slidenum">
              <a:rPr lang="en-GB" smtClean="0"/>
              <a:t>9</a:t>
            </a:fld>
            <a:endParaRPr lang="en-GB"/>
          </a:p>
        </p:txBody>
      </p:sp>
    </p:spTree>
    <p:extLst>
      <p:ext uri="{BB962C8B-B14F-4D97-AF65-F5344CB8AC3E}">
        <p14:creationId xmlns:p14="http://schemas.microsoft.com/office/powerpoint/2010/main" val="96296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r>
              <a:rPr lang="en-GB" dirty="0"/>
              <a:t>Concept of </a:t>
            </a:r>
            <a:r>
              <a:rPr lang="en-GB" b="1" dirty="0"/>
              <a:t>“Lift and Shift”</a:t>
            </a:r>
          </a:p>
          <a:p>
            <a:pPr marL="171450" indent="-171450" fontAlgn="base">
              <a:buFontTx/>
              <a:buChar char="-"/>
            </a:pPr>
            <a:r>
              <a:rPr lang="en-GB" dirty="0"/>
              <a:t>Sometimes seen as OS virtualisation</a:t>
            </a:r>
          </a:p>
          <a:p>
            <a:pPr marL="171450" indent="-171450" fontAlgn="base">
              <a:buFontTx/>
              <a:buChar char="-"/>
            </a:pPr>
            <a:r>
              <a:rPr lang="en-GB" dirty="0"/>
              <a:t>A container image is a lightweight, stand alone, executable package of a piece of software that includes everything needed to run it</a:t>
            </a:r>
          </a:p>
          <a:p>
            <a:pPr marL="628650" lvl="1" indent="-171450" fontAlgn="base">
              <a:buFontTx/>
              <a:buChar char="-"/>
            </a:pPr>
            <a:r>
              <a:rPr lang="en-GB" dirty="0"/>
              <a:t>Code, system tools, system libraries, settings</a:t>
            </a:r>
          </a:p>
          <a:p>
            <a:pPr marL="171450" lvl="0" indent="-171450" fontAlgn="base">
              <a:buFontTx/>
              <a:buChar char="-"/>
            </a:pPr>
            <a:r>
              <a:rPr lang="en-GB" dirty="0"/>
              <a:t>Available for Linux and Windows based applications, containerised software will always run the same regardless of the environment</a:t>
            </a:r>
          </a:p>
          <a:p>
            <a:pPr marL="171450" lvl="0" indent="-171450" fontAlgn="base">
              <a:buFontTx/>
              <a:buChar char="-"/>
            </a:pPr>
            <a:r>
              <a:rPr lang="en-GB" dirty="0"/>
              <a:t>Containers isolate software from it’s surroundings for example, differences between development and staging environments and help reduce conflicts between teams running different software on the same infrastructure</a:t>
            </a:r>
          </a:p>
          <a:p>
            <a:pPr marL="171450" indent="-171450" fontAlgn="base">
              <a:buFontTx/>
              <a:buChar char="-"/>
            </a:pPr>
            <a:r>
              <a:rPr lang="en-GB" dirty="0"/>
              <a:t>Windows Server Containers are a lightweight operating system virtualization method used to separate applications or services from other services running on the same container host. </a:t>
            </a:r>
          </a:p>
          <a:p>
            <a:pPr marL="171450" indent="-171450" fontAlgn="base">
              <a:buFontTx/>
              <a:buChar char="-"/>
            </a:pPr>
            <a:r>
              <a:rPr lang="en-GB" dirty="0"/>
              <a:t>To enable this, each container has its own view of the operating system, processes, file system, registry, and IP addresses. </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10</a:t>
            </a:fld>
            <a:endParaRPr lang="en-GB"/>
          </a:p>
        </p:txBody>
      </p:sp>
    </p:spTree>
    <p:extLst>
      <p:ext uri="{BB962C8B-B14F-4D97-AF65-F5344CB8AC3E}">
        <p14:creationId xmlns:p14="http://schemas.microsoft.com/office/powerpoint/2010/main" val="346258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1979 – Chroot</a:t>
            </a:r>
          </a:p>
          <a:p>
            <a:pPr marL="628650" lvl="1" indent="-171450">
              <a:buFontTx/>
              <a:buChar char="-"/>
            </a:pPr>
            <a:r>
              <a:rPr lang="en-GB" sz="1200" b="0" i="0" kern="1200" dirty="0">
                <a:solidFill>
                  <a:schemeClr val="tx1"/>
                </a:solidFill>
                <a:effectLst/>
                <a:latin typeface="+mn-lt"/>
                <a:ea typeface="+mn-ea"/>
                <a:cs typeface="+mn-cs"/>
              </a:rPr>
              <a:t>changing the root directory of a process and its children to a new location in the filesystem. This advance was the beginning process isolation: segregating file access for each process</a:t>
            </a:r>
            <a:endParaRPr lang="en-GB" dirty="0"/>
          </a:p>
          <a:p>
            <a:pPr marL="171450" indent="-171450">
              <a:buFontTx/>
              <a:buChar char="-"/>
            </a:pPr>
            <a:r>
              <a:rPr lang="en-GB" dirty="0"/>
              <a:t>2013 - Mention LMCTFY</a:t>
            </a:r>
          </a:p>
          <a:p>
            <a:pPr marL="628650" lvl="1" indent="-171450">
              <a:buFontTx/>
              <a:buChar char="-"/>
            </a:pPr>
            <a:r>
              <a:rPr lang="en-GB" dirty="0"/>
              <a:t>Google creates container for everything, Search, Gmail, Google Docs etc you’re issued a new container!</a:t>
            </a:r>
          </a:p>
          <a:p>
            <a:pPr marL="171450" indent="-171450">
              <a:buFontTx/>
              <a:buChar char="-"/>
            </a:pPr>
            <a:r>
              <a:rPr lang="en-GB" dirty="0"/>
              <a:t>Docker 2013 – </a:t>
            </a:r>
          </a:p>
          <a:p>
            <a:pPr marL="628650" lvl="1" indent="-171450">
              <a:buFontTx/>
              <a:buChar char="-"/>
            </a:pPr>
            <a:r>
              <a:rPr lang="en-GB" dirty="0"/>
              <a:t>Applications rely on a common OS kernel </a:t>
            </a:r>
          </a:p>
          <a:p>
            <a:pPr marL="628650" lvl="1" indent="-171450">
              <a:buFontTx/>
              <a:buChar char="-"/>
            </a:pPr>
            <a:r>
              <a:rPr lang="en-GB" dirty="0"/>
              <a:t>Approach can work only for applications that share the exact OS version.</a:t>
            </a:r>
          </a:p>
          <a:p>
            <a:pPr marL="628650" lvl="1" indent="-171450">
              <a:buFontTx/>
              <a:buChar char="-"/>
            </a:pPr>
            <a:r>
              <a:rPr lang="en-GB" dirty="0"/>
              <a:t>Docker found a way to address this limitation</a:t>
            </a:r>
          </a:p>
          <a:p>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http://blog.aquasec.com/a-brief-history-of-containers-from-1970s-chroot-to-docker-2016</a:t>
            </a:r>
          </a:p>
          <a:p>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11</a:t>
            </a:fld>
            <a:endParaRPr lang="en-GB"/>
          </a:p>
        </p:txBody>
      </p:sp>
    </p:spTree>
    <p:extLst>
      <p:ext uri="{BB962C8B-B14F-4D97-AF65-F5344CB8AC3E}">
        <p14:creationId xmlns:p14="http://schemas.microsoft.com/office/powerpoint/2010/main" val="313879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 Docker Engine, the open source runtime that builds, runs and orchestrates containers.</a:t>
            </a:r>
          </a:p>
          <a:p>
            <a:pPr marL="171450" indent="-171450">
              <a:buFontTx/>
              <a:buChar char="-"/>
            </a:pPr>
            <a:r>
              <a:rPr lang="en-GB" dirty="0"/>
              <a:t>Focuses on Build, Ship, Run</a:t>
            </a:r>
          </a:p>
          <a:p>
            <a:pPr marL="171450" indent="-171450">
              <a:buFontTx/>
              <a:buChar char="-"/>
            </a:pPr>
            <a:r>
              <a:rPr lang="en-GB" dirty="0"/>
              <a:t>Microsoft Partnership 2014, integration with Win 2016 and available on Windows 10 as well as Azure</a:t>
            </a:r>
          </a:p>
          <a:p>
            <a:pPr marL="171450" indent="-171450">
              <a:buFontTx/>
              <a:buChar char="-"/>
            </a:pP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 </a:t>
            </a:r>
            <a:r>
              <a:rPr lang="en-GB" dirty="0"/>
              <a:t>Open Source project setup by</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dotCloud</a:t>
            </a:r>
            <a:r>
              <a:rPr lang="en-GB" sz="1200" b="0" i="0" kern="1200" dirty="0">
                <a:solidFill>
                  <a:schemeClr val="tx1"/>
                </a:solidFill>
                <a:effectLst/>
                <a:latin typeface="+mn-lt"/>
                <a:ea typeface="+mn-ea"/>
                <a:cs typeface="+mn-cs"/>
              </a:rPr>
              <a:t> (PaaS company) in 2010 by </a:t>
            </a:r>
            <a:r>
              <a:rPr lang="en-GB" sz="1400" b="1" i="0" kern="1200" dirty="0">
                <a:solidFill>
                  <a:schemeClr val="tx1"/>
                </a:solidFill>
                <a:effectLst/>
                <a:latin typeface="+mn-lt"/>
                <a:ea typeface="+mn-ea"/>
                <a:cs typeface="+mn-cs"/>
              </a:rPr>
              <a:t>Solomon </a:t>
            </a:r>
            <a:r>
              <a:rPr lang="en-GB" sz="1400" b="1" i="0" kern="1200" dirty="0" err="1">
                <a:solidFill>
                  <a:schemeClr val="tx1"/>
                </a:solidFill>
                <a:effectLst/>
                <a:latin typeface="+mn-lt"/>
                <a:ea typeface="+mn-ea"/>
                <a:cs typeface="+mn-cs"/>
              </a:rPr>
              <a:t>Hykes</a:t>
            </a:r>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On September 19, 2013, </a:t>
            </a:r>
            <a:r>
              <a:rPr lang="en-GB" sz="1200" b="0" i="0" kern="1200" dirty="0" err="1">
                <a:solidFill>
                  <a:schemeClr val="tx1"/>
                </a:solidFill>
                <a:effectLst/>
                <a:latin typeface="+mn-lt"/>
                <a:ea typeface="+mn-ea"/>
                <a:cs typeface="+mn-cs"/>
              </a:rPr>
              <a:t>dotCloud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3" tooltip="Red Hat"/>
              </a:rPr>
              <a:t>Red Hat</a:t>
            </a:r>
            <a:r>
              <a:rPr lang="en-GB" sz="1200" b="0" i="0" kern="1200" dirty="0">
                <a:solidFill>
                  <a:schemeClr val="tx1"/>
                </a:solidFill>
                <a:effectLst/>
                <a:latin typeface="+mn-lt"/>
                <a:ea typeface="+mn-ea"/>
                <a:cs typeface="+mn-cs"/>
              </a:rPr>
              <a:t> announced an </a:t>
            </a:r>
            <a:r>
              <a:rPr lang="en-GB" sz="1200" b="1" i="0" kern="1200" dirty="0">
                <a:solidFill>
                  <a:schemeClr val="tx1"/>
                </a:solidFill>
                <a:effectLst/>
                <a:latin typeface="+mn-lt"/>
                <a:ea typeface="+mn-ea"/>
                <a:cs typeface="+mn-cs"/>
              </a:rPr>
              <a:t>alliance</a:t>
            </a:r>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 On October 29, 2013 </a:t>
            </a:r>
            <a:r>
              <a:rPr lang="en-GB" sz="1200" b="0" i="0" kern="1200" dirty="0" err="1">
                <a:solidFill>
                  <a:schemeClr val="tx1"/>
                </a:solidFill>
                <a:effectLst/>
                <a:latin typeface="+mn-lt"/>
                <a:ea typeface="+mn-ea"/>
                <a:cs typeface="+mn-cs"/>
              </a:rPr>
              <a:t>dotCloud</a:t>
            </a:r>
            <a:r>
              <a:rPr lang="en-GB" sz="1200" b="0" i="0" kern="1200" dirty="0">
                <a:solidFill>
                  <a:schemeClr val="tx1"/>
                </a:solidFill>
                <a:effectLst/>
                <a:latin typeface="+mn-lt"/>
                <a:ea typeface="+mn-ea"/>
                <a:cs typeface="+mn-cs"/>
              </a:rPr>
              <a:t>, Inc was renamed to Docker, Inc.</a:t>
            </a:r>
          </a:p>
          <a:p>
            <a:endParaRPr lang="en-GB" dirty="0"/>
          </a:p>
          <a:p>
            <a:endParaRPr lang="en-GB" dirty="0"/>
          </a:p>
          <a:p>
            <a:endParaRPr lang="en-GB" dirty="0"/>
          </a:p>
          <a:p>
            <a:r>
              <a:rPr lang="en-GB" sz="1200" b="0" i="0" kern="1200" dirty="0">
                <a:solidFill>
                  <a:schemeClr val="tx1"/>
                </a:solidFill>
                <a:effectLst/>
                <a:latin typeface="+mn-lt"/>
                <a:ea typeface="+mn-ea"/>
                <a:cs typeface="+mn-cs"/>
              </a:rPr>
              <a:t>Containerized applications share a common operating system kernel, eliminating the need for each instance to run on its own separate operating system. An application can be deployed in a matter of seconds and </a:t>
            </a:r>
            <a:r>
              <a:rPr lang="en-GB" sz="1200" b="0" i="0" u="none" strike="noStrike" kern="1200" dirty="0">
                <a:solidFill>
                  <a:schemeClr val="tx1"/>
                </a:solidFill>
                <a:effectLst/>
                <a:latin typeface="+mn-lt"/>
                <a:ea typeface="+mn-ea"/>
                <a:cs typeface="+mn-cs"/>
                <a:hlinkClick r:id="rId4"/>
              </a:rPr>
              <a:t>using fewer resources</a:t>
            </a:r>
            <a:r>
              <a:rPr lang="en-GB" sz="1200" b="0" i="0" kern="1200" dirty="0">
                <a:solidFill>
                  <a:schemeClr val="tx1"/>
                </a:solidFill>
                <a:effectLst/>
                <a:latin typeface="+mn-lt"/>
                <a:ea typeface="+mn-ea"/>
                <a:cs typeface="+mn-cs"/>
              </a:rPr>
              <a:t> than with hypervisor-based virtualization.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However, since the applications all rely on a common OS kernel, this approach can work only for applications that share the exact OS version. Docker found a way to </a:t>
            </a:r>
            <a:r>
              <a:rPr lang="en-GB" sz="1200" b="0" i="0" u="none" strike="noStrike" kern="1200" dirty="0">
                <a:solidFill>
                  <a:schemeClr val="tx1"/>
                </a:solidFill>
                <a:effectLst/>
                <a:latin typeface="+mn-lt"/>
                <a:ea typeface="+mn-ea"/>
                <a:cs typeface="+mn-cs"/>
                <a:hlinkClick r:id="rId5"/>
              </a:rPr>
              <a:t>address this limitation</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Docker was released as an open source </a:t>
            </a:r>
            <a:r>
              <a:rPr lang="en-GB" sz="1200" b="0" i="0" u="none" strike="noStrike" kern="1200" dirty="0">
                <a:solidFill>
                  <a:schemeClr val="tx1"/>
                </a:solidFill>
                <a:effectLst/>
                <a:latin typeface="+mn-lt"/>
                <a:ea typeface="+mn-ea"/>
                <a:cs typeface="+mn-cs"/>
                <a:hlinkClick r:id="rId6"/>
              </a:rPr>
              <a:t>project by </a:t>
            </a:r>
            <a:r>
              <a:rPr lang="en-GB" sz="1200" b="0" i="0" u="none" strike="noStrike" kern="1200" dirty="0" err="1">
                <a:solidFill>
                  <a:schemeClr val="tx1"/>
                </a:solidFill>
                <a:effectLst/>
                <a:latin typeface="+mn-lt"/>
                <a:ea typeface="+mn-ea"/>
                <a:cs typeface="+mn-cs"/>
                <a:hlinkClick r:id="rId6"/>
              </a:rPr>
              <a:t>dotCloud</a:t>
            </a:r>
            <a:r>
              <a:rPr lang="en-GB" sz="1200" b="0" i="0" kern="1200" dirty="0">
                <a:solidFill>
                  <a:schemeClr val="tx1"/>
                </a:solidFill>
                <a:effectLst/>
                <a:latin typeface="+mn-lt"/>
                <a:ea typeface="+mn-ea"/>
                <a:cs typeface="+mn-cs"/>
              </a:rPr>
              <a:t>, a platform as a service company, in 2013. Docker relies on Linux kernel features, such as namespaces and </a:t>
            </a:r>
            <a:r>
              <a:rPr lang="en-GB" sz="1200" b="0" i="0" kern="1200" dirty="0" err="1">
                <a:solidFill>
                  <a:schemeClr val="tx1"/>
                </a:solidFill>
                <a:effectLst/>
                <a:latin typeface="+mn-lt"/>
                <a:ea typeface="+mn-ea"/>
                <a:cs typeface="+mn-cs"/>
              </a:rPr>
              <a:t>cgroups</a:t>
            </a:r>
            <a:r>
              <a:rPr lang="en-GB" sz="1200" b="0" i="0" kern="1200" dirty="0">
                <a:solidFill>
                  <a:schemeClr val="tx1"/>
                </a:solidFill>
                <a:effectLst/>
                <a:latin typeface="+mn-lt"/>
                <a:ea typeface="+mn-ea"/>
                <a:cs typeface="+mn-cs"/>
              </a:rPr>
              <a:t>, to ensure resource isolation and to package an application along with its dependencies. This packaging of the dependencies enables an application to run as expected across different Linux operating systems—supporting a level of portability that allows a developer to write an application in any language and then easily move it from a laptop to a test or </a:t>
            </a:r>
            <a:r>
              <a:rPr lang="en-GB" sz="1200" b="0" i="0" u="none" strike="noStrike" kern="1200" dirty="0">
                <a:solidFill>
                  <a:schemeClr val="tx1"/>
                </a:solidFill>
                <a:effectLst/>
                <a:latin typeface="+mn-lt"/>
                <a:ea typeface="+mn-ea"/>
                <a:cs typeface="+mn-cs"/>
                <a:hlinkClick r:id="rId7"/>
              </a:rPr>
              <a:t>production server</a:t>
            </a:r>
            <a:r>
              <a:rPr lang="en-GB" sz="1200" b="0" i="0" kern="1200" dirty="0">
                <a:solidFill>
                  <a:schemeClr val="tx1"/>
                </a:solidFill>
                <a:effectLst/>
                <a:latin typeface="+mn-lt"/>
                <a:ea typeface="+mn-ea"/>
                <a:cs typeface="+mn-cs"/>
              </a:rPr>
              <a:t>—regardless of the underlying </a:t>
            </a:r>
            <a:r>
              <a:rPr lang="en-GB" sz="1200" b="0" i="0" u="none" strike="noStrike" kern="1200" dirty="0">
                <a:solidFill>
                  <a:schemeClr val="tx1"/>
                </a:solidFill>
                <a:effectLst/>
                <a:latin typeface="+mn-lt"/>
                <a:ea typeface="+mn-ea"/>
                <a:cs typeface="+mn-cs"/>
                <a:hlinkClick r:id="rId8"/>
              </a:rPr>
              <a:t>Linux distribution</a:t>
            </a:r>
            <a:r>
              <a:rPr lang="en-GB" sz="1200" b="0" i="0" kern="1200" dirty="0">
                <a:solidFill>
                  <a:schemeClr val="tx1"/>
                </a:solidFill>
                <a:effectLst/>
                <a:latin typeface="+mn-lt"/>
                <a:ea typeface="+mn-ea"/>
                <a:cs typeface="+mn-cs"/>
              </a:rPr>
              <a:t>. It’s this portability that’s piqued the interest of developers and systems administrators alike.</a:t>
            </a:r>
            <a:endParaRPr lang="en-GB" dirty="0"/>
          </a:p>
        </p:txBody>
      </p:sp>
      <p:sp>
        <p:nvSpPr>
          <p:cNvPr id="4" name="Slide Number Placeholder 3"/>
          <p:cNvSpPr>
            <a:spLocks noGrp="1"/>
          </p:cNvSpPr>
          <p:nvPr>
            <p:ph type="sldNum" sz="quarter" idx="10"/>
          </p:nvPr>
        </p:nvSpPr>
        <p:spPr/>
        <p:txBody>
          <a:bodyPr/>
          <a:lstStyle/>
          <a:p>
            <a:fld id="{FE47DEE1-DA7C-4917-AEB2-CB1A2FC9590B}" type="slidenum">
              <a:rPr lang="en-GB" smtClean="0"/>
              <a:t>12</a:t>
            </a:fld>
            <a:endParaRPr lang="en-GB"/>
          </a:p>
        </p:txBody>
      </p:sp>
    </p:spTree>
    <p:extLst>
      <p:ext uri="{BB962C8B-B14F-4D97-AF65-F5344CB8AC3E}">
        <p14:creationId xmlns:p14="http://schemas.microsoft.com/office/powerpoint/2010/main" val="197753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684B-44A6-4682-8350-CDD640451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4A9345-E90A-4AA8-98BF-AF72D1018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E7A250E-6493-4A2D-B00B-F69E70CC0B64}"/>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DB317D69-3B13-4BD3-AE2D-4EDF9446EC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41D30A-2B24-4BD7-9D45-7BE11967ADC6}"/>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284465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6EBD-E2CA-4D64-882D-A38E904CB4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868F52-1164-4AF0-BDE0-354960FF84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9D508E-9779-4319-B6EB-6BE529EBC732}"/>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F6CE9C21-D663-4BE8-981B-3000AEE4F6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CF4296-4B96-44C5-9ECC-97B75CC99675}"/>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415287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78415-A71C-4449-826B-FC1505A9D0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3FA27E-7722-4944-97AF-348704EBBA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0861D4-13D6-4BCC-9AAE-ACC141BC18CE}"/>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C304E7A6-F930-41CC-96DD-39BD1089AE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25D4C8-5CBA-4D70-9527-6F095A49CB83}"/>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87152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844F-A87D-4F04-BD30-F64E9CDF8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D0BE52-383B-431F-8D0D-E0EC280A2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C52129-41CE-49AF-991B-45529C3ED071}"/>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B7D7A6C7-A52F-4548-ABBD-202E3B62D3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74361E-406F-41F5-9F2C-F6B10FAC6C0F}"/>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255676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1902-D59E-4751-8EAA-0FE579972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5F9D08-9525-4E35-9A00-D4D942250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384CA4-202B-43C8-B8BA-2B0AF63FAD09}"/>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2D7B9F2C-3E5C-4A84-86B4-E23420EEB9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1B6165-0B2C-4F19-BFC6-DE2B2157A5A9}"/>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337043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A154-7809-4745-89E0-86B5B549F3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D01D76-4BEC-4DB6-8C2C-532B17BFBA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514627-59C8-480D-8741-9B72266ADA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85CD81-A6C1-40CE-B92A-8A5441993B50}"/>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6" name="Footer Placeholder 5">
            <a:extLst>
              <a:ext uri="{FF2B5EF4-FFF2-40B4-BE49-F238E27FC236}">
                <a16:creationId xmlns:a16="http://schemas.microsoft.com/office/drawing/2014/main" id="{8B6E92AF-DAC3-45FC-BCFC-5FC5446A99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5835A3-3D61-4295-8EC5-BF82B6506A65}"/>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343885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B72C-D68B-4CE4-B494-BD6B2C6918A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6DF6FE-1778-448B-A7AB-581F3221E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7A3A10-F161-484E-9021-A69BDDD6FB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DFC989-CAB3-4782-BFE9-507BF1D79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A864E1-CA1E-4C2C-9B5E-2C3DD82CF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06970A-7860-4DC8-90EE-7A70E335EC15}"/>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8" name="Footer Placeholder 7">
            <a:extLst>
              <a:ext uri="{FF2B5EF4-FFF2-40B4-BE49-F238E27FC236}">
                <a16:creationId xmlns:a16="http://schemas.microsoft.com/office/drawing/2014/main" id="{6FDE13A3-BC90-4E29-97AE-B9E7DE4A82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7E52A4-7E8B-4E6D-87F2-DBACBD056DAD}"/>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37034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DE89-DC9F-427D-AF9F-3E2C94A541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B3B495-12E1-45CD-B650-239A25EB95EC}"/>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4" name="Footer Placeholder 3">
            <a:extLst>
              <a:ext uri="{FF2B5EF4-FFF2-40B4-BE49-F238E27FC236}">
                <a16:creationId xmlns:a16="http://schemas.microsoft.com/office/drawing/2014/main" id="{64231432-DE0E-4FD2-8554-65AA8075BD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D5E760-82DC-4063-9C16-2AF8ED5CD35A}"/>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124539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0DF95-BC0E-4CE3-8E99-3A9918A25CCE}"/>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3" name="Footer Placeholder 2">
            <a:extLst>
              <a:ext uri="{FF2B5EF4-FFF2-40B4-BE49-F238E27FC236}">
                <a16:creationId xmlns:a16="http://schemas.microsoft.com/office/drawing/2014/main" id="{5E06E5ED-9CC6-493E-93FC-4019836F55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E2649E5-D0CA-42A5-84BC-D0689F76F3E1}"/>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18354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2E88-665D-44AD-86F8-1A3024E47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B0AE6D-3999-4420-8929-59161A5ED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639BE4-A706-4A81-BF56-E4B0B939B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729533-8662-4394-8534-79F6AEE2C10B}"/>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6" name="Footer Placeholder 5">
            <a:extLst>
              <a:ext uri="{FF2B5EF4-FFF2-40B4-BE49-F238E27FC236}">
                <a16:creationId xmlns:a16="http://schemas.microsoft.com/office/drawing/2014/main" id="{D4223C32-8525-4D47-AB25-AFB137E8BE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A8C296-77AC-4BCB-86AC-3955CDF869F1}"/>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257827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A035-A45F-4094-A841-481A96D6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F5825F-0B45-4310-B351-442BFD040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C11B9A-7079-41F0-8E86-29ED3EBF4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E6A182-A294-491A-8D54-03F02F5B11A0}"/>
              </a:ext>
            </a:extLst>
          </p:cNvPr>
          <p:cNvSpPr>
            <a:spLocks noGrp="1"/>
          </p:cNvSpPr>
          <p:nvPr>
            <p:ph type="dt" sz="half" idx="10"/>
          </p:nvPr>
        </p:nvSpPr>
        <p:spPr/>
        <p:txBody>
          <a:bodyPr/>
          <a:lstStyle/>
          <a:p>
            <a:fld id="{F70DB3F9-19C1-4E32-BCF2-FDD5D25156EA}" type="datetimeFigureOut">
              <a:rPr lang="en-GB" smtClean="0"/>
              <a:t>25/04/2018</a:t>
            </a:fld>
            <a:endParaRPr lang="en-GB"/>
          </a:p>
        </p:txBody>
      </p:sp>
      <p:sp>
        <p:nvSpPr>
          <p:cNvPr id="6" name="Footer Placeholder 5">
            <a:extLst>
              <a:ext uri="{FF2B5EF4-FFF2-40B4-BE49-F238E27FC236}">
                <a16:creationId xmlns:a16="http://schemas.microsoft.com/office/drawing/2014/main" id="{637672A0-92B2-4BC4-9C84-2486850906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3C4743-7A83-4EED-9529-C39DD3D59E2E}"/>
              </a:ext>
            </a:extLst>
          </p:cNvPr>
          <p:cNvSpPr>
            <a:spLocks noGrp="1"/>
          </p:cNvSpPr>
          <p:nvPr>
            <p:ph type="sldNum" sz="quarter" idx="12"/>
          </p:nvPr>
        </p:nvSpPr>
        <p:spPr/>
        <p:txBody>
          <a:bodyPr/>
          <a:lstStyle/>
          <a:p>
            <a:fld id="{5C52D0E5-6D22-41F8-8E37-DF4CAECCC7E2}" type="slidenum">
              <a:rPr lang="en-GB" smtClean="0"/>
              <a:t>‹#›</a:t>
            </a:fld>
            <a:endParaRPr lang="en-GB"/>
          </a:p>
        </p:txBody>
      </p:sp>
    </p:spTree>
    <p:extLst>
      <p:ext uri="{BB962C8B-B14F-4D97-AF65-F5344CB8AC3E}">
        <p14:creationId xmlns:p14="http://schemas.microsoft.com/office/powerpoint/2010/main" val="124386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8692F-3D7B-4AB4-9F5D-F8475719B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20041B-A9B8-45BF-A7A8-6460CC846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43C01D-DD28-4716-9AD6-F455889C2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DB3F9-19C1-4E32-BCF2-FDD5D25156EA}" type="datetimeFigureOut">
              <a:rPr lang="en-GB" smtClean="0"/>
              <a:t>25/04/2018</a:t>
            </a:fld>
            <a:endParaRPr lang="en-GB"/>
          </a:p>
        </p:txBody>
      </p:sp>
      <p:sp>
        <p:nvSpPr>
          <p:cNvPr id="5" name="Footer Placeholder 4">
            <a:extLst>
              <a:ext uri="{FF2B5EF4-FFF2-40B4-BE49-F238E27FC236}">
                <a16:creationId xmlns:a16="http://schemas.microsoft.com/office/drawing/2014/main" id="{7EF55C6E-B5A3-4428-BABD-89D9BF62F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4087E7-A7E2-438D-A466-10CCAFB66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2D0E5-6D22-41F8-8E37-DF4CAECCC7E2}" type="slidenum">
              <a:rPr lang="en-GB" smtClean="0"/>
              <a:t>‹#›</a:t>
            </a:fld>
            <a:endParaRPr lang="en-GB"/>
          </a:p>
        </p:txBody>
      </p:sp>
    </p:spTree>
    <p:extLst>
      <p:ext uri="{BB962C8B-B14F-4D97-AF65-F5344CB8AC3E}">
        <p14:creationId xmlns:p14="http://schemas.microsoft.com/office/powerpoint/2010/main" val="208854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ocker.com/what-contain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imple.wikipedia.org/wiki/Kernel_(computer_scie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2.png"/><Relationship Id="rId7" Type="http://schemas.openxmlformats.org/officeDocument/2006/relationships/hyperlink" Target="http://github.com/SQLGeordie"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www.chrisjarrintaylor.co.uk/" TargetMode="External"/><Relationship Id="rId5" Type="http://schemas.openxmlformats.org/officeDocument/2006/relationships/hyperlink" Target="mailto:chris.taylor@jarrinconsultancy.com" TargetMode="External"/><Relationship Id="rId4" Type="http://schemas.openxmlformats.org/officeDocument/2006/relationships/hyperlink" Target="http://twitter.com/sqlgeordi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docker.com/what-contain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ocker.com/community-edition#/download"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giftsforlearning.com/wp/tough-questions-with-no-good-answers-whats-a-parent-to-do/"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hub.docker.com/u/dbafromthecold/"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ocs.docker.com/docker-for-windows/troubleshoot/"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docker.com/pricin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log.docker.com/2017/01/docker-windows-server-image2docker/" TargetMode="External"/><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Microsoft/mssql-docker"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sabin.io/blog/sql-server-container-performanc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slideshare.net/Docker/docker-101-nov-2016?next_slideshow=2" TargetMode="External"/><Relationship Id="rId2" Type="http://schemas.openxmlformats.org/officeDocument/2006/relationships/hyperlink" Target="https://blogs.technet.microsoft.com/dataplatforminsider/2016/12/16/sql-server-on-linux-how-introduction/" TargetMode="External"/><Relationship Id="rId1" Type="http://schemas.openxmlformats.org/officeDocument/2006/relationships/slideLayout" Target="../slideLayouts/slideLayout2.xml"/><Relationship Id="rId5" Type="http://schemas.openxmlformats.org/officeDocument/2006/relationships/hyperlink" Target="https://docs.microsoft.com/en-us/virtualization/windowscontainers/quick-start/quick-start-windows-10" TargetMode="External"/><Relationship Id="rId4" Type="http://schemas.openxmlformats.org/officeDocument/2006/relationships/hyperlink" Target="https://www.simple-talk.com/sysadmin/virtualization/working-windows-containers-docker-basics/"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earchsqlserver.techtarget.com/tip/Use-these-commands-to-deploy-SQL-Server-Docker-containers" TargetMode="External"/><Relationship Id="rId3" Type="http://schemas.openxmlformats.org/officeDocument/2006/relationships/hyperlink" Target="https://blog.sixeyed.com/windows-containers-and-docker-5-things-you-need-to-know/" TargetMode="External"/><Relationship Id="rId7" Type="http://schemas.openxmlformats.org/officeDocument/2006/relationships/hyperlink" Target="https://roadtoalm.com/2017/01/06/running-a-linux-sql-server-in-a-docker-container/" TargetMode="External"/><Relationship Id="rId2" Type="http://schemas.openxmlformats.org/officeDocument/2006/relationships/hyperlink" Target="https://www.slideshare.net/dotCloud/docker-intro-november?next_slideshow=1" TargetMode="External"/><Relationship Id="rId1" Type="http://schemas.openxmlformats.org/officeDocument/2006/relationships/slideLayout" Target="../slideLayouts/slideLayout2.xml"/><Relationship Id="rId6" Type="http://schemas.openxmlformats.org/officeDocument/2006/relationships/hyperlink" Target="https://docs.microsoft.com/en-us/sql/linux/sql-server-linux-setup-docker" TargetMode="External"/><Relationship Id="rId5" Type="http://schemas.openxmlformats.org/officeDocument/2006/relationships/hyperlink" Target="https://mathaywardhill.com/2017/04/12/installing-sql-server-vnext-on-linux-using-docker-on-windows-10/" TargetMode="External"/><Relationship Id="rId4" Type="http://schemas.openxmlformats.org/officeDocument/2006/relationships/hyperlink" Target="https://blog.docker.com/2017/01/docker-windows-server-image2docker/"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paper.li/e-1483951345?read=http://thedatafarm.com/data-access/mashup-sql-server-on-linux-in-docker-on-a-mac-with-visual-studio-code/" TargetMode="External"/><Relationship Id="rId3" Type="http://schemas.openxmlformats.org/officeDocument/2006/relationships/hyperlink" Target="https://www.windocks.com/blog-2/Windows-Containers-at-Work" TargetMode="External"/><Relationship Id="rId7" Type="http://schemas.openxmlformats.org/officeDocument/2006/relationships/hyperlink" Target="http://itproguru.com/expert/2016/10/docker-create-container-change-container-save-as-new-image-and-connect-to-container/" TargetMode="External"/><Relationship Id="rId2" Type="http://schemas.openxmlformats.org/officeDocument/2006/relationships/hyperlink" Target="https://www.youtube.com/watch?v=ycCK1EyJG6Y" TargetMode="External"/><Relationship Id="rId1" Type="http://schemas.openxmlformats.org/officeDocument/2006/relationships/slideLayout" Target="../slideLayouts/slideLayout2.xml"/><Relationship Id="rId6" Type="http://schemas.openxmlformats.org/officeDocument/2006/relationships/hyperlink" Target="http://stackoverflow.com/questions/41984399/denied-requested-access-to-the-resource-is-denied-docker/42403423" TargetMode="External"/><Relationship Id="rId5" Type="http://schemas.openxmlformats.org/officeDocument/2006/relationships/hyperlink" Target="https://facility9.com/2017/01/how-do-i-update-my-sql-server-docker-container/" TargetMode="External"/><Relationship Id="rId10" Type="http://schemas.openxmlformats.org/officeDocument/2006/relationships/hyperlink" Target="https://www.richard-banks.org/2017/03/connecting-to-sql-on-docker.html" TargetMode="External"/><Relationship Id="rId4" Type="http://schemas.openxmlformats.org/officeDocument/2006/relationships/hyperlink" Target="https://sabin.io/blog/sql-server-container-performance/" TargetMode="External"/><Relationship Id="rId9" Type="http://schemas.openxmlformats.org/officeDocument/2006/relationships/hyperlink" Target="http://www.tricksofthetrades.net/2016/03/14/docker-data-volumes/"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www.youtube.com/watch?v=wCTTHhehJbU" TargetMode="External"/><Relationship Id="rId3" Type="http://schemas.openxmlformats.org/officeDocument/2006/relationships/hyperlink" Target="https://hyper-v.nu/archives/hvredevoort/2015/05/nested-hypervisor-in-windows-server-vnext/" TargetMode="External"/><Relationship Id="rId7" Type="http://schemas.openxmlformats.org/officeDocument/2006/relationships/hyperlink" Target="https://www.youtube.com/watch?v=YFl2mCHdv24" TargetMode="External"/><Relationship Id="rId2" Type="http://schemas.openxmlformats.org/officeDocument/2006/relationships/hyperlink" Target="https://www.simple-talk.com/sysadmin/virtualization/working-windows-containers-docker-stride/?utm_source=simpletalk&amp;utm_medium=pubemail&amp;utm_content=20170512-slota2&amp;utm_term=simpletalkmain" TargetMode="External"/><Relationship Id="rId1" Type="http://schemas.openxmlformats.org/officeDocument/2006/relationships/slideLayout" Target="../slideLayouts/slideLayout2.xml"/><Relationship Id="rId6" Type="http://schemas.openxmlformats.org/officeDocument/2006/relationships/hyperlink" Target="https://www.youtube.com/watch?v=PbiYll21Jxg" TargetMode="External"/><Relationship Id="rId5" Type="http://schemas.openxmlformats.org/officeDocument/2006/relationships/hyperlink" Target="https://www.slideshare.net/Docker/windows-server-and-docker-the-internals-behind-bringing-docker-and-containers-to-windows-by-taylor-brown-and-john-starks" TargetMode="External"/><Relationship Id="rId4" Type="http://schemas.openxmlformats.org/officeDocument/2006/relationships/hyperlink" Target="https://blogs.technet.microsoft.com/uktechnet/2016/01/11/windows-containers-what-they-are-and-how-they-wor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dn.geekwire.com/wp-content/uploads/2012/02/nerd-bigstock_Extreme_Computer_Nerd_1520708.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944"/>
          <a:stretch/>
        </p:blipFill>
        <p:spPr>
          <a:xfrm>
            <a:off x="97105" y="709411"/>
            <a:ext cx="5959546" cy="5424351"/>
          </a:xfrm>
          <a:prstGeom prst="rect">
            <a:avLst/>
          </a:prstGeom>
        </p:spPr>
      </p:pic>
      <p:sp>
        <p:nvSpPr>
          <p:cNvPr id="2" name="Title 1"/>
          <p:cNvSpPr>
            <a:spLocks noGrp="1"/>
          </p:cNvSpPr>
          <p:nvPr>
            <p:ph type="ctrTitle"/>
          </p:nvPr>
        </p:nvSpPr>
        <p:spPr>
          <a:xfrm>
            <a:off x="5785805" y="2779309"/>
            <a:ext cx="6170715" cy="1545391"/>
          </a:xfrm>
          <a:noFill/>
        </p:spPr>
        <p:txBody>
          <a:bodyPr>
            <a:normAutofit/>
          </a:bodyPr>
          <a:lstStyle/>
          <a:p>
            <a:pPr algn="l"/>
            <a:r>
              <a:rPr lang="en-GB" sz="4400" b="1"/>
              <a:t>Introduction to Containers</a:t>
            </a:r>
            <a:endParaRPr lang="en-GB" sz="4400" b="1" dirty="0"/>
          </a:p>
        </p:txBody>
      </p:sp>
      <p:sp>
        <p:nvSpPr>
          <p:cNvPr id="3" name="Subtitle 2"/>
          <p:cNvSpPr>
            <a:spLocks noGrp="1"/>
          </p:cNvSpPr>
          <p:nvPr>
            <p:ph type="subTitle" idx="1"/>
          </p:nvPr>
        </p:nvSpPr>
        <p:spPr>
          <a:xfrm>
            <a:off x="5785805" y="4330063"/>
            <a:ext cx="3343690" cy="457693"/>
          </a:xfrm>
          <a:noFill/>
        </p:spPr>
        <p:txBody>
          <a:bodyPr>
            <a:normAutofit fontScale="92500"/>
          </a:bodyPr>
          <a:lstStyle/>
          <a:p>
            <a:pPr algn="l"/>
            <a:r>
              <a:rPr lang="en-GB" sz="2000" dirty="0"/>
              <a:t>SQL Server On Linux and Docker</a:t>
            </a:r>
          </a:p>
        </p:txBody>
      </p:sp>
    </p:spTree>
    <p:extLst>
      <p:ext uri="{BB962C8B-B14F-4D97-AF65-F5344CB8AC3E}">
        <p14:creationId xmlns:p14="http://schemas.microsoft.com/office/powerpoint/2010/main" val="86553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solidFill>
                  <a:schemeClr val="accent1"/>
                </a:solidFill>
              </a:rPr>
              <a:t>What are Containers</a:t>
            </a:r>
          </a:p>
        </p:txBody>
      </p:sp>
      <p:sp>
        <p:nvSpPr>
          <p:cNvPr id="3" name="Content Placeholder 2"/>
          <p:cNvSpPr>
            <a:spLocks noGrp="1"/>
          </p:cNvSpPr>
          <p:nvPr>
            <p:ph idx="1"/>
          </p:nvPr>
        </p:nvSpPr>
        <p:spPr>
          <a:xfrm>
            <a:off x="838200" y="1825625"/>
            <a:ext cx="10515600" cy="2722099"/>
          </a:xfrm>
        </p:spPr>
        <p:txBody>
          <a:bodyPr>
            <a:normAutofit/>
          </a:bodyPr>
          <a:lstStyle/>
          <a:p>
            <a:pPr fontAlgn="base"/>
            <a:r>
              <a:rPr lang="en-GB" dirty="0"/>
              <a:t>Next evolution in virtualisation </a:t>
            </a:r>
          </a:p>
          <a:p>
            <a:pPr fontAlgn="base"/>
            <a:r>
              <a:rPr lang="en-GB" dirty="0"/>
              <a:t>Lightweight, stand alone, executable package of a piece of software</a:t>
            </a:r>
          </a:p>
          <a:p>
            <a:pPr lvl="1" fontAlgn="base"/>
            <a:r>
              <a:rPr lang="en-GB" dirty="0"/>
              <a:t>Separation of applications or services on the same container host</a:t>
            </a:r>
          </a:p>
          <a:p>
            <a:pPr lvl="1"/>
            <a:r>
              <a:rPr lang="en-GB" dirty="0"/>
              <a:t>Isolated, resource controlled, and portable operating environment</a:t>
            </a:r>
          </a:p>
          <a:p>
            <a:r>
              <a:rPr lang="en-GB" dirty="0"/>
              <a:t>Enables true independence between applications / infrastructure / developers / IT ops </a:t>
            </a:r>
          </a:p>
          <a:p>
            <a:endParaRPr lang="en-GB" dirty="0"/>
          </a:p>
          <a:p>
            <a:endParaRPr lang="en-GB" dirty="0"/>
          </a:p>
          <a:p>
            <a:pPr marL="0" indent="0">
              <a:buNone/>
            </a:pPr>
            <a:endParaRPr lang="en-GB" dirty="0"/>
          </a:p>
          <a:p>
            <a:pPr fontAlgn="base"/>
            <a:endParaRPr lang="en-GB" dirty="0"/>
          </a:p>
          <a:p>
            <a:endParaRPr lang="en-GB" dirty="0"/>
          </a:p>
        </p:txBody>
      </p:sp>
      <p:sp>
        <p:nvSpPr>
          <p:cNvPr id="4" name="TextBox 3"/>
          <p:cNvSpPr txBox="1"/>
          <p:nvPr/>
        </p:nvSpPr>
        <p:spPr>
          <a:xfrm>
            <a:off x="1351370" y="4682661"/>
            <a:ext cx="9589062" cy="1800493"/>
          </a:xfrm>
          <a:prstGeom prst="rect">
            <a:avLst/>
          </a:prstGeom>
          <a:noFill/>
        </p:spPr>
        <p:txBody>
          <a:bodyPr wrap="square" rtlCol="0">
            <a:spAutoFit/>
          </a:bodyPr>
          <a:lstStyle/>
          <a:p>
            <a:pPr algn="ctr"/>
            <a:r>
              <a:rPr lang="en-GB" sz="2800" dirty="0">
                <a:solidFill>
                  <a:schemeClr val="accent5">
                    <a:lumMod val="75000"/>
                  </a:schemeClr>
                </a:solidFill>
              </a:rPr>
              <a:t>“</a:t>
            </a:r>
            <a:r>
              <a:rPr lang="en-GB" sz="2800" i="1" dirty="0">
                <a:solidFill>
                  <a:schemeClr val="accent5">
                    <a:lumMod val="75000"/>
                  </a:schemeClr>
                </a:solidFill>
              </a:rPr>
              <a:t>Basically, a container is an isolated place where an application can run without affecting the rest of the system, and without the system affecting the application.” </a:t>
            </a:r>
          </a:p>
          <a:p>
            <a:pPr algn="ctr"/>
            <a:endParaRPr lang="en-GB" sz="900" dirty="0"/>
          </a:p>
          <a:p>
            <a:pPr algn="ctr"/>
            <a:r>
              <a:rPr lang="en-GB" sz="900" dirty="0">
                <a:hlinkClick r:id="rId3"/>
              </a:rPr>
              <a:t>https://docs.microsoft.com/en-us/virtualization/windowscontainers/quick-start/</a:t>
            </a:r>
            <a:endParaRPr lang="en-GB" sz="900" dirty="0"/>
          </a:p>
          <a:p>
            <a:pPr algn="ctr"/>
            <a:endParaRPr lang="en-GB" sz="900" dirty="0"/>
          </a:p>
        </p:txBody>
      </p:sp>
    </p:spTree>
    <p:extLst>
      <p:ext uri="{BB962C8B-B14F-4D97-AF65-F5344CB8AC3E}">
        <p14:creationId xmlns:p14="http://schemas.microsoft.com/office/powerpoint/2010/main" val="72615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solidFill>
                  <a:schemeClr val="accent1"/>
                </a:solidFill>
              </a:rPr>
              <a:t>Container History</a:t>
            </a:r>
          </a:p>
        </p:txBody>
      </p:sp>
      <p:sp>
        <p:nvSpPr>
          <p:cNvPr id="3" name="Content Placeholder 2"/>
          <p:cNvSpPr>
            <a:spLocks noGrp="1"/>
          </p:cNvSpPr>
          <p:nvPr>
            <p:ph idx="1"/>
          </p:nvPr>
        </p:nvSpPr>
        <p:spPr>
          <a:xfrm>
            <a:off x="838200" y="1506071"/>
            <a:ext cx="10515600" cy="4670892"/>
          </a:xfrm>
        </p:spPr>
        <p:txBody>
          <a:bodyPr>
            <a:normAutofit fontScale="77500" lnSpcReduction="20000"/>
          </a:bodyPr>
          <a:lstStyle/>
          <a:p>
            <a:r>
              <a:rPr lang="en-GB" dirty="0"/>
              <a:t>1979 – Unix v7 (chroot)</a:t>
            </a:r>
          </a:p>
          <a:p>
            <a:r>
              <a:rPr lang="en-GB" dirty="0"/>
              <a:t>2000 – FreeBSD Jails</a:t>
            </a:r>
          </a:p>
          <a:p>
            <a:r>
              <a:rPr lang="en-GB" dirty="0"/>
              <a:t>2001 – Linux </a:t>
            </a:r>
            <a:r>
              <a:rPr lang="en-GB" dirty="0" err="1"/>
              <a:t>VServer</a:t>
            </a:r>
            <a:endParaRPr lang="en-GB" dirty="0"/>
          </a:p>
          <a:p>
            <a:r>
              <a:rPr lang="en-GB" dirty="0"/>
              <a:t>2004 – Oracle Solaris Containers</a:t>
            </a:r>
          </a:p>
          <a:p>
            <a:r>
              <a:rPr lang="en-GB" dirty="0"/>
              <a:t>2005 – Open </a:t>
            </a:r>
            <a:r>
              <a:rPr lang="en-GB" dirty="0" err="1"/>
              <a:t>Virtuzzo</a:t>
            </a:r>
            <a:endParaRPr lang="en-GB" dirty="0"/>
          </a:p>
          <a:p>
            <a:r>
              <a:rPr lang="en-GB" dirty="0"/>
              <a:t>2006 – Process Containers</a:t>
            </a:r>
          </a:p>
          <a:p>
            <a:r>
              <a:rPr lang="en-GB" dirty="0"/>
              <a:t>2008 – Linux Containers (LXC)</a:t>
            </a:r>
          </a:p>
          <a:p>
            <a:r>
              <a:rPr lang="en-GB" dirty="0"/>
              <a:t>2011 – Cloud Foundry Warden</a:t>
            </a:r>
          </a:p>
          <a:p>
            <a:r>
              <a:rPr lang="en-GB" dirty="0"/>
              <a:t>2013 – Let Me Contain That For You (LMCTFY)</a:t>
            </a:r>
          </a:p>
          <a:p>
            <a:r>
              <a:rPr lang="en-GB" dirty="0"/>
              <a:t>2013 – Docker and the Future </a:t>
            </a:r>
          </a:p>
          <a:p>
            <a:r>
              <a:rPr lang="en-GB" dirty="0"/>
              <a:t>2015 – VMWare vSphere and Container Integration (Project Bonneville)</a:t>
            </a:r>
          </a:p>
          <a:p>
            <a:pPr lvl="3"/>
            <a:r>
              <a:rPr lang="en-GB" sz="2300" dirty="0"/>
              <a:t>Hybrid virtualisation with vSphere and </a:t>
            </a:r>
            <a:r>
              <a:rPr lang="en-GB" sz="2300" dirty="0" err="1"/>
              <a:t>vCloud</a:t>
            </a:r>
            <a:r>
              <a:rPr lang="en-GB" sz="2300" dirty="0"/>
              <a:t> Director</a:t>
            </a:r>
          </a:p>
          <a:p>
            <a:r>
              <a:rPr lang="en-GB" dirty="0"/>
              <a:t>2016 – Windows Server 2016 and Windows 10 (Pro/Anniversary) support</a:t>
            </a:r>
          </a:p>
          <a:p>
            <a:endParaRPr lang="en-GB" dirty="0"/>
          </a:p>
        </p:txBody>
      </p:sp>
      <p:sp>
        <p:nvSpPr>
          <p:cNvPr id="4" name="TextBox 3"/>
          <p:cNvSpPr txBox="1"/>
          <p:nvPr/>
        </p:nvSpPr>
        <p:spPr>
          <a:xfrm>
            <a:off x="906905" y="6325849"/>
            <a:ext cx="6663128" cy="230832"/>
          </a:xfrm>
          <a:prstGeom prst="rect">
            <a:avLst/>
          </a:prstGeom>
          <a:noFill/>
        </p:spPr>
        <p:txBody>
          <a:bodyPr wrap="square" rtlCol="0">
            <a:spAutoFit/>
          </a:bodyPr>
          <a:lstStyle/>
          <a:p>
            <a:r>
              <a:rPr lang="en-GB" sz="900" dirty="0"/>
              <a:t>http://blog.aquasec.com/a-brief-history-of-containers-from-1970s-chroot-to-docker-2016</a:t>
            </a:r>
          </a:p>
        </p:txBody>
      </p:sp>
      <p:sp>
        <p:nvSpPr>
          <p:cNvPr id="5" name="Rectangle 4">
            <a:extLst>
              <a:ext uri="{FF2B5EF4-FFF2-40B4-BE49-F238E27FC236}">
                <a16:creationId xmlns:a16="http://schemas.microsoft.com/office/drawing/2014/main" id="{B849D122-8941-4A5E-B3F9-A8435F638D71}"/>
              </a:ext>
            </a:extLst>
          </p:cNvPr>
          <p:cNvSpPr/>
          <p:nvPr/>
        </p:nvSpPr>
        <p:spPr>
          <a:xfrm>
            <a:off x="779228" y="1466316"/>
            <a:ext cx="3220278" cy="3335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70C4F26-799A-47E5-AF69-14764263DF54}"/>
              </a:ext>
            </a:extLst>
          </p:cNvPr>
          <p:cNvSpPr/>
          <p:nvPr/>
        </p:nvSpPr>
        <p:spPr>
          <a:xfrm>
            <a:off x="838199" y="4725314"/>
            <a:ext cx="3773557" cy="3335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F02D705B-CCC4-4339-9347-CD6124DFA7C6}"/>
              </a:ext>
            </a:extLst>
          </p:cNvPr>
          <p:cNvSpPr/>
          <p:nvPr/>
        </p:nvSpPr>
        <p:spPr>
          <a:xfrm>
            <a:off x="838198" y="5734848"/>
            <a:ext cx="8679513" cy="3335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5202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619"/>
            <a:ext cx="10515600" cy="1325563"/>
          </a:xfrm>
        </p:spPr>
        <p:txBody>
          <a:bodyPr/>
          <a:lstStyle/>
          <a:p>
            <a:r>
              <a:rPr lang="en-GB">
                <a:solidFill>
                  <a:schemeClr val="accent1"/>
                </a:solidFill>
              </a:rPr>
              <a:t>What is Docker?</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6480" y="1262357"/>
            <a:ext cx="6579039" cy="5440797"/>
          </a:xfrm>
        </p:spPr>
      </p:pic>
    </p:spTree>
    <p:extLst>
      <p:ext uri="{BB962C8B-B14F-4D97-AF65-F5344CB8AC3E}">
        <p14:creationId xmlns:p14="http://schemas.microsoft.com/office/powerpoint/2010/main" val="83235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infographic image">
            <a:extLst>
              <a:ext uri="{FF2B5EF4-FFF2-40B4-BE49-F238E27FC236}">
                <a16:creationId xmlns:a16="http://schemas.microsoft.com/office/drawing/2014/main" id="{37D703D6-C551-49F9-B062-4E090D723D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7697" y="515192"/>
            <a:ext cx="9876605" cy="5827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EC8BCA-5561-4184-8734-43B55FBF47D5}"/>
              </a:ext>
            </a:extLst>
          </p:cNvPr>
          <p:cNvSpPr txBox="1"/>
          <p:nvPr/>
        </p:nvSpPr>
        <p:spPr>
          <a:xfrm>
            <a:off x="7689273" y="6342808"/>
            <a:ext cx="3976254" cy="230832"/>
          </a:xfrm>
          <a:prstGeom prst="rect">
            <a:avLst/>
          </a:prstGeom>
          <a:noFill/>
        </p:spPr>
        <p:txBody>
          <a:bodyPr wrap="square" rtlCol="0">
            <a:spAutoFit/>
          </a:bodyPr>
          <a:lstStyle/>
          <a:p>
            <a:pPr algn="r"/>
            <a:r>
              <a:rPr lang="en-GB" sz="900" dirty="0">
                <a:hlinkClick r:id="rId4"/>
              </a:rPr>
              <a:t>https://www.docker.com/what-container</a:t>
            </a:r>
            <a:endParaRPr lang="en-GB" sz="900" dirty="0"/>
          </a:p>
        </p:txBody>
      </p:sp>
    </p:spTree>
    <p:extLst>
      <p:ext uri="{BB962C8B-B14F-4D97-AF65-F5344CB8AC3E}">
        <p14:creationId xmlns:p14="http://schemas.microsoft.com/office/powerpoint/2010/main" val="367830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9BE6-00FF-434D-9542-F90806B0479A}"/>
              </a:ext>
            </a:extLst>
          </p:cNvPr>
          <p:cNvSpPr>
            <a:spLocks noGrp="1"/>
          </p:cNvSpPr>
          <p:nvPr>
            <p:ph type="title"/>
          </p:nvPr>
        </p:nvSpPr>
        <p:spPr/>
        <p:txBody>
          <a:bodyPr/>
          <a:lstStyle/>
          <a:p>
            <a:r>
              <a:rPr lang="en-GB" dirty="0">
                <a:solidFill>
                  <a:schemeClr val="accent1"/>
                </a:solidFill>
              </a:rPr>
              <a:t>Kernel</a:t>
            </a:r>
            <a:endParaRPr lang="en-GB" dirty="0"/>
          </a:p>
        </p:txBody>
      </p:sp>
      <p:sp>
        <p:nvSpPr>
          <p:cNvPr id="3" name="Content Placeholder 2">
            <a:extLst>
              <a:ext uri="{FF2B5EF4-FFF2-40B4-BE49-F238E27FC236}">
                <a16:creationId xmlns:a16="http://schemas.microsoft.com/office/drawing/2014/main" id="{C50EF59F-257B-448F-B5C4-6F8A9241C504}"/>
              </a:ext>
            </a:extLst>
          </p:cNvPr>
          <p:cNvSpPr>
            <a:spLocks noGrp="1"/>
          </p:cNvSpPr>
          <p:nvPr>
            <p:ph idx="1"/>
          </p:nvPr>
        </p:nvSpPr>
        <p:spPr>
          <a:xfrm>
            <a:off x="838200" y="1825625"/>
            <a:ext cx="10515600" cy="2347364"/>
          </a:xfrm>
        </p:spPr>
        <p:txBody>
          <a:bodyPr/>
          <a:lstStyle/>
          <a:p>
            <a:r>
              <a:rPr lang="en-GB" dirty="0"/>
              <a:t>The core of the OS</a:t>
            </a:r>
          </a:p>
          <a:p>
            <a:r>
              <a:rPr lang="en-GB" dirty="0"/>
              <a:t>Application requests will go through this </a:t>
            </a:r>
          </a:p>
          <a:p>
            <a:r>
              <a:rPr lang="en-GB" dirty="0"/>
              <a:t>Controls everything from access to the HDD to memory management</a:t>
            </a:r>
          </a:p>
          <a:p>
            <a:r>
              <a:rPr lang="en-GB" dirty="0"/>
              <a:t>Runs in it’s own memory space</a:t>
            </a:r>
          </a:p>
        </p:txBody>
      </p:sp>
      <p:sp>
        <p:nvSpPr>
          <p:cNvPr id="4" name="TextBox 3">
            <a:extLst>
              <a:ext uri="{FF2B5EF4-FFF2-40B4-BE49-F238E27FC236}">
                <a16:creationId xmlns:a16="http://schemas.microsoft.com/office/drawing/2014/main" id="{EDA1ABDE-4E91-4B7E-A976-29FFCC151579}"/>
              </a:ext>
            </a:extLst>
          </p:cNvPr>
          <p:cNvSpPr txBox="1"/>
          <p:nvPr/>
        </p:nvSpPr>
        <p:spPr>
          <a:xfrm>
            <a:off x="838200" y="4239491"/>
            <a:ext cx="10515600" cy="954107"/>
          </a:xfrm>
          <a:prstGeom prst="rect">
            <a:avLst/>
          </a:prstGeom>
          <a:noFill/>
        </p:spPr>
        <p:txBody>
          <a:bodyPr wrap="square" rtlCol="0">
            <a:spAutoFit/>
          </a:bodyPr>
          <a:lstStyle/>
          <a:p>
            <a:pPr algn="ctr"/>
            <a:r>
              <a:rPr lang="en-GB" sz="2800" i="1" dirty="0">
                <a:solidFill>
                  <a:schemeClr val="accent5">
                    <a:lumMod val="75000"/>
                  </a:schemeClr>
                </a:solidFill>
              </a:rPr>
              <a:t>“It can be thought of as the program which controls all other programs on the computer”</a:t>
            </a:r>
          </a:p>
        </p:txBody>
      </p:sp>
      <p:sp>
        <p:nvSpPr>
          <p:cNvPr id="5" name="TextBox 4">
            <a:extLst>
              <a:ext uri="{FF2B5EF4-FFF2-40B4-BE49-F238E27FC236}">
                <a16:creationId xmlns:a16="http://schemas.microsoft.com/office/drawing/2014/main" id="{443D8BFC-8C32-41CB-9738-723D243D27D0}"/>
              </a:ext>
            </a:extLst>
          </p:cNvPr>
          <p:cNvSpPr txBox="1"/>
          <p:nvPr/>
        </p:nvSpPr>
        <p:spPr>
          <a:xfrm>
            <a:off x="838200" y="6262043"/>
            <a:ext cx="6435436" cy="230832"/>
          </a:xfrm>
          <a:prstGeom prst="rect">
            <a:avLst/>
          </a:prstGeom>
          <a:noFill/>
        </p:spPr>
        <p:txBody>
          <a:bodyPr wrap="square" rtlCol="0">
            <a:spAutoFit/>
          </a:bodyPr>
          <a:lstStyle/>
          <a:p>
            <a:r>
              <a:rPr lang="en-GB" sz="900" dirty="0">
                <a:hlinkClick r:id="rId3"/>
              </a:rPr>
              <a:t>https://simple.wikipedia.org/wiki/Kernel_(computer_science)</a:t>
            </a:r>
            <a:endParaRPr lang="en-GB" sz="900" dirty="0"/>
          </a:p>
        </p:txBody>
      </p:sp>
    </p:spTree>
    <p:extLst>
      <p:ext uri="{BB962C8B-B14F-4D97-AF65-F5344CB8AC3E}">
        <p14:creationId xmlns:p14="http://schemas.microsoft.com/office/powerpoint/2010/main" val="364958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Container Terminology – The Basics</a:t>
            </a:r>
          </a:p>
        </p:txBody>
      </p:sp>
      <p:sp>
        <p:nvSpPr>
          <p:cNvPr id="3" name="Content Placeholder 2"/>
          <p:cNvSpPr>
            <a:spLocks noGrp="1"/>
          </p:cNvSpPr>
          <p:nvPr>
            <p:ph idx="1"/>
          </p:nvPr>
        </p:nvSpPr>
        <p:spPr>
          <a:xfrm>
            <a:off x="838200" y="1593273"/>
            <a:ext cx="10688782" cy="4899602"/>
          </a:xfrm>
        </p:spPr>
        <p:txBody>
          <a:bodyPr>
            <a:normAutofit fontScale="92500" lnSpcReduction="20000"/>
          </a:bodyPr>
          <a:lstStyle/>
          <a:p>
            <a:r>
              <a:rPr lang="en-GB" b="1" dirty="0">
                <a:solidFill>
                  <a:schemeClr val="accent2"/>
                </a:solidFill>
              </a:rPr>
              <a:t>Container Host</a:t>
            </a:r>
            <a:r>
              <a:rPr lang="en-GB" dirty="0">
                <a:solidFill>
                  <a:schemeClr val="accent2"/>
                </a:solidFill>
              </a:rPr>
              <a:t> </a:t>
            </a:r>
          </a:p>
          <a:p>
            <a:pPr lvl="1"/>
            <a:r>
              <a:rPr lang="en-GB" dirty="0"/>
              <a:t>Physical or Virtual computer system configured with the Windows Container feature.</a:t>
            </a:r>
          </a:p>
          <a:p>
            <a:r>
              <a:rPr lang="en-GB" b="1" dirty="0">
                <a:solidFill>
                  <a:schemeClr val="accent2"/>
                </a:solidFill>
              </a:rPr>
              <a:t>Container OS Image</a:t>
            </a:r>
          </a:p>
          <a:p>
            <a:pPr lvl="1"/>
            <a:r>
              <a:rPr lang="en-GB" dirty="0"/>
              <a:t>Containers are deployed from images. The container OS image is the first layer in potentially many image layers that make up a container. This image provides the operating system environment.</a:t>
            </a:r>
          </a:p>
          <a:p>
            <a:r>
              <a:rPr lang="en-GB" b="1" dirty="0">
                <a:solidFill>
                  <a:schemeClr val="accent2"/>
                </a:solidFill>
              </a:rPr>
              <a:t>Container Image</a:t>
            </a:r>
          </a:p>
          <a:p>
            <a:pPr lvl="1"/>
            <a:r>
              <a:rPr lang="en-GB" dirty="0"/>
              <a:t>A container image contains the base operating system, application, and all application dependencies needed to quickly deploy a container. </a:t>
            </a:r>
          </a:p>
          <a:p>
            <a:r>
              <a:rPr lang="en-GB" b="1" dirty="0">
                <a:solidFill>
                  <a:schemeClr val="accent2"/>
                </a:solidFill>
              </a:rPr>
              <a:t>Container Registry</a:t>
            </a:r>
          </a:p>
          <a:p>
            <a:pPr lvl="1"/>
            <a:r>
              <a:rPr lang="en-GB" dirty="0"/>
              <a:t>Container images are stored in a container registry, and can be downloaded on demand.</a:t>
            </a:r>
          </a:p>
          <a:p>
            <a:r>
              <a:rPr lang="en-GB" b="1" dirty="0">
                <a:solidFill>
                  <a:schemeClr val="accent2"/>
                </a:solidFill>
              </a:rPr>
              <a:t>Dockerfile</a:t>
            </a:r>
          </a:p>
          <a:p>
            <a:pPr lvl="1"/>
            <a:r>
              <a:rPr lang="en-GB" dirty="0" err="1"/>
              <a:t>Dockerfiles</a:t>
            </a:r>
            <a:r>
              <a:rPr lang="en-GB" dirty="0"/>
              <a:t> are used to automate the creation of container images.</a:t>
            </a:r>
          </a:p>
          <a:p>
            <a:endParaRPr lang="en-GB" dirty="0"/>
          </a:p>
        </p:txBody>
      </p:sp>
    </p:spTree>
    <p:extLst>
      <p:ext uri="{BB962C8B-B14F-4D97-AF65-F5344CB8AC3E}">
        <p14:creationId xmlns:p14="http://schemas.microsoft.com/office/powerpoint/2010/main" val="275637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Container Overview</a:t>
            </a:r>
          </a:p>
        </p:txBody>
      </p:sp>
      <p:pic>
        <p:nvPicPr>
          <p:cNvPr id="4" name="Picture 3">
            <a:extLst>
              <a:ext uri="{FF2B5EF4-FFF2-40B4-BE49-F238E27FC236}">
                <a16:creationId xmlns:a16="http://schemas.microsoft.com/office/drawing/2014/main" id="{9474AB66-4D0F-489B-96CB-CD740F255353}"/>
              </a:ext>
            </a:extLst>
          </p:cNvPr>
          <p:cNvPicPr/>
          <p:nvPr/>
        </p:nvPicPr>
        <p:blipFill rotWithShape="1">
          <a:blip r:embed="rId3">
            <a:extLst>
              <a:ext uri="{28A0092B-C50C-407E-A947-70E740481C1C}">
                <a14:useLocalDpi xmlns:a14="http://schemas.microsoft.com/office/drawing/2010/main" val="0"/>
              </a:ext>
            </a:extLst>
          </a:blip>
          <a:srcRect l="1655" t="29032" r="3516"/>
          <a:stretch/>
        </p:blipFill>
        <p:spPr bwMode="auto">
          <a:xfrm>
            <a:off x="1780673" y="1690688"/>
            <a:ext cx="8630654" cy="4800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4457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Pros</a:t>
            </a:r>
          </a:p>
        </p:txBody>
      </p:sp>
      <p:sp>
        <p:nvSpPr>
          <p:cNvPr id="3" name="Content Placeholder 2"/>
          <p:cNvSpPr>
            <a:spLocks noGrp="1"/>
          </p:cNvSpPr>
          <p:nvPr>
            <p:ph idx="1"/>
          </p:nvPr>
        </p:nvSpPr>
        <p:spPr>
          <a:xfrm>
            <a:off x="838200" y="1651585"/>
            <a:ext cx="10910454" cy="4841290"/>
          </a:xfrm>
        </p:spPr>
        <p:txBody>
          <a:bodyPr>
            <a:normAutofit fontScale="92500" lnSpcReduction="20000"/>
          </a:bodyPr>
          <a:lstStyle/>
          <a:p>
            <a:r>
              <a:rPr lang="en-GB" dirty="0">
                <a:solidFill>
                  <a:schemeClr val="accent2"/>
                </a:solidFill>
              </a:rPr>
              <a:t>Consolidation:</a:t>
            </a:r>
          </a:p>
          <a:p>
            <a:pPr lvl="1"/>
            <a:r>
              <a:rPr lang="en-GB" dirty="0"/>
              <a:t>Average container size can be very small (</a:t>
            </a:r>
            <a:r>
              <a:rPr lang="en-GB" b="1" dirty="0"/>
              <a:t>Not Windows/SQL Server - ~12GB</a:t>
            </a:r>
            <a:r>
              <a:rPr lang="en-GB" dirty="0"/>
              <a:t>)</a:t>
            </a:r>
          </a:p>
          <a:p>
            <a:pPr lvl="1"/>
            <a:r>
              <a:rPr lang="en-GB" dirty="0"/>
              <a:t>Less Resource Intensive</a:t>
            </a:r>
          </a:p>
          <a:p>
            <a:pPr lvl="1"/>
            <a:r>
              <a:rPr lang="en-GB" dirty="0"/>
              <a:t>Server can host significantly more containers than virtual machines.</a:t>
            </a:r>
          </a:p>
          <a:p>
            <a:r>
              <a:rPr lang="en-GB" dirty="0">
                <a:solidFill>
                  <a:schemeClr val="accent2"/>
                </a:solidFill>
              </a:rPr>
              <a:t>Low Cost:</a:t>
            </a:r>
          </a:p>
          <a:p>
            <a:pPr lvl="1"/>
            <a:r>
              <a:rPr lang="en-GB" dirty="0"/>
              <a:t>Potentially decrease your operating cost (less servers, less staff) and your development cost (develop for one consistent runtime environment).</a:t>
            </a:r>
          </a:p>
          <a:p>
            <a:r>
              <a:rPr lang="en-GB" dirty="0">
                <a:solidFill>
                  <a:schemeClr val="accent2"/>
                </a:solidFill>
              </a:rPr>
              <a:t>Speed:</a:t>
            </a:r>
          </a:p>
          <a:p>
            <a:pPr lvl="1"/>
            <a:r>
              <a:rPr lang="en-GB" dirty="0"/>
              <a:t>Can spin up in seconds</a:t>
            </a:r>
          </a:p>
          <a:p>
            <a:pPr lvl="1"/>
            <a:r>
              <a:rPr lang="en-GB" dirty="0"/>
              <a:t>Decrease the time needed for development, testing, and deployment of applications and services</a:t>
            </a:r>
          </a:p>
          <a:p>
            <a:r>
              <a:rPr lang="en-GB" dirty="0">
                <a:solidFill>
                  <a:schemeClr val="accent2"/>
                </a:solidFill>
              </a:rPr>
              <a:t>Consistency:</a:t>
            </a:r>
          </a:p>
          <a:p>
            <a:pPr lvl="1"/>
            <a:r>
              <a:rPr lang="en-GB" dirty="0"/>
              <a:t>Simplify deployments, no difference between running your application locally, on a test server, or in production.</a:t>
            </a:r>
          </a:p>
          <a:p>
            <a:pPr lvl="1"/>
            <a:r>
              <a:rPr lang="en-GB" dirty="0"/>
              <a:t>Great option for microservices, DevOps and continuous deployment.</a:t>
            </a:r>
          </a:p>
        </p:txBody>
      </p:sp>
    </p:spTree>
    <p:extLst>
      <p:ext uri="{BB962C8B-B14F-4D97-AF65-F5344CB8AC3E}">
        <p14:creationId xmlns:p14="http://schemas.microsoft.com/office/powerpoint/2010/main" val="367607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Cons</a:t>
            </a:r>
          </a:p>
        </p:txBody>
      </p:sp>
      <p:sp>
        <p:nvSpPr>
          <p:cNvPr id="3" name="Content Placeholder 2"/>
          <p:cNvSpPr>
            <a:spLocks noGrp="1"/>
          </p:cNvSpPr>
          <p:nvPr>
            <p:ph idx="1"/>
          </p:nvPr>
        </p:nvSpPr>
        <p:spPr>
          <a:xfrm>
            <a:off x="838200" y="1524000"/>
            <a:ext cx="10515600" cy="4966447"/>
          </a:xfrm>
        </p:spPr>
        <p:txBody>
          <a:bodyPr>
            <a:normAutofit/>
          </a:bodyPr>
          <a:lstStyle/>
          <a:p>
            <a:r>
              <a:rPr lang="en-GB" dirty="0">
                <a:solidFill>
                  <a:schemeClr val="accent2"/>
                </a:solidFill>
              </a:rPr>
              <a:t>Security:</a:t>
            </a:r>
          </a:p>
          <a:p>
            <a:pPr lvl="1"/>
            <a:r>
              <a:rPr lang="en-GB" dirty="0"/>
              <a:t>Sharing of the Kernel / OS Components means less isolation</a:t>
            </a:r>
          </a:p>
          <a:p>
            <a:pPr lvl="2"/>
            <a:r>
              <a:rPr lang="en-GB" dirty="0"/>
              <a:t>Hyper-V Containers can help here</a:t>
            </a:r>
          </a:p>
          <a:p>
            <a:r>
              <a:rPr lang="en-GB" dirty="0">
                <a:solidFill>
                  <a:schemeClr val="accent2"/>
                </a:solidFill>
              </a:rPr>
              <a:t>OS Flexibility:</a:t>
            </a:r>
          </a:p>
          <a:p>
            <a:pPr lvl="1"/>
            <a:r>
              <a:rPr lang="en-GB" dirty="0"/>
              <a:t>Becoming less of an issue with Windows Integration and the Docker </a:t>
            </a:r>
            <a:r>
              <a:rPr lang="en-GB" dirty="0" err="1"/>
              <a:t>CLi</a:t>
            </a:r>
            <a:r>
              <a:rPr lang="en-GB" dirty="0"/>
              <a:t>.</a:t>
            </a:r>
          </a:p>
          <a:p>
            <a:r>
              <a:rPr lang="en-GB" dirty="0">
                <a:solidFill>
                  <a:schemeClr val="accent2"/>
                </a:solidFill>
              </a:rPr>
              <a:t>Networking:</a:t>
            </a:r>
          </a:p>
          <a:p>
            <a:pPr lvl="1"/>
            <a:r>
              <a:rPr lang="en-GB" dirty="0"/>
              <a:t>Can be tricky</a:t>
            </a:r>
          </a:p>
          <a:p>
            <a:pPr lvl="1"/>
            <a:r>
              <a:rPr lang="en-GB" dirty="0"/>
              <a:t>Maintaining connections whilst maintaining isolation</a:t>
            </a:r>
          </a:p>
          <a:p>
            <a:r>
              <a:rPr lang="en-GB" dirty="0">
                <a:solidFill>
                  <a:schemeClr val="accent2"/>
                </a:solidFill>
              </a:rPr>
              <a:t>Management</a:t>
            </a:r>
            <a:r>
              <a:rPr lang="en-GB" b="1" dirty="0">
                <a:solidFill>
                  <a:schemeClr val="accent2"/>
                </a:solidFill>
              </a:rPr>
              <a:t>: </a:t>
            </a:r>
          </a:p>
          <a:p>
            <a:pPr lvl="1"/>
            <a:r>
              <a:rPr lang="en-GB" dirty="0"/>
              <a:t>Seen as an </a:t>
            </a:r>
            <a:r>
              <a:rPr lang="en-GB" i="1" dirty="0"/>
              <a:t>art</a:t>
            </a:r>
          </a:p>
          <a:p>
            <a:pPr lvl="1"/>
            <a:r>
              <a:rPr lang="en-GB" dirty="0"/>
              <a:t>Various tools becoming more popular (ie. Swarm/Kubernetes)</a:t>
            </a:r>
          </a:p>
        </p:txBody>
      </p:sp>
    </p:spTree>
    <p:extLst>
      <p:ext uri="{BB962C8B-B14F-4D97-AF65-F5344CB8AC3E}">
        <p14:creationId xmlns:p14="http://schemas.microsoft.com/office/powerpoint/2010/main" val="353289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7645" y="1122363"/>
            <a:ext cx="10780888" cy="2387600"/>
          </a:xfrm>
        </p:spPr>
        <p:txBody>
          <a:bodyPr>
            <a:normAutofit/>
          </a:bodyPr>
          <a:lstStyle/>
          <a:p>
            <a:r>
              <a:rPr lang="en-GB" sz="5000" dirty="0">
                <a:solidFill>
                  <a:schemeClr val="accent1"/>
                </a:solidFill>
              </a:rPr>
              <a:t>So how are Containers different to VMs?</a:t>
            </a:r>
          </a:p>
        </p:txBody>
      </p:sp>
      <p:sp>
        <p:nvSpPr>
          <p:cNvPr id="6" name="Subtitle 5"/>
          <p:cNvSpPr>
            <a:spLocks noGrp="1"/>
          </p:cNvSpPr>
          <p:nvPr>
            <p:ph type="subTitle" idx="1"/>
          </p:nvPr>
        </p:nvSpPr>
        <p:spPr/>
        <p:txBody>
          <a:bodyPr/>
          <a:lstStyle/>
          <a:p>
            <a:endParaRPr lang="en-GB"/>
          </a:p>
        </p:txBody>
      </p:sp>
    </p:spTree>
    <p:extLst>
      <p:ext uri="{BB962C8B-B14F-4D97-AF65-F5344CB8AC3E}">
        <p14:creationId xmlns:p14="http://schemas.microsoft.com/office/powerpoint/2010/main" val="82336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picture containing thing, object&#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5220" y="457200"/>
            <a:ext cx="3789988" cy="634822"/>
          </a:xfrm>
          <a:prstGeom prst="rect">
            <a:avLst/>
          </a:prstGeom>
        </p:spPr>
      </p:pic>
      <p:sp>
        <p:nvSpPr>
          <p:cNvPr id="2" name="Title 1"/>
          <p:cNvSpPr>
            <a:spLocks noGrp="1"/>
          </p:cNvSpPr>
          <p:nvPr>
            <p:ph type="title"/>
          </p:nvPr>
        </p:nvSpPr>
        <p:spPr>
          <a:xfrm>
            <a:off x="839788" y="457200"/>
            <a:ext cx="3932237" cy="1600200"/>
          </a:xfrm>
        </p:spPr>
        <p:txBody>
          <a:bodyPr anchor="t">
            <a:normAutofit/>
          </a:bodyPr>
          <a:lstStyle/>
          <a:p>
            <a:pPr algn="l"/>
            <a:r>
              <a:rPr lang="en-GB" sz="5400">
                <a:solidFill>
                  <a:schemeClr val="bg1"/>
                </a:solidFill>
              </a:rPr>
              <a:t>Introduction to Containers</a:t>
            </a:r>
          </a:p>
        </p:txBody>
      </p:sp>
      <p:sp>
        <p:nvSpPr>
          <p:cNvPr id="8" name="Text Placeholder 7"/>
          <p:cNvSpPr>
            <a:spLocks noGrp="1"/>
          </p:cNvSpPr>
          <p:nvPr>
            <p:ph type="body" sz="half" idx="2"/>
          </p:nvPr>
        </p:nvSpPr>
        <p:spPr>
          <a:xfrm>
            <a:off x="522512" y="534458"/>
            <a:ext cx="7143208" cy="5973022"/>
          </a:xfrm>
        </p:spPr>
        <p:txBody>
          <a:bodyPr>
            <a:normAutofit fontScale="92500" lnSpcReduction="10000"/>
          </a:bodyPr>
          <a:lstStyle/>
          <a:p>
            <a:r>
              <a:rPr lang="en-GB" sz="4400" b="1" dirty="0">
                <a:solidFill>
                  <a:schemeClr val="accent1"/>
                </a:solidFill>
              </a:rPr>
              <a:t>Chris Taylor</a:t>
            </a:r>
          </a:p>
          <a:p>
            <a:endParaRPr lang="en-GB" b="1" dirty="0"/>
          </a:p>
          <a:p>
            <a:r>
              <a:rPr lang="en-GB" sz="2800" dirty="0"/>
              <a:t>Worked with SQL Server since 2001</a:t>
            </a:r>
          </a:p>
          <a:p>
            <a:r>
              <a:rPr lang="en-GB" sz="2800" dirty="0"/>
              <a:t>MCSE – Data Platform</a:t>
            </a:r>
          </a:p>
          <a:p>
            <a:r>
              <a:rPr lang="en-GB" sz="2800" dirty="0"/>
              <a:t>Exceptional DBA Award finalist</a:t>
            </a:r>
          </a:p>
          <a:p>
            <a:pPr lvl="1"/>
            <a:r>
              <a:rPr lang="en-GB" sz="1800" i="1" dirty="0"/>
              <a:t>Damn that Jeff </a:t>
            </a:r>
            <a:r>
              <a:rPr lang="en-GB" sz="1800" i="1" dirty="0" err="1"/>
              <a:t>Moden</a:t>
            </a:r>
            <a:r>
              <a:rPr lang="en-GB" sz="1800" i="1" dirty="0"/>
              <a:t> and his RBAR and Tally tables </a:t>
            </a:r>
            <a:r>
              <a:rPr lang="en-GB" sz="1800" i="1" dirty="0">
                <a:sym typeface="Wingdings" panose="05000000000000000000" pitchFamily="2" charset="2"/>
              </a:rPr>
              <a:t></a:t>
            </a:r>
            <a:endParaRPr lang="en-GB" sz="1800" i="1" dirty="0"/>
          </a:p>
          <a:p>
            <a:r>
              <a:rPr lang="en-GB" sz="2800" dirty="0"/>
              <a:t>SQLNE PASS </a:t>
            </a:r>
            <a:r>
              <a:rPr lang="en-GB" sz="2800" strike="sngStrike" dirty="0"/>
              <a:t>Chapter</a:t>
            </a:r>
            <a:r>
              <a:rPr lang="en-GB" sz="2800" dirty="0"/>
              <a:t> Group Leader</a:t>
            </a:r>
          </a:p>
          <a:p>
            <a:r>
              <a:rPr lang="en-GB" sz="2800" dirty="0"/>
              <a:t>SQLRelay Organiser (Newcastle)</a:t>
            </a:r>
          </a:p>
          <a:p>
            <a:r>
              <a:rPr lang="en-GB" dirty="0"/>
              <a:t>Formerly one of those “dirty </a:t>
            </a:r>
            <a:r>
              <a:rPr lang="en-GB" dirty="0" err="1"/>
              <a:t>devs</a:t>
            </a:r>
            <a:r>
              <a:rPr lang="en-GB" dirty="0"/>
              <a:t>”</a:t>
            </a:r>
          </a:p>
          <a:p>
            <a:endParaRPr lang="en-GB" dirty="0"/>
          </a:p>
          <a:p>
            <a:r>
              <a:rPr lang="en-GB" sz="2800" dirty="0"/>
              <a:t>Contact:</a:t>
            </a:r>
          </a:p>
          <a:p>
            <a:pPr lvl="1"/>
            <a:r>
              <a:rPr lang="en-GB" sz="2600" dirty="0"/>
              <a:t>Twitter: 	</a:t>
            </a:r>
            <a:r>
              <a:rPr lang="en-GB" sz="2600" dirty="0">
                <a:hlinkClick r:id="rId4"/>
              </a:rPr>
              <a:t>@SQLGeordie</a:t>
            </a:r>
            <a:endParaRPr lang="en-GB" sz="2600" dirty="0"/>
          </a:p>
          <a:p>
            <a:pPr lvl="1"/>
            <a:r>
              <a:rPr lang="en-GB" sz="2600" dirty="0"/>
              <a:t>Email: 	</a:t>
            </a:r>
            <a:r>
              <a:rPr lang="en-GB" sz="2600" dirty="0">
                <a:hlinkClick r:id="rId5"/>
              </a:rPr>
              <a:t>chris.taylor@jarrinconsultancy.com</a:t>
            </a:r>
            <a:r>
              <a:rPr lang="en-GB" sz="2600" dirty="0"/>
              <a:t>  </a:t>
            </a:r>
          </a:p>
          <a:p>
            <a:pPr lvl="1"/>
            <a:r>
              <a:rPr lang="en-GB" sz="2600" dirty="0"/>
              <a:t>Blog: 	</a:t>
            </a:r>
            <a:r>
              <a:rPr lang="en-GB" sz="2600" dirty="0">
                <a:hlinkClick r:id="rId6"/>
              </a:rPr>
              <a:t>www.chrisjarrintaylor.co.uk</a:t>
            </a:r>
            <a:r>
              <a:rPr lang="en-GB" sz="2600" dirty="0"/>
              <a:t> </a:t>
            </a:r>
          </a:p>
          <a:p>
            <a:pPr lvl="1"/>
            <a:r>
              <a:rPr lang="en-GB" sz="2600" dirty="0"/>
              <a:t>GitHub: 	</a:t>
            </a:r>
            <a:r>
              <a:rPr lang="en-GB" sz="2600" dirty="0">
                <a:hlinkClick r:id="rId7"/>
              </a:rPr>
              <a:t>github.com/SQLGeordie</a:t>
            </a:r>
            <a:r>
              <a:rPr lang="en-GB" sz="2600" dirty="0"/>
              <a:t> </a:t>
            </a:r>
          </a:p>
          <a:p>
            <a:endParaRPr lang="en-GB" dirty="0"/>
          </a:p>
          <a:p>
            <a:endParaRPr lang="en-GB" dirty="0"/>
          </a:p>
        </p:txBody>
      </p:sp>
      <p:sp>
        <p:nvSpPr>
          <p:cNvPr id="6" name="Rectangle 5"/>
          <p:cNvSpPr/>
          <p:nvPr/>
        </p:nvSpPr>
        <p:spPr>
          <a:xfrm>
            <a:off x="5239293" y="5877580"/>
            <a:ext cx="6636276" cy="523220"/>
          </a:xfrm>
          <a:prstGeom prst="rect">
            <a:avLst/>
          </a:prstGeom>
        </p:spPr>
        <p:txBody>
          <a:bodyPr wrap="square">
            <a:spAutoFit/>
          </a:bodyPr>
          <a:lstStyle/>
          <a:p>
            <a:endParaRPr lang="en-GB" sz="2800" dirty="0"/>
          </a:p>
        </p:txBody>
      </p:sp>
      <p:pic>
        <p:nvPicPr>
          <p:cNvPr id="12" name="Picture 11">
            <a:extLst>
              <a:ext uri="{FF2B5EF4-FFF2-40B4-BE49-F238E27FC236}">
                <a16:creationId xmlns:a16="http://schemas.microsoft.com/office/drawing/2014/main" id="{189F5527-0661-4646-96A4-46A896AD8BA5}"/>
              </a:ext>
            </a:extLst>
          </p:cNvPr>
          <p:cNvPicPr>
            <a:picLocks noChangeAspect="1"/>
          </p:cNvPicPr>
          <p:nvPr/>
        </p:nvPicPr>
        <p:blipFill rotWithShape="1">
          <a:blip r:embed="rId8">
            <a:extLst>
              <a:ext uri="{28A0092B-C50C-407E-A947-70E740481C1C}">
                <a14:useLocalDpi xmlns:a14="http://schemas.microsoft.com/office/drawing/2010/main" val="0"/>
              </a:ext>
            </a:extLst>
          </a:blip>
          <a:srcRect l="10886" t="11089" r="5101"/>
          <a:stretch/>
        </p:blipFill>
        <p:spPr>
          <a:xfrm>
            <a:off x="8261528" y="1332230"/>
            <a:ext cx="2917372" cy="4116614"/>
          </a:xfrm>
          <a:prstGeom prst="rect">
            <a:avLst/>
          </a:prstGeom>
        </p:spPr>
      </p:pic>
    </p:spTree>
    <p:extLst>
      <p:ext uri="{BB962C8B-B14F-4D97-AF65-F5344CB8AC3E}">
        <p14:creationId xmlns:p14="http://schemas.microsoft.com/office/powerpoint/2010/main" val="380427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accent1"/>
                </a:solidFill>
              </a:rPr>
              <a:t>Virtual Machine vs Containers</a:t>
            </a:r>
            <a:endParaRPr lang="en-GB" dirty="0"/>
          </a:p>
        </p:txBody>
      </p:sp>
      <p:sp>
        <p:nvSpPr>
          <p:cNvPr id="5" name="Text Placeholder 4"/>
          <p:cNvSpPr>
            <a:spLocks noGrp="1"/>
          </p:cNvSpPr>
          <p:nvPr>
            <p:ph type="body" idx="1"/>
          </p:nvPr>
        </p:nvSpPr>
        <p:spPr>
          <a:xfrm>
            <a:off x="839788" y="1505119"/>
            <a:ext cx="5157787" cy="449700"/>
          </a:xfrm>
        </p:spPr>
        <p:txBody>
          <a:bodyPr/>
          <a:lstStyle/>
          <a:p>
            <a:r>
              <a:rPr lang="en-GB" dirty="0">
                <a:solidFill>
                  <a:schemeClr val="accent2"/>
                </a:solidFill>
              </a:rPr>
              <a:t>Virtual Machines</a:t>
            </a:r>
          </a:p>
        </p:txBody>
      </p:sp>
      <p:sp>
        <p:nvSpPr>
          <p:cNvPr id="6" name="Content Placeholder 5"/>
          <p:cNvSpPr>
            <a:spLocks noGrp="1"/>
          </p:cNvSpPr>
          <p:nvPr>
            <p:ph sz="half" idx="2"/>
          </p:nvPr>
        </p:nvSpPr>
        <p:spPr>
          <a:xfrm>
            <a:off x="839789" y="1954818"/>
            <a:ext cx="5256212" cy="4607823"/>
          </a:xfrm>
        </p:spPr>
        <p:txBody>
          <a:bodyPr>
            <a:noAutofit/>
          </a:bodyPr>
          <a:lstStyle/>
          <a:p>
            <a:r>
              <a:rPr lang="en-GB" sz="2400" dirty="0"/>
              <a:t>Contain a complete operating system and applications</a:t>
            </a:r>
          </a:p>
          <a:p>
            <a:r>
              <a:rPr lang="en-GB" sz="2400" dirty="0"/>
              <a:t>Hypervisor-based virtualization can be resource intensive</a:t>
            </a:r>
          </a:p>
          <a:p>
            <a:r>
              <a:rPr lang="en-GB" sz="2400" dirty="0"/>
              <a:t>Can be large</a:t>
            </a:r>
          </a:p>
          <a:p>
            <a:r>
              <a:rPr lang="en-GB" sz="2400" dirty="0"/>
              <a:t>Hypervisors used to share and manage hardware</a:t>
            </a:r>
          </a:p>
          <a:p>
            <a:r>
              <a:rPr lang="en-GB" sz="2400" dirty="0"/>
              <a:t>Virtual machines residing on the same host can run different operating systems </a:t>
            </a:r>
          </a:p>
        </p:txBody>
      </p:sp>
      <p:sp>
        <p:nvSpPr>
          <p:cNvPr id="7" name="Text Placeholder 6"/>
          <p:cNvSpPr>
            <a:spLocks noGrp="1"/>
          </p:cNvSpPr>
          <p:nvPr>
            <p:ph type="body" sz="quarter" idx="3"/>
          </p:nvPr>
        </p:nvSpPr>
        <p:spPr>
          <a:xfrm>
            <a:off x="6447328" y="1505119"/>
            <a:ext cx="5423688" cy="449700"/>
          </a:xfrm>
        </p:spPr>
        <p:txBody>
          <a:bodyPr/>
          <a:lstStyle/>
          <a:p>
            <a:r>
              <a:rPr lang="en-GB" dirty="0">
                <a:solidFill>
                  <a:schemeClr val="accent2"/>
                </a:solidFill>
              </a:rPr>
              <a:t>Windows Containers</a:t>
            </a:r>
          </a:p>
        </p:txBody>
      </p:sp>
      <p:sp>
        <p:nvSpPr>
          <p:cNvPr id="8" name="Content Placeholder 7"/>
          <p:cNvSpPr>
            <a:spLocks noGrp="1"/>
          </p:cNvSpPr>
          <p:nvPr>
            <p:ph sz="quarter" idx="4"/>
          </p:nvPr>
        </p:nvSpPr>
        <p:spPr>
          <a:xfrm>
            <a:off x="6447328" y="1954818"/>
            <a:ext cx="5423688" cy="4348878"/>
          </a:xfrm>
        </p:spPr>
        <p:txBody>
          <a:bodyPr>
            <a:normAutofit/>
          </a:bodyPr>
          <a:lstStyle/>
          <a:p>
            <a:r>
              <a:rPr lang="en-GB" sz="2400" dirty="0"/>
              <a:t>Bound by the host operating system / daemon, containers on the same server use the same OS</a:t>
            </a:r>
          </a:p>
          <a:p>
            <a:r>
              <a:rPr lang="en-GB" sz="2400" dirty="0"/>
              <a:t>Smaller size</a:t>
            </a:r>
          </a:p>
          <a:p>
            <a:pPr lvl="1"/>
            <a:r>
              <a:rPr lang="en-GB" sz="2100" dirty="0"/>
              <a:t>Windows Images still </a:t>
            </a:r>
            <a:r>
              <a:rPr lang="en-GB" sz="2100" i="1" dirty="0"/>
              <a:t>large(</a:t>
            </a:r>
            <a:r>
              <a:rPr lang="en-GB" sz="2100" i="1" dirty="0" err="1"/>
              <a:t>ish</a:t>
            </a:r>
            <a:r>
              <a:rPr lang="en-GB" sz="2100" dirty="0"/>
              <a:t>)</a:t>
            </a:r>
          </a:p>
          <a:p>
            <a:r>
              <a:rPr lang="en-GB" sz="2400" dirty="0"/>
              <a:t>Virtualizing the underlying operating system</a:t>
            </a:r>
          </a:p>
          <a:p>
            <a:r>
              <a:rPr lang="en-GB" sz="2400" dirty="0"/>
              <a:t>Share the kernel of the host OS to access the hardware</a:t>
            </a:r>
          </a:p>
          <a:p>
            <a:r>
              <a:rPr lang="en-GB" sz="2400" dirty="0"/>
              <a:t>Best Practice - 1 process per container</a:t>
            </a:r>
          </a:p>
          <a:p>
            <a:pPr lvl="1"/>
            <a:r>
              <a:rPr lang="en-GB" sz="2100" dirty="0"/>
              <a:t>Portability</a:t>
            </a:r>
            <a:r>
              <a:rPr lang="en-GB" dirty="0"/>
              <a:t> </a:t>
            </a:r>
          </a:p>
          <a:p>
            <a:endParaRPr lang="en-GB" sz="2100" dirty="0"/>
          </a:p>
          <a:p>
            <a:endParaRPr lang="en-GB" sz="2100" dirty="0"/>
          </a:p>
        </p:txBody>
      </p:sp>
    </p:spTree>
    <p:extLst>
      <p:ext uri="{BB962C8B-B14F-4D97-AF65-F5344CB8AC3E}">
        <p14:creationId xmlns:p14="http://schemas.microsoft.com/office/powerpoint/2010/main" val="32456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500"/>
                                        <p:tgtEl>
                                          <p:spTgt spid="8">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fade">
                                      <p:cBhvr>
                                        <p:cTn id="39" dur="500"/>
                                        <p:tgtEl>
                                          <p:spTgt spid="8">
                                            <p:txEl>
                                              <p:pRg st="3" end="3"/>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Effect transition="in" filter="fade">
                                      <p:cBhvr>
                                        <p:cTn id="45" dur="500"/>
                                        <p:tgtEl>
                                          <p:spTgt spid="8">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Virtual Machine vs Windows Container</a:t>
            </a:r>
          </a:p>
        </p:txBody>
      </p:sp>
      <p:sp>
        <p:nvSpPr>
          <p:cNvPr id="3" name="Text Placeholder 2"/>
          <p:cNvSpPr>
            <a:spLocks noGrp="1"/>
          </p:cNvSpPr>
          <p:nvPr>
            <p:ph type="body" idx="1"/>
          </p:nvPr>
        </p:nvSpPr>
        <p:spPr>
          <a:xfrm>
            <a:off x="1068150" y="1584331"/>
            <a:ext cx="4288778" cy="427792"/>
          </a:xfrm>
        </p:spPr>
        <p:txBody>
          <a:bodyPr/>
          <a:lstStyle/>
          <a:p>
            <a:pPr algn="ctr"/>
            <a:r>
              <a:rPr lang="en-GB" dirty="0"/>
              <a:t>Virtual Machines</a:t>
            </a:r>
          </a:p>
        </p:txBody>
      </p:sp>
      <p:sp>
        <p:nvSpPr>
          <p:cNvPr id="4" name="Text Placeholder 3"/>
          <p:cNvSpPr>
            <a:spLocks noGrp="1"/>
          </p:cNvSpPr>
          <p:nvPr>
            <p:ph type="body" sz="quarter" idx="3"/>
          </p:nvPr>
        </p:nvSpPr>
        <p:spPr>
          <a:xfrm>
            <a:off x="6619993" y="1584331"/>
            <a:ext cx="4287600" cy="428400"/>
          </a:xfrm>
        </p:spPr>
        <p:txBody>
          <a:bodyPr/>
          <a:lstStyle/>
          <a:p>
            <a:pPr algn="ctr"/>
            <a:r>
              <a:rPr lang="en-GB" dirty="0"/>
              <a:t>Windows Container</a:t>
            </a:r>
          </a:p>
        </p:txBody>
      </p:sp>
      <p:pic>
        <p:nvPicPr>
          <p:cNvPr id="7" name="Picture 6">
            <a:extLst>
              <a:ext uri="{FF2B5EF4-FFF2-40B4-BE49-F238E27FC236}">
                <a16:creationId xmlns:a16="http://schemas.microsoft.com/office/drawing/2014/main" id="{452EB9B6-C3E5-42ED-9C6A-B7EB908A2058}"/>
              </a:ext>
            </a:extLst>
          </p:cNvPr>
          <p:cNvPicPr/>
          <p:nvPr/>
        </p:nvPicPr>
        <p:blipFill rotWithShape="1">
          <a:blip r:embed="rId3">
            <a:extLst>
              <a:ext uri="{28A0092B-C50C-407E-A947-70E740481C1C}">
                <a14:useLocalDpi xmlns:a14="http://schemas.microsoft.com/office/drawing/2010/main" val="0"/>
              </a:ext>
            </a:extLst>
          </a:blip>
          <a:srcRect l="6025" t="10604" r="12045"/>
          <a:stretch/>
        </p:blipFill>
        <p:spPr bwMode="auto">
          <a:xfrm>
            <a:off x="664913" y="1980893"/>
            <a:ext cx="4692015" cy="472694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063E713-4DA3-4D16-83F0-087629E6A0DA}"/>
              </a:ext>
            </a:extLst>
          </p:cNvPr>
          <p:cNvPicPr/>
          <p:nvPr/>
        </p:nvPicPr>
        <p:blipFill rotWithShape="1">
          <a:blip r:embed="rId4">
            <a:extLst>
              <a:ext uri="{28A0092B-C50C-407E-A947-70E740481C1C}">
                <a14:useLocalDpi xmlns:a14="http://schemas.microsoft.com/office/drawing/2010/main" val="0"/>
              </a:ext>
            </a:extLst>
          </a:blip>
          <a:srcRect l="1655" t="29032" r="3516"/>
          <a:stretch/>
        </p:blipFill>
        <p:spPr bwMode="auto">
          <a:xfrm>
            <a:off x="5649620" y="3260534"/>
            <a:ext cx="6228347" cy="34472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265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Windows Containers vs Hyper-V Containers</a:t>
            </a:r>
            <a:endParaRPr lang="en-GB" dirty="0"/>
          </a:p>
        </p:txBody>
      </p:sp>
      <p:sp>
        <p:nvSpPr>
          <p:cNvPr id="5" name="Text Placeholder 4"/>
          <p:cNvSpPr>
            <a:spLocks noGrp="1"/>
          </p:cNvSpPr>
          <p:nvPr>
            <p:ph type="body" idx="1"/>
          </p:nvPr>
        </p:nvSpPr>
        <p:spPr>
          <a:xfrm>
            <a:off x="839788" y="1397943"/>
            <a:ext cx="5157787" cy="823912"/>
          </a:xfrm>
        </p:spPr>
        <p:txBody>
          <a:bodyPr/>
          <a:lstStyle/>
          <a:p>
            <a:r>
              <a:rPr lang="en-GB" dirty="0">
                <a:solidFill>
                  <a:schemeClr val="accent2"/>
                </a:solidFill>
              </a:rPr>
              <a:t>Windows Server containers</a:t>
            </a:r>
          </a:p>
        </p:txBody>
      </p:sp>
      <p:sp>
        <p:nvSpPr>
          <p:cNvPr id="3" name="Content Placeholder 2"/>
          <p:cNvSpPr>
            <a:spLocks noGrp="1"/>
          </p:cNvSpPr>
          <p:nvPr>
            <p:ph sz="half" idx="2"/>
          </p:nvPr>
        </p:nvSpPr>
        <p:spPr>
          <a:xfrm>
            <a:off x="839788" y="2278499"/>
            <a:ext cx="5157787" cy="3684588"/>
          </a:xfrm>
        </p:spPr>
        <p:txBody>
          <a:bodyPr>
            <a:normAutofit lnSpcReduction="10000"/>
          </a:bodyPr>
          <a:lstStyle/>
          <a:p>
            <a:r>
              <a:rPr lang="en-GB" dirty="0"/>
              <a:t>Multiple container instances can run concurrently on a host</a:t>
            </a:r>
          </a:p>
          <a:p>
            <a:r>
              <a:rPr lang="en-GB" dirty="0"/>
              <a:t>Provide application isolation through process and namespace isolation technology. </a:t>
            </a:r>
          </a:p>
          <a:p>
            <a:r>
              <a:rPr lang="en-GB" dirty="0"/>
              <a:t>Shares a kernel with the host and all containers running on the host</a:t>
            </a:r>
          </a:p>
          <a:p>
            <a:pPr lvl="1"/>
            <a:r>
              <a:rPr lang="en-GB" dirty="0"/>
              <a:t>Simplifies patching!</a:t>
            </a:r>
          </a:p>
        </p:txBody>
      </p:sp>
      <p:sp>
        <p:nvSpPr>
          <p:cNvPr id="6" name="Text Placeholder 5"/>
          <p:cNvSpPr>
            <a:spLocks noGrp="1"/>
          </p:cNvSpPr>
          <p:nvPr>
            <p:ph type="body" sz="quarter" idx="3"/>
          </p:nvPr>
        </p:nvSpPr>
        <p:spPr>
          <a:xfrm>
            <a:off x="6172200" y="1397943"/>
            <a:ext cx="5183188" cy="823912"/>
          </a:xfrm>
        </p:spPr>
        <p:txBody>
          <a:bodyPr/>
          <a:lstStyle/>
          <a:p>
            <a:r>
              <a:rPr lang="en-GB" dirty="0">
                <a:solidFill>
                  <a:schemeClr val="accent2"/>
                </a:solidFill>
              </a:rPr>
              <a:t>Hyper-V containers</a:t>
            </a:r>
          </a:p>
        </p:txBody>
      </p:sp>
      <p:sp>
        <p:nvSpPr>
          <p:cNvPr id="7" name="Content Placeholder 6"/>
          <p:cNvSpPr>
            <a:spLocks noGrp="1"/>
          </p:cNvSpPr>
          <p:nvPr>
            <p:ph sz="quarter" idx="4"/>
          </p:nvPr>
        </p:nvSpPr>
        <p:spPr>
          <a:xfrm>
            <a:off x="6172199" y="2278499"/>
            <a:ext cx="5480331" cy="3684588"/>
          </a:xfrm>
        </p:spPr>
        <p:txBody>
          <a:bodyPr>
            <a:normAutofit lnSpcReduction="10000"/>
          </a:bodyPr>
          <a:lstStyle/>
          <a:p>
            <a:r>
              <a:rPr lang="en-GB" dirty="0"/>
              <a:t>Multiple container instances can run concurrently on a host</a:t>
            </a:r>
          </a:p>
          <a:p>
            <a:r>
              <a:rPr lang="en-GB" dirty="0"/>
              <a:t>Each container runs inside of a special virtual machine. </a:t>
            </a:r>
          </a:p>
          <a:p>
            <a:pPr lvl="1"/>
            <a:r>
              <a:rPr lang="en-GB" dirty="0"/>
              <a:t>Kernel level isolation </a:t>
            </a:r>
          </a:p>
          <a:p>
            <a:r>
              <a:rPr lang="en-GB" dirty="0"/>
              <a:t>Windows 10 always runs Hyper-V containers</a:t>
            </a:r>
          </a:p>
          <a:p>
            <a:endParaRPr lang="en-GB" dirty="0"/>
          </a:p>
          <a:p>
            <a:endParaRPr lang="en-GB" dirty="0"/>
          </a:p>
        </p:txBody>
      </p:sp>
    </p:spTree>
    <p:extLst>
      <p:ext uri="{BB962C8B-B14F-4D97-AF65-F5344CB8AC3E}">
        <p14:creationId xmlns:p14="http://schemas.microsoft.com/office/powerpoint/2010/main" val="216350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500"/>
                                        <p:tgtEl>
                                          <p:spTgt spid="7">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Windows Containers vs Hyper-V Containers</a:t>
            </a:r>
          </a:p>
        </p:txBody>
      </p:sp>
      <p:sp>
        <p:nvSpPr>
          <p:cNvPr id="3" name="Text Placeholder 2"/>
          <p:cNvSpPr>
            <a:spLocks noGrp="1"/>
          </p:cNvSpPr>
          <p:nvPr>
            <p:ph type="body" idx="1"/>
          </p:nvPr>
        </p:nvSpPr>
        <p:spPr>
          <a:xfrm>
            <a:off x="1197622" y="1418127"/>
            <a:ext cx="4288778" cy="427792"/>
          </a:xfrm>
        </p:spPr>
        <p:txBody>
          <a:bodyPr/>
          <a:lstStyle/>
          <a:p>
            <a:pPr algn="ctr"/>
            <a:r>
              <a:rPr lang="en-GB" dirty="0"/>
              <a:t>Windows Container</a:t>
            </a:r>
          </a:p>
        </p:txBody>
      </p:sp>
      <p:sp>
        <p:nvSpPr>
          <p:cNvPr id="4" name="Text Placeholder 3"/>
          <p:cNvSpPr>
            <a:spLocks noGrp="1"/>
          </p:cNvSpPr>
          <p:nvPr>
            <p:ph type="body" sz="quarter" idx="3"/>
          </p:nvPr>
        </p:nvSpPr>
        <p:spPr>
          <a:xfrm>
            <a:off x="6817756" y="1404496"/>
            <a:ext cx="4287600" cy="428400"/>
          </a:xfrm>
        </p:spPr>
        <p:txBody>
          <a:bodyPr/>
          <a:lstStyle/>
          <a:p>
            <a:pPr algn="ctr"/>
            <a:r>
              <a:rPr lang="en-GB" dirty="0"/>
              <a:t>Hyper-V Container</a:t>
            </a:r>
          </a:p>
        </p:txBody>
      </p:sp>
      <p:pic>
        <p:nvPicPr>
          <p:cNvPr id="7" name="Picture 6">
            <a:extLst>
              <a:ext uri="{FF2B5EF4-FFF2-40B4-BE49-F238E27FC236}">
                <a16:creationId xmlns:a16="http://schemas.microsoft.com/office/drawing/2014/main" id="{2B820BEF-E707-4A59-ACF2-7848A8531856}"/>
              </a:ext>
            </a:extLst>
          </p:cNvPr>
          <p:cNvPicPr/>
          <p:nvPr/>
        </p:nvPicPr>
        <p:blipFill rotWithShape="1">
          <a:blip r:embed="rId3">
            <a:extLst>
              <a:ext uri="{28A0092B-C50C-407E-A947-70E740481C1C}">
                <a14:useLocalDpi xmlns:a14="http://schemas.microsoft.com/office/drawing/2010/main" val="0"/>
              </a:ext>
            </a:extLst>
          </a:blip>
          <a:srcRect l="1655" t="29032" r="3516"/>
          <a:stretch/>
        </p:blipFill>
        <p:spPr bwMode="auto">
          <a:xfrm>
            <a:off x="407929" y="3151595"/>
            <a:ext cx="5868163" cy="3447299"/>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E2E9449-C64F-4CFA-91F2-37B3A030050F}"/>
              </a:ext>
            </a:extLst>
          </p:cNvPr>
          <p:cNvPicPr/>
          <p:nvPr/>
        </p:nvPicPr>
        <p:blipFill rotWithShape="1">
          <a:blip r:embed="rId4" cstate="print">
            <a:extLst>
              <a:ext uri="{28A0092B-C50C-407E-A947-70E740481C1C}">
                <a14:useLocalDpi xmlns:a14="http://schemas.microsoft.com/office/drawing/2010/main" val="0"/>
              </a:ext>
            </a:extLst>
          </a:blip>
          <a:srcRect l="6026" t="10114" r="12195"/>
          <a:stretch/>
        </p:blipFill>
        <p:spPr bwMode="auto">
          <a:xfrm>
            <a:off x="6619994" y="1845919"/>
            <a:ext cx="4683125" cy="475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9875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1BD9871-0D61-4F2D-9250-7AB712AB46D6}"/>
              </a:ext>
            </a:extLst>
          </p:cNvPr>
          <p:cNvSpPr>
            <a:spLocks noGrp="1"/>
          </p:cNvSpPr>
          <p:nvPr>
            <p:ph type="title"/>
          </p:nvPr>
        </p:nvSpPr>
        <p:spPr/>
        <p:txBody>
          <a:bodyPr/>
          <a:lstStyle/>
          <a:p>
            <a:r>
              <a:rPr lang="en-GB" dirty="0">
                <a:solidFill>
                  <a:schemeClr val="accent1"/>
                </a:solidFill>
              </a:rPr>
              <a:t>Containers and VMs Together</a:t>
            </a:r>
          </a:p>
        </p:txBody>
      </p:sp>
      <p:pic>
        <p:nvPicPr>
          <p:cNvPr id="2050" name="Picture 2" descr="infographic image">
            <a:extLst>
              <a:ext uri="{FF2B5EF4-FFF2-40B4-BE49-F238E27FC236}">
                <a16:creationId xmlns:a16="http://schemas.microsoft.com/office/drawing/2014/main" id="{61829D41-FC9D-4A6D-8341-89A10C2C0E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00200" y="1834356"/>
            <a:ext cx="8991600" cy="43338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9938AB0-B032-407E-8E40-69099341B829}"/>
              </a:ext>
            </a:extLst>
          </p:cNvPr>
          <p:cNvSpPr txBox="1"/>
          <p:nvPr/>
        </p:nvSpPr>
        <p:spPr>
          <a:xfrm>
            <a:off x="9372600" y="6377459"/>
            <a:ext cx="2438400" cy="230832"/>
          </a:xfrm>
          <a:prstGeom prst="rect">
            <a:avLst/>
          </a:prstGeom>
          <a:noFill/>
        </p:spPr>
        <p:txBody>
          <a:bodyPr wrap="square" rtlCol="0">
            <a:spAutoFit/>
          </a:bodyPr>
          <a:lstStyle/>
          <a:p>
            <a:pPr algn="r"/>
            <a:r>
              <a:rPr lang="en-GB" sz="900" dirty="0">
                <a:hlinkClick r:id="rId4"/>
              </a:rPr>
              <a:t>https://www.docker.com/what-container</a:t>
            </a:r>
            <a:endParaRPr lang="en-GB" sz="900" dirty="0"/>
          </a:p>
        </p:txBody>
      </p:sp>
      <p:sp>
        <p:nvSpPr>
          <p:cNvPr id="3" name="Rectangle 2">
            <a:extLst>
              <a:ext uri="{FF2B5EF4-FFF2-40B4-BE49-F238E27FC236}">
                <a16:creationId xmlns:a16="http://schemas.microsoft.com/office/drawing/2014/main" id="{785ED820-8BAE-4D73-9153-F41FEFD2A542}"/>
              </a:ext>
            </a:extLst>
          </p:cNvPr>
          <p:cNvSpPr/>
          <p:nvPr/>
        </p:nvSpPr>
        <p:spPr>
          <a:xfrm>
            <a:off x="5583382" y="2050473"/>
            <a:ext cx="2057398" cy="2632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178524E-408F-434B-BEF6-A0E38FF5BEB7}"/>
              </a:ext>
            </a:extLst>
          </p:cNvPr>
          <p:cNvSpPr/>
          <p:nvPr/>
        </p:nvSpPr>
        <p:spPr>
          <a:xfrm>
            <a:off x="7654635" y="2050473"/>
            <a:ext cx="1517075" cy="2632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615C47F-2F0C-40A8-9E6E-CAEE40BACB66}"/>
              </a:ext>
            </a:extLst>
          </p:cNvPr>
          <p:cNvSpPr/>
          <p:nvPr/>
        </p:nvSpPr>
        <p:spPr>
          <a:xfrm>
            <a:off x="9192493" y="2895600"/>
            <a:ext cx="1253834" cy="17872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58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4400" dirty="0">
                <a:solidFill>
                  <a:schemeClr val="accent1"/>
                </a:solidFill>
              </a:rPr>
              <a:t>What do I need to get setup?</a:t>
            </a:r>
          </a:p>
        </p:txBody>
      </p:sp>
      <p:sp>
        <p:nvSpPr>
          <p:cNvPr id="2" name="Content Placeholder 1"/>
          <p:cNvSpPr>
            <a:spLocks noGrp="1"/>
          </p:cNvSpPr>
          <p:nvPr>
            <p:ph idx="1"/>
          </p:nvPr>
        </p:nvSpPr>
        <p:spPr/>
        <p:txBody>
          <a:bodyPr/>
          <a:lstStyle/>
          <a:p>
            <a:r>
              <a:rPr lang="en-GB" dirty="0"/>
              <a:t>Downloads</a:t>
            </a:r>
          </a:p>
          <a:p>
            <a:r>
              <a:rPr lang="en-GB" dirty="0"/>
              <a:t>Host Machine Setup</a:t>
            </a:r>
          </a:p>
          <a:p>
            <a:pPr lvl="1"/>
            <a:r>
              <a:rPr lang="en-GB" dirty="0"/>
              <a:t>Enable Features</a:t>
            </a:r>
          </a:p>
          <a:p>
            <a:pPr lvl="1"/>
            <a:r>
              <a:rPr lang="en-GB" dirty="0"/>
              <a:t>Installing the Docker Engine</a:t>
            </a:r>
          </a:p>
          <a:p>
            <a:r>
              <a:rPr lang="en-GB" dirty="0"/>
              <a:t>Hyper-V setup</a:t>
            </a:r>
          </a:p>
          <a:p>
            <a:pPr lvl="1"/>
            <a:r>
              <a:rPr lang="en-GB" dirty="0"/>
              <a:t>If you wish to use a VM as the Host</a:t>
            </a:r>
          </a:p>
          <a:p>
            <a:endParaRPr lang="en-GB" dirty="0"/>
          </a:p>
        </p:txBody>
      </p:sp>
    </p:spTree>
    <p:extLst>
      <p:ext uri="{BB962C8B-B14F-4D97-AF65-F5344CB8AC3E}">
        <p14:creationId xmlns:p14="http://schemas.microsoft.com/office/powerpoint/2010/main" val="4104912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Downloads</a:t>
            </a:r>
          </a:p>
        </p:txBody>
      </p:sp>
      <p:sp>
        <p:nvSpPr>
          <p:cNvPr id="3" name="Content Placeholder 2"/>
          <p:cNvSpPr>
            <a:spLocks noGrp="1"/>
          </p:cNvSpPr>
          <p:nvPr>
            <p:ph sz="half" idx="1"/>
          </p:nvPr>
        </p:nvSpPr>
        <p:spPr/>
        <p:txBody>
          <a:bodyPr>
            <a:normAutofit fontScale="92500" lnSpcReduction="10000"/>
          </a:bodyPr>
          <a:lstStyle/>
          <a:p>
            <a:r>
              <a:rPr lang="en-GB" dirty="0"/>
              <a:t>Can run Docker direct from host/dev machine</a:t>
            </a:r>
          </a:p>
          <a:p>
            <a:pPr lvl="1"/>
            <a:r>
              <a:rPr lang="en-GB" dirty="0"/>
              <a:t>but I don't like installing anything locally I don't have to </a:t>
            </a:r>
            <a:r>
              <a:rPr lang="en-GB" dirty="0">
                <a:sym typeface="Wingdings" panose="05000000000000000000" pitchFamily="2" charset="2"/>
              </a:rPr>
              <a:t></a:t>
            </a:r>
            <a:endParaRPr lang="en-GB" dirty="0"/>
          </a:p>
          <a:p>
            <a:endParaRPr lang="en-GB" dirty="0"/>
          </a:p>
        </p:txBody>
      </p:sp>
      <p:sp>
        <p:nvSpPr>
          <p:cNvPr id="8" name="Content Placeholder 7">
            <a:extLst>
              <a:ext uri="{FF2B5EF4-FFF2-40B4-BE49-F238E27FC236}">
                <a16:creationId xmlns:a16="http://schemas.microsoft.com/office/drawing/2014/main" id="{26841776-58D4-427E-932F-39B54B0A7D9D}"/>
              </a:ext>
            </a:extLst>
          </p:cNvPr>
          <p:cNvSpPr>
            <a:spLocks noGrp="1"/>
          </p:cNvSpPr>
          <p:nvPr>
            <p:ph sz="half" idx="2"/>
          </p:nvPr>
        </p:nvSpPr>
        <p:spPr>
          <a:xfrm>
            <a:off x="6172200" y="1825625"/>
            <a:ext cx="5181600" cy="2021161"/>
          </a:xfrm>
        </p:spPr>
        <p:txBody>
          <a:bodyPr>
            <a:normAutofit fontScale="92500" lnSpcReduction="10000"/>
          </a:bodyPr>
          <a:lstStyle/>
          <a:p>
            <a:r>
              <a:rPr lang="en-GB" dirty="0"/>
              <a:t>Download:</a:t>
            </a:r>
          </a:p>
          <a:p>
            <a:pPr lvl="1"/>
            <a:r>
              <a:rPr lang="en-GB" dirty="0"/>
              <a:t>Docker for Windows (Used for Windows 10)</a:t>
            </a:r>
          </a:p>
          <a:p>
            <a:pPr lvl="1"/>
            <a:r>
              <a:rPr lang="en-GB" dirty="0"/>
              <a:t>SSMS 17.X (or other compatible version)</a:t>
            </a:r>
          </a:p>
          <a:p>
            <a:pPr lvl="2"/>
            <a:r>
              <a:rPr lang="en-GB" dirty="0"/>
              <a:t>OR SQL Server Operations Studio…</a:t>
            </a:r>
          </a:p>
          <a:p>
            <a:endParaRPr lang="en-GB" dirty="0"/>
          </a:p>
          <a:p>
            <a:endParaRPr lang="en-GB" dirty="0"/>
          </a:p>
        </p:txBody>
      </p:sp>
      <p:sp>
        <p:nvSpPr>
          <p:cNvPr id="6" name="TextBox 5">
            <a:extLst>
              <a:ext uri="{FF2B5EF4-FFF2-40B4-BE49-F238E27FC236}">
                <a16:creationId xmlns:a16="http://schemas.microsoft.com/office/drawing/2014/main" id="{F130BA59-EFBF-44D7-87FB-8A62ED7020EE}"/>
              </a:ext>
            </a:extLst>
          </p:cNvPr>
          <p:cNvSpPr txBox="1"/>
          <p:nvPr/>
        </p:nvSpPr>
        <p:spPr>
          <a:xfrm>
            <a:off x="7718175" y="6338986"/>
            <a:ext cx="5686097" cy="307777"/>
          </a:xfrm>
          <a:prstGeom prst="rect">
            <a:avLst/>
          </a:prstGeom>
          <a:noFill/>
        </p:spPr>
        <p:txBody>
          <a:bodyPr wrap="square" rtlCol="0">
            <a:spAutoFit/>
          </a:bodyPr>
          <a:lstStyle/>
          <a:p>
            <a:r>
              <a:rPr lang="en-GB" sz="1400" dirty="0">
                <a:hlinkClick r:id="rId3"/>
              </a:rPr>
              <a:t>https://www.docker.com/community-edition#/download</a:t>
            </a:r>
            <a:endParaRPr lang="en-GB" sz="1400" dirty="0"/>
          </a:p>
        </p:txBody>
      </p:sp>
      <p:pic>
        <p:nvPicPr>
          <p:cNvPr id="7" name="Picture 6">
            <a:extLst>
              <a:ext uri="{FF2B5EF4-FFF2-40B4-BE49-F238E27FC236}">
                <a16:creationId xmlns:a16="http://schemas.microsoft.com/office/drawing/2014/main" id="{3B998FA2-B2C9-47F1-91BA-D2E9E6D81005}"/>
              </a:ext>
            </a:extLst>
          </p:cNvPr>
          <p:cNvPicPr>
            <a:picLocks noChangeAspect="1"/>
          </p:cNvPicPr>
          <p:nvPr/>
        </p:nvPicPr>
        <p:blipFill>
          <a:blip r:embed="rId4"/>
          <a:stretch>
            <a:fillRect/>
          </a:stretch>
        </p:blipFill>
        <p:spPr>
          <a:xfrm>
            <a:off x="2018315" y="3759644"/>
            <a:ext cx="8002970" cy="2417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55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1325563"/>
          </a:xfrm>
        </p:spPr>
        <p:txBody>
          <a:bodyPr/>
          <a:lstStyle/>
          <a:p>
            <a:r>
              <a:rPr lang="en-GB" dirty="0">
                <a:solidFill>
                  <a:schemeClr val="accent1"/>
                </a:solidFill>
              </a:rPr>
              <a:t>Host Machine Setup</a:t>
            </a:r>
          </a:p>
        </p:txBody>
      </p:sp>
      <p:sp>
        <p:nvSpPr>
          <p:cNvPr id="8" name="Content Placeholder 7"/>
          <p:cNvSpPr>
            <a:spLocks noGrp="1"/>
          </p:cNvSpPr>
          <p:nvPr>
            <p:ph idx="1"/>
          </p:nvPr>
        </p:nvSpPr>
        <p:spPr>
          <a:xfrm>
            <a:off x="838200" y="1825625"/>
            <a:ext cx="10515600" cy="4351338"/>
          </a:xfrm>
        </p:spPr>
        <p:txBody>
          <a:bodyPr/>
          <a:lstStyle/>
          <a:p>
            <a:pPr marL="285750" indent="-285750"/>
            <a:r>
              <a:rPr lang="en-GB" dirty="0"/>
              <a:t>Enough RAM for VM running Docker (Minimum </a:t>
            </a:r>
            <a:r>
              <a:rPr lang="en-GB" b="1" dirty="0">
                <a:solidFill>
                  <a:srgbClr val="FF0000"/>
                </a:solidFill>
              </a:rPr>
              <a:t>3250MB</a:t>
            </a:r>
            <a:r>
              <a:rPr lang="en-GB" dirty="0"/>
              <a:t> for Docker)</a:t>
            </a:r>
          </a:p>
          <a:p>
            <a:pPr marL="285750" indent="-285750"/>
            <a:r>
              <a:rPr lang="en-GB" dirty="0"/>
              <a:t>OS – Windows 10 Pro, Enterprise and Education (with Anniversary Update)</a:t>
            </a:r>
          </a:p>
          <a:p>
            <a:pPr marL="285750" indent="-285750"/>
            <a:r>
              <a:rPr lang="en-GB" dirty="0"/>
              <a:t>Host processors require nested virtualisation</a:t>
            </a:r>
          </a:p>
          <a:p>
            <a:r>
              <a:rPr lang="en-GB" dirty="0"/>
              <a:t>Enable Hyper-V on Host</a:t>
            </a:r>
          </a:p>
          <a:p>
            <a:r>
              <a:rPr lang="en-GB" dirty="0"/>
              <a:t>Hyper-V Settings</a:t>
            </a:r>
          </a:p>
          <a:p>
            <a:pPr lvl="1"/>
            <a:r>
              <a:rPr lang="en-GB" dirty="0"/>
              <a:t>Create Virtual Switch with External Access</a:t>
            </a:r>
          </a:p>
          <a:p>
            <a:r>
              <a:rPr lang="en-GB" dirty="0"/>
              <a:t>Docker Toolbox if your machine does not meet the requirements</a:t>
            </a:r>
          </a:p>
          <a:p>
            <a:pPr lvl="2"/>
            <a:endParaRPr lang="en-GB" dirty="0"/>
          </a:p>
          <a:p>
            <a:endParaRPr lang="en-GB" dirty="0"/>
          </a:p>
          <a:p>
            <a:endParaRPr lang="en-GB" dirty="0"/>
          </a:p>
          <a:p>
            <a:endParaRPr lang="en-GB" dirty="0"/>
          </a:p>
        </p:txBody>
      </p:sp>
    </p:spTree>
    <p:extLst>
      <p:ext uri="{BB962C8B-B14F-4D97-AF65-F5344CB8AC3E}">
        <p14:creationId xmlns:p14="http://schemas.microsoft.com/office/powerpoint/2010/main" val="207882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 y="263525"/>
            <a:ext cx="10515600" cy="1325563"/>
          </a:xfrm>
        </p:spPr>
        <p:txBody>
          <a:bodyPr>
            <a:normAutofit/>
          </a:bodyPr>
          <a:lstStyle/>
          <a:p>
            <a:r>
              <a:rPr lang="en-GB" dirty="0">
                <a:solidFill>
                  <a:schemeClr val="accent1"/>
                </a:solidFill>
              </a:rPr>
              <a:t>Installing the Docker engine (Windows 10)</a:t>
            </a:r>
          </a:p>
        </p:txBody>
      </p:sp>
      <p:sp>
        <p:nvSpPr>
          <p:cNvPr id="3" name="Content Placeholder 2"/>
          <p:cNvSpPr>
            <a:spLocks noGrp="1"/>
          </p:cNvSpPr>
          <p:nvPr>
            <p:ph idx="1"/>
          </p:nvPr>
        </p:nvSpPr>
        <p:spPr>
          <a:xfrm>
            <a:off x="338666" y="1814944"/>
            <a:ext cx="11645516" cy="4946073"/>
          </a:xfrm>
        </p:spPr>
        <p:txBody>
          <a:bodyPr>
            <a:normAutofit/>
          </a:bodyPr>
          <a:lstStyle/>
          <a:p>
            <a:pPr marL="0" indent="0">
              <a:buNone/>
            </a:pPr>
            <a:r>
              <a:rPr lang="en-GB" sz="1600" dirty="0"/>
              <a:t> </a:t>
            </a:r>
            <a:r>
              <a:rPr lang="en-GB" sz="2000" dirty="0">
                <a:solidFill>
                  <a:srgbClr val="0000FF"/>
                </a:solidFill>
                <a:latin typeface="Lucida Console" panose="020B0609040504020204" pitchFamily="49" charset="0"/>
              </a:rPr>
              <a:t>Enable-</a:t>
            </a:r>
            <a:r>
              <a:rPr lang="en-GB" sz="2000" dirty="0" err="1">
                <a:solidFill>
                  <a:srgbClr val="0000FF"/>
                </a:solidFill>
                <a:latin typeface="Lucida Console" panose="020B0609040504020204" pitchFamily="49" charset="0"/>
              </a:rPr>
              <a:t>WindowsOptionalFeature</a:t>
            </a:r>
            <a:r>
              <a:rPr lang="en-GB" sz="2000" dirty="0">
                <a:solidFill>
                  <a:prstClr val="black"/>
                </a:solidFill>
                <a:latin typeface="Lucida Console" panose="020B0609040504020204" pitchFamily="49" charset="0"/>
              </a:rPr>
              <a:t> </a:t>
            </a:r>
            <a:r>
              <a:rPr lang="en-GB" sz="2000" dirty="0">
                <a:solidFill>
                  <a:srgbClr val="000080"/>
                </a:solidFill>
                <a:latin typeface="Lucida Console" panose="020B0609040504020204" pitchFamily="49" charset="0"/>
              </a:rPr>
              <a:t>-Online</a:t>
            </a:r>
            <a:r>
              <a:rPr lang="en-GB" sz="2000" dirty="0">
                <a:solidFill>
                  <a:prstClr val="black"/>
                </a:solidFill>
                <a:latin typeface="Lucida Console" panose="020B0609040504020204" pitchFamily="49" charset="0"/>
              </a:rPr>
              <a:t> </a:t>
            </a:r>
            <a:r>
              <a:rPr lang="en-GB" sz="2000" dirty="0">
                <a:solidFill>
                  <a:srgbClr val="000080"/>
                </a:solidFill>
                <a:latin typeface="Lucida Console" panose="020B0609040504020204" pitchFamily="49" charset="0"/>
              </a:rPr>
              <a:t>-</a:t>
            </a:r>
            <a:r>
              <a:rPr lang="en-GB" sz="2000" dirty="0" err="1">
                <a:solidFill>
                  <a:srgbClr val="000080"/>
                </a:solidFill>
                <a:latin typeface="Lucida Console" panose="020B0609040504020204" pitchFamily="49" charset="0"/>
              </a:rPr>
              <a:t>FeatureName:</a:t>
            </a:r>
            <a:r>
              <a:rPr lang="en-GB" sz="2000" dirty="0" err="1">
                <a:solidFill>
                  <a:srgbClr val="8A2BE2"/>
                </a:solidFill>
                <a:latin typeface="Lucida Console" panose="020B0609040504020204" pitchFamily="49" charset="0"/>
              </a:rPr>
              <a:t>Microsoft-Hyper-V</a:t>
            </a:r>
            <a:r>
              <a:rPr lang="en-GB" sz="2000" dirty="0">
                <a:solidFill>
                  <a:prstClr val="black"/>
                </a:solidFill>
                <a:latin typeface="Lucida Console" panose="020B0609040504020204" pitchFamily="49" charset="0"/>
              </a:rPr>
              <a:t> </a:t>
            </a:r>
            <a:r>
              <a:rPr lang="en-GB" sz="2000" dirty="0">
                <a:solidFill>
                  <a:srgbClr val="000080"/>
                </a:solidFill>
                <a:latin typeface="Lucida Console" panose="020B0609040504020204" pitchFamily="49" charset="0"/>
              </a:rPr>
              <a:t>-All </a:t>
            </a:r>
          </a:p>
          <a:p>
            <a:pPr marL="0" indent="0">
              <a:buNone/>
            </a:pPr>
            <a:endParaRPr lang="en-GB" sz="2000" dirty="0">
              <a:solidFill>
                <a:srgbClr val="000080"/>
              </a:solidFill>
              <a:latin typeface="Lucida Console" panose="020B0609040504020204" pitchFamily="49" charset="0"/>
            </a:endParaRPr>
          </a:p>
          <a:p>
            <a:pPr marL="0" indent="0">
              <a:lnSpc>
                <a:spcPct val="107000"/>
              </a:lnSpc>
              <a:spcAft>
                <a:spcPts val="0"/>
              </a:spcAft>
              <a:buNone/>
            </a:pPr>
            <a:r>
              <a:rPr lang="en-GB" sz="20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Download script and run:</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0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.\Enable-NestedVm.ps1 "Win10_Docker“</a:t>
            </a:r>
            <a:endParaRPr lang="en-GB" sz="2000" dirty="0">
              <a:solidFill>
                <a:srgbClr val="000080"/>
              </a:solidFill>
              <a:latin typeface="Lucida Console" panose="020B0609040504020204" pitchFamily="49" charset="0"/>
            </a:endParaRPr>
          </a:p>
          <a:p>
            <a:pPr marL="0" indent="0">
              <a:lnSpc>
                <a:spcPct val="107000"/>
              </a:lnSpc>
              <a:spcAft>
                <a:spcPts val="0"/>
              </a:spcAft>
              <a:buNone/>
            </a:pPr>
            <a:endParaRPr lang="en-GB" sz="2000" dirty="0">
              <a:solidFill>
                <a:srgbClr val="000080"/>
              </a:solidFill>
              <a:latin typeface="Lucida Console" panose="020B0609040504020204" pitchFamily="49" charset="0"/>
              <a:ea typeface="Calibri" panose="020F0502020204030204" pitchFamily="34" charset="0"/>
              <a:cs typeface="Lucida Console" panose="020B0609040504020204" pitchFamily="49" charset="0"/>
            </a:endParaRPr>
          </a:p>
          <a:p>
            <a:pPr marL="0" indent="0">
              <a:lnSpc>
                <a:spcPct val="107000"/>
              </a:lnSpc>
              <a:spcAft>
                <a:spcPts val="0"/>
              </a:spcAft>
              <a:buNone/>
            </a:pPr>
            <a:r>
              <a:rPr lang="en-GB" sz="2600" dirty="0">
                <a:solidFill>
                  <a:srgbClr val="000080"/>
                </a:solidFill>
                <a:ea typeface="Calibri" panose="020F0502020204030204" pitchFamily="34" charset="0"/>
                <a:cs typeface="Lucida Console" panose="020B0609040504020204" pitchFamily="49" charset="0"/>
              </a:rPr>
              <a:t>Install Docker for Windows</a:t>
            </a:r>
          </a:p>
          <a:p>
            <a:pPr marL="0" indent="0">
              <a:lnSpc>
                <a:spcPct val="107000"/>
              </a:lnSpc>
              <a:spcAft>
                <a:spcPts val="0"/>
              </a:spcAft>
              <a:buNone/>
            </a:pPr>
            <a:endParaRPr lang="en-GB" sz="2000" dirty="0">
              <a:solidFill>
                <a:srgbClr val="000080"/>
              </a:solidFill>
              <a:latin typeface="Lucida Console" panose="020B0609040504020204" pitchFamily="49" charset="0"/>
              <a:ea typeface="Calibri" panose="020F0502020204030204" pitchFamily="34" charset="0"/>
              <a:cs typeface="Lucida Console" panose="020B0609040504020204" pitchFamily="49" charset="0"/>
            </a:endParaRPr>
          </a:p>
          <a:p>
            <a:pPr marL="0" indent="0">
              <a:lnSpc>
                <a:spcPct val="107000"/>
              </a:lnSpc>
              <a:spcAft>
                <a:spcPts val="0"/>
              </a:spcAft>
              <a:buNone/>
            </a:pPr>
            <a:r>
              <a:rPr lang="en-GB" sz="2000" dirty="0">
                <a:solidFill>
                  <a:srgbClr val="0000FF"/>
                </a:solidFill>
                <a:latin typeface="Lucida Console" panose="020B0609040504020204" pitchFamily="49" charset="0"/>
              </a:rPr>
              <a:t>docker</a:t>
            </a:r>
            <a:r>
              <a:rPr lang="en-GB" sz="2000" dirty="0">
                <a:solidFill>
                  <a:prstClr val="black"/>
                </a:solidFill>
                <a:latin typeface="Lucida Console" panose="020B0609040504020204" pitchFamily="49" charset="0"/>
              </a:rPr>
              <a:t> </a:t>
            </a:r>
            <a:r>
              <a:rPr lang="en-GB" sz="2000" dirty="0">
                <a:solidFill>
                  <a:srgbClr val="8A2BE2"/>
                </a:solidFill>
                <a:latin typeface="Lucida Console" panose="020B0609040504020204" pitchFamily="49" charset="0"/>
              </a:rPr>
              <a:t>container</a:t>
            </a:r>
            <a:r>
              <a:rPr lang="en-GB" sz="2000" dirty="0">
                <a:solidFill>
                  <a:prstClr val="black"/>
                </a:solidFill>
                <a:latin typeface="Lucida Console" panose="020B0609040504020204" pitchFamily="49" charset="0"/>
              </a:rPr>
              <a:t> </a:t>
            </a:r>
            <a:r>
              <a:rPr lang="en-GB" sz="2000" dirty="0">
                <a:solidFill>
                  <a:srgbClr val="8A2BE2"/>
                </a:solidFill>
                <a:latin typeface="Lucida Console" panose="020B0609040504020204" pitchFamily="49" charset="0"/>
              </a:rPr>
              <a:t>run</a:t>
            </a:r>
            <a:r>
              <a:rPr lang="en-GB" sz="2000" dirty="0">
                <a:solidFill>
                  <a:prstClr val="black"/>
                </a:solidFill>
                <a:latin typeface="Lucida Console" panose="020B0609040504020204" pitchFamily="49" charset="0"/>
              </a:rPr>
              <a:t> </a:t>
            </a:r>
            <a:r>
              <a:rPr lang="en-GB" sz="2000" dirty="0" err="1">
                <a:solidFill>
                  <a:srgbClr val="8A2BE2"/>
                </a:solidFill>
                <a:latin typeface="Lucida Console" panose="020B0609040504020204" pitchFamily="49" charset="0"/>
              </a:rPr>
              <a:t>hello-world:nanoserver</a:t>
            </a:r>
            <a:r>
              <a:rPr lang="en-GB" sz="2000" dirty="0">
                <a:solidFill>
                  <a:srgbClr val="8A2BE2"/>
                </a:solidFill>
                <a:latin typeface="Lucida Console" panose="020B0609040504020204" pitchFamily="49" charset="0"/>
              </a:rPr>
              <a:t> </a:t>
            </a:r>
          </a:p>
        </p:txBody>
      </p:sp>
    </p:spTree>
    <p:extLst>
      <p:ext uri="{BB962C8B-B14F-4D97-AF65-F5344CB8AC3E}">
        <p14:creationId xmlns:p14="http://schemas.microsoft.com/office/powerpoint/2010/main" val="425606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 y="263525"/>
            <a:ext cx="10515600" cy="1325563"/>
          </a:xfrm>
        </p:spPr>
        <p:txBody>
          <a:bodyPr>
            <a:normAutofit/>
          </a:bodyPr>
          <a:lstStyle/>
          <a:p>
            <a:r>
              <a:rPr lang="en-GB" sz="3600" dirty="0">
                <a:solidFill>
                  <a:schemeClr val="accent1"/>
                </a:solidFill>
              </a:rPr>
              <a:t>Installing the Docker EE engine (Windows Server 2016)</a:t>
            </a:r>
          </a:p>
        </p:txBody>
      </p:sp>
      <p:sp>
        <p:nvSpPr>
          <p:cNvPr id="3" name="Content Placeholder 2"/>
          <p:cNvSpPr>
            <a:spLocks noGrp="1"/>
          </p:cNvSpPr>
          <p:nvPr>
            <p:ph idx="1"/>
          </p:nvPr>
        </p:nvSpPr>
        <p:spPr>
          <a:xfrm>
            <a:off x="338666" y="1380562"/>
            <a:ext cx="11461448" cy="5095053"/>
          </a:xfrm>
        </p:spPr>
        <p:txBody>
          <a:bodyPr>
            <a:normAutofit/>
          </a:bodyPr>
          <a:lstStyle/>
          <a:p>
            <a:pPr marL="0" indent="0">
              <a:buNone/>
            </a:pPr>
            <a:endParaRPr lang="en-GB" dirty="0"/>
          </a:p>
          <a:p>
            <a:pPr marL="0" indent="0">
              <a:lnSpc>
                <a:spcPct val="107000"/>
              </a:lnSpc>
              <a:spcAft>
                <a:spcPts val="0"/>
              </a:spcAft>
              <a:buNone/>
            </a:pPr>
            <a:r>
              <a:rPr lang="en-GB" sz="15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PowerShell module from Docker Inc.</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Install-Module</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-Name</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err="1">
                <a:solidFill>
                  <a:srgbClr val="8A2BE2"/>
                </a:solidFill>
                <a:latin typeface="Lucida Console" panose="020B0609040504020204" pitchFamily="49" charset="0"/>
                <a:ea typeface="Calibri" panose="020F0502020204030204" pitchFamily="34" charset="0"/>
                <a:cs typeface="Lucida Console" panose="020B0609040504020204" pitchFamily="49" charset="0"/>
              </a:rPr>
              <a:t>DockerProvider</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–Force </a:t>
            </a:r>
            <a:r>
              <a:rPr lang="en-GB" sz="1500" dirty="0">
                <a:ea typeface="Calibri" panose="020F0502020204030204" pitchFamily="34" charset="0"/>
                <a:cs typeface="Lucida Console" panose="020B0609040504020204" pitchFamily="49" charset="0"/>
              </a:rPr>
              <a:t>(Or use </a:t>
            </a:r>
            <a:r>
              <a:rPr lang="en-GB" sz="1500" dirty="0" err="1">
                <a:solidFill>
                  <a:srgbClr val="8A2BE2"/>
                </a:solidFill>
                <a:latin typeface="Lucida Console" panose="020B0609040504020204" pitchFamily="49" charset="0"/>
                <a:ea typeface="Calibri" panose="020F0502020204030204" pitchFamily="34" charset="0"/>
                <a:cs typeface="Lucida Console" panose="020B0609040504020204" pitchFamily="49" charset="0"/>
              </a:rPr>
              <a:t>DockerMSFTProvider</a:t>
            </a:r>
            <a:r>
              <a:rPr lang="en-GB" sz="1500" dirty="0"/>
              <a:t>)</a:t>
            </a:r>
          </a:p>
          <a:p>
            <a:pPr marL="0" indent="0">
              <a:lnSpc>
                <a:spcPct val="107000"/>
              </a:lnSpc>
              <a:spcAft>
                <a:spcPts val="0"/>
              </a:spcAft>
              <a:buNone/>
            </a:pPr>
            <a:r>
              <a:rPr lang="en-GB" sz="1500" dirty="0">
                <a:latin typeface="Lucida Console" panose="020B0609040504020204" pitchFamily="49" charset="0"/>
                <a:ea typeface="Calibri" panose="020F0502020204030204" pitchFamily="34" charset="0"/>
                <a:cs typeface="Lucida Console" panose="020B0609040504020204" pitchFamily="49" charset="0"/>
              </a:rPr>
              <a:t> </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Install package </a:t>
            </a:r>
            <a:r>
              <a:rPr lang="en-GB" sz="1500" dirty="0" err="1">
                <a:solidFill>
                  <a:srgbClr val="006400"/>
                </a:solidFill>
                <a:latin typeface="Lucida Console" panose="020B0609040504020204" pitchFamily="49" charset="0"/>
                <a:ea typeface="Calibri" panose="020F0502020204030204" pitchFamily="34" charset="0"/>
                <a:cs typeface="Lucida Console" panose="020B0609040504020204" pitchFamily="49" charset="0"/>
              </a:rPr>
              <a:t>docker</a:t>
            </a:r>
            <a:r>
              <a:rPr lang="en-GB" sz="15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from the provide </a:t>
            </a:r>
            <a:r>
              <a:rPr lang="en-GB" sz="1500" dirty="0" err="1">
                <a:solidFill>
                  <a:srgbClr val="006400"/>
                </a:solidFill>
                <a:latin typeface="Lucida Console" panose="020B0609040504020204" pitchFamily="49" charset="0"/>
                <a:ea typeface="Calibri" panose="020F0502020204030204" pitchFamily="34" charset="0"/>
                <a:cs typeface="Lucida Console" panose="020B0609040504020204" pitchFamily="49" charset="0"/>
              </a:rPr>
              <a:t>DockerMsftProvider</a:t>
            </a:r>
            <a:r>
              <a:rPr lang="en-GB" sz="15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(does not work on Win10)</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GB" sz="15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Install-Package</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-Name</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8A2BE2"/>
                </a:solidFill>
                <a:latin typeface="Lucida Console" panose="020B0609040504020204" pitchFamily="49" charset="0"/>
                <a:ea typeface="Calibri" panose="020F0502020204030204" pitchFamily="34" charset="0"/>
                <a:cs typeface="Lucida Console" panose="020B0609040504020204" pitchFamily="49" charset="0"/>
              </a:rPr>
              <a:t>docker</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a:t>
            </a:r>
            <a:r>
              <a:rPr lang="en-GB" sz="1500" dirty="0" err="1">
                <a:solidFill>
                  <a:srgbClr val="000080"/>
                </a:solidFill>
                <a:latin typeface="Lucida Console" panose="020B0609040504020204" pitchFamily="49" charset="0"/>
                <a:ea typeface="Calibri" panose="020F0502020204030204" pitchFamily="34" charset="0"/>
                <a:cs typeface="Lucida Console" panose="020B0609040504020204" pitchFamily="49" charset="0"/>
              </a:rPr>
              <a:t>ProviderName</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err="1">
                <a:solidFill>
                  <a:srgbClr val="8A2BE2"/>
                </a:solidFill>
                <a:latin typeface="Lucida Console" panose="020B0609040504020204" pitchFamily="49" charset="0"/>
                <a:ea typeface="Calibri" panose="020F0502020204030204" pitchFamily="34" charset="0"/>
                <a:cs typeface="Lucida Console" panose="020B0609040504020204" pitchFamily="49" charset="0"/>
              </a:rPr>
              <a:t>DockerProvider</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–Force </a:t>
            </a:r>
            <a:r>
              <a:rPr lang="en-GB" sz="1500" dirty="0">
                <a:ea typeface="Calibri" panose="020F0502020204030204" pitchFamily="34" charset="0"/>
                <a:cs typeface="Lucida Console" panose="020B0609040504020204" pitchFamily="49" charset="0"/>
              </a:rPr>
              <a:t>(Or use </a:t>
            </a:r>
            <a:r>
              <a:rPr lang="en-GB" sz="1500" dirty="0" err="1">
                <a:solidFill>
                  <a:srgbClr val="8A2BE2"/>
                </a:solidFill>
                <a:latin typeface="Lucida Console" panose="020B0609040504020204" pitchFamily="49" charset="0"/>
                <a:ea typeface="Calibri" panose="020F0502020204030204" pitchFamily="34" charset="0"/>
                <a:cs typeface="Lucida Console" panose="020B0609040504020204" pitchFamily="49" charset="0"/>
              </a:rPr>
              <a:t>DockerMSFTProvider</a:t>
            </a:r>
            <a:r>
              <a:rPr lang="en-GB" sz="1500" dirty="0"/>
              <a:t>)</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latin typeface="Lucida Console" panose="020B0609040504020204" pitchFamily="49" charset="0"/>
                <a:ea typeface="Calibri" panose="020F0502020204030204" pitchFamily="34" charset="0"/>
                <a:cs typeface="Lucida Console" panose="020B0609040504020204" pitchFamily="49" charset="0"/>
              </a:rPr>
              <a:t> </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Restart-Computer</a:t>
            </a:r>
            <a:r>
              <a:rPr lang="en-GB" sz="1500" dirty="0">
                <a:latin typeface="Lucida Console" panose="020B0609040504020204" pitchFamily="49" charset="0"/>
                <a:ea typeface="Calibri" panose="020F0502020204030204" pitchFamily="34" charset="0"/>
                <a:cs typeface="Lucida Console" panose="020B0609040504020204" pitchFamily="49" charset="0"/>
              </a:rPr>
              <a:t> </a:t>
            </a:r>
            <a:r>
              <a:rPr lang="en-GB" sz="15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-Force </a:t>
            </a:r>
          </a:p>
          <a:p>
            <a:pPr marL="0" indent="0">
              <a:buNone/>
            </a:pPr>
            <a:endParaRPr lang="en-GB" sz="1600" dirty="0">
              <a:solidFill>
                <a:srgbClr val="006400"/>
              </a:solidFill>
              <a:latin typeface="Lucida Console" panose="020B0609040504020204" pitchFamily="49" charset="0"/>
              <a:ea typeface="Calibri" panose="020F0502020204030204" pitchFamily="34" charset="0"/>
              <a:cs typeface="Lucida Console" panose="020B0609040504020204" pitchFamily="49" charset="0"/>
            </a:endParaRPr>
          </a:p>
          <a:p>
            <a:pPr marL="0" indent="0">
              <a:buNone/>
            </a:pPr>
            <a:r>
              <a:rPr lang="en-GB" sz="1600" dirty="0">
                <a:solidFill>
                  <a:srgbClr val="006400"/>
                </a:solidFill>
                <a:latin typeface="Lucida Console" panose="020B0609040504020204" pitchFamily="49" charset="0"/>
                <a:ea typeface="Calibri" panose="020F0502020204030204" pitchFamily="34" charset="0"/>
                <a:cs typeface="Lucida Console" panose="020B0609040504020204" pitchFamily="49" charset="0"/>
              </a:rPr>
              <a:t># Test running a container</a:t>
            </a:r>
            <a:endParaRPr lang="en-GB" sz="1600" dirty="0"/>
          </a:p>
          <a:p>
            <a:pPr marL="0" indent="0">
              <a:buNone/>
            </a:pPr>
            <a:r>
              <a:rPr lang="en-GB" sz="1600" dirty="0">
                <a:solidFill>
                  <a:srgbClr val="0000FF"/>
                </a:solidFill>
                <a:latin typeface="Lucida Console" panose="020B0609040504020204" pitchFamily="49" charset="0"/>
              </a:rPr>
              <a:t>docker</a:t>
            </a:r>
            <a:r>
              <a:rPr lang="en-GB" sz="1600" dirty="0">
                <a:solidFill>
                  <a:prstClr val="black"/>
                </a:solidFill>
                <a:latin typeface="Lucida Console" panose="020B0609040504020204" pitchFamily="49" charset="0"/>
              </a:rPr>
              <a:t> </a:t>
            </a:r>
            <a:r>
              <a:rPr lang="en-GB" sz="1600" dirty="0">
                <a:solidFill>
                  <a:srgbClr val="8A2BE2"/>
                </a:solidFill>
                <a:latin typeface="Lucida Console" panose="020B0609040504020204" pitchFamily="49" charset="0"/>
              </a:rPr>
              <a:t>run</a:t>
            </a:r>
            <a:r>
              <a:rPr lang="en-GB" sz="1600" dirty="0">
                <a:solidFill>
                  <a:prstClr val="black"/>
                </a:solidFill>
                <a:latin typeface="Lucida Console" panose="020B0609040504020204" pitchFamily="49" charset="0"/>
              </a:rPr>
              <a:t> </a:t>
            </a:r>
            <a:r>
              <a:rPr lang="en-GB" sz="1600" dirty="0" err="1">
                <a:solidFill>
                  <a:srgbClr val="8A2BE2"/>
                </a:solidFill>
                <a:latin typeface="Lucida Console" panose="020B0609040504020204" pitchFamily="49" charset="0"/>
              </a:rPr>
              <a:t>hello-world:nanoserver</a:t>
            </a:r>
            <a:r>
              <a:rPr lang="en-GB" sz="1600" dirty="0">
                <a:solidFill>
                  <a:srgbClr val="8A2BE2"/>
                </a:solidFill>
                <a:latin typeface="Lucida Console" panose="020B0609040504020204" pitchFamily="49" charset="0"/>
              </a:rPr>
              <a:t> </a:t>
            </a:r>
          </a:p>
          <a:p>
            <a:pPr marL="0" indent="0">
              <a:lnSpc>
                <a:spcPct val="107000"/>
              </a:lnSpc>
              <a:spcAft>
                <a:spcPts val="0"/>
              </a:spcAft>
              <a:buNone/>
            </a:pPr>
            <a:endParaRPr lang="en-GB" sz="1500" dirty="0">
              <a:solidFill>
                <a:srgbClr val="000080"/>
              </a:solidFill>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56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solidFill>
                  <a:schemeClr val="accent1"/>
                </a:solidFill>
              </a:rPr>
              <a:t>Agenda</a:t>
            </a:r>
          </a:p>
        </p:txBody>
      </p:sp>
      <p:sp>
        <p:nvSpPr>
          <p:cNvPr id="6" name="Content Placeholder 5"/>
          <p:cNvSpPr>
            <a:spLocks noGrp="1"/>
          </p:cNvSpPr>
          <p:nvPr>
            <p:ph idx="1"/>
          </p:nvPr>
        </p:nvSpPr>
        <p:spPr>
          <a:xfrm>
            <a:off x="838200" y="1690688"/>
            <a:ext cx="10515600" cy="4592472"/>
          </a:xfrm>
        </p:spPr>
        <p:txBody>
          <a:bodyPr anchor="ctr">
            <a:noAutofit/>
          </a:bodyPr>
          <a:lstStyle/>
          <a:p>
            <a:pPr lvl="1"/>
            <a:r>
              <a:rPr lang="en-GB" sz="3200" dirty="0"/>
              <a:t>Session Aim</a:t>
            </a:r>
          </a:p>
          <a:p>
            <a:pPr lvl="1"/>
            <a:r>
              <a:rPr lang="en-GB" sz="3200" dirty="0"/>
              <a:t>What are containers?</a:t>
            </a:r>
          </a:p>
          <a:p>
            <a:pPr lvl="1"/>
            <a:r>
              <a:rPr lang="en-GB" sz="3200" dirty="0"/>
              <a:t>Containers vs Virtual Machines</a:t>
            </a:r>
          </a:p>
          <a:p>
            <a:pPr lvl="1"/>
            <a:r>
              <a:rPr lang="en-GB" sz="3200" dirty="0"/>
              <a:t>Images</a:t>
            </a:r>
          </a:p>
          <a:p>
            <a:pPr lvl="1"/>
            <a:r>
              <a:rPr lang="en-GB" sz="3200" dirty="0"/>
              <a:t>Getting Setup</a:t>
            </a:r>
          </a:p>
          <a:p>
            <a:pPr lvl="1"/>
            <a:r>
              <a:rPr lang="en-GB" sz="3200" dirty="0"/>
              <a:t>Volumes</a:t>
            </a:r>
          </a:p>
          <a:p>
            <a:pPr lvl="1"/>
            <a:r>
              <a:rPr lang="en-GB" sz="3200" dirty="0"/>
              <a:t>Dockerfile</a:t>
            </a:r>
          </a:p>
          <a:p>
            <a:pPr lvl="1"/>
            <a:r>
              <a:rPr lang="en-GB" sz="3200" dirty="0"/>
              <a:t>Docker Hub</a:t>
            </a:r>
          </a:p>
          <a:p>
            <a:pPr lvl="1"/>
            <a:r>
              <a:rPr lang="en-GB" sz="3200" dirty="0"/>
              <a:t>Multi-Container Applications</a:t>
            </a:r>
          </a:p>
          <a:p>
            <a:pPr lvl="1"/>
            <a:endParaRPr lang="en-GB" sz="3200" dirty="0"/>
          </a:p>
        </p:txBody>
      </p:sp>
    </p:spTree>
    <p:extLst>
      <p:ext uri="{BB962C8B-B14F-4D97-AF65-F5344CB8AC3E}">
        <p14:creationId xmlns:p14="http://schemas.microsoft.com/office/powerpoint/2010/main" val="258200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solidFill>
                  <a:schemeClr val="accent1"/>
                </a:solidFill>
              </a:rPr>
              <a:t>Enable Features</a:t>
            </a:r>
          </a:p>
        </p:txBody>
      </p:sp>
      <p:sp>
        <p:nvSpPr>
          <p:cNvPr id="3" name="Content Placeholder 2"/>
          <p:cNvSpPr>
            <a:spLocks noGrp="1"/>
          </p:cNvSpPr>
          <p:nvPr>
            <p:ph type="body" idx="1"/>
          </p:nvPr>
        </p:nvSpPr>
        <p:spPr>
          <a:xfrm>
            <a:off x="836612" y="1330435"/>
            <a:ext cx="4584767" cy="823912"/>
          </a:xfrm>
        </p:spPr>
        <p:txBody>
          <a:bodyPr>
            <a:normAutofit lnSpcReduction="10000"/>
          </a:bodyPr>
          <a:lstStyle/>
          <a:p>
            <a:endParaRPr lang="en-GB" dirty="0"/>
          </a:p>
          <a:p>
            <a:r>
              <a:rPr lang="en-GB" dirty="0"/>
              <a:t>Windows Server 2016</a:t>
            </a:r>
          </a:p>
        </p:txBody>
      </p:sp>
      <p:sp>
        <p:nvSpPr>
          <p:cNvPr id="8" name="Text Placeholder 7"/>
          <p:cNvSpPr>
            <a:spLocks noGrp="1"/>
          </p:cNvSpPr>
          <p:nvPr>
            <p:ph type="body" sz="quarter" idx="3"/>
          </p:nvPr>
        </p:nvSpPr>
        <p:spPr>
          <a:xfrm>
            <a:off x="6673240" y="1330435"/>
            <a:ext cx="5183188" cy="823912"/>
          </a:xfrm>
        </p:spPr>
        <p:txBody>
          <a:bodyPr/>
          <a:lstStyle/>
          <a:p>
            <a:r>
              <a:rPr lang="en-GB" dirty="0"/>
              <a:t>Windows 10</a:t>
            </a:r>
          </a:p>
        </p:txBody>
      </p:sp>
      <p:pic>
        <p:nvPicPr>
          <p:cNvPr id="10" name="Picture 9" descr="A picture containing screensho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80" y="2143718"/>
            <a:ext cx="4036119" cy="4384474"/>
          </a:xfrm>
          <a:prstGeom prst="rect">
            <a:avLst/>
          </a:prstGeom>
        </p:spPr>
      </p:pic>
      <p:grpSp>
        <p:nvGrpSpPr>
          <p:cNvPr id="9" name="Group 8">
            <a:extLst>
              <a:ext uri="{FF2B5EF4-FFF2-40B4-BE49-F238E27FC236}">
                <a16:creationId xmlns:a16="http://schemas.microsoft.com/office/drawing/2014/main" id="{4D801BF2-7030-4458-BE4D-41307288E96D}"/>
              </a:ext>
            </a:extLst>
          </p:cNvPr>
          <p:cNvGrpSpPr/>
          <p:nvPr/>
        </p:nvGrpSpPr>
        <p:grpSpPr>
          <a:xfrm>
            <a:off x="6673240" y="2449657"/>
            <a:ext cx="4559608" cy="4043218"/>
            <a:chOff x="6673240" y="2449657"/>
            <a:chExt cx="4559608" cy="4043218"/>
          </a:xfrm>
        </p:grpSpPr>
        <p:pic>
          <p:nvPicPr>
            <p:cNvPr id="5" name="Picture 4">
              <a:extLst>
                <a:ext uri="{FF2B5EF4-FFF2-40B4-BE49-F238E27FC236}">
                  <a16:creationId xmlns:a16="http://schemas.microsoft.com/office/drawing/2014/main" id="{9B736CA5-A859-4807-B307-B786BC5EE5A0}"/>
                </a:ext>
              </a:extLst>
            </p:cNvPr>
            <p:cNvPicPr>
              <a:picLocks noChangeAspect="1"/>
            </p:cNvPicPr>
            <p:nvPr/>
          </p:nvPicPr>
          <p:blipFill>
            <a:blip r:embed="rId4"/>
            <a:stretch>
              <a:fillRect/>
            </a:stretch>
          </p:blipFill>
          <p:spPr>
            <a:xfrm>
              <a:off x="6673240" y="2449657"/>
              <a:ext cx="4559608" cy="4043218"/>
            </a:xfrm>
            <a:prstGeom prst="rect">
              <a:avLst/>
            </a:prstGeom>
          </p:spPr>
        </p:pic>
        <p:sp>
          <p:nvSpPr>
            <p:cNvPr id="7" name="Rectangle 6">
              <a:extLst>
                <a:ext uri="{FF2B5EF4-FFF2-40B4-BE49-F238E27FC236}">
                  <a16:creationId xmlns:a16="http://schemas.microsoft.com/office/drawing/2014/main" id="{67CF894D-BC4E-4FBD-9116-045D8EAE7EBE}"/>
                </a:ext>
              </a:extLst>
            </p:cNvPr>
            <p:cNvSpPr/>
            <p:nvPr/>
          </p:nvSpPr>
          <p:spPr>
            <a:xfrm>
              <a:off x="6913418" y="4267200"/>
              <a:ext cx="1274618" cy="20781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FE2D9F18-9387-4A2D-8DC9-236CE1BB1981}"/>
                </a:ext>
              </a:extLst>
            </p:cNvPr>
            <p:cNvSpPr/>
            <p:nvPr/>
          </p:nvSpPr>
          <p:spPr>
            <a:xfrm>
              <a:off x="6913418" y="4890654"/>
              <a:ext cx="1274618" cy="20781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41008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An error occurred &#10;Unable to start: The running command stopped because the preference variable • ErrorAaionPrefere &#10;Failed to start the virtual •MobyLinuxVM' one of the HYRr-V components is not runni &#10;MobyLinuxVM• failed to start. (Virtual machine 10 6E666s42-3E73„i191.Asg4gs264E0F62s1) &#10;The Virtual Machine Management Service failed to start the virtual machine 'MobyLinuxVM because &#10;at flex 315 &#10;at line 410 &#10;at settings, String daemonOptions) in &#10;at settings, StrilYJ daemomOptions) in &#10;at parameters) in &#10;at action. in &#10;You Can send a crash report to help troubleshoot your issue, &#10;Crash reports contain detailed information used to troubleshoot Docker for Windc»N5. We &#10;gather hyper-v configuration, Windows version. network and drives settings, log and more. &#10;Reset to factory defau ">
            <a:extLst>
              <a:ext uri="{FF2B5EF4-FFF2-40B4-BE49-F238E27FC236}">
                <a16:creationId xmlns:a16="http://schemas.microsoft.com/office/drawing/2014/main" id="{A41795E9-3725-4763-824B-803B22A28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47" y="418568"/>
            <a:ext cx="6988105" cy="602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422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400" dirty="0">
                <a:solidFill>
                  <a:schemeClr val="accent1"/>
                </a:solidFill>
              </a:rPr>
              <a:t>Containers on Azure</a:t>
            </a:r>
          </a:p>
        </p:txBody>
      </p:sp>
      <p:pic>
        <p:nvPicPr>
          <p:cNvPr id="7" name="Picture Placeholder 6" descr="A picture containing screenshot&#10;&#10;Description generated with very high confidenc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0246" y="1541928"/>
            <a:ext cx="10513554" cy="4919687"/>
          </a:xfrm>
        </p:spPr>
      </p:pic>
    </p:spTree>
    <p:extLst>
      <p:ext uri="{BB962C8B-B14F-4D97-AF65-F5344CB8AC3E}">
        <p14:creationId xmlns:p14="http://schemas.microsoft.com/office/powerpoint/2010/main" val="330171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400" dirty="0">
                <a:solidFill>
                  <a:schemeClr val="accent1"/>
                </a:solidFill>
              </a:rPr>
              <a:t>Containers on Azure</a:t>
            </a:r>
          </a:p>
        </p:txBody>
      </p:sp>
      <p:pic>
        <p:nvPicPr>
          <p:cNvPr id="9" name="Picture 8">
            <a:extLst>
              <a:ext uri="{FF2B5EF4-FFF2-40B4-BE49-F238E27FC236}">
                <a16:creationId xmlns:a16="http://schemas.microsoft.com/office/drawing/2014/main" id="{9D4E5096-A2B3-4FBA-9E90-1FCDA9CE9201}"/>
              </a:ext>
            </a:extLst>
          </p:cNvPr>
          <p:cNvPicPr>
            <a:picLocks noChangeAspect="1"/>
          </p:cNvPicPr>
          <p:nvPr/>
        </p:nvPicPr>
        <p:blipFill>
          <a:blip r:embed="rId3"/>
          <a:stretch>
            <a:fillRect/>
          </a:stretch>
        </p:blipFill>
        <p:spPr>
          <a:xfrm>
            <a:off x="280998" y="3429000"/>
            <a:ext cx="11630003" cy="234296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9EA8B098-4A5E-4045-BD3D-0BF665BBCB11}"/>
              </a:ext>
            </a:extLst>
          </p:cNvPr>
          <p:cNvSpPr txBox="1"/>
          <p:nvPr/>
        </p:nvSpPr>
        <p:spPr>
          <a:xfrm>
            <a:off x="838200" y="1690688"/>
            <a:ext cx="729514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Container Instances </a:t>
            </a:r>
          </a:p>
          <a:p>
            <a:pPr marL="285750" indent="-285750">
              <a:buFont typeface="Arial" panose="020B0604020202020204" pitchFamily="34" charset="0"/>
              <a:buChar char="•"/>
            </a:pPr>
            <a:r>
              <a:rPr lang="en-US" sz="2800" dirty="0"/>
              <a:t>Containers as a Service (CaaS)</a:t>
            </a:r>
            <a:endParaRPr lang="en-GB" sz="2800" dirty="0"/>
          </a:p>
        </p:txBody>
      </p:sp>
    </p:spTree>
    <p:extLst>
      <p:ext uri="{BB962C8B-B14F-4D97-AF65-F5344CB8AC3E}">
        <p14:creationId xmlns:p14="http://schemas.microsoft.com/office/powerpoint/2010/main" val="3290205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400" dirty="0">
                <a:solidFill>
                  <a:schemeClr val="accent1"/>
                </a:solidFill>
              </a:rPr>
              <a:t>Containers on AWS (ECS)</a:t>
            </a:r>
          </a:p>
        </p:txBody>
      </p:sp>
      <p:pic>
        <p:nvPicPr>
          <p:cNvPr id="3" name="Picture 2">
            <a:extLst>
              <a:ext uri="{FF2B5EF4-FFF2-40B4-BE49-F238E27FC236}">
                <a16:creationId xmlns:a16="http://schemas.microsoft.com/office/drawing/2014/main" id="{DFC6FD53-D081-44E6-B52B-92D116AB9729}"/>
              </a:ext>
            </a:extLst>
          </p:cNvPr>
          <p:cNvPicPr>
            <a:picLocks noChangeAspect="1"/>
          </p:cNvPicPr>
          <p:nvPr/>
        </p:nvPicPr>
        <p:blipFill>
          <a:blip r:embed="rId3"/>
          <a:stretch>
            <a:fillRect/>
          </a:stretch>
        </p:blipFill>
        <p:spPr>
          <a:xfrm>
            <a:off x="1361573" y="1611962"/>
            <a:ext cx="9468853" cy="4880913"/>
          </a:xfrm>
          <a:prstGeom prst="rect">
            <a:avLst/>
          </a:prstGeom>
        </p:spPr>
      </p:pic>
    </p:spTree>
    <p:extLst>
      <p:ext uri="{BB962C8B-B14F-4D97-AF65-F5344CB8AC3E}">
        <p14:creationId xmlns:p14="http://schemas.microsoft.com/office/powerpoint/2010/main" val="240889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solidFill>
                  <a:schemeClr val="accent1"/>
                </a:solidFill>
              </a:rPr>
              <a:t>Hyper-V Setup – Windows 10 Pro</a:t>
            </a:r>
          </a:p>
        </p:txBody>
      </p:sp>
      <p:graphicFrame>
        <p:nvGraphicFramePr>
          <p:cNvPr id="27" name="Content Placeholder 2"/>
          <p:cNvGraphicFramePr>
            <a:graphicFrameLocks noGrp="1"/>
          </p:cNvGraphicFramePr>
          <p:nvPr>
            <p:ph idx="1"/>
            <p:extLst/>
          </p:nvPr>
        </p:nvGraphicFramePr>
        <p:xfrm>
          <a:off x="203200" y="1536258"/>
          <a:ext cx="11808178" cy="458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83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solidFill>
                  <a:schemeClr val="accent1"/>
                </a:solidFill>
              </a:rPr>
              <a:t>Hyper-V Setup – Windows Server 2016</a:t>
            </a:r>
          </a:p>
        </p:txBody>
      </p:sp>
      <p:graphicFrame>
        <p:nvGraphicFramePr>
          <p:cNvPr id="27" name="Content Placeholder 2"/>
          <p:cNvGraphicFramePr>
            <a:graphicFrameLocks noGrp="1"/>
          </p:cNvGraphicFramePr>
          <p:nvPr>
            <p:ph idx="1"/>
            <p:extLst/>
          </p:nvPr>
        </p:nvGraphicFramePr>
        <p:xfrm>
          <a:off x="203200" y="1536258"/>
          <a:ext cx="11808178" cy="4621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graphicEl>
                                              <a:dgm id="{2227F2DD-3199-4820-9850-C66C8566A3A8}"/>
                                            </p:graphicEl>
                                          </p:spTgt>
                                        </p:tgtEl>
                                        <p:attrNameLst>
                                          <p:attrName>style.visibility</p:attrName>
                                        </p:attrNameLst>
                                      </p:cBhvr>
                                      <p:to>
                                        <p:strVal val="visible"/>
                                      </p:to>
                                    </p:set>
                                    <p:anim calcmode="lin" valueType="num">
                                      <p:cBhvr additive="base">
                                        <p:cTn id="7" dur="1000" fill="hold"/>
                                        <p:tgtEl>
                                          <p:spTgt spid="27">
                                            <p:graphicEl>
                                              <a:dgm id="{2227F2DD-3199-4820-9850-C66C8566A3A8}"/>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
                                            <p:graphicEl>
                                              <a:dgm id="{2227F2DD-3199-4820-9850-C66C8566A3A8}"/>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
                                            <p:graphicEl>
                                              <a:dgm id="{2E031F7C-22F5-401A-8B08-09DD1894C93E}"/>
                                            </p:graphicEl>
                                          </p:spTgt>
                                        </p:tgtEl>
                                        <p:attrNameLst>
                                          <p:attrName>style.visibility</p:attrName>
                                        </p:attrNameLst>
                                      </p:cBhvr>
                                      <p:to>
                                        <p:strVal val="visible"/>
                                      </p:to>
                                    </p:set>
                                    <p:anim calcmode="lin" valueType="num">
                                      <p:cBhvr additive="base">
                                        <p:cTn id="11" dur="1000" fill="hold"/>
                                        <p:tgtEl>
                                          <p:spTgt spid="27">
                                            <p:graphicEl>
                                              <a:dgm id="{2E031F7C-22F5-401A-8B08-09DD1894C93E}"/>
                                            </p:graphic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7">
                                            <p:graphicEl>
                                              <a:dgm id="{2E031F7C-22F5-401A-8B08-09DD1894C93E}"/>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
                                            <p:graphicEl>
                                              <a:dgm id="{5DE65256-9BAF-46FB-9B96-46E7671108A0}"/>
                                            </p:graphicEl>
                                          </p:spTgt>
                                        </p:tgtEl>
                                        <p:attrNameLst>
                                          <p:attrName>style.visibility</p:attrName>
                                        </p:attrNameLst>
                                      </p:cBhvr>
                                      <p:to>
                                        <p:strVal val="visible"/>
                                      </p:to>
                                    </p:set>
                                    <p:anim calcmode="lin" valueType="num">
                                      <p:cBhvr additive="base">
                                        <p:cTn id="15" dur="1000" fill="hold"/>
                                        <p:tgtEl>
                                          <p:spTgt spid="27">
                                            <p:graphicEl>
                                              <a:dgm id="{5DE65256-9BAF-46FB-9B96-46E7671108A0}"/>
                                            </p:graphic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7">
                                            <p:graphicEl>
                                              <a:dgm id="{5DE65256-9BAF-46FB-9B96-46E7671108A0}"/>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graphicEl>
                                              <a:dgm id="{EC4417B9-2C07-4B89-B723-AB82A132993A}"/>
                                            </p:graphicEl>
                                          </p:spTgt>
                                        </p:tgtEl>
                                        <p:attrNameLst>
                                          <p:attrName>style.visibility</p:attrName>
                                        </p:attrNameLst>
                                      </p:cBhvr>
                                      <p:to>
                                        <p:strVal val="visible"/>
                                      </p:to>
                                    </p:set>
                                    <p:anim calcmode="lin" valueType="num">
                                      <p:cBhvr additive="base">
                                        <p:cTn id="19" dur="1000" fill="hold"/>
                                        <p:tgtEl>
                                          <p:spTgt spid="27">
                                            <p:graphicEl>
                                              <a:dgm id="{EC4417B9-2C07-4B89-B723-AB82A132993A}"/>
                                            </p:graphic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7">
                                            <p:graphicEl>
                                              <a:dgm id="{EC4417B9-2C07-4B89-B723-AB82A132993A}"/>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
                                            <p:graphicEl>
                                              <a:dgm id="{E00D84E5-8931-4292-A138-F62D8FC242C9}"/>
                                            </p:graphicEl>
                                          </p:spTgt>
                                        </p:tgtEl>
                                        <p:attrNameLst>
                                          <p:attrName>style.visibility</p:attrName>
                                        </p:attrNameLst>
                                      </p:cBhvr>
                                      <p:to>
                                        <p:strVal val="visible"/>
                                      </p:to>
                                    </p:set>
                                    <p:anim calcmode="lin" valueType="num">
                                      <p:cBhvr additive="base">
                                        <p:cTn id="23" dur="1000" fill="hold"/>
                                        <p:tgtEl>
                                          <p:spTgt spid="27">
                                            <p:graphicEl>
                                              <a:dgm id="{E00D84E5-8931-4292-A138-F62D8FC242C9}"/>
                                            </p:graphic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27">
                                            <p:graphicEl>
                                              <a:dgm id="{E00D84E5-8931-4292-A138-F62D8FC242C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Dgm/>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Windows Firewall Issue?</a:t>
            </a:r>
          </a:p>
        </p:txBody>
      </p:sp>
      <p:sp>
        <p:nvSpPr>
          <p:cNvPr id="3" name="Content Placeholder 2"/>
          <p:cNvSpPr>
            <a:spLocks noGrp="1"/>
          </p:cNvSpPr>
          <p:nvPr>
            <p:ph idx="1"/>
          </p:nvPr>
        </p:nvSpPr>
        <p:spPr/>
        <p:txBody>
          <a:bodyPr/>
          <a:lstStyle/>
          <a:p>
            <a:r>
              <a:rPr lang="en-GB" dirty="0"/>
              <a:t>Different menu’s if you have the firewall enabled</a:t>
            </a:r>
          </a:p>
          <a:p>
            <a:r>
              <a:rPr lang="en-GB" dirty="0"/>
              <a:t>Cannot share drives from Host to Container</a:t>
            </a:r>
          </a:p>
          <a:p>
            <a:r>
              <a:rPr lang="en-GB" dirty="0"/>
              <a:t>Possible Fixes:</a:t>
            </a:r>
          </a:p>
          <a:p>
            <a:pPr lvl="1"/>
            <a:r>
              <a:rPr lang="en-GB" dirty="0"/>
              <a:t>Port 445 blocked?</a:t>
            </a:r>
          </a:p>
          <a:p>
            <a:pPr lvl="2"/>
            <a:r>
              <a:rPr lang="en-GB" dirty="0"/>
              <a:t>Allow connection to 10.0.75.1 port 445 (the Windows host) from 10.0.75.2 (the virtual machine)</a:t>
            </a:r>
          </a:p>
          <a:p>
            <a:pPr lvl="1"/>
            <a:r>
              <a:rPr lang="en-GB" dirty="0"/>
              <a:t>Restriction on network profile?</a:t>
            </a:r>
          </a:p>
          <a:p>
            <a:pPr lvl="2"/>
            <a:r>
              <a:rPr lang="en-GB" dirty="0" err="1"/>
              <a:t>vEthernet</a:t>
            </a:r>
            <a:r>
              <a:rPr lang="en-GB" dirty="0"/>
              <a:t> (</a:t>
            </a:r>
            <a:r>
              <a:rPr lang="en-GB" dirty="0" err="1"/>
              <a:t>DockerNAT</a:t>
            </a:r>
            <a:r>
              <a:rPr lang="en-GB" dirty="0"/>
              <a:t>) to Private?</a:t>
            </a:r>
          </a:p>
          <a:p>
            <a:pPr lvl="1"/>
            <a:r>
              <a:rPr lang="en-GB" dirty="0"/>
              <a:t>Disable/Enable “File and Printer Sharing for Microsoft Networks”?</a:t>
            </a:r>
          </a:p>
          <a:p>
            <a:pPr lvl="2"/>
            <a:r>
              <a:rPr lang="en-GB" dirty="0"/>
              <a:t>Essentially Opening port 445!</a:t>
            </a:r>
          </a:p>
          <a:p>
            <a:pPr marL="457200" lvl="1" indent="0">
              <a:buNone/>
            </a:pPr>
            <a:endParaRPr lang="en-GB" dirty="0"/>
          </a:p>
        </p:txBody>
      </p:sp>
    </p:spTree>
    <p:extLst>
      <p:ext uri="{BB962C8B-B14F-4D97-AF65-F5344CB8AC3E}">
        <p14:creationId xmlns:p14="http://schemas.microsoft.com/office/powerpoint/2010/main" val="69947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Docker Commands</a:t>
            </a:r>
          </a:p>
        </p:txBody>
      </p:sp>
      <p:sp>
        <p:nvSpPr>
          <p:cNvPr id="6" name="Content Placeholder 2"/>
          <p:cNvSpPr txBox="1">
            <a:spLocks/>
          </p:cNvSpPr>
          <p:nvPr/>
        </p:nvSpPr>
        <p:spPr>
          <a:xfrm>
            <a:off x="728272" y="1978025"/>
            <a:ext cx="56050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docker</a:t>
            </a:r>
            <a:r>
              <a:rPr lang="en-GB" dirty="0"/>
              <a:t> version</a:t>
            </a:r>
          </a:p>
          <a:p>
            <a:r>
              <a:rPr lang="en-GB" dirty="0" err="1"/>
              <a:t>docker</a:t>
            </a:r>
            <a:r>
              <a:rPr lang="en-GB" dirty="0"/>
              <a:t> search </a:t>
            </a:r>
            <a:r>
              <a:rPr lang="en-GB" i="1" dirty="0"/>
              <a:t>&lt;</a:t>
            </a:r>
            <a:r>
              <a:rPr lang="en-GB" i="1" dirty="0" err="1"/>
              <a:t>imagename</a:t>
            </a:r>
            <a:r>
              <a:rPr lang="en-GB" i="1" dirty="0"/>
              <a:t>&gt;</a:t>
            </a:r>
          </a:p>
          <a:p>
            <a:r>
              <a:rPr lang="en-GB" dirty="0" err="1"/>
              <a:t>docker</a:t>
            </a:r>
            <a:r>
              <a:rPr lang="en-GB" dirty="0"/>
              <a:t> pull </a:t>
            </a:r>
            <a:r>
              <a:rPr lang="en-GB" i="1" dirty="0"/>
              <a:t>&lt;</a:t>
            </a:r>
            <a:r>
              <a:rPr lang="en-GB" i="1" dirty="0" err="1"/>
              <a:t>imagename</a:t>
            </a:r>
            <a:r>
              <a:rPr lang="en-GB" i="1" dirty="0"/>
              <a:t>&gt;:&lt;tag&gt;</a:t>
            </a:r>
          </a:p>
          <a:p>
            <a:r>
              <a:rPr lang="en-GB" dirty="0" err="1"/>
              <a:t>docker</a:t>
            </a:r>
            <a:r>
              <a:rPr lang="en-GB" dirty="0"/>
              <a:t> images</a:t>
            </a:r>
          </a:p>
          <a:p>
            <a:r>
              <a:rPr lang="en-GB" dirty="0" err="1"/>
              <a:t>docker</a:t>
            </a:r>
            <a:r>
              <a:rPr lang="en-GB" dirty="0"/>
              <a:t> run </a:t>
            </a:r>
            <a:r>
              <a:rPr lang="en-GB" i="1" dirty="0"/>
              <a:t>&lt;parameters&gt; </a:t>
            </a:r>
          </a:p>
          <a:p>
            <a:r>
              <a:rPr lang="en-GB" dirty="0" err="1"/>
              <a:t>docker</a:t>
            </a:r>
            <a:r>
              <a:rPr lang="en-GB" dirty="0"/>
              <a:t> </a:t>
            </a:r>
            <a:r>
              <a:rPr lang="en-GB" dirty="0" err="1"/>
              <a:t>ps</a:t>
            </a:r>
            <a:r>
              <a:rPr lang="en-GB" dirty="0"/>
              <a:t> –a</a:t>
            </a:r>
          </a:p>
          <a:p>
            <a:r>
              <a:rPr lang="en-GB" dirty="0" err="1"/>
              <a:t>docker</a:t>
            </a:r>
            <a:r>
              <a:rPr lang="en-GB" dirty="0"/>
              <a:t> inspect </a:t>
            </a:r>
            <a:r>
              <a:rPr lang="en-GB" i="1" dirty="0"/>
              <a:t>&lt;</a:t>
            </a:r>
            <a:r>
              <a:rPr lang="en-GB" i="1" dirty="0" err="1"/>
              <a:t>containername</a:t>
            </a:r>
            <a:r>
              <a:rPr lang="en-GB" i="1" dirty="0"/>
              <a:t>&gt; </a:t>
            </a:r>
          </a:p>
          <a:p>
            <a:pPr marL="0" indent="0">
              <a:buFont typeface="Arial" panose="020B0604020202020204" pitchFamily="34" charset="0"/>
              <a:buNone/>
            </a:pPr>
            <a:endParaRPr lang="en-GB" dirty="0"/>
          </a:p>
        </p:txBody>
      </p:sp>
      <p:sp>
        <p:nvSpPr>
          <p:cNvPr id="5" name="Content Placeholder 2"/>
          <p:cNvSpPr txBox="1">
            <a:spLocks/>
          </p:cNvSpPr>
          <p:nvPr/>
        </p:nvSpPr>
        <p:spPr>
          <a:xfrm>
            <a:off x="6444344"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docker logs </a:t>
            </a:r>
            <a:r>
              <a:rPr lang="en-GB" i="1" dirty="0"/>
              <a:t>&lt;</a:t>
            </a:r>
            <a:r>
              <a:rPr lang="en-GB" i="1" dirty="0" err="1"/>
              <a:t>containername</a:t>
            </a:r>
            <a:r>
              <a:rPr lang="en-GB" i="1" dirty="0"/>
              <a:t>&gt;</a:t>
            </a:r>
          </a:p>
          <a:p>
            <a:r>
              <a:rPr lang="en-GB" dirty="0" err="1"/>
              <a:t>docker</a:t>
            </a:r>
            <a:r>
              <a:rPr lang="en-GB" dirty="0"/>
              <a:t> stop </a:t>
            </a:r>
            <a:r>
              <a:rPr lang="en-GB" i="1" dirty="0"/>
              <a:t>&lt;</a:t>
            </a:r>
            <a:r>
              <a:rPr lang="en-GB" i="1" dirty="0" err="1"/>
              <a:t>containername</a:t>
            </a:r>
            <a:r>
              <a:rPr lang="en-GB" i="1" dirty="0"/>
              <a:t>&gt;</a:t>
            </a:r>
          </a:p>
          <a:p>
            <a:r>
              <a:rPr lang="en-GB" dirty="0" err="1"/>
              <a:t>docker</a:t>
            </a:r>
            <a:r>
              <a:rPr lang="en-GB" dirty="0"/>
              <a:t> start </a:t>
            </a:r>
            <a:r>
              <a:rPr lang="en-GB" i="1" dirty="0"/>
              <a:t>&lt;</a:t>
            </a:r>
            <a:r>
              <a:rPr lang="en-GB" i="1" dirty="0" err="1"/>
              <a:t>containername</a:t>
            </a:r>
            <a:r>
              <a:rPr lang="en-GB" i="1" dirty="0"/>
              <a:t>&gt;</a:t>
            </a:r>
          </a:p>
          <a:p>
            <a:r>
              <a:rPr lang="en-GB" dirty="0" err="1"/>
              <a:t>docker</a:t>
            </a:r>
            <a:r>
              <a:rPr lang="en-GB" dirty="0"/>
              <a:t> commit</a:t>
            </a:r>
          </a:p>
          <a:p>
            <a:r>
              <a:rPr lang="en-GB" dirty="0" err="1"/>
              <a:t>docker</a:t>
            </a:r>
            <a:r>
              <a:rPr lang="en-GB" dirty="0"/>
              <a:t> push </a:t>
            </a:r>
            <a:r>
              <a:rPr lang="en-GB" i="1" dirty="0"/>
              <a:t>&lt;</a:t>
            </a:r>
            <a:r>
              <a:rPr lang="en-GB" i="1" dirty="0" err="1"/>
              <a:t>imagename</a:t>
            </a:r>
            <a:r>
              <a:rPr lang="en-GB" i="1" dirty="0"/>
              <a:t>&gt;</a:t>
            </a:r>
          </a:p>
          <a:p>
            <a:r>
              <a:rPr lang="en-GB" dirty="0" err="1"/>
              <a:t>docker</a:t>
            </a:r>
            <a:r>
              <a:rPr lang="en-GB" dirty="0"/>
              <a:t> </a:t>
            </a:r>
            <a:r>
              <a:rPr lang="en-GB" dirty="0" err="1"/>
              <a:t>rm</a:t>
            </a:r>
            <a:r>
              <a:rPr lang="en-GB" dirty="0"/>
              <a:t> </a:t>
            </a:r>
            <a:r>
              <a:rPr lang="en-GB" i="1" dirty="0"/>
              <a:t>&lt;</a:t>
            </a:r>
            <a:r>
              <a:rPr lang="en-GB" i="1" dirty="0" err="1"/>
              <a:t>containername</a:t>
            </a:r>
            <a:r>
              <a:rPr lang="en-GB" i="1" dirty="0"/>
              <a:t>&gt;</a:t>
            </a:r>
          </a:p>
          <a:p>
            <a:r>
              <a:rPr lang="en-GB" dirty="0" err="1"/>
              <a:t>docker</a:t>
            </a:r>
            <a:r>
              <a:rPr lang="en-GB" dirty="0"/>
              <a:t> </a:t>
            </a:r>
            <a:r>
              <a:rPr lang="en-GB" dirty="0" err="1"/>
              <a:t>rmi</a:t>
            </a:r>
            <a:r>
              <a:rPr lang="en-GB" dirty="0"/>
              <a:t> </a:t>
            </a:r>
            <a:r>
              <a:rPr lang="en-GB" i="1" dirty="0"/>
              <a:t>&lt;</a:t>
            </a:r>
            <a:r>
              <a:rPr lang="en-GB" i="1" dirty="0" err="1"/>
              <a:t>imagename</a:t>
            </a:r>
            <a:r>
              <a:rPr lang="en-GB" i="1" dirty="0"/>
              <a:t>&gt; </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7453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6">
                                            <p:txEl>
                                              <p:pRg st="1" end="1"/>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1000" fill="hold"/>
                                        <p:tgtEl>
                                          <p:spTgt spid="6">
                                            <p:txEl>
                                              <p:pRg st="2" end="2"/>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1000" fill="hold"/>
                                        <p:tgtEl>
                                          <p:spTgt spid="6">
                                            <p:txEl>
                                              <p:pRg st="3" end="3"/>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1000" fill="hold"/>
                                        <p:tgtEl>
                                          <p:spTgt spid="6">
                                            <p:txEl>
                                              <p:pRg st="4" end="4"/>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1000" fill="hold"/>
                                        <p:tgtEl>
                                          <p:spTgt spid="6">
                                            <p:txEl>
                                              <p:pRg st="5" end="5"/>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1000" fill="hold"/>
                                        <p:tgtEl>
                                          <p:spTgt spid="6">
                                            <p:txEl>
                                              <p:pRg st="6" end="6"/>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1000" fill="hold"/>
                                        <p:tgtEl>
                                          <p:spTgt spid="5">
                                            <p:txEl>
                                              <p:pRg st="0" end="0"/>
                                            </p:txEl>
                                          </p:spTgt>
                                        </p:tgtEl>
                                        <p:attrNameLst>
                                          <p:attrName>style.color</p:attrName>
                                        </p:attrNameLst>
                                      </p:cBhvr>
                                      <p:to>
                                        <a:schemeClr val="accent2"/>
                                      </p:to>
                                    </p:animClr>
                                  </p:childTnLst>
                                </p:cTn>
                              </p:par>
                              <p:par>
                                <p:cTn id="19" presetID="3" presetClass="emph" presetSubtype="2" fill="hold" nodeType="withEffect">
                                  <p:stCondLst>
                                    <p:cond delay="0"/>
                                  </p:stCondLst>
                                  <p:childTnLst>
                                    <p:animClr clrSpc="rgb" dir="cw">
                                      <p:cBhvr override="childStyle">
                                        <p:cTn id="20" dur="1000" fill="hold"/>
                                        <p:tgtEl>
                                          <p:spTgt spid="5">
                                            <p:txEl>
                                              <p:pRg st="5" end="5"/>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1000" fill="hold"/>
                                        <p:tgtEl>
                                          <p:spTgt spid="5">
                                            <p:txEl>
                                              <p:pRg st="1" end="1"/>
                                            </p:txEl>
                                          </p:spTgt>
                                        </p:tgtEl>
                                        <p:attrNameLst>
                                          <p:attrName>style.color</p:attrName>
                                        </p:attrNameLst>
                                      </p:cBhvr>
                                      <p:to>
                                        <a:schemeClr val="bg2"/>
                                      </p:to>
                                    </p:animClr>
                                  </p:childTnLst>
                                </p:cTn>
                              </p:par>
                              <p:par>
                                <p:cTn id="23" presetID="3" presetClass="emph" presetSubtype="2" fill="hold" nodeType="withEffect">
                                  <p:stCondLst>
                                    <p:cond delay="0"/>
                                  </p:stCondLst>
                                  <p:childTnLst>
                                    <p:animClr clrSpc="rgb" dir="cw">
                                      <p:cBhvr override="childStyle">
                                        <p:cTn id="24" dur="1000" fill="hold"/>
                                        <p:tgtEl>
                                          <p:spTgt spid="5">
                                            <p:txEl>
                                              <p:pRg st="2" end="2"/>
                                            </p:txEl>
                                          </p:spTgt>
                                        </p:tgtEl>
                                        <p:attrNameLst>
                                          <p:attrName>style.color</p:attrName>
                                        </p:attrNameLst>
                                      </p:cBhvr>
                                      <p:to>
                                        <a:schemeClr val="bg2"/>
                                      </p:to>
                                    </p:animClr>
                                  </p:childTnLst>
                                </p:cTn>
                              </p:par>
                              <p:par>
                                <p:cTn id="25" presetID="3" presetClass="emph" presetSubtype="2" fill="hold" nodeType="withEffect">
                                  <p:stCondLst>
                                    <p:cond delay="0"/>
                                  </p:stCondLst>
                                  <p:childTnLst>
                                    <p:animClr clrSpc="rgb" dir="cw">
                                      <p:cBhvr override="childStyle">
                                        <p:cTn id="26" dur="1000" fill="hold"/>
                                        <p:tgtEl>
                                          <p:spTgt spid="5">
                                            <p:txEl>
                                              <p:pRg st="3" end="3"/>
                                            </p:txEl>
                                          </p:spTgt>
                                        </p:tgtEl>
                                        <p:attrNameLst>
                                          <p:attrName>style.color</p:attrName>
                                        </p:attrNameLst>
                                      </p:cBhvr>
                                      <p:to>
                                        <a:schemeClr val="bg2"/>
                                      </p:to>
                                    </p:animClr>
                                  </p:childTnLst>
                                </p:cTn>
                              </p:par>
                              <p:par>
                                <p:cTn id="27" presetID="3" presetClass="emph" presetSubtype="2" fill="hold" nodeType="withEffect">
                                  <p:stCondLst>
                                    <p:cond delay="0"/>
                                  </p:stCondLst>
                                  <p:childTnLst>
                                    <p:animClr clrSpc="rgb" dir="cw">
                                      <p:cBhvr override="childStyle">
                                        <p:cTn id="28" dur="1000" fill="hold"/>
                                        <p:tgtEl>
                                          <p:spTgt spid="5">
                                            <p:txEl>
                                              <p:pRg st="4" end="4"/>
                                            </p:txEl>
                                          </p:spTgt>
                                        </p:tgtEl>
                                        <p:attrNameLst>
                                          <p:attrName>style.color</p:attrName>
                                        </p:attrNameLst>
                                      </p:cBhvr>
                                      <p:to>
                                        <a:schemeClr val="bg2"/>
                                      </p:to>
                                    </p:animClr>
                                  </p:childTnLst>
                                </p:cTn>
                              </p:par>
                              <p:par>
                                <p:cTn id="29" presetID="3" presetClass="emph" presetSubtype="2" fill="hold" nodeType="withEffect">
                                  <p:stCondLst>
                                    <p:cond delay="0"/>
                                  </p:stCondLst>
                                  <p:childTnLst>
                                    <p:animClr clrSpc="rgb" dir="cw">
                                      <p:cBhvr override="childStyle">
                                        <p:cTn id="30" dur="1000" fill="hold"/>
                                        <p:tgtEl>
                                          <p:spTgt spid="5">
                                            <p:txEl>
                                              <p:pRg st="6" end="6"/>
                                            </p:txEl>
                                          </p:spTgt>
                                        </p:tgtEl>
                                        <p:attrNameLst>
                                          <p:attrName>style.color</p:attrName>
                                        </p:attrNameLst>
                                      </p:cBhvr>
                                      <p:to>
                                        <a:schemeClr val="bg2"/>
                                      </p:to>
                                    </p:animClr>
                                  </p:childTnLst>
                                </p:cTn>
                              </p:par>
                              <p:par>
                                <p:cTn id="31" presetID="3" presetClass="emph" presetSubtype="2" fill="hold" nodeType="withEffect">
                                  <p:stCondLst>
                                    <p:cond delay="0"/>
                                  </p:stCondLst>
                                  <p:childTnLst>
                                    <p:animClr clrSpc="rgb" dir="cw">
                                      <p:cBhvr override="childStyle">
                                        <p:cTn id="32" dur="1000" fill="hold"/>
                                        <p:tgtEl>
                                          <p:spTgt spid="6">
                                            <p:txEl>
                                              <p:pRg st="0" end="0"/>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D268-74CA-424A-AEA0-A02F26A4B7EF}"/>
              </a:ext>
            </a:extLst>
          </p:cNvPr>
          <p:cNvSpPr>
            <a:spLocks noGrp="1"/>
          </p:cNvSpPr>
          <p:nvPr>
            <p:ph type="title"/>
          </p:nvPr>
        </p:nvSpPr>
        <p:spPr/>
        <p:txBody>
          <a:bodyPr/>
          <a:lstStyle/>
          <a:p>
            <a:r>
              <a:rPr lang="en-GB" dirty="0">
                <a:solidFill>
                  <a:schemeClr val="accent1"/>
                </a:solidFill>
              </a:rPr>
              <a:t>Volumes vs Mounts</a:t>
            </a:r>
          </a:p>
        </p:txBody>
      </p:sp>
      <p:sp>
        <p:nvSpPr>
          <p:cNvPr id="4" name="Text Placeholder 3">
            <a:extLst>
              <a:ext uri="{FF2B5EF4-FFF2-40B4-BE49-F238E27FC236}">
                <a16:creationId xmlns:a16="http://schemas.microsoft.com/office/drawing/2014/main" id="{A31E64FB-DF1F-47C0-B8AB-7ABEF9188024}"/>
              </a:ext>
            </a:extLst>
          </p:cNvPr>
          <p:cNvSpPr>
            <a:spLocks noGrp="1"/>
          </p:cNvSpPr>
          <p:nvPr>
            <p:ph type="body" idx="1"/>
          </p:nvPr>
        </p:nvSpPr>
        <p:spPr>
          <a:xfrm>
            <a:off x="839788" y="1460446"/>
            <a:ext cx="5157787" cy="437627"/>
          </a:xfrm>
        </p:spPr>
        <p:txBody>
          <a:bodyPr/>
          <a:lstStyle/>
          <a:p>
            <a:r>
              <a:rPr lang="en-GB" dirty="0">
                <a:solidFill>
                  <a:schemeClr val="accent2"/>
                </a:solidFill>
              </a:rPr>
              <a:t>Volumes</a:t>
            </a:r>
          </a:p>
        </p:txBody>
      </p:sp>
      <p:sp>
        <p:nvSpPr>
          <p:cNvPr id="3" name="Content Placeholder 2">
            <a:extLst>
              <a:ext uri="{FF2B5EF4-FFF2-40B4-BE49-F238E27FC236}">
                <a16:creationId xmlns:a16="http://schemas.microsoft.com/office/drawing/2014/main" id="{24591512-1381-4431-A28A-B5E69C9DD0FB}"/>
              </a:ext>
            </a:extLst>
          </p:cNvPr>
          <p:cNvSpPr>
            <a:spLocks noGrp="1"/>
          </p:cNvSpPr>
          <p:nvPr>
            <p:ph sz="half" idx="2"/>
          </p:nvPr>
        </p:nvSpPr>
        <p:spPr>
          <a:xfrm>
            <a:off x="839788" y="1898073"/>
            <a:ext cx="5157787" cy="4738254"/>
          </a:xfrm>
        </p:spPr>
        <p:txBody>
          <a:bodyPr>
            <a:noAutofit/>
          </a:bodyPr>
          <a:lstStyle/>
          <a:p>
            <a:r>
              <a:rPr lang="en-GB" sz="2200" dirty="0"/>
              <a:t>Does not increase size of the container</a:t>
            </a:r>
          </a:p>
          <a:p>
            <a:r>
              <a:rPr lang="en-GB" sz="2200" dirty="0"/>
              <a:t>Easier to back up or migrate than bind mounts.</a:t>
            </a:r>
          </a:p>
          <a:p>
            <a:r>
              <a:rPr lang="en-GB" sz="2200" dirty="0"/>
              <a:t>Work on both Linux and Windows containers.</a:t>
            </a:r>
          </a:p>
          <a:p>
            <a:r>
              <a:rPr lang="en-GB" sz="2200" dirty="0"/>
              <a:t>Can be safely shared among multiple containers.</a:t>
            </a:r>
          </a:p>
          <a:p>
            <a:r>
              <a:rPr lang="en-GB" sz="2200" dirty="0"/>
              <a:t>Volume drivers allow you to store volumes on remote hosts or cloud providers, to encrypt the contents of volumes, or to add other functionality.</a:t>
            </a:r>
          </a:p>
        </p:txBody>
      </p:sp>
      <p:sp>
        <p:nvSpPr>
          <p:cNvPr id="5" name="Text Placeholder 4">
            <a:extLst>
              <a:ext uri="{FF2B5EF4-FFF2-40B4-BE49-F238E27FC236}">
                <a16:creationId xmlns:a16="http://schemas.microsoft.com/office/drawing/2014/main" id="{7219E9E4-DD24-4AF6-8BE5-921589B3A77C}"/>
              </a:ext>
            </a:extLst>
          </p:cNvPr>
          <p:cNvSpPr>
            <a:spLocks noGrp="1"/>
          </p:cNvSpPr>
          <p:nvPr>
            <p:ph type="body" sz="quarter" idx="3"/>
          </p:nvPr>
        </p:nvSpPr>
        <p:spPr>
          <a:xfrm>
            <a:off x="6172200" y="1460446"/>
            <a:ext cx="5183188" cy="437627"/>
          </a:xfrm>
        </p:spPr>
        <p:txBody>
          <a:bodyPr/>
          <a:lstStyle/>
          <a:p>
            <a:r>
              <a:rPr lang="en-GB" dirty="0">
                <a:solidFill>
                  <a:schemeClr val="accent2"/>
                </a:solidFill>
              </a:rPr>
              <a:t>Bind Mounts</a:t>
            </a:r>
          </a:p>
        </p:txBody>
      </p:sp>
      <p:sp>
        <p:nvSpPr>
          <p:cNvPr id="6" name="Content Placeholder 5">
            <a:extLst>
              <a:ext uri="{FF2B5EF4-FFF2-40B4-BE49-F238E27FC236}">
                <a16:creationId xmlns:a16="http://schemas.microsoft.com/office/drawing/2014/main" id="{9F31AF02-F269-4DC8-8531-E7EE491C4494}"/>
              </a:ext>
            </a:extLst>
          </p:cNvPr>
          <p:cNvSpPr>
            <a:spLocks noGrp="1"/>
          </p:cNvSpPr>
          <p:nvPr>
            <p:ph sz="quarter" idx="4"/>
          </p:nvPr>
        </p:nvSpPr>
        <p:spPr>
          <a:xfrm>
            <a:off x="6172200" y="1898073"/>
            <a:ext cx="5183188" cy="4291590"/>
          </a:xfrm>
        </p:spPr>
        <p:txBody>
          <a:bodyPr>
            <a:normAutofit/>
          </a:bodyPr>
          <a:lstStyle/>
          <a:p>
            <a:r>
              <a:rPr lang="en-GB" sz="2200" dirty="0"/>
              <a:t>Host file/folder is mounted into a container</a:t>
            </a:r>
          </a:p>
          <a:p>
            <a:r>
              <a:rPr lang="en-GB" sz="2200" dirty="0"/>
              <a:t>Limited functionality compared to volumes</a:t>
            </a:r>
          </a:p>
          <a:p>
            <a:r>
              <a:rPr lang="en-GB" sz="2200" dirty="0"/>
              <a:t>Not portable between images</a:t>
            </a:r>
          </a:p>
          <a:p>
            <a:r>
              <a:rPr lang="en-GB" sz="2200" dirty="0"/>
              <a:t>Rely on the host machine’s filesystem having a specific directory structure available</a:t>
            </a:r>
          </a:p>
        </p:txBody>
      </p:sp>
    </p:spTree>
    <p:extLst>
      <p:ext uri="{BB962C8B-B14F-4D97-AF65-F5344CB8AC3E}">
        <p14:creationId xmlns:p14="http://schemas.microsoft.com/office/powerpoint/2010/main" val="364235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solidFill>
                  <a:schemeClr val="accent1"/>
                </a:solidFill>
              </a:rPr>
              <a:t>Not on the Agenda</a:t>
            </a:r>
          </a:p>
        </p:txBody>
      </p:sp>
      <p:sp>
        <p:nvSpPr>
          <p:cNvPr id="6" name="Content Placeholder 5"/>
          <p:cNvSpPr>
            <a:spLocks noGrp="1"/>
          </p:cNvSpPr>
          <p:nvPr>
            <p:ph idx="1"/>
          </p:nvPr>
        </p:nvSpPr>
        <p:spPr>
          <a:xfrm>
            <a:off x="838200" y="1825625"/>
            <a:ext cx="10515600" cy="1603375"/>
          </a:xfrm>
        </p:spPr>
        <p:txBody>
          <a:bodyPr anchor="ctr">
            <a:noAutofit/>
          </a:bodyPr>
          <a:lstStyle/>
          <a:p>
            <a:pPr lvl="1"/>
            <a:r>
              <a:rPr lang="en-GB" sz="2800" dirty="0"/>
              <a:t>Docker-Machine</a:t>
            </a:r>
          </a:p>
          <a:p>
            <a:pPr lvl="1"/>
            <a:r>
              <a:rPr lang="en-GB" sz="2800" dirty="0"/>
              <a:t>Orchestration</a:t>
            </a:r>
          </a:p>
          <a:p>
            <a:pPr lvl="2"/>
            <a:r>
              <a:rPr lang="en-GB" sz="2400" dirty="0"/>
              <a:t>Docker-Swarm</a:t>
            </a:r>
          </a:p>
          <a:p>
            <a:pPr lvl="2"/>
            <a:r>
              <a:rPr lang="en-GB" sz="2400" dirty="0"/>
              <a:t>Kubernetes </a:t>
            </a:r>
          </a:p>
          <a:p>
            <a:pPr lvl="1"/>
            <a:r>
              <a:rPr lang="en-GB" sz="2800" dirty="0"/>
              <a:t>Networking and Linking</a:t>
            </a:r>
            <a:endParaRPr lang="en-GB" sz="2000" dirty="0"/>
          </a:p>
        </p:txBody>
      </p:sp>
    </p:spTree>
    <p:extLst>
      <p:ext uri="{BB962C8B-B14F-4D97-AF65-F5344CB8AC3E}">
        <p14:creationId xmlns:p14="http://schemas.microsoft.com/office/powerpoint/2010/main" val="222225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637" y="2146011"/>
            <a:ext cx="10034726" cy="2565978"/>
          </a:xfrm>
        </p:spPr>
        <p:txBody>
          <a:bodyPr>
            <a:normAutofit fontScale="90000"/>
          </a:bodyPr>
          <a:lstStyle/>
          <a:p>
            <a:r>
              <a:rPr lang="en-GB" sz="9000" dirty="0">
                <a:solidFill>
                  <a:schemeClr val="accent1"/>
                </a:solidFill>
              </a:rPr>
              <a:t>SQL on Linux Container</a:t>
            </a:r>
            <a:br>
              <a:rPr lang="en-GB" sz="9000" dirty="0">
                <a:solidFill>
                  <a:schemeClr val="accent1"/>
                </a:solidFill>
              </a:rPr>
            </a:br>
            <a:r>
              <a:rPr lang="en-GB" sz="9000" dirty="0">
                <a:solidFill>
                  <a:schemeClr val="accent1"/>
                </a:solidFill>
              </a:rPr>
              <a:t>DEMO</a:t>
            </a:r>
          </a:p>
        </p:txBody>
      </p:sp>
    </p:spTree>
    <p:extLst>
      <p:ext uri="{BB962C8B-B14F-4D97-AF65-F5344CB8AC3E}">
        <p14:creationId xmlns:p14="http://schemas.microsoft.com/office/powerpoint/2010/main" val="2708464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clipart&#10;&#10;Description generated with very high confidence"/>
          <p:cNvPicPr>
            <a:picLocks noChangeAspect="1"/>
          </p:cNvPicPr>
          <p:nvPr/>
        </p:nvPicPr>
        <p:blipFill rotWithShape="1">
          <a:blip r:embed="rId3">
            <a:extLst>
              <a:ext uri="{28A0092B-C50C-407E-A947-70E740481C1C}">
                <a14:useLocalDpi xmlns:a14="http://schemas.microsoft.com/office/drawing/2010/main" val="0"/>
              </a:ext>
            </a:extLst>
          </a:blip>
          <a:srcRect l="5914" r="8636" b="3"/>
          <a:stretch/>
        </p:blipFill>
        <p:spPr>
          <a:xfrm>
            <a:off x="7821976" y="568388"/>
            <a:ext cx="4083584" cy="4460221"/>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4" name="Title 3"/>
          <p:cNvSpPr>
            <a:spLocks noGrp="1"/>
          </p:cNvSpPr>
          <p:nvPr>
            <p:ph type="ctrTitle"/>
          </p:nvPr>
        </p:nvSpPr>
        <p:spPr>
          <a:xfrm>
            <a:off x="655319" y="2631125"/>
            <a:ext cx="6522315" cy="2397443"/>
          </a:xfrm>
        </p:spPr>
        <p:txBody>
          <a:bodyPr anchor="t">
            <a:normAutofit/>
          </a:bodyPr>
          <a:lstStyle/>
          <a:p>
            <a:pPr>
              <a:lnSpc>
                <a:spcPct val="70000"/>
              </a:lnSpc>
            </a:pPr>
            <a:r>
              <a:rPr lang="en-GB" sz="4400" dirty="0">
                <a:solidFill>
                  <a:schemeClr val="accent1"/>
                </a:solidFill>
              </a:rPr>
              <a:t>That’s fantastic, but I have a gazillion databases to restore!!!</a:t>
            </a:r>
          </a:p>
        </p:txBody>
      </p:sp>
      <p:sp>
        <p:nvSpPr>
          <p:cNvPr id="2" name="TextBox 1">
            <a:extLst>
              <a:ext uri="{FF2B5EF4-FFF2-40B4-BE49-F238E27FC236}">
                <a16:creationId xmlns:a16="http://schemas.microsoft.com/office/drawing/2014/main" id="{91FCD47A-FFA8-4F5A-9471-27003196920E}"/>
              </a:ext>
            </a:extLst>
          </p:cNvPr>
          <p:cNvSpPr txBox="1"/>
          <p:nvPr/>
        </p:nvSpPr>
        <p:spPr>
          <a:xfrm>
            <a:off x="7336400" y="6433350"/>
            <a:ext cx="4704202" cy="230832"/>
          </a:xfrm>
          <a:prstGeom prst="rect">
            <a:avLst/>
          </a:prstGeom>
          <a:noFill/>
        </p:spPr>
        <p:txBody>
          <a:bodyPr wrap="square" rtlCol="0">
            <a:spAutoFit/>
          </a:bodyPr>
          <a:lstStyle/>
          <a:p>
            <a:pPr algn="r"/>
            <a:r>
              <a:rPr lang="en-GB" sz="900" dirty="0">
                <a:hlinkClick r:id="rId4"/>
              </a:rPr>
              <a:t>http://giftsforlearning.com/wp/tough-questions-with-no-good-answers-whats-a-parent-to-do/</a:t>
            </a:r>
            <a:endParaRPr lang="en-GB" sz="900" dirty="0"/>
          </a:p>
        </p:txBody>
      </p:sp>
    </p:spTree>
    <p:extLst>
      <p:ext uri="{BB962C8B-B14F-4D97-AF65-F5344CB8AC3E}">
        <p14:creationId xmlns:p14="http://schemas.microsoft.com/office/powerpoint/2010/main" val="36187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Dockerfile</a:t>
            </a:r>
          </a:p>
        </p:txBody>
      </p:sp>
      <p:sp>
        <p:nvSpPr>
          <p:cNvPr id="3" name="Content Placeholder 2"/>
          <p:cNvSpPr>
            <a:spLocks noGrp="1"/>
          </p:cNvSpPr>
          <p:nvPr>
            <p:ph idx="1"/>
          </p:nvPr>
        </p:nvSpPr>
        <p:spPr>
          <a:xfrm>
            <a:off x="838199" y="1825625"/>
            <a:ext cx="10981267" cy="2114474"/>
          </a:xfrm>
        </p:spPr>
        <p:txBody>
          <a:bodyPr>
            <a:normAutofit/>
          </a:bodyPr>
          <a:lstStyle/>
          <a:p>
            <a:r>
              <a:rPr lang="en-GB" dirty="0"/>
              <a:t>Contains instructions (commands) to create an image</a:t>
            </a:r>
          </a:p>
          <a:p>
            <a:pPr lvl="1"/>
            <a:r>
              <a:rPr lang="en-GB" dirty="0"/>
              <a:t>Each instruction creates a layer!</a:t>
            </a:r>
          </a:p>
          <a:p>
            <a:r>
              <a:rPr lang="en-GB" dirty="0"/>
              <a:t>Automate builds using </a:t>
            </a:r>
            <a:r>
              <a:rPr lang="en-GB" sz="2500" i="1" dirty="0">
                <a:solidFill>
                  <a:schemeClr val="accent4"/>
                </a:solidFill>
              </a:rPr>
              <a:t>docker</a:t>
            </a:r>
            <a:r>
              <a:rPr lang="en-GB" dirty="0"/>
              <a:t> </a:t>
            </a:r>
            <a:r>
              <a:rPr lang="en-GB" sz="2500" i="1" dirty="0">
                <a:solidFill>
                  <a:schemeClr val="accent5"/>
                </a:solidFill>
              </a:rPr>
              <a:t>build</a:t>
            </a:r>
          </a:p>
          <a:p>
            <a:r>
              <a:rPr lang="en-GB" dirty="0"/>
              <a:t>Dockerfile – no file extension</a:t>
            </a:r>
          </a:p>
          <a:p>
            <a:endParaRPr lang="en-GB" sz="1600" dirty="0"/>
          </a:p>
        </p:txBody>
      </p:sp>
      <p:sp>
        <p:nvSpPr>
          <p:cNvPr id="4" name="Rectangle: Rounded Corners 3">
            <a:extLst>
              <a:ext uri="{FF2B5EF4-FFF2-40B4-BE49-F238E27FC236}">
                <a16:creationId xmlns:a16="http://schemas.microsoft.com/office/drawing/2014/main" id="{3D6C44A2-DD7E-4507-917C-EF306AFAFAE6}"/>
              </a:ext>
            </a:extLst>
          </p:cNvPr>
          <p:cNvSpPr/>
          <p:nvPr/>
        </p:nvSpPr>
        <p:spPr>
          <a:xfrm>
            <a:off x="2616819" y="4348975"/>
            <a:ext cx="6958361" cy="1077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200" i="1" dirty="0">
                <a:solidFill>
                  <a:schemeClr val="tx2"/>
                </a:solidFill>
              </a:rPr>
              <a:t>docker build -t </a:t>
            </a:r>
            <a:r>
              <a:rPr lang="en-GB" sz="3200" i="1" dirty="0" err="1">
                <a:solidFill>
                  <a:schemeClr val="tx2"/>
                </a:solidFill>
              </a:rPr>
              <a:t>newimagename</a:t>
            </a:r>
            <a:r>
              <a:rPr lang="en-GB" sz="3200" i="1" dirty="0">
                <a:solidFill>
                  <a:schemeClr val="tx2"/>
                </a:solidFill>
              </a:rPr>
              <a:t> .</a:t>
            </a:r>
          </a:p>
        </p:txBody>
      </p:sp>
      <p:sp>
        <p:nvSpPr>
          <p:cNvPr id="5" name="Rectangle: Rounded Corners 4">
            <a:extLst>
              <a:ext uri="{FF2B5EF4-FFF2-40B4-BE49-F238E27FC236}">
                <a16:creationId xmlns:a16="http://schemas.microsoft.com/office/drawing/2014/main" id="{FD568A6C-97F5-4ED5-A040-ED5E3D05505B}"/>
              </a:ext>
            </a:extLst>
          </p:cNvPr>
          <p:cNvSpPr/>
          <p:nvPr/>
        </p:nvSpPr>
        <p:spPr>
          <a:xfrm>
            <a:off x="8531257" y="4840079"/>
            <a:ext cx="297366" cy="319668"/>
          </a:xfrm>
          <a:prstGeom prst="round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308167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9" presetClass="emph" presetSubtype="0" grpId="1" nodeType="withEffect">
                                  <p:stCondLst>
                                    <p:cond delay="0"/>
                                  </p:stCondLst>
                                  <p:childTnLst>
                                    <p:set>
                                      <p:cBhvr>
                                        <p:cTn id="17" dur="indefinite"/>
                                        <p:tgtEl>
                                          <p:spTgt spid="4">
                                            <p:bg/>
                                          </p:spTgt>
                                        </p:tgtEl>
                                        <p:attrNameLst>
                                          <p:attrName>style.opacity</p:attrName>
                                        </p:attrNameLst>
                                      </p:cBhvr>
                                      <p:to>
                                        <p:strVal val="0.5"/>
                                      </p:to>
                                    </p:set>
                                    <p:animEffect filter="image" prLst="opacity: 0.5">
                                      <p:cBhvr rctx="IE">
                                        <p:cTn id="18" dur="indefinite"/>
                                        <p:tgtEl>
                                          <p:spTgt spid="4">
                                            <p:bg/>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9" presetClass="emph" presetSubtype="0" nodeType="withEffect">
                                  <p:stCondLst>
                                    <p:cond delay="0"/>
                                  </p:stCondLst>
                                  <p:childTnLst>
                                    <p:set>
                                      <p:cBhvr>
                                        <p:cTn id="23" dur="indefinite"/>
                                        <p:tgtEl>
                                          <p:spTgt spid="4">
                                            <p:txEl>
                                              <p:pRg st="0" end="0"/>
                                            </p:txEl>
                                          </p:spTgt>
                                        </p:tgtEl>
                                        <p:attrNameLst>
                                          <p:attrName>style.opacity</p:attrName>
                                        </p:attrNameLst>
                                      </p:cBhvr>
                                      <p:to>
                                        <p:strVal val="0.5"/>
                                      </p:to>
                                    </p:set>
                                    <p:animEffect filter="image" prLst="opacity: 0.5">
                                      <p:cBhvr rctx="IE">
                                        <p:cTn id="24" dur="indefinite"/>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uild="allAtOnce" animBg="1"/>
      <p:bldP spid="5" grpId="0" animBg="1"/>
      <p:bldP spid="5"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542D-46C0-46A2-9E9F-640411CCC26E}"/>
              </a:ext>
            </a:extLst>
          </p:cNvPr>
          <p:cNvSpPr>
            <a:spLocks noGrp="1"/>
          </p:cNvSpPr>
          <p:nvPr>
            <p:ph type="title"/>
          </p:nvPr>
        </p:nvSpPr>
        <p:spPr/>
        <p:txBody>
          <a:bodyPr/>
          <a:lstStyle/>
          <a:p>
            <a:r>
              <a:rPr lang="en-GB" dirty="0">
                <a:solidFill>
                  <a:schemeClr val="accent1"/>
                </a:solidFill>
              </a:rPr>
              <a:t>Beware!</a:t>
            </a:r>
          </a:p>
        </p:txBody>
      </p:sp>
      <p:sp>
        <p:nvSpPr>
          <p:cNvPr id="3" name="Content Placeholder 2">
            <a:extLst>
              <a:ext uri="{FF2B5EF4-FFF2-40B4-BE49-F238E27FC236}">
                <a16:creationId xmlns:a16="http://schemas.microsoft.com/office/drawing/2014/main" id="{5FD0FC90-240E-4AB3-9AB2-F140C4FF38C2}"/>
              </a:ext>
            </a:extLst>
          </p:cNvPr>
          <p:cNvSpPr>
            <a:spLocks noGrp="1"/>
          </p:cNvSpPr>
          <p:nvPr>
            <p:ph idx="1"/>
          </p:nvPr>
        </p:nvSpPr>
        <p:spPr>
          <a:xfrm>
            <a:off x="838200" y="1573943"/>
            <a:ext cx="10515600" cy="1430531"/>
          </a:xfrm>
        </p:spPr>
        <p:txBody>
          <a:bodyPr/>
          <a:lstStyle/>
          <a:p>
            <a:r>
              <a:rPr lang="en-GB" dirty="0"/>
              <a:t>Be careful with creating too many (unnecessary?) instructions</a:t>
            </a:r>
          </a:p>
          <a:p>
            <a:pPr lvl="1"/>
            <a:r>
              <a:rPr lang="en-GB" dirty="0"/>
              <a:t>Remember the layering?</a:t>
            </a:r>
          </a:p>
          <a:p>
            <a:pPr lvl="1"/>
            <a:r>
              <a:rPr lang="en-GB" dirty="0"/>
              <a:t>Wrap the instructions into minimal layers / commits:</a:t>
            </a:r>
          </a:p>
          <a:p>
            <a:pPr lvl="1"/>
            <a:endParaRPr lang="en-GB" dirty="0"/>
          </a:p>
        </p:txBody>
      </p:sp>
      <p:graphicFrame>
        <p:nvGraphicFramePr>
          <p:cNvPr id="4" name="Table 3">
            <a:extLst>
              <a:ext uri="{FF2B5EF4-FFF2-40B4-BE49-F238E27FC236}">
                <a16:creationId xmlns:a16="http://schemas.microsoft.com/office/drawing/2014/main" id="{94FF65A8-2D43-446D-8210-158DDCC64801}"/>
              </a:ext>
            </a:extLst>
          </p:cNvPr>
          <p:cNvGraphicFramePr>
            <a:graphicFrameLocks noGrp="1"/>
          </p:cNvGraphicFramePr>
          <p:nvPr>
            <p:extLst/>
          </p:nvPr>
        </p:nvGraphicFramePr>
        <p:xfrm>
          <a:off x="668880" y="2899506"/>
          <a:ext cx="10854240" cy="3754120"/>
        </p:xfrm>
        <a:graphic>
          <a:graphicData uri="http://schemas.openxmlformats.org/drawingml/2006/table">
            <a:tbl>
              <a:tblPr firstRow="1" bandRow="1">
                <a:tableStyleId>{5C22544A-7EE6-4342-B048-85BDC9FD1C3A}</a:tableStyleId>
              </a:tblPr>
              <a:tblGrid>
                <a:gridCol w="5427120">
                  <a:extLst>
                    <a:ext uri="{9D8B030D-6E8A-4147-A177-3AD203B41FA5}">
                      <a16:colId xmlns:a16="http://schemas.microsoft.com/office/drawing/2014/main" val="1726830688"/>
                    </a:ext>
                  </a:extLst>
                </a:gridCol>
                <a:gridCol w="5427120">
                  <a:extLst>
                    <a:ext uri="{9D8B030D-6E8A-4147-A177-3AD203B41FA5}">
                      <a16:colId xmlns:a16="http://schemas.microsoft.com/office/drawing/2014/main" val="2555800789"/>
                    </a:ext>
                  </a:extLst>
                </a:gridCol>
              </a:tblGrid>
              <a:tr h="370840">
                <a:tc>
                  <a:txBody>
                    <a:bodyPr/>
                    <a:lstStyle/>
                    <a:p>
                      <a:r>
                        <a:rPr lang="en-GB" dirty="0"/>
                        <a:t>Multiple Layer Image</a:t>
                      </a:r>
                    </a:p>
                  </a:txBody>
                  <a:tcPr/>
                </a:tc>
                <a:tc>
                  <a:txBody>
                    <a:bodyPr/>
                    <a:lstStyle/>
                    <a:p>
                      <a:r>
                        <a:rPr lang="en-GB" dirty="0"/>
                        <a:t>Simplified Image</a:t>
                      </a:r>
                    </a:p>
                  </a:txBody>
                  <a:tcPr/>
                </a:tc>
                <a:extLst>
                  <a:ext uri="{0D108BD9-81ED-4DB2-BD59-A6C34878D82A}">
                    <a16:rowId xmlns:a16="http://schemas.microsoft.com/office/drawing/2014/main" val="1496554754"/>
                  </a:ext>
                </a:extLst>
              </a:tr>
              <a:tr h="2351503">
                <a:tc>
                  <a:txBody>
                    <a:bodyPr/>
                    <a:lstStyle/>
                    <a:p>
                      <a:r>
                        <a:rPr lang="en-GB" dirty="0"/>
                        <a:t>FROM </a:t>
                      </a:r>
                      <a:r>
                        <a:rPr lang="en-GB" dirty="0" err="1"/>
                        <a:t>microsoft</a:t>
                      </a:r>
                      <a:r>
                        <a:rPr lang="en-GB" dirty="0"/>
                        <a:t>/</a:t>
                      </a:r>
                      <a:r>
                        <a:rPr lang="en-GB" dirty="0" err="1"/>
                        <a:t>mssql-server-linux:latest</a:t>
                      </a:r>
                      <a:endParaRPr lang="en-GB" dirty="0"/>
                    </a:p>
                    <a:p>
                      <a:endParaRPr lang="en-GB" dirty="0"/>
                    </a:p>
                    <a:p>
                      <a:r>
                        <a:rPr lang="en-GB" dirty="0"/>
                        <a:t>WORKDIR /</a:t>
                      </a:r>
                      <a:r>
                        <a:rPr lang="en-GB" dirty="0" err="1"/>
                        <a:t>usr</a:t>
                      </a:r>
                      <a:r>
                        <a:rPr lang="en-GB" dirty="0"/>
                        <a:t>/</a:t>
                      </a:r>
                      <a:r>
                        <a:rPr lang="en-GB" dirty="0" err="1"/>
                        <a:t>src</a:t>
                      </a:r>
                      <a:endParaRPr lang="en-GB" dirty="0"/>
                    </a:p>
                    <a:p>
                      <a:endParaRPr lang="en-GB" dirty="0"/>
                    </a:p>
                    <a:p>
                      <a:r>
                        <a:rPr lang="en-GB" dirty="0"/>
                        <a:t>COPY ./shell /</a:t>
                      </a:r>
                      <a:r>
                        <a:rPr lang="en-GB" dirty="0" err="1"/>
                        <a:t>usr</a:t>
                      </a:r>
                      <a:r>
                        <a:rPr lang="en-GB" dirty="0"/>
                        <a:t>/</a:t>
                      </a:r>
                      <a:r>
                        <a:rPr lang="en-GB" dirty="0" err="1"/>
                        <a:t>src</a:t>
                      </a:r>
                      <a:r>
                        <a:rPr lang="en-GB" dirty="0"/>
                        <a:t>/</a:t>
                      </a:r>
                      <a:r>
                        <a:rPr lang="en-GB" dirty="0" err="1"/>
                        <a:t>sqlscript</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RUN </a:t>
                      </a:r>
                      <a:r>
                        <a:rPr lang="en-GB" dirty="0" err="1"/>
                        <a:t>chmod</a:t>
                      </a:r>
                      <a:r>
                        <a:rPr lang="en-GB" dirty="0"/>
                        <a:t> +x /usr/src/restoredb1.sh</a:t>
                      </a:r>
                    </a:p>
                    <a:p>
                      <a:r>
                        <a:rPr lang="en-GB" dirty="0"/>
                        <a:t>RUN </a:t>
                      </a:r>
                      <a:r>
                        <a:rPr lang="en-GB" dirty="0" err="1"/>
                        <a:t>chmod</a:t>
                      </a:r>
                      <a:r>
                        <a:rPr lang="en-GB" dirty="0"/>
                        <a:t> +x /usr/src/restoredb2.sh</a:t>
                      </a:r>
                    </a:p>
                    <a:p>
                      <a:r>
                        <a:rPr lang="en-GB" dirty="0"/>
                        <a:t>RUN </a:t>
                      </a:r>
                      <a:r>
                        <a:rPr lang="en-GB" dirty="0" err="1"/>
                        <a:t>chmod</a:t>
                      </a:r>
                      <a:r>
                        <a:rPr lang="en-GB" dirty="0"/>
                        <a:t> 755 /</a:t>
                      </a:r>
                      <a:r>
                        <a:rPr lang="en-GB" dirty="0" err="1"/>
                        <a:t>usr</a:t>
                      </a:r>
                      <a:r>
                        <a:rPr lang="en-GB" dirty="0"/>
                        <a:t>/</a:t>
                      </a:r>
                      <a:r>
                        <a:rPr lang="en-GB" dirty="0" err="1"/>
                        <a:t>src</a:t>
                      </a:r>
                      <a:endParaRPr lang="en-GB" dirty="0"/>
                    </a:p>
                    <a:p>
                      <a:endParaRPr lang="en-GB" dirty="0"/>
                    </a:p>
                    <a:p>
                      <a:r>
                        <a:rPr lang="en-GB" dirty="0"/>
                        <a:t>CMD /bin/bash ./entrypoint.sh</a:t>
                      </a:r>
                    </a:p>
                  </a:txBody>
                  <a:tcPr/>
                </a:tc>
                <a:tc>
                  <a:txBody>
                    <a:bodyPr/>
                    <a:lstStyle/>
                    <a:p>
                      <a:r>
                        <a:rPr lang="en-GB" dirty="0"/>
                        <a:t>FROM </a:t>
                      </a:r>
                      <a:r>
                        <a:rPr lang="en-GB" dirty="0" err="1"/>
                        <a:t>microsoft</a:t>
                      </a:r>
                      <a:r>
                        <a:rPr lang="en-GB" dirty="0"/>
                        <a:t>/</a:t>
                      </a:r>
                      <a:r>
                        <a:rPr lang="en-GB" dirty="0" err="1"/>
                        <a:t>mssql-server-linux:latest</a:t>
                      </a:r>
                      <a:endParaRPr lang="en-GB" dirty="0"/>
                    </a:p>
                    <a:p>
                      <a:endParaRPr lang="en-GB" dirty="0"/>
                    </a:p>
                    <a:p>
                      <a:r>
                        <a:rPr lang="en-GB" dirty="0"/>
                        <a:t>WORKDIR /</a:t>
                      </a:r>
                      <a:r>
                        <a:rPr lang="en-GB" dirty="0" err="1"/>
                        <a:t>usr</a:t>
                      </a:r>
                      <a:r>
                        <a:rPr lang="en-GB" dirty="0"/>
                        <a:t>/</a:t>
                      </a:r>
                      <a:r>
                        <a:rPr lang="en-GB" dirty="0" err="1"/>
                        <a:t>src</a:t>
                      </a:r>
                      <a:endParaRPr lang="en-GB" dirty="0"/>
                    </a:p>
                    <a:p>
                      <a:endParaRPr lang="en-GB" dirty="0"/>
                    </a:p>
                    <a:p>
                      <a:r>
                        <a:rPr lang="en-GB" dirty="0"/>
                        <a:t>COPY ./shell /</a:t>
                      </a:r>
                      <a:r>
                        <a:rPr lang="en-GB" dirty="0" err="1"/>
                        <a:t>usr</a:t>
                      </a:r>
                      <a:r>
                        <a:rPr lang="en-GB" dirty="0"/>
                        <a:t>/</a:t>
                      </a:r>
                      <a:r>
                        <a:rPr lang="en-GB" dirty="0" err="1"/>
                        <a:t>src</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RUN </a:t>
                      </a:r>
                      <a:r>
                        <a:rPr lang="en-GB" dirty="0" err="1"/>
                        <a:t>chmod</a:t>
                      </a:r>
                      <a:r>
                        <a:rPr lang="en-GB" dirty="0"/>
                        <a:t> +x /usr/src/restoredb1.sh &amp;&amp; \</a:t>
                      </a:r>
                    </a:p>
                    <a:p>
                      <a:r>
                        <a:rPr lang="en-GB" dirty="0"/>
                        <a:t>         </a:t>
                      </a:r>
                      <a:r>
                        <a:rPr lang="en-GB" dirty="0" err="1"/>
                        <a:t>chmod</a:t>
                      </a:r>
                      <a:r>
                        <a:rPr lang="en-GB" dirty="0"/>
                        <a:t> +x /usr/src/restoredb2.sh &amp;&amp; \</a:t>
                      </a:r>
                    </a:p>
                    <a:p>
                      <a:r>
                        <a:rPr lang="en-GB" dirty="0"/>
                        <a:t>         </a:t>
                      </a:r>
                      <a:r>
                        <a:rPr lang="en-GB" dirty="0" err="1"/>
                        <a:t>chmod</a:t>
                      </a:r>
                      <a:r>
                        <a:rPr lang="en-GB" dirty="0"/>
                        <a:t> 755 /</a:t>
                      </a:r>
                      <a:r>
                        <a:rPr lang="en-GB" dirty="0" err="1"/>
                        <a:t>usr</a:t>
                      </a:r>
                      <a:r>
                        <a:rPr lang="en-GB" dirty="0"/>
                        <a:t>/</a:t>
                      </a:r>
                      <a:r>
                        <a:rPr lang="en-GB" dirty="0" err="1"/>
                        <a:t>src</a:t>
                      </a:r>
                      <a:endParaRPr lang="en-GB" dirty="0"/>
                    </a:p>
                    <a:p>
                      <a:endParaRPr lang="en-GB" dirty="0"/>
                    </a:p>
                    <a:p>
                      <a:r>
                        <a:rPr lang="en-GB" dirty="0"/>
                        <a:t>CMD /bin/bash ./entrypoint.sh</a:t>
                      </a:r>
                    </a:p>
                    <a:p>
                      <a:endParaRPr lang="en-GB" dirty="0"/>
                    </a:p>
                  </a:txBody>
                  <a:tcPr/>
                </a:tc>
                <a:extLst>
                  <a:ext uri="{0D108BD9-81ED-4DB2-BD59-A6C34878D82A}">
                    <a16:rowId xmlns:a16="http://schemas.microsoft.com/office/drawing/2014/main" val="3746313320"/>
                  </a:ext>
                </a:extLst>
              </a:tr>
            </a:tbl>
          </a:graphicData>
        </a:graphic>
      </p:graphicFrame>
      <p:sp>
        <p:nvSpPr>
          <p:cNvPr id="5" name="Rectangle: Rounded Corners 4">
            <a:extLst>
              <a:ext uri="{FF2B5EF4-FFF2-40B4-BE49-F238E27FC236}">
                <a16:creationId xmlns:a16="http://schemas.microsoft.com/office/drawing/2014/main" id="{F3547025-EDD3-4268-AFA0-9927932CBB89}"/>
              </a:ext>
            </a:extLst>
          </p:cNvPr>
          <p:cNvSpPr/>
          <p:nvPr/>
        </p:nvSpPr>
        <p:spPr>
          <a:xfrm>
            <a:off x="701335" y="4900474"/>
            <a:ext cx="3781888" cy="94991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C5AFB31-CAD2-4ADE-9D20-95F3A5702238}"/>
              </a:ext>
            </a:extLst>
          </p:cNvPr>
          <p:cNvSpPr/>
          <p:nvPr/>
        </p:nvSpPr>
        <p:spPr>
          <a:xfrm>
            <a:off x="6112227" y="4900474"/>
            <a:ext cx="4230258" cy="94991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396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NOTE!!</a:t>
            </a:r>
          </a:p>
        </p:txBody>
      </p:sp>
      <p:sp>
        <p:nvSpPr>
          <p:cNvPr id="3" name="Content Placeholder 2"/>
          <p:cNvSpPr>
            <a:spLocks noGrp="1"/>
          </p:cNvSpPr>
          <p:nvPr>
            <p:ph idx="1"/>
          </p:nvPr>
        </p:nvSpPr>
        <p:spPr>
          <a:xfrm>
            <a:off x="838200" y="1551709"/>
            <a:ext cx="10515600" cy="4821382"/>
          </a:xfrm>
        </p:spPr>
        <p:txBody>
          <a:bodyPr>
            <a:normAutofit/>
          </a:bodyPr>
          <a:lstStyle/>
          <a:p>
            <a:r>
              <a:rPr lang="en-GB" dirty="0"/>
              <a:t>Repository must be lowercase</a:t>
            </a:r>
          </a:p>
          <a:p>
            <a:pPr lvl="1"/>
            <a:r>
              <a:rPr lang="en-GB" dirty="0"/>
              <a:t>docker build </a:t>
            </a:r>
            <a:r>
              <a:rPr lang="en-GB" i="1" dirty="0" err="1">
                <a:solidFill>
                  <a:schemeClr val="accent2"/>
                </a:solidFill>
              </a:rPr>
              <a:t>imagenamehere</a:t>
            </a:r>
            <a:r>
              <a:rPr lang="en-GB" dirty="0"/>
              <a:t> .</a:t>
            </a:r>
          </a:p>
          <a:p>
            <a:r>
              <a:rPr lang="en-GB" dirty="0"/>
              <a:t>ENV </a:t>
            </a:r>
            <a:r>
              <a:rPr lang="en-GB" dirty="0" err="1"/>
              <a:t>attach_dbs</a:t>
            </a:r>
            <a:r>
              <a:rPr lang="en-GB" dirty="0"/>
              <a:t> doesn't work for Linux containers</a:t>
            </a:r>
          </a:p>
          <a:p>
            <a:pPr lvl="1"/>
            <a:r>
              <a:rPr lang="en-GB" dirty="0"/>
              <a:t>Works on Windows containers</a:t>
            </a:r>
          </a:p>
          <a:p>
            <a:pPr lvl="1"/>
            <a:r>
              <a:rPr lang="en-GB" dirty="0"/>
              <a:t>COPY and run .</a:t>
            </a:r>
            <a:r>
              <a:rPr lang="en-GB" dirty="0" err="1"/>
              <a:t>sql</a:t>
            </a:r>
            <a:r>
              <a:rPr lang="en-GB" dirty="0"/>
              <a:t> in shell (</a:t>
            </a:r>
            <a:r>
              <a:rPr lang="en-GB" dirty="0" err="1"/>
              <a:t>sh</a:t>
            </a:r>
            <a:r>
              <a:rPr lang="en-GB" dirty="0"/>
              <a:t>) scripts </a:t>
            </a:r>
            <a:r>
              <a:rPr lang="en-GB" dirty="0">
                <a:solidFill>
                  <a:schemeClr val="accent2"/>
                </a:solidFill>
              </a:rPr>
              <a:t>OR</a:t>
            </a:r>
          </a:p>
          <a:p>
            <a:pPr lvl="1"/>
            <a:r>
              <a:rPr lang="en-GB" dirty="0" err="1"/>
              <a:t>sqlcmd</a:t>
            </a:r>
            <a:r>
              <a:rPr lang="en-GB" dirty="0"/>
              <a:t> CREATE DATABASE……FOR ATTACH</a:t>
            </a:r>
          </a:p>
          <a:p>
            <a:r>
              <a:rPr lang="en-GB" dirty="0"/>
              <a:t>sqlservr.sh</a:t>
            </a:r>
          </a:p>
          <a:p>
            <a:pPr lvl="1"/>
            <a:r>
              <a:rPr lang="en-GB" dirty="0"/>
              <a:t>opt/mssql/bin/sqlservr.sh doesn't exist anymore </a:t>
            </a:r>
          </a:p>
          <a:p>
            <a:pPr lvl="1"/>
            <a:r>
              <a:rPr lang="en-GB" dirty="0"/>
              <a:t>opt/</a:t>
            </a:r>
            <a:r>
              <a:rPr lang="en-GB" dirty="0" err="1"/>
              <a:t>mssql</a:t>
            </a:r>
            <a:r>
              <a:rPr lang="en-GB" dirty="0"/>
              <a:t>/bin/</a:t>
            </a:r>
            <a:r>
              <a:rPr lang="en-GB" dirty="0" err="1"/>
              <a:t>sqlservr</a:t>
            </a:r>
            <a:r>
              <a:rPr lang="en-GB" dirty="0"/>
              <a:t> instead</a:t>
            </a:r>
          </a:p>
          <a:p>
            <a:pPr lvl="2"/>
            <a:r>
              <a:rPr lang="en-GB" dirty="0"/>
              <a:t>If you don't then SQL Server won't start and no scripts can execute</a:t>
            </a:r>
          </a:p>
          <a:p>
            <a:r>
              <a:rPr lang="en-GB" dirty="0"/>
              <a:t>Run something like /bin/bash script afterwards</a:t>
            </a:r>
          </a:p>
        </p:txBody>
      </p:sp>
    </p:spTree>
    <p:extLst>
      <p:ext uri="{BB962C8B-B14F-4D97-AF65-F5344CB8AC3E}">
        <p14:creationId xmlns:p14="http://schemas.microsoft.com/office/powerpoint/2010/main" val="83716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a:solidFill>
                  <a:schemeClr val="accent1"/>
                </a:solidFill>
              </a:rPr>
              <a:t>Docker-Compose(Multi-Container Applications)</a:t>
            </a:r>
          </a:p>
        </p:txBody>
      </p:sp>
      <p:sp>
        <p:nvSpPr>
          <p:cNvPr id="3" name="Content Placeholder 2"/>
          <p:cNvSpPr>
            <a:spLocks noGrp="1"/>
          </p:cNvSpPr>
          <p:nvPr>
            <p:ph idx="1"/>
          </p:nvPr>
        </p:nvSpPr>
        <p:spPr>
          <a:xfrm>
            <a:off x="838200" y="1825625"/>
            <a:ext cx="10515600" cy="1240848"/>
          </a:xfrm>
        </p:spPr>
        <p:txBody>
          <a:bodyPr/>
          <a:lstStyle/>
          <a:p>
            <a:r>
              <a:rPr lang="en-GB" dirty="0" err="1"/>
              <a:t>docker</a:t>
            </a:r>
            <a:r>
              <a:rPr lang="en-GB" dirty="0"/>
              <a:t>-compose &lt;build&gt;</a:t>
            </a:r>
          </a:p>
          <a:p>
            <a:r>
              <a:rPr lang="en-GB" dirty="0" err="1"/>
              <a:t>yml</a:t>
            </a:r>
            <a:r>
              <a:rPr lang="en-GB" dirty="0"/>
              <a:t> (YAML) files</a:t>
            </a:r>
          </a:p>
          <a:p>
            <a:endParaRPr lang="en-GB" dirty="0"/>
          </a:p>
          <a:p>
            <a:endParaRPr lang="en-GB" dirty="0"/>
          </a:p>
        </p:txBody>
      </p:sp>
      <p:sp>
        <p:nvSpPr>
          <p:cNvPr id="5" name="TextBox 4"/>
          <p:cNvSpPr txBox="1"/>
          <p:nvPr/>
        </p:nvSpPr>
        <p:spPr>
          <a:xfrm>
            <a:off x="2120113" y="2953185"/>
            <a:ext cx="7264032" cy="3693319"/>
          </a:xfrm>
          <a:prstGeom prst="rect">
            <a:avLst/>
          </a:prstGeom>
          <a:noFill/>
        </p:spPr>
        <p:txBody>
          <a:bodyPr wrap="square" rtlCol="0">
            <a:spAutoFit/>
          </a:bodyPr>
          <a:lstStyle/>
          <a:p>
            <a:r>
              <a:rPr lang="en-GB" dirty="0"/>
              <a:t>version: "3"</a:t>
            </a:r>
          </a:p>
          <a:p>
            <a:r>
              <a:rPr lang="en-GB" dirty="0"/>
              <a:t>services:</a:t>
            </a:r>
          </a:p>
          <a:p>
            <a:r>
              <a:rPr lang="en-GB" dirty="0"/>
              <a:t>    web:</a:t>
            </a:r>
          </a:p>
          <a:p>
            <a:r>
              <a:rPr lang="en-GB" dirty="0"/>
              <a:t>        build: .</a:t>
            </a:r>
          </a:p>
          <a:p>
            <a:r>
              <a:rPr lang="en-GB" dirty="0"/>
              <a:t>        ports:</a:t>
            </a:r>
          </a:p>
          <a:p>
            <a:r>
              <a:rPr lang="en-GB" dirty="0"/>
              <a:t>            - "8000:80"</a:t>
            </a:r>
          </a:p>
          <a:p>
            <a:r>
              <a:rPr lang="en-GB" dirty="0"/>
              <a:t>        </a:t>
            </a:r>
            <a:r>
              <a:rPr lang="en-GB" dirty="0" err="1"/>
              <a:t>depends_on</a:t>
            </a:r>
            <a:r>
              <a:rPr lang="en-GB" dirty="0"/>
              <a:t>:</a:t>
            </a:r>
          </a:p>
          <a:p>
            <a:r>
              <a:rPr lang="en-GB" dirty="0"/>
              <a:t>            - </a:t>
            </a:r>
            <a:r>
              <a:rPr lang="en-GB" dirty="0" err="1"/>
              <a:t>db</a:t>
            </a:r>
            <a:endParaRPr lang="en-GB" dirty="0"/>
          </a:p>
          <a:p>
            <a:r>
              <a:rPr lang="en-GB" dirty="0"/>
              <a:t>    </a:t>
            </a:r>
            <a:r>
              <a:rPr lang="en-GB" dirty="0" err="1"/>
              <a:t>db</a:t>
            </a:r>
            <a:r>
              <a:rPr lang="en-GB" dirty="0"/>
              <a:t>:</a:t>
            </a:r>
          </a:p>
          <a:p>
            <a:r>
              <a:rPr lang="en-GB" dirty="0"/>
              <a:t>        image: "</a:t>
            </a:r>
            <a:r>
              <a:rPr lang="en-GB" dirty="0" err="1"/>
              <a:t>microsoft</a:t>
            </a:r>
            <a:r>
              <a:rPr lang="en-GB" dirty="0"/>
              <a:t>/</a:t>
            </a:r>
            <a:r>
              <a:rPr lang="en-GB" dirty="0" err="1"/>
              <a:t>mssql</a:t>
            </a:r>
            <a:r>
              <a:rPr lang="en-GB" dirty="0"/>
              <a:t>-server-</a:t>
            </a:r>
            <a:r>
              <a:rPr lang="en-GB" dirty="0" err="1"/>
              <a:t>linux</a:t>
            </a:r>
            <a:r>
              <a:rPr lang="en-GB" dirty="0"/>
              <a:t>"</a:t>
            </a:r>
          </a:p>
          <a:p>
            <a:r>
              <a:rPr lang="en-GB" dirty="0"/>
              <a:t>        environment:</a:t>
            </a:r>
          </a:p>
          <a:p>
            <a:r>
              <a:rPr lang="en-GB" dirty="0"/>
              <a:t>            SA_PASSWORD: "</a:t>
            </a:r>
            <a:r>
              <a:rPr lang="en-GB" dirty="0" err="1"/>
              <a:t>your_password</a:t>
            </a:r>
            <a:r>
              <a:rPr lang="en-GB" dirty="0"/>
              <a:t>"</a:t>
            </a:r>
          </a:p>
          <a:p>
            <a:r>
              <a:rPr lang="en-GB" dirty="0"/>
              <a:t>            ACCEPT_EULA: "Y"</a:t>
            </a:r>
          </a:p>
        </p:txBody>
      </p:sp>
    </p:spTree>
    <p:extLst>
      <p:ext uri="{BB962C8B-B14F-4D97-AF65-F5344CB8AC3E}">
        <p14:creationId xmlns:p14="http://schemas.microsoft.com/office/powerpoint/2010/main" val="985560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Image Sharing and Reuse</a:t>
            </a:r>
          </a:p>
        </p:txBody>
      </p:sp>
      <p:sp>
        <p:nvSpPr>
          <p:cNvPr id="3" name="Content Placeholder 2"/>
          <p:cNvSpPr>
            <a:spLocks noGrp="1"/>
          </p:cNvSpPr>
          <p:nvPr>
            <p:ph idx="1"/>
          </p:nvPr>
        </p:nvSpPr>
        <p:spPr>
          <a:xfrm>
            <a:off x="838200" y="1825625"/>
            <a:ext cx="11163300" cy="4351338"/>
          </a:xfrm>
        </p:spPr>
        <p:txBody>
          <a:bodyPr>
            <a:noAutofit/>
          </a:bodyPr>
          <a:lstStyle/>
          <a:p>
            <a:r>
              <a:rPr lang="en-GB" dirty="0"/>
              <a:t>Export/Import (local)</a:t>
            </a:r>
          </a:p>
          <a:p>
            <a:pPr marL="457200" lvl="1" indent="0">
              <a:buNone/>
            </a:pPr>
            <a:r>
              <a:rPr lang="en-GB" sz="2000" dirty="0">
                <a:solidFill>
                  <a:schemeClr val="accent2"/>
                </a:solidFill>
              </a:rPr>
              <a:t>docker </a:t>
            </a:r>
            <a:r>
              <a:rPr lang="en-GB" sz="2000" dirty="0">
                <a:solidFill>
                  <a:schemeClr val="accent1"/>
                </a:solidFill>
              </a:rPr>
              <a:t>save</a:t>
            </a:r>
            <a:r>
              <a:rPr lang="en-GB" sz="2000" dirty="0">
                <a:solidFill>
                  <a:schemeClr val="accent2"/>
                </a:solidFill>
              </a:rPr>
              <a:t> </a:t>
            </a:r>
            <a:r>
              <a:rPr lang="en-GB" sz="2000" dirty="0"/>
              <a:t>--output=</a:t>
            </a:r>
            <a:r>
              <a:rPr lang="en-GB" sz="2000" dirty="0">
                <a:solidFill>
                  <a:schemeClr val="accent2">
                    <a:lumMod val="50000"/>
                  </a:schemeClr>
                </a:solidFill>
              </a:rPr>
              <a:t> busybox.tar</a:t>
            </a:r>
            <a:r>
              <a:rPr lang="en-GB" sz="2000" dirty="0"/>
              <a:t> </a:t>
            </a:r>
            <a:r>
              <a:rPr lang="en-GB" sz="2000" dirty="0" err="1"/>
              <a:t>busybox</a:t>
            </a:r>
            <a:r>
              <a:rPr lang="en-GB" sz="2000" dirty="0"/>
              <a:t> </a:t>
            </a:r>
            <a:endParaRPr lang="en-GB" sz="2000" dirty="0">
              <a:solidFill>
                <a:schemeClr val="accent2">
                  <a:lumMod val="50000"/>
                </a:schemeClr>
              </a:solidFill>
            </a:endParaRPr>
          </a:p>
          <a:p>
            <a:pPr marL="457200" lvl="1" indent="0">
              <a:buNone/>
            </a:pPr>
            <a:r>
              <a:rPr lang="en-GB" sz="2000" dirty="0">
                <a:solidFill>
                  <a:schemeClr val="accent2"/>
                </a:solidFill>
              </a:rPr>
              <a:t>docker </a:t>
            </a:r>
            <a:r>
              <a:rPr lang="en-GB" sz="2000" dirty="0">
                <a:solidFill>
                  <a:schemeClr val="accent1"/>
                </a:solidFill>
              </a:rPr>
              <a:t>load</a:t>
            </a:r>
            <a:r>
              <a:rPr lang="en-GB" sz="2000" dirty="0">
                <a:solidFill>
                  <a:schemeClr val="accent2"/>
                </a:solidFill>
              </a:rPr>
              <a:t> </a:t>
            </a:r>
            <a:r>
              <a:rPr lang="en-GB" sz="2000" dirty="0"/>
              <a:t>--input </a:t>
            </a:r>
            <a:r>
              <a:rPr lang="en-GB" sz="2000" dirty="0">
                <a:solidFill>
                  <a:schemeClr val="accent2">
                    <a:lumMod val="50000"/>
                  </a:schemeClr>
                </a:solidFill>
              </a:rPr>
              <a:t>busybox.tar </a:t>
            </a:r>
          </a:p>
          <a:p>
            <a:pPr lvl="1"/>
            <a:endParaRPr lang="en-GB" dirty="0"/>
          </a:p>
          <a:p>
            <a:r>
              <a:rPr lang="en-GB" dirty="0" err="1"/>
              <a:t>DockerHub</a:t>
            </a:r>
            <a:r>
              <a:rPr lang="en-GB" dirty="0"/>
              <a:t> (cloud)</a:t>
            </a:r>
          </a:p>
          <a:p>
            <a:pPr lvl="1"/>
            <a:r>
              <a:rPr lang="en-GB" dirty="0"/>
              <a:t>Commit a Container</a:t>
            </a:r>
          </a:p>
          <a:p>
            <a:pPr marL="457200" lvl="1" indent="0">
              <a:buNone/>
            </a:pPr>
            <a:r>
              <a:rPr lang="en-GB" sz="2000" dirty="0">
                <a:solidFill>
                  <a:schemeClr val="accent2"/>
                </a:solidFill>
              </a:rPr>
              <a:t>	docker</a:t>
            </a:r>
            <a:r>
              <a:rPr lang="en-GB" sz="2000" dirty="0"/>
              <a:t> </a:t>
            </a:r>
            <a:r>
              <a:rPr lang="en-GB" sz="2000" dirty="0">
                <a:solidFill>
                  <a:schemeClr val="accent1"/>
                </a:solidFill>
              </a:rPr>
              <a:t>commit</a:t>
            </a:r>
            <a:r>
              <a:rPr lang="en-GB" sz="2000" dirty="0"/>
              <a:t> </a:t>
            </a:r>
            <a:r>
              <a:rPr lang="en-GB" sz="2000" dirty="0" err="1"/>
              <a:t>sqllinuxrestore</a:t>
            </a:r>
            <a:r>
              <a:rPr lang="en-GB" sz="2000" dirty="0"/>
              <a:t> </a:t>
            </a:r>
            <a:r>
              <a:rPr lang="en-GB" sz="2000" dirty="0">
                <a:solidFill>
                  <a:schemeClr val="accent2">
                    <a:lumMod val="50000"/>
                  </a:schemeClr>
                </a:solidFill>
              </a:rPr>
              <a:t>sqllinuxrestore:v1</a:t>
            </a:r>
          </a:p>
          <a:p>
            <a:pPr lvl="1"/>
            <a:r>
              <a:rPr lang="en-GB" dirty="0"/>
              <a:t>Tag an Image</a:t>
            </a:r>
          </a:p>
          <a:p>
            <a:pPr marL="457200" lvl="1" indent="0">
              <a:buNone/>
            </a:pPr>
            <a:r>
              <a:rPr lang="en-GB" sz="2000" dirty="0">
                <a:solidFill>
                  <a:schemeClr val="accent2"/>
                </a:solidFill>
              </a:rPr>
              <a:t>	docker</a:t>
            </a:r>
            <a:r>
              <a:rPr lang="en-GB" sz="2000" dirty="0"/>
              <a:t> </a:t>
            </a:r>
            <a:r>
              <a:rPr lang="en-GB" sz="2000" dirty="0">
                <a:solidFill>
                  <a:schemeClr val="accent1"/>
                </a:solidFill>
              </a:rPr>
              <a:t>tag</a:t>
            </a:r>
            <a:r>
              <a:rPr lang="en-GB" sz="2000" dirty="0"/>
              <a:t> </a:t>
            </a:r>
            <a:r>
              <a:rPr lang="en-GB" sz="2000" dirty="0">
                <a:solidFill>
                  <a:schemeClr val="accent2">
                    <a:lumMod val="50000"/>
                  </a:schemeClr>
                </a:solidFill>
              </a:rPr>
              <a:t>sqllinuxrestore:v1 </a:t>
            </a:r>
            <a:r>
              <a:rPr lang="en-GB" sz="2000" dirty="0" err="1">
                <a:solidFill>
                  <a:schemeClr val="accent6">
                    <a:lumMod val="50000"/>
                  </a:schemeClr>
                </a:solidFill>
              </a:rPr>
              <a:t>sqlgeordie</a:t>
            </a:r>
            <a:r>
              <a:rPr lang="en-GB" sz="2000" dirty="0">
                <a:solidFill>
                  <a:schemeClr val="accent6">
                    <a:lumMod val="50000"/>
                  </a:schemeClr>
                </a:solidFill>
              </a:rPr>
              <a:t>/</a:t>
            </a:r>
            <a:r>
              <a:rPr lang="en-GB" sz="2000" dirty="0" err="1">
                <a:solidFill>
                  <a:schemeClr val="accent6">
                    <a:lumMod val="50000"/>
                  </a:schemeClr>
                </a:solidFill>
              </a:rPr>
              <a:t>sqlrepository:</a:t>
            </a:r>
            <a:r>
              <a:rPr lang="en-GB" sz="2000" dirty="0" err="1">
                <a:solidFill>
                  <a:schemeClr val="accent2">
                    <a:lumMod val="50000"/>
                  </a:schemeClr>
                </a:solidFill>
              </a:rPr>
              <a:t>sqllinuxrestore</a:t>
            </a:r>
            <a:r>
              <a:rPr lang="en-GB" sz="2000" dirty="0">
                <a:solidFill>
                  <a:schemeClr val="accent6">
                    <a:lumMod val="50000"/>
                  </a:schemeClr>
                </a:solidFill>
              </a:rPr>
              <a:t> </a:t>
            </a:r>
          </a:p>
          <a:p>
            <a:pPr lvl="1"/>
            <a:r>
              <a:rPr lang="en-GB" dirty="0"/>
              <a:t>Push to Docker Hub</a:t>
            </a:r>
          </a:p>
          <a:p>
            <a:pPr marL="457200" lvl="1" indent="0">
              <a:buNone/>
            </a:pPr>
            <a:r>
              <a:rPr lang="en-GB" sz="2000" dirty="0">
                <a:solidFill>
                  <a:schemeClr val="accent2"/>
                </a:solidFill>
              </a:rPr>
              <a:t>	docker</a:t>
            </a:r>
            <a:r>
              <a:rPr lang="en-GB" sz="2000" dirty="0"/>
              <a:t> </a:t>
            </a:r>
            <a:r>
              <a:rPr lang="en-GB" sz="2000" dirty="0">
                <a:solidFill>
                  <a:schemeClr val="accent1"/>
                </a:solidFill>
              </a:rPr>
              <a:t>push</a:t>
            </a:r>
            <a:r>
              <a:rPr lang="en-GB" sz="2000" dirty="0"/>
              <a:t> </a:t>
            </a:r>
            <a:r>
              <a:rPr lang="en-GB" sz="2000" dirty="0" err="1">
                <a:solidFill>
                  <a:schemeClr val="accent6">
                    <a:lumMod val="50000"/>
                  </a:schemeClr>
                </a:solidFill>
              </a:rPr>
              <a:t>sqlgeordie</a:t>
            </a:r>
            <a:r>
              <a:rPr lang="en-GB" sz="2000" dirty="0">
                <a:solidFill>
                  <a:schemeClr val="accent6">
                    <a:lumMod val="50000"/>
                  </a:schemeClr>
                </a:solidFill>
              </a:rPr>
              <a:t>/</a:t>
            </a:r>
            <a:r>
              <a:rPr lang="en-GB" sz="2000" dirty="0" err="1">
                <a:solidFill>
                  <a:schemeClr val="accent6">
                    <a:lumMod val="50000"/>
                  </a:schemeClr>
                </a:solidFill>
              </a:rPr>
              <a:t>sqlrepository:</a:t>
            </a:r>
            <a:r>
              <a:rPr lang="en-GB" sz="2000" dirty="0" err="1">
                <a:solidFill>
                  <a:schemeClr val="accent2">
                    <a:lumMod val="50000"/>
                  </a:schemeClr>
                </a:solidFill>
              </a:rPr>
              <a:t>sqllinuxrestore</a:t>
            </a:r>
            <a:endParaRPr lang="en-GB" sz="2000" dirty="0">
              <a:solidFill>
                <a:schemeClr val="accent6">
                  <a:lumMod val="50000"/>
                </a:schemeClr>
              </a:solidFill>
            </a:endParaRPr>
          </a:p>
        </p:txBody>
      </p:sp>
    </p:spTree>
    <p:extLst>
      <p:ext uri="{BB962C8B-B14F-4D97-AF65-F5344CB8AC3E}">
        <p14:creationId xmlns:p14="http://schemas.microsoft.com/office/powerpoint/2010/main" val="32271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637" y="2146011"/>
            <a:ext cx="10034726" cy="2565978"/>
          </a:xfrm>
        </p:spPr>
        <p:txBody>
          <a:bodyPr>
            <a:normAutofit fontScale="90000"/>
          </a:bodyPr>
          <a:lstStyle/>
          <a:p>
            <a:r>
              <a:rPr lang="en-GB" sz="9000" dirty="0">
                <a:solidFill>
                  <a:schemeClr val="accent1"/>
                </a:solidFill>
              </a:rPr>
              <a:t>SQL on Linux Container</a:t>
            </a:r>
            <a:br>
              <a:rPr lang="en-GB" sz="9000" dirty="0">
                <a:solidFill>
                  <a:schemeClr val="accent1"/>
                </a:solidFill>
              </a:rPr>
            </a:br>
            <a:r>
              <a:rPr lang="en-GB" sz="9000" dirty="0">
                <a:solidFill>
                  <a:schemeClr val="accent1"/>
                </a:solidFill>
              </a:rPr>
              <a:t>DEMO</a:t>
            </a:r>
          </a:p>
        </p:txBody>
      </p:sp>
    </p:spTree>
    <p:extLst>
      <p:ext uri="{BB962C8B-B14F-4D97-AF65-F5344CB8AC3E}">
        <p14:creationId xmlns:p14="http://schemas.microsoft.com/office/powerpoint/2010/main" val="986329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Docker Hub - hub.docker.com</a:t>
            </a:r>
          </a:p>
        </p:txBody>
      </p:sp>
      <p:pic>
        <p:nvPicPr>
          <p:cNvPr id="7" name="Content Placeholder 6" descr="A picture containing screenshot&#10;&#10;Description generated with very high confidenc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515" y="1943237"/>
            <a:ext cx="11720970" cy="4018786"/>
          </a:xfrm>
        </p:spPr>
      </p:pic>
    </p:spTree>
    <p:extLst>
      <p:ext uri="{BB962C8B-B14F-4D97-AF65-F5344CB8AC3E}">
        <p14:creationId xmlns:p14="http://schemas.microsoft.com/office/powerpoint/2010/main" val="1112346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Repository</a:t>
            </a:r>
          </a:p>
        </p:txBody>
      </p:sp>
      <p:pic>
        <p:nvPicPr>
          <p:cNvPr id="5" name="Content Placeholder 4" descr="A picture containing screenshot&#10;&#10;Description generated with very high confidenc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531" y="2230197"/>
            <a:ext cx="11398938" cy="3726465"/>
          </a:xfrm>
        </p:spPr>
      </p:pic>
    </p:spTree>
    <p:extLst>
      <p:ext uri="{BB962C8B-B14F-4D97-AF65-F5344CB8AC3E}">
        <p14:creationId xmlns:p14="http://schemas.microsoft.com/office/powerpoint/2010/main" val="185419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solidFill>
                  <a:schemeClr val="accent1"/>
                </a:solidFill>
              </a:rPr>
              <a:t>Also….Not on the Agenda</a:t>
            </a:r>
          </a:p>
        </p:txBody>
      </p:sp>
      <p:sp>
        <p:nvSpPr>
          <p:cNvPr id="6" name="Content Placeholder 5"/>
          <p:cNvSpPr>
            <a:spLocks noGrp="1"/>
          </p:cNvSpPr>
          <p:nvPr>
            <p:ph idx="1"/>
          </p:nvPr>
        </p:nvSpPr>
        <p:spPr>
          <a:xfrm>
            <a:off x="838200" y="1825625"/>
            <a:ext cx="10515600" cy="1603375"/>
          </a:xfrm>
        </p:spPr>
        <p:txBody>
          <a:bodyPr anchor="ctr">
            <a:noAutofit/>
          </a:bodyPr>
          <a:lstStyle/>
          <a:p>
            <a:pPr lvl="1"/>
            <a:r>
              <a:rPr lang="en-GB" sz="2800" dirty="0"/>
              <a:t>Containers / Orchestration in the Cloud</a:t>
            </a:r>
          </a:p>
          <a:p>
            <a:pPr lvl="2"/>
            <a:r>
              <a:rPr lang="en-GB" sz="1600" dirty="0"/>
              <a:t>AWS Elastic Container Service (ECS)</a:t>
            </a:r>
          </a:p>
          <a:p>
            <a:pPr lvl="2"/>
            <a:r>
              <a:rPr lang="en-GB" sz="1600" dirty="0"/>
              <a:t>Azure Container Service (AKS)</a:t>
            </a:r>
          </a:p>
        </p:txBody>
      </p:sp>
    </p:spTree>
    <p:extLst>
      <p:ext uri="{BB962C8B-B14F-4D97-AF65-F5344CB8AC3E}">
        <p14:creationId xmlns:p14="http://schemas.microsoft.com/office/powerpoint/2010/main" val="1718302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Images and Tags</a:t>
            </a:r>
          </a:p>
        </p:txBody>
      </p:sp>
      <p:sp>
        <p:nvSpPr>
          <p:cNvPr id="4" name="TextBox 3"/>
          <p:cNvSpPr txBox="1"/>
          <p:nvPr/>
        </p:nvSpPr>
        <p:spPr>
          <a:xfrm>
            <a:off x="6999611" y="843240"/>
            <a:ext cx="4491079" cy="461665"/>
          </a:xfrm>
          <a:prstGeom prst="rect">
            <a:avLst/>
          </a:prstGeom>
          <a:noFill/>
        </p:spPr>
        <p:txBody>
          <a:bodyPr wrap="square" rtlCol="0">
            <a:spAutoFit/>
          </a:bodyPr>
          <a:lstStyle/>
          <a:p>
            <a:r>
              <a:rPr lang="en-GB" sz="2400" b="1" dirty="0">
                <a:solidFill>
                  <a:srgbClr val="FF0000"/>
                </a:solidFill>
              </a:rPr>
              <a:t>Make sure you tag your images!</a:t>
            </a:r>
          </a:p>
        </p:txBody>
      </p:sp>
      <p:pic>
        <p:nvPicPr>
          <p:cNvPr id="7" name="Picture 6">
            <a:extLst>
              <a:ext uri="{FF2B5EF4-FFF2-40B4-BE49-F238E27FC236}">
                <a16:creationId xmlns:a16="http://schemas.microsoft.com/office/drawing/2014/main" id="{92388853-BE0D-4795-B00F-22AA926DCFBB}"/>
              </a:ext>
            </a:extLst>
          </p:cNvPr>
          <p:cNvPicPr>
            <a:picLocks noChangeAspect="1"/>
          </p:cNvPicPr>
          <p:nvPr/>
        </p:nvPicPr>
        <p:blipFill>
          <a:blip r:embed="rId3"/>
          <a:stretch>
            <a:fillRect/>
          </a:stretch>
        </p:blipFill>
        <p:spPr>
          <a:xfrm>
            <a:off x="623789" y="1769342"/>
            <a:ext cx="10866901" cy="4088977"/>
          </a:xfrm>
          <a:prstGeom prst="rect">
            <a:avLst/>
          </a:prstGeom>
        </p:spPr>
      </p:pic>
    </p:spTree>
    <p:extLst>
      <p:ext uri="{BB962C8B-B14F-4D97-AF65-F5344CB8AC3E}">
        <p14:creationId xmlns:p14="http://schemas.microsoft.com/office/powerpoint/2010/main" val="380858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6"/>
            <a:ext cx="10515600" cy="1325563"/>
          </a:xfrm>
        </p:spPr>
        <p:txBody>
          <a:bodyPr>
            <a:normAutofit/>
          </a:bodyPr>
          <a:lstStyle/>
          <a:p>
            <a:r>
              <a:rPr lang="en-GB" dirty="0">
                <a:solidFill>
                  <a:schemeClr val="accent1"/>
                </a:solidFill>
              </a:rPr>
              <a:t>Microsoft Images and Tags</a:t>
            </a:r>
          </a:p>
        </p:txBody>
      </p:sp>
      <p:graphicFrame>
        <p:nvGraphicFramePr>
          <p:cNvPr id="7" name="Content Placeholder 6">
            <a:extLst>
              <a:ext uri="{FF2B5EF4-FFF2-40B4-BE49-F238E27FC236}">
                <a16:creationId xmlns:a16="http://schemas.microsoft.com/office/drawing/2014/main" id="{CDE2D149-290B-4FAA-95F0-E6DA5CBCEF6F}"/>
              </a:ext>
            </a:extLst>
          </p:cNvPr>
          <p:cNvGraphicFramePr>
            <a:graphicFrameLocks noGrp="1"/>
          </p:cNvGraphicFramePr>
          <p:nvPr>
            <p:ph idx="1"/>
            <p:extLst/>
          </p:nvPr>
        </p:nvGraphicFramePr>
        <p:xfrm>
          <a:off x="838199" y="1440035"/>
          <a:ext cx="10716491" cy="4431955"/>
        </p:xfrm>
        <a:graphic>
          <a:graphicData uri="http://schemas.openxmlformats.org/drawingml/2006/table">
            <a:tbl>
              <a:tblPr firstRow="1" bandRow="1">
                <a:tableStyleId>{69012ECD-51FC-41F1-AA8D-1B2483CD663E}</a:tableStyleId>
              </a:tblPr>
              <a:tblGrid>
                <a:gridCol w="3165765">
                  <a:extLst>
                    <a:ext uri="{9D8B030D-6E8A-4147-A177-3AD203B41FA5}">
                      <a16:colId xmlns:a16="http://schemas.microsoft.com/office/drawing/2014/main" val="2521038723"/>
                    </a:ext>
                  </a:extLst>
                </a:gridCol>
                <a:gridCol w="3782291">
                  <a:extLst>
                    <a:ext uri="{9D8B030D-6E8A-4147-A177-3AD203B41FA5}">
                      <a16:colId xmlns:a16="http://schemas.microsoft.com/office/drawing/2014/main" val="804727106"/>
                    </a:ext>
                  </a:extLst>
                </a:gridCol>
                <a:gridCol w="3768435">
                  <a:extLst>
                    <a:ext uri="{9D8B030D-6E8A-4147-A177-3AD203B41FA5}">
                      <a16:colId xmlns:a16="http://schemas.microsoft.com/office/drawing/2014/main" val="957659108"/>
                    </a:ext>
                  </a:extLst>
                </a:gridCol>
              </a:tblGrid>
              <a:tr h="595616">
                <a:tc>
                  <a:txBody>
                    <a:bodyPr/>
                    <a:lstStyle/>
                    <a:p>
                      <a:pPr algn="ctr"/>
                      <a:r>
                        <a:rPr lang="en-GB" dirty="0" err="1"/>
                        <a:t>mssql</a:t>
                      </a:r>
                      <a:r>
                        <a:rPr lang="en-GB" dirty="0"/>
                        <a:t>-server-</a:t>
                      </a:r>
                      <a:r>
                        <a:rPr lang="en-GB" dirty="0" err="1"/>
                        <a:t>linux</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dirty="0" err="1"/>
                        <a:t>mssql</a:t>
                      </a:r>
                      <a:r>
                        <a:rPr lang="en-GB" dirty="0"/>
                        <a:t>-server-windows-developer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dirty="0" err="1"/>
                        <a:t>mssql</a:t>
                      </a:r>
                      <a:r>
                        <a:rPr lang="en-GB" dirty="0"/>
                        <a:t>-server-windows-express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2127136"/>
                  </a:ext>
                </a:extLst>
              </a:tr>
              <a:tr h="3836339">
                <a:tc>
                  <a:txBody>
                    <a:bodyPr/>
                    <a:lstStyle/>
                    <a:p>
                      <a:r>
                        <a:rPr lang="en-GB" sz="1400" dirty="0"/>
                        <a:t>2017-latest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2017-CU1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latest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2017-GA</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400" dirty="0"/>
                        <a:t>2017-latest</a:t>
                      </a:r>
                    </a:p>
                    <a:p>
                      <a:r>
                        <a:rPr lang="en-GB" sz="1400" dirty="0"/>
                        <a:t>latest</a:t>
                      </a:r>
                    </a:p>
                    <a:p>
                      <a:r>
                        <a:rPr lang="en-GB" sz="1400" dirty="0"/>
                        <a:t>2017-GA</a:t>
                      </a:r>
                    </a:p>
                    <a:p>
                      <a:r>
                        <a:rPr lang="en-GB" sz="1400" dirty="0"/>
                        <a:t>2017-CU1</a:t>
                      </a:r>
                    </a:p>
                    <a:p>
                      <a:r>
                        <a:rPr lang="en-GB" sz="1400" dirty="0"/>
                        <a:t>2017</a:t>
                      </a:r>
                    </a:p>
                    <a:p>
                      <a:r>
                        <a:rPr lang="en-GB" sz="1400" dirty="0"/>
                        <a:t>2017-windowsservercore-10.0.14393.1715</a:t>
                      </a:r>
                    </a:p>
                    <a:p>
                      <a:r>
                        <a:rPr lang="en-GB" sz="1400" dirty="0"/>
                        <a:t>2016-sp1</a:t>
                      </a:r>
                    </a:p>
                    <a:p>
                      <a:r>
                        <a:rPr lang="en-GB" sz="1400" dirty="0"/>
                        <a:t>2016-sp1-windowsservercore-10.0.14393.1715</a:t>
                      </a:r>
                    </a:p>
                    <a:p>
                      <a:r>
                        <a:rPr lang="en-GB" sz="1400" dirty="0"/>
                        <a:t>2016-sp1-windowsservercore-10.0.14393.1480</a:t>
                      </a:r>
                    </a:p>
                    <a:p>
                      <a:r>
                        <a:rPr lang="en-GB" sz="1400" dirty="0"/>
                        <a:t>2016-sp1-windowsservercore-10.0.14393.1198</a:t>
                      </a:r>
                    </a:p>
                    <a:p>
                      <a:r>
                        <a:rPr lang="en-GB" sz="1400" dirty="0"/>
                        <a:t>2016-sp1-windowsservercore-10.0.14393.693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400" dirty="0"/>
                        <a:t>2017-latest</a:t>
                      </a:r>
                    </a:p>
                    <a:p>
                      <a:r>
                        <a:rPr lang="en-GB" sz="1400" dirty="0"/>
                        <a:t>latest</a:t>
                      </a:r>
                    </a:p>
                    <a:p>
                      <a:r>
                        <a:rPr lang="en-GB" sz="1400" dirty="0"/>
                        <a:t>2017-GA</a:t>
                      </a:r>
                    </a:p>
                    <a:p>
                      <a:r>
                        <a:rPr lang="en-GB" sz="1400" dirty="0"/>
                        <a:t>2017-CU1</a:t>
                      </a:r>
                    </a:p>
                    <a:p>
                      <a:r>
                        <a:rPr lang="en-GB" sz="1400" dirty="0"/>
                        <a:t>2017-windowsservercore-10.0.14393.1715</a:t>
                      </a:r>
                    </a:p>
                    <a:p>
                      <a:r>
                        <a:rPr lang="en-GB" sz="1400" dirty="0"/>
                        <a:t>2017</a:t>
                      </a:r>
                    </a:p>
                    <a:p>
                      <a:r>
                        <a:rPr lang="en-GB" sz="1400" dirty="0"/>
                        <a:t>2016-sp1</a:t>
                      </a:r>
                    </a:p>
                    <a:p>
                      <a:r>
                        <a:rPr lang="en-GB" sz="1400" dirty="0"/>
                        <a:t>2016-sp1-windowsservercore-10.0.14393.1715</a:t>
                      </a:r>
                    </a:p>
                    <a:p>
                      <a:r>
                        <a:rPr lang="en-GB" sz="1400" dirty="0"/>
                        <a:t>2016-sp1-windowsservercore-10.0.14393.1480</a:t>
                      </a:r>
                    </a:p>
                    <a:p>
                      <a:r>
                        <a:rPr lang="en-GB" sz="1400" dirty="0"/>
                        <a:t>2016-sp1-windowsservercore-10.0.14393.1198</a:t>
                      </a:r>
                    </a:p>
                    <a:p>
                      <a:r>
                        <a:rPr lang="en-GB" sz="1400" dirty="0"/>
                        <a:t>2016-sp1-windowsservercore-10.0.14393.693</a:t>
                      </a:r>
                    </a:p>
                    <a:p>
                      <a:r>
                        <a:rPr lang="en-GB" sz="1400" dirty="0"/>
                        <a:t>2016-windowsservercore-10.0.14393.447</a:t>
                      </a:r>
                    </a:p>
                    <a:p>
                      <a:r>
                        <a:rPr lang="en-GB" sz="1400" dirty="0"/>
                        <a:t>2016</a:t>
                      </a:r>
                    </a:p>
                    <a:p>
                      <a:r>
                        <a:rPr lang="en-GB" sz="1400" dirty="0"/>
                        <a:t>2016-sp1-windowsservercore-10.0.14393.447</a:t>
                      </a:r>
                    </a:p>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452836"/>
                  </a:ext>
                </a:extLst>
              </a:tr>
            </a:tbl>
          </a:graphicData>
        </a:graphic>
      </p:graphicFrame>
      <p:sp>
        <p:nvSpPr>
          <p:cNvPr id="8" name="TextBox 7">
            <a:extLst>
              <a:ext uri="{FF2B5EF4-FFF2-40B4-BE49-F238E27FC236}">
                <a16:creationId xmlns:a16="http://schemas.microsoft.com/office/drawing/2014/main" id="{78D9C506-C5CF-430A-82A6-965C61A59BCD}"/>
              </a:ext>
            </a:extLst>
          </p:cNvPr>
          <p:cNvSpPr txBox="1"/>
          <p:nvPr/>
        </p:nvSpPr>
        <p:spPr>
          <a:xfrm>
            <a:off x="838200" y="6081311"/>
            <a:ext cx="10515600" cy="276999"/>
          </a:xfrm>
          <a:prstGeom prst="rect">
            <a:avLst/>
          </a:prstGeom>
          <a:noFill/>
        </p:spPr>
        <p:txBody>
          <a:bodyPr wrap="square" rtlCol="0">
            <a:spAutoFit/>
          </a:bodyPr>
          <a:lstStyle/>
          <a:p>
            <a:r>
              <a:rPr lang="en-GB" sz="1200" dirty="0">
                <a:sym typeface="Wingdings" panose="05000000000000000000" pitchFamily="2" charset="2"/>
              </a:rPr>
              <a:t>*Notice there is nothing pre-2016, MSFT do not support these but there are some publicly available – see Andrew </a:t>
            </a:r>
            <a:r>
              <a:rPr lang="en-GB" sz="1200" dirty="0" err="1">
                <a:sym typeface="Wingdings" panose="05000000000000000000" pitchFamily="2" charset="2"/>
              </a:rPr>
              <a:t>Pruski</a:t>
            </a:r>
            <a:r>
              <a:rPr lang="en-GB" sz="1200" dirty="0">
                <a:sym typeface="Wingdings" panose="05000000000000000000" pitchFamily="2" charset="2"/>
              </a:rPr>
              <a:t> - </a:t>
            </a:r>
            <a:r>
              <a:rPr lang="en-GB" sz="1200" dirty="0">
                <a:sym typeface="Wingdings" panose="05000000000000000000" pitchFamily="2" charset="2"/>
                <a:hlinkClick r:id="rId3"/>
              </a:rPr>
              <a:t>https://hub.docker.com/u/dbafromthecold/</a:t>
            </a:r>
            <a:endParaRPr lang="en-GB" sz="1200" dirty="0"/>
          </a:p>
        </p:txBody>
      </p:sp>
    </p:spTree>
    <p:extLst>
      <p:ext uri="{BB962C8B-B14F-4D97-AF65-F5344CB8AC3E}">
        <p14:creationId xmlns:p14="http://schemas.microsoft.com/office/powerpoint/2010/main" val="4146694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63826"/>
            <a:ext cx="9144000" cy="2930348"/>
          </a:xfrm>
        </p:spPr>
        <p:txBody>
          <a:bodyPr>
            <a:normAutofit/>
          </a:bodyPr>
          <a:lstStyle/>
          <a:p>
            <a:r>
              <a:rPr lang="en-GB" sz="9000" dirty="0">
                <a:solidFill>
                  <a:schemeClr val="accent1"/>
                </a:solidFill>
              </a:rPr>
              <a:t>Docker Hub</a:t>
            </a:r>
            <a:br>
              <a:rPr lang="en-GB" sz="9000" dirty="0">
                <a:solidFill>
                  <a:schemeClr val="accent1"/>
                </a:solidFill>
              </a:rPr>
            </a:br>
            <a:r>
              <a:rPr lang="en-GB" sz="9000" dirty="0">
                <a:solidFill>
                  <a:schemeClr val="accent1"/>
                </a:solidFill>
              </a:rPr>
              <a:t>DEMO</a:t>
            </a:r>
          </a:p>
        </p:txBody>
      </p:sp>
    </p:spTree>
    <p:extLst>
      <p:ext uri="{BB962C8B-B14F-4D97-AF65-F5344CB8AC3E}">
        <p14:creationId xmlns:p14="http://schemas.microsoft.com/office/powerpoint/2010/main" val="3481667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Logs and Trouble Shooting</a:t>
            </a:r>
          </a:p>
        </p:txBody>
      </p:sp>
      <p:sp>
        <p:nvSpPr>
          <p:cNvPr id="3" name="Content Placeholder 2"/>
          <p:cNvSpPr>
            <a:spLocks noGrp="1"/>
          </p:cNvSpPr>
          <p:nvPr>
            <p:ph idx="1"/>
          </p:nvPr>
        </p:nvSpPr>
        <p:spPr/>
        <p:txBody>
          <a:bodyPr/>
          <a:lstStyle/>
          <a:p>
            <a:r>
              <a:rPr lang="en-GB" dirty="0"/>
              <a:t>Limited monitoring out the box</a:t>
            </a:r>
          </a:p>
          <a:p>
            <a:r>
              <a:rPr lang="en-GB" dirty="0"/>
              <a:t>Docker Knowledge Hub</a:t>
            </a:r>
          </a:p>
          <a:p>
            <a:r>
              <a:rPr lang="en-GB" dirty="0"/>
              <a:t>docker logs &lt;</a:t>
            </a:r>
            <a:r>
              <a:rPr lang="en-GB" dirty="0" err="1"/>
              <a:t>container_name</a:t>
            </a:r>
            <a:r>
              <a:rPr lang="en-GB" dirty="0"/>
              <a:t>&gt;</a:t>
            </a:r>
          </a:p>
          <a:p>
            <a:r>
              <a:rPr lang="en-GB" dirty="0"/>
              <a:t>docker system &lt;</a:t>
            </a:r>
            <a:r>
              <a:rPr lang="en-GB" dirty="0" err="1"/>
              <a:t>df</a:t>
            </a:r>
            <a:r>
              <a:rPr lang="en-GB" dirty="0"/>
              <a:t>, events, info, prune&gt;</a:t>
            </a:r>
          </a:p>
          <a:p>
            <a:r>
              <a:rPr lang="en-GB" dirty="0"/>
              <a:t>Docker </a:t>
            </a:r>
            <a:r>
              <a:rPr lang="en-GB" dirty="0" err="1"/>
              <a:t>Cli</a:t>
            </a:r>
            <a:r>
              <a:rPr lang="en-GB" dirty="0"/>
              <a:t> logs</a:t>
            </a:r>
          </a:p>
          <a:p>
            <a:r>
              <a:rPr lang="en-GB" dirty="0"/>
              <a:t>Could use TP tools</a:t>
            </a:r>
          </a:p>
          <a:p>
            <a:pPr lvl="1"/>
            <a:r>
              <a:rPr lang="en-GB" dirty="0" err="1"/>
              <a:t>eg</a:t>
            </a:r>
            <a:r>
              <a:rPr lang="en-GB" dirty="0"/>
              <a:t>. SentryOne, </a:t>
            </a:r>
            <a:r>
              <a:rPr lang="en-GB" dirty="0" err="1"/>
              <a:t>cAdvisor</a:t>
            </a:r>
            <a:r>
              <a:rPr lang="en-GB" dirty="0"/>
              <a:t> (Google)</a:t>
            </a:r>
          </a:p>
        </p:txBody>
      </p:sp>
      <p:sp>
        <p:nvSpPr>
          <p:cNvPr id="4" name="TextBox 3">
            <a:extLst>
              <a:ext uri="{FF2B5EF4-FFF2-40B4-BE49-F238E27FC236}">
                <a16:creationId xmlns:a16="http://schemas.microsoft.com/office/drawing/2014/main" id="{F0B17346-2F89-4044-A3A4-1255C16F6954}"/>
              </a:ext>
            </a:extLst>
          </p:cNvPr>
          <p:cNvSpPr txBox="1"/>
          <p:nvPr/>
        </p:nvSpPr>
        <p:spPr>
          <a:xfrm>
            <a:off x="8188036" y="6179127"/>
            <a:ext cx="3165764" cy="507831"/>
          </a:xfrm>
          <a:prstGeom prst="rect">
            <a:avLst/>
          </a:prstGeom>
          <a:noFill/>
        </p:spPr>
        <p:txBody>
          <a:bodyPr wrap="square" rtlCol="0">
            <a:spAutoFit/>
          </a:bodyPr>
          <a:lstStyle/>
          <a:p>
            <a:pPr algn="r"/>
            <a:r>
              <a:rPr lang="en-GB" sz="900" dirty="0">
                <a:hlinkClick r:id="rId3"/>
              </a:rPr>
              <a:t>https://docs.docker.com/docker-for-windows/troubleshoot/</a:t>
            </a:r>
            <a:endParaRPr lang="en-GB" sz="900" dirty="0"/>
          </a:p>
          <a:p>
            <a:endParaRPr lang="en-GB" dirty="0"/>
          </a:p>
        </p:txBody>
      </p:sp>
    </p:spTree>
    <p:extLst>
      <p:ext uri="{BB962C8B-B14F-4D97-AF65-F5344CB8AC3E}">
        <p14:creationId xmlns:p14="http://schemas.microsoft.com/office/powerpoint/2010/main" val="1748723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a:solidFill>
                  <a:schemeClr val="accent1"/>
                </a:solidFill>
              </a:rPr>
              <a:t>Docker-Compose(Multi-Container Applications)</a:t>
            </a:r>
          </a:p>
        </p:txBody>
      </p:sp>
      <p:sp>
        <p:nvSpPr>
          <p:cNvPr id="3" name="Content Placeholder 2"/>
          <p:cNvSpPr>
            <a:spLocks noGrp="1"/>
          </p:cNvSpPr>
          <p:nvPr>
            <p:ph idx="1"/>
          </p:nvPr>
        </p:nvSpPr>
        <p:spPr>
          <a:xfrm>
            <a:off x="838200" y="1825625"/>
            <a:ext cx="10515600" cy="1240848"/>
          </a:xfrm>
        </p:spPr>
        <p:txBody>
          <a:bodyPr/>
          <a:lstStyle/>
          <a:p>
            <a:r>
              <a:rPr lang="en-GB" dirty="0" err="1"/>
              <a:t>docker</a:t>
            </a:r>
            <a:r>
              <a:rPr lang="en-GB" dirty="0"/>
              <a:t>-compose &lt;build&gt;</a:t>
            </a:r>
          </a:p>
          <a:p>
            <a:r>
              <a:rPr lang="en-GB" dirty="0" err="1"/>
              <a:t>yml</a:t>
            </a:r>
            <a:r>
              <a:rPr lang="en-GB" dirty="0"/>
              <a:t> (YAML) files</a:t>
            </a:r>
          </a:p>
          <a:p>
            <a:endParaRPr lang="en-GB" dirty="0"/>
          </a:p>
          <a:p>
            <a:endParaRPr lang="en-GB" dirty="0"/>
          </a:p>
        </p:txBody>
      </p:sp>
      <p:sp>
        <p:nvSpPr>
          <p:cNvPr id="5" name="TextBox 4"/>
          <p:cNvSpPr txBox="1"/>
          <p:nvPr/>
        </p:nvSpPr>
        <p:spPr>
          <a:xfrm>
            <a:off x="2120113" y="2953185"/>
            <a:ext cx="7264032" cy="3693319"/>
          </a:xfrm>
          <a:prstGeom prst="rect">
            <a:avLst/>
          </a:prstGeom>
          <a:noFill/>
        </p:spPr>
        <p:txBody>
          <a:bodyPr wrap="square" rtlCol="0">
            <a:spAutoFit/>
          </a:bodyPr>
          <a:lstStyle/>
          <a:p>
            <a:r>
              <a:rPr lang="en-GB" dirty="0"/>
              <a:t>version: "3"</a:t>
            </a:r>
          </a:p>
          <a:p>
            <a:r>
              <a:rPr lang="en-GB" dirty="0"/>
              <a:t>services:</a:t>
            </a:r>
          </a:p>
          <a:p>
            <a:r>
              <a:rPr lang="en-GB" dirty="0"/>
              <a:t>    web:</a:t>
            </a:r>
          </a:p>
          <a:p>
            <a:r>
              <a:rPr lang="en-GB" dirty="0"/>
              <a:t>        build: .</a:t>
            </a:r>
          </a:p>
          <a:p>
            <a:r>
              <a:rPr lang="en-GB" dirty="0"/>
              <a:t>        ports:</a:t>
            </a:r>
          </a:p>
          <a:p>
            <a:r>
              <a:rPr lang="en-GB" dirty="0"/>
              <a:t>            - "8000:80"</a:t>
            </a:r>
          </a:p>
          <a:p>
            <a:r>
              <a:rPr lang="en-GB" dirty="0"/>
              <a:t>        </a:t>
            </a:r>
            <a:r>
              <a:rPr lang="en-GB" dirty="0" err="1"/>
              <a:t>depends_on</a:t>
            </a:r>
            <a:r>
              <a:rPr lang="en-GB" dirty="0"/>
              <a:t>:</a:t>
            </a:r>
          </a:p>
          <a:p>
            <a:r>
              <a:rPr lang="en-GB" dirty="0"/>
              <a:t>            - </a:t>
            </a:r>
            <a:r>
              <a:rPr lang="en-GB" dirty="0" err="1"/>
              <a:t>db</a:t>
            </a:r>
            <a:endParaRPr lang="en-GB" dirty="0"/>
          </a:p>
          <a:p>
            <a:r>
              <a:rPr lang="en-GB" dirty="0"/>
              <a:t>    </a:t>
            </a:r>
            <a:r>
              <a:rPr lang="en-GB" dirty="0" err="1"/>
              <a:t>db</a:t>
            </a:r>
            <a:r>
              <a:rPr lang="en-GB" dirty="0"/>
              <a:t>:</a:t>
            </a:r>
          </a:p>
          <a:p>
            <a:r>
              <a:rPr lang="en-GB" dirty="0"/>
              <a:t>        image: "</a:t>
            </a:r>
            <a:r>
              <a:rPr lang="en-GB" dirty="0" err="1"/>
              <a:t>microsoft</a:t>
            </a:r>
            <a:r>
              <a:rPr lang="en-GB" dirty="0"/>
              <a:t>/</a:t>
            </a:r>
            <a:r>
              <a:rPr lang="en-GB" dirty="0" err="1"/>
              <a:t>mssql</a:t>
            </a:r>
            <a:r>
              <a:rPr lang="en-GB" dirty="0"/>
              <a:t>-server-</a:t>
            </a:r>
            <a:r>
              <a:rPr lang="en-GB" dirty="0" err="1"/>
              <a:t>linux</a:t>
            </a:r>
            <a:r>
              <a:rPr lang="en-GB" dirty="0"/>
              <a:t>"</a:t>
            </a:r>
          </a:p>
          <a:p>
            <a:r>
              <a:rPr lang="en-GB" dirty="0"/>
              <a:t>        environment:</a:t>
            </a:r>
          </a:p>
          <a:p>
            <a:r>
              <a:rPr lang="en-GB" dirty="0"/>
              <a:t>            SA_PASSWORD: "</a:t>
            </a:r>
            <a:r>
              <a:rPr lang="en-GB" dirty="0" err="1"/>
              <a:t>your_password</a:t>
            </a:r>
            <a:r>
              <a:rPr lang="en-GB" dirty="0"/>
              <a:t>"</a:t>
            </a:r>
          </a:p>
          <a:p>
            <a:r>
              <a:rPr lang="en-GB" dirty="0"/>
              <a:t>            ACCEPT_EULA: "Y"</a:t>
            </a:r>
          </a:p>
        </p:txBody>
      </p:sp>
    </p:spTree>
    <p:extLst>
      <p:ext uri="{BB962C8B-B14F-4D97-AF65-F5344CB8AC3E}">
        <p14:creationId xmlns:p14="http://schemas.microsoft.com/office/powerpoint/2010/main" val="29719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Licensing (Docker)</a:t>
            </a:r>
          </a:p>
        </p:txBody>
      </p:sp>
      <p:sp>
        <p:nvSpPr>
          <p:cNvPr id="3" name="Content Placeholder 2"/>
          <p:cNvSpPr>
            <a:spLocks noGrp="1"/>
          </p:cNvSpPr>
          <p:nvPr>
            <p:ph idx="1"/>
          </p:nvPr>
        </p:nvSpPr>
        <p:spPr/>
        <p:txBody>
          <a:bodyPr>
            <a:normAutofit/>
          </a:bodyPr>
          <a:lstStyle/>
          <a:p>
            <a:r>
              <a:rPr lang="en-GB" dirty="0"/>
              <a:t>Community Edition (CE)</a:t>
            </a:r>
          </a:p>
          <a:p>
            <a:pPr lvl="1"/>
            <a:r>
              <a:rPr lang="en-GB" b="1" dirty="0"/>
              <a:t>Free!</a:t>
            </a:r>
          </a:p>
          <a:p>
            <a:r>
              <a:rPr lang="en-GB" dirty="0"/>
              <a:t>Enterprise Edition (EE)</a:t>
            </a:r>
          </a:p>
          <a:p>
            <a:pPr lvl="1"/>
            <a:r>
              <a:rPr lang="en-GB" dirty="0"/>
              <a:t>3 Levels (Basic / Standard / Advanced)</a:t>
            </a:r>
          </a:p>
          <a:p>
            <a:pPr lvl="1"/>
            <a:r>
              <a:rPr lang="en-GB" dirty="0"/>
              <a:t>$1500 - $3500 / Node / </a:t>
            </a:r>
            <a:r>
              <a:rPr lang="en-GB" dirty="0" err="1"/>
              <a:t>yr</a:t>
            </a:r>
            <a:endParaRPr lang="en-GB" dirty="0"/>
          </a:p>
          <a:p>
            <a:pPr lvl="1"/>
            <a:r>
              <a:rPr lang="en-GB" dirty="0"/>
              <a:t>EE Basic </a:t>
            </a:r>
            <a:r>
              <a:rPr lang="en-GB" b="1" dirty="0"/>
              <a:t>free</a:t>
            </a:r>
            <a:r>
              <a:rPr lang="en-GB" dirty="0"/>
              <a:t> for Windows Server 2016 customers</a:t>
            </a:r>
          </a:p>
        </p:txBody>
      </p:sp>
      <p:sp>
        <p:nvSpPr>
          <p:cNvPr id="7" name="TextBox 6"/>
          <p:cNvSpPr txBox="1"/>
          <p:nvPr/>
        </p:nvSpPr>
        <p:spPr>
          <a:xfrm>
            <a:off x="5466567" y="6377459"/>
            <a:ext cx="5887233" cy="230832"/>
          </a:xfrm>
          <a:prstGeom prst="rect">
            <a:avLst/>
          </a:prstGeom>
          <a:noFill/>
        </p:spPr>
        <p:txBody>
          <a:bodyPr wrap="square" rtlCol="0">
            <a:spAutoFit/>
          </a:bodyPr>
          <a:lstStyle/>
          <a:p>
            <a:pPr algn="r"/>
            <a:r>
              <a:rPr lang="en-GB" sz="900" dirty="0">
                <a:hlinkClick r:id="rId3"/>
              </a:rPr>
              <a:t>https://www.docker.com/pricing</a:t>
            </a:r>
            <a:endParaRPr lang="en-GB" sz="900" dirty="0"/>
          </a:p>
        </p:txBody>
      </p:sp>
    </p:spTree>
    <p:extLst>
      <p:ext uri="{BB962C8B-B14F-4D97-AF65-F5344CB8AC3E}">
        <p14:creationId xmlns:p14="http://schemas.microsoft.com/office/powerpoint/2010/main" val="3159186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Licensing (Windows)</a:t>
            </a:r>
          </a:p>
        </p:txBody>
      </p:sp>
      <p:sp>
        <p:nvSpPr>
          <p:cNvPr id="4" name="Text Placeholder 3"/>
          <p:cNvSpPr>
            <a:spLocks noGrp="1"/>
          </p:cNvSpPr>
          <p:nvPr>
            <p:ph type="body" idx="1"/>
          </p:nvPr>
        </p:nvSpPr>
        <p:spPr>
          <a:xfrm>
            <a:off x="839788" y="1242753"/>
            <a:ext cx="5157787" cy="823912"/>
          </a:xfrm>
        </p:spPr>
        <p:txBody>
          <a:bodyPr/>
          <a:lstStyle/>
          <a:p>
            <a:r>
              <a:rPr lang="en-GB" dirty="0">
                <a:solidFill>
                  <a:schemeClr val="accent2"/>
                </a:solidFill>
              </a:rPr>
              <a:t>Production</a:t>
            </a:r>
          </a:p>
        </p:txBody>
      </p:sp>
      <p:sp>
        <p:nvSpPr>
          <p:cNvPr id="3" name="Content Placeholder 2"/>
          <p:cNvSpPr>
            <a:spLocks noGrp="1"/>
          </p:cNvSpPr>
          <p:nvPr>
            <p:ph sz="half" idx="2"/>
          </p:nvPr>
        </p:nvSpPr>
        <p:spPr>
          <a:xfrm>
            <a:off x="839788" y="2066665"/>
            <a:ext cx="5157787" cy="4096140"/>
          </a:xfrm>
        </p:spPr>
        <p:txBody>
          <a:bodyPr>
            <a:normAutofit/>
          </a:bodyPr>
          <a:lstStyle/>
          <a:p>
            <a:r>
              <a:rPr lang="en-GB" dirty="0"/>
              <a:t>Licensing is at the host level, </a:t>
            </a:r>
          </a:p>
          <a:p>
            <a:pPr lvl="1"/>
            <a:r>
              <a:rPr lang="en-GB" dirty="0"/>
              <a:t>each machine or VM which is running Docker.</a:t>
            </a:r>
          </a:p>
          <a:p>
            <a:pPr lvl="1"/>
            <a:r>
              <a:rPr lang="en-GB" dirty="0"/>
              <a:t>run any number of Windows Docker containers on that host. </a:t>
            </a:r>
          </a:p>
          <a:p>
            <a:r>
              <a:rPr lang="en-GB" dirty="0"/>
              <a:t>Windows Server 2016 </a:t>
            </a:r>
          </a:p>
          <a:p>
            <a:pPr lvl="1"/>
            <a:r>
              <a:rPr lang="en-GB" dirty="0"/>
              <a:t>support from Microsoft and Docker, Inc.</a:t>
            </a:r>
          </a:p>
        </p:txBody>
      </p:sp>
      <p:sp>
        <p:nvSpPr>
          <p:cNvPr id="5" name="Text Placeholder 4"/>
          <p:cNvSpPr>
            <a:spLocks noGrp="1"/>
          </p:cNvSpPr>
          <p:nvPr>
            <p:ph type="body" sz="quarter" idx="3"/>
          </p:nvPr>
        </p:nvSpPr>
        <p:spPr>
          <a:xfrm>
            <a:off x="6172200" y="1242753"/>
            <a:ext cx="5183188" cy="823912"/>
          </a:xfrm>
        </p:spPr>
        <p:txBody>
          <a:bodyPr/>
          <a:lstStyle/>
          <a:p>
            <a:r>
              <a:rPr lang="en-GB" dirty="0">
                <a:solidFill>
                  <a:schemeClr val="accent2"/>
                </a:solidFill>
              </a:rPr>
              <a:t>Development</a:t>
            </a:r>
          </a:p>
        </p:txBody>
      </p:sp>
      <p:sp>
        <p:nvSpPr>
          <p:cNvPr id="6" name="Content Placeholder 5"/>
          <p:cNvSpPr>
            <a:spLocks noGrp="1"/>
          </p:cNvSpPr>
          <p:nvPr>
            <p:ph sz="quarter" idx="4"/>
          </p:nvPr>
        </p:nvSpPr>
        <p:spPr>
          <a:xfrm>
            <a:off x="6172200" y="2066665"/>
            <a:ext cx="5183188" cy="4096140"/>
          </a:xfrm>
        </p:spPr>
        <p:txBody>
          <a:bodyPr>
            <a:normAutofit/>
          </a:bodyPr>
          <a:lstStyle/>
          <a:p>
            <a:r>
              <a:rPr lang="en-GB" dirty="0"/>
              <a:t>Docker CE runs on Windows 10 and is free, open-source software. </a:t>
            </a:r>
          </a:p>
          <a:p>
            <a:r>
              <a:rPr lang="en-GB" dirty="0"/>
              <a:t>Like the server version, run any number of Windows Docker containers.</a:t>
            </a:r>
          </a:p>
          <a:p>
            <a:endParaRPr lang="en-GB" dirty="0"/>
          </a:p>
        </p:txBody>
      </p:sp>
      <p:sp>
        <p:nvSpPr>
          <p:cNvPr id="7" name="TextBox 6"/>
          <p:cNvSpPr txBox="1"/>
          <p:nvPr/>
        </p:nvSpPr>
        <p:spPr>
          <a:xfrm>
            <a:off x="5683780" y="6262043"/>
            <a:ext cx="5887233" cy="230832"/>
          </a:xfrm>
          <a:prstGeom prst="rect">
            <a:avLst/>
          </a:prstGeom>
          <a:noFill/>
        </p:spPr>
        <p:txBody>
          <a:bodyPr wrap="square" rtlCol="0">
            <a:spAutoFit/>
          </a:bodyPr>
          <a:lstStyle/>
          <a:p>
            <a:pPr algn="r"/>
            <a:r>
              <a:rPr lang="en-GB" sz="900" dirty="0">
                <a:hlinkClick r:id="rId3"/>
              </a:rPr>
              <a:t>https://blog.docker.com/2017/01/docker-windows-server-image2docker/</a:t>
            </a:r>
            <a:endParaRPr lang="en-GB" sz="900" dirty="0"/>
          </a:p>
        </p:txBody>
      </p:sp>
    </p:spTree>
    <p:extLst>
      <p:ext uri="{BB962C8B-B14F-4D97-AF65-F5344CB8AC3E}">
        <p14:creationId xmlns:p14="http://schemas.microsoft.com/office/powerpoint/2010/main" val="1110699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Licensing (SQL Server)</a:t>
            </a:r>
          </a:p>
        </p:txBody>
      </p:sp>
      <p:sp>
        <p:nvSpPr>
          <p:cNvPr id="3" name="Content Placeholder 2"/>
          <p:cNvSpPr>
            <a:spLocks noGrp="1"/>
          </p:cNvSpPr>
          <p:nvPr>
            <p:ph idx="1"/>
          </p:nvPr>
        </p:nvSpPr>
        <p:spPr>
          <a:xfrm>
            <a:off x="838200" y="2510971"/>
            <a:ext cx="10515600" cy="2634343"/>
          </a:xfrm>
        </p:spPr>
        <p:txBody>
          <a:bodyPr>
            <a:normAutofit/>
          </a:bodyPr>
          <a:lstStyle/>
          <a:p>
            <a:pPr marL="0" indent="0" algn="ctr">
              <a:buNone/>
            </a:pPr>
            <a:r>
              <a:rPr lang="en-GB" sz="4000" i="1" dirty="0"/>
              <a:t>“Regardless of where you run it - VM, Docker, physical, cloud, on </a:t>
            </a:r>
            <a:r>
              <a:rPr lang="en-GB" sz="4000" i="1" dirty="0" err="1"/>
              <a:t>prem</a:t>
            </a:r>
            <a:r>
              <a:rPr lang="en-GB" sz="4000" i="1" dirty="0"/>
              <a:t> - the licensing model is the same and it depends on which edition of SQL Server you are using.”</a:t>
            </a:r>
          </a:p>
          <a:p>
            <a:endParaRPr lang="en-GB" sz="4000" dirty="0"/>
          </a:p>
        </p:txBody>
      </p:sp>
      <p:sp>
        <p:nvSpPr>
          <p:cNvPr id="7" name="TextBox 6"/>
          <p:cNvSpPr txBox="1"/>
          <p:nvPr/>
        </p:nvSpPr>
        <p:spPr>
          <a:xfrm>
            <a:off x="7997489" y="6311900"/>
            <a:ext cx="3640329" cy="230832"/>
          </a:xfrm>
          <a:prstGeom prst="rect">
            <a:avLst/>
          </a:prstGeom>
          <a:noFill/>
        </p:spPr>
        <p:txBody>
          <a:bodyPr wrap="square" rtlCol="0">
            <a:spAutoFit/>
          </a:bodyPr>
          <a:lstStyle/>
          <a:p>
            <a:r>
              <a:rPr lang="en-GB" sz="900" dirty="0">
                <a:hlinkClick r:id="rId3"/>
              </a:rPr>
              <a:t>https://github.com/Microsoft/mssql-docker</a:t>
            </a:r>
            <a:r>
              <a:rPr lang="en-GB" sz="900" dirty="0"/>
              <a:t> </a:t>
            </a:r>
          </a:p>
        </p:txBody>
      </p:sp>
    </p:spTree>
    <p:extLst>
      <p:ext uri="{BB962C8B-B14F-4D97-AF65-F5344CB8AC3E}">
        <p14:creationId xmlns:p14="http://schemas.microsoft.com/office/powerpoint/2010/main" val="320097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5E1F-0916-4F0F-8F9A-620EA1DEAAE7}"/>
              </a:ext>
            </a:extLst>
          </p:cNvPr>
          <p:cNvSpPr>
            <a:spLocks noGrp="1"/>
          </p:cNvSpPr>
          <p:nvPr>
            <p:ph type="title"/>
          </p:nvPr>
        </p:nvSpPr>
        <p:spPr/>
        <p:txBody>
          <a:bodyPr/>
          <a:lstStyle/>
          <a:p>
            <a:r>
              <a:rPr lang="en-GB" dirty="0">
                <a:solidFill>
                  <a:schemeClr val="accent1"/>
                </a:solidFill>
              </a:rPr>
              <a:t>Performance</a:t>
            </a:r>
          </a:p>
        </p:txBody>
      </p:sp>
      <p:sp>
        <p:nvSpPr>
          <p:cNvPr id="3" name="Content Placeholder 2">
            <a:extLst>
              <a:ext uri="{FF2B5EF4-FFF2-40B4-BE49-F238E27FC236}">
                <a16:creationId xmlns:a16="http://schemas.microsoft.com/office/drawing/2014/main" id="{FEACFC82-539A-4561-9F39-B78C95BAF133}"/>
              </a:ext>
            </a:extLst>
          </p:cNvPr>
          <p:cNvSpPr>
            <a:spLocks noGrp="1"/>
          </p:cNvSpPr>
          <p:nvPr>
            <p:ph idx="1"/>
          </p:nvPr>
        </p:nvSpPr>
        <p:spPr/>
        <p:txBody>
          <a:bodyPr>
            <a:normAutofit/>
          </a:bodyPr>
          <a:lstStyle/>
          <a:p>
            <a:r>
              <a:rPr lang="en-GB" dirty="0"/>
              <a:t>See link to Simon Sabin’s blog:</a:t>
            </a:r>
          </a:p>
          <a:p>
            <a:pPr lvl="1"/>
            <a:r>
              <a:rPr lang="en-GB" dirty="0">
                <a:hlinkClick r:id="rId2"/>
              </a:rPr>
              <a:t>https://sabin.io/blog/sql-server-container-performance/</a:t>
            </a:r>
            <a:endParaRPr lang="en-GB" dirty="0"/>
          </a:p>
          <a:p>
            <a:pPr lvl="1"/>
            <a:endParaRPr lang="en-GB" dirty="0"/>
          </a:p>
          <a:p>
            <a:r>
              <a:rPr lang="en-GB" dirty="0"/>
              <a:t>Summary:</a:t>
            </a:r>
          </a:p>
          <a:p>
            <a:pPr lvl="1"/>
            <a:r>
              <a:rPr lang="en-GB" i="1" dirty="0"/>
              <a:t>“The container seems a bit faster up to four users, but then trails off with the VM being faster later on.”</a:t>
            </a:r>
          </a:p>
          <a:p>
            <a:pPr lvl="1"/>
            <a:r>
              <a:rPr lang="en-GB" i="1" dirty="0"/>
              <a:t>Expected the container to outperform the VM by a factor of 10-20%. </a:t>
            </a:r>
          </a:p>
          <a:p>
            <a:pPr lvl="1"/>
            <a:r>
              <a:rPr lang="en-GB" i="1" dirty="0"/>
              <a:t>Difficult to draw any real conclusions. </a:t>
            </a:r>
          </a:p>
          <a:p>
            <a:pPr lvl="1"/>
            <a:r>
              <a:rPr lang="en-GB" i="1" dirty="0"/>
              <a:t>Not enough reasons from a performance standpoint to recommend containers for database hosting in an enterprise environment.”</a:t>
            </a:r>
          </a:p>
        </p:txBody>
      </p:sp>
    </p:spTree>
    <p:extLst>
      <p:ext uri="{BB962C8B-B14F-4D97-AF65-F5344CB8AC3E}">
        <p14:creationId xmlns:p14="http://schemas.microsoft.com/office/powerpoint/2010/main" val="2224339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Alternatives and TPVs</a:t>
            </a:r>
          </a:p>
        </p:txBody>
      </p:sp>
      <p:sp>
        <p:nvSpPr>
          <p:cNvPr id="3" name="Content Placeholder 2"/>
          <p:cNvSpPr>
            <a:spLocks noGrp="1"/>
          </p:cNvSpPr>
          <p:nvPr>
            <p:ph idx="1"/>
          </p:nvPr>
        </p:nvSpPr>
        <p:spPr>
          <a:xfrm>
            <a:off x="838200" y="1551711"/>
            <a:ext cx="10515600" cy="5010439"/>
          </a:xfrm>
        </p:spPr>
        <p:txBody>
          <a:bodyPr>
            <a:normAutofit fontScale="85000" lnSpcReduction="20000"/>
          </a:bodyPr>
          <a:lstStyle/>
          <a:p>
            <a:r>
              <a:rPr lang="en-GB" dirty="0" err="1"/>
              <a:t>WinDocks</a:t>
            </a:r>
            <a:endParaRPr lang="en-GB" dirty="0"/>
          </a:p>
          <a:p>
            <a:pPr lvl="1"/>
            <a:r>
              <a:rPr lang="en-GB" dirty="0"/>
              <a:t>Allows images of older versions of SQL Server to be created</a:t>
            </a:r>
          </a:p>
          <a:p>
            <a:r>
              <a:rPr lang="en-GB" dirty="0"/>
              <a:t>Portainer.io</a:t>
            </a:r>
          </a:p>
          <a:p>
            <a:pPr lvl="1"/>
            <a:r>
              <a:rPr lang="en-GB" dirty="0"/>
              <a:t>GUI based tool</a:t>
            </a:r>
          </a:p>
          <a:p>
            <a:r>
              <a:rPr lang="en-GB" dirty="0"/>
              <a:t>Kubernetes</a:t>
            </a:r>
          </a:p>
          <a:p>
            <a:r>
              <a:rPr lang="en-GB" dirty="0"/>
              <a:t>Docker Swarm</a:t>
            </a:r>
          </a:p>
          <a:p>
            <a:r>
              <a:rPr lang="en-GB" dirty="0"/>
              <a:t>Amazon Elastic Container Service (ECS)</a:t>
            </a:r>
          </a:p>
          <a:p>
            <a:r>
              <a:rPr lang="en-GB" dirty="0"/>
              <a:t>Azure Container Service</a:t>
            </a:r>
          </a:p>
          <a:p>
            <a:r>
              <a:rPr lang="en-GB" dirty="0"/>
              <a:t>Marathon</a:t>
            </a:r>
          </a:p>
          <a:p>
            <a:r>
              <a:rPr lang="en-GB" dirty="0"/>
              <a:t>CoreOS Fleet</a:t>
            </a:r>
          </a:p>
          <a:p>
            <a:r>
              <a:rPr lang="en-GB" dirty="0"/>
              <a:t>Open Stack Magnum</a:t>
            </a:r>
          </a:p>
          <a:p>
            <a:r>
              <a:rPr lang="en-GB" dirty="0"/>
              <a:t>Diego</a:t>
            </a:r>
          </a:p>
          <a:p>
            <a:r>
              <a:rPr lang="en-GB" dirty="0" err="1"/>
              <a:t>Hashicorp</a:t>
            </a:r>
            <a:r>
              <a:rPr lang="en-GB" dirty="0"/>
              <a:t> Nomad</a:t>
            </a:r>
          </a:p>
          <a:p>
            <a:endParaRPr lang="en-GB" dirty="0"/>
          </a:p>
        </p:txBody>
      </p:sp>
    </p:spTree>
    <p:extLst>
      <p:ext uri="{BB962C8B-B14F-4D97-AF65-F5344CB8AC3E}">
        <p14:creationId xmlns:p14="http://schemas.microsoft.com/office/powerpoint/2010/main" val="133851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Session Aim</a:t>
            </a:r>
          </a:p>
        </p:txBody>
      </p:sp>
      <p:sp>
        <p:nvSpPr>
          <p:cNvPr id="3" name="Content Placeholder 2"/>
          <p:cNvSpPr>
            <a:spLocks noGrp="1"/>
          </p:cNvSpPr>
          <p:nvPr>
            <p:ph idx="1"/>
          </p:nvPr>
        </p:nvSpPr>
        <p:spPr>
          <a:xfrm>
            <a:off x="838199" y="1825625"/>
            <a:ext cx="10726271" cy="4351338"/>
          </a:xfrm>
        </p:spPr>
        <p:txBody>
          <a:bodyPr/>
          <a:lstStyle/>
          <a:p>
            <a:r>
              <a:rPr lang="en-GB" dirty="0"/>
              <a:t>High(</a:t>
            </a:r>
            <a:r>
              <a:rPr lang="en-GB" dirty="0" err="1"/>
              <a:t>ish</a:t>
            </a:r>
            <a:r>
              <a:rPr lang="en-GB" dirty="0"/>
              <a:t>) level insight into containers and what you can do with them</a:t>
            </a:r>
          </a:p>
          <a:p>
            <a:r>
              <a:rPr lang="en-GB" dirty="0"/>
              <a:t>Learn by example</a:t>
            </a:r>
          </a:p>
          <a:p>
            <a:pPr lvl="1"/>
            <a:r>
              <a:rPr lang="en-GB" dirty="0"/>
              <a:t>Demo’s</a:t>
            </a:r>
          </a:p>
          <a:p>
            <a:pPr lvl="1"/>
            <a:r>
              <a:rPr lang="en-GB" dirty="0"/>
              <a:t>My mistakes </a:t>
            </a:r>
            <a:r>
              <a:rPr lang="en-GB" dirty="0">
                <a:sym typeface="Wingdings" panose="05000000000000000000" pitchFamily="2" charset="2"/>
              </a:rPr>
              <a:t></a:t>
            </a:r>
          </a:p>
          <a:p>
            <a:r>
              <a:rPr lang="en-GB" dirty="0">
                <a:sym typeface="Wingdings" panose="05000000000000000000" pitchFamily="2" charset="2"/>
              </a:rPr>
              <a:t>Enough of a taste to get the container bug and start experimenting!</a:t>
            </a:r>
            <a:endParaRPr lang="en-GB" dirty="0"/>
          </a:p>
          <a:p>
            <a:endParaRPr lang="en-GB" dirty="0"/>
          </a:p>
          <a:p>
            <a:endParaRPr lang="en-GB" dirty="0"/>
          </a:p>
        </p:txBody>
      </p:sp>
    </p:spTree>
    <p:extLst>
      <p:ext uri="{BB962C8B-B14F-4D97-AF65-F5344CB8AC3E}">
        <p14:creationId xmlns:p14="http://schemas.microsoft.com/office/powerpoint/2010/main" val="29691357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Conclusion</a:t>
            </a:r>
          </a:p>
        </p:txBody>
      </p:sp>
      <p:sp>
        <p:nvSpPr>
          <p:cNvPr id="4" name="Text Placeholder 3"/>
          <p:cNvSpPr>
            <a:spLocks noGrp="1"/>
          </p:cNvSpPr>
          <p:nvPr>
            <p:ph type="body" idx="1"/>
          </p:nvPr>
        </p:nvSpPr>
        <p:spPr/>
        <p:txBody>
          <a:bodyPr/>
          <a:lstStyle/>
          <a:p>
            <a:r>
              <a:rPr lang="en-GB" dirty="0">
                <a:solidFill>
                  <a:schemeClr val="accent2"/>
                </a:solidFill>
              </a:rPr>
              <a:t>Good</a:t>
            </a:r>
          </a:p>
        </p:txBody>
      </p:sp>
      <p:sp>
        <p:nvSpPr>
          <p:cNvPr id="3" name="Content Placeholder 2"/>
          <p:cNvSpPr>
            <a:spLocks noGrp="1"/>
          </p:cNvSpPr>
          <p:nvPr>
            <p:ph sz="half" idx="2"/>
          </p:nvPr>
        </p:nvSpPr>
        <p:spPr/>
        <p:txBody>
          <a:bodyPr/>
          <a:lstStyle/>
          <a:p>
            <a:r>
              <a:rPr lang="en-GB" dirty="0"/>
              <a:t>Docker provides a facility to quickly provision environments</a:t>
            </a:r>
          </a:p>
          <a:p>
            <a:r>
              <a:rPr lang="en-GB" dirty="0"/>
              <a:t>Consolidation and Resource savings can be exceptional</a:t>
            </a:r>
          </a:p>
          <a:p>
            <a:r>
              <a:rPr lang="en-GB" dirty="0"/>
              <a:t>Docker Hub </a:t>
            </a:r>
            <a:r>
              <a:rPr lang="en-GB"/>
              <a:t>has 10000’s </a:t>
            </a:r>
            <a:r>
              <a:rPr lang="en-GB" dirty="0"/>
              <a:t>of publicly available repositories / images</a:t>
            </a:r>
          </a:p>
        </p:txBody>
      </p:sp>
      <p:sp>
        <p:nvSpPr>
          <p:cNvPr id="5" name="Text Placeholder 4"/>
          <p:cNvSpPr>
            <a:spLocks noGrp="1"/>
          </p:cNvSpPr>
          <p:nvPr>
            <p:ph type="body" sz="quarter" idx="3"/>
          </p:nvPr>
        </p:nvSpPr>
        <p:spPr/>
        <p:txBody>
          <a:bodyPr/>
          <a:lstStyle/>
          <a:p>
            <a:r>
              <a:rPr lang="en-GB" dirty="0">
                <a:solidFill>
                  <a:schemeClr val="accent2"/>
                </a:solidFill>
              </a:rPr>
              <a:t>Not so good</a:t>
            </a:r>
          </a:p>
        </p:txBody>
      </p:sp>
      <p:sp>
        <p:nvSpPr>
          <p:cNvPr id="6" name="Content Placeholder 5"/>
          <p:cNvSpPr>
            <a:spLocks noGrp="1"/>
          </p:cNvSpPr>
          <p:nvPr>
            <p:ph sz="quarter" idx="4"/>
          </p:nvPr>
        </p:nvSpPr>
        <p:spPr/>
        <p:txBody>
          <a:bodyPr/>
          <a:lstStyle/>
          <a:p>
            <a:r>
              <a:rPr lang="en-GB" dirty="0"/>
              <a:t>Storage fiddly / not user friendly</a:t>
            </a:r>
          </a:p>
          <a:p>
            <a:r>
              <a:rPr lang="en-GB" dirty="0"/>
              <a:t>Lack of monitoring via Docker</a:t>
            </a:r>
          </a:p>
          <a:p>
            <a:pPr lvl="1"/>
            <a:r>
              <a:rPr lang="en-GB" dirty="0"/>
              <a:t>TP tools available – </a:t>
            </a:r>
            <a:r>
              <a:rPr lang="en-GB" dirty="0" err="1"/>
              <a:t>cAdvisor</a:t>
            </a:r>
            <a:endParaRPr lang="en-GB" dirty="0"/>
          </a:p>
          <a:p>
            <a:r>
              <a:rPr lang="en-GB" dirty="0"/>
              <a:t>Platform Independency still in its infancy </a:t>
            </a:r>
          </a:p>
          <a:p>
            <a:pPr lvl="1"/>
            <a:r>
              <a:rPr lang="en-GB" dirty="0"/>
              <a:t>Windows Docker Service</a:t>
            </a:r>
          </a:p>
        </p:txBody>
      </p:sp>
    </p:spTree>
    <p:extLst>
      <p:ext uri="{BB962C8B-B14F-4D97-AF65-F5344CB8AC3E}">
        <p14:creationId xmlns:p14="http://schemas.microsoft.com/office/powerpoint/2010/main" val="4008974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Summary</a:t>
            </a:r>
          </a:p>
        </p:txBody>
      </p:sp>
      <p:sp>
        <p:nvSpPr>
          <p:cNvPr id="8" name="Content Placeholder 5">
            <a:extLst>
              <a:ext uri="{FF2B5EF4-FFF2-40B4-BE49-F238E27FC236}">
                <a16:creationId xmlns:a16="http://schemas.microsoft.com/office/drawing/2014/main" id="{D721066A-A2E9-4262-81E5-81593AF2F207}"/>
              </a:ext>
            </a:extLst>
          </p:cNvPr>
          <p:cNvSpPr>
            <a:spLocks noGrp="1"/>
          </p:cNvSpPr>
          <p:nvPr>
            <p:ph sz="half" idx="1"/>
          </p:nvPr>
        </p:nvSpPr>
        <p:spPr>
          <a:xfrm>
            <a:off x="838200" y="1825625"/>
            <a:ext cx="5181600" cy="4351338"/>
          </a:xfrm>
        </p:spPr>
        <p:txBody>
          <a:bodyPr anchor="ctr">
            <a:noAutofit/>
          </a:bodyPr>
          <a:lstStyle/>
          <a:p>
            <a:r>
              <a:rPr lang="en-GB" dirty="0"/>
              <a:t>Session Aim</a:t>
            </a:r>
          </a:p>
          <a:p>
            <a:r>
              <a:rPr lang="en-GB" dirty="0"/>
              <a:t>What are containers?</a:t>
            </a:r>
          </a:p>
          <a:p>
            <a:r>
              <a:rPr lang="en-GB" dirty="0"/>
              <a:t>Containers vs Virtual Machines</a:t>
            </a:r>
          </a:p>
          <a:p>
            <a:r>
              <a:rPr lang="en-GB" dirty="0"/>
              <a:t>Images</a:t>
            </a:r>
          </a:p>
          <a:p>
            <a:r>
              <a:rPr lang="en-GB" dirty="0"/>
              <a:t>Getting Setup</a:t>
            </a:r>
          </a:p>
          <a:p>
            <a:r>
              <a:rPr lang="en-GB" dirty="0"/>
              <a:t>Volumes</a:t>
            </a:r>
          </a:p>
          <a:p>
            <a:r>
              <a:rPr lang="en-GB" dirty="0"/>
              <a:t>Dockerfile</a:t>
            </a:r>
          </a:p>
          <a:p>
            <a:r>
              <a:rPr lang="en-GB" dirty="0"/>
              <a:t>Docker Hub</a:t>
            </a:r>
          </a:p>
          <a:p>
            <a:r>
              <a:rPr lang="en-GB" dirty="0"/>
              <a:t>Docker Compose</a:t>
            </a:r>
          </a:p>
          <a:p>
            <a:endParaRPr lang="en-GB" sz="2000" dirty="0"/>
          </a:p>
        </p:txBody>
      </p:sp>
    </p:spTree>
    <p:extLst>
      <p:ext uri="{BB962C8B-B14F-4D97-AF65-F5344CB8AC3E}">
        <p14:creationId xmlns:p14="http://schemas.microsoft.com/office/powerpoint/2010/main" val="1766535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solidFill>
                  <a:schemeClr val="accent1"/>
                </a:solidFill>
              </a:rPr>
              <a:t>Contact</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GB" sz="3000" dirty="0">
                <a:solidFill>
                  <a:schemeClr val="accent1"/>
                </a:solidFill>
                <a:latin typeface="+mj-lt"/>
                <a:ea typeface="+mj-ea"/>
                <a:cs typeface="+mj-cs"/>
              </a:rPr>
              <a:t>Twitter</a:t>
            </a:r>
          </a:p>
          <a:p>
            <a:pPr marL="457200" lvl="1" indent="0">
              <a:buNone/>
            </a:pPr>
            <a:r>
              <a:rPr lang="en-GB" dirty="0"/>
              <a:t>@SQLGeordie</a:t>
            </a:r>
          </a:p>
          <a:p>
            <a:pPr lvl="1"/>
            <a:endParaRPr lang="en-GB" dirty="0"/>
          </a:p>
          <a:p>
            <a:pPr marL="0" indent="0">
              <a:buNone/>
            </a:pPr>
            <a:r>
              <a:rPr lang="en-GB" sz="3000" dirty="0">
                <a:solidFill>
                  <a:schemeClr val="accent1"/>
                </a:solidFill>
                <a:latin typeface="+mj-lt"/>
                <a:ea typeface="+mj-ea"/>
                <a:cs typeface="+mj-cs"/>
              </a:rPr>
              <a:t>Email</a:t>
            </a:r>
          </a:p>
          <a:p>
            <a:pPr marL="457200" lvl="1" indent="0">
              <a:buNone/>
            </a:pPr>
            <a:r>
              <a:rPr lang="en-GB" dirty="0"/>
              <a:t>chris.taylor@jarrinconsultancy.com </a:t>
            </a:r>
          </a:p>
          <a:p>
            <a:endParaRPr lang="en-GB" dirty="0"/>
          </a:p>
          <a:p>
            <a:pPr marL="0" indent="0">
              <a:buNone/>
            </a:pPr>
            <a:r>
              <a:rPr lang="en-GB" sz="3000" dirty="0">
                <a:solidFill>
                  <a:schemeClr val="accent1"/>
                </a:solidFill>
                <a:latin typeface="+mj-lt"/>
                <a:ea typeface="+mj-ea"/>
                <a:cs typeface="+mj-cs"/>
              </a:rPr>
              <a:t>Blog</a:t>
            </a:r>
          </a:p>
          <a:p>
            <a:pPr marL="457200" lvl="1" indent="0">
              <a:buNone/>
            </a:pPr>
            <a:r>
              <a:rPr lang="en-GB" dirty="0"/>
              <a:t>www.jarrinconsultancy.com\blog </a:t>
            </a:r>
          </a:p>
          <a:p>
            <a:pPr marL="457200" lvl="1" indent="0">
              <a:buNone/>
            </a:pPr>
            <a:r>
              <a:rPr lang="en-GB" dirty="0"/>
              <a:t>www.chrisjarrintaylor.co.uk</a:t>
            </a:r>
          </a:p>
          <a:p>
            <a:endParaRPr lang="en-GB" dirty="0"/>
          </a:p>
        </p:txBody>
      </p:sp>
    </p:spTree>
    <p:extLst>
      <p:ext uri="{BB962C8B-B14F-4D97-AF65-F5344CB8AC3E}">
        <p14:creationId xmlns:p14="http://schemas.microsoft.com/office/powerpoint/2010/main" val="1274863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5517"/>
            <a:ext cx="9144000" cy="2387600"/>
          </a:xfrm>
        </p:spPr>
        <p:txBody>
          <a:bodyPr>
            <a:normAutofit/>
          </a:bodyPr>
          <a:lstStyle/>
          <a:p>
            <a:r>
              <a:rPr lang="en-GB" sz="9600" dirty="0">
                <a:solidFill>
                  <a:schemeClr val="accent1"/>
                </a:solidFill>
              </a:rPr>
              <a:t>Questions?</a:t>
            </a:r>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23512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Links</a:t>
            </a:r>
          </a:p>
        </p:txBody>
      </p:sp>
      <p:sp>
        <p:nvSpPr>
          <p:cNvPr id="3" name="Content Placeholder 2"/>
          <p:cNvSpPr>
            <a:spLocks noGrp="1"/>
          </p:cNvSpPr>
          <p:nvPr>
            <p:ph idx="1"/>
          </p:nvPr>
        </p:nvSpPr>
        <p:spPr/>
        <p:txBody>
          <a:bodyPr>
            <a:normAutofit fontScale="70000" lnSpcReduction="20000"/>
          </a:bodyPr>
          <a:lstStyle/>
          <a:p>
            <a:r>
              <a:rPr lang="en-GB" dirty="0"/>
              <a:t>SQL Server on Linux:</a:t>
            </a:r>
          </a:p>
          <a:p>
            <a:r>
              <a:rPr lang="en-GB" dirty="0"/>
              <a:t>SQLPAL: </a:t>
            </a:r>
            <a:r>
              <a:rPr lang="en-GB" dirty="0">
                <a:hlinkClick r:id="rId2"/>
              </a:rPr>
              <a:t>https://blogs.technet.microsoft.com/dataplatforminsider/2016/12/16/sql-server-on-linux-how-introduction/</a:t>
            </a:r>
            <a:endParaRPr lang="en-GB" dirty="0"/>
          </a:p>
          <a:p>
            <a:r>
              <a:rPr lang="en-GB" dirty="0"/>
              <a:t> </a:t>
            </a:r>
          </a:p>
          <a:p>
            <a:r>
              <a:rPr lang="en-GB" dirty="0"/>
              <a:t>Getting Started:</a:t>
            </a:r>
          </a:p>
          <a:p>
            <a:r>
              <a:rPr lang="en-GB" dirty="0"/>
              <a:t>Docker 101: </a:t>
            </a:r>
            <a:r>
              <a:rPr lang="en-GB" dirty="0">
                <a:hlinkClick r:id="rId3"/>
              </a:rPr>
              <a:t>https://www.slideshare.net/Docker/docker-101-nov-2016?next_slideshow=2Docker 101 - Nov 2016</a:t>
            </a:r>
            <a:endParaRPr lang="en-GB" dirty="0"/>
          </a:p>
          <a:p>
            <a:r>
              <a:rPr lang="en-GB" dirty="0">
                <a:hlinkClick r:id="rId4"/>
              </a:rPr>
              <a:t>https://www.simple-talk.com/sysadmin/virtualization/working-windows-containers-docker-basics/</a:t>
            </a:r>
            <a:endParaRPr lang="en-GB" dirty="0"/>
          </a:p>
          <a:p>
            <a:r>
              <a:rPr lang="en-GB" dirty="0"/>
              <a:t> </a:t>
            </a:r>
          </a:p>
          <a:p>
            <a:r>
              <a:rPr lang="en-GB" dirty="0"/>
              <a:t>Simple Hello World on </a:t>
            </a:r>
            <a:r>
              <a:rPr lang="en-GB" dirty="0" err="1"/>
              <a:t>nanoserver</a:t>
            </a:r>
            <a:r>
              <a:rPr lang="en-GB" dirty="0"/>
              <a:t>:</a:t>
            </a:r>
          </a:p>
          <a:p>
            <a:r>
              <a:rPr lang="en-GB" dirty="0">
                <a:hlinkClick r:id="rId5"/>
              </a:rPr>
              <a:t>https://docs.microsoft.com/en-us/virtualization/windowscontainers/quick-start/quick-start-windows-10</a:t>
            </a:r>
            <a:endParaRPr lang="en-GB" dirty="0"/>
          </a:p>
          <a:p>
            <a:r>
              <a:rPr lang="en-GB" dirty="0"/>
              <a:t> </a:t>
            </a:r>
          </a:p>
          <a:p>
            <a:endParaRPr lang="en-GB" dirty="0"/>
          </a:p>
        </p:txBody>
      </p:sp>
    </p:spTree>
    <p:extLst>
      <p:ext uri="{BB962C8B-B14F-4D97-AF65-F5344CB8AC3E}">
        <p14:creationId xmlns:p14="http://schemas.microsoft.com/office/powerpoint/2010/main" val="1415756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Links</a:t>
            </a:r>
          </a:p>
        </p:txBody>
      </p:sp>
      <p:sp>
        <p:nvSpPr>
          <p:cNvPr id="3" name="Content Placeholder 2"/>
          <p:cNvSpPr>
            <a:spLocks noGrp="1"/>
          </p:cNvSpPr>
          <p:nvPr>
            <p:ph idx="1"/>
          </p:nvPr>
        </p:nvSpPr>
        <p:spPr>
          <a:xfrm>
            <a:off x="838200" y="1459345"/>
            <a:ext cx="10515600" cy="4969164"/>
          </a:xfrm>
        </p:spPr>
        <p:txBody>
          <a:bodyPr>
            <a:normAutofit fontScale="85000" lnSpcReduction="20000"/>
          </a:bodyPr>
          <a:lstStyle/>
          <a:p>
            <a:r>
              <a:rPr lang="en-GB" dirty="0"/>
              <a:t>Introduction:</a:t>
            </a:r>
          </a:p>
          <a:p>
            <a:pPr lvl="1"/>
            <a:r>
              <a:rPr lang="en-GB" dirty="0">
                <a:hlinkClick r:id="rId2"/>
              </a:rPr>
              <a:t>Docker introduction</a:t>
            </a:r>
            <a:r>
              <a:rPr lang="en-GB" dirty="0"/>
              <a:t>  </a:t>
            </a:r>
          </a:p>
          <a:p>
            <a:r>
              <a:rPr lang="en-GB" dirty="0"/>
              <a:t>General:</a:t>
            </a:r>
          </a:p>
          <a:p>
            <a:pPr lvl="1"/>
            <a:r>
              <a:rPr lang="en-GB" dirty="0">
                <a:hlinkClick r:id="rId3"/>
              </a:rPr>
              <a:t>https://blog.sixeyed.com/windows-containers-and-docker-5-things-you-need-to-know/</a:t>
            </a:r>
            <a:endParaRPr lang="en-GB" dirty="0"/>
          </a:p>
          <a:p>
            <a:r>
              <a:rPr lang="en-GB" dirty="0"/>
              <a:t>Licensing: </a:t>
            </a:r>
          </a:p>
          <a:p>
            <a:pPr lvl="1"/>
            <a:r>
              <a:rPr lang="en-GB" dirty="0">
                <a:hlinkClick r:id="rId4"/>
              </a:rPr>
              <a:t>https://blog.docker.com/2017/01/docker-windows-server-image2docker/</a:t>
            </a:r>
            <a:endParaRPr lang="en-GB" dirty="0"/>
          </a:p>
          <a:p>
            <a:r>
              <a:rPr lang="en-GB"/>
              <a:t>Installing:</a:t>
            </a:r>
          </a:p>
          <a:p>
            <a:pPr lvl="1"/>
            <a:r>
              <a:rPr lang="en-GB">
                <a:hlinkClick r:id="rId5"/>
              </a:rPr>
              <a:t>https</a:t>
            </a:r>
            <a:r>
              <a:rPr lang="en-GB" dirty="0">
                <a:hlinkClick r:id="rId5"/>
              </a:rPr>
              <a:t>://mathaywardhill.com/2017/04/12/installing-sql-server-vnext-on-linux-using-docker-on-windows-10/</a:t>
            </a:r>
            <a:endParaRPr lang="en-GB" dirty="0"/>
          </a:p>
          <a:p>
            <a:r>
              <a:rPr lang="en-GB" dirty="0"/>
              <a:t>SQL On Linux:</a:t>
            </a:r>
          </a:p>
          <a:p>
            <a:pPr lvl="1"/>
            <a:r>
              <a:rPr lang="en-GB" dirty="0">
                <a:hlinkClick r:id="rId6"/>
              </a:rPr>
              <a:t>https://docs.microsoft.com/en-us/sql/linux/sql-server-linux-setup-docker</a:t>
            </a:r>
            <a:endParaRPr lang="en-GB" dirty="0"/>
          </a:p>
          <a:p>
            <a:pPr lvl="1"/>
            <a:r>
              <a:rPr lang="en-GB" dirty="0">
                <a:hlinkClick r:id="rId7"/>
              </a:rPr>
              <a:t>https://roadtoalm.com/2017/01/06/running-a-linux-sql-server-in-a-docker-container/</a:t>
            </a:r>
            <a:endParaRPr lang="en-GB" dirty="0"/>
          </a:p>
          <a:p>
            <a:r>
              <a:rPr lang="en-GB" dirty="0"/>
              <a:t>Connecting to SQL via </a:t>
            </a:r>
            <a:r>
              <a:rPr lang="en-GB" dirty="0" err="1"/>
              <a:t>sqlcmd</a:t>
            </a:r>
            <a:r>
              <a:rPr lang="en-GB" dirty="0"/>
              <a:t>:</a:t>
            </a:r>
          </a:p>
          <a:p>
            <a:pPr lvl="1"/>
            <a:r>
              <a:rPr lang="en-GB" dirty="0">
                <a:hlinkClick r:id="rId8"/>
              </a:rPr>
              <a:t>http://searchsqlserver.techtarget.com/tip/Use-these-commands-to-deploy-SQL-Server-Docker-containers</a:t>
            </a:r>
            <a:endParaRPr lang="en-GB" dirty="0"/>
          </a:p>
          <a:p>
            <a:pPr marL="0" indent="0">
              <a:buNone/>
            </a:pPr>
            <a:endParaRPr lang="en-GB" dirty="0"/>
          </a:p>
        </p:txBody>
      </p:sp>
    </p:spTree>
    <p:extLst>
      <p:ext uri="{BB962C8B-B14F-4D97-AF65-F5344CB8AC3E}">
        <p14:creationId xmlns:p14="http://schemas.microsoft.com/office/powerpoint/2010/main" val="894722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Links</a:t>
            </a:r>
          </a:p>
        </p:txBody>
      </p:sp>
      <p:sp>
        <p:nvSpPr>
          <p:cNvPr id="3" name="Content Placeholder 2"/>
          <p:cNvSpPr>
            <a:spLocks noGrp="1"/>
          </p:cNvSpPr>
          <p:nvPr>
            <p:ph idx="1"/>
          </p:nvPr>
        </p:nvSpPr>
        <p:spPr>
          <a:xfrm>
            <a:off x="838200" y="1431636"/>
            <a:ext cx="10515600" cy="4745327"/>
          </a:xfrm>
        </p:spPr>
        <p:txBody>
          <a:bodyPr>
            <a:normAutofit fontScale="62500" lnSpcReduction="20000"/>
          </a:bodyPr>
          <a:lstStyle/>
          <a:p>
            <a:r>
              <a:rPr lang="en-GB" dirty="0"/>
              <a:t>Nested Virtualisation (for VMs):</a:t>
            </a:r>
          </a:p>
          <a:p>
            <a:pPr lvl="1"/>
            <a:r>
              <a:rPr lang="en-GB" dirty="0">
                <a:hlinkClick r:id="rId2"/>
              </a:rPr>
              <a:t>https://www.youtube.com/watch?v=ycCK1EyJG6Y</a:t>
            </a:r>
            <a:r>
              <a:rPr lang="en-GB" dirty="0"/>
              <a:t> (nested virtualisation)</a:t>
            </a:r>
          </a:p>
          <a:p>
            <a:r>
              <a:rPr lang="en-GB" dirty="0" err="1"/>
              <a:t>Windocks</a:t>
            </a:r>
            <a:r>
              <a:rPr lang="en-GB" dirty="0"/>
              <a:t>: </a:t>
            </a:r>
          </a:p>
          <a:p>
            <a:pPr lvl="1"/>
            <a:r>
              <a:rPr lang="en-GB" dirty="0">
                <a:hlinkClick r:id="rId3"/>
              </a:rPr>
              <a:t>https://www.windocks.com/blog-2/Windows-Containers-at-Work</a:t>
            </a:r>
            <a:endParaRPr lang="en-GB" dirty="0"/>
          </a:p>
          <a:p>
            <a:r>
              <a:rPr lang="en-GB" dirty="0"/>
              <a:t>Performance: </a:t>
            </a:r>
          </a:p>
          <a:p>
            <a:pPr lvl="1"/>
            <a:r>
              <a:rPr lang="en-GB" dirty="0">
                <a:hlinkClick r:id="rId4"/>
              </a:rPr>
              <a:t>https://sabin.io/blog/sql-server-container-performance/</a:t>
            </a:r>
            <a:endParaRPr lang="en-GB" dirty="0"/>
          </a:p>
          <a:p>
            <a:pPr lvl="1"/>
            <a:r>
              <a:rPr lang="en-GB" dirty="0">
                <a:hlinkClick r:id="rId5"/>
              </a:rPr>
              <a:t>https://facility9.com/2017/01/how-do-i-update-my-sql-server-docker-container/</a:t>
            </a:r>
            <a:endParaRPr lang="en-GB" dirty="0"/>
          </a:p>
          <a:p>
            <a:r>
              <a:rPr lang="en-GB" dirty="0"/>
              <a:t>Error pushing image (add collaborators):</a:t>
            </a:r>
          </a:p>
          <a:p>
            <a:r>
              <a:rPr lang="en-GB" dirty="0"/>
              <a:t> 	</a:t>
            </a:r>
            <a:r>
              <a:rPr lang="en-GB" dirty="0">
                <a:hlinkClick r:id="rId6"/>
              </a:rPr>
              <a:t>http://stackoverflow.com/questions/41984399/denied-requested-access-to-the-resource-is-denied-docker/42403423</a:t>
            </a:r>
            <a:endParaRPr lang="en-GB" dirty="0"/>
          </a:p>
          <a:p>
            <a:r>
              <a:rPr lang="en-GB" dirty="0"/>
              <a:t>Terminology: </a:t>
            </a:r>
          </a:p>
          <a:p>
            <a:pPr lvl="1"/>
            <a:r>
              <a:rPr lang="en-GB" dirty="0">
                <a:hlinkClick r:id="rId7"/>
              </a:rPr>
              <a:t>http://itproguru.com/expert/2016/10/docker-create-container-change-container-save-as-new-image-and-connect-to-container/</a:t>
            </a:r>
            <a:endParaRPr lang="en-GB" dirty="0"/>
          </a:p>
          <a:p>
            <a:r>
              <a:rPr lang="en-GB" dirty="0"/>
              <a:t>Volumes:</a:t>
            </a:r>
          </a:p>
          <a:p>
            <a:pPr lvl="1"/>
            <a:r>
              <a:rPr lang="en-GB" dirty="0">
                <a:hlinkClick r:id="rId8"/>
              </a:rPr>
              <a:t>http://paper.li/e-1483951345?read=http%3A%2F%2Fthedatafarm.com%2Fdata-access%2Fmashup-sql-server-on-linux-in-docker-on-a-mac-with-visual-studio-code%2F</a:t>
            </a:r>
            <a:endParaRPr lang="en-GB" dirty="0"/>
          </a:p>
          <a:p>
            <a:pPr lvl="1"/>
            <a:r>
              <a:rPr lang="en-GB" dirty="0">
                <a:hlinkClick r:id="rId9"/>
              </a:rPr>
              <a:t>http://www.tricksofthetrades.net/2016/03/14/docker-data-volumes/</a:t>
            </a:r>
            <a:endParaRPr lang="en-GB" dirty="0"/>
          </a:p>
          <a:p>
            <a:pPr lvl="1"/>
            <a:r>
              <a:rPr lang="en-GB" dirty="0">
                <a:hlinkClick r:id="rId10"/>
              </a:rPr>
              <a:t>https://www.richard-banks.org/2017/03/connecting-to-sql-on-docker.html</a:t>
            </a:r>
            <a:endParaRPr lang="en-GB" dirty="0"/>
          </a:p>
        </p:txBody>
      </p:sp>
    </p:spTree>
    <p:extLst>
      <p:ext uri="{BB962C8B-B14F-4D97-AF65-F5344CB8AC3E}">
        <p14:creationId xmlns:p14="http://schemas.microsoft.com/office/powerpoint/2010/main" val="4247825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Links</a:t>
            </a:r>
            <a:endParaRPr lang="en-GB" dirty="0"/>
          </a:p>
        </p:txBody>
      </p:sp>
      <p:sp>
        <p:nvSpPr>
          <p:cNvPr id="3" name="Content Placeholder 2"/>
          <p:cNvSpPr>
            <a:spLocks noGrp="1"/>
          </p:cNvSpPr>
          <p:nvPr>
            <p:ph idx="1"/>
          </p:nvPr>
        </p:nvSpPr>
        <p:spPr/>
        <p:txBody>
          <a:bodyPr>
            <a:normAutofit fontScale="85000" lnSpcReduction="20000"/>
          </a:bodyPr>
          <a:lstStyle/>
          <a:p>
            <a:r>
              <a:rPr lang="en-GB" dirty="0"/>
              <a:t>Hyper-V containers:</a:t>
            </a:r>
          </a:p>
          <a:p>
            <a:pPr lvl="1"/>
            <a:r>
              <a:rPr lang="en-GB" dirty="0">
                <a:hlinkClick r:id="rId2"/>
              </a:rPr>
              <a:t>https://www.simple-talk.com/sysadmin/virtualization/working-windows-containers-docker-stride/?utm_source=simpletalk&amp;utm_medium=pubemail&amp;utm_content=20170512-slota2&amp;utm_term=simpletalkmain</a:t>
            </a:r>
            <a:endParaRPr lang="en-GB" dirty="0"/>
          </a:p>
          <a:p>
            <a:pPr lvl="1"/>
            <a:r>
              <a:rPr lang="en-GB" dirty="0">
                <a:hlinkClick r:id="rId3"/>
              </a:rPr>
              <a:t>https://hyper-v.nu/archives/hvredevoort/2015/05/nested-hypervisor-in-windows-server-vnext/</a:t>
            </a:r>
            <a:endParaRPr lang="en-GB" dirty="0"/>
          </a:p>
          <a:p>
            <a:pPr lvl="1"/>
            <a:r>
              <a:rPr lang="en-GB" dirty="0">
                <a:hlinkClick r:id="rId4"/>
              </a:rPr>
              <a:t>https://blogs.technet.microsoft.com/uktechnet/2016/01/11/windows-containers-what-they-are-and-how-they-work/</a:t>
            </a:r>
            <a:endParaRPr lang="en-GB" dirty="0"/>
          </a:p>
          <a:p>
            <a:pPr lvl="1"/>
            <a:r>
              <a:rPr lang="en-GB" dirty="0">
                <a:hlinkClick r:id="rId5"/>
              </a:rPr>
              <a:t>Windows Server and Docker - The Internals Behind Bringing Docker and Containers to Windows by Taylor Brown and John Starks</a:t>
            </a:r>
            <a:endParaRPr lang="en-GB" dirty="0"/>
          </a:p>
          <a:p>
            <a:endParaRPr lang="en-GB" dirty="0"/>
          </a:p>
          <a:p>
            <a:r>
              <a:rPr lang="en-GB" dirty="0"/>
              <a:t>Tutorials:</a:t>
            </a:r>
          </a:p>
          <a:p>
            <a:pPr lvl="1"/>
            <a:r>
              <a:rPr lang="en-GB" dirty="0">
                <a:hlinkClick r:id="rId6"/>
              </a:rPr>
              <a:t>Docker Container Tutorial #1 Containers vs Images</a:t>
            </a:r>
            <a:r>
              <a:rPr lang="en-GB" dirty="0"/>
              <a:t> - Focuses on Ubuntu</a:t>
            </a:r>
          </a:p>
          <a:p>
            <a:pPr lvl="1"/>
            <a:r>
              <a:rPr lang="en-GB" dirty="0">
                <a:hlinkClick r:id="rId7"/>
              </a:rPr>
              <a:t>Learn Docker in 12 Minutes 🐳 </a:t>
            </a:r>
            <a:endParaRPr lang="en-GB" dirty="0"/>
          </a:p>
          <a:p>
            <a:pPr lvl="1"/>
            <a:r>
              <a:rPr lang="en-GB" dirty="0">
                <a:hlinkClick r:id="rId8"/>
              </a:rPr>
              <a:t>Learn Docker in 20 Minutes</a:t>
            </a:r>
            <a:endParaRPr lang="en-GB" dirty="0"/>
          </a:p>
          <a:p>
            <a:endParaRPr lang="en-GB" dirty="0"/>
          </a:p>
        </p:txBody>
      </p:sp>
    </p:spTree>
    <p:extLst>
      <p:ext uri="{BB962C8B-B14F-4D97-AF65-F5344CB8AC3E}">
        <p14:creationId xmlns:p14="http://schemas.microsoft.com/office/powerpoint/2010/main" val="14435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418803" y="2271432"/>
            <a:ext cx="9144000" cy="2387600"/>
          </a:xfrm>
        </p:spPr>
        <p:txBody>
          <a:bodyPr>
            <a:normAutofit/>
          </a:bodyPr>
          <a:lstStyle/>
          <a:p>
            <a:r>
              <a:rPr lang="en-GB" sz="6600" b="1" i="1" dirty="0">
                <a:solidFill>
                  <a:schemeClr val="accent5">
                    <a:lumMod val="75000"/>
                  </a:schemeClr>
                </a:solidFill>
              </a:rPr>
              <a:t>Well, it worked on my machine!</a:t>
            </a:r>
            <a:endParaRPr lang="en-GB" sz="6600" dirty="0">
              <a:solidFill>
                <a:schemeClr val="accent1"/>
              </a:solidFill>
            </a:endParaRPr>
          </a:p>
        </p:txBody>
      </p:sp>
    </p:spTree>
    <p:extLst>
      <p:ext uri="{BB962C8B-B14F-4D97-AF65-F5344CB8AC3E}">
        <p14:creationId xmlns:p14="http://schemas.microsoft.com/office/powerpoint/2010/main" val="103681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5D50-F3E2-4DA7-8AF4-771ABEFF760B}"/>
              </a:ext>
            </a:extLst>
          </p:cNvPr>
          <p:cNvSpPr>
            <a:spLocks noGrp="1"/>
          </p:cNvSpPr>
          <p:nvPr>
            <p:ph type="title"/>
          </p:nvPr>
        </p:nvSpPr>
        <p:spPr/>
        <p:txBody>
          <a:bodyPr/>
          <a:lstStyle/>
          <a:p>
            <a:r>
              <a:rPr lang="en-GB" dirty="0">
                <a:solidFill>
                  <a:schemeClr val="accent1"/>
                </a:solidFill>
              </a:rPr>
              <a:t>The Problem</a:t>
            </a:r>
          </a:p>
        </p:txBody>
      </p:sp>
      <p:pic>
        <p:nvPicPr>
          <p:cNvPr id="1026" name="Picture 2" descr="https://cdn.geekwire.com/wp-content/uploads/2012/02/nerd-bigstock_Extreme_Computer_Nerd_1520708.jpg">
            <a:extLst>
              <a:ext uri="{FF2B5EF4-FFF2-40B4-BE49-F238E27FC236}">
                <a16:creationId xmlns:a16="http://schemas.microsoft.com/office/drawing/2014/main" id="{33461C8D-495C-48EA-831D-6AD4F637E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517" y="1312278"/>
            <a:ext cx="5652965" cy="4233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97B34F-EA5A-4070-A540-4C29E0ADCE96}"/>
              </a:ext>
            </a:extLst>
          </p:cNvPr>
          <p:cNvSpPr txBox="1"/>
          <p:nvPr/>
        </p:nvSpPr>
        <p:spPr>
          <a:xfrm>
            <a:off x="5839263" y="6377459"/>
            <a:ext cx="5840549" cy="230832"/>
          </a:xfrm>
          <a:prstGeom prst="rect">
            <a:avLst/>
          </a:prstGeom>
          <a:noFill/>
        </p:spPr>
        <p:txBody>
          <a:bodyPr wrap="square" rtlCol="0">
            <a:spAutoFit/>
          </a:bodyPr>
          <a:lstStyle/>
          <a:p>
            <a:pPr algn="r"/>
            <a:r>
              <a:rPr lang="en-GB" sz="900" dirty="0">
                <a:hlinkClick r:id="rId4"/>
              </a:rPr>
              <a:t>https://cdn.geekwire.com/wp-content/uploads/2012/02/nerd-bigstock_Extreme_Computer_Nerd_1520708.jpg</a:t>
            </a:r>
            <a:endParaRPr lang="en-GB" sz="900" dirty="0"/>
          </a:p>
        </p:txBody>
      </p:sp>
      <p:sp>
        <p:nvSpPr>
          <p:cNvPr id="3" name="TextBox 2">
            <a:extLst>
              <a:ext uri="{FF2B5EF4-FFF2-40B4-BE49-F238E27FC236}">
                <a16:creationId xmlns:a16="http://schemas.microsoft.com/office/drawing/2014/main" id="{B1BDFBBC-DDE6-4ED9-AE64-1642E87A2198}"/>
              </a:ext>
            </a:extLst>
          </p:cNvPr>
          <p:cNvSpPr txBox="1"/>
          <p:nvPr/>
        </p:nvSpPr>
        <p:spPr>
          <a:xfrm>
            <a:off x="3158836" y="5569527"/>
            <a:ext cx="5840549" cy="707886"/>
          </a:xfrm>
          <a:prstGeom prst="rect">
            <a:avLst/>
          </a:prstGeom>
          <a:noFill/>
        </p:spPr>
        <p:txBody>
          <a:bodyPr wrap="square" rtlCol="0">
            <a:spAutoFit/>
          </a:bodyPr>
          <a:lstStyle/>
          <a:p>
            <a:pPr algn="ctr"/>
            <a:r>
              <a:rPr lang="en-GB" sz="4000" dirty="0">
                <a:solidFill>
                  <a:schemeClr val="accent2"/>
                </a:solidFill>
              </a:rPr>
              <a:t>Those pesky Dev’s!!</a:t>
            </a:r>
          </a:p>
        </p:txBody>
      </p:sp>
    </p:spTree>
    <p:extLst>
      <p:ext uri="{BB962C8B-B14F-4D97-AF65-F5344CB8AC3E}">
        <p14:creationId xmlns:p14="http://schemas.microsoft.com/office/powerpoint/2010/main" val="146549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5D50-F3E2-4DA7-8AF4-771ABEFF760B}"/>
              </a:ext>
            </a:extLst>
          </p:cNvPr>
          <p:cNvSpPr>
            <a:spLocks noGrp="1"/>
          </p:cNvSpPr>
          <p:nvPr>
            <p:ph type="title"/>
          </p:nvPr>
        </p:nvSpPr>
        <p:spPr/>
        <p:txBody>
          <a:bodyPr/>
          <a:lstStyle/>
          <a:p>
            <a:r>
              <a:rPr lang="en-GB" dirty="0">
                <a:solidFill>
                  <a:schemeClr val="accent1"/>
                </a:solidFill>
              </a:rPr>
              <a:t>The Real Problem</a:t>
            </a:r>
          </a:p>
        </p:txBody>
      </p:sp>
      <p:sp>
        <p:nvSpPr>
          <p:cNvPr id="3" name="Content Placeholder 2">
            <a:extLst>
              <a:ext uri="{FF2B5EF4-FFF2-40B4-BE49-F238E27FC236}">
                <a16:creationId xmlns:a16="http://schemas.microsoft.com/office/drawing/2014/main" id="{423CB9B6-1F9C-4078-8CFD-8611BF0511CB}"/>
              </a:ext>
            </a:extLst>
          </p:cNvPr>
          <p:cNvSpPr>
            <a:spLocks noGrp="1"/>
          </p:cNvSpPr>
          <p:nvPr>
            <p:ph idx="1"/>
          </p:nvPr>
        </p:nvSpPr>
        <p:spPr/>
        <p:txBody>
          <a:bodyPr>
            <a:normAutofit/>
          </a:bodyPr>
          <a:lstStyle/>
          <a:p>
            <a:r>
              <a:rPr lang="en-GB" sz="3600" dirty="0"/>
              <a:t>Adapting to changing markets</a:t>
            </a:r>
          </a:p>
          <a:p>
            <a:r>
              <a:rPr lang="en-GB" sz="3600" dirty="0"/>
              <a:t>Environmental </a:t>
            </a:r>
          </a:p>
          <a:p>
            <a:pPr lvl="1"/>
            <a:r>
              <a:rPr lang="en-GB" sz="3600" dirty="0"/>
              <a:t>Code, system tools, system libraries, settings	</a:t>
            </a:r>
          </a:p>
        </p:txBody>
      </p:sp>
    </p:spTree>
    <p:extLst>
      <p:ext uri="{BB962C8B-B14F-4D97-AF65-F5344CB8AC3E}">
        <p14:creationId xmlns:p14="http://schemas.microsoft.com/office/powerpoint/2010/main" val="37078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5297</Words>
  <Application>Microsoft Office PowerPoint</Application>
  <PresentationFormat>Widescreen</PresentationFormat>
  <Paragraphs>897</Paragraphs>
  <Slides>67</Slides>
  <Notes>54</Notes>
  <HiddenSlides>67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Lucida Console</vt:lpstr>
      <vt:lpstr>Times New Roman</vt:lpstr>
      <vt:lpstr>Wingdings</vt:lpstr>
      <vt:lpstr>Office Theme</vt:lpstr>
      <vt:lpstr>Introduction to Containers</vt:lpstr>
      <vt:lpstr>Introduction to Containers</vt:lpstr>
      <vt:lpstr>Agenda</vt:lpstr>
      <vt:lpstr>Not on the Agenda</vt:lpstr>
      <vt:lpstr>Also….Not on the Agenda</vt:lpstr>
      <vt:lpstr>Session Aim</vt:lpstr>
      <vt:lpstr>Well, it worked on my machine!</vt:lpstr>
      <vt:lpstr>The Problem</vt:lpstr>
      <vt:lpstr>The Real Problem</vt:lpstr>
      <vt:lpstr>What are Containers</vt:lpstr>
      <vt:lpstr>Container History</vt:lpstr>
      <vt:lpstr>What is Docker?</vt:lpstr>
      <vt:lpstr>PowerPoint Presentation</vt:lpstr>
      <vt:lpstr>Kernel</vt:lpstr>
      <vt:lpstr>Container Terminology – The Basics</vt:lpstr>
      <vt:lpstr>Container Overview</vt:lpstr>
      <vt:lpstr>Pros</vt:lpstr>
      <vt:lpstr>Cons</vt:lpstr>
      <vt:lpstr>So how are Containers different to VMs?</vt:lpstr>
      <vt:lpstr>Virtual Machine vs Containers</vt:lpstr>
      <vt:lpstr>Virtual Machine vs Windows Container</vt:lpstr>
      <vt:lpstr>Windows Containers vs Hyper-V Containers</vt:lpstr>
      <vt:lpstr>Windows Containers vs Hyper-V Containers</vt:lpstr>
      <vt:lpstr>Containers and VMs Together</vt:lpstr>
      <vt:lpstr>What do I need to get setup?</vt:lpstr>
      <vt:lpstr>Downloads</vt:lpstr>
      <vt:lpstr>Host Machine Setup</vt:lpstr>
      <vt:lpstr>Installing the Docker engine (Windows 10)</vt:lpstr>
      <vt:lpstr>Installing the Docker EE engine (Windows Server 2016)</vt:lpstr>
      <vt:lpstr>Enable Features</vt:lpstr>
      <vt:lpstr>PowerPoint Presentation</vt:lpstr>
      <vt:lpstr>Containers on Azure</vt:lpstr>
      <vt:lpstr>Containers on Azure</vt:lpstr>
      <vt:lpstr>Containers on AWS (ECS)</vt:lpstr>
      <vt:lpstr>Hyper-V Setup – Windows 10 Pro</vt:lpstr>
      <vt:lpstr>Hyper-V Setup – Windows Server 2016</vt:lpstr>
      <vt:lpstr>Windows Firewall Issue?</vt:lpstr>
      <vt:lpstr>Docker Commands</vt:lpstr>
      <vt:lpstr>Volumes vs Mounts</vt:lpstr>
      <vt:lpstr>SQL on Linux Container DEMO</vt:lpstr>
      <vt:lpstr>That’s fantastic, but I have a gazillion databases to restore!!!</vt:lpstr>
      <vt:lpstr>Dockerfile</vt:lpstr>
      <vt:lpstr>Beware!</vt:lpstr>
      <vt:lpstr>NOTE!!</vt:lpstr>
      <vt:lpstr>Docker-Compose(Multi-Container Applications)</vt:lpstr>
      <vt:lpstr>Image Sharing and Reuse</vt:lpstr>
      <vt:lpstr>SQL on Linux Container DEMO</vt:lpstr>
      <vt:lpstr>Docker Hub - hub.docker.com</vt:lpstr>
      <vt:lpstr>Repository</vt:lpstr>
      <vt:lpstr>Images and Tags</vt:lpstr>
      <vt:lpstr>Microsoft Images and Tags</vt:lpstr>
      <vt:lpstr>Docker Hub DEMO</vt:lpstr>
      <vt:lpstr>Logs and Trouble Shooting</vt:lpstr>
      <vt:lpstr>Docker-Compose(Multi-Container Applications)</vt:lpstr>
      <vt:lpstr>Licensing (Docker)</vt:lpstr>
      <vt:lpstr>Licensing (Windows)</vt:lpstr>
      <vt:lpstr>Licensing (SQL Server)</vt:lpstr>
      <vt:lpstr>Performance</vt:lpstr>
      <vt:lpstr>Alternatives and TPVs</vt:lpstr>
      <vt:lpstr>Conclusion</vt:lpstr>
      <vt:lpstr>Summary</vt:lpstr>
      <vt:lpstr>Contact</vt:lpstr>
      <vt:lpstr>Questions?</vt:lpstr>
      <vt:lpstr>Links</vt:lpstr>
      <vt:lpstr>Links</vt:lpstr>
      <vt:lpstr>Links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Taylor</dc:creator>
  <cp:lastModifiedBy>Chris Taylor</cp:lastModifiedBy>
  <cp:revision>5</cp:revision>
  <dcterms:created xsi:type="dcterms:W3CDTF">2017-11-30T09:36:34Z</dcterms:created>
  <dcterms:modified xsi:type="dcterms:W3CDTF">2018-04-25T13:10:25Z</dcterms:modified>
</cp:coreProperties>
</file>