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7.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6" r:id="rId1"/>
    <p:sldMasterId id="2147483946" r:id="rId2"/>
  </p:sldMasterIdLst>
  <p:notesMasterIdLst>
    <p:notesMasterId r:id="rId29"/>
  </p:notesMasterIdLst>
  <p:handoutMasterIdLst>
    <p:handoutMasterId r:id="rId30"/>
  </p:handoutMasterIdLst>
  <p:sldIdLst>
    <p:sldId id="450" r:id="rId3"/>
    <p:sldId id="515" r:id="rId4"/>
    <p:sldId id="514" r:id="rId5"/>
    <p:sldId id="516" r:id="rId6"/>
    <p:sldId id="537" r:id="rId7"/>
    <p:sldId id="519" r:id="rId8"/>
    <p:sldId id="538" r:id="rId9"/>
    <p:sldId id="539" r:id="rId10"/>
    <p:sldId id="540" r:id="rId11"/>
    <p:sldId id="541" r:id="rId12"/>
    <p:sldId id="542" r:id="rId13"/>
    <p:sldId id="517" r:id="rId14"/>
    <p:sldId id="543" r:id="rId15"/>
    <p:sldId id="544" r:id="rId16"/>
    <p:sldId id="529" r:id="rId17"/>
    <p:sldId id="520" r:id="rId18"/>
    <p:sldId id="525" r:id="rId19"/>
    <p:sldId id="531" r:id="rId20"/>
    <p:sldId id="546" r:id="rId21"/>
    <p:sldId id="547" r:id="rId22"/>
    <p:sldId id="548" r:id="rId23"/>
    <p:sldId id="530" r:id="rId24"/>
    <p:sldId id="532" r:id="rId25"/>
    <p:sldId id="534" r:id="rId26"/>
    <p:sldId id="545" r:id="rId27"/>
    <p:sldId id="549" r:id="rId28"/>
  </p:sldIdLst>
  <p:sldSz cx="9906000" cy="6858000" type="A4"/>
  <p:notesSz cx="6797675" cy="9874250"/>
  <p:custDataLst>
    <p:tags r:id="rId31"/>
  </p:custDataLst>
  <p:defaultTextStyle>
    <a:defPPr>
      <a:defRPr lang="de-DE"/>
    </a:defPPr>
    <a:lvl1pPr marL="0" algn="l" defTabSz="957508" rtl="0" eaLnBrk="1" latinLnBrk="0" hangingPunct="1">
      <a:defRPr sz="1900" kern="1200">
        <a:solidFill>
          <a:schemeClr val="tx1"/>
        </a:solidFill>
        <a:latin typeface="+mn-lt"/>
        <a:ea typeface="+mn-ea"/>
        <a:cs typeface="+mn-cs"/>
      </a:defRPr>
    </a:lvl1pPr>
    <a:lvl2pPr marL="478755" algn="l" defTabSz="957508" rtl="0" eaLnBrk="1" latinLnBrk="0" hangingPunct="1">
      <a:defRPr sz="1900" kern="1200">
        <a:solidFill>
          <a:schemeClr val="tx1"/>
        </a:solidFill>
        <a:latin typeface="+mn-lt"/>
        <a:ea typeface="+mn-ea"/>
        <a:cs typeface="+mn-cs"/>
      </a:defRPr>
    </a:lvl2pPr>
    <a:lvl3pPr marL="957508" algn="l" defTabSz="957508" rtl="0" eaLnBrk="1" latinLnBrk="0" hangingPunct="1">
      <a:defRPr sz="1900" kern="1200">
        <a:solidFill>
          <a:schemeClr val="tx1"/>
        </a:solidFill>
        <a:latin typeface="+mn-lt"/>
        <a:ea typeface="+mn-ea"/>
        <a:cs typeface="+mn-cs"/>
      </a:defRPr>
    </a:lvl3pPr>
    <a:lvl4pPr marL="1436265" algn="l" defTabSz="957508" rtl="0" eaLnBrk="1" latinLnBrk="0" hangingPunct="1">
      <a:defRPr sz="1900" kern="1200">
        <a:solidFill>
          <a:schemeClr val="tx1"/>
        </a:solidFill>
        <a:latin typeface="+mn-lt"/>
        <a:ea typeface="+mn-ea"/>
        <a:cs typeface="+mn-cs"/>
      </a:defRPr>
    </a:lvl4pPr>
    <a:lvl5pPr marL="1915018" algn="l" defTabSz="957508" rtl="0" eaLnBrk="1" latinLnBrk="0" hangingPunct="1">
      <a:defRPr sz="1900" kern="1200">
        <a:solidFill>
          <a:schemeClr val="tx1"/>
        </a:solidFill>
        <a:latin typeface="+mn-lt"/>
        <a:ea typeface="+mn-ea"/>
        <a:cs typeface="+mn-cs"/>
      </a:defRPr>
    </a:lvl5pPr>
    <a:lvl6pPr marL="2393771" algn="l" defTabSz="957508" rtl="0" eaLnBrk="1" latinLnBrk="0" hangingPunct="1">
      <a:defRPr sz="1900" kern="1200">
        <a:solidFill>
          <a:schemeClr val="tx1"/>
        </a:solidFill>
        <a:latin typeface="+mn-lt"/>
        <a:ea typeface="+mn-ea"/>
        <a:cs typeface="+mn-cs"/>
      </a:defRPr>
    </a:lvl6pPr>
    <a:lvl7pPr marL="2872525" algn="l" defTabSz="957508" rtl="0" eaLnBrk="1" latinLnBrk="0" hangingPunct="1">
      <a:defRPr sz="1900" kern="1200">
        <a:solidFill>
          <a:schemeClr val="tx1"/>
        </a:solidFill>
        <a:latin typeface="+mn-lt"/>
        <a:ea typeface="+mn-ea"/>
        <a:cs typeface="+mn-cs"/>
      </a:defRPr>
    </a:lvl7pPr>
    <a:lvl8pPr marL="3351281" algn="l" defTabSz="957508" rtl="0" eaLnBrk="1" latinLnBrk="0" hangingPunct="1">
      <a:defRPr sz="1900" kern="1200">
        <a:solidFill>
          <a:schemeClr val="tx1"/>
        </a:solidFill>
        <a:latin typeface="+mn-lt"/>
        <a:ea typeface="+mn-ea"/>
        <a:cs typeface="+mn-cs"/>
      </a:defRPr>
    </a:lvl8pPr>
    <a:lvl9pPr marL="3830034" algn="l" defTabSz="957508"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48">
          <p15:clr>
            <a:srgbClr val="A4A3A4"/>
          </p15:clr>
        </p15:guide>
        <p15:guide id="2" orient="horz" pos="825">
          <p15:clr>
            <a:srgbClr val="A4A3A4"/>
          </p15:clr>
        </p15:guide>
        <p15:guide id="3" orient="horz" pos="3700">
          <p15:clr>
            <a:srgbClr val="A4A3A4"/>
          </p15:clr>
        </p15:guide>
        <p15:guide id="4" orient="horz" pos="3748">
          <p15:clr>
            <a:srgbClr val="A4A3A4"/>
          </p15:clr>
        </p15:guide>
        <p15:guide id="5" orient="horz" pos="3552">
          <p15:clr>
            <a:srgbClr val="A4A3A4"/>
          </p15:clr>
        </p15:guide>
        <p15:guide id="6" orient="horz" pos="1960">
          <p15:clr>
            <a:srgbClr val="A4A3A4"/>
          </p15:clr>
        </p15:guide>
        <p15:guide id="7" orient="horz" pos="389">
          <p15:clr>
            <a:srgbClr val="A4A3A4"/>
          </p15:clr>
        </p15:guide>
        <p15:guide id="8" orient="horz" pos="3025">
          <p15:clr>
            <a:srgbClr val="A4A3A4"/>
          </p15:clr>
        </p15:guide>
        <p15:guide id="9" orient="horz" pos="4128">
          <p15:clr>
            <a:srgbClr val="A4A3A4"/>
          </p15:clr>
        </p15:guide>
        <p15:guide id="10" orient="horz" pos="3193">
          <p15:clr>
            <a:srgbClr val="A4A3A4"/>
          </p15:clr>
        </p15:guide>
        <p15:guide id="11" orient="horz" pos="3901">
          <p15:clr>
            <a:srgbClr val="A4A3A4"/>
          </p15:clr>
        </p15:guide>
        <p15:guide id="12" orient="horz" pos="960">
          <p15:clr>
            <a:srgbClr val="A4A3A4"/>
          </p15:clr>
        </p15:guide>
        <p15:guide id="13" orient="horz" pos="3216">
          <p15:clr>
            <a:srgbClr val="A4A3A4"/>
          </p15:clr>
        </p15:guide>
        <p15:guide id="14" orient="horz" pos="1048">
          <p15:clr>
            <a:srgbClr val="A4A3A4"/>
          </p15:clr>
        </p15:guide>
        <p15:guide id="15" pos="3120">
          <p15:clr>
            <a:srgbClr val="A4A3A4"/>
          </p15:clr>
        </p15:guide>
        <p15:guide id="16" pos="6025">
          <p15:clr>
            <a:srgbClr val="A4A3A4"/>
          </p15:clr>
        </p15:guide>
        <p15:guide id="17" pos="3042">
          <p15:clr>
            <a:srgbClr val="A4A3A4"/>
          </p15:clr>
        </p15:guide>
        <p15:guide id="18" pos="3198">
          <p15:clr>
            <a:srgbClr val="A4A3A4"/>
          </p15:clr>
        </p15:guide>
        <p15:guide id="19" pos="232">
          <p15:clr>
            <a:srgbClr val="A4A3A4"/>
          </p15:clr>
        </p15:guide>
        <p15:guide id="20" pos="372">
          <p15:clr>
            <a:srgbClr val="A4A3A4"/>
          </p15:clr>
        </p15:guide>
        <p15:guide id="21" pos="5819">
          <p15:clr>
            <a:srgbClr val="A4A3A4"/>
          </p15:clr>
        </p15:guide>
        <p15:guide id="22" pos="2590">
          <p15:clr>
            <a:srgbClr val="A4A3A4"/>
          </p15:clr>
        </p15:guide>
        <p15:guide id="23" pos="3690">
          <p15:clr>
            <a:srgbClr val="A4A3A4"/>
          </p15:clr>
        </p15:guide>
        <p15:guide id="24" pos="2414">
          <p15:clr>
            <a:srgbClr val="A4A3A4"/>
          </p15:clr>
        </p15:guide>
        <p15:guide id="25" pos="2954">
          <p15:clr>
            <a:srgbClr val="A4A3A4"/>
          </p15:clr>
        </p15:guide>
        <p15:guide id="26" pos="2998">
          <p15:clr>
            <a:srgbClr val="A4A3A4"/>
          </p15:clr>
        </p15:guide>
        <p15:guide id="27" pos="5749">
          <p15:clr>
            <a:srgbClr val="A4A3A4"/>
          </p15:clr>
        </p15:guide>
        <p15:guide id="28" pos="1942">
          <p15:clr>
            <a:srgbClr val="A4A3A4"/>
          </p15:clr>
        </p15:guide>
        <p15:guide id="29" pos="1213">
          <p15:clr>
            <a:srgbClr val="A4A3A4"/>
          </p15:clr>
        </p15:guide>
        <p15:guide id="30" pos="333">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gent" initials="c" lastIdx="7" clrIdx="0"/>
  <p:cmAuthor id="1" name="anisen" initials="a"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9933"/>
    <a:srgbClr val="FF6600"/>
    <a:srgbClr val="C3CCDF"/>
    <a:srgbClr val="F0EDEC"/>
    <a:srgbClr val="F0F0F0"/>
    <a:srgbClr val="4C7BBA"/>
    <a:srgbClr val="536CBD"/>
    <a:srgbClr val="F9F9F9"/>
    <a:srgbClr val="FFF2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48" autoAdjust="0"/>
    <p:restoredTop sz="61437" autoAdjust="0"/>
  </p:normalViewPr>
  <p:slideViewPr>
    <p:cSldViewPr>
      <p:cViewPr varScale="1">
        <p:scale>
          <a:sx n="54" d="100"/>
          <a:sy n="54" d="100"/>
        </p:scale>
        <p:origin x="2580" y="72"/>
      </p:cViewPr>
      <p:guideLst>
        <p:guide orient="horz" pos="3948"/>
        <p:guide orient="horz" pos="825"/>
        <p:guide orient="horz" pos="3700"/>
        <p:guide orient="horz" pos="3748"/>
        <p:guide orient="horz" pos="3552"/>
        <p:guide orient="horz" pos="1960"/>
        <p:guide orient="horz" pos="389"/>
        <p:guide orient="horz" pos="3025"/>
        <p:guide orient="horz" pos="4128"/>
        <p:guide orient="horz" pos="3193"/>
        <p:guide orient="horz" pos="3901"/>
        <p:guide orient="horz" pos="960"/>
        <p:guide orient="horz" pos="3216"/>
        <p:guide orient="horz" pos="1048"/>
        <p:guide pos="3120"/>
        <p:guide pos="6025"/>
        <p:guide pos="3042"/>
        <p:guide pos="3198"/>
        <p:guide pos="232"/>
        <p:guide pos="372"/>
        <p:guide pos="5819"/>
        <p:guide pos="2590"/>
        <p:guide pos="3690"/>
        <p:guide pos="2414"/>
        <p:guide pos="2954"/>
        <p:guide pos="2998"/>
        <p:guide pos="5749"/>
        <p:guide pos="1942"/>
        <p:guide pos="1213"/>
        <p:guide pos="333"/>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3354" y="78"/>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a:latin typeface="Arial" pitchFamily="34" charset="0"/>
                <a:cs typeface="Arial" pitchFamily="34" charset="0"/>
              </a:rPr>
              <a:t>© 2012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3450032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01-Jun-17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3773016071"/>
      </p:ext>
    </p:extLst>
  </p:cSld>
  <p:clrMap bg1="lt1" tx1="dk1" bg2="lt2" tx2="dk2" accent1="accent1" accent2="accent2" accent3="accent3" accent4="accent4" accent5="accent5" accent6="accent6" hlink="hlink" folHlink="folHlink"/>
  <p:notesStyle>
    <a:lvl1pPr marL="0" algn="l" defTabSz="914107" rtl="0" eaLnBrk="1" latinLnBrk="0" hangingPunct="1">
      <a:defRPr sz="1200" kern="1200">
        <a:solidFill>
          <a:schemeClr val="tx1"/>
        </a:solidFill>
        <a:latin typeface="+mn-lt"/>
        <a:ea typeface="+mn-ea"/>
        <a:cs typeface="+mn-cs"/>
      </a:defRPr>
    </a:lvl1pPr>
    <a:lvl2pPr marL="457053" algn="l" defTabSz="914107" rtl="0" eaLnBrk="1" latinLnBrk="0" hangingPunct="1">
      <a:defRPr sz="1200" kern="1200">
        <a:solidFill>
          <a:schemeClr val="tx1"/>
        </a:solidFill>
        <a:latin typeface="+mn-lt"/>
        <a:ea typeface="+mn-ea"/>
        <a:cs typeface="+mn-cs"/>
      </a:defRPr>
    </a:lvl2pPr>
    <a:lvl3pPr marL="914107" algn="l" defTabSz="914107" rtl="0" eaLnBrk="1" latinLnBrk="0" hangingPunct="1">
      <a:defRPr sz="1200" kern="1200">
        <a:solidFill>
          <a:schemeClr val="tx1"/>
        </a:solidFill>
        <a:latin typeface="+mn-lt"/>
        <a:ea typeface="+mn-ea"/>
        <a:cs typeface="+mn-cs"/>
      </a:defRPr>
    </a:lvl3pPr>
    <a:lvl4pPr marL="1371160" algn="l" defTabSz="914107" rtl="0" eaLnBrk="1" latinLnBrk="0" hangingPunct="1">
      <a:defRPr sz="1200" kern="1200">
        <a:solidFill>
          <a:schemeClr val="tx1"/>
        </a:solidFill>
        <a:latin typeface="+mn-lt"/>
        <a:ea typeface="+mn-ea"/>
        <a:cs typeface="+mn-cs"/>
      </a:defRPr>
    </a:lvl4pPr>
    <a:lvl5pPr marL="1828213" algn="l" defTabSz="914107" rtl="0" eaLnBrk="1" latinLnBrk="0" hangingPunct="1">
      <a:defRPr sz="1200" kern="1200">
        <a:solidFill>
          <a:schemeClr val="tx1"/>
        </a:solidFill>
        <a:latin typeface="+mn-lt"/>
        <a:ea typeface="+mn-ea"/>
        <a:cs typeface="+mn-cs"/>
      </a:defRPr>
    </a:lvl5pPr>
    <a:lvl6pPr marL="2285266" algn="l" defTabSz="914107" rtl="0" eaLnBrk="1" latinLnBrk="0" hangingPunct="1">
      <a:defRPr sz="1200" kern="1200">
        <a:solidFill>
          <a:schemeClr val="tx1"/>
        </a:solidFill>
        <a:latin typeface="+mn-lt"/>
        <a:ea typeface="+mn-ea"/>
        <a:cs typeface="+mn-cs"/>
      </a:defRPr>
    </a:lvl6pPr>
    <a:lvl7pPr marL="2742320" algn="l" defTabSz="914107" rtl="0" eaLnBrk="1" latinLnBrk="0" hangingPunct="1">
      <a:defRPr sz="1200" kern="1200">
        <a:solidFill>
          <a:schemeClr val="tx1"/>
        </a:solidFill>
        <a:latin typeface="+mn-lt"/>
        <a:ea typeface="+mn-ea"/>
        <a:cs typeface="+mn-cs"/>
      </a:defRPr>
    </a:lvl7pPr>
    <a:lvl8pPr marL="3199373" algn="l" defTabSz="914107" rtl="0" eaLnBrk="1" latinLnBrk="0" hangingPunct="1">
      <a:defRPr sz="1200" kern="1200">
        <a:solidFill>
          <a:schemeClr val="tx1"/>
        </a:solidFill>
        <a:latin typeface="+mn-lt"/>
        <a:ea typeface="+mn-ea"/>
        <a:cs typeface="+mn-cs"/>
      </a:defRPr>
    </a:lvl8pPr>
    <a:lvl9pPr marL="3656427" algn="l" defTabSz="91410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extLst>
      <p:ext uri="{BB962C8B-B14F-4D97-AF65-F5344CB8AC3E}">
        <p14:creationId xmlns:p14="http://schemas.microsoft.com/office/powerpoint/2010/main" val="1618541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err="1"/>
              <a:t>IoT</a:t>
            </a:r>
            <a:r>
              <a:rPr lang="nb-NO" dirty="0"/>
              <a:t> </a:t>
            </a:r>
            <a:r>
              <a:rPr lang="nb-NO" dirty="0" err="1"/>
              <a:t>devices</a:t>
            </a:r>
            <a:r>
              <a:rPr lang="nb-NO" dirty="0"/>
              <a:t> in general </a:t>
            </a:r>
            <a:r>
              <a:rPr lang="nb-NO" dirty="0" err="1"/>
              <a:t>aren’t</a:t>
            </a:r>
            <a:r>
              <a:rPr lang="nb-NO" dirty="0"/>
              <a:t> </a:t>
            </a:r>
            <a:r>
              <a:rPr lang="nb-NO" dirty="0" err="1"/>
              <a:t>protected</a:t>
            </a:r>
            <a:r>
              <a:rPr lang="nb-NO" dirty="0"/>
              <a:t>…</a:t>
            </a:r>
          </a:p>
          <a:p>
            <a:r>
              <a:rPr lang="nb-NO" dirty="0"/>
              <a:t>Tests by </a:t>
            </a:r>
            <a:r>
              <a:rPr lang="nb-NO" dirty="0" err="1"/>
              <a:t>security</a:t>
            </a:r>
            <a:r>
              <a:rPr lang="nb-NO" dirty="0"/>
              <a:t> </a:t>
            </a:r>
            <a:r>
              <a:rPr lang="nb-NO" dirty="0" err="1"/>
              <a:t>experts</a:t>
            </a:r>
            <a:r>
              <a:rPr lang="nb-NO" dirty="0"/>
              <a:t> show </a:t>
            </a:r>
            <a:r>
              <a:rPr lang="nb-NO" dirty="0" err="1"/>
              <a:t>IoT</a:t>
            </a:r>
            <a:r>
              <a:rPr lang="nb-NO" baseline="0" dirty="0"/>
              <a:t> </a:t>
            </a:r>
            <a:r>
              <a:rPr lang="nb-NO" baseline="0" dirty="0" err="1"/>
              <a:t>enabled</a:t>
            </a:r>
            <a:r>
              <a:rPr lang="nb-NO" baseline="0" dirty="0"/>
              <a:t> </a:t>
            </a:r>
            <a:r>
              <a:rPr lang="nb-NO" baseline="0" dirty="0" err="1"/>
              <a:t>security</a:t>
            </a:r>
            <a:r>
              <a:rPr lang="nb-NO" baseline="0" dirty="0"/>
              <a:t> </a:t>
            </a:r>
            <a:r>
              <a:rPr lang="nb-NO" baseline="0" dirty="0" err="1"/>
              <a:t>cameras</a:t>
            </a:r>
            <a:r>
              <a:rPr lang="nb-NO" baseline="0" dirty="0"/>
              <a:t> </a:t>
            </a:r>
            <a:r>
              <a:rPr lang="nb-NO" baseline="0" dirty="0" err="1"/>
              <a:t>being</a:t>
            </a:r>
            <a:r>
              <a:rPr lang="nb-NO" baseline="0" dirty="0"/>
              <a:t> </a:t>
            </a:r>
            <a:r>
              <a:rPr lang="nb-NO" baseline="0" dirty="0" err="1"/>
              <a:t>infected</a:t>
            </a:r>
            <a:r>
              <a:rPr lang="nb-NO" baseline="0" dirty="0"/>
              <a:t> </a:t>
            </a:r>
            <a:r>
              <a:rPr lang="nb-NO" baseline="0" dirty="0" err="1"/>
              <a:t>within</a:t>
            </a:r>
            <a:r>
              <a:rPr lang="nb-NO" baseline="0" dirty="0"/>
              <a:t> </a:t>
            </a:r>
            <a:r>
              <a:rPr lang="nb-NO" baseline="0" dirty="0" err="1"/>
              <a:t>minutes</a:t>
            </a:r>
            <a:r>
              <a:rPr lang="nb-NO" baseline="0" dirty="0"/>
              <a:t> (98 </a:t>
            </a:r>
            <a:r>
              <a:rPr lang="nb-NO" baseline="0" dirty="0" err="1"/>
              <a:t>seconds</a:t>
            </a:r>
            <a:r>
              <a:rPr lang="nb-NO" baseline="0" dirty="0"/>
              <a:t>) </a:t>
            </a:r>
            <a:r>
              <a:rPr lang="nb-NO" baseline="0" dirty="0" err="1"/>
              <a:t>after</a:t>
            </a:r>
            <a:r>
              <a:rPr lang="nb-NO" baseline="0" dirty="0"/>
              <a:t> </a:t>
            </a:r>
            <a:r>
              <a:rPr lang="nb-NO" baseline="0" dirty="0" err="1"/>
              <a:t>being</a:t>
            </a:r>
            <a:r>
              <a:rPr lang="nb-NO" baseline="0" dirty="0"/>
              <a:t> </a:t>
            </a:r>
            <a:r>
              <a:rPr lang="nb-NO" baseline="0" dirty="0" err="1"/>
              <a:t>connected</a:t>
            </a:r>
            <a:r>
              <a:rPr lang="nb-NO" baseline="0" dirty="0"/>
              <a:t> to </a:t>
            </a:r>
            <a:r>
              <a:rPr lang="nb-NO" baseline="0" dirty="0" err="1"/>
              <a:t>the</a:t>
            </a:r>
            <a:r>
              <a:rPr lang="nb-NO" baseline="0" dirty="0"/>
              <a:t> </a:t>
            </a:r>
            <a:r>
              <a:rPr lang="nb-NO" baseline="0" dirty="0" err="1"/>
              <a:t>net</a:t>
            </a:r>
            <a:r>
              <a:rPr lang="nb-NO" baseline="0" dirty="0"/>
              <a:t>…</a:t>
            </a:r>
          </a:p>
          <a:p>
            <a:r>
              <a:rPr lang="nb-NO" baseline="0" dirty="0"/>
              <a:t>The MIRAI </a:t>
            </a:r>
            <a:r>
              <a:rPr lang="nb-NO" baseline="0" dirty="0" err="1"/>
              <a:t>malware</a:t>
            </a:r>
            <a:r>
              <a:rPr lang="nb-NO" baseline="0" dirty="0"/>
              <a:t> </a:t>
            </a:r>
            <a:r>
              <a:rPr lang="nb-NO" baseline="0" dirty="0" err="1"/>
              <a:t>uses</a:t>
            </a:r>
            <a:r>
              <a:rPr lang="nb-NO" baseline="0" dirty="0"/>
              <a:t> telnet to </a:t>
            </a:r>
            <a:r>
              <a:rPr lang="nb-NO" baseline="0" dirty="0" err="1"/>
              <a:t>spread</a:t>
            </a:r>
            <a:r>
              <a:rPr lang="nb-NO" baseline="0" dirty="0"/>
              <a:t> </a:t>
            </a:r>
            <a:r>
              <a:rPr lang="nb-NO" baseline="0" dirty="0" err="1"/>
              <a:t>itself</a:t>
            </a:r>
            <a:r>
              <a:rPr lang="nb-NO" baseline="0" dirty="0"/>
              <a:t>.</a:t>
            </a:r>
          </a:p>
          <a:p>
            <a:endParaRPr lang="nb-NO" baseline="0" dirty="0"/>
          </a:p>
          <a:p>
            <a:r>
              <a:rPr lang="nb-NO" baseline="0" dirty="0"/>
              <a:t>Attack in September </a:t>
            </a:r>
            <a:r>
              <a:rPr lang="nb-NO" baseline="0" dirty="0" err="1"/>
              <a:t>against</a:t>
            </a:r>
            <a:r>
              <a:rPr lang="nb-NO" baseline="0" dirty="0"/>
              <a:t> Brian </a:t>
            </a:r>
            <a:r>
              <a:rPr lang="nb-NO" baseline="0" dirty="0" err="1"/>
              <a:t>Krebbs</a:t>
            </a:r>
            <a:r>
              <a:rPr lang="nb-NO" baseline="0" dirty="0"/>
              <a:t> </a:t>
            </a:r>
            <a:r>
              <a:rPr lang="nb-NO" baseline="0" dirty="0" err="1"/>
              <a:t>had</a:t>
            </a:r>
            <a:r>
              <a:rPr lang="nb-NO" baseline="0" dirty="0"/>
              <a:t> a botnet </a:t>
            </a:r>
            <a:r>
              <a:rPr lang="nb-NO" baseline="0" dirty="0" err="1"/>
              <a:t>of</a:t>
            </a:r>
            <a:r>
              <a:rPr lang="nb-NO" baseline="0" dirty="0"/>
              <a:t> </a:t>
            </a:r>
            <a:r>
              <a:rPr lang="nb-NO" baseline="0" dirty="0" err="1"/>
              <a:t>IoT</a:t>
            </a:r>
            <a:r>
              <a:rPr lang="nb-NO" baseline="0" dirty="0"/>
              <a:t> </a:t>
            </a:r>
            <a:r>
              <a:rPr lang="nb-NO" baseline="0" dirty="0" err="1"/>
              <a:t>cameras</a:t>
            </a:r>
            <a:r>
              <a:rPr lang="nb-NO" baseline="0" dirty="0"/>
              <a:t> and </a:t>
            </a:r>
            <a:r>
              <a:rPr lang="nb-NO" baseline="0" dirty="0" err="1"/>
              <a:t>pvr’s</a:t>
            </a:r>
            <a:r>
              <a:rPr lang="nb-NO" baseline="0" dirty="0"/>
              <a:t> </a:t>
            </a:r>
            <a:r>
              <a:rPr lang="nb-NO" baseline="0" dirty="0" err="1"/>
              <a:t>around</a:t>
            </a:r>
            <a:r>
              <a:rPr lang="nb-NO" baseline="0" dirty="0"/>
              <a:t> </a:t>
            </a:r>
            <a:r>
              <a:rPr lang="nb-NO" baseline="0" dirty="0" err="1"/>
              <a:t>the</a:t>
            </a:r>
            <a:r>
              <a:rPr lang="nb-NO" baseline="0" dirty="0"/>
              <a:t> </a:t>
            </a:r>
            <a:r>
              <a:rPr lang="nb-NO" baseline="0" dirty="0" err="1"/>
              <a:t>size</a:t>
            </a:r>
            <a:r>
              <a:rPr lang="nb-NO" baseline="0" dirty="0"/>
              <a:t> </a:t>
            </a:r>
            <a:r>
              <a:rPr lang="nb-NO" baseline="0" dirty="0" err="1"/>
              <a:t>of</a:t>
            </a:r>
            <a:r>
              <a:rPr lang="nb-NO" baseline="0" dirty="0"/>
              <a:t> 1 million bots </a:t>
            </a:r>
            <a:r>
              <a:rPr lang="nb-NO" baseline="0" dirty="0" err="1"/>
              <a:t>delivering</a:t>
            </a:r>
            <a:r>
              <a:rPr lang="nb-NO" baseline="0" dirty="0"/>
              <a:t> 665GBs </a:t>
            </a:r>
            <a:r>
              <a:rPr lang="nb-NO" baseline="0" dirty="0" err="1"/>
              <a:t>of</a:t>
            </a:r>
            <a:r>
              <a:rPr lang="nb-NO" baseline="0" dirty="0"/>
              <a:t> </a:t>
            </a:r>
            <a:r>
              <a:rPr lang="nb-NO" baseline="0" dirty="0" err="1"/>
              <a:t>traffic</a:t>
            </a:r>
            <a:r>
              <a:rPr lang="nb-NO" baseline="0" dirty="0"/>
              <a:t>…</a:t>
            </a:r>
          </a:p>
          <a:p>
            <a:endParaRPr lang="nb-NO" dirty="0"/>
          </a:p>
          <a:p>
            <a:endParaRPr lang="nb-NO" dirty="0"/>
          </a:p>
          <a:p>
            <a:r>
              <a:rPr lang="nb-NO" dirty="0"/>
              <a:t>So, do </a:t>
            </a:r>
            <a:r>
              <a:rPr lang="nb-NO" dirty="0" err="1"/>
              <a:t>you</a:t>
            </a:r>
            <a:r>
              <a:rPr lang="nb-NO" dirty="0"/>
              <a:t> </a:t>
            </a:r>
            <a:r>
              <a:rPr lang="nb-NO" dirty="0" err="1"/>
              <a:t>know</a:t>
            </a:r>
            <a:r>
              <a:rPr lang="nb-NO" dirty="0"/>
              <a:t> </a:t>
            </a:r>
            <a:r>
              <a:rPr lang="nb-NO" dirty="0" err="1"/>
              <a:t>if</a:t>
            </a:r>
            <a:r>
              <a:rPr lang="nb-NO" dirty="0"/>
              <a:t> </a:t>
            </a:r>
            <a:r>
              <a:rPr lang="nb-NO" dirty="0" err="1"/>
              <a:t>your</a:t>
            </a:r>
            <a:r>
              <a:rPr lang="nb-NO" dirty="0"/>
              <a:t> </a:t>
            </a:r>
            <a:r>
              <a:rPr lang="nb-NO" dirty="0" err="1"/>
              <a:t>devices</a:t>
            </a:r>
            <a:r>
              <a:rPr lang="nb-NO" dirty="0"/>
              <a:t> </a:t>
            </a:r>
            <a:r>
              <a:rPr lang="nb-NO" dirty="0" err="1"/>
              <a:t>are</a:t>
            </a:r>
            <a:r>
              <a:rPr lang="nb-NO" dirty="0"/>
              <a:t> </a:t>
            </a:r>
            <a:r>
              <a:rPr lang="nb-NO" dirty="0" err="1"/>
              <a:t>secure</a:t>
            </a:r>
            <a:r>
              <a:rPr lang="nb-NO" dirty="0"/>
              <a:t>?</a:t>
            </a:r>
          </a:p>
          <a:p>
            <a:endParaRPr lang="nb-NO" dirty="0"/>
          </a:p>
          <a:p>
            <a:pPr marL="228600" indent="-228600">
              <a:buAutoNum type="arabicPeriod"/>
            </a:pPr>
            <a:r>
              <a:rPr lang="nb-NO" dirty="0" err="1"/>
              <a:t>Put</a:t>
            </a:r>
            <a:r>
              <a:rPr lang="nb-NO" dirty="0"/>
              <a:t> </a:t>
            </a:r>
            <a:r>
              <a:rPr lang="nb-NO" dirty="0" err="1"/>
              <a:t>them</a:t>
            </a:r>
            <a:r>
              <a:rPr lang="nb-NO" dirty="0"/>
              <a:t> </a:t>
            </a:r>
            <a:r>
              <a:rPr lang="nb-NO" dirty="0" err="1"/>
              <a:t>behind</a:t>
            </a:r>
            <a:r>
              <a:rPr lang="nb-NO" baseline="0" dirty="0"/>
              <a:t> </a:t>
            </a:r>
            <a:r>
              <a:rPr lang="nb-NO" baseline="0" dirty="0" err="1"/>
              <a:t>firewalls</a:t>
            </a:r>
            <a:endParaRPr lang="nb-NO" baseline="0" dirty="0"/>
          </a:p>
          <a:p>
            <a:pPr marL="228600" indent="-228600">
              <a:buAutoNum type="arabicPeriod"/>
            </a:pPr>
            <a:r>
              <a:rPr lang="nb-NO" baseline="0" dirty="0"/>
              <a:t>If </a:t>
            </a:r>
            <a:r>
              <a:rPr lang="nb-NO" baseline="0" dirty="0" err="1"/>
              <a:t>possible</a:t>
            </a:r>
            <a:r>
              <a:rPr lang="nb-NO" baseline="0" dirty="0"/>
              <a:t>, </a:t>
            </a:r>
            <a:r>
              <a:rPr lang="nb-NO" baseline="0" dirty="0" err="1"/>
              <a:t>change</a:t>
            </a:r>
            <a:r>
              <a:rPr lang="nb-NO" baseline="0" dirty="0"/>
              <a:t> </a:t>
            </a:r>
            <a:r>
              <a:rPr lang="nb-NO" baseline="0" dirty="0" err="1"/>
              <a:t>passwords</a:t>
            </a:r>
            <a:r>
              <a:rPr lang="nb-NO" baseline="0" dirty="0"/>
              <a:t> and </a:t>
            </a:r>
            <a:r>
              <a:rPr lang="nb-NO" baseline="0" dirty="0" err="1"/>
              <a:t>disable</a:t>
            </a:r>
            <a:r>
              <a:rPr lang="nb-NO" baseline="0" dirty="0"/>
              <a:t> services (not all </a:t>
            </a:r>
            <a:r>
              <a:rPr lang="nb-NO" baseline="0" dirty="0" err="1"/>
              <a:t>devices</a:t>
            </a:r>
            <a:r>
              <a:rPr lang="nb-NO" baseline="0" dirty="0"/>
              <a:t> have </a:t>
            </a:r>
            <a:r>
              <a:rPr lang="nb-NO" baseline="0" dirty="0" err="1"/>
              <a:t>this</a:t>
            </a:r>
            <a:r>
              <a:rPr lang="nb-NO" baseline="0" dirty="0"/>
              <a:t> </a:t>
            </a:r>
            <a:r>
              <a:rPr lang="nb-NO" baseline="0" dirty="0" err="1"/>
              <a:t>feature</a:t>
            </a:r>
            <a:r>
              <a:rPr lang="nb-NO" baseline="0" dirty="0"/>
              <a:t>)</a:t>
            </a:r>
          </a:p>
          <a:p>
            <a:pPr marL="228600" indent="-228600">
              <a:buAutoNum type="arabicPeriod"/>
            </a:pPr>
            <a:r>
              <a:rPr lang="nb-NO" baseline="0" dirty="0" err="1"/>
              <a:t>Consider</a:t>
            </a:r>
            <a:r>
              <a:rPr lang="nb-NO" baseline="0" dirty="0"/>
              <a:t> </a:t>
            </a:r>
            <a:r>
              <a:rPr lang="nb-NO" baseline="0" dirty="0" err="1"/>
              <a:t>placing</a:t>
            </a:r>
            <a:r>
              <a:rPr lang="nb-NO" baseline="0" dirty="0"/>
              <a:t> an </a:t>
            </a:r>
            <a:r>
              <a:rPr lang="nb-NO" baseline="0" dirty="0" err="1"/>
              <a:t>internet</a:t>
            </a:r>
            <a:r>
              <a:rPr lang="nb-NO" baseline="0" dirty="0"/>
              <a:t> </a:t>
            </a:r>
            <a:r>
              <a:rPr lang="nb-NO" baseline="0" dirty="0" err="1"/>
              <a:t>gatweay</a:t>
            </a:r>
            <a:r>
              <a:rPr lang="nb-NO" baseline="0" dirty="0"/>
              <a:t> </a:t>
            </a:r>
            <a:r>
              <a:rPr lang="nb-NO" baseline="0" dirty="0" err="1"/>
              <a:t>between</a:t>
            </a:r>
            <a:r>
              <a:rPr lang="nb-NO" baseline="0" dirty="0"/>
              <a:t> </a:t>
            </a:r>
            <a:r>
              <a:rPr lang="nb-NO" baseline="0" dirty="0" err="1"/>
              <a:t>the</a:t>
            </a:r>
            <a:r>
              <a:rPr lang="nb-NO" baseline="0" dirty="0"/>
              <a:t> </a:t>
            </a:r>
            <a:r>
              <a:rPr lang="nb-NO" baseline="0" dirty="0" err="1"/>
              <a:t>device</a:t>
            </a:r>
            <a:r>
              <a:rPr lang="nb-NO" baseline="0" dirty="0"/>
              <a:t> and </a:t>
            </a:r>
            <a:r>
              <a:rPr lang="nb-NO" baseline="0" dirty="0" err="1"/>
              <a:t>the</a:t>
            </a:r>
            <a:r>
              <a:rPr lang="nb-NO" baseline="0" dirty="0"/>
              <a:t> </a:t>
            </a:r>
            <a:r>
              <a:rPr lang="nb-NO" baseline="0" dirty="0" err="1"/>
              <a:t>net</a:t>
            </a:r>
            <a:r>
              <a:rPr lang="nb-NO" baseline="0" dirty="0"/>
              <a:t> – </a:t>
            </a:r>
            <a:r>
              <a:rPr lang="nb-NO" baseline="0" dirty="0" err="1"/>
              <a:t>even</a:t>
            </a:r>
            <a:r>
              <a:rPr lang="nb-NO" baseline="0" dirty="0"/>
              <a:t> </a:t>
            </a:r>
            <a:r>
              <a:rPr lang="nb-NO" baseline="0" dirty="0" err="1"/>
              <a:t>if</a:t>
            </a:r>
            <a:r>
              <a:rPr lang="nb-NO" baseline="0" dirty="0"/>
              <a:t> </a:t>
            </a:r>
            <a:r>
              <a:rPr lang="nb-NO" baseline="0" dirty="0" err="1"/>
              <a:t>behind</a:t>
            </a:r>
            <a:r>
              <a:rPr lang="nb-NO" baseline="0" dirty="0"/>
              <a:t> a </a:t>
            </a:r>
            <a:r>
              <a:rPr lang="nb-NO" baseline="0" dirty="0" err="1"/>
              <a:t>firewall</a:t>
            </a:r>
            <a:endParaRPr lang="nb-NO" baseline="0" dirty="0"/>
          </a:p>
          <a:p>
            <a:pPr marL="228600" indent="-228600">
              <a:buAutoNum type="arabicPeriod"/>
            </a:pPr>
            <a:r>
              <a:rPr lang="nb-NO" baseline="0" dirty="0" err="1"/>
              <a:t>Consider</a:t>
            </a:r>
            <a:r>
              <a:rPr lang="nb-NO" baseline="0" dirty="0"/>
              <a:t> </a:t>
            </a:r>
            <a:r>
              <a:rPr lang="nb-NO" baseline="0" dirty="0" err="1"/>
              <a:t>encryption</a:t>
            </a:r>
            <a:endParaRPr lang="en-US" dirty="0"/>
          </a:p>
          <a:p>
            <a:endParaRPr lang="en-US" dirty="0"/>
          </a:p>
        </p:txBody>
      </p:sp>
      <p:sp>
        <p:nvSpPr>
          <p:cNvPr id="4" name="Plassholder for lysbildenummer 3"/>
          <p:cNvSpPr>
            <a:spLocks noGrp="1"/>
          </p:cNvSpPr>
          <p:nvPr>
            <p:ph type="sldNum" sz="quarter" idx="10"/>
          </p:nvPr>
        </p:nvSpPr>
        <p:spPr/>
        <p:txBody>
          <a:bodyPr/>
          <a:lstStyle/>
          <a:p>
            <a:fld id="{71E7D22E-2FCF-4181-8686-08BDCDF94062}" type="slidenum">
              <a:rPr lang="en-US" smtClean="0"/>
              <a:pPr/>
              <a:t>11</a:t>
            </a:fld>
            <a:endParaRPr lang="en-US" dirty="0"/>
          </a:p>
        </p:txBody>
      </p:sp>
    </p:spTree>
    <p:extLst>
      <p:ext uri="{BB962C8B-B14F-4D97-AF65-F5344CB8AC3E}">
        <p14:creationId xmlns:p14="http://schemas.microsoft.com/office/powerpoint/2010/main" val="350993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err="1"/>
              <a:t>Onwards</a:t>
            </a:r>
            <a:r>
              <a:rPr lang="nb-NO" dirty="0"/>
              <a:t> to </a:t>
            </a:r>
            <a:r>
              <a:rPr lang="nb-NO" dirty="0" err="1"/>
              <a:t>the</a:t>
            </a:r>
            <a:r>
              <a:rPr lang="nb-NO" dirty="0"/>
              <a:t> </a:t>
            </a:r>
            <a:r>
              <a:rPr lang="nb-NO" dirty="0" err="1"/>
              <a:t>cloud</a:t>
            </a:r>
            <a:r>
              <a:rPr lang="nb-NO" dirty="0"/>
              <a:t> side.</a:t>
            </a:r>
          </a:p>
          <a:p>
            <a:r>
              <a:rPr lang="nb-NO" dirty="0"/>
              <a:t>Azure IOT Suite</a:t>
            </a:r>
            <a:r>
              <a:rPr lang="nb-NO" baseline="0" dirty="0"/>
              <a:t> </a:t>
            </a:r>
            <a:r>
              <a:rPr lang="nb-NO" baseline="0" dirty="0" err="1"/>
              <a:t>being</a:t>
            </a:r>
            <a:r>
              <a:rPr lang="nb-NO" baseline="0" dirty="0"/>
              <a:t> </a:t>
            </a:r>
            <a:r>
              <a:rPr lang="nb-NO" baseline="0" dirty="0" err="1"/>
              <a:t>the</a:t>
            </a:r>
            <a:r>
              <a:rPr lang="nb-NO" baseline="0" dirty="0"/>
              <a:t> </a:t>
            </a:r>
            <a:r>
              <a:rPr lang="nb-NO" baseline="0" dirty="0" err="1"/>
              <a:t>de-facto</a:t>
            </a:r>
            <a:r>
              <a:rPr lang="nb-NO" baseline="0" dirty="0"/>
              <a:t> </a:t>
            </a:r>
            <a:r>
              <a:rPr lang="nb-NO" baseline="0" dirty="0" err="1"/>
              <a:t>reference</a:t>
            </a:r>
            <a:r>
              <a:rPr lang="nb-NO" baseline="0" dirty="0"/>
              <a:t> </a:t>
            </a:r>
            <a:r>
              <a:rPr lang="nb-NO" baseline="0" dirty="0" err="1"/>
              <a:t>architecture</a:t>
            </a:r>
            <a:r>
              <a:rPr lang="nb-NO" baseline="0" dirty="0"/>
              <a:t> for </a:t>
            </a:r>
            <a:r>
              <a:rPr lang="nb-NO" baseline="0" dirty="0" err="1"/>
              <a:t>two</a:t>
            </a:r>
            <a:r>
              <a:rPr lang="nb-NO" baseline="0" dirty="0"/>
              <a:t> different </a:t>
            </a:r>
            <a:r>
              <a:rPr lang="nb-NO" baseline="0" dirty="0" err="1"/>
              <a:t>IoT</a:t>
            </a:r>
            <a:r>
              <a:rPr lang="nb-NO" baseline="0" dirty="0"/>
              <a:t> scenarios. </a:t>
            </a:r>
          </a:p>
          <a:p>
            <a:pPr marL="171450" indent="-171450">
              <a:buFontTx/>
              <a:buChar char="-"/>
            </a:pPr>
            <a:r>
              <a:rPr lang="nb-NO" baseline="0" dirty="0" err="1"/>
              <a:t>Predictive</a:t>
            </a:r>
            <a:r>
              <a:rPr lang="nb-NO" baseline="0" dirty="0"/>
              <a:t> </a:t>
            </a:r>
            <a:r>
              <a:rPr lang="nb-NO" baseline="0" dirty="0" err="1"/>
              <a:t>Maintenance</a:t>
            </a:r>
            <a:endParaRPr lang="nb-NO" baseline="0" dirty="0"/>
          </a:p>
          <a:p>
            <a:pPr marL="171450" indent="-171450">
              <a:buFontTx/>
              <a:buChar char="-"/>
            </a:pPr>
            <a:r>
              <a:rPr lang="nb-NO" baseline="0" dirty="0"/>
              <a:t>Remote </a:t>
            </a:r>
            <a:r>
              <a:rPr lang="nb-NO" baseline="0" dirty="0" err="1"/>
              <a:t>monitoring</a:t>
            </a:r>
            <a:endParaRPr lang="nb-NO" baseline="0" dirty="0"/>
          </a:p>
          <a:p>
            <a:pPr marL="171450" indent="-171450">
              <a:buFontTx/>
              <a:buChar char="-"/>
            </a:pPr>
            <a:endParaRPr lang="nb-NO" baseline="0" dirty="0"/>
          </a:p>
          <a:p>
            <a:pPr marL="0" indent="0">
              <a:buFontTx/>
              <a:buNone/>
            </a:pPr>
            <a:r>
              <a:rPr lang="nb-NO" baseline="0" dirty="0" err="1"/>
              <a:t>Fully</a:t>
            </a:r>
            <a:r>
              <a:rPr lang="nb-NO" baseline="0" dirty="0"/>
              <a:t> </a:t>
            </a:r>
            <a:r>
              <a:rPr lang="nb-NO" baseline="0" dirty="0" err="1"/>
              <a:t>scripted</a:t>
            </a:r>
            <a:r>
              <a:rPr lang="nb-NO" baseline="0" dirty="0"/>
              <a:t> </a:t>
            </a:r>
            <a:r>
              <a:rPr lang="nb-NO" baseline="0" dirty="0" err="1"/>
              <a:t>depolyment</a:t>
            </a:r>
            <a:r>
              <a:rPr lang="nb-NO" baseline="0" dirty="0"/>
              <a:t> </a:t>
            </a:r>
            <a:r>
              <a:rPr lang="nb-NO" baseline="0" dirty="0" err="1"/>
              <a:t>of</a:t>
            </a:r>
            <a:r>
              <a:rPr lang="nb-NO" baseline="0" dirty="0"/>
              <a:t> </a:t>
            </a:r>
            <a:r>
              <a:rPr lang="nb-NO" baseline="0" dirty="0" err="1"/>
              <a:t>the</a:t>
            </a:r>
            <a:r>
              <a:rPr lang="nb-NO" baseline="0" dirty="0"/>
              <a:t> </a:t>
            </a:r>
            <a:r>
              <a:rPr lang="nb-NO" baseline="0" dirty="0" err="1"/>
              <a:t>whole</a:t>
            </a:r>
            <a:r>
              <a:rPr lang="nb-NO" baseline="0" dirty="0"/>
              <a:t> scenario. All scripts and </a:t>
            </a:r>
            <a:r>
              <a:rPr lang="nb-NO" baseline="0" dirty="0" err="1"/>
              <a:t>code</a:t>
            </a:r>
            <a:r>
              <a:rPr lang="nb-NO" baseline="0" dirty="0"/>
              <a:t> </a:t>
            </a:r>
            <a:r>
              <a:rPr lang="nb-NO" baseline="0" dirty="0" err="1"/>
              <a:t>available</a:t>
            </a:r>
            <a:r>
              <a:rPr lang="nb-NO" baseline="0" dirty="0"/>
              <a:t> </a:t>
            </a:r>
            <a:r>
              <a:rPr lang="nb-NO" baseline="0" dirty="0" err="1"/>
              <a:t>on</a:t>
            </a:r>
            <a:r>
              <a:rPr lang="nb-NO" baseline="0" dirty="0"/>
              <a:t> </a:t>
            </a:r>
            <a:r>
              <a:rPr lang="nb-NO" baseline="0" dirty="0" err="1"/>
              <a:t>Github</a:t>
            </a:r>
            <a:r>
              <a:rPr lang="nb-NO" baseline="0" dirty="0"/>
              <a:t> https://github.com/Azure/azure-iot-remote-monitoring</a:t>
            </a:r>
          </a:p>
          <a:p>
            <a:pPr marL="0" indent="0">
              <a:buFontTx/>
              <a:buNone/>
            </a:pPr>
            <a:r>
              <a:rPr lang="nb-NO" baseline="0" dirty="0" err="1"/>
              <a:t>Need</a:t>
            </a:r>
            <a:r>
              <a:rPr lang="nb-NO" baseline="0" dirty="0"/>
              <a:t> an </a:t>
            </a:r>
            <a:r>
              <a:rPr lang="nb-NO" baseline="0" dirty="0" err="1"/>
              <a:t>active</a:t>
            </a:r>
            <a:r>
              <a:rPr lang="nb-NO" baseline="0" dirty="0"/>
              <a:t> Azure </a:t>
            </a:r>
            <a:r>
              <a:rPr lang="nb-NO" baseline="0" dirty="0" err="1"/>
              <a:t>subscription</a:t>
            </a:r>
            <a:r>
              <a:rPr lang="nb-NO" baseline="0" dirty="0"/>
              <a:t>, </a:t>
            </a:r>
            <a:r>
              <a:rPr lang="nb-NO" baseline="0" dirty="0" err="1"/>
              <a:t>though</a:t>
            </a:r>
            <a:r>
              <a:rPr lang="nb-NO" baseline="0" dirty="0"/>
              <a:t> a </a:t>
            </a:r>
            <a:r>
              <a:rPr lang="nb-NO" baseline="0" dirty="0" err="1"/>
              <a:t>free</a:t>
            </a:r>
            <a:r>
              <a:rPr lang="nb-NO" baseline="0" dirty="0"/>
              <a:t> test or MSDN </a:t>
            </a:r>
            <a:r>
              <a:rPr lang="nb-NO" baseline="0" dirty="0" err="1"/>
              <a:t>subscription</a:t>
            </a:r>
            <a:r>
              <a:rPr lang="nb-NO" baseline="0" dirty="0"/>
              <a:t> </a:t>
            </a:r>
            <a:r>
              <a:rPr lang="nb-NO" baseline="0" dirty="0" err="1"/>
              <a:t>will</a:t>
            </a:r>
            <a:r>
              <a:rPr lang="nb-NO" baseline="0" dirty="0"/>
              <a:t> do.</a:t>
            </a:r>
          </a:p>
          <a:p>
            <a:pPr marL="0" indent="0">
              <a:buFontTx/>
              <a:buNone/>
            </a:pPr>
            <a:endParaRPr lang="nb-NO" baseline="0" dirty="0"/>
          </a:p>
          <a:p>
            <a:pPr marL="0" indent="0">
              <a:buFontTx/>
              <a:buNone/>
            </a:pPr>
            <a:r>
              <a:rPr lang="nb-NO" baseline="0" dirty="0" err="1"/>
              <a:t>Scaled</a:t>
            </a:r>
            <a:r>
              <a:rPr lang="nb-NO" baseline="0" dirty="0"/>
              <a:t> to </a:t>
            </a:r>
            <a:r>
              <a:rPr lang="nb-NO" baseline="0" dirty="0" err="1"/>
              <a:t>high</a:t>
            </a:r>
            <a:r>
              <a:rPr lang="nb-NO" baseline="0" dirty="0"/>
              <a:t> </a:t>
            </a:r>
            <a:r>
              <a:rPr lang="nb-NO" baseline="0" dirty="0" err="1"/>
              <a:t>throughput</a:t>
            </a:r>
            <a:r>
              <a:rPr lang="nb-NO" baseline="0" dirty="0"/>
              <a:t>, so </a:t>
            </a:r>
            <a:r>
              <a:rPr lang="nb-NO" baseline="0" dirty="0" err="1"/>
              <a:t>expensive</a:t>
            </a:r>
            <a:r>
              <a:rPr lang="nb-NO" baseline="0" dirty="0"/>
              <a:t> – </a:t>
            </a:r>
            <a:r>
              <a:rPr lang="nb-NO" baseline="0" dirty="0" err="1"/>
              <a:t>able</a:t>
            </a:r>
            <a:r>
              <a:rPr lang="nb-NO" baseline="0" dirty="0"/>
              <a:t> to </a:t>
            </a:r>
            <a:r>
              <a:rPr lang="nb-NO" baseline="0" dirty="0" err="1"/>
              <a:t>scale</a:t>
            </a:r>
            <a:r>
              <a:rPr lang="nb-NO" baseline="0" dirty="0"/>
              <a:t> </a:t>
            </a:r>
            <a:r>
              <a:rPr lang="nb-NO" baseline="0" dirty="0" err="1"/>
              <a:t>down</a:t>
            </a:r>
            <a:r>
              <a:rPr lang="nb-NO" baseline="0" dirty="0"/>
              <a:t> a </a:t>
            </a:r>
            <a:r>
              <a:rPr lang="nb-NO" baseline="0" dirty="0" err="1"/>
              <a:t>few</a:t>
            </a:r>
            <a:r>
              <a:rPr lang="nb-NO" baseline="0" dirty="0"/>
              <a:t> </a:t>
            </a:r>
            <a:r>
              <a:rPr lang="nb-NO" baseline="0" dirty="0" err="1"/>
              <a:t>levels</a:t>
            </a:r>
            <a:r>
              <a:rPr lang="nb-NO" baseline="0" dirty="0"/>
              <a:t>, </a:t>
            </a:r>
            <a:r>
              <a:rPr lang="nb-NO" baseline="0" dirty="0" err="1"/>
              <a:t>but</a:t>
            </a:r>
            <a:r>
              <a:rPr lang="nb-NO" baseline="0" dirty="0"/>
              <a:t> not as </a:t>
            </a:r>
            <a:r>
              <a:rPr lang="nb-NO" baseline="0" dirty="0" err="1"/>
              <a:t>cheap</a:t>
            </a:r>
            <a:r>
              <a:rPr lang="nb-NO" baseline="0" dirty="0"/>
              <a:t> as </a:t>
            </a:r>
            <a:r>
              <a:rPr lang="nb-NO" baseline="0" dirty="0" err="1"/>
              <a:t>when</a:t>
            </a:r>
            <a:r>
              <a:rPr lang="nb-NO" baseline="0" dirty="0"/>
              <a:t> </a:t>
            </a:r>
            <a:r>
              <a:rPr lang="nb-NO" baseline="0" dirty="0" err="1"/>
              <a:t>creating</a:t>
            </a:r>
            <a:r>
              <a:rPr lang="nb-NO" baseline="0" dirty="0"/>
              <a:t> </a:t>
            </a:r>
            <a:r>
              <a:rPr lang="nb-NO" baseline="0" dirty="0" err="1"/>
              <a:t>everything</a:t>
            </a:r>
            <a:r>
              <a:rPr lang="nb-NO" baseline="0" dirty="0"/>
              <a:t> from </a:t>
            </a:r>
            <a:r>
              <a:rPr lang="nb-NO" baseline="0" dirty="0" err="1"/>
              <a:t>scratch</a:t>
            </a:r>
            <a:r>
              <a:rPr lang="nb-NO" baseline="0" dirty="0"/>
              <a:t> </a:t>
            </a:r>
            <a:r>
              <a:rPr lang="nb-NO" baseline="0" dirty="0" err="1"/>
              <a:t>using</a:t>
            </a:r>
            <a:r>
              <a:rPr lang="nb-NO" baseline="0" dirty="0"/>
              <a:t> </a:t>
            </a:r>
            <a:r>
              <a:rPr lang="nb-NO" baseline="0" dirty="0" err="1"/>
              <a:t>free</a:t>
            </a:r>
            <a:r>
              <a:rPr lang="nb-NO" baseline="0" dirty="0"/>
              <a:t> tiers.</a:t>
            </a:r>
          </a:p>
          <a:p>
            <a:pPr marL="0" indent="0">
              <a:buFontTx/>
              <a:buNone/>
            </a:pPr>
            <a:endParaRPr lang="nb-NO" baseline="0" dirty="0"/>
          </a:p>
          <a:p>
            <a:pPr marL="0" indent="0">
              <a:buFontTx/>
              <a:buNone/>
            </a:pPr>
            <a:r>
              <a:rPr lang="nb-NO" baseline="0" dirty="0" err="1"/>
              <a:t>I’ve</a:t>
            </a:r>
            <a:r>
              <a:rPr lang="nb-NO" baseline="0" dirty="0"/>
              <a:t> used </a:t>
            </a:r>
            <a:r>
              <a:rPr lang="nb-NO" baseline="0" dirty="0" err="1"/>
              <a:t>the</a:t>
            </a:r>
            <a:r>
              <a:rPr lang="nb-NO" baseline="0" dirty="0"/>
              <a:t> </a:t>
            </a:r>
            <a:r>
              <a:rPr lang="nb-NO" baseline="0" dirty="0" err="1"/>
              <a:t>remote</a:t>
            </a:r>
            <a:r>
              <a:rPr lang="nb-NO" baseline="0" dirty="0"/>
              <a:t> </a:t>
            </a:r>
            <a:r>
              <a:rPr lang="nb-NO" baseline="0" dirty="0" err="1"/>
              <a:t>monitoring</a:t>
            </a:r>
            <a:r>
              <a:rPr lang="nb-NO" baseline="0" dirty="0"/>
              <a:t> </a:t>
            </a:r>
            <a:r>
              <a:rPr lang="nb-NO" baseline="0" dirty="0" err="1"/>
              <a:t>solution</a:t>
            </a:r>
            <a:r>
              <a:rPr lang="nb-NO" baseline="0" dirty="0"/>
              <a:t> for </a:t>
            </a:r>
            <a:r>
              <a:rPr lang="nb-NO" baseline="0" dirty="0" err="1"/>
              <a:t>this</a:t>
            </a:r>
            <a:r>
              <a:rPr lang="nb-NO" baseline="0" dirty="0"/>
              <a:t> </a:t>
            </a:r>
            <a:r>
              <a:rPr lang="nb-NO" baseline="0" dirty="0" err="1"/>
              <a:t>session</a:t>
            </a:r>
            <a:r>
              <a:rPr lang="nb-NO" baseline="0" dirty="0"/>
              <a:t>.</a:t>
            </a:r>
            <a:endParaRPr lang="en-US" dirty="0"/>
          </a:p>
        </p:txBody>
      </p:sp>
      <p:sp>
        <p:nvSpPr>
          <p:cNvPr id="4" name="Plassholder for lysbildenummer 3"/>
          <p:cNvSpPr>
            <a:spLocks noGrp="1"/>
          </p:cNvSpPr>
          <p:nvPr>
            <p:ph type="sldNum" sz="quarter" idx="10"/>
          </p:nvPr>
        </p:nvSpPr>
        <p:spPr/>
        <p:txBody>
          <a:bodyPr/>
          <a:lstStyle/>
          <a:p>
            <a:fld id="{71E7D22E-2FCF-4181-8686-08BDCDF94062}" type="slidenum">
              <a:rPr lang="en-US" smtClean="0"/>
              <a:pPr/>
              <a:t>12</a:t>
            </a:fld>
            <a:endParaRPr lang="en-US" dirty="0"/>
          </a:p>
        </p:txBody>
      </p:sp>
    </p:spTree>
    <p:extLst>
      <p:ext uri="{BB962C8B-B14F-4D97-AF65-F5344CB8AC3E}">
        <p14:creationId xmlns:p14="http://schemas.microsoft.com/office/powerpoint/2010/main" val="2464137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107" rtl="0" eaLnBrk="1" fontAlgn="auto" latinLnBrk="0" hangingPunct="1">
              <a:lnSpc>
                <a:spcPct val="100000"/>
              </a:lnSpc>
              <a:spcBef>
                <a:spcPts val="0"/>
              </a:spcBef>
              <a:spcAft>
                <a:spcPts val="0"/>
              </a:spcAft>
              <a:buClrTx/>
              <a:buSzTx/>
              <a:buFontTx/>
              <a:buNone/>
              <a:tabLst/>
              <a:defRPr/>
            </a:pPr>
            <a:r>
              <a:rPr lang="en-US" dirty="0"/>
              <a:t>Mapping this to the Azure </a:t>
            </a:r>
            <a:r>
              <a:rPr lang="en-US" dirty="0" err="1"/>
              <a:t>IoT</a:t>
            </a:r>
            <a:r>
              <a:rPr lang="en-US" dirty="0"/>
              <a:t> suite, we are discussing Azure </a:t>
            </a:r>
            <a:r>
              <a:rPr lang="en-US" dirty="0" err="1"/>
              <a:t>IoT</a:t>
            </a:r>
            <a:r>
              <a:rPr lang="en-US" dirty="0"/>
              <a:t> Hubs. These are the service used to connect devices (or gateways)</a:t>
            </a:r>
            <a:r>
              <a:rPr lang="en-US" baseline="0" dirty="0"/>
              <a:t> to the cloud for bi-directional message transfer and device management.</a:t>
            </a:r>
            <a:endParaRPr lang="en-US" dirty="0"/>
          </a:p>
          <a:p>
            <a:endParaRPr lang="en-US" dirty="0"/>
          </a:p>
        </p:txBody>
      </p:sp>
      <p:sp>
        <p:nvSpPr>
          <p:cNvPr id="4" name="Plassholder for lysbildenummer 3"/>
          <p:cNvSpPr>
            <a:spLocks noGrp="1"/>
          </p:cNvSpPr>
          <p:nvPr>
            <p:ph type="sldNum" sz="quarter" idx="10"/>
          </p:nvPr>
        </p:nvSpPr>
        <p:spPr/>
        <p:txBody>
          <a:bodyPr/>
          <a:lstStyle/>
          <a:p>
            <a:fld id="{71E7D22E-2FCF-4181-8686-08BDCDF94062}" type="slidenum">
              <a:rPr lang="en-US" smtClean="0"/>
              <a:pPr/>
              <a:t>13</a:t>
            </a:fld>
            <a:endParaRPr lang="en-US" dirty="0"/>
          </a:p>
        </p:txBody>
      </p:sp>
    </p:spTree>
    <p:extLst>
      <p:ext uri="{BB962C8B-B14F-4D97-AF65-F5344CB8AC3E}">
        <p14:creationId xmlns:p14="http://schemas.microsoft.com/office/powerpoint/2010/main" val="1825901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err="1"/>
              <a:t>IoT</a:t>
            </a:r>
            <a:r>
              <a:rPr lang="en-US" dirty="0"/>
              <a:t> Hubs provides a bi-directional communications and management mechanism</a:t>
            </a:r>
            <a:r>
              <a:rPr lang="en-US" baseline="0" dirty="0"/>
              <a:t> targeting scale into the millions of devices.</a:t>
            </a:r>
          </a:p>
          <a:p>
            <a:endParaRPr lang="en-US" baseline="0" dirty="0"/>
          </a:p>
          <a:p>
            <a:r>
              <a:rPr lang="en-US" baseline="0" dirty="0"/>
              <a:t>They are designed to support existing platforms and protocols and the set of supported platforms and protocols will grow over time. Where a specific platform or protocol is not ‘supported’ they are easily extensible.</a:t>
            </a:r>
          </a:p>
          <a:p>
            <a:endParaRPr lang="en-US" baseline="0" dirty="0"/>
          </a:p>
          <a:p>
            <a:r>
              <a:rPr lang="en-US" baseline="0" dirty="0"/>
              <a:t>They provide per device authentication to allow for enhanced security of field deployed solutions.</a:t>
            </a:r>
          </a:p>
          <a:p>
            <a:endParaRPr lang="en-US" baseline="0" dirty="0"/>
          </a:p>
          <a:p>
            <a:r>
              <a:rPr lang="en-US" baseline="0" dirty="0"/>
              <a:t>Finally; it is important to note that </a:t>
            </a:r>
            <a:r>
              <a:rPr lang="en-US" baseline="0" dirty="0" err="1"/>
              <a:t>IoT</a:t>
            </a:r>
            <a:r>
              <a:rPr lang="en-US" baseline="0" dirty="0"/>
              <a:t> Hubs are based on Event Hubs technology; these deliver tens of billions of messages today and are a very well proven cloud based messaging platform.</a:t>
            </a:r>
          </a:p>
          <a:p>
            <a:endParaRPr lang="nb-NO" baseline="0" dirty="0"/>
          </a:p>
          <a:p>
            <a:r>
              <a:rPr lang="nb-NO" baseline="0" dirty="0" err="1"/>
              <a:t>There</a:t>
            </a:r>
            <a:r>
              <a:rPr lang="nb-NO" baseline="0" dirty="0"/>
              <a:t> IS a limit to </a:t>
            </a:r>
            <a:r>
              <a:rPr lang="nb-NO" baseline="0" dirty="0" err="1"/>
              <a:t>IoT</a:t>
            </a:r>
            <a:r>
              <a:rPr lang="nb-NO" baseline="0" dirty="0"/>
              <a:t> </a:t>
            </a:r>
            <a:r>
              <a:rPr lang="nb-NO" baseline="0" dirty="0" err="1"/>
              <a:t>hub</a:t>
            </a:r>
            <a:r>
              <a:rPr lang="nb-NO" baseline="0" dirty="0"/>
              <a:t> </a:t>
            </a:r>
            <a:r>
              <a:rPr lang="nb-NO" baseline="0" dirty="0" err="1"/>
              <a:t>throughput</a:t>
            </a:r>
            <a:r>
              <a:rPr lang="nb-NO" baseline="0" dirty="0"/>
              <a:t>. Using it for </a:t>
            </a:r>
            <a:r>
              <a:rPr lang="nb-NO" baseline="0" dirty="0" err="1"/>
              <a:t>credit</a:t>
            </a:r>
            <a:r>
              <a:rPr lang="nb-NO" baseline="0" dirty="0"/>
              <a:t> </a:t>
            </a:r>
            <a:r>
              <a:rPr lang="nb-NO" baseline="0" dirty="0" err="1"/>
              <a:t>card</a:t>
            </a:r>
            <a:r>
              <a:rPr lang="nb-NO" baseline="0" dirty="0"/>
              <a:t> </a:t>
            </a:r>
            <a:r>
              <a:rPr lang="nb-NO" baseline="0" dirty="0" err="1"/>
              <a:t>transactions</a:t>
            </a:r>
            <a:r>
              <a:rPr lang="nb-NO" baseline="0" dirty="0"/>
              <a:t> for </a:t>
            </a:r>
            <a:r>
              <a:rPr lang="nb-NO" baseline="0" dirty="0" err="1"/>
              <a:t>instance</a:t>
            </a:r>
            <a:r>
              <a:rPr lang="nb-NO" baseline="0" dirty="0"/>
              <a:t> </a:t>
            </a:r>
            <a:r>
              <a:rPr lang="nb-NO" baseline="0" dirty="0" err="1"/>
              <a:t>can</a:t>
            </a:r>
            <a:r>
              <a:rPr lang="nb-NO" baseline="0" dirty="0"/>
              <a:t> lead to </a:t>
            </a:r>
            <a:r>
              <a:rPr lang="nb-NO" baseline="0" dirty="0" err="1"/>
              <a:t>scaling</a:t>
            </a:r>
            <a:r>
              <a:rPr lang="nb-NO" baseline="0" dirty="0"/>
              <a:t> </a:t>
            </a:r>
            <a:r>
              <a:rPr lang="nb-NO" baseline="0" dirty="0" err="1"/>
              <a:t>issues</a:t>
            </a:r>
            <a:r>
              <a:rPr lang="nb-NO" baseline="0" dirty="0"/>
              <a:t>…  22000 </a:t>
            </a:r>
            <a:r>
              <a:rPr lang="nb-NO" baseline="0" dirty="0" err="1"/>
              <a:t>messages</a:t>
            </a:r>
            <a:r>
              <a:rPr lang="nb-NO" baseline="0" dirty="0"/>
              <a:t> per sec and </a:t>
            </a:r>
            <a:r>
              <a:rPr lang="nb-NO" baseline="0" dirty="0" err="1"/>
              <a:t>performance</a:t>
            </a:r>
            <a:r>
              <a:rPr lang="nb-NO" baseline="0" dirty="0"/>
              <a:t> </a:t>
            </a:r>
            <a:r>
              <a:rPr lang="nb-NO" baseline="0" dirty="0" err="1"/>
              <a:t>will</a:t>
            </a:r>
            <a:r>
              <a:rPr lang="nb-NO" baseline="0" dirty="0"/>
              <a:t> </a:t>
            </a:r>
            <a:r>
              <a:rPr lang="nb-NO" baseline="0" dirty="0" err="1"/>
              <a:t>decrease</a:t>
            </a:r>
            <a:r>
              <a:rPr lang="nb-NO" baseline="0" dirty="0"/>
              <a:t>…</a:t>
            </a:r>
            <a:endParaRPr lang="en-US" dirty="0"/>
          </a:p>
          <a:p>
            <a:endParaRPr lang="en-US" dirty="0"/>
          </a:p>
        </p:txBody>
      </p:sp>
      <p:sp>
        <p:nvSpPr>
          <p:cNvPr id="4" name="Plassholder for lysbildenummer 3"/>
          <p:cNvSpPr>
            <a:spLocks noGrp="1"/>
          </p:cNvSpPr>
          <p:nvPr>
            <p:ph type="sldNum" sz="quarter" idx="10"/>
          </p:nvPr>
        </p:nvSpPr>
        <p:spPr/>
        <p:txBody>
          <a:bodyPr/>
          <a:lstStyle/>
          <a:p>
            <a:fld id="{71E7D22E-2FCF-4181-8686-08BDCDF94062}" type="slidenum">
              <a:rPr lang="en-US" smtClean="0"/>
              <a:pPr/>
              <a:t>14</a:t>
            </a:fld>
            <a:endParaRPr lang="en-US" dirty="0"/>
          </a:p>
        </p:txBody>
      </p:sp>
    </p:spTree>
    <p:extLst>
      <p:ext uri="{BB962C8B-B14F-4D97-AF65-F5344CB8AC3E}">
        <p14:creationId xmlns:p14="http://schemas.microsoft.com/office/powerpoint/2010/main" val="4167644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If we look at the various</a:t>
            </a:r>
            <a:r>
              <a:rPr lang="en-NZ" baseline="0" dirty="0"/>
              <a:t> supported technologies for working with </a:t>
            </a:r>
            <a:r>
              <a:rPr lang="en-NZ" baseline="0" dirty="0" err="1"/>
              <a:t>IoT</a:t>
            </a:r>
            <a:r>
              <a:rPr lang="en-NZ" baseline="0" dirty="0"/>
              <a:t> Hubs.</a:t>
            </a:r>
          </a:p>
          <a:p>
            <a:endParaRPr lang="en-NZ" baseline="0" dirty="0"/>
          </a:p>
          <a:p>
            <a:r>
              <a:rPr lang="en-NZ" baseline="0" dirty="0"/>
              <a:t>We’ll start with protocols. At the end of the day, even if *your* solution doesn’t use one of the other Platforms, protocols or Languages, so long as it is able to communicate using HTTP it will be able to work with Azure </a:t>
            </a:r>
            <a:r>
              <a:rPr lang="en-NZ" baseline="0" dirty="0" err="1"/>
              <a:t>IoT</a:t>
            </a:r>
            <a:r>
              <a:rPr lang="en-NZ" baseline="0" dirty="0"/>
              <a:t> Hubs. </a:t>
            </a:r>
            <a:r>
              <a:rPr lang="en-NZ" baseline="0" dirty="0" err="1"/>
              <a:t>IoT</a:t>
            </a:r>
            <a:r>
              <a:rPr lang="en-NZ" baseline="0" dirty="0"/>
              <a:t> Hubs also supports Advanced Messaging Queuing Protocol (AMQP)  and MQTT (MQ Telemetry Transport)</a:t>
            </a:r>
          </a:p>
          <a:p>
            <a:endParaRPr lang="en-NZ" baseline="0" dirty="0"/>
          </a:p>
          <a:p>
            <a:r>
              <a:rPr lang="en-NZ" baseline="0" dirty="0"/>
              <a:t>In terms of platform support for the devices themselves, Azure provide high level SDKs for various operating systems; Windows, iOS, Android as well as a broad set of Linux OS’s. Azure also support smaller footprint OS’s such as Arm </a:t>
            </a:r>
            <a:r>
              <a:rPr lang="en-NZ" baseline="0" dirty="0" err="1"/>
              <a:t>mBed</a:t>
            </a:r>
            <a:r>
              <a:rPr lang="en-NZ" baseline="0" dirty="0"/>
              <a:t> and Real Time Operating Systems. Finally MS provide a very lightweight (runs in kb of memory) C library that you can port to the client device.</a:t>
            </a:r>
          </a:p>
          <a:p>
            <a:endParaRPr lang="en-NZ" baseline="0" dirty="0"/>
          </a:p>
          <a:p>
            <a:r>
              <a:rPr lang="en-NZ" baseline="0" dirty="0"/>
              <a:t>ON the service side MS provide prebuilt SDKs for .NET, Java and Node. As noted above; MS can use HTTP to work with </a:t>
            </a:r>
            <a:r>
              <a:rPr lang="en-NZ" baseline="0" dirty="0" err="1"/>
              <a:t>IoT</a:t>
            </a:r>
            <a:r>
              <a:rPr lang="en-NZ" baseline="0" dirty="0"/>
              <a:t> Hubs from any platform.</a:t>
            </a:r>
          </a:p>
          <a:p>
            <a:endParaRPr lang="en-NZ" baseline="0" dirty="0"/>
          </a:p>
          <a:p>
            <a:endParaRPr lang="en-NZ"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01-Jun-17 4:18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19195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We’ve</a:t>
            </a:r>
            <a:r>
              <a:rPr lang="en-NZ" baseline="0" dirty="0"/>
              <a:t> already discussed </a:t>
            </a:r>
            <a:r>
              <a:rPr lang="en-NZ" baseline="0" dirty="0" err="1"/>
              <a:t>IoT</a:t>
            </a:r>
            <a:r>
              <a:rPr lang="en-NZ" baseline="0" dirty="0"/>
              <a:t> Hubs in detail. Now let’s talk about Stream Analytics, Event Hubs, and the portal that ships as part of the preconfigured solutions.</a:t>
            </a:r>
          </a:p>
          <a:p>
            <a:endParaRPr lang="en-NZ" baseline="0" dirty="0"/>
          </a:p>
          <a:p>
            <a:r>
              <a:rPr lang="en-NZ" baseline="0" dirty="0"/>
              <a:t>Stream Analytics for aggregation, analysis and triggers – and the sinks. More on Stream Analytics later.</a:t>
            </a:r>
          </a:p>
          <a:p>
            <a:endParaRPr lang="en-NZ" baseline="0" dirty="0"/>
          </a:p>
          <a:p>
            <a:r>
              <a:rPr lang="en-NZ" baseline="0" dirty="0"/>
              <a:t>Event Hubs for acting on triggers from SA</a:t>
            </a:r>
          </a:p>
          <a:p>
            <a:endParaRPr lang="en-NZ" baseline="0" dirty="0"/>
          </a:p>
          <a:p>
            <a:r>
              <a:rPr lang="en-NZ" baseline="0" dirty="0"/>
              <a:t>Cold and Hot paths</a:t>
            </a:r>
          </a:p>
          <a:p>
            <a:br>
              <a:rPr lang="en-NZ" baseline="0" dirty="0"/>
            </a:br>
            <a:r>
              <a:rPr lang="en-NZ" baseline="0" dirty="0" err="1"/>
              <a:t>DocumentDB</a:t>
            </a:r>
            <a:r>
              <a:rPr lang="en-NZ" baseline="0" dirty="0"/>
              <a:t> as Device database – metadata repository. Historical referencing</a:t>
            </a:r>
          </a:p>
          <a:p>
            <a:endParaRPr lang="en-NZ" baseline="0" dirty="0"/>
          </a:p>
          <a:p>
            <a:r>
              <a:rPr lang="en-NZ" baseline="0" dirty="0" err="1"/>
              <a:t>WebApp</a:t>
            </a:r>
            <a:r>
              <a:rPr lang="en-NZ" baseline="0" dirty="0"/>
              <a:t> for delivering data and managing devices. Show web page</a:t>
            </a:r>
          </a:p>
          <a:p>
            <a:endParaRPr lang="en-NZ" dirty="0"/>
          </a:p>
          <a:p>
            <a:r>
              <a:rPr lang="en-NZ" dirty="0"/>
              <a:t>Mention Azure</a:t>
            </a:r>
            <a:r>
              <a:rPr lang="en-NZ" baseline="0" dirty="0"/>
              <a:t> AD</a:t>
            </a:r>
          </a:p>
          <a:p>
            <a:endParaRPr lang="en-NZ" baseline="0" dirty="0"/>
          </a:p>
          <a:p>
            <a:r>
              <a:rPr lang="en-NZ" baseline="0" dirty="0"/>
              <a:t>Mention Logic apps </a:t>
            </a:r>
            <a:r>
              <a:rPr lang="en-NZ" baseline="0"/>
              <a:t>and Automation</a:t>
            </a:r>
          </a:p>
          <a:p>
            <a:endParaRPr lang="en-NZ"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4CFA94A-519F-445C-B30C-9E76FA6A2031}" type="datetime8">
              <a:rPr lang="en-US" smtClean="0"/>
              <a:t>01-Jun-17 4:15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390652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Demo </a:t>
            </a:r>
            <a:r>
              <a:rPr lang="nb-NO" dirty="0" err="1"/>
              <a:t>of</a:t>
            </a:r>
            <a:r>
              <a:rPr lang="nb-NO" baseline="0" dirty="0"/>
              <a:t> data types and </a:t>
            </a:r>
            <a:r>
              <a:rPr lang="nb-NO" baseline="0" dirty="0" err="1"/>
              <a:t>syntax</a:t>
            </a:r>
            <a:r>
              <a:rPr lang="nb-NO" baseline="0" dirty="0"/>
              <a:t>. </a:t>
            </a:r>
            <a:r>
              <a:rPr lang="nb-NO" baseline="0" dirty="0" err="1"/>
              <a:t>Limitations</a:t>
            </a:r>
            <a:r>
              <a:rPr lang="nb-NO" baseline="0" dirty="0"/>
              <a:t>. </a:t>
            </a:r>
            <a:r>
              <a:rPr lang="nb-NO" baseline="0" dirty="0" err="1"/>
              <a:t>Syntax</a:t>
            </a:r>
            <a:r>
              <a:rPr lang="nb-NO" baseline="0" dirty="0"/>
              <a:t> </a:t>
            </a:r>
            <a:r>
              <a:rPr lang="nb-NO" baseline="0" dirty="0" err="1"/>
              <a:t>checker</a:t>
            </a:r>
            <a:r>
              <a:rPr lang="nb-NO" baseline="0" dirty="0"/>
              <a:t>.</a:t>
            </a:r>
          </a:p>
          <a:p>
            <a:pPr marL="0" marR="0" lvl="0" indent="0" algn="l" defTabSz="914107" rtl="0" eaLnBrk="1" fontAlgn="auto" latinLnBrk="0" hangingPunct="1">
              <a:lnSpc>
                <a:spcPct val="100000"/>
              </a:lnSpc>
              <a:spcBef>
                <a:spcPts val="0"/>
              </a:spcBef>
              <a:spcAft>
                <a:spcPts val="0"/>
              </a:spcAft>
              <a:buClrTx/>
              <a:buSzTx/>
              <a:buFontTx/>
              <a:buNone/>
              <a:tabLst/>
              <a:defRPr/>
            </a:pPr>
            <a:r>
              <a:rPr lang="nb-NO" dirty="0" err="1"/>
              <a:t>Create</a:t>
            </a:r>
            <a:r>
              <a:rPr lang="nb-NO" dirty="0"/>
              <a:t> </a:t>
            </a:r>
            <a:r>
              <a:rPr lang="nb-NO" dirty="0" err="1"/>
              <a:t>PowerBI</a:t>
            </a:r>
            <a:r>
              <a:rPr lang="nb-NO" dirty="0"/>
              <a:t> sink, </a:t>
            </a:r>
            <a:r>
              <a:rPr lang="nb-NO" dirty="0" err="1"/>
              <a:t>use</a:t>
            </a:r>
            <a:r>
              <a:rPr lang="nb-NO" dirty="0"/>
              <a:t> </a:t>
            </a:r>
            <a:r>
              <a:rPr lang="nb-NO" dirty="0" err="1"/>
              <a:t>Tumbling</a:t>
            </a:r>
            <a:r>
              <a:rPr lang="nb-NO" baseline="0" dirty="0"/>
              <a:t> </a:t>
            </a:r>
            <a:r>
              <a:rPr lang="nb-NO" baseline="0" dirty="0" err="1"/>
              <a:t>window</a:t>
            </a:r>
            <a:r>
              <a:rPr lang="nb-NO" baseline="0" dirty="0"/>
              <a:t> </a:t>
            </a:r>
            <a:r>
              <a:rPr lang="nb-NO" baseline="0" dirty="0" err="1"/>
              <a:t>aggregation</a:t>
            </a:r>
            <a:r>
              <a:rPr lang="nb-NO" baseline="0" dirty="0"/>
              <a:t>. </a:t>
            </a:r>
            <a:r>
              <a:rPr lang="nb-NO" baseline="0" dirty="0" err="1"/>
              <a:t>Explain</a:t>
            </a:r>
            <a:r>
              <a:rPr lang="nb-NO" baseline="0" dirty="0"/>
              <a:t> </a:t>
            </a:r>
            <a:r>
              <a:rPr lang="nb-NO" baseline="0" dirty="0" err="1"/>
              <a:t>why</a:t>
            </a:r>
            <a:r>
              <a:rPr lang="nb-NO" baseline="0" dirty="0"/>
              <a:t> </a:t>
            </a:r>
            <a:r>
              <a:rPr lang="nb-NO" baseline="0" dirty="0" err="1"/>
              <a:t>aggregation</a:t>
            </a:r>
            <a:r>
              <a:rPr lang="nb-NO" baseline="0" dirty="0"/>
              <a:t> is </a:t>
            </a:r>
            <a:r>
              <a:rPr lang="nb-NO" baseline="0" dirty="0" err="1"/>
              <a:t>needed</a:t>
            </a:r>
            <a:r>
              <a:rPr lang="nb-NO" baseline="0" dirty="0"/>
              <a:t> for </a:t>
            </a:r>
            <a:r>
              <a:rPr lang="nb-NO" baseline="0" dirty="0" err="1"/>
              <a:t>PowerBi</a:t>
            </a:r>
            <a:r>
              <a:rPr lang="nb-NO" baseline="0" dirty="0"/>
              <a:t> sink</a:t>
            </a:r>
            <a:endParaRPr lang="en-US" dirty="0"/>
          </a:p>
          <a:p>
            <a:endParaRPr lang="en-US" dirty="0"/>
          </a:p>
        </p:txBody>
      </p:sp>
      <p:sp>
        <p:nvSpPr>
          <p:cNvPr id="4" name="Plassholder for lysbildenummer 3"/>
          <p:cNvSpPr>
            <a:spLocks noGrp="1"/>
          </p:cNvSpPr>
          <p:nvPr>
            <p:ph type="sldNum" sz="quarter" idx="10"/>
          </p:nvPr>
        </p:nvSpPr>
        <p:spPr/>
        <p:txBody>
          <a:bodyPr/>
          <a:lstStyle/>
          <a:p>
            <a:fld id="{71E7D22E-2FCF-4181-8686-08BDCDF94062}" type="slidenum">
              <a:rPr lang="en-US" smtClean="0"/>
              <a:pPr/>
              <a:t>18</a:t>
            </a:fld>
            <a:endParaRPr lang="en-US" dirty="0"/>
          </a:p>
        </p:txBody>
      </p:sp>
    </p:spTree>
    <p:extLst>
      <p:ext uri="{BB962C8B-B14F-4D97-AF65-F5344CB8AC3E}">
        <p14:creationId xmlns:p14="http://schemas.microsoft.com/office/powerpoint/2010/main" val="274461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Temporal Windows - metode for å aggregere data i en strøm av data:</a:t>
            </a:r>
          </a:p>
          <a:p>
            <a:r>
              <a:rPr lang="nb-NO" dirty="0" err="1"/>
              <a:t>Tumbling</a:t>
            </a:r>
            <a:r>
              <a:rPr lang="nb-NO" dirty="0"/>
              <a:t> </a:t>
            </a:r>
            <a:r>
              <a:rPr lang="nb-NO" dirty="0" err="1"/>
              <a:t>window</a:t>
            </a:r>
            <a:r>
              <a:rPr lang="nb-NO" dirty="0"/>
              <a:t> er enklest å forklare... </a:t>
            </a:r>
          </a:p>
          <a:p>
            <a:r>
              <a:rPr lang="en-US" sz="1200" b="0" i="0" kern="1200" dirty="0">
                <a:solidFill>
                  <a:schemeClr val="tx1"/>
                </a:solidFill>
                <a:effectLst/>
                <a:latin typeface="+mn-lt"/>
                <a:ea typeface="+mn-ea"/>
                <a:cs typeface="+mn-cs"/>
              </a:rPr>
              <a:t>Tumbling windows are a series of fixed-sized, non-overlapping and contiguous time intervals. </a:t>
            </a:r>
          </a:p>
          <a:p>
            <a:endParaRPr lang="nb-NO" dirty="0"/>
          </a:p>
          <a:p>
            <a:r>
              <a:rPr lang="nb-NO" dirty="0"/>
              <a:t>Hopping </a:t>
            </a:r>
            <a:r>
              <a:rPr lang="nb-NO" dirty="0" err="1"/>
              <a:t>Window</a:t>
            </a:r>
            <a:r>
              <a:rPr lang="nb-NO" dirty="0"/>
              <a:t> - overlappende vindu. Syntaks "Hopping </a:t>
            </a:r>
            <a:r>
              <a:rPr lang="nb-NO" dirty="0" err="1"/>
              <a:t>Window</a:t>
            </a:r>
            <a:r>
              <a:rPr lang="nb-NO" dirty="0"/>
              <a:t> (10,5)" hvor første tallet er lengden på vinduet og andre tallet er hvor lang tid det skal ta før et nytt vindu startes.</a:t>
            </a:r>
          </a:p>
          <a:p>
            <a:r>
              <a:rPr lang="nb-NO" dirty="0" err="1"/>
              <a:t>Sliding</a:t>
            </a:r>
            <a:r>
              <a:rPr lang="nb-NO" dirty="0"/>
              <a:t> </a:t>
            </a:r>
            <a:r>
              <a:rPr lang="nb-NO" dirty="0" err="1"/>
              <a:t>window</a:t>
            </a:r>
            <a:r>
              <a:rPr lang="nb-NO" dirty="0"/>
              <a:t> - Vinduet starter hver gang en hendelse skjer, for tidsintervallet spesifisert i syntaks. Nytt vindu starter neste gang en hendelse skjer, uavhengig av om forrige vindu er avsluttet eller ikke.</a:t>
            </a:r>
          </a:p>
          <a:p>
            <a:r>
              <a:rPr lang="nb-NO" dirty="0"/>
              <a:t>Nyttig når det går lang tid mellom hver hendelse, men kan gi forvirring hvis hendelsene kommer fortløpende.</a:t>
            </a:r>
            <a:endParaRPr lang="en-US" dirty="0"/>
          </a:p>
        </p:txBody>
      </p:sp>
      <p:sp>
        <p:nvSpPr>
          <p:cNvPr id="4" name="Plassholder for lysbildenummer 3"/>
          <p:cNvSpPr>
            <a:spLocks noGrp="1"/>
          </p:cNvSpPr>
          <p:nvPr>
            <p:ph type="sldNum" sz="quarter" idx="10"/>
          </p:nvPr>
        </p:nvSpPr>
        <p:spPr/>
        <p:txBody>
          <a:bodyPr/>
          <a:lstStyle/>
          <a:p>
            <a:fld id="{71E7D22E-2FCF-4181-8686-08BDCDF94062}" type="slidenum">
              <a:rPr lang="en-US" smtClean="0"/>
              <a:pPr/>
              <a:t>19</a:t>
            </a:fld>
            <a:endParaRPr lang="en-US" dirty="0"/>
          </a:p>
        </p:txBody>
      </p:sp>
    </p:spTree>
    <p:extLst>
      <p:ext uri="{BB962C8B-B14F-4D97-AF65-F5344CB8AC3E}">
        <p14:creationId xmlns:p14="http://schemas.microsoft.com/office/powerpoint/2010/main" val="2674566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Temporal Windows - metode for å aggregere data i en strøm av data:</a:t>
            </a:r>
          </a:p>
          <a:p>
            <a:r>
              <a:rPr lang="nb-NO" dirty="0" err="1"/>
              <a:t>Tumbling</a:t>
            </a:r>
            <a:r>
              <a:rPr lang="nb-NO" dirty="0"/>
              <a:t> </a:t>
            </a:r>
            <a:r>
              <a:rPr lang="nb-NO" dirty="0" err="1"/>
              <a:t>window</a:t>
            </a:r>
            <a:r>
              <a:rPr lang="nb-NO" dirty="0"/>
              <a:t> er enklest å forklare... </a:t>
            </a:r>
          </a:p>
          <a:p>
            <a:r>
              <a:rPr lang="nb-NO" dirty="0"/>
              <a:t>Hopping </a:t>
            </a:r>
            <a:r>
              <a:rPr lang="nb-NO" dirty="0" err="1"/>
              <a:t>Window</a:t>
            </a:r>
            <a:r>
              <a:rPr lang="nb-NO" dirty="0"/>
              <a:t> - overlappende vindu. Syntaks "Hopping </a:t>
            </a:r>
            <a:r>
              <a:rPr lang="nb-NO" dirty="0" err="1"/>
              <a:t>Window</a:t>
            </a:r>
            <a:r>
              <a:rPr lang="nb-NO" dirty="0"/>
              <a:t> (10,5)" hvor første tallet er lengden på vinduet og andre tallet er hvor lang tid det skal ta før et nytt vindu startes.</a:t>
            </a:r>
          </a:p>
          <a:p>
            <a:r>
              <a:rPr lang="nb-NO" dirty="0" err="1"/>
              <a:t>Sliding</a:t>
            </a:r>
            <a:r>
              <a:rPr lang="nb-NO" dirty="0"/>
              <a:t> </a:t>
            </a:r>
            <a:r>
              <a:rPr lang="nb-NO" dirty="0" err="1"/>
              <a:t>window</a:t>
            </a:r>
            <a:r>
              <a:rPr lang="nb-NO" dirty="0"/>
              <a:t> - Vinduet starter hver gang en hendelse skjer, for tidsintervallet spesifisert i syntaks. Nytt vindu starter neste gang en hendelse skjer, uavhengig av om forrige vindu er avsluttet eller ikke.</a:t>
            </a:r>
          </a:p>
          <a:p>
            <a:r>
              <a:rPr lang="nb-NO" dirty="0"/>
              <a:t>Nyttig når det går lang tid mellom hver hendelse, men kan gi forvirring hvis hendelsene kommer fortløpende.</a:t>
            </a:r>
            <a:endParaRPr lang="en-US" dirty="0"/>
          </a:p>
        </p:txBody>
      </p:sp>
      <p:sp>
        <p:nvSpPr>
          <p:cNvPr id="4" name="Plassholder for lysbildenummer 3"/>
          <p:cNvSpPr>
            <a:spLocks noGrp="1"/>
          </p:cNvSpPr>
          <p:nvPr>
            <p:ph type="sldNum" sz="quarter" idx="10"/>
          </p:nvPr>
        </p:nvSpPr>
        <p:spPr/>
        <p:txBody>
          <a:bodyPr/>
          <a:lstStyle/>
          <a:p>
            <a:fld id="{71E7D22E-2FCF-4181-8686-08BDCDF94062}" type="slidenum">
              <a:rPr lang="en-US" smtClean="0"/>
              <a:pPr/>
              <a:t>20</a:t>
            </a:fld>
            <a:endParaRPr lang="en-US" dirty="0"/>
          </a:p>
        </p:txBody>
      </p:sp>
    </p:spTree>
    <p:extLst>
      <p:ext uri="{BB962C8B-B14F-4D97-AF65-F5344CB8AC3E}">
        <p14:creationId xmlns:p14="http://schemas.microsoft.com/office/powerpoint/2010/main" val="1127165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Temporal Windows - metode for å aggregere data i en strøm av data:</a:t>
            </a:r>
          </a:p>
          <a:p>
            <a:r>
              <a:rPr lang="nb-NO" dirty="0" err="1"/>
              <a:t>Tumbling</a:t>
            </a:r>
            <a:r>
              <a:rPr lang="nb-NO" dirty="0"/>
              <a:t> </a:t>
            </a:r>
            <a:r>
              <a:rPr lang="nb-NO" dirty="0" err="1"/>
              <a:t>window</a:t>
            </a:r>
            <a:r>
              <a:rPr lang="nb-NO" dirty="0"/>
              <a:t> er enklest å forklare... </a:t>
            </a:r>
          </a:p>
          <a:p>
            <a:r>
              <a:rPr lang="nb-NO" dirty="0"/>
              <a:t>Hopping </a:t>
            </a:r>
            <a:r>
              <a:rPr lang="nb-NO" dirty="0" err="1"/>
              <a:t>Window</a:t>
            </a:r>
            <a:r>
              <a:rPr lang="nb-NO" dirty="0"/>
              <a:t> - overlappende vindu. Syntaks "Hopping </a:t>
            </a:r>
            <a:r>
              <a:rPr lang="nb-NO" dirty="0" err="1"/>
              <a:t>Window</a:t>
            </a:r>
            <a:r>
              <a:rPr lang="nb-NO" dirty="0"/>
              <a:t> (10,5)" hvor første tallet er lengden på vinduet og andre tallet er hvor lang tid det skal ta før et nytt vindu startes.</a:t>
            </a:r>
          </a:p>
          <a:p>
            <a:r>
              <a:rPr lang="nb-NO" dirty="0" err="1"/>
              <a:t>Sliding</a:t>
            </a:r>
            <a:r>
              <a:rPr lang="nb-NO" dirty="0"/>
              <a:t> </a:t>
            </a:r>
            <a:r>
              <a:rPr lang="nb-NO" dirty="0" err="1"/>
              <a:t>window</a:t>
            </a:r>
            <a:r>
              <a:rPr lang="nb-NO" dirty="0"/>
              <a:t> - Vinduet starter hver gang en hendelse skjer, for tidsintervallet spesifisert i syntaks. Nytt vindu starter neste gang en hendelse skjer, uavhengig av om forrige vindu er avsluttet eller ikke.</a:t>
            </a:r>
          </a:p>
          <a:p>
            <a:r>
              <a:rPr lang="nb-NO" dirty="0"/>
              <a:t>Nyttig når det går lang tid mellom hver hendelse, men kan gi forvirring hvis hendelsene kommer fortløpende.</a:t>
            </a:r>
            <a:endParaRPr lang="en-US" dirty="0"/>
          </a:p>
        </p:txBody>
      </p:sp>
      <p:sp>
        <p:nvSpPr>
          <p:cNvPr id="4" name="Plassholder for lysbildenummer 3"/>
          <p:cNvSpPr>
            <a:spLocks noGrp="1"/>
          </p:cNvSpPr>
          <p:nvPr>
            <p:ph type="sldNum" sz="quarter" idx="10"/>
          </p:nvPr>
        </p:nvSpPr>
        <p:spPr/>
        <p:txBody>
          <a:bodyPr/>
          <a:lstStyle/>
          <a:p>
            <a:fld id="{71E7D22E-2FCF-4181-8686-08BDCDF94062}" type="slidenum">
              <a:rPr lang="en-US" smtClean="0"/>
              <a:pPr/>
              <a:t>21</a:t>
            </a:fld>
            <a:endParaRPr lang="en-US" dirty="0"/>
          </a:p>
        </p:txBody>
      </p:sp>
    </p:spTree>
    <p:extLst>
      <p:ext uri="{BB962C8B-B14F-4D97-AF65-F5344CB8AC3E}">
        <p14:creationId xmlns:p14="http://schemas.microsoft.com/office/powerpoint/2010/main" val="3453038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en-US" dirty="0"/>
          </a:p>
        </p:txBody>
      </p:sp>
      <p:sp>
        <p:nvSpPr>
          <p:cNvPr id="4" name="Plassholder for lysbildenummer 3"/>
          <p:cNvSpPr>
            <a:spLocks noGrp="1"/>
          </p:cNvSpPr>
          <p:nvPr>
            <p:ph type="sldNum" sz="quarter" idx="10"/>
          </p:nvPr>
        </p:nvSpPr>
        <p:spPr/>
        <p:txBody>
          <a:bodyPr/>
          <a:lstStyle/>
          <a:p>
            <a:fld id="{71E7D22E-2FCF-4181-8686-08BDCDF94062}" type="slidenum">
              <a:rPr lang="en-US" smtClean="0"/>
              <a:pPr/>
              <a:t>2</a:t>
            </a:fld>
            <a:endParaRPr lang="en-US" dirty="0"/>
          </a:p>
        </p:txBody>
      </p:sp>
    </p:spTree>
    <p:extLst>
      <p:ext uri="{BB962C8B-B14F-4D97-AF65-F5344CB8AC3E}">
        <p14:creationId xmlns:p14="http://schemas.microsoft.com/office/powerpoint/2010/main" val="23063523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en-US" dirty="0"/>
          </a:p>
        </p:txBody>
      </p:sp>
      <p:sp>
        <p:nvSpPr>
          <p:cNvPr id="4" name="Plassholder for lysbildenummer 3"/>
          <p:cNvSpPr>
            <a:spLocks noGrp="1"/>
          </p:cNvSpPr>
          <p:nvPr>
            <p:ph type="sldNum" sz="quarter" idx="10"/>
          </p:nvPr>
        </p:nvSpPr>
        <p:spPr/>
        <p:txBody>
          <a:bodyPr/>
          <a:lstStyle/>
          <a:p>
            <a:fld id="{71E7D22E-2FCF-4181-8686-08BDCDF94062}" type="slidenum">
              <a:rPr lang="en-US" smtClean="0"/>
              <a:pPr/>
              <a:t>25</a:t>
            </a:fld>
            <a:endParaRPr lang="en-US" dirty="0"/>
          </a:p>
        </p:txBody>
      </p:sp>
    </p:spTree>
    <p:extLst>
      <p:ext uri="{BB962C8B-B14F-4D97-AF65-F5344CB8AC3E}">
        <p14:creationId xmlns:p14="http://schemas.microsoft.com/office/powerpoint/2010/main" val="2386859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How </a:t>
            </a:r>
            <a:r>
              <a:rPr lang="nb-NO" dirty="0" err="1"/>
              <a:t>many</a:t>
            </a:r>
            <a:r>
              <a:rPr lang="nb-NO" dirty="0"/>
              <a:t> </a:t>
            </a:r>
            <a:r>
              <a:rPr lang="nb-NO" dirty="0" err="1"/>
              <a:t>know</a:t>
            </a:r>
            <a:r>
              <a:rPr lang="nb-NO" dirty="0"/>
              <a:t> </a:t>
            </a:r>
            <a:r>
              <a:rPr lang="nb-NO" dirty="0" err="1"/>
              <a:t>what</a:t>
            </a:r>
            <a:r>
              <a:rPr lang="nb-NO" dirty="0"/>
              <a:t> IOT is?</a:t>
            </a:r>
            <a:r>
              <a:rPr lang="nb-NO" baseline="0" dirty="0"/>
              <a:t> (</a:t>
            </a:r>
            <a:r>
              <a:rPr lang="nb-NO" baseline="0" dirty="0" err="1"/>
              <a:t>Should</a:t>
            </a:r>
            <a:r>
              <a:rPr lang="nb-NO" baseline="0" dirty="0"/>
              <a:t> be most)</a:t>
            </a:r>
            <a:endParaRPr lang="en-US" dirty="0"/>
          </a:p>
        </p:txBody>
      </p:sp>
      <p:sp>
        <p:nvSpPr>
          <p:cNvPr id="4" name="Plassholder for lysbildenummer 3"/>
          <p:cNvSpPr>
            <a:spLocks noGrp="1"/>
          </p:cNvSpPr>
          <p:nvPr>
            <p:ph type="sldNum" sz="quarter" idx="10"/>
          </p:nvPr>
        </p:nvSpPr>
        <p:spPr/>
        <p:txBody>
          <a:bodyPr/>
          <a:lstStyle/>
          <a:p>
            <a:fld id="{71E7D22E-2FCF-4181-8686-08BDCDF94062}" type="slidenum">
              <a:rPr lang="en-US" smtClean="0"/>
              <a:pPr/>
              <a:t>4</a:t>
            </a:fld>
            <a:endParaRPr lang="en-US" dirty="0"/>
          </a:p>
        </p:txBody>
      </p:sp>
    </p:spTree>
    <p:extLst>
      <p:ext uri="{BB962C8B-B14F-4D97-AF65-F5344CB8AC3E}">
        <p14:creationId xmlns:p14="http://schemas.microsoft.com/office/powerpoint/2010/main" val="2379325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How </a:t>
            </a:r>
            <a:r>
              <a:rPr lang="nb-NO" dirty="0" err="1"/>
              <a:t>many</a:t>
            </a:r>
            <a:r>
              <a:rPr lang="nb-NO" dirty="0"/>
              <a:t> </a:t>
            </a:r>
            <a:r>
              <a:rPr lang="nb-NO" dirty="0" err="1"/>
              <a:t>know</a:t>
            </a:r>
            <a:r>
              <a:rPr lang="nb-NO" dirty="0"/>
              <a:t> </a:t>
            </a:r>
            <a:r>
              <a:rPr lang="nb-NO" dirty="0" err="1"/>
              <a:t>what</a:t>
            </a:r>
            <a:r>
              <a:rPr lang="nb-NO" dirty="0"/>
              <a:t> IOT is?</a:t>
            </a:r>
            <a:r>
              <a:rPr lang="nb-NO" baseline="0" dirty="0"/>
              <a:t> (</a:t>
            </a:r>
            <a:r>
              <a:rPr lang="nb-NO" baseline="0" dirty="0" err="1"/>
              <a:t>Should</a:t>
            </a:r>
            <a:r>
              <a:rPr lang="nb-NO" baseline="0" dirty="0"/>
              <a:t> be most)</a:t>
            </a:r>
            <a:endParaRPr lang="en-US" dirty="0"/>
          </a:p>
        </p:txBody>
      </p:sp>
      <p:sp>
        <p:nvSpPr>
          <p:cNvPr id="4" name="Plassholder for lysbildenummer 3"/>
          <p:cNvSpPr>
            <a:spLocks noGrp="1"/>
          </p:cNvSpPr>
          <p:nvPr>
            <p:ph type="sldNum" sz="quarter" idx="10"/>
          </p:nvPr>
        </p:nvSpPr>
        <p:spPr/>
        <p:txBody>
          <a:bodyPr/>
          <a:lstStyle/>
          <a:p>
            <a:fld id="{71E7D22E-2FCF-4181-8686-08BDCDF94062}" type="slidenum">
              <a:rPr lang="en-US" smtClean="0"/>
              <a:pPr/>
              <a:t>5</a:t>
            </a:fld>
            <a:endParaRPr lang="en-US" dirty="0"/>
          </a:p>
        </p:txBody>
      </p:sp>
    </p:spTree>
    <p:extLst>
      <p:ext uri="{BB962C8B-B14F-4D97-AF65-F5344CB8AC3E}">
        <p14:creationId xmlns:p14="http://schemas.microsoft.com/office/powerpoint/2010/main" val="4038092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en-US" dirty="0"/>
          </a:p>
        </p:txBody>
      </p:sp>
      <p:sp>
        <p:nvSpPr>
          <p:cNvPr id="4" name="Plassholder for lysbildenummer 3"/>
          <p:cNvSpPr>
            <a:spLocks noGrp="1"/>
          </p:cNvSpPr>
          <p:nvPr>
            <p:ph type="sldNum" sz="quarter" idx="10"/>
          </p:nvPr>
        </p:nvSpPr>
        <p:spPr/>
        <p:txBody>
          <a:bodyPr/>
          <a:lstStyle/>
          <a:p>
            <a:fld id="{71E7D22E-2FCF-4181-8686-08BDCDF94062}" type="slidenum">
              <a:rPr lang="en-US" smtClean="0"/>
              <a:pPr/>
              <a:t>6</a:t>
            </a:fld>
            <a:endParaRPr lang="en-US" dirty="0"/>
          </a:p>
        </p:txBody>
      </p:sp>
    </p:spTree>
    <p:extLst>
      <p:ext uri="{BB962C8B-B14F-4D97-AF65-F5344CB8AC3E}">
        <p14:creationId xmlns:p14="http://schemas.microsoft.com/office/powerpoint/2010/main" val="1412570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en-US" dirty="0"/>
          </a:p>
        </p:txBody>
      </p:sp>
      <p:sp>
        <p:nvSpPr>
          <p:cNvPr id="4" name="Plassholder for lysbildenummer 3"/>
          <p:cNvSpPr>
            <a:spLocks noGrp="1"/>
          </p:cNvSpPr>
          <p:nvPr>
            <p:ph type="sldNum" sz="quarter" idx="10"/>
          </p:nvPr>
        </p:nvSpPr>
        <p:spPr/>
        <p:txBody>
          <a:bodyPr/>
          <a:lstStyle/>
          <a:p>
            <a:fld id="{71E7D22E-2FCF-4181-8686-08BDCDF94062}" type="slidenum">
              <a:rPr lang="en-US" smtClean="0"/>
              <a:pPr/>
              <a:t>7</a:t>
            </a:fld>
            <a:endParaRPr lang="en-US" dirty="0"/>
          </a:p>
        </p:txBody>
      </p:sp>
    </p:spTree>
    <p:extLst>
      <p:ext uri="{BB962C8B-B14F-4D97-AF65-F5344CB8AC3E}">
        <p14:creationId xmlns:p14="http://schemas.microsoft.com/office/powerpoint/2010/main" val="43117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err="1"/>
              <a:t>What</a:t>
            </a:r>
            <a:r>
              <a:rPr lang="nb-NO" dirty="0"/>
              <a:t> </a:t>
            </a:r>
            <a:r>
              <a:rPr lang="nb-NO" dirty="0" err="1"/>
              <a:t>devices</a:t>
            </a:r>
            <a:r>
              <a:rPr lang="nb-NO" baseline="0" dirty="0"/>
              <a:t> do </a:t>
            </a:r>
            <a:r>
              <a:rPr lang="nb-NO" baseline="0" dirty="0" err="1"/>
              <a:t>we</a:t>
            </a:r>
            <a:r>
              <a:rPr lang="nb-NO" baseline="0" dirty="0"/>
              <a:t> have? Do </a:t>
            </a:r>
            <a:r>
              <a:rPr lang="nb-NO" baseline="0" dirty="0" err="1"/>
              <a:t>we</a:t>
            </a:r>
            <a:r>
              <a:rPr lang="nb-NO" baseline="0" dirty="0"/>
              <a:t> have «intelligent </a:t>
            </a:r>
            <a:r>
              <a:rPr lang="nb-NO" baseline="0" dirty="0" err="1"/>
              <a:t>devices</a:t>
            </a:r>
            <a:r>
              <a:rPr lang="nb-NO" baseline="0" dirty="0"/>
              <a:t>» </a:t>
            </a:r>
            <a:r>
              <a:rPr lang="nb-NO" baseline="0" dirty="0" err="1"/>
              <a:t>allready</a:t>
            </a:r>
            <a:r>
              <a:rPr lang="nb-NO" baseline="0" dirty="0"/>
              <a:t>? Are </a:t>
            </a:r>
            <a:r>
              <a:rPr lang="nb-NO" baseline="0" dirty="0" err="1"/>
              <a:t>we</a:t>
            </a:r>
            <a:r>
              <a:rPr lang="nb-NO" baseline="0" dirty="0"/>
              <a:t> </a:t>
            </a:r>
            <a:r>
              <a:rPr lang="nb-NO" baseline="0" dirty="0" err="1"/>
              <a:t>building</a:t>
            </a:r>
            <a:r>
              <a:rPr lang="nb-NO" baseline="0" dirty="0"/>
              <a:t> </a:t>
            </a:r>
            <a:r>
              <a:rPr lang="nb-NO" baseline="0" dirty="0" err="1"/>
              <a:t>something</a:t>
            </a:r>
            <a:r>
              <a:rPr lang="nb-NO" baseline="0" dirty="0"/>
              <a:t> </a:t>
            </a:r>
            <a:r>
              <a:rPr lang="nb-NO" baseline="0" dirty="0" err="1"/>
              <a:t>new</a:t>
            </a:r>
            <a:r>
              <a:rPr lang="nb-NO" baseline="0" dirty="0"/>
              <a:t>? </a:t>
            </a:r>
            <a:r>
              <a:rPr lang="nb-NO" baseline="0" dirty="0" err="1"/>
              <a:t>Should</a:t>
            </a:r>
            <a:r>
              <a:rPr lang="nb-NO" baseline="0" dirty="0"/>
              <a:t> </a:t>
            </a:r>
            <a:r>
              <a:rPr lang="nb-NO" baseline="0" dirty="0" err="1"/>
              <a:t>we</a:t>
            </a:r>
            <a:r>
              <a:rPr lang="nb-NO" baseline="0" dirty="0"/>
              <a:t> </a:t>
            </a:r>
            <a:r>
              <a:rPr lang="nb-NO" baseline="0" dirty="0" err="1"/>
              <a:t>include</a:t>
            </a:r>
            <a:r>
              <a:rPr lang="nb-NO" baseline="0" dirty="0"/>
              <a:t> «intelligent </a:t>
            </a:r>
            <a:r>
              <a:rPr lang="nb-NO" baseline="0" dirty="0" err="1"/>
              <a:t>devices</a:t>
            </a:r>
            <a:r>
              <a:rPr lang="nb-NO" baseline="0" dirty="0"/>
              <a:t>»?</a:t>
            </a:r>
          </a:p>
          <a:p>
            <a:endParaRPr lang="nb-NO" baseline="0" dirty="0"/>
          </a:p>
          <a:p>
            <a:endParaRPr lang="en-US" baseline="0" dirty="0"/>
          </a:p>
          <a:p>
            <a:r>
              <a:rPr lang="en-US" baseline="0" dirty="0"/>
              <a:t>When thinking about Protocols we need to consider two areas. </a:t>
            </a:r>
          </a:p>
          <a:p>
            <a:pPr marL="228600" indent="-228600">
              <a:buAutoNum type="arabicPeriod"/>
            </a:pPr>
            <a:r>
              <a:rPr lang="en-US" baseline="0" dirty="0"/>
              <a:t>What messaging protocol are our devices able to communicate using? One of the </a:t>
            </a:r>
            <a:r>
              <a:rPr lang="en-US" baseline="0" dirty="0" err="1"/>
              <a:t>IoT</a:t>
            </a:r>
            <a:r>
              <a:rPr lang="en-US" baseline="0" dirty="0"/>
              <a:t> Hub supported protocols (AMQP, HTTP AND MQTT)? Or does it use a proprietary protocol that we’ll need to broker either in the field or in the cloud?</a:t>
            </a:r>
          </a:p>
          <a:p>
            <a:pPr marL="228600" indent="-228600">
              <a:buAutoNum type="arabicPeriod"/>
            </a:pPr>
            <a:endParaRPr lang="en-US" baseline="0" dirty="0"/>
          </a:p>
          <a:p>
            <a:pPr marL="228600" indent="-228600">
              <a:buAutoNum type="arabicPeriod"/>
            </a:pPr>
            <a:r>
              <a:rPr lang="en-US" baseline="0" dirty="0"/>
              <a:t>What physical networking protocol does the device use? Many devices, particularly smaller devices, may be using lightweight PAN networks to communicate (BT/BTLE/Zigbee,6LoWPAN) and will need a device in the field (a field gateway) to connect them to an IP based network and then to the Cloud.</a:t>
            </a:r>
          </a:p>
          <a:p>
            <a:pPr marL="228600" indent="-228600">
              <a:buAutoNum type="arabicPeriod"/>
            </a:pPr>
            <a:endParaRPr lang="nb-NO" baseline="0" dirty="0"/>
          </a:p>
          <a:p>
            <a:pPr marL="228600" indent="-228600">
              <a:buAutoNum type="arabicPeriod"/>
            </a:pPr>
            <a:r>
              <a:rPr lang="nb-NO" baseline="0" dirty="0" err="1"/>
              <a:t>Should</a:t>
            </a:r>
            <a:r>
              <a:rPr lang="nb-NO" baseline="0" dirty="0"/>
              <a:t> </a:t>
            </a:r>
            <a:r>
              <a:rPr lang="nb-NO" baseline="0" dirty="0" err="1"/>
              <a:t>we</a:t>
            </a:r>
            <a:r>
              <a:rPr lang="nb-NO" baseline="0" dirty="0"/>
              <a:t> </a:t>
            </a:r>
            <a:r>
              <a:rPr lang="nb-NO" baseline="0" dirty="0" err="1"/>
              <a:t>include</a:t>
            </a:r>
            <a:r>
              <a:rPr lang="nb-NO" baseline="0" dirty="0"/>
              <a:t> </a:t>
            </a:r>
            <a:r>
              <a:rPr lang="nb-NO" baseline="0" dirty="0" err="1"/>
              <a:t>both</a:t>
            </a:r>
            <a:r>
              <a:rPr lang="nb-NO" baseline="0" dirty="0"/>
              <a:t> C2D AND D2C or just D2C?</a:t>
            </a:r>
          </a:p>
          <a:p>
            <a:pPr marL="228600" indent="-228600">
              <a:buAutoNum type="arabicPeriod"/>
            </a:pPr>
            <a:endParaRPr lang="en-US" baseline="0" dirty="0"/>
          </a:p>
          <a:p>
            <a:pPr marL="0" indent="0">
              <a:buNone/>
            </a:pPr>
            <a:r>
              <a:rPr lang="en-US" baseline="0" dirty="0"/>
              <a:t>What programming platforms are going to be used? Will you be able to port one of the Azure </a:t>
            </a:r>
            <a:r>
              <a:rPr lang="en-US" baseline="0" dirty="0" err="1"/>
              <a:t>IoT</a:t>
            </a:r>
            <a:r>
              <a:rPr lang="en-US" baseline="0" dirty="0"/>
              <a:t> client SDKs across to your device? Or are we going to have to port the C library across to the platform?</a:t>
            </a:r>
          </a:p>
          <a:p>
            <a:pPr marL="0" indent="0">
              <a:buNone/>
            </a:pPr>
            <a:endParaRPr lang="en-US" baseline="0" dirty="0"/>
          </a:p>
          <a:p>
            <a:pPr marL="0" indent="0">
              <a:buNone/>
            </a:pPr>
            <a:r>
              <a:rPr lang="en-US" baseline="0" dirty="0"/>
              <a:t>What security requirements are required, in particular, what approach is going to be taken to authentication between device and cloud?</a:t>
            </a:r>
            <a:endParaRPr lang="en-US" dirty="0"/>
          </a:p>
          <a:p>
            <a:endParaRPr lang="en-US" dirty="0"/>
          </a:p>
        </p:txBody>
      </p:sp>
      <p:sp>
        <p:nvSpPr>
          <p:cNvPr id="4" name="Plassholder for lysbildenummer 3"/>
          <p:cNvSpPr>
            <a:spLocks noGrp="1"/>
          </p:cNvSpPr>
          <p:nvPr>
            <p:ph type="sldNum" sz="quarter" idx="10"/>
          </p:nvPr>
        </p:nvSpPr>
        <p:spPr/>
        <p:txBody>
          <a:bodyPr/>
          <a:lstStyle/>
          <a:p>
            <a:fld id="{71E7D22E-2FCF-4181-8686-08BDCDF94062}" type="slidenum">
              <a:rPr lang="en-US" smtClean="0"/>
              <a:pPr/>
              <a:t>8</a:t>
            </a:fld>
            <a:endParaRPr lang="en-US" dirty="0"/>
          </a:p>
        </p:txBody>
      </p:sp>
    </p:spTree>
    <p:extLst>
      <p:ext uri="{BB962C8B-B14F-4D97-AF65-F5344CB8AC3E}">
        <p14:creationId xmlns:p14="http://schemas.microsoft.com/office/powerpoint/2010/main" val="2820088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dirty="0"/>
              <a:t>When considering what will need to be achieved in the cloud:</a:t>
            </a:r>
          </a:p>
          <a:p>
            <a:pPr marL="171450" indent="-171450">
              <a:buFontTx/>
              <a:buChar char="-"/>
            </a:pPr>
            <a:r>
              <a:rPr lang="en-US" dirty="0"/>
              <a:t>What are the types and volumes of data to be processed? Some cloud </a:t>
            </a:r>
            <a:r>
              <a:rPr lang="en-US" dirty="0" err="1"/>
              <a:t>IoT</a:t>
            </a:r>
            <a:r>
              <a:rPr lang="en-US" dirty="0"/>
              <a:t> platforms are more capable than others when it comes to high volume telemetry ingestion; indeed some require using two different paths</a:t>
            </a:r>
            <a:r>
              <a:rPr lang="en-US" baseline="0" dirty="0"/>
              <a:t> for device command and control vs telemetry ingestion.</a:t>
            </a:r>
          </a:p>
          <a:p>
            <a:pPr marL="171450" indent="-171450">
              <a:buFontTx/>
              <a:buChar char="-"/>
            </a:pPr>
            <a:r>
              <a:rPr lang="en-US" baseline="0" dirty="0"/>
              <a:t>How will your device deal with command and control requirements and how will you manage and update devices in the field. Having a suitable mechanism for remote update of devices will be critical in most scenarios; much of the value of low cost </a:t>
            </a:r>
            <a:r>
              <a:rPr lang="en-US" baseline="0" dirty="0" err="1"/>
              <a:t>IoT</a:t>
            </a:r>
            <a:r>
              <a:rPr lang="en-US" baseline="0" dirty="0"/>
              <a:t> devices will be lost if they require a technician to visit them in the field for updates; silicon has gotten much cheaper but technician labor costs have not.</a:t>
            </a:r>
          </a:p>
          <a:p>
            <a:endParaRPr lang="en-US" baseline="0" dirty="0"/>
          </a:p>
          <a:p>
            <a:endParaRPr lang="en-US" dirty="0"/>
          </a:p>
          <a:p>
            <a:endParaRPr lang="en-US" dirty="0"/>
          </a:p>
        </p:txBody>
      </p:sp>
      <p:sp>
        <p:nvSpPr>
          <p:cNvPr id="4" name="Plassholder for lysbildenummer 3"/>
          <p:cNvSpPr>
            <a:spLocks noGrp="1"/>
          </p:cNvSpPr>
          <p:nvPr>
            <p:ph type="sldNum" sz="quarter" idx="10"/>
          </p:nvPr>
        </p:nvSpPr>
        <p:spPr/>
        <p:txBody>
          <a:bodyPr/>
          <a:lstStyle/>
          <a:p>
            <a:fld id="{71E7D22E-2FCF-4181-8686-08BDCDF94062}" type="slidenum">
              <a:rPr lang="en-US" smtClean="0"/>
              <a:pPr/>
              <a:t>9</a:t>
            </a:fld>
            <a:endParaRPr lang="en-US" dirty="0"/>
          </a:p>
        </p:txBody>
      </p:sp>
    </p:spTree>
    <p:extLst>
      <p:ext uri="{BB962C8B-B14F-4D97-AF65-F5344CB8AC3E}">
        <p14:creationId xmlns:p14="http://schemas.microsoft.com/office/powerpoint/2010/main" val="1729034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NZ" dirty="0"/>
              <a:t>Often we’re dealing with very small devices which</a:t>
            </a:r>
            <a:r>
              <a:rPr lang="en-NZ" baseline="0" dirty="0"/>
              <a:t> are not IP capable – so we need a field gateway. Azure </a:t>
            </a:r>
            <a:r>
              <a:rPr lang="en-NZ" baseline="0" dirty="0" err="1"/>
              <a:t>IoT</a:t>
            </a:r>
            <a:r>
              <a:rPr lang="en-NZ" baseline="0" dirty="0"/>
              <a:t> supports field gateways and offers example code for a field gateway.</a:t>
            </a:r>
          </a:p>
          <a:p>
            <a:pPr marL="0" marR="0" indent="0" algn="l" defTabSz="932742" rtl="0" eaLnBrk="1" fontAlgn="auto" latinLnBrk="0" hangingPunct="1">
              <a:lnSpc>
                <a:spcPct val="90000"/>
              </a:lnSpc>
              <a:spcBef>
                <a:spcPts val="0"/>
              </a:spcBef>
              <a:spcAft>
                <a:spcPts val="340"/>
              </a:spcAft>
              <a:buClrTx/>
              <a:buSzTx/>
              <a:buFontTx/>
              <a:buNone/>
              <a:tabLst/>
              <a:defRPr/>
            </a:pPr>
            <a:r>
              <a:rPr lang="en-NZ" baseline="0" dirty="0"/>
              <a:t>Azure Protocol Gateway: https://github.com/Azure/azure-iot-protocol-gateway/blob/master/README.md</a:t>
            </a:r>
            <a:endParaRPr lang="en-NZ" dirty="0"/>
          </a:p>
          <a:p>
            <a:endParaRPr lang="en-NZ" baseline="0" dirty="0"/>
          </a:p>
          <a:p>
            <a:r>
              <a:rPr lang="en-NZ" i="1" baseline="0" dirty="0"/>
              <a:t>Data buffering </a:t>
            </a:r>
            <a:r>
              <a:rPr lang="en-NZ" baseline="0" dirty="0"/>
              <a:t>– Holding messages locally in the field, the gateway provides connectivity up to the cloud. </a:t>
            </a:r>
          </a:p>
          <a:p>
            <a:endParaRPr lang="en-NZ" baseline="0" dirty="0"/>
          </a:p>
          <a:p>
            <a:r>
              <a:rPr lang="en-NZ" baseline="0" dirty="0"/>
              <a:t>Transparent: throttle/quotas apply to the individual devices (as opposed to opaque); has implications for spoofing/identity registry as well</a:t>
            </a:r>
          </a:p>
          <a:p>
            <a:endParaRPr lang="en-US" baseline="0" dirty="0"/>
          </a:p>
          <a:p>
            <a:endParaRPr lang="en-US" dirty="0"/>
          </a:p>
          <a:p>
            <a:endParaRPr lang="en-US" dirty="0"/>
          </a:p>
        </p:txBody>
      </p:sp>
      <p:sp>
        <p:nvSpPr>
          <p:cNvPr id="4" name="Plassholder for lysbildenummer 3"/>
          <p:cNvSpPr>
            <a:spLocks noGrp="1"/>
          </p:cNvSpPr>
          <p:nvPr>
            <p:ph type="sldNum" sz="quarter" idx="10"/>
          </p:nvPr>
        </p:nvSpPr>
        <p:spPr/>
        <p:txBody>
          <a:bodyPr/>
          <a:lstStyle/>
          <a:p>
            <a:fld id="{71E7D22E-2FCF-4181-8686-08BDCDF94062}" type="slidenum">
              <a:rPr lang="en-US" smtClean="0"/>
              <a:pPr/>
              <a:t>10</a:t>
            </a:fld>
            <a:endParaRPr lang="en-US" dirty="0"/>
          </a:p>
        </p:txBody>
      </p:sp>
    </p:spTree>
    <p:extLst>
      <p:ext uri="{BB962C8B-B14F-4D97-AF65-F5344CB8AC3E}">
        <p14:creationId xmlns:p14="http://schemas.microsoft.com/office/powerpoint/2010/main" val="403810202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www.capgemini.com/about/how-we-work/rightshorer" TargetMode="External"/><Relationship Id="rId3" Type="http://schemas.openxmlformats.org/officeDocument/2006/relationships/tags" Target="../tags/tag12.xml"/><Relationship Id="rId7" Type="http://schemas.openxmlformats.org/officeDocument/2006/relationships/hyperlink" Target="http://www.capgemini.com/about/how-we-work/the-collaborative-business-experiencetm" TargetMode="External"/><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10" Type="http://schemas.openxmlformats.org/officeDocument/2006/relationships/image" Target="../media/image9.png"/><Relationship Id="rId4" Type="http://schemas.openxmlformats.org/officeDocument/2006/relationships/slideMaster" Target="../slideMasters/slideMaster1.xml"/><Relationship Id="rId9" Type="http://schemas.openxmlformats.org/officeDocument/2006/relationships/hyperlink" Target="http://www.capgemini.com/" TargetMode="Externa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8.xml"/><Relationship Id="rId7" Type="http://schemas.openxmlformats.org/officeDocument/2006/relationships/oleObject" Target="../embeddings/oleObject7.bin"/><Relationship Id="rId2" Type="http://schemas.openxmlformats.org/officeDocument/2006/relationships/tags" Target="../tags/tag27.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0.xml"/><Relationship Id="rId4" Type="http://schemas.openxmlformats.org/officeDocument/2006/relationships/tags" Target="../tags/tag29.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2.xml"/><Relationship Id="rId7" Type="http://schemas.openxmlformats.org/officeDocument/2006/relationships/oleObject" Target="../embeddings/oleObject8.bin"/><Relationship Id="rId2" Type="http://schemas.openxmlformats.org/officeDocument/2006/relationships/tags" Target="../tags/tag31.xml"/><Relationship Id="rId1" Type="http://schemas.openxmlformats.org/officeDocument/2006/relationships/vmlDrawing" Target="../drawings/vmlDrawing8.vml"/><Relationship Id="rId6" Type="http://schemas.openxmlformats.org/officeDocument/2006/relationships/slideMaster" Target="../slideMasters/slideMaster1.xml"/><Relationship Id="rId5" Type="http://schemas.openxmlformats.org/officeDocument/2006/relationships/tags" Target="../tags/tag34.xml"/><Relationship Id="rId4" Type="http://schemas.openxmlformats.org/officeDocument/2006/relationships/tags" Target="../tags/tag33.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vmlDrawing" Target="../drawings/vmlDrawing9.vml"/><Relationship Id="rId6" Type="http://schemas.openxmlformats.org/officeDocument/2006/relationships/tags" Target="../tags/tag39.xml"/><Relationship Id="rId5" Type="http://schemas.openxmlformats.org/officeDocument/2006/relationships/tags" Target="../tags/tag38.xml"/><Relationship Id="rId10" Type="http://schemas.openxmlformats.org/officeDocument/2006/relationships/image" Target="../media/image1.emf"/><Relationship Id="rId4" Type="http://schemas.openxmlformats.org/officeDocument/2006/relationships/tags" Target="../tags/tag37.xml"/><Relationship Id="rId9"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tags" Target="../tags/tag44.xml"/><Relationship Id="rId7" Type="http://schemas.openxmlformats.org/officeDocument/2006/relationships/image" Target="../media/image11.png"/><Relationship Id="rId2" Type="http://schemas.openxmlformats.org/officeDocument/2006/relationships/tags" Target="../tags/tag43.xml"/><Relationship Id="rId1" Type="http://schemas.openxmlformats.org/officeDocument/2006/relationships/vmlDrawing" Target="../drawings/vmlDrawing11.vml"/><Relationship Id="rId6" Type="http://schemas.openxmlformats.org/officeDocument/2006/relationships/slideMaster" Target="../slideMasters/slideMaster1.xml"/><Relationship Id="rId5" Type="http://schemas.openxmlformats.org/officeDocument/2006/relationships/tags" Target="../tags/tag46.xml"/><Relationship Id="rId4" Type="http://schemas.openxmlformats.org/officeDocument/2006/relationships/tags" Target="../tags/tag45.xml"/><Relationship Id="rId9"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1.emf"/><Relationship Id="rId2" Type="http://schemas.openxmlformats.org/officeDocument/2006/relationships/tags" Target="../tags/tag47.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slideMaster" Target="../slideMasters/slideMaster1.xml"/><Relationship Id="rId4" Type="http://schemas.openxmlformats.org/officeDocument/2006/relationships/tags" Target="../tags/tag49.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51.xml"/><Relationship Id="rId7" Type="http://schemas.openxmlformats.org/officeDocument/2006/relationships/oleObject" Target="../embeddings/oleObject13.bin"/><Relationship Id="rId2" Type="http://schemas.openxmlformats.org/officeDocument/2006/relationships/tags" Target="../tags/tag50.xml"/><Relationship Id="rId1" Type="http://schemas.openxmlformats.org/officeDocument/2006/relationships/vmlDrawing" Target="../drawings/vmlDrawing13.v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55.xml"/><Relationship Id="rId7" Type="http://schemas.openxmlformats.org/officeDocument/2006/relationships/oleObject" Target="../embeddings/oleObject14.bin"/><Relationship Id="rId2" Type="http://schemas.openxmlformats.org/officeDocument/2006/relationships/tags" Target="../tags/tag54.xml"/><Relationship Id="rId1" Type="http://schemas.openxmlformats.org/officeDocument/2006/relationships/vmlDrawing" Target="../drawings/vmlDrawing14.vml"/><Relationship Id="rId6" Type="http://schemas.openxmlformats.org/officeDocument/2006/relationships/slideMaster" Target="../slideMasters/slideMaster1.xml"/><Relationship Id="rId5" Type="http://schemas.openxmlformats.org/officeDocument/2006/relationships/tags" Target="../tags/tag57.xml"/><Relationship Id="rId4" Type="http://schemas.openxmlformats.org/officeDocument/2006/relationships/tags" Target="../tags/tag56.xml"/></Relationships>
</file>

<file path=ppt/slideLayouts/_rels/slideLayout1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59.xml"/><Relationship Id="rId7" Type="http://schemas.openxmlformats.org/officeDocument/2006/relationships/tags" Target="../tags/tag63.xml"/><Relationship Id="rId2" Type="http://schemas.openxmlformats.org/officeDocument/2006/relationships/tags" Target="../tags/tag58.xml"/><Relationship Id="rId1" Type="http://schemas.openxmlformats.org/officeDocument/2006/relationships/vmlDrawing" Target="../drawings/vmlDrawing15.vml"/><Relationship Id="rId6" Type="http://schemas.openxmlformats.org/officeDocument/2006/relationships/tags" Target="../tags/tag62.xml"/><Relationship Id="rId5" Type="http://schemas.openxmlformats.org/officeDocument/2006/relationships/tags" Target="../tags/tag61.xml"/><Relationship Id="rId10" Type="http://schemas.openxmlformats.org/officeDocument/2006/relationships/image" Target="../media/image1.emf"/><Relationship Id="rId4" Type="http://schemas.openxmlformats.org/officeDocument/2006/relationships/tags" Target="../tags/tag60.xml"/><Relationship Id="rId9" Type="http://schemas.openxmlformats.org/officeDocument/2006/relationships/oleObject" Target="../embeddings/oleObject15.bin"/></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www.capgemini.com/about/how-we-work/rightshorer" TargetMode="External"/><Relationship Id="rId3" Type="http://schemas.openxmlformats.org/officeDocument/2006/relationships/tags" Target="../tags/tag14.xml"/><Relationship Id="rId7" Type="http://schemas.openxmlformats.org/officeDocument/2006/relationships/hyperlink" Target="http://www.capgemini.com/about/how-we-work/the-collaborative-business-experiencetm" TargetMode="External"/><Relationship Id="rId2" Type="http://schemas.openxmlformats.org/officeDocument/2006/relationships/tags" Target="../tags/tag13.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10" Type="http://schemas.openxmlformats.org/officeDocument/2006/relationships/image" Target="../media/image9.png"/><Relationship Id="rId4" Type="http://schemas.openxmlformats.org/officeDocument/2006/relationships/slideMaster" Target="../slideMasters/slideMaster1.xml"/><Relationship Id="rId9" Type="http://schemas.openxmlformats.org/officeDocument/2006/relationships/hyperlink" Target="http://www.capgemini.com/" TargetMode="Externa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1.emf"/><Relationship Id="rId2" Type="http://schemas.openxmlformats.org/officeDocument/2006/relationships/tags" Target="../tags/tag66.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image" Target="../media/image12.jpeg"/><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1.emf"/><Relationship Id="rId2" Type="http://schemas.openxmlformats.org/officeDocument/2006/relationships/tags" Target="../tags/tag69.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image" Target="../media/image13.jpeg"/><Relationship Id="rId4"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emf"/><Relationship Id="rId2" Type="http://schemas.openxmlformats.org/officeDocument/2006/relationships/tags" Target="../tags/tag71.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image" Target="../media/image12.jpeg"/><Relationship Id="rId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1.emf"/><Relationship Id="rId2" Type="http://schemas.openxmlformats.org/officeDocument/2006/relationships/tags" Target="../tags/tag73.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image" Target="../media/image14.jpeg"/><Relationship Id="rId4"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77.xml"/><Relationship Id="rId7" Type="http://schemas.openxmlformats.org/officeDocument/2006/relationships/image" Target="../media/image7.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10.jpeg"/><Relationship Id="rId5" Type="http://schemas.openxmlformats.org/officeDocument/2006/relationships/slideMaster" Target="../slideMasters/slideMaster2.xml"/><Relationship Id="rId4" Type="http://schemas.openxmlformats.org/officeDocument/2006/relationships/tags" Target="../tags/tag78.xml"/></Relationships>
</file>

<file path=ppt/slideLayouts/_rels/slideLayout2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80.xml"/><Relationship Id="rId7" Type="http://schemas.openxmlformats.org/officeDocument/2006/relationships/image" Target="../media/image11.png"/><Relationship Id="rId2" Type="http://schemas.openxmlformats.org/officeDocument/2006/relationships/tags" Target="../tags/tag79.xml"/><Relationship Id="rId1" Type="http://schemas.openxmlformats.org/officeDocument/2006/relationships/vmlDrawing" Target="../drawings/vmlDrawing22.vml"/><Relationship Id="rId6" Type="http://schemas.openxmlformats.org/officeDocument/2006/relationships/slideMaster" Target="../slideMasters/slideMaster2.xml"/><Relationship Id="rId5" Type="http://schemas.openxmlformats.org/officeDocument/2006/relationships/tags" Target="../tags/tag82.xml"/><Relationship Id="rId4" Type="http://schemas.openxmlformats.org/officeDocument/2006/relationships/tags" Target="../tags/tag81.xml"/><Relationship Id="rId9"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8.xml"/><Relationship Id="rId7" Type="http://schemas.openxmlformats.org/officeDocument/2006/relationships/image" Target="../media/image7.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0.jpeg"/><Relationship Id="rId5" Type="http://schemas.openxmlformats.org/officeDocument/2006/relationships/slideMaster" Target="../slideMasters/slideMaster1.xml"/><Relationship Id="rId4" Type="http://schemas.openxmlformats.org/officeDocument/2006/relationships/tags" Target="../tags/tag19.xml"/></Relationships>
</file>

<file path=ppt/slideLayouts/_rels/slideLayout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image" Target="../media/image11.png"/><Relationship Id="rId2" Type="http://schemas.openxmlformats.org/officeDocument/2006/relationships/tags" Target="../tags/tag20.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emf"/><Relationship Id="rId2" Type="http://schemas.openxmlformats.org/officeDocument/2006/relationships/tags" Target="../tags/tag24.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2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3" y="3"/>
          <a:ext cx="147061" cy="143985"/>
        </p:xfrm>
        <a:graphic>
          <a:graphicData uri="http://schemas.openxmlformats.org/presentationml/2006/ole">
            <mc:AlternateContent xmlns:mc="http://schemas.openxmlformats.org/markup-compatibility/2006">
              <mc:Choice xmlns:v="urn:schemas-microsoft-com:vml" Requires="v">
                <p:oleObj spid="_x0000_s2050" name="think-cell Slide" r:id="rId5" imgW="360" imgH="360" progId="">
                  <p:embed/>
                </p:oleObj>
              </mc:Choice>
              <mc:Fallback>
                <p:oleObj name="think-cell Slide" r:id="rId5" imgW="360" imgH="360" progId="">
                  <p:embed/>
                  <p:pic>
                    <p:nvPicPr>
                      <p:cNvPr id="337" name="Object 336"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 y="3"/>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5" name="Group 74"/>
          <p:cNvGrpSpPr/>
          <p:nvPr userDrawn="1"/>
        </p:nvGrpSpPr>
        <p:grpSpPr>
          <a:xfrm>
            <a:off x="5722382" y="3575705"/>
            <a:ext cx="3826121" cy="1827268"/>
            <a:chOff x="5722379" y="3575705"/>
            <a:chExt cx="3826121" cy="1827268"/>
          </a:xfrm>
        </p:grpSpPr>
        <p:grpSp>
          <p:nvGrpSpPr>
            <p:cNvPr id="77" name="Group 76"/>
            <p:cNvGrpSpPr/>
            <p:nvPr userDrawn="1"/>
          </p:nvGrpSpPr>
          <p:grpSpPr>
            <a:xfrm>
              <a:off x="5722379" y="3575705"/>
              <a:ext cx="3826121" cy="1827268"/>
              <a:chOff x="5722379" y="3575705"/>
              <a:chExt cx="3826121" cy="1827268"/>
            </a:xfrm>
          </p:grpSpPr>
          <p:grpSp>
            <p:nvGrpSpPr>
              <p:cNvPr id="187" name="Groupe 203"/>
              <p:cNvGrpSpPr/>
              <p:nvPr userDrawn="1"/>
            </p:nvGrpSpPr>
            <p:grpSpPr>
              <a:xfrm>
                <a:off x="5722379" y="3575705"/>
                <a:ext cx="3826121" cy="1827268"/>
                <a:chOff x="5421313" y="3175001"/>
                <a:chExt cx="4141788" cy="1978025"/>
              </a:xfrm>
              <a:noFill/>
            </p:grpSpPr>
            <p:sp>
              <p:nvSpPr>
                <p:cNvPr id="192" name="Freeform 6"/>
                <p:cNvSpPr>
                  <a:spLocks/>
                </p:cNvSpPr>
                <p:nvPr userDrawn="1"/>
              </p:nvSpPr>
              <p:spPr bwMode="auto">
                <a:xfrm>
                  <a:off x="6532563" y="3200401"/>
                  <a:ext cx="503238" cy="406400"/>
                </a:xfrm>
                <a:custGeom>
                  <a:avLst/>
                  <a:gdLst/>
                  <a:ahLst/>
                  <a:cxnLst>
                    <a:cxn ang="0">
                      <a:pos x="24" y="71"/>
                    </a:cxn>
                    <a:cxn ang="0">
                      <a:pos x="0" y="49"/>
                    </a:cxn>
                    <a:cxn ang="0">
                      <a:pos x="41" y="11"/>
                    </a:cxn>
                    <a:cxn ang="0">
                      <a:pos x="114" y="11"/>
                    </a:cxn>
                    <a:cxn ang="0">
                      <a:pos x="124" y="0"/>
                    </a:cxn>
                    <a:cxn ang="0">
                      <a:pos x="259" y="0"/>
                    </a:cxn>
                    <a:cxn ang="0">
                      <a:pos x="273" y="16"/>
                    </a:cxn>
                    <a:cxn ang="0">
                      <a:pos x="317" y="14"/>
                    </a:cxn>
                    <a:cxn ang="0">
                      <a:pos x="302" y="28"/>
                    </a:cxn>
                    <a:cxn ang="0">
                      <a:pos x="276" y="31"/>
                    </a:cxn>
                    <a:cxn ang="0">
                      <a:pos x="276" y="137"/>
                    </a:cxn>
                    <a:cxn ang="0">
                      <a:pos x="223" y="185"/>
                    </a:cxn>
                    <a:cxn ang="0">
                      <a:pos x="171" y="185"/>
                    </a:cxn>
                    <a:cxn ang="0">
                      <a:pos x="133" y="216"/>
                    </a:cxn>
                    <a:cxn ang="0">
                      <a:pos x="131" y="245"/>
                    </a:cxn>
                    <a:cxn ang="0">
                      <a:pos x="114" y="256"/>
                    </a:cxn>
                    <a:cxn ang="0">
                      <a:pos x="83" y="228"/>
                    </a:cxn>
                    <a:cxn ang="0">
                      <a:pos x="83" y="174"/>
                    </a:cxn>
                    <a:cxn ang="0">
                      <a:pos x="112" y="149"/>
                    </a:cxn>
                    <a:cxn ang="0">
                      <a:pos x="87" y="123"/>
                    </a:cxn>
                    <a:cxn ang="0">
                      <a:pos x="85" y="74"/>
                    </a:cxn>
                    <a:cxn ang="0">
                      <a:pos x="63" y="52"/>
                    </a:cxn>
                    <a:cxn ang="0">
                      <a:pos x="48" y="52"/>
                    </a:cxn>
                    <a:cxn ang="0">
                      <a:pos x="24" y="71"/>
                    </a:cxn>
                  </a:cxnLst>
                  <a:rect l="0" t="0" r="r" b="b"/>
                  <a:pathLst>
                    <a:path w="317" h="256">
                      <a:moveTo>
                        <a:pt x="24" y="71"/>
                      </a:moveTo>
                      <a:lnTo>
                        <a:pt x="0" y="49"/>
                      </a:lnTo>
                      <a:lnTo>
                        <a:pt x="41" y="11"/>
                      </a:lnTo>
                      <a:lnTo>
                        <a:pt x="114" y="11"/>
                      </a:lnTo>
                      <a:lnTo>
                        <a:pt x="124" y="0"/>
                      </a:lnTo>
                      <a:lnTo>
                        <a:pt x="259" y="0"/>
                      </a:lnTo>
                      <a:lnTo>
                        <a:pt x="273" y="16"/>
                      </a:lnTo>
                      <a:lnTo>
                        <a:pt x="317" y="14"/>
                      </a:lnTo>
                      <a:lnTo>
                        <a:pt x="302" y="28"/>
                      </a:lnTo>
                      <a:lnTo>
                        <a:pt x="276" y="31"/>
                      </a:lnTo>
                      <a:lnTo>
                        <a:pt x="276" y="137"/>
                      </a:lnTo>
                      <a:lnTo>
                        <a:pt x="223" y="185"/>
                      </a:lnTo>
                      <a:lnTo>
                        <a:pt x="171" y="185"/>
                      </a:lnTo>
                      <a:lnTo>
                        <a:pt x="133" y="216"/>
                      </a:lnTo>
                      <a:lnTo>
                        <a:pt x="131" y="245"/>
                      </a:lnTo>
                      <a:lnTo>
                        <a:pt x="114" y="256"/>
                      </a:lnTo>
                      <a:lnTo>
                        <a:pt x="83" y="228"/>
                      </a:lnTo>
                      <a:lnTo>
                        <a:pt x="83" y="174"/>
                      </a:lnTo>
                      <a:lnTo>
                        <a:pt x="112" y="149"/>
                      </a:lnTo>
                      <a:lnTo>
                        <a:pt x="87" y="123"/>
                      </a:lnTo>
                      <a:lnTo>
                        <a:pt x="85" y="74"/>
                      </a:lnTo>
                      <a:lnTo>
                        <a:pt x="63" y="52"/>
                      </a:lnTo>
                      <a:lnTo>
                        <a:pt x="48" y="52"/>
                      </a:lnTo>
                      <a:lnTo>
                        <a:pt x="24" y="71"/>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7"/>
                <p:cNvSpPr>
                  <a:spLocks/>
                </p:cNvSpPr>
                <p:nvPr userDrawn="1"/>
              </p:nvSpPr>
              <p:spPr bwMode="auto">
                <a:xfrm>
                  <a:off x="6362701" y="3333751"/>
                  <a:ext cx="185738" cy="201613"/>
                </a:xfrm>
                <a:custGeom>
                  <a:avLst/>
                  <a:gdLst/>
                  <a:ahLst/>
                  <a:cxnLst>
                    <a:cxn ang="0">
                      <a:pos x="63" y="72"/>
                    </a:cxn>
                    <a:cxn ang="0">
                      <a:pos x="35" y="98"/>
                    </a:cxn>
                    <a:cxn ang="0">
                      <a:pos x="66" y="127"/>
                    </a:cxn>
                    <a:cxn ang="0">
                      <a:pos x="90" y="106"/>
                    </a:cxn>
                    <a:cxn ang="0">
                      <a:pos x="98" y="106"/>
                    </a:cxn>
                    <a:cxn ang="0">
                      <a:pos x="117" y="90"/>
                    </a:cxn>
                    <a:cxn ang="0">
                      <a:pos x="76" y="55"/>
                    </a:cxn>
                    <a:cxn ang="0">
                      <a:pos x="73" y="23"/>
                    </a:cxn>
                    <a:cxn ang="0">
                      <a:pos x="41" y="19"/>
                    </a:cxn>
                    <a:cxn ang="0">
                      <a:pos x="39" y="0"/>
                    </a:cxn>
                    <a:cxn ang="0">
                      <a:pos x="0" y="2"/>
                    </a:cxn>
                    <a:cxn ang="0">
                      <a:pos x="0" y="8"/>
                    </a:cxn>
                    <a:cxn ang="0">
                      <a:pos x="23" y="31"/>
                    </a:cxn>
                    <a:cxn ang="0">
                      <a:pos x="63" y="59"/>
                    </a:cxn>
                    <a:cxn ang="0">
                      <a:pos x="63" y="72"/>
                    </a:cxn>
                  </a:cxnLst>
                  <a:rect l="0" t="0" r="r" b="b"/>
                  <a:pathLst>
                    <a:path w="117" h="127">
                      <a:moveTo>
                        <a:pt x="63" y="72"/>
                      </a:moveTo>
                      <a:lnTo>
                        <a:pt x="35" y="98"/>
                      </a:lnTo>
                      <a:lnTo>
                        <a:pt x="66" y="127"/>
                      </a:lnTo>
                      <a:lnTo>
                        <a:pt x="90" y="106"/>
                      </a:lnTo>
                      <a:lnTo>
                        <a:pt x="98" y="106"/>
                      </a:lnTo>
                      <a:lnTo>
                        <a:pt x="117" y="90"/>
                      </a:lnTo>
                      <a:lnTo>
                        <a:pt x="76" y="55"/>
                      </a:lnTo>
                      <a:lnTo>
                        <a:pt x="73" y="23"/>
                      </a:lnTo>
                      <a:lnTo>
                        <a:pt x="41" y="19"/>
                      </a:lnTo>
                      <a:lnTo>
                        <a:pt x="39" y="0"/>
                      </a:lnTo>
                      <a:lnTo>
                        <a:pt x="0" y="2"/>
                      </a:lnTo>
                      <a:lnTo>
                        <a:pt x="0" y="8"/>
                      </a:lnTo>
                      <a:lnTo>
                        <a:pt x="23" y="31"/>
                      </a:lnTo>
                      <a:lnTo>
                        <a:pt x="63" y="59"/>
                      </a:lnTo>
                      <a:lnTo>
                        <a:pt x="63"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8"/>
                <p:cNvSpPr>
                  <a:spLocks/>
                </p:cNvSpPr>
                <p:nvPr userDrawn="1"/>
              </p:nvSpPr>
              <p:spPr bwMode="auto">
                <a:xfrm>
                  <a:off x="6005513" y="3241676"/>
                  <a:ext cx="176213" cy="122238"/>
                </a:xfrm>
                <a:custGeom>
                  <a:avLst/>
                  <a:gdLst/>
                  <a:ahLst/>
                  <a:cxnLst>
                    <a:cxn ang="0">
                      <a:pos x="0" y="19"/>
                    </a:cxn>
                    <a:cxn ang="0">
                      <a:pos x="2" y="0"/>
                    </a:cxn>
                    <a:cxn ang="0">
                      <a:pos x="29" y="2"/>
                    </a:cxn>
                    <a:cxn ang="0">
                      <a:pos x="33" y="7"/>
                    </a:cxn>
                    <a:cxn ang="0">
                      <a:pos x="44" y="17"/>
                    </a:cxn>
                    <a:cxn ang="0">
                      <a:pos x="56" y="15"/>
                    </a:cxn>
                    <a:cxn ang="0">
                      <a:pos x="78" y="36"/>
                    </a:cxn>
                    <a:cxn ang="0">
                      <a:pos x="88" y="27"/>
                    </a:cxn>
                    <a:cxn ang="0">
                      <a:pos x="111" y="26"/>
                    </a:cxn>
                    <a:cxn ang="0">
                      <a:pos x="111" y="67"/>
                    </a:cxn>
                    <a:cxn ang="0">
                      <a:pos x="102" y="67"/>
                    </a:cxn>
                    <a:cxn ang="0">
                      <a:pos x="92" y="76"/>
                    </a:cxn>
                    <a:cxn ang="0">
                      <a:pos x="58" y="77"/>
                    </a:cxn>
                    <a:cxn ang="0">
                      <a:pos x="43" y="62"/>
                    </a:cxn>
                    <a:cxn ang="0">
                      <a:pos x="17" y="62"/>
                    </a:cxn>
                    <a:cxn ang="0">
                      <a:pos x="15" y="29"/>
                    </a:cxn>
                    <a:cxn ang="0">
                      <a:pos x="0" y="19"/>
                    </a:cxn>
                  </a:cxnLst>
                  <a:rect l="0" t="0" r="r" b="b"/>
                  <a:pathLst>
                    <a:path w="111" h="77">
                      <a:moveTo>
                        <a:pt x="0" y="19"/>
                      </a:moveTo>
                      <a:lnTo>
                        <a:pt x="2" y="0"/>
                      </a:lnTo>
                      <a:lnTo>
                        <a:pt x="29" y="2"/>
                      </a:lnTo>
                      <a:lnTo>
                        <a:pt x="33" y="7"/>
                      </a:lnTo>
                      <a:lnTo>
                        <a:pt x="44" y="17"/>
                      </a:lnTo>
                      <a:lnTo>
                        <a:pt x="56" y="15"/>
                      </a:lnTo>
                      <a:lnTo>
                        <a:pt x="78" y="36"/>
                      </a:lnTo>
                      <a:lnTo>
                        <a:pt x="88" y="27"/>
                      </a:lnTo>
                      <a:lnTo>
                        <a:pt x="111" y="26"/>
                      </a:lnTo>
                      <a:lnTo>
                        <a:pt x="111" y="67"/>
                      </a:lnTo>
                      <a:lnTo>
                        <a:pt x="102" y="67"/>
                      </a:lnTo>
                      <a:lnTo>
                        <a:pt x="92" y="76"/>
                      </a:lnTo>
                      <a:lnTo>
                        <a:pt x="58" y="77"/>
                      </a:lnTo>
                      <a:lnTo>
                        <a:pt x="43" y="62"/>
                      </a:lnTo>
                      <a:lnTo>
                        <a:pt x="17" y="62"/>
                      </a:lnTo>
                      <a:lnTo>
                        <a:pt x="15" y="29"/>
                      </a:lnTo>
                      <a:lnTo>
                        <a:pt x="0" y="19"/>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9"/>
                <p:cNvSpPr>
                  <a:spLocks/>
                </p:cNvSpPr>
                <p:nvPr userDrawn="1"/>
              </p:nvSpPr>
              <p:spPr bwMode="auto">
                <a:xfrm>
                  <a:off x="5421313" y="3175001"/>
                  <a:ext cx="1276350" cy="1889125"/>
                </a:xfrm>
                <a:custGeom>
                  <a:avLst/>
                  <a:gdLst/>
                  <a:ahLst/>
                  <a:cxnLst>
                    <a:cxn ang="0">
                      <a:pos x="618" y="1172"/>
                    </a:cxn>
                    <a:cxn ang="0">
                      <a:pos x="618" y="1132"/>
                    </a:cxn>
                    <a:cxn ang="0">
                      <a:pos x="596" y="1057"/>
                    </a:cxn>
                    <a:cxn ang="0">
                      <a:pos x="628" y="1002"/>
                    </a:cxn>
                    <a:cxn ang="0">
                      <a:pos x="728" y="918"/>
                    </a:cxn>
                    <a:cxn ang="0">
                      <a:pos x="783" y="840"/>
                    </a:cxn>
                    <a:cxn ang="0">
                      <a:pos x="738" y="789"/>
                    </a:cxn>
                    <a:cxn ang="0">
                      <a:pos x="637" y="728"/>
                    </a:cxn>
                    <a:cxn ang="0">
                      <a:pos x="581" y="687"/>
                    </a:cxn>
                    <a:cxn ang="0">
                      <a:pos x="509" y="661"/>
                    </a:cxn>
                    <a:cxn ang="0">
                      <a:pos x="454" y="683"/>
                    </a:cxn>
                    <a:cxn ang="0">
                      <a:pos x="407" y="677"/>
                    </a:cxn>
                    <a:cxn ang="0">
                      <a:pos x="385" y="623"/>
                    </a:cxn>
                    <a:cxn ang="0">
                      <a:pos x="381" y="587"/>
                    </a:cxn>
                    <a:cxn ang="0">
                      <a:pos x="295" y="587"/>
                    </a:cxn>
                    <a:cxn ang="0">
                      <a:pos x="329" y="517"/>
                    </a:cxn>
                    <a:cxn ang="0">
                      <a:pos x="465" y="553"/>
                    </a:cxn>
                    <a:cxn ang="0">
                      <a:pos x="554" y="407"/>
                    </a:cxn>
                    <a:cxn ang="0">
                      <a:pos x="637" y="389"/>
                    </a:cxn>
                    <a:cxn ang="0">
                      <a:pos x="591" y="366"/>
                    </a:cxn>
                    <a:cxn ang="0">
                      <a:pos x="698" y="343"/>
                    </a:cxn>
                    <a:cxn ang="0">
                      <a:pos x="677" y="259"/>
                    </a:cxn>
                    <a:cxn ang="0">
                      <a:pos x="565" y="258"/>
                    </a:cxn>
                    <a:cxn ang="0">
                      <a:pos x="491" y="276"/>
                    </a:cxn>
                    <a:cxn ang="0">
                      <a:pos x="491" y="203"/>
                    </a:cxn>
                    <a:cxn ang="0">
                      <a:pos x="585" y="162"/>
                    </a:cxn>
                    <a:cxn ang="0">
                      <a:pos x="544" y="110"/>
                    </a:cxn>
                    <a:cxn ang="0">
                      <a:pos x="511" y="159"/>
                    </a:cxn>
                    <a:cxn ang="0">
                      <a:pos x="334" y="65"/>
                    </a:cxn>
                    <a:cxn ang="0">
                      <a:pos x="184" y="16"/>
                    </a:cxn>
                    <a:cxn ang="0">
                      <a:pos x="136" y="0"/>
                    </a:cxn>
                    <a:cxn ang="0">
                      <a:pos x="63" y="51"/>
                    </a:cxn>
                    <a:cxn ang="0">
                      <a:pos x="27" y="159"/>
                    </a:cxn>
                    <a:cxn ang="0">
                      <a:pos x="53" y="153"/>
                    </a:cxn>
                    <a:cxn ang="0">
                      <a:pos x="170" y="170"/>
                    </a:cxn>
                    <a:cxn ang="0">
                      <a:pos x="192" y="339"/>
                    </a:cxn>
                    <a:cxn ang="0">
                      <a:pos x="176" y="454"/>
                    </a:cxn>
                    <a:cxn ang="0">
                      <a:pos x="199" y="493"/>
                    </a:cxn>
                    <a:cxn ang="0">
                      <a:pos x="270" y="608"/>
                    </a:cxn>
                    <a:cxn ang="0">
                      <a:pos x="327" y="634"/>
                    </a:cxn>
                    <a:cxn ang="0">
                      <a:pos x="385" y="677"/>
                    </a:cxn>
                    <a:cxn ang="0">
                      <a:pos x="465" y="738"/>
                    </a:cxn>
                    <a:cxn ang="0">
                      <a:pos x="468" y="806"/>
                    </a:cxn>
                    <a:cxn ang="0">
                      <a:pos x="503" y="873"/>
                    </a:cxn>
                    <a:cxn ang="0">
                      <a:pos x="550" y="943"/>
                    </a:cxn>
                    <a:cxn ang="0">
                      <a:pos x="620" y="1190"/>
                    </a:cxn>
                  </a:cxnLst>
                  <a:rect l="0" t="0" r="r" b="b"/>
                  <a:pathLst>
                    <a:path w="804" h="1190">
                      <a:moveTo>
                        <a:pt x="620" y="1190"/>
                      </a:moveTo>
                      <a:lnTo>
                        <a:pt x="634" y="1190"/>
                      </a:lnTo>
                      <a:lnTo>
                        <a:pt x="618" y="1172"/>
                      </a:lnTo>
                      <a:lnTo>
                        <a:pt x="596" y="1162"/>
                      </a:lnTo>
                      <a:lnTo>
                        <a:pt x="599" y="1147"/>
                      </a:lnTo>
                      <a:lnTo>
                        <a:pt x="618" y="1132"/>
                      </a:lnTo>
                      <a:lnTo>
                        <a:pt x="622" y="1120"/>
                      </a:lnTo>
                      <a:lnTo>
                        <a:pt x="596" y="1109"/>
                      </a:lnTo>
                      <a:lnTo>
                        <a:pt x="596" y="1057"/>
                      </a:lnTo>
                      <a:lnTo>
                        <a:pt x="632" y="1023"/>
                      </a:lnTo>
                      <a:lnTo>
                        <a:pt x="644" y="1021"/>
                      </a:lnTo>
                      <a:lnTo>
                        <a:pt x="628" y="1002"/>
                      </a:lnTo>
                      <a:lnTo>
                        <a:pt x="669" y="998"/>
                      </a:lnTo>
                      <a:lnTo>
                        <a:pt x="728" y="953"/>
                      </a:lnTo>
                      <a:lnTo>
                        <a:pt x="728" y="918"/>
                      </a:lnTo>
                      <a:lnTo>
                        <a:pt x="765" y="917"/>
                      </a:lnTo>
                      <a:lnTo>
                        <a:pt x="763" y="849"/>
                      </a:lnTo>
                      <a:lnTo>
                        <a:pt x="783" y="840"/>
                      </a:lnTo>
                      <a:lnTo>
                        <a:pt x="804" y="818"/>
                      </a:lnTo>
                      <a:lnTo>
                        <a:pt x="804" y="792"/>
                      </a:lnTo>
                      <a:lnTo>
                        <a:pt x="738" y="789"/>
                      </a:lnTo>
                      <a:lnTo>
                        <a:pt x="685" y="739"/>
                      </a:lnTo>
                      <a:lnTo>
                        <a:pt x="657" y="728"/>
                      </a:lnTo>
                      <a:lnTo>
                        <a:pt x="637" y="728"/>
                      </a:lnTo>
                      <a:lnTo>
                        <a:pt x="608" y="702"/>
                      </a:lnTo>
                      <a:lnTo>
                        <a:pt x="599" y="703"/>
                      </a:lnTo>
                      <a:lnTo>
                        <a:pt x="581" y="687"/>
                      </a:lnTo>
                      <a:lnTo>
                        <a:pt x="538" y="685"/>
                      </a:lnTo>
                      <a:lnTo>
                        <a:pt x="538" y="664"/>
                      </a:lnTo>
                      <a:lnTo>
                        <a:pt x="509" y="661"/>
                      </a:lnTo>
                      <a:lnTo>
                        <a:pt x="491" y="669"/>
                      </a:lnTo>
                      <a:lnTo>
                        <a:pt x="479" y="685"/>
                      </a:lnTo>
                      <a:lnTo>
                        <a:pt x="454" y="683"/>
                      </a:lnTo>
                      <a:lnTo>
                        <a:pt x="426" y="683"/>
                      </a:lnTo>
                      <a:lnTo>
                        <a:pt x="417" y="687"/>
                      </a:lnTo>
                      <a:lnTo>
                        <a:pt x="407" y="677"/>
                      </a:lnTo>
                      <a:lnTo>
                        <a:pt x="405" y="635"/>
                      </a:lnTo>
                      <a:lnTo>
                        <a:pt x="387" y="634"/>
                      </a:lnTo>
                      <a:lnTo>
                        <a:pt x="385" y="623"/>
                      </a:lnTo>
                      <a:lnTo>
                        <a:pt x="407" y="606"/>
                      </a:lnTo>
                      <a:lnTo>
                        <a:pt x="407" y="589"/>
                      </a:lnTo>
                      <a:lnTo>
                        <a:pt x="381" y="587"/>
                      </a:lnTo>
                      <a:lnTo>
                        <a:pt x="358" y="606"/>
                      </a:lnTo>
                      <a:lnTo>
                        <a:pt x="319" y="606"/>
                      </a:lnTo>
                      <a:lnTo>
                        <a:pt x="295" y="587"/>
                      </a:lnTo>
                      <a:lnTo>
                        <a:pt x="293" y="544"/>
                      </a:lnTo>
                      <a:lnTo>
                        <a:pt x="327" y="544"/>
                      </a:lnTo>
                      <a:lnTo>
                        <a:pt x="329" y="517"/>
                      </a:lnTo>
                      <a:lnTo>
                        <a:pt x="448" y="515"/>
                      </a:lnTo>
                      <a:lnTo>
                        <a:pt x="452" y="554"/>
                      </a:lnTo>
                      <a:lnTo>
                        <a:pt x="465" y="553"/>
                      </a:lnTo>
                      <a:lnTo>
                        <a:pt x="465" y="497"/>
                      </a:lnTo>
                      <a:lnTo>
                        <a:pt x="552" y="425"/>
                      </a:lnTo>
                      <a:lnTo>
                        <a:pt x="554" y="407"/>
                      </a:lnTo>
                      <a:lnTo>
                        <a:pt x="608" y="405"/>
                      </a:lnTo>
                      <a:lnTo>
                        <a:pt x="613" y="413"/>
                      </a:lnTo>
                      <a:lnTo>
                        <a:pt x="637" y="389"/>
                      </a:lnTo>
                      <a:lnTo>
                        <a:pt x="636" y="374"/>
                      </a:lnTo>
                      <a:lnTo>
                        <a:pt x="591" y="376"/>
                      </a:lnTo>
                      <a:lnTo>
                        <a:pt x="591" y="366"/>
                      </a:lnTo>
                      <a:lnTo>
                        <a:pt x="613" y="353"/>
                      </a:lnTo>
                      <a:lnTo>
                        <a:pt x="625" y="341"/>
                      </a:lnTo>
                      <a:lnTo>
                        <a:pt x="698" y="343"/>
                      </a:lnTo>
                      <a:lnTo>
                        <a:pt x="698" y="321"/>
                      </a:lnTo>
                      <a:lnTo>
                        <a:pt x="679" y="304"/>
                      </a:lnTo>
                      <a:lnTo>
                        <a:pt x="677" y="259"/>
                      </a:lnTo>
                      <a:lnTo>
                        <a:pt x="622" y="259"/>
                      </a:lnTo>
                      <a:lnTo>
                        <a:pt x="591" y="233"/>
                      </a:lnTo>
                      <a:lnTo>
                        <a:pt x="565" y="258"/>
                      </a:lnTo>
                      <a:lnTo>
                        <a:pt x="562" y="290"/>
                      </a:lnTo>
                      <a:lnTo>
                        <a:pt x="509" y="292"/>
                      </a:lnTo>
                      <a:lnTo>
                        <a:pt x="491" y="276"/>
                      </a:lnTo>
                      <a:lnTo>
                        <a:pt x="462" y="278"/>
                      </a:lnTo>
                      <a:lnTo>
                        <a:pt x="460" y="233"/>
                      </a:lnTo>
                      <a:lnTo>
                        <a:pt x="491" y="203"/>
                      </a:lnTo>
                      <a:lnTo>
                        <a:pt x="532" y="201"/>
                      </a:lnTo>
                      <a:lnTo>
                        <a:pt x="544" y="196"/>
                      </a:lnTo>
                      <a:lnTo>
                        <a:pt x="585" y="162"/>
                      </a:lnTo>
                      <a:lnTo>
                        <a:pt x="585" y="141"/>
                      </a:lnTo>
                      <a:lnTo>
                        <a:pt x="546" y="139"/>
                      </a:lnTo>
                      <a:lnTo>
                        <a:pt x="544" y="110"/>
                      </a:lnTo>
                      <a:lnTo>
                        <a:pt x="523" y="110"/>
                      </a:lnTo>
                      <a:lnTo>
                        <a:pt x="526" y="149"/>
                      </a:lnTo>
                      <a:lnTo>
                        <a:pt x="511" y="159"/>
                      </a:lnTo>
                      <a:lnTo>
                        <a:pt x="426" y="162"/>
                      </a:lnTo>
                      <a:lnTo>
                        <a:pt x="334" y="83"/>
                      </a:lnTo>
                      <a:lnTo>
                        <a:pt x="334" y="65"/>
                      </a:lnTo>
                      <a:lnTo>
                        <a:pt x="272" y="61"/>
                      </a:lnTo>
                      <a:lnTo>
                        <a:pt x="250" y="75"/>
                      </a:lnTo>
                      <a:lnTo>
                        <a:pt x="184" y="16"/>
                      </a:lnTo>
                      <a:lnTo>
                        <a:pt x="172" y="15"/>
                      </a:lnTo>
                      <a:lnTo>
                        <a:pt x="158" y="0"/>
                      </a:lnTo>
                      <a:lnTo>
                        <a:pt x="136" y="0"/>
                      </a:lnTo>
                      <a:lnTo>
                        <a:pt x="117" y="15"/>
                      </a:lnTo>
                      <a:lnTo>
                        <a:pt x="63" y="16"/>
                      </a:lnTo>
                      <a:lnTo>
                        <a:pt x="63" y="51"/>
                      </a:lnTo>
                      <a:lnTo>
                        <a:pt x="8" y="98"/>
                      </a:lnTo>
                      <a:lnTo>
                        <a:pt x="8" y="141"/>
                      </a:lnTo>
                      <a:lnTo>
                        <a:pt x="27" y="159"/>
                      </a:lnTo>
                      <a:lnTo>
                        <a:pt x="0" y="186"/>
                      </a:lnTo>
                      <a:lnTo>
                        <a:pt x="8" y="191"/>
                      </a:lnTo>
                      <a:lnTo>
                        <a:pt x="53" y="153"/>
                      </a:lnTo>
                      <a:lnTo>
                        <a:pt x="127" y="151"/>
                      </a:lnTo>
                      <a:lnTo>
                        <a:pt x="131" y="170"/>
                      </a:lnTo>
                      <a:lnTo>
                        <a:pt x="170" y="170"/>
                      </a:lnTo>
                      <a:lnTo>
                        <a:pt x="170" y="232"/>
                      </a:lnTo>
                      <a:lnTo>
                        <a:pt x="194" y="253"/>
                      </a:lnTo>
                      <a:lnTo>
                        <a:pt x="192" y="339"/>
                      </a:lnTo>
                      <a:lnTo>
                        <a:pt x="158" y="368"/>
                      </a:lnTo>
                      <a:lnTo>
                        <a:pt x="162" y="439"/>
                      </a:lnTo>
                      <a:lnTo>
                        <a:pt x="176" y="454"/>
                      </a:lnTo>
                      <a:lnTo>
                        <a:pt x="176" y="517"/>
                      </a:lnTo>
                      <a:lnTo>
                        <a:pt x="197" y="534"/>
                      </a:lnTo>
                      <a:lnTo>
                        <a:pt x="199" y="493"/>
                      </a:lnTo>
                      <a:lnTo>
                        <a:pt x="223" y="512"/>
                      </a:lnTo>
                      <a:lnTo>
                        <a:pt x="225" y="563"/>
                      </a:lnTo>
                      <a:lnTo>
                        <a:pt x="270" y="608"/>
                      </a:lnTo>
                      <a:lnTo>
                        <a:pt x="278" y="606"/>
                      </a:lnTo>
                      <a:lnTo>
                        <a:pt x="303" y="631"/>
                      </a:lnTo>
                      <a:lnTo>
                        <a:pt x="327" y="634"/>
                      </a:lnTo>
                      <a:lnTo>
                        <a:pt x="337" y="640"/>
                      </a:lnTo>
                      <a:lnTo>
                        <a:pt x="383" y="645"/>
                      </a:lnTo>
                      <a:lnTo>
                        <a:pt x="385" y="677"/>
                      </a:lnTo>
                      <a:lnTo>
                        <a:pt x="407" y="691"/>
                      </a:lnTo>
                      <a:lnTo>
                        <a:pt x="463" y="697"/>
                      </a:lnTo>
                      <a:lnTo>
                        <a:pt x="465" y="738"/>
                      </a:lnTo>
                      <a:lnTo>
                        <a:pt x="450" y="746"/>
                      </a:lnTo>
                      <a:lnTo>
                        <a:pt x="424" y="769"/>
                      </a:lnTo>
                      <a:lnTo>
                        <a:pt x="468" y="806"/>
                      </a:lnTo>
                      <a:lnTo>
                        <a:pt x="482" y="808"/>
                      </a:lnTo>
                      <a:lnTo>
                        <a:pt x="479" y="855"/>
                      </a:lnTo>
                      <a:lnTo>
                        <a:pt x="503" y="873"/>
                      </a:lnTo>
                      <a:lnTo>
                        <a:pt x="524" y="890"/>
                      </a:lnTo>
                      <a:lnTo>
                        <a:pt x="526" y="922"/>
                      </a:lnTo>
                      <a:lnTo>
                        <a:pt x="550" y="943"/>
                      </a:lnTo>
                      <a:lnTo>
                        <a:pt x="552" y="1135"/>
                      </a:lnTo>
                      <a:lnTo>
                        <a:pt x="587" y="1166"/>
                      </a:lnTo>
                      <a:lnTo>
                        <a:pt x="620" y="119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10"/>
                <p:cNvSpPr>
                  <a:spLocks/>
                </p:cNvSpPr>
                <p:nvPr userDrawn="1"/>
              </p:nvSpPr>
              <p:spPr bwMode="auto">
                <a:xfrm>
                  <a:off x="7072313" y="3178176"/>
                  <a:ext cx="2179638" cy="1611313"/>
                </a:xfrm>
                <a:custGeom>
                  <a:avLst/>
                  <a:gdLst/>
                  <a:ahLst/>
                  <a:cxnLst>
                    <a:cxn ang="0">
                      <a:pos x="1125" y="471"/>
                    </a:cxn>
                    <a:cxn ang="0">
                      <a:pos x="1145" y="382"/>
                    </a:cxn>
                    <a:cxn ang="0">
                      <a:pos x="1111" y="261"/>
                    </a:cxn>
                    <a:cxn ang="0">
                      <a:pos x="1191" y="174"/>
                    </a:cxn>
                    <a:cxn ang="0">
                      <a:pos x="1237" y="107"/>
                    </a:cxn>
                    <a:cxn ang="0">
                      <a:pos x="1237" y="220"/>
                    </a:cxn>
                    <a:cxn ang="0">
                      <a:pos x="1266" y="202"/>
                    </a:cxn>
                    <a:cxn ang="0">
                      <a:pos x="1322" y="81"/>
                    </a:cxn>
                    <a:cxn ang="0">
                      <a:pos x="1291" y="47"/>
                    </a:cxn>
                    <a:cxn ang="0">
                      <a:pos x="1341" y="41"/>
                    </a:cxn>
                    <a:cxn ang="0">
                      <a:pos x="1344" y="0"/>
                    </a:cxn>
                    <a:cxn ang="0">
                      <a:pos x="1213" y="35"/>
                    </a:cxn>
                    <a:cxn ang="0">
                      <a:pos x="1109" y="14"/>
                    </a:cxn>
                    <a:cxn ang="0">
                      <a:pos x="910" y="65"/>
                    </a:cxn>
                    <a:cxn ang="0">
                      <a:pos x="864" y="49"/>
                    </a:cxn>
                    <a:cxn ang="0">
                      <a:pos x="733" y="81"/>
                    </a:cxn>
                    <a:cxn ang="0">
                      <a:pos x="749" y="41"/>
                    </a:cxn>
                    <a:cxn ang="0">
                      <a:pos x="632" y="108"/>
                    </a:cxn>
                    <a:cxn ang="0">
                      <a:pos x="566" y="172"/>
                    </a:cxn>
                    <a:cxn ang="0">
                      <a:pos x="455" y="204"/>
                    </a:cxn>
                    <a:cxn ang="0">
                      <a:pos x="375" y="252"/>
                    </a:cxn>
                    <a:cxn ang="0">
                      <a:pos x="377" y="204"/>
                    </a:cxn>
                    <a:cxn ang="0">
                      <a:pos x="230" y="227"/>
                    </a:cxn>
                    <a:cxn ang="0">
                      <a:pos x="184" y="274"/>
                    </a:cxn>
                    <a:cxn ang="0">
                      <a:pos x="234" y="336"/>
                    </a:cxn>
                    <a:cxn ang="0">
                      <a:pos x="299" y="239"/>
                    </a:cxn>
                    <a:cxn ang="0">
                      <a:pos x="258" y="346"/>
                    </a:cxn>
                    <a:cxn ang="0">
                      <a:pos x="219" y="348"/>
                    </a:cxn>
                    <a:cxn ang="0">
                      <a:pos x="119" y="404"/>
                    </a:cxn>
                    <a:cxn ang="0">
                      <a:pos x="82" y="450"/>
                    </a:cxn>
                    <a:cxn ang="0">
                      <a:pos x="138" y="489"/>
                    </a:cxn>
                    <a:cxn ang="0">
                      <a:pos x="217" y="474"/>
                    </a:cxn>
                    <a:cxn ang="0">
                      <a:pos x="261" y="491"/>
                    </a:cxn>
                    <a:cxn ang="0">
                      <a:pos x="227" y="442"/>
                    </a:cxn>
                    <a:cxn ang="0">
                      <a:pos x="346" y="458"/>
                    </a:cxn>
                    <a:cxn ang="0">
                      <a:pos x="432" y="438"/>
                    </a:cxn>
                    <a:cxn ang="0">
                      <a:pos x="356" y="481"/>
                    </a:cxn>
                    <a:cxn ang="0">
                      <a:pos x="432" y="522"/>
                    </a:cxn>
                    <a:cxn ang="0">
                      <a:pos x="299" y="534"/>
                    </a:cxn>
                    <a:cxn ang="0">
                      <a:pos x="82" y="520"/>
                    </a:cxn>
                    <a:cxn ang="0">
                      <a:pos x="21" y="597"/>
                    </a:cxn>
                    <a:cxn ang="0">
                      <a:pos x="109" y="739"/>
                    </a:cxn>
                    <a:cxn ang="0">
                      <a:pos x="217" y="756"/>
                    </a:cxn>
                    <a:cxn ang="0">
                      <a:pos x="276" y="998"/>
                    </a:cxn>
                    <a:cxn ang="0">
                      <a:pos x="379" y="974"/>
                    </a:cxn>
                    <a:cxn ang="0">
                      <a:pos x="426" y="904"/>
                    </a:cxn>
                    <a:cxn ang="0">
                      <a:pos x="446" y="828"/>
                    </a:cxn>
                    <a:cxn ang="0">
                      <a:pos x="477" y="638"/>
                    </a:cxn>
                    <a:cxn ang="0">
                      <a:pos x="423" y="563"/>
                    </a:cxn>
                    <a:cxn ang="0">
                      <a:pos x="571" y="657"/>
                    </a:cxn>
                    <a:cxn ang="0">
                      <a:pos x="563" y="587"/>
                    </a:cxn>
                    <a:cxn ang="0">
                      <a:pos x="554" y="539"/>
                    </a:cxn>
                    <a:cxn ang="0">
                      <a:pos x="722" y="652"/>
                    </a:cxn>
                    <a:cxn ang="0">
                      <a:pos x="841" y="601"/>
                    </a:cxn>
                    <a:cxn ang="0">
                      <a:pos x="941" y="703"/>
                    </a:cxn>
                    <a:cxn ang="0">
                      <a:pos x="998" y="730"/>
                    </a:cxn>
                    <a:cxn ang="0">
                      <a:pos x="995" y="695"/>
                    </a:cxn>
                    <a:cxn ang="0">
                      <a:pos x="1027" y="650"/>
                    </a:cxn>
                    <a:cxn ang="0">
                      <a:pos x="980" y="602"/>
                    </a:cxn>
                    <a:cxn ang="0">
                      <a:pos x="1099" y="495"/>
                    </a:cxn>
                    <a:cxn ang="0">
                      <a:pos x="1062" y="444"/>
                    </a:cxn>
                    <a:cxn ang="0">
                      <a:pos x="1029" y="423"/>
                    </a:cxn>
                  </a:cxnLst>
                  <a:rect l="0" t="0" r="r" b="b"/>
                  <a:pathLst>
                    <a:path w="1373" h="1015">
                      <a:moveTo>
                        <a:pt x="1066" y="397"/>
                      </a:moveTo>
                      <a:lnTo>
                        <a:pt x="1125" y="450"/>
                      </a:lnTo>
                      <a:lnTo>
                        <a:pt x="1113" y="466"/>
                      </a:lnTo>
                      <a:lnTo>
                        <a:pt x="1125" y="471"/>
                      </a:lnTo>
                      <a:lnTo>
                        <a:pt x="1147" y="450"/>
                      </a:lnTo>
                      <a:lnTo>
                        <a:pt x="1119" y="425"/>
                      </a:lnTo>
                      <a:lnTo>
                        <a:pt x="1117" y="384"/>
                      </a:lnTo>
                      <a:lnTo>
                        <a:pt x="1145" y="382"/>
                      </a:lnTo>
                      <a:lnTo>
                        <a:pt x="1147" y="348"/>
                      </a:lnTo>
                      <a:lnTo>
                        <a:pt x="1129" y="334"/>
                      </a:lnTo>
                      <a:lnTo>
                        <a:pt x="1129" y="276"/>
                      </a:lnTo>
                      <a:lnTo>
                        <a:pt x="1111" y="261"/>
                      </a:lnTo>
                      <a:lnTo>
                        <a:pt x="1111" y="201"/>
                      </a:lnTo>
                      <a:lnTo>
                        <a:pt x="1145" y="180"/>
                      </a:lnTo>
                      <a:lnTo>
                        <a:pt x="1168" y="189"/>
                      </a:lnTo>
                      <a:lnTo>
                        <a:pt x="1191" y="174"/>
                      </a:lnTo>
                      <a:lnTo>
                        <a:pt x="1189" y="151"/>
                      </a:lnTo>
                      <a:lnTo>
                        <a:pt x="1205" y="148"/>
                      </a:lnTo>
                      <a:lnTo>
                        <a:pt x="1209" y="108"/>
                      </a:lnTo>
                      <a:lnTo>
                        <a:pt x="1237" y="107"/>
                      </a:lnTo>
                      <a:lnTo>
                        <a:pt x="1237" y="168"/>
                      </a:lnTo>
                      <a:lnTo>
                        <a:pt x="1223" y="172"/>
                      </a:lnTo>
                      <a:lnTo>
                        <a:pt x="1221" y="202"/>
                      </a:lnTo>
                      <a:lnTo>
                        <a:pt x="1237" y="220"/>
                      </a:lnTo>
                      <a:lnTo>
                        <a:pt x="1250" y="220"/>
                      </a:lnTo>
                      <a:lnTo>
                        <a:pt x="1250" y="247"/>
                      </a:lnTo>
                      <a:lnTo>
                        <a:pt x="1266" y="256"/>
                      </a:lnTo>
                      <a:lnTo>
                        <a:pt x="1266" y="202"/>
                      </a:lnTo>
                      <a:lnTo>
                        <a:pt x="1250" y="190"/>
                      </a:lnTo>
                      <a:lnTo>
                        <a:pt x="1249" y="141"/>
                      </a:lnTo>
                      <a:lnTo>
                        <a:pt x="1266" y="127"/>
                      </a:lnTo>
                      <a:lnTo>
                        <a:pt x="1322" y="81"/>
                      </a:lnTo>
                      <a:lnTo>
                        <a:pt x="1295" y="78"/>
                      </a:lnTo>
                      <a:lnTo>
                        <a:pt x="1291" y="66"/>
                      </a:lnTo>
                      <a:lnTo>
                        <a:pt x="1305" y="59"/>
                      </a:lnTo>
                      <a:lnTo>
                        <a:pt x="1291" y="47"/>
                      </a:lnTo>
                      <a:lnTo>
                        <a:pt x="1295" y="39"/>
                      </a:lnTo>
                      <a:lnTo>
                        <a:pt x="1307" y="25"/>
                      </a:lnTo>
                      <a:lnTo>
                        <a:pt x="1322" y="23"/>
                      </a:lnTo>
                      <a:lnTo>
                        <a:pt x="1341" y="41"/>
                      </a:lnTo>
                      <a:lnTo>
                        <a:pt x="1352" y="34"/>
                      </a:lnTo>
                      <a:lnTo>
                        <a:pt x="1360" y="37"/>
                      </a:lnTo>
                      <a:lnTo>
                        <a:pt x="1373" y="23"/>
                      </a:lnTo>
                      <a:lnTo>
                        <a:pt x="1344" y="0"/>
                      </a:lnTo>
                      <a:lnTo>
                        <a:pt x="1215" y="0"/>
                      </a:lnTo>
                      <a:lnTo>
                        <a:pt x="1205" y="13"/>
                      </a:lnTo>
                      <a:lnTo>
                        <a:pt x="1217" y="28"/>
                      </a:lnTo>
                      <a:lnTo>
                        <a:pt x="1213" y="35"/>
                      </a:lnTo>
                      <a:lnTo>
                        <a:pt x="1147" y="37"/>
                      </a:lnTo>
                      <a:lnTo>
                        <a:pt x="1129" y="22"/>
                      </a:lnTo>
                      <a:lnTo>
                        <a:pt x="1119" y="22"/>
                      </a:lnTo>
                      <a:lnTo>
                        <a:pt x="1109" y="14"/>
                      </a:lnTo>
                      <a:lnTo>
                        <a:pt x="1096" y="30"/>
                      </a:lnTo>
                      <a:lnTo>
                        <a:pt x="995" y="32"/>
                      </a:lnTo>
                      <a:lnTo>
                        <a:pt x="956" y="67"/>
                      </a:lnTo>
                      <a:lnTo>
                        <a:pt x="910" y="65"/>
                      </a:lnTo>
                      <a:lnTo>
                        <a:pt x="908" y="44"/>
                      </a:lnTo>
                      <a:lnTo>
                        <a:pt x="882" y="42"/>
                      </a:lnTo>
                      <a:lnTo>
                        <a:pt x="874" y="51"/>
                      </a:lnTo>
                      <a:lnTo>
                        <a:pt x="864" y="49"/>
                      </a:lnTo>
                      <a:lnTo>
                        <a:pt x="862" y="55"/>
                      </a:lnTo>
                      <a:lnTo>
                        <a:pt x="818" y="55"/>
                      </a:lnTo>
                      <a:lnTo>
                        <a:pt x="765" y="104"/>
                      </a:lnTo>
                      <a:lnTo>
                        <a:pt x="733" y="81"/>
                      </a:lnTo>
                      <a:lnTo>
                        <a:pt x="751" y="66"/>
                      </a:lnTo>
                      <a:lnTo>
                        <a:pt x="759" y="66"/>
                      </a:lnTo>
                      <a:lnTo>
                        <a:pt x="784" y="41"/>
                      </a:lnTo>
                      <a:lnTo>
                        <a:pt x="749" y="41"/>
                      </a:lnTo>
                      <a:lnTo>
                        <a:pt x="729" y="30"/>
                      </a:lnTo>
                      <a:lnTo>
                        <a:pt x="665" y="86"/>
                      </a:lnTo>
                      <a:lnTo>
                        <a:pt x="655" y="83"/>
                      </a:lnTo>
                      <a:lnTo>
                        <a:pt x="632" y="108"/>
                      </a:lnTo>
                      <a:lnTo>
                        <a:pt x="630" y="143"/>
                      </a:lnTo>
                      <a:lnTo>
                        <a:pt x="569" y="145"/>
                      </a:lnTo>
                      <a:lnTo>
                        <a:pt x="554" y="160"/>
                      </a:lnTo>
                      <a:lnTo>
                        <a:pt x="566" y="172"/>
                      </a:lnTo>
                      <a:lnTo>
                        <a:pt x="563" y="178"/>
                      </a:lnTo>
                      <a:lnTo>
                        <a:pt x="528" y="180"/>
                      </a:lnTo>
                      <a:lnTo>
                        <a:pt x="501" y="199"/>
                      </a:lnTo>
                      <a:lnTo>
                        <a:pt x="455" y="204"/>
                      </a:lnTo>
                      <a:lnTo>
                        <a:pt x="452" y="227"/>
                      </a:lnTo>
                      <a:lnTo>
                        <a:pt x="421" y="227"/>
                      </a:lnTo>
                      <a:lnTo>
                        <a:pt x="389" y="254"/>
                      </a:lnTo>
                      <a:lnTo>
                        <a:pt x="375" y="252"/>
                      </a:lnTo>
                      <a:lnTo>
                        <a:pt x="348" y="229"/>
                      </a:lnTo>
                      <a:lnTo>
                        <a:pt x="372" y="225"/>
                      </a:lnTo>
                      <a:lnTo>
                        <a:pt x="385" y="215"/>
                      </a:lnTo>
                      <a:lnTo>
                        <a:pt x="377" y="204"/>
                      </a:lnTo>
                      <a:lnTo>
                        <a:pt x="342" y="208"/>
                      </a:lnTo>
                      <a:lnTo>
                        <a:pt x="326" y="190"/>
                      </a:lnTo>
                      <a:lnTo>
                        <a:pt x="270" y="190"/>
                      </a:lnTo>
                      <a:lnTo>
                        <a:pt x="230" y="227"/>
                      </a:lnTo>
                      <a:lnTo>
                        <a:pt x="229" y="230"/>
                      </a:lnTo>
                      <a:lnTo>
                        <a:pt x="203" y="252"/>
                      </a:lnTo>
                      <a:lnTo>
                        <a:pt x="203" y="272"/>
                      </a:lnTo>
                      <a:lnTo>
                        <a:pt x="184" y="274"/>
                      </a:lnTo>
                      <a:lnTo>
                        <a:pt x="179" y="313"/>
                      </a:lnTo>
                      <a:lnTo>
                        <a:pt x="207" y="317"/>
                      </a:lnTo>
                      <a:lnTo>
                        <a:pt x="217" y="319"/>
                      </a:lnTo>
                      <a:lnTo>
                        <a:pt x="234" y="336"/>
                      </a:lnTo>
                      <a:lnTo>
                        <a:pt x="250" y="323"/>
                      </a:lnTo>
                      <a:lnTo>
                        <a:pt x="248" y="271"/>
                      </a:lnTo>
                      <a:lnTo>
                        <a:pt x="291" y="239"/>
                      </a:lnTo>
                      <a:lnTo>
                        <a:pt x="299" y="239"/>
                      </a:lnTo>
                      <a:lnTo>
                        <a:pt x="317" y="251"/>
                      </a:lnTo>
                      <a:lnTo>
                        <a:pt x="293" y="272"/>
                      </a:lnTo>
                      <a:lnTo>
                        <a:pt x="293" y="346"/>
                      </a:lnTo>
                      <a:lnTo>
                        <a:pt x="258" y="346"/>
                      </a:lnTo>
                      <a:lnTo>
                        <a:pt x="237" y="370"/>
                      </a:lnTo>
                      <a:lnTo>
                        <a:pt x="226" y="370"/>
                      </a:lnTo>
                      <a:lnTo>
                        <a:pt x="223" y="348"/>
                      </a:lnTo>
                      <a:lnTo>
                        <a:pt x="219" y="348"/>
                      </a:lnTo>
                      <a:lnTo>
                        <a:pt x="216" y="371"/>
                      </a:lnTo>
                      <a:lnTo>
                        <a:pt x="186" y="372"/>
                      </a:lnTo>
                      <a:lnTo>
                        <a:pt x="152" y="401"/>
                      </a:lnTo>
                      <a:lnTo>
                        <a:pt x="119" y="404"/>
                      </a:lnTo>
                      <a:lnTo>
                        <a:pt x="135" y="417"/>
                      </a:lnTo>
                      <a:lnTo>
                        <a:pt x="128" y="430"/>
                      </a:lnTo>
                      <a:lnTo>
                        <a:pt x="133" y="448"/>
                      </a:lnTo>
                      <a:lnTo>
                        <a:pt x="82" y="450"/>
                      </a:lnTo>
                      <a:lnTo>
                        <a:pt x="77" y="483"/>
                      </a:lnTo>
                      <a:lnTo>
                        <a:pt x="92" y="493"/>
                      </a:lnTo>
                      <a:lnTo>
                        <a:pt x="107" y="495"/>
                      </a:lnTo>
                      <a:lnTo>
                        <a:pt x="138" y="489"/>
                      </a:lnTo>
                      <a:lnTo>
                        <a:pt x="137" y="474"/>
                      </a:lnTo>
                      <a:lnTo>
                        <a:pt x="164" y="452"/>
                      </a:lnTo>
                      <a:lnTo>
                        <a:pt x="201" y="452"/>
                      </a:lnTo>
                      <a:lnTo>
                        <a:pt x="217" y="474"/>
                      </a:lnTo>
                      <a:lnTo>
                        <a:pt x="237" y="474"/>
                      </a:lnTo>
                      <a:lnTo>
                        <a:pt x="250" y="488"/>
                      </a:lnTo>
                      <a:lnTo>
                        <a:pt x="246" y="501"/>
                      </a:lnTo>
                      <a:lnTo>
                        <a:pt x="261" y="491"/>
                      </a:lnTo>
                      <a:lnTo>
                        <a:pt x="259" y="480"/>
                      </a:lnTo>
                      <a:lnTo>
                        <a:pt x="269" y="481"/>
                      </a:lnTo>
                      <a:lnTo>
                        <a:pt x="239" y="454"/>
                      </a:lnTo>
                      <a:lnTo>
                        <a:pt x="227" y="442"/>
                      </a:lnTo>
                      <a:lnTo>
                        <a:pt x="230" y="430"/>
                      </a:lnTo>
                      <a:lnTo>
                        <a:pt x="240" y="430"/>
                      </a:lnTo>
                      <a:lnTo>
                        <a:pt x="309" y="486"/>
                      </a:lnTo>
                      <a:lnTo>
                        <a:pt x="346" y="458"/>
                      </a:lnTo>
                      <a:lnTo>
                        <a:pt x="344" y="444"/>
                      </a:lnTo>
                      <a:lnTo>
                        <a:pt x="382" y="411"/>
                      </a:lnTo>
                      <a:lnTo>
                        <a:pt x="387" y="437"/>
                      </a:lnTo>
                      <a:lnTo>
                        <a:pt x="432" y="438"/>
                      </a:lnTo>
                      <a:lnTo>
                        <a:pt x="453" y="457"/>
                      </a:lnTo>
                      <a:lnTo>
                        <a:pt x="453" y="466"/>
                      </a:lnTo>
                      <a:lnTo>
                        <a:pt x="372" y="469"/>
                      </a:lnTo>
                      <a:lnTo>
                        <a:pt x="356" y="481"/>
                      </a:lnTo>
                      <a:lnTo>
                        <a:pt x="370" y="498"/>
                      </a:lnTo>
                      <a:lnTo>
                        <a:pt x="421" y="497"/>
                      </a:lnTo>
                      <a:lnTo>
                        <a:pt x="442" y="517"/>
                      </a:lnTo>
                      <a:lnTo>
                        <a:pt x="432" y="522"/>
                      </a:lnTo>
                      <a:lnTo>
                        <a:pt x="411" y="546"/>
                      </a:lnTo>
                      <a:lnTo>
                        <a:pt x="346" y="544"/>
                      </a:lnTo>
                      <a:lnTo>
                        <a:pt x="338" y="534"/>
                      </a:lnTo>
                      <a:lnTo>
                        <a:pt x="299" y="534"/>
                      </a:lnTo>
                      <a:lnTo>
                        <a:pt x="293" y="544"/>
                      </a:lnTo>
                      <a:lnTo>
                        <a:pt x="240" y="546"/>
                      </a:lnTo>
                      <a:lnTo>
                        <a:pt x="211" y="519"/>
                      </a:lnTo>
                      <a:lnTo>
                        <a:pt x="82" y="520"/>
                      </a:lnTo>
                      <a:lnTo>
                        <a:pt x="55" y="544"/>
                      </a:lnTo>
                      <a:lnTo>
                        <a:pt x="55" y="585"/>
                      </a:lnTo>
                      <a:lnTo>
                        <a:pt x="27" y="604"/>
                      </a:lnTo>
                      <a:lnTo>
                        <a:pt x="21" y="597"/>
                      </a:lnTo>
                      <a:lnTo>
                        <a:pt x="7" y="619"/>
                      </a:lnTo>
                      <a:lnTo>
                        <a:pt x="0" y="673"/>
                      </a:lnTo>
                      <a:lnTo>
                        <a:pt x="82" y="737"/>
                      </a:lnTo>
                      <a:lnTo>
                        <a:pt x="109" y="739"/>
                      </a:lnTo>
                      <a:lnTo>
                        <a:pt x="131" y="726"/>
                      </a:lnTo>
                      <a:lnTo>
                        <a:pt x="207" y="726"/>
                      </a:lnTo>
                      <a:lnTo>
                        <a:pt x="219" y="732"/>
                      </a:lnTo>
                      <a:lnTo>
                        <a:pt x="217" y="756"/>
                      </a:lnTo>
                      <a:lnTo>
                        <a:pt x="244" y="787"/>
                      </a:lnTo>
                      <a:lnTo>
                        <a:pt x="246" y="889"/>
                      </a:lnTo>
                      <a:lnTo>
                        <a:pt x="276" y="916"/>
                      </a:lnTo>
                      <a:lnTo>
                        <a:pt x="276" y="998"/>
                      </a:lnTo>
                      <a:lnTo>
                        <a:pt x="299" y="1015"/>
                      </a:lnTo>
                      <a:lnTo>
                        <a:pt x="312" y="1005"/>
                      </a:lnTo>
                      <a:lnTo>
                        <a:pt x="344" y="1005"/>
                      </a:lnTo>
                      <a:lnTo>
                        <a:pt x="379" y="974"/>
                      </a:lnTo>
                      <a:lnTo>
                        <a:pt x="397" y="973"/>
                      </a:lnTo>
                      <a:lnTo>
                        <a:pt x="399" y="943"/>
                      </a:lnTo>
                      <a:lnTo>
                        <a:pt x="428" y="941"/>
                      </a:lnTo>
                      <a:lnTo>
                        <a:pt x="426" y="904"/>
                      </a:lnTo>
                      <a:lnTo>
                        <a:pt x="438" y="906"/>
                      </a:lnTo>
                      <a:lnTo>
                        <a:pt x="463" y="882"/>
                      </a:lnTo>
                      <a:lnTo>
                        <a:pt x="465" y="843"/>
                      </a:lnTo>
                      <a:lnTo>
                        <a:pt x="446" y="828"/>
                      </a:lnTo>
                      <a:lnTo>
                        <a:pt x="448" y="790"/>
                      </a:lnTo>
                      <a:lnTo>
                        <a:pt x="557" y="689"/>
                      </a:lnTo>
                      <a:lnTo>
                        <a:pt x="481" y="689"/>
                      </a:lnTo>
                      <a:lnTo>
                        <a:pt x="477" y="638"/>
                      </a:lnTo>
                      <a:lnTo>
                        <a:pt x="467" y="626"/>
                      </a:lnTo>
                      <a:lnTo>
                        <a:pt x="457" y="630"/>
                      </a:lnTo>
                      <a:lnTo>
                        <a:pt x="391" y="566"/>
                      </a:lnTo>
                      <a:lnTo>
                        <a:pt x="423" y="563"/>
                      </a:lnTo>
                      <a:lnTo>
                        <a:pt x="463" y="599"/>
                      </a:lnTo>
                      <a:lnTo>
                        <a:pt x="513" y="638"/>
                      </a:lnTo>
                      <a:lnTo>
                        <a:pt x="515" y="657"/>
                      </a:lnTo>
                      <a:lnTo>
                        <a:pt x="571" y="657"/>
                      </a:lnTo>
                      <a:lnTo>
                        <a:pt x="569" y="642"/>
                      </a:lnTo>
                      <a:lnTo>
                        <a:pt x="620" y="597"/>
                      </a:lnTo>
                      <a:lnTo>
                        <a:pt x="575" y="593"/>
                      </a:lnTo>
                      <a:lnTo>
                        <a:pt x="563" y="587"/>
                      </a:lnTo>
                      <a:lnTo>
                        <a:pt x="554" y="587"/>
                      </a:lnTo>
                      <a:lnTo>
                        <a:pt x="515" y="551"/>
                      </a:lnTo>
                      <a:lnTo>
                        <a:pt x="532" y="532"/>
                      </a:lnTo>
                      <a:lnTo>
                        <a:pt x="554" y="539"/>
                      </a:lnTo>
                      <a:lnTo>
                        <a:pt x="585" y="568"/>
                      </a:lnTo>
                      <a:lnTo>
                        <a:pt x="688" y="568"/>
                      </a:lnTo>
                      <a:lnTo>
                        <a:pt x="718" y="595"/>
                      </a:lnTo>
                      <a:lnTo>
                        <a:pt x="722" y="652"/>
                      </a:lnTo>
                      <a:lnTo>
                        <a:pt x="769" y="687"/>
                      </a:lnTo>
                      <a:lnTo>
                        <a:pt x="804" y="662"/>
                      </a:lnTo>
                      <a:lnTo>
                        <a:pt x="802" y="634"/>
                      </a:lnTo>
                      <a:lnTo>
                        <a:pt x="841" y="601"/>
                      </a:lnTo>
                      <a:lnTo>
                        <a:pt x="872" y="601"/>
                      </a:lnTo>
                      <a:lnTo>
                        <a:pt x="908" y="630"/>
                      </a:lnTo>
                      <a:lnTo>
                        <a:pt x="941" y="632"/>
                      </a:lnTo>
                      <a:lnTo>
                        <a:pt x="941" y="703"/>
                      </a:lnTo>
                      <a:lnTo>
                        <a:pt x="973" y="728"/>
                      </a:lnTo>
                      <a:lnTo>
                        <a:pt x="980" y="726"/>
                      </a:lnTo>
                      <a:lnTo>
                        <a:pt x="992" y="736"/>
                      </a:lnTo>
                      <a:lnTo>
                        <a:pt x="998" y="730"/>
                      </a:lnTo>
                      <a:lnTo>
                        <a:pt x="954" y="693"/>
                      </a:lnTo>
                      <a:lnTo>
                        <a:pt x="954" y="664"/>
                      </a:lnTo>
                      <a:lnTo>
                        <a:pt x="961" y="664"/>
                      </a:lnTo>
                      <a:lnTo>
                        <a:pt x="995" y="695"/>
                      </a:lnTo>
                      <a:lnTo>
                        <a:pt x="1005" y="693"/>
                      </a:lnTo>
                      <a:lnTo>
                        <a:pt x="1017" y="685"/>
                      </a:lnTo>
                      <a:lnTo>
                        <a:pt x="1029" y="685"/>
                      </a:lnTo>
                      <a:lnTo>
                        <a:pt x="1027" y="650"/>
                      </a:lnTo>
                      <a:lnTo>
                        <a:pt x="1004" y="626"/>
                      </a:lnTo>
                      <a:lnTo>
                        <a:pt x="998" y="626"/>
                      </a:lnTo>
                      <a:lnTo>
                        <a:pt x="984" y="612"/>
                      </a:lnTo>
                      <a:lnTo>
                        <a:pt x="980" y="602"/>
                      </a:lnTo>
                      <a:lnTo>
                        <a:pt x="1007" y="580"/>
                      </a:lnTo>
                      <a:lnTo>
                        <a:pt x="1053" y="579"/>
                      </a:lnTo>
                      <a:lnTo>
                        <a:pt x="1099" y="530"/>
                      </a:lnTo>
                      <a:lnTo>
                        <a:pt x="1099" y="495"/>
                      </a:lnTo>
                      <a:lnTo>
                        <a:pt x="1086" y="481"/>
                      </a:lnTo>
                      <a:lnTo>
                        <a:pt x="1058" y="460"/>
                      </a:lnTo>
                      <a:lnTo>
                        <a:pt x="1068" y="448"/>
                      </a:lnTo>
                      <a:lnTo>
                        <a:pt x="1062" y="444"/>
                      </a:lnTo>
                      <a:lnTo>
                        <a:pt x="1055" y="450"/>
                      </a:lnTo>
                      <a:lnTo>
                        <a:pt x="1037" y="435"/>
                      </a:lnTo>
                      <a:lnTo>
                        <a:pt x="1031" y="435"/>
                      </a:lnTo>
                      <a:lnTo>
                        <a:pt x="1029" y="423"/>
                      </a:lnTo>
                      <a:lnTo>
                        <a:pt x="1066" y="397"/>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12"/>
                <p:cNvSpPr>
                  <a:spLocks/>
                </p:cNvSpPr>
                <p:nvPr userDrawn="1"/>
              </p:nvSpPr>
              <p:spPr bwMode="auto">
                <a:xfrm>
                  <a:off x="8747126" y="4297363"/>
                  <a:ext cx="101600" cy="130175"/>
                </a:xfrm>
                <a:custGeom>
                  <a:avLst/>
                  <a:gdLst/>
                  <a:ahLst/>
                  <a:cxnLst>
                    <a:cxn ang="0">
                      <a:pos x="0" y="45"/>
                    </a:cxn>
                    <a:cxn ang="0">
                      <a:pos x="27" y="44"/>
                    </a:cxn>
                    <a:cxn ang="0">
                      <a:pos x="31" y="0"/>
                    </a:cxn>
                    <a:cxn ang="0">
                      <a:pos x="62" y="0"/>
                    </a:cxn>
                    <a:cxn ang="0">
                      <a:pos x="64" y="28"/>
                    </a:cxn>
                    <a:cxn ang="0">
                      <a:pos x="51" y="38"/>
                    </a:cxn>
                    <a:cxn ang="0">
                      <a:pos x="52" y="47"/>
                    </a:cxn>
                    <a:cxn ang="0">
                      <a:pos x="60" y="47"/>
                    </a:cxn>
                    <a:cxn ang="0">
                      <a:pos x="27" y="80"/>
                    </a:cxn>
                    <a:cxn ang="0">
                      <a:pos x="0" y="82"/>
                    </a:cxn>
                    <a:cxn ang="0">
                      <a:pos x="0" y="45"/>
                    </a:cxn>
                  </a:cxnLst>
                  <a:rect l="0" t="0" r="r" b="b"/>
                  <a:pathLst>
                    <a:path w="64" h="82">
                      <a:moveTo>
                        <a:pt x="0" y="45"/>
                      </a:moveTo>
                      <a:lnTo>
                        <a:pt x="27" y="44"/>
                      </a:lnTo>
                      <a:lnTo>
                        <a:pt x="31" y="0"/>
                      </a:lnTo>
                      <a:lnTo>
                        <a:pt x="62" y="0"/>
                      </a:lnTo>
                      <a:lnTo>
                        <a:pt x="64" y="28"/>
                      </a:lnTo>
                      <a:lnTo>
                        <a:pt x="51" y="38"/>
                      </a:lnTo>
                      <a:lnTo>
                        <a:pt x="52" y="47"/>
                      </a:lnTo>
                      <a:lnTo>
                        <a:pt x="60" y="47"/>
                      </a:lnTo>
                      <a:lnTo>
                        <a:pt x="27" y="80"/>
                      </a:lnTo>
                      <a:lnTo>
                        <a:pt x="0" y="82"/>
                      </a:lnTo>
                      <a:lnTo>
                        <a:pt x="0" y="45"/>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3"/>
                <p:cNvSpPr>
                  <a:spLocks/>
                </p:cNvSpPr>
                <p:nvPr userDrawn="1"/>
              </p:nvSpPr>
              <p:spPr bwMode="auto">
                <a:xfrm>
                  <a:off x="8537576" y="4337051"/>
                  <a:ext cx="220663" cy="206375"/>
                </a:xfrm>
                <a:custGeom>
                  <a:avLst/>
                  <a:gdLst/>
                  <a:ahLst/>
                  <a:cxnLst>
                    <a:cxn ang="0">
                      <a:pos x="0" y="0"/>
                    </a:cxn>
                    <a:cxn ang="0">
                      <a:pos x="70" y="63"/>
                    </a:cxn>
                    <a:cxn ang="0">
                      <a:pos x="69" y="90"/>
                    </a:cxn>
                    <a:cxn ang="0">
                      <a:pos x="111" y="92"/>
                    </a:cxn>
                    <a:cxn ang="0">
                      <a:pos x="139" y="119"/>
                    </a:cxn>
                    <a:cxn ang="0">
                      <a:pos x="134" y="130"/>
                    </a:cxn>
                    <a:cxn ang="0">
                      <a:pos x="111" y="110"/>
                    </a:cxn>
                    <a:cxn ang="0">
                      <a:pos x="69" y="109"/>
                    </a:cxn>
                    <a:cxn ang="0">
                      <a:pos x="26" y="69"/>
                    </a:cxn>
                    <a:cxn ang="0">
                      <a:pos x="24" y="48"/>
                    </a:cxn>
                    <a:cxn ang="0">
                      <a:pos x="0" y="24"/>
                    </a:cxn>
                    <a:cxn ang="0">
                      <a:pos x="0" y="0"/>
                    </a:cxn>
                  </a:cxnLst>
                  <a:rect l="0" t="0" r="r" b="b"/>
                  <a:pathLst>
                    <a:path w="139" h="130">
                      <a:moveTo>
                        <a:pt x="0" y="0"/>
                      </a:moveTo>
                      <a:lnTo>
                        <a:pt x="70" y="63"/>
                      </a:lnTo>
                      <a:lnTo>
                        <a:pt x="69" y="90"/>
                      </a:lnTo>
                      <a:lnTo>
                        <a:pt x="111" y="92"/>
                      </a:lnTo>
                      <a:lnTo>
                        <a:pt x="139" y="119"/>
                      </a:lnTo>
                      <a:lnTo>
                        <a:pt x="134" y="130"/>
                      </a:lnTo>
                      <a:lnTo>
                        <a:pt x="111" y="110"/>
                      </a:lnTo>
                      <a:lnTo>
                        <a:pt x="69" y="109"/>
                      </a:lnTo>
                      <a:lnTo>
                        <a:pt x="26" y="69"/>
                      </a:lnTo>
                      <a:lnTo>
                        <a:pt x="24" y="48"/>
                      </a:lnTo>
                      <a:lnTo>
                        <a:pt x="0" y="24"/>
                      </a:lnTo>
                      <a:lnTo>
                        <a:pt x="0" y="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4"/>
                <p:cNvSpPr>
                  <a:spLocks/>
                </p:cNvSpPr>
                <p:nvPr userDrawn="1"/>
              </p:nvSpPr>
              <p:spPr bwMode="auto">
                <a:xfrm>
                  <a:off x="9028113" y="4403726"/>
                  <a:ext cx="198438" cy="130175"/>
                </a:xfrm>
                <a:custGeom>
                  <a:avLst/>
                  <a:gdLst/>
                  <a:ahLst/>
                  <a:cxnLst>
                    <a:cxn ang="0">
                      <a:pos x="2" y="2"/>
                    </a:cxn>
                    <a:cxn ang="0">
                      <a:pos x="21" y="0"/>
                    </a:cxn>
                    <a:cxn ang="0">
                      <a:pos x="22" y="19"/>
                    </a:cxn>
                    <a:cxn ang="0">
                      <a:pos x="58" y="19"/>
                    </a:cxn>
                    <a:cxn ang="0">
                      <a:pos x="69" y="12"/>
                    </a:cxn>
                    <a:cxn ang="0">
                      <a:pos x="125" y="60"/>
                    </a:cxn>
                    <a:cxn ang="0">
                      <a:pos x="118" y="82"/>
                    </a:cxn>
                    <a:cxn ang="0">
                      <a:pos x="92" y="57"/>
                    </a:cxn>
                    <a:cxn ang="0">
                      <a:pos x="75" y="72"/>
                    </a:cxn>
                    <a:cxn ang="0">
                      <a:pos x="50" y="48"/>
                    </a:cxn>
                    <a:cxn ang="0">
                      <a:pos x="51" y="35"/>
                    </a:cxn>
                    <a:cxn ang="0">
                      <a:pos x="37" y="37"/>
                    </a:cxn>
                    <a:cxn ang="0">
                      <a:pos x="0" y="13"/>
                    </a:cxn>
                    <a:cxn ang="0">
                      <a:pos x="2" y="2"/>
                    </a:cxn>
                  </a:cxnLst>
                  <a:rect l="0" t="0" r="r" b="b"/>
                  <a:pathLst>
                    <a:path w="125" h="82">
                      <a:moveTo>
                        <a:pt x="2" y="2"/>
                      </a:moveTo>
                      <a:lnTo>
                        <a:pt x="21" y="0"/>
                      </a:lnTo>
                      <a:lnTo>
                        <a:pt x="22" y="19"/>
                      </a:lnTo>
                      <a:lnTo>
                        <a:pt x="58" y="19"/>
                      </a:lnTo>
                      <a:lnTo>
                        <a:pt x="69" y="12"/>
                      </a:lnTo>
                      <a:lnTo>
                        <a:pt x="125" y="60"/>
                      </a:lnTo>
                      <a:lnTo>
                        <a:pt x="118" y="82"/>
                      </a:lnTo>
                      <a:lnTo>
                        <a:pt x="92" y="57"/>
                      </a:lnTo>
                      <a:lnTo>
                        <a:pt x="75" y="72"/>
                      </a:lnTo>
                      <a:lnTo>
                        <a:pt x="50" y="48"/>
                      </a:lnTo>
                      <a:lnTo>
                        <a:pt x="51" y="35"/>
                      </a:lnTo>
                      <a:lnTo>
                        <a:pt x="37" y="37"/>
                      </a:lnTo>
                      <a:lnTo>
                        <a:pt x="0" y="13"/>
                      </a:lnTo>
                      <a:lnTo>
                        <a:pt x="2" y="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15"/>
                <p:cNvSpPr>
                  <a:spLocks/>
                </p:cNvSpPr>
                <p:nvPr userDrawn="1"/>
              </p:nvSpPr>
              <p:spPr bwMode="auto">
                <a:xfrm>
                  <a:off x="8688388" y="4570413"/>
                  <a:ext cx="557213" cy="382588"/>
                </a:xfrm>
                <a:custGeom>
                  <a:avLst/>
                  <a:gdLst/>
                  <a:ahLst/>
                  <a:cxnLst>
                    <a:cxn ang="0">
                      <a:pos x="49" y="60"/>
                    </a:cxn>
                    <a:cxn ang="0">
                      <a:pos x="94" y="60"/>
                    </a:cxn>
                    <a:cxn ang="0">
                      <a:pos x="151" y="12"/>
                    </a:cxn>
                    <a:cxn ang="0">
                      <a:pos x="174" y="30"/>
                    </a:cxn>
                    <a:cxn ang="0">
                      <a:pos x="211" y="0"/>
                    </a:cxn>
                    <a:cxn ang="0">
                      <a:pos x="236" y="0"/>
                    </a:cxn>
                    <a:cxn ang="0">
                      <a:pos x="223" y="17"/>
                    </a:cxn>
                    <a:cxn ang="0">
                      <a:pos x="264" y="45"/>
                    </a:cxn>
                    <a:cxn ang="0">
                      <a:pos x="301" y="21"/>
                    </a:cxn>
                    <a:cxn ang="0">
                      <a:pos x="303" y="65"/>
                    </a:cxn>
                    <a:cxn ang="0">
                      <a:pos x="325" y="85"/>
                    </a:cxn>
                    <a:cxn ang="0">
                      <a:pos x="325" y="103"/>
                    </a:cxn>
                    <a:cxn ang="0">
                      <a:pos x="349" y="119"/>
                    </a:cxn>
                    <a:cxn ang="0">
                      <a:pos x="351" y="167"/>
                    </a:cxn>
                    <a:cxn ang="0">
                      <a:pos x="284" y="224"/>
                    </a:cxn>
                    <a:cxn ang="0">
                      <a:pos x="272" y="226"/>
                    </a:cxn>
                    <a:cxn ang="0">
                      <a:pos x="258" y="240"/>
                    </a:cxn>
                    <a:cxn ang="0">
                      <a:pos x="233" y="241"/>
                    </a:cxn>
                    <a:cxn ang="0">
                      <a:pos x="231" y="236"/>
                    </a:cxn>
                    <a:cxn ang="0">
                      <a:pos x="179" y="234"/>
                    </a:cxn>
                    <a:cxn ang="0">
                      <a:pos x="180" y="221"/>
                    </a:cxn>
                    <a:cxn ang="0">
                      <a:pos x="144" y="195"/>
                    </a:cxn>
                    <a:cxn ang="0">
                      <a:pos x="152" y="180"/>
                    </a:cxn>
                    <a:cxn ang="0">
                      <a:pos x="152" y="172"/>
                    </a:cxn>
                    <a:cxn ang="0">
                      <a:pos x="138" y="164"/>
                    </a:cxn>
                    <a:cxn ang="0">
                      <a:pos x="125" y="164"/>
                    </a:cxn>
                    <a:cxn ang="0">
                      <a:pos x="106" y="183"/>
                    </a:cxn>
                    <a:cxn ang="0">
                      <a:pos x="17" y="186"/>
                    </a:cxn>
                    <a:cxn ang="0">
                      <a:pos x="0" y="166"/>
                    </a:cxn>
                    <a:cxn ang="0">
                      <a:pos x="8" y="154"/>
                    </a:cxn>
                    <a:cxn ang="0">
                      <a:pos x="13" y="94"/>
                    </a:cxn>
                    <a:cxn ang="0">
                      <a:pos x="49" y="60"/>
                    </a:cxn>
                  </a:cxnLst>
                  <a:rect l="0" t="0" r="r" b="b"/>
                  <a:pathLst>
                    <a:path w="351" h="241">
                      <a:moveTo>
                        <a:pt x="49" y="60"/>
                      </a:moveTo>
                      <a:lnTo>
                        <a:pt x="94" y="60"/>
                      </a:lnTo>
                      <a:lnTo>
                        <a:pt x="151" y="12"/>
                      </a:lnTo>
                      <a:lnTo>
                        <a:pt x="174" y="30"/>
                      </a:lnTo>
                      <a:lnTo>
                        <a:pt x="211" y="0"/>
                      </a:lnTo>
                      <a:lnTo>
                        <a:pt x="236" y="0"/>
                      </a:lnTo>
                      <a:lnTo>
                        <a:pt x="223" y="17"/>
                      </a:lnTo>
                      <a:lnTo>
                        <a:pt x="264" y="45"/>
                      </a:lnTo>
                      <a:lnTo>
                        <a:pt x="301" y="21"/>
                      </a:lnTo>
                      <a:lnTo>
                        <a:pt x="303" y="65"/>
                      </a:lnTo>
                      <a:lnTo>
                        <a:pt x="325" y="85"/>
                      </a:lnTo>
                      <a:lnTo>
                        <a:pt x="325" y="103"/>
                      </a:lnTo>
                      <a:lnTo>
                        <a:pt x="349" y="119"/>
                      </a:lnTo>
                      <a:lnTo>
                        <a:pt x="351" y="167"/>
                      </a:lnTo>
                      <a:lnTo>
                        <a:pt x="284" y="224"/>
                      </a:lnTo>
                      <a:lnTo>
                        <a:pt x="272" y="226"/>
                      </a:lnTo>
                      <a:lnTo>
                        <a:pt x="258" y="240"/>
                      </a:lnTo>
                      <a:lnTo>
                        <a:pt x="233" y="241"/>
                      </a:lnTo>
                      <a:lnTo>
                        <a:pt x="231" y="236"/>
                      </a:lnTo>
                      <a:lnTo>
                        <a:pt x="179" y="234"/>
                      </a:lnTo>
                      <a:lnTo>
                        <a:pt x="180" y="221"/>
                      </a:lnTo>
                      <a:lnTo>
                        <a:pt x="144" y="195"/>
                      </a:lnTo>
                      <a:lnTo>
                        <a:pt x="152" y="180"/>
                      </a:lnTo>
                      <a:lnTo>
                        <a:pt x="152" y="172"/>
                      </a:lnTo>
                      <a:lnTo>
                        <a:pt x="138" y="164"/>
                      </a:lnTo>
                      <a:lnTo>
                        <a:pt x="125" y="164"/>
                      </a:lnTo>
                      <a:lnTo>
                        <a:pt x="106" y="183"/>
                      </a:lnTo>
                      <a:lnTo>
                        <a:pt x="17" y="186"/>
                      </a:lnTo>
                      <a:lnTo>
                        <a:pt x="0" y="166"/>
                      </a:lnTo>
                      <a:lnTo>
                        <a:pt x="8" y="154"/>
                      </a:lnTo>
                      <a:lnTo>
                        <a:pt x="13" y="94"/>
                      </a:lnTo>
                      <a:lnTo>
                        <a:pt x="49" y="6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20"/>
                <p:cNvSpPr>
                  <a:spLocks/>
                </p:cNvSpPr>
                <p:nvPr userDrawn="1"/>
              </p:nvSpPr>
              <p:spPr bwMode="auto">
                <a:xfrm>
                  <a:off x="8956676" y="3713163"/>
                  <a:ext cx="122238" cy="157163"/>
                </a:xfrm>
                <a:custGeom>
                  <a:avLst/>
                  <a:gdLst/>
                  <a:ahLst/>
                  <a:cxnLst>
                    <a:cxn ang="0">
                      <a:pos x="0" y="91"/>
                    </a:cxn>
                    <a:cxn ang="0">
                      <a:pos x="3" y="99"/>
                    </a:cxn>
                    <a:cxn ang="0">
                      <a:pos x="28" y="84"/>
                    </a:cxn>
                    <a:cxn ang="0">
                      <a:pos x="31" y="96"/>
                    </a:cxn>
                    <a:cxn ang="0">
                      <a:pos x="69" y="68"/>
                    </a:cxn>
                    <a:cxn ang="0">
                      <a:pos x="70" y="40"/>
                    </a:cxn>
                    <a:cxn ang="0">
                      <a:pos x="77" y="19"/>
                    </a:cxn>
                    <a:cxn ang="0">
                      <a:pos x="67" y="0"/>
                    </a:cxn>
                    <a:cxn ang="0">
                      <a:pos x="59" y="1"/>
                    </a:cxn>
                    <a:cxn ang="0">
                      <a:pos x="55" y="37"/>
                    </a:cxn>
                    <a:cxn ang="0">
                      <a:pos x="40" y="48"/>
                    </a:cxn>
                    <a:cxn ang="0">
                      <a:pos x="32" y="68"/>
                    </a:cxn>
                    <a:cxn ang="0">
                      <a:pos x="11" y="75"/>
                    </a:cxn>
                    <a:cxn ang="0">
                      <a:pos x="1" y="87"/>
                    </a:cxn>
                  </a:cxnLst>
                  <a:rect l="0" t="0" r="r" b="b"/>
                  <a:pathLst>
                    <a:path w="77" h="99">
                      <a:moveTo>
                        <a:pt x="0" y="91"/>
                      </a:moveTo>
                      <a:lnTo>
                        <a:pt x="3" y="99"/>
                      </a:lnTo>
                      <a:lnTo>
                        <a:pt x="28" y="84"/>
                      </a:lnTo>
                      <a:lnTo>
                        <a:pt x="31" y="96"/>
                      </a:lnTo>
                      <a:lnTo>
                        <a:pt x="69" y="68"/>
                      </a:lnTo>
                      <a:lnTo>
                        <a:pt x="70" y="40"/>
                      </a:lnTo>
                      <a:lnTo>
                        <a:pt x="77" y="19"/>
                      </a:lnTo>
                      <a:lnTo>
                        <a:pt x="67" y="0"/>
                      </a:lnTo>
                      <a:lnTo>
                        <a:pt x="59" y="1"/>
                      </a:lnTo>
                      <a:lnTo>
                        <a:pt x="55" y="37"/>
                      </a:lnTo>
                      <a:lnTo>
                        <a:pt x="40" y="48"/>
                      </a:lnTo>
                      <a:lnTo>
                        <a:pt x="32" y="68"/>
                      </a:lnTo>
                      <a:lnTo>
                        <a:pt x="11" y="75"/>
                      </a:lnTo>
                      <a:lnTo>
                        <a:pt x="1" y="87"/>
                      </a:lnTo>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22"/>
                <p:cNvSpPr>
                  <a:spLocks/>
                </p:cNvSpPr>
                <p:nvPr userDrawn="1"/>
              </p:nvSpPr>
              <p:spPr bwMode="auto">
                <a:xfrm>
                  <a:off x="9040813" y="3621088"/>
                  <a:ext cx="73025" cy="79375"/>
                </a:xfrm>
                <a:custGeom>
                  <a:avLst/>
                  <a:gdLst/>
                  <a:ahLst/>
                  <a:cxnLst>
                    <a:cxn ang="0">
                      <a:pos x="5" y="50"/>
                    </a:cxn>
                    <a:cxn ang="0">
                      <a:pos x="12" y="47"/>
                    </a:cxn>
                    <a:cxn ang="0">
                      <a:pos x="17" y="36"/>
                    </a:cxn>
                    <a:cxn ang="0">
                      <a:pos x="29" y="45"/>
                    </a:cxn>
                    <a:cxn ang="0">
                      <a:pos x="33" y="34"/>
                    </a:cxn>
                    <a:cxn ang="0">
                      <a:pos x="46" y="30"/>
                    </a:cxn>
                    <a:cxn ang="0">
                      <a:pos x="42" y="15"/>
                    </a:cxn>
                    <a:cxn ang="0">
                      <a:pos x="33" y="16"/>
                    </a:cxn>
                    <a:cxn ang="0">
                      <a:pos x="13" y="0"/>
                    </a:cxn>
                    <a:cxn ang="0">
                      <a:pos x="13" y="26"/>
                    </a:cxn>
                    <a:cxn ang="0">
                      <a:pos x="7" y="34"/>
                    </a:cxn>
                    <a:cxn ang="0">
                      <a:pos x="0" y="43"/>
                    </a:cxn>
                    <a:cxn ang="0">
                      <a:pos x="5" y="50"/>
                    </a:cxn>
                  </a:cxnLst>
                  <a:rect l="0" t="0" r="r" b="b"/>
                  <a:pathLst>
                    <a:path w="46" h="50">
                      <a:moveTo>
                        <a:pt x="5" y="50"/>
                      </a:moveTo>
                      <a:lnTo>
                        <a:pt x="12" y="47"/>
                      </a:lnTo>
                      <a:lnTo>
                        <a:pt x="17" y="36"/>
                      </a:lnTo>
                      <a:lnTo>
                        <a:pt x="29" y="45"/>
                      </a:lnTo>
                      <a:lnTo>
                        <a:pt x="33" y="34"/>
                      </a:lnTo>
                      <a:lnTo>
                        <a:pt x="46" y="30"/>
                      </a:lnTo>
                      <a:lnTo>
                        <a:pt x="42" y="15"/>
                      </a:lnTo>
                      <a:lnTo>
                        <a:pt x="33" y="16"/>
                      </a:lnTo>
                      <a:lnTo>
                        <a:pt x="13" y="0"/>
                      </a:lnTo>
                      <a:lnTo>
                        <a:pt x="13" y="26"/>
                      </a:lnTo>
                      <a:lnTo>
                        <a:pt x="7" y="34"/>
                      </a:lnTo>
                      <a:lnTo>
                        <a:pt x="0" y="43"/>
                      </a:lnTo>
                      <a:lnTo>
                        <a:pt x="5" y="50"/>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24"/>
                <p:cNvSpPr>
                  <a:spLocks/>
                </p:cNvSpPr>
                <p:nvPr userDrawn="1"/>
              </p:nvSpPr>
              <p:spPr bwMode="auto">
                <a:xfrm>
                  <a:off x="9383713" y="4995863"/>
                  <a:ext cx="115888" cy="122238"/>
                </a:xfrm>
                <a:custGeom>
                  <a:avLst/>
                  <a:gdLst/>
                  <a:ahLst/>
                  <a:cxnLst>
                    <a:cxn ang="0">
                      <a:pos x="0" y="74"/>
                    </a:cxn>
                    <a:cxn ang="0">
                      <a:pos x="24" y="77"/>
                    </a:cxn>
                    <a:cxn ang="0">
                      <a:pos x="31" y="70"/>
                    </a:cxn>
                    <a:cxn ang="0">
                      <a:pos x="48" y="41"/>
                    </a:cxn>
                    <a:cxn ang="0">
                      <a:pos x="61" y="41"/>
                    </a:cxn>
                    <a:cxn ang="0">
                      <a:pos x="61" y="34"/>
                    </a:cxn>
                    <a:cxn ang="0">
                      <a:pos x="73" y="20"/>
                    </a:cxn>
                    <a:cxn ang="0">
                      <a:pos x="70" y="8"/>
                    </a:cxn>
                    <a:cxn ang="0">
                      <a:pos x="62" y="7"/>
                    </a:cxn>
                    <a:cxn ang="0">
                      <a:pos x="58" y="0"/>
                    </a:cxn>
                    <a:cxn ang="0">
                      <a:pos x="54" y="2"/>
                    </a:cxn>
                    <a:cxn ang="0">
                      <a:pos x="50" y="16"/>
                    </a:cxn>
                    <a:cxn ang="0">
                      <a:pos x="34" y="35"/>
                    </a:cxn>
                    <a:cxn ang="0">
                      <a:pos x="21" y="39"/>
                    </a:cxn>
                    <a:cxn ang="0">
                      <a:pos x="1" y="57"/>
                    </a:cxn>
                    <a:cxn ang="0">
                      <a:pos x="0" y="74"/>
                    </a:cxn>
                  </a:cxnLst>
                  <a:rect l="0" t="0" r="r" b="b"/>
                  <a:pathLst>
                    <a:path w="73" h="77">
                      <a:moveTo>
                        <a:pt x="0" y="74"/>
                      </a:moveTo>
                      <a:lnTo>
                        <a:pt x="24" y="77"/>
                      </a:lnTo>
                      <a:lnTo>
                        <a:pt x="31" y="70"/>
                      </a:lnTo>
                      <a:lnTo>
                        <a:pt x="48" y="41"/>
                      </a:lnTo>
                      <a:lnTo>
                        <a:pt x="61" y="41"/>
                      </a:lnTo>
                      <a:lnTo>
                        <a:pt x="61" y="34"/>
                      </a:lnTo>
                      <a:lnTo>
                        <a:pt x="73" y="20"/>
                      </a:lnTo>
                      <a:lnTo>
                        <a:pt x="70" y="8"/>
                      </a:lnTo>
                      <a:lnTo>
                        <a:pt x="62" y="7"/>
                      </a:lnTo>
                      <a:lnTo>
                        <a:pt x="58" y="0"/>
                      </a:lnTo>
                      <a:lnTo>
                        <a:pt x="54" y="2"/>
                      </a:lnTo>
                      <a:lnTo>
                        <a:pt x="50" y="16"/>
                      </a:lnTo>
                      <a:lnTo>
                        <a:pt x="34" y="35"/>
                      </a:lnTo>
                      <a:lnTo>
                        <a:pt x="21" y="39"/>
                      </a:lnTo>
                      <a:lnTo>
                        <a:pt x="1" y="57"/>
                      </a:lnTo>
                      <a:lnTo>
                        <a:pt x="0" y="7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25"/>
                <p:cNvSpPr>
                  <a:spLocks/>
                </p:cNvSpPr>
                <p:nvPr userDrawn="1"/>
              </p:nvSpPr>
              <p:spPr bwMode="auto">
                <a:xfrm>
                  <a:off x="9490076" y="4900613"/>
                  <a:ext cx="73025" cy="119063"/>
                </a:xfrm>
                <a:custGeom>
                  <a:avLst/>
                  <a:gdLst/>
                  <a:ahLst/>
                  <a:cxnLst>
                    <a:cxn ang="0">
                      <a:pos x="3" y="56"/>
                    </a:cxn>
                    <a:cxn ang="0">
                      <a:pos x="12" y="58"/>
                    </a:cxn>
                    <a:cxn ang="0">
                      <a:pos x="13" y="72"/>
                    </a:cxn>
                    <a:cxn ang="0">
                      <a:pos x="18" y="75"/>
                    </a:cxn>
                    <a:cxn ang="0">
                      <a:pos x="46" y="45"/>
                    </a:cxn>
                    <a:cxn ang="0">
                      <a:pos x="41" y="32"/>
                    </a:cxn>
                    <a:cxn ang="0">
                      <a:pos x="32" y="35"/>
                    </a:cxn>
                    <a:cxn ang="0">
                      <a:pos x="23" y="22"/>
                    </a:cxn>
                    <a:cxn ang="0">
                      <a:pos x="17" y="22"/>
                    </a:cxn>
                    <a:cxn ang="0">
                      <a:pos x="14" y="11"/>
                    </a:cxn>
                    <a:cxn ang="0">
                      <a:pos x="2" y="0"/>
                    </a:cxn>
                    <a:cxn ang="0">
                      <a:pos x="0" y="12"/>
                    </a:cxn>
                    <a:cxn ang="0">
                      <a:pos x="9" y="22"/>
                    </a:cxn>
                    <a:cxn ang="0">
                      <a:pos x="14" y="36"/>
                    </a:cxn>
                    <a:cxn ang="0">
                      <a:pos x="12" y="43"/>
                    </a:cxn>
                    <a:cxn ang="0">
                      <a:pos x="3" y="45"/>
                    </a:cxn>
                    <a:cxn ang="0">
                      <a:pos x="3" y="56"/>
                    </a:cxn>
                  </a:cxnLst>
                  <a:rect l="0" t="0" r="r" b="b"/>
                  <a:pathLst>
                    <a:path w="46" h="75">
                      <a:moveTo>
                        <a:pt x="3" y="56"/>
                      </a:moveTo>
                      <a:lnTo>
                        <a:pt x="12" y="58"/>
                      </a:lnTo>
                      <a:lnTo>
                        <a:pt x="13" y="72"/>
                      </a:lnTo>
                      <a:lnTo>
                        <a:pt x="18" y="75"/>
                      </a:lnTo>
                      <a:lnTo>
                        <a:pt x="46" y="45"/>
                      </a:lnTo>
                      <a:lnTo>
                        <a:pt x="41" y="32"/>
                      </a:lnTo>
                      <a:lnTo>
                        <a:pt x="32" y="35"/>
                      </a:lnTo>
                      <a:lnTo>
                        <a:pt x="23" y="22"/>
                      </a:lnTo>
                      <a:lnTo>
                        <a:pt x="17" y="22"/>
                      </a:lnTo>
                      <a:lnTo>
                        <a:pt x="14" y="11"/>
                      </a:lnTo>
                      <a:lnTo>
                        <a:pt x="2" y="0"/>
                      </a:lnTo>
                      <a:lnTo>
                        <a:pt x="0" y="12"/>
                      </a:lnTo>
                      <a:lnTo>
                        <a:pt x="9" y="22"/>
                      </a:lnTo>
                      <a:lnTo>
                        <a:pt x="14" y="36"/>
                      </a:lnTo>
                      <a:lnTo>
                        <a:pt x="12" y="43"/>
                      </a:lnTo>
                      <a:lnTo>
                        <a:pt x="3" y="45"/>
                      </a:lnTo>
                      <a:lnTo>
                        <a:pt x="3" y="56"/>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1"/>
                <p:cNvSpPr>
                  <a:spLocks/>
                </p:cNvSpPr>
                <p:nvPr userDrawn="1"/>
              </p:nvSpPr>
              <p:spPr bwMode="auto">
                <a:xfrm>
                  <a:off x="7856538" y="4543426"/>
                  <a:ext cx="95250" cy="146050"/>
                </a:xfrm>
                <a:custGeom>
                  <a:avLst/>
                  <a:gdLst/>
                  <a:ahLst/>
                  <a:cxnLst>
                    <a:cxn ang="0">
                      <a:pos x="1" y="92"/>
                    </a:cxn>
                    <a:cxn ang="0">
                      <a:pos x="0" y="70"/>
                    </a:cxn>
                    <a:cxn ang="0">
                      <a:pos x="11" y="61"/>
                    </a:cxn>
                    <a:cxn ang="0">
                      <a:pos x="13" y="21"/>
                    </a:cxn>
                    <a:cxn ang="0">
                      <a:pos x="29" y="22"/>
                    </a:cxn>
                    <a:cxn ang="0">
                      <a:pos x="57" y="0"/>
                    </a:cxn>
                    <a:cxn ang="0">
                      <a:pos x="60" y="17"/>
                    </a:cxn>
                    <a:cxn ang="0">
                      <a:pos x="40" y="39"/>
                    </a:cxn>
                    <a:cxn ang="0">
                      <a:pos x="36" y="63"/>
                    </a:cxn>
                    <a:cxn ang="0">
                      <a:pos x="26" y="66"/>
                    </a:cxn>
                    <a:cxn ang="0">
                      <a:pos x="17" y="73"/>
                    </a:cxn>
                    <a:cxn ang="0">
                      <a:pos x="16" y="90"/>
                    </a:cxn>
                    <a:cxn ang="0">
                      <a:pos x="1" y="92"/>
                    </a:cxn>
                  </a:cxnLst>
                  <a:rect l="0" t="0" r="r" b="b"/>
                  <a:pathLst>
                    <a:path w="60" h="92">
                      <a:moveTo>
                        <a:pt x="1" y="92"/>
                      </a:moveTo>
                      <a:lnTo>
                        <a:pt x="0" y="70"/>
                      </a:lnTo>
                      <a:lnTo>
                        <a:pt x="11" y="61"/>
                      </a:lnTo>
                      <a:lnTo>
                        <a:pt x="13" y="21"/>
                      </a:lnTo>
                      <a:lnTo>
                        <a:pt x="29" y="22"/>
                      </a:lnTo>
                      <a:lnTo>
                        <a:pt x="57" y="0"/>
                      </a:lnTo>
                      <a:lnTo>
                        <a:pt x="60" y="17"/>
                      </a:lnTo>
                      <a:lnTo>
                        <a:pt x="40" y="39"/>
                      </a:lnTo>
                      <a:lnTo>
                        <a:pt x="36" y="63"/>
                      </a:lnTo>
                      <a:lnTo>
                        <a:pt x="26" y="66"/>
                      </a:lnTo>
                      <a:lnTo>
                        <a:pt x="17" y="73"/>
                      </a:lnTo>
                      <a:lnTo>
                        <a:pt x="16" y="90"/>
                      </a:lnTo>
                      <a:lnTo>
                        <a:pt x="1" y="9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16"/>
                <p:cNvSpPr>
                  <a:spLocks/>
                </p:cNvSpPr>
                <p:nvPr userDrawn="1"/>
              </p:nvSpPr>
              <p:spPr bwMode="auto">
                <a:xfrm>
                  <a:off x="7258051" y="3683001"/>
                  <a:ext cx="60325" cy="114300"/>
                </a:xfrm>
                <a:custGeom>
                  <a:avLst/>
                  <a:gdLst/>
                  <a:ahLst/>
                  <a:cxnLst>
                    <a:cxn ang="0">
                      <a:pos x="14" y="72"/>
                    </a:cxn>
                    <a:cxn ang="0">
                      <a:pos x="38" y="65"/>
                    </a:cxn>
                    <a:cxn ang="0">
                      <a:pos x="22" y="21"/>
                    </a:cxn>
                    <a:cxn ang="0">
                      <a:pos x="30" y="7"/>
                    </a:cxn>
                    <a:cxn ang="0">
                      <a:pos x="19" y="10"/>
                    </a:cxn>
                    <a:cxn ang="0">
                      <a:pos x="22" y="1"/>
                    </a:cxn>
                    <a:cxn ang="0">
                      <a:pos x="9" y="0"/>
                    </a:cxn>
                    <a:cxn ang="0">
                      <a:pos x="9" y="25"/>
                    </a:cxn>
                    <a:cxn ang="0">
                      <a:pos x="14" y="36"/>
                    </a:cxn>
                    <a:cxn ang="0">
                      <a:pos x="4" y="54"/>
                    </a:cxn>
                    <a:cxn ang="0">
                      <a:pos x="12" y="57"/>
                    </a:cxn>
                    <a:cxn ang="0">
                      <a:pos x="0" y="72"/>
                    </a:cxn>
                    <a:cxn ang="0">
                      <a:pos x="14" y="72"/>
                    </a:cxn>
                  </a:cxnLst>
                  <a:rect l="0" t="0" r="r" b="b"/>
                  <a:pathLst>
                    <a:path w="38" h="72">
                      <a:moveTo>
                        <a:pt x="14" y="72"/>
                      </a:moveTo>
                      <a:lnTo>
                        <a:pt x="38" y="65"/>
                      </a:lnTo>
                      <a:lnTo>
                        <a:pt x="22" y="21"/>
                      </a:lnTo>
                      <a:lnTo>
                        <a:pt x="30" y="7"/>
                      </a:lnTo>
                      <a:lnTo>
                        <a:pt x="19" y="10"/>
                      </a:lnTo>
                      <a:lnTo>
                        <a:pt x="22" y="1"/>
                      </a:lnTo>
                      <a:lnTo>
                        <a:pt x="9" y="0"/>
                      </a:lnTo>
                      <a:lnTo>
                        <a:pt x="9" y="25"/>
                      </a:lnTo>
                      <a:lnTo>
                        <a:pt x="14" y="36"/>
                      </a:lnTo>
                      <a:lnTo>
                        <a:pt x="4" y="54"/>
                      </a:lnTo>
                      <a:lnTo>
                        <a:pt x="12" y="57"/>
                      </a:lnTo>
                      <a:lnTo>
                        <a:pt x="0" y="72"/>
                      </a:lnTo>
                      <a:lnTo>
                        <a:pt x="14" y="72"/>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23"/>
                <p:cNvSpPr>
                  <a:spLocks/>
                </p:cNvSpPr>
                <p:nvPr userDrawn="1"/>
              </p:nvSpPr>
              <p:spPr bwMode="auto">
                <a:xfrm>
                  <a:off x="9393238" y="5130801"/>
                  <a:ext cx="20638" cy="22225"/>
                </a:xfrm>
                <a:custGeom>
                  <a:avLst/>
                  <a:gdLst/>
                  <a:ahLst/>
                  <a:cxnLst>
                    <a:cxn ang="0">
                      <a:pos x="7" y="14"/>
                    </a:cxn>
                    <a:cxn ang="0">
                      <a:pos x="13" y="10"/>
                    </a:cxn>
                    <a:cxn ang="0">
                      <a:pos x="10" y="1"/>
                    </a:cxn>
                    <a:cxn ang="0">
                      <a:pos x="0" y="0"/>
                    </a:cxn>
                    <a:cxn ang="0">
                      <a:pos x="2" y="9"/>
                    </a:cxn>
                    <a:cxn ang="0">
                      <a:pos x="1" y="13"/>
                    </a:cxn>
                    <a:cxn ang="0">
                      <a:pos x="7" y="14"/>
                    </a:cxn>
                  </a:cxnLst>
                  <a:rect l="0" t="0" r="r" b="b"/>
                  <a:pathLst>
                    <a:path w="13" h="14">
                      <a:moveTo>
                        <a:pt x="7" y="14"/>
                      </a:moveTo>
                      <a:lnTo>
                        <a:pt x="13" y="10"/>
                      </a:lnTo>
                      <a:lnTo>
                        <a:pt x="10" y="1"/>
                      </a:lnTo>
                      <a:lnTo>
                        <a:pt x="0" y="0"/>
                      </a:lnTo>
                      <a:lnTo>
                        <a:pt x="2" y="9"/>
                      </a:lnTo>
                      <a:lnTo>
                        <a:pt x="1" y="13"/>
                      </a:lnTo>
                      <a:lnTo>
                        <a:pt x="7" y="14"/>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noFill/>
                  </a:endParaRPr>
                </a:p>
              </p:txBody>
            </p:sp>
            <p:sp>
              <p:nvSpPr>
                <p:cNvPr id="209" name="Freeform 17"/>
                <p:cNvSpPr>
                  <a:spLocks/>
                </p:cNvSpPr>
                <p:nvPr userDrawn="1"/>
              </p:nvSpPr>
              <p:spPr bwMode="auto">
                <a:xfrm>
                  <a:off x="7213601" y="3740151"/>
                  <a:ext cx="44450" cy="41275"/>
                </a:xfrm>
                <a:custGeom>
                  <a:avLst/>
                  <a:gdLst/>
                  <a:ahLst/>
                  <a:cxnLst>
                    <a:cxn ang="0">
                      <a:pos x="20" y="3"/>
                    </a:cxn>
                    <a:cxn ang="0">
                      <a:pos x="28" y="9"/>
                    </a:cxn>
                    <a:cxn ang="0">
                      <a:pos x="22" y="23"/>
                    </a:cxn>
                    <a:cxn ang="0">
                      <a:pos x="3" y="26"/>
                    </a:cxn>
                    <a:cxn ang="0">
                      <a:pos x="1" y="19"/>
                    </a:cxn>
                    <a:cxn ang="0">
                      <a:pos x="5" y="16"/>
                    </a:cxn>
                    <a:cxn ang="0">
                      <a:pos x="0" y="13"/>
                    </a:cxn>
                    <a:cxn ang="0">
                      <a:pos x="1" y="6"/>
                    </a:cxn>
                    <a:cxn ang="0">
                      <a:pos x="7" y="6"/>
                    </a:cxn>
                    <a:cxn ang="0">
                      <a:pos x="11" y="0"/>
                    </a:cxn>
                    <a:cxn ang="0">
                      <a:pos x="17" y="0"/>
                    </a:cxn>
                    <a:cxn ang="0">
                      <a:pos x="20" y="3"/>
                    </a:cxn>
                  </a:cxnLst>
                  <a:rect l="0" t="0" r="r" b="b"/>
                  <a:pathLst>
                    <a:path w="28" h="26">
                      <a:moveTo>
                        <a:pt x="20" y="3"/>
                      </a:moveTo>
                      <a:lnTo>
                        <a:pt x="28" y="9"/>
                      </a:lnTo>
                      <a:lnTo>
                        <a:pt x="22" y="23"/>
                      </a:lnTo>
                      <a:lnTo>
                        <a:pt x="3" y="26"/>
                      </a:lnTo>
                      <a:lnTo>
                        <a:pt x="1" y="19"/>
                      </a:lnTo>
                      <a:lnTo>
                        <a:pt x="5" y="16"/>
                      </a:lnTo>
                      <a:lnTo>
                        <a:pt x="0" y="13"/>
                      </a:lnTo>
                      <a:lnTo>
                        <a:pt x="1" y="6"/>
                      </a:lnTo>
                      <a:lnTo>
                        <a:pt x="7" y="6"/>
                      </a:lnTo>
                      <a:lnTo>
                        <a:pt x="11" y="0"/>
                      </a:lnTo>
                      <a:lnTo>
                        <a:pt x="17" y="0"/>
                      </a:lnTo>
                      <a:lnTo>
                        <a:pt x="20" y="3"/>
                      </a:lnTo>
                      <a:close/>
                    </a:path>
                  </a:pathLst>
                </a:custGeom>
                <a:grp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8" name="Freeform 19"/>
              <p:cNvSpPr>
                <a:spLocks/>
              </p:cNvSpPr>
              <p:nvPr userDrawn="1"/>
            </p:nvSpPr>
            <p:spPr bwMode="auto">
              <a:xfrm>
                <a:off x="8873856" y="4479060"/>
                <a:ext cx="51328" cy="74792"/>
              </a:xfrm>
              <a:custGeom>
                <a:avLst/>
                <a:gdLst/>
                <a:ahLst/>
                <a:cxnLst>
                  <a:cxn ang="0">
                    <a:pos x="0" y="0"/>
                  </a:cxn>
                  <a:cxn ang="0">
                    <a:pos x="17" y="0"/>
                  </a:cxn>
                  <a:cxn ang="0">
                    <a:pos x="18" y="14"/>
                  </a:cxn>
                  <a:cxn ang="0">
                    <a:pos x="18" y="25"/>
                  </a:cxn>
                  <a:cxn ang="0">
                    <a:pos x="30" y="31"/>
                  </a:cxn>
                  <a:cxn ang="0">
                    <a:pos x="35" y="40"/>
                  </a:cxn>
                  <a:cxn ang="0">
                    <a:pos x="29" y="51"/>
                  </a:cxn>
                  <a:cxn ang="0">
                    <a:pos x="15" y="50"/>
                  </a:cxn>
                  <a:cxn ang="0">
                    <a:pos x="6" y="40"/>
                  </a:cxn>
                  <a:cxn ang="0">
                    <a:pos x="15" y="37"/>
                  </a:cxn>
                  <a:cxn ang="0">
                    <a:pos x="14" y="27"/>
                  </a:cxn>
                  <a:cxn ang="0">
                    <a:pos x="5" y="20"/>
                  </a:cxn>
                  <a:cxn ang="0">
                    <a:pos x="0" y="0"/>
                  </a:cxn>
                </a:cxnLst>
                <a:rect l="0" t="0" r="r" b="b"/>
                <a:pathLst>
                  <a:path w="35" h="51">
                    <a:moveTo>
                      <a:pt x="0" y="0"/>
                    </a:moveTo>
                    <a:lnTo>
                      <a:pt x="17" y="0"/>
                    </a:lnTo>
                    <a:lnTo>
                      <a:pt x="18" y="14"/>
                    </a:lnTo>
                    <a:lnTo>
                      <a:pt x="18" y="25"/>
                    </a:lnTo>
                    <a:lnTo>
                      <a:pt x="30" y="31"/>
                    </a:lnTo>
                    <a:lnTo>
                      <a:pt x="35" y="40"/>
                    </a:lnTo>
                    <a:lnTo>
                      <a:pt x="29" y="51"/>
                    </a:lnTo>
                    <a:lnTo>
                      <a:pt x="15" y="50"/>
                    </a:lnTo>
                    <a:lnTo>
                      <a:pt x="6" y="40"/>
                    </a:lnTo>
                    <a:lnTo>
                      <a:pt x="15" y="37"/>
                    </a:lnTo>
                    <a:lnTo>
                      <a:pt x="14" y="27"/>
                    </a:lnTo>
                    <a:lnTo>
                      <a:pt x="5" y="20"/>
                    </a:lnTo>
                    <a:lnTo>
                      <a:pt x="0"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21"/>
              <p:cNvSpPr>
                <a:spLocks/>
              </p:cNvSpPr>
              <p:nvPr userDrawn="1"/>
            </p:nvSpPr>
            <p:spPr bwMode="auto">
              <a:xfrm>
                <a:off x="8966245" y="4218023"/>
                <a:ext cx="24931" cy="43995"/>
              </a:xfrm>
              <a:custGeom>
                <a:avLst/>
                <a:gdLst/>
                <a:ahLst/>
                <a:cxnLst>
                  <a:cxn ang="0">
                    <a:pos x="15" y="30"/>
                  </a:cxn>
                  <a:cxn ang="0">
                    <a:pos x="6" y="16"/>
                  </a:cxn>
                  <a:cxn ang="0">
                    <a:pos x="0" y="7"/>
                  </a:cxn>
                  <a:cxn ang="0">
                    <a:pos x="7" y="0"/>
                  </a:cxn>
                  <a:cxn ang="0">
                    <a:pos x="17" y="8"/>
                  </a:cxn>
                  <a:cxn ang="0">
                    <a:pos x="15" y="30"/>
                  </a:cxn>
                </a:cxnLst>
                <a:rect l="0" t="0" r="r" b="b"/>
                <a:pathLst>
                  <a:path w="17" h="30">
                    <a:moveTo>
                      <a:pt x="15" y="30"/>
                    </a:moveTo>
                    <a:lnTo>
                      <a:pt x="6" y="16"/>
                    </a:lnTo>
                    <a:lnTo>
                      <a:pt x="0" y="7"/>
                    </a:lnTo>
                    <a:lnTo>
                      <a:pt x="7" y="0"/>
                    </a:lnTo>
                    <a:lnTo>
                      <a:pt x="17" y="8"/>
                    </a:lnTo>
                    <a:lnTo>
                      <a:pt x="15" y="3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Oval 68"/>
              <p:cNvSpPr>
                <a:spLocks noChangeArrowheads="1"/>
              </p:cNvSpPr>
              <p:nvPr userDrawn="1"/>
            </p:nvSpPr>
            <p:spPr bwMode="auto">
              <a:xfrm>
                <a:off x="8848925" y="4398402"/>
                <a:ext cx="29330" cy="30797"/>
              </a:xfrm>
              <a:prstGeom prst="ellipse">
                <a:avLst/>
              </a:prstGeom>
              <a:noFill/>
              <a:ln w="9525">
                <a:solidFill>
                  <a:schemeClr val="bg1">
                    <a:lumMod val="85000"/>
                  </a:schemeClr>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18"/>
              <p:cNvSpPr>
                <a:spLocks/>
              </p:cNvSpPr>
              <p:nvPr userDrawn="1"/>
            </p:nvSpPr>
            <p:spPr bwMode="auto">
              <a:xfrm>
                <a:off x="8841593" y="4394003"/>
                <a:ext cx="32263" cy="27864"/>
              </a:xfrm>
              <a:custGeom>
                <a:avLst/>
                <a:gdLst/>
                <a:ahLst/>
                <a:cxnLst>
                  <a:cxn ang="0">
                    <a:pos x="9" y="0"/>
                  </a:cxn>
                  <a:cxn ang="0">
                    <a:pos x="0" y="15"/>
                  </a:cxn>
                  <a:cxn ang="0">
                    <a:pos x="11" y="19"/>
                  </a:cxn>
                  <a:cxn ang="0">
                    <a:pos x="22" y="17"/>
                  </a:cxn>
                  <a:cxn ang="0">
                    <a:pos x="9" y="0"/>
                  </a:cxn>
                </a:cxnLst>
                <a:rect l="0" t="0" r="r" b="b"/>
                <a:pathLst>
                  <a:path w="22" h="19">
                    <a:moveTo>
                      <a:pt x="9" y="0"/>
                    </a:moveTo>
                    <a:lnTo>
                      <a:pt x="0" y="15"/>
                    </a:lnTo>
                    <a:lnTo>
                      <a:pt x="11" y="19"/>
                    </a:lnTo>
                    <a:lnTo>
                      <a:pt x="22" y="17"/>
                    </a:lnTo>
                    <a:lnTo>
                      <a:pt x="9" y="0"/>
                    </a:lnTo>
                    <a:close/>
                  </a:path>
                </a:pathLst>
              </a:custGeom>
              <a:noFill/>
              <a:ln w="4763" cap="rnd">
                <a:solidFill>
                  <a:schemeClr val="bg1">
                    <a:lumMod val="8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8" name="Group 77"/>
            <p:cNvGrpSpPr/>
            <p:nvPr userDrawn="1"/>
          </p:nvGrpSpPr>
          <p:grpSpPr>
            <a:xfrm>
              <a:off x="6087506" y="3983383"/>
              <a:ext cx="3425744" cy="1287587"/>
              <a:chOff x="6087506" y="3983383"/>
              <a:chExt cx="3425744" cy="1287587"/>
            </a:xfrm>
            <a:solidFill>
              <a:schemeClr val="accent6"/>
            </a:solidFill>
          </p:grpSpPr>
          <p:sp>
            <p:nvSpPr>
              <p:cNvPr id="79" name="Oval 26"/>
              <p:cNvSpPr>
                <a:spLocks noChangeArrowheads="1"/>
              </p:cNvSpPr>
              <p:nvPr userDrawn="1"/>
            </p:nvSpPr>
            <p:spPr bwMode="auto">
              <a:xfrm>
                <a:off x="6496659" y="4839819"/>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Oval 27"/>
              <p:cNvSpPr>
                <a:spLocks noChangeArrowheads="1"/>
              </p:cNvSpPr>
              <p:nvPr userDrawn="1"/>
            </p:nvSpPr>
            <p:spPr bwMode="auto">
              <a:xfrm>
                <a:off x="6437999" y="460224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Oval 28"/>
              <p:cNvSpPr>
                <a:spLocks noChangeArrowheads="1"/>
              </p:cNvSpPr>
              <p:nvPr userDrawn="1"/>
            </p:nvSpPr>
            <p:spPr bwMode="auto">
              <a:xfrm>
                <a:off x="9114362" y="503779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Oval 29"/>
              <p:cNvSpPr>
                <a:spLocks noChangeArrowheads="1"/>
              </p:cNvSpPr>
              <p:nvPr userDrawn="1"/>
            </p:nvSpPr>
            <p:spPr bwMode="auto">
              <a:xfrm>
                <a:off x="9483920" y="524017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Oval 30"/>
              <p:cNvSpPr>
                <a:spLocks noChangeArrowheads="1"/>
              </p:cNvSpPr>
              <p:nvPr userDrawn="1"/>
            </p:nvSpPr>
            <p:spPr bwMode="auto">
              <a:xfrm>
                <a:off x="8816662" y="466090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Oval 31"/>
              <p:cNvSpPr>
                <a:spLocks noChangeArrowheads="1"/>
              </p:cNvSpPr>
              <p:nvPr userDrawn="1"/>
            </p:nvSpPr>
            <p:spPr bwMode="auto">
              <a:xfrm>
                <a:off x="8643615" y="425028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Oval 32"/>
              <p:cNvSpPr>
                <a:spLocks noChangeArrowheads="1"/>
              </p:cNvSpPr>
              <p:nvPr userDrawn="1"/>
            </p:nvSpPr>
            <p:spPr bwMode="auto">
              <a:xfrm>
                <a:off x="8894387" y="4499591"/>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Oval 33"/>
              <p:cNvSpPr>
                <a:spLocks noChangeArrowheads="1"/>
              </p:cNvSpPr>
              <p:nvPr userDrawn="1"/>
            </p:nvSpPr>
            <p:spPr bwMode="auto">
              <a:xfrm>
                <a:off x="9061568" y="41564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Oval 34"/>
              <p:cNvSpPr>
                <a:spLocks noChangeArrowheads="1"/>
              </p:cNvSpPr>
              <p:nvPr userDrawn="1"/>
            </p:nvSpPr>
            <p:spPr bwMode="auto">
              <a:xfrm>
                <a:off x="8351782" y="4437998"/>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Oval 35"/>
              <p:cNvSpPr>
                <a:spLocks noChangeArrowheads="1"/>
              </p:cNvSpPr>
              <p:nvPr userDrawn="1"/>
            </p:nvSpPr>
            <p:spPr bwMode="auto">
              <a:xfrm>
                <a:off x="8086345" y="4451196"/>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Oval 36"/>
              <p:cNvSpPr>
                <a:spLocks noChangeArrowheads="1"/>
              </p:cNvSpPr>
              <p:nvPr userDrawn="1"/>
            </p:nvSpPr>
            <p:spPr bwMode="auto">
              <a:xfrm>
                <a:off x="7666926" y="503339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Oval 37"/>
              <p:cNvSpPr>
                <a:spLocks noChangeArrowheads="1"/>
              </p:cNvSpPr>
              <p:nvPr userDrawn="1"/>
            </p:nvSpPr>
            <p:spPr bwMode="auto">
              <a:xfrm>
                <a:off x="7436686" y="4118301"/>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Oval 38"/>
              <p:cNvSpPr>
                <a:spLocks noChangeArrowheads="1"/>
              </p:cNvSpPr>
              <p:nvPr userDrawn="1"/>
            </p:nvSpPr>
            <p:spPr bwMode="auto">
              <a:xfrm>
                <a:off x="7376559" y="410363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Oval 39"/>
              <p:cNvSpPr>
                <a:spLocks noChangeArrowheads="1"/>
              </p:cNvSpPr>
              <p:nvPr userDrawn="1"/>
            </p:nvSpPr>
            <p:spPr bwMode="auto">
              <a:xfrm>
                <a:off x="7556939" y="407723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Oval 40"/>
              <p:cNvSpPr>
                <a:spLocks noChangeArrowheads="1"/>
              </p:cNvSpPr>
              <p:nvPr userDrawn="1"/>
            </p:nvSpPr>
            <p:spPr bwMode="auto">
              <a:xfrm>
                <a:off x="7457217" y="417549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Oval 41"/>
              <p:cNvSpPr>
                <a:spLocks noChangeArrowheads="1"/>
              </p:cNvSpPr>
              <p:nvPr userDrawn="1"/>
            </p:nvSpPr>
            <p:spPr bwMode="auto">
              <a:xfrm>
                <a:off x="7549606" y="416962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Oval 42"/>
              <p:cNvSpPr>
                <a:spLocks noChangeArrowheads="1"/>
              </p:cNvSpPr>
              <p:nvPr userDrawn="1"/>
            </p:nvSpPr>
            <p:spPr bwMode="auto">
              <a:xfrm>
                <a:off x="7568671" y="413589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Oval 43"/>
              <p:cNvSpPr>
                <a:spLocks noChangeArrowheads="1"/>
              </p:cNvSpPr>
              <p:nvPr userDrawn="1"/>
            </p:nvSpPr>
            <p:spPr bwMode="auto">
              <a:xfrm>
                <a:off x="7405889" y="4247353"/>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Oval 44"/>
              <p:cNvSpPr>
                <a:spLocks noChangeArrowheads="1"/>
              </p:cNvSpPr>
              <p:nvPr userDrawn="1"/>
            </p:nvSpPr>
            <p:spPr bwMode="auto">
              <a:xfrm>
                <a:off x="7351629" y="4357340"/>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Oval 45"/>
              <p:cNvSpPr>
                <a:spLocks noChangeArrowheads="1"/>
              </p:cNvSpPr>
              <p:nvPr userDrawn="1"/>
            </p:nvSpPr>
            <p:spPr bwMode="auto">
              <a:xfrm>
                <a:off x="7561338" y="423415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Oval 46"/>
              <p:cNvSpPr>
                <a:spLocks noChangeArrowheads="1"/>
              </p:cNvSpPr>
              <p:nvPr userDrawn="1"/>
            </p:nvSpPr>
            <p:spPr bwMode="auto">
              <a:xfrm>
                <a:off x="7592135" y="4171095"/>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Oval 47"/>
              <p:cNvSpPr>
                <a:spLocks noChangeArrowheads="1"/>
              </p:cNvSpPr>
              <p:nvPr userDrawn="1"/>
            </p:nvSpPr>
            <p:spPr bwMode="auto">
              <a:xfrm>
                <a:off x="7627331" y="4152030"/>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Oval 48"/>
              <p:cNvSpPr>
                <a:spLocks noChangeArrowheads="1"/>
              </p:cNvSpPr>
              <p:nvPr userDrawn="1"/>
            </p:nvSpPr>
            <p:spPr bwMode="auto">
              <a:xfrm>
                <a:off x="7627331" y="4190159"/>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Oval 49"/>
              <p:cNvSpPr>
                <a:spLocks noChangeArrowheads="1"/>
              </p:cNvSpPr>
              <p:nvPr userDrawn="1"/>
            </p:nvSpPr>
            <p:spPr bwMode="auto">
              <a:xfrm>
                <a:off x="7707988" y="423268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Oval 50"/>
              <p:cNvSpPr>
                <a:spLocks noChangeArrowheads="1"/>
              </p:cNvSpPr>
              <p:nvPr userDrawn="1"/>
            </p:nvSpPr>
            <p:spPr bwMode="auto">
              <a:xfrm>
                <a:off x="7669859" y="4209224"/>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Oval 51"/>
              <p:cNvSpPr>
                <a:spLocks noChangeArrowheads="1"/>
              </p:cNvSpPr>
              <p:nvPr userDrawn="1"/>
            </p:nvSpPr>
            <p:spPr bwMode="auto">
              <a:xfrm>
                <a:off x="7659594" y="411243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Oval 52"/>
              <p:cNvSpPr>
                <a:spLocks noChangeArrowheads="1"/>
              </p:cNvSpPr>
              <p:nvPr userDrawn="1"/>
            </p:nvSpPr>
            <p:spPr bwMode="auto">
              <a:xfrm>
                <a:off x="7707988" y="4191626"/>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Oval 53"/>
              <p:cNvSpPr>
                <a:spLocks noChangeArrowheads="1"/>
              </p:cNvSpPr>
              <p:nvPr userDrawn="1"/>
            </p:nvSpPr>
            <p:spPr bwMode="auto">
              <a:xfrm>
                <a:off x="7665460" y="4157896"/>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Oval 54"/>
              <p:cNvSpPr>
                <a:spLocks noChangeArrowheads="1"/>
              </p:cNvSpPr>
              <p:nvPr userDrawn="1"/>
            </p:nvSpPr>
            <p:spPr bwMode="auto">
              <a:xfrm>
                <a:off x="7360428" y="4253219"/>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Oval 55"/>
              <p:cNvSpPr>
                <a:spLocks noChangeArrowheads="1"/>
              </p:cNvSpPr>
              <p:nvPr userDrawn="1"/>
            </p:nvSpPr>
            <p:spPr bwMode="auto">
              <a:xfrm>
                <a:off x="6597848" y="3983383"/>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Oval 56"/>
              <p:cNvSpPr>
                <a:spLocks noChangeArrowheads="1"/>
              </p:cNvSpPr>
              <p:nvPr userDrawn="1"/>
            </p:nvSpPr>
            <p:spPr bwMode="auto">
              <a:xfrm>
                <a:off x="6143233" y="4068440"/>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Oval 57"/>
              <p:cNvSpPr>
                <a:spLocks noChangeArrowheads="1"/>
              </p:cNvSpPr>
              <p:nvPr userDrawn="1"/>
            </p:nvSpPr>
            <p:spPr bwMode="auto">
              <a:xfrm>
                <a:off x="6087506" y="4358807"/>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Oval 58"/>
              <p:cNvSpPr>
                <a:spLocks noChangeArrowheads="1"/>
              </p:cNvSpPr>
              <p:nvPr userDrawn="1"/>
            </p:nvSpPr>
            <p:spPr bwMode="auto">
              <a:xfrm>
                <a:off x="6251754" y="4467328"/>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Oval 59"/>
              <p:cNvSpPr>
                <a:spLocks noChangeArrowheads="1"/>
              </p:cNvSpPr>
              <p:nvPr userDrawn="1"/>
            </p:nvSpPr>
            <p:spPr bwMode="auto">
              <a:xfrm>
                <a:off x="6709302" y="4745963"/>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Oval 60"/>
              <p:cNvSpPr>
                <a:spLocks noChangeArrowheads="1"/>
              </p:cNvSpPr>
              <p:nvPr userDrawn="1"/>
            </p:nvSpPr>
            <p:spPr bwMode="auto">
              <a:xfrm>
                <a:off x="6565585" y="5001134"/>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Oval 61"/>
              <p:cNvSpPr>
                <a:spLocks noChangeArrowheads="1"/>
              </p:cNvSpPr>
              <p:nvPr userDrawn="1"/>
            </p:nvSpPr>
            <p:spPr bwMode="auto">
              <a:xfrm>
                <a:off x="7537874" y="4128566"/>
                <a:ext cx="30797"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Oval 62"/>
              <p:cNvSpPr>
                <a:spLocks noChangeArrowheads="1"/>
              </p:cNvSpPr>
              <p:nvPr userDrawn="1"/>
            </p:nvSpPr>
            <p:spPr bwMode="auto">
              <a:xfrm>
                <a:off x="7520276" y="398778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Oval 63"/>
              <p:cNvSpPr>
                <a:spLocks noChangeArrowheads="1"/>
              </p:cNvSpPr>
              <p:nvPr userDrawn="1"/>
            </p:nvSpPr>
            <p:spPr bwMode="auto">
              <a:xfrm>
                <a:off x="7574537" y="4002447"/>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Oval 64"/>
              <p:cNvSpPr>
                <a:spLocks noChangeArrowheads="1"/>
              </p:cNvSpPr>
              <p:nvPr userDrawn="1"/>
            </p:nvSpPr>
            <p:spPr bwMode="auto">
              <a:xfrm>
                <a:off x="7688924" y="3990715"/>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Oval 65"/>
              <p:cNvSpPr>
                <a:spLocks noChangeArrowheads="1"/>
              </p:cNvSpPr>
              <p:nvPr userDrawn="1"/>
            </p:nvSpPr>
            <p:spPr bwMode="auto">
              <a:xfrm>
                <a:off x="7595068" y="411830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Oval 66"/>
              <p:cNvSpPr>
                <a:spLocks noChangeArrowheads="1"/>
              </p:cNvSpPr>
              <p:nvPr userDrawn="1"/>
            </p:nvSpPr>
            <p:spPr bwMode="auto">
              <a:xfrm>
                <a:off x="8692010" y="4637442"/>
                <a:ext cx="29330"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Oval 67"/>
              <p:cNvSpPr>
                <a:spLocks noChangeArrowheads="1"/>
              </p:cNvSpPr>
              <p:nvPr userDrawn="1"/>
            </p:nvSpPr>
            <p:spPr bwMode="auto">
              <a:xfrm>
                <a:off x="8724273" y="4525988"/>
                <a:ext cx="30797" cy="307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Oval 69"/>
              <p:cNvSpPr>
                <a:spLocks noChangeArrowheads="1"/>
              </p:cNvSpPr>
              <p:nvPr userDrawn="1"/>
            </p:nvSpPr>
            <p:spPr bwMode="auto">
              <a:xfrm>
                <a:off x="8001288" y="4436531"/>
                <a:ext cx="29330" cy="2933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73" name="Rectangle 9"/>
          <p:cNvSpPr>
            <a:spLocks noChangeArrowheads="1"/>
          </p:cNvSpPr>
          <p:nvPr userDrawn="1">
            <p:custDataLst>
              <p:tags r:id="rId3"/>
            </p:custDataLst>
          </p:nvPr>
        </p:nvSpPr>
        <p:spPr bwMode="gray">
          <a:xfrm>
            <a:off x="1117966" y="3617152"/>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solidFill>
              <a:schemeClr val="accent2">
                <a:lumMod val="60000"/>
                <a:lumOff val="40000"/>
              </a:schemeClr>
            </a:solidFill>
            <a:prstDash val="solid"/>
            <a:round/>
          </a:ln>
          <a:effectLst/>
        </p:spPr>
        <p:txBody>
          <a:bodyPr wrap="square" lIns="359907" tIns="50938" rIns="215944" bIns="143963" rtlCol="0" anchor="b"/>
          <a:lstStyle/>
          <a:p>
            <a:pPr marL="0" marR="0" indent="0" algn="just" defTabSz="1042699" rtl="0" eaLnBrk="1" fontAlgn="auto" latinLnBrk="0" hangingPunct="1">
              <a:lnSpc>
                <a:spcPct val="100000"/>
              </a:lnSpc>
              <a:spcBef>
                <a:spcPts val="0"/>
              </a:spcBef>
              <a:spcAft>
                <a:spcPts val="60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algn="just">
              <a:spcBef>
                <a:spcPts val="600"/>
              </a:spcBef>
              <a:spcAft>
                <a:spcPts val="0"/>
              </a:spcAft>
            </a:pPr>
            <a:r>
              <a:rPr lang="en-US" sz="1000" kern="1200" dirty="0">
                <a:solidFill>
                  <a:schemeClr val="bg1"/>
                </a:solidFill>
                <a:latin typeface="Arial" pitchFamily="34" charset="0"/>
                <a:ea typeface="+mn-ea"/>
                <a:cs typeface="Arial" pitchFamily="34" charset="0"/>
              </a:rPr>
              <a:t>Now with 180,000 people in over 40 countries, Capgemini is one of the world's foremost providers of consulting, technology and outsourcing services.</a:t>
            </a:r>
            <a:r>
              <a:rPr lang="fr-FR" sz="1000" kern="1200" dirty="0">
                <a:solidFill>
                  <a:schemeClr val="bg1"/>
                </a:solidFill>
                <a:latin typeface="Arial" pitchFamily="34" charset="0"/>
                <a:ea typeface="+mn-ea"/>
                <a:cs typeface="Arial" pitchFamily="34" charset="0"/>
              </a:rPr>
              <a:t> </a:t>
            </a:r>
            <a:r>
              <a:rPr lang="en-US" sz="1000" kern="1200" dirty="0">
                <a:solidFill>
                  <a:schemeClr val="bg1"/>
                </a:solidFill>
                <a:latin typeface="Arial" pitchFamily="34" charset="0"/>
                <a:ea typeface="+mn-ea"/>
                <a:cs typeface="Arial" pitchFamily="34" charset="0"/>
              </a:rPr>
              <a:t>The Group reported 2014 global revenues of EUR 10.573 billion.</a:t>
            </a:r>
          </a:p>
          <a:p>
            <a:pPr algn="just">
              <a:spcBef>
                <a:spcPts val="600"/>
              </a:spcBef>
              <a:spcAft>
                <a:spcPts val="0"/>
              </a:spcAft>
            </a:pPr>
            <a:r>
              <a:rPr lang="en-US" sz="1000" kern="1200" dirty="0">
                <a:solidFill>
                  <a:schemeClr val="bg1"/>
                </a:solidFill>
                <a:latin typeface="Arial" pitchFamily="34" charset="0"/>
                <a:ea typeface="+mn-ea"/>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1000" u="sng" kern="1200" dirty="0">
                <a:solidFill>
                  <a:schemeClr val="bg1"/>
                </a:solidFill>
                <a:latin typeface="Arial" pitchFamily="34" charset="0"/>
                <a:ea typeface="+mn-ea"/>
                <a:cs typeface="Arial" pitchFamily="34" charset="0"/>
                <a:hlinkClick r:id="rId7"/>
              </a:rPr>
              <a:t>the Collaborative Business Experience™</a:t>
            </a:r>
            <a:r>
              <a:rPr lang="en-US" sz="1000" kern="1200" dirty="0">
                <a:solidFill>
                  <a:schemeClr val="bg1"/>
                </a:solidFill>
                <a:latin typeface="Arial" pitchFamily="34" charset="0"/>
                <a:ea typeface="+mn-ea"/>
                <a:cs typeface="Arial" pitchFamily="34" charset="0"/>
              </a:rPr>
              <a:t>, and draws on </a:t>
            </a:r>
            <a:r>
              <a:rPr lang="en-US" sz="1000" u="sng" kern="1200" dirty="0">
                <a:solidFill>
                  <a:schemeClr val="bg1"/>
                </a:solidFill>
                <a:latin typeface="Arial" pitchFamily="34" charset="0"/>
                <a:ea typeface="+mn-ea"/>
                <a:cs typeface="Arial" pitchFamily="34" charset="0"/>
                <a:hlinkClick r:id="rId8"/>
              </a:rPr>
              <a:t>Rightshore</a:t>
            </a:r>
            <a:r>
              <a:rPr lang="en-US" sz="1000" b="1" u="sng" kern="1200" baseline="30000" dirty="0">
                <a:solidFill>
                  <a:schemeClr val="bg1"/>
                </a:solidFill>
                <a:latin typeface="Arial" pitchFamily="34" charset="0"/>
                <a:ea typeface="+mn-ea"/>
                <a:cs typeface="Arial" pitchFamily="34" charset="0"/>
                <a:hlinkClick r:id="rId8"/>
              </a:rPr>
              <a:t>®</a:t>
            </a:r>
            <a:r>
              <a:rPr lang="en-US" sz="1000" kern="1200" dirty="0">
                <a:solidFill>
                  <a:schemeClr val="bg1"/>
                </a:solidFill>
                <a:latin typeface="Arial" pitchFamily="34" charset="0"/>
                <a:ea typeface="+mn-ea"/>
                <a:cs typeface="Arial" pitchFamily="34" charset="0"/>
              </a:rPr>
              <a:t>, its worldwide delivery model.</a:t>
            </a:r>
          </a:p>
          <a:p>
            <a:pPr marL="0" indent="0" algn="just">
              <a:spcBef>
                <a:spcPts val="600"/>
              </a:spcBef>
            </a:pPr>
            <a:r>
              <a:rPr lang="en-US" sz="1000" dirty="0">
                <a:solidFill>
                  <a:schemeClr val="bg1"/>
                </a:solidFill>
                <a:latin typeface="Arial" pitchFamily="34" charset="0"/>
                <a:cs typeface="Arial" pitchFamily="34" charset="0"/>
              </a:rPr>
              <a:t>Learn more about us at </a:t>
            </a:r>
            <a:r>
              <a:rPr lang="en-US" sz="1000" b="1" dirty="0">
                <a:solidFill>
                  <a:schemeClr val="bg1"/>
                </a:solidFill>
                <a:latin typeface="Arial" pitchFamily="34" charset="0"/>
                <a:cs typeface="Arial" pitchFamily="34" charset="0"/>
                <a:hlinkClick r:id="rId9"/>
              </a:rPr>
              <a:t>www.capgemini.com</a:t>
            </a:r>
            <a:r>
              <a:rPr lang="en-US" sz="1000" dirty="0">
                <a:solidFill>
                  <a:schemeClr val="bg1"/>
                </a:solidFill>
                <a:latin typeface="Arial" pitchFamily="34" charset="0"/>
                <a:cs typeface="Arial" pitchFamily="34" charset="0"/>
              </a:rPr>
              <a:t>.</a:t>
            </a:r>
          </a:p>
        </p:txBody>
      </p:sp>
      <p:pic>
        <p:nvPicPr>
          <p:cNvPr id="74" name="Image 337" descr="CBE_Label_ppt.png"/>
          <p:cNvPicPr>
            <a:picLocks noChangeAspect="1"/>
          </p:cNvPicPr>
          <p:nvPr userDrawn="1"/>
        </p:nvPicPr>
        <p:blipFill>
          <a:blip r:embed="rId10" cstate="screen"/>
          <a:stretch>
            <a:fillRect/>
          </a:stretch>
        </p:blipFill>
        <p:spPr>
          <a:xfrm>
            <a:off x="867725" y="3468294"/>
            <a:ext cx="519572" cy="52250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 y="3"/>
          <a:ext cx="147061" cy="143985"/>
        </p:xfrm>
        <a:graphic>
          <a:graphicData uri="http://schemas.openxmlformats.org/presentationml/2006/ole">
            <mc:AlternateContent xmlns:mc="http://schemas.openxmlformats.org/markup-compatibility/2006">
              <mc:Choice xmlns:v="urn:schemas-microsoft-com:vml" Requires="v">
                <p:oleObj spid="_x0000_s7170"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 y="3"/>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a:xfrm>
            <a:off x="4" y="1"/>
            <a:ext cx="9905999" cy="897460"/>
          </a:xfrm>
          <a:prstGeom prst="rect">
            <a:avLst/>
          </a:prstGeom>
        </p:spPr>
        <p:txBody>
          <a:bodyPr/>
          <a:lstStyle>
            <a:lvl1pPr>
              <a:defRPr>
                <a:solidFill>
                  <a:schemeClr val="tx1"/>
                </a:solidFill>
              </a:defRPr>
            </a:lvl1pPr>
          </a:lstStyle>
          <a:p>
            <a:r>
              <a:rPr lang="en-US" noProof="0"/>
              <a:t>Click to edit Master title style</a:t>
            </a:r>
            <a:endParaRPr lang="en-US" dirty="0"/>
          </a:p>
        </p:txBody>
      </p:sp>
      <p:sp>
        <p:nvSpPr>
          <p:cNvPr id="3" name="Content Placeholder 2"/>
          <p:cNvSpPr>
            <a:spLocks noGrp="1"/>
          </p:cNvSpPr>
          <p:nvPr>
            <p:ph idx="1"/>
            <p:custDataLst>
              <p:tags r:id="rId4"/>
            </p:custDataLst>
          </p:nvPr>
        </p:nvSpPr>
        <p:spPr>
          <a:xfrm>
            <a:off x="341316" y="1882775"/>
            <a:ext cx="9223376" cy="4384675"/>
          </a:xfrm>
          <a:prstGeom prst="rect">
            <a:avLst/>
          </a:prstGeom>
        </p:spPr>
        <p:txBody>
          <a:bodyPr/>
          <a:lstStyle>
            <a:lvl1pPr>
              <a:defRPr b="0"/>
            </a:lvl1pPr>
            <a:lvl2pPr marL="457083" indent="-223781">
              <a:defRPr/>
            </a:lvl2pPr>
            <a:lvl3pPr>
              <a:defRPr/>
            </a:lvl3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p:txBody>
      </p:sp>
      <p:sp>
        <p:nvSpPr>
          <p:cNvPr id="8" name="Espace réservé du texte 7"/>
          <p:cNvSpPr>
            <a:spLocks noGrp="1"/>
          </p:cNvSpPr>
          <p:nvPr>
            <p:ph type="body" sz="quarter" idx="11"/>
            <p:custDataLst>
              <p:tags r:id="rId5"/>
            </p:custDataLst>
          </p:nvPr>
        </p:nvSpPr>
        <p:spPr>
          <a:xfrm>
            <a:off x="341316" y="1309688"/>
            <a:ext cx="9223376" cy="548640"/>
          </a:xfrm>
          <a:prstGeom prst="rect">
            <a:avLst/>
          </a:prstGeom>
        </p:spPr>
        <p:txBody>
          <a:bodyPr/>
          <a:lstStyle>
            <a:lvl1pPr marL="0" indent="0">
              <a:buNone/>
              <a:defRPr sz="2000" b="1">
                <a:solidFill>
                  <a:srgbClr val="E47E1A"/>
                </a:solidFill>
              </a:defRPr>
            </a:lvl1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194"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a:xfrm>
            <a:off x="4" y="1"/>
            <a:ext cx="9905999" cy="897460"/>
          </a:xfrm>
          <a:prstGeom prst="rect">
            <a:avLst/>
          </a:prstGeom>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p:custDataLst>
              <p:tags r:id="rId4"/>
            </p:custDataLst>
          </p:nvPr>
        </p:nvSpPr>
        <p:spPr>
          <a:xfrm>
            <a:off x="341313" y="1309489"/>
            <a:ext cx="4487862" cy="4939454"/>
          </a:xfrm>
          <a:prstGeom prst="rect">
            <a:avLst/>
          </a:prstGeom>
        </p:spPr>
        <p:txBody>
          <a:bodyPr/>
          <a:lstStyle>
            <a:lvl1pPr>
              <a:defRPr/>
            </a:lvl1pPr>
            <a:lvl2pPr marL="457083" indent="-228541">
              <a:defRPr/>
            </a:lvl2pPr>
            <a:lvl3pPr marL="685623" indent="-228541">
              <a:defRPr/>
            </a:lvl3pPr>
            <a:lvl4pPr>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6" name="Espace réservé du contenu 5"/>
          <p:cNvSpPr>
            <a:spLocks noGrp="1"/>
          </p:cNvSpPr>
          <p:nvPr>
            <p:ph sz="quarter" idx="11"/>
            <p:custDataLst>
              <p:tags r:id="rId5"/>
            </p:custDataLst>
          </p:nvPr>
        </p:nvSpPr>
        <p:spPr>
          <a:xfrm>
            <a:off x="5076828" y="1309688"/>
            <a:ext cx="4487863" cy="4957762"/>
          </a:xfrm>
          <a:prstGeom prst="rect">
            <a:avLst/>
          </a:prstGeom>
        </p:spPr>
        <p:txBody>
          <a:bodyPr/>
          <a:lstStyle>
            <a:lvl1pPr>
              <a:defRPr/>
            </a:lvl1pPr>
            <a:lvl2pPr marL="457083" indent="-228541">
              <a:defRPr/>
            </a:lvl2pPr>
            <a:lvl3pPr>
              <a:defRPr/>
            </a:lvl3pPr>
            <a:lvl4pPr>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218"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a:xfrm>
            <a:off x="4" y="1"/>
            <a:ext cx="9905999" cy="897460"/>
          </a:xfrm>
          <a:prstGeom prst="rect">
            <a:avLst/>
          </a:prstGeom>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p:custDataLst>
              <p:tags r:id="rId4"/>
            </p:custDataLst>
          </p:nvPr>
        </p:nvSpPr>
        <p:spPr>
          <a:xfrm>
            <a:off x="341313" y="1882775"/>
            <a:ext cx="4487862" cy="4384675"/>
          </a:xfrm>
          <a:prstGeom prst="rect">
            <a:avLst/>
          </a:prstGeom>
        </p:spPr>
        <p:txBody>
          <a:bodyPr/>
          <a:lstStyle>
            <a:lvl1pPr>
              <a:defRPr sz="2000"/>
            </a:lvl1pPr>
            <a:lvl2pPr>
              <a:defRPr sz="1800"/>
            </a:lvl2pPr>
            <a:lvl3pPr>
              <a:defRPr sz="1600"/>
            </a:lvl3pPr>
            <a:lvl4pPr>
              <a:defRPr sz="1400"/>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6" name="Espace réservé du contenu 5"/>
          <p:cNvSpPr>
            <a:spLocks noGrp="1"/>
          </p:cNvSpPr>
          <p:nvPr>
            <p:ph sz="quarter" idx="11"/>
            <p:custDataLst>
              <p:tags r:id="rId5"/>
            </p:custDataLst>
          </p:nvPr>
        </p:nvSpPr>
        <p:spPr>
          <a:xfrm>
            <a:off x="5076828" y="1882775"/>
            <a:ext cx="4487863" cy="4384675"/>
          </a:xfrm>
          <a:prstGeom prst="rect">
            <a:avLst/>
          </a:prstGeom>
        </p:spPr>
        <p:txBody>
          <a:bodyPr/>
          <a:lstStyle>
            <a:lvl1pPr>
              <a:defRPr sz="2000"/>
            </a:lvl1pPr>
            <a:lvl2pPr>
              <a:defRPr sz="1800"/>
            </a:lvl2pPr>
            <a:lvl3pPr>
              <a:defRPr sz="1600"/>
            </a:lvl3pPr>
            <a:lvl4pPr>
              <a:defRPr sz="1300"/>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7" name="Espace réservé du texte 6"/>
          <p:cNvSpPr>
            <a:spLocks noGrp="1"/>
          </p:cNvSpPr>
          <p:nvPr>
            <p:ph type="body" sz="quarter" idx="12" hasCustomPrompt="1"/>
            <p:custDataLst>
              <p:tags r:id="rId6"/>
            </p:custDataLst>
          </p:nvPr>
        </p:nvSpPr>
        <p:spPr>
          <a:xfrm>
            <a:off x="341313" y="1309688"/>
            <a:ext cx="4487862" cy="548640"/>
          </a:xfrm>
          <a:prstGeom prst="rect">
            <a:avLst/>
          </a:prstGeom>
        </p:spPr>
        <p:txBody>
          <a:bodyPr vert="horz" lIns="0" tIns="33050" rIns="33050" bIns="33050" rtlCol="0">
            <a:noAutofit/>
          </a:bodyPr>
          <a:lstStyle>
            <a:lvl1pPr algn="l">
              <a:buNone/>
              <a:defRPr lang="en-US" sz="2000" b="1" kern="1200" noProof="0" dirty="0" smtClean="0">
                <a:solidFill>
                  <a:srgbClr val="E47E1A"/>
                </a:solidFill>
                <a:latin typeface="+mn-lt"/>
                <a:ea typeface="+mn-ea"/>
                <a:cs typeface="+mn-cs"/>
              </a:defRPr>
            </a:lvl1pPr>
            <a:lvl5pPr>
              <a:buNone/>
              <a:defRPr/>
            </a:lvl5pPr>
          </a:lstStyle>
          <a:p>
            <a:pPr marL="0" lvl="0" indent="0" algn="l" defTabSz="914107" rtl="0" eaLnBrk="1" latinLnBrk="0" hangingPunct="1">
              <a:spcBef>
                <a:spcPts val="0"/>
              </a:spcBef>
              <a:spcAft>
                <a:spcPts val="600"/>
              </a:spcAft>
              <a:buClr>
                <a:schemeClr val="accent5"/>
              </a:buClr>
              <a:buFont typeface="Wingdings" pitchFamily="2" charset="2"/>
              <a:buNone/>
            </a:pPr>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5076828" y="1309688"/>
            <a:ext cx="4487863" cy="548640"/>
          </a:xfrm>
          <a:prstGeom prst="rect">
            <a:avLst/>
          </a:prstGeom>
        </p:spPr>
        <p:txBody>
          <a:bodyPr vert="horz" lIns="0" tIns="33050" rIns="33050" bIns="33050" rtlCol="0">
            <a:noAutofit/>
          </a:bodyPr>
          <a:lstStyle>
            <a:lvl1pPr algn="l">
              <a:buNone/>
              <a:defRPr lang="en-US" sz="2000" b="1" kern="1200" noProof="0" dirty="0" smtClean="0">
                <a:solidFill>
                  <a:srgbClr val="E47E1A"/>
                </a:solidFill>
                <a:latin typeface="+mn-lt"/>
                <a:ea typeface="+mn-ea"/>
                <a:cs typeface="+mn-cs"/>
              </a:defRPr>
            </a:lvl1pPr>
          </a:lstStyle>
          <a:p>
            <a:pPr marL="0" lvl="0" indent="0" algn="l" defTabSz="914107" rtl="0" eaLnBrk="1" latinLnBrk="0" hangingPunct="1">
              <a:spcBef>
                <a:spcPts val="0"/>
              </a:spcBef>
              <a:spcAft>
                <a:spcPts val="600"/>
              </a:spcAft>
              <a:buClr>
                <a:schemeClr val="accent5"/>
              </a:buClr>
              <a:buFont typeface="Wingdings" pitchFamily="2" charset="2"/>
              <a:buNone/>
            </a:pPr>
            <a:r>
              <a:rPr lang="en-US" noProof="0" dirty="0"/>
              <a:t>Click to edit Master text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42"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a:xfrm>
            <a:off x="4" y="1"/>
            <a:ext cx="9905999" cy="897460"/>
          </a:xfrm>
          <a:prstGeom prst="rect">
            <a:avLst/>
          </a:prstGeom>
        </p:spPr>
        <p:txBody>
          <a:bodyPr/>
          <a:lstStyle>
            <a:lvl1pPr>
              <a:defRPr/>
            </a:lvl1pPr>
          </a:lstStyle>
          <a:p>
            <a:pPr lvl="0"/>
            <a:r>
              <a:rPr lang="en-US" noProof="0" dirty="0"/>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able of Content">
    <p:spTree>
      <p:nvGrpSpPr>
        <p:cNvPr id="1" name=""/>
        <p:cNvGrpSpPr/>
        <p:nvPr/>
      </p:nvGrpSpPr>
      <p:grpSpPr>
        <a:xfrm>
          <a:off x="0" y="0"/>
          <a:ext cx="0" cy="0"/>
          <a:chOff x="0" y="0"/>
          <a:chExt cx="0" cy="0"/>
        </a:xfrm>
      </p:grpSpPr>
      <p:sp>
        <p:nvSpPr>
          <p:cNvPr id="3" name="Rectangle 2"/>
          <p:cNvSpPr/>
          <p:nvPr userDrawn="1"/>
        </p:nvSpPr>
        <p:spPr bwMode="auto">
          <a:xfrm>
            <a:off x="-1" y="2"/>
            <a:ext cx="9906001" cy="6362700"/>
          </a:xfrm>
          <a:prstGeom prst="rect">
            <a:avLst/>
          </a:prstGeom>
          <a:solidFill>
            <a:schemeClr val="bg1">
              <a:lumMod val="95000"/>
            </a:schemeClr>
          </a:solidFill>
          <a:ln w="6350" cap="flat" cmpd="sng" algn="ctr">
            <a:noFill/>
            <a:prstDash val="solid"/>
            <a:round/>
            <a:headEnd type="none" w="med" len="med"/>
            <a:tailEnd type="none" w="med" len="med"/>
          </a:ln>
          <a:effectLst/>
        </p:spPr>
        <p:txBody>
          <a:bodyPr vert="horz" wrap="none" lIns="91417" tIns="45709" rIns="91417" bIns="45709" numCol="1" rtlCol="0" anchor="ctr" anchorCtr="0" compatLnSpc="1">
            <a:prstTxWarp prst="textNoShape">
              <a:avLst/>
            </a:prstTxWarp>
          </a:bodyPr>
          <a:lstStyle/>
          <a:p>
            <a:pPr algn="ctr" defTabSz="914163" eaLnBrk="0" fontAlgn="base" hangingPunct="0">
              <a:lnSpc>
                <a:spcPct val="85000"/>
              </a:lnSpc>
              <a:spcBef>
                <a:spcPct val="0"/>
              </a:spcBef>
              <a:spcAft>
                <a:spcPct val="0"/>
              </a:spcAft>
            </a:pPr>
            <a:endParaRPr lang="en-GB" sz="1600" b="1" dirty="0">
              <a:solidFill>
                <a:srgbClr val="998C85">
                  <a:lumMod val="50000"/>
                </a:srgbClr>
              </a:solidFill>
              <a:cs typeface="Arial" charset="0"/>
            </a:endParaRPr>
          </a:p>
        </p:txBody>
      </p:sp>
      <p:grpSp>
        <p:nvGrpSpPr>
          <p:cNvPr id="8" name="Group 20"/>
          <p:cNvGrpSpPr/>
          <p:nvPr userDrawn="1"/>
        </p:nvGrpSpPr>
        <p:grpSpPr>
          <a:xfrm>
            <a:off x="3" y="2779059"/>
            <a:ext cx="9908385" cy="3810000"/>
            <a:chOff x="0" y="2710542"/>
            <a:chExt cx="9908385" cy="3810000"/>
          </a:xfrm>
        </p:grpSpPr>
        <p:pic>
          <p:nvPicPr>
            <p:cNvPr id="260127" name="Picture 31" descr="D:\Users\bkp\My Work\GSLs\TEMPLATES\I&amp;D\2015-03-02_I_D_KV.psd\VI design.png"/>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t="16596" b="17034"/>
            <a:stretch/>
          </p:blipFill>
          <p:spPr bwMode="auto">
            <a:xfrm>
              <a:off x="0" y="2710542"/>
              <a:ext cx="8117174"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Trapezoid 4"/>
            <p:cNvSpPr/>
            <p:nvPr userDrawn="1"/>
          </p:nvSpPr>
          <p:spPr bwMode="auto">
            <a:xfrm rot="16200000">
              <a:off x="8727625" y="4283018"/>
              <a:ext cx="567929" cy="1793591"/>
            </a:xfrm>
            <a:custGeom>
              <a:avLst/>
              <a:gdLst>
                <a:gd name="connsiteX0" fmla="*/ 0 w 338138"/>
                <a:gd name="connsiteY0" fmla="*/ 1788828 h 1788828"/>
                <a:gd name="connsiteX1" fmla="*/ 84535 w 338138"/>
                <a:gd name="connsiteY1" fmla="*/ 0 h 1788828"/>
                <a:gd name="connsiteX2" fmla="*/ 253604 w 338138"/>
                <a:gd name="connsiteY2" fmla="*/ 0 h 1788828"/>
                <a:gd name="connsiteX3" fmla="*/ 338138 w 338138"/>
                <a:gd name="connsiteY3" fmla="*/ 1788828 h 1788828"/>
                <a:gd name="connsiteX4" fmla="*/ 0 w 338138"/>
                <a:gd name="connsiteY4" fmla="*/ 1788828 h 1788828"/>
                <a:gd name="connsiteX0" fmla="*/ 0 w 423863"/>
                <a:gd name="connsiteY0" fmla="*/ 1788828 h 1793590"/>
                <a:gd name="connsiteX1" fmla="*/ 84535 w 423863"/>
                <a:gd name="connsiteY1" fmla="*/ 0 h 1793590"/>
                <a:gd name="connsiteX2" fmla="*/ 253604 w 423863"/>
                <a:gd name="connsiteY2" fmla="*/ 0 h 1793590"/>
                <a:gd name="connsiteX3" fmla="*/ 423863 w 423863"/>
                <a:gd name="connsiteY3" fmla="*/ 1793590 h 1793590"/>
                <a:gd name="connsiteX4" fmla="*/ 0 w 423863"/>
                <a:gd name="connsiteY4" fmla="*/ 1788828 h 1793590"/>
                <a:gd name="connsiteX0" fmla="*/ 0 w 423863"/>
                <a:gd name="connsiteY0" fmla="*/ 1803114 h 1807876"/>
                <a:gd name="connsiteX1" fmla="*/ 84535 w 423863"/>
                <a:gd name="connsiteY1" fmla="*/ 14286 h 1807876"/>
                <a:gd name="connsiteX2" fmla="*/ 260748 w 423863"/>
                <a:gd name="connsiteY2" fmla="*/ 0 h 1807876"/>
                <a:gd name="connsiteX3" fmla="*/ 423863 w 423863"/>
                <a:gd name="connsiteY3" fmla="*/ 1807876 h 1807876"/>
                <a:gd name="connsiteX4" fmla="*/ 0 w 423863"/>
                <a:gd name="connsiteY4" fmla="*/ 1803114 h 1807876"/>
                <a:gd name="connsiteX0" fmla="*/ 1191 w 425054"/>
                <a:gd name="connsiteY0" fmla="*/ 1803114 h 1807876"/>
                <a:gd name="connsiteX1" fmla="*/ 0 w 425054"/>
                <a:gd name="connsiteY1" fmla="*/ 11908 h 1807876"/>
                <a:gd name="connsiteX2" fmla="*/ 261939 w 425054"/>
                <a:gd name="connsiteY2" fmla="*/ 0 h 1807876"/>
                <a:gd name="connsiteX3" fmla="*/ 425054 w 425054"/>
                <a:gd name="connsiteY3" fmla="*/ 1807876 h 1807876"/>
                <a:gd name="connsiteX4" fmla="*/ 1191 w 425054"/>
                <a:gd name="connsiteY4" fmla="*/ 1803114 h 1807876"/>
                <a:gd name="connsiteX0" fmla="*/ 113110 w 425054"/>
                <a:gd name="connsiteY0" fmla="*/ 1807877 h 1807877"/>
                <a:gd name="connsiteX1" fmla="*/ 0 w 425054"/>
                <a:gd name="connsiteY1" fmla="*/ 11908 h 1807877"/>
                <a:gd name="connsiteX2" fmla="*/ 261939 w 425054"/>
                <a:gd name="connsiteY2" fmla="*/ 0 h 1807877"/>
                <a:gd name="connsiteX3" fmla="*/ 425054 w 425054"/>
                <a:gd name="connsiteY3" fmla="*/ 1807876 h 1807877"/>
                <a:gd name="connsiteX4" fmla="*/ 113110 w 425054"/>
                <a:gd name="connsiteY4" fmla="*/ 1807877 h 1807877"/>
                <a:gd name="connsiteX0" fmla="*/ 113110 w 472679"/>
                <a:gd name="connsiteY0" fmla="*/ 1807877 h 1807879"/>
                <a:gd name="connsiteX1" fmla="*/ 0 w 472679"/>
                <a:gd name="connsiteY1" fmla="*/ 11908 h 1807879"/>
                <a:gd name="connsiteX2" fmla="*/ 261939 w 472679"/>
                <a:gd name="connsiteY2" fmla="*/ 0 h 1807879"/>
                <a:gd name="connsiteX3" fmla="*/ 472679 w 472679"/>
                <a:gd name="connsiteY3" fmla="*/ 1807879 h 1807879"/>
                <a:gd name="connsiteX4" fmla="*/ 113110 w 472679"/>
                <a:gd name="connsiteY4" fmla="*/ 1807877 h 1807879"/>
                <a:gd name="connsiteX0" fmla="*/ 113110 w 536973"/>
                <a:gd name="connsiteY0" fmla="*/ 1807877 h 1807877"/>
                <a:gd name="connsiteX1" fmla="*/ 0 w 536973"/>
                <a:gd name="connsiteY1" fmla="*/ 11908 h 1807877"/>
                <a:gd name="connsiteX2" fmla="*/ 261939 w 536973"/>
                <a:gd name="connsiteY2" fmla="*/ 0 h 1807877"/>
                <a:gd name="connsiteX3" fmla="*/ 536973 w 536973"/>
                <a:gd name="connsiteY3" fmla="*/ 1805497 h 1807877"/>
                <a:gd name="connsiteX4" fmla="*/ 113110 w 536973"/>
                <a:gd name="connsiteY4" fmla="*/ 1807877 h 1807877"/>
                <a:gd name="connsiteX0" fmla="*/ 113110 w 567929"/>
                <a:gd name="connsiteY0" fmla="*/ 1807877 h 1807877"/>
                <a:gd name="connsiteX1" fmla="*/ 0 w 567929"/>
                <a:gd name="connsiteY1" fmla="*/ 11908 h 1807877"/>
                <a:gd name="connsiteX2" fmla="*/ 261939 w 567929"/>
                <a:gd name="connsiteY2" fmla="*/ 0 h 1807877"/>
                <a:gd name="connsiteX3" fmla="*/ 567929 w 567929"/>
                <a:gd name="connsiteY3" fmla="*/ 1805497 h 1807877"/>
                <a:gd name="connsiteX4" fmla="*/ 113110 w 567929"/>
                <a:gd name="connsiteY4" fmla="*/ 1807877 h 1807877"/>
                <a:gd name="connsiteX0" fmla="*/ 194072 w 567929"/>
                <a:gd name="connsiteY0" fmla="*/ 1803114 h 1805497"/>
                <a:gd name="connsiteX1" fmla="*/ 0 w 567929"/>
                <a:gd name="connsiteY1" fmla="*/ 11908 h 1805497"/>
                <a:gd name="connsiteX2" fmla="*/ 261939 w 567929"/>
                <a:gd name="connsiteY2" fmla="*/ 0 h 1805497"/>
                <a:gd name="connsiteX3" fmla="*/ 567929 w 567929"/>
                <a:gd name="connsiteY3" fmla="*/ 1805497 h 1805497"/>
                <a:gd name="connsiteX4" fmla="*/ 194072 w 567929"/>
                <a:gd name="connsiteY4" fmla="*/ 1803114 h 1805497"/>
                <a:gd name="connsiteX0" fmla="*/ 194072 w 567929"/>
                <a:gd name="connsiteY0" fmla="*/ 1791206 h 1793589"/>
                <a:gd name="connsiteX1" fmla="*/ 0 w 567929"/>
                <a:gd name="connsiteY1" fmla="*/ 0 h 1793589"/>
                <a:gd name="connsiteX2" fmla="*/ 209552 w 567929"/>
                <a:gd name="connsiteY2" fmla="*/ 38098 h 1793589"/>
                <a:gd name="connsiteX3" fmla="*/ 567929 w 567929"/>
                <a:gd name="connsiteY3" fmla="*/ 1793589 h 1793589"/>
                <a:gd name="connsiteX4" fmla="*/ 194072 w 567929"/>
                <a:gd name="connsiteY4" fmla="*/ 1791206 h 1793589"/>
                <a:gd name="connsiteX0" fmla="*/ 194072 w 567929"/>
                <a:gd name="connsiteY0" fmla="*/ 1791208 h 1793591"/>
                <a:gd name="connsiteX1" fmla="*/ 0 w 567929"/>
                <a:gd name="connsiteY1" fmla="*/ 2 h 1793591"/>
                <a:gd name="connsiteX2" fmla="*/ 269084 w 567929"/>
                <a:gd name="connsiteY2" fmla="*/ 0 h 1793591"/>
                <a:gd name="connsiteX3" fmla="*/ 567929 w 567929"/>
                <a:gd name="connsiteY3" fmla="*/ 1793591 h 1793591"/>
                <a:gd name="connsiteX4" fmla="*/ 194072 w 567929"/>
                <a:gd name="connsiteY4" fmla="*/ 1791208 h 1793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929" h="1793591">
                  <a:moveTo>
                    <a:pt x="194072" y="1791208"/>
                  </a:moveTo>
                  <a:lnTo>
                    <a:pt x="0" y="2"/>
                  </a:lnTo>
                  <a:lnTo>
                    <a:pt x="269084" y="0"/>
                  </a:lnTo>
                  <a:lnTo>
                    <a:pt x="567929" y="1793591"/>
                  </a:lnTo>
                  <a:lnTo>
                    <a:pt x="194072" y="1791208"/>
                  </a:lnTo>
                  <a:close/>
                </a:path>
              </a:pathLst>
            </a:custGeom>
            <a:solidFill>
              <a:srgbClr val="FFFFFF">
                <a:alpha val="63922"/>
              </a:srgb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163" eaLnBrk="0" fontAlgn="base" hangingPunct="0">
                <a:spcBef>
                  <a:spcPct val="0"/>
                </a:spcBef>
                <a:spcAft>
                  <a:spcPct val="0"/>
                </a:spcAft>
              </a:pPr>
              <a:endParaRPr lang="en-GB" sz="1600" dirty="0">
                <a:solidFill>
                  <a:srgbClr val="909090">
                    <a:lumMod val="50000"/>
                  </a:srgbClr>
                </a:solidFill>
                <a:cs typeface="Arial" charset="0"/>
              </a:endParaRPr>
            </a:p>
          </p:txBody>
        </p:sp>
      </p:grpSp>
      <p:graphicFrame>
        <p:nvGraphicFramePr>
          <p:cNvPr id="7" name="Object 6" hidden="1"/>
          <p:cNvGraphicFramePr>
            <a:graphicFrameLocks noChangeAspect="1"/>
          </p:cNvGraphicFramePr>
          <p:nvPr userDrawn="1">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266" name="think-cell Slide" r:id="rId8" imgW="360" imgH="360" progId="">
                  <p:embed/>
                </p:oleObj>
              </mc:Choice>
              <mc:Fallback>
                <p:oleObj name="think-cell Slide" r:id="rId8" imgW="360" imgH="360" progId="">
                  <p:embed/>
                  <p:pic>
                    <p:nvPicPr>
                      <p:cNvPr id="7" name="Object 6"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5"/>
          <p:cNvSpPr/>
          <p:nvPr userDrawn="1"/>
        </p:nvSpPr>
        <p:spPr bwMode="auto">
          <a:xfrm>
            <a:off x="-1" y="437866"/>
            <a:ext cx="9906001" cy="5924837"/>
          </a:xfrm>
          <a:prstGeom prst="rect">
            <a:avLst/>
          </a:prstGeom>
          <a:solidFill>
            <a:schemeClr val="bg1">
              <a:lumMod val="95000"/>
              <a:alpha val="60000"/>
            </a:schemeClr>
          </a:solidFill>
          <a:ln w="6350" cap="flat" cmpd="sng" algn="ctr">
            <a:noFill/>
            <a:prstDash val="solid"/>
            <a:round/>
            <a:headEnd type="none" w="med" len="med"/>
            <a:tailEnd type="none" w="med" len="med"/>
          </a:ln>
          <a:effectLst/>
        </p:spPr>
        <p:txBody>
          <a:bodyPr vert="horz" wrap="none" lIns="91417" tIns="45709" rIns="91417" bIns="45709" numCol="1" rtlCol="0" anchor="ctr" anchorCtr="0" compatLnSpc="1">
            <a:prstTxWarp prst="textNoShape">
              <a:avLst/>
            </a:prstTxWarp>
          </a:bodyPr>
          <a:lstStyle/>
          <a:p>
            <a:pPr algn="ctr" defTabSz="914163" eaLnBrk="0" fontAlgn="base" hangingPunct="0">
              <a:lnSpc>
                <a:spcPct val="85000"/>
              </a:lnSpc>
              <a:spcBef>
                <a:spcPct val="0"/>
              </a:spcBef>
              <a:spcAft>
                <a:spcPct val="0"/>
              </a:spcAft>
            </a:pPr>
            <a:endParaRPr lang="en-GB" sz="1600" b="1" dirty="0">
              <a:solidFill>
                <a:srgbClr val="998C85">
                  <a:lumMod val="50000"/>
                </a:srgbClr>
              </a:solidFill>
              <a:cs typeface="Arial" charset="0"/>
            </a:endParaRPr>
          </a:p>
        </p:txBody>
      </p:sp>
      <p:sp>
        <p:nvSpPr>
          <p:cNvPr id="4" name="Rectangle 3"/>
          <p:cNvSpPr/>
          <p:nvPr userDrawn="1"/>
        </p:nvSpPr>
        <p:spPr bwMode="auto">
          <a:xfrm>
            <a:off x="-1" y="4"/>
            <a:ext cx="9906001" cy="1228725"/>
          </a:xfrm>
          <a:custGeom>
            <a:avLst/>
            <a:gdLst>
              <a:gd name="connsiteX0" fmla="*/ 0 w 9906001"/>
              <a:gd name="connsiteY0" fmla="*/ 0 h 897461"/>
              <a:gd name="connsiteX1" fmla="*/ 9906001 w 9906001"/>
              <a:gd name="connsiteY1" fmla="*/ 0 h 897461"/>
              <a:gd name="connsiteX2" fmla="*/ 9906001 w 9906001"/>
              <a:gd name="connsiteY2" fmla="*/ 897461 h 897461"/>
              <a:gd name="connsiteX3" fmla="*/ 0 w 9906001"/>
              <a:gd name="connsiteY3" fmla="*/ 897461 h 897461"/>
              <a:gd name="connsiteX4" fmla="*/ 0 w 9906001"/>
              <a:gd name="connsiteY4" fmla="*/ 0 h 897461"/>
              <a:gd name="connsiteX0" fmla="*/ 0 w 9906001"/>
              <a:gd name="connsiteY0" fmla="*/ 0 h 897731"/>
              <a:gd name="connsiteX1" fmla="*/ 9906001 w 9906001"/>
              <a:gd name="connsiteY1" fmla="*/ 0 h 897731"/>
              <a:gd name="connsiteX2" fmla="*/ 9906001 w 9906001"/>
              <a:gd name="connsiteY2" fmla="*/ 897461 h 897731"/>
              <a:gd name="connsiteX3" fmla="*/ 892970 w 9906001"/>
              <a:gd name="connsiteY3" fmla="*/ 897731 h 897731"/>
              <a:gd name="connsiteX4" fmla="*/ 0 w 9906001"/>
              <a:gd name="connsiteY4" fmla="*/ 897461 h 897731"/>
              <a:gd name="connsiteX5" fmla="*/ 0 w 9906001"/>
              <a:gd name="connsiteY5" fmla="*/ 0 h 897731"/>
              <a:gd name="connsiteX0" fmla="*/ 0 w 9906001"/>
              <a:gd name="connsiteY0" fmla="*/ 0 h 897731"/>
              <a:gd name="connsiteX1" fmla="*/ 9906001 w 9906001"/>
              <a:gd name="connsiteY1" fmla="*/ 0 h 897731"/>
              <a:gd name="connsiteX2" fmla="*/ 9906001 w 9906001"/>
              <a:gd name="connsiteY2" fmla="*/ 897461 h 897731"/>
              <a:gd name="connsiteX3" fmla="*/ 892970 w 9906001"/>
              <a:gd name="connsiteY3" fmla="*/ 897731 h 897731"/>
              <a:gd name="connsiteX4" fmla="*/ 102395 w 9906001"/>
              <a:gd name="connsiteY4" fmla="*/ 897731 h 897731"/>
              <a:gd name="connsiteX5" fmla="*/ 0 w 9906001"/>
              <a:gd name="connsiteY5" fmla="*/ 897461 h 897731"/>
              <a:gd name="connsiteX6" fmla="*/ 0 w 9906001"/>
              <a:gd name="connsiteY6" fmla="*/ 0 h 897731"/>
              <a:gd name="connsiteX0" fmla="*/ 0 w 9906001"/>
              <a:gd name="connsiteY0" fmla="*/ 0 h 897731"/>
              <a:gd name="connsiteX1" fmla="*/ 9906001 w 9906001"/>
              <a:gd name="connsiteY1" fmla="*/ 0 h 897731"/>
              <a:gd name="connsiteX2" fmla="*/ 9906001 w 9906001"/>
              <a:gd name="connsiteY2" fmla="*/ 897461 h 897731"/>
              <a:gd name="connsiteX3" fmla="*/ 892970 w 9906001"/>
              <a:gd name="connsiteY3" fmla="*/ 897731 h 897731"/>
              <a:gd name="connsiteX4" fmla="*/ 485776 w 9906001"/>
              <a:gd name="connsiteY4" fmla="*/ 897731 h 897731"/>
              <a:gd name="connsiteX5" fmla="*/ 102395 w 9906001"/>
              <a:gd name="connsiteY5" fmla="*/ 897731 h 897731"/>
              <a:gd name="connsiteX6" fmla="*/ 0 w 9906001"/>
              <a:gd name="connsiteY6" fmla="*/ 897461 h 897731"/>
              <a:gd name="connsiteX7" fmla="*/ 0 w 9906001"/>
              <a:gd name="connsiteY7" fmla="*/ 0 h 897731"/>
              <a:gd name="connsiteX0" fmla="*/ 0 w 9906001"/>
              <a:gd name="connsiteY0" fmla="*/ 0 h 1223962"/>
              <a:gd name="connsiteX1" fmla="*/ 9906001 w 9906001"/>
              <a:gd name="connsiteY1" fmla="*/ 0 h 1223962"/>
              <a:gd name="connsiteX2" fmla="*/ 9906001 w 9906001"/>
              <a:gd name="connsiteY2" fmla="*/ 897461 h 1223962"/>
              <a:gd name="connsiteX3" fmla="*/ 892970 w 9906001"/>
              <a:gd name="connsiteY3" fmla="*/ 897731 h 1223962"/>
              <a:gd name="connsiteX4" fmla="*/ 485776 w 9906001"/>
              <a:gd name="connsiteY4" fmla="*/ 1223962 h 1223962"/>
              <a:gd name="connsiteX5" fmla="*/ 102395 w 9906001"/>
              <a:gd name="connsiteY5" fmla="*/ 897731 h 1223962"/>
              <a:gd name="connsiteX6" fmla="*/ 0 w 9906001"/>
              <a:gd name="connsiteY6" fmla="*/ 897461 h 1223962"/>
              <a:gd name="connsiteX7" fmla="*/ 0 w 9906001"/>
              <a:gd name="connsiteY7" fmla="*/ 0 h 1223962"/>
              <a:gd name="connsiteX0" fmla="*/ 0 w 9906001"/>
              <a:gd name="connsiteY0" fmla="*/ 0 h 1223962"/>
              <a:gd name="connsiteX1" fmla="*/ 9906001 w 9906001"/>
              <a:gd name="connsiteY1" fmla="*/ 0 h 1223962"/>
              <a:gd name="connsiteX2" fmla="*/ 9906001 w 9906001"/>
              <a:gd name="connsiteY2" fmla="*/ 897461 h 1223962"/>
              <a:gd name="connsiteX3" fmla="*/ 892970 w 9906001"/>
              <a:gd name="connsiteY3" fmla="*/ 897731 h 1223962"/>
              <a:gd name="connsiteX4" fmla="*/ 485776 w 9906001"/>
              <a:gd name="connsiteY4" fmla="*/ 1223962 h 1223962"/>
              <a:gd name="connsiteX5" fmla="*/ 102395 w 9906001"/>
              <a:gd name="connsiteY5" fmla="*/ 897731 h 1223962"/>
              <a:gd name="connsiteX6" fmla="*/ 0 w 9906001"/>
              <a:gd name="connsiteY6" fmla="*/ 897461 h 1223962"/>
              <a:gd name="connsiteX7" fmla="*/ 0 w 9906001"/>
              <a:gd name="connsiteY7" fmla="*/ 0 h 1223962"/>
              <a:gd name="connsiteX0" fmla="*/ 0 w 9906001"/>
              <a:gd name="connsiteY0" fmla="*/ 0 h 1223962"/>
              <a:gd name="connsiteX1" fmla="*/ 9906001 w 9906001"/>
              <a:gd name="connsiteY1" fmla="*/ 0 h 1223962"/>
              <a:gd name="connsiteX2" fmla="*/ 9906001 w 9906001"/>
              <a:gd name="connsiteY2" fmla="*/ 897461 h 1223962"/>
              <a:gd name="connsiteX3" fmla="*/ 892970 w 9906001"/>
              <a:gd name="connsiteY3" fmla="*/ 897731 h 1223962"/>
              <a:gd name="connsiteX4" fmla="*/ 485776 w 9906001"/>
              <a:gd name="connsiteY4" fmla="*/ 1223962 h 1223962"/>
              <a:gd name="connsiteX5" fmla="*/ 102395 w 9906001"/>
              <a:gd name="connsiteY5" fmla="*/ 897731 h 1223962"/>
              <a:gd name="connsiteX6" fmla="*/ 0 w 9906001"/>
              <a:gd name="connsiteY6" fmla="*/ 897461 h 1223962"/>
              <a:gd name="connsiteX7" fmla="*/ 0 w 9906001"/>
              <a:gd name="connsiteY7" fmla="*/ 0 h 1223962"/>
              <a:gd name="connsiteX0" fmla="*/ 0 w 9906001"/>
              <a:gd name="connsiteY0" fmla="*/ 0 h 1228725"/>
              <a:gd name="connsiteX1" fmla="*/ 9906001 w 9906001"/>
              <a:gd name="connsiteY1" fmla="*/ 0 h 1228725"/>
              <a:gd name="connsiteX2" fmla="*/ 9906001 w 9906001"/>
              <a:gd name="connsiteY2" fmla="*/ 897461 h 1228725"/>
              <a:gd name="connsiteX3" fmla="*/ 892970 w 9906001"/>
              <a:gd name="connsiteY3" fmla="*/ 897731 h 1228725"/>
              <a:gd name="connsiteX4" fmla="*/ 478633 w 9906001"/>
              <a:gd name="connsiteY4" fmla="*/ 1228725 h 1228725"/>
              <a:gd name="connsiteX5" fmla="*/ 102395 w 9906001"/>
              <a:gd name="connsiteY5" fmla="*/ 897731 h 1228725"/>
              <a:gd name="connsiteX6" fmla="*/ 0 w 9906001"/>
              <a:gd name="connsiteY6" fmla="*/ 897461 h 1228725"/>
              <a:gd name="connsiteX7" fmla="*/ 0 w 9906001"/>
              <a:gd name="connsiteY7" fmla="*/ 0 h 1228725"/>
              <a:gd name="connsiteX0" fmla="*/ 0 w 9906001"/>
              <a:gd name="connsiteY0" fmla="*/ 0 h 1228725"/>
              <a:gd name="connsiteX1" fmla="*/ 9906001 w 9906001"/>
              <a:gd name="connsiteY1" fmla="*/ 0 h 1228725"/>
              <a:gd name="connsiteX2" fmla="*/ 9906001 w 9906001"/>
              <a:gd name="connsiteY2" fmla="*/ 897461 h 1228725"/>
              <a:gd name="connsiteX3" fmla="*/ 892970 w 9906001"/>
              <a:gd name="connsiteY3" fmla="*/ 897731 h 1228725"/>
              <a:gd name="connsiteX4" fmla="*/ 478633 w 9906001"/>
              <a:gd name="connsiteY4" fmla="*/ 1228725 h 1228725"/>
              <a:gd name="connsiteX5" fmla="*/ 102395 w 9906001"/>
              <a:gd name="connsiteY5" fmla="*/ 897731 h 1228725"/>
              <a:gd name="connsiteX6" fmla="*/ 0 w 9906001"/>
              <a:gd name="connsiteY6" fmla="*/ 897461 h 1228725"/>
              <a:gd name="connsiteX7" fmla="*/ 0 w 9906001"/>
              <a:gd name="connsiteY7" fmla="*/ 0 h 1228725"/>
              <a:gd name="connsiteX0" fmla="*/ 0 w 9906001"/>
              <a:gd name="connsiteY0" fmla="*/ 0 h 1228725"/>
              <a:gd name="connsiteX1" fmla="*/ 9906001 w 9906001"/>
              <a:gd name="connsiteY1" fmla="*/ 0 h 1228725"/>
              <a:gd name="connsiteX2" fmla="*/ 9906001 w 9906001"/>
              <a:gd name="connsiteY2" fmla="*/ 897461 h 1228725"/>
              <a:gd name="connsiteX3" fmla="*/ 892970 w 9906001"/>
              <a:gd name="connsiteY3" fmla="*/ 897731 h 1228725"/>
              <a:gd name="connsiteX4" fmla="*/ 478633 w 9906001"/>
              <a:gd name="connsiteY4" fmla="*/ 1228725 h 1228725"/>
              <a:gd name="connsiteX5" fmla="*/ 102395 w 9906001"/>
              <a:gd name="connsiteY5" fmla="*/ 897731 h 1228725"/>
              <a:gd name="connsiteX6" fmla="*/ 0 w 9906001"/>
              <a:gd name="connsiteY6" fmla="*/ 897461 h 1228725"/>
              <a:gd name="connsiteX7" fmla="*/ 0 w 9906001"/>
              <a:gd name="connsiteY7" fmla="*/ 0 h 1228725"/>
              <a:gd name="connsiteX0" fmla="*/ 0 w 9906001"/>
              <a:gd name="connsiteY0" fmla="*/ 0 h 1228725"/>
              <a:gd name="connsiteX1" fmla="*/ 9906001 w 9906001"/>
              <a:gd name="connsiteY1" fmla="*/ 0 h 1228725"/>
              <a:gd name="connsiteX2" fmla="*/ 9906001 w 9906001"/>
              <a:gd name="connsiteY2" fmla="*/ 897461 h 1228725"/>
              <a:gd name="connsiteX3" fmla="*/ 892970 w 9906001"/>
              <a:gd name="connsiteY3" fmla="*/ 897731 h 1228725"/>
              <a:gd name="connsiteX4" fmla="*/ 478633 w 9906001"/>
              <a:gd name="connsiteY4" fmla="*/ 1228725 h 1228725"/>
              <a:gd name="connsiteX5" fmla="*/ 102395 w 9906001"/>
              <a:gd name="connsiteY5" fmla="*/ 897731 h 1228725"/>
              <a:gd name="connsiteX6" fmla="*/ 0 w 9906001"/>
              <a:gd name="connsiteY6" fmla="*/ 897461 h 1228725"/>
              <a:gd name="connsiteX7" fmla="*/ 0 w 9906001"/>
              <a:gd name="connsiteY7" fmla="*/ 0 h 1228725"/>
              <a:gd name="connsiteX0" fmla="*/ 0 w 9906001"/>
              <a:gd name="connsiteY0" fmla="*/ 0 h 1228725"/>
              <a:gd name="connsiteX1" fmla="*/ 9906001 w 9906001"/>
              <a:gd name="connsiteY1" fmla="*/ 0 h 1228725"/>
              <a:gd name="connsiteX2" fmla="*/ 9906001 w 9906001"/>
              <a:gd name="connsiteY2" fmla="*/ 897461 h 1228725"/>
              <a:gd name="connsiteX3" fmla="*/ 9496426 w 9906001"/>
              <a:gd name="connsiteY3" fmla="*/ 897730 h 1228725"/>
              <a:gd name="connsiteX4" fmla="*/ 892970 w 9906001"/>
              <a:gd name="connsiteY4" fmla="*/ 897731 h 1228725"/>
              <a:gd name="connsiteX5" fmla="*/ 478633 w 9906001"/>
              <a:gd name="connsiteY5" fmla="*/ 1228725 h 1228725"/>
              <a:gd name="connsiteX6" fmla="*/ 102395 w 9906001"/>
              <a:gd name="connsiteY6" fmla="*/ 897731 h 1228725"/>
              <a:gd name="connsiteX7" fmla="*/ 0 w 9906001"/>
              <a:gd name="connsiteY7" fmla="*/ 897461 h 1228725"/>
              <a:gd name="connsiteX8" fmla="*/ 0 w 9906001"/>
              <a:gd name="connsiteY8" fmla="*/ 0 h 1228725"/>
              <a:gd name="connsiteX0" fmla="*/ 0 w 9906001"/>
              <a:gd name="connsiteY0" fmla="*/ 0 h 1228725"/>
              <a:gd name="connsiteX1" fmla="*/ 9906001 w 9906001"/>
              <a:gd name="connsiteY1" fmla="*/ 0 h 1228725"/>
              <a:gd name="connsiteX2" fmla="*/ 9906001 w 9906001"/>
              <a:gd name="connsiteY2" fmla="*/ 569118 h 1228725"/>
              <a:gd name="connsiteX3" fmla="*/ 9906001 w 9906001"/>
              <a:gd name="connsiteY3" fmla="*/ 897461 h 1228725"/>
              <a:gd name="connsiteX4" fmla="*/ 9496426 w 9906001"/>
              <a:gd name="connsiteY4" fmla="*/ 897730 h 1228725"/>
              <a:gd name="connsiteX5" fmla="*/ 892970 w 9906001"/>
              <a:gd name="connsiteY5" fmla="*/ 897731 h 1228725"/>
              <a:gd name="connsiteX6" fmla="*/ 478633 w 9906001"/>
              <a:gd name="connsiteY6" fmla="*/ 1228725 h 1228725"/>
              <a:gd name="connsiteX7" fmla="*/ 102395 w 9906001"/>
              <a:gd name="connsiteY7" fmla="*/ 897731 h 1228725"/>
              <a:gd name="connsiteX8" fmla="*/ 0 w 9906001"/>
              <a:gd name="connsiteY8" fmla="*/ 897461 h 1228725"/>
              <a:gd name="connsiteX9" fmla="*/ 0 w 9906001"/>
              <a:gd name="connsiteY9" fmla="*/ 0 h 1228725"/>
              <a:gd name="connsiteX0" fmla="*/ 0 w 9906001"/>
              <a:gd name="connsiteY0" fmla="*/ 0 h 1228725"/>
              <a:gd name="connsiteX1" fmla="*/ 9906001 w 9906001"/>
              <a:gd name="connsiteY1" fmla="*/ 0 h 1228725"/>
              <a:gd name="connsiteX2" fmla="*/ 9906001 w 9906001"/>
              <a:gd name="connsiteY2" fmla="*/ 569118 h 1228725"/>
              <a:gd name="connsiteX3" fmla="*/ 9496426 w 9906001"/>
              <a:gd name="connsiteY3" fmla="*/ 897730 h 1228725"/>
              <a:gd name="connsiteX4" fmla="*/ 892970 w 9906001"/>
              <a:gd name="connsiteY4" fmla="*/ 897731 h 1228725"/>
              <a:gd name="connsiteX5" fmla="*/ 478633 w 9906001"/>
              <a:gd name="connsiteY5" fmla="*/ 1228725 h 1228725"/>
              <a:gd name="connsiteX6" fmla="*/ 102395 w 9906001"/>
              <a:gd name="connsiteY6" fmla="*/ 897731 h 1228725"/>
              <a:gd name="connsiteX7" fmla="*/ 0 w 9906001"/>
              <a:gd name="connsiteY7" fmla="*/ 897461 h 1228725"/>
              <a:gd name="connsiteX8" fmla="*/ 0 w 9906001"/>
              <a:gd name="connsiteY8" fmla="*/ 0 h 1228725"/>
              <a:gd name="connsiteX0" fmla="*/ 0 w 9906001"/>
              <a:gd name="connsiteY0" fmla="*/ 0 h 1228725"/>
              <a:gd name="connsiteX1" fmla="*/ 9906001 w 9906001"/>
              <a:gd name="connsiteY1" fmla="*/ 0 h 1228725"/>
              <a:gd name="connsiteX2" fmla="*/ 9906001 w 9906001"/>
              <a:gd name="connsiteY2" fmla="*/ 569118 h 1228725"/>
              <a:gd name="connsiteX3" fmla="*/ 9496426 w 9906001"/>
              <a:gd name="connsiteY3" fmla="*/ 897730 h 1228725"/>
              <a:gd name="connsiteX4" fmla="*/ 892970 w 9906001"/>
              <a:gd name="connsiteY4" fmla="*/ 897731 h 1228725"/>
              <a:gd name="connsiteX5" fmla="*/ 478633 w 9906001"/>
              <a:gd name="connsiteY5" fmla="*/ 1228725 h 1228725"/>
              <a:gd name="connsiteX6" fmla="*/ 102395 w 9906001"/>
              <a:gd name="connsiteY6" fmla="*/ 897731 h 1228725"/>
              <a:gd name="connsiteX7" fmla="*/ 0 w 9906001"/>
              <a:gd name="connsiteY7" fmla="*/ 897461 h 1228725"/>
              <a:gd name="connsiteX8" fmla="*/ 0 w 9906001"/>
              <a:gd name="connsiteY8" fmla="*/ 0 h 1228725"/>
              <a:gd name="connsiteX0" fmla="*/ 0 w 9906001"/>
              <a:gd name="connsiteY0" fmla="*/ 0 h 1228725"/>
              <a:gd name="connsiteX1" fmla="*/ 9906001 w 9906001"/>
              <a:gd name="connsiteY1" fmla="*/ 0 h 1228725"/>
              <a:gd name="connsiteX2" fmla="*/ 9906001 w 9906001"/>
              <a:gd name="connsiteY2" fmla="*/ 569118 h 1228725"/>
              <a:gd name="connsiteX3" fmla="*/ 9496426 w 9906001"/>
              <a:gd name="connsiteY3" fmla="*/ 897730 h 1228725"/>
              <a:gd name="connsiteX4" fmla="*/ 892970 w 9906001"/>
              <a:gd name="connsiteY4" fmla="*/ 897731 h 1228725"/>
              <a:gd name="connsiteX5" fmla="*/ 478633 w 9906001"/>
              <a:gd name="connsiteY5" fmla="*/ 1228725 h 1228725"/>
              <a:gd name="connsiteX6" fmla="*/ 102395 w 9906001"/>
              <a:gd name="connsiteY6" fmla="*/ 897731 h 1228725"/>
              <a:gd name="connsiteX7" fmla="*/ 0 w 9906001"/>
              <a:gd name="connsiteY7" fmla="*/ 897461 h 1228725"/>
              <a:gd name="connsiteX8" fmla="*/ 0 w 9906001"/>
              <a:gd name="connsiteY8" fmla="*/ 0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06001" h="1228725">
                <a:moveTo>
                  <a:pt x="0" y="0"/>
                </a:moveTo>
                <a:lnTo>
                  <a:pt x="9906001" y="0"/>
                </a:lnTo>
                <a:lnTo>
                  <a:pt x="9906001" y="569118"/>
                </a:lnTo>
                <a:cubicBezTo>
                  <a:pt x="9840913" y="716755"/>
                  <a:pt x="9706770" y="895349"/>
                  <a:pt x="9496426" y="897730"/>
                </a:cubicBezTo>
                <a:lnTo>
                  <a:pt x="892970" y="897731"/>
                </a:lnTo>
                <a:cubicBezTo>
                  <a:pt x="711995" y="963612"/>
                  <a:pt x="583408" y="1000918"/>
                  <a:pt x="478633" y="1228725"/>
                </a:cubicBezTo>
                <a:cubicBezTo>
                  <a:pt x="391320" y="994569"/>
                  <a:pt x="265908" y="977105"/>
                  <a:pt x="102395" y="897731"/>
                </a:cubicBezTo>
                <a:lnTo>
                  <a:pt x="0" y="897461"/>
                </a:lnTo>
                <a:lnTo>
                  <a:pt x="0" y="0"/>
                </a:lnTo>
                <a:close/>
              </a:path>
            </a:pathLst>
          </a:custGeom>
          <a:solidFill>
            <a:schemeClr val="bg1"/>
          </a:solidFill>
          <a:ln w="6350" cap="flat" cmpd="sng" algn="ctr">
            <a:solidFill>
              <a:schemeClr val="bg2"/>
            </a:solidFill>
            <a:prstDash val="solid"/>
            <a:round/>
            <a:headEnd type="none" w="med" len="med"/>
            <a:tailEnd type="none" w="med" len="med"/>
          </a:ln>
          <a:effectLst/>
        </p:spPr>
        <p:txBody>
          <a:bodyPr vert="horz" wrap="none" lIns="91417" tIns="45709" rIns="91417" bIns="45709" numCol="1" rtlCol="0" anchor="ctr" anchorCtr="0" compatLnSpc="1">
            <a:prstTxWarp prst="textNoShape">
              <a:avLst/>
            </a:prstTxWarp>
          </a:bodyPr>
          <a:lstStyle/>
          <a:p>
            <a:pPr algn="ctr" defTabSz="914163" eaLnBrk="0" fontAlgn="base" hangingPunct="0">
              <a:spcBef>
                <a:spcPct val="0"/>
              </a:spcBef>
              <a:spcAft>
                <a:spcPct val="0"/>
              </a:spcAft>
            </a:pPr>
            <a:endParaRPr lang="en-GB" sz="1600" dirty="0">
              <a:solidFill>
                <a:srgbClr val="909090">
                  <a:lumMod val="50000"/>
                </a:srgbClr>
              </a:solidFill>
              <a:cs typeface="Arial" charset="0"/>
            </a:endParaRPr>
          </a:p>
        </p:txBody>
      </p:sp>
      <p:sp>
        <p:nvSpPr>
          <p:cNvPr id="2" name="Titre 1"/>
          <p:cNvSpPr>
            <a:spLocks noGrp="1"/>
          </p:cNvSpPr>
          <p:nvPr userDrawn="1">
            <p:ph type="title" hasCustomPrompt="1"/>
            <p:custDataLst>
              <p:tags r:id="rId3"/>
            </p:custDataLst>
          </p:nvPr>
        </p:nvSpPr>
        <p:spPr>
          <a:xfrm>
            <a:off x="4" y="1"/>
            <a:ext cx="9905999" cy="897460"/>
          </a:xfrm>
          <a:prstGeom prst="rect">
            <a:avLst/>
          </a:prstGeom>
        </p:spPr>
        <p:txBody>
          <a:bodyPr/>
          <a:lstStyle>
            <a:lvl1pPr>
              <a:defRPr>
                <a:solidFill>
                  <a:schemeClr val="accent2"/>
                </a:solidFill>
              </a:defRPr>
            </a:lvl1pPr>
          </a:lstStyle>
          <a:p>
            <a:r>
              <a:rPr lang="en-US" dirty="0"/>
              <a:t>Click to edit Master title style</a:t>
            </a:r>
          </a:p>
        </p:txBody>
      </p:sp>
      <p:sp>
        <p:nvSpPr>
          <p:cNvPr id="18" name="Freeform 4"/>
          <p:cNvSpPr>
            <a:spLocks/>
          </p:cNvSpPr>
          <p:nvPr userDrawn="1">
            <p:custDataLst>
              <p:tags r:id="rId4"/>
            </p:custDataLst>
          </p:nvPr>
        </p:nvSpPr>
        <p:spPr bwMode="auto">
          <a:xfrm>
            <a:off x="5" y="533400"/>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38" tIns="49769" rIns="99538" bIns="49769" numCol="1" anchor="t" anchorCtr="0" compatLnSpc="1">
            <a:prstTxWarp prst="textNoShape">
              <a:avLst/>
            </a:prstTxWarp>
          </a:bodyPr>
          <a:lstStyle/>
          <a:p>
            <a:endParaRPr lang="fr-FR" dirty="0">
              <a:solidFill>
                <a:srgbClr val="B7BE16"/>
              </a:solidFill>
            </a:endParaRPr>
          </a:p>
        </p:txBody>
      </p:sp>
      <p:sp>
        <p:nvSpPr>
          <p:cNvPr id="6" name="Espace réservé du contenu 5"/>
          <p:cNvSpPr>
            <a:spLocks noGrp="1"/>
          </p:cNvSpPr>
          <p:nvPr userDrawn="1">
            <p:ph sz="quarter" idx="10"/>
            <p:custDataLst>
              <p:tags r:id="rId5"/>
            </p:custDataLst>
          </p:nvPr>
        </p:nvSpPr>
        <p:spPr>
          <a:xfrm>
            <a:off x="341313" y="1309688"/>
            <a:ext cx="5945187" cy="3142540"/>
          </a:xfrm>
          <a:prstGeom prst="rect">
            <a:avLst/>
          </a:prstGeom>
        </p:spPr>
        <p:txBody>
          <a:bodyPr lIns="91417"/>
          <a:lstStyle>
            <a:lvl1pPr marL="228541" indent="-228541">
              <a:spcAft>
                <a:spcPts val="1200"/>
              </a:spcAft>
              <a:buClr>
                <a:schemeClr val="accent2"/>
              </a:buClr>
              <a:defRPr>
                <a:solidFill>
                  <a:schemeClr val="tx1"/>
                </a:solidFill>
              </a:defRPr>
            </a:lvl1pPr>
            <a:lvl2pPr marL="457083" indent="-228541">
              <a:spcAft>
                <a:spcPts val="1200"/>
              </a:spcAft>
              <a:buClr>
                <a:schemeClr val="accent2"/>
              </a:buClr>
              <a:defRPr>
                <a:solidFill>
                  <a:schemeClr val="tx1"/>
                </a:solidFill>
              </a:defRPr>
            </a:lvl2pPr>
            <a:lvl3pPr marL="685623" indent="-228541">
              <a:spcAft>
                <a:spcPts val="1200"/>
              </a:spcAft>
              <a:buClr>
                <a:schemeClr val="accent2"/>
              </a:buClr>
              <a:defRPr>
                <a:solidFill>
                  <a:schemeClr val="tx1"/>
                </a:solidFill>
              </a:defRPr>
            </a:lvl3pPr>
            <a:lvl4pPr>
              <a:buClr>
                <a:schemeClr val="accent2"/>
              </a:buClr>
              <a:defRPr>
                <a:solidFill>
                  <a:schemeClr val="tx1"/>
                </a:solidFill>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4000260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 y="3"/>
          <a:ext cx="147061" cy="143985"/>
        </p:xfrm>
        <a:graphic>
          <a:graphicData uri="http://schemas.openxmlformats.org/presentationml/2006/ole">
            <mc:AlternateContent xmlns:mc="http://schemas.openxmlformats.org/markup-compatibility/2006">
              <mc:Choice xmlns:v="urn:schemas-microsoft-com:vml" Requires="v">
                <p:oleObj spid="_x0000_s1229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 y="3"/>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4" y="1"/>
            <a:ext cx="9905999" cy="897460"/>
          </a:xfrm>
          <a:prstGeom prst="rect">
            <a:avLst/>
          </a:prstGeom>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p:custDataLst>
              <p:tags r:id="rId4"/>
            </p:custDataLst>
          </p:nvPr>
        </p:nvSpPr>
        <p:spPr>
          <a:xfrm>
            <a:off x="341316" y="1309688"/>
            <a:ext cx="9223375" cy="4957762"/>
          </a:xfrm>
          <a:prstGeom prst="rect">
            <a:avLst/>
          </a:prstGeom>
        </p:spPr>
        <p:txBody>
          <a:bodyPr/>
          <a:lstStyle>
            <a:lvl1pPr>
              <a:defRPr b="0"/>
            </a:lvl1pPr>
            <a:lvl2pPr marL="457083" indent="-228541">
              <a:defRPr/>
            </a:lvl2pPr>
            <a:lvl3pPr marL="685623" indent="-228541">
              <a:defRPr/>
            </a:lvl3pPr>
            <a:lvl4pPr>
              <a:defRPr/>
            </a:lvl4pPr>
            <a:lvl5pPr>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 y="3"/>
          <a:ext cx="147061" cy="143985"/>
        </p:xfrm>
        <a:graphic>
          <a:graphicData uri="http://schemas.openxmlformats.org/presentationml/2006/ole">
            <mc:AlternateContent xmlns:mc="http://schemas.openxmlformats.org/markup-compatibility/2006">
              <mc:Choice xmlns:v="urn:schemas-microsoft-com:vml" Requires="v">
                <p:oleObj spid="_x0000_s13314"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 y="3"/>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a:xfrm>
            <a:off x="4" y="1"/>
            <a:ext cx="9905999" cy="897460"/>
          </a:xfrm>
          <a:prstGeom prst="rect">
            <a:avLst/>
          </a:prstGeom>
        </p:spPr>
        <p:txBody>
          <a:bodyPr/>
          <a:lstStyle>
            <a:lvl1pPr>
              <a:defRPr>
                <a:solidFill>
                  <a:schemeClr val="tx1"/>
                </a:solidFill>
              </a:defRPr>
            </a:lvl1pPr>
          </a:lstStyle>
          <a:p>
            <a:r>
              <a:rPr lang="en-US" noProof="0"/>
              <a:t>Click to edit Master title style</a:t>
            </a:r>
            <a:endParaRPr lang="en-US" dirty="0"/>
          </a:p>
        </p:txBody>
      </p:sp>
      <p:sp>
        <p:nvSpPr>
          <p:cNvPr id="3" name="Content Placeholder 2"/>
          <p:cNvSpPr>
            <a:spLocks noGrp="1"/>
          </p:cNvSpPr>
          <p:nvPr>
            <p:ph idx="1"/>
            <p:custDataLst>
              <p:tags r:id="rId4"/>
            </p:custDataLst>
          </p:nvPr>
        </p:nvSpPr>
        <p:spPr>
          <a:xfrm>
            <a:off x="341316" y="1882775"/>
            <a:ext cx="9223376" cy="4384675"/>
          </a:xfrm>
          <a:prstGeom prst="rect">
            <a:avLst/>
          </a:prstGeom>
        </p:spPr>
        <p:txBody>
          <a:bodyPr/>
          <a:lstStyle>
            <a:lvl1pPr>
              <a:defRPr b="0"/>
            </a:lvl1pPr>
            <a:lvl2pPr marL="457083" indent="-223781">
              <a:defRPr/>
            </a:lvl2pPr>
            <a:lvl3pPr>
              <a:defRPr/>
            </a:lvl3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p:txBody>
      </p:sp>
      <p:sp>
        <p:nvSpPr>
          <p:cNvPr id="8" name="Espace réservé du texte 7"/>
          <p:cNvSpPr>
            <a:spLocks noGrp="1"/>
          </p:cNvSpPr>
          <p:nvPr>
            <p:ph type="body" sz="quarter" idx="11"/>
            <p:custDataLst>
              <p:tags r:id="rId5"/>
            </p:custDataLst>
          </p:nvPr>
        </p:nvSpPr>
        <p:spPr>
          <a:xfrm>
            <a:off x="341316" y="1309688"/>
            <a:ext cx="9223376" cy="548640"/>
          </a:xfrm>
          <a:prstGeom prst="rect">
            <a:avLst/>
          </a:prstGeom>
        </p:spPr>
        <p:txBody>
          <a:bodyPr/>
          <a:lstStyle>
            <a:lvl1pPr marL="0" indent="0">
              <a:buNone/>
              <a:defRPr sz="2000" b="1">
                <a:solidFill>
                  <a:srgbClr val="E47E1A"/>
                </a:solidFill>
              </a:defRPr>
            </a:lvl1pPr>
          </a:lstStyle>
          <a:p>
            <a:pPr lvl="0"/>
            <a:r>
              <a:rPr lang="en-US"/>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338"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a:xfrm>
            <a:off x="4" y="1"/>
            <a:ext cx="9905999" cy="897460"/>
          </a:xfrm>
          <a:prstGeom prst="rect">
            <a:avLst/>
          </a:prstGeom>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p:custDataLst>
              <p:tags r:id="rId4"/>
            </p:custDataLst>
          </p:nvPr>
        </p:nvSpPr>
        <p:spPr>
          <a:xfrm>
            <a:off x="341313" y="1309489"/>
            <a:ext cx="4487862" cy="4939454"/>
          </a:xfrm>
          <a:prstGeom prst="rect">
            <a:avLst/>
          </a:prstGeom>
        </p:spPr>
        <p:txBody>
          <a:bodyPr/>
          <a:lstStyle>
            <a:lvl1pPr>
              <a:defRPr/>
            </a:lvl1pPr>
            <a:lvl2pPr marL="457083" indent="-228541">
              <a:defRPr/>
            </a:lvl2pPr>
            <a:lvl3pPr marL="685623" indent="-228541">
              <a:defRPr/>
            </a:lvl3pPr>
            <a:lvl4pPr>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6" name="Espace réservé du contenu 5"/>
          <p:cNvSpPr>
            <a:spLocks noGrp="1"/>
          </p:cNvSpPr>
          <p:nvPr>
            <p:ph sz="quarter" idx="11"/>
            <p:custDataLst>
              <p:tags r:id="rId5"/>
            </p:custDataLst>
          </p:nvPr>
        </p:nvSpPr>
        <p:spPr>
          <a:xfrm>
            <a:off x="5076828" y="1309688"/>
            <a:ext cx="4487863" cy="4957762"/>
          </a:xfrm>
          <a:prstGeom prst="rect">
            <a:avLst/>
          </a:prstGeom>
        </p:spPr>
        <p:txBody>
          <a:bodyPr/>
          <a:lstStyle>
            <a:lvl1pPr>
              <a:defRPr/>
            </a:lvl1pPr>
            <a:lvl2pPr marL="457083" indent="-228541">
              <a:defRPr/>
            </a:lvl2pPr>
            <a:lvl3pPr>
              <a:defRPr/>
            </a:lvl3pPr>
            <a:lvl4pPr>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5362"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a:xfrm>
            <a:off x="4" y="1"/>
            <a:ext cx="9905999" cy="897460"/>
          </a:xfrm>
          <a:prstGeom prst="rect">
            <a:avLst/>
          </a:prstGeom>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p:custDataLst>
              <p:tags r:id="rId4"/>
            </p:custDataLst>
          </p:nvPr>
        </p:nvSpPr>
        <p:spPr>
          <a:xfrm>
            <a:off x="341313" y="1882775"/>
            <a:ext cx="4487862" cy="4384675"/>
          </a:xfrm>
          <a:prstGeom prst="rect">
            <a:avLst/>
          </a:prstGeom>
        </p:spPr>
        <p:txBody>
          <a:bodyPr/>
          <a:lstStyle>
            <a:lvl1pPr>
              <a:defRPr sz="2000"/>
            </a:lvl1pPr>
            <a:lvl2pPr>
              <a:defRPr sz="1800"/>
            </a:lvl2pPr>
            <a:lvl3pPr>
              <a:defRPr sz="1600"/>
            </a:lvl3pPr>
            <a:lvl4pPr>
              <a:defRPr sz="1400"/>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6" name="Espace réservé du contenu 5"/>
          <p:cNvSpPr>
            <a:spLocks noGrp="1"/>
          </p:cNvSpPr>
          <p:nvPr>
            <p:ph sz="quarter" idx="11"/>
            <p:custDataLst>
              <p:tags r:id="rId5"/>
            </p:custDataLst>
          </p:nvPr>
        </p:nvSpPr>
        <p:spPr>
          <a:xfrm>
            <a:off x="5076828" y="1882775"/>
            <a:ext cx="4487863" cy="4384675"/>
          </a:xfrm>
          <a:prstGeom prst="rect">
            <a:avLst/>
          </a:prstGeom>
        </p:spPr>
        <p:txBody>
          <a:bodyPr/>
          <a:lstStyle>
            <a:lvl1pPr>
              <a:defRPr sz="2000"/>
            </a:lvl1pPr>
            <a:lvl2pPr>
              <a:defRPr sz="1800"/>
            </a:lvl2pPr>
            <a:lvl3pPr>
              <a:defRPr sz="1600"/>
            </a:lvl3pPr>
            <a:lvl4pPr>
              <a:defRPr sz="1300"/>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7" name="Espace réservé du texte 6"/>
          <p:cNvSpPr>
            <a:spLocks noGrp="1"/>
          </p:cNvSpPr>
          <p:nvPr>
            <p:ph type="body" sz="quarter" idx="12" hasCustomPrompt="1"/>
            <p:custDataLst>
              <p:tags r:id="rId6"/>
            </p:custDataLst>
          </p:nvPr>
        </p:nvSpPr>
        <p:spPr>
          <a:xfrm>
            <a:off x="341313" y="1309688"/>
            <a:ext cx="4487862" cy="548640"/>
          </a:xfrm>
          <a:prstGeom prst="rect">
            <a:avLst/>
          </a:prstGeom>
        </p:spPr>
        <p:txBody>
          <a:bodyPr vert="horz" lIns="0" tIns="33050" rIns="33050" bIns="33050" rtlCol="0">
            <a:noAutofit/>
          </a:bodyPr>
          <a:lstStyle>
            <a:lvl1pPr algn="l">
              <a:buNone/>
              <a:defRPr lang="en-US" sz="2000" b="1" kern="1200" noProof="0" dirty="0" smtClean="0">
                <a:solidFill>
                  <a:srgbClr val="E47E1A"/>
                </a:solidFill>
                <a:latin typeface="+mn-lt"/>
                <a:ea typeface="+mn-ea"/>
                <a:cs typeface="+mn-cs"/>
              </a:defRPr>
            </a:lvl1pPr>
            <a:lvl5pPr>
              <a:buNone/>
              <a:defRPr/>
            </a:lvl5pPr>
          </a:lstStyle>
          <a:p>
            <a:pPr marL="0" lvl="0" indent="0" algn="l" defTabSz="914107" rtl="0" eaLnBrk="1" latinLnBrk="0" hangingPunct="1">
              <a:spcBef>
                <a:spcPts val="0"/>
              </a:spcBef>
              <a:spcAft>
                <a:spcPts val="600"/>
              </a:spcAft>
              <a:buClr>
                <a:schemeClr val="accent5"/>
              </a:buClr>
              <a:buFont typeface="Wingdings" pitchFamily="2" charset="2"/>
              <a:buNone/>
            </a:pPr>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5076828" y="1309688"/>
            <a:ext cx="4487863" cy="548640"/>
          </a:xfrm>
          <a:prstGeom prst="rect">
            <a:avLst/>
          </a:prstGeom>
        </p:spPr>
        <p:txBody>
          <a:bodyPr vert="horz" lIns="0" tIns="33050" rIns="33050" bIns="33050" rtlCol="0">
            <a:noAutofit/>
          </a:bodyPr>
          <a:lstStyle>
            <a:lvl1pPr algn="l">
              <a:buNone/>
              <a:defRPr lang="en-US" sz="2000" b="1" kern="1200" noProof="0" dirty="0" smtClean="0">
                <a:solidFill>
                  <a:srgbClr val="E47E1A"/>
                </a:solidFill>
                <a:latin typeface="+mn-lt"/>
                <a:ea typeface="+mn-ea"/>
                <a:cs typeface="+mn-cs"/>
              </a:defRPr>
            </a:lvl1pPr>
          </a:lstStyle>
          <a:p>
            <a:pPr marL="0" lvl="0" indent="0" algn="l" defTabSz="914107" rtl="0" eaLnBrk="1" latinLnBrk="0" hangingPunct="1">
              <a:spcBef>
                <a:spcPts val="0"/>
              </a:spcBef>
              <a:spcAft>
                <a:spcPts val="600"/>
              </a:spcAft>
              <a:buClr>
                <a:schemeClr val="accent5"/>
              </a:buClr>
              <a:buFont typeface="Wingdings" pitchFamily="2" charset="2"/>
              <a:buNone/>
            </a:pPr>
            <a:r>
              <a:rPr lang="en-US" noProof="0" dirty="0"/>
              <a:t>Click to edit Master text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386"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a:xfrm>
            <a:off x="4" y="1"/>
            <a:ext cx="9905999" cy="897460"/>
          </a:xfrm>
          <a:prstGeom prst="rect">
            <a:avLst/>
          </a:prstGeom>
        </p:spPr>
        <p:txBody>
          <a:bodyPr/>
          <a:lstStyle>
            <a:lvl1pPr>
              <a:defRPr/>
            </a:lvl1pPr>
          </a:lstStyle>
          <a:p>
            <a:pPr lvl="0"/>
            <a:r>
              <a:rPr lang="en-US" noProof="0" dirty="0"/>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3" y="3"/>
          <a:ext cx="147061" cy="143985"/>
        </p:xfrm>
        <a:graphic>
          <a:graphicData uri="http://schemas.openxmlformats.org/presentationml/2006/ole">
            <mc:AlternateContent xmlns:mc="http://schemas.openxmlformats.org/markup-compatibility/2006">
              <mc:Choice xmlns:v="urn:schemas-microsoft-com:vml" Requires="v">
                <p:oleObj spid="_x0000_s3074" name="think-cell Slide" r:id="rId5" imgW="360" imgH="360" progId="">
                  <p:embed/>
                </p:oleObj>
              </mc:Choice>
              <mc:Fallback>
                <p:oleObj name="think-cell Slide" r:id="rId5" imgW="360" imgH="360" progId="">
                  <p:embed/>
                  <p:pic>
                    <p:nvPicPr>
                      <p:cNvPr id="6" name="Object 5"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 y="3"/>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9"/>
          <p:cNvSpPr>
            <a:spLocks noChangeArrowheads="1"/>
          </p:cNvSpPr>
          <p:nvPr userDrawn="1">
            <p:custDataLst>
              <p:tags r:id="rId3"/>
            </p:custDataLst>
          </p:nvPr>
        </p:nvSpPr>
        <p:spPr bwMode="gray">
          <a:xfrm>
            <a:off x="5309926" y="2904984"/>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solidFill>
              <a:schemeClr val="accent2">
                <a:lumMod val="60000"/>
                <a:lumOff val="40000"/>
              </a:schemeClr>
            </a:solidFill>
            <a:prstDash val="solid"/>
            <a:round/>
          </a:ln>
          <a:effectLst/>
        </p:spPr>
        <p:txBody>
          <a:bodyPr wrap="square" lIns="359907" tIns="50938" rIns="215944" bIns="143963" rtlCol="0" anchor="b"/>
          <a:lstStyle/>
          <a:p>
            <a:pPr marL="0" marR="0" indent="0" algn="just" defTabSz="1042699" rtl="0" eaLnBrk="1" fontAlgn="auto" latinLnBrk="0" hangingPunct="1">
              <a:lnSpc>
                <a:spcPct val="100000"/>
              </a:lnSpc>
              <a:spcBef>
                <a:spcPts val="0"/>
              </a:spcBef>
              <a:spcAft>
                <a:spcPts val="60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algn="just">
              <a:spcBef>
                <a:spcPts val="600"/>
              </a:spcBef>
              <a:spcAft>
                <a:spcPts val="0"/>
              </a:spcAft>
            </a:pPr>
            <a:r>
              <a:rPr lang="en-US" sz="1000" kern="1200" dirty="0">
                <a:solidFill>
                  <a:schemeClr val="bg1"/>
                </a:solidFill>
                <a:latin typeface="Arial" pitchFamily="34" charset="0"/>
                <a:ea typeface="+mn-ea"/>
                <a:cs typeface="Arial" pitchFamily="34" charset="0"/>
              </a:rPr>
              <a:t>Now with 180,000 people in over 40 countries, Capgemini is one of the world's foremost providers of consulting, technology and outsourcing services.</a:t>
            </a:r>
            <a:r>
              <a:rPr lang="fr-FR" sz="1000" kern="1200" dirty="0">
                <a:solidFill>
                  <a:schemeClr val="bg1"/>
                </a:solidFill>
                <a:latin typeface="Arial" pitchFamily="34" charset="0"/>
                <a:ea typeface="+mn-ea"/>
                <a:cs typeface="Arial" pitchFamily="34" charset="0"/>
              </a:rPr>
              <a:t> </a:t>
            </a:r>
            <a:r>
              <a:rPr lang="en-US" sz="1000" kern="1200" dirty="0">
                <a:solidFill>
                  <a:schemeClr val="bg1"/>
                </a:solidFill>
                <a:latin typeface="Arial" pitchFamily="34" charset="0"/>
                <a:ea typeface="+mn-ea"/>
                <a:cs typeface="Arial" pitchFamily="34" charset="0"/>
              </a:rPr>
              <a:t>The Group reported 2014 global revenues of EUR 10.573 billion.</a:t>
            </a:r>
          </a:p>
          <a:p>
            <a:pPr algn="just">
              <a:spcBef>
                <a:spcPts val="600"/>
              </a:spcBef>
              <a:spcAft>
                <a:spcPts val="0"/>
              </a:spcAft>
            </a:pPr>
            <a:r>
              <a:rPr lang="en-US" sz="1000" kern="1200" dirty="0">
                <a:solidFill>
                  <a:schemeClr val="bg1"/>
                </a:solidFill>
                <a:latin typeface="Arial" pitchFamily="34" charset="0"/>
                <a:ea typeface="+mn-ea"/>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1000" u="sng" kern="1200" dirty="0">
                <a:solidFill>
                  <a:schemeClr val="bg1"/>
                </a:solidFill>
                <a:latin typeface="Arial" pitchFamily="34" charset="0"/>
                <a:ea typeface="+mn-ea"/>
                <a:cs typeface="Arial" pitchFamily="34" charset="0"/>
                <a:hlinkClick r:id="rId7"/>
              </a:rPr>
              <a:t>the Collaborative Business Experience™</a:t>
            </a:r>
            <a:r>
              <a:rPr lang="en-US" sz="1000" kern="1200" dirty="0">
                <a:solidFill>
                  <a:schemeClr val="bg1"/>
                </a:solidFill>
                <a:latin typeface="Arial" pitchFamily="34" charset="0"/>
                <a:ea typeface="+mn-ea"/>
                <a:cs typeface="Arial" pitchFamily="34" charset="0"/>
              </a:rPr>
              <a:t>, and draws on </a:t>
            </a:r>
            <a:r>
              <a:rPr lang="en-US" sz="1000" u="sng" kern="1200" dirty="0">
                <a:solidFill>
                  <a:schemeClr val="bg1"/>
                </a:solidFill>
                <a:latin typeface="Arial" pitchFamily="34" charset="0"/>
                <a:ea typeface="+mn-ea"/>
                <a:cs typeface="Arial" pitchFamily="34" charset="0"/>
                <a:hlinkClick r:id="rId8"/>
              </a:rPr>
              <a:t>Rightshore</a:t>
            </a:r>
            <a:r>
              <a:rPr lang="en-US" sz="1000" b="1" u="sng" kern="1200" baseline="30000" dirty="0">
                <a:solidFill>
                  <a:schemeClr val="bg1"/>
                </a:solidFill>
                <a:latin typeface="Arial" pitchFamily="34" charset="0"/>
                <a:ea typeface="+mn-ea"/>
                <a:cs typeface="Arial" pitchFamily="34" charset="0"/>
                <a:hlinkClick r:id="rId8"/>
              </a:rPr>
              <a:t>®</a:t>
            </a:r>
            <a:r>
              <a:rPr lang="en-US" sz="1000" kern="1200" dirty="0">
                <a:solidFill>
                  <a:schemeClr val="bg1"/>
                </a:solidFill>
                <a:latin typeface="Arial" pitchFamily="34" charset="0"/>
                <a:ea typeface="+mn-ea"/>
                <a:cs typeface="Arial" pitchFamily="34" charset="0"/>
              </a:rPr>
              <a:t>, its worldwide delivery model.</a:t>
            </a:r>
          </a:p>
          <a:p>
            <a:pPr marL="0" indent="0" algn="just">
              <a:spcBef>
                <a:spcPts val="600"/>
              </a:spcBef>
            </a:pPr>
            <a:r>
              <a:rPr lang="en-US" sz="1000" dirty="0">
                <a:solidFill>
                  <a:schemeClr val="bg1"/>
                </a:solidFill>
                <a:latin typeface="Arial" pitchFamily="34" charset="0"/>
                <a:cs typeface="Arial" pitchFamily="34" charset="0"/>
              </a:rPr>
              <a:t>Learn more about us at </a:t>
            </a:r>
            <a:r>
              <a:rPr lang="en-US" sz="1000" b="1" dirty="0">
                <a:solidFill>
                  <a:schemeClr val="bg1"/>
                </a:solidFill>
                <a:latin typeface="Arial" pitchFamily="34" charset="0"/>
                <a:cs typeface="Arial" pitchFamily="34" charset="0"/>
                <a:hlinkClick r:id="rId9"/>
              </a:rPr>
              <a:t>www.capgemini.com</a:t>
            </a:r>
            <a:r>
              <a:rPr lang="en-US" sz="1000" dirty="0">
                <a:solidFill>
                  <a:schemeClr val="bg1"/>
                </a:solidFill>
                <a:latin typeface="Arial" pitchFamily="34" charset="0"/>
                <a:cs typeface="Arial" pitchFamily="34" charset="0"/>
              </a:rPr>
              <a:t>.</a:t>
            </a:r>
          </a:p>
        </p:txBody>
      </p:sp>
      <p:pic>
        <p:nvPicPr>
          <p:cNvPr id="9" name="Image 337" descr="CBE_Label_ppt.png"/>
          <p:cNvPicPr>
            <a:picLocks noChangeAspect="1"/>
          </p:cNvPicPr>
          <p:nvPr userDrawn="1"/>
        </p:nvPicPr>
        <p:blipFill>
          <a:blip r:embed="rId10" cstate="screen"/>
          <a:stretch>
            <a:fillRect/>
          </a:stretch>
        </p:blipFill>
        <p:spPr>
          <a:xfrm>
            <a:off x="5059688" y="2756126"/>
            <a:ext cx="519572" cy="522508"/>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Section Break 2">
    <p:spTree>
      <p:nvGrpSpPr>
        <p:cNvPr id="1" name=""/>
        <p:cNvGrpSpPr/>
        <p:nvPr/>
      </p:nvGrpSpPr>
      <p:grpSpPr>
        <a:xfrm>
          <a:off x="0" y="0"/>
          <a:ext cx="0" cy="0"/>
          <a:chOff x="0" y="0"/>
          <a:chExt cx="0" cy="0"/>
        </a:xfrm>
      </p:grpSpPr>
      <p:pic>
        <p:nvPicPr>
          <p:cNvPr id="7" name="Image 5"/>
          <p:cNvPicPr>
            <a:picLocks noChangeAspect="1"/>
          </p:cNvPicPr>
          <p:nvPr userDrawn="1"/>
        </p:nvPicPr>
        <p:blipFill rotWithShape="1">
          <a:blip r:embed="rId5" cstate="screen">
            <a:extLst>
              <a:ext uri="{28A0092B-C50C-407E-A947-70E740481C1C}">
                <a14:useLocalDpi xmlns:a14="http://schemas.microsoft.com/office/drawing/2010/main" val="0"/>
              </a:ext>
            </a:extLst>
          </a:blip>
          <a:srcRect t="19431"/>
          <a:stretch/>
        </p:blipFill>
        <p:spPr>
          <a:xfrm>
            <a:off x="-2054" y="1524000"/>
            <a:ext cx="9908054" cy="5334000"/>
          </a:xfrm>
          <a:prstGeom prst="rect">
            <a:avLst/>
          </a:prstGeom>
          <a:noFill/>
          <a:ln>
            <a:noFill/>
          </a:ln>
        </p:spPr>
      </p:pic>
      <p:sp>
        <p:nvSpPr>
          <p:cNvPr id="8" name="Rectangle 7"/>
          <p:cNvSpPr/>
          <p:nvPr userDrawn="1">
            <p:custDataLst>
              <p:tags r:id="rId2"/>
            </p:custDataLst>
          </p:nvPr>
        </p:nvSpPr>
        <p:spPr bwMode="auto">
          <a:xfrm>
            <a:off x="-2054" y="711"/>
            <a:ext cx="9910493" cy="291958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212879 w 10562341"/>
              <a:gd name="connsiteY0" fmla="*/ 517211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2879 w 10562341"/>
              <a:gd name="connsiteY7" fmla="*/ 517211 h 3670550"/>
              <a:gd name="connsiteX0" fmla="*/ 2189 w 10562341"/>
              <a:gd name="connsiteY0" fmla="*/ 451575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89 w 10562341"/>
              <a:gd name="connsiteY7" fmla="*/ 451575 h 3670550"/>
              <a:gd name="connsiteX0" fmla="*/ 2189 w 10561158"/>
              <a:gd name="connsiteY0" fmla="*/ 0 h 3218975"/>
              <a:gd name="connsiteX1" fmla="*/ 9838619 w 10561158"/>
              <a:gd name="connsiteY1" fmla="*/ 674738 h 3218975"/>
              <a:gd name="connsiteX2" fmla="*/ 10561157 w 10561158"/>
              <a:gd name="connsiteY2" fmla="*/ 1737145 h 3218975"/>
              <a:gd name="connsiteX3" fmla="*/ 9288594 w 10561158"/>
              <a:gd name="connsiteY3" fmla="*/ 2413910 h 3218975"/>
              <a:gd name="connsiteX4" fmla="*/ 2317558 w 10561158"/>
              <a:gd name="connsiteY4" fmla="*/ 2420319 h 3218975"/>
              <a:gd name="connsiteX5" fmla="*/ 1180889 w 10561158"/>
              <a:gd name="connsiteY5" fmla="*/ 3218975 h 3218975"/>
              <a:gd name="connsiteX6" fmla="*/ 0 w 10561158"/>
              <a:gd name="connsiteY6" fmla="*/ 2434872 h 3218975"/>
              <a:gd name="connsiteX7" fmla="*/ 2189 w 10561158"/>
              <a:gd name="connsiteY7" fmla="*/ 0 h 3218975"/>
              <a:gd name="connsiteX0" fmla="*/ 2189 w 10564674"/>
              <a:gd name="connsiteY0" fmla="*/ 0 h 3218975"/>
              <a:gd name="connsiteX1" fmla="*/ 10564611 w 10564674"/>
              <a:gd name="connsiteY1" fmla="*/ 0 h 3218975"/>
              <a:gd name="connsiteX2" fmla="*/ 10561157 w 10564674"/>
              <a:gd name="connsiteY2" fmla="*/ 1737145 h 3218975"/>
              <a:gd name="connsiteX3" fmla="*/ 9288594 w 10564674"/>
              <a:gd name="connsiteY3" fmla="*/ 2413910 h 3218975"/>
              <a:gd name="connsiteX4" fmla="*/ 2317558 w 10564674"/>
              <a:gd name="connsiteY4" fmla="*/ 2420319 h 3218975"/>
              <a:gd name="connsiteX5" fmla="*/ 1180889 w 10564674"/>
              <a:gd name="connsiteY5" fmla="*/ 3218975 h 3218975"/>
              <a:gd name="connsiteX6" fmla="*/ 0 w 10564674"/>
              <a:gd name="connsiteY6" fmla="*/ 2434872 h 3218975"/>
              <a:gd name="connsiteX7" fmla="*/ 2189 w 10564674"/>
              <a:gd name="connsiteY7" fmla="*/ 0 h 321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4674" h="3218975">
                <a:moveTo>
                  <a:pt x="2189" y="0"/>
                </a:moveTo>
                <a:lnTo>
                  <a:pt x="10564611" y="0"/>
                </a:lnTo>
                <a:cubicBezTo>
                  <a:pt x="10565124" y="67600"/>
                  <a:pt x="10562411" y="1693730"/>
                  <a:pt x="10561157" y="1737145"/>
                </a:cubicBezTo>
                <a:cubicBezTo>
                  <a:pt x="10083761" y="2409154"/>
                  <a:pt x="9705180" y="2419230"/>
                  <a:pt x="9288594" y="2413910"/>
                </a:cubicBezTo>
                <a:lnTo>
                  <a:pt x="2317558" y="2420319"/>
                </a:lnTo>
                <a:cubicBezTo>
                  <a:pt x="1740344" y="2453461"/>
                  <a:pt x="1372498" y="2756153"/>
                  <a:pt x="1180889" y="3218975"/>
                </a:cubicBezTo>
                <a:cubicBezTo>
                  <a:pt x="882535" y="2515198"/>
                  <a:pt x="278640" y="2433994"/>
                  <a:pt x="0" y="2434872"/>
                </a:cubicBezTo>
                <a:cubicBezTo>
                  <a:pt x="2067" y="2399359"/>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algn="ctr" defTabSz="957756"/>
            <a:endParaRPr lang="en-US" sz="1000" dirty="0">
              <a:solidFill>
                <a:prstClr val="white"/>
              </a:solidFill>
              <a:cs typeface="Arial"/>
            </a:endParaRPr>
          </a:p>
        </p:txBody>
      </p:sp>
      <p:graphicFrame>
        <p:nvGraphicFramePr>
          <p:cNvPr id="5" name="Object 4"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410"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Placeholder 10"/>
          <p:cNvSpPr>
            <a:spLocks noGrp="1"/>
          </p:cNvSpPr>
          <p:nvPr>
            <p:ph type="body" sz="quarter" idx="10"/>
          </p:nvPr>
        </p:nvSpPr>
        <p:spPr>
          <a:xfrm>
            <a:off x="0" y="533400"/>
            <a:ext cx="9906000" cy="1143000"/>
          </a:xfrm>
          <a:prstGeom prst="rect">
            <a:avLst/>
          </a:prstGeom>
        </p:spPr>
        <p:txBody>
          <a:bodyPr lIns="329184" tIns="36576" rIns="36576" bIns="36576" anchor="ctr"/>
          <a:lstStyle>
            <a:lvl1pPr>
              <a:buFontTx/>
              <a:buNone/>
              <a:defRPr sz="4000">
                <a:solidFill>
                  <a:schemeClr val="tx1"/>
                </a:solidFill>
              </a:defRPr>
            </a:lvl1pPr>
          </a:lstStyle>
          <a:p>
            <a:pPr lvl="0"/>
            <a:r>
              <a:rPr lang="en-US" dirty="0"/>
              <a:t>Click to edit Master text style</a:t>
            </a:r>
          </a:p>
        </p:txBody>
      </p:sp>
    </p:spTree>
    <p:extLst>
      <p:ext uri="{BB962C8B-B14F-4D97-AF65-F5344CB8AC3E}">
        <p14:creationId xmlns:p14="http://schemas.microsoft.com/office/powerpoint/2010/main" val="7217293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p:cNvPicPr>
            <a:picLocks noChangeAspect="1"/>
          </p:cNvPicPr>
          <p:nvPr userDrawn="1"/>
        </p:nvPicPr>
        <p:blipFill rotWithShape="1">
          <a:blip r:embed="rId5" cstate="print">
            <a:extLst>
              <a:ext uri="{28A0092B-C50C-407E-A947-70E740481C1C}">
                <a14:useLocalDpi xmlns:a14="http://schemas.microsoft.com/office/drawing/2010/main" val="0"/>
              </a:ext>
            </a:extLst>
          </a:blip>
          <a:srcRect/>
          <a:stretch/>
        </p:blipFill>
        <p:spPr>
          <a:xfrm>
            <a:off x="-2052" y="1341517"/>
            <a:ext cx="9908052" cy="5513714"/>
          </a:xfrm>
          <a:prstGeom prst="rect">
            <a:avLst/>
          </a:prstGeom>
          <a:noFill/>
          <a:ln>
            <a:noFill/>
          </a:ln>
        </p:spPr>
      </p:pic>
      <p:sp>
        <p:nvSpPr>
          <p:cNvPr id="8" name="Rectangle 7"/>
          <p:cNvSpPr/>
          <p:nvPr userDrawn="1">
            <p:custDataLst>
              <p:tags r:id="rId2"/>
            </p:custDataLst>
          </p:nvPr>
        </p:nvSpPr>
        <p:spPr bwMode="auto">
          <a:xfrm>
            <a:off x="-2051" y="711"/>
            <a:ext cx="9910493" cy="291958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212879 w 10562341"/>
              <a:gd name="connsiteY0" fmla="*/ 517211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2879 w 10562341"/>
              <a:gd name="connsiteY7" fmla="*/ 517211 h 3670550"/>
              <a:gd name="connsiteX0" fmla="*/ 2189 w 10562341"/>
              <a:gd name="connsiteY0" fmla="*/ 451575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89 w 10562341"/>
              <a:gd name="connsiteY7" fmla="*/ 451575 h 3670550"/>
              <a:gd name="connsiteX0" fmla="*/ 2189 w 10561158"/>
              <a:gd name="connsiteY0" fmla="*/ 0 h 3218975"/>
              <a:gd name="connsiteX1" fmla="*/ 9838619 w 10561158"/>
              <a:gd name="connsiteY1" fmla="*/ 674738 h 3218975"/>
              <a:gd name="connsiteX2" fmla="*/ 10561157 w 10561158"/>
              <a:gd name="connsiteY2" fmla="*/ 1737145 h 3218975"/>
              <a:gd name="connsiteX3" fmla="*/ 9288594 w 10561158"/>
              <a:gd name="connsiteY3" fmla="*/ 2413910 h 3218975"/>
              <a:gd name="connsiteX4" fmla="*/ 2317558 w 10561158"/>
              <a:gd name="connsiteY4" fmla="*/ 2420319 h 3218975"/>
              <a:gd name="connsiteX5" fmla="*/ 1180889 w 10561158"/>
              <a:gd name="connsiteY5" fmla="*/ 3218975 h 3218975"/>
              <a:gd name="connsiteX6" fmla="*/ 0 w 10561158"/>
              <a:gd name="connsiteY6" fmla="*/ 2434872 h 3218975"/>
              <a:gd name="connsiteX7" fmla="*/ 2189 w 10561158"/>
              <a:gd name="connsiteY7" fmla="*/ 0 h 3218975"/>
              <a:gd name="connsiteX0" fmla="*/ 2189 w 10564674"/>
              <a:gd name="connsiteY0" fmla="*/ 0 h 3218975"/>
              <a:gd name="connsiteX1" fmla="*/ 10564611 w 10564674"/>
              <a:gd name="connsiteY1" fmla="*/ 0 h 3218975"/>
              <a:gd name="connsiteX2" fmla="*/ 10561157 w 10564674"/>
              <a:gd name="connsiteY2" fmla="*/ 1737145 h 3218975"/>
              <a:gd name="connsiteX3" fmla="*/ 9288594 w 10564674"/>
              <a:gd name="connsiteY3" fmla="*/ 2413910 h 3218975"/>
              <a:gd name="connsiteX4" fmla="*/ 2317558 w 10564674"/>
              <a:gd name="connsiteY4" fmla="*/ 2420319 h 3218975"/>
              <a:gd name="connsiteX5" fmla="*/ 1180889 w 10564674"/>
              <a:gd name="connsiteY5" fmla="*/ 3218975 h 3218975"/>
              <a:gd name="connsiteX6" fmla="*/ 0 w 10564674"/>
              <a:gd name="connsiteY6" fmla="*/ 2434872 h 3218975"/>
              <a:gd name="connsiteX7" fmla="*/ 2189 w 10564674"/>
              <a:gd name="connsiteY7" fmla="*/ 0 h 321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4674" h="3218975">
                <a:moveTo>
                  <a:pt x="2189" y="0"/>
                </a:moveTo>
                <a:lnTo>
                  <a:pt x="10564611" y="0"/>
                </a:lnTo>
                <a:cubicBezTo>
                  <a:pt x="10565124" y="67600"/>
                  <a:pt x="10562411" y="1693730"/>
                  <a:pt x="10561157" y="1737145"/>
                </a:cubicBezTo>
                <a:cubicBezTo>
                  <a:pt x="10083761" y="2409154"/>
                  <a:pt x="9705180" y="2419230"/>
                  <a:pt x="9288594" y="2413910"/>
                </a:cubicBezTo>
                <a:lnTo>
                  <a:pt x="2317558" y="2420319"/>
                </a:lnTo>
                <a:cubicBezTo>
                  <a:pt x="1740344" y="2453461"/>
                  <a:pt x="1372498" y="2756153"/>
                  <a:pt x="1180889" y="3218975"/>
                </a:cubicBezTo>
                <a:cubicBezTo>
                  <a:pt x="882535" y="2515198"/>
                  <a:pt x="278640" y="2433994"/>
                  <a:pt x="0" y="2434872"/>
                </a:cubicBezTo>
                <a:cubicBezTo>
                  <a:pt x="2067" y="2399359"/>
                  <a:pt x="3461" y="95582"/>
                  <a:pt x="2189" y="0"/>
                </a:cubicBezTo>
                <a:close/>
              </a:path>
            </a:pathLst>
          </a:custGeom>
          <a:solidFill>
            <a:schemeClr val="bg1"/>
          </a:solidFill>
          <a:ln w="12700" cmpd="sng" algn="ctr">
            <a:noFill/>
            <a:miter lim="800000"/>
            <a:headEnd/>
            <a:tailEnd/>
          </a:ln>
          <a:effectLst/>
        </p:spPr>
        <p:txBody>
          <a:bodyPr wrap="square" lIns="33050" tIns="42965" rIns="33050" bIns="42965" rtlCol="0" anchor="ctr"/>
          <a:lstStyle/>
          <a:p>
            <a:pPr marL="0" algn="ctr" defTabSz="957508"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458"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Placeholder 10"/>
          <p:cNvSpPr>
            <a:spLocks noGrp="1"/>
          </p:cNvSpPr>
          <p:nvPr>
            <p:ph type="body" sz="quarter" idx="10"/>
          </p:nvPr>
        </p:nvSpPr>
        <p:spPr>
          <a:xfrm>
            <a:off x="0" y="533400"/>
            <a:ext cx="9906000" cy="1143000"/>
          </a:xfrm>
          <a:prstGeom prst="rect">
            <a:avLst/>
          </a:prstGeom>
        </p:spPr>
        <p:txBody>
          <a:bodyPr lIns="329099" tIns="36567" rIns="36567" bIns="36567" anchor="ctr"/>
          <a:lstStyle>
            <a:lvl1pPr>
              <a:buFontTx/>
              <a:buNone/>
              <a:defRPr sz="4000">
                <a:solidFill>
                  <a:schemeClr val="tx1"/>
                </a:solidFill>
              </a:defRPr>
            </a:lvl1pPr>
          </a:lstStyle>
          <a:p>
            <a:pPr lvl="0"/>
            <a:r>
              <a:rPr lang="en-US" dirty="0"/>
              <a:t>Click to edit Master text style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7" name="Image 5"/>
          <p:cNvPicPr>
            <a:picLocks noChangeAspect="1"/>
          </p:cNvPicPr>
          <p:nvPr userDrawn="1"/>
        </p:nvPicPr>
        <p:blipFill rotWithShape="1">
          <a:blip r:embed="rId5" cstate="screen">
            <a:extLst>
              <a:ext uri="{28A0092B-C50C-407E-A947-70E740481C1C}">
                <a14:useLocalDpi xmlns:a14="http://schemas.microsoft.com/office/drawing/2010/main" val="0"/>
              </a:ext>
            </a:extLst>
          </a:blip>
          <a:stretch/>
        </p:blipFill>
        <p:spPr>
          <a:xfrm>
            <a:off x="-2054" y="237619"/>
            <a:ext cx="9908054" cy="6620382"/>
          </a:xfrm>
          <a:prstGeom prst="rect">
            <a:avLst/>
          </a:prstGeom>
          <a:noFill/>
          <a:ln>
            <a:noFill/>
          </a:ln>
        </p:spPr>
      </p:pic>
      <p:sp>
        <p:nvSpPr>
          <p:cNvPr id="8" name="Rectangle 7"/>
          <p:cNvSpPr/>
          <p:nvPr userDrawn="1">
            <p:custDataLst>
              <p:tags r:id="rId2"/>
            </p:custDataLst>
          </p:nvPr>
        </p:nvSpPr>
        <p:spPr bwMode="auto">
          <a:xfrm>
            <a:off x="-2051" y="711"/>
            <a:ext cx="9910493" cy="2919582"/>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212879 w 10562341"/>
              <a:gd name="connsiteY0" fmla="*/ 517211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2879 w 10562341"/>
              <a:gd name="connsiteY7" fmla="*/ 517211 h 3670550"/>
              <a:gd name="connsiteX0" fmla="*/ 2189 w 10562341"/>
              <a:gd name="connsiteY0" fmla="*/ 451575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2189 w 10562341"/>
              <a:gd name="connsiteY7" fmla="*/ 451575 h 3670550"/>
              <a:gd name="connsiteX0" fmla="*/ 2189 w 10561158"/>
              <a:gd name="connsiteY0" fmla="*/ 0 h 3218975"/>
              <a:gd name="connsiteX1" fmla="*/ 9838619 w 10561158"/>
              <a:gd name="connsiteY1" fmla="*/ 674738 h 3218975"/>
              <a:gd name="connsiteX2" fmla="*/ 10561157 w 10561158"/>
              <a:gd name="connsiteY2" fmla="*/ 1737145 h 3218975"/>
              <a:gd name="connsiteX3" fmla="*/ 9288594 w 10561158"/>
              <a:gd name="connsiteY3" fmla="*/ 2413910 h 3218975"/>
              <a:gd name="connsiteX4" fmla="*/ 2317558 w 10561158"/>
              <a:gd name="connsiteY4" fmla="*/ 2420319 h 3218975"/>
              <a:gd name="connsiteX5" fmla="*/ 1180889 w 10561158"/>
              <a:gd name="connsiteY5" fmla="*/ 3218975 h 3218975"/>
              <a:gd name="connsiteX6" fmla="*/ 0 w 10561158"/>
              <a:gd name="connsiteY6" fmla="*/ 2434872 h 3218975"/>
              <a:gd name="connsiteX7" fmla="*/ 2189 w 10561158"/>
              <a:gd name="connsiteY7" fmla="*/ 0 h 3218975"/>
              <a:gd name="connsiteX0" fmla="*/ 2189 w 10564674"/>
              <a:gd name="connsiteY0" fmla="*/ 0 h 3218975"/>
              <a:gd name="connsiteX1" fmla="*/ 10564611 w 10564674"/>
              <a:gd name="connsiteY1" fmla="*/ 0 h 3218975"/>
              <a:gd name="connsiteX2" fmla="*/ 10561157 w 10564674"/>
              <a:gd name="connsiteY2" fmla="*/ 1737145 h 3218975"/>
              <a:gd name="connsiteX3" fmla="*/ 9288594 w 10564674"/>
              <a:gd name="connsiteY3" fmla="*/ 2413910 h 3218975"/>
              <a:gd name="connsiteX4" fmla="*/ 2317558 w 10564674"/>
              <a:gd name="connsiteY4" fmla="*/ 2420319 h 3218975"/>
              <a:gd name="connsiteX5" fmla="*/ 1180889 w 10564674"/>
              <a:gd name="connsiteY5" fmla="*/ 3218975 h 3218975"/>
              <a:gd name="connsiteX6" fmla="*/ 0 w 10564674"/>
              <a:gd name="connsiteY6" fmla="*/ 2434872 h 3218975"/>
              <a:gd name="connsiteX7" fmla="*/ 2189 w 10564674"/>
              <a:gd name="connsiteY7" fmla="*/ 0 h 3218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4674" h="3218975">
                <a:moveTo>
                  <a:pt x="2189" y="0"/>
                </a:moveTo>
                <a:lnTo>
                  <a:pt x="10564611" y="0"/>
                </a:lnTo>
                <a:cubicBezTo>
                  <a:pt x="10565124" y="67600"/>
                  <a:pt x="10562411" y="1693730"/>
                  <a:pt x="10561157" y="1737145"/>
                </a:cubicBezTo>
                <a:cubicBezTo>
                  <a:pt x="10083761" y="2409154"/>
                  <a:pt x="9705180" y="2419230"/>
                  <a:pt x="9288594" y="2413910"/>
                </a:cubicBezTo>
                <a:lnTo>
                  <a:pt x="2317558" y="2420319"/>
                </a:lnTo>
                <a:cubicBezTo>
                  <a:pt x="1740344" y="2453461"/>
                  <a:pt x="1372498" y="2756153"/>
                  <a:pt x="1180889" y="3218975"/>
                </a:cubicBezTo>
                <a:cubicBezTo>
                  <a:pt x="882535" y="2515198"/>
                  <a:pt x="278640" y="2433994"/>
                  <a:pt x="0" y="2434872"/>
                </a:cubicBezTo>
                <a:cubicBezTo>
                  <a:pt x="2067" y="2399359"/>
                  <a:pt x="3461" y="95582"/>
                  <a:pt x="2189" y="0"/>
                </a:cubicBezTo>
                <a:close/>
              </a:path>
            </a:pathLst>
          </a:custGeom>
          <a:solidFill>
            <a:schemeClr val="bg1"/>
          </a:solidFill>
          <a:ln w="12700" cmpd="sng" algn="ctr">
            <a:noFill/>
            <a:miter lim="800000"/>
            <a:headEnd/>
            <a:tailEnd/>
          </a:ln>
          <a:effectLst/>
        </p:spPr>
        <p:txBody>
          <a:bodyPr wrap="square" lIns="33050" tIns="42965" rIns="33050" bIns="42965" rtlCol="0" anchor="ctr"/>
          <a:lstStyle/>
          <a:p>
            <a:pPr marL="0" algn="ctr" defTabSz="957508"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482"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Placeholder 10"/>
          <p:cNvSpPr>
            <a:spLocks noGrp="1"/>
          </p:cNvSpPr>
          <p:nvPr>
            <p:ph type="body" sz="quarter" idx="10"/>
          </p:nvPr>
        </p:nvSpPr>
        <p:spPr>
          <a:xfrm>
            <a:off x="0" y="533400"/>
            <a:ext cx="9906000" cy="1143000"/>
          </a:xfrm>
          <a:prstGeom prst="rect">
            <a:avLst/>
          </a:prstGeom>
        </p:spPr>
        <p:txBody>
          <a:bodyPr lIns="329099" tIns="36567" rIns="36567" bIns="36567" anchor="ctr"/>
          <a:lstStyle>
            <a:lvl1pPr>
              <a:buFontTx/>
              <a:buNone/>
              <a:defRPr sz="4000">
                <a:solidFill>
                  <a:schemeClr val="tx1"/>
                </a:solidFill>
              </a:defRPr>
            </a:lvl1pPr>
          </a:lstStyle>
          <a:p>
            <a:pPr lvl="0"/>
            <a:r>
              <a:rPr lang="en-US" dirty="0"/>
              <a:t>Click to edit Master text style</a:t>
            </a:r>
          </a:p>
        </p:txBody>
      </p:sp>
    </p:spTree>
    <p:extLst>
      <p:ext uri="{BB962C8B-B14F-4D97-AF65-F5344CB8AC3E}">
        <p14:creationId xmlns:p14="http://schemas.microsoft.com/office/powerpoint/2010/main" val="7217293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8" name="Image 5"/>
          <p:cNvPicPr>
            <a:picLocks noChangeAspect="1"/>
          </p:cNvPicPr>
          <p:nvPr userDrawn="1"/>
        </p:nvPicPr>
        <p:blipFill rotWithShape="1">
          <a:blip r:embed="rId5" cstate="screen">
            <a:extLst>
              <a:ext uri="{28A0092B-C50C-407E-A947-70E740481C1C}">
                <a14:useLocalDpi xmlns:a14="http://schemas.microsoft.com/office/drawing/2010/main" val="0"/>
              </a:ext>
            </a:extLst>
          </a:blip>
          <a:stretch/>
        </p:blipFill>
        <p:spPr>
          <a:xfrm>
            <a:off x="-1175" y="2652"/>
            <a:ext cx="9907176" cy="5665103"/>
          </a:xfrm>
          <a:prstGeom prst="rect">
            <a:avLst/>
          </a:prstGeom>
          <a:noFill/>
          <a:ln>
            <a:noFill/>
          </a:ln>
        </p:spPr>
      </p:pic>
      <p:sp>
        <p:nvSpPr>
          <p:cNvPr id="7" name="Rectangle 7"/>
          <p:cNvSpPr/>
          <p:nvPr userDrawn="1">
            <p:custDataLst>
              <p:tags r:id="rId2"/>
            </p:custDataLst>
          </p:nvPr>
        </p:nvSpPr>
        <p:spPr bwMode="auto">
          <a:xfrm flipV="1">
            <a:off x="-1175" y="3384914"/>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p:spPr>
        <p:txBody>
          <a:bodyPr wrap="square" lIns="33050" tIns="42965" rIns="33050" bIns="42965" rtlCol="0" anchor="ctr"/>
          <a:lstStyle/>
          <a:p>
            <a:pPr algn="ctr" fontAlgn="auto">
              <a:spcBef>
                <a:spcPts val="0"/>
              </a:spcBef>
              <a:spcAft>
                <a:spcPts val="0"/>
              </a:spcAft>
            </a:pPr>
            <a:endParaRPr lang="en-US" sz="1000" dirty="0">
              <a:solidFill>
                <a:schemeClr val="bg1"/>
              </a:solidFill>
              <a:latin typeface="Arial"/>
              <a:cs typeface="Arial"/>
            </a:endParaRPr>
          </a:p>
        </p:txBody>
      </p:sp>
      <p:graphicFrame>
        <p:nvGraphicFramePr>
          <p:cNvPr id="5" name="Object 4"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506"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Placeholder 10"/>
          <p:cNvSpPr>
            <a:spLocks noGrp="1"/>
          </p:cNvSpPr>
          <p:nvPr>
            <p:ph type="body" sz="quarter" idx="10"/>
          </p:nvPr>
        </p:nvSpPr>
        <p:spPr>
          <a:xfrm>
            <a:off x="0" y="5194192"/>
            <a:ext cx="9906000" cy="1143000"/>
          </a:xfrm>
          <a:prstGeom prst="rect">
            <a:avLst/>
          </a:prstGeom>
        </p:spPr>
        <p:txBody>
          <a:bodyPr lIns="329099" tIns="36567" rIns="36567" bIns="36567" anchor="ctr"/>
          <a:lstStyle>
            <a:lvl1pPr>
              <a:buFontTx/>
              <a:buNone/>
              <a:defRPr sz="4000">
                <a:solidFill>
                  <a:schemeClr val="tx1"/>
                </a:solidFill>
              </a:defRPr>
            </a:lvl1pPr>
          </a:lstStyle>
          <a:p>
            <a:pPr lvl="0"/>
            <a:r>
              <a:rPr lang="en-US" dirty="0"/>
              <a:t>Click to edit Master text style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1">
    <p:spTree>
      <p:nvGrpSpPr>
        <p:cNvPr id="1" name=""/>
        <p:cNvGrpSpPr/>
        <p:nvPr/>
      </p:nvGrpSpPr>
      <p:grpSpPr>
        <a:xfrm>
          <a:off x="0" y="0"/>
          <a:ext cx="0" cy="0"/>
          <a:chOff x="0" y="0"/>
          <a:chExt cx="0" cy="0"/>
        </a:xfrm>
      </p:grpSpPr>
      <p:pic>
        <p:nvPicPr>
          <p:cNvPr id="10" name="Image 5"/>
          <p:cNvPicPr>
            <a:picLocks noChangeAspect="1"/>
          </p:cNvPicPr>
          <p:nvPr userDrawn="1"/>
        </p:nvPicPr>
        <p:blipFill rotWithShape="1">
          <a:blip r:embed="rId6" cstate="screen">
            <a:extLst>
              <a:ext uri="{28A0092B-C50C-407E-A947-70E740481C1C}">
                <a14:useLocalDpi xmlns:a14="http://schemas.microsoft.com/office/drawing/2010/main"/>
              </a:ext>
            </a:extLst>
          </a:blip>
          <a:srcRect r="2413"/>
          <a:stretch/>
        </p:blipFill>
        <p:spPr>
          <a:xfrm>
            <a:off x="-2052" y="1052933"/>
            <a:ext cx="9908052" cy="5513714"/>
          </a:xfrm>
          <a:prstGeom prst="rect">
            <a:avLst/>
          </a:prstGeom>
          <a:noFill/>
          <a:ln>
            <a:noFill/>
          </a:ln>
        </p:spPr>
      </p:pic>
      <p:sp>
        <p:nvSpPr>
          <p:cNvPr id="11" name="Rectangle 10"/>
          <p:cNvSpPr/>
          <p:nvPr userDrawn="1"/>
        </p:nvSpPr>
        <p:spPr>
          <a:xfrm rot="10800000">
            <a:off x="0" y="4724400"/>
            <a:ext cx="5895975" cy="1730608"/>
          </a:xfrm>
          <a:prstGeom prst="rect">
            <a:avLst/>
          </a:prstGeom>
          <a:gradFill flip="none" rotWithShape="1">
            <a:gsLst>
              <a:gs pos="0">
                <a:schemeClr val="bg1">
                  <a:alpha val="83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546" tIns="43274" rIns="86546" bIns="43274" rtlCol="0" anchor="ctr"/>
          <a:lstStyle/>
          <a:p>
            <a:pPr algn="ctr"/>
            <a:endParaRPr lang="en-US" sz="2300" dirty="0">
              <a:solidFill>
                <a:schemeClr val="tx2">
                  <a:lumMod val="50000"/>
                </a:schemeClr>
              </a:solidFill>
            </a:endParaRPr>
          </a:p>
        </p:txBody>
      </p:sp>
      <p:sp>
        <p:nvSpPr>
          <p:cNvPr id="17" name="Rectangle 7"/>
          <p:cNvSpPr/>
          <p:nvPr userDrawn="1">
            <p:custDataLst>
              <p:tags r:id="rId1"/>
            </p:custDataLst>
          </p:nvPr>
        </p:nvSpPr>
        <p:spPr bwMode="auto">
          <a:xfrm>
            <a:off x="-2049"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0" tIns="42965" rIns="33050" bIns="42965" rtlCol="0" anchor="ctr"/>
          <a:lstStyle/>
          <a:p>
            <a:pPr marL="0" algn="ctr" defTabSz="957508"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sp>
        <p:nvSpPr>
          <p:cNvPr id="2" name="Title 1"/>
          <p:cNvSpPr>
            <a:spLocks noGrp="1"/>
          </p:cNvSpPr>
          <p:nvPr>
            <p:ph type="ctrTitle" hasCustomPrompt="1"/>
            <p:custDataLst>
              <p:tags r:id="rId2"/>
            </p:custDataLst>
          </p:nvPr>
        </p:nvSpPr>
        <p:spPr>
          <a:xfrm>
            <a:off x="349249" y="4957485"/>
            <a:ext cx="4727575" cy="724977"/>
          </a:xfrm>
          <a:effectLst>
            <a:outerShdw blurRad="12700" dist="12700" dir="2700000" sx="133000" sy="133000" algn="tl" rotWithShape="0">
              <a:schemeClr val="bg1">
                <a:alpha val="80000"/>
              </a:schemeClr>
            </a:outerShdw>
          </a:effectLst>
        </p:spPr>
        <p:txBody>
          <a:bodyPr lIns="0" tIns="33050" rIns="33050" bIns="33050" anchor="ctr"/>
          <a:lstStyle>
            <a:lvl1pPr algn="l">
              <a:lnSpc>
                <a:spcPct val="100000"/>
              </a:lnSpc>
              <a:defRPr sz="2800" b="0">
                <a:solidFill>
                  <a:schemeClr val="tx1"/>
                </a:solidFill>
                <a:effectLst/>
                <a:latin typeface="Arial Narrow" pitchFamily="34" charset="0"/>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3"/>
            </p:custDataLst>
          </p:nvPr>
        </p:nvSpPr>
        <p:spPr>
          <a:xfrm>
            <a:off x="349249" y="5795682"/>
            <a:ext cx="5861051" cy="381000"/>
          </a:xfrm>
          <a:effectLst>
            <a:outerShdw blurRad="12700" dist="12700" dir="2700000" sx="133000" sy="133000" algn="tl" rotWithShape="0">
              <a:schemeClr val="bg1">
                <a:alpha val="80000"/>
              </a:schemeClr>
            </a:outerShdw>
          </a:effectLst>
        </p:spPr>
        <p:txBody>
          <a:bodyPr lIns="0" tIns="33050" rIns="33050" bIns="33050" anchor="ctr"/>
          <a:lstStyle>
            <a:lvl1pPr marL="0" indent="0" algn="l">
              <a:lnSpc>
                <a:spcPct val="100000"/>
              </a:lnSpc>
              <a:buNone/>
              <a:defRPr sz="1800" b="0">
                <a:solidFill>
                  <a:schemeClr val="accent2"/>
                </a:solidFill>
                <a:effectLst/>
                <a:latin typeface="Arial Narrow" pitchFamily="34" charset="0"/>
              </a:defRPr>
            </a:lvl1pPr>
            <a:lvl2pPr marL="457053" indent="0" algn="ctr">
              <a:buNone/>
              <a:defRPr>
                <a:solidFill>
                  <a:schemeClr val="tx1">
                    <a:tint val="75000"/>
                  </a:schemeClr>
                </a:solidFill>
              </a:defRPr>
            </a:lvl2pPr>
            <a:lvl3pPr marL="914107" indent="0" algn="ctr">
              <a:buNone/>
              <a:defRPr>
                <a:solidFill>
                  <a:schemeClr val="tx1">
                    <a:tint val="75000"/>
                  </a:schemeClr>
                </a:solidFill>
              </a:defRPr>
            </a:lvl3pPr>
            <a:lvl4pPr marL="1371160" indent="0" algn="ctr">
              <a:buNone/>
              <a:defRPr>
                <a:solidFill>
                  <a:schemeClr val="tx1">
                    <a:tint val="75000"/>
                  </a:schemeClr>
                </a:solidFill>
              </a:defRPr>
            </a:lvl4pPr>
            <a:lvl5pPr marL="1828213" indent="0" algn="ctr">
              <a:buNone/>
              <a:defRPr>
                <a:solidFill>
                  <a:schemeClr val="tx1">
                    <a:tint val="75000"/>
                  </a:schemeClr>
                </a:solidFill>
              </a:defRPr>
            </a:lvl5pPr>
            <a:lvl6pPr marL="2285266" indent="0" algn="ctr">
              <a:buNone/>
              <a:defRPr>
                <a:solidFill>
                  <a:schemeClr val="tx1">
                    <a:tint val="75000"/>
                  </a:schemeClr>
                </a:solidFill>
              </a:defRPr>
            </a:lvl6pPr>
            <a:lvl7pPr marL="2742320" indent="0" algn="ctr">
              <a:buNone/>
              <a:defRPr>
                <a:solidFill>
                  <a:schemeClr val="tx1">
                    <a:tint val="75000"/>
                  </a:schemeClr>
                </a:solidFill>
              </a:defRPr>
            </a:lvl7pPr>
            <a:lvl8pPr marL="3199373" indent="0" algn="ctr">
              <a:buNone/>
              <a:defRPr>
                <a:solidFill>
                  <a:schemeClr val="tx1">
                    <a:tint val="75000"/>
                  </a:schemeClr>
                </a:solidFill>
              </a:defRPr>
            </a:lvl8pPr>
            <a:lvl9pPr marL="3656427"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pic>
        <p:nvPicPr>
          <p:cNvPr id="141338" name="Picture 26" descr="D:\Users\bkp\My Work\TEMPLATES\LOGO Library\Capgemini_Logo_Set\Capgemini Logo Set\ppt\Logo_Capgemini_RGB.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9249" y="633766"/>
            <a:ext cx="2926080" cy="678134"/>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Rectangle 11"/>
          <p:cNvSpPr/>
          <p:nvPr userDrawn="1">
            <p:custDataLst>
              <p:tags r:id="rId4"/>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47" tIns="41975" rIns="83947" bIns="41975" rtlCol="0" anchor="ctr"/>
          <a:lstStyle/>
          <a:p>
            <a:pPr algn="ctr"/>
            <a:endParaRPr lang="en-US" sz="1300" dirty="0"/>
          </a:p>
        </p:txBody>
      </p:sp>
      <p:pic>
        <p:nvPicPr>
          <p:cNvPr id="141342" name="Picture 30" descr="D:\Users\bkp\My Work\TEMPLATES\LOGO Library\Capgemini_Logo_Set\Slogan_PMRC_cmyk_Capgemini.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631623" y="6517055"/>
            <a:ext cx="2926080" cy="24001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73865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able of Content">
    <p:spTree>
      <p:nvGrpSpPr>
        <p:cNvPr id="1" name=""/>
        <p:cNvGrpSpPr/>
        <p:nvPr/>
      </p:nvGrpSpPr>
      <p:grpSpPr>
        <a:xfrm>
          <a:off x="0" y="0"/>
          <a:ext cx="0" cy="0"/>
          <a:chOff x="0" y="0"/>
          <a:chExt cx="0" cy="0"/>
        </a:xfrm>
      </p:grpSpPr>
      <p:sp>
        <p:nvSpPr>
          <p:cNvPr id="3" name="Rectangle 2"/>
          <p:cNvSpPr/>
          <p:nvPr userDrawn="1"/>
        </p:nvSpPr>
        <p:spPr bwMode="auto">
          <a:xfrm>
            <a:off x="-1" y="2"/>
            <a:ext cx="9906001" cy="6362700"/>
          </a:xfrm>
          <a:prstGeom prst="rect">
            <a:avLst/>
          </a:prstGeom>
          <a:solidFill>
            <a:schemeClr val="bg1">
              <a:lumMod val="95000"/>
            </a:schemeClr>
          </a:solidFill>
          <a:ln w="6350" cap="flat" cmpd="sng" algn="ctr">
            <a:noFill/>
            <a:prstDash val="solid"/>
            <a:round/>
            <a:headEnd type="none" w="med" len="med"/>
            <a:tailEnd type="none" w="med" len="med"/>
          </a:ln>
          <a:effectLst/>
        </p:spPr>
        <p:txBody>
          <a:bodyPr vert="horz" wrap="none" lIns="91417" tIns="45709" rIns="91417" bIns="45709" numCol="1" rtlCol="0" anchor="ctr" anchorCtr="0" compatLnSpc="1">
            <a:prstTxWarp prst="textNoShape">
              <a:avLst/>
            </a:prstTxWarp>
          </a:bodyPr>
          <a:lstStyle/>
          <a:p>
            <a:pPr marL="0" marR="0" indent="0" algn="ctr" defTabSz="914163" rtl="0" eaLnBrk="0" fontAlgn="base" latinLnBrk="0" hangingPunct="0">
              <a:lnSpc>
                <a:spcPct val="85000"/>
              </a:lnSpc>
              <a:spcBef>
                <a:spcPct val="0"/>
              </a:spcBef>
              <a:spcAft>
                <a:spcPct val="0"/>
              </a:spcAft>
              <a:buClrTx/>
              <a:buSzTx/>
              <a:buFontTx/>
              <a:buNone/>
              <a:tabLst/>
            </a:pPr>
            <a:endParaRPr kumimoji="0" lang="en-GB" sz="1600" b="1" i="0" u="none" strike="noStrike" cap="none" normalizeH="0" baseline="0" dirty="0">
              <a:ln>
                <a:noFill/>
              </a:ln>
              <a:solidFill>
                <a:schemeClr val="bg2">
                  <a:lumMod val="50000"/>
                </a:schemeClr>
              </a:solidFill>
              <a:effectLst/>
              <a:latin typeface="+mn-lt"/>
              <a:cs typeface="Arial" charset="0"/>
            </a:endParaRPr>
          </a:p>
        </p:txBody>
      </p:sp>
      <p:grpSp>
        <p:nvGrpSpPr>
          <p:cNvPr id="21" name="Group 20"/>
          <p:cNvGrpSpPr/>
          <p:nvPr userDrawn="1"/>
        </p:nvGrpSpPr>
        <p:grpSpPr>
          <a:xfrm>
            <a:off x="-304800" y="2985248"/>
            <a:ext cx="9908385" cy="3810000"/>
            <a:chOff x="0" y="2710542"/>
            <a:chExt cx="9908385" cy="3810000"/>
          </a:xfrm>
        </p:grpSpPr>
        <p:pic>
          <p:nvPicPr>
            <p:cNvPr id="260127" name="Picture 31" descr="D:\Users\bkp\My Work\GSLs\TEMPLATES\I&amp;D\2015-03-02_I_D_KV.psd\VI design.png"/>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t="16596" b="17034"/>
            <a:stretch/>
          </p:blipFill>
          <p:spPr bwMode="auto">
            <a:xfrm>
              <a:off x="0" y="2710542"/>
              <a:ext cx="8117174" cy="38100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rapezoid 4"/>
            <p:cNvSpPr/>
            <p:nvPr userDrawn="1"/>
          </p:nvSpPr>
          <p:spPr bwMode="auto">
            <a:xfrm rot="16200000">
              <a:off x="8727625" y="4283018"/>
              <a:ext cx="567929" cy="1793591"/>
            </a:xfrm>
            <a:custGeom>
              <a:avLst/>
              <a:gdLst>
                <a:gd name="connsiteX0" fmla="*/ 0 w 338138"/>
                <a:gd name="connsiteY0" fmla="*/ 1788828 h 1788828"/>
                <a:gd name="connsiteX1" fmla="*/ 84535 w 338138"/>
                <a:gd name="connsiteY1" fmla="*/ 0 h 1788828"/>
                <a:gd name="connsiteX2" fmla="*/ 253604 w 338138"/>
                <a:gd name="connsiteY2" fmla="*/ 0 h 1788828"/>
                <a:gd name="connsiteX3" fmla="*/ 338138 w 338138"/>
                <a:gd name="connsiteY3" fmla="*/ 1788828 h 1788828"/>
                <a:gd name="connsiteX4" fmla="*/ 0 w 338138"/>
                <a:gd name="connsiteY4" fmla="*/ 1788828 h 1788828"/>
                <a:gd name="connsiteX0" fmla="*/ 0 w 423863"/>
                <a:gd name="connsiteY0" fmla="*/ 1788828 h 1793590"/>
                <a:gd name="connsiteX1" fmla="*/ 84535 w 423863"/>
                <a:gd name="connsiteY1" fmla="*/ 0 h 1793590"/>
                <a:gd name="connsiteX2" fmla="*/ 253604 w 423863"/>
                <a:gd name="connsiteY2" fmla="*/ 0 h 1793590"/>
                <a:gd name="connsiteX3" fmla="*/ 423863 w 423863"/>
                <a:gd name="connsiteY3" fmla="*/ 1793590 h 1793590"/>
                <a:gd name="connsiteX4" fmla="*/ 0 w 423863"/>
                <a:gd name="connsiteY4" fmla="*/ 1788828 h 1793590"/>
                <a:gd name="connsiteX0" fmla="*/ 0 w 423863"/>
                <a:gd name="connsiteY0" fmla="*/ 1803114 h 1807876"/>
                <a:gd name="connsiteX1" fmla="*/ 84535 w 423863"/>
                <a:gd name="connsiteY1" fmla="*/ 14286 h 1807876"/>
                <a:gd name="connsiteX2" fmla="*/ 260748 w 423863"/>
                <a:gd name="connsiteY2" fmla="*/ 0 h 1807876"/>
                <a:gd name="connsiteX3" fmla="*/ 423863 w 423863"/>
                <a:gd name="connsiteY3" fmla="*/ 1807876 h 1807876"/>
                <a:gd name="connsiteX4" fmla="*/ 0 w 423863"/>
                <a:gd name="connsiteY4" fmla="*/ 1803114 h 1807876"/>
                <a:gd name="connsiteX0" fmla="*/ 1191 w 425054"/>
                <a:gd name="connsiteY0" fmla="*/ 1803114 h 1807876"/>
                <a:gd name="connsiteX1" fmla="*/ 0 w 425054"/>
                <a:gd name="connsiteY1" fmla="*/ 11908 h 1807876"/>
                <a:gd name="connsiteX2" fmla="*/ 261939 w 425054"/>
                <a:gd name="connsiteY2" fmla="*/ 0 h 1807876"/>
                <a:gd name="connsiteX3" fmla="*/ 425054 w 425054"/>
                <a:gd name="connsiteY3" fmla="*/ 1807876 h 1807876"/>
                <a:gd name="connsiteX4" fmla="*/ 1191 w 425054"/>
                <a:gd name="connsiteY4" fmla="*/ 1803114 h 1807876"/>
                <a:gd name="connsiteX0" fmla="*/ 113110 w 425054"/>
                <a:gd name="connsiteY0" fmla="*/ 1807877 h 1807877"/>
                <a:gd name="connsiteX1" fmla="*/ 0 w 425054"/>
                <a:gd name="connsiteY1" fmla="*/ 11908 h 1807877"/>
                <a:gd name="connsiteX2" fmla="*/ 261939 w 425054"/>
                <a:gd name="connsiteY2" fmla="*/ 0 h 1807877"/>
                <a:gd name="connsiteX3" fmla="*/ 425054 w 425054"/>
                <a:gd name="connsiteY3" fmla="*/ 1807876 h 1807877"/>
                <a:gd name="connsiteX4" fmla="*/ 113110 w 425054"/>
                <a:gd name="connsiteY4" fmla="*/ 1807877 h 1807877"/>
                <a:gd name="connsiteX0" fmla="*/ 113110 w 472679"/>
                <a:gd name="connsiteY0" fmla="*/ 1807877 h 1807879"/>
                <a:gd name="connsiteX1" fmla="*/ 0 w 472679"/>
                <a:gd name="connsiteY1" fmla="*/ 11908 h 1807879"/>
                <a:gd name="connsiteX2" fmla="*/ 261939 w 472679"/>
                <a:gd name="connsiteY2" fmla="*/ 0 h 1807879"/>
                <a:gd name="connsiteX3" fmla="*/ 472679 w 472679"/>
                <a:gd name="connsiteY3" fmla="*/ 1807879 h 1807879"/>
                <a:gd name="connsiteX4" fmla="*/ 113110 w 472679"/>
                <a:gd name="connsiteY4" fmla="*/ 1807877 h 1807879"/>
                <a:gd name="connsiteX0" fmla="*/ 113110 w 536973"/>
                <a:gd name="connsiteY0" fmla="*/ 1807877 h 1807877"/>
                <a:gd name="connsiteX1" fmla="*/ 0 w 536973"/>
                <a:gd name="connsiteY1" fmla="*/ 11908 h 1807877"/>
                <a:gd name="connsiteX2" fmla="*/ 261939 w 536973"/>
                <a:gd name="connsiteY2" fmla="*/ 0 h 1807877"/>
                <a:gd name="connsiteX3" fmla="*/ 536973 w 536973"/>
                <a:gd name="connsiteY3" fmla="*/ 1805497 h 1807877"/>
                <a:gd name="connsiteX4" fmla="*/ 113110 w 536973"/>
                <a:gd name="connsiteY4" fmla="*/ 1807877 h 1807877"/>
                <a:gd name="connsiteX0" fmla="*/ 113110 w 567929"/>
                <a:gd name="connsiteY0" fmla="*/ 1807877 h 1807877"/>
                <a:gd name="connsiteX1" fmla="*/ 0 w 567929"/>
                <a:gd name="connsiteY1" fmla="*/ 11908 h 1807877"/>
                <a:gd name="connsiteX2" fmla="*/ 261939 w 567929"/>
                <a:gd name="connsiteY2" fmla="*/ 0 h 1807877"/>
                <a:gd name="connsiteX3" fmla="*/ 567929 w 567929"/>
                <a:gd name="connsiteY3" fmla="*/ 1805497 h 1807877"/>
                <a:gd name="connsiteX4" fmla="*/ 113110 w 567929"/>
                <a:gd name="connsiteY4" fmla="*/ 1807877 h 1807877"/>
                <a:gd name="connsiteX0" fmla="*/ 194072 w 567929"/>
                <a:gd name="connsiteY0" fmla="*/ 1803114 h 1805497"/>
                <a:gd name="connsiteX1" fmla="*/ 0 w 567929"/>
                <a:gd name="connsiteY1" fmla="*/ 11908 h 1805497"/>
                <a:gd name="connsiteX2" fmla="*/ 261939 w 567929"/>
                <a:gd name="connsiteY2" fmla="*/ 0 h 1805497"/>
                <a:gd name="connsiteX3" fmla="*/ 567929 w 567929"/>
                <a:gd name="connsiteY3" fmla="*/ 1805497 h 1805497"/>
                <a:gd name="connsiteX4" fmla="*/ 194072 w 567929"/>
                <a:gd name="connsiteY4" fmla="*/ 1803114 h 1805497"/>
                <a:gd name="connsiteX0" fmla="*/ 194072 w 567929"/>
                <a:gd name="connsiteY0" fmla="*/ 1791206 h 1793589"/>
                <a:gd name="connsiteX1" fmla="*/ 0 w 567929"/>
                <a:gd name="connsiteY1" fmla="*/ 0 h 1793589"/>
                <a:gd name="connsiteX2" fmla="*/ 209552 w 567929"/>
                <a:gd name="connsiteY2" fmla="*/ 38098 h 1793589"/>
                <a:gd name="connsiteX3" fmla="*/ 567929 w 567929"/>
                <a:gd name="connsiteY3" fmla="*/ 1793589 h 1793589"/>
                <a:gd name="connsiteX4" fmla="*/ 194072 w 567929"/>
                <a:gd name="connsiteY4" fmla="*/ 1791206 h 1793589"/>
                <a:gd name="connsiteX0" fmla="*/ 194072 w 567929"/>
                <a:gd name="connsiteY0" fmla="*/ 1791208 h 1793591"/>
                <a:gd name="connsiteX1" fmla="*/ 0 w 567929"/>
                <a:gd name="connsiteY1" fmla="*/ 2 h 1793591"/>
                <a:gd name="connsiteX2" fmla="*/ 269084 w 567929"/>
                <a:gd name="connsiteY2" fmla="*/ 0 h 1793591"/>
                <a:gd name="connsiteX3" fmla="*/ 567929 w 567929"/>
                <a:gd name="connsiteY3" fmla="*/ 1793591 h 1793591"/>
                <a:gd name="connsiteX4" fmla="*/ 194072 w 567929"/>
                <a:gd name="connsiteY4" fmla="*/ 1791208 h 1793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929" h="1793591">
                  <a:moveTo>
                    <a:pt x="194072" y="1791208"/>
                  </a:moveTo>
                  <a:lnTo>
                    <a:pt x="0" y="2"/>
                  </a:lnTo>
                  <a:lnTo>
                    <a:pt x="269084" y="0"/>
                  </a:lnTo>
                  <a:lnTo>
                    <a:pt x="567929" y="1793591"/>
                  </a:lnTo>
                  <a:lnTo>
                    <a:pt x="194072" y="1791208"/>
                  </a:lnTo>
                  <a:close/>
                </a:path>
              </a:pathLst>
            </a:custGeom>
            <a:solidFill>
              <a:srgbClr val="FFFFFF">
                <a:alpha val="63922"/>
              </a:srgb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163" rtl="0" eaLnBrk="0" fontAlgn="base" latinLnBrk="0" hangingPunct="0">
                <a:spcBef>
                  <a:spcPct val="0"/>
                </a:spcBef>
                <a:spcAft>
                  <a:spcPct val="0"/>
                </a:spcAft>
                <a:buClrTx/>
                <a:buSzTx/>
                <a:buFontTx/>
                <a:buNone/>
                <a:tabLst/>
              </a:pPr>
              <a:endParaRPr kumimoji="0" lang="en-GB" sz="1600" i="0" u="none" strike="noStrike" cap="none" normalizeH="0" baseline="0" dirty="0">
                <a:ln>
                  <a:noFill/>
                </a:ln>
                <a:solidFill>
                  <a:schemeClr val="tx2">
                    <a:lumMod val="50000"/>
                  </a:schemeClr>
                </a:solidFill>
                <a:effectLst/>
                <a:latin typeface="+mn-lt"/>
                <a:cs typeface="Arial" charset="0"/>
              </a:endParaRPr>
            </a:p>
          </p:txBody>
        </p:sp>
      </p:grpSp>
      <p:graphicFrame>
        <p:nvGraphicFramePr>
          <p:cNvPr id="7" name="Object 6" hidden="1"/>
          <p:cNvGraphicFramePr>
            <a:graphicFrameLocks noChangeAspect="1"/>
          </p:cNvGraphicFramePr>
          <p:nvPr userDrawn="1">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2530" name="think-cell Slide" r:id="rId8" imgW="360" imgH="360" progId="">
                  <p:embed/>
                </p:oleObj>
              </mc:Choice>
              <mc:Fallback>
                <p:oleObj name="think-cell Slide" r:id="rId8" imgW="360" imgH="360" progId="">
                  <p:embed/>
                  <p:pic>
                    <p:nvPicPr>
                      <p:cNvPr id="7" name="Object 6"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5"/>
          <p:cNvSpPr/>
          <p:nvPr userDrawn="1"/>
        </p:nvSpPr>
        <p:spPr bwMode="auto">
          <a:xfrm>
            <a:off x="-1" y="437866"/>
            <a:ext cx="9906001" cy="5924837"/>
          </a:xfrm>
          <a:prstGeom prst="rect">
            <a:avLst/>
          </a:prstGeom>
          <a:solidFill>
            <a:schemeClr val="bg1">
              <a:lumMod val="95000"/>
              <a:alpha val="60000"/>
            </a:schemeClr>
          </a:solidFill>
          <a:ln w="6350" cap="flat" cmpd="sng" algn="ctr">
            <a:noFill/>
            <a:prstDash val="solid"/>
            <a:round/>
            <a:headEnd type="none" w="med" len="med"/>
            <a:tailEnd type="none" w="med" len="med"/>
          </a:ln>
          <a:effectLst/>
        </p:spPr>
        <p:txBody>
          <a:bodyPr vert="horz" wrap="none" lIns="91417" tIns="45709" rIns="91417" bIns="45709" numCol="1" rtlCol="0" anchor="ctr" anchorCtr="0" compatLnSpc="1">
            <a:prstTxWarp prst="textNoShape">
              <a:avLst/>
            </a:prstTxWarp>
          </a:bodyPr>
          <a:lstStyle/>
          <a:p>
            <a:pPr marL="0" marR="0" indent="0" algn="ctr" defTabSz="914163" rtl="0" eaLnBrk="0" fontAlgn="base" latinLnBrk="0" hangingPunct="0">
              <a:lnSpc>
                <a:spcPct val="85000"/>
              </a:lnSpc>
              <a:spcBef>
                <a:spcPct val="0"/>
              </a:spcBef>
              <a:spcAft>
                <a:spcPct val="0"/>
              </a:spcAft>
              <a:buClrTx/>
              <a:buSzTx/>
              <a:buFontTx/>
              <a:buNone/>
              <a:tabLst/>
            </a:pPr>
            <a:endParaRPr kumimoji="0" lang="en-GB" sz="1600" b="1" i="0" u="none" strike="noStrike" cap="none" normalizeH="0" baseline="0" dirty="0">
              <a:ln>
                <a:noFill/>
              </a:ln>
              <a:solidFill>
                <a:schemeClr val="bg2">
                  <a:lumMod val="50000"/>
                </a:schemeClr>
              </a:solidFill>
              <a:effectLst/>
              <a:latin typeface="+mn-lt"/>
              <a:cs typeface="Arial" charset="0"/>
            </a:endParaRPr>
          </a:p>
        </p:txBody>
      </p:sp>
      <p:sp>
        <p:nvSpPr>
          <p:cNvPr id="4" name="Rectangle 3"/>
          <p:cNvSpPr/>
          <p:nvPr userDrawn="1"/>
        </p:nvSpPr>
        <p:spPr bwMode="auto">
          <a:xfrm>
            <a:off x="-1" y="4"/>
            <a:ext cx="9906001" cy="1228725"/>
          </a:xfrm>
          <a:custGeom>
            <a:avLst/>
            <a:gdLst>
              <a:gd name="connsiteX0" fmla="*/ 0 w 9906001"/>
              <a:gd name="connsiteY0" fmla="*/ 0 h 897461"/>
              <a:gd name="connsiteX1" fmla="*/ 9906001 w 9906001"/>
              <a:gd name="connsiteY1" fmla="*/ 0 h 897461"/>
              <a:gd name="connsiteX2" fmla="*/ 9906001 w 9906001"/>
              <a:gd name="connsiteY2" fmla="*/ 897461 h 897461"/>
              <a:gd name="connsiteX3" fmla="*/ 0 w 9906001"/>
              <a:gd name="connsiteY3" fmla="*/ 897461 h 897461"/>
              <a:gd name="connsiteX4" fmla="*/ 0 w 9906001"/>
              <a:gd name="connsiteY4" fmla="*/ 0 h 897461"/>
              <a:gd name="connsiteX0" fmla="*/ 0 w 9906001"/>
              <a:gd name="connsiteY0" fmla="*/ 0 h 897731"/>
              <a:gd name="connsiteX1" fmla="*/ 9906001 w 9906001"/>
              <a:gd name="connsiteY1" fmla="*/ 0 h 897731"/>
              <a:gd name="connsiteX2" fmla="*/ 9906001 w 9906001"/>
              <a:gd name="connsiteY2" fmla="*/ 897461 h 897731"/>
              <a:gd name="connsiteX3" fmla="*/ 892970 w 9906001"/>
              <a:gd name="connsiteY3" fmla="*/ 897731 h 897731"/>
              <a:gd name="connsiteX4" fmla="*/ 0 w 9906001"/>
              <a:gd name="connsiteY4" fmla="*/ 897461 h 897731"/>
              <a:gd name="connsiteX5" fmla="*/ 0 w 9906001"/>
              <a:gd name="connsiteY5" fmla="*/ 0 h 897731"/>
              <a:gd name="connsiteX0" fmla="*/ 0 w 9906001"/>
              <a:gd name="connsiteY0" fmla="*/ 0 h 897731"/>
              <a:gd name="connsiteX1" fmla="*/ 9906001 w 9906001"/>
              <a:gd name="connsiteY1" fmla="*/ 0 h 897731"/>
              <a:gd name="connsiteX2" fmla="*/ 9906001 w 9906001"/>
              <a:gd name="connsiteY2" fmla="*/ 897461 h 897731"/>
              <a:gd name="connsiteX3" fmla="*/ 892970 w 9906001"/>
              <a:gd name="connsiteY3" fmla="*/ 897731 h 897731"/>
              <a:gd name="connsiteX4" fmla="*/ 102395 w 9906001"/>
              <a:gd name="connsiteY4" fmla="*/ 897731 h 897731"/>
              <a:gd name="connsiteX5" fmla="*/ 0 w 9906001"/>
              <a:gd name="connsiteY5" fmla="*/ 897461 h 897731"/>
              <a:gd name="connsiteX6" fmla="*/ 0 w 9906001"/>
              <a:gd name="connsiteY6" fmla="*/ 0 h 897731"/>
              <a:gd name="connsiteX0" fmla="*/ 0 w 9906001"/>
              <a:gd name="connsiteY0" fmla="*/ 0 h 897731"/>
              <a:gd name="connsiteX1" fmla="*/ 9906001 w 9906001"/>
              <a:gd name="connsiteY1" fmla="*/ 0 h 897731"/>
              <a:gd name="connsiteX2" fmla="*/ 9906001 w 9906001"/>
              <a:gd name="connsiteY2" fmla="*/ 897461 h 897731"/>
              <a:gd name="connsiteX3" fmla="*/ 892970 w 9906001"/>
              <a:gd name="connsiteY3" fmla="*/ 897731 h 897731"/>
              <a:gd name="connsiteX4" fmla="*/ 485776 w 9906001"/>
              <a:gd name="connsiteY4" fmla="*/ 897731 h 897731"/>
              <a:gd name="connsiteX5" fmla="*/ 102395 w 9906001"/>
              <a:gd name="connsiteY5" fmla="*/ 897731 h 897731"/>
              <a:gd name="connsiteX6" fmla="*/ 0 w 9906001"/>
              <a:gd name="connsiteY6" fmla="*/ 897461 h 897731"/>
              <a:gd name="connsiteX7" fmla="*/ 0 w 9906001"/>
              <a:gd name="connsiteY7" fmla="*/ 0 h 897731"/>
              <a:gd name="connsiteX0" fmla="*/ 0 w 9906001"/>
              <a:gd name="connsiteY0" fmla="*/ 0 h 1223962"/>
              <a:gd name="connsiteX1" fmla="*/ 9906001 w 9906001"/>
              <a:gd name="connsiteY1" fmla="*/ 0 h 1223962"/>
              <a:gd name="connsiteX2" fmla="*/ 9906001 w 9906001"/>
              <a:gd name="connsiteY2" fmla="*/ 897461 h 1223962"/>
              <a:gd name="connsiteX3" fmla="*/ 892970 w 9906001"/>
              <a:gd name="connsiteY3" fmla="*/ 897731 h 1223962"/>
              <a:gd name="connsiteX4" fmla="*/ 485776 w 9906001"/>
              <a:gd name="connsiteY4" fmla="*/ 1223962 h 1223962"/>
              <a:gd name="connsiteX5" fmla="*/ 102395 w 9906001"/>
              <a:gd name="connsiteY5" fmla="*/ 897731 h 1223962"/>
              <a:gd name="connsiteX6" fmla="*/ 0 w 9906001"/>
              <a:gd name="connsiteY6" fmla="*/ 897461 h 1223962"/>
              <a:gd name="connsiteX7" fmla="*/ 0 w 9906001"/>
              <a:gd name="connsiteY7" fmla="*/ 0 h 1223962"/>
              <a:gd name="connsiteX0" fmla="*/ 0 w 9906001"/>
              <a:gd name="connsiteY0" fmla="*/ 0 h 1223962"/>
              <a:gd name="connsiteX1" fmla="*/ 9906001 w 9906001"/>
              <a:gd name="connsiteY1" fmla="*/ 0 h 1223962"/>
              <a:gd name="connsiteX2" fmla="*/ 9906001 w 9906001"/>
              <a:gd name="connsiteY2" fmla="*/ 897461 h 1223962"/>
              <a:gd name="connsiteX3" fmla="*/ 892970 w 9906001"/>
              <a:gd name="connsiteY3" fmla="*/ 897731 h 1223962"/>
              <a:gd name="connsiteX4" fmla="*/ 485776 w 9906001"/>
              <a:gd name="connsiteY4" fmla="*/ 1223962 h 1223962"/>
              <a:gd name="connsiteX5" fmla="*/ 102395 w 9906001"/>
              <a:gd name="connsiteY5" fmla="*/ 897731 h 1223962"/>
              <a:gd name="connsiteX6" fmla="*/ 0 w 9906001"/>
              <a:gd name="connsiteY6" fmla="*/ 897461 h 1223962"/>
              <a:gd name="connsiteX7" fmla="*/ 0 w 9906001"/>
              <a:gd name="connsiteY7" fmla="*/ 0 h 1223962"/>
              <a:gd name="connsiteX0" fmla="*/ 0 w 9906001"/>
              <a:gd name="connsiteY0" fmla="*/ 0 h 1223962"/>
              <a:gd name="connsiteX1" fmla="*/ 9906001 w 9906001"/>
              <a:gd name="connsiteY1" fmla="*/ 0 h 1223962"/>
              <a:gd name="connsiteX2" fmla="*/ 9906001 w 9906001"/>
              <a:gd name="connsiteY2" fmla="*/ 897461 h 1223962"/>
              <a:gd name="connsiteX3" fmla="*/ 892970 w 9906001"/>
              <a:gd name="connsiteY3" fmla="*/ 897731 h 1223962"/>
              <a:gd name="connsiteX4" fmla="*/ 485776 w 9906001"/>
              <a:gd name="connsiteY4" fmla="*/ 1223962 h 1223962"/>
              <a:gd name="connsiteX5" fmla="*/ 102395 w 9906001"/>
              <a:gd name="connsiteY5" fmla="*/ 897731 h 1223962"/>
              <a:gd name="connsiteX6" fmla="*/ 0 w 9906001"/>
              <a:gd name="connsiteY6" fmla="*/ 897461 h 1223962"/>
              <a:gd name="connsiteX7" fmla="*/ 0 w 9906001"/>
              <a:gd name="connsiteY7" fmla="*/ 0 h 1223962"/>
              <a:gd name="connsiteX0" fmla="*/ 0 w 9906001"/>
              <a:gd name="connsiteY0" fmla="*/ 0 h 1228725"/>
              <a:gd name="connsiteX1" fmla="*/ 9906001 w 9906001"/>
              <a:gd name="connsiteY1" fmla="*/ 0 h 1228725"/>
              <a:gd name="connsiteX2" fmla="*/ 9906001 w 9906001"/>
              <a:gd name="connsiteY2" fmla="*/ 897461 h 1228725"/>
              <a:gd name="connsiteX3" fmla="*/ 892970 w 9906001"/>
              <a:gd name="connsiteY3" fmla="*/ 897731 h 1228725"/>
              <a:gd name="connsiteX4" fmla="*/ 478633 w 9906001"/>
              <a:gd name="connsiteY4" fmla="*/ 1228725 h 1228725"/>
              <a:gd name="connsiteX5" fmla="*/ 102395 w 9906001"/>
              <a:gd name="connsiteY5" fmla="*/ 897731 h 1228725"/>
              <a:gd name="connsiteX6" fmla="*/ 0 w 9906001"/>
              <a:gd name="connsiteY6" fmla="*/ 897461 h 1228725"/>
              <a:gd name="connsiteX7" fmla="*/ 0 w 9906001"/>
              <a:gd name="connsiteY7" fmla="*/ 0 h 1228725"/>
              <a:gd name="connsiteX0" fmla="*/ 0 w 9906001"/>
              <a:gd name="connsiteY0" fmla="*/ 0 h 1228725"/>
              <a:gd name="connsiteX1" fmla="*/ 9906001 w 9906001"/>
              <a:gd name="connsiteY1" fmla="*/ 0 h 1228725"/>
              <a:gd name="connsiteX2" fmla="*/ 9906001 w 9906001"/>
              <a:gd name="connsiteY2" fmla="*/ 897461 h 1228725"/>
              <a:gd name="connsiteX3" fmla="*/ 892970 w 9906001"/>
              <a:gd name="connsiteY3" fmla="*/ 897731 h 1228725"/>
              <a:gd name="connsiteX4" fmla="*/ 478633 w 9906001"/>
              <a:gd name="connsiteY4" fmla="*/ 1228725 h 1228725"/>
              <a:gd name="connsiteX5" fmla="*/ 102395 w 9906001"/>
              <a:gd name="connsiteY5" fmla="*/ 897731 h 1228725"/>
              <a:gd name="connsiteX6" fmla="*/ 0 w 9906001"/>
              <a:gd name="connsiteY6" fmla="*/ 897461 h 1228725"/>
              <a:gd name="connsiteX7" fmla="*/ 0 w 9906001"/>
              <a:gd name="connsiteY7" fmla="*/ 0 h 1228725"/>
              <a:gd name="connsiteX0" fmla="*/ 0 w 9906001"/>
              <a:gd name="connsiteY0" fmla="*/ 0 h 1228725"/>
              <a:gd name="connsiteX1" fmla="*/ 9906001 w 9906001"/>
              <a:gd name="connsiteY1" fmla="*/ 0 h 1228725"/>
              <a:gd name="connsiteX2" fmla="*/ 9906001 w 9906001"/>
              <a:gd name="connsiteY2" fmla="*/ 897461 h 1228725"/>
              <a:gd name="connsiteX3" fmla="*/ 892970 w 9906001"/>
              <a:gd name="connsiteY3" fmla="*/ 897731 h 1228725"/>
              <a:gd name="connsiteX4" fmla="*/ 478633 w 9906001"/>
              <a:gd name="connsiteY4" fmla="*/ 1228725 h 1228725"/>
              <a:gd name="connsiteX5" fmla="*/ 102395 w 9906001"/>
              <a:gd name="connsiteY5" fmla="*/ 897731 h 1228725"/>
              <a:gd name="connsiteX6" fmla="*/ 0 w 9906001"/>
              <a:gd name="connsiteY6" fmla="*/ 897461 h 1228725"/>
              <a:gd name="connsiteX7" fmla="*/ 0 w 9906001"/>
              <a:gd name="connsiteY7" fmla="*/ 0 h 1228725"/>
              <a:gd name="connsiteX0" fmla="*/ 0 w 9906001"/>
              <a:gd name="connsiteY0" fmla="*/ 0 h 1228725"/>
              <a:gd name="connsiteX1" fmla="*/ 9906001 w 9906001"/>
              <a:gd name="connsiteY1" fmla="*/ 0 h 1228725"/>
              <a:gd name="connsiteX2" fmla="*/ 9906001 w 9906001"/>
              <a:gd name="connsiteY2" fmla="*/ 897461 h 1228725"/>
              <a:gd name="connsiteX3" fmla="*/ 892970 w 9906001"/>
              <a:gd name="connsiteY3" fmla="*/ 897731 h 1228725"/>
              <a:gd name="connsiteX4" fmla="*/ 478633 w 9906001"/>
              <a:gd name="connsiteY4" fmla="*/ 1228725 h 1228725"/>
              <a:gd name="connsiteX5" fmla="*/ 102395 w 9906001"/>
              <a:gd name="connsiteY5" fmla="*/ 897731 h 1228725"/>
              <a:gd name="connsiteX6" fmla="*/ 0 w 9906001"/>
              <a:gd name="connsiteY6" fmla="*/ 897461 h 1228725"/>
              <a:gd name="connsiteX7" fmla="*/ 0 w 9906001"/>
              <a:gd name="connsiteY7" fmla="*/ 0 h 1228725"/>
              <a:gd name="connsiteX0" fmla="*/ 0 w 9906001"/>
              <a:gd name="connsiteY0" fmla="*/ 0 h 1228725"/>
              <a:gd name="connsiteX1" fmla="*/ 9906001 w 9906001"/>
              <a:gd name="connsiteY1" fmla="*/ 0 h 1228725"/>
              <a:gd name="connsiteX2" fmla="*/ 9906001 w 9906001"/>
              <a:gd name="connsiteY2" fmla="*/ 897461 h 1228725"/>
              <a:gd name="connsiteX3" fmla="*/ 9496426 w 9906001"/>
              <a:gd name="connsiteY3" fmla="*/ 897730 h 1228725"/>
              <a:gd name="connsiteX4" fmla="*/ 892970 w 9906001"/>
              <a:gd name="connsiteY4" fmla="*/ 897731 h 1228725"/>
              <a:gd name="connsiteX5" fmla="*/ 478633 w 9906001"/>
              <a:gd name="connsiteY5" fmla="*/ 1228725 h 1228725"/>
              <a:gd name="connsiteX6" fmla="*/ 102395 w 9906001"/>
              <a:gd name="connsiteY6" fmla="*/ 897731 h 1228725"/>
              <a:gd name="connsiteX7" fmla="*/ 0 w 9906001"/>
              <a:gd name="connsiteY7" fmla="*/ 897461 h 1228725"/>
              <a:gd name="connsiteX8" fmla="*/ 0 w 9906001"/>
              <a:gd name="connsiteY8" fmla="*/ 0 h 1228725"/>
              <a:gd name="connsiteX0" fmla="*/ 0 w 9906001"/>
              <a:gd name="connsiteY0" fmla="*/ 0 h 1228725"/>
              <a:gd name="connsiteX1" fmla="*/ 9906001 w 9906001"/>
              <a:gd name="connsiteY1" fmla="*/ 0 h 1228725"/>
              <a:gd name="connsiteX2" fmla="*/ 9906001 w 9906001"/>
              <a:gd name="connsiteY2" fmla="*/ 569118 h 1228725"/>
              <a:gd name="connsiteX3" fmla="*/ 9906001 w 9906001"/>
              <a:gd name="connsiteY3" fmla="*/ 897461 h 1228725"/>
              <a:gd name="connsiteX4" fmla="*/ 9496426 w 9906001"/>
              <a:gd name="connsiteY4" fmla="*/ 897730 h 1228725"/>
              <a:gd name="connsiteX5" fmla="*/ 892970 w 9906001"/>
              <a:gd name="connsiteY5" fmla="*/ 897731 h 1228725"/>
              <a:gd name="connsiteX6" fmla="*/ 478633 w 9906001"/>
              <a:gd name="connsiteY6" fmla="*/ 1228725 h 1228725"/>
              <a:gd name="connsiteX7" fmla="*/ 102395 w 9906001"/>
              <a:gd name="connsiteY7" fmla="*/ 897731 h 1228725"/>
              <a:gd name="connsiteX8" fmla="*/ 0 w 9906001"/>
              <a:gd name="connsiteY8" fmla="*/ 897461 h 1228725"/>
              <a:gd name="connsiteX9" fmla="*/ 0 w 9906001"/>
              <a:gd name="connsiteY9" fmla="*/ 0 h 1228725"/>
              <a:gd name="connsiteX0" fmla="*/ 0 w 9906001"/>
              <a:gd name="connsiteY0" fmla="*/ 0 h 1228725"/>
              <a:gd name="connsiteX1" fmla="*/ 9906001 w 9906001"/>
              <a:gd name="connsiteY1" fmla="*/ 0 h 1228725"/>
              <a:gd name="connsiteX2" fmla="*/ 9906001 w 9906001"/>
              <a:gd name="connsiteY2" fmla="*/ 569118 h 1228725"/>
              <a:gd name="connsiteX3" fmla="*/ 9496426 w 9906001"/>
              <a:gd name="connsiteY3" fmla="*/ 897730 h 1228725"/>
              <a:gd name="connsiteX4" fmla="*/ 892970 w 9906001"/>
              <a:gd name="connsiteY4" fmla="*/ 897731 h 1228725"/>
              <a:gd name="connsiteX5" fmla="*/ 478633 w 9906001"/>
              <a:gd name="connsiteY5" fmla="*/ 1228725 h 1228725"/>
              <a:gd name="connsiteX6" fmla="*/ 102395 w 9906001"/>
              <a:gd name="connsiteY6" fmla="*/ 897731 h 1228725"/>
              <a:gd name="connsiteX7" fmla="*/ 0 w 9906001"/>
              <a:gd name="connsiteY7" fmla="*/ 897461 h 1228725"/>
              <a:gd name="connsiteX8" fmla="*/ 0 w 9906001"/>
              <a:gd name="connsiteY8" fmla="*/ 0 h 1228725"/>
              <a:gd name="connsiteX0" fmla="*/ 0 w 9906001"/>
              <a:gd name="connsiteY0" fmla="*/ 0 h 1228725"/>
              <a:gd name="connsiteX1" fmla="*/ 9906001 w 9906001"/>
              <a:gd name="connsiteY1" fmla="*/ 0 h 1228725"/>
              <a:gd name="connsiteX2" fmla="*/ 9906001 w 9906001"/>
              <a:gd name="connsiteY2" fmla="*/ 569118 h 1228725"/>
              <a:gd name="connsiteX3" fmla="*/ 9496426 w 9906001"/>
              <a:gd name="connsiteY3" fmla="*/ 897730 h 1228725"/>
              <a:gd name="connsiteX4" fmla="*/ 892970 w 9906001"/>
              <a:gd name="connsiteY4" fmla="*/ 897731 h 1228725"/>
              <a:gd name="connsiteX5" fmla="*/ 478633 w 9906001"/>
              <a:gd name="connsiteY5" fmla="*/ 1228725 h 1228725"/>
              <a:gd name="connsiteX6" fmla="*/ 102395 w 9906001"/>
              <a:gd name="connsiteY6" fmla="*/ 897731 h 1228725"/>
              <a:gd name="connsiteX7" fmla="*/ 0 w 9906001"/>
              <a:gd name="connsiteY7" fmla="*/ 897461 h 1228725"/>
              <a:gd name="connsiteX8" fmla="*/ 0 w 9906001"/>
              <a:gd name="connsiteY8" fmla="*/ 0 h 1228725"/>
              <a:gd name="connsiteX0" fmla="*/ 0 w 9906001"/>
              <a:gd name="connsiteY0" fmla="*/ 0 h 1228725"/>
              <a:gd name="connsiteX1" fmla="*/ 9906001 w 9906001"/>
              <a:gd name="connsiteY1" fmla="*/ 0 h 1228725"/>
              <a:gd name="connsiteX2" fmla="*/ 9906001 w 9906001"/>
              <a:gd name="connsiteY2" fmla="*/ 569118 h 1228725"/>
              <a:gd name="connsiteX3" fmla="*/ 9496426 w 9906001"/>
              <a:gd name="connsiteY3" fmla="*/ 897730 h 1228725"/>
              <a:gd name="connsiteX4" fmla="*/ 892970 w 9906001"/>
              <a:gd name="connsiteY4" fmla="*/ 897731 h 1228725"/>
              <a:gd name="connsiteX5" fmla="*/ 478633 w 9906001"/>
              <a:gd name="connsiteY5" fmla="*/ 1228725 h 1228725"/>
              <a:gd name="connsiteX6" fmla="*/ 102395 w 9906001"/>
              <a:gd name="connsiteY6" fmla="*/ 897731 h 1228725"/>
              <a:gd name="connsiteX7" fmla="*/ 0 w 9906001"/>
              <a:gd name="connsiteY7" fmla="*/ 897461 h 1228725"/>
              <a:gd name="connsiteX8" fmla="*/ 0 w 9906001"/>
              <a:gd name="connsiteY8" fmla="*/ 0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06001" h="1228725">
                <a:moveTo>
                  <a:pt x="0" y="0"/>
                </a:moveTo>
                <a:lnTo>
                  <a:pt x="9906001" y="0"/>
                </a:lnTo>
                <a:lnTo>
                  <a:pt x="9906001" y="569118"/>
                </a:lnTo>
                <a:cubicBezTo>
                  <a:pt x="9840913" y="716755"/>
                  <a:pt x="9706770" y="895349"/>
                  <a:pt x="9496426" y="897730"/>
                </a:cubicBezTo>
                <a:lnTo>
                  <a:pt x="892970" y="897731"/>
                </a:lnTo>
                <a:cubicBezTo>
                  <a:pt x="711995" y="963612"/>
                  <a:pt x="583408" y="1000918"/>
                  <a:pt x="478633" y="1228725"/>
                </a:cubicBezTo>
                <a:cubicBezTo>
                  <a:pt x="391320" y="994569"/>
                  <a:pt x="265908" y="977105"/>
                  <a:pt x="102395" y="897731"/>
                </a:cubicBezTo>
                <a:lnTo>
                  <a:pt x="0" y="897461"/>
                </a:lnTo>
                <a:lnTo>
                  <a:pt x="0" y="0"/>
                </a:lnTo>
                <a:close/>
              </a:path>
            </a:pathLst>
          </a:custGeom>
          <a:solidFill>
            <a:schemeClr val="bg1"/>
          </a:solidFill>
          <a:ln w="6350" cap="flat" cmpd="sng" algn="ctr">
            <a:solidFill>
              <a:schemeClr val="bg2"/>
            </a:solidFill>
            <a:prstDash val="solid"/>
            <a:round/>
            <a:headEnd type="none" w="med" len="med"/>
            <a:tailEnd type="none" w="med" len="med"/>
          </a:ln>
          <a:effectLst/>
        </p:spPr>
        <p:txBody>
          <a:bodyPr vert="horz" wrap="none" lIns="91417" tIns="45709" rIns="91417" bIns="45709" numCol="1" rtlCol="0" anchor="ctr" anchorCtr="0" compatLnSpc="1">
            <a:prstTxWarp prst="textNoShape">
              <a:avLst/>
            </a:prstTxWarp>
          </a:bodyPr>
          <a:lstStyle/>
          <a:p>
            <a:pPr marL="0" marR="0" indent="0" algn="ctr" defTabSz="914163" rtl="0" eaLnBrk="0" fontAlgn="base" latinLnBrk="0" hangingPunct="0">
              <a:spcBef>
                <a:spcPct val="0"/>
              </a:spcBef>
              <a:spcAft>
                <a:spcPct val="0"/>
              </a:spcAft>
              <a:buClrTx/>
              <a:buSzTx/>
              <a:buFontTx/>
              <a:buNone/>
              <a:tabLst/>
            </a:pPr>
            <a:endParaRPr kumimoji="0" lang="en-GB" sz="1600" i="0" u="none" strike="noStrike" cap="none" normalizeH="0" baseline="0" dirty="0">
              <a:ln>
                <a:noFill/>
              </a:ln>
              <a:solidFill>
                <a:schemeClr val="tx2">
                  <a:lumMod val="50000"/>
                </a:schemeClr>
              </a:solidFill>
              <a:effectLst/>
              <a:latin typeface="+mn-lt"/>
              <a:cs typeface="Arial" charset="0"/>
            </a:endParaRPr>
          </a:p>
        </p:txBody>
      </p:sp>
      <p:sp>
        <p:nvSpPr>
          <p:cNvPr id="2" name="Titre 1"/>
          <p:cNvSpPr>
            <a:spLocks noGrp="1"/>
          </p:cNvSpPr>
          <p:nvPr userDrawn="1">
            <p:ph type="title" hasCustomPrompt="1"/>
            <p:custDataLst>
              <p:tags r:id="rId3"/>
            </p:custDataLst>
          </p:nvPr>
        </p:nvSpPr>
        <p:spPr>
          <a:xfrm>
            <a:off x="4" y="1"/>
            <a:ext cx="9905999" cy="897460"/>
          </a:xfrm>
        </p:spPr>
        <p:txBody>
          <a:bodyPr/>
          <a:lstStyle>
            <a:lvl1pPr>
              <a:defRPr>
                <a:solidFill>
                  <a:schemeClr val="accent2"/>
                </a:solidFill>
              </a:defRPr>
            </a:lvl1pPr>
          </a:lstStyle>
          <a:p>
            <a:r>
              <a:rPr lang="en-US" dirty="0"/>
              <a:t>Click to edit Master title style</a:t>
            </a:r>
          </a:p>
        </p:txBody>
      </p:sp>
      <p:sp>
        <p:nvSpPr>
          <p:cNvPr id="18" name="Freeform 4"/>
          <p:cNvSpPr>
            <a:spLocks/>
          </p:cNvSpPr>
          <p:nvPr userDrawn="1">
            <p:custDataLst>
              <p:tags r:id="rId4"/>
            </p:custDataLst>
          </p:nvPr>
        </p:nvSpPr>
        <p:spPr bwMode="auto">
          <a:xfrm>
            <a:off x="5" y="533400"/>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38" tIns="49769" rIns="99538" bIns="49769" numCol="1" anchor="t" anchorCtr="0" compatLnSpc="1">
            <a:prstTxWarp prst="textNoShape">
              <a:avLst/>
            </a:prstTxWarp>
          </a:bodyPr>
          <a:lstStyle/>
          <a:p>
            <a:endParaRPr lang="fr-FR" dirty="0">
              <a:solidFill>
                <a:schemeClr val="accent3"/>
              </a:solidFill>
            </a:endParaRPr>
          </a:p>
        </p:txBody>
      </p:sp>
      <p:sp>
        <p:nvSpPr>
          <p:cNvPr id="6" name="Espace réservé du contenu 5"/>
          <p:cNvSpPr>
            <a:spLocks noGrp="1"/>
          </p:cNvSpPr>
          <p:nvPr userDrawn="1">
            <p:ph sz="quarter" idx="10"/>
            <p:custDataLst>
              <p:tags r:id="rId5"/>
            </p:custDataLst>
          </p:nvPr>
        </p:nvSpPr>
        <p:spPr>
          <a:xfrm>
            <a:off x="341313" y="1309688"/>
            <a:ext cx="5945187" cy="3142540"/>
          </a:xfrm>
        </p:spPr>
        <p:txBody>
          <a:bodyPr lIns="91417"/>
          <a:lstStyle>
            <a:lvl1pPr marL="228541" indent="-228541">
              <a:spcAft>
                <a:spcPts val="1200"/>
              </a:spcAft>
              <a:buClr>
                <a:schemeClr val="accent2"/>
              </a:buClr>
              <a:defRPr>
                <a:solidFill>
                  <a:schemeClr val="tx1"/>
                </a:solidFill>
              </a:defRPr>
            </a:lvl1pPr>
            <a:lvl2pPr marL="457083" indent="-228541">
              <a:spcAft>
                <a:spcPts val="1200"/>
              </a:spcAft>
              <a:buClr>
                <a:schemeClr val="accent2"/>
              </a:buClr>
              <a:defRPr>
                <a:solidFill>
                  <a:schemeClr val="tx1"/>
                </a:solidFill>
              </a:defRPr>
            </a:lvl2pPr>
            <a:lvl3pPr marL="685623" indent="-228541">
              <a:spcAft>
                <a:spcPts val="1200"/>
              </a:spcAft>
              <a:buClr>
                <a:schemeClr val="accent2"/>
              </a:buClr>
              <a:defRPr>
                <a:solidFill>
                  <a:schemeClr val="tx1"/>
                </a:solidFill>
              </a:defRPr>
            </a:lvl3pPr>
            <a:lvl4pPr>
              <a:buClr>
                <a:schemeClr val="accent2"/>
              </a:buClr>
              <a:defRPr>
                <a:solidFill>
                  <a:schemeClr val="tx1"/>
                </a:solidFill>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7780862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2 Light">
    <p:spTree>
      <p:nvGrpSpPr>
        <p:cNvPr id="1" name=""/>
        <p:cNvGrpSpPr/>
        <p:nvPr/>
      </p:nvGrpSpPr>
      <p:grpSpPr>
        <a:xfrm>
          <a:off x="0" y="0"/>
          <a:ext cx="0" cy="0"/>
          <a:chOff x="0" y="0"/>
          <a:chExt cx="0" cy="0"/>
        </a:xfrm>
      </p:grpSpPr>
      <p:sp>
        <p:nvSpPr>
          <p:cNvPr id="2" name="Title 1"/>
          <p:cNvSpPr>
            <a:spLocks noGrp="1"/>
          </p:cNvSpPr>
          <p:nvPr>
            <p:ph type="title"/>
          </p:nvPr>
        </p:nvSpPr>
        <p:spPr>
          <a:xfrm>
            <a:off x="218504" y="291103"/>
            <a:ext cx="9468740" cy="1793071"/>
          </a:xfrm>
        </p:spPr>
        <p:txBody>
          <a:bodyPr/>
          <a:lstStyle>
            <a:lvl1pPr>
              <a:defRPr sz="462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18757" y="2546469"/>
            <a:ext cx="5826761" cy="4020464"/>
          </a:xfrm>
        </p:spPr>
        <p:txBody>
          <a:bodyPr/>
          <a:lstStyle>
            <a:lvl1pPr marL="0" indent="0">
              <a:buNone/>
              <a:defRPr sz="1912">
                <a:gradFill>
                  <a:gsLst>
                    <a:gs pos="1250">
                      <a:schemeClr val="tx1"/>
                    </a:gs>
                    <a:gs pos="100000">
                      <a:schemeClr val="tx1"/>
                    </a:gs>
                  </a:gsLst>
                  <a:lin ang="5400000" scaled="0"/>
                </a:gradFill>
                <a:latin typeface="+mn-lt"/>
              </a:defRPr>
            </a:lvl1pPr>
            <a:lvl2pPr>
              <a:defRPr sz="1912"/>
            </a:lvl2pPr>
            <a:lvl3pPr>
              <a:defRPr sz="1912"/>
            </a:lvl3pPr>
            <a:lvl4pPr>
              <a:defRPr sz="1912"/>
            </a:lvl4pPr>
            <a:lvl5pPr>
              <a:defRPr sz="1912"/>
            </a:lvl5pPr>
          </a:lstStyle>
          <a:p>
            <a:pPr lvl="0"/>
            <a:r>
              <a:rPr lang="en-US"/>
              <a:t>Click to edit Master text styles</a:t>
            </a:r>
          </a:p>
        </p:txBody>
      </p:sp>
    </p:spTree>
    <p:extLst>
      <p:ext uri="{BB962C8B-B14F-4D97-AF65-F5344CB8AC3E}">
        <p14:creationId xmlns:p14="http://schemas.microsoft.com/office/powerpoint/2010/main" val="37082432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98"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1">
    <p:spTree>
      <p:nvGrpSpPr>
        <p:cNvPr id="1" name=""/>
        <p:cNvGrpSpPr/>
        <p:nvPr/>
      </p:nvGrpSpPr>
      <p:grpSpPr>
        <a:xfrm>
          <a:off x="0" y="0"/>
          <a:ext cx="0" cy="0"/>
          <a:chOff x="0" y="0"/>
          <a:chExt cx="0" cy="0"/>
        </a:xfrm>
      </p:grpSpPr>
      <p:pic>
        <p:nvPicPr>
          <p:cNvPr id="10" name="Image 5"/>
          <p:cNvPicPr>
            <a:picLocks noChangeAspect="1"/>
          </p:cNvPicPr>
          <p:nvPr userDrawn="1"/>
        </p:nvPicPr>
        <p:blipFill rotWithShape="1">
          <a:blip r:embed="rId6" cstate="screen">
            <a:extLst>
              <a:ext uri="{28A0092B-C50C-407E-A947-70E740481C1C}">
                <a14:useLocalDpi xmlns:a14="http://schemas.microsoft.com/office/drawing/2010/main"/>
              </a:ext>
            </a:extLst>
          </a:blip>
          <a:srcRect r="2413"/>
          <a:stretch/>
        </p:blipFill>
        <p:spPr>
          <a:xfrm>
            <a:off x="-2052" y="1052933"/>
            <a:ext cx="9908052" cy="5513714"/>
          </a:xfrm>
          <a:prstGeom prst="rect">
            <a:avLst/>
          </a:prstGeom>
          <a:noFill/>
          <a:ln>
            <a:noFill/>
          </a:ln>
        </p:spPr>
      </p:pic>
      <p:sp>
        <p:nvSpPr>
          <p:cNvPr id="11" name="Rectangle 10"/>
          <p:cNvSpPr/>
          <p:nvPr userDrawn="1"/>
        </p:nvSpPr>
        <p:spPr>
          <a:xfrm rot="10800000">
            <a:off x="0" y="4724400"/>
            <a:ext cx="5895975" cy="1730608"/>
          </a:xfrm>
          <a:prstGeom prst="rect">
            <a:avLst/>
          </a:prstGeom>
          <a:gradFill flip="none" rotWithShape="1">
            <a:gsLst>
              <a:gs pos="0">
                <a:schemeClr val="bg1">
                  <a:alpha val="83000"/>
                </a:schemeClr>
              </a:gs>
              <a:gs pos="100000">
                <a:schemeClr val="bg1">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546" tIns="43274" rIns="86546" bIns="43274" rtlCol="0" anchor="ctr"/>
          <a:lstStyle/>
          <a:p>
            <a:pPr algn="ctr"/>
            <a:endParaRPr lang="en-US" sz="2300" dirty="0">
              <a:solidFill>
                <a:schemeClr val="tx2">
                  <a:lumMod val="50000"/>
                </a:schemeClr>
              </a:solidFill>
            </a:endParaRPr>
          </a:p>
        </p:txBody>
      </p:sp>
      <p:sp>
        <p:nvSpPr>
          <p:cNvPr id="17" name="Rectangle 7"/>
          <p:cNvSpPr/>
          <p:nvPr userDrawn="1">
            <p:custDataLst>
              <p:tags r:id="rId1"/>
            </p:custDataLst>
          </p:nvPr>
        </p:nvSpPr>
        <p:spPr bwMode="auto">
          <a:xfrm>
            <a:off x="-2049"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0" tIns="42965" rIns="33050" bIns="42965" rtlCol="0" anchor="ctr"/>
          <a:lstStyle/>
          <a:p>
            <a:pPr marL="0" algn="ctr" defTabSz="957508"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sp>
        <p:nvSpPr>
          <p:cNvPr id="2" name="Title 1"/>
          <p:cNvSpPr>
            <a:spLocks noGrp="1"/>
          </p:cNvSpPr>
          <p:nvPr>
            <p:ph type="ctrTitle" hasCustomPrompt="1"/>
            <p:custDataLst>
              <p:tags r:id="rId2"/>
            </p:custDataLst>
          </p:nvPr>
        </p:nvSpPr>
        <p:spPr>
          <a:xfrm>
            <a:off x="349249" y="4957485"/>
            <a:ext cx="4727575" cy="724977"/>
          </a:xfrm>
          <a:effectLst>
            <a:outerShdw blurRad="12700" dist="12700" dir="2700000" sx="133000" sy="133000" algn="tl" rotWithShape="0">
              <a:schemeClr val="bg1">
                <a:alpha val="80000"/>
              </a:schemeClr>
            </a:outerShdw>
          </a:effectLst>
        </p:spPr>
        <p:txBody>
          <a:bodyPr lIns="0" tIns="33050" rIns="33050" bIns="33050" anchor="ctr"/>
          <a:lstStyle>
            <a:lvl1pPr algn="l">
              <a:lnSpc>
                <a:spcPct val="100000"/>
              </a:lnSpc>
              <a:defRPr sz="2800" b="0">
                <a:solidFill>
                  <a:schemeClr val="tx1"/>
                </a:solidFill>
                <a:effectLst/>
                <a:latin typeface="Arial Narrow" pitchFamily="34" charset="0"/>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3"/>
            </p:custDataLst>
          </p:nvPr>
        </p:nvSpPr>
        <p:spPr>
          <a:xfrm>
            <a:off x="349249" y="5795682"/>
            <a:ext cx="5861051" cy="381000"/>
          </a:xfrm>
          <a:effectLst>
            <a:outerShdw blurRad="12700" dist="12700" dir="2700000" sx="133000" sy="133000" algn="tl" rotWithShape="0">
              <a:schemeClr val="bg1">
                <a:alpha val="80000"/>
              </a:schemeClr>
            </a:outerShdw>
          </a:effectLst>
        </p:spPr>
        <p:txBody>
          <a:bodyPr lIns="0" tIns="33050" rIns="33050" bIns="33050" anchor="ctr"/>
          <a:lstStyle>
            <a:lvl1pPr marL="0" indent="0" algn="l">
              <a:lnSpc>
                <a:spcPct val="100000"/>
              </a:lnSpc>
              <a:buNone/>
              <a:defRPr sz="1800" b="0">
                <a:solidFill>
                  <a:schemeClr val="accent2"/>
                </a:solidFill>
                <a:effectLst/>
                <a:latin typeface="Arial Narrow" pitchFamily="34" charset="0"/>
              </a:defRPr>
            </a:lvl1pPr>
            <a:lvl2pPr marL="457053" indent="0" algn="ctr">
              <a:buNone/>
              <a:defRPr>
                <a:solidFill>
                  <a:schemeClr val="tx1">
                    <a:tint val="75000"/>
                  </a:schemeClr>
                </a:solidFill>
              </a:defRPr>
            </a:lvl2pPr>
            <a:lvl3pPr marL="914107" indent="0" algn="ctr">
              <a:buNone/>
              <a:defRPr>
                <a:solidFill>
                  <a:schemeClr val="tx1">
                    <a:tint val="75000"/>
                  </a:schemeClr>
                </a:solidFill>
              </a:defRPr>
            </a:lvl3pPr>
            <a:lvl4pPr marL="1371160" indent="0" algn="ctr">
              <a:buNone/>
              <a:defRPr>
                <a:solidFill>
                  <a:schemeClr val="tx1">
                    <a:tint val="75000"/>
                  </a:schemeClr>
                </a:solidFill>
              </a:defRPr>
            </a:lvl4pPr>
            <a:lvl5pPr marL="1828213" indent="0" algn="ctr">
              <a:buNone/>
              <a:defRPr>
                <a:solidFill>
                  <a:schemeClr val="tx1">
                    <a:tint val="75000"/>
                  </a:schemeClr>
                </a:solidFill>
              </a:defRPr>
            </a:lvl5pPr>
            <a:lvl6pPr marL="2285266" indent="0" algn="ctr">
              <a:buNone/>
              <a:defRPr>
                <a:solidFill>
                  <a:schemeClr val="tx1">
                    <a:tint val="75000"/>
                  </a:schemeClr>
                </a:solidFill>
              </a:defRPr>
            </a:lvl6pPr>
            <a:lvl7pPr marL="2742320" indent="0" algn="ctr">
              <a:buNone/>
              <a:defRPr>
                <a:solidFill>
                  <a:schemeClr val="tx1">
                    <a:tint val="75000"/>
                  </a:schemeClr>
                </a:solidFill>
              </a:defRPr>
            </a:lvl7pPr>
            <a:lvl8pPr marL="3199373" indent="0" algn="ctr">
              <a:buNone/>
              <a:defRPr>
                <a:solidFill>
                  <a:schemeClr val="tx1">
                    <a:tint val="75000"/>
                  </a:schemeClr>
                </a:solidFill>
              </a:defRPr>
            </a:lvl8pPr>
            <a:lvl9pPr marL="3656427"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pic>
        <p:nvPicPr>
          <p:cNvPr id="141338" name="Picture 26" descr="D:\Users\bkp\My Work\TEMPLATES\LOGO Library\Capgemini_Logo_Set\Capgemini Logo Set\ppt\Logo_Capgemini_RGB.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9249" y="633766"/>
            <a:ext cx="2926080" cy="678134"/>
          </a:xfrm>
          <a:prstGeom prst="rect">
            <a:avLst/>
          </a:prstGeom>
          <a:noFill/>
          <a:extLst>
            <a:ext uri="{909E8E84-426E-40dd-AFC4-6F175D3DCCD1}">
              <a14:hiddenFill xmlns="" xmlns:a14="http://schemas.microsoft.com/office/drawing/2010/main">
                <a:solidFill>
                  <a:srgbClr val="FFFFFF"/>
                </a:solidFill>
              </a14:hiddenFill>
            </a:ext>
          </a:extLst>
        </p:spPr>
      </p:pic>
      <p:sp>
        <p:nvSpPr>
          <p:cNvPr id="12" name="Rectangle 11"/>
          <p:cNvSpPr/>
          <p:nvPr userDrawn="1">
            <p:custDataLst>
              <p:tags r:id="rId4"/>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47" tIns="41975" rIns="83947" bIns="41975" rtlCol="0" anchor="ctr"/>
          <a:lstStyle/>
          <a:p>
            <a:pPr algn="ctr"/>
            <a:endParaRPr lang="en-US" sz="1300" dirty="0"/>
          </a:p>
        </p:txBody>
      </p:sp>
      <p:pic>
        <p:nvPicPr>
          <p:cNvPr id="141342" name="Picture 30" descr="D:\Users\bkp\My Work\TEMPLATES\LOGO Library\Capgemini_Logo_Set\Slogan_PMRC_cmyk_Capgemini.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6631623" y="6517055"/>
            <a:ext cx="2926080" cy="24001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686964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able of Content">
    <p:spTree>
      <p:nvGrpSpPr>
        <p:cNvPr id="1" name=""/>
        <p:cNvGrpSpPr/>
        <p:nvPr/>
      </p:nvGrpSpPr>
      <p:grpSpPr>
        <a:xfrm>
          <a:off x="0" y="0"/>
          <a:ext cx="0" cy="0"/>
          <a:chOff x="0" y="0"/>
          <a:chExt cx="0" cy="0"/>
        </a:xfrm>
      </p:grpSpPr>
      <p:sp>
        <p:nvSpPr>
          <p:cNvPr id="3" name="Rectangle 2"/>
          <p:cNvSpPr/>
          <p:nvPr userDrawn="1"/>
        </p:nvSpPr>
        <p:spPr bwMode="auto">
          <a:xfrm>
            <a:off x="-1" y="2"/>
            <a:ext cx="9906001" cy="6362700"/>
          </a:xfrm>
          <a:prstGeom prst="rect">
            <a:avLst/>
          </a:prstGeom>
          <a:solidFill>
            <a:schemeClr val="bg1">
              <a:lumMod val="95000"/>
            </a:schemeClr>
          </a:solidFill>
          <a:ln w="6350" cap="flat" cmpd="sng" algn="ctr">
            <a:noFill/>
            <a:prstDash val="solid"/>
            <a:round/>
            <a:headEnd type="none" w="med" len="med"/>
            <a:tailEnd type="none" w="med" len="med"/>
          </a:ln>
          <a:effectLst/>
        </p:spPr>
        <p:txBody>
          <a:bodyPr vert="horz" wrap="none" lIns="91417" tIns="45709" rIns="91417" bIns="45709" numCol="1" rtlCol="0" anchor="ctr" anchorCtr="0" compatLnSpc="1">
            <a:prstTxWarp prst="textNoShape">
              <a:avLst/>
            </a:prstTxWarp>
          </a:bodyPr>
          <a:lstStyle/>
          <a:p>
            <a:pPr marL="0" marR="0" indent="0" algn="ctr" defTabSz="914163" rtl="0" eaLnBrk="0" fontAlgn="base" latinLnBrk="0" hangingPunct="0">
              <a:lnSpc>
                <a:spcPct val="85000"/>
              </a:lnSpc>
              <a:spcBef>
                <a:spcPct val="0"/>
              </a:spcBef>
              <a:spcAft>
                <a:spcPct val="0"/>
              </a:spcAft>
              <a:buClrTx/>
              <a:buSzTx/>
              <a:buFontTx/>
              <a:buNone/>
              <a:tabLst/>
            </a:pPr>
            <a:endParaRPr kumimoji="0" lang="en-GB" sz="1600" b="1" i="0" u="none" strike="noStrike" cap="none" normalizeH="0" baseline="0" dirty="0">
              <a:ln>
                <a:noFill/>
              </a:ln>
              <a:solidFill>
                <a:schemeClr val="bg2">
                  <a:lumMod val="50000"/>
                </a:schemeClr>
              </a:solidFill>
              <a:effectLst/>
              <a:latin typeface="+mn-lt"/>
              <a:cs typeface="Arial" charset="0"/>
            </a:endParaRPr>
          </a:p>
        </p:txBody>
      </p:sp>
      <p:grpSp>
        <p:nvGrpSpPr>
          <p:cNvPr id="21" name="Group 20"/>
          <p:cNvGrpSpPr/>
          <p:nvPr userDrawn="1"/>
        </p:nvGrpSpPr>
        <p:grpSpPr>
          <a:xfrm>
            <a:off x="-304800" y="2985248"/>
            <a:ext cx="9908385" cy="3810000"/>
            <a:chOff x="0" y="2710542"/>
            <a:chExt cx="9908385" cy="3810000"/>
          </a:xfrm>
        </p:grpSpPr>
        <p:pic>
          <p:nvPicPr>
            <p:cNvPr id="260127" name="Picture 31" descr="D:\Users\bkp\My Work\GSLs\TEMPLATES\I&amp;D\2015-03-02_I_D_KV.psd\VI design.png"/>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t="16596" b="17034"/>
            <a:stretch/>
          </p:blipFill>
          <p:spPr bwMode="auto">
            <a:xfrm>
              <a:off x="0" y="2710542"/>
              <a:ext cx="8117174" cy="38100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rapezoid 4"/>
            <p:cNvSpPr/>
            <p:nvPr userDrawn="1"/>
          </p:nvSpPr>
          <p:spPr bwMode="auto">
            <a:xfrm rot="16200000">
              <a:off x="8727625" y="4283018"/>
              <a:ext cx="567929" cy="1793591"/>
            </a:xfrm>
            <a:custGeom>
              <a:avLst/>
              <a:gdLst>
                <a:gd name="connsiteX0" fmla="*/ 0 w 338138"/>
                <a:gd name="connsiteY0" fmla="*/ 1788828 h 1788828"/>
                <a:gd name="connsiteX1" fmla="*/ 84535 w 338138"/>
                <a:gd name="connsiteY1" fmla="*/ 0 h 1788828"/>
                <a:gd name="connsiteX2" fmla="*/ 253604 w 338138"/>
                <a:gd name="connsiteY2" fmla="*/ 0 h 1788828"/>
                <a:gd name="connsiteX3" fmla="*/ 338138 w 338138"/>
                <a:gd name="connsiteY3" fmla="*/ 1788828 h 1788828"/>
                <a:gd name="connsiteX4" fmla="*/ 0 w 338138"/>
                <a:gd name="connsiteY4" fmla="*/ 1788828 h 1788828"/>
                <a:gd name="connsiteX0" fmla="*/ 0 w 423863"/>
                <a:gd name="connsiteY0" fmla="*/ 1788828 h 1793590"/>
                <a:gd name="connsiteX1" fmla="*/ 84535 w 423863"/>
                <a:gd name="connsiteY1" fmla="*/ 0 h 1793590"/>
                <a:gd name="connsiteX2" fmla="*/ 253604 w 423863"/>
                <a:gd name="connsiteY2" fmla="*/ 0 h 1793590"/>
                <a:gd name="connsiteX3" fmla="*/ 423863 w 423863"/>
                <a:gd name="connsiteY3" fmla="*/ 1793590 h 1793590"/>
                <a:gd name="connsiteX4" fmla="*/ 0 w 423863"/>
                <a:gd name="connsiteY4" fmla="*/ 1788828 h 1793590"/>
                <a:gd name="connsiteX0" fmla="*/ 0 w 423863"/>
                <a:gd name="connsiteY0" fmla="*/ 1803114 h 1807876"/>
                <a:gd name="connsiteX1" fmla="*/ 84535 w 423863"/>
                <a:gd name="connsiteY1" fmla="*/ 14286 h 1807876"/>
                <a:gd name="connsiteX2" fmla="*/ 260748 w 423863"/>
                <a:gd name="connsiteY2" fmla="*/ 0 h 1807876"/>
                <a:gd name="connsiteX3" fmla="*/ 423863 w 423863"/>
                <a:gd name="connsiteY3" fmla="*/ 1807876 h 1807876"/>
                <a:gd name="connsiteX4" fmla="*/ 0 w 423863"/>
                <a:gd name="connsiteY4" fmla="*/ 1803114 h 1807876"/>
                <a:gd name="connsiteX0" fmla="*/ 1191 w 425054"/>
                <a:gd name="connsiteY0" fmla="*/ 1803114 h 1807876"/>
                <a:gd name="connsiteX1" fmla="*/ 0 w 425054"/>
                <a:gd name="connsiteY1" fmla="*/ 11908 h 1807876"/>
                <a:gd name="connsiteX2" fmla="*/ 261939 w 425054"/>
                <a:gd name="connsiteY2" fmla="*/ 0 h 1807876"/>
                <a:gd name="connsiteX3" fmla="*/ 425054 w 425054"/>
                <a:gd name="connsiteY3" fmla="*/ 1807876 h 1807876"/>
                <a:gd name="connsiteX4" fmla="*/ 1191 w 425054"/>
                <a:gd name="connsiteY4" fmla="*/ 1803114 h 1807876"/>
                <a:gd name="connsiteX0" fmla="*/ 113110 w 425054"/>
                <a:gd name="connsiteY0" fmla="*/ 1807877 h 1807877"/>
                <a:gd name="connsiteX1" fmla="*/ 0 w 425054"/>
                <a:gd name="connsiteY1" fmla="*/ 11908 h 1807877"/>
                <a:gd name="connsiteX2" fmla="*/ 261939 w 425054"/>
                <a:gd name="connsiteY2" fmla="*/ 0 h 1807877"/>
                <a:gd name="connsiteX3" fmla="*/ 425054 w 425054"/>
                <a:gd name="connsiteY3" fmla="*/ 1807876 h 1807877"/>
                <a:gd name="connsiteX4" fmla="*/ 113110 w 425054"/>
                <a:gd name="connsiteY4" fmla="*/ 1807877 h 1807877"/>
                <a:gd name="connsiteX0" fmla="*/ 113110 w 472679"/>
                <a:gd name="connsiteY0" fmla="*/ 1807877 h 1807879"/>
                <a:gd name="connsiteX1" fmla="*/ 0 w 472679"/>
                <a:gd name="connsiteY1" fmla="*/ 11908 h 1807879"/>
                <a:gd name="connsiteX2" fmla="*/ 261939 w 472679"/>
                <a:gd name="connsiteY2" fmla="*/ 0 h 1807879"/>
                <a:gd name="connsiteX3" fmla="*/ 472679 w 472679"/>
                <a:gd name="connsiteY3" fmla="*/ 1807879 h 1807879"/>
                <a:gd name="connsiteX4" fmla="*/ 113110 w 472679"/>
                <a:gd name="connsiteY4" fmla="*/ 1807877 h 1807879"/>
                <a:gd name="connsiteX0" fmla="*/ 113110 w 536973"/>
                <a:gd name="connsiteY0" fmla="*/ 1807877 h 1807877"/>
                <a:gd name="connsiteX1" fmla="*/ 0 w 536973"/>
                <a:gd name="connsiteY1" fmla="*/ 11908 h 1807877"/>
                <a:gd name="connsiteX2" fmla="*/ 261939 w 536973"/>
                <a:gd name="connsiteY2" fmla="*/ 0 h 1807877"/>
                <a:gd name="connsiteX3" fmla="*/ 536973 w 536973"/>
                <a:gd name="connsiteY3" fmla="*/ 1805497 h 1807877"/>
                <a:gd name="connsiteX4" fmla="*/ 113110 w 536973"/>
                <a:gd name="connsiteY4" fmla="*/ 1807877 h 1807877"/>
                <a:gd name="connsiteX0" fmla="*/ 113110 w 567929"/>
                <a:gd name="connsiteY0" fmla="*/ 1807877 h 1807877"/>
                <a:gd name="connsiteX1" fmla="*/ 0 w 567929"/>
                <a:gd name="connsiteY1" fmla="*/ 11908 h 1807877"/>
                <a:gd name="connsiteX2" fmla="*/ 261939 w 567929"/>
                <a:gd name="connsiteY2" fmla="*/ 0 h 1807877"/>
                <a:gd name="connsiteX3" fmla="*/ 567929 w 567929"/>
                <a:gd name="connsiteY3" fmla="*/ 1805497 h 1807877"/>
                <a:gd name="connsiteX4" fmla="*/ 113110 w 567929"/>
                <a:gd name="connsiteY4" fmla="*/ 1807877 h 1807877"/>
                <a:gd name="connsiteX0" fmla="*/ 194072 w 567929"/>
                <a:gd name="connsiteY0" fmla="*/ 1803114 h 1805497"/>
                <a:gd name="connsiteX1" fmla="*/ 0 w 567929"/>
                <a:gd name="connsiteY1" fmla="*/ 11908 h 1805497"/>
                <a:gd name="connsiteX2" fmla="*/ 261939 w 567929"/>
                <a:gd name="connsiteY2" fmla="*/ 0 h 1805497"/>
                <a:gd name="connsiteX3" fmla="*/ 567929 w 567929"/>
                <a:gd name="connsiteY3" fmla="*/ 1805497 h 1805497"/>
                <a:gd name="connsiteX4" fmla="*/ 194072 w 567929"/>
                <a:gd name="connsiteY4" fmla="*/ 1803114 h 1805497"/>
                <a:gd name="connsiteX0" fmla="*/ 194072 w 567929"/>
                <a:gd name="connsiteY0" fmla="*/ 1791206 h 1793589"/>
                <a:gd name="connsiteX1" fmla="*/ 0 w 567929"/>
                <a:gd name="connsiteY1" fmla="*/ 0 h 1793589"/>
                <a:gd name="connsiteX2" fmla="*/ 209552 w 567929"/>
                <a:gd name="connsiteY2" fmla="*/ 38098 h 1793589"/>
                <a:gd name="connsiteX3" fmla="*/ 567929 w 567929"/>
                <a:gd name="connsiteY3" fmla="*/ 1793589 h 1793589"/>
                <a:gd name="connsiteX4" fmla="*/ 194072 w 567929"/>
                <a:gd name="connsiteY4" fmla="*/ 1791206 h 1793589"/>
                <a:gd name="connsiteX0" fmla="*/ 194072 w 567929"/>
                <a:gd name="connsiteY0" fmla="*/ 1791208 h 1793591"/>
                <a:gd name="connsiteX1" fmla="*/ 0 w 567929"/>
                <a:gd name="connsiteY1" fmla="*/ 2 h 1793591"/>
                <a:gd name="connsiteX2" fmla="*/ 269084 w 567929"/>
                <a:gd name="connsiteY2" fmla="*/ 0 h 1793591"/>
                <a:gd name="connsiteX3" fmla="*/ 567929 w 567929"/>
                <a:gd name="connsiteY3" fmla="*/ 1793591 h 1793591"/>
                <a:gd name="connsiteX4" fmla="*/ 194072 w 567929"/>
                <a:gd name="connsiteY4" fmla="*/ 1791208 h 1793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929" h="1793591">
                  <a:moveTo>
                    <a:pt x="194072" y="1791208"/>
                  </a:moveTo>
                  <a:lnTo>
                    <a:pt x="0" y="2"/>
                  </a:lnTo>
                  <a:lnTo>
                    <a:pt x="269084" y="0"/>
                  </a:lnTo>
                  <a:lnTo>
                    <a:pt x="567929" y="1793591"/>
                  </a:lnTo>
                  <a:lnTo>
                    <a:pt x="194072" y="1791208"/>
                  </a:lnTo>
                  <a:close/>
                </a:path>
              </a:pathLst>
            </a:custGeom>
            <a:solidFill>
              <a:srgbClr val="FFFFFF">
                <a:alpha val="63922"/>
              </a:srgbClr>
            </a:solidFill>
            <a:ln w="63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163" rtl="0" eaLnBrk="0" fontAlgn="base" latinLnBrk="0" hangingPunct="0">
                <a:spcBef>
                  <a:spcPct val="0"/>
                </a:spcBef>
                <a:spcAft>
                  <a:spcPct val="0"/>
                </a:spcAft>
                <a:buClrTx/>
                <a:buSzTx/>
                <a:buFontTx/>
                <a:buNone/>
                <a:tabLst/>
              </a:pPr>
              <a:endParaRPr kumimoji="0" lang="en-GB" sz="1600" i="0" u="none" strike="noStrike" cap="none" normalizeH="0" baseline="0" dirty="0">
                <a:ln>
                  <a:noFill/>
                </a:ln>
                <a:solidFill>
                  <a:schemeClr val="tx2">
                    <a:lumMod val="50000"/>
                  </a:schemeClr>
                </a:solidFill>
                <a:effectLst/>
                <a:latin typeface="+mn-lt"/>
                <a:cs typeface="Arial" charset="0"/>
              </a:endParaRPr>
            </a:p>
          </p:txBody>
        </p:sp>
      </p:grpSp>
      <p:graphicFrame>
        <p:nvGraphicFramePr>
          <p:cNvPr id="7" name="Object 6" hidden="1"/>
          <p:cNvGraphicFramePr>
            <a:graphicFrameLocks noChangeAspect="1"/>
          </p:cNvGraphicFramePr>
          <p:nvPr userDrawn="1">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122" name="think-cell Slide" r:id="rId8" imgW="360" imgH="360" progId="">
                  <p:embed/>
                </p:oleObj>
              </mc:Choice>
              <mc:Fallback>
                <p:oleObj name="think-cell Slide" r:id="rId8" imgW="360" imgH="360" progId="">
                  <p:embed/>
                  <p:pic>
                    <p:nvPicPr>
                      <p:cNvPr id="7" name="Object 6"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5"/>
          <p:cNvSpPr/>
          <p:nvPr userDrawn="1"/>
        </p:nvSpPr>
        <p:spPr bwMode="auto">
          <a:xfrm>
            <a:off x="-1" y="437866"/>
            <a:ext cx="9906001" cy="5924837"/>
          </a:xfrm>
          <a:prstGeom prst="rect">
            <a:avLst/>
          </a:prstGeom>
          <a:solidFill>
            <a:schemeClr val="bg1">
              <a:lumMod val="95000"/>
              <a:alpha val="60000"/>
            </a:schemeClr>
          </a:solidFill>
          <a:ln w="6350" cap="flat" cmpd="sng" algn="ctr">
            <a:noFill/>
            <a:prstDash val="solid"/>
            <a:round/>
            <a:headEnd type="none" w="med" len="med"/>
            <a:tailEnd type="none" w="med" len="med"/>
          </a:ln>
          <a:effectLst/>
        </p:spPr>
        <p:txBody>
          <a:bodyPr vert="horz" wrap="none" lIns="91417" tIns="45709" rIns="91417" bIns="45709" numCol="1" rtlCol="0" anchor="ctr" anchorCtr="0" compatLnSpc="1">
            <a:prstTxWarp prst="textNoShape">
              <a:avLst/>
            </a:prstTxWarp>
          </a:bodyPr>
          <a:lstStyle/>
          <a:p>
            <a:pPr marL="0" marR="0" indent="0" algn="ctr" defTabSz="914163" rtl="0" eaLnBrk="0" fontAlgn="base" latinLnBrk="0" hangingPunct="0">
              <a:lnSpc>
                <a:spcPct val="85000"/>
              </a:lnSpc>
              <a:spcBef>
                <a:spcPct val="0"/>
              </a:spcBef>
              <a:spcAft>
                <a:spcPct val="0"/>
              </a:spcAft>
              <a:buClrTx/>
              <a:buSzTx/>
              <a:buFontTx/>
              <a:buNone/>
              <a:tabLst/>
            </a:pPr>
            <a:endParaRPr kumimoji="0" lang="en-GB" sz="1600" b="1" i="0" u="none" strike="noStrike" cap="none" normalizeH="0" baseline="0" dirty="0">
              <a:ln>
                <a:noFill/>
              </a:ln>
              <a:solidFill>
                <a:schemeClr val="bg2">
                  <a:lumMod val="50000"/>
                </a:schemeClr>
              </a:solidFill>
              <a:effectLst/>
              <a:latin typeface="+mn-lt"/>
              <a:cs typeface="Arial" charset="0"/>
            </a:endParaRPr>
          </a:p>
        </p:txBody>
      </p:sp>
      <p:sp>
        <p:nvSpPr>
          <p:cNvPr id="4" name="Rectangle 3"/>
          <p:cNvSpPr/>
          <p:nvPr userDrawn="1"/>
        </p:nvSpPr>
        <p:spPr bwMode="auto">
          <a:xfrm>
            <a:off x="-1" y="4"/>
            <a:ext cx="9906001" cy="1228725"/>
          </a:xfrm>
          <a:custGeom>
            <a:avLst/>
            <a:gdLst>
              <a:gd name="connsiteX0" fmla="*/ 0 w 9906001"/>
              <a:gd name="connsiteY0" fmla="*/ 0 h 897461"/>
              <a:gd name="connsiteX1" fmla="*/ 9906001 w 9906001"/>
              <a:gd name="connsiteY1" fmla="*/ 0 h 897461"/>
              <a:gd name="connsiteX2" fmla="*/ 9906001 w 9906001"/>
              <a:gd name="connsiteY2" fmla="*/ 897461 h 897461"/>
              <a:gd name="connsiteX3" fmla="*/ 0 w 9906001"/>
              <a:gd name="connsiteY3" fmla="*/ 897461 h 897461"/>
              <a:gd name="connsiteX4" fmla="*/ 0 w 9906001"/>
              <a:gd name="connsiteY4" fmla="*/ 0 h 897461"/>
              <a:gd name="connsiteX0" fmla="*/ 0 w 9906001"/>
              <a:gd name="connsiteY0" fmla="*/ 0 h 897731"/>
              <a:gd name="connsiteX1" fmla="*/ 9906001 w 9906001"/>
              <a:gd name="connsiteY1" fmla="*/ 0 h 897731"/>
              <a:gd name="connsiteX2" fmla="*/ 9906001 w 9906001"/>
              <a:gd name="connsiteY2" fmla="*/ 897461 h 897731"/>
              <a:gd name="connsiteX3" fmla="*/ 892970 w 9906001"/>
              <a:gd name="connsiteY3" fmla="*/ 897731 h 897731"/>
              <a:gd name="connsiteX4" fmla="*/ 0 w 9906001"/>
              <a:gd name="connsiteY4" fmla="*/ 897461 h 897731"/>
              <a:gd name="connsiteX5" fmla="*/ 0 w 9906001"/>
              <a:gd name="connsiteY5" fmla="*/ 0 h 897731"/>
              <a:gd name="connsiteX0" fmla="*/ 0 w 9906001"/>
              <a:gd name="connsiteY0" fmla="*/ 0 h 897731"/>
              <a:gd name="connsiteX1" fmla="*/ 9906001 w 9906001"/>
              <a:gd name="connsiteY1" fmla="*/ 0 h 897731"/>
              <a:gd name="connsiteX2" fmla="*/ 9906001 w 9906001"/>
              <a:gd name="connsiteY2" fmla="*/ 897461 h 897731"/>
              <a:gd name="connsiteX3" fmla="*/ 892970 w 9906001"/>
              <a:gd name="connsiteY3" fmla="*/ 897731 h 897731"/>
              <a:gd name="connsiteX4" fmla="*/ 102395 w 9906001"/>
              <a:gd name="connsiteY4" fmla="*/ 897731 h 897731"/>
              <a:gd name="connsiteX5" fmla="*/ 0 w 9906001"/>
              <a:gd name="connsiteY5" fmla="*/ 897461 h 897731"/>
              <a:gd name="connsiteX6" fmla="*/ 0 w 9906001"/>
              <a:gd name="connsiteY6" fmla="*/ 0 h 897731"/>
              <a:gd name="connsiteX0" fmla="*/ 0 w 9906001"/>
              <a:gd name="connsiteY0" fmla="*/ 0 h 897731"/>
              <a:gd name="connsiteX1" fmla="*/ 9906001 w 9906001"/>
              <a:gd name="connsiteY1" fmla="*/ 0 h 897731"/>
              <a:gd name="connsiteX2" fmla="*/ 9906001 w 9906001"/>
              <a:gd name="connsiteY2" fmla="*/ 897461 h 897731"/>
              <a:gd name="connsiteX3" fmla="*/ 892970 w 9906001"/>
              <a:gd name="connsiteY3" fmla="*/ 897731 h 897731"/>
              <a:gd name="connsiteX4" fmla="*/ 485776 w 9906001"/>
              <a:gd name="connsiteY4" fmla="*/ 897731 h 897731"/>
              <a:gd name="connsiteX5" fmla="*/ 102395 w 9906001"/>
              <a:gd name="connsiteY5" fmla="*/ 897731 h 897731"/>
              <a:gd name="connsiteX6" fmla="*/ 0 w 9906001"/>
              <a:gd name="connsiteY6" fmla="*/ 897461 h 897731"/>
              <a:gd name="connsiteX7" fmla="*/ 0 w 9906001"/>
              <a:gd name="connsiteY7" fmla="*/ 0 h 897731"/>
              <a:gd name="connsiteX0" fmla="*/ 0 w 9906001"/>
              <a:gd name="connsiteY0" fmla="*/ 0 h 1223962"/>
              <a:gd name="connsiteX1" fmla="*/ 9906001 w 9906001"/>
              <a:gd name="connsiteY1" fmla="*/ 0 h 1223962"/>
              <a:gd name="connsiteX2" fmla="*/ 9906001 w 9906001"/>
              <a:gd name="connsiteY2" fmla="*/ 897461 h 1223962"/>
              <a:gd name="connsiteX3" fmla="*/ 892970 w 9906001"/>
              <a:gd name="connsiteY3" fmla="*/ 897731 h 1223962"/>
              <a:gd name="connsiteX4" fmla="*/ 485776 w 9906001"/>
              <a:gd name="connsiteY4" fmla="*/ 1223962 h 1223962"/>
              <a:gd name="connsiteX5" fmla="*/ 102395 w 9906001"/>
              <a:gd name="connsiteY5" fmla="*/ 897731 h 1223962"/>
              <a:gd name="connsiteX6" fmla="*/ 0 w 9906001"/>
              <a:gd name="connsiteY6" fmla="*/ 897461 h 1223962"/>
              <a:gd name="connsiteX7" fmla="*/ 0 w 9906001"/>
              <a:gd name="connsiteY7" fmla="*/ 0 h 1223962"/>
              <a:gd name="connsiteX0" fmla="*/ 0 w 9906001"/>
              <a:gd name="connsiteY0" fmla="*/ 0 h 1223962"/>
              <a:gd name="connsiteX1" fmla="*/ 9906001 w 9906001"/>
              <a:gd name="connsiteY1" fmla="*/ 0 h 1223962"/>
              <a:gd name="connsiteX2" fmla="*/ 9906001 w 9906001"/>
              <a:gd name="connsiteY2" fmla="*/ 897461 h 1223962"/>
              <a:gd name="connsiteX3" fmla="*/ 892970 w 9906001"/>
              <a:gd name="connsiteY3" fmla="*/ 897731 h 1223962"/>
              <a:gd name="connsiteX4" fmla="*/ 485776 w 9906001"/>
              <a:gd name="connsiteY4" fmla="*/ 1223962 h 1223962"/>
              <a:gd name="connsiteX5" fmla="*/ 102395 w 9906001"/>
              <a:gd name="connsiteY5" fmla="*/ 897731 h 1223962"/>
              <a:gd name="connsiteX6" fmla="*/ 0 w 9906001"/>
              <a:gd name="connsiteY6" fmla="*/ 897461 h 1223962"/>
              <a:gd name="connsiteX7" fmla="*/ 0 w 9906001"/>
              <a:gd name="connsiteY7" fmla="*/ 0 h 1223962"/>
              <a:gd name="connsiteX0" fmla="*/ 0 w 9906001"/>
              <a:gd name="connsiteY0" fmla="*/ 0 h 1223962"/>
              <a:gd name="connsiteX1" fmla="*/ 9906001 w 9906001"/>
              <a:gd name="connsiteY1" fmla="*/ 0 h 1223962"/>
              <a:gd name="connsiteX2" fmla="*/ 9906001 w 9906001"/>
              <a:gd name="connsiteY2" fmla="*/ 897461 h 1223962"/>
              <a:gd name="connsiteX3" fmla="*/ 892970 w 9906001"/>
              <a:gd name="connsiteY3" fmla="*/ 897731 h 1223962"/>
              <a:gd name="connsiteX4" fmla="*/ 485776 w 9906001"/>
              <a:gd name="connsiteY4" fmla="*/ 1223962 h 1223962"/>
              <a:gd name="connsiteX5" fmla="*/ 102395 w 9906001"/>
              <a:gd name="connsiteY5" fmla="*/ 897731 h 1223962"/>
              <a:gd name="connsiteX6" fmla="*/ 0 w 9906001"/>
              <a:gd name="connsiteY6" fmla="*/ 897461 h 1223962"/>
              <a:gd name="connsiteX7" fmla="*/ 0 w 9906001"/>
              <a:gd name="connsiteY7" fmla="*/ 0 h 1223962"/>
              <a:gd name="connsiteX0" fmla="*/ 0 w 9906001"/>
              <a:gd name="connsiteY0" fmla="*/ 0 h 1228725"/>
              <a:gd name="connsiteX1" fmla="*/ 9906001 w 9906001"/>
              <a:gd name="connsiteY1" fmla="*/ 0 h 1228725"/>
              <a:gd name="connsiteX2" fmla="*/ 9906001 w 9906001"/>
              <a:gd name="connsiteY2" fmla="*/ 897461 h 1228725"/>
              <a:gd name="connsiteX3" fmla="*/ 892970 w 9906001"/>
              <a:gd name="connsiteY3" fmla="*/ 897731 h 1228725"/>
              <a:gd name="connsiteX4" fmla="*/ 478633 w 9906001"/>
              <a:gd name="connsiteY4" fmla="*/ 1228725 h 1228725"/>
              <a:gd name="connsiteX5" fmla="*/ 102395 w 9906001"/>
              <a:gd name="connsiteY5" fmla="*/ 897731 h 1228725"/>
              <a:gd name="connsiteX6" fmla="*/ 0 w 9906001"/>
              <a:gd name="connsiteY6" fmla="*/ 897461 h 1228725"/>
              <a:gd name="connsiteX7" fmla="*/ 0 w 9906001"/>
              <a:gd name="connsiteY7" fmla="*/ 0 h 1228725"/>
              <a:gd name="connsiteX0" fmla="*/ 0 w 9906001"/>
              <a:gd name="connsiteY0" fmla="*/ 0 h 1228725"/>
              <a:gd name="connsiteX1" fmla="*/ 9906001 w 9906001"/>
              <a:gd name="connsiteY1" fmla="*/ 0 h 1228725"/>
              <a:gd name="connsiteX2" fmla="*/ 9906001 w 9906001"/>
              <a:gd name="connsiteY2" fmla="*/ 897461 h 1228725"/>
              <a:gd name="connsiteX3" fmla="*/ 892970 w 9906001"/>
              <a:gd name="connsiteY3" fmla="*/ 897731 h 1228725"/>
              <a:gd name="connsiteX4" fmla="*/ 478633 w 9906001"/>
              <a:gd name="connsiteY4" fmla="*/ 1228725 h 1228725"/>
              <a:gd name="connsiteX5" fmla="*/ 102395 w 9906001"/>
              <a:gd name="connsiteY5" fmla="*/ 897731 h 1228725"/>
              <a:gd name="connsiteX6" fmla="*/ 0 w 9906001"/>
              <a:gd name="connsiteY6" fmla="*/ 897461 h 1228725"/>
              <a:gd name="connsiteX7" fmla="*/ 0 w 9906001"/>
              <a:gd name="connsiteY7" fmla="*/ 0 h 1228725"/>
              <a:gd name="connsiteX0" fmla="*/ 0 w 9906001"/>
              <a:gd name="connsiteY0" fmla="*/ 0 h 1228725"/>
              <a:gd name="connsiteX1" fmla="*/ 9906001 w 9906001"/>
              <a:gd name="connsiteY1" fmla="*/ 0 h 1228725"/>
              <a:gd name="connsiteX2" fmla="*/ 9906001 w 9906001"/>
              <a:gd name="connsiteY2" fmla="*/ 897461 h 1228725"/>
              <a:gd name="connsiteX3" fmla="*/ 892970 w 9906001"/>
              <a:gd name="connsiteY3" fmla="*/ 897731 h 1228725"/>
              <a:gd name="connsiteX4" fmla="*/ 478633 w 9906001"/>
              <a:gd name="connsiteY4" fmla="*/ 1228725 h 1228725"/>
              <a:gd name="connsiteX5" fmla="*/ 102395 w 9906001"/>
              <a:gd name="connsiteY5" fmla="*/ 897731 h 1228725"/>
              <a:gd name="connsiteX6" fmla="*/ 0 w 9906001"/>
              <a:gd name="connsiteY6" fmla="*/ 897461 h 1228725"/>
              <a:gd name="connsiteX7" fmla="*/ 0 w 9906001"/>
              <a:gd name="connsiteY7" fmla="*/ 0 h 1228725"/>
              <a:gd name="connsiteX0" fmla="*/ 0 w 9906001"/>
              <a:gd name="connsiteY0" fmla="*/ 0 h 1228725"/>
              <a:gd name="connsiteX1" fmla="*/ 9906001 w 9906001"/>
              <a:gd name="connsiteY1" fmla="*/ 0 h 1228725"/>
              <a:gd name="connsiteX2" fmla="*/ 9906001 w 9906001"/>
              <a:gd name="connsiteY2" fmla="*/ 897461 h 1228725"/>
              <a:gd name="connsiteX3" fmla="*/ 892970 w 9906001"/>
              <a:gd name="connsiteY3" fmla="*/ 897731 h 1228725"/>
              <a:gd name="connsiteX4" fmla="*/ 478633 w 9906001"/>
              <a:gd name="connsiteY4" fmla="*/ 1228725 h 1228725"/>
              <a:gd name="connsiteX5" fmla="*/ 102395 w 9906001"/>
              <a:gd name="connsiteY5" fmla="*/ 897731 h 1228725"/>
              <a:gd name="connsiteX6" fmla="*/ 0 w 9906001"/>
              <a:gd name="connsiteY6" fmla="*/ 897461 h 1228725"/>
              <a:gd name="connsiteX7" fmla="*/ 0 w 9906001"/>
              <a:gd name="connsiteY7" fmla="*/ 0 h 1228725"/>
              <a:gd name="connsiteX0" fmla="*/ 0 w 9906001"/>
              <a:gd name="connsiteY0" fmla="*/ 0 h 1228725"/>
              <a:gd name="connsiteX1" fmla="*/ 9906001 w 9906001"/>
              <a:gd name="connsiteY1" fmla="*/ 0 h 1228725"/>
              <a:gd name="connsiteX2" fmla="*/ 9906001 w 9906001"/>
              <a:gd name="connsiteY2" fmla="*/ 897461 h 1228725"/>
              <a:gd name="connsiteX3" fmla="*/ 9496426 w 9906001"/>
              <a:gd name="connsiteY3" fmla="*/ 897730 h 1228725"/>
              <a:gd name="connsiteX4" fmla="*/ 892970 w 9906001"/>
              <a:gd name="connsiteY4" fmla="*/ 897731 h 1228725"/>
              <a:gd name="connsiteX5" fmla="*/ 478633 w 9906001"/>
              <a:gd name="connsiteY5" fmla="*/ 1228725 h 1228725"/>
              <a:gd name="connsiteX6" fmla="*/ 102395 w 9906001"/>
              <a:gd name="connsiteY6" fmla="*/ 897731 h 1228725"/>
              <a:gd name="connsiteX7" fmla="*/ 0 w 9906001"/>
              <a:gd name="connsiteY7" fmla="*/ 897461 h 1228725"/>
              <a:gd name="connsiteX8" fmla="*/ 0 w 9906001"/>
              <a:gd name="connsiteY8" fmla="*/ 0 h 1228725"/>
              <a:gd name="connsiteX0" fmla="*/ 0 w 9906001"/>
              <a:gd name="connsiteY0" fmla="*/ 0 h 1228725"/>
              <a:gd name="connsiteX1" fmla="*/ 9906001 w 9906001"/>
              <a:gd name="connsiteY1" fmla="*/ 0 h 1228725"/>
              <a:gd name="connsiteX2" fmla="*/ 9906001 w 9906001"/>
              <a:gd name="connsiteY2" fmla="*/ 569118 h 1228725"/>
              <a:gd name="connsiteX3" fmla="*/ 9906001 w 9906001"/>
              <a:gd name="connsiteY3" fmla="*/ 897461 h 1228725"/>
              <a:gd name="connsiteX4" fmla="*/ 9496426 w 9906001"/>
              <a:gd name="connsiteY4" fmla="*/ 897730 h 1228725"/>
              <a:gd name="connsiteX5" fmla="*/ 892970 w 9906001"/>
              <a:gd name="connsiteY5" fmla="*/ 897731 h 1228725"/>
              <a:gd name="connsiteX6" fmla="*/ 478633 w 9906001"/>
              <a:gd name="connsiteY6" fmla="*/ 1228725 h 1228725"/>
              <a:gd name="connsiteX7" fmla="*/ 102395 w 9906001"/>
              <a:gd name="connsiteY7" fmla="*/ 897731 h 1228725"/>
              <a:gd name="connsiteX8" fmla="*/ 0 w 9906001"/>
              <a:gd name="connsiteY8" fmla="*/ 897461 h 1228725"/>
              <a:gd name="connsiteX9" fmla="*/ 0 w 9906001"/>
              <a:gd name="connsiteY9" fmla="*/ 0 h 1228725"/>
              <a:gd name="connsiteX0" fmla="*/ 0 w 9906001"/>
              <a:gd name="connsiteY0" fmla="*/ 0 h 1228725"/>
              <a:gd name="connsiteX1" fmla="*/ 9906001 w 9906001"/>
              <a:gd name="connsiteY1" fmla="*/ 0 h 1228725"/>
              <a:gd name="connsiteX2" fmla="*/ 9906001 w 9906001"/>
              <a:gd name="connsiteY2" fmla="*/ 569118 h 1228725"/>
              <a:gd name="connsiteX3" fmla="*/ 9496426 w 9906001"/>
              <a:gd name="connsiteY3" fmla="*/ 897730 h 1228725"/>
              <a:gd name="connsiteX4" fmla="*/ 892970 w 9906001"/>
              <a:gd name="connsiteY4" fmla="*/ 897731 h 1228725"/>
              <a:gd name="connsiteX5" fmla="*/ 478633 w 9906001"/>
              <a:gd name="connsiteY5" fmla="*/ 1228725 h 1228725"/>
              <a:gd name="connsiteX6" fmla="*/ 102395 w 9906001"/>
              <a:gd name="connsiteY6" fmla="*/ 897731 h 1228725"/>
              <a:gd name="connsiteX7" fmla="*/ 0 w 9906001"/>
              <a:gd name="connsiteY7" fmla="*/ 897461 h 1228725"/>
              <a:gd name="connsiteX8" fmla="*/ 0 w 9906001"/>
              <a:gd name="connsiteY8" fmla="*/ 0 h 1228725"/>
              <a:gd name="connsiteX0" fmla="*/ 0 w 9906001"/>
              <a:gd name="connsiteY0" fmla="*/ 0 h 1228725"/>
              <a:gd name="connsiteX1" fmla="*/ 9906001 w 9906001"/>
              <a:gd name="connsiteY1" fmla="*/ 0 h 1228725"/>
              <a:gd name="connsiteX2" fmla="*/ 9906001 w 9906001"/>
              <a:gd name="connsiteY2" fmla="*/ 569118 h 1228725"/>
              <a:gd name="connsiteX3" fmla="*/ 9496426 w 9906001"/>
              <a:gd name="connsiteY3" fmla="*/ 897730 h 1228725"/>
              <a:gd name="connsiteX4" fmla="*/ 892970 w 9906001"/>
              <a:gd name="connsiteY4" fmla="*/ 897731 h 1228725"/>
              <a:gd name="connsiteX5" fmla="*/ 478633 w 9906001"/>
              <a:gd name="connsiteY5" fmla="*/ 1228725 h 1228725"/>
              <a:gd name="connsiteX6" fmla="*/ 102395 w 9906001"/>
              <a:gd name="connsiteY6" fmla="*/ 897731 h 1228725"/>
              <a:gd name="connsiteX7" fmla="*/ 0 w 9906001"/>
              <a:gd name="connsiteY7" fmla="*/ 897461 h 1228725"/>
              <a:gd name="connsiteX8" fmla="*/ 0 w 9906001"/>
              <a:gd name="connsiteY8" fmla="*/ 0 h 1228725"/>
              <a:gd name="connsiteX0" fmla="*/ 0 w 9906001"/>
              <a:gd name="connsiteY0" fmla="*/ 0 h 1228725"/>
              <a:gd name="connsiteX1" fmla="*/ 9906001 w 9906001"/>
              <a:gd name="connsiteY1" fmla="*/ 0 h 1228725"/>
              <a:gd name="connsiteX2" fmla="*/ 9906001 w 9906001"/>
              <a:gd name="connsiteY2" fmla="*/ 569118 h 1228725"/>
              <a:gd name="connsiteX3" fmla="*/ 9496426 w 9906001"/>
              <a:gd name="connsiteY3" fmla="*/ 897730 h 1228725"/>
              <a:gd name="connsiteX4" fmla="*/ 892970 w 9906001"/>
              <a:gd name="connsiteY4" fmla="*/ 897731 h 1228725"/>
              <a:gd name="connsiteX5" fmla="*/ 478633 w 9906001"/>
              <a:gd name="connsiteY5" fmla="*/ 1228725 h 1228725"/>
              <a:gd name="connsiteX6" fmla="*/ 102395 w 9906001"/>
              <a:gd name="connsiteY6" fmla="*/ 897731 h 1228725"/>
              <a:gd name="connsiteX7" fmla="*/ 0 w 9906001"/>
              <a:gd name="connsiteY7" fmla="*/ 897461 h 1228725"/>
              <a:gd name="connsiteX8" fmla="*/ 0 w 9906001"/>
              <a:gd name="connsiteY8" fmla="*/ 0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06001" h="1228725">
                <a:moveTo>
                  <a:pt x="0" y="0"/>
                </a:moveTo>
                <a:lnTo>
                  <a:pt x="9906001" y="0"/>
                </a:lnTo>
                <a:lnTo>
                  <a:pt x="9906001" y="569118"/>
                </a:lnTo>
                <a:cubicBezTo>
                  <a:pt x="9840913" y="716755"/>
                  <a:pt x="9706770" y="895349"/>
                  <a:pt x="9496426" y="897730"/>
                </a:cubicBezTo>
                <a:lnTo>
                  <a:pt x="892970" y="897731"/>
                </a:lnTo>
                <a:cubicBezTo>
                  <a:pt x="711995" y="963612"/>
                  <a:pt x="583408" y="1000918"/>
                  <a:pt x="478633" y="1228725"/>
                </a:cubicBezTo>
                <a:cubicBezTo>
                  <a:pt x="391320" y="994569"/>
                  <a:pt x="265908" y="977105"/>
                  <a:pt x="102395" y="897731"/>
                </a:cubicBezTo>
                <a:lnTo>
                  <a:pt x="0" y="897461"/>
                </a:lnTo>
                <a:lnTo>
                  <a:pt x="0" y="0"/>
                </a:lnTo>
                <a:close/>
              </a:path>
            </a:pathLst>
          </a:custGeom>
          <a:solidFill>
            <a:schemeClr val="bg1"/>
          </a:solidFill>
          <a:ln w="6350" cap="flat" cmpd="sng" algn="ctr">
            <a:solidFill>
              <a:schemeClr val="bg2"/>
            </a:solidFill>
            <a:prstDash val="solid"/>
            <a:round/>
            <a:headEnd type="none" w="med" len="med"/>
            <a:tailEnd type="none" w="med" len="med"/>
          </a:ln>
          <a:effectLst/>
        </p:spPr>
        <p:txBody>
          <a:bodyPr vert="horz" wrap="none" lIns="91417" tIns="45709" rIns="91417" bIns="45709" numCol="1" rtlCol="0" anchor="ctr" anchorCtr="0" compatLnSpc="1">
            <a:prstTxWarp prst="textNoShape">
              <a:avLst/>
            </a:prstTxWarp>
          </a:bodyPr>
          <a:lstStyle/>
          <a:p>
            <a:pPr marL="0" marR="0" indent="0" algn="ctr" defTabSz="914163" rtl="0" eaLnBrk="0" fontAlgn="base" latinLnBrk="0" hangingPunct="0">
              <a:spcBef>
                <a:spcPct val="0"/>
              </a:spcBef>
              <a:spcAft>
                <a:spcPct val="0"/>
              </a:spcAft>
              <a:buClrTx/>
              <a:buSzTx/>
              <a:buFontTx/>
              <a:buNone/>
              <a:tabLst/>
            </a:pPr>
            <a:endParaRPr kumimoji="0" lang="en-GB" sz="1600" i="0" u="none" strike="noStrike" cap="none" normalizeH="0" baseline="0" dirty="0">
              <a:ln>
                <a:noFill/>
              </a:ln>
              <a:solidFill>
                <a:schemeClr val="tx2">
                  <a:lumMod val="50000"/>
                </a:schemeClr>
              </a:solidFill>
              <a:effectLst/>
              <a:latin typeface="+mn-lt"/>
              <a:cs typeface="Arial" charset="0"/>
            </a:endParaRPr>
          </a:p>
        </p:txBody>
      </p:sp>
      <p:sp>
        <p:nvSpPr>
          <p:cNvPr id="2" name="Titre 1"/>
          <p:cNvSpPr>
            <a:spLocks noGrp="1"/>
          </p:cNvSpPr>
          <p:nvPr userDrawn="1">
            <p:ph type="title" hasCustomPrompt="1"/>
            <p:custDataLst>
              <p:tags r:id="rId3"/>
            </p:custDataLst>
          </p:nvPr>
        </p:nvSpPr>
        <p:spPr>
          <a:xfrm>
            <a:off x="4" y="1"/>
            <a:ext cx="9905999" cy="897460"/>
          </a:xfrm>
        </p:spPr>
        <p:txBody>
          <a:bodyPr/>
          <a:lstStyle>
            <a:lvl1pPr>
              <a:defRPr>
                <a:solidFill>
                  <a:schemeClr val="accent2"/>
                </a:solidFill>
              </a:defRPr>
            </a:lvl1pPr>
          </a:lstStyle>
          <a:p>
            <a:r>
              <a:rPr lang="en-US" dirty="0"/>
              <a:t>Click to edit Master title style</a:t>
            </a:r>
          </a:p>
        </p:txBody>
      </p:sp>
      <p:sp>
        <p:nvSpPr>
          <p:cNvPr id="18" name="Freeform 4"/>
          <p:cNvSpPr>
            <a:spLocks/>
          </p:cNvSpPr>
          <p:nvPr userDrawn="1">
            <p:custDataLst>
              <p:tags r:id="rId4"/>
            </p:custDataLst>
          </p:nvPr>
        </p:nvSpPr>
        <p:spPr bwMode="auto">
          <a:xfrm>
            <a:off x="5" y="533400"/>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38" tIns="49769" rIns="99538" bIns="49769" numCol="1" anchor="t" anchorCtr="0" compatLnSpc="1">
            <a:prstTxWarp prst="textNoShape">
              <a:avLst/>
            </a:prstTxWarp>
          </a:bodyPr>
          <a:lstStyle/>
          <a:p>
            <a:endParaRPr lang="fr-FR" dirty="0">
              <a:solidFill>
                <a:schemeClr val="accent3"/>
              </a:solidFill>
            </a:endParaRPr>
          </a:p>
        </p:txBody>
      </p:sp>
      <p:sp>
        <p:nvSpPr>
          <p:cNvPr id="6" name="Espace réservé du contenu 5"/>
          <p:cNvSpPr>
            <a:spLocks noGrp="1"/>
          </p:cNvSpPr>
          <p:nvPr userDrawn="1">
            <p:ph sz="quarter" idx="10"/>
            <p:custDataLst>
              <p:tags r:id="rId5"/>
            </p:custDataLst>
          </p:nvPr>
        </p:nvSpPr>
        <p:spPr>
          <a:xfrm>
            <a:off x="341313" y="1309688"/>
            <a:ext cx="5945187" cy="3142540"/>
          </a:xfrm>
        </p:spPr>
        <p:txBody>
          <a:bodyPr lIns="91417"/>
          <a:lstStyle>
            <a:lvl1pPr marL="228541" indent="-228541">
              <a:spcAft>
                <a:spcPts val="1200"/>
              </a:spcAft>
              <a:buClr>
                <a:schemeClr val="accent2"/>
              </a:buClr>
              <a:defRPr>
                <a:solidFill>
                  <a:schemeClr val="tx1"/>
                </a:solidFill>
              </a:defRPr>
            </a:lvl1pPr>
            <a:lvl2pPr marL="457083" indent="-228541">
              <a:spcAft>
                <a:spcPts val="1200"/>
              </a:spcAft>
              <a:buClr>
                <a:schemeClr val="accent2"/>
              </a:buClr>
              <a:defRPr>
                <a:solidFill>
                  <a:schemeClr val="tx1"/>
                </a:solidFill>
              </a:defRPr>
            </a:lvl2pPr>
            <a:lvl3pPr marL="685623" indent="-228541">
              <a:spcAft>
                <a:spcPts val="1200"/>
              </a:spcAft>
              <a:buClr>
                <a:schemeClr val="accent2"/>
              </a:buClr>
              <a:defRPr>
                <a:solidFill>
                  <a:schemeClr val="tx1"/>
                </a:solidFill>
              </a:defRPr>
            </a:lvl3pPr>
            <a:lvl4pPr>
              <a:buClr>
                <a:schemeClr val="accent2"/>
              </a:buClr>
              <a:defRPr>
                <a:solidFill>
                  <a:schemeClr val="tx1"/>
                </a:solidFill>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265329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0" y="966651"/>
            <a:ext cx="9906000" cy="5016138"/>
          </a:xfrm>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7491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Light">
    <p:spTree>
      <p:nvGrpSpPr>
        <p:cNvPr id="1" name=""/>
        <p:cNvGrpSpPr/>
        <p:nvPr/>
      </p:nvGrpSpPr>
      <p:grpSpPr>
        <a:xfrm>
          <a:off x="0" y="0"/>
          <a:ext cx="0" cy="0"/>
          <a:chOff x="0" y="0"/>
          <a:chExt cx="0" cy="0"/>
        </a:xfrm>
      </p:grpSpPr>
      <p:sp>
        <p:nvSpPr>
          <p:cNvPr id="2" name="Title 1"/>
          <p:cNvSpPr>
            <a:spLocks noGrp="1"/>
          </p:cNvSpPr>
          <p:nvPr>
            <p:ph type="title"/>
          </p:nvPr>
        </p:nvSpPr>
        <p:spPr>
          <a:xfrm>
            <a:off x="218504" y="291103"/>
            <a:ext cx="9468740" cy="896518"/>
          </a:xfrm>
        </p:spPr>
        <p:txBody>
          <a:bodyPr/>
          <a:lstStyle>
            <a:lvl1pPr>
              <a:defRPr sz="4620">
                <a:gradFill>
                  <a:gsLst>
                    <a:gs pos="6195">
                      <a:schemeClr val="tx1"/>
                    </a:gs>
                    <a:gs pos="26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78021899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2 Light">
    <p:spTree>
      <p:nvGrpSpPr>
        <p:cNvPr id="1" name=""/>
        <p:cNvGrpSpPr/>
        <p:nvPr/>
      </p:nvGrpSpPr>
      <p:grpSpPr>
        <a:xfrm>
          <a:off x="0" y="0"/>
          <a:ext cx="0" cy="0"/>
          <a:chOff x="0" y="0"/>
          <a:chExt cx="0" cy="0"/>
        </a:xfrm>
      </p:grpSpPr>
      <p:sp>
        <p:nvSpPr>
          <p:cNvPr id="2" name="Title 1"/>
          <p:cNvSpPr>
            <a:spLocks noGrp="1"/>
          </p:cNvSpPr>
          <p:nvPr>
            <p:ph type="title"/>
          </p:nvPr>
        </p:nvSpPr>
        <p:spPr>
          <a:xfrm>
            <a:off x="218504" y="291103"/>
            <a:ext cx="9468740" cy="1793071"/>
          </a:xfrm>
        </p:spPr>
        <p:txBody>
          <a:bodyPr/>
          <a:lstStyle>
            <a:lvl1pPr>
              <a:defRPr sz="462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18757" y="2546469"/>
            <a:ext cx="5826761" cy="4020464"/>
          </a:xfrm>
        </p:spPr>
        <p:txBody>
          <a:bodyPr/>
          <a:lstStyle>
            <a:lvl1pPr marL="0" indent="0">
              <a:buNone/>
              <a:defRPr sz="1912">
                <a:gradFill>
                  <a:gsLst>
                    <a:gs pos="1250">
                      <a:schemeClr val="tx1"/>
                    </a:gs>
                    <a:gs pos="100000">
                      <a:schemeClr val="tx1"/>
                    </a:gs>
                  </a:gsLst>
                  <a:lin ang="5400000" scaled="0"/>
                </a:gradFill>
                <a:latin typeface="+mn-lt"/>
              </a:defRPr>
            </a:lvl1pPr>
            <a:lvl2pPr>
              <a:defRPr sz="1912"/>
            </a:lvl2pPr>
            <a:lvl3pPr>
              <a:defRPr sz="1912"/>
            </a:lvl3pPr>
            <a:lvl4pPr>
              <a:defRPr sz="1912"/>
            </a:lvl4pPr>
            <a:lvl5pPr>
              <a:defRPr sz="1912"/>
            </a:lvl5pPr>
          </a:lstStyle>
          <a:p>
            <a:pPr lvl="0"/>
            <a:r>
              <a:rPr lang="en-US"/>
              <a:t>Click to edit Master text styles</a:t>
            </a:r>
          </a:p>
        </p:txBody>
      </p:sp>
    </p:spTree>
    <p:extLst>
      <p:ext uri="{BB962C8B-B14F-4D97-AF65-F5344CB8AC3E}">
        <p14:creationId xmlns:p14="http://schemas.microsoft.com/office/powerpoint/2010/main" val="223155048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3" y="3"/>
          <a:ext cx="147061" cy="143985"/>
        </p:xfrm>
        <a:graphic>
          <a:graphicData uri="http://schemas.openxmlformats.org/presentationml/2006/ole">
            <mc:AlternateContent xmlns:mc="http://schemas.openxmlformats.org/markup-compatibility/2006">
              <mc:Choice xmlns:v="urn:schemas-microsoft-com:vml" Requires="v">
                <p:oleObj spid="_x0000_s614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 y="3"/>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a:xfrm>
            <a:off x="4" y="1"/>
            <a:ext cx="9905999" cy="897460"/>
          </a:xfrm>
          <a:prstGeom prst="rect">
            <a:avLst/>
          </a:prstGeom>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p:custDataLst>
              <p:tags r:id="rId4"/>
            </p:custDataLst>
          </p:nvPr>
        </p:nvSpPr>
        <p:spPr>
          <a:xfrm>
            <a:off x="341316" y="1309688"/>
            <a:ext cx="9223375" cy="4957762"/>
          </a:xfrm>
          <a:prstGeom prst="rect">
            <a:avLst/>
          </a:prstGeom>
        </p:spPr>
        <p:txBody>
          <a:bodyPr/>
          <a:lstStyle>
            <a:lvl1pPr>
              <a:defRPr b="0"/>
            </a:lvl1pPr>
            <a:lvl2pPr marL="457083" indent="-228541">
              <a:defRPr/>
            </a:lvl2pPr>
            <a:lvl3pPr marL="685623" indent="-228541">
              <a:defRPr/>
            </a:lvl3pPr>
            <a:lvl4pPr>
              <a:defRPr/>
            </a:lvl4pPr>
            <a:lvl5pPr>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9" Type="http://schemas.openxmlformats.org/officeDocument/2006/relationships/hyperlink" Target="http://www.twitter.com/capgemini" TargetMode="External"/><Relationship Id="rId3" Type="http://schemas.openxmlformats.org/officeDocument/2006/relationships/slideLayout" Target="../slideLayouts/slideLayout3.xml"/><Relationship Id="rId21" Type="http://schemas.openxmlformats.org/officeDocument/2006/relationships/theme" Target="../theme/theme1.xml"/><Relationship Id="rId34" Type="http://schemas.openxmlformats.org/officeDocument/2006/relationships/hyperlink" Target="http://www.capgemini.com/" TargetMode="External"/><Relationship Id="rId42" Type="http://schemas.openxmlformats.org/officeDocument/2006/relationships/image" Target="../media/image5.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33" Type="http://schemas.openxmlformats.org/officeDocument/2006/relationships/image" Target="../media/image1.emf"/><Relationship Id="rId38" Type="http://schemas.openxmlformats.org/officeDocument/2006/relationships/image" Target="../media/image3.png"/><Relationship Id="rId46" Type="http://schemas.openxmlformats.org/officeDocument/2006/relationships/image" Target="../media/image8.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8.xml"/><Relationship Id="rId41" Type="http://schemas.openxmlformats.org/officeDocument/2006/relationships/hyperlink" Target="http://www.youtube.com/capgemini"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32" Type="http://schemas.openxmlformats.org/officeDocument/2006/relationships/oleObject" Target="../embeddings/oleObject1.bin"/><Relationship Id="rId37" Type="http://schemas.openxmlformats.org/officeDocument/2006/relationships/hyperlink" Target="http://www.linkedin.com/company/capgemini" TargetMode="External"/><Relationship Id="rId40" Type="http://schemas.openxmlformats.org/officeDocument/2006/relationships/image" Target="../media/image4.png"/><Relationship Id="rId45" Type="http://schemas.openxmlformats.org/officeDocument/2006/relationships/image" Target="../media/image7.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tags" Target="../tags/tag7.xml"/><Relationship Id="rId36"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10.xml"/><Relationship Id="rId44" Type="http://schemas.openxmlformats.org/officeDocument/2006/relationships/image" Target="../media/image6.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vmlDrawing" Target="../drawings/vmlDrawing1.vml"/><Relationship Id="rId27" Type="http://schemas.openxmlformats.org/officeDocument/2006/relationships/tags" Target="../tags/tag6.xml"/><Relationship Id="rId30" Type="http://schemas.openxmlformats.org/officeDocument/2006/relationships/tags" Target="../tags/tag9.xml"/><Relationship Id="rId35" Type="http://schemas.openxmlformats.org/officeDocument/2006/relationships/hyperlink" Target="http://www.facebook.com/Capgemini" TargetMode="External"/><Relationship Id="rId43" Type="http://schemas.openxmlformats.org/officeDocument/2006/relationships/hyperlink" Target="http://www.slideshare.net/capgemini"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vmlDrawing" Target="../drawings/vmlDrawing18.vml"/><Relationship Id="rId3" Type="http://schemas.openxmlformats.org/officeDocument/2006/relationships/slideLayout" Target="../slideLayouts/slideLayout23.xml"/><Relationship Id="rId7"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emf"/><Relationship Id="rId5" Type="http://schemas.openxmlformats.org/officeDocument/2006/relationships/slideLayout" Target="../slideLayouts/slideLayout25.xml"/><Relationship Id="rId10" Type="http://schemas.openxmlformats.org/officeDocument/2006/relationships/oleObject" Target="../embeddings/oleObject18.bin"/><Relationship Id="rId4" Type="http://schemas.openxmlformats.org/officeDocument/2006/relationships/slideLayout" Target="../slideLayouts/slideLayout24.xml"/><Relationship Id="rId9" Type="http://schemas.openxmlformats.org/officeDocument/2006/relationships/tags" Target="../tags/tag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6" name="think-cell Slide" r:id="rId32" imgW="360" imgH="360" progId="">
                  <p:embed/>
                </p:oleObj>
              </mc:Choice>
              <mc:Fallback>
                <p:oleObj name="think-cell Slide" r:id="rId32" imgW="360" imgH="360" progId="">
                  <p:embed/>
                  <p:pic>
                    <p:nvPicPr>
                      <p:cNvPr id="12" name="Object 11" hidden="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24"/>
            </p:custDataLst>
          </p:nvPr>
        </p:nvSpPr>
        <p:spPr bwMode="auto">
          <a:xfrm flipV="1">
            <a:off x="0" y="1685928"/>
            <a:ext cx="9906000" cy="51720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132036 w 10564614"/>
              <a:gd name="connsiteY6" fmla="*/ 20806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363945 w 10564614"/>
              <a:gd name="connsiteY5" fmla="*/ 427792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646636 w 10564614"/>
              <a:gd name="connsiteY6" fmla="*/ 395326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349559 w 10564614"/>
              <a:gd name="connsiteY0" fmla="*/ 166453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0 w 10564614"/>
              <a:gd name="connsiteY5" fmla="*/ 4795927 h 5657661"/>
              <a:gd name="connsiteX6" fmla="*/ 0 w 10564614"/>
              <a:gd name="connsiteY6" fmla="*/ 0 h 5657661"/>
              <a:gd name="connsiteX0" fmla="*/ 10562847 w 10563360"/>
              <a:gd name="connsiteY0" fmla="*/ 0 h 5657661"/>
              <a:gd name="connsiteX1" fmla="*/ 10563360 w 10563360"/>
              <a:gd name="connsiteY1" fmla="*/ 5657661 h 5657661"/>
              <a:gd name="connsiteX2" fmla="*/ 9024770 w 10563360"/>
              <a:gd name="connsiteY2" fmla="*/ 4808920 h 5657661"/>
              <a:gd name="connsiteX3" fmla="*/ 2295231 w 10563360"/>
              <a:gd name="connsiteY3" fmla="*/ 4794064 h 5657661"/>
              <a:gd name="connsiteX4" fmla="*/ 1200559 w 10563360"/>
              <a:gd name="connsiteY4" fmla="*/ 4072264 h 5657661"/>
              <a:gd name="connsiteX5" fmla="*/ 0 w 10563360"/>
              <a:gd name="connsiteY5" fmla="*/ 4795927 h 5657661"/>
              <a:gd name="connsiteX6" fmla="*/ 0 w 10563360"/>
              <a:gd name="connsiteY6" fmla="*/ 0 h 5657661"/>
              <a:gd name="connsiteX0" fmla="*/ 10562847 w 10562847"/>
              <a:gd name="connsiteY0" fmla="*/ 0 h 5064672"/>
              <a:gd name="connsiteX1" fmla="*/ 10198903 w 10562847"/>
              <a:gd name="connsiteY1" fmla="*/ 5064672 h 5064672"/>
              <a:gd name="connsiteX2" fmla="*/ 9024770 w 10562847"/>
              <a:gd name="connsiteY2" fmla="*/ 4808920 h 5064672"/>
              <a:gd name="connsiteX3" fmla="*/ 2295231 w 10562847"/>
              <a:gd name="connsiteY3" fmla="*/ 4794064 h 5064672"/>
              <a:gd name="connsiteX4" fmla="*/ 1200559 w 10562847"/>
              <a:gd name="connsiteY4" fmla="*/ 4072264 h 5064672"/>
              <a:gd name="connsiteX5" fmla="*/ 0 w 10562847"/>
              <a:gd name="connsiteY5" fmla="*/ 4795927 h 5064672"/>
              <a:gd name="connsiteX6" fmla="*/ 0 w 10562847"/>
              <a:gd name="connsiteY6" fmla="*/ 0 h 5064672"/>
              <a:gd name="connsiteX0" fmla="*/ 10562847 w 10562847"/>
              <a:gd name="connsiteY0" fmla="*/ 0 h 5648998"/>
              <a:gd name="connsiteX1" fmla="*/ 10562847 w 10562847"/>
              <a:gd name="connsiteY1" fmla="*/ 5648998 h 5648998"/>
              <a:gd name="connsiteX2" fmla="*/ 9024770 w 10562847"/>
              <a:gd name="connsiteY2" fmla="*/ 4808920 h 5648998"/>
              <a:gd name="connsiteX3" fmla="*/ 2295231 w 10562847"/>
              <a:gd name="connsiteY3" fmla="*/ 4794064 h 5648998"/>
              <a:gd name="connsiteX4" fmla="*/ 1200559 w 10562847"/>
              <a:gd name="connsiteY4" fmla="*/ 4072264 h 5648998"/>
              <a:gd name="connsiteX5" fmla="*/ 0 w 10562847"/>
              <a:gd name="connsiteY5" fmla="*/ 4795927 h 5648998"/>
              <a:gd name="connsiteX6" fmla="*/ 0 w 10562847"/>
              <a:gd name="connsiteY6" fmla="*/ 0 h 564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2847" h="5648998">
                <a:moveTo>
                  <a:pt x="10562847" y="0"/>
                </a:moveTo>
                <a:lnTo>
                  <a:pt x="10562847" y="5648998"/>
                </a:lnTo>
                <a:cubicBezTo>
                  <a:pt x="10190428" y="4911661"/>
                  <a:pt x="9462356" y="4792975"/>
                  <a:pt x="9024770" y="4808920"/>
                </a:cubicBezTo>
                <a:lnTo>
                  <a:pt x="2295231" y="4794064"/>
                </a:lnTo>
                <a:cubicBezTo>
                  <a:pt x="1854598" y="4794612"/>
                  <a:pt x="1423669" y="4544310"/>
                  <a:pt x="1200559" y="4072264"/>
                </a:cubicBezTo>
                <a:cubicBezTo>
                  <a:pt x="965203" y="4750718"/>
                  <a:pt x="278640" y="4795049"/>
                  <a:pt x="0" y="4795927"/>
                </a:cubicBezTo>
                <a:lnTo>
                  <a:pt x="0" y="0"/>
                </a:lnTo>
              </a:path>
            </a:pathLst>
          </a:custGeom>
          <a:gradFill>
            <a:gsLst>
              <a:gs pos="0">
                <a:schemeClr val="tx1"/>
              </a:gs>
              <a:gs pos="100000">
                <a:schemeClr val="accent2"/>
              </a:gs>
              <a:gs pos="100000">
                <a:schemeClr val="accent5"/>
              </a:gs>
            </a:gsLst>
            <a:lin ang="18900000" scaled="1"/>
          </a:gradFill>
          <a:ln w="12700" cmpd="sng" algn="ctr">
            <a:noFill/>
            <a:miter lim="800000"/>
            <a:headEnd/>
            <a:tailEnd/>
          </a:ln>
          <a:effectLst/>
        </p:spPr>
        <p:txBody>
          <a:bodyPr wrap="square" lIns="33050" tIns="42965" rIns="33050" bIns="42965" rtlCol="0" anchor="ctr"/>
          <a:lstStyle/>
          <a:p>
            <a:pPr marL="0" algn="ctr" defTabSz="957508"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sp>
        <p:nvSpPr>
          <p:cNvPr id="22" name="Rectangle 21"/>
          <p:cNvSpPr/>
          <p:nvPr>
            <p:custDataLst>
              <p:tags r:id="rId25"/>
            </p:custDataLst>
          </p:nvPr>
        </p:nvSpPr>
        <p:spPr>
          <a:xfrm>
            <a:off x="5523920" y="6256575"/>
            <a:ext cx="4382083" cy="405300"/>
          </a:xfrm>
          <a:prstGeom prst="rect">
            <a:avLst/>
          </a:prstGeom>
        </p:spPr>
        <p:txBody>
          <a:bodyPr wrap="square" lIns="33050" tIns="33050" rIns="330504" bIns="33050" anchor="b" anchorCtr="0">
            <a:spAutoFit/>
          </a:bodyPr>
          <a:lstStyle/>
          <a:p>
            <a:pPr algn="r"/>
            <a:r>
              <a:rPr lang="en-US" sz="700" dirty="0">
                <a:solidFill>
                  <a:schemeClr val="bg1"/>
                </a:solidFill>
                <a:latin typeface="Arial"/>
                <a:cs typeface="Arial"/>
              </a:rPr>
              <a:t>The information contained in this presentation is proprietary.</a:t>
            </a:r>
            <a:br>
              <a:rPr lang="en-US" sz="700" dirty="0">
                <a:solidFill>
                  <a:schemeClr val="bg1"/>
                </a:solidFill>
                <a:latin typeface="Arial"/>
                <a:cs typeface="Arial"/>
              </a:rPr>
            </a:br>
            <a:r>
              <a:rPr lang="en-US" sz="700" dirty="0">
                <a:solidFill>
                  <a:schemeClr val="bg1"/>
                </a:solidFill>
                <a:latin typeface="Arial"/>
                <a:cs typeface="Arial"/>
              </a:rPr>
              <a:t>Copyright © 2015 Capgemini. All rights reserved.</a:t>
            </a:r>
          </a:p>
          <a:p>
            <a:pPr marL="0" marR="0" indent="0" algn="r" defTabSz="957508"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Arial"/>
                <a:cs typeface="Arial"/>
              </a:rPr>
              <a:t>Rightshore</a:t>
            </a:r>
            <a:r>
              <a:rPr lang="en-US" sz="700" baseline="30000" dirty="0">
                <a:solidFill>
                  <a:schemeClr val="bg1"/>
                </a:solidFill>
                <a:latin typeface="Arial"/>
                <a:cs typeface="Arial"/>
              </a:rPr>
              <a:t>®</a:t>
            </a:r>
            <a:r>
              <a:rPr lang="en-US" sz="700" dirty="0">
                <a:solidFill>
                  <a:schemeClr val="bg1"/>
                </a:solidFill>
                <a:latin typeface="Arial"/>
                <a:cs typeface="Arial"/>
              </a:rPr>
              <a:t> is a trademark belonging to Capgemini.</a:t>
            </a:r>
          </a:p>
        </p:txBody>
      </p:sp>
      <p:sp>
        <p:nvSpPr>
          <p:cNvPr id="23" name="Rectangle 22">
            <a:hlinkClick r:id="rId34"/>
          </p:cNvPr>
          <p:cNvSpPr/>
          <p:nvPr>
            <p:custDataLst>
              <p:tags r:id="rId26"/>
            </p:custDataLst>
          </p:nvPr>
        </p:nvSpPr>
        <p:spPr>
          <a:xfrm>
            <a:off x="6925282" y="5460328"/>
            <a:ext cx="2980718" cy="378089"/>
          </a:xfrm>
          <a:prstGeom prst="rect">
            <a:avLst/>
          </a:prstGeom>
        </p:spPr>
        <p:txBody>
          <a:bodyPr wrap="none" lIns="35991" tIns="35991" rIns="359907" bIns="35991"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24" name="Picture 3" descr="C:\Users\UserSim\Desktop\DS_icons\128x128 shadows\facebook.png">
            <a:hlinkClick r:id="rId35"/>
          </p:cNvPr>
          <p:cNvPicPr>
            <a:picLocks noChangeAspect="1" noChangeArrowheads="1"/>
          </p:cNvPicPr>
          <p:nvPr>
            <p:custDataLst>
              <p:tags r:id="rId27"/>
            </p:custDataLst>
          </p:nvPr>
        </p:nvPicPr>
        <p:blipFill>
          <a:blip r:embed="rId36" cstate="email"/>
          <a:srcRect/>
          <a:stretch>
            <a:fillRect/>
          </a:stretch>
        </p:blipFill>
        <p:spPr bwMode="auto">
          <a:xfrm>
            <a:off x="7939255" y="5932547"/>
            <a:ext cx="278223" cy="263770"/>
          </a:xfrm>
          <a:prstGeom prst="rect">
            <a:avLst/>
          </a:prstGeom>
          <a:noFill/>
        </p:spPr>
      </p:pic>
      <p:pic>
        <p:nvPicPr>
          <p:cNvPr id="25" name="Picture 4" descr="C:\Users\UserSim\Desktop\DS_icons\128x128 shadows\linkedin.png">
            <a:hlinkClick r:id="rId37"/>
          </p:cNvPr>
          <p:cNvPicPr>
            <a:picLocks noChangeAspect="1" noChangeArrowheads="1"/>
          </p:cNvPicPr>
          <p:nvPr>
            <p:custDataLst>
              <p:tags r:id="rId28"/>
            </p:custDataLst>
          </p:nvPr>
        </p:nvPicPr>
        <p:blipFill>
          <a:blip r:embed="rId38" cstate="email"/>
          <a:srcRect/>
          <a:stretch>
            <a:fillRect/>
          </a:stretch>
        </p:blipFill>
        <p:spPr bwMode="auto">
          <a:xfrm>
            <a:off x="8274668" y="5932547"/>
            <a:ext cx="281313" cy="266700"/>
          </a:xfrm>
          <a:prstGeom prst="rect">
            <a:avLst/>
          </a:prstGeom>
          <a:noFill/>
        </p:spPr>
      </p:pic>
      <p:pic>
        <p:nvPicPr>
          <p:cNvPr id="26" name="Picture 5" descr="C:\Users\UserSim\Desktop\DS_icons\128x128 shadows\twitter.png">
            <a:hlinkClick r:id="rId39"/>
          </p:cNvPr>
          <p:cNvPicPr>
            <a:picLocks noChangeAspect="1" noChangeArrowheads="1"/>
          </p:cNvPicPr>
          <p:nvPr>
            <p:custDataLst>
              <p:tags r:id="rId29"/>
            </p:custDataLst>
          </p:nvPr>
        </p:nvPicPr>
        <p:blipFill>
          <a:blip r:embed="rId40" cstate="email"/>
          <a:srcRect/>
          <a:stretch>
            <a:fillRect/>
          </a:stretch>
        </p:blipFill>
        <p:spPr bwMode="auto">
          <a:xfrm>
            <a:off x="8903723" y="5932547"/>
            <a:ext cx="281313" cy="266700"/>
          </a:xfrm>
          <a:prstGeom prst="rect">
            <a:avLst/>
          </a:prstGeom>
          <a:noFill/>
        </p:spPr>
      </p:pic>
      <p:pic>
        <p:nvPicPr>
          <p:cNvPr id="27" name="Picture 6" descr="C:\Users\UserSim\Desktop\DS_icons\128x128 shadows\youtube.png">
            <a:hlinkClick r:id="rId41"/>
          </p:cNvPr>
          <p:cNvPicPr>
            <a:picLocks noChangeAspect="1" noChangeArrowheads="1"/>
          </p:cNvPicPr>
          <p:nvPr>
            <p:custDataLst>
              <p:tags r:id="rId30"/>
            </p:custDataLst>
          </p:nvPr>
        </p:nvPicPr>
        <p:blipFill>
          <a:blip r:embed="rId42" cstate="email"/>
          <a:srcRect/>
          <a:stretch>
            <a:fillRect/>
          </a:stretch>
        </p:blipFill>
        <p:spPr bwMode="auto">
          <a:xfrm>
            <a:off x="9242223" y="5932547"/>
            <a:ext cx="281313" cy="266700"/>
          </a:xfrm>
          <a:prstGeom prst="rect">
            <a:avLst/>
          </a:prstGeom>
          <a:noFill/>
        </p:spPr>
      </p:pic>
      <p:pic>
        <p:nvPicPr>
          <p:cNvPr id="28" name="Image 22" descr="Picto_Slideshare.gif">
            <a:hlinkClick r:id="rId43"/>
          </p:cNvPr>
          <p:cNvPicPr preferRelativeResize="0">
            <a:picLocks/>
          </p:cNvPicPr>
          <p:nvPr>
            <p:custDataLst>
              <p:tags r:id="rId31"/>
            </p:custDataLst>
          </p:nvPr>
        </p:nvPicPr>
        <p:blipFill>
          <a:blip r:embed="rId44" cstate="email"/>
          <a:srcRect l="4793" t="6316" r="5718" b="7969"/>
          <a:stretch>
            <a:fillRect/>
          </a:stretch>
        </p:blipFill>
        <p:spPr>
          <a:xfrm>
            <a:off x="8613171" y="5932547"/>
            <a:ext cx="233362" cy="238125"/>
          </a:xfrm>
          <a:prstGeom prst="roundRect">
            <a:avLst/>
          </a:prstGeom>
          <a:effectLst>
            <a:outerShdw blurRad="38100" dist="25400" dir="5400000" sx="98000" sy="98000" algn="t" rotWithShape="0">
              <a:schemeClr val="tx2">
                <a:alpha val="51000"/>
              </a:schemeClr>
            </a:outerShdw>
          </a:effectLst>
        </p:spPr>
      </p:pic>
      <p:pic>
        <p:nvPicPr>
          <p:cNvPr id="261139" name="Picture 19" descr="D:\Users\bkp\My Work\TEMPLATES\LOGO Library\Capgemini_Logo_Set\Capgemini Logo Set\ppt\Logo_Capgemini_RGB.png"/>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666750" y="844453"/>
            <a:ext cx="3154680" cy="731113"/>
          </a:xfrm>
          <a:prstGeom prst="rect">
            <a:avLst/>
          </a:prstGeom>
          <a:noFill/>
          <a:extLst>
            <a:ext uri="{909E8E84-426E-40dd-AFC4-6F175D3DCCD1}">
              <a14:hiddenFill xmlns="" xmlns:a14="http://schemas.microsoft.com/office/drawing/2010/main">
                <a:solidFill>
                  <a:srgbClr val="FFFFFF"/>
                </a:solidFill>
              </a14:hiddenFill>
            </a:ext>
          </a:extLst>
        </p:spPr>
      </p:pic>
      <p:pic>
        <p:nvPicPr>
          <p:cNvPr id="261140" name="Picture 20" descr="D:\Users\bkp\My Work\TEMPLATES\LOGO Library\Capgemini_Logo_Set\Slogan_PMRC_cmyk_Capgemini.png"/>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6087545" y="1106840"/>
            <a:ext cx="3154680" cy="258764"/>
          </a:xfrm>
          <a:prstGeom prst="rect">
            <a:avLst/>
          </a:prstGeom>
          <a:noFill/>
          <a:extLst>
            <a:ext uri="{909E8E84-426E-40dd-AFC4-6F175D3DCCD1}">
              <a14:hiddenFill xmlns=""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4010" r:id="rId4"/>
    <p:sldLayoutId id="2147484011" r:id="rId5"/>
    <p:sldLayoutId id="2147484012" r:id="rId6"/>
    <p:sldLayoutId id="2147484013" r:id="rId7"/>
    <p:sldLayoutId id="2147484014" r:id="rId8"/>
    <p:sldLayoutId id="2147483965" r:id="rId9"/>
    <p:sldLayoutId id="2147483966" r:id="rId10"/>
    <p:sldLayoutId id="2147483962" r:id="rId11"/>
    <p:sldLayoutId id="2147483963" r:id="rId12"/>
    <p:sldLayoutId id="2147483964" r:id="rId13"/>
    <p:sldLayoutId id="2147483999" r:id="rId14"/>
    <p:sldLayoutId id="2147484000" r:id="rId15"/>
    <p:sldLayoutId id="2147484001" r:id="rId16"/>
    <p:sldLayoutId id="2147484002" r:id="rId17"/>
    <p:sldLayoutId id="2147484003" r:id="rId18"/>
    <p:sldLayoutId id="2147484004" r:id="rId19"/>
    <p:sldLayoutId id="2147484006" r:id="rId20"/>
  </p:sldLayoutIdLst>
  <p:txStyles>
    <p:titleStyle>
      <a:lvl1pPr algn="ctr" defTabSz="839478" rtl="0" eaLnBrk="1" latinLnBrk="0" hangingPunct="1">
        <a:spcBef>
          <a:spcPct val="0"/>
        </a:spcBef>
        <a:buNone/>
        <a:defRPr sz="4000" kern="1200">
          <a:solidFill>
            <a:schemeClr val="tx1"/>
          </a:solidFill>
          <a:latin typeface="+mj-lt"/>
          <a:ea typeface="+mj-ea"/>
          <a:cs typeface="+mj-cs"/>
        </a:defRPr>
      </a:lvl1pPr>
    </p:titleStyle>
    <p:bodyStyle>
      <a:lvl1pPr marL="314804" indent="-314804" algn="l" defTabSz="839478"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075" indent="-262336" algn="l" defTabSz="839478"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346" indent="-209869" algn="l" defTabSz="839478"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086" indent="-209869" algn="l" defTabSz="839478"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8823" indent="-209869" algn="l" defTabSz="839478"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8563" indent="-209869" algn="l" defTabSz="839478"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8302" indent="-209869" algn="l" defTabSz="839478"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039" indent="-209869" algn="l" defTabSz="839478"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7778" indent="-209869" algn="l" defTabSz="839478"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478" rtl="0" eaLnBrk="1" latinLnBrk="0" hangingPunct="1">
        <a:defRPr sz="1700" kern="1200">
          <a:solidFill>
            <a:schemeClr val="tx1"/>
          </a:solidFill>
          <a:latin typeface="+mn-lt"/>
          <a:ea typeface="+mn-ea"/>
          <a:cs typeface="+mn-cs"/>
        </a:defRPr>
      </a:lvl1pPr>
      <a:lvl2pPr marL="419739" algn="l" defTabSz="839478" rtl="0" eaLnBrk="1" latinLnBrk="0" hangingPunct="1">
        <a:defRPr sz="1700" kern="1200">
          <a:solidFill>
            <a:schemeClr val="tx1"/>
          </a:solidFill>
          <a:latin typeface="+mn-lt"/>
          <a:ea typeface="+mn-ea"/>
          <a:cs typeface="+mn-cs"/>
        </a:defRPr>
      </a:lvl2pPr>
      <a:lvl3pPr marL="839478" algn="l" defTabSz="839478" rtl="0" eaLnBrk="1" latinLnBrk="0" hangingPunct="1">
        <a:defRPr sz="1700" kern="1200">
          <a:solidFill>
            <a:schemeClr val="tx1"/>
          </a:solidFill>
          <a:latin typeface="+mn-lt"/>
          <a:ea typeface="+mn-ea"/>
          <a:cs typeface="+mn-cs"/>
        </a:defRPr>
      </a:lvl3pPr>
      <a:lvl4pPr marL="1259215" algn="l" defTabSz="839478" rtl="0" eaLnBrk="1" latinLnBrk="0" hangingPunct="1">
        <a:defRPr sz="1700" kern="1200">
          <a:solidFill>
            <a:schemeClr val="tx1"/>
          </a:solidFill>
          <a:latin typeface="+mn-lt"/>
          <a:ea typeface="+mn-ea"/>
          <a:cs typeface="+mn-cs"/>
        </a:defRPr>
      </a:lvl4pPr>
      <a:lvl5pPr marL="1678955" algn="l" defTabSz="839478" rtl="0" eaLnBrk="1" latinLnBrk="0" hangingPunct="1">
        <a:defRPr sz="1700" kern="1200">
          <a:solidFill>
            <a:schemeClr val="tx1"/>
          </a:solidFill>
          <a:latin typeface="+mn-lt"/>
          <a:ea typeface="+mn-ea"/>
          <a:cs typeface="+mn-cs"/>
        </a:defRPr>
      </a:lvl5pPr>
      <a:lvl6pPr marL="2098693" algn="l" defTabSz="839478" rtl="0" eaLnBrk="1" latinLnBrk="0" hangingPunct="1">
        <a:defRPr sz="1700" kern="1200">
          <a:solidFill>
            <a:schemeClr val="tx1"/>
          </a:solidFill>
          <a:latin typeface="+mn-lt"/>
          <a:ea typeface="+mn-ea"/>
          <a:cs typeface="+mn-cs"/>
        </a:defRPr>
      </a:lvl6pPr>
      <a:lvl7pPr marL="2518433" algn="l" defTabSz="839478" rtl="0" eaLnBrk="1" latinLnBrk="0" hangingPunct="1">
        <a:defRPr sz="1700" kern="1200">
          <a:solidFill>
            <a:schemeClr val="tx1"/>
          </a:solidFill>
          <a:latin typeface="+mn-lt"/>
          <a:ea typeface="+mn-ea"/>
          <a:cs typeface="+mn-cs"/>
        </a:defRPr>
      </a:lvl7pPr>
      <a:lvl8pPr marL="2938170" algn="l" defTabSz="839478" rtl="0" eaLnBrk="1" latinLnBrk="0" hangingPunct="1">
        <a:defRPr sz="1700" kern="1200">
          <a:solidFill>
            <a:schemeClr val="tx1"/>
          </a:solidFill>
          <a:latin typeface="+mn-lt"/>
          <a:ea typeface="+mn-ea"/>
          <a:cs typeface="+mn-cs"/>
        </a:defRPr>
      </a:lvl8pPr>
      <a:lvl9pPr marL="3357908" algn="l" defTabSz="839478"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434" name="think-cell Slide" r:id="rId10" imgW="360" imgH="360" progId="">
                  <p:embed/>
                </p:oleObj>
              </mc:Choice>
              <mc:Fallback>
                <p:oleObj name="think-cell Slide" r:id="rId10" imgW="360" imgH="360" progId="">
                  <p:embed/>
                  <p:pic>
                    <p:nvPicPr>
                      <p:cNvPr id="2" name="Object 1"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89" r:id="rId1"/>
    <p:sldLayoutId id="2147483992" r:id="rId2"/>
    <p:sldLayoutId id="2147483980" r:id="rId3"/>
    <p:sldLayoutId id="2147484015" r:id="rId4"/>
    <p:sldLayoutId id="2147484016" r:id="rId5"/>
    <p:sldLayoutId id="2147484019" r:id="rId6"/>
  </p:sldLayoutIdLst>
  <p:txStyles>
    <p:titleStyle>
      <a:lvl1pPr algn="ctr" defTabSz="839478" rtl="0" eaLnBrk="1" latinLnBrk="0" hangingPunct="1">
        <a:spcBef>
          <a:spcPct val="0"/>
        </a:spcBef>
        <a:buNone/>
        <a:defRPr sz="4000" kern="1200">
          <a:solidFill>
            <a:schemeClr val="tx1"/>
          </a:solidFill>
          <a:latin typeface="+mj-lt"/>
          <a:ea typeface="+mj-ea"/>
          <a:cs typeface="+mj-cs"/>
        </a:defRPr>
      </a:lvl1pPr>
    </p:titleStyle>
    <p:bodyStyle>
      <a:lvl1pPr marL="314804" indent="-314804" algn="l" defTabSz="839478"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075" indent="-262336" algn="l" defTabSz="839478"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346" indent="-209869" algn="l" defTabSz="839478"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086" indent="-209869" algn="l" defTabSz="839478"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8823" indent="-209869" algn="l" defTabSz="839478"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8563" indent="-209869" algn="l" defTabSz="839478"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8302" indent="-209869" algn="l" defTabSz="839478"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039" indent="-209869" algn="l" defTabSz="839478"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7778" indent="-209869" algn="l" defTabSz="839478"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478" rtl="0" eaLnBrk="1" latinLnBrk="0" hangingPunct="1">
        <a:defRPr sz="1700" kern="1200">
          <a:solidFill>
            <a:schemeClr val="tx1"/>
          </a:solidFill>
          <a:latin typeface="+mn-lt"/>
          <a:ea typeface="+mn-ea"/>
          <a:cs typeface="+mn-cs"/>
        </a:defRPr>
      </a:lvl1pPr>
      <a:lvl2pPr marL="419739" algn="l" defTabSz="839478" rtl="0" eaLnBrk="1" latinLnBrk="0" hangingPunct="1">
        <a:defRPr sz="1700" kern="1200">
          <a:solidFill>
            <a:schemeClr val="tx1"/>
          </a:solidFill>
          <a:latin typeface="+mn-lt"/>
          <a:ea typeface="+mn-ea"/>
          <a:cs typeface="+mn-cs"/>
        </a:defRPr>
      </a:lvl2pPr>
      <a:lvl3pPr marL="839478" algn="l" defTabSz="839478" rtl="0" eaLnBrk="1" latinLnBrk="0" hangingPunct="1">
        <a:defRPr sz="1700" kern="1200">
          <a:solidFill>
            <a:schemeClr val="tx1"/>
          </a:solidFill>
          <a:latin typeface="+mn-lt"/>
          <a:ea typeface="+mn-ea"/>
          <a:cs typeface="+mn-cs"/>
        </a:defRPr>
      </a:lvl3pPr>
      <a:lvl4pPr marL="1259215" algn="l" defTabSz="839478" rtl="0" eaLnBrk="1" latinLnBrk="0" hangingPunct="1">
        <a:defRPr sz="1700" kern="1200">
          <a:solidFill>
            <a:schemeClr val="tx1"/>
          </a:solidFill>
          <a:latin typeface="+mn-lt"/>
          <a:ea typeface="+mn-ea"/>
          <a:cs typeface="+mn-cs"/>
        </a:defRPr>
      </a:lvl4pPr>
      <a:lvl5pPr marL="1678955" algn="l" defTabSz="839478" rtl="0" eaLnBrk="1" latinLnBrk="0" hangingPunct="1">
        <a:defRPr sz="1700" kern="1200">
          <a:solidFill>
            <a:schemeClr val="tx1"/>
          </a:solidFill>
          <a:latin typeface="+mn-lt"/>
          <a:ea typeface="+mn-ea"/>
          <a:cs typeface="+mn-cs"/>
        </a:defRPr>
      </a:lvl5pPr>
      <a:lvl6pPr marL="2098693" algn="l" defTabSz="839478" rtl="0" eaLnBrk="1" latinLnBrk="0" hangingPunct="1">
        <a:defRPr sz="1700" kern="1200">
          <a:solidFill>
            <a:schemeClr val="tx1"/>
          </a:solidFill>
          <a:latin typeface="+mn-lt"/>
          <a:ea typeface="+mn-ea"/>
          <a:cs typeface="+mn-cs"/>
        </a:defRPr>
      </a:lvl6pPr>
      <a:lvl7pPr marL="2518433" algn="l" defTabSz="839478" rtl="0" eaLnBrk="1" latinLnBrk="0" hangingPunct="1">
        <a:defRPr sz="1700" kern="1200">
          <a:solidFill>
            <a:schemeClr val="tx1"/>
          </a:solidFill>
          <a:latin typeface="+mn-lt"/>
          <a:ea typeface="+mn-ea"/>
          <a:cs typeface="+mn-cs"/>
        </a:defRPr>
      </a:lvl7pPr>
      <a:lvl8pPr marL="2938170" algn="l" defTabSz="839478" rtl="0" eaLnBrk="1" latinLnBrk="0" hangingPunct="1">
        <a:defRPr sz="1700" kern="1200">
          <a:solidFill>
            <a:schemeClr val="tx1"/>
          </a:solidFill>
          <a:latin typeface="+mn-lt"/>
          <a:ea typeface="+mn-ea"/>
          <a:cs typeface="+mn-cs"/>
        </a:defRPr>
      </a:lvl8pPr>
      <a:lvl9pPr marL="3357908" algn="l" defTabSz="839478"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84.xml"/><Relationship Id="rId7" Type="http://schemas.openxmlformats.org/officeDocument/2006/relationships/oleObject" Target="../embeddings/oleObject22.bin"/><Relationship Id="rId2" Type="http://schemas.openxmlformats.org/officeDocument/2006/relationships/tags" Target="../tags/tag83.xml"/><Relationship Id="rId1" Type="http://schemas.openxmlformats.org/officeDocument/2006/relationships/vmlDrawing" Target="../drawings/vmlDrawing23.vml"/><Relationship Id="rId6" Type="http://schemas.openxmlformats.org/officeDocument/2006/relationships/notesSlide" Target="../notesSlides/notesSlide1.xml"/><Relationship Id="rId5" Type="http://schemas.openxmlformats.org/officeDocument/2006/relationships/slideLayout" Target="../slideLayouts/slideLayout24.xml"/><Relationship Id="rId4" Type="http://schemas.openxmlformats.org/officeDocument/2006/relationships/tags" Target="../tags/tag85.xml"/></Relationships>
</file>

<file path=ppt/slides/_rels/slide1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hyperlink" Target="http://www.azureiotsuite.com/"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21.tmp"/></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5.xml"/><Relationship Id="rId1" Type="http://schemas.openxmlformats.org/officeDocument/2006/relationships/tags" Target="../tags/tag8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5.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5.xml"/><Relationship Id="rId1" Type="http://schemas.openxmlformats.org/officeDocument/2006/relationships/tags" Target="../tags/tag87.xml"/></Relationships>
</file>

<file path=ppt/slides/_rels/slide17.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17.xml"/><Relationship Id="rId1" Type="http://schemas.openxmlformats.org/officeDocument/2006/relationships/slideLayout" Target="../slideLayouts/slideLayout25.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hyperlink" Target="mailto:Johan-ludvig.brattas@capgemini.com"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image" Target="../media/image15.tmp"/></Relationships>
</file>

<file path=ppt/slides/_rels/slide20.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18.xml"/><Relationship Id="rId1" Type="http://schemas.openxmlformats.org/officeDocument/2006/relationships/slideLayout" Target="../slideLayouts/slideLayout25.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19.xml"/><Relationship Id="rId1" Type="http://schemas.openxmlformats.org/officeDocument/2006/relationships/slideLayout" Target="../slideLayouts/slideLayout25.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5.tmp"/><Relationship Id="rId1" Type="http://schemas.openxmlformats.org/officeDocument/2006/relationships/slideLayout" Target="../slideLayouts/slideLayout25.xml"/><Relationship Id="rId4" Type="http://schemas.openxmlformats.org/officeDocument/2006/relationships/image" Target="../media/image28.tmp"/></Relationships>
</file>

<file path=ppt/slides/_rels/slide23.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5.tmp"/><Relationship Id="rId1" Type="http://schemas.openxmlformats.org/officeDocument/2006/relationships/slideLayout" Target="../slideLayouts/slideLayout25.xml"/><Relationship Id="rId4" Type="http://schemas.openxmlformats.org/officeDocument/2006/relationships/image" Target="../media/image30.tmp"/></Relationships>
</file>

<file path=ppt/slides/_rels/slide24.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hyperlink" Target="https://www.azureiotsuite.com/" TargetMode="External"/><Relationship Id="rId7" Type="http://schemas.openxmlformats.org/officeDocument/2006/relationships/hyperlink" Target="https://azure.microsoft.com/en-us/develop/iot/" TargetMode="External"/><Relationship Id="rId2" Type="http://schemas.openxmlformats.org/officeDocument/2006/relationships/hyperlink" Target="https://blogs.microsoft.com/iot/" TargetMode="External"/><Relationship Id="rId1" Type="http://schemas.openxmlformats.org/officeDocument/2006/relationships/slideLayout" Target="../slideLayouts/slideLayout25.xml"/><Relationship Id="rId6" Type="http://schemas.openxmlformats.org/officeDocument/2006/relationships/hyperlink" Target="https://github.com/Azure/azure-iot-arduino" TargetMode="External"/><Relationship Id="rId5" Type="http://schemas.openxmlformats.org/officeDocument/2006/relationships/hyperlink" Target="https://catalog.azureiotsuite.com/kits" TargetMode="External"/><Relationship Id="rId4" Type="http://schemas.openxmlformats.org/officeDocument/2006/relationships/hyperlink" Target="https://developer.microsoft.com/en-us/windows/io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3554" name="think-cell Slide" r:id="rId7" imgW="360" imgH="360" progId="">
                  <p:embed/>
                </p:oleObj>
              </mc:Choice>
              <mc:Fallback>
                <p:oleObj name="think-cell Slide" r:id="rId7" imgW="360" imgH="360" progId="">
                  <p:embed/>
                  <p:pic>
                    <p:nvPicPr>
                      <p:cNvPr id="9" name="Object 8"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itle 9"/>
          <p:cNvSpPr>
            <a:spLocks noGrp="1"/>
          </p:cNvSpPr>
          <p:nvPr>
            <p:ph type="ctrTitle"/>
            <p:custDataLst>
              <p:tags r:id="rId3"/>
            </p:custDataLst>
          </p:nvPr>
        </p:nvSpPr>
        <p:spPr>
          <a:xfrm>
            <a:off x="342900" y="4724400"/>
            <a:ext cx="6591300" cy="909915"/>
          </a:xfrm>
        </p:spPr>
        <p:txBody>
          <a:bodyPr anchor="t"/>
          <a:lstStyle/>
          <a:p>
            <a:r>
              <a:rPr lang="en-US" b="1" dirty="0"/>
              <a:t>Step into the Internet of Things with Azure </a:t>
            </a:r>
            <a:r>
              <a:rPr lang="en-US" b="1" dirty="0" err="1"/>
              <a:t>IoT</a:t>
            </a:r>
            <a:r>
              <a:rPr lang="en-US" b="1" dirty="0"/>
              <a:t>, Stream Analytics and </a:t>
            </a:r>
            <a:r>
              <a:rPr lang="en-US" b="1" dirty="0" err="1"/>
              <a:t>PowerBI</a:t>
            </a:r>
            <a:endParaRPr lang="en-US" b="1" dirty="0"/>
          </a:p>
        </p:txBody>
      </p:sp>
      <p:sp>
        <p:nvSpPr>
          <p:cNvPr id="13" name="Subtitle 12"/>
          <p:cNvSpPr>
            <a:spLocks noGrp="1"/>
          </p:cNvSpPr>
          <p:nvPr>
            <p:ph type="subTitle" idx="1"/>
            <p:custDataLst>
              <p:tags r:id="rId4"/>
            </p:custDataLst>
          </p:nvPr>
        </p:nvSpPr>
        <p:spPr>
          <a:xfrm>
            <a:off x="342900" y="5781787"/>
            <a:ext cx="5861051" cy="697687"/>
          </a:xfrm>
        </p:spPr>
        <p:txBody>
          <a:bodyPr>
            <a:spAutoFit/>
          </a:bodyPr>
          <a:lstStyle/>
          <a:p>
            <a:r>
              <a:rPr lang="fr-FR" b="1" dirty="0"/>
              <a:t>Johan Ludvig Brattås</a:t>
            </a:r>
          </a:p>
          <a:p>
            <a:r>
              <a:rPr lang="fr-FR" b="1" dirty="0"/>
              <a:t>December 2016</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89"/>
          <p:cNvSpPr/>
          <p:nvPr/>
        </p:nvSpPr>
        <p:spPr bwMode="auto">
          <a:xfrm>
            <a:off x="2882893" y="2425998"/>
            <a:ext cx="728345" cy="7283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5669" tIns="116535" rIns="145669" bIns="116535" numCol="1" spcCol="0" rtlCol="0" fromWordArt="0" anchor="t" anchorCtr="0" forceAA="0" compatLnSpc="1">
            <a:prstTxWarp prst="textNoShape">
              <a:avLst/>
            </a:prstTxWarp>
            <a:noAutofit/>
          </a:bodyPr>
          <a:lstStyle/>
          <a:p>
            <a:pPr algn="ctr" defTabSz="742714" fontAlgn="base">
              <a:lnSpc>
                <a:spcPct val="90000"/>
              </a:lnSpc>
              <a:spcBef>
                <a:spcPct val="0"/>
              </a:spcBef>
              <a:spcAft>
                <a:spcPct val="0"/>
              </a:spcAft>
            </a:pPr>
            <a:endParaRPr lang="en-NZ" sz="1912"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itle 1"/>
          <p:cNvSpPr>
            <a:spLocks noGrp="1"/>
          </p:cNvSpPr>
          <p:nvPr>
            <p:ph type="title"/>
          </p:nvPr>
        </p:nvSpPr>
        <p:spPr/>
        <p:txBody>
          <a:bodyPr/>
          <a:lstStyle/>
          <a:p>
            <a:r>
              <a:rPr lang="en-US" sz="3200" dirty="0">
                <a:solidFill>
                  <a:schemeClr val="accent2"/>
                </a:solidFill>
              </a:rPr>
              <a:t>Considerations - Field Gateways</a:t>
            </a:r>
          </a:p>
        </p:txBody>
      </p:sp>
      <p:pic>
        <p:nvPicPr>
          <p:cNvPr id="11" name="Picture 6"/>
          <p:cNvPicPr>
            <a:picLocks noChangeAspect="1"/>
          </p:cNvPicPr>
          <p:nvPr/>
        </p:nvPicPr>
        <p:blipFill>
          <a:blip r:embed="rId3"/>
          <a:stretch>
            <a:fillRect/>
          </a:stretch>
        </p:blipFill>
        <p:spPr>
          <a:xfrm>
            <a:off x="344954" y="1524000"/>
            <a:ext cx="4605125" cy="3925781"/>
          </a:xfrm>
          <a:prstGeom prst="rect">
            <a:avLst/>
          </a:prstGeom>
        </p:spPr>
      </p:pic>
      <p:sp>
        <p:nvSpPr>
          <p:cNvPr id="12" name="Content Placeholder 2"/>
          <p:cNvSpPr txBox="1">
            <a:spLocks/>
          </p:cNvSpPr>
          <p:nvPr/>
        </p:nvSpPr>
        <p:spPr>
          <a:xfrm>
            <a:off x="4956175" y="1598015"/>
            <a:ext cx="4831723" cy="3851766"/>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912" b="1" dirty="0">
                <a:latin typeface="+mn-lt"/>
              </a:rPr>
              <a:t>Communication assistance </a:t>
            </a:r>
          </a:p>
          <a:p>
            <a:pPr marL="558800" lvl="2" indent="-342900" defTabSz="914107">
              <a:spcBef>
                <a:spcPts val="0"/>
              </a:spcBef>
              <a:spcAft>
                <a:spcPts val="600"/>
              </a:spcAft>
              <a:buClr>
                <a:schemeClr val="accent2"/>
              </a:buClr>
            </a:pPr>
            <a:r>
              <a:rPr lang="en-US" sz="1912" dirty="0"/>
              <a:t>Secure data flows edge &lt;-&gt; cloud</a:t>
            </a:r>
          </a:p>
          <a:p>
            <a:pPr marL="558800" lvl="2" indent="-342900" defTabSz="914107">
              <a:spcBef>
                <a:spcPts val="0"/>
              </a:spcBef>
              <a:spcAft>
                <a:spcPts val="600"/>
              </a:spcAft>
              <a:buClr>
                <a:schemeClr val="accent2"/>
              </a:buClr>
            </a:pPr>
            <a:r>
              <a:rPr lang="en-US" sz="1912" dirty="0"/>
              <a:t>Protocol translation</a:t>
            </a:r>
          </a:p>
          <a:p>
            <a:pPr marL="558800" lvl="2" indent="-342900" defTabSz="914107">
              <a:spcBef>
                <a:spcPts val="0"/>
              </a:spcBef>
              <a:spcAft>
                <a:spcPts val="600"/>
              </a:spcAft>
              <a:buClr>
                <a:schemeClr val="accent2"/>
              </a:buClr>
            </a:pPr>
            <a:r>
              <a:rPr lang="en-US" sz="1912" dirty="0"/>
              <a:t>Data buffering</a:t>
            </a:r>
          </a:p>
          <a:p>
            <a:pPr marL="558800" lvl="2" indent="-342900" defTabSz="914107">
              <a:spcBef>
                <a:spcPts val="0"/>
              </a:spcBef>
              <a:spcAft>
                <a:spcPts val="600"/>
              </a:spcAft>
              <a:buClr>
                <a:schemeClr val="accent2"/>
              </a:buClr>
            </a:pPr>
            <a:r>
              <a:rPr lang="en-US" sz="1912" dirty="0"/>
              <a:t>Transparent vs. Opaque</a:t>
            </a:r>
          </a:p>
          <a:p>
            <a:r>
              <a:rPr lang="en-US" sz="1912" b="1" dirty="0">
                <a:latin typeface="+mn-lt"/>
              </a:rPr>
              <a:t>Manage connectivity cost</a:t>
            </a:r>
          </a:p>
          <a:p>
            <a:pPr marL="558800" lvl="2" indent="-342900" defTabSz="914107">
              <a:spcBef>
                <a:spcPts val="0"/>
              </a:spcBef>
              <a:spcAft>
                <a:spcPts val="600"/>
              </a:spcAft>
              <a:buClr>
                <a:schemeClr val="accent2"/>
              </a:buClr>
            </a:pPr>
            <a:r>
              <a:rPr lang="en-US" sz="1912" dirty="0"/>
              <a:t>Data filtering</a:t>
            </a:r>
          </a:p>
          <a:p>
            <a:pPr marL="558800" lvl="2" indent="-342900" defTabSz="914107">
              <a:spcBef>
                <a:spcPts val="0"/>
              </a:spcBef>
              <a:spcAft>
                <a:spcPts val="600"/>
              </a:spcAft>
              <a:buClr>
                <a:schemeClr val="accent2"/>
              </a:buClr>
            </a:pPr>
            <a:r>
              <a:rPr lang="en-US" sz="1912" dirty="0"/>
              <a:t>Data batching/aggregation </a:t>
            </a:r>
          </a:p>
          <a:p>
            <a:pPr marL="185703" lvl="1">
              <a:spcBef>
                <a:spcPts val="812"/>
              </a:spcBef>
            </a:pPr>
            <a:r>
              <a:rPr lang="en-US" sz="1912" b="1" dirty="0"/>
              <a:t>Device management</a:t>
            </a:r>
          </a:p>
          <a:p>
            <a:pPr marL="558800" lvl="2" indent="-342900" defTabSz="914107">
              <a:spcBef>
                <a:spcPts val="0"/>
              </a:spcBef>
              <a:spcAft>
                <a:spcPts val="600"/>
              </a:spcAft>
              <a:buClr>
                <a:schemeClr val="accent2"/>
              </a:buClr>
            </a:pPr>
            <a:r>
              <a:rPr lang="en-US" sz="1912" dirty="0"/>
              <a:t>Provisioning</a:t>
            </a:r>
          </a:p>
          <a:p>
            <a:pPr marL="558800" lvl="2" indent="-342900" defTabSz="914107">
              <a:spcBef>
                <a:spcPts val="0"/>
              </a:spcBef>
              <a:spcAft>
                <a:spcPts val="600"/>
              </a:spcAft>
              <a:buClr>
                <a:schemeClr val="accent2"/>
              </a:buClr>
            </a:pPr>
            <a:r>
              <a:rPr lang="en-US" sz="1912" dirty="0"/>
              <a:t>Updates</a:t>
            </a:r>
          </a:p>
          <a:p>
            <a:endParaRPr lang="en-US" sz="3512" dirty="0"/>
          </a:p>
          <a:p>
            <a:endParaRPr lang="en-US" sz="3512" dirty="0"/>
          </a:p>
          <a:p>
            <a:endParaRPr lang="en-US" sz="1912" dirty="0">
              <a:latin typeface="+mn-lt"/>
            </a:endParaRPr>
          </a:p>
          <a:p>
            <a:endParaRPr lang="en-US" sz="1912" dirty="0">
              <a:latin typeface="+mn-lt"/>
            </a:endParaRPr>
          </a:p>
        </p:txBody>
      </p:sp>
    </p:spTree>
    <p:extLst>
      <p:ext uri="{BB962C8B-B14F-4D97-AF65-F5344CB8AC3E}">
        <p14:creationId xmlns:p14="http://schemas.microsoft.com/office/powerpoint/2010/main" val="2786242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89"/>
          <p:cNvSpPr/>
          <p:nvPr/>
        </p:nvSpPr>
        <p:spPr bwMode="auto">
          <a:xfrm>
            <a:off x="2882893" y="2425998"/>
            <a:ext cx="728345" cy="7283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5669" tIns="116535" rIns="145669" bIns="116535" numCol="1" spcCol="0" rtlCol="0" fromWordArt="0" anchor="t" anchorCtr="0" forceAA="0" compatLnSpc="1">
            <a:prstTxWarp prst="textNoShape">
              <a:avLst/>
            </a:prstTxWarp>
            <a:noAutofit/>
          </a:bodyPr>
          <a:lstStyle/>
          <a:p>
            <a:pPr algn="ctr" defTabSz="742714" fontAlgn="base">
              <a:lnSpc>
                <a:spcPct val="90000"/>
              </a:lnSpc>
              <a:spcBef>
                <a:spcPct val="0"/>
              </a:spcBef>
              <a:spcAft>
                <a:spcPct val="0"/>
              </a:spcAft>
            </a:pPr>
            <a:endParaRPr lang="en-NZ" sz="191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tel 1"/>
          <p:cNvSpPr>
            <a:spLocks noGrp="1"/>
          </p:cNvSpPr>
          <p:nvPr>
            <p:ph type="title"/>
          </p:nvPr>
        </p:nvSpPr>
        <p:spPr/>
        <p:txBody>
          <a:bodyPr/>
          <a:lstStyle/>
          <a:p>
            <a:r>
              <a:rPr lang="nb-NO" dirty="0" err="1"/>
              <a:t>Considerations</a:t>
            </a:r>
            <a:r>
              <a:rPr lang="nb-NO" dirty="0"/>
              <a:t> - Security</a:t>
            </a:r>
            <a:endParaRPr lang="en-US" dirty="0"/>
          </a:p>
        </p:txBody>
      </p:sp>
      <p:sp>
        <p:nvSpPr>
          <p:cNvPr id="7" name="Plassholder for innhold 2"/>
          <p:cNvSpPr>
            <a:spLocks noGrp="1"/>
          </p:cNvSpPr>
          <p:nvPr>
            <p:ph sz="quarter" idx="10"/>
          </p:nvPr>
        </p:nvSpPr>
        <p:spPr>
          <a:xfrm>
            <a:off x="218504" y="1524000"/>
            <a:ext cx="5826761" cy="4020464"/>
          </a:xfrm>
        </p:spPr>
        <p:txBody>
          <a:bodyPr/>
          <a:lstStyle/>
          <a:p>
            <a:pPr marL="342900" indent="-342900">
              <a:buFont typeface="Arial" panose="020B0604020202020204" pitchFamily="34" charset="0"/>
              <a:buChar char="•"/>
            </a:pPr>
            <a:r>
              <a:rPr lang="nb-NO" dirty="0" err="1"/>
              <a:t>What</a:t>
            </a:r>
            <a:r>
              <a:rPr lang="nb-NO" dirty="0"/>
              <a:t> </a:t>
            </a:r>
            <a:r>
              <a:rPr lang="nb-NO" dirty="0" err="1"/>
              <a:t>security</a:t>
            </a:r>
            <a:r>
              <a:rPr lang="nb-NO" dirty="0"/>
              <a:t> is </a:t>
            </a:r>
            <a:r>
              <a:rPr lang="nb-NO" dirty="0" err="1"/>
              <a:t>built</a:t>
            </a:r>
            <a:r>
              <a:rPr lang="nb-NO" dirty="0"/>
              <a:t> </a:t>
            </a:r>
            <a:r>
              <a:rPr lang="nb-NO" dirty="0" err="1"/>
              <a:t>into</a:t>
            </a:r>
            <a:r>
              <a:rPr lang="nb-NO" dirty="0"/>
              <a:t> </a:t>
            </a:r>
            <a:r>
              <a:rPr lang="nb-NO" dirty="0" err="1"/>
              <a:t>your</a:t>
            </a:r>
            <a:r>
              <a:rPr lang="nb-NO" dirty="0"/>
              <a:t> </a:t>
            </a:r>
            <a:r>
              <a:rPr lang="nb-NO" dirty="0" err="1"/>
              <a:t>devices</a:t>
            </a:r>
            <a:endParaRPr lang="nb-NO" dirty="0"/>
          </a:p>
          <a:p>
            <a:pPr marL="342900" indent="-342900">
              <a:buFont typeface="Arial" panose="020B0604020202020204" pitchFamily="34" charset="0"/>
              <a:buChar char="•"/>
            </a:pPr>
            <a:r>
              <a:rPr lang="nb-NO" dirty="0" err="1"/>
              <a:t>Firewalls</a:t>
            </a:r>
            <a:endParaRPr lang="nb-NO" dirty="0"/>
          </a:p>
          <a:p>
            <a:pPr marL="342900" indent="-342900">
              <a:buFont typeface="Arial" panose="020B0604020202020204" pitchFamily="34" charset="0"/>
              <a:buChar char="•"/>
            </a:pPr>
            <a:r>
              <a:rPr lang="nb-NO" dirty="0" err="1"/>
              <a:t>Internet</a:t>
            </a:r>
            <a:r>
              <a:rPr lang="nb-NO" dirty="0"/>
              <a:t> Gateways</a:t>
            </a:r>
          </a:p>
          <a:p>
            <a:pPr marL="342900" indent="-342900">
              <a:buFont typeface="Arial" panose="020B0604020202020204" pitchFamily="34" charset="0"/>
              <a:buChar char="•"/>
            </a:pPr>
            <a:r>
              <a:rPr lang="nb-NO" dirty="0" err="1"/>
              <a:t>Encryption</a:t>
            </a:r>
            <a:endParaRPr lang="en-US" dirty="0"/>
          </a:p>
        </p:txBody>
      </p:sp>
    </p:spTree>
    <p:extLst>
      <p:ext uri="{BB962C8B-B14F-4D97-AF65-F5344CB8AC3E}">
        <p14:creationId xmlns:p14="http://schemas.microsoft.com/office/powerpoint/2010/main" val="411339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Azure IOT Suite</a:t>
            </a:r>
            <a:endParaRPr lang="en-US" dirty="0"/>
          </a:p>
        </p:txBody>
      </p:sp>
      <p:sp>
        <p:nvSpPr>
          <p:cNvPr id="3" name="Plassholder for innhold 2"/>
          <p:cNvSpPr>
            <a:spLocks noGrp="1"/>
          </p:cNvSpPr>
          <p:nvPr>
            <p:ph sz="quarter" idx="10"/>
          </p:nvPr>
        </p:nvSpPr>
        <p:spPr/>
        <p:txBody>
          <a:bodyPr/>
          <a:lstStyle/>
          <a:p>
            <a:r>
              <a:rPr lang="nb-NO" dirty="0">
                <a:hlinkClick r:id="rId3"/>
              </a:rPr>
              <a:t>www.azureiotsuite.com</a:t>
            </a:r>
            <a:endParaRPr lang="nb-NO" dirty="0"/>
          </a:p>
          <a:p>
            <a:endParaRPr lang="en-US" dirty="0"/>
          </a:p>
        </p:txBody>
      </p:sp>
      <p:pic>
        <p:nvPicPr>
          <p:cNvPr id="5" name="Bilde 4" descr="Skjermutklipp"/>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 y="1309688"/>
            <a:ext cx="10000610" cy="3948112"/>
          </a:xfrm>
          <a:prstGeom prst="rect">
            <a:avLst/>
          </a:prstGeom>
        </p:spPr>
      </p:pic>
    </p:spTree>
    <p:extLst>
      <p:ext uri="{BB962C8B-B14F-4D97-AF65-F5344CB8AC3E}">
        <p14:creationId xmlns:p14="http://schemas.microsoft.com/office/powerpoint/2010/main" val="148750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NZ" dirty="0"/>
              <a:t>Solution Architecture – </a:t>
            </a:r>
            <a:r>
              <a:rPr lang="en-NZ" dirty="0" err="1"/>
              <a:t>IoT</a:t>
            </a:r>
            <a:r>
              <a:rPr lang="en-NZ" dirty="0"/>
              <a:t> Services</a:t>
            </a:r>
            <a:endParaRPr lang="en-US" dirty="0"/>
          </a:p>
        </p:txBody>
      </p:sp>
      <p:sp>
        <p:nvSpPr>
          <p:cNvPr id="6" name="Rectangle 16"/>
          <p:cNvSpPr>
            <a:spLocks noChangeArrowheads="1"/>
          </p:cNvSpPr>
          <p:nvPr/>
        </p:nvSpPr>
        <p:spPr bwMode="auto">
          <a:xfrm>
            <a:off x="320041" y="3068479"/>
            <a:ext cx="1088725" cy="1804425"/>
          </a:xfrm>
          <a:prstGeom prst="rect">
            <a:avLst/>
          </a:prstGeom>
          <a:solidFill>
            <a:srgbClr val="0070C0">
              <a:alpha val="4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5669" tIns="116535" rIns="145669" bIns="116535" numCol="1" spcCol="0" rtlCol="0" fromWordArt="0" anchor="t" anchorCtr="0" forceAA="0" compatLnSpc="1">
            <a:prstTxWarp prst="textNoShape">
              <a:avLst/>
            </a:prstTxWarp>
            <a:noAutofit/>
          </a:bodyPr>
          <a:lstStyle/>
          <a:p>
            <a:pPr defTabSz="742814">
              <a:defRPr/>
            </a:pPr>
            <a:r>
              <a:rPr lang="en-US" altLang="en-US" sz="1274" kern="0" dirty="0">
                <a:solidFill>
                  <a:schemeClr val="bg1"/>
                </a:solidFill>
                <a:latin typeface="Segoe UI Light" panose="020B0502040204020203" pitchFamily="34" charset="0"/>
                <a:cs typeface="Segoe UI Light" panose="020B0502040204020203" pitchFamily="34" charset="0"/>
              </a:rPr>
              <a:t>Devices</a:t>
            </a:r>
            <a:endParaRPr lang="en-US" sz="1274" kern="0" dirty="0">
              <a:solidFill>
                <a:schemeClr val="bg1"/>
              </a:solidFill>
              <a:latin typeface="Segoe UI Light" panose="020B0502040204020203" pitchFamily="34" charset="0"/>
              <a:cs typeface="Segoe UI Light" panose="020B0502040204020203" pitchFamily="34" charset="0"/>
            </a:endParaRPr>
          </a:p>
        </p:txBody>
      </p:sp>
      <p:sp>
        <p:nvSpPr>
          <p:cNvPr id="7" name="Azuee Iot Suite"/>
          <p:cNvSpPr>
            <a:spLocks noChangeArrowheads="1"/>
          </p:cNvSpPr>
          <p:nvPr/>
        </p:nvSpPr>
        <p:spPr bwMode="auto">
          <a:xfrm>
            <a:off x="2438400" y="1905000"/>
            <a:ext cx="5229482" cy="3255550"/>
          </a:xfrm>
          <a:prstGeom prst="rect">
            <a:avLst/>
          </a:prstGeom>
          <a:solidFill>
            <a:srgbClr val="021939"/>
          </a:solidFill>
          <a:ln>
            <a:noFill/>
          </a:ln>
        </p:spPr>
        <p:txBody>
          <a:bodyPr vert="horz" wrap="square" lIns="72835" tIns="36417" rIns="72835" bIns="36417" numCol="1" anchor="t" anchorCtr="0" compatLnSpc="1">
            <a:prstTxWarp prst="textNoShape">
              <a:avLst/>
            </a:prstTxWarp>
          </a:bodyPr>
          <a:lstStyle/>
          <a:p>
            <a:pPr defTabSz="728320">
              <a:defRPr/>
            </a:pPr>
            <a:r>
              <a:rPr lang="en-US" altLang="en-US" sz="1434" dirty="0">
                <a:solidFill>
                  <a:schemeClr val="bg1"/>
                </a:solidFill>
                <a:latin typeface="Segoe UI Light" panose="020B0502040204020203" pitchFamily="34" charset="0"/>
              </a:rPr>
              <a:t>Azure </a:t>
            </a:r>
            <a:r>
              <a:rPr lang="en-US" altLang="en-US" sz="1434" dirty="0" err="1">
                <a:solidFill>
                  <a:schemeClr val="bg1"/>
                </a:solidFill>
                <a:latin typeface="Segoe UI Light" panose="020B0502040204020203" pitchFamily="34" charset="0"/>
              </a:rPr>
              <a:t>IoT</a:t>
            </a:r>
            <a:r>
              <a:rPr lang="en-US" altLang="en-US" sz="1434" dirty="0">
                <a:solidFill>
                  <a:schemeClr val="bg1"/>
                </a:solidFill>
                <a:latin typeface="Segoe UI Light" panose="020B0502040204020203" pitchFamily="34" charset="0"/>
              </a:rPr>
              <a:t> Suite Remote Monitoring</a:t>
            </a:r>
            <a:endParaRPr lang="en-US" altLang="en-US" sz="1115" dirty="0">
              <a:solidFill>
                <a:schemeClr val="bg1"/>
              </a:solidFill>
              <a:latin typeface="Arial" panose="020B0604020202020204" pitchFamily="34" charset="0"/>
            </a:endParaRPr>
          </a:p>
          <a:p>
            <a:pPr defTabSz="728320">
              <a:defRPr/>
            </a:pPr>
            <a:endParaRPr lang="en-US" sz="1434" dirty="0">
              <a:solidFill>
                <a:schemeClr val="bg1"/>
              </a:solidFill>
              <a:latin typeface="Segoe UI"/>
            </a:endParaRPr>
          </a:p>
        </p:txBody>
      </p:sp>
      <p:sp>
        <p:nvSpPr>
          <p:cNvPr id="8" name="Rectangle 148"/>
          <p:cNvSpPr>
            <a:spLocks noChangeArrowheads="1"/>
          </p:cNvSpPr>
          <p:nvPr/>
        </p:nvSpPr>
        <p:spPr bwMode="auto">
          <a:xfrm>
            <a:off x="5530020" y="2865841"/>
            <a:ext cx="2682228" cy="1883946"/>
          </a:xfrm>
          <a:prstGeom prst="rect">
            <a:avLst/>
          </a:prstGeom>
          <a:noFill/>
          <a:ln>
            <a:noFill/>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nvGrpSpPr>
          <p:cNvPr id="9" name="Group 8"/>
          <p:cNvGrpSpPr/>
          <p:nvPr/>
        </p:nvGrpSpPr>
        <p:grpSpPr>
          <a:xfrm>
            <a:off x="1435953" y="3836827"/>
            <a:ext cx="839620" cy="92308"/>
            <a:chOff x="2220913" y="3722688"/>
            <a:chExt cx="1054100" cy="115888"/>
          </a:xfrm>
          <a:solidFill>
            <a:schemeClr val="tx1"/>
          </a:solidFill>
        </p:grpSpPr>
        <p:sp>
          <p:nvSpPr>
            <p:cNvPr id="10" name="Line 18"/>
            <p:cNvSpPr>
              <a:spLocks noChangeShapeType="1"/>
            </p:cNvSpPr>
            <p:nvPr/>
          </p:nvSpPr>
          <p:spPr bwMode="auto">
            <a:xfrm>
              <a:off x="2220913" y="3779838"/>
              <a:ext cx="966788" cy="0"/>
            </a:xfrm>
            <a:prstGeom prst="line">
              <a:avLst/>
            </a:prstGeom>
            <a:grpFill/>
            <a:ln w="22225" cap="rnd">
              <a:solidFill>
                <a:schemeClr val="tx1"/>
              </a:solidFill>
              <a:prstDash val="solid"/>
              <a:round/>
              <a:headEnd/>
              <a:tailEnd/>
            </a:ln>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1" name="Freeform 19"/>
            <p:cNvSpPr>
              <a:spLocks/>
            </p:cNvSpPr>
            <p:nvPr/>
          </p:nvSpPr>
          <p:spPr bwMode="auto">
            <a:xfrm>
              <a:off x="3159125" y="3722688"/>
              <a:ext cx="115888" cy="115888"/>
            </a:xfrm>
            <a:custGeom>
              <a:avLst/>
              <a:gdLst>
                <a:gd name="T0" fmla="*/ 171 w 171"/>
                <a:gd name="T1" fmla="*/ 85 h 171"/>
                <a:gd name="T2" fmla="*/ 0 w 171"/>
                <a:gd name="T3" fmla="*/ 171 h 171"/>
                <a:gd name="T4" fmla="*/ 0 w 171"/>
                <a:gd name="T5" fmla="*/ 0 h 171"/>
                <a:gd name="T6" fmla="*/ 171 w 171"/>
                <a:gd name="T7" fmla="*/ 85 h 171"/>
              </a:gdLst>
              <a:ahLst/>
              <a:cxnLst>
                <a:cxn ang="0">
                  <a:pos x="T0" y="T1"/>
                </a:cxn>
                <a:cxn ang="0">
                  <a:pos x="T2" y="T3"/>
                </a:cxn>
                <a:cxn ang="0">
                  <a:pos x="T4" y="T5"/>
                </a:cxn>
                <a:cxn ang="0">
                  <a:pos x="T6" y="T7"/>
                </a:cxn>
              </a:cxnLst>
              <a:rect l="0" t="0" r="r" b="b"/>
              <a:pathLst>
                <a:path w="171" h="171">
                  <a:moveTo>
                    <a:pt x="171" y="85"/>
                  </a:moveTo>
                  <a:lnTo>
                    <a:pt x="0" y="171"/>
                  </a:lnTo>
                  <a:cubicBezTo>
                    <a:pt x="27" y="117"/>
                    <a:pt x="27" y="54"/>
                    <a:pt x="0" y="0"/>
                  </a:cubicBezTo>
                  <a:lnTo>
                    <a:pt x="171" y="85"/>
                  </a:lnTo>
                  <a:close/>
                </a:path>
              </a:pathLst>
            </a:custGeom>
            <a:grpFill/>
            <a:ln w="0">
              <a:solidFill>
                <a:schemeClr val="tx1"/>
              </a:solid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grpSp>
        <p:nvGrpSpPr>
          <p:cNvPr id="12" name="Group 11"/>
          <p:cNvGrpSpPr/>
          <p:nvPr/>
        </p:nvGrpSpPr>
        <p:grpSpPr>
          <a:xfrm>
            <a:off x="1435953" y="4044203"/>
            <a:ext cx="829504" cy="92308"/>
            <a:chOff x="2220913" y="3983038"/>
            <a:chExt cx="1041400" cy="115888"/>
          </a:xfrm>
          <a:solidFill>
            <a:schemeClr val="tx1"/>
          </a:solidFill>
        </p:grpSpPr>
        <p:sp>
          <p:nvSpPr>
            <p:cNvPr id="13" name="Line 83"/>
            <p:cNvSpPr>
              <a:spLocks noChangeShapeType="1"/>
            </p:cNvSpPr>
            <p:nvPr/>
          </p:nvSpPr>
          <p:spPr bwMode="auto">
            <a:xfrm flipH="1">
              <a:off x="2308225" y="4041775"/>
              <a:ext cx="954088" cy="0"/>
            </a:xfrm>
            <a:prstGeom prst="line">
              <a:avLst/>
            </a:prstGeom>
            <a:grpFill/>
            <a:ln w="22225" cap="rnd">
              <a:solidFill>
                <a:schemeClr val="tx1"/>
              </a:solidFill>
              <a:prstDash val="solid"/>
              <a:round/>
              <a:headEnd/>
              <a:tailEnd/>
            </a:ln>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4"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grpFill/>
            <a:ln w="0">
              <a:solidFill>
                <a:schemeClr val="tx1"/>
              </a:solid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grpSp>
        <p:nvGrpSpPr>
          <p:cNvPr id="15" name="Group 14"/>
          <p:cNvGrpSpPr/>
          <p:nvPr/>
        </p:nvGrpSpPr>
        <p:grpSpPr>
          <a:xfrm>
            <a:off x="708872" y="3424604"/>
            <a:ext cx="260485" cy="269336"/>
            <a:chOff x="1308100" y="3205163"/>
            <a:chExt cx="327025" cy="338138"/>
          </a:xfrm>
          <a:solidFill>
            <a:schemeClr val="bg1"/>
          </a:solidFill>
        </p:grpSpPr>
        <p:sp>
          <p:nvSpPr>
            <p:cNvPr id="16" name="Freeform 123"/>
            <p:cNvSpPr>
              <a:spLocks noEditPoints="1"/>
            </p:cNvSpPr>
            <p:nvPr/>
          </p:nvSpPr>
          <p:spPr bwMode="auto">
            <a:xfrm>
              <a:off x="1308100" y="3205163"/>
              <a:ext cx="327025" cy="338138"/>
            </a:xfrm>
            <a:custGeom>
              <a:avLst/>
              <a:gdLst>
                <a:gd name="T0" fmla="*/ 382 w 482"/>
                <a:gd name="T1" fmla="*/ 0 h 500"/>
                <a:gd name="T2" fmla="*/ 67 w 482"/>
                <a:gd name="T3" fmla="*/ 0 h 500"/>
                <a:gd name="T4" fmla="*/ 0 w 482"/>
                <a:gd name="T5" fmla="*/ 67 h 500"/>
                <a:gd name="T6" fmla="*/ 0 w 482"/>
                <a:gd name="T7" fmla="*/ 434 h 500"/>
                <a:gd name="T8" fmla="*/ 67 w 482"/>
                <a:gd name="T9" fmla="*/ 500 h 500"/>
                <a:gd name="T10" fmla="*/ 415 w 482"/>
                <a:gd name="T11" fmla="*/ 500 h 500"/>
                <a:gd name="T12" fmla="*/ 482 w 482"/>
                <a:gd name="T13" fmla="*/ 434 h 500"/>
                <a:gd name="T14" fmla="*/ 482 w 482"/>
                <a:gd name="T15" fmla="*/ 99 h 500"/>
                <a:gd name="T16" fmla="*/ 382 w 482"/>
                <a:gd name="T17" fmla="*/ 0 h 500"/>
                <a:gd name="T18" fmla="*/ 441 w 482"/>
                <a:gd name="T19" fmla="*/ 434 h 500"/>
                <a:gd name="T20" fmla="*/ 415 w 482"/>
                <a:gd name="T21" fmla="*/ 460 h 500"/>
                <a:gd name="T22" fmla="*/ 67 w 482"/>
                <a:gd name="T23" fmla="*/ 460 h 500"/>
                <a:gd name="T24" fmla="*/ 41 w 482"/>
                <a:gd name="T25" fmla="*/ 434 h 500"/>
                <a:gd name="T26" fmla="*/ 41 w 482"/>
                <a:gd name="T27" fmla="*/ 67 h 500"/>
                <a:gd name="T28" fmla="*/ 67 w 482"/>
                <a:gd name="T29" fmla="*/ 41 h 500"/>
                <a:gd name="T30" fmla="*/ 361 w 482"/>
                <a:gd name="T31" fmla="*/ 41 h 500"/>
                <a:gd name="T32" fmla="*/ 361 w 482"/>
                <a:gd name="T33" fmla="*/ 123 h 500"/>
                <a:gd name="T34" fmla="*/ 441 w 482"/>
                <a:gd name="T35" fmla="*/ 123 h 500"/>
                <a:gd name="T36" fmla="*/ 441 w 482"/>
                <a:gd name="T37" fmla="*/ 434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2" h="500">
                  <a:moveTo>
                    <a:pt x="382" y="0"/>
                  </a:moveTo>
                  <a:lnTo>
                    <a:pt x="67" y="0"/>
                  </a:lnTo>
                  <a:cubicBezTo>
                    <a:pt x="30" y="0"/>
                    <a:pt x="0" y="30"/>
                    <a:pt x="0" y="67"/>
                  </a:cubicBezTo>
                  <a:lnTo>
                    <a:pt x="0" y="434"/>
                  </a:lnTo>
                  <a:cubicBezTo>
                    <a:pt x="0" y="471"/>
                    <a:pt x="30" y="500"/>
                    <a:pt x="67" y="500"/>
                  </a:cubicBezTo>
                  <a:lnTo>
                    <a:pt x="415" y="500"/>
                  </a:lnTo>
                  <a:cubicBezTo>
                    <a:pt x="452" y="500"/>
                    <a:pt x="482" y="471"/>
                    <a:pt x="482" y="434"/>
                  </a:cubicBezTo>
                  <a:lnTo>
                    <a:pt x="482" y="99"/>
                  </a:lnTo>
                  <a:lnTo>
                    <a:pt x="382" y="0"/>
                  </a:lnTo>
                  <a:close/>
                  <a:moveTo>
                    <a:pt x="441" y="434"/>
                  </a:moveTo>
                  <a:cubicBezTo>
                    <a:pt x="441" y="448"/>
                    <a:pt x="430" y="460"/>
                    <a:pt x="415" y="460"/>
                  </a:cubicBezTo>
                  <a:lnTo>
                    <a:pt x="67" y="460"/>
                  </a:lnTo>
                  <a:cubicBezTo>
                    <a:pt x="52" y="460"/>
                    <a:pt x="41" y="448"/>
                    <a:pt x="41" y="434"/>
                  </a:cubicBezTo>
                  <a:lnTo>
                    <a:pt x="41" y="67"/>
                  </a:lnTo>
                  <a:cubicBezTo>
                    <a:pt x="41" y="52"/>
                    <a:pt x="52" y="41"/>
                    <a:pt x="67" y="41"/>
                  </a:cubicBezTo>
                  <a:lnTo>
                    <a:pt x="361" y="41"/>
                  </a:lnTo>
                  <a:lnTo>
                    <a:pt x="361" y="123"/>
                  </a:lnTo>
                  <a:lnTo>
                    <a:pt x="441" y="123"/>
                  </a:lnTo>
                  <a:lnTo>
                    <a:pt x="441" y="434"/>
                  </a:ln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7" name="Freeform 124"/>
            <p:cNvSpPr>
              <a:spLocks/>
            </p:cNvSpPr>
            <p:nvPr/>
          </p:nvSpPr>
          <p:spPr bwMode="auto">
            <a:xfrm>
              <a:off x="1390650" y="3284538"/>
              <a:ext cx="58738" cy="179388"/>
            </a:xfrm>
            <a:custGeom>
              <a:avLst/>
              <a:gdLst>
                <a:gd name="T0" fmla="*/ 23 w 86"/>
                <a:gd name="T1" fmla="*/ 56 h 265"/>
                <a:gd name="T2" fmla="*/ 23 w 86"/>
                <a:gd name="T3" fmla="*/ 89 h 265"/>
                <a:gd name="T4" fmla="*/ 0 w 86"/>
                <a:gd name="T5" fmla="*/ 118 h 265"/>
                <a:gd name="T6" fmla="*/ 0 w 86"/>
                <a:gd name="T7" fmla="*/ 146 h 265"/>
                <a:gd name="T8" fmla="*/ 23 w 86"/>
                <a:gd name="T9" fmla="*/ 174 h 265"/>
                <a:gd name="T10" fmla="*/ 23 w 86"/>
                <a:gd name="T11" fmla="*/ 210 h 265"/>
                <a:gd name="T12" fmla="*/ 35 w 86"/>
                <a:gd name="T13" fmla="*/ 250 h 265"/>
                <a:gd name="T14" fmla="*/ 86 w 86"/>
                <a:gd name="T15" fmla="*/ 265 h 265"/>
                <a:gd name="T16" fmla="*/ 86 w 86"/>
                <a:gd name="T17" fmla="*/ 236 h 265"/>
                <a:gd name="T18" fmla="*/ 67 w 86"/>
                <a:gd name="T19" fmla="*/ 230 h 265"/>
                <a:gd name="T20" fmla="*/ 61 w 86"/>
                <a:gd name="T21" fmla="*/ 209 h 265"/>
                <a:gd name="T22" fmla="*/ 61 w 86"/>
                <a:gd name="T23" fmla="*/ 179 h 265"/>
                <a:gd name="T24" fmla="*/ 38 w 86"/>
                <a:gd name="T25" fmla="*/ 132 h 265"/>
                <a:gd name="T26" fmla="*/ 38 w 86"/>
                <a:gd name="T27" fmla="*/ 132 h 265"/>
                <a:gd name="T28" fmla="*/ 61 w 86"/>
                <a:gd name="T29" fmla="*/ 86 h 265"/>
                <a:gd name="T30" fmla="*/ 61 w 86"/>
                <a:gd name="T31" fmla="*/ 54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89"/>
                  </a:lnTo>
                  <a:cubicBezTo>
                    <a:pt x="23" y="109"/>
                    <a:pt x="15" y="118"/>
                    <a:pt x="0" y="118"/>
                  </a:cubicBezTo>
                  <a:lnTo>
                    <a:pt x="0" y="146"/>
                  </a:lnTo>
                  <a:cubicBezTo>
                    <a:pt x="15" y="146"/>
                    <a:pt x="23" y="155"/>
                    <a:pt x="23" y="174"/>
                  </a:cubicBezTo>
                  <a:lnTo>
                    <a:pt x="23" y="210"/>
                  </a:lnTo>
                  <a:cubicBezTo>
                    <a:pt x="23" y="229"/>
                    <a:pt x="27" y="242"/>
                    <a:pt x="35" y="250"/>
                  </a:cubicBezTo>
                  <a:cubicBezTo>
                    <a:pt x="45" y="260"/>
                    <a:pt x="62" y="265"/>
                    <a:pt x="86" y="265"/>
                  </a:cubicBezTo>
                  <a:lnTo>
                    <a:pt x="86" y="236"/>
                  </a:lnTo>
                  <a:cubicBezTo>
                    <a:pt x="77" y="236"/>
                    <a:pt x="71" y="234"/>
                    <a:pt x="67" y="230"/>
                  </a:cubicBezTo>
                  <a:cubicBezTo>
                    <a:pt x="63" y="226"/>
                    <a:pt x="61" y="219"/>
                    <a:pt x="61" y="209"/>
                  </a:cubicBezTo>
                  <a:lnTo>
                    <a:pt x="61" y="179"/>
                  </a:lnTo>
                  <a:cubicBezTo>
                    <a:pt x="61" y="154"/>
                    <a:pt x="54" y="139"/>
                    <a:pt x="38" y="132"/>
                  </a:cubicBezTo>
                  <a:lnTo>
                    <a:pt x="38" y="132"/>
                  </a:lnTo>
                  <a:cubicBezTo>
                    <a:pt x="54" y="125"/>
                    <a:pt x="61" y="110"/>
                    <a:pt x="61" y="86"/>
                  </a:cubicBezTo>
                  <a:lnTo>
                    <a:pt x="61" y="54"/>
                  </a:lnTo>
                  <a:cubicBezTo>
                    <a:pt x="61" y="37"/>
                    <a:pt x="70" y="28"/>
                    <a:pt x="86" y="28"/>
                  </a:cubicBezTo>
                  <a:lnTo>
                    <a:pt x="86" y="0"/>
                  </a:lnTo>
                  <a:cubicBezTo>
                    <a:pt x="62" y="0"/>
                    <a:pt x="46" y="5"/>
                    <a:pt x="36" y="14"/>
                  </a:cubicBezTo>
                  <a:cubicBezTo>
                    <a:pt x="27" y="23"/>
                    <a:pt x="23" y="37"/>
                    <a:pt x="23" y="56"/>
                  </a:cubicBez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8" name="Freeform 125"/>
            <p:cNvSpPr>
              <a:spLocks/>
            </p:cNvSpPr>
            <p:nvPr/>
          </p:nvSpPr>
          <p:spPr bwMode="auto">
            <a:xfrm>
              <a:off x="1484313" y="3284538"/>
              <a:ext cx="57150" cy="179388"/>
            </a:xfrm>
            <a:custGeom>
              <a:avLst/>
              <a:gdLst>
                <a:gd name="T0" fmla="*/ 62 w 85"/>
                <a:gd name="T1" fmla="*/ 90 h 265"/>
                <a:gd name="T2" fmla="*/ 62 w 85"/>
                <a:gd name="T3" fmla="*/ 55 h 265"/>
                <a:gd name="T4" fmla="*/ 49 w 85"/>
                <a:gd name="T5" fmla="*/ 14 h 265"/>
                <a:gd name="T6" fmla="*/ 0 w 85"/>
                <a:gd name="T7" fmla="*/ 0 h 265"/>
                <a:gd name="T8" fmla="*/ 0 w 85"/>
                <a:gd name="T9" fmla="*/ 28 h 265"/>
                <a:gd name="T10" fmla="*/ 24 w 85"/>
                <a:gd name="T11" fmla="*/ 54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8 w 85"/>
                <a:gd name="T23" fmla="*/ 230 h 265"/>
                <a:gd name="T24" fmla="*/ 0 w 85"/>
                <a:gd name="T25" fmla="*/ 236 h 265"/>
                <a:gd name="T26" fmla="*/ 0 w 85"/>
                <a:gd name="T27" fmla="*/ 265 h 265"/>
                <a:gd name="T28" fmla="*/ 50 w 85"/>
                <a:gd name="T29" fmla="*/ 250 h 265"/>
                <a:gd name="T30" fmla="*/ 62 w 85"/>
                <a:gd name="T31" fmla="*/ 209 h 265"/>
                <a:gd name="T32" fmla="*/ 62 w 85"/>
                <a:gd name="T33" fmla="*/ 174 h 265"/>
                <a:gd name="T34" fmla="*/ 85 w 85"/>
                <a:gd name="T35" fmla="*/ 146 h 265"/>
                <a:gd name="T36" fmla="*/ 85 w 85"/>
                <a:gd name="T37" fmla="*/ 118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5"/>
                  </a:lnTo>
                  <a:cubicBezTo>
                    <a:pt x="62" y="36"/>
                    <a:pt x="58" y="23"/>
                    <a:pt x="49" y="14"/>
                  </a:cubicBezTo>
                  <a:cubicBezTo>
                    <a:pt x="40" y="5"/>
                    <a:pt x="23" y="0"/>
                    <a:pt x="0" y="0"/>
                  </a:cubicBezTo>
                  <a:lnTo>
                    <a:pt x="0" y="28"/>
                  </a:lnTo>
                  <a:cubicBezTo>
                    <a:pt x="16" y="28"/>
                    <a:pt x="24" y="37"/>
                    <a:pt x="24" y="54"/>
                  </a:cubicBezTo>
                  <a:lnTo>
                    <a:pt x="24" y="85"/>
                  </a:lnTo>
                  <a:cubicBezTo>
                    <a:pt x="24" y="110"/>
                    <a:pt x="31" y="126"/>
                    <a:pt x="47" y="132"/>
                  </a:cubicBezTo>
                  <a:lnTo>
                    <a:pt x="47" y="133"/>
                  </a:lnTo>
                  <a:cubicBezTo>
                    <a:pt x="31" y="139"/>
                    <a:pt x="24" y="154"/>
                    <a:pt x="24" y="178"/>
                  </a:cubicBezTo>
                  <a:lnTo>
                    <a:pt x="24" y="210"/>
                  </a:lnTo>
                  <a:cubicBezTo>
                    <a:pt x="24" y="219"/>
                    <a:pt x="22" y="226"/>
                    <a:pt x="18" y="230"/>
                  </a:cubicBezTo>
                  <a:cubicBezTo>
                    <a:pt x="15" y="234"/>
                    <a:pt x="9" y="236"/>
                    <a:pt x="0" y="236"/>
                  </a:cubicBezTo>
                  <a:lnTo>
                    <a:pt x="0" y="265"/>
                  </a:lnTo>
                  <a:cubicBezTo>
                    <a:pt x="24" y="265"/>
                    <a:pt x="40" y="260"/>
                    <a:pt x="50" y="250"/>
                  </a:cubicBezTo>
                  <a:cubicBezTo>
                    <a:pt x="58" y="242"/>
                    <a:pt x="62" y="228"/>
                    <a:pt x="62" y="209"/>
                  </a:cubicBezTo>
                  <a:lnTo>
                    <a:pt x="62" y="174"/>
                  </a:lnTo>
                  <a:cubicBezTo>
                    <a:pt x="62" y="155"/>
                    <a:pt x="70" y="146"/>
                    <a:pt x="85" y="146"/>
                  </a:cubicBezTo>
                  <a:lnTo>
                    <a:pt x="85" y="118"/>
                  </a:lnTo>
                  <a:cubicBezTo>
                    <a:pt x="70" y="118"/>
                    <a:pt x="62" y="109"/>
                    <a:pt x="62" y="90"/>
                  </a:cubicBez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sp>
        <p:nvSpPr>
          <p:cNvPr id="19" name="Rectangle 20"/>
          <p:cNvSpPr>
            <a:spLocks noChangeArrowheads="1"/>
          </p:cNvSpPr>
          <p:nvPr/>
        </p:nvSpPr>
        <p:spPr bwMode="auto">
          <a:xfrm>
            <a:off x="8509144" y="3146599"/>
            <a:ext cx="1047927" cy="1454161"/>
          </a:xfrm>
          <a:prstGeom prst="rect">
            <a:avLst/>
          </a:prstGeom>
          <a:solidFill>
            <a:srgbClr val="0070C0">
              <a:alpha val="4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5669" tIns="116535" rIns="145669" bIns="116535" numCol="1" spcCol="0" rtlCol="0" fromWordArt="0" anchor="t" anchorCtr="0" forceAA="0" compatLnSpc="1">
            <a:prstTxWarp prst="textNoShape">
              <a:avLst/>
            </a:prstTxWarp>
            <a:noAutofit/>
          </a:bodyPr>
          <a:lstStyle/>
          <a:p>
            <a:pPr defTabSz="742814">
              <a:defRPr/>
            </a:pPr>
            <a:r>
              <a:rPr lang="en-US" altLang="en-US" sz="1274" kern="0" dirty="0">
                <a:solidFill>
                  <a:schemeClr val="bg1"/>
                </a:solidFill>
                <a:latin typeface="Segoe UI Light" panose="020B0502040204020203" pitchFamily="34" charset="0"/>
                <a:cs typeface="Segoe UI Light" panose="020B0502040204020203" pitchFamily="34" charset="0"/>
              </a:rPr>
              <a:t>Back end systems and processes</a:t>
            </a:r>
          </a:p>
          <a:p>
            <a:pPr defTabSz="742814">
              <a:defRPr/>
            </a:pPr>
            <a:endParaRPr lang="en-US" sz="1274" kern="0" dirty="0">
              <a:solidFill>
                <a:schemeClr val="bg1"/>
              </a:solidFill>
              <a:latin typeface="Segoe UI Light" panose="020B0502040204020203" pitchFamily="34" charset="0"/>
              <a:cs typeface="Segoe UI Light" panose="020B0502040204020203" pitchFamily="34" charset="0"/>
            </a:endParaRPr>
          </a:p>
        </p:txBody>
      </p:sp>
      <p:sp>
        <p:nvSpPr>
          <p:cNvPr id="20" name="Rectangle 127"/>
          <p:cNvSpPr>
            <a:spLocks noChangeArrowheads="1"/>
          </p:cNvSpPr>
          <p:nvPr/>
        </p:nvSpPr>
        <p:spPr bwMode="auto">
          <a:xfrm>
            <a:off x="616564" y="3779924"/>
            <a:ext cx="27252" cy="12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28320">
              <a:defRPr/>
            </a:pPr>
            <a:r>
              <a:rPr lang="en-US" altLang="en-US" sz="797" dirty="0">
                <a:solidFill>
                  <a:schemeClr val="bg1"/>
                </a:solidFill>
                <a:latin typeface="Segoe UI" panose="020B0502040204020203" pitchFamily="34" charset="0"/>
              </a:rPr>
              <a:t> </a:t>
            </a:r>
            <a:endParaRPr lang="en-US" altLang="en-US" sz="1434" dirty="0">
              <a:solidFill>
                <a:schemeClr val="bg1"/>
              </a:solidFill>
            </a:endParaRPr>
          </a:p>
        </p:txBody>
      </p:sp>
      <p:sp>
        <p:nvSpPr>
          <p:cNvPr id="21" name="Freeform 21"/>
          <p:cNvSpPr>
            <a:spLocks noChangeAspect="1"/>
          </p:cNvSpPr>
          <p:nvPr/>
        </p:nvSpPr>
        <p:spPr bwMode="auto">
          <a:xfrm rot="5280000">
            <a:off x="2595959" y="3569962"/>
            <a:ext cx="356312" cy="453075"/>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7148" rIns="0" bIns="37148" numCol="1" rtlCol="0" anchor="ctr" anchorCtr="0" compatLnSpc="1">
            <a:prstTxWarp prst="textNoShape">
              <a:avLst/>
            </a:prstTxWarp>
          </a:bodyPr>
          <a:lstStyle/>
          <a:p>
            <a:pPr algn="ctr" defTabSz="742714" fontAlgn="base">
              <a:spcBef>
                <a:spcPct val="0"/>
              </a:spcBef>
              <a:spcAft>
                <a:spcPct val="0"/>
              </a:spcAft>
              <a:defRPr/>
            </a:pPr>
            <a:endParaRPr lang="en-US" sz="1593" dirty="0">
              <a:solidFill>
                <a:schemeClr val="bg1"/>
              </a:solidFill>
              <a:latin typeface="Segoe UI"/>
            </a:endParaRPr>
          </a:p>
        </p:txBody>
      </p:sp>
      <p:grpSp>
        <p:nvGrpSpPr>
          <p:cNvPr id="22" name="Group 22"/>
          <p:cNvGrpSpPr/>
          <p:nvPr/>
        </p:nvGrpSpPr>
        <p:grpSpPr>
          <a:xfrm>
            <a:off x="4296215" y="3610547"/>
            <a:ext cx="385668" cy="397049"/>
            <a:chOff x="2296894" y="-3310276"/>
            <a:chExt cx="484187" cy="498475"/>
          </a:xfrm>
          <a:solidFill>
            <a:schemeClr val="bg1"/>
          </a:solidFill>
        </p:grpSpPr>
        <p:sp>
          <p:nvSpPr>
            <p:cNvPr id="23" name="Freeform 172"/>
            <p:cNvSpPr>
              <a:spLocks/>
            </p:cNvSpPr>
            <p:nvPr/>
          </p:nvSpPr>
          <p:spPr bwMode="auto">
            <a:xfrm>
              <a:off x="2514382" y="-3142001"/>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1 h 87"/>
                <a:gd name="T10" fmla="*/ 11 w 110"/>
                <a:gd name="T11" fmla="*/ 0 h 87"/>
                <a:gd name="T12" fmla="*/ 99 w 110"/>
                <a:gd name="T13" fmla="*/ 0 h 87"/>
                <a:gd name="T14" fmla="*/ 110 w 110"/>
                <a:gd name="T15" fmla="*/ 11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1"/>
                  </a:lnTo>
                  <a:cubicBezTo>
                    <a:pt x="0" y="5"/>
                    <a:pt x="5" y="0"/>
                    <a:pt x="11" y="0"/>
                  </a:cubicBezTo>
                  <a:lnTo>
                    <a:pt x="99" y="0"/>
                  </a:lnTo>
                  <a:cubicBezTo>
                    <a:pt x="105" y="0"/>
                    <a:pt x="110" y="5"/>
                    <a:pt x="110" y="11"/>
                  </a:cubicBezTo>
                  <a:lnTo>
                    <a:pt x="110" y="76"/>
                  </a:ln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24" name="Freeform 173"/>
            <p:cNvSpPr>
              <a:spLocks/>
            </p:cNvSpPr>
            <p:nvPr/>
          </p:nvSpPr>
          <p:spPr bwMode="auto">
            <a:xfrm>
              <a:off x="2631857" y="-3092789"/>
              <a:ext cx="80962" cy="66675"/>
            </a:xfrm>
            <a:custGeom>
              <a:avLst/>
              <a:gdLst>
                <a:gd name="T0" fmla="*/ 109 w 110"/>
                <a:gd name="T1" fmla="*/ 76 h 88"/>
                <a:gd name="T2" fmla="*/ 97 w 110"/>
                <a:gd name="T3" fmla="*/ 88 h 88"/>
                <a:gd name="T4" fmla="*/ 12 w 110"/>
                <a:gd name="T5" fmla="*/ 88 h 88"/>
                <a:gd name="T6" fmla="*/ 0 w 110"/>
                <a:gd name="T7" fmla="*/ 76 h 88"/>
                <a:gd name="T8" fmla="*/ 0 w 110"/>
                <a:gd name="T9" fmla="*/ 12 h 88"/>
                <a:gd name="T10" fmla="*/ 12 w 110"/>
                <a:gd name="T11" fmla="*/ 0 h 88"/>
                <a:gd name="T12" fmla="*/ 99 w 110"/>
                <a:gd name="T13" fmla="*/ 0 h 88"/>
                <a:gd name="T14" fmla="*/ 110 w 110"/>
                <a:gd name="T15" fmla="*/ 12 h 88"/>
                <a:gd name="T16" fmla="*/ 110 w 110"/>
                <a:gd name="T17" fmla="*/ 76 h 88"/>
                <a:gd name="T18" fmla="*/ 109 w 110"/>
                <a:gd name="T19"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8">
                  <a:moveTo>
                    <a:pt x="109" y="76"/>
                  </a:moveTo>
                  <a:cubicBezTo>
                    <a:pt x="109" y="83"/>
                    <a:pt x="104" y="88"/>
                    <a:pt x="97" y="88"/>
                  </a:cubicBezTo>
                  <a:lnTo>
                    <a:pt x="12" y="88"/>
                  </a:lnTo>
                  <a:cubicBezTo>
                    <a:pt x="5" y="88"/>
                    <a:pt x="0" y="83"/>
                    <a:pt x="0" y="76"/>
                  </a:cubicBezTo>
                  <a:lnTo>
                    <a:pt x="0" y="12"/>
                  </a:lnTo>
                  <a:cubicBezTo>
                    <a:pt x="0" y="5"/>
                    <a:pt x="5" y="0"/>
                    <a:pt x="12" y="0"/>
                  </a:cubicBezTo>
                  <a:lnTo>
                    <a:pt x="99" y="0"/>
                  </a:lnTo>
                  <a:cubicBezTo>
                    <a:pt x="106" y="0"/>
                    <a:pt x="110" y="5"/>
                    <a:pt x="110" y="12"/>
                  </a:cubicBezTo>
                  <a:lnTo>
                    <a:pt x="110" y="76"/>
                  </a:lnTo>
                  <a:lnTo>
                    <a:pt x="109" y="76"/>
                  </a:ln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25" name="Freeform 174"/>
            <p:cNvSpPr>
              <a:spLocks/>
            </p:cNvSpPr>
            <p:nvPr/>
          </p:nvSpPr>
          <p:spPr bwMode="auto">
            <a:xfrm>
              <a:off x="2514382" y="-3041989"/>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2 h 87"/>
                <a:gd name="T10" fmla="*/ 11 w 110"/>
                <a:gd name="T11" fmla="*/ 0 h 87"/>
                <a:gd name="T12" fmla="*/ 99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2"/>
                  </a:lnTo>
                  <a:cubicBezTo>
                    <a:pt x="0" y="5"/>
                    <a:pt x="5" y="0"/>
                    <a:pt x="11" y="0"/>
                  </a:cubicBezTo>
                  <a:lnTo>
                    <a:pt x="99" y="0"/>
                  </a:lnTo>
                  <a:cubicBezTo>
                    <a:pt x="105" y="0"/>
                    <a:pt x="110" y="5"/>
                    <a:pt x="110" y="12"/>
                  </a:cubicBezTo>
                  <a:lnTo>
                    <a:pt x="110" y="76"/>
                  </a:ln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26" name="Freeform 175"/>
            <p:cNvSpPr>
              <a:spLocks/>
            </p:cNvSpPr>
            <p:nvPr/>
          </p:nvSpPr>
          <p:spPr bwMode="auto">
            <a:xfrm>
              <a:off x="2396907" y="-3194389"/>
              <a:ext cx="84137" cy="66675"/>
            </a:xfrm>
            <a:custGeom>
              <a:avLst/>
              <a:gdLst>
                <a:gd name="T0" fmla="*/ 112 w 112"/>
                <a:gd name="T1" fmla="*/ 79 h 91"/>
                <a:gd name="T2" fmla="*/ 100 w 112"/>
                <a:gd name="T3" fmla="*/ 91 h 91"/>
                <a:gd name="T4" fmla="*/ 11 w 112"/>
                <a:gd name="T5" fmla="*/ 91 h 91"/>
                <a:gd name="T6" fmla="*/ 0 w 112"/>
                <a:gd name="T7" fmla="*/ 79 h 91"/>
                <a:gd name="T8" fmla="*/ 0 w 112"/>
                <a:gd name="T9" fmla="*/ 12 h 91"/>
                <a:gd name="T10" fmla="*/ 11 w 112"/>
                <a:gd name="T11" fmla="*/ 0 h 91"/>
                <a:gd name="T12" fmla="*/ 98 w 112"/>
                <a:gd name="T13" fmla="*/ 0 h 91"/>
                <a:gd name="T14" fmla="*/ 112 w 112"/>
                <a:gd name="T15" fmla="*/ 12 h 91"/>
                <a:gd name="T16" fmla="*/ 112 w 112"/>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91">
                  <a:moveTo>
                    <a:pt x="112" y="79"/>
                  </a:moveTo>
                  <a:cubicBezTo>
                    <a:pt x="112" y="86"/>
                    <a:pt x="107" y="91"/>
                    <a:pt x="100" y="91"/>
                  </a:cubicBezTo>
                  <a:lnTo>
                    <a:pt x="11" y="91"/>
                  </a:lnTo>
                  <a:cubicBezTo>
                    <a:pt x="4" y="91"/>
                    <a:pt x="0" y="86"/>
                    <a:pt x="0" y="79"/>
                  </a:cubicBezTo>
                  <a:lnTo>
                    <a:pt x="0" y="12"/>
                  </a:lnTo>
                  <a:cubicBezTo>
                    <a:pt x="0" y="5"/>
                    <a:pt x="4" y="0"/>
                    <a:pt x="11" y="0"/>
                  </a:cubicBezTo>
                  <a:lnTo>
                    <a:pt x="98" y="0"/>
                  </a:lnTo>
                  <a:cubicBezTo>
                    <a:pt x="107" y="0"/>
                    <a:pt x="112" y="5"/>
                    <a:pt x="112" y="12"/>
                  </a:cubicBezTo>
                  <a:lnTo>
                    <a:pt x="112" y="79"/>
                  </a:ln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27" name="Freeform 176"/>
            <p:cNvSpPr>
              <a:spLocks/>
            </p:cNvSpPr>
            <p:nvPr/>
          </p:nvSpPr>
          <p:spPr bwMode="auto">
            <a:xfrm>
              <a:off x="2296894" y="-3310276"/>
              <a:ext cx="482600" cy="117475"/>
            </a:xfrm>
            <a:custGeom>
              <a:avLst/>
              <a:gdLst>
                <a:gd name="T0" fmla="*/ 640 w 651"/>
                <a:gd name="T1" fmla="*/ 0 h 157"/>
                <a:gd name="T2" fmla="*/ 12 w 651"/>
                <a:gd name="T3" fmla="*/ 0 h 157"/>
                <a:gd name="T4" fmla="*/ 0 w 651"/>
                <a:gd name="T5" fmla="*/ 12 h 157"/>
                <a:gd name="T6" fmla="*/ 0 w 651"/>
                <a:gd name="T7" fmla="*/ 145 h 157"/>
                <a:gd name="T8" fmla="*/ 12 w 651"/>
                <a:gd name="T9" fmla="*/ 157 h 157"/>
                <a:gd name="T10" fmla="*/ 79 w 651"/>
                <a:gd name="T11" fmla="*/ 157 h 157"/>
                <a:gd name="T12" fmla="*/ 91 w 651"/>
                <a:gd name="T13" fmla="*/ 145 h 157"/>
                <a:gd name="T14" fmla="*/ 91 w 651"/>
                <a:gd name="T15" fmla="*/ 89 h 157"/>
                <a:gd name="T16" fmla="*/ 561 w 651"/>
                <a:gd name="T17" fmla="*/ 89 h 157"/>
                <a:gd name="T18" fmla="*/ 561 w 651"/>
                <a:gd name="T19" fmla="*/ 145 h 157"/>
                <a:gd name="T20" fmla="*/ 574 w 651"/>
                <a:gd name="T21" fmla="*/ 157 h 157"/>
                <a:gd name="T22" fmla="*/ 638 w 651"/>
                <a:gd name="T23" fmla="*/ 157 h 157"/>
                <a:gd name="T24" fmla="*/ 650 w 651"/>
                <a:gd name="T25" fmla="*/ 145 h 157"/>
                <a:gd name="T26" fmla="*/ 650 w 651"/>
                <a:gd name="T27" fmla="*/ 12 h 157"/>
                <a:gd name="T28" fmla="*/ 640 w 65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1" h="157">
                  <a:moveTo>
                    <a:pt x="640" y="0"/>
                  </a:moveTo>
                  <a:lnTo>
                    <a:pt x="12" y="0"/>
                  </a:lnTo>
                  <a:cubicBezTo>
                    <a:pt x="5" y="0"/>
                    <a:pt x="0" y="5"/>
                    <a:pt x="0" y="12"/>
                  </a:cubicBezTo>
                  <a:lnTo>
                    <a:pt x="0" y="145"/>
                  </a:lnTo>
                  <a:cubicBezTo>
                    <a:pt x="0" y="152"/>
                    <a:pt x="5" y="157"/>
                    <a:pt x="12" y="157"/>
                  </a:cubicBezTo>
                  <a:lnTo>
                    <a:pt x="79" y="157"/>
                  </a:lnTo>
                  <a:cubicBezTo>
                    <a:pt x="86" y="157"/>
                    <a:pt x="91" y="152"/>
                    <a:pt x="91" y="145"/>
                  </a:cubicBezTo>
                  <a:lnTo>
                    <a:pt x="91" y="89"/>
                  </a:lnTo>
                  <a:lnTo>
                    <a:pt x="561" y="89"/>
                  </a:lnTo>
                  <a:lnTo>
                    <a:pt x="561" y="145"/>
                  </a:lnTo>
                  <a:cubicBezTo>
                    <a:pt x="561" y="152"/>
                    <a:pt x="566" y="157"/>
                    <a:pt x="574" y="157"/>
                  </a:cubicBezTo>
                  <a:lnTo>
                    <a:pt x="638" y="157"/>
                  </a:lnTo>
                  <a:cubicBezTo>
                    <a:pt x="645" y="157"/>
                    <a:pt x="650" y="152"/>
                    <a:pt x="650" y="145"/>
                  </a:cubicBezTo>
                  <a:lnTo>
                    <a:pt x="650" y="12"/>
                  </a:lnTo>
                  <a:cubicBezTo>
                    <a:pt x="651" y="5"/>
                    <a:pt x="647" y="0"/>
                    <a:pt x="640" y="0"/>
                  </a:cubicBez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28" name="Freeform 177"/>
            <p:cNvSpPr>
              <a:spLocks/>
            </p:cNvSpPr>
            <p:nvPr/>
          </p:nvSpPr>
          <p:spPr bwMode="auto">
            <a:xfrm>
              <a:off x="2300069" y="-2927689"/>
              <a:ext cx="481012" cy="115888"/>
            </a:xfrm>
            <a:custGeom>
              <a:avLst/>
              <a:gdLst>
                <a:gd name="T0" fmla="*/ 636 w 649"/>
                <a:gd name="T1" fmla="*/ 2 h 157"/>
                <a:gd name="T2" fmla="*/ 572 w 649"/>
                <a:gd name="T3" fmla="*/ 2 h 157"/>
                <a:gd name="T4" fmla="*/ 560 w 649"/>
                <a:gd name="T5" fmla="*/ 14 h 157"/>
                <a:gd name="T6" fmla="*/ 560 w 649"/>
                <a:gd name="T7" fmla="*/ 68 h 157"/>
                <a:gd name="T8" fmla="*/ 89 w 649"/>
                <a:gd name="T9" fmla="*/ 68 h 157"/>
                <a:gd name="T10" fmla="*/ 89 w 649"/>
                <a:gd name="T11" fmla="*/ 12 h 157"/>
                <a:gd name="T12" fmla="*/ 75 w 649"/>
                <a:gd name="T13" fmla="*/ 0 h 157"/>
                <a:gd name="T14" fmla="*/ 11 w 649"/>
                <a:gd name="T15" fmla="*/ 0 h 157"/>
                <a:gd name="T16" fmla="*/ 0 w 649"/>
                <a:gd name="T17" fmla="*/ 14 h 157"/>
                <a:gd name="T18" fmla="*/ 0 w 649"/>
                <a:gd name="T19" fmla="*/ 145 h 157"/>
                <a:gd name="T20" fmla="*/ 11 w 649"/>
                <a:gd name="T21" fmla="*/ 157 h 157"/>
                <a:gd name="T22" fmla="*/ 638 w 649"/>
                <a:gd name="T23" fmla="*/ 157 h 157"/>
                <a:gd name="T24" fmla="*/ 649 w 649"/>
                <a:gd name="T25" fmla="*/ 145 h 157"/>
                <a:gd name="T26" fmla="*/ 649 w 649"/>
                <a:gd name="T27" fmla="*/ 14 h 157"/>
                <a:gd name="T28" fmla="*/ 636 w 649"/>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9" h="157">
                  <a:moveTo>
                    <a:pt x="636" y="2"/>
                  </a:moveTo>
                  <a:lnTo>
                    <a:pt x="572" y="2"/>
                  </a:lnTo>
                  <a:cubicBezTo>
                    <a:pt x="565" y="2"/>
                    <a:pt x="560" y="7"/>
                    <a:pt x="560" y="14"/>
                  </a:cubicBezTo>
                  <a:lnTo>
                    <a:pt x="560" y="68"/>
                  </a:lnTo>
                  <a:lnTo>
                    <a:pt x="89" y="68"/>
                  </a:lnTo>
                  <a:lnTo>
                    <a:pt x="89" y="12"/>
                  </a:lnTo>
                  <a:cubicBezTo>
                    <a:pt x="89" y="5"/>
                    <a:pt x="84" y="0"/>
                    <a:pt x="75" y="0"/>
                  </a:cubicBezTo>
                  <a:lnTo>
                    <a:pt x="11" y="0"/>
                  </a:lnTo>
                  <a:cubicBezTo>
                    <a:pt x="5" y="0"/>
                    <a:pt x="0" y="5"/>
                    <a:pt x="0" y="14"/>
                  </a:cubicBezTo>
                  <a:lnTo>
                    <a:pt x="0" y="145"/>
                  </a:lnTo>
                  <a:cubicBezTo>
                    <a:pt x="0" y="152"/>
                    <a:pt x="5" y="157"/>
                    <a:pt x="11" y="157"/>
                  </a:cubicBezTo>
                  <a:lnTo>
                    <a:pt x="638" y="157"/>
                  </a:lnTo>
                  <a:cubicBezTo>
                    <a:pt x="644" y="157"/>
                    <a:pt x="649" y="152"/>
                    <a:pt x="649" y="145"/>
                  </a:cubicBezTo>
                  <a:lnTo>
                    <a:pt x="649" y="14"/>
                  </a:lnTo>
                  <a:cubicBezTo>
                    <a:pt x="647" y="7"/>
                    <a:pt x="643" y="2"/>
                    <a:pt x="636" y="2"/>
                  </a:cubicBez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29" name="Freeform 178"/>
            <p:cNvSpPr>
              <a:spLocks/>
            </p:cNvSpPr>
            <p:nvPr/>
          </p:nvSpPr>
          <p:spPr bwMode="auto">
            <a:xfrm>
              <a:off x="2398494" y="-3092789"/>
              <a:ext cx="82550" cy="65088"/>
            </a:xfrm>
            <a:custGeom>
              <a:avLst/>
              <a:gdLst>
                <a:gd name="T0" fmla="*/ 111 w 111"/>
                <a:gd name="T1" fmla="*/ 76 h 87"/>
                <a:gd name="T2" fmla="*/ 99 w 111"/>
                <a:gd name="T3" fmla="*/ 87 h 87"/>
                <a:gd name="T4" fmla="*/ 12 w 111"/>
                <a:gd name="T5" fmla="*/ 87 h 87"/>
                <a:gd name="T6" fmla="*/ 0 w 111"/>
                <a:gd name="T7" fmla="*/ 76 h 87"/>
                <a:gd name="T8" fmla="*/ 0 w 111"/>
                <a:gd name="T9" fmla="*/ 11 h 87"/>
                <a:gd name="T10" fmla="*/ 12 w 111"/>
                <a:gd name="T11" fmla="*/ 0 h 87"/>
                <a:gd name="T12" fmla="*/ 99 w 111"/>
                <a:gd name="T13" fmla="*/ 0 h 87"/>
                <a:gd name="T14" fmla="*/ 111 w 111"/>
                <a:gd name="T15" fmla="*/ 11 h 87"/>
                <a:gd name="T16" fmla="*/ 111 w 111"/>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87">
                  <a:moveTo>
                    <a:pt x="111" y="76"/>
                  </a:moveTo>
                  <a:cubicBezTo>
                    <a:pt x="111" y="82"/>
                    <a:pt x="106" y="87"/>
                    <a:pt x="99" y="87"/>
                  </a:cubicBezTo>
                  <a:lnTo>
                    <a:pt x="12" y="87"/>
                  </a:lnTo>
                  <a:cubicBezTo>
                    <a:pt x="5" y="87"/>
                    <a:pt x="0" y="82"/>
                    <a:pt x="0" y="76"/>
                  </a:cubicBezTo>
                  <a:lnTo>
                    <a:pt x="0" y="11"/>
                  </a:lnTo>
                  <a:cubicBezTo>
                    <a:pt x="0" y="5"/>
                    <a:pt x="5" y="0"/>
                    <a:pt x="12" y="0"/>
                  </a:cubicBezTo>
                  <a:lnTo>
                    <a:pt x="99" y="0"/>
                  </a:lnTo>
                  <a:cubicBezTo>
                    <a:pt x="106" y="0"/>
                    <a:pt x="111" y="5"/>
                    <a:pt x="111" y="11"/>
                  </a:cubicBezTo>
                  <a:lnTo>
                    <a:pt x="111" y="76"/>
                  </a:ln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30" name="Freeform 179"/>
            <p:cNvSpPr>
              <a:spLocks/>
            </p:cNvSpPr>
            <p:nvPr/>
          </p:nvSpPr>
          <p:spPr bwMode="auto">
            <a:xfrm>
              <a:off x="2396907" y="-2992776"/>
              <a:ext cx="82550" cy="65088"/>
            </a:xfrm>
            <a:custGeom>
              <a:avLst/>
              <a:gdLst>
                <a:gd name="T0" fmla="*/ 110 w 110"/>
                <a:gd name="T1" fmla="*/ 76 h 87"/>
                <a:gd name="T2" fmla="*/ 98 w 110"/>
                <a:gd name="T3" fmla="*/ 87 h 87"/>
                <a:gd name="T4" fmla="*/ 11 w 110"/>
                <a:gd name="T5" fmla="*/ 87 h 87"/>
                <a:gd name="T6" fmla="*/ 0 w 110"/>
                <a:gd name="T7" fmla="*/ 76 h 87"/>
                <a:gd name="T8" fmla="*/ 0 w 110"/>
                <a:gd name="T9" fmla="*/ 12 h 87"/>
                <a:gd name="T10" fmla="*/ 11 w 110"/>
                <a:gd name="T11" fmla="*/ 0 h 87"/>
                <a:gd name="T12" fmla="*/ 98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8" y="87"/>
                  </a:cubicBezTo>
                  <a:lnTo>
                    <a:pt x="11" y="87"/>
                  </a:lnTo>
                  <a:cubicBezTo>
                    <a:pt x="4" y="87"/>
                    <a:pt x="0" y="82"/>
                    <a:pt x="0" y="76"/>
                  </a:cubicBezTo>
                  <a:lnTo>
                    <a:pt x="0" y="12"/>
                  </a:lnTo>
                  <a:cubicBezTo>
                    <a:pt x="0" y="5"/>
                    <a:pt x="4" y="0"/>
                    <a:pt x="11" y="0"/>
                  </a:cubicBezTo>
                  <a:lnTo>
                    <a:pt x="98" y="0"/>
                  </a:lnTo>
                  <a:cubicBezTo>
                    <a:pt x="105" y="0"/>
                    <a:pt x="110" y="5"/>
                    <a:pt x="110" y="12"/>
                  </a:cubicBezTo>
                  <a:lnTo>
                    <a:pt x="110" y="76"/>
                  </a:ln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sp>
        <p:nvSpPr>
          <p:cNvPr id="31" name="Rectangle 180"/>
          <p:cNvSpPr>
            <a:spLocks noChangeArrowheads="1"/>
          </p:cNvSpPr>
          <p:nvPr/>
        </p:nvSpPr>
        <p:spPr bwMode="auto">
          <a:xfrm>
            <a:off x="4235519" y="4011389"/>
            <a:ext cx="512961" cy="13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28320">
              <a:defRPr/>
            </a:pPr>
            <a:r>
              <a:rPr lang="en-US" altLang="en-US" sz="876" dirty="0">
                <a:solidFill>
                  <a:schemeClr val="bg1"/>
                </a:solidFill>
                <a:latin typeface="Segoe UI" panose="020B0502040204020203" pitchFamily="34" charset="0"/>
              </a:rPr>
              <a:t>Event Hub</a:t>
            </a:r>
            <a:endParaRPr lang="en-US" altLang="en-US" sz="1434" dirty="0">
              <a:solidFill>
                <a:schemeClr val="bg1"/>
              </a:solidFill>
            </a:endParaRPr>
          </a:p>
        </p:txBody>
      </p:sp>
      <p:sp>
        <p:nvSpPr>
          <p:cNvPr id="32" name="Line 181"/>
          <p:cNvSpPr>
            <a:spLocks noChangeShapeType="1"/>
          </p:cNvSpPr>
          <p:nvPr/>
        </p:nvSpPr>
        <p:spPr bwMode="auto">
          <a:xfrm>
            <a:off x="2962180" y="3809071"/>
            <a:ext cx="303477"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33" name="Freeform 182"/>
          <p:cNvSpPr>
            <a:spLocks/>
          </p:cNvSpPr>
          <p:nvPr/>
        </p:nvSpPr>
        <p:spPr bwMode="auto">
          <a:xfrm>
            <a:off x="3240368" y="3758491"/>
            <a:ext cx="102423" cy="101159"/>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0000"/>
            </a:solid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34" name="Line 183"/>
          <p:cNvSpPr>
            <a:spLocks noChangeShapeType="1"/>
          </p:cNvSpPr>
          <p:nvPr/>
        </p:nvSpPr>
        <p:spPr bwMode="auto">
          <a:xfrm>
            <a:off x="4688206" y="3809071"/>
            <a:ext cx="366702"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35" name="Freeform 184"/>
          <p:cNvSpPr>
            <a:spLocks/>
          </p:cNvSpPr>
          <p:nvPr/>
        </p:nvSpPr>
        <p:spPr bwMode="auto">
          <a:xfrm>
            <a:off x="5030882" y="3758491"/>
            <a:ext cx="101159" cy="101159"/>
          </a:xfrm>
          <a:custGeom>
            <a:avLst/>
            <a:gdLst>
              <a:gd name="T0" fmla="*/ 171 w 171"/>
              <a:gd name="T1" fmla="*/ 86 h 171"/>
              <a:gd name="T2" fmla="*/ 0 w 171"/>
              <a:gd name="T3" fmla="*/ 171 h 171"/>
              <a:gd name="T4" fmla="*/ 0 w 171"/>
              <a:gd name="T5" fmla="*/ 0 h 171"/>
              <a:gd name="T6" fmla="*/ 171 w 171"/>
              <a:gd name="T7" fmla="*/ 86 h 171"/>
            </a:gdLst>
            <a:ahLst/>
            <a:cxnLst>
              <a:cxn ang="0">
                <a:pos x="T0" y="T1"/>
              </a:cxn>
              <a:cxn ang="0">
                <a:pos x="T2" y="T3"/>
              </a:cxn>
              <a:cxn ang="0">
                <a:pos x="T4" y="T5"/>
              </a:cxn>
              <a:cxn ang="0">
                <a:pos x="T6" y="T7"/>
              </a:cxn>
            </a:cxnLst>
            <a:rect l="0" t="0" r="r" b="b"/>
            <a:pathLst>
              <a:path w="171" h="171">
                <a:moveTo>
                  <a:pt x="171" y="86"/>
                </a:moveTo>
                <a:lnTo>
                  <a:pt x="0" y="171"/>
                </a:lnTo>
                <a:cubicBezTo>
                  <a:pt x="27" y="117"/>
                  <a:pt x="27" y="54"/>
                  <a:pt x="0" y="0"/>
                </a:cubicBezTo>
                <a:lnTo>
                  <a:pt x="171" y="86"/>
                </a:lnTo>
                <a:close/>
              </a:path>
            </a:pathLst>
          </a:custGeom>
          <a:solidFill>
            <a:srgbClr val="0070C0"/>
          </a:solidFill>
          <a:ln w="0">
            <a:solidFill>
              <a:srgbClr val="000000"/>
            </a:solid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nvGrpSpPr>
          <p:cNvPr id="36" name="Group 36"/>
          <p:cNvGrpSpPr/>
          <p:nvPr/>
        </p:nvGrpSpPr>
        <p:grpSpPr>
          <a:xfrm>
            <a:off x="4312653" y="2941632"/>
            <a:ext cx="365437" cy="317387"/>
            <a:chOff x="2317532" y="-4150064"/>
            <a:chExt cx="458787" cy="398463"/>
          </a:xfrm>
          <a:solidFill>
            <a:schemeClr val="bg1"/>
          </a:solidFill>
        </p:grpSpPr>
        <p:sp>
          <p:nvSpPr>
            <p:cNvPr id="37"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38"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39"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40"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sp>
        <p:nvSpPr>
          <p:cNvPr id="41" name="Rectangle 189"/>
          <p:cNvSpPr>
            <a:spLocks noChangeArrowheads="1"/>
          </p:cNvSpPr>
          <p:nvPr/>
        </p:nvSpPr>
        <p:spPr bwMode="auto">
          <a:xfrm>
            <a:off x="4152063" y="3271664"/>
            <a:ext cx="687689" cy="13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28320">
              <a:defRPr/>
            </a:pPr>
            <a:r>
              <a:rPr lang="en-US" altLang="en-US" sz="876">
                <a:solidFill>
                  <a:schemeClr val="bg1"/>
                </a:solidFill>
                <a:latin typeface="Segoe UI" panose="020B0502040204020203" pitchFamily="34" charset="0"/>
              </a:rPr>
              <a:t>Storage blobs</a:t>
            </a:r>
            <a:endParaRPr lang="en-US" altLang="en-US" sz="1434">
              <a:solidFill>
                <a:schemeClr val="bg1"/>
              </a:solidFill>
            </a:endParaRPr>
          </a:p>
        </p:txBody>
      </p:sp>
      <p:sp>
        <p:nvSpPr>
          <p:cNvPr id="42" name="Freeform 190"/>
          <p:cNvSpPr>
            <a:spLocks noEditPoints="1"/>
          </p:cNvSpPr>
          <p:nvPr/>
        </p:nvSpPr>
        <p:spPr bwMode="auto">
          <a:xfrm>
            <a:off x="6004538" y="2937839"/>
            <a:ext cx="247840" cy="323709"/>
          </a:xfrm>
          <a:custGeom>
            <a:avLst/>
            <a:gdLst>
              <a:gd name="T0" fmla="*/ 210 w 421"/>
              <a:gd name="T1" fmla="*/ 0 h 547"/>
              <a:gd name="T2" fmla="*/ 0 w 421"/>
              <a:gd name="T3" fmla="*/ 81 h 547"/>
              <a:gd name="T4" fmla="*/ 0 w 421"/>
              <a:gd name="T5" fmla="*/ 465 h 547"/>
              <a:gd name="T6" fmla="*/ 210 w 421"/>
              <a:gd name="T7" fmla="*/ 547 h 547"/>
              <a:gd name="T8" fmla="*/ 421 w 421"/>
              <a:gd name="T9" fmla="*/ 466 h 547"/>
              <a:gd name="T10" fmla="*/ 421 w 421"/>
              <a:gd name="T11" fmla="*/ 83 h 547"/>
              <a:gd name="T12" fmla="*/ 210 w 421"/>
              <a:gd name="T13" fmla="*/ 0 h 547"/>
              <a:gd name="T14" fmla="*/ 4 w 421"/>
              <a:gd name="T15" fmla="*/ 482 h 547"/>
              <a:gd name="T16" fmla="*/ 4 w 421"/>
              <a:gd name="T17" fmla="*/ 477 h 547"/>
              <a:gd name="T18" fmla="*/ 4 w 421"/>
              <a:gd name="T19" fmla="*/ 482 h 547"/>
              <a:gd name="T20" fmla="*/ 149 w 421"/>
              <a:gd name="T21" fmla="*/ 243 h 547"/>
              <a:gd name="T22" fmla="*/ 129 w 421"/>
              <a:gd name="T23" fmla="*/ 254 h 547"/>
              <a:gd name="T24" fmla="*/ 129 w 421"/>
              <a:gd name="T25" fmla="*/ 284 h 547"/>
              <a:gd name="T26" fmla="*/ 110 w 421"/>
              <a:gd name="T27" fmla="*/ 324 h 547"/>
              <a:gd name="T28" fmla="*/ 110 w 421"/>
              <a:gd name="T29" fmla="*/ 326 h 547"/>
              <a:gd name="T30" fmla="*/ 129 w 421"/>
              <a:gd name="T31" fmla="*/ 376 h 547"/>
              <a:gd name="T32" fmla="*/ 129 w 421"/>
              <a:gd name="T33" fmla="*/ 410 h 547"/>
              <a:gd name="T34" fmla="*/ 134 w 421"/>
              <a:gd name="T35" fmla="*/ 426 h 547"/>
              <a:gd name="T36" fmla="*/ 149 w 421"/>
              <a:gd name="T37" fmla="*/ 430 h 547"/>
              <a:gd name="T38" fmla="*/ 149 w 421"/>
              <a:gd name="T39" fmla="*/ 460 h 547"/>
              <a:gd name="T40" fmla="*/ 103 w 421"/>
              <a:gd name="T41" fmla="*/ 448 h 547"/>
              <a:gd name="T42" fmla="*/ 89 w 421"/>
              <a:gd name="T43" fmla="*/ 402 h 547"/>
              <a:gd name="T44" fmla="*/ 89 w 421"/>
              <a:gd name="T45" fmla="*/ 365 h 547"/>
              <a:gd name="T46" fmla="*/ 68 w 421"/>
              <a:gd name="T47" fmla="*/ 345 h 547"/>
              <a:gd name="T48" fmla="*/ 68 w 421"/>
              <a:gd name="T49" fmla="*/ 306 h 547"/>
              <a:gd name="T50" fmla="*/ 89 w 421"/>
              <a:gd name="T51" fmla="*/ 289 h 547"/>
              <a:gd name="T52" fmla="*/ 89 w 421"/>
              <a:gd name="T53" fmla="*/ 259 h 547"/>
              <a:gd name="T54" fmla="*/ 103 w 421"/>
              <a:gd name="T55" fmla="*/ 222 h 547"/>
              <a:gd name="T56" fmla="*/ 149 w 421"/>
              <a:gd name="T57" fmla="*/ 211 h 547"/>
              <a:gd name="T58" fmla="*/ 149 w 421"/>
              <a:gd name="T59" fmla="*/ 243 h 547"/>
              <a:gd name="T60" fmla="*/ 357 w 421"/>
              <a:gd name="T61" fmla="*/ 315 h 547"/>
              <a:gd name="T62" fmla="*/ 357 w 421"/>
              <a:gd name="T63" fmla="*/ 346 h 547"/>
              <a:gd name="T64" fmla="*/ 336 w 421"/>
              <a:gd name="T65" fmla="*/ 366 h 547"/>
              <a:gd name="T66" fmla="*/ 336 w 421"/>
              <a:gd name="T67" fmla="*/ 402 h 547"/>
              <a:gd name="T68" fmla="*/ 322 w 421"/>
              <a:gd name="T69" fmla="*/ 449 h 547"/>
              <a:gd name="T70" fmla="*/ 274 w 421"/>
              <a:gd name="T71" fmla="*/ 462 h 547"/>
              <a:gd name="T72" fmla="*/ 274 w 421"/>
              <a:gd name="T73" fmla="*/ 432 h 547"/>
              <a:gd name="T74" fmla="*/ 290 w 421"/>
              <a:gd name="T75" fmla="*/ 427 h 547"/>
              <a:gd name="T76" fmla="*/ 294 w 421"/>
              <a:gd name="T77" fmla="*/ 412 h 547"/>
              <a:gd name="T78" fmla="*/ 294 w 421"/>
              <a:gd name="T79" fmla="*/ 377 h 547"/>
              <a:gd name="T80" fmla="*/ 315 w 421"/>
              <a:gd name="T81" fmla="*/ 328 h 547"/>
              <a:gd name="T82" fmla="*/ 315 w 421"/>
              <a:gd name="T83" fmla="*/ 326 h 547"/>
              <a:gd name="T84" fmla="*/ 294 w 421"/>
              <a:gd name="T85" fmla="*/ 284 h 547"/>
              <a:gd name="T86" fmla="*/ 294 w 421"/>
              <a:gd name="T87" fmla="*/ 256 h 547"/>
              <a:gd name="T88" fmla="*/ 274 w 421"/>
              <a:gd name="T89" fmla="*/ 245 h 547"/>
              <a:gd name="T90" fmla="*/ 274 w 421"/>
              <a:gd name="T91" fmla="*/ 212 h 547"/>
              <a:gd name="T92" fmla="*/ 321 w 421"/>
              <a:gd name="T93" fmla="*/ 223 h 547"/>
              <a:gd name="T94" fmla="*/ 336 w 421"/>
              <a:gd name="T95" fmla="*/ 261 h 547"/>
              <a:gd name="T96" fmla="*/ 336 w 421"/>
              <a:gd name="T97" fmla="*/ 290 h 547"/>
              <a:gd name="T98" fmla="*/ 357 w 421"/>
              <a:gd name="T99" fmla="*/ 306 h 547"/>
              <a:gd name="T100" fmla="*/ 357 w 421"/>
              <a:gd name="T101" fmla="*/ 315 h 547"/>
              <a:gd name="T102" fmla="*/ 210 w 421"/>
              <a:gd name="T103" fmla="*/ 119 h 547"/>
              <a:gd name="T104" fmla="*/ 61 w 421"/>
              <a:gd name="T105" fmla="*/ 74 h 547"/>
              <a:gd name="T106" fmla="*/ 210 w 421"/>
              <a:gd name="T107" fmla="*/ 28 h 547"/>
              <a:gd name="T108" fmla="*/ 360 w 421"/>
              <a:gd name="T109" fmla="*/ 74 h 547"/>
              <a:gd name="T110" fmla="*/ 210 w 421"/>
              <a:gd name="T111" fmla="*/ 11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1" h="547">
                <a:moveTo>
                  <a:pt x="210" y="0"/>
                </a:moveTo>
                <a:cubicBezTo>
                  <a:pt x="93" y="0"/>
                  <a:pt x="0" y="39"/>
                  <a:pt x="0" y="81"/>
                </a:cubicBezTo>
                <a:lnTo>
                  <a:pt x="0" y="465"/>
                </a:lnTo>
                <a:cubicBezTo>
                  <a:pt x="0" y="507"/>
                  <a:pt x="95" y="547"/>
                  <a:pt x="210" y="547"/>
                </a:cubicBezTo>
                <a:cubicBezTo>
                  <a:pt x="327" y="547"/>
                  <a:pt x="421" y="510"/>
                  <a:pt x="421" y="466"/>
                </a:cubicBezTo>
                <a:lnTo>
                  <a:pt x="421" y="83"/>
                </a:lnTo>
                <a:cubicBezTo>
                  <a:pt x="421" y="41"/>
                  <a:pt x="325" y="0"/>
                  <a:pt x="210" y="0"/>
                </a:cubicBezTo>
                <a:close/>
                <a:moveTo>
                  <a:pt x="4" y="482"/>
                </a:moveTo>
                <a:lnTo>
                  <a:pt x="4" y="477"/>
                </a:lnTo>
                <a:cubicBezTo>
                  <a:pt x="4" y="479"/>
                  <a:pt x="4" y="480"/>
                  <a:pt x="4" y="482"/>
                </a:cubicBezTo>
                <a:close/>
                <a:moveTo>
                  <a:pt x="149" y="243"/>
                </a:moveTo>
                <a:cubicBezTo>
                  <a:pt x="135" y="243"/>
                  <a:pt x="129" y="239"/>
                  <a:pt x="129" y="254"/>
                </a:cubicBezTo>
                <a:lnTo>
                  <a:pt x="129" y="284"/>
                </a:lnTo>
                <a:cubicBezTo>
                  <a:pt x="129" y="306"/>
                  <a:pt x="126" y="320"/>
                  <a:pt x="110" y="324"/>
                </a:cubicBezTo>
                <a:lnTo>
                  <a:pt x="110" y="326"/>
                </a:lnTo>
                <a:cubicBezTo>
                  <a:pt x="126" y="332"/>
                  <a:pt x="129" y="349"/>
                  <a:pt x="129" y="376"/>
                </a:cubicBezTo>
                <a:lnTo>
                  <a:pt x="129" y="410"/>
                </a:lnTo>
                <a:cubicBezTo>
                  <a:pt x="129" y="421"/>
                  <a:pt x="131" y="421"/>
                  <a:pt x="134" y="426"/>
                </a:cubicBezTo>
                <a:cubicBezTo>
                  <a:pt x="137" y="430"/>
                  <a:pt x="142" y="430"/>
                  <a:pt x="149" y="430"/>
                </a:cubicBezTo>
                <a:lnTo>
                  <a:pt x="149" y="460"/>
                </a:lnTo>
                <a:cubicBezTo>
                  <a:pt x="128" y="460"/>
                  <a:pt x="112" y="455"/>
                  <a:pt x="103" y="448"/>
                </a:cubicBezTo>
                <a:cubicBezTo>
                  <a:pt x="93" y="440"/>
                  <a:pt x="89" y="424"/>
                  <a:pt x="89" y="402"/>
                </a:cubicBezTo>
                <a:lnTo>
                  <a:pt x="89" y="365"/>
                </a:lnTo>
                <a:cubicBezTo>
                  <a:pt x="89" y="345"/>
                  <a:pt x="81" y="345"/>
                  <a:pt x="68" y="345"/>
                </a:cubicBezTo>
                <a:lnTo>
                  <a:pt x="68" y="306"/>
                </a:lnTo>
                <a:cubicBezTo>
                  <a:pt x="82" y="306"/>
                  <a:pt x="89" y="306"/>
                  <a:pt x="89" y="289"/>
                </a:cubicBezTo>
                <a:lnTo>
                  <a:pt x="89" y="259"/>
                </a:lnTo>
                <a:cubicBezTo>
                  <a:pt x="89" y="240"/>
                  <a:pt x="93" y="228"/>
                  <a:pt x="103" y="222"/>
                </a:cubicBezTo>
                <a:cubicBezTo>
                  <a:pt x="112" y="214"/>
                  <a:pt x="128" y="211"/>
                  <a:pt x="149" y="211"/>
                </a:cubicBezTo>
                <a:lnTo>
                  <a:pt x="149" y="243"/>
                </a:lnTo>
                <a:close/>
                <a:moveTo>
                  <a:pt x="357" y="315"/>
                </a:moveTo>
                <a:lnTo>
                  <a:pt x="357" y="346"/>
                </a:lnTo>
                <a:cubicBezTo>
                  <a:pt x="343" y="346"/>
                  <a:pt x="336" y="346"/>
                  <a:pt x="336" y="366"/>
                </a:cubicBezTo>
                <a:lnTo>
                  <a:pt x="336" y="402"/>
                </a:lnTo>
                <a:cubicBezTo>
                  <a:pt x="336" y="424"/>
                  <a:pt x="332" y="440"/>
                  <a:pt x="322" y="449"/>
                </a:cubicBezTo>
                <a:cubicBezTo>
                  <a:pt x="313" y="457"/>
                  <a:pt x="297" y="462"/>
                  <a:pt x="274" y="462"/>
                </a:cubicBezTo>
                <a:lnTo>
                  <a:pt x="274" y="432"/>
                </a:lnTo>
                <a:cubicBezTo>
                  <a:pt x="280" y="432"/>
                  <a:pt x="286" y="430"/>
                  <a:pt x="290" y="427"/>
                </a:cubicBezTo>
                <a:cubicBezTo>
                  <a:pt x="293" y="423"/>
                  <a:pt x="294" y="423"/>
                  <a:pt x="294" y="412"/>
                </a:cubicBezTo>
                <a:lnTo>
                  <a:pt x="294" y="377"/>
                </a:lnTo>
                <a:cubicBezTo>
                  <a:pt x="294" y="351"/>
                  <a:pt x="299" y="335"/>
                  <a:pt x="315" y="328"/>
                </a:cubicBezTo>
                <a:lnTo>
                  <a:pt x="315" y="326"/>
                </a:lnTo>
                <a:cubicBezTo>
                  <a:pt x="299" y="321"/>
                  <a:pt x="294" y="307"/>
                  <a:pt x="294" y="284"/>
                </a:cubicBezTo>
                <a:lnTo>
                  <a:pt x="294" y="256"/>
                </a:lnTo>
                <a:cubicBezTo>
                  <a:pt x="294" y="240"/>
                  <a:pt x="286" y="245"/>
                  <a:pt x="274" y="245"/>
                </a:cubicBezTo>
                <a:lnTo>
                  <a:pt x="274" y="212"/>
                </a:lnTo>
                <a:cubicBezTo>
                  <a:pt x="296" y="212"/>
                  <a:pt x="311" y="217"/>
                  <a:pt x="321" y="223"/>
                </a:cubicBezTo>
                <a:cubicBezTo>
                  <a:pt x="330" y="231"/>
                  <a:pt x="336" y="243"/>
                  <a:pt x="336" y="261"/>
                </a:cubicBezTo>
                <a:lnTo>
                  <a:pt x="336" y="290"/>
                </a:lnTo>
                <a:cubicBezTo>
                  <a:pt x="336" y="307"/>
                  <a:pt x="343" y="306"/>
                  <a:pt x="357" y="306"/>
                </a:cubicBezTo>
                <a:lnTo>
                  <a:pt x="357" y="315"/>
                </a:lnTo>
                <a:close/>
                <a:moveTo>
                  <a:pt x="210" y="119"/>
                </a:moveTo>
                <a:cubicBezTo>
                  <a:pt x="128" y="119"/>
                  <a:pt x="61" y="98"/>
                  <a:pt x="61" y="74"/>
                </a:cubicBezTo>
                <a:cubicBezTo>
                  <a:pt x="61" y="49"/>
                  <a:pt x="128" y="28"/>
                  <a:pt x="210" y="28"/>
                </a:cubicBezTo>
                <a:cubicBezTo>
                  <a:pt x="293" y="28"/>
                  <a:pt x="360" y="49"/>
                  <a:pt x="360" y="74"/>
                </a:cubicBezTo>
                <a:cubicBezTo>
                  <a:pt x="360" y="100"/>
                  <a:pt x="293" y="119"/>
                  <a:pt x="210" y="119"/>
                </a:cubicBezTo>
                <a:close/>
              </a:path>
            </a:pathLst>
          </a:custGeom>
          <a:solidFill>
            <a:schemeClr val="bg1"/>
          </a:solid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43" name="Rectangle 191"/>
          <p:cNvSpPr>
            <a:spLocks noChangeArrowheads="1"/>
          </p:cNvSpPr>
          <p:nvPr/>
        </p:nvSpPr>
        <p:spPr bwMode="auto">
          <a:xfrm>
            <a:off x="5814865" y="3256490"/>
            <a:ext cx="660437" cy="13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28320">
              <a:defRPr/>
            </a:pPr>
            <a:r>
              <a:rPr lang="en-US" altLang="en-US" sz="876">
                <a:solidFill>
                  <a:schemeClr val="bg1"/>
                </a:solidFill>
                <a:latin typeface="Segoe UI" panose="020B0502040204020203" pitchFamily="34" charset="0"/>
              </a:rPr>
              <a:t>DocumentDB</a:t>
            </a:r>
            <a:endParaRPr lang="en-US" altLang="en-US" sz="1434">
              <a:solidFill>
                <a:schemeClr val="bg1"/>
              </a:solidFill>
            </a:endParaRPr>
          </a:p>
        </p:txBody>
      </p:sp>
      <p:sp>
        <p:nvSpPr>
          <p:cNvPr id="44" name="Freeform 192"/>
          <p:cNvSpPr>
            <a:spLocks/>
          </p:cNvSpPr>
          <p:nvPr/>
        </p:nvSpPr>
        <p:spPr bwMode="auto">
          <a:xfrm>
            <a:off x="5501272" y="3490420"/>
            <a:ext cx="627186" cy="299684"/>
          </a:xfrm>
          <a:custGeom>
            <a:avLst/>
            <a:gdLst>
              <a:gd name="T0" fmla="*/ 0 w 496"/>
              <a:gd name="T1" fmla="*/ 237 h 237"/>
              <a:gd name="T2" fmla="*/ 496 w 496"/>
              <a:gd name="T3" fmla="*/ 237 h 237"/>
              <a:gd name="T4" fmla="*/ 496 w 496"/>
              <a:gd name="T5" fmla="*/ 0 h 237"/>
            </a:gdLst>
            <a:ahLst/>
            <a:cxnLst>
              <a:cxn ang="0">
                <a:pos x="T0" y="T1"/>
              </a:cxn>
              <a:cxn ang="0">
                <a:pos x="T2" y="T3"/>
              </a:cxn>
              <a:cxn ang="0">
                <a:pos x="T4" y="T5"/>
              </a:cxn>
            </a:cxnLst>
            <a:rect l="0" t="0" r="r" b="b"/>
            <a:pathLst>
              <a:path w="496" h="237">
                <a:moveTo>
                  <a:pt x="0" y="237"/>
                </a:moveTo>
                <a:lnTo>
                  <a:pt x="496" y="237"/>
                </a:lnTo>
                <a:lnTo>
                  <a:pt x="496"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45" name="Freeform 193"/>
          <p:cNvSpPr>
            <a:spLocks/>
          </p:cNvSpPr>
          <p:nvPr/>
        </p:nvSpPr>
        <p:spPr bwMode="auto">
          <a:xfrm>
            <a:off x="6077879" y="3413286"/>
            <a:ext cx="101159" cy="101159"/>
          </a:xfrm>
          <a:custGeom>
            <a:avLst/>
            <a:gdLst>
              <a:gd name="T0" fmla="*/ 86 w 172"/>
              <a:gd name="T1" fmla="*/ 0 h 171"/>
              <a:gd name="T2" fmla="*/ 172 w 172"/>
              <a:gd name="T3" fmla="*/ 171 h 171"/>
              <a:gd name="T4" fmla="*/ 0 w 172"/>
              <a:gd name="T5" fmla="*/ 171 h 171"/>
              <a:gd name="T6" fmla="*/ 86 w 172"/>
              <a:gd name="T7" fmla="*/ 0 h 171"/>
            </a:gdLst>
            <a:ahLst/>
            <a:cxnLst>
              <a:cxn ang="0">
                <a:pos x="T0" y="T1"/>
              </a:cxn>
              <a:cxn ang="0">
                <a:pos x="T2" y="T3"/>
              </a:cxn>
              <a:cxn ang="0">
                <a:pos x="T4" y="T5"/>
              </a:cxn>
              <a:cxn ang="0">
                <a:pos x="T6" y="T7"/>
              </a:cxn>
            </a:cxnLst>
            <a:rect l="0" t="0" r="r" b="b"/>
            <a:pathLst>
              <a:path w="172" h="171">
                <a:moveTo>
                  <a:pt x="86" y="0"/>
                </a:moveTo>
                <a:lnTo>
                  <a:pt x="172" y="171"/>
                </a:lnTo>
                <a:cubicBezTo>
                  <a:pt x="118" y="144"/>
                  <a:pt x="54" y="144"/>
                  <a:pt x="0" y="171"/>
                </a:cubicBezTo>
                <a:lnTo>
                  <a:pt x="86" y="0"/>
                </a:lnTo>
                <a:close/>
              </a:path>
            </a:pathLst>
          </a:custGeom>
          <a:solidFill>
            <a:srgbClr val="0070C0"/>
          </a:solidFill>
          <a:ln w="0">
            <a:solidFill>
              <a:srgbClr val="000000"/>
            </a:solid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46" name="Freeform 194"/>
          <p:cNvSpPr>
            <a:spLocks/>
          </p:cNvSpPr>
          <p:nvPr/>
        </p:nvSpPr>
        <p:spPr bwMode="auto">
          <a:xfrm>
            <a:off x="3604540" y="3100958"/>
            <a:ext cx="615805" cy="509589"/>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47" name="Freeform 195"/>
          <p:cNvSpPr>
            <a:spLocks/>
          </p:cNvSpPr>
          <p:nvPr/>
        </p:nvSpPr>
        <p:spPr bwMode="auto">
          <a:xfrm>
            <a:off x="4195056" y="3049114"/>
            <a:ext cx="102423" cy="102424"/>
          </a:xfrm>
          <a:custGeom>
            <a:avLst/>
            <a:gdLst>
              <a:gd name="T0" fmla="*/ 172 w 172"/>
              <a:gd name="T1" fmla="*/ 86 h 172"/>
              <a:gd name="T2" fmla="*/ 0 w 172"/>
              <a:gd name="T3" fmla="*/ 172 h 172"/>
              <a:gd name="T4" fmla="*/ 0 w 172"/>
              <a:gd name="T5" fmla="*/ 0 h 172"/>
              <a:gd name="T6" fmla="*/ 172 w 172"/>
              <a:gd name="T7" fmla="*/ 86 h 172"/>
            </a:gdLst>
            <a:ahLst/>
            <a:cxnLst>
              <a:cxn ang="0">
                <a:pos x="T0" y="T1"/>
              </a:cxn>
              <a:cxn ang="0">
                <a:pos x="T2" y="T3"/>
              </a:cxn>
              <a:cxn ang="0">
                <a:pos x="T4" y="T5"/>
              </a:cxn>
              <a:cxn ang="0">
                <a:pos x="T6" y="T7"/>
              </a:cxn>
            </a:cxnLst>
            <a:rect l="0" t="0" r="r" b="b"/>
            <a:pathLst>
              <a:path w="172" h="172">
                <a:moveTo>
                  <a:pt x="172" y="86"/>
                </a:moveTo>
                <a:lnTo>
                  <a:pt x="0" y="172"/>
                </a:lnTo>
                <a:cubicBezTo>
                  <a:pt x="27" y="118"/>
                  <a:pt x="27" y="54"/>
                  <a:pt x="0" y="0"/>
                </a:cubicBezTo>
                <a:lnTo>
                  <a:pt x="172" y="86"/>
                </a:lnTo>
                <a:close/>
              </a:path>
            </a:pathLst>
          </a:custGeom>
          <a:solidFill>
            <a:srgbClr val="0070C0"/>
          </a:solidFill>
          <a:ln w="0">
            <a:solidFill>
              <a:srgbClr val="000000"/>
            </a:solid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nvGrpSpPr>
          <p:cNvPr id="48" name="Group 48"/>
          <p:cNvGrpSpPr/>
          <p:nvPr/>
        </p:nvGrpSpPr>
        <p:grpSpPr>
          <a:xfrm>
            <a:off x="5106752" y="2329620"/>
            <a:ext cx="404636" cy="359115"/>
            <a:chOff x="3314482" y="-4918414"/>
            <a:chExt cx="508000" cy="450850"/>
          </a:xfrm>
          <a:solidFill>
            <a:schemeClr val="bg1"/>
          </a:solidFill>
        </p:grpSpPr>
        <p:sp>
          <p:nvSpPr>
            <p:cNvPr id="49"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nvGrpSpPr>
            <p:cNvPr id="50" name="Group 50"/>
            <p:cNvGrpSpPr/>
            <p:nvPr/>
          </p:nvGrpSpPr>
          <p:grpSpPr>
            <a:xfrm>
              <a:off x="3395444" y="-4880314"/>
              <a:ext cx="363537" cy="342900"/>
              <a:chOff x="3395444" y="-4880314"/>
              <a:chExt cx="363537" cy="342900"/>
            </a:xfrm>
            <a:grpFill/>
          </p:grpSpPr>
          <p:sp>
            <p:nvSpPr>
              <p:cNvPr id="51"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52"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53"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54"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55"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56"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57"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58"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59"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60"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61"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62"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63"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grpSp>
      <p:sp>
        <p:nvSpPr>
          <p:cNvPr id="64" name="Rectangle 212"/>
          <p:cNvSpPr>
            <a:spLocks noChangeArrowheads="1"/>
          </p:cNvSpPr>
          <p:nvPr/>
        </p:nvSpPr>
        <p:spPr bwMode="auto">
          <a:xfrm>
            <a:off x="4936623" y="2684272"/>
            <a:ext cx="852798" cy="13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28320">
              <a:defRPr/>
            </a:pPr>
            <a:r>
              <a:rPr lang="en-US" altLang="en-US" sz="876" dirty="0">
                <a:solidFill>
                  <a:schemeClr val="bg1"/>
                </a:solidFill>
                <a:latin typeface="Segoe UI" panose="020B0502040204020203" pitchFamily="34" charset="0"/>
              </a:rPr>
              <a:t>Web/Mobile App</a:t>
            </a:r>
            <a:endParaRPr lang="en-US" altLang="en-US" sz="1434" dirty="0">
              <a:solidFill>
                <a:schemeClr val="bg1"/>
              </a:solidFill>
            </a:endParaRPr>
          </a:p>
        </p:txBody>
      </p:sp>
      <p:sp>
        <p:nvSpPr>
          <p:cNvPr id="65" name="Freeform 213"/>
          <p:cNvSpPr>
            <a:spLocks/>
          </p:cNvSpPr>
          <p:nvPr/>
        </p:nvSpPr>
        <p:spPr bwMode="auto">
          <a:xfrm>
            <a:off x="5577141" y="2509177"/>
            <a:ext cx="551317" cy="351528"/>
          </a:xfrm>
          <a:custGeom>
            <a:avLst/>
            <a:gdLst>
              <a:gd name="T0" fmla="*/ 0 w 436"/>
              <a:gd name="T1" fmla="*/ 0 h 278"/>
              <a:gd name="T2" fmla="*/ 436 w 436"/>
              <a:gd name="T3" fmla="*/ 0 h 278"/>
              <a:gd name="T4" fmla="*/ 436 w 436"/>
              <a:gd name="T5" fmla="*/ 278 h 278"/>
            </a:gdLst>
            <a:ahLst/>
            <a:cxnLst>
              <a:cxn ang="0">
                <a:pos x="T0" y="T1"/>
              </a:cxn>
              <a:cxn ang="0">
                <a:pos x="T2" y="T3"/>
              </a:cxn>
              <a:cxn ang="0">
                <a:pos x="T4" y="T5"/>
              </a:cxn>
            </a:cxnLst>
            <a:rect l="0" t="0" r="r" b="b"/>
            <a:pathLst>
              <a:path w="436" h="278">
                <a:moveTo>
                  <a:pt x="0" y="0"/>
                </a:moveTo>
                <a:lnTo>
                  <a:pt x="436" y="0"/>
                </a:lnTo>
                <a:lnTo>
                  <a:pt x="436" y="278"/>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66" name="Freeform 214"/>
          <p:cNvSpPr>
            <a:spLocks/>
          </p:cNvSpPr>
          <p:nvPr/>
        </p:nvSpPr>
        <p:spPr bwMode="auto">
          <a:xfrm>
            <a:off x="5501272" y="2458598"/>
            <a:ext cx="99894" cy="101159"/>
          </a:xfrm>
          <a:custGeom>
            <a:avLst/>
            <a:gdLst>
              <a:gd name="T0" fmla="*/ 0 w 171"/>
              <a:gd name="T1" fmla="*/ 85 h 171"/>
              <a:gd name="T2" fmla="*/ 171 w 171"/>
              <a:gd name="T3" fmla="*/ 0 h 171"/>
              <a:gd name="T4" fmla="*/ 171 w 171"/>
              <a:gd name="T5" fmla="*/ 171 h 171"/>
              <a:gd name="T6" fmla="*/ 0 w 171"/>
              <a:gd name="T7" fmla="*/ 85 h 171"/>
            </a:gdLst>
            <a:ahLst/>
            <a:cxnLst>
              <a:cxn ang="0">
                <a:pos x="T0" y="T1"/>
              </a:cxn>
              <a:cxn ang="0">
                <a:pos x="T2" y="T3"/>
              </a:cxn>
              <a:cxn ang="0">
                <a:pos x="T4" y="T5"/>
              </a:cxn>
              <a:cxn ang="0">
                <a:pos x="T6" y="T7"/>
              </a:cxn>
            </a:cxnLst>
            <a:rect l="0" t="0" r="r" b="b"/>
            <a:pathLst>
              <a:path w="171" h="171">
                <a:moveTo>
                  <a:pt x="0" y="85"/>
                </a:moveTo>
                <a:lnTo>
                  <a:pt x="171" y="0"/>
                </a:lnTo>
                <a:cubicBezTo>
                  <a:pt x="144" y="54"/>
                  <a:pt x="144" y="117"/>
                  <a:pt x="171" y="171"/>
                </a:cubicBezTo>
                <a:lnTo>
                  <a:pt x="0" y="85"/>
                </a:lnTo>
                <a:close/>
              </a:path>
            </a:pathLst>
          </a:custGeom>
          <a:solidFill>
            <a:srgbClr val="0070C0"/>
          </a:solid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67" name="Freeform 215"/>
          <p:cNvSpPr>
            <a:spLocks/>
          </p:cNvSpPr>
          <p:nvPr/>
        </p:nvSpPr>
        <p:spPr bwMode="auto">
          <a:xfrm>
            <a:off x="6077879" y="2836680"/>
            <a:ext cx="101159" cy="101159"/>
          </a:xfrm>
          <a:custGeom>
            <a:avLst/>
            <a:gdLst>
              <a:gd name="T0" fmla="*/ 86 w 172"/>
              <a:gd name="T1" fmla="*/ 171 h 171"/>
              <a:gd name="T2" fmla="*/ 0 w 172"/>
              <a:gd name="T3" fmla="*/ 0 h 171"/>
              <a:gd name="T4" fmla="*/ 172 w 172"/>
              <a:gd name="T5" fmla="*/ 0 h 171"/>
              <a:gd name="T6" fmla="*/ 86 w 172"/>
              <a:gd name="T7" fmla="*/ 171 h 171"/>
            </a:gdLst>
            <a:ahLst/>
            <a:cxnLst>
              <a:cxn ang="0">
                <a:pos x="T0" y="T1"/>
              </a:cxn>
              <a:cxn ang="0">
                <a:pos x="T2" y="T3"/>
              </a:cxn>
              <a:cxn ang="0">
                <a:pos x="T4" y="T5"/>
              </a:cxn>
              <a:cxn ang="0">
                <a:pos x="T6" y="T7"/>
              </a:cxn>
            </a:cxnLst>
            <a:rect l="0" t="0" r="r" b="b"/>
            <a:pathLst>
              <a:path w="172" h="171">
                <a:moveTo>
                  <a:pt x="86" y="171"/>
                </a:moveTo>
                <a:lnTo>
                  <a:pt x="0" y="0"/>
                </a:lnTo>
                <a:cubicBezTo>
                  <a:pt x="54" y="27"/>
                  <a:pt x="118" y="27"/>
                  <a:pt x="172" y="0"/>
                </a:cubicBezTo>
                <a:lnTo>
                  <a:pt x="86" y="171"/>
                </a:lnTo>
                <a:close/>
              </a:path>
            </a:pathLst>
          </a:custGeom>
          <a:solidFill>
            <a:srgbClr val="0070C0"/>
          </a:solidFill>
          <a:ln w="0">
            <a:solidFill>
              <a:srgbClr val="000000"/>
            </a:solid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68" name="Freeform 216"/>
          <p:cNvSpPr>
            <a:spLocks/>
          </p:cNvSpPr>
          <p:nvPr/>
        </p:nvSpPr>
        <p:spPr bwMode="auto">
          <a:xfrm>
            <a:off x="4496004" y="2509177"/>
            <a:ext cx="614541" cy="421075"/>
          </a:xfrm>
          <a:custGeom>
            <a:avLst/>
            <a:gdLst>
              <a:gd name="T0" fmla="*/ 486 w 486"/>
              <a:gd name="T1" fmla="*/ 0 h 333"/>
              <a:gd name="T2" fmla="*/ 0 w 486"/>
              <a:gd name="T3" fmla="*/ 0 h 333"/>
              <a:gd name="T4" fmla="*/ 0 w 486"/>
              <a:gd name="T5" fmla="*/ 333 h 333"/>
            </a:gdLst>
            <a:ahLst/>
            <a:cxnLst>
              <a:cxn ang="0">
                <a:pos x="T0" y="T1"/>
              </a:cxn>
              <a:cxn ang="0">
                <a:pos x="T2" y="T3"/>
              </a:cxn>
              <a:cxn ang="0">
                <a:pos x="T4" y="T5"/>
              </a:cxn>
            </a:cxnLst>
            <a:rect l="0" t="0" r="r" b="b"/>
            <a:pathLst>
              <a:path w="486" h="333">
                <a:moveTo>
                  <a:pt x="486" y="0"/>
                </a:moveTo>
                <a:lnTo>
                  <a:pt x="0" y="0"/>
                </a:lnTo>
                <a:lnTo>
                  <a:pt x="0" y="333"/>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69" name="Line 217"/>
          <p:cNvSpPr>
            <a:spLocks noChangeShapeType="1"/>
          </p:cNvSpPr>
          <p:nvPr/>
        </p:nvSpPr>
        <p:spPr bwMode="auto">
          <a:xfrm flipV="1">
            <a:off x="5309070" y="2984625"/>
            <a:ext cx="0" cy="620864"/>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70" name="Freeform 218"/>
          <p:cNvSpPr>
            <a:spLocks/>
          </p:cNvSpPr>
          <p:nvPr/>
        </p:nvSpPr>
        <p:spPr bwMode="auto">
          <a:xfrm>
            <a:off x="5258490" y="2907491"/>
            <a:ext cx="101159" cy="101159"/>
          </a:xfrm>
          <a:custGeom>
            <a:avLst/>
            <a:gdLst>
              <a:gd name="T0" fmla="*/ 86 w 172"/>
              <a:gd name="T1" fmla="*/ 0 h 172"/>
              <a:gd name="T2" fmla="*/ 172 w 172"/>
              <a:gd name="T3" fmla="*/ 172 h 172"/>
              <a:gd name="T4" fmla="*/ 0 w 172"/>
              <a:gd name="T5" fmla="*/ 172 h 172"/>
              <a:gd name="T6" fmla="*/ 86 w 172"/>
              <a:gd name="T7" fmla="*/ 0 h 172"/>
            </a:gdLst>
            <a:ahLst/>
            <a:cxnLst>
              <a:cxn ang="0">
                <a:pos x="T0" y="T1"/>
              </a:cxn>
              <a:cxn ang="0">
                <a:pos x="T2" y="T3"/>
              </a:cxn>
              <a:cxn ang="0">
                <a:pos x="T4" y="T5"/>
              </a:cxn>
              <a:cxn ang="0">
                <a:pos x="T6" y="T7"/>
              </a:cxn>
            </a:cxnLst>
            <a:rect l="0" t="0" r="r" b="b"/>
            <a:pathLst>
              <a:path w="172" h="172">
                <a:moveTo>
                  <a:pt x="86" y="0"/>
                </a:moveTo>
                <a:lnTo>
                  <a:pt x="172" y="172"/>
                </a:lnTo>
                <a:cubicBezTo>
                  <a:pt x="118" y="145"/>
                  <a:pt x="54" y="145"/>
                  <a:pt x="0" y="172"/>
                </a:cubicBezTo>
                <a:lnTo>
                  <a:pt x="86" y="0"/>
                </a:lnTo>
                <a:close/>
              </a:path>
            </a:pathLst>
          </a:custGeom>
          <a:solidFill>
            <a:srgbClr val="0070C0"/>
          </a:solidFill>
          <a:ln w="0">
            <a:solidFill>
              <a:srgbClr val="000000"/>
            </a:solid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71" name="Freeform 234"/>
          <p:cNvSpPr>
            <a:spLocks/>
          </p:cNvSpPr>
          <p:nvPr/>
        </p:nvSpPr>
        <p:spPr bwMode="auto">
          <a:xfrm>
            <a:off x="2744688" y="2509178"/>
            <a:ext cx="2365857" cy="1025500"/>
          </a:xfrm>
          <a:custGeom>
            <a:avLst/>
            <a:gdLst>
              <a:gd name="T0" fmla="*/ 1871 w 1871"/>
              <a:gd name="T1" fmla="*/ 0 h 811"/>
              <a:gd name="T2" fmla="*/ 0 w 1871"/>
              <a:gd name="T3" fmla="*/ 0 h 811"/>
              <a:gd name="T4" fmla="*/ 0 w 1871"/>
              <a:gd name="T5" fmla="*/ 811 h 811"/>
            </a:gdLst>
            <a:ahLst/>
            <a:cxnLst>
              <a:cxn ang="0">
                <a:pos x="T0" y="T1"/>
              </a:cxn>
              <a:cxn ang="0">
                <a:pos x="T2" y="T3"/>
              </a:cxn>
              <a:cxn ang="0">
                <a:pos x="T4" y="T5"/>
              </a:cxn>
            </a:cxnLst>
            <a:rect l="0" t="0" r="r" b="b"/>
            <a:pathLst>
              <a:path w="1871" h="811">
                <a:moveTo>
                  <a:pt x="1871" y="0"/>
                </a:moveTo>
                <a:lnTo>
                  <a:pt x="0" y="0"/>
                </a:lnTo>
                <a:lnTo>
                  <a:pt x="0" y="811"/>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72" name="Freeform 235"/>
          <p:cNvSpPr>
            <a:spLocks/>
          </p:cNvSpPr>
          <p:nvPr/>
        </p:nvSpPr>
        <p:spPr bwMode="auto">
          <a:xfrm>
            <a:off x="2694108" y="3509388"/>
            <a:ext cx="101159" cy="101159"/>
          </a:xfrm>
          <a:custGeom>
            <a:avLst/>
            <a:gdLst>
              <a:gd name="T0" fmla="*/ 85 w 171"/>
              <a:gd name="T1" fmla="*/ 172 h 172"/>
              <a:gd name="T2" fmla="*/ 0 w 171"/>
              <a:gd name="T3" fmla="*/ 0 h 172"/>
              <a:gd name="T4" fmla="*/ 171 w 171"/>
              <a:gd name="T5" fmla="*/ 0 h 172"/>
              <a:gd name="T6" fmla="*/ 85 w 171"/>
              <a:gd name="T7" fmla="*/ 172 h 172"/>
            </a:gdLst>
            <a:ahLst/>
            <a:cxnLst>
              <a:cxn ang="0">
                <a:pos x="T0" y="T1"/>
              </a:cxn>
              <a:cxn ang="0">
                <a:pos x="T2" y="T3"/>
              </a:cxn>
              <a:cxn ang="0">
                <a:pos x="T4" y="T5"/>
              </a:cxn>
              <a:cxn ang="0">
                <a:pos x="T6" y="T7"/>
              </a:cxn>
            </a:cxnLst>
            <a:rect l="0" t="0" r="r" b="b"/>
            <a:pathLst>
              <a:path w="171" h="172">
                <a:moveTo>
                  <a:pt x="85" y="172"/>
                </a:moveTo>
                <a:lnTo>
                  <a:pt x="0" y="0"/>
                </a:lnTo>
                <a:cubicBezTo>
                  <a:pt x="54" y="27"/>
                  <a:pt x="117" y="27"/>
                  <a:pt x="171" y="0"/>
                </a:cubicBezTo>
                <a:lnTo>
                  <a:pt x="85" y="172"/>
                </a:lnTo>
                <a:close/>
              </a:path>
            </a:pathLst>
          </a:custGeom>
          <a:solidFill>
            <a:srgbClr val="0070C0"/>
          </a:solidFill>
          <a:ln w="0">
            <a:solidFill>
              <a:srgbClr val="000000"/>
            </a:solid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nvGrpSpPr>
          <p:cNvPr id="73" name="Group 73"/>
          <p:cNvGrpSpPr/>
          <p:nvPr/>
        </p:nvGrpSpPr>
        <p:grpSpPr>
          <a:xfrm>
            <a:off x="3349114" y="3610547"/>
            <a:ext cx="510852" cy="397049"/>
            <a:chOff x="1107857" y="-3310276"/>
            <a:chExt cx="641349" cy="498475"/>
          </a:xfrm>
          <a:solidFill>
            <a:schemeClr val="bg1"/>
          </a:solidFill>
        </p:grpSpPr>
        <p:sp>
          <p:nvSpPr>
            <p:cNvPr id="74"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75"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76"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77"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sp>
        <p:nvSpPr>
          <p:cNvPr id="78" name="Rectangle 240"/>
          <p:cNvSpPr>
            <a:spLocks noChangeArrowheads="1"/>
          </p:cNvSpPr>
          <p:nvPr/>
        </p:nvSpPr>
        <p:spPr bwMode="auto">
          <a:xfrm>
            <a:off x="3194846" y="4012654"/>
            <a:ext cx="820738" cy="13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28320">
              <a:defRPr/>
            </a:pPr>
            <a:r>
              <a:rPr lang="en-US" altLang="en-US" sz="876" dirty="0">
                <a:solidFill>
                  <a:schemeClr val="bg1"/>
                </a:solidFill>
                <a:latin typeface="Segoe UI" panose="020B0502040204020203" pitchFamily="34" charset="0"/>
              </a:rPr>
              <a:t>Stream Analytics</a:t>
            </a:r>
            <a:endParaRPr lang="en-US" altLang="en-US" sz="1434" dirty="0">
              <a:solidFill>
                <a:schemeClr val="bg1"/>
              </a:solidFill>
            </a:endParaRPr>
          </a:p>
        </p:txBody>
      </p:sp>
      <p:sp>
        <p:nvSpPr>
          <p:cNvPr id="79" name="Line 241"/>
          <p:cNvSpPr>
            <a:spLocks noChangeShapeType="1"/>
          </p:cNvSpPr>
          <p:nvPr/>
        </p:nvSpPr>
        <p:spPr bwMode="auto">
          <a:xfrm>
            <a:off x="3873876" y="3809071"/>
            <a:ext cx="340147"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80" name="Freeform 242"/>
          <p:cNvSpPr>
            <a:spLocks/>
          </p:cNvSpPr>
          <p:nvPr/>
        </p:nvSpPr>
        <p:spPr bwMode="auto">
          <a:xfrm>
            <a:off x="4188734" y="3758491"/>
            <a:ext cx="102423" cy="101159"/>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0000"/>
            </a:solid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nvGrpSpPr>
          <p:cNvPr id="81" name="Group 81"/>
          <p:cNvGrpSpPr/>
          <p:nvPr/>
        </p:nvGrpSpPr>
        <p:grpSpPr>
          <a:xfrm>
            <a:off x="7036360" y="3619397"/>
            <a:ext cx="338883" cy="340148"/>
            <a:chOff x="5737007" y="-3299164"/>
            <a:chExt cx="425450" cy="427038"/>
          </a:xfrm>
          <a:solidFill>
            <a:schemeClr val="bg1"/>
          </a:solidFill>
        </p:grpSpPr>
        <p:sp>
          <p:nvSpPr>
            <p:cNvPr id="82"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83" name="Oval 249"/>
            <p:cNvSpPr>
              <a:spLocks noChangeArrowheads="1"/>
            </p:cNvSpPr>
            <p:nvPr/>
          </p:nvSpPr>
          <p:spPr bwMode="auto">
            <a:xfrm>
              <a:off x="5937032" y="-3132476"/>
              <a:ext cx="60325" cy="60325"/>
            </a:xfrm>
            <a:prstGeom prst="ellipse">
              <a:avLst/>
            </a:pr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sp>
        <p:nvSpPr>
          <p:cNvPr id="84" name="Rectangle 250"/>
          <p:cNvSpPr>
            <a:spLocks noChangeArrowheads="1"/>
          </p:cNvSpPr>
          <p:nvPr/>
        </p:nvSpPr>
        <p:spPr bwMode="auto">
          <a:xfrm>
            <a:off x="6907383" y="3970925"/>
            <a:ext cx="545021" cy="13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28320">
              <a:defRPr/>
            </a:pPr>
            <a:r>
              <a:rPr lang="en-US" altLang="en-US" sz="876">
                <a:solidFill>
                  <a:schemeClr val="bg1"/>
                </a:solidFill>
                <a:latin typeface="Segoe UI" panose="020B0502040204020203" pitchFamily="34" charset="0"/>
              </a:rPr>
              <a:t>Logic Apps</a:t>
            </a:r>
            <a:endParaRPr lang="en-US" altLang="en-US" sz="1434">
              <a:solidFill>
                <a:schemeClr val="bg1"/>
              </a:solidFill>
            </a:endParaRPr>
          </a:p>
        </p:txBody>
      </p:sp>
      <p:sp>
        <p:nvSpPr>
          <p:cNvPr id="85" name="Line 251"/>
          <p:cNvSpPr>
            <a:spLocks noChangeShapeType="1"/>
          </p:cNvSpPr>
          <p:nvPr/>
        </p:nvSpPr>
        <p:spPr bwMode="auto">
          <a:xfrm>
            <a:off x="5501272" y="3790104"/>
            <a:ext cx="1450367"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86" name="Freeform 252"/>
          <p:cNvSpPr>
            <a:spLocks/>
          </p:cNvSpPr>
          <p:nvPr/>
        </p:nvSpPr>
        <p:spPr bwMode="auto">
          <a:xfrm>
            <a:off x="6926350" y="3739524"/>
            <a:ext cx="101159" cy="101159"/>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0000"/>
            </a:solid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nvGrpSpPr>
          <p:cNvPr id="87" name="Group 87"/>
          <p:cNvGrpSpPr/>
          <p:nvPr/>
        </p:nvGrpSpPr>
        <p:grpSpPr>
          <a:xfrm>
            <a:off x="5936257" y="4371769"/>
            <a:ext cx="381875" cy="386933"/>
            <a:chOff x="7646253" y="4979703"/>
            <a:chExt cx="479425" cy="485775"/>
          </a:xfrm>
          <a:solidFill>
            <a:schemeClr val="bg1"/>
          </a:solidFill>
        </p:grpSpPr>
        <p:sp>
          <p:nvSpPr>
            <p:cNvPr id="88" name="Freeform 253"/>
            <p:cNvSpPr>
              <a:spLocks/>
            </p:cNvSpPr>
            <p:nvPr/>
          </p:nvSpPr>
          <p:spPr bwMode="auto">
            <a:xfrm>
              <a:off x="7789128" y="5165440"/>
              <a:ext cx="85725" cy="152400"/>
            </a:xfrm>
            <a:custGeom>
              <a:avLst/>
              <a:gdLst>
                <a:gd name="T0" fmla="*/ 0 w 117"/>
                <a:gd name="T1" fmla="*/ 99 h 206"/>
                <a:gd name="T2" fmla="*/ 8 w 117"/>
                <a:gd name="T3" fmla="*/ 125 h 206"/>
                <a:gd name="T4" fmla="*/ 6 w 117"/>
                <a:gd name="T5" fmla="*/ 139 h 206"/>
                <a:gd name="T6" fmla="*/ 117 w 117"/>
                <a:gd name="T7" fmla="*/ 206 h 206"/>
                <a:gd name="T8" fmla="*/ 117 w 117"/>
                <a:gd name="T9" fmla="*/ 13 h 206"/>
                <a:gd name="T10" fmla="*/ 108 w 117"/>
                <a:gd name="T11" fmla="*/ 0 h 206"/>
                <a:gd name="T12" fmla="*/ 0 w 117"/>
                <a:gd name="T13" fmla="*/ 99 h 206"/>
              </a:gdLst>
              <a:ahLst/>
              <a:cxnLst>
                <a:cxn ang="0">
                  <a:pos x="T0" y="T1"/>
                </a:cxn>
                <a:cxn ang="0">
                  <a:pos x="T2" y="T3"/>
                </a:cxn>
                <a:cxn ang="0">
                  <a:pos x="T4" y="T5"/>
                </a:cxn>
                <a:cxn ang="0">
                  <a:pos x="T6" y="T7"/>
                </a:cxn>
                <a:cxn ang="0">
                  <a:pos x="T8" y="T9"/>
                </a:cxn>
                <a:cxn ang="0">
                  <a:pos x="T10" y="T11"/>
                </a:cxn>
                <a:cxn ang="0">
                  <a:pos x="T12" y="T13"/>
                </a:cxn>
              </a:cxnLst>
              <a:rect l="0" t="0" r="r" b="b"/>
              <a:pathLst>
                <a:path w="117" h="206">
                  <a:moveTo>
                    <a:pt x="0" y="99"/>
                  </a:moveTo>
                  <a:cubicBezTo>
                    <a:pt x="5" y="107"/>
                    <a:pt x="8" y="116"/>
                    <a:pt x="8" y="125"/>
                  </a:cubicBezTo>
                  <a:cubicBezTo>
                    <a:pt x="8" y="130"/>
                    <a:pt x="7" y="135"/>
                    <a:pt x="6" y="139"/>
                  </a:cubicBezTo>
                  <a:lnTo>
                    <a:pt x="117" y="206"/>
                  </a:lnTo>
                  <a:lnTo>
                    <a:pt x="117" y="13"/>
                  </a:lnTo>
                  <a:cubicBezTo>
                    <a:pt x="115" y="12"/>
                    <a:pt x="109" y="1"/>
                    <a:pt x="108" y="0"/>
                  </a:cubicBezTo>
                  <a:lnTo>
                    <a:pt x="0" y="99"/>
                  </a:ln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89" name="Freeform 254"/>
            <p:cNvSpPr>
              <a:spLocks/>
            </p:cNvSpPr>
            <p:nvPr/>
          </p:nvSpPr>
          <p:spPr bwMode="auto">
            <a:xfrm>
              <a:off x="7893903" y="5163853"/>
              <a:ext cx="82550" cy="153988"/>
            </a:xfrm>
            <a:custGeom>
              <a:avLst/>
              <a:gdLst>
                <a:gd name="T0" fmla="*/ 21 w 112"/>
                <a:gd name="T1" fmla="*/ 0 h 208"/>
                <a:gd name="T2" fmla="*/ 0 w 112"/>
                <a:gd name="T3" fmla="*/ 16 h 208"/>
                <a:gd name="T4" fmla="*/ 0 w 112"/>
                <a:gd name="T5" fmla="*/ 208 h 208"/>
                <a:gd name="T6" fmla="*/ 110 w 112"/>
                <a:gd name="T7" fmla="*/ 137 h 208"/>
                <a:gd name="T8" fmla="*/ 109 w 112"/>
                <a:gd name="T9" fmla="*/ 126 h 208"/>
                <a:gd name="T10" fmla="*/ 112 w 112"/>
                <a:gd name="T11" fmla="*/ 108 h 208"/>
                <a:gd name="T12" fmla="*/ 21 w 112"/>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12" h="208">
                  <a:moveTo>
                    <a:pt x="21" y="0"/>
                  </a:moveTo>
                  <a:cubicBezTo>
                    <a:pt x="19" y="1"/>
                    <a:pt x="2" y="15"/>
                    <a:pt x="0" y="16"/>
                  </a:cubicBezTo>
                  <a:lnTo>
                    <a:pt x="0" y="208"/>
                  </a:lnTo>
                  <a:lnTo>
                    <a:pt x="110" y="137"/>
                  </a:lnTo>
                  <a:cubicBezTo>
                    <a:pt x="109" y="134"/>
                    <a:pt x="109" y="130"/>
                    <a:pt x="109" y="126"/>
                  </a:cubicBezTo>
                  <a:cubicBezTo>
                    <a:pt x="109" y="120"/>
                    <a:pt x="110" y="114"/>
                    <a:pt x="112" y="108"/>
                  </a:cubicBezTo>
                  <a:lnTo>
                    <a:pt x="21" y="0"/>
                  </a:ln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90" name="Freeform 255"/>
            <p:cNvSpPr>
              <a:spLocks noEditPoints="1"/>
            </p:cNvSpPr>
            <p:nvPr/>
          </p:nvSpPr>
          <p:spPr bwMode="auto">
            <a:xfrm>
              <a:off x="7646253" y="4979703"/>
              <a:ext cx="479425" cy="485775"/>
            </a:xfrm>
            <a:custGeom>
              <a:avLst/>
              <a:gdLst>
                <a:gd name="T0" fmla="*/ 493 w 645"/>
                <a:gd name="T1" fmla="*/ 426 h 653"/>
                <a:gd name="T2" fmla="*/ 456 w 645"/>
                <a:gd name="T3" fmla="*/ 410 h 653"/>
                <a:gd name="T4" fmla="*/ 367 w 645"/>
                <a:gd name="T5" fmla="*/ 473 h 653"/>
                <a:gd name="T6" fmla="*/ 376 w 645"/>
                <a:gd name="T7" fmla="*/ 502 h 653"/>
                <a:gd name="T8" fmla="*/ 324 w 645"/>
                <a:gd name="T9" fmla="*/ 553 h 653"/>
                <a:gd name="T10" fmla="*/ 272 w 645"/>
                <a:gd name="T11" fmla="*/ 502 h 653"/>
                <a:gd name="T12" fmla="*/ 285 w 645"/>
                <a:gd name="T13" fmla="*/ 468 h 653"/>
                <a:gd name="T14" fmla="*/ 182 w 645"/>
                <a:gd name="T15" fmla="*/ 413 h 653"/>
                <a:gd name="T16" fmla="*/ 147 w 645"/>
                <a:gd name="T17" fmla="*/ 427 h 653"/>
                <a:gd name="T18" fmla="*/ 95 w 645"/>
                <a:gd name="T19" fmla="*/ 375 h 653"/>
                <a:gd name="T20" fmla="*/ 147 w 645"/>
                <a:gd name="T21" fmla="*/ 323 h 653"/>
                <a:gd name="T22" fmla="*/ 171 w 645"/>
                <a:gd name="T23" fmla="*/ 330 h 653"/>
                <a:gd name="T24" fmla="*/ 279 w 645"/>
                <a:gd name="T25" fmla="*/ 230 h 653"/>
                <a:gd name="T26" fmla="*/ 267 w 645"/>
                <a:gd name="T27" fmla="*/ 196 h 653"/>
                <a:gd name="T28" fmla="*/ 324 w 645"/>
                <a:gd name="T29" fmla="*/ 140 h 653"/>
                <a:gd name="T30" fmla="*/ 381 w 645"/>
                <a:gd name="T31" fmla="*/ 196 h 653"/>
                <a:gd name="T32" fmla="*/ 372 w 645"/>
                <a:gd name="T33" fmla="*/ 226 h 653"/>
                <a:gd name="T34" fmla="*/ 462 w 645"/>
                <a:gd name="T35" fmla="*/ 333 h 653"/>
                <a:gd name="T36" fmla="*/ 493 w 645"/>
                <a:gd name="T37" fmla="*/ 323 h 653"/>
                <a:gd name="T38" fmla="*/ 545 w 645"/>
                <a:gd name="T39" fmla="*/ 374 h 653"/>
                <a:gd name="T40" fmla="*/ 493 w 645"/>
                <a:gd name="T41" fmla="*/ 426 h 653"/>
                <a:gd name="T42" fmla="*/ 325 w 645"/>
                <a:gd name="T43" fmla="*/ 6 h 653"/>
                <a:gd name="T44" fmla="*/ 325 w 645"/>
                <a:gd name="T45" fmla="*/ 1 h 653"/>
                <a:gd name="T46" fmla="*/ 323 w 645"/>
                <a:gd name="T47" fmla="*/ 4 h 653"/>
                <a:gd name="T48" fmla="*/ 319 w 645"/>
                <a:gd name="T49" fmla="*/ 0 h 653"/>
                <a:gd name="T50" fmla="*/ 319 w 645"/>
                <a:gd name="T51" fmla="*/ 8 h 653"/>
                <a:gd name="T52" fmla="*/ 0 w 645"/>
                <a:gd name="T53" fmla="*/ 387 h 653"/>
                <a:gd name="T54" fmla="*/ 321 w 645"/>
                <a:gd name="T55" fmla="*/ 649 h 653"/>
                <a:gd name="T56" fmla="*/ 321 w 645"/>
                <a:gd name="T57" fmla="*/ 653 h 653"/>
                <a:gd name="T58" fmla="*/ 645 w 645"/>
                <a:gd name="T59" fmla="*/ 389 h 653"/>
                <a:gd name="T60" fmla="*/ 325 w 645"/>
                <a:gd name="T61" fmla="*/ 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5" h="653">
                  <a:moveTo>
                    <a:pt x="493" y="426"/>
                  </a:moveTo>
                  <a:cubicBezTo>
                    <a:pt x="479" y="426"/>
                    <a:pt x="465" y="421"/>
                    <a:pt x="456" y="410"/>
                  </a:cubicBezTo>
                  <a:lnTo>
                    <a:pt x="367" y="473"/>
                  </a:lnTo>
                  <a:cubicBezTo>
                    <a:pt x="373" y="482"/>
                    <a:pt x="376" y="491"/>
                    <a:pt x="376" y="502"/>
                  </a:cubicBezTo>
                  <a:cubicBezTo>
                    <a:pt x="376" y="530"/>
                    <a:pt x="352" y="553"/>
                    <a:pt x="324" y="553"/>
                  </a:cubicBezTo>
                  <a:cubicBezTo>
                    <a:pt x="295" y="553"/>
                    <a:pt x="272" y="530"/>
                    <a:pt x="272" y="502"/>
                  </a:cubicBezTo>
                  <a:cubicBezTo>
                    <a:pt x="272" y="489"/>
                    <a:pt x="277" y="477"/>
                    <a:pt x="285" y="468"/>
                  </a:cubicBezTo>
                  <a:lnTo>
                    <a:pt x="182" y="413"/>
                  </a:lnTo>
                  <a:cubicBezTo>
                    <a:pt x="173" y="422"/>
                    <a:pt x="160" y="427"/>
                    <a:pt x="147" y="427"/>
                  </a:cubicBezTo>
                  <a:cubicBezTo>
                    <a:pt x="119" y="427"/>
                    <a:pt x="95" y="404"/>
                    <a:pt x="95" y="375"/>
                  </a:cubicBezTo>
                  <a:cubicBezTo>
                    <a:pt x="95" y="347"/>
                    <a:pt x="119" y="323"/>
                    <a:pt x="147" y="323"/>
                  </a:cubicBezTo>
                  <a:cubicBezTo>
                    <a:pt x="156" y="323"/>
                    <a:pt x="164" y="326"/>
                    <a:pt x="171" y="330"/>
                  </a:cubicBezTo>
                  <a:lnTo>
                    <a:pt x="279" y="230"/>
                  </a:lnTo>
                  <a:cubicBezTo>
                    <a:pt x="271" y="221"/>
                    <a:pt x="267" y="209"/>
                    <a:pt x="267" y="196"/>
                  </a:cubicBezTo>
                  <a:cubicBezTo>
                    <a:pt x="267" y="165"/>
                    <a:pt x="293" y="140"/>
                    <a:pt x="324" y="140"/>
                  </a:cubicBezTo>
                  <a:cubicBezTo>
                    <a:pt x="356" y="140"/>
                    <a:pt x="381" y="165"/>
                    <a:pt x="381" y="196"/>
                  </a:cubicBezTo>
                  <a:cubicBezTo>
                    <a:pt x="381" y="207"/>
                    <a:pt x="378" y="217"/>
                    <a:pt x="372" y="226"/>
                  </a:cubicBezTo>
                  <a:lnTo>
                    <a:pt x="462" y="333"/>
                  </a:lnTo>
                  <a:cubicBezTo>
                    <a:pt x="471" y="326"/>
                    <a:pt x="482" y="323"/>
                    <a:pt x="493" y="323"/>
                  </a:cubicBezTo>
                  <a:cubicBezTo>
                    <a:pt x="522" y="323"/>
                    <a:pt x="545" y="346"/>
                    <a:pt x="545" y="374"/>
                  </a:cubicBezTo>
                  <a:cubicBezTo>
                    <a:pt x="545" y="403"/>
                    <a:pt x="521" y="426"/>
                    <a:pt x="493" y="426"/>
                  </a:cubicBezTo>
                  <a:close/>
                  <a:moveTo>
                    <a:pt x="325" y="6"/>
                  </a:moveTo>
                  <a:lnTo>
                    <a:pt x="325" y="1"/>
                  </a:lnTo>
                  <a:lnTo>
                    <a:pt x="323" y="4"/>
                  </a:lnTo>
                  <a:lnTo>
                    <a:pt x="319" y="0"/>
                  </a:lnTo>
                  <a:lnTo>
                    <a:pt x="319" y="8"/>
                  </a:lnTo>
                  <a:lnTo>
                    <a:pt x="0" y="387"/>
                  </a:lnTo>
                  <a:lnTo>
                    <a:pt x="321" y="649"/>
                  </a:lnTo>
                  <a:lnTo>
                    <a:pt x="321" y="653"/>
                  </a:lnTo>
                  <a:lnTo>
                    <a:pt x="645" y="389"/>
                  </a:lnTo>
                  <a:lnTo>
                    <a:pt x="325" y="6"/>
                  </a:ln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sp>
        <p:nvSpPr>
          <p:cNvPr id="91" name="Rectangle 256"/>
          <p:cNvSpPr>
            <a:spLocks noChangeArrowheads="1"/>
          </p:cNvSpPr>
          <p:nvPr/>
        </p:nvSpPr>
        <p:spPr bwMode="auto">
          <a:xfrm>
            <a:off x="5988100" y="4805487"/>
            <a:ext cx="315792" cy="13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28320">
              <a:defRPr/>
            </a:pPr>
            <a:r>
              <a:rPr lang="en-US" altLang="en-US" sz="876">
                <a:solidFill>
                  <a:schemeClr val="bg1"/>
                </a:solidFill>
                <a:latin typeface="Segoe UI" panose="020B0502040204020203" pitchFamily="34" charset="0"/>
              </a:rPr>
              <a:t>Azure </a:t>
            </a:r>
            <a:endParaRPr lang="en-US" altLang="en-US" sz="1434">
              <a:solidFill>
                <a:schemeClr val="bg1"/>
              </a:solidFill>
            </a:endParaRPr>
          </a:p>
        </p:txBody>
      </p:sp>
      <p:sp>
        <p:nvSpPr>
          <p:cNvPr id="92" name="Rectangle 257"/>
          <p:cNvSpPr>
            <a:spLocks noChangeArrowheads="1"/>
          </p:cNvSpPr>
          <p:nvPr/>
        </p:nvSpPr>
        <p:spPr bwMode="auto">
          <a:xfrm>
            <a:off x="5735202" y="4943317"/>
            <a:ext cx="785471" cy="13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28320">
              <a:defRPr/>
            </a:pPr>
            <a:r>
              <a:rPr lang="en-US" altLang="en-US" sz="876">
                <a:solidFill>
                  <a:schemeClr val="bg1"/>
                </a:solidFill>
                <a:latin typeface="Segoe UI" panose="020B0502040204020203" pitchFamily="34" charset="0"/>
              </a:rPr>
              <a:t>Active Directory</a:t>
            </a:r>
            <a:endParaRPr lang="en-US" altLang="en-US" sz="1434">
              <a:solidFill>
                <a:schemeClr val="bg1"/>
              </a:solidFill>
            </a:endParaRPr>
          </a:p>
        </p:txBody>
      </p:sp>
      <p:sp>
        <p:nvSpPr>
          <p:cNvPr id="93" name="Rectangle 260"/>
          <p:cNvSpPr>
            <a:spLocks noChangeArrowheads="1"/>
          </p:cNvSpPr>
          <p:nvPr/>
        </p:nvSpPr>
        <p:spPr bwMode="auto">
          <a:xfrm>
            <a:off x="2565130" y="4026563"/>
            <a:ext cx="395942" cy="13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28320">
              <a:defRPr/>
            </a:pPr>
            <a:r>
              <a:rPr lang="en-US" altLang="en-US" sz="876" dirty="0" err="1">
                <a:solidFill>
                  <a:schemeClr val="bg1"/>
                </a:solidFill>
                <a:latin typeface="Segoe UI" panose="020B0502040204020203" pitchFamily="34" charset="0"/>
              </a:rPr>
              <a:t>IoT</a:t>
            </a:r>
            <a:r>
              <a:rPr lang="en-US" altLang="en-US" sz="876" dirty="0">
                <a:solidFill>
                  <a:schemeClr val="bg1"/>
                </a:solidFill>
                <a:latin typeface="Segoe UI" panose="020B0502040204020203" pitchFamily="34" charset="0"/>
              </a:rPr>
              <a:t> Hub</a:t>
            </a:r>
            <a:endParaRPr lang="en-US" altLang="en-US" sz="1434" dirty="0">
              <a:solidFill>
                <a:schemeClr val="bg1"/>
              </a:solidFill>
            </a:endParaRPr>
          </a:p>
        </p:txBody>
      </p:sp>
      <p:grpSp>
        <p:nvGrpSpPr>
          <p:cNvPr id="94" name="Group 94"/>
          <p:cNvGrpSpPr/>
          <p:nvPr/>
        </p:nvGrpSpPr>
        <p:grpSpPr>
          <a:xfrm>
            <a:off x="5106752" y="3610547"/>
            <a:ext cx="404636" cy="357851"/>
            <a:chOff x="3314482" y="-3310276"/>
            <a:chExt cx="508000" cy="449263"/>
          </a:xfrm>
          <a:solidFill>
            <a:schemeClr val="bg1"/>
          </a:solidFill>
        </p:grpSpPr>
        <p:sp>
          <p:nvSpPr>
            <p:cNvPr id="95" name="Freeform 261"/>
            <p:cNvSpPr>
              <a:spLocks noEditPoints="1"/>
            </p:cNvSpPr>
            <p:nvPr/>
          </p:nvSpPr>
          <p:spPr bwMode="auto">
            <a:xfrm>
              <a:off x="3314482" y="-3310276"/>
              <a:ext cx="508000" cy="449263"/>
            </a:xfrm>
            <a:custGeom>
              <a:avLst/>
              <a:gdLst>
                <a:gd name="T0" fmla="*/ 502 w 684"/>
                <a:gd name="T1" fmla="*/ 512 h 605"/>
                <a:gd name="T2" fmla="*/ 342 w 684"/>
                <a:gd name="T3" fmla="*/ 566 h 605"/>
                <a:gd name="T4" fmla="*/ 133 w 684"/>
                <a:gd name="T5" fmla="*/ 463 h 605"/>
                <a:gd name="T6" fmla="*/ 182 w 684"/>
                <a:gd name="T7" fmla="*/ 94 h 605"/>
                <a:gd name="T8" fmla="*/ 342 w 684"/>
                <a:gd name="T9" fmla="*/ 40 h 605"/>
                <a:gd name="T10" fmla="*/ 551 w 684"/>
                <a:gd name="T11" fmla="*/ 143 h 605"/>
                <a:gd name="T12" fmla="*/ 502 w 684"/>
                <a:gd name="T13" fmla="*/ 512 h 605"/>
                <a:gd name="T14" fmla="*/ 582 w 684"/>
                <a:gd name="T15" fmla="*/ 119 h 605"/>
                <a:gd name="T16" fmla="*/ 342 w 684"/>
                <a:gd name="T17" fmla="*/ 0 h 605"/>
                <a:gd name="T18" fmla="*/ 158 w 684"/>
                <a:gd name="T19" fmla="*/ 62 h 605"/>
                <a:gd name="T20" fmla="*/ 102 w 684"/>
                <a:gd name="T21" fmla="*/ 487 h 605"/>
                <a:gd name="T22" fmla="*/ 342 w 684"/>
                <a:gd name="T23" fmla="*/ 605 h 605"/>
                <a:gd name="T24" fmla="*/ 526 w 684"/>
                <a:gd name="T25" fmla="*/ 543 h 605"/>
                <a:gd name="T26" fmla="*/ 582 w 684"/>
                <a:gd name="T27" fmla="*/ 119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2"/>
                  </a:moveTo>
                  <a:cubicBezTo>
                    <a:pt x="454" y="548"/>
                    <a:pt x="398" y="566"/>
                    <a:pt x="342" y="566"/>
                  </a:cubicBezTo>
                  <a:cubicBezTo>
                    <a:pt x="263" y="566"/>
                    <a:pt x="185" y="530"/>
                    <a:pt x="133" y="463"/>
                  </a:cubicBezTo>
                  <a:cubicBezTo>
                    <a:pt x="44" y="347"/>
                    <a:pt x="66" y="182"/>
                    <a:pt x="182" y="94"/>
                  </a:cubicBezTo>
                  <a:cubicBezTo>
                    <a:pt x="230" y="57"/>
                    <a:pt x="286" y="40"/>
                    <a:pt x="342" y="40"/>
                  </a:cubicBezTo>
                  <a:cubicBezTo>
                    <a:pt x="421" y="40"/>
                    <a:pt x="499" y="75"/>
                    <a:pt x="551" y="143"/>
                  </a:cubicBezTo>
                  <a:cubicBezTo>
                    <a:pt x="639" y="258"/>
                    <a:pt x="617" y="423"/>
                    <a:pt x="502" y="512"/>
                  </a:cubicBezTo>
                  <a:close/>
                  <a:moveTo>
                    <a:pt x="582" y="119"/>
                  </a:moveTo>
                  <a:cubicBezTo>
                    <a:pt x="523" y="41"/>
                    <a:pt x="433" y="0"/>
                    <a:pt x="342" y="0"/>
                  </a:cubicBezTo>
                  <a:cubicBezTo>
                    <a:pt x="278" y="0"/>
                    <a:pt x="213" y="20"/>
                    <a:pt x="158" y="62"/>
                  </a:cubicBezTo>
                  <a:cubicBezTo>
                    <a:pt x="25" y="164"/>
                    <a:pt x="0" y="354"/>
                    <a:pt x="102" y="487"/>
                  </a:cubicBezTo>
                  <a:cubicBezTo>
                    <a:pt x="161" y="565"/>
                    <a:pt x="251" y="605"/>
                    <a:pt x="342" y="605"/>
                  </a:cubicBezTo>
                  <a:cubicBezTo>
                    <a:pt x="406" y="605"/>
                    <a:pt x="471" y="585"/>
                    <a:pt x="526" y="543"/>
                  </a:cubicBezTo>
                  <a:cubicBezTo>
                    <a:pt x="658" y="441"/>
                    <a:pt x="684" y="251"/>
                    <a:pt x="582" y="119"/>
                  </a:cubicBez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96" name="Freeform 262"/>
            <p:cNvSpPr>
              <a:spLocks/>
            </p:cNvSpPr>
            <p:nvPr/>
          </p:nvSpPr>
          <p:spPr bwMode="auto">
            <a:xfrm>
              <a:off x="3408144" y="-3081676"/>
              <a:ext cx="58737" cy="149225"/>
            </a:xfrm>
            <a:custGeom>
              <a:avLst/>
              <a:gdLst>
                <a:gd name="T0" fmla="*/ 79 w 79"/>
                <a:gd name="T1" fmla="*/ 51 h 201"/>
                <a:gd name="T2" fmla="*/ 36 w 79"/>
                <a:gd name="T3" fmla="*/ 0 h 201"/>
                <a:gd name="T4" fmla="*/ 0 w 79"/>
                <a:gd name="T5" fmla="*/ 147 h 201"/>
                <a:gd name="T6" fmla="*/ 5 w 79"/>
                <a:gd name="T7" fmla="*/ 157 h 201"/>
                <a:gd name="T8" fmla="*/ 49 w 79"/>
                <a:gd name="T9" fmla="*/ 201 h 201"/>
                <a:gd name="T10" fmla="*/ 79 w 79"/>
                <a:gd name="T11" fmla="*/ 51 h 201"/>
              </a:gdLst>
              <a:ahLst/>
              <a:cxnLst>
                <a:cxn ang="0">
                  <a:pos x="T0" y="T1"/>
                </a:cxn>
                <a:cxn ang="0">
                  <a:pos x="T2" y="T3"/>
                </a:cxn>
                <a:cxn ang="0">
                  <a:pos x="T4" y="T5"/>
                </a:cxn>
                <a:cxn ang="0">
                  <a:pos x="T6" y="T7"/>
                </a:cxn>
                <a:cxn ang="0">
                  <a:pos x="T8" y="T9"/>
                </a:cxn>
                <a:cxn ang="0">
                  <a:pos x="T10" y="T11"/>
                </a:cxn>
              </a:cxnLst>
              <a:rect l="0" t="0" r="r" b="b"/>
              <a:pathLst>
                <a:path w="79" h="201">
                  <a:moveTo>
                    <a:pt x="79" y="51"/>
                  </a:moveTo>
                  <a:cubicBezTo>
                    <a:pt x="62" y="33"/>
                    <a:pt x="48" y="17"/>
                    <a:pt x="36" y="0"/>
                  </a:cubicBezTo>
                  <a:cubicBezTo>
                    <a:pt x="11" y="52"/>
                    <a:pt x="2" y="105"/>
                    <a:pt x="0" y="147"/>
                  </a:cubicBezTo>
                  <a:cubicBezTo>
                    <a:pt x="2" y="151"/>
                    <a:pt x="2" y="153"/>
                    <a:pt x="5" y="157"/>
                  </a:cubicBezTo>
                  <a:cubicBezTo>
                    <a:pt x="18" y="173"/>
                    <a:pt x="33" y="188"/>
                    <a:pt x="49" y="201"/>
                  </a:cubicBezTo>
                  <a:cubicBezTo>
                    <a:pt x="46" y="166"/>
                    <a:pt x="50" y="109"/>
                    <a:pt x="79" y="51"/>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97" name="Freeform 263"/>
            <p:cNvSpPr>
              <a:spLocks/>
            </p:cNvSpPr>
            <p:nvPr/>
          </p:nvSpPr>
          <p:spPr bwMode="auto">
            <a:xfrm>
              <a:off x="3454182" y="-3194389"/>
              <a:ext cx="119062" cy="119063"/>
            </a:xfrm>
            <a:custGeom>
              <a:avLst/>
              <a:gdLst>
                <a:gd name="T0" fmla="*/ 109 w 159"/>
                <a:gd name="T1" fmla="*/ 0 h 160"/>
                <a:gd name="T2" fmla="*/ 36 w 159"/>
                <a:gd name="T3" fmla="*/ 64 h 160"/>
                <a:gd name="T4" fmla="*/ 0 w 159"/>
                <a:gd name="T5" fmla="*/ 107 h 160"/>
                <a:gd name="T6" fmla="*/ 42 w 159"/>
                <a:gd name="T7" fmla="*/ 160 h 160"/>
                <a:gd name="T8" fmla="*/ 90 w 159"/>
                <a:gd name="T9" fmla="*/ 105 h 160"/>
                <a:gd name="T10" fmla="*/ 159 w 159"/>
                <a:gd name="T11" fmla="*/ 50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4"/>
                  </a:cubicBezTo>
                  <a:cubicBezTo>
                    <a:pt x="22" y="78"/>
                    <a:pt x="11" y="92"/>
                    <a:pt x="0" y="107"/>
                  </a:cubicBezTo>
                  <a:cubicBezTo>
                    <a:pt x="11" y="124"/>
                    <a:pt x="25" y="142"/>
                    <a:pt x="42" y="160"/>
                  </a:cubicBezTo>
                  <a:cubicBezTo>
                    <a:pt x="55" y="142"/>
                    <a:pt x="71" y="123"/>
                    <a:pt x="90" y="105"/>
                  </a:cubicBezTo>
                  <a:cubicBezTo>
                    <a:pt x="115" y="82"/>
                    <a:pt x="137" y="64"/>
                    <a:pt x="159" y="50"/>
                  </a:cubicBezTo>
                  <a:cubicBezTo>
                    <a:pt x="141" y="33"/>
                    <a:pt x="124" y="17"/>
                    <a:pt x="109" y="0"/>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98" name="Freeform 264"/>
            <p:cNvSpPr>
              <a:spLocks/>
            </p:cNvSpPr>
            <p:nvPr/>
          </p:nvSpPr>
          <p:spPr bwMode="auto">
            <a:xfrm>
              <a:off x="3562132" y="-3240426"/>
              <a:ext cx="158750" cy="66675"/>
            </a:xfrm>
            <a:custGeom>
              <a:avLst/>
              <a:gdLst>
                <a:gd name="T0" fmla="*/ 214 w 214"/>
                <a:gd name="T1" fmla="*/ 45 h 89"/>
                <a:gd name="T2" fmla="*/ 176 w 214"/>
                <a:gd name="T3" fmla="*/ 6 h 89"/>
                <a:gd name="T4" fmla="*/ 0 w 214"/>
                <a:gd name="T5" fmla="*/ 39 h 89"/>
                <a:gd name="T6" fmla="*/ 49 w 214"/>
                <a:gd name="T7" fmla="*/ 89 h 89"/>
                <a:gd name="T8" fmla="*/ 214 w 214"/>
                <a:gd name="T9" fmla="*/ 45 h 89"/>
              </a:gdLst>
              <a:ahLst/>
              <a:cxnLst>
                <a:cxn ang="0">
                  <a:pos x="T0" y="T1"/>
                </a:cxn>
                <a:cxn ang="0">
                  <a:pos x="T2" y="T3"/>
                </a:cxn>
                <a:cxn ang="0">
                  <a:pos x="T4" y="T5"/>
                </a:cxn>
                <a:cxn ang="0">
                  <a:pos x="T6" y="T7"/>
                </a:cxn>
                <a:cxn ang="0">
                  <a:pos x="T8" y="T9"/>
                </a:cxn>
              </a:cxnLst>
              <a:rect l="0" t="0" r="r" b="b"/>
              <a:pathLst>
                <a:path w="214" h="89">
                  <a:moveTo>
                    <a:pt x="214" y="45"/>
                  </a:moveTo>
                  <a:cubicBezTo>
                    <a:pt x="203" y="30"/>
                    <a:pt x="190" y="18"/>
                    <a:pt x="176" y="6"/>
                  </a:cubicBezTo>
                  <a:cubicBezTo>
                    <a:pt x="136" y="0"/>
                    <a:pt x="72" y="0"/>
                    <a:pt x="0" y="39"/>
                  </a:cubicBezTo>
                  <a:cubicBezTo>
                    <a:pt x="17" y="57"/>
                    <a:pt x="33" y="73"/>
                    <a:pt x="49" y="89"/>
                  </a:cubicBezTo>
                  <a:cubicBezTo>
                    <a:pt x="146" y="37"/>
                    <a:pt x="214" y="45"/>
                    <a:pt x="214" y="45"/>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99" name="Freeform 265"/>
            <p:cNvSpPr>
              <a:spLocks/>
            </p:cNvSpPr>
            <p:nvPr/>
          </p:nvSpPr>
          <p:spPr bwMode="auto">
            <a:xfrm>
              <a:off x="3401794" y="-3222964"/>
              <a:ext cx="52387" cy="141288"/>
            </a:xfrm>
            <a:custGeom>
              <a:avLst/>
              <a:gdLst>
                <a:gd name="T0" fmla="*/ 46 w 72"/>
                <a:gd name="T1" fmla="*/ 189 h 189"/>
                <a:gd name="T2" fmla="*/ 72 w 72"/>
                <a:gd name="T3" fmla="*/ 145 h 189"/>
                <a:gd name="T4" fmla="*/ 37 w 72"/>
                <a:gd name="T5" fmla="*/ 0 h 189"/>
                <a:gd name="T6" fmla="*/ 9 w 72"/>
                <a:gd name="T7" fmla="*/ 35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5"/>
                    <a:pt x="62" y="160"/>
                    <a:pt x="72" y="145"/>
                  </a:cubicBezTo>
                  <a:cubicBezTo>
                    <a:pt x="31" y="80"/>
                    <a:pt x="33" y="26"/>
                    <a:pt x="37" y="0"/>
                  </a:cubicBezTo>
                  <a:cubicBezTo>
                    <a:pt x="27" y="11"/>
                    <a:pt x="17" y="22"/>
                    <a:pt x="9" y="35"/>
                  </a:cubicBezTo>
                  <a:cubicBezTo>
                    <a:pt x="1" y="69"/>
                    <a:pt x="0" y="123"/>
                    <a:pt x="46" y="189"/>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00" name="Freeform 266"/>
            <p:cNvSpPr>
              <a:spLocks/>
            </p:cNvSpPr>
            <p:nvPr/>
          </p:nvSpPr>
          <p:spPr bwMode="auto">
            <a:xfrm>
              <a:off x="3466882" y="-3075326"/>
              <a:ext cx="263525" cy="131763"/>
            </a:xfrm>
            <a:custGeom>
              <a:avLst/>
              <a:gdLst>
                <a:gd name="T0" fmla="*/ 75 w 355"/>
                <a:gd name="T1" fmla="*/ 45 h 176"/>
                <a:gd name="T2" fmla="*/ 25 w 355"/>
                <a:gd name="T3" fmla="*/ 0 h 176"/>
                <a:gd name="T4" fmla="*/ 0 w 355"/>
                <a:gd name="T5" fmla="*/ 42 h 176"/>
                <a:gd name="T6" fmla="*/ 46 w 355"/>
                <a:gd name="T7" fmla="*/ 82 h 176"/>
                <a:gd name="T8" fmla="*/ 321 w 355"/>
                <a:gd name="T9" fmla="*/ 176 h 176"/>
                <a:gd name="T10" fmla="*/ 355 w 355"/>
                <a:gd name="T11" fmla="*/ 134 h 176"/>
                <a:gd name="T12" fmla="*/ 75 w 355"/>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355" h="176">
                  <a:moveTo>
                    <a:pt x="75" y="45"/>
                  </a:moveTo>
                  <a:cubicBezTo>
                    <a:pt x="56" y="30"/>
                    <a:pt x="39" y="15"/>
                    <a:pt x="25" y="0"/>
                  </a:cubicBezTo>
                  <a:cubicBezTo>
                    <a:pt x="15" y="14"/>
                    <a:pt x="7" y="28"/>
                    <a:pt x="0" y="42"/>
                  </a:cubicBezTo>
                  <a:cubicBezTo>
                    <a:pt x="13" y="55"/>
                    <a:pt x="28" y="68"/>
                    <a:pt x="46" y="82"/>
                  </a:cubicBezTo>
                  <a:cubicBezTo>
                    <a:pt x="154" y="168"/>
                    <a:pt x="261" y="176"/>
                    <a:pt x="321" y="176"/>
                  </a:cubicBezTo>
                  <a:cubicBezTo>
                    <a:pt x="325" y="176"/>
                    <a:pt x="344" y="150"/>
                    <a:pt x="355" y="134"/>
                  </a:cubicBezTo>
                  <a:cubicBezTo>
                    <a:pt x="328" y="140"/>
                    <a:pt x="213" y="155"/>
                    <a:pt x="75" y="45"/>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01" name="Freeform 267"/>
            <p:cNvSpPr>
              <a:spLocks/>
            </p:cNvSpPr>
            <p:nvPr/>
          </p:nvSpPr>
          <p:spPr bwMode="auto">
            <a:xfrm>
              <a:off x="3435132" y="-3115014"/>
              <a:ext cx="50800" cy="71438"/>
            </a:xfrm>
            <a:custGeom>
              <a:avLst/>
              <a:gdLst>
                <a:gd name="T0" fmla="*/ 0 w 68"/>
                <a:gd name="T1" fmla="*/ 44 h 95"/>
                <a:gd name="T2" fmla="*/ 43 w 68"/>
                <a:gd name="T3" fmla="*/ 95 h 95"/>
                <a:gd name="T4" fmla="*/ 68 w 68"/>
                <a:gd name="T5" fmla="*/ 53 h 95"/>
                <a:gd name="T6" fmla="*/ 26 w 68"/>
                <a:gd name="T7" fmla="*/ 0 h 95"/>
                <a:gd name="T8" fmla="*/ 0 w 68"/>
                <a:gd name="T9" fmla="*/ 44 h 95"/>
              </a:gdLst>
              <a:ahLst/>
              <a:cxnLst>
                <a:cxn ang="0">
                  <a:pos x="T0" y="T1"/>
                </a:cxn>
                <a:cxn ang="0">
                  <a:pos x="T2" y="T3"/>
                </a:cxn>
                <a:cxn ang="0">
                  <a:pos x="T4" y="T5"/>
                </a:cxn>
                <a:cxn ang="0">
                  <a:pos x="T6" y="T7"/>
                </a:cxn>
                <a:cxn ang="0">
                  <a:pos x="T8" y="T9"/>
                </a:cxn>
              </a:cxnLst>
              <a:rect l="0" t="0" r="r" b="b"/>
              <a:pathLst>
                <a:path w="68" h="95">
                  <a:moveTo>
                    <a:pt x="0" y="44"/>
                  </a:moveTo>
                  <a:cubicBezTo>
                    <a:pt x="12" y="61"/>
                    <a:pt x="26" y="77"/>
                    <a:pt x="43" y="95"/>
                  </a:cubicBezTo>
                  <a:cubicBezTo>
                    <a:pt x="50" y="81"/>
                    <a:pt x="58" y="67"/>
                    <a:pt x="68" y="53"/>
                  </a:cubicBezTo>
                  <a:cubicBezTo>
                    <a:pt x="51" y="35"/>
                    <a:pt x="37" y="17"/>
                    <a:pt x="26" y="0"/>
                  </a:cubicBezTo>
                  <a:cubicBezTo>
                    <a:pt x="16" y="15"/>
                    <a:pt x="8" y="30"/>
                    <a:pt x="0" y="44"/>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02" name="Freeform 268"/>
            <p:cNvSpPr>
              <a:spLocks/>
            </p:cNvSpPr>
            <p:nvPr/>
          </p:nvSpPr>
          <p:spPr bwMode="auto">
            <a:xfrm>
              <a:off x="3573244" y="-3173751"/>
              <a:ext cx="185737" cy="157163"/>
            </a:xfrm>
            <a:custGeom>
              <a:avLst/>
              <a:gdLst>
                <a:gd name="T0" fmla="*/ 0 w 251"/>
                <a:gd name="T1" fmla="*/ 23 h 211"/>
                <a:gd name="T2" fmla="*/ 244 w 251"/>
                <a:gd name="T3" fmla="*/ 211 h 211"/>
                <a:gd name="T4" fmla="*/ 251 w 251"/>
                <a:gd name="T5" fmla="*/ 188 h 211"/>
                <a:gd name="T6" fmla="*/ 36 w 251"/>
                <a:gd name="T7" fmla="*/ 0 h 211"/>
                <a:gd name="T8" fmla="*/ 0 w 251"/>
                <a:gd name="T9" fmla="*/ 23 h 211"/>
              </a:gdLst>
              <a:ahLst/>
              <a:cxnLst>
                <a:cxn ang="0">
                  <a:pos x="T0" y="T1"/>
                </a:cxn>
                <a:cxn ang="0">
                  <a:pos x="T2" y="T3"/>
                </a:cxn>
                <a:cxn ang="0">
                  <a:pos x="T4" y="T5"/>
                </a:cxn>
                <a:cxn ang="0">
                  <a:pos x="T6" y="T7"/>
                </a:cxn>
                <a:cxn ang="0">
                  <a:pos x="T8" y="T9"/>
                </a:cxn>
              </a:cxnLst>
              <a:rect l="0" t="0" r="r" b="b"/>
              <a:pathLst>
                <a:path w="251" h="211">
                  <a:moveTo>
                    <a:pt x="0" y="23"/>
                  </a:moveTo>
                  <a:cubicBezTo>
                    <a:pt x="98" y="113"/>
                    <a:pt x="215" y="191"/>
                    <a:pt x="244" y="211"/>
                  </a:cubicBezTo>
                  <a:cubicBezTo>
                    <a:pt x="247" y="203"/>
                    <a:pt x="249" y="196"/>
                    <a:pt x="251" y="188"/>
                  </a:cubicBezTo>
                  <a:cubicBezTo>
                    <a:pt x="220" y="165"/>
                    <a:pt x="136" y="100"/>
                    <a:pt x="36" y="0"/>
                  </a:cubicBezTo>
                  <a:cubicBezTo>
                    <a:pt x="24" y="6"/>
                    <a:pt x="12" y="14"/>
                    <a:pt x="0" y="23"/>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03" name="Freeform 269"/>
            <p:cNvSpPr>
              <a:spLocks/>
            </p:cNvSpPr>
            <p:nvPr/>
          </p:nvSpPr>
          <p:spPr bwMode="auto">
            <a:xfrm>
              <a:off x="3482757" y="-3272176"/>
              <a:ext cx="79375" cy="77788"/>
            </a:xfrm>
            <a:custGeom>
              <a:avLst/>
              <a:gdLst>
                <a:gd name="T0" fmla="*/ 108 w 108"/>
                <a:gd name="T1" fmla="*/ 81 h 104"/>
                <a:gd name="T2" fmla="*/ 34 w 108"/>
                <a:gd name="T3" fmla="*/ 0 h 104"/>
                <a:gd name="T4" fmla="*/ 0 w 108"/>
                <a:gd name="T5" fmla="*/ 14 h 104"/>
                <a:gd name="T6" fmla="*/ 71 w 108"/>
                <a:gd name="T7" fmla="*/ 104 h 104"/>
                <a:gd name="T8" fmla="*/ 108 w 108"/>
                <a:gd name="T9" fmla="*/ 81 h 104"/>
              </a:gdLst>
              <a:ahLst/>
              <a:cxnLst>
                <a:cxn ang="0">
                  <a:pos x="T0" y="T1"/>
                </a:cxn>
                <a:cxn ang="0">
                  <a:pos x="T2" y="T3"/>
                </a:cxn>
                <a:cxn ang="0">
                  <a:pos x="T4" y="T5"/>
                </a:cxn>
                <a:cxn ang="0">
                  <a:pos x="T6" y="T7"/>
                </a:cxn>
                <a:cxn ang="0">
                  <a:pos x="T8" y="T9"/>
                </a:cxn>
              </a:cxnLst>
              <a:rect l="0" t="0" r="r" b="b"/>
              <a:pathLst>
                <a:path w="108" h="104">
                  <a:moveTo>
                    <a:pt x="108" y="81"/>
                  </a:moveTo>
                  <a:cubicBezTo>
                    <a:pt x="84" y="56"/>
                    <a:pt x="59" y="29"/>
                    <a:pt x="34" y="0"/>
                  </a:cubicBezTo>
                  <a:cubicBezTo>
                    <a:pt x="22" y="3"/>
                    <a:pt x="11" y="8"/>
                    <a:pt x="0" y="14"/>
                  </a:cubicBezTo>
                  <a:cubicBezTo>
                    <a:pt x="18" y="44"/>
                    <a:pt x="43" y="74"/>
                    <a:pt x="71" y="104"/>
                  </a:cubicBezTo>
                  <a:cubicBezTo>
                    <a:pt x="83" y="95"/>
                    <a:pt x="96" y="87"/>
                    <a:pt x="108" y="81"/>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04" name="Freeform 270"/>
            <p:cNvSpPr>
              <a:spLocks/>
            </p:cNvSpPr>
            <p:nvPr/>
          </p:nvSpPr>
          <p:spPr bwMode="auto">
            <a:xfrm>
              <a:off x="3533557" y="-3211851"/>
              <a:ext cx="66675" cy="55563"/>
            </a:xfrm>
            <a:custGeom>
              <a:avLst/>
              <a:gdLst>
                <a:gd name="T0" fmla="*/ 41 w 90"/>
                <a:gd name="T1" fmla="*/ 0 h 76"/>
                <a:gd name="T2" fmla="*/ 0 w 90"/>
                <a:gd name="T3" fmla="*/ 25 h 76"/>
                <a:gd name="T4" fmla="*/ 49 w 90"/>
                <a:gd name="T5" fmla="*/ 76 h 76"/>
                <a:gd name="T6" fmla="*/ 90 w 90"/>
                <a:gd name="T7" fmla="*/ 50 h 76"/>
                <a:gd name="T8" fmla="*/ 41 w 90"/>
                <a:gd name="T9" fmla="*/ 0 h 76"/>
              </a:gdLst>
              <a:ahLst/>
              <a:cxnLst>
                <a:cxn ang="0">
                  <a:pos x="T0" y="T1"/>
                </a:cxn>
                <a:cxn ang="0">
                  <a:pos x="T2" y="T3"/>
                </a:cxn>
                <a:cxn ang="0">
                  <a:pos x="T4" y="T5"/>
                </a:cxn>
                <a:cxn ang="0">
                  <a:pos x="T6" y="T7"/>
                </a:cxn>
                <a:cxn ang="0">
                  <a:pos x="T8" y="T9"/>
                </a:cxn>
              </a:cxnLst>
              <a:rect l="0" t="0" r="r" b="b"/>
              <a:pathLst>
                <a:path w="90" h="76">
                  <a:moveTo>
                    <a:pt x="41" y="0"/>
                  </a:moveTo>
                  <a:cubicBezTo>
                    <a:pt x="28" y="7"/>
                    <a:pt x="12" y="16"/>
                    <a:pt x="0" y="25"/>
                  </a:cubicBezTo>
                  <a:cubicBezTo>
                    <a:pt x="15" y="42"/>
                    <a:pt x="31" y="59"/>
                    <a:pt x="49" y="76"/>
                  </a:cubicBezTo>
                  <a:cubicBezTo>
                    <a:pt x="62" y="67"/>
                    <a:pt x="78" y="57"/>
                    <a:pt x="90" y="50"/>
                  </a:cubicBezTo>
                  <a:cubicBezTo>
                    <a:pt x="74" y="35"/>
                    <a:pt x="57" y="18"/>
                    <a:pt x="41" y="0"/>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05" name="Freeform 271"/>
            <p:cNvSpPr>
              <a:spLocks/>
            </p:cNvSpPr>
            <p:nvPr/>
          </p:nvSpPr>
          <p:spPr bwMode="auto">
            <a:xfrm>
              <a:off x="3533557" y="-3213439"/>
              <a:ext cx="66675" cy="58738"/>
            </a:xfrm>
            <a:custGeom>
              <a:avLst/>
              <a:gdLst>
                <a:gd name="T0" fmla="*/ 36 w 90"/>
                <a:gd name="T1" fmla="*/ 0 h 79"/>
                <a:gd name="T2" fmla="*/ 0 w 90"/>
                <a:gd name="T3" fmla="*/ 24 h 79"/>
                <a:gd name="T4" fmla="*/ 55 w 90"/>
                <a:gd name="T5" fmla="*/ 79 h 79"/>
                <a:gd name="T6" fmla="*/ 90 w 90"/>
                <a:gd name="T7" fmla="*/ 55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6"/>
                    <a:pt x="12" y="15"/>
                    <a:pt x="0" y="24"/>
                  </a:cubicBezTo>
                  <a:cubicBezTo>
                    <a:pt x="15" y="41"/>
                    <a:pt x="38" y="62"/>
                    <a:pt x="55" y="79"/>
                  </a:cubicBezTo>
                  <a:cubicBezTo>
                    <a:pt x="68" y="70"/>
                    <a:pt x="78" y="61"/>
                    <a:pt x="90" y="55"/>
                  </a:cubicBezTo>
                  <a:cubicBezTo>
                    <a:pt x="74" y="39"/>
                    <a:pt x="53" y="18"/>
                    <a:pt x="36" y="0"/>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06" name="Freeform 272"/>
            <p:cNvSpPr>
              <a:spLocks/>
            </p:cNvSpPr>
            <p:nvPr/>
          </p:nvSpPr>
          <p:spPr bwMode="auto">
            <a:xfrm>
              <a:off x="3638332" y="-3122951"/>
              <a:ext cx="93662" cy="93663"/>
            </a:xfrm>
            <a:custGeom>
              <a:avLst/>
              <a:gdLst>
                <a:gd name="T0" fmla="*/ 29 w 127"/>
                <a:gd name="T1" fmla="*/ 19 h 127"/>
                <a:gd name="T2" fmla="*/ 18 w 127"/>
                <a:gd name="T3" fmla="*/ 98 h 127"/>
                <a:gd name="T4" fmla="*/ 98 w 127"/>
                <a:gd name="T5" fmla="*/ 108 h 127"/>
                <a:gd name="T6" fmla="*/ 108 w 127"/>
                <a:gd name="T7" fmla="*/ 29 h 127"/>
                <a:gd name="T8" fmla="*/ 29 w 127"/>
                <a:gd name="T9" fmla="*/ 19 h 127"/>
              </a:gdLst>
              <a:ahLst/>
              <a:cxnLst>
                <a:cxn ang="0">
                  <a:pos x="T0" y="T1"/>
                </a:cxn>
                <a:cxn ang="0">
                  <a:pos x="T2" y="T3"/>
                </a:cxn>
                <a:cxn ang="0">
                  <a:pos x="T4" y="T5"/>
                </a:cxn>
                <a:cxn ang="0">
                  <a:pos x="T6" y="T7"/>
                </a:cxn>
                <a:cxn ang="0">
                  <a:pos x="T8" y="T9"/>
                </a:cxn>
              </a:cxnLst>
              <a:rect l="0" t="0" r="r" b="b"/>
              <a:pathLst>
                <a:path w="127" h="127">
                  <a:moveTo>
                    <a:pt x="29" y="19"/>
                  </a:moveTo>
                  <a:cubicBezTo>
                    <a:pt x="4" y="38"/>
                    <a:pt x="0" y="73"/>
                    <a:pt x="18" y="98"/>
                  </a:cubicBezTo>
                  <a:cubicBezTo>
                    <a:pt x="38" y="123"/>
                    <a:pt x="73" y="127"/>
                    <a:pt x="98" y="108"/>
                  </a:cubicBezTo>
                  <a:cubicBezTo>
                    <a:pt x="123" y="90"/>
                    <a:pt x="127" y="54"/>
                    <a:pt x="108" y="29"/>
                  </a:cubicBezTo>
                  <a:cubicBezTo>
                    <a:pt x="89" y="5"/>
                    <a:pt x="54" y="0"/>
                    <a:pt x="29" y="19"/>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07" name="Freeform 273"/>
            <p:cNvSpPr>
              <a:spLocks/>
            </p:cNvSpPr>
            <p:nvPr/>
          </p:nvSpPr>
          <p:spPr bwMode="auto">
            <a:xfrm>
              <a:off x="3552607" y="-3018176"/>
              <a:ext cx="87312" cy="87313"/>
            </a:xfrm>
            <a:custGeom>
              <a:avLst/>
              <a:gdLst>
                <a:gd name="T0" fmla="*/ 27 w 118"/>
                <a:gd name="T1" fmla="*/ 18 h 118"/>
                <a:gd name="T2" fmla="*/ 18 w 118"/>
                <a:gd name="T3" fmla="*/ 91 h 118"/>
                <a:gd name="T4" fmla="*/ 91 w 118"/>
                <a:gd name="T5" fmla="*/ 101 h 118"/>
                <a:gd name="T6" fmla="*/ 101 w 118"/>
                <a:gd name="T7" fmla="*/ 28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1"/>
                    <a:pt x="101" y="28"/>
                  </a:cubicBezTo>
                  <a:cubicBezTo>
                    <a:pt x="83" y="5"/>
                    <a:pt x="50" y="0"/>
                    <a:pt x="27" y="18"/>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08" name="Freeform 274"/>
            <p:cNvSpPr>
              <a:spLocks/>
            </p:cNvSpPr>
            <p:nvPr/>
          </p:nvSpPr>
          <p:spPr bwMode="auto">
            <a:xfrm>
              <a:off x="3395444" y="-3148351"/>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4"/>
                    <a:pt x="0" y="103"/>
                    <a:pt x="26" y="138"/>
                  </a:cubicBezTo>
                  <a:cubicBezTo>
                    <a:pt x="53" y="173"/>
                    <a:pt x="103" y="180"/>
                    <a:pt x="138" y="153"/>
                  </a:cubicBezTo>
                  <a:cubicBezTo>
                    <a:pt x="173" y="126"/>
                    <a:pt x="179" y="77"/>
                    <a:pt x="153" y="41"/>
                  </a:cubicBezTo>
                  <a:cubicBezTo>
                    <a:pt x="126" y="7"/>
                    <a:pt x="76" y="0"/>
                    <a:pt x="41" y="27"/>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sp>
        <p:nvSpPr>
          <p:cNvPr id="109" name="Rectangle 275"/>
          <p:cNvSpPr>
            <a:spLocks noChangeArrowheads="1"/>
          </p:cNvSpPr>
          <p:nvPr/>
        </p:nvSpPr>
        <p:spPr bwMode="auto">
          <a:xfrm>
            <a:off x="5071346" y="3978512"/>
            <a:ext cx="479298" cy="13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28320">
              <a:defRPr/>
            </a:pPr>
            <a:r>
              <a:rPr lang="en-US" altLang="en-US" sz="876" dirty="0">
                <a:solidFill>
                  <a:schemeClr val="bg1"/>
                </a:solidFill>
                <a:latin typeface="Segoe UI" panose="020B0502040204020203" pitchFamily="34" charset="0"/>
              </a:rPr>
              <a:t>Web Jobs</a:t>
            </a:r>
            <a:endParaRPr lang="en-US" altLang="en-US" sz="1434" dirty="0">
              <a:solidFill>
                <a:schemeClr val="bg1"/>
              </a:solidFill>
            </a:endParaRPr>
          </a:p>
        </p:txBody>
      </p:sp>
      <p:sp>
        <p:nvSpPr>
          <p:cNvPr id="110" name="Rectangle 287"/>
          <p:cNvSpPr>
            <a:spLocks noChangeArrowheads="1"/>
          </p:cNvSpPr>
          <p:nvPr/>
        </p:nvSpPr>
        <p:spPr bwMode="auto">
          <a:xfrm>
            <a:off x="6764031" y="2756921"/>
            <a:ext cx="432811" cy="13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28320">
              <a:defRPr/>
            </a:pPr>
            <a:r>
              <a:rPr lang="en-US" altLang="en-US" sz="876" dirty="0">
                <a:solidFill>
                  <a:schemeClr val="bg1"/>
                </a:solidFill>
                <a:latin typeface="Segoe UI" panose="020B0502040204020203" pitchFamily="34" charset="0"/>
              </a:rPr>
              <a:t>Power BI</a:t>
            </a:r>
            <a:endParaRPr lang="en-US" altLang="en-US" sz="1434" dirty="0">
              <a:solidFill>
                <a:schemeClr val="bg1"/>
              </a:solidFill>
            </a:endParaRPr>
          </a:p>
        </p:txBody>
      </p:sp>
      <p:sp>
        <p:nvSpPr>
          <p:cNvPr id="111" name="Rectangle 111"/>
          <p:cNvSpPr/>
          <p:nvPr>
            <p:custDataLst>
              <p:tags r:id="rId1"/>
            </p:custDataLst>
          </p:nvPr>
        </p:nvSpPr>
        <p:spPr bwMode="auto">
          <a:xfrm>
            <a:off x="6767967" y="2299218"/>
            <a:ext cx="424976" cy="424976"/>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54626" tIns="36417" rIns="54626" bIns="36417" numCol="1" rtlCol="0" anchor="b" anchorCtr="0" compatLnSpc="1">
            <a:prstTxWarp prst="textNoShape">
              <a:avLst/>
            </a:prstTxWarp>
          </a:bodyPr>
          <a:lstStyle/>
          <a:p>
            <a:pPr defTabSz="742714" fontAlgn="base">
              <a:spcBef>
                <a:spcPct val="0"/>
              </a:spcBef>
              <a:spcAft>
                <a:spcPct val="0"/>
              </a:spcAft>
              <a:defRPr/>
            </a:pPr>
            <a:endParaRPr lang="en-US" sz="1195" dirty="0">
              <a:solidFill>
                <a:schemeClr val="bg1"/>
              </a:solidFill>
              <a:latin typeface="Segoe UI"/>
            </a:endParaRPr>
          </a:p>
        </p:txBody>
      </p:sp>
      <p:grpSp>
        <p:nvGrpSpPr>
          <p:cNvPr id="112" name="Group 112"/>
          <p:cNvGrpSpPr/>
          <p:nvPr/>
        </p:nvGrpSpPr>
        <p:grpSpPr>
          <a:xfrm>
            <a:off x="6873260" y="2408638"/>
            <a:ext cx="214391" cy="223273"/>
            <a:chOff x="11472827" y="4545788"/>
            <a:chExt cx="280728" cy="284825"/>
          </a:xfrm>
        </p:grpSpPr>
        <p:sp>
          <p:nvSpPr>
            <p:cNvPr id="113" name="Rounded Rectangle 113"/>
            <p:cNvSpPr/>
            <p:nvPr/>
          </p:nvSpPr>
          <p:spPr bwMode="auto">
            <a:xfrm>
              <a:off x="11472827" y="4699141"/>
              <a:ext cx="35603" cy="80649"/>
            </a:xfrm>
            <a:prstGeom prst="roundRect">
              <a:avLst>
                <a:gd name="adj" fmla="val 50000"/>
              </a:avLst>
            </a:prstGeom>
            <a:solidFill>
              <a:srgbClr val="02162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5669" tIns="116535" rIns="145669" bIns="116535" numCol="1" spcCol="0" rtlCol="0" fromWordArt="0" anchor="t" anchorCtr="0" forceAA="0" compatLnSpc="1">
              <a:prstTxWarp prst="textNoShape">
                <a:avLst/>
              </a:prstTxWarp>
              <a:noAutofit/>
            </a:bodyPr>
            <a:lstStyle/>
            <a:p>
              <a:pPr algn="ctr" defTabSz="742714">
                <a:lnSpc>
                  <a:spcPct val="90000"/>
                </a:lnSpc>
                <a:defRPr/>
              </a:pPr>
              <a:endParaRPr lang="en-US" sz="1593" b="1" dirty="0">
                <a:solidFill>
                  <a:schemeClr val="bg1"/>
                </a:solidFill>
                <a:latin typeface="Segoe UI Light"/>
                <a:ea typeface="Segoe UI" pitchFamily="34" charset="0"/>
                <a:cs typeface="Segoe UI" pitchFamily="34" charset="0"/>
              </a:endParaRPr>
            </a:p>
          </p:txBody>
        </p:sp>
        <p:sp>
          <p:nvSpPr>
            <p:cNvPr id="114" name="Rounded Rectangle 114"/>
            <p:cNvSpPr/>
            <p:nvPr/>
          </p:nvSpPr>
          <p:spPr bwMode="auto">
            <a:xfrm>
              <a:off x="11527518" y="4680314"/>
              <a:ext cx="35603" cy="111152"/>
            </a:xfrm>
            <a:prstGeom prst="roundRect">
              <a:avLst>
                <a:gd name="adj" fmla="val 50000"/>
              </a:avLst>
            </a:prstGeom>
            <a:solidFill>
              <a:srgbClr val="02162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5669" tIns="116535" rIns="145669" bIns="116535" numCol="1" spcCol="0" rtlCol="0" fromWordArt="0" anchor="t" anchorCtr="0" forceAA="0" compatLnSpc="1">
              <a:prstTxWarp prst="textNoShape">
                <a:avLst/>
              </a:prstTxWarp>
              <a:noAutofit/>
            </a:bodyPr>
            <a:lstStyle/>
            <a:p>
              <a:pPr algn="ctr" defTabSz="742714">
                <a:lnSpc>
                  <a:spcPct val="90000"/>
                </a:lnSpc>
                <a:defRPr/>
              </a:pPr>
              <a:endParaRPr lang="en-US" sz="1593" b="1" dirty="0">
                <a:solidFill>
                  <a:schemeClr val="bg1"/>
                </a:solidFill>
                <a:latin typeface="Segoe UI Light"/>
                <a:ea typeface="Segoe UI" pitchFamily="34" charset="0"/>
                <a:cs typeface="Segoe UI" pitchFamily="34" charset="0"/>
              </a:endParaRPr>
            </a:p>
          </p:txBody>
        </p:sp>
        <p:sp>
          <p:nvSpPr>
            <p:cNvPr id="115" name="Rounded Rectangle 115"/>
            <p:cNvSpPr/>
            <p:nvPr/>
          </p:nvSpPr>
          <p:spPr bwMode="auto">
            <a:xfrm>
              <a:off x="11581398" y="4660852"/>
              <a:ext cx="35603" cy="151148"/>
            </a:xfrm>
            <a:prstGeom prst="roundRect">
              <a:avLst>
                <a:gd name="adj" fmla="val 50000"/>
              </a:avLst>
            </a:prstGeom>
            <a:solidFill>
              <a:srgbClr val="02162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5669" tIns="116535" rIns="145669" bIns="116535" numCol="1" spcCol="0" rtlCol="0" fromWordArt="0" anchor="t" anchorCtr="0" forceAA="0" compatLnSpc="1">
              <a:prstTxWarp prst="textNoShape">
                <a:avLst/>
              </a:prstTxWarp>
              <a:noAutofit/>
            </a:bodyPr>
            <a:lstStyle/>
            <a:p>
              <a:pPr algn="ctr" defTabSz="742714">
                <a:lnSpc>
                  <a:spcPct val="90000"/>
                </a:lnSpc>
                <a:defRPr/>
              </a:pPr>
              <a:endParaRPr lang="en-US" sz="1593" b="1" dirty="0">
                <a:solidFill>
                  <a:schemeClr val="bg1"/>
                </a:solidFill>
                <a:latin typeface="Segoe UI Light"/>
                <a:ea typeface="Segoe UI" pitchFamily="34" charset="0"/>
                <a:cs typeface="Segoe UI" pitchFamily="34" charset="0"/>
              </a:endParaRPr>
            </a:p>
          </p:txBody>
        </p:sp>
        <p:sp>
          <p:nvSpPr>
            <p:cNvPr id="116" name="Rounded Rectangle 116"/>
            <p:cNvSpPr/>
            <p:nvPr/>
          </p:nvSpPr>
          <p:spPr bwMode="auto">
            <a:xfrm>
              <a:off x="11637498" y="4643936"/>
              <a:ext cx="35603" cy="186677"/>
            </a:xfrm>
            <a:prstGeom prst="roundRect">
              <a:avLst>
                <a:gd name="adj" fmla="val 50000"/>
              </a:avLst>
            </a:prstGeom>
            <a:solidFill>
              <a:srgbClr val="02162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5669" tIns="116535" rIns="145669" bIns="116535" numCol="1" spcCol="0" rtlCol="0" fromWordArt="0" anchor="t" anchorCtr="0" forceAA="0" compatLnSpc="1">
              <a:prstTxWarp prst="textNoShape">
                <a:avLst/>
              </a:prstTxWarp>
              <a:noAutofit/>
            </a:bodyPr>
            <a:lstStyle/>
            <a:p>
              <a:pPr algn="ctr" defTabSz="742714">
                <a:lnSpc>
                  <a:spcPct val="90000"/>
                </a:lnSpc>
                <a:defRPr/>
              </a:pPr>
              <a:endParaRPr lang="en-US" sz="1593" b="1" dirty="0">
                <a:solidFill>
                  <a:schemeClr val="bg1"/>
                </a:solidFill>
                <a:latin typeface="Segoe UI Light"/>
                <a:ea typeface="Segoe UI" pitchFamily="34" charset="0"/>
                <a:cs typeface="Segoe UI" pitchFamily="34" charset="0"/>
              </a:endParaRPr>
            </a:p>
          </p:txBody>
        </p:sp>
        <p:sp>
          <p:nvSpPr>
            <p:cNvPr id="117" name="Freeform 117"/>
            <p:cNvSpPr/>
            <p:nvPr/>
          </p:nvSpPr>
          <p:spPr bwMode="auto">
            <a:xfrm>
              <a:off x="11487149" y="4545788"/>
              <a:ext cx="266406" cy="257746"/>
            </a:xfrm>
            <a:custGeom>
              <a:avLst/>
              <a:gdLst>
                <a:gd name="connsiteX0" fmla="*/ 0 w 1136625"/>
                <a:gd name="connsiteY0" fmla="*/ 528239 h 1114767"/>
                <a:gd name="connsiteX1" fmla="*/ 0 w 1136625"/>
                <a:gd name="connsiteY1" fmla="*/ 105648 h 1114767"/>
                <a:gd name="connsiteX2" fmla="*/ 204010 w 1136625"/>
                <a:gd name="connsiteY2" fmla="*/ 0 h 1114767"/>
                <a:gd name="connsiteX3" fmla="*/ 983618 w 1136625"/>
                <a:gd name="connsiteY3" fmla="*/ 247726 h 1114767"/>
                <a:gd name="connsiteX4" fmla="*/ 1136625 w 1136625"/>
                <a:gd name="connsiteY4" fmla="*/ 429877 h 1114767"/>
                <a:gd name="connsiteX5" fmla="*/ 1136625 w 1136625"/>
                <a:gd name="connsiteY5" fmla="*/ 958116 h 1114767"/>
                <a:gd name="connsiteX6" fmla="*/ 987261 w 1136625"/>
                <a:gd name="connsiteY6" fmla="*/ 1114767 h 1114767"/>
                <a:gd name="connsiteX7" fmla="*/ 881613 w 1136625"/>
                <a:gd name="connsiteY7" fmla="*/ 1052835 h 1114767"/>
                <a:gd name="connsiteX0" fmla="*/ 0 w 1136625"/>
                <a:gd name="connsiteY0" fmla="*/ 542295 h 1128823"/>
                <a:gd name="connsiteX1" fmla="*/ 0 w 1136625"/>
                <a:gd name="connsiteY1" fmla="*/ 119704 h 1128823"/>
                <a:gd name="connsiteX2" fmla="*/ 204010 w 1136625"/>
                <a:gd name="connsiteY2" fmla="*/ 14056 h 1128823"/>
                <a:gd name="connsiteX3" fmla="*/ 983618 w 1136625"/>
                <a:gd name="connsiteY3" fmla="*/ 261782 h 1128823"/>
                <a:gd name="connsiteX4" fmla="*/ 1136625 w 1136625"/>
                <a:gd name="connsiteY4" fmla="*/ 443933 h 1128823"/>
                <a:gd name="connsiteX5" fmla="*/ 1136625 w 1136625"/>
                <a:gd name="connsiteY5" fmla="*/ 972172 h 1128823"/>
                <a:gd name="connsiteX6" fmla="*/ 987261 w 1136625"/>
                <a:gd name="connsiteY6" fmla="*/ 1128823 h 1128823"/>
                <a:gd name="connsiteX7" fmla="*/ 881613 w 1136625"/>
                <a:gd name="connsiteY7" fmla="*/ 1066891 h 1128823"/>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7407" h="1141164">
                  <a:moveTo>
                    <a:pt x="10" y="546990"/>
                  </a:moveTo>
                  <a:lnTo>
                    <a:pt x="10" y="124399"/>
                  </a:lnTo>
                  <a:cubicBezTo>
                    <a:pt x="-1205" y="41823"/>
                    <a:pt x="103230" y="-37108"/>
                    <a:pt x="204020" y="18751"/>
                  </a:cubicBezTo>
                  <a:lnTo>
                    <a:pt x="983628" y="266477"/>
                  </a:lnTo>
                  <a:cubicBezTo>
                    <a:pt x="1100205" y="312622"/>
                    <a:pt x="1143921" y="380625"/>
                    <a:pt x="1136635" y="448628"/>
                  </a:cubicBezTo>
                  <a:cubicBezTo>
                    <a:pt x="1136635" y="624708"/>
                    <a:pt x="1131778" y="877291"/>
                    <a:pt x="1136635" y="976867"/>
                  </a:cubicBezTo>
                  <a:cubicBezTo>
                    <a:pt x="1141492" y="1076443"/>
                    <a:pt x="1088062" y="1168734"/>
                    <a:pt x="987271" y="1133518"/>
                  </a:cubicBezTo>
                  <a:lnTo>
                    <a:pt x="881623" y="1071586"/>
                  </a:lnTo>
                </a:path>
              </a:pathLst>
            </a:custGeom>
            <a:noFill/>
            <a:ln w="12700" cap="rnd">
              <a:solidFill>
                <a:srgbClr val="02162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728320">
                <a:defRPr/>
              </a:pPr>
              <a:endParaRPr lang="en-US" sz="1434">
                <a:solidFill>
                  <a:schemeClr val="bg1"/>
                </a:solidFill>
                <a:latin typeface="Segoe UI"/>
              </a:endParaRPr>
            </a:p>
          </p:txBody>
        </p:sp>
      </p:grpSp>
      <p:grpSp>
        <p:nvGrpSpPr>
          <p:cNvPr id="118" name="Group 118"/>
          <p:cNvGrpSpPr/>
          <p:nvPr/>
        </p:nvGrpSpPr>
        <p:grpSpPr>
          <a:xfrm>
            <a:off x="7654623" y="4098139"/>
            <a:ext cx="839620" cy="92308"/>
            <a:chOff x="2220913" y="3722688"/>
            <a:chExt cx="1054100" cy="115888"/>
          </a:xfrm>
          <a:solidFill>
            <a:schemeClr val="tx1"/>
          </a:solidFill>
        </p:grpSpPr>
        <p:sp>
          <p:nvSpPr>
            <p:cNvPr id="119" name="Line 18"/>
            <p:cNvSpPr>
              <a:spLocks noChangeShapeType="1"/>
            </p:cNvSpPr>
            <p:nvPr/>
          </p:nvSpPr>
          <p:spPr bwMode="auto">
            <a:xfrm>
              <a:off x="2220913" y="3779838"/>
              <a:ext cx="966788" cy="0"/>
            </a:xfrm>
            <a:prstGeom prst="line">
              <a:avLst/>
            </a:prstGeom>
            <a:grpFill/>
            <a:ln w="22225" cap="rnd">
              <a:solidFill>
                <a:schemeClr val="tx1"/>
              </a:solidFill>
              <a:prstDash val="solid"/>
              <a:round/>
              <a:headEnd/>
              <a:tailEnd/>
            </a:ln>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20" name="Freeform 19"/>
            <p:cNvSpPr>
              <a:spLocks/>
            </p:cNvSpPr>
            <p:nvPr/>
          </p:nvSpPr>
          <p:spPr bwMode="auto">
            <a:xfrm>
              <a:off x="3159125" y="3722688"/>
              <a:ext cx="115888" cy="115888"/>
            </a:xfrm>
            <a:custGeom>
              <a:avLst/>
              <a:gdLst>
                <a:gd name="T0" fmla="*/ 171 w 171"/>
                <a:gd name="T1" fmla="*/ 85 h 171"/>
                <a:gd name="T2" fmla="*/ 0 w 171"/>
                <a:gd name="T3" fmla="*/ 171 h 171"/>
                <a:gd name="T4" fmla="*/ 0 w 171"/>
                <a:gd name="T5" fmla="*/ 0 h 171"/>
                <a:gd name="T6" fmla="*/ 171 w 171"/>
                <a:gd name="T7" fmla="*/ 85 h 171"/>
              </a:gdLst>
              <a:ahLst/>
              <a:cxnLst>
                <a:cxn ang="0">
                  <a:pos x="T0" y="T1"/>
                </a:cxn>
                <a:cxn ang="0">
                  <a:pos x="T2" y="T3"/>
                </a:cxn>
                <a:cxn ang="0">
                  <a:pos x="T4" y="T5"/>
                </a:cxn>
                <a:cxn ang="0">
                  <a:pos x="T6" y="T7"/>
                </a:cxn>
              </a:cxnLst>
              <a:rect l="0" t="0" r="r" b="b"/>
              <a:pathLst>
                <a:path w="171" h="171">
                  <a:moveTo>
                    <a:pt x="171" y="85"/>
                  </a:moveTo>
                  <a:lnTo>
                    <a:pt x="0" y="171"/>
                  </a:lnTo>
                  <a:cubicBezTo>
                    <a:pt x="27" y="117"/>
                    <a:pt x="27" y="54"/>
                    <a:pt x="0" y="0"/>
                  </a:cubicBezTo>
                  <a:lnTo>
                    <a:pt x="171" y="85"/>
                  </a:lnTo>
                  <a:close/>
                </a:path>
              </a:pathLst>
            </a:custGeom>
            <a:grpFill/>
            <a:ln w="0">
              <a:solidFill>
                <a:schemeClr val="tx1"/>
              </a:solid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grpSp>
        <p:nvGrpSpPr>
          <p:cNvPr id="121" name="Group 121"/>
          <p:cNvGrpSpPr/>
          <p:nvPr/>
        </p:nvGrpSpPr>
        <p:grpSpPr>
          <a:xfrm>
            <a:off x="7608469" y="3909706"/>
            <a:ext cx="829504" cy="92308"/>
            <a:chOff x="2220913" y="3983038"/>
            <a:chExt cx="1041400" cy="115888"/>
          </a:xfrm>
          <a:solidFill>
            <a:schemeClr val="tx1"/>
          </a:solidFill>
        </p:grpSpPr>
        <p:sp>
          <p:nvSpPr>
            <p:cNvPr id="122" name="Line 83"/>
            <p:cNvSpPr>
              <a:spLocks noChangeShapeType="1"/>
            </p:cNvSpPr>
            <p:nvPr/>
          </p:nvSpPr>
          <p:spPr bwMode="auto">
            <a:xfrm flipH="1">
              <a:off x="2308225" y="4041775"/>
              <a:ext cx="954088" cy="0"/>
            </a:xfrm>
            <a:prstGeom prst="line">
              <a:avLst/>
            </a:prstGeom>
            <a:grpFill/>
            <a:ln w="22225" cap="rnd">
              <a:solidFill>
                <a:schemeClr val="tx1"/>
              </a:solidFill>
              <a:prstDash val="solid"/>
              <a:round/>
              <a:headEnd/>
              <a:tailEnd/>
            </a:ln>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23"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grpFill/>
            <a:ln w="0">
              <a:solidFill>
                <a:schemeClr val="tx1"/>
              </a:solid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sp>
        <p:nvSpPr>
          <p:cNvPr id="124" name="Rectangle 1"/>
          <p:cNvSpPr/>
          <p:nvPr/>
        </p:nvSpPr>
        <p:spPr bwMode="auto">
          <a:xfrm>
            <a:off x="2504434" y="3590045"/>
            <a:ext cx="558905" cy="567268"/>
          </a:xfrm>
          <a:prstGeom prst="rect">
            <a:avLst/>
          </a:prstGeom>
          <a:noFill/>
          <a:ln w="381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5669" tIns="116535" rIns="145669" bIns="116535" numCol="1" spcCol="0" rtlCol="0" fromWordArt="0" anchor="t" anchorCtr="0" forceAA="0" compatLnSpc="1">
            <a:prstTxWarp prst="textNoShape">
              <a:avLst/>
            </a:prstTxWarp>
            <a:noAutofit/>
          </a:bodyPr>
          <a:lstStyle/>
          <a:p>
            <a:pPr algn="ctr" defTabSz="742714" fontAlgn="base">
              <a:lnSpc>
                <a:spcPct val="90000"/>
              </a:lnSpc>
              <a:spcBef>
                <a:spcPct val="0"/>
              </a:spcBef>
              <a:spcAft>
                <a:spcPct val="0"/>
              </a:spcAft>
            </a:pPr>
            <a:endParaRPr lang="en-NZ" sz="1912"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21123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NZ" dirty="0" err="1"/>
              <a:t>IoT</a:t>
            </a:r>
            <a:r>
              <a:rPr lang="en-NZ" dirty="0"/>
              <a:t> Hub at a glance</a:t>
            </a:r>
            <a:endParaRPr lang="en-US" dirty="0"/>
          </a:p>
        </p:txBody>
      </p:sp>
      <p:sp>
        <p:nvSpPr>
          <p:cNvPr id="125" name="Content Placeholder 7"/>
          <p:cNvSpPr txBox="1">
            <a:spLocks/>
          </p:cNvSpPr>
          <p:nvPr/>
        </p:nvSpPr>
        <p:spPr>
          <a:xfrm>
            <a:off x="411614" y="2013089"/>
            <a:ext cx="5826761" cy="3912995"/>
          </a:xfrm>
          <a:prstGeom prst="rect">
            <a:avLst/>
          </a:prstGeom>
        </p:spPr>
        <p:txBody>
          <a:bodyPr vert="horz" wrap="square" lIns="116535" tIns="72835" rIns="116535" bIns="72835"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549" dirty="0"/>
              <a:t>Establish bi-directional communication with millions of </a:t>
            </a:r>
            <a:r>
              <a:rPr lang="en-US" sz="2549" dirty="0" err="1"/>
              <a:t>IoT</a:t>
            </a:r>
            <a:r>
              <a:rPr lang="en-US" sz="2549" dirty="0"/>
              <a:t> devices</a:t>
            </a:r>
          </a:p>
          <a:p>
            <a:r>
              <a:rPr lang="en-US" sz="2549" dirty="0"/>
              <a:t>Work with platforms and protocols that you know</a:t>
            </a:r>
          </a:p>
          <a:p>
            <a:r>
              <a:rPr lang="en-US" sz="2549" dirty="0"/>
              <a:t>Authenticate per device for security-enhanced </a:t>
            </a:r>
            <a:r>
              <a:rPr lang="en-US" sz="2549" dirty="0" err="1"/>
              <a:t>IoT</a:t>
            </a:r>
            <a:r>
              <a:rPr lang="en-US" sz="2549" dirty="0"/>
              <a:t> solutions</a:t>
            </a:r>
          </a:p>
          <a:p>
            <a:r>
              <a:rPr lang="en-US" sz="2549" dirty="0"/>
              <a:t>Based on Azure Event Hubs technology; delivering tens of billions of messages per day</a:t>
            </a:r>
            <a:endParaRPr lang="en-NZ" sz="2549" dirty="0"/>
          </a:p>
        </p:txBody>
      </p:sp>
      <p:pic>
        <p:nvPicPr>
          <p:cNvPr id="126" name="Picture 12"/>
          <p:cNvPicPr>
            <a:picLocks noChangeAspect="1"/>
          </p:cNvPicPr>
          <p:nvPr/>
        </p:nvPicPr>
        <p:blipFill>
          <a:blip r:embed="rId3"/>
          <a:stretch>
            <a:fillRect/>
          </a:stretch>
        </p:blipFill>
        <p:spPr>
          <a:xfrm>
            <a:off x="6900507" y="1617505"/>
            <a:ext cx="2086405" cy="1585668"/>
          </a:xfrm>
          <a:prstGeom prst="rect">
            <a:avLst/>
          </a:prstGeom>
        </p:spPr>
      </p:pic>
      <p:pic>
        <p:nvPicPr>
          <p:cNvPr id="127" name="Picture 13"/>
          <p:cNvPicPr>
            <a:picLocks noChangeAspect="1"/>
          </p:cNvPicPr>
          <p:nvPr/>
        </p:nvPicPr>
        <p:blipFill>
          <a:blip r:embed="rId4"/>
          <a:stretch>
            <a:fillRect/>
          </a:stretch>
        </p:blipFill>
        <p:spPr>
          <a:xfrm>
            <a:off x="7112941" y="3265002"/>
            <a:ext cx="1873971" cy="1327713"/>
          </a:xfrm>
          <a:prstGeom prst="rect">
            <a:avLst/>
          </a:prstGeom>
        </p:spPr>
      </p:pic>
      <p:pic>
        <p:nvPicPr>
          <p:cNvPr id="128" name="Picture 15"/>
          <p:cNvPicPr>
            <a:picLocks noChangeAspect="1"/>
          </p:cNvPicPr>
          <p:nvPr/>
        </p:nvPicPr>
        <p:blipFill>
          <a:blip r:embed="rId5"/>
          <a:stretch>
            <a:fillRect/>
          </a:stretch>
        </p:blipFill>
        <p:spPr>
          <a:xfrm>
            <a:off x="6710833" y="4592715"/>
            <a:ext cx="2276079" cy="1289778"/>
          </a:xfrm>
          <a:prstGeom prst="rect">
            <a:avLst/>
          </a:prstGeom>
        </p:spPr>
      </p:pic>
    </p:spTree>
    <p:extLst>
      <p:ext uri="{BB962C8B-B14F-4D97-AF65-F5344CB8AC3E}">
        <p14:creationId xmlns:p14="http://schemas.microsoft.com/office/powerpoint/2010/main" val="55934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81400" y="1981200"/>
            <a:ext cx="2454915" cy="2315175"/>
            <a:chOff x="3383628" y="3222945"/>
            <a:chExt cx="2240280" cy="2906584"/>
          </a:xfrm>
        </p:grpSpPr>
        <p:sp>
          <p:nvSpPr>
            <p:cNvPr id="5" name="Rectangle 4"/>
            <p:cNvSpPr>
              <a:spLocks/>
            </p:cNvSpPr>
            <p:nvPr/>
          </p:nvSpPr>
          <p:spPr bwMode="auto">
            <a:xfrm>
              <a:off x="3383628" y="3222945"/>
              <a:ext cx="2240280" cy="290658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5669" tIns="116535" rIns="145669" bIns="116535" numCol="1" spcCol="0" rtlCol="0" fromWordArt="0" anchor="t" anchorCtr="0" forceAA="0" compatLnSpc="1">
              <a:prstTxWarp prst="textNoShape">
                <a:avLst/>
              </a:prstTxWarp>
              <a:noAutofit/>
            </a:bodyPr>
            <a:lstStyle/>
            <a:p>
              <a:pPr algn="ctr" defTabSz="742714" fontAlgn="base">
                <a:lnSpc>
                  <a:spcPct val="90000"/>
                </a:lnSpc>
                <a:spcBef>
                  <a:spcPct val="0"/>
                </a:spcBef>
                <a:spcAft>
                  <a:spcPct val="0"/>
                </a:spcAft>
              </a:pPr>
              <a:endParaRPr lang="en-US" sz="1513" dirty="0" err="1">
                <a:gradFill>
                  <a:gsLst>
                    <a:gs pos="76106">
                      <a:schemeClr val="accent4"/>
                    </a:gs>
                    <a:gs pos="51000">
                      <a:schemeClr val="accent4"/>
                    </a:gs>
                  </a:gsLst>
                  <a:lin ang="5400000" scaled="0"/>
                </a:gradFill>
                <a:ea typeface="Segoe UI" pitchFamily="34" charset="0"/>
                <a:cs typeface="Segoe UI" pitchFamily="34" charset="0"/>
              </a:endParaRPr>
            </a:p>
          </p:txBody>
        </p:sp>
        <p:sp>
          <p:nvSpPr>
            <p:cNvPr id="6" name="TextBox 5"/>
            <p:cNvSpPr txBox="1"/>
            <p:nvPr/>
          </p:nvSpPr>
          <p:spPr>
            <a:xfrm>
              <a:off x="3596470" y="3375035"/>
              <a:ext cx="1798816" cy="257598"/>
            </a:xfrm>
            <a:prstGeom prst="rect">
              <a:avLst/>
            </a:prstGeom>
            <a:noFill/>
          </p:spPr>
          <p:txBody>
            <a:bodyPr wrap="square" lIns="0" tIns="0" rIns="0" bIns="0" rtlCol="0">
              <a:spAutoFit/>
            </a:bodyPr>
            <a:lstStyle/>
            <a:p>
              <a:pPr>
                <a:lnSpc>
                  <a:spcPts val="1593"/>
                </a:lnSpc>
                <a:spcBef>
                  <a:spcPts val="239"/>
                </a:spcBef>
                <a:spcAft>
                  <a:spcPts val="478"/>
                </a:spcAft>
              </a:pPr>
              <a:r>
                <a:rPr lang="en-GB" sz="1513" dirty="0">
                  <a:solidFill>
                    <a:schemeClr val="bg1"/>
                  </a:solidFill>
                  <a:latin typeface="+mj-lt"/>
                </a:rPr>
                <a:t>Protocols</a:t>
              </a:r>
            </a:p>
          </p:txBody>
        </p:sp>
        <p:sp>
          <p:nvSpPr>
            <p:cNvPr id="7" name="Rectangle 6"/>
            <p:cNvSpPr/>
            <p:nvPr/>
          </p:nvSpPr>
          <p:spPr bwMode="auto">
            <a:xfrm>
              <a:off x="3604360" y="4048409"/>
              <a:ext cx="1798816" cy="54769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742714" fontAlgn="base">
                <a:lnSpc>
                  <a:spcPct val="90000"/>
                </a:lnSpc>
                <a:spcBef>
                  <a:spcPct val="0"/>
                </a:spcBef>
                <a:spcAft>
                  <a:spcPct val="0"/>
                </a:spcAft>
              </a:pPr>
              <a:r>
                <a:rPr lang="en-US" sz="1513" dirty="0">
                  <a:gradFill>
                    <a:gsLst>
                      <a:gs pos="76106">
                        <a:schemeClr val="accent4"/>
                      </a:gs>
                      <a:gs pos="51000">
                        <a:schemeClr val="accent4"/>
                      </a:gs>
                    </a:gsLst>
                    <a:lin ang="5400000" scaled="0"/>
                  </a:gradFill>
                  <a:ea typeface="Segoe UI" pitchFamily="34" charset="0"/>
                  <a:cs typeface="Segoe UI" pitchFamily="34" charset="0"/>
                </a:rPr>
                <a:t>HTTPS</a:t>
              </a:r>
            </a:p>
          </p:txBody>
        </p:sp>
        <p:sp>
          <p:nvSpPr>
            <p:cNvPr id="8" name="Rectangle 7"/>
            <p:cNvSpPr/>
            <p:nvPr/>
          </p:nvSpPr>
          <p:spPr bwMode="auto">
            <a:xfrm>
              <a:off x="3604360" y="4724454"/>
              <a:ext cx="1798816"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742714" fontAlgn="base">
                <a:lnSpc>
                  <a:spcPct val="90000"/>
                </a:lnSpc>
                <a:spcBef>
                  <a:spcPct val="0"/>
                </a:spcBef>
                <a:spcAft>
                  <a:spcPct val="0"/>
                </a:spcAft>
              </a:pPr>
              <a:r>
                <a:rPr lang="en-US" sz="1513" dirty="0">
                  <a:gradFill>
                    <a:gsLst>
                      <a:gs pos="76106">
                        <a:schemeClr val="accent4"/>
                      </a:gs>
                      <a:gs pos="51000">
                        <a:schemeClr val="accent4"/>
                      </a:gs>
                    </a:gsLst>
                    <a:lin ang="5400000" scaled="0"/>
                  </a:gradFill>
                  <a:ea typeface="Segoe UI" pitchFamily="34" charset="0"/>
                  <a:cs typeface="Segoe UI" pitchFamily="34" charset="0"/>
                </a:rPr>
                <a:t>AMQP</a:t>
              </a:r>
            </a:p>
          </p:txBody>
        </p:sp>
        <p:sp>
          <p:nvSpPr>
            <p:cNvPr id="9" name="Rectangle 8"/>
            <p:cNvSpPr/>
            <p:nvPr/>
          </p:nvSpPr>
          <p:spPr bwMode="auto">
            <a:xfrm>
              <a:off x="3604360" y="5401446"/>
              <a:ext cx="1798816"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742714" fontAlgn="base">
                <a:lnSpc>
                  <a:spcPct val="90000"/>
                </a:lnSpc>
                <a:spcBef>
                  <a:spcPct val="0"/>
                </a:spcBef>
                <a:spcAft>
                  <a:spcPct val="0"/>
                </a:spcAft>
              </a:pPr>
              <a:r>
                <a:rPr lang="en-US" sz="1513" dirty="0">
                  <a:gradFill>
                    <a:gsLst>
                      <a:gs pos="76106">
                        <a:schemeClr val="accent4"/>
                      </a:gs>
                      <a:gs pos="51000">
                        <a:schemeClr val="accent4"/>
                      </a:gs>
                    </a:gsLst>
                    <a:lin ang="5400000" scaled="0"/>
                  </a:gradFill>
                  <a:ea typeface="Segoe UI" pitchFamily="34" charset="0"/>
                  <a:cs typeface="Segoe UI" pitchFamily="34" charset="0"/>
                </a:rPr>
                <a:t>MQTT</a:t>
              </a:r>
            </a:p>
          </p:txBody>
        </p:sp>
      </p:grpSp>
      <p:grpSp>
        <p:nvGrpSpPr>
          <p:cNvPr id="10" name="Group 9"/>
          <p:cNvGrpSpPr/>
          <p:nvPr/>
        </p:nvGrpSpPr>
        <p:grpSpPr>
          <a:xfrm>
            <a:off x="785231" y="1981200"/>
            <a:ext cx="2454915" cy="2305926"/>
            <a:chOff x="3383628" y="3222945"/>
            <a:chExt cx="2240280" cy="2906584"/>
          </a:xfrm>
        </p:grpSpPr>
        <p:sp>
          <p:nvSpPr>
            <p:cNvPr id="11" name="Rectangle 10"/>
            <p:cNvSpPr>
              <a:spLocks/>
            </p:cNvSpPr>
            <p:nvPr/>
          </p:nvSpPr>
          <p:spPr bwMode="auto">
            <a:xfrm>
              <a:off x="3383628" y="3222945"/>
              <a:ext cx="2240280" cy="290658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5669" tIns="116535" rIns="145669" bIns="116535" numCol="1" spcCol="0" rtlCol="0" fromWordArt="0" anchor="t" anchorCtr="0" forceAA="0" compatLnSpc="1">
              <a:prstTxWarp prst="textNoShape">
                <a:avLst/>
              </a:prstTxWarp>
              <a:noAutofit/>
            </a:bodyPr>
            <a:lstStyle/>
            <a:p>
              <a:pPr algn="ctr" defTabSz="742714" fontAlgn="base">
                <a:lnSpc>
                  <a:spcPct val="90000"/>
                </a:lnSpc>
                <a:spcBef>
                  <a:spcPct val="0"/>
                </a:spcBef>
                <a:spcAft>
                  <a:spcPct val="0"/>
                </a:spcAft>
              </a:pPr>
              <a:endParaRPr lang="en-US" sz="1513" dirty="0" err="1">
                <a:gradFill>
                  <a:gsLst>
                    <a:gs pos="76106">
                      <a:schemeClr val="accent4"/>
                    </a:gs>
                    <a:gs pos="51000">
                      <a:schemeClr val="accent4"/>
                    </a:gs>
                  </a:gsLst>
                  <a:lin ang="5400000" scaled="0"/>
                </a:gradFill>
                <a:ea typeface="Segoe UI" pitchFamily="34" charset="0"/>
                <a:cs typeface="Segoe UI" pitchFamily="34" charset="0"/>
              </a:endParaRPr>
            </a:p>
          </p:txBody>
        </p:sp>
        <p:sp>
          <p:nvSpPr>
            <p:cNvPr id="12" name="TextBox 11"/>
            <p:cNvSpPr txBox="1"/>
            <p:nvPr/>
          </p:nvSpPr>
          <p:spPr>
            <a:xfrm>
              <a:off x="3596470" y="3375035"/>
              <a:ext cx="1798816" cy="258631"/>
            </a:xfrm>
            <a:prstGeom prst="rect">
              <a:avLst/>
            </a:prstGeom>
            <a:noFill/>
          </p:spPr>
          <p:txBody>
            <a:bodyPr wrap="square" lIns="0" tIns="0" rIns="0" bIns="0" rtlCol="0">
              <a:spAutoFit/>
            </a:bodyPr>
            <a:lstStyle/>
            <a:p>
              <a:pPr>
                <a:lnSpc>
                  <a:spcPts val="1593"/>
                </a:lnSpc>
                <a:spcBef>
                  <a:spcPts val="239"/>
                </a:spcBef>
                <a:spcAft>
                  <a:spcPts val="478"/>
                </a:spcAft>
              </a:pPr>
              <a:r>
                <a:rPr lang="en-US" sz="1513" dirty="0">
                  <a:solidFill>
                    <a:srgbClr val="FFFFFF"/>
                  </a:solidFill>
                </a:rPr>
                <a:t>Platforms</a:t>
              </a:r>
              <a:endParaRPr lang="en-GB" sz="1513" dirty="0">
                <a:solidFill>
                  <a:srgbClr val="FFFFFF"/>
                </a:solidFill>
                <a:latin typeface="+mj-lt"/>
              </a:endParaRPr>
            </a:p>
          </p:txBody>
        </p:sp>
        <p:sp>
          <p:nvSpPr>
            <p:cNvPr id="13" name="Rectangle 12"/>
            <p:cNvSpPr/>
            <p:nvPr/>
          </p:nvSpPr>
          <p:spPr bwMode="auto">
            <a:xfrm>
              <a:off x="3604360" y="4048409"/>
              <a:ext cx="1798816" cy="54769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742714" fontAlgn="base">
                <a:lnSpc>
                  <a:spcPct val="90000"/>
                </a:lnSpc>
                <a:spcBef>
                  <a:spcPts val="19"/>
                </a:spcBef>
                <a:spcAft>
                  <a:spcPts val="19"/>
                </a:spcAft>
              </a:pPr>
              <a:r>
                <a:rPr lang="en-US" sz="1513" dirty="0">
                  <a:gradFill>
                    <a:gsLst>
                      <a:gs pos="76106">
                        <a:schemeClr val="accent4"/>
                      </a:gs>
                      <a:gs pos="51000">
                        <a:schemeClr val="accent4"/>
                      </a:gs>
                    </a:gsLst>
                    <a:lin ang="5400000" scaled="0"/>
                  </a:gradFill>
                  <a:ea typeface="Segoe UI" pitchFamily="34" charset="0"/>
                  <a:cs typeface="Segoe UI" pitchFamily="34" charset="0"/>
                </a:rPr>
                <a:t>Windows, iOS, Android</a:t>
              </a:r>
            </a:p>
          </p:txBody>
        </p:sp>
        <p:sp>
          <p:nvSpPr>
            <p:cNvPr id="14" name="Rectangle 13"/>
            <p:cNvSpPr/>
            <p:nvPr/>
          </p:nvSpPr>
          <p:spPr bwMode="auto">
            <a:xfrm>
              <a:off x="3604360" y="4724454"/>
              <a:ext cx="1798816" cy="5486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742714" fontAlgn="base">
                <a:lnSpc>
                  <a:spcPct val="90000"/>
                </a:lnSpc>
                <a:spcBef>
                  <a:spcPct val="0"/>
                </a:spcBef>
                <a:spcAft>
                  <a:spcPct val="0"/>
                </a:spcAft>
              </a:pPr>
              <a:r>
                <a:rPr lang="en-US" sz="1513" dirty="0">
                  <a:gradFill>
                    <a:gsLst>
                      <a:gs pos="76106">
                        <a:schemeClr val="accent4"/>
                      </a:gs>
                      <a:gs pos="51000">
                        <a:schemeClr val="accent4"/>
                      </a:gs>
                    </a:gsLst>
                    <a:lin ang="5400000" scaled="0"/>
                  </a:gradFill>
                  <a:ea typeface="Segoe UI" pitchFamily="34" charset="0"/>
                  <a:cs typeface="Segoe UI" pitchFamily="34" charset="0"/>
                </a:rPr>
                <a:t>Linux/Unix OS Platforms</a:t>
              </a:r>
            </a:p>
          </p:txBody>
        </p:sp>
        <p:sp>
          <p:nvSpPr>
            <p:cNvPr id="15" name="Rectangle 14"/>
            <p:cNvSpPr/>
            <p:nvPr/>
          </p:nvSpPr>
          <p:spPr bwMode="auto">
            <a:xfrm>
              <a:off x="3596469" y="5390781"/>
              <a:ext cx="1798816" cy="54769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742714" fontAlgn="base">
                <a:lnSpc>
                  <a:spcPct val="90000"/>
                </a:lnSpc>
                <a:spcBef>
                  <a:spcPts val="19"/>
                </a:spcBef>
                <a:spcAft>
                  <a:spcPts val="19"/>
                </a:spcAft>
              </a:pPr>
              <a:r>
                <a:rPr lang="en-US" sz="1513" dirty="0" err="1">
                  <a:gradFill>
                    <a:gsLst>
                      <a:gs pos="76106">
                        <a:schemeClr val="accent4"/>
                      </a:gs>
                      <a:gs pos="51000">
                        <a:schemeClr val="accent4"/>
                      </a:gs>
                    </a:gsLst>
                    <a:lin ang="5400000" scaled="0"/>
                  </a:gradFill>
                  <a:ea typeface="Segoe UI" pitchFamily="34" charset="0"/>
                  <a:cs typeface="Segoe UI" pitchFamily="34" charset="0"/>
                </a:rPr>
                <a:t>Mbed</a:t>
              </a:r>
              <a:r>
                <a:rPr lang="en-US" sz="1513" dirty="0">
                  <a:gradFill>
                    <a:gsLst>
                      <a:gs pos="76106">
                        <a:schemeClr val="accent4"/>
                      </a:gs>
                      <a:gs pos="51000">
                        <a:schemeClr val="accent4"/>
                      </a:gs>
                    </a:gsLst>
                    <a:lin ang="5400000" scaled="0"/>
                  </a:gradFill>
                  <a:ea typeface="Segoe UI" pitchFamily="34" charset="0"/>
                  <a:cs typeface="Segoe UI" pitchFamily="34" charset="0"/>
                </a:rPr>
                <a:t> OS/TI-RTOS/Win Embedded</a:t>
              </a:r>
            </a:p>
          </p:txBody>
        </p:sp>
      </p:grpSp>
      <p:grpSp>
        <p:nvGrpSpPr>
          <p:cNvPr id="16" name="Group 15"/>
          <p:cNvGrpSpPr/>
          <p:nvPr/>
        </p:nvGrpSpPr>
        <p:grpSpPr>
          <a:xfrm>
            <a:off x="6377569" y="1981201"/>
            <a:ext cx="2454915" cy="2305926"/>
            <a:chOff x="3383628" y="3222945"/>
            <a:chExt cx="2240280" cy="2906584"/>
          </a:xfrm>
        </p:grpSpPr>
        <p:sp>
          <p:nvSpPr>
            <p:cNvPr id="17" name="Rectangle 16"/>
            <p:cNvSpPr>
              <a:spLocks/>
            </p:cNvSpPr>
            <p:nvPr/>
          </p:nvSpPr>
          <p:spPr bwMode="auto">
            <a:xfrm>
              <a:off x="3383628" y="3222945"/>
              <a:ext cx="2240280" cy="2906584"/>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5669" tIns="116535" rIns="145669" bIns="116535" numCol="1" spcCol="0" rtlCol="0" fromWordArt="0" anchor="t" anchorCtr="0" forceAA="0" compatLnSpc="1">
              <a:prstTxWarp prst="textNoShape">
                <a:avLst/>
              </a:prstTxWarp>
              <a:noAutofit/>
            </a:bodyPr>
            <a:lstStyle/>
            <a:p>
              <a:pPr algn="ctr" defTabSz="742714" fontAlgn="base">
                <a:lnSpc>
                  <a:spcPct val="90000"/>
                </a:lnSpc>
                <a:spcBef>
                  <a:spcPct val="0"/>
                </a:spcBef>
                <a:spcAft>
                  <a:spcPct val="0"/>
                </a:spcAft>
              </a:pPr>
              <a:endParaRPr lang="en-US" sz="1513" dirty="0" err="1">
                <a:gradFill>
                  <a:gsLst>
                    <a:gs pos="76106">
                      <a:schemeClr val="accent4"/>
                    </a:gs>
                    <a:gs pos="51000">
                      <a:schemeClr val="accent4"/>
                    </a:gs>
                  </a:gsLst>
                  <a:lin ang="5400000" scaled="0"/>
                </a:gradFill>
                <a:ea typeface="Segoe UI" pitchFamily="34" charset="0"/>
                <a:cs typeface="Segoe UI" pitchFamily="34" charset="0"/>
              </a:endParaRPr>
            </a:p>
          </p:txBody>
        </p:sp>
        <p:sp>
          <p:nvSpPr>
            <p:cNvPr id="18" name="TextBox 17"/>
            <p:cNvSpPr txBox="1"/>
            <p:nvPr/>
          </p:nvSpPr>
          <p:spPr>
            <a:xfrm>
              <a:off x="3596470" y="3375035"/>
              <a:ext cx="1798816" cy="258631"/>
            </a:xfrm>
            <a:prstGeom prst="rect">
              <a:avLst/>
            </a:prstGeom>
            <a:noFill/>
          </p:spPr>
          <p:txBody>
            <a:bodyPr wrap="square" lIns="0" tIns="0" rIns="0" bIns="0" rtlCol="0">
              <a:spAutoFit/>
            </a:bodyPr>
            <a:lstStyle/>
            <a:p>
              <a:pPr>
                <a:lnSpc>
                  <a:spcPts val="1593"/>
                </a:lnSpc>
                <a:spcBef>
                  <a:spcPts val="239"/>
                </a:spcBef>
                <a:spcAft>
                  <a:spcPts val="478"/>
                </a:spcAft>
              </a:pPr>
              <a:r>
                <a:rPr lang="en-GB" sz="1513" dirty="0">
                  <a:solidFill>
                    <a:schemeClr val="bg1"/>
                  </a:solidFill>
                  <a:latin typeface="+mj-lt"/>
                </a:rPr>
                <a:t>L</a:t>
              </a:r>
              <a:r>
                <a:rPr lang="en-GB" sz="1513">
                  <a:solidFill>
                    <a:schemeClr val="bg1"/>
                  </a:solidFill>
                  <a:latin typeface="+mj-lt"/>
                </a:rPr>
                <a:t>anguages</a:t>
              </a:r>
              <a:endParaRPr lang="en-GB" sz="1513" dirty="0">
                <a:solidFill>
                  <a:schemeClr val="bg1"/>
                </a:solidFill>
                <a:latin typeface="+mj-lt"/>
              </a:endParaRPr>
            </a:p>
          </p:txBody>
        </p:sp>
        <p:sp>
          <p:nvSpPr>
            <p:cNvPr id="19" name="Rectangle 18"/>
            <p:cNvSpPr/>
            <p:nvPr/>
          </p:nvSpPr>
          <p:spPr bwMode="auto">
            <a:xfrm>
              <a:off x="3604360" y="4048409"/>
              <a:ext cx="1798816" cy="54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742714" fontAlgn="base">
                <a:lnSpc>
                  <a:spcPct val="90000"/>
                </a:lnSpc>
                <a:spcBef>
                  <a:spcPct val="0"/>
                </a:spcBef>
                <a:spcAft>
                  <a:spcPct val="0"/>
                </a:spcAft>
              </a:pPr>
              <a:r>
                <a:rPr lang="en-US" sz="1513" dirty="0">
                  <a:gradFill>
                    <a:gsLst>
                      <a:gs pos="76106">
                        <a:schemeClr val="accent4"/>
                      </a:gs>
                      <a:gs pos="51000">
                        <a:schemeClr val="accent4"/>
                      </a:gs>
                    </a:gsLst>
                    <a:lin ang="5400000" scaled="0"/>
                  </a:gradFill>
                  <a:ea typeface="Segoe UI" pitchFamily="34" charset="0"/>
                  <a:cs typeface="Segoe UI" pitchFamily="34" charset="0"/>
                </a:rPr>
                <a:t>.NET</a:t>
              </a:r>
            </a:p>
          </p:txBody>
        </p:sp>
        <p:sp>
          <p:nvSpPr>
            <p:cNvPr id="20" name="Rectangle 19"/>
            <p:cNvSpPr/>
            <p:nvPr/>
          </p:nvSpPr>
          <p:spPr bwMode="auto">
            <a:xfrm>
              <a:off x="3604360" y="4724453"/>
              <a:ext cx="1798816" cy="5568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742714" fontAlgn="base">
                <a:lnSpc>
                  <a:spcPct val="90000"/>
                </a:lnSpc>
                <a:spcBef>
                  <a:spcPct val="0"/>
                </a:spcBef>
                <a:spcAft>
                  <a:spcPct val="0"/>
                </a:spcAft>
              </a:pPr>
              <a:r>
                <a:rPr lang="en-US" sz="1513" dirty="0">
                  <a:gradFill>
                    <a:gsLst>
                      <a:gs pos="76106">
                        <a:schemeClr val="accent4"/>
                      </a:gs>
                      <a:gs pos="51000">
                        <a:schemeClr val="accent4"/>
                      </a:gs>
                    </a:gsLst>
                    <a:lin ang="5400000" scaled="0"/>
                  </a:gradFill>
                  <a:ea typeface="Segoe UI" pitchFamily="34" charset="0"/>
                  <a:cs typeface="Segoe UI" pitchFamily="34" charset="0"/>
                </a:rPr>
                <a:t>Java</a:t>
              </a:r>
            </a:p>
          </p:txBody>
        </p:sp>
        <p:sp>
          <p:nvSpPr>
            <p:cNvPr id="21" name="Rectangle 20"/>
            <p:cNvSpPr/>
            <p:nvPr/>
          </p:nvSpPr>
          <p:spPr bwMode="auto">
            <a:xfrm>
              <a:off x="3596469" y="5409668"/>
              <a:ext cx="1798816" cy="52880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742714" fontAlgn="base">
                <a:lnSpc>
                  <a:spcPct val="90000"/>
                </a:lnSpc>
                <a:spcBef>
                  <a:spcPct val="0"/>
                </a:spcBef>
                <a:spcAft>
                  <a:spcPct val="0"/>
                </a:spcAft>
              </a:pPr>
              <a:r>
                <a:rPr lang="en-US" sz="1513" dirty="0">
                  <a:gradFill>
                    <a:gsLst>
                      <a:gs pos="76106">
                        <a:schemeClr val="accent4"/>
                      </a:gs>
                      <a:gs pos="51000">
                        <a:schemeClr val="accent4"/>
                      </a:gs>
                    </a:gsLst>
                    <a:lin ang="5400000" scaled="0"/>
                  </a:gradFill>
                  <a:ea typeface="Segoe UI" pitchFamily="34" charset="0"/>
                  <a:cs typeface="Segoe UI" pitchFamily="34" charset="0"/>
                </a:rPr>
                <a:t>Node.js</a:t>
              </a:r>
            </a:p>
          </p:txBody>
        </p:sp>
      </p:grpSp>
      <p:sp>
        <p:nvSpPr>
          <p:cNvPr id="22" name="Title 9"/>
          <p:cNvSpPr>
            <a:spLocks noGrp="1"/>
          </p:cNvSpPr>
          <p:nvPr>
            <p:ph type="title"/>
          </p:nvPr>
        </p:nvSpPr>
        <p:spPr/>
        <p:txBody>
          <a:bodyPr/>
          <a:lstStyle/>
          <a:p>
            <a:r>
              <a:rPr lang="en-NZ" sz="2800" dirty="0">
                <a:solidFill>
                  <a:schemeClr val="accent2"/>
                </a:solidFill>
              </a:rPr>
              <a:t>What’s supported?</a:t>
            </a:r>
          </a:p>
        </p:txBody>
      </p:sp>
    </p:spTree>
    <p:extLst>
      <p:ext uri="{BB962C8B-B14F-4D97-AF65-F5344CB8AC3E}">
        <p14:creationId xmlns:p14="http://schemas.microsoft.com/office/powerpoint/2010/main" val="148711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2800" dirty="0">
                <a:solidFill>
                  <a:schemeClr val="accent2"/>
                </a:solidFill>
              </a:rPr>
              <a:t>Solution Architecture </a:t>
            </a:r>
            <a:endParaRPr lang="en-NZ" sz="2800" dirty="0">
              <a:solidFill>
                <a:schemeClr val="accent2"/>
              </a:solidFill>
            </a:endParaRPr>
          </a:p>
        </p:txBody>
      </p:sp>
      <p:sp>
        <p:nvSpPr>
          <p:cNvPr id="4" name="Rectangle 16"/>
          <p:cNvSpPr>
            <a:spLocks noChangeArrowheads="1"/>
          </p:cNvSpPr>
          <p:nvPr/>
        </p:nvSpPr>
        <p:spPr bwMode="auto">
          <a:xfrm>
            <a:off x="330981" y="2839879"/>
            <a:ext cx="1088725" cy="1804425"/>
          </a:xfrm>
          <a:prstGeom prst="rect">
            <a:avLst/>
          </a:prstGeom>
          <a:solidFill>
            <a:srgbClr val="0070C0">
              <a:alpha val="4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5669" tIns="116535" rIns="145669" bIns="116535" numCol="1" spcCol="0" rtlCol="0" fromWordArt="0" anchor="t" anchorCtr="0" forceAA="0" compatLnSpc="1">
            <a:prstTxWarp prst="textNoShape">
              <a:avLst/>
            </a:prstTxWarp>
            <a:noAutofit/>
          </a:bodyPr>
          <a:lstStyle/>
          <a:p>
            <a:pPr defTabSz="742814">
              <a:defRPr/>
            </a:pPr>
            <a:r>
              <a:rPr lang="en-US" altLang="en-US" sz="1274" kern="0" dirty="0">
                <a:solidFill>
                  <a:schemeClr val="bg1"/>
                </a:solidFill>
                <a:latin typeface="Segoe UI Light" panose="020B0502040204020203" pitchFamily="34" charset="0"/>
                <a:cs typeface="Segoe UI Light" panose="020B0502040204020203" pitchFamily="34" charset="0"/>
              </a:rPr>
              <a:t>Devices</a:t>
            </a:r>
            <a:endParaRPr lang="en-US" sz="1274" kern="0" dirty="0">
              <a:solidFill>
                <a:schemeClr val="bg1"/>
              </a:solidFill>
              <a:latin typeface="Segoe UI Light" panose="020B0502040204020203" pitchFamily="34" charset="0"/>
              <a:cs typeface="Segoe UI Light" panose="020B0502040204020203" pitchFamily="34" charset="0"/>
            </a:endParaRPr>
          </a:p>
        </p:txBody>
      </p:sp>
      <p:sp>
        <p:nvSpPr>
          <p:cNvPr id="5" name="Azuee Iot Suite"/>
          <p:cNvSpPr>
            <a:spLocks noChangeArrowheads="1"/>
          </p:cNvSpPr>
          <p:nvPr/>
        </p:nvSpPr>
        <p:spPr bwMode="auto">
          <a:xfrm>
            <a:off x="2449340" y="1676400"/>
            <a:ext cx="5229482" cy="3255550"/>
          </a:xfrm>
          <a:prstGeom prst="rect">
            <a:avLst/>
          </a:prstGeom>
          <a:solidFill>
            <a:srgbClr val="021939"/>
          </a:solidFill>
          <a:ln>
            <a:noFill/>
          </a:ln>
        </p:spPr>
        <p:txBody>
          <a:bodyPr vert="horz" wrap="square" lIns="72835" tIns="36417" rIns="72835" bIns="36417" numCol="1" anchor="t" anchorCtr="0" compatLnSpc="1">
            <a:prstTxWarp prst="textNoShape">
              <a:avLst/>
            </a:prstTxWarp>
          </a:bodyPr>
          <a:lstStyle/>
          <a:p>
            <a:pPr defTabSz="728320">
              <a:defRPr/>
            </a:pPr>
            <a:r>
              <a:rPr lang="en-US" altLang="en-US" sz="1434" dirty="0">
                <a:solidFill>
                  <a:schemeClr val="bg1"/>
                </a:solidFill>
                <a:latin typeface="Segoe UI Light" panose="020B0502040204020203" pitchFamily="34" charset="0"/>
              </a:rPr>
              <a:t>Azure IoT Suite Remote Monitoring</a:t>
            </a:r>
            <a:endParaRPr lang="en-US" altLang="en-US" sz="1115" dirty="0">
              <a:solidFill>
                <a:schemeClr val="bg1"/>
              </a:solidFill>
              <a:latin typeface="Arial" panose="020B0604020202020204" pitchFamily="34" charset="0"/>
            </a:endParaRPr>
          </a:p>
          <a:p>
            <a:pPr defTabSz="728320">
              <a:defRPr/>
            </a:pPr>
            <a:endParaRPr lang="en-US" sz="1434" dirty="0">
              <a:solidFill>
                <a:schemeClr val="bg1"/>
              </a:solidFill>
              <a:latin typeface="Segoe UI"/>
            </a:endParaRPr>
          </a:p>
        </p:txBody>
      </p:sp>
      <p:sp>
        <p:nvSpPr>
          <p:cNvPr id="6" name="Rectangle 148"/>
          <p:cNvSpPr>
            <a:spLocks noChangeArrowheads="1"/>
          </p:cNvSpPr>
          <p:nvPr/>
        </p:nvSpPr>
        <p:spPr bwMode="auto">
          <a:xfrm>
            <a:off x="5540960" y="2637241"/>
            <a:ext cx="2682228" cy="1883946"/>
          </a:xfrm>
          <a:prstGeom prst="rect">
            <a:avLst/>
          </a:prstGeom>
          <a:noFill/>
          <a:ln>
            <a:noFill/>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nvGrpSpPr>
          <p:cNvPr id="7" name="Group 6"/>
          <p:cNvGrpSpPr/>
          <p:nvPr/>
        </p:nvGrpSpPr>
        <p:grpSpPr>
          <a:xfrm>
            <a:off x="1446893" y="3608227"/>
            <a:ext cx="839620" cy="92308"/>
            <a:chOff x="2220913" y="3722688"/>
            <a:chExt cx="1054100" cy="115888"/>
          </a:xfrm>
          <a:solidFill>
            <a:schemeClr val="tx1"/>
          </a:solidFill>
        </p:grpSpPr>
        <p:sp>
          <p:nvSpPr>
            <p:cNvPr id="8" name="Line 18"/>
            <p:cNvSpPr>
              <a:spLocks noChangeShapeType="1"/>
            </p:cNvSpPr>
            <p:nvPr/>
          </p:nvSpPr>
          <p:spPr bwMode="auto">
            <a:xfrm>
              <a:off x="2220913" y="3779838"/>
              <a:ext cx="966788" cy="0"/>
            </a:xfrm>
            <a:prstGeom prst="line">
              <a:avLst/>
            </a:prstGeom>
            <a:grpFill/>
            <a:ln w="22225" cap="rnd">
              <a:solidFill>
                <a:schemeClr val="tx1"/>
              </a:solidFill>
              <a:prstDash val="solid"/>
              <a:round/>
              <a:headEnd/>
              <a:tailEnd/>
            </a:ln>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9" name="Freeform 19"/>
            <p:cNvSpPr>
              <a:spLocks/>
            </p:cNvSpPr>
            <p:nvPr/>
          </p:nvSpPr>
          <p:spPr bwMode="auto">
            <a:xfrm>
              <a:off x="3159125" y="3722688"/>
              <a:ext cx="115888" cy="115888"/>
            </a:xfrm>
            <a:custGeom>
              <a:avLst/>
              <a:gdLst>
                <a:gd name="T0" fmla="*/ 171 w 171"/>
                <a:gd name="T1" fmla="*/ 85 h 171"/>
                <a:gd name="T2" fmla="*/ 0 w 171"/>
                <a:gd name="T3" fmla="*/ 171 h 171"/>
                <a:gd name="T4" fmla="*/ 0 w 171"/>
                <a:gd name="T5" fmla="*/ 0 h 171"/>
                <a:gd name="T6" fmla="*/ 171 w 171"/>
                <a:gd name="T7" fmla="*/ 85 h 171"/>
              </a:gdLst>
              <a:ahLst/>
              <a:cxnLst>
                <a:cxn ang="0">
                  <a:pos x="T0" y="T1"/>
                </a:cxn>
                <a:cxn ang="0">
                  <a:pos x="T2" y="T3"/>
                </a:cxn>
                <a:cxn ang="0">
                  <a:pos x="T4" y="T5"/>
                </a:cxn>
                <a:cxn ang="0">
                  <a:pos x="T6" y="T7"/>
                </a:cxn>
              </a:cxnLst>
              <a:rect l="0" t="0" r="r" b="b"/>
              <a:pathLst>
                <a:path w="171" h="171">
                  <a:moveTo>
                    <a:pt x="171" y="85"/>
                  </a:moveTo>
                  <a:lnTo>
                    <a:pt x="0" y="171"/>
                  </a:lnTo>
                  <a:cubicBezTo>
                    <a:pt x="27" y="117"/>
                    <a:pt x="27" y="54"/>
                    <a:pt x="0" y="0"/>
                  </a:cubicBezTo>
                  <a:lnTo>
                    <a:pt x="171" y="85"/>
                  </a:lnTo>
                  <a:close/>
                </a:path>
              </a:pathLst>
            </a:custGeom>
            <a:grpFill/>
            <a:ln w="0">
              <a:solidFill>
                <a:schemeClr val="tx1"/>
              </a:solid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grpSp>
        <p:nvGrpSpPr>
          <p:cNvPr id="12" name="Group 11"/>
          <p:cNvGrpSpPr/>
          <p:nvPr/>
        </p:nvGrpSpPr>
        <p:grpSpPr>
          <a:xfrm>
            <a:off x="1446893" y="3815603"/>
            <a:ext cx="829504" cy="92308"/>
            <a:chOff x="2220913" y="3983038"/>
            <a:chExt cx="1041400" cy="115888"/>
          </a:xfrm>
          <a:solidFill>
            <a:schemeClr val="tx1"/>
          </a:solidFill>
        </p:grpSpPr>
        <p:sp>
          <p:nvSpPr>
            <p:cNvPr id="13" name="Line 83"/>
            <p:cNvSpPr>
              <a:spLocks noChangeShapeType="1"/>
            </p:cNvSpPr>
            <p:nvPr/>
          </p:nvSpPr>
          <p:spPr bwMode="auto">
            <a:xfrm flipH="1">
              <a:off x="2308225" y="4041775"/>
              <a:ext cx="954088" cy="0"/>
            </a:xfrm>
            <a:prstGeom prst="line">
              <a:avLst/>
            </a:prstGeom>
            <a:grpFill/>
            <a:ln w="22225" cap="rnd">
              <a:solidFill>
                <a:schemeClr val="tx1"/>
              </a:solidFill>
              <a:prstDash val="solid"/>
              <a:round/>
              <a:headEnd/>
              <a:tailEnd/>
            </a:ln>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4"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grpFill/>
            <a:ln w="0">
              <a:solidFill>
                <a:schemeClr val="tx1"/>
              </a:solid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grpSp>
        <p:nvGrpSpPr>
          <p:cNvPr id="15" name="Group 14"/>
          <p:cNvGrpSpPr/>
          <p:nvPr/>
        </p:nvGrpSpPr>
        <p:grpSpPr>
          <a:xfrm>
            <a:off x="719812" y="3196004"/>
            <a:ext cx="260485" cy="269336"/>
            <a:chOff x="1308100" y="3205163"/>
            <a:chExt cx="327025" cy="338138"/>
          </a:xfrm>
          <a:solidFill>
            <a:schemeClr val="bg1"/>
          </a:solidFill>
        </p:grpSpPr>
        <p:sp>
          <p:nvSpPr>
            <p:cNvPr id="16" name="Freeform 123"/>
            <p:cNvSpPr>
              <a:spLocks noEditPoints="1"/>
            </p:cNvSpPr>
            <p:nvPr/>
          </p:nvSpPr>
          <p:spPr bwMode="auto">
            <a:xfrm>
              <a:off x="1308100" y="3205163"/>
              <a:ext cx="327025" cy="338138"/>
            </a:xfrm>
            <a:custGeom>
              <a:avLst/>
              <a:gdLst>
                <a:gd name="T0" fmla="*/ 382 w 482"/>
                <a:gd name="T1" fmla="*/ 0 h 500"/>
                <a:gd name="T2" fmla="*/ 67 w 482"/>
                <a:gd name="T3" fmla="*/ 0 h 500"/>
                <a:gd name="T4" fmla="*/ 0 w 482"/>
                <a:gd name="T5" fmla="*/ 67 h 500"/>
                <a:gd name="T6" fmla="*/ 0 w 482"/>
                <a:gd name="T7" fmla="*/ 434 h 500"/>
                <a:gd name="T8" fmla="*/ 67 w 482"/>
                <a:gd name="T9" fmla="*/ 500 h 500"/>
                <a:gd name="T10" fmla="*/ 415 w 482"/>
                <a:gd name="T11" fmla="*/ 500 h 500"/>
                <a:gd name="T12" fmla="*/ 482 w 482"/>
                <a:gd name="T13" fmla="*/ 434 h 500"/>
                <a:gd name="T14" fmla="*/ 482 w 482"/>
                <a:gd name="T15" fmla="*/ 99 h 500"/>
                <a:gd name="T16" fmla="*/ 382 w 482"/>
                <a:gd name="T17" fmla="*/ 0 h 500"/>
                <a:gd name="T18" fmla="*/ 441 w 482"/>
                <a:gd name="T19" fmla="*/ 434 h 500"/>
                <a:gd name="T20" fmla="*/ 415 w 482"/>
                <a:gd name="T21" fmla="*/ 460 h 500"/>
                <a:gd name="T22" fmla="*/ 67 w 482"/>
                <a:gd name="T23" fmla="*/ 460 h 500"/>
                <a:gd name="T24" fmla="*/ 41 w 482"/>
                <a:gd name="T25" fmla="*/ 434 h 500"/>
                <a:gd name="T26" fmla="*/ 41 w 482"/>
                <a:gd name="T27" fmla="*/ 67 h 500"/>
                <a:gd name="T28" fmla="*/ 67 w 482"/>
                <a:gd name="T29" fmla="*/ 41 h 500"/>
                <a:gd name="T30" fmla="*/ 361 w 482"/>
                <a:gd name="T31" fmla="*/ 41 h 500"/>
                <a:gd name="T32" fmla="*/ 361 w 482"/>
                <a:gd name="T33" fmla="*/ 123 h 500"/>
                <a:gd name="T34" fmla="*/ 441 w 482"/>
                <a:gd name="T35" fmla="*/ 123 h 500"/>
                <a:gd name="T36" fmla="*/ 441 w 482"/>
                <a:gd name="T37" fmla="*/ 434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2" h="500">
                  <a:moveTo>
                    <a:pt x="382" y="0"/>
                  </a:moveTo>
                  <a:lnTo>
                    <a:pt x="67" y="0"/>
                  </a:lnTo>
                  <a:cubicBezTo>
                    <a:pt x="30" y="0"/>
                    <a:pt x="0" y="30"/>
                    <a:pt x="0" y="67"/>
                  </a:cubicBezTo>
                  <a:lnTo>
                    <a:pt x="0" y="434"/>
                  </a:lnTo>
                  <a:cubicBezTo>
                    <a:pt x="0" y="471"/>
                    <a:pt x="30" y="500"/>
                    <a:pt x="67" y="500"/>
                  </a:cubicBezTo>
                  <a:lnTo>
                    <a:pt x="415" y="500"/>
                  </a:lnTo>
                  <a:cubicBezTo>
                    <a:pt x="452" y="500"/>
                    <a:pt x="482" y="471"/>
                    <a:pt x="482" y="434"/>
                  </a:cubicBezTo>
                  <a:lnTo>
                    <a:pt x="482" y="99"/>
                  </a:lnTo>
                  <a:lnTo>
                    <a:pt x="382" y="0"/>
                  </a:lnTo>
                  <a:close/>
                  <a:moveTo>
                    <a:pt x="441" y="434"/>
                  </a:moveTo>
                  <a:cubicBezTo>
                    <a:pt x="441" y="448"/>
                    <a:pt x="430" y="460"/>
                    <a:pt x="415" y="460"/>
                  </a:cubicBezTo>
                  <a:lnTo>
                    <a:pt x="67" y="460"/>
                  </a:lnTo>
                  <a:cubicBezTo>
                    <a:pt x="52" y="460"/>
                    <a:pt x="41" y="448"/>
                    <a:pt x="41" y="434"/>
                  </a:cubicBezTo>
                  <a:lnTo>
                    <a:pt x="41" y="67"/>
                  </a:lnTo>
                  <a:cubicBezTo>
                    <a:pt x="41" y="52"/>
                    <a:pt x="52" y="41"/>
                    <a:pt x="67" y="41"/>
                  </a:cubicBezTo>
                  <a:lnTo>
                    <a:pt x="361" y="41"/>
                  </a:lnTo>
                  <a:lnTo>
                    <a:pt x="361" y="123"/>
                  </a:lnTo>
                  <a:lnTo>
                    <a:pt x="441" y="123"/>
                  </a:lnTo>
                  <a:lnTo>
                    <a:pt x="441" y="434"/>
                  </a:ln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7" name="Freeform 124"/>
            <p:cNvSpPr>
              <a:spLocks/>
            </p:cNvSpPr>
            <p:nvPr/>
          </p:nvSpPr>
          <p:spPr bwMode="auto">
            <a:xfrm>
              <a:off x="1390650" y="3284538"/>
              <a:ext cx="58738" cy="179388"/>
            </a:xfrm>
            <a:custGeom>
              <a:avLst/>
              <a:gdLst>
                <a:gd name="T0" fmla="*/ 23 w 86"/>
                <a:gd name="T1" fmla="*/ 56 h 265"/>
                <a:gd name="T2" fmla="*/ 23 w 86"/>
                <a:gd name="T3" fmla="*/ 89 h 265"/>
                <a:gd name="T4" fmla="*/ 0 w 86"/>
                <a:gd name="T5" fmla="*/ 118 h 265"/>
                <a:gd name="T6" fmla="*/ 0 w 86"/>
                <a:gd name="T7" fmla="*/ 146 h 265"/>
                <a:gd name="T8" fmla="*/ 23 w 86"/>
                <a:gd name="T9" fmla="*/ 174 h 265"/>
                <a:gd name="T10" fmla="*/ 23 w 86"/>
                <a:gd name="T11" fmla="*/ 210 h 265"/>
                <a:gd name="T12" fmla="*/ 35 w 86"/>
                <a:gd name="T13" fmla="*/ 250 h 265"/>
                <a:gd name="T14" fmla="*/ 86 w 86"/>
                <a:gd name="T15" fmla="*/ 265 h 265"/>
                <a:gd name="T16" fmla="*/ 86 w 86"/>
                <a:gd name="T17" fmla="*/ 236 h 265"/>
                <a:gd name="T18" fmla="*/ 67 w 86"/>
                <a:gd name="T19" fmla="*/ 230 h 265"/>
                <a:gd name="T20" fmla="*/ 61 w 86"/>
                <a:gd name="T21" fmla="*/ 209 h 265"/>
                <a:gd name="T22" fmla="*/ 61 w 86"/>
                <a:gd name="T23" fmla="*/ 179 h 265"/>
                <a:gd name="T24" fmla="*/ 38 w 86"/>
                <a:gd name="T25" fmla="*/ 132 h 265"/>
                <a:gd name="T26" fmla="*/ 38 w 86"/>
                <a:gd name="T27" fmla="*/ 132 h 265"/>
                <a:gd name="T28" fmla="*/ 61 w 86"/>
                <a:gd name="T29" fmla="*/ 86 h 265"/>
                <a:gd name="T30" fmla="*/ 61 w 86"/>
                <a:gd name="T31" fmla="*/ 54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89"/>
                  </a:lnTo>
                  <a:cubicBezTo>
                    <a:pt x="23" y="109"/>
                    <a:pt x="15" y="118"/>
                    <a:pt x="0" y="118"/>
                  </a:cubicBezTo>
                  <a:lnTo>
                    <a:pt x="0" y="146"/>
                  </a:lnTo>
                  <a:cubicBezTo>
                    <a:pt x="15" y="146"/>
                    <a:pt x="23" y="155"/>
                    <a:pt x="23" y="174"/>
                  </a:cubicBezTo>
                  <a:lnTo>
                    <a:pt x="23" y="210"/>
                  </a:lnTo>
                  <a:cubicBezTo>
                    <a:pt x="23" y="229"/>
                    <a:pt x="27" y="242"/>
                    <a:pt x="35" y="250"/>
                  </a:cubicBezTo>
                  <a:cubicBezTo>
                    <a:pt x="45" y="260"/>
                    <a:pt x="62" y="265"/>
                    <a:pt x="86" y="265"/>
                  </a:cubicBezTo>
                  <a:lnTo>
                    <a:pt x="86" y="236"/>
                  </a:lnTo>
                  <a:cubicBezTo>
                    <a:pt x="77" y="236"/>
                    <a:pt x="71" y="234"/>
                    <a:pt x="67" y="230"/>
                  </a:cubicBezTo>
                  <a:cubicBezTo>
                    <a:pt x="63" y="226"/>
                    <a:pt x="61" y="219"/>
                    <a:pt x="61" y="209"/>
                  </a:cubicBezTo>
                  <a:lnTo>
                    <a:pt x="61" y="179"/>
                  </a:lnTo>
                  <a:cubicBezTo>
                    <a:pt x="61" y="154"/>
                    <a:pt x="54" y="139"/>
                    <a:pt x="38" y="132"/>
                  </a:cubicBezTo>
                  <a:lnTo>
                    <a:pt x="38" y="132"/>
                  </a:lnTo>
                  <a:cubicBezTo>
                    <a:pt x="54" y="125"/>
                    <a:pt x="61" y="110"/>
                    <a:pt x="61" y="86"/>
                  </a:cubicBezTo>
                  <a:lnTo>
                    <a:pt x="61" y="54"/>
                  </a:lnTo>
                  <a:cubicBezTo>
                    <a:pt x="61" y="37"/>
                    <a:pt x="70" y="28"/>
                    <a:pt x="86" y="28"/>
                  </a:cubicBezTo>
                  <a:lnTo>
                    <a:pt x="86" y="0"/>
                  </a:lnTo>
                  <a:cubicBezTo>
                    <a:pt x="62" y="0"/>
                    <a:pt x="46" y="5"/>
                    <a:pt x="36" y="14"/>
                  </a:cubicBezTo>
                  <a:cubicBezTo>
                    <a:pt x="27" y="23"/>
                    <a:pt x="23" y="37"/>
                    <a:pt x="23" y="56"/>
                  </a:cubicBez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8" name="Freeform 125"/>
            <p:cNvSpPr>
              <a:spLocks/>
            </p:cNvSpPr>
            <p:nvPr/>
          </p:nvSpPr>
          <p:spPr bwMode="auto">
            <a:xfrm>
              <a:off x="1484313" y="3284538"/>
              <a:ext cx="57150" cy="179388"/>
            </a:xfrm>
            <a:custGeom>
              <a:avLst/>
              <a:gdLst>
                <a:gd name="T0" fmla="*/ 62 w 85"/>
                <a:gd name="T1" fmla="*/ 90 h 265"/>
                <a:gd name="T2" fmla="*/ 62 w 85"/>
                <a:gd name="T3" fmla="*/ 55 h 265"/>
                <a:gd name="T4" fmla="*/ 49 w 85"/>
                <a:gd name="T5" fmla="*/ 14 h 265"/>
                <a:gd name="T6" fmla="*/ 0 w 85"/>
                <a:gd name="T7" fmla="*/ 0 h 265"/>
                <a:gd name="T8" fmla="*/ 0 w 85"/>
                <a:gd name="T9" fmla="*/ 28 h 265"/>
                <a:gd name="T10" fmla="*/ 24 w 85"/>
                <a:gd name="T11" fmla="*/ 54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8 w 85"/>
                <a:gd name="T23" fmla="*/ 230 h 265"/>
                <a:gd name="T24" fmla="*/ 0 w 85"/>
                <a:gd name="T25" fmla="*/ 236 h 265"/>
                <a:gd name="T26" fmla="*/ 0 w 85"/>
                <a:gd name="T27" fmla="*/ 265 h 265"/>
                <a:gd name="T28" fmla="*/ 50 w 85"/>
                <a:gd name="T29" fmla="*/ 250 h 265"/>
                <a:gd name="T30" fmla="*/ 62 w 85"/>
                <a:gd name="T31" fmla="*/ 209 h 265"/>
                <a:gd name="T32" fmla="*/ 62 w 85"/>
                <a:gd name="T33" fmla="*/ 174 h 265"/>
                <a:gd name="T34" fmla="*/ 85 w 85"/>
                <a:gd name="T35" fmla="*/ 146 h 265"/>
                <a:gd name="T36" fmla="*/ 85 w 85"/>
                <a:gd name="T37" fmla="*/ 118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5"/>
                  </a:lnTo>
                  <a:cubicBezTo>
                    <a:pt x="62" y="36"/>
                    <a:pt x="58" y="23"/>
                    <a:pt x="49" y="14"/>
                  </a:cubicBezTo>
                  <a:cubicBezTo>
                    <a:pt x="40" y="5"/>
                    <a:pt x="23" y="0"/>
                    <a:pt x="0" y="0"/>
                  </a:cubicBezTo>
                  <a:lnTo>
                    <a:pt x="0" y="28"/>
                  </a:lnTo>
                  <a:cubicBezTo>
                    <a:pt x="16" y="28"/>
                    <a:pt x="24" y="37"/>
                    <a:pt x="24" y="54"/>
                  </a:cubicBezTo>
                  <a:lnTo>
                    <a:pt x="24" y="85"/>
                  </a:lnTo>
                  <a:cubicBezTo>
                    <a:pt x="24" y="110"/>
                    <a:pt x="31" y="126"/>
                    <a:pt x="47" y="132"/>
                  </a:cubicBezTo>
                  <a:lnTo>
                    <a:pt x="47" y="133"/>
                  </a:lnTo>
                  <a:cubicBezTo>
                    <a:pt x="31" y="139"/>
                    <a:pt x="24" y="154"/>
                    <a:pt x="24" y="178"/>
                  </a:cubicBezTo>
                  <a:lnTo>
                    <a:pt x="24" y="210"/>
                  </a:lnTo>
                  <a:cubicBezTo>
                    <a:pt x="24" y="219"/>
                    <a:pt x="22" y="226"/>
                    <a:pt x="18" y="230"/>
                  </a:cubicBezTo>
                  <a:cubicBezTo>
                    <a:pt x="15" y="234"/>
                    <a:pt x="9" y="236"/>
                    <a:pt x="0" y="236"/>
                  </a:cubicBezTo>
                  <a:lnTo>
                    <a:pt x="0" y="265"/>
                  </a:lnTo>
                  <a:cubicBezTo>
                    <a:pt x="24" y="265"/>
                    <a:pt x="40" y="260"/>
                    <a:pt x="50" y="250"/>
                  </a:cubicBezTo>
                  <a:cubicBezTo>
                    <a:pt x="58" y="242"/>
                    <a:pt x="62" y="228"/>
                    <a:pt x="62" y="209"/>
                  </a:cubicBezTo>
                  <a:lnTo>
                    <a:pt x="62" y="174"/>
                  </a:lnTo>
                  <a:cubicBezTo>
                    <a:pt x="62" y="155"/>
                    <a:pt x="70" y="146"/>
                    <a:pt x="85" y="146"/>
                  </a:cubicBezTo>
                  <a:lnTo>
                    <a:pt x="85" y="118"/>
                  </a:lnTo>
                  <a:cubicBezTo>
                    <a:pt x="70" y="118"/>
                    <a:pt x="62" y="109"/>
                    <a:pt x="62" y="90"/>
                  </a:cubicBez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sp>
        <p:nvSpPr>
          <p:cNvPr id="19" name="Rectangle 20"/>
          <p:cNvSpPr>
            <a:spLocks noChangeArrowheads="1"/>
          </p:cNvSpPr>
          <p:nvPr/>
        </p:nvSpPr>
        <p:spPr bwMode="auto">
          <a:xfrm>
            <a:off x="8618695" y="2890061"/>
            <a:ext cx="1047927" cy="1454161"/>
          </a:xfrm>
          <a:prstGeom prst="rect">
            <a:avLst/>
          </a:prstGeom>
          <a:solidFill>
            <a:srgbClr val="0070C0">
              <a:alpha val="4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5669" tIns="116535" rIns="145669" bIns="116535" numCol="1" spcCol="0" rtlCol="0" fromWordArt="0" anchor="t" anchorCtr="0" forceAA="0" compatLnSpc="1">
            <a:prstTxWarp prst="textNoShape">
              <a:avLst/>
            </a:prstTxWarp>
            <a:noAutofit/>
          </a:bodyPr>
          <a:lstStyle/>
          <a:p>
            <a:pPr defTabSz="742814">
              <a:defRPr/>
            </a:pPr>
            <a:r>
              <a:rPr lang="en-US" altLang="en-US" sz="1274" kern="0" dirty="0">
                <a:solidFill>
                  <a:schemeClr val="bg1"/>
                </a:solidFill>
                <a:latin typeface="Segoe UI Light" panose="020B0502040204020203" pitchFamily="34" charset="0"/>
                <a:cs typeface="Segoe UI Light" panose="020B0502040204020203" pitchFamily="34" charset="0"/>
              </a:rPr>
              <a:t>Back end systems and processes</a:t>
            </a:r>
          </a:p>
          <a:p>
            <a:pPr defTabSz="742814">
              <a:defRPr/>
            </a:pPr>
            <a:endParaRPr lang="en-US" sz="1274" kern="0" dirty="0">
              <a:solidFill>
                <a:schemeClr val="bg1"/>
              </a:solidFill>
              <a:latin typeface="Segoe UI Light" panose="020B0502040204020203" pitchFamily="34" charset="0"/>
              <a:cs typeface="Segoe UI Light" panose="020B0502040204020203" pitchFamily="34" charset="0"/>
            </a:endParaRPr>
          </a:p>
        </p:txBody>
      </p:sp>
      <p:sp>
        <p:nvSpPr>
          <p:cNvPr id="20" name="Rectangle 127"/>
          <p:cNvSpPr>
            <a:spLocks noChangeArrowheads="1"/>
          </p:cNvSpPr>
          <p:nvPr/>
        </p:nvSpPr>
        <p:spPr bwMode="auto">
          <a:xfrm>
            <a:off x="627504" y="3551324"/>
            <a:ext cx="27252" cy="12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28320">
              <a:defRPr/>
            </a:pPr>
            <a:r>
              <a:rPr lang="en-US" altLang="en-US" sz="797" dirty="0">
                <a:solidFill>
                  <a:schemeClr val="bg1"/>
                </a:solidFill>
                <a:latin typeface="Segoe UI" panose="020B0502040204020203" pitchFamily="34" charset="0"/>
              </a:rPr>
              <a:t> </a:t>
            </a:r>
            <a:endParaRPr lang="en-US" altLang="en-US" sz="1434" dirty="0">
              <a:solidFill>
                <a:schemeClr val="bg1"/>
              </a:solidFill>
            </a:endParaRPr>
          </a:p>
        </p:txBody>
      </p:sp>
      <p:sp>
        <p:nvSpPr>
          <p:cNvPr id="21" name="Rectangle 128"/>
          <p:cNvSpPr>
            <a:spLocks noChangeArrowheads="1"/>
          </p:cNvSpPr>
          <p:nvPr/>
        </p:nvSpPr>
        <p:spPr bwMode="auto">
          <a:xfrm>
            <a:off x="564013" y="3583791"/>
            <a:ext cx="569067" cy="12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28320">
              <a:defRPr/>
            </a:pPr>
            <a:r>
              <a:rPr lang="en-US" altLang="en-US" sz="797" dirty="0">
                <a:solidFill>
                  <a:schemeClr val="bg1"/>
                </a:solidFill>
                <a:latin typeface="Segoe UI" panose="020B0502040204020203" pitchFamily="34" charset="0"/>
              </a:rPr>
              <a:t>C# simulator</a:t>
            </a:r>
            <a:endParaRPr lang="en-US" altLang="en-US" sz="1434" dirty="0">
              <a:solidFill>
                <a:schemeClr val="bg1"/>
              </a:solidFill>
            </a:endParaRPr>
          </a:p>
        </p:txBody>
      </p:sp>
      <p:sp>
        <p:nvSpPr>
          <p:cNvPr id="22" name="Freeform 21"/>
          <p:cNvSpPr>
            <a:spLocks noChangeAspect="1"/>
          </p:cNvSpPr>
          <p:nvPr/>
        </p:nvSpPr>
        <p:spPr bwMode="auto">
          <a:xfrm rot="5280000">
            <a:off x="2606899" y="3341362"/>
            <a:ext cx="356312" cy="453075"/>
          </a:xfrm>
          <a:custGeom>
            <a:avLst/>
            <a:gdLst>
              <a:gd name="connsiteX0" fmla="*/ 1704966 w 2556145"/>
              <a:gd name="connsiteY0" fmla="*/ 3221586 h 3250307"/>
              <a:gd name="connsiteX1" fmla="*/ 1719326 w 2556145"/>
              <a:gd name="connsiteY1" fmla="*/ 2810357 h 3250307"/>
              <a:gd name="connsiteX2" fmla="*/ 2130556 w 2556145"/>
              <a:gd name="connsiteY2" fmla="*/ 2824717 h 3250307"/>
              <a:gd name="connsiteX3" fmla="*/ 2144916 w 2556145"/>
              <a:gd name="connsiteY3" fmla="*/ 2413488 h 3250307"/>
              <a:gd name="connsiteX4" fmla="*/ 2556145 w 2556145"/>
              <a:gd name="connsiteY4" fmla="*/ 2427849 h 3250307"/>
              <a:gd name="connsiteX5" fmla="*/ 2527424 w 2556145"/>
              <a:gd name="connsiteY5" fmla="*/ 3250307 h 3250307"/>
              <a:gd name="connsiteX6" fmla="*/ 297522 w 2556145"/>
              <a:gd name="connsiteY6" fmla="*/ 1966692 h 3250307"/>
              <a:gd name="connsiteX7" fmla="*/ 542806 w 2556145"/>
              <a:gd name="connsiteY7" fmla="*/ 1737961 h 3250307"/>
              <a:gd name="connsiteX8" fmla="*/ 634409 w 2556145"/>
              <a:gd name="connsiteY8" fmla="*/ 1759807 h 3250307"/>
              <a:gd name="connsiteX9" fmla="*/ 675730 w 2556145"/>
              <a:gd name="connsiteY9" fmla="*/ 1789816 h 3250307"/>
              <a:gd name="connsiteX10" fmla="*/ 932915 w 2556145"/>
              <a:gd name="connsiteY10" fmla="*/ 1504183 h 3250307"/>
              <a:gd name="connsiteX11" fmla="*/ 882766 w 2556145"/>
              <a:gd name="connsiteY11" fmla="*/ 1474652 h 3250307"/>
              <a:gd name="connsiteX12" fmla="*/ 740661 w 2556145"/>
              <a:gd name="connsiteY12" fmla="*/ 1183285 h 3250307"/>
              <a:gd name="connsiteX13" fmla="*/ 1097679 w 2556145"/>
              <a:gd name="connsiteY13" fmla="*/ 850360 h 3250307"/>
              <a:gd name="connsiteX14" fmla="*/ 1378424 w 2556145"/>
              <a:gd name="connsiteY14" fmla="*/ 1012444 h 3250307"/>
              <a:gd name="connsiteX15" fmla="*/ 1388475 w 2556145"/>
              <a:gd name="connsiteY15" fmla="*/ 1032609 h 3250307"/>
              <a:gd name="connsiteX16" fmla="*/ 1627124 w 2556145"/>
              <a:gd name="connsiteY16" fmla="*/ 877628 h 3250307"/>
              <a:gd name="connsiteX17" fmla="*/ 1612998 w 2556145"/>
              <a:gd name="connsiteY17" fmla="*/ 849286 h 3250307"/>
              <a:gd name="connsiteX18" fmla="*/ 1597594 w 2556145"/>
              <a:gd name="connsiteY18" fmla="*/ 756381 h 3250307"/>
              <a:gd name="connsiteX19" fmla="*/ 1842878 w 2556145"/>
              <a:gd name="connsiteY19" fmla="*/ 527650 h 3250307"/>
              <a:gd name="connsiteX20" fmla="*/ 2071609 w 2556145"/>
              <a:gd name="connsiteY20" fmla="*/ 772934 h 3250307"/>
              <a:gd name="connsiteX21" fmla="*/ 1826325 w 2556145"/>
              <a:gd name="connsiteY21" fmla="*/ 1001665 h 3250307"/>
              <a:gd name="connsiteX22" fmla="*/ 1661160 w 2556145"/>
              <a:gd name="connsiteY22" fmla="*/ 926395 h 3250307"/>
              <a:gd name="connsiteX23" fmla="*/ 1652778 w 2556145"/>
              <a:gd name="connsiteY23" fmla="*/ 915482 h 3250307"/>
              <a:gd name="connsiteX24" fmla="*/ 1408687 w 2556145"/>
              <a:gd name="connsiteY24" fmla="*/ 1073997 h 3250307"/>
              <a:gd name="connsiteX25" fmla="*/ 1426024 w 2556145"/>
              <a:gd name="connsiteY25" fmla="*/ 1137610 h 3250307"/>
              <a:gd name="connsiteX26" fmla="*/ 1430605 w 2556145"/>
              <a:gd name="connsiteY26" fmla="*/ 1207378 h 3250307"/>
              <a:gd name="connsiteX27" fmla="*/ 1344167 w 2556145"/>
              <a:gd name="connsiteY27" fmla="*/ 1424062 h 3250307"/>
              <a:gd name="connsiteX28" fmla="*/ 1305485 w 2556145"/>
              <a:gd name="connsiteY28" fmla="*/ 1455257 h 3250307"/>
              <a:gd name="connsiteX29" fmla="*/ 1636897 w 2556145"/>
              <a:gd name="connsiteY29" fmla="*/ 1798444 h 3250307"/>
              <a:gd name="connsiteX30" fmla="*/ 1666484 w 2556145"/>
              <a:gd name="connsiteY30" fmla="*/ 1779965 h 3250307"/>
              <a:gd name="connsiteX31" fmla="*/ 1737903 w 2556145"/>
              <a:gd name="connsiteY31" fmla="*/ 1768123 h 3250307"/>
              <a:gd name="connsiteX32" fmla="*/ 1913738 w 2556145"/>
              <a:gd name="connsiteY32" fmla="*/ 1956684 h 3250307"/>
              <a:gd name="connsiteX33" fmla="*/ 1725178 w 2556145"/>
              <a:gd name="connsiteY33" fmla="*/ 2132519 h 3250307"/>
              <a:gd name="connsiteX34" fmla="*/ 1549343 w 2556145"/>
              <a:gd name="connsiteY34" fmla="*/ 1943959 h 3250307"/>
              <a:gd name="connsiteX35" fmla="*/ 1566137 w 2556145"/>
              <a:gd name="connsiteY35" fmla="*/ 1873539 h 3250307"/>
              <a:gd name="connsiteX36" fmla="*/ 1600357 w 2556145"/>
              <a:gd name="connsiteY36" fmla="*/ 1826421 h 3250307"/>
              <a:gd name="connsiteX37" fmla="*/ 1269754 w 2556145"/>
              <a:gd name="connsiteY37" fmla="*/ 1484072 h 3250307"/>
              <a:gd name="connsiteX38" fmla="*/ 1254211 w 2556145"/>
              <a:gd name="connsiteY38" fmla="*/ 1496607 h 3250307"/>
              <a:gd name="connsiteX39" fmla="*/ 1143355 w 2556145"/>
              <a:gd name="connsiteY39" fmla="*/ 1535723 h 3250307"/>
              <a:gd name="connsiteX40" fmla="*/ 1139752 w 2556145"/>
              <a:gd name="connsiteY40" fmla="*/ 1535959 h 3250307"/>
              <a:gd name="connsiteX41" fmla="*/ 1139752 w 2556145"/>
              <a:gd name="connsiteY41" fmla="*/ 2625193 h 3250307"/>
              <a:gd name="connsiteX42" fmla="*/ 1206000 w 2556145"/>
              <a:gd name="connsiteY42" fmla="*/ 2640992 h 3250307"/>
              <a:gd name="connsiteX43" fmla="*/ 1318225 w 2556145"/>
              <a:gd name="connsiteY43" fmla="*/ 2823853 h 3250307"/>
              <a:gd name="connsiteX44" fmla="*/ 1117485 w 2556145"/>
              <a:gd name="connsiteY44" fmla="*/ 3011046 h 3250307"/>
              <a:gd name="connsiteX45" fmla="*/ 930291 w 2556145"/>
              <a:gd name="connsiteY45" fmla="*/ 2810306 h 3250307"/>
              <a:gd name="connsiteX46" fmla="*/ 1054999 w 2556145"/>
              <a:gd name="connsiteY46" fmla="*/ 2635719 h 3250307"/>
              <a:gd name="connsiteX47" fmla="*/ 1094033 w 2556145"/>
              <a:gd name="connsiteY47" fmla="*/ 2629247 h 3250307"/>
              <a:gd name="connsiteX48" fmla="*/ 1094033 w 2556145"/>
              <a:gd name="connsiteY48" fmla="*/ 1538961 h 3250307"/>
              <a:gd name="connsiteX49" fmla="*/ 1073586 w 2556145"/>
              <a:gd name="connsiteY49" fmla="*/ 1540303 h 3250307"/>
              <a:gd name="connsiteX50" fmla="*/ 1004307 w 2556145"/>
              <a:gd name="connsiteY50" fmla="*/ 1530867 h 3250307"/>
              <a:gd name="connsiteX51" fmla="*/ 978517 w 2556145"/>
              <a:gd name="connsiteY51" fmla="*/ 1521863 h 3250307"/>
              <a:gd name="connsiteX52" fmla="*/ 711745 w 2556145"/>
              <a:gd name="connsiteY52" fmla="*/ 1818144 h 3250307"/>
              <a:gd name="connsiteX53" fmla="*/ 735687 w 2556145"/>
              <a:gd name="connsiteY53" fmla="*/ 1849318 h 3250307"/>
              <a:gd name="connsiteX54" fmla="*/ 771537 w 2556145"/>
              <a:gd name="connsiteY54" fmla="*/ 1983245 h 3250307"/>
              <a:gd name="connsiteX55" fmla="*/ 526253 w 2556145"/>
              <a:gd name="connsiteY55" fmla="*/ 2211976 h 3250307"/>
              <a:gd name="connsiteX56" fmla="*/ 297522 w 2556145"/>
              <a:gd name="connsiteY56" fmla="*/ 1966692 h 3250307"/>
              <a:gd name="connsiteX57" fmla="*/ 0 w 2556145"/>
              <a:gd name="connsiteY57" fmla="*/ 822458 h 3250307"/>
              <a:gd name="connsiteX58" fmla="*/ 28720 w 2556145"/>
              <a:gd name="connsiteY58" fmla="*/ 0 h 3250307"/>
              <a:gd name="connsiteX59" fmla="*/ 851179 w 2556145"/>
              <a:gd name="connsiteY59" fmla="*/ 28721 h 3250307"/>
              <a:gd name="connsiteX60" fmla="*/ 836819 w 2556145"/>
              <a:gd name="connsiteY60" fmla="*/ 439950 h 3250307"/>
              <a:gd name="connsiteX61" fmla="*/ 425589 w 2556145"/>
              <a:gd name="connsiteY61" fmla="*/ 425590 h 3250307"/>
              <a:gd name="connsiteX62" fmla="*/ 411229 w 2556145"/>
              <a:gd name="connsiteY62" fmla="*/ 836819 h 3250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556145" h="3250307">
                <a:moveTo>
                  <a:pt x="1704966" y="3221586"/>
                </a:moveTo>
                <a:lnTo>
                  <a:pt x="1719326" y="2810357"/>
                </a:lnTo>
                <a:lnTo>
                  <a:pt x="2130556" y="2824717"/>
                </a:lnTo>
                <a:lnTo>
                  <a:pt x="2144916" y="2413488"/>
                </a:lnTo>
                <a:lnTo>
                  <a:pt x="2556145" y="2427849"/>
                </a:lnTo>
                <a:lnTo>
                  <a:pt x="2527424" y="3250307"/>
                </a:lnTo>
                <a:close/>
                <a:moveTo>
                  <a:pt x="297522" y="1966692"/>
                </a:moveTo>
                <a:cubicBezTo>
                  <a:pt x="302093" y="1835797"/>
                  <a:pt x="411910" y="1733390"/>
                  <a:pt x="542806" y="1737961"/>
                </a:cubicBezTo>
                <a:cubicBezTo>
                  <a:pt x="575529" y="1739104"/>
                  <a:pt x="606473" y="1746824"/>
                  <a:pt x="634409" y="1759807"/>
                </a:cubicBezTo>
                <a:lnTo>
                  <a:pt x="675730" y="1789816"/>
                </a:lnTo>
                <a:lnTo>
                  <a:pt x="932915" y="1504183"/>
                </a:lnTo>
                <a:lnTo>
                  <a:pt x="882766" y="1474652"/>
                </a:lnTo>
                <a:cubicBezTo>
                  <a:pt x="793168" y="1409454"/>
                  <a:pt x="736503" y="1302362"/>
                  <a:pt x="740661" y="1183285"/>
                </a:cubicBezTo>
                <a:cubicBezTo>
                  <a:pt x="747314" y="992762"/>
                  <a:pt x="907157" y="843707"/>
                  <a:pt x="1097679" y="850360"/>
                </a:cubicBezTo>
                <a:cubicBezTo>
                  <a:pt x="1216756" y="854518"/>
                  <a:pt x="1319635" y="918516"/>
                  <a:pt x="1378424" y="1012444"/>
                </a:cubicBezTo>
                <a:lnTo>
                  <a:pt x="1388475" y="1032609"/>
                </a:lnTo>
                <a:lnTo>
                  <a:pt x="1627124" y="877628"/>
                </a:lnTo>
                <a:lnTo>
                  <a:pt x="1612998" y="849286"/>
                </a:lnTo>
                <a:cubicBezTo>
                  <a:pt x="1601994" y="820512"/>
                  <a:pt x="1596451" y="789105"/>
                  <a:pt x="1597594" y="756381"/>
                </a:cubicBezTo>
                <a:cubicBezTo>
                  <a:pt x="1602165" y="625486"/>
                  <a:pt x="1711983" y="523079"/>
                  <a:pt x="1842878" y="527650"/>
                </a:cubicBezTo>
                <a:cubicBezTo>
                  <a:pt x="1973773" y="532221"/>
                  <a:pt x="2076180" y="642039"/>
                  <a:pt x="2071609" y="772934"/>
                </a:cubicBezTo>
                <a:cubicBezTo>
                  <a:pt x="2067038" y="903830"/>
                  <a:pt x="1957220" y="1006236"/>
                  <a:pt x="1826325" y="1001665"/>
                </a:cubicBezTo>
                <a:cubicBezTo>
                  <a:pt x="1760877" y="999380"/>
                  <a:pt x="1702552" y="970783"/>
                  <a:pt x="1661160" y="926395"/>
                </a:cubicBezTo>
                <a:lnTo>
                  <a:pt x="1652778" y="915482"/>
                </a:lnTo>
                <a:lnTo>
                  <a:pt x="1408687" y="1073997"/>
                </a:lnTo>
                <a:lnTo>
                  <a:pt x="1426024" y="1137610"/>
                </a:lnTo>
                <a:cubicBezTo>
                  <a:pt x="1429835" y="1160227"/>
                  <a:pt x="1431436" y="1183563"/>
                  <a:pt x="1430605" y="1207378"/>
                </a:cubicBezTo>
                <a:cubicBezTo>
                  <a:pt x="1427694" y="1290732"/>
                  <a:pt x="1395462" y="1366149"/>
                  <a:pt x="1344167" y="1424062"/>
                </a:cubicBezTo>
                <a:lnTo>
                  <a:pt x="1305485" y="1455257"/>
                </a:lnTo>
                <a:lnTo>
                  <a:pt x="1636897" y="1798444"/>
                </a:lnTo>
                <a:lnTo>
                  <a:pt x="1666484" y="1779965"/>
                </a:lnTo>
                <a:cubicBezTo>
                  <a:pt x="1688603" y="1771506"/>
                  <a:pt x="1712747" y="1767245"/>
                  <a:pt x="1737903" y="1768123"/>
                </a:cubicBezTo>
                <a:cubicBezTo>
                  <a:pt x="1838528" y="1771637"/>
                  <a:pt x="1917252" y="1856059"/>
                  <a:pt x="1913738" y="1956684"/>
                </a:cubicBezTo>
                <a:cubicBezTo>
                  <a:pt x="1910225" y="2057309"/>
                  <a:pt x="1825803" y="2136033"/>
                  <a:pt x="1725178" y="2132519"/>
                </a:cubicBezTo>
                <a:cubicBezTo>
                  <a:pt x="1624553" y="2129005"/>
                  <a:pt x="1545829" y="2044584"/>
                  <a:pt x="1549343" y="1943959"/>
                </a:cubicBezTo>
                <a:cubicBezTo>
                  <a:pt x="1550221" y="1918803"/>
                  <a:pt x="1556156" y="1895015"/>
                  <a:pt x="1566137" y="1873539"/>
                </a:cubicBezTo>
                <a:lnTo>
                  <a:pt x="1600357" y="1826421"/>
                </a:lnTo>
                <a:lnTo>
                  <a:pt x="1269754" y="1484072"/>
                </a:lnTo>
                <a:lnTo>
                  <a:pt x="1254211" y="1496607"/>
                </a:lnTo>
                <a:cubicBezTo>
                  <a:pt x="1220315" y="1515616"/>
                  <a:pt x="1182935" y="1529053"/>
                  <a:pt x="1143355" y="1535723"/>
                </a:cubicBezTo>
                <a:lnTo>
                  <a:pt x="1139752" y="1535959"/>
                </a:lnTo>
                <a:lnTo>
                  <a:pt x="1139752" y="2625193"/>
                </a:lnTo>
                <a:lnTo>
                  <a:pt x="1206000" y="2640992"/>
                </a:lnTo>
                <a:cubicBezTo>
                  <a:pt x="1274589" y="2672869"/>
                  <a:pt x="1321031" y="2743509"/>
                  <a:pt x="1318225" y="2823853"/>
                </a:cubicBezTo>
                <a:cubicBezTo>
                  <a:pt x="1314484" y="2930978"/>
                  <a:pt x="1224609" y="3014787"/>
                  <a:pt x="1117485" y="3011046"/>
                </a:cubicBezTo>
                <a:cubicBezTo>
                  <a:pt x="1010360" y="3007305"/>
                  <a:pt x="926551" y="2917431"/>
                  <a:pt x="930291" y="2810306"/>
                </a:cubicBezTo>
                <a:cubicBezTo>
                  <a:pt x="933097" y="2729963"/>
                  <a:pt x="984353" y="2662734"/>
                  <a:pt x="1054999" y="2635719"/>
                </a:cubicBezTo>
                <a:lnTo>
                  <a:pt x="1094033" y="2629247"/>
                </a:lnTo>
                <a:lnTo>
                  <a:pt x="1094033" y="1538961"/>
                </a:lnTo>
                <a:lnTo>
                  <a:pt x="1073586" y="1540303"/>
                </a:lnTo>
                <a:cubicBezTo>
                  <a:pt x="1049771" y="1539472"/>
                  <a:pt x="1026603" y="1536246"/>
                  <a:pt x="1004307" y="1530867"/>
                </a:cubicBezTo>
                <a:lnTo>
                  <a:pt x="978517" y="1521863"/>
                </a:lnTo>
                <a:lnTo>
                  <a:pt x="711745" y="1818144"/>
                </a:lnTo>
                <a:lnTo>
                  <a:pt x="735687" y="1849318"/>
                </a:lnTo>
                <a:cubicBezTo>
                  <a:pt x="759921" y="1888037"/>
                  <a:pt x="773251" y="1934159"/>
                  <a:pt x="771537" y="1983245"/>
                </a:cubicBezTo>
                <a:cubicBezTo>
                  <a:pt x="766966" y="2114140"/>
                  <a:pt x="657148" y="2216547"/>
                  <a:pt x="526253" y="2211976"/>
                </a:cubicBezTo>
                <a:cubicBezTo>
                  <a:pt x="395357" y="2207405"/>
                  <a:pt x="292951" y="2097587"/>
                  <a:pt x="297522" y="1966692"/>
                </a:cubicBezTo>
                <a:close/>
                <a:moveTo>
                  <a:pt x="0" y="822458"/>
                </a:moveTo>
                <a:lnTo>
                  <a:pt x="28720" y="0"/>
                </a:lnTo>
                <a:lnTo>
                  <a:pt x="851179" y="28721"/>
                </a:lnTo>
                <a:lnTo>
                  <a:pt x="836819" y="439950"/>
                </a:lnTo>
                <a:lnTo>
                  <a:pt x="425589" y="425590"/>
                </a:lnTo>
                <a:lnTo>
                  <a:pt x="411229" y="836819"/>
                </a:lnTo>
                <a:close/>
              </a:path>
            </a:pathLst>
          </a:cu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7148" rIns="0" bIns="37148" numCol="1" rtlCol="0" anchor="ctr" anchorCtr="0" compatLnSpc="1">
            <a:prstTxWarp prst="textNoShape">
              <a:avLst/>
            </a:prstTxWarp>
          </a:bodyPr>
          <a:lstStyle/>
          <a:p>
            <a:pPr algn="ctr" defTabSz="742714" fontAlgn="base">
              <a:spcBef>
                <a:spcPct val="0"/>
              </a:spcBef>
              <a:spcAft>
                <a:spcPct val="0"/>
              </a:spcAft>
              <a:defRPr/>
            </a:pPr>
            <a:endParaRPr lang="en-US" sz="1593" dirty="0">
              <a:solidFill>
                <a:schemeClr val="bg1"/>
              </a:solidFill>
              <a:latin typeface="Segoe UI"/>
            </a:endParaRPr>
          </a:p>
        </p:txBody>
      </p:sp>
      <p:grpSp>
        <p:nvGrpSpPr>
          <p:cNvPr id="23" name="Group 22"/>
          <p:cNvGrpSpPr/>
          <p:nvPr/>
        </p:nvGrpSpPr>
        <p:grpSpPr>
          <a:xfrm>
            <a:off x="4307155" y="3381947"/>
            <a:ext cx="385668" cy="397049"/>
            <a:chOff x="2296894" y="-3310276"/>
            <a:chExt cx="484187" cy="498475"/>
          </a:xfrm>
          <a:solidFill>
            <a:schemeClr val="bg1"/>
          </a:solidFill>
        </p:grpSpPr>
        <p:sp>
          <p:nvSpPr>
            <p:cNvPr id="24" name="Freeform 172"/>
            <p:cNvSpPr>
              <a:spLocks/>
            </p:cNvSpPr>
            <p:nvPr/>
          </p:nvSpPr>
          <p:spPr bwMode="auto">
            <a:xfrm>
              <a:off x="2514382" y="-3142001"/>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1 h 87"/>
                <a:gd name="T10" fmla="*/ 11 w 110"/>
                <a:gd name="T11" fmla="*/ 0 h 87"/>
                <a:gd name="T12" fmla="*/ 99 w 110"/>
                <a:gd name="T13" fmla="*/ 0 h 87"/>
                <a:gd name="T14" fmla="*/ 110 w 110"/>
                <a:gd name="T15" fmla="*/ 11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1"/>
                  </a:lnTo>
                  <a:cubicBezTo>
                    <a:pt x="0" y="5"/>
                    <a:pt x="5" y="0"/>
                    <a:pt x="11" y="0"/>
                  </a:cubicBezTo>
                  <a:lnTo>
                    <a:pt x="99" y="0"/>
                  </a:lnTo>
                  <a:cubicBezTo>
                    <a:pt x="105" y="0"/>
                    <a:pt x="110" y="5"/>
                    <a:pt x="110" y="11"/>
                  </a:cubicBezTo>
                  <a:lnTo>
                    <a:pt x="110" y="76"/>
                  </a:ln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25" name="Freeform 173"/>
            <p:cNvSpPr>
              <a:spLocks/>
            </p:cNvSpPr>
            <p:nvPr/>
          </p:nvSpPr>
          <p:spPr bwMode="auto">
            <a:xfrm>
              <a:off x="2631857" y="-3092789"/>
              <a:ext cx="80962" cy="66675"/>
            </a:xfrm>
            <a:custGeom>
              <a:avLst/>
              <a:gdLst>
                <a:gd name="T0" fmla="*/ 109 w 110"/>
                <a:gd name="T1" fmla="*/ 76 h 88"/>
                <a:gd name="T2" fmla="*/ 97 w 110"/>
                <a:gd name="T3" fmla="*/ 88 h 88"/>
                <a:gd name="T4" fmla="*/ 12 w 110"/>
                <a:gd name="T5" fmla="*/ 88 h 88"/>
                <a:gd name="T6" fmla="*/ 0 w 110"/>
                <a:gd name="T7" fmla="*/ 76 h 88"/>
                <a:gd name="T8" fmla="*/ 0 w 110"/>
                <a:gd name="T9" fmla="*/ 12 h 88"/>
                <a:gd name="T10" fmla="*/ 12 w 110"/>
                <a:gd name="T11" fmla="*/ 0 h 88"/>
                <a:gd name="T12" fmla="*/ 99 w 110"/>
                <a:gd name="T13" fmla="*/ 0 h 88"/>
                <a:gd name="T14" fmla="*/ 110 w 110"/>
                <a:gd name="T15" fmla="*/ 12 h 88"/>
                <a:gd name="T16" fmla="*/ 110 w 110"/>
                <a:gd name="T17" fmla="*/ 76 h 88"/>
                <a:gd name="T18" fmla="*/ 109 w 110"/>
                <a:gd name="T19"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88">
                  <a:moveTo>
                    <a:pt x="109" y="76"/>
                  </a:moveTo>
                  <a:cubicBezTo>
                    <a:pt x="109" y="83"/>
                    <a:pt x="104" y="88"/>
                    <a:pt x="97" y="88"/>
                  </a:cubicBezTo>
                  <a:lnTo>
                    <a:pt x="12" y="88"/>
                  </a:lnTo>
                  <a:cubicBezTo>
                    <a:pt x="5" y="88"/>
                    <a:pt x="0" y="83"/>
                    <a:pt x="0" y="76"/>
                  </a:cubicBezTo>
                  <a:lnTo>
                    <a:pt x="0" y="12"/>
                  </a:lnTo>
                  <a:cubicBezTo>
                    <a:pt x="0" y="5"/>
                    <a:pt x="5" y="0"/>
                    <a:pt x="12" y="0"/>
                  </a:cubicBezTo>
                  <a:lnTo>
                    <a:pt x="99" y="0"/>
                  </a:lnTo>
                  <a:cubicBezTo>
                    <a:pt x="106" y="0"/>
                    <a:pt x="110" y="5"/>
                    <a:pt x="110" y="12"/>
                  </a:cubicBezTo>
                  <a:lnTo>
                    <a:pt x="110" y="76"/>
                  </a:lnTo>
                  <a:lnTo>
                    <a:pt x="109" y="76"/>
                  </a:ln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26" name="Freeform 174"/>
            <p:cNvSpPr>
              <a:spLocks/>
            </p:cNvSpPr>
            <p:nvPr/>
          </p:nvSpPr>
          <p:spPr bwMode="auto">
            <a:xfrm>
              <a:off x="2514382" y="-3041989"/>
              <a:ext cx="82550" cy="65088"/>
            </a:xfrm>
            <a:custGeom>
              <a:avLst/>
              <a:gdLst>
                <a:gd name="T0" fmla="*/ 110 w 110"/>
                <a:gd name="T1" fmla="*/ 76 h 87"/>
                <a:gd name="T2" fmla="*/ 99 w 110"/>
                <a:gd name="T3" fmla="*/ 87 h 87"/>
                <a:gd name="T4" fmla="*/ 11 w 110"/>
                <a:gd name="T5" fmla="*/ 87 h 87"/>
                <a:gd name="T6" fmla="*/ 0 w 110"/>
                <a:gd name="T7" fmla="*/ 76 h 87"/>
                <a:gd name="T8" fmla="*/ 0 w 110"/>
                <a:gd name="T9" fmla="*/ 12 h 87"/>
                <a:gd name="T10" fmla="*/ 11 w 110"/>
                <a:gd name="T11" fmla="*/ 0 h 87"/>
                <a:gd name="T12" fmla="*/ 99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9" y="87"/>
                  </a:cubicBezTo>
                  <a:lnTo>
                    <a:pt x="11" y="87"/>
                  </a:lnTo>
                  <a:cubicBezTo>
                    <a:pt x="5" y="87"/>
                    <a:pt x="0" y="82"/>
                    <a:pt x="0" y="76"/>
                  </a:cubicBezTo>
                  <a:lnTo>
                    <a:pt x="0" y="12"/>
                  </a:lnTo>
                  <a:cubicBezTo>
                    <a:pt x="0" y="5"/>
                    <a:pt x="5" y="0"/>
                    <a:pt x="11" y="0"/>
                  </a:cubicBezTo>
                  <a:lnTo>
                    <a:pt x="99" y="0"/>
                  </a:lnTo>
                  <a:cubicBezTo>
                    <a:pt x="105" y="0"/>
                    <a:pt x="110" y="5"/>
                    <a:pt x="110" y="12"/>
                  </a:cubicBezTo>
                  <a:lnTo>
                    <a:pt x="110" y="76"/>
                  </a:ln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27" name="Freeform 175"/>
            <p:cNvSpPr>
              <a:spLocks/>
            </p:cNvSpPr>
            <p:nvPr/>
          </p:nvSpPr>
          <p:spPr bwMode="auto">
            <a:xfrm>
              <a:off x="2396907" y="-3194389"/>
              <a:ext cx="84137" cy="66675"/>
            </a:xfrm>
            <a:custGeom>
              <a:avLst/>
              <a:gdLst>
                <a:gd name="T0" fmla="*/ 112 w 112"/>
                <a:gd name="T1" fmla="*/ 79 h 91"/>
                <a:gd name="T2" fmla="*/ 100 w 112"/>
                <a:gd name="T3" fmla="*/ 91 h 91"/>
                <a:gd name="T4" fmla="*/ 11 w 112"/>
                <a:gd name="T5" fmla="*/ 91 h 91"/>
                <a:gd name="T6" fmla="*/ 0 w 112"/>
                <a:gd name="T7" fmla="*/ 79 h 91"/>
                <a:gd name="T8" fmla="*/ 0 w 112"/>
                <a:gd name="T9" fmla="*/ 12 h 91"/>
                <a:gd name="T10" fmla="*/ 11 w 112"/>
                <a:gd name="T11" fmla="*/ 0 h 91"/>
                <a:gd name="T12" fmla="*/ 98 w 112"/>
                <a:gd name="T13" fmla="*/ 0 h 91"/>
                <a:gd name="T14" fmla="*/ 112 w 112"/>
                <a:gd name="T15" fmla="*/ 12 h 91"/>
                <a:gd name="T16" fmla="*/ 112 w 112"/>
                <a:gd name="T17"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91">
                  <a:moveTo>
                    <a:pt x="112" y="79"/>
                  </a:moveTo>
                  <a:cubicBezTo>
                    <a:pt x="112" y="86"/>
                    <a:pt x="107" y="91"/>
                    <a:pt x="100" y="91"/>
                  </a:cubicBezTo>
                  <a:lnTo>
                    <a:pt x="11" y="91"/>
                  </a:lnTo>
                  <a:cubicBezTo>
                    <a:pt x="4" y="91"/>
                    <a:pt x="0" y="86"/>
                    <a:pt x="0" y="79"/>
                  </a:cubicBezTo>
                  <a:lnTo>
                    <a:pt x="0" y="12"/>
                  </a:lnTo>
                  <a:cubicBezTo>
                    <a:pt x="0" y="5"/>
                    <a:pt x="4" y="0"/>
                    <a:pt x="11" y="0"/>
                  </a:cubicBezTo>
                  <a:lnTo>
                    <a:pt x="98" y="0"/>
                  </a:lnTo>
                  <a:cubicBezTo>
                    <a:pt x="107" y="0"/>
                    <a:pt x="112" y="5"/>
                    <a:pt x="112" y="12"/>
                  </a:cubicBezTo>
                  <a:lnTo>
                    <a:pt x="112" y="79"/>
                  </a:ln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28" name="Freeform 176"/>
            <p:cNvSpPr>
              <a:spLocks/>
            </p:cNvSpPr>
            <p:nvPr/>
          </p:nvSpPr>
          <p:spPr bwMode="auto">
            <a:xfrm>
              <a:off x="2296894" y="-3310276"/>
              <a:ext cx="482600" cy="117475"/>
            </a:xfrm>
            <a:custGeom>
              <a:avLst/>
              <a:gdLst>
                <a:gd name="T0" fmla="*/ 640 w 651"/>
                <a:gd name="T1" fmla="*/ 0 h 157"/>
                <a:gd name="T2" fmla="*/ 12 w 651"/>
                <a:gd name="T3" fmla="*/ 0 h 157"/>
                <a:gd name="T4" fmla="*/ 0 w 651"/>
                <a:gd name="T5" fmla="*/ 12 h 157"/>
                <a:gd name="T6" fmla="*/ 0 w 651"/>
                <a:gd name="T7" fmla="*/ 145 h 157"/>
                <a:gd name="T8" fmla="*/ 12 w 651"/>
                <a:gd name="T9" fmla="*/ 157 h 157"/>
                <a:gd name="T10" fmla="*/ 79 w 651"/>
                <a:gd name="T11" fmla="*/ 157 h 157"/>
                <a:gd name="T12" fmla="*/ 91 w 651"/>
                <a:gd name="T13" fmla="*/ 145 h 157"/>
                <a:gd name="T14" fmla="*/ 91 w 651"/>
                <a:gd name="T15" fmla="*/ 89 h 157"/>
                <a:gd name="T16" fmla="*/ 561 w 651"/>
                <a:gd name="T17" fmla="*/ 89 h 157"/>
                <a:gd name="T18" fmla="*/ 561 w 651"/>
                <a:gd name="T19" fmla="*/ 145 h 157"/>
                <a:gd name="T20" fmla="*/ 574 w 651"/>
                <a:gd name="T21" fmla="*/ 157 h 157"/>
                <a:gd name="T22" fmla="*/ 638 w 651"/>
                <a:gd name="T23" fmla="*/ 157 h 157"/>
                <a:gd name="T24" fmla="*/ 650 w 651"/>
                <a:gd name="T25" fmla="*/ 145 h 157"/>
                <a:gd name="T26" fmla="*/ 650 w 651"/>
                <a:gd name="T27" fmla="*/ 12 h 157"/>
                <a:gd name="T28" fmla="*/ 640 w 651"/>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1" h="157">
                  <a:moveTo>
                    <a:pt x="640" y="0"/>
                  </a:moveTo>
                  <a:lnTo>
                    <a:pt x="12" y="0"/>
                  </a:lnTo>
                  <a:cubicBezTo>
                    <a:pt x="5" y="0"/>
                    <a:pt x="0" y="5"/>
                    <a:pt x="0" y="12"/>
                  </a:cubicBezTo>
                  <a:lnTo>
                    <a:pt x="0" y="145"/>
                  </a:lnTo>
                  <a:cubicBezTo>
                    <a:pt x="0" y="152"/>
                    <a:pt x="5" y="157"/>
                    <a:pt x="12" y="157"/>
                  </a:cubicBezTo>
                  <a:lnTo>
                    <a:pt x="79" y="157"/>
                  </a:lnTo>
                  <a:cubicBezTo>
                    <a:pt x="86" y="157"/>
                    <a:pt x="91" y="152"/>
                    <a:pt x="91" y="145"/>
                  </a:cubicBezTo>
                  <a:lnTo>
                    <a:pt x="91" y="89"/>
                  </a:lnTo>
                  <a:lnTo>
                    <a:pt x="561" y="89"/>
                  </a:lnTo>
                  <a:lnTo>
                    <a:pt x="561" y="145"/>
                  </a:lnTo>
                  <a:cubicBezTo>
                    <a:pt x="561" y="152"/>
                    <a:pt x="566" y="157"/>
                    <a:pt x="574" y="157"/>
                  </a:cubicBezTo>
                  <a:lnTo>
                    <a:pt x="638" y="157"/>
                  </a:lnTo>
                  <a:cubicBezTo>
                    <a:pt x="645" y="157"/>
                    <a:pt x="650" y="152"/>
                    <a:pt x="650" y="145"/>
                  </a:cubicBezTo>
                  <a:lnTo>
                    <a:pt x="650" y="12"/>
                  </a:lnTo>
                  <a:cubicBezTo>
                    <a:pt x="651" y="5"/>
                    <a:pt x="647" y="0"/>
                    <a:pt x="640" y="0"/>
                  </a:cubicBez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29" name="Freeform 177"/>
            <p:cNvSpPr>
              <a:spLocks/>
            </p:cNvSpPr>
            <p:nvPr/>
          </p:nvSpPr>
          <p:spPr bwMode="auto">
            <a:xfrm>
              <a:off x="2300069" y="-2927689"/>
              <a:ext cx="481012" cy="115888"/>
            </a:xfrm>
            <a:custGeom>
              <a:avLst/>
              <a:gdLst>
                <a:gd name="T0" fmla="*/ 636 w 649"/>
                <a:gd name="T1" fmla="*/ 2 h 157"/>
                <a:gd name="T2" fmla="*/ 572 w 649"/>
                <a:gd name="T3" fmla="*/ 2 h 157"/>
                <a:gd name="T4" fmla="*/ 560 w 649"/>
                <a:gd name="T5" fmla="*/ 14 h 157"/>
                <a:gd name="T6" fmla="*/ 560 w 649"/>
                <a:gd name="T7" fmla="*/ 68 h 157"/>
                <a:gd name="T8" fmla="*/ 89 w 649"/>
                <a:gd name="T9" fmla="*/ 68 h 157"/>
                <a:gd name="T10" fmla="*/ 89 w 649"/>
                <a:gd name="T11" fmla="*/ 12 h 157"/>
                <a:gd name="T12" fmla="*/ 75 w 649"/>
                <a:gd name="T13" fmla="*/ 0 h 157"/>
                <a:gd name="T14" fmla="*/ 11 w 649"/>
                <a:gd name="T15" fmla="*/ 0 h 157"/>
                <a:gd name="T16" fmla="*/ 0 w 649"/>
                <a:gd name="T17" fmla="*/ 14 h 157"/>
                <a:gd name="T18" fmla="*/ 0 w 649"/>
                <a:gd name="T19" fmla="*/ 145 h 157"/>
                <a:gd name="T20" fmla="*/ 11 w 649"/>
                <a:gd name="T21" fmla="*/ 157 h 157"/>
                <a:gd name="T22" fmla="*/ 638 w 649"/>
                <a:gd name="T23" fmla="*/ 157 h 157"/>
                <a:gd name="T24" fmla="*/ 649 w 649"/>
                <a:gd name="T25" fmla="*/ 145 h 157"/>
                <a:gd name="T26" fmla="*/ 649 w 649"/>
                <a:gd name="T27" fmla="*/ 14 h 157"/>
                <a:gd name="T28" fmla="*/ 636 w 649"/>
                <a:gd name="T29" fmla="*/ 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9" h="157">
                  <a:moveTo>
                    <a:pt x="636" y="2"/>
                  </a:moveTo>
                  <a:lnTo>
                    <a:pt x="572" y="2"/>
                  </a:lnTo>
                  <a:cubicBezTo>
                    <a:pt x="565" y="2"/>
                    <a:pt x="560" y="7"/>
                    <a:pt x="560" y="14"/>
                  </a:cubicBezTo>
                  <a:lnTo>
                    <a:pt x="560" y="68"/>
                  </a:lnTo>
                  <a:lnTo>
                    <a:pt x="89" y="68"/>
                  </a:lnTo>
                  <a:lnTo>
                    <a:pt x="89" y="12"/>
                  </a:lnTo>
                  <a:cubicBezTo>
                    <a:pt x="89" y="5"/>
                    <a:pt x="84" y="0"/>
                    <a:pt x="75" y="0"/>
                  </a:cubicBezTo>
                  <a:lnTo>
                    <a:pt x="11" y="0"/>
                  </a:lnTo>
                  <a:cubicBezTo>
                    <a:pt x="5" y="0"/>
                    <a:pt x="0" y="5"/>
                    <a:pt x="0" y="14"/>
                  </a:cubicBezTo>
                  <a:lnTo>
                    <a:pt x="0" y="145"/>
                  </a:lnTo>
                  <a:cubicBezTo>
                    <a:pt x="0" y="152"/>
                    <a:pt x="5" y="157"/>
                    <a:pt x="11" y="157"/>
                  </a:cubicBezTo>
                  <a:lnTo>
                    <a:pt x="638" y="157"/>
                  </a:lnTo>
                  <a:cubicBezTo>
                    <a:pt x="644" y="157"/>
                    <a:pt x="649" y="152"/>
                    <a:pt x="649" y="145"/>
                  </a:cubicBezTo>
                  <a:lnTo>
                    <a:pt x="649" y="14"/>
                  </a:lnTo>
                  <a:cubicBezTo>
                    <a:pt x="647" y="7"/>
                    <a:pt x="643" y="2"/>
                    <a:pt x="636" y="2"/>
                  </a:cubicBez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30" name="Freeform 178"/>
            <p:cNvSpPr>
              <a:spLocks/>
            </p:cNvSpPr>
            <p:nvPr/>
          </p:nvSpPr>
          <p:spPr bwMode="auto">
            <a:xfrm>
              <a:off x="2398494" y="-3092789"/>
              <a:ext cx="82550" cy="65088"/>
            </a:xfrm>
            <a:custGeom>
              <a:avLst/>
              <a:gdLst>
                <a:gd name="T0" fmla="*/ 111 w 111"/>
                <a:gd name="T1" fmla="*/ 76 h 87"/>
                <a:gd name="T2" fmla="*/ 99 w 111"/>
                <a:gd name="T3" fmla="*/ 87 h 87"/>
                <a:gd name="T4" fmla="*/ 12 w 111"/>
                <a:gd name="T5" fmla="*/ 87 h 87"/>
                <a:gd name="T6" fmla="*/ 0 w 111"/>
                <a:gd name="T7" fmla="*/ 76 h 87"/>
                <a:gd name="T8" fmla="*/ 0 w 111"/>
                <a:gd name="T9" fmla="*/ 11 h 87"/>
                <a:gd name="T10" fmla="*/ 12 w 111"/>
                <a:gd name="T11" fmla="*/ 0 h 87"/>
                <a:gd name="T12" fmla="*/ 99 w 111"/>
                <a:gd name="T13" fmla="*/ 0 h 87"/>
                <a:gd name="T14" fmla="*/ 111 w 111"/>
                <a:gd name="T15" fmla="*/ 11 h 87"/>
                <a:gd name="T16" fmla="*/ 111 w 111"/>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87">
                  <a:moveTo>
                    <a:pt x="111" y="76"/>
                  </a:moveTo>
                  <a:cubicBezTo>
                    <a:pt x="111" y="82"/>
                    <a:pt x="106" y="87"/>
                    <a:pt x="99" y="87"/>
                  </a:cubicBezTo>
                  <a:lnTo>
                    <a:pt x="12" y="87"/>
                  </a:lnTo>
                  <a:cubicBezTo>
                    <a:pt x="5" y="87"/>
                    <a:pt x="0" y="82"/>
                    <a:pt x="0" y="76"/>
                  </a:cubicBezTo>
                  <a:lnTo>
                    <a:pt x="0" y="11"/>
                  </a:lnTo>
                  <a:cubicBezTo>
                    <a:pt x="0" y="5"/>
                    <a:pt x="5" y="0"/>
                    <a:pt x="12" y="0"/>
                  </a:cubicBezTo>
                  <a:lnTo>
                    <a:pt x="99" y="0"/>
                  </a:lnTo>
                  <a:cubicBezTo>
                    <a:pt x="106" y="0"/>
                    <a:pt x="111" y="5"/>
                    <a:pt x="111" y="11"/>
                  </a:cubicBezTo>
                  <a:lnTo>
                    <a:pt x="111" y="76"/>
                  </a:ln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31" name="Freeform 179"/>
            <p:cNvSpPr>
              <a:spLocks/>
            </p:cNvSpPr>
            <p:nvPr/>
          </p:nvSpPr>
          <p:spPr bwMode="auto">
            <a:xfrm>
              <a:off x="2396907" y="-2992776"/>
              <a:ext cx="82550" cy="65088"/>
            </a:xfrm>
            <a:custGeom>
              <a:avLst/>
              <a:gdLst>
                <a:gd name="T0" fmla="*/ 110 w 110"/>
                <a:gd name="T1" fmla="*/ 76 h 87"/>
                <a:gd name="T2" fmla="*/ 98 w 110"/>
                <a:gd name="T3" fmla="*/ 87 h 87"/>
                <a:gd name="T4" fmla="*/ 11 w 110"/>
                <a:gd name="T5" fmla="*/ 87 h 87"/>
                <a:gd name="T6" fmla="*/ 0 w 110"/>
                <a:gd name="T7" fmla="*/ 76 h 87"/>
                <a:gd name="T8" fmla="*/ 0 w 110"/>
                <a:gd name="T9" fmla="*/ 12 h 87"/>
                <a:gd name="T10" fmla="*/ 11 w 110"/>
                <a:gd name="T11" fmla="*/ 0 h 87"/>
                <a:gd name="T12" fmla="*/ 98 w 110"/>
                <a:gd name="T13" fmla="*/ 0 h 87"/>
                <a:gd name="T14" fmla="*/ 110 w 110"/>
                <a:gd name="T15" fmla="*/ 12 h 87"/>
                <a:gd name="T16" fmla="*/ 110 w 110"/>
                <a:gd name="T17"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7">
                  <a:moveTo>
                    <a:pt x="110" y="76"/>
                  </a:moveTo>
                  <a:cubicBezTo>
                    <a:pt x="110" y="82"/>
                    <a:pt x="105" y="87"/>
                    <a:pt x="98" y="87"/>
                  </a:cubicBezTo>
                  <a:lnTo>
                    <a:pt x="11" y="87"/>
                  </a:lnTo>
                  <a:cubicBezTo>
                    <a:pt x="4" y="87"/>
                    <a:pt x="0" y="82"/>
                    <a:pt x="0" y="76"/>
                  </a:cubicBezTo>
                  <a:lnTo>
                    <a:pt x="0" y="12"/>
                  </a:lnTo>
                  <a:cubicBezTo>
                    <a:pt x="0" y="5"/>
                    <a:pt x="4" y="0"/>
                    <a:pt x="11" y="0"/>
                  </a:cubicBezTo>
                  <a:lnTo>
                    <a:pt x="98" y="0"/>
                  </a:lnTo>
                  <a:cubicBezTo>
                    <a:pt x="105" y="0"/>
                    <a:pt x="110" y="5"/>
                    <a:pt x="110" y="12"/>
                  </a:cubicBezTo>
                  <a:lnTo>
                    <a:pt x="110" y="76"/>
                  </a:ln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sp>
        <p:nvSpPr>
          <p:cNvPr id="32" name="Rectangle 180"/>
          <p:cNvSpPr>
            <a:spLocks noChangeArrowheads="1"/>
          </p:cNvSpPr>
          <p:nvPr/>
        </p:nvSpPr>
        <p:spPr bwMode="auto">
          <a:xfrm>
            <a:off x="4246459" y="3782789"/>
            <a:ext cx="512961" cy="13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28320">
              <a:defRPr/>
            </a:pPr>
            <a:r>
              <a:rPr lang="en-US" altLang="en-US" sz="876" dirty="0">
                <a:solidFill>
                  <a:schemeClr val="bg1"/>
                </a:solidFill>
                <a:latin typeface="Segoe UI" panose="020B0502040204020203" pitchFamily="34" charset="0"/>
              </a:rPr>
              <a:t>Event Hub</a:t>
            </a:r>
            <a:endParaRPr lang="en-US" altLang="en-US" sz="1434" dirty="0">
              <a:solidFill>
                <a:schemeClr val="bg1"/>
              </a:solidFill>
            </a:endParaRPr>
          </a:p>
        </p:txBody>
      </p:sp>
      <p:sp>
        <p:nvSpPr>
          <p:cNvPr id="33" name="Line 181"/>
          <p:cNvSpPr>
            <a:spLocks noChangeShapeType="1"/>
          </p:cNvSpPr>
          <p:nvPr/>
        </p:nvSpPr>
        <p:spPr bwMode="auto">
          <a:xfrm>
            <a:off x="2973120" y="3580471"/>
            <a:ext cx="303477"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34" name="Freeform 182"/>
          <p:cNvSpPr>
            <a:spLocks/>
          </p:cNvSpPr>
          <p:nvPr/>
        </p:nvSpPr>
        <p:spPr bwMode="auto">
          <a:xfrm>
            <a:off x="3251308" y="3529891"/>
            <a:ext cx="102423" cy="101159"/>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0000"/>
            </a:solid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35" name="Line 183"/>
          <p:cNvSpPr>
            <a:spLocks noChangeShapeType="1"/>
          </p:cNvSpPr>
          <p:nvPr/>
        </p:nvSpPr>
        <p:spPr bwMode="auto">
          <a:xfrm>
            <a:off x="4699146" y="3580471"/>
            <a:ext cx="366702"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36" name="Freeform 184"/>
          <p:cNvSpPr>
            <a:spLocks/>
          </p:cNvSpPr>
          <p:nvPr/>
        </p:nvSpPr>
        <p:spPr bwMode="auto">
          <a:xfrm>
            <a:off x="5041822" y="3529891"/>
            <a:ext cx="101159" cy="101159"/>
          </a:xfrm>
          <a:custGeom>
            <a:avLst/>
            <a:gdLst>
              <a:gd name="T0" fmla="*/ 171 w 171"/>
              <a:gd name="T1" fmla="*/ 86 h 171"/>
              <a:gd name="T2" fmla="*/ 0 w 171"/>
              <a:gd name="T3" fmla="*/ 171 h 171"/>
              <a:gd name="T4" fmla="*/ 0 w 171"/>
              <a:gd name="T5" fmla="*/ 0 h 171"/>
              <a:gd name="T6" fmla="*/ 171 w 171"/>
              <a:gd name="T7" fmla="*/ 86 h 171"/>
            </a:gdLst>
            <a:ahLst/>
            <a:cxnLst>
              <a:cxn ang="0">
                <a:pos x="T0" y="T1"/>
              </a:cxn>
              <a:cxn ang="0">
                <a:pos x="T2" y="T3"/>
              </a:cxn>
              <a:cxn ang="0">
                <a:pos x="T4" y="T5"/>
              </a:cxn>
              <a:cxn ang="0">
                <a:pos x="T6" y="T7"/>
              </a:cxn>
            </a:cxnLst>
            <a:rect l="0" t="0" r="r" b="b"/>
            <a:pathLst>
              <a:path w="171" h="171">
                <a:moveTo>
                  <a:pt x="171" y="86"/>
                </a:moveTo>
                <a:lnTo>
                  <a:pt x="0" y="171"/>
                </a:lnTo>
                <a:cubicBezTo>
                  <a:pt x="27" y="117"/>
                  <a:pt x="27" y="54"/>
                  <a:pt x="0" y="0"/>
                </a:cubicBezTo>
                <a:lnTo>
                  <a:pt x="171" y="86"/>
                </a:lnTo>
                <a:close/>
              </a:path>
            </a:pathLst>
          </a:custGeom>
          <a:solidFill>
            <a:srgbClr val="0070C0"/>
          </a:solidFill>
          <a:ln w="0">
            <a:solidFill>
              <a:srgbClr val="000000"/>
            </a:solid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nvGrpSpPr>
          <p:cNvPr id="37" name="Group 36"/>
          <p:cNvGrpSpPr/>
          <p:nvPr/>
        </p:nvGrpSpPr>
        <p:grpSpPr>
          <a:xfrm>
            <a:off x="4323593" y="2713032"/>
            <a:ext cx="365437" cy="317387"/>
            <a:chOff x="2317532" y="-4150064"/>
            <a:chExt cx="458787" cy="398463"/>
          </a:xfrm>
          <a:solidFill>
            <a:schemeClr val="bg1"/>
          </a:solidFill>
        </p:grpSpPr>
        <p:sp>
          <p:nvSpPr>
            <p:cNvPr id="38" name="Freeform 185"/>
            <p:cNvSpPr>
              <a:spLocks noEditPoints="1"/>
            </p:cNvSpPr>
            <p:nvPr/>
          </p:nvSpPr>
          <p:spPr bwMode="auto">
            <a:xfrm>
              <a:off x="2317532" y="-4150064"/>
              <a:ext cx="458787" cy="398463"/>
            </a:xfrm>
            <a:custGeom>
              <a:avLst/>
              <a:gdLst>
                <a:gd name="T0" fmla="*/ 463 w 617"/>
                <a:gd name="T1" fmla="*/ 0 h 534"/>
                <a:gd name="T2" fmla="*/ 154 w 617"/>
                <a:gd name="T3" fmla="*/ 0 h 534"/>
                <a:gd name="T4" fmla="*/ 0 w 617"/>
                <a:gd name="T5" fmla="*/ 267 h 534"/>
                <a:gd name="T6" fmla="*/ 154 w 617"/>
                <a:gd name="T7" fmla="*/ 534 h 534"/>
                <a:gd name="T8" fmla="*/ 463 w 617"/>
                <a:gd name="T9" fmla="*/ 534 h 534"/>
                <a:gd name="T10" fmla="*/ 617 w 617"/>
                <a:gd name="T11" fmla="*/ 267 h 534"/>
                <a:gd name="T12" fmla="*/ 463 w 617"/>
                <a:gd name="T13" fmla="*/ 0 h 534"/>
                <a:gd name="T14" fmla="*/ 464 w 617"/>
                <a:gd name="T15" fmla="*/ 386 h 534"/>
                <a:gd name="T16" fmla="*/ 422 w 617"/>
                <a:gd name="T17" fmla="*/ 428 h 534"/>
                <a:gd name="T18" fmla="*/ 195 w 617"/>
                <a:gd name="T19" fmla="*/ 428 h 534"/>
                <a:gd name="T20" fmla="*/ 154 w 617"/>
                <a:gd name="T21" fmla="*/ 386 h 534"/>
                <a:gd name="T22" fmla="*/ 154 w 617"/>
                <a:gd name="T23" fmla="*/ 147 h 534"/>
                <a:gd name="T24" fmla="*/ 195 w 617"/>
                <a:gd name="T25" fmla="*/ 106 h 534"/>
                <a:gd name="T26" fmla="*/ 363 w 617"/>
                <a:gd name="T27" fmla="*/ 106 h 534"/>
                <a:gd name="T28" fmla="*/ 395 w 617"/>
                <a:gd name="T29" fmla="*/ 106 h 534"/>
                <a:gd name="T30" fmla="*/ 399 w 617"/>
                <a:gd name="T31" fmla="*/ 106 h 534"/>
                <a:gd name="T32" fmla="*/ 464 w 617"/>
                <a:gd name="T33" fmla="*/ 169 h 534"/>
                <a:gd name="T34" fmla="*/ 464 w 617"/>
                <a:gd name="T35" fmla="*/ 38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7" h="534">
                  <a:moveTo>
                    <a:pt x="463" y="0"/>
                  </a:moveTo>
                  <a:lnTo>
                    <a:pt x="154" y="0"/>
                  </a:lnTo>
                  <a:lnTo>
                    <a:pt x="0" y="267"/>
                  </a:lnTo>
                  <a:lnTo>
                    <a:pt x="154" y="534"/>
                  </a:lnTo>
                  <a:lnTo>
                    <a:pt x="463" y="534"/>
                  </a:lnTo>
                  <a:lnTo>
                    <a:pt x="617" y="267"/>
                  </a:lnTo>
                  <a:lnTo>
                    <a:pt x="463" y="0"/>
                  </a:lnTo>
                  <a:close/>
                  <a:moveTo>
                    <a:pt x="464" y="386"/>
                  </a:moveTo>
                  <a:cubicBezTo>
                    <a:pt x="464" y="409"/>
                    <a:pt x="445" y="428"/>
                    <a:pt x="422" y="428"/>
                  </a:cubicBezTo>
                  <a:lnTo>
                    <a:pt x="195" y="428"/>
                  </a:lnTo>
                  <a:cubicBezTo>
                    <a:pt x="172" y="428"/>
                    <a:pt x="154" y="409"/>
                    <a:pt x="154" y="386"/>
                  </a:cubicBezTo>
                  <a:lnTo>
                    <a:pt x="154" y="147"/>
                  </a:lnTo>
                  <a:cubicBezTo>
                    <a:pt x="154" y="124"/>
                    <a:pt x="172" y="106"/>
                    <a:pt x="195" y="106"/>
                  </a:cubicBezTo>
                  <a:lnTo>
                    <a:pt x="363" y="106"/>
                  </a:lnTo>
                  <a:cubicBezTo>
                    <a:pt x="380" y="106"/>
                    <a:pt x="395" y="106"/>
                    <a:pt x="395" y="106"/>
                  </a:cubicBezTo>
                  <a:lnTo>
                    <a:pt x="399" y="106"/>
                  </a:lnTo>
                  <a:lnTo>
                    <a:pt x="464" y="169"/>
                  </a:lnTo>
                  <a:lnTo>
                    <a:pt x="464" y="386"/>
                  </a:ln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39" name="Freeform 186"/>
            <p:cNvSpPr>
              <a:spLocks/>
            </p:cNvSpPr>
            <p:nvPr/>
          </p:nvSpPr>
          <p:spPr bwMode="auto">
            <a:xfrm>
              <a:off x="2509619" y="-3927814"/>
              <a:ext cx="20637" cy="47625"/>
            </a:xfrm>
            <a:custGeom>
              <a:avLst/>
              <a:gdLst>
                <a:gd name="T0" fmla="*/ 27 w 28"/>
                <a:gd name="T1" fmla="*/ 13 h 64"/>
                <a:gd name="T2" fmla="*/ 25 w 28"/>
                <a:gd name="T3" fmla="*/ 6 h 64"/>
                <a:gd name="T4" fmla="*/ 22 w 28"/>
                <a:gd name="T5" fmla="*/ 2 h 64"/>
                <a:gd name="T6" fmla="*/ 19 w 28"/>
                <a:gd name="T7" fmla="*/ 0 h 64"/>
                <a:gd name="T8" fmla="*/ 14 w 28"/>
                <a:gd name="T9" fmla="*/ 0 h 64"/>
                <a:gd name="T10" fmla="*/ 7 w 28"/>
                <a:gd name="T11" fmla="*/ 2 h 64"/>
                <a:gd name="T12" fmla="*/ 3 w 28"/>
                <a:gd name="T13" fmla="*/ 8 h 64"/>
                <a:gd name="T14" fmla="*/ 1 w 28"/>
                <a:gd name="T15" fmla="*/ 18 h 64"/>
                <a:gd name="T16" fmla="*/ 0 w 28"/>
                <a:gd name="T17" fmla="*/ 32 h 64"/>
                <a:gd name="T18" fmla="*/ 1 w 28"/>
                <a:gd name="T19" fmla="*/ 48 h 64"/>
                <a:gd name="T20" fmla="*/ 3 w 28"/>
                <a:gd name="T21" fmla="*/ 58 h 64"/>
                <a:gd name="T22" fmla="*/ 8 w 28"/>
                <a:gd name="T23" fmla="*/ 63 h 64"/>
                <a:gd name="T24" fmla="*/ 14 w 28"/>
                <a:gd name="T25" fmla="*/ 64 h 64"/>
                <a:gd name="T26" fmla="*/ 19 w 28"/>
                <a:gd name="T27" fmla="*/ 64 h 64"/>
                <a:gd name="T28" fmla="*/ 22 w 28"/>
                <a:gd name="T29" fmla="*/ 61 h 64"/>
                <a:gd name="T30" fmla="*/ 25 w 28"/>
                <a:gd name="T31" fmla="*/ 57 h 64"/>
                <a:gd name="T32" fmla="*/ 27 w 28"/>
                <a:gd name="T33" fmla="*/ 50 h 64"/>
                <a:gd name="T34" fmla="*/ 28 w 28"/>
                <a:gd name="T35" fmla="*/ 42 h 64"/>
                <a:gd name="T36" fmla="*/ 28 w 28"/>
                <a:gd name="T37" fmla="*/ 33 h 64"/>
                <a:gd name="T38" fmla="*/ 28 w 28"/>
                <a:gd name="T39" fmla="*/ 21 h 64"/>
                <a:gd name="T40" fmla="*/ 27 w 28"/>
                <a:gd name="T41"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4">
                  <a:moveTo>
                    <a:pt x="27" y="13"/>
                  </a:moveTo>
                  <a:cubicBezTo>
                    <a:pt x="26" y="10"/>
                    <a:pt x="25" y="8"/>
                    <a:pt x="25" y="6"/>
                  </a:cubicBezTo>
                  <a:cubicBezTo>
                    <a:pt x="24" y="5"/>
                    <a:pt x="23" y="3"/>
                    <a:pt x="22" y="2"/>
                  </a:cubicBezTo>
                  <a:cubicBezTo>
                    <a:pt x="21" y="1"/>
                    <a:pt x="20" y="1"/>
                    <a:pt x="19" y="0"/>
                  </a:cubicBezTo>
                  <a:cubicBezTo>
                    <a:pt x="17" y="0"/>
                    <a:pt x="16" y="0"/>
                    <a:pt x="14" y="0"/>
                  </a:cubicBezTo>
                  <a:cubicBezTo>
                    <a:pt x="12" y="0"/>
                    <a:pt x="9" y="0"/>
                    <a:pt x="7" y="2"/>
                  </a:cubicBezTo>
                  <a:cubicBezTo>
                    <a:pt x="6" y="3"/>
                    <a:pt x="4" y="5"/>
                    <a:pt x="3" y="8"/>
                  </a:cubicBezTo>
                  <a:cubicBezTo>
                    <a:pt x="2" y="10"/>
                    <a:pt x="1" y="14"/>
                    <a:pt x="1" y="18"/>
                  </a:cubicBezTo>
                  <a:cubicBezTo>
                    <a:pt x="1" y="22"/>
                    <a:pt x="0" y="26"/>
                    <a:pt x="0" y="32"/>
                  </a:cubicBezTo>
                  <a:cubicBezTo>
                    <a:pt x="0" y="38"/>
                    <a:pt x="1" y="43"/>
                    <a:pt x="1" y="48"/>
                  </a:cubicBezTo>
                  <a:cubicBezTo>
                    <a:pt x="2" y="52"/>
                    <a:pt x="2" y="55"/>
                    <a:pt x="3" y="58"/>
                  </a:cubicBezTo>
                  <a:cubicBezTo>
                    <a:pt x="5" y="60"/>
                    <a:pt x="6" y="62"/>
                    <a:pt x="8" y="63"/>
                  </a:cubicBezTo>
                  <a:cubicBezTo>
                    <a:pt x="9" y="64"/>
                    <a:pt x="12" y="64"/>
                    <a:pt x="14" y="64"/>
                  </a:cubicBezTo>
                  <a:cubicBezTo>
                    <a:pt x="16" y="64"/>
                    <a:pt x="17" y="64"/>
                    <a:pt x="19" y="64"/>
                  </a:cubicBezTo>
                  <a:cubicBezTo>
                    <a:pt x="20" y="63"/>
                    <a:pt x="21" y="62"/>
                    <a:pt x="22" y="61"/>
                  </a:cubicBezTo>
                  <a:cubicBezTo>
                    <a:pt x="24" y="60"/>
                    <a:pt x="24" y="58"/>
                    <a:pt x="25" y="57"/>
                  </a:cubicBezTo>
                  <a:cubicBezTo>
                    <a:pt x="26" y="55"/>
                    <a:pt x="26" y="53"/>
                    <a:pt x="27" y="50"/>
                  </a:cubicBezTo>
                  <a:cubicBezTo>
                    <a:pt x="27" y="48"/>
                    <a:pt x="28" y="45"/>
                    <a:pt x="28" y="42"/>
                  </a:cubicBezTo>
                  <a:cubicBezTo>
                    <a:pt x="28" y="39"/>
                    <a:pt x="28" y="36"/>
                    <a:pt x="28" y="33"/>
                  </a:cubicBezTo>
                  <a:cubicBezTo>
                    <a:pt x="28" y="28"/>
                    <a:pt x="28" y="25"/>
                    <a:pt x="28" y="21"/>
                  </a:cubicBezTo>
                  <a:cubicBezTo>
                    <a:pt x="27" y="18"/>
                    <a:pt x="27" y="15"/>
                    <a:pt x="27" y="13"/>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40" name="Freeform 187"/>
            <p:cNvSpPr>
              <a:spLocks/>
            </p:cNvSpPr>
            <p:nvPr/>
          </p:nvSpPr>
          <p:spPr bwMode="auto">
            <a:xfrm>
              <a:off x="2563594" y="-4021476"/>
              <a:ext cx="20637" cy="47625"/>
            </a:xfrm>
            <a:custGeom>
              <a:avLst/>
              <a:gdLst>
                <a:gd name="T0" fmla="*/ 26 w 28"/>
                <a:gd name="T1" fmla="*/ 13 h 65"/>
                <a:gd name="T2" fmla="*/ 25 w 28"/>
                <a:gd name="T3" fmla="*/ 7 h 65"/>
                <a:gd name="T4" fmla="*/ 22 w 28"/>
                <a:gd name="T5" fmla="*/ 3 h 65"/>
                <a:gd name="T6" fmla="*/ 18 w 28"/>
                <a:gd name="T7" fmla="*/ 1 h 65"/>
                <a:gd name="T8" fmla="*/ 14 w 28"/>
                <a:gd name="T9" fmla="*/ 0 h 65"/>
                <a:gd name="T10" fmla="*/ 7 w 28"/>
                <a:gd name="T11" fmla="*/ 2 h 65"/>
                <a:gd name="T12" fmla="*/ 3 w 28"/>
                <a:gd name="T13" fmla="*/ 8 h 65"/>
                <a:gd name="T14" fmla="*/ 1 w 28"/>
                <a:gd name="T15" fmla="*/ 18 h 65"/>
                <a:gd name="T16" fmla="*/ 0 w 28"/>
                <a:gd name="T17" fmla="*/ 32 h 65"/>
                <a:gd name="T18" fmla="*/ 1 w 28"/>
                <a:gd name="T19" fmla="*/ 48 h 65"/>
                <a:gd name="T20" fmla="*/ 3 w 28"/>
                <a:gd name="T21" fmla="*/ 58 h 65"/>
                <a:gd name="T22" fmla="*/ 8 w 28"/>
                <a:gd name="T23" fmla="*/ 63 h 65"/>
                <a:gd name="T24" fmla="*/ 14 w 28"/>
                <a:gd name="T25" fmla="*/ 65 h 65"/>
                <a:gd name="T26" fmla="*/ 19 w 28"/>
                <a:gd name="T27" fmla="*/ 64 h 65"/>
                <a:gd name="T28" fmla="*/ 22 w 28"/>
                <a:gd name="T29" fmla="*/ 61 h 65"/>
                <a:gd name="T30" fmla="*/ 25 w 28"/>
                <a:gd name="T31" fmla="*/ 57 h 65"/>
                <a:gd name="T32" fmla="*/ 27 w 28"/>
                <a:gd name="T33" fmla="*/ 51 h 65"/>
                <a:gd name="T34" fmla="*/ 28 w 28"/>
                <a:gd name="T35" fmla="*/ 43 h 65"/>
                <a:gd name="T36" fmla="*/ 28 w 28"/>
                <a:gd name="T37" fmla="*/ 33 h 65"/>
                <a:gd name="T38" fmla="*/ 27 w 28"/>
                <a:gd name="T39" fmla="*/ 22 h 65"/>
                <a:gd name="T40" fmla="*/ 26 w 28"/>
                <a:gd name="T41" fmla="*/ 1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65">
                  <a:moveTo>
                    <a:pt x="26" y="13"/>
                  </a:moveTo>
                  <a:cubicBezTo>
                    <a:pt x="26" y="11"/>
                    <a:pt x="25" y="9"/>
                    <a:pt x="25" y="7"/>
                  </a:cubicBezTo>
                  <a:cubicBezTo>
                    <a:pt x="24" y="5"/>
                    <a:pt x="23" y="4"/>
                    <a:pt x="22" y="3"/>
                  </a:cubicBezTo>
                  <a:cubicBezTo>
                    <a:pt x="21" y="2"/>
                    <a:pt x="20" y="1"/>
                    <a:pt x="18" y="1"/>
                  </a:cubicBezTo>
                  <a:cubicBezTo>
                    <a:pt x="17" y="0"/>
                    <a:pt x="16" y="0"/>
                    <a:pt x="14" y="0"/>
                  </a:cubicBezTo>
                  <a:cubicBezTo>
                    <a:pt x="11" y="0"/>
                    <a:pt x="9" y="1"/>
                    <a:pt x="7" y="2"/>
                  </a:cubicBezTo>
                  <a:cubicBezTo>
                    <a:pt x="5" y="3"/>
                    <a:pt x="4" y="5"/>
                    <a:pt x="3" y="8"/>
                  </a:cubicBezTo>
                  <a:cubicBezTo>
                    <a:pt x="2" y="11"/>
                    <a:pt x="1" y="14"/>
                    <a:pt x="1" y="18"/>
                  </a:cubicBezTo>
                  <a:cubicBezTo>
                    <a:pt x="0" y="22"/>
                    <a:pt x="0" y="27"/>
                    <a:pt x="0" y="32"/>
                  </a:cubicBezTo>
                  <a:cubicBezTo>
                    <a:pt x="0" y="38"/>
                    <a:pt x="0" y="44"/>
                    <a:pt x="1" y="48"/>
                  </a:cubicBezTo>
                  <a:cubicBezTo>
                    <a:pt x="1" y="52"/>
                    <a:pt x="2" y="56"/>
                    <a:pt x="3" y="58"/>
                  </a:cubicBezTo>
                  <a:cubicBezTo>
                    <a:pt x="4" y="61"/>
                    <a:pt x="6" y="62"/>
                    <a:pt x="8" y="63"/>
                  </a:cubicBezTo>
                  <a:cubicBezTo>
                    <a:pt x="9" y="64"/>
                    <a:pt x="11" y="65"/>
                    <a:pt x="14" y="65"/>
                  </a:cubicBezTo>
                  <a:cubicBezTo>
                    <a:pt x="16" y="65"/>
                    <a:pt x="17" y="65"/>
                    <a:pt x="19" y="64"/>
                  </a:cubicBezTo>
                  <a:cubicBezTo>
                    <a:pt x="20" y="63"/>
                    <a:pt x="21" y="63"/>
                    <a:pt x="22" y="61"/>
                  </a:cubicBezTo>
                  <a:cubicBezTo>
                    <a:pt x="23" y="60"/>
                    <a:pt x="24" y="59"/>
                    <a:pt x="25" y="57"/>
                  </a:cubicBezTo>
                  <a:cubicBezTo>
                    <a:pt x="26" y="55"/>
                    <a:pt x="26" y="53"/>
                    <a:pt x="27" y="51"/>
                  </a:cubicBezTo>
                  <a:cubicBezTo>
                    <a:pt x="27" y="48"/>
                    <a:pt x="27" y="46"/>
                    <a:pt x="28" y="43"/>
                  </a:cubicBezTo>
                  <a:cubicBezTo>
                    <a:pt x="28" y="40"/>
                    <a:pt x="28" y="37"/>
                    <a:pt x="28" y="33"/>
                  </a:cubicBezTo>
                  <a:cubicBezTo>
                    <a:pt x="28" y="29"/>
                    <a:pt x="28" y="25"/>
                    <a:pt x="27" y="22"/>
                  </a:cubicBezTo>
                  <a:cubicBezTo>
                    <a:pt x="27" y="18"/>
                    <a:pt x="27" y="15"/>
                    <a:pt x="26" y="13"/>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41" name="Freeform 188"/>
            <p:cNvSpPr>
              <a:spLocks noEditPoints="1"/>
            </p:cNvSpPr>
            <p:nvPr/>
          </p:nvSpPr>
          <p:spPr bwMode="auto">
            <a:xfrm>
              <a:off x="2449294" y="-4054814"/>
              <a:ext cx="195262" cy="206375"/>
            </a:xfrm>
            <a:custGeom>
              <a:avLst/>
              <a:gdLst>
                <a:gd name="T0" fmla="*/ 187 w 265"/>
                <a:gd name="T1" fmla="*/ 0 h 277"/>
                <a:gd name="T2" fmla="*/ 0 w 265"/>
                <a:gd name="T3" fmla="*/ 19 h 277"/>
                <a:gd name="T4" fmla="*/ 19 w 265"/>
                <a:gd name="T5" fmla="*/ 277 h 277"/>
                <a:gd name="T6" fmla="*/ 265 w 265"/>
                <a:gd name="T7" fmla="*/ 258 h 277"/>
                <a:gd name="T8" fmla="*/ 213 w 265"/>
                <a:gd name="T9" fmla="*/ 53 h 277"/>
                <a:gd name="T10" fmla="*/ 213 w 265"/>
                <a:gd name="T11" fmla="*/ 1 h 277"/>
                <a:gd name="T12" fmla="*/ 71 w 265"/>
                <a:gd name="T13" fmla="*/ 46 h 277"/>
                <a:gd name="T14" fmla="*/ 73 w 265"/>
                <a:gd name="T15" fmla="*/ 44 h 277"/>
                <a:gd name="T16" fmla="*/ 93 w 265"/>
                <a:gd name="T17" fmla="*/ 31 h 277"/>
                <a:gd name="T18" fmla="*/ 97 w 265"/>
                <a:gd name="T19" fmla="*/ 30 h 277"/>
                <a:gd name="T20" fmla="*/ 104 w 265"/>
                <a:gd name="T21" fmla="*/ 31 h 277"/>
                <a:gd name="T22" fmla="*/ 108 w 265"/>
                <a:gd name="T23" fmla="*/ 32 h 277"/>
                <a:gd name="T24" fmla="*/ 108 w 265"/>
                <a:gd name="T25" fmla="*/ 108 h 277"/>
                <a:gd name="T26" fmla="*/ 124 w 265"/>
                <a:gd name="T27" fmla="*/ 108 h 277"/>
                <a:gd name="T28" fmla="*/ 126 w 265"/>
                <a:gd name="T29" fmla="*/ 111 h 277"/>
                <a:gd name="T30" fmla="*/ 126 w 265"/>
                <a:gd name="T31" fmla="*/ 118 h 277"/>
                <a:gd name="T32" fmla="*/ 124 w 265"/>
                <a:gd name="T33" fmla="*/ 122 h 277"/>
                <a:gd name="T34" fmla="*/ 73 w 265"/>
                <a:gd name="T35" fmla="*/ 122 h 277"/>
                <a:gd name="T36" fmla="*/ 71 w 265"/>
                <a:gd name="T37" fmla="*/ 120 h 277"/>
                <a:gd name="T38" fmla="*/ 70 w 265"/>
                <a:gd name="T39" fmla="*/ 115 h 277"/>
                <a:gd name="T40" fmla="*/ 71 w 265"/>
                <a:gd name="T41" fmla="*/ 109 h 277"/>
                <a:gd name="T42" fmla="*/ 73 w 265"/>
                <a:gd name="T43" fmla="*/ 108 h 277"/>
                <a:gd name="T44" fmla="*/ 90 w 265"/>
                <a:gd name="T45" fmla="*/ 49 h 277"/>
                <a:gd name="T46" fmla="*/ 73 w 265"/>
                <a:gd name="T47" fmla="*/ 58 h 277"/>
                <a:gd name="T48" fmla="*/ 70 w 265"/>
                <a:gd name="T49" fmla="*/ 55 h 277"/>
                <a:gd name="T50" fmla="*/ 70 w 265"/>
                <a:gd name="T51" fmla="*/ 48 h 277"/>
                <a:gd name="T52" fmla="*/ 121 w 265"/>
                <a:gd name="T53" fmla="*/ 235 h 277"/>
                <a:gd name="T54" fmla="*/ 95 w 265"/>
                <a:gd name="T55" fmla="*/ 248 h 277"/>
                <a:gd name="T56" fmla="*/ 70 w 265"/>
                <a:gd name="T57" fmla="*/ 236 h 277"/>
                <a:gd name="T58" fmla="*/ 64 w 265"/>
                <a:gd name="T59" fmla="*/ 201 h 277"/>
                <a:gd name="T60" fmla="*/ 71 w 265"/>
                <a:gd name="T61" fmla="*/ 167 h 277"/>
                <a:gd name="T62" fmla="*/ 97 w 265"/>
                <a:gd name="T63" fmla="*/ 154 h 277"/>
                <a:gd name="T64" fmla="*/ 122 w 265"/>
                <a:gd name="T65" fmla="*/ 166 h 277"/>
                <a:gd name="T66" fmla="*/ 129 w 265"/>
                <a:gd name="T67" fmla="*/ 201 h 277"/>
                <a:gd name="T68" fmla="*/ 199 w 265"/>
                <a:gd name="T69" fmla="*/ 243 h 277"/>
                <a:gd name="T70" fmla="*/ 197 w 265"/>
                <a:gd name="T71" fmla="*/ 246 h 277"/>
                <a:gd name="T72" fmla="*/ 146 w 265"/>
                <a:gd name="T73" fmla="*/ 246 h 277"/>
                <a:gd name="T74" fmla="*/ 144 w 265"/>
                <a:gd name="T75" fmla="*/ 245 h 277"/>
                <a:gd name="T76" fmla="*/ 143 w 265"/>
                <a:gd name="T77" fmla="*/ 239 h 277"/>
                <a:gd name="T78" fmla="*/ 144 w 265"/>
                <a:gd name="T79" fmla="*/ 234 h 277"/>
                <a:gd name="T80" fmla="*/ 146 w 265"/>
                <a:gd name="T81" fmla="*/ 232 h 277"/>
                <a:gd name="T82" fmla="*/ 163 w 265"/>
                <a:gd name="T83" fmla="*/ 173 h 277"/>
                <a:gd name="T84" fmla="*/ 146 w 265"/>
                <a:gd name="T85" fmla="*/ 182 h 277"/>
                <a:gd name="T86" fmla="*/ 143 w 265"/>
                <a:gd name="T87" fmla="*/ 180 h 277"/>
                <a:gd name="T88" fmla="*/ 143 w 265"/>
                <a:gd name="T89" fmla="*/ 173 h 277"/>
                <a:gd name="T90" fmla="*/ 144 w 265"/>
                <a:gd name="T91" fmla="*/ 170 h 277"/>
                <a:gd name="T92" fmla="*/ 165 w 265"/>
                <a:gd name="T93" fmla="*/ 156 h 277"/>
                <a:gd name="T94" fmla="*/ 167 w 265"/>
                <a:gd name="T95" fmla="*/ 155 h 277"/>
                <a:gd name="T96" fmla="*/ 173 w 265"/>
                <a:gd name="T97" fmla="*/ 155 h 277"/>
                <a:gd name="T98" fmla="*/ 180 w 265"/>
                <a:gd name="T99" fmla="*/ 155 h 277"/>
                <a:gd name="T100" fmla="*/ 181 w 265"/>
                <a:gd name="T101" fmla="*/ 157 h 277"/>
                <a:gd name="T102" fmla="*/ 196 w 265"/>
                <a:gd name="T103" fmla="*/ 232 h 277"/>
                <a:gd name="T104" fmla="*/ 198 w 265"/>
                <a:gd name="T105" fmla="*/ 234 h 277"/>
                <a:gd name="T106" fmla="*/ 199 w 265"/>
                <a:gd name="T107" fmla="*/ 239 h 277"/>
                <a:gd name="T108" fmla="*/ 200 w 265"/>
                <a:gd name="T109" fmla="*/ 96 h 277"/>
                <a:gd name="T110" fmla="*/ 184 w 265"/>
                <a:gd name="T111" fmla="*/ 120 h 277"/>
                <a:gd name="T112" fmla="*/ 153 w 265"/>
                <a:gd name="T113" fmla="*/ 120 h 277"/>
                <a:gd name="T114" fmla="*/ 138 w 265"/>
                <a:gd name="T115" fmla="*/ 96 h 277"/>
                <a:gd name="T116" fmla="*/ 138 w 265"/>
                <a:gd name="T117" fmla="*/ 57 h 277"/>
                <a:gd name="T118" fmla="*/ 154 w 265"/>
                <a:gd name="T119" fmla="*/ 33 h 277"/>
                <a:gd name="T120" fmla="*/ 185 w 265"/>
                <a:gd name="T121" fmla="*/ 33 h 277"/>
                <a:gd name="T122" fmla="*/ 200 w 265"/>
                <a:gd name="T123" fmla="*/ 57 h 277"/>
                <a:gd name="T124" fmla="*/ 200 w 265"/>
                <a:gd name="T125" fmla="*/ 9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5" h="277">
                  <a:moveTo>
                    <a:pt x="213" y="1"/>
                  </a:moveTo>
                  <a:cubicBezTo>
                    <a:pt x="208" y="0"/>
                    <a:pt x="198" y="0"/>
                    <a:pt x="187" y="0"/>
                  </a:cubicBezTo>
                  <a:lnTo>
                    <a:pt x="19" y="0"/>
                  </a:lnTo>
                  <a:cubicBezTo>
                    <a:pt x="9" y="0"/>
                    <a:pt x="0" y="9"/>
                    <a:pt x="0" y="19"/>
                  </a:cubicBezTo>
                  <a:lnTo>
                    <a:pt x="0" y="258"/>
                  </a:lnTo>
                  <a:cubicBezTo>
                    <a:pt x="0" y="269"/>
                    <a:pt x="9" y="277"/>
                    <a:pt x="19" y="277"/>
                  </a:cubicBezTo>
                  <a:lnTo>
                    <a:pt x="246" y="277"/>
                  </a:lnTo>
                  <a:cubicBezTo>
                    <a:pt x="256" y="277"/>
                    <a:pt x="265" y="269"/>
                    <a:pt x="265" y="258"/>
                  </a:cubicBezTo>
                  <a:lnTo>
                    <a:pt x="265" y="53"/>
                  </a:lnTo>
                  <a:lnTo>
                    <a:pt x="213" y="53"/>
                  </a:lnTo>
                  <a:lnTo>
                    <a:pt x="213" y="1"/>
                  </a:lnTo>
                  <a:lnTo>
                    <a:pt x="213" y="1"/>
                  </a:lnTo>
                  <a:close/>
                  <a:moveTo>
                    <a:pt x="70" y="48"/>
                  </a:moveTo>
                  <a:cubicBezTo>
                    <a:pt x="70" y="47"/>
                    <a:pt x="70" y="47"/>
                    <a:pt x="71" y="46"/>
                  </a:cubicBezTo>
                  <a:cubicBezTo>
                    <a:pt x="71" y="46"/>
                    <a:pt x="71" y="45"/>
                    <a:pt x="71" y="45"/>
                  </a:cubicBezTo>
                  <a:cubicBezTo>
                    <a:pt x="72" y="45"/>
                    <a:pt x="72" y="44"/>
                    <a:pt x="73" y="44"/>
                  </a:cubicBezTo>
                  <a:lnTo>
                    <a:pt x="92" y="31"/>
                  </a:lnTo>
                  <a:cubicBezTo>
                    <a:pt x="92" y="31"/>
                    <a:pt x="93" y="31"/>
                    <a:pt x="93" y="31"/>
                  </a:cubicBezTo>
                  <a:cubicBezTo>
                    <a:pt x="93" y="31"/>
                    <a:pt x="94" y="31"/>
                    <a:pt x="94" y="31"/>
                  </a:cubicBezTo>
                  <a:cubicBezTo>
                    <a:pt x="95" y="31"/>
                    <a:pt x="96" y="31"/>
                    <a:pt x="97" y="30"/>
                  </a:cubicBezTo>
                  <a:cubicBezTo>
                    <a:pt x="97" y="30"/>
                    <a:pt x="99" y="30"/>
                    <a:pt x="100" y="30"/>
                  </a:cubicBezTo>
                  <a:cubicBezTo>
                    <a:pt x="102" y="30"/>
                    <a:pt x="103" y="30"/>
                    <a:pt x="104" y="31"/>
                  </a:cubicBezTo>
                  <a:cubicBezTo>
                    <a:pt x="106" y="31"/>
                    <a:pt x="106" y="31"/>
                    <a:pt x="107" y="31"/>
                  </a:cubicBezTo>
                  <a:cubicBezTo>
                    <a:pt x="108" y="31"/>
                    <a:pt x="108" y="31"/>
                    <a:pt x="108" y="32"/>
                  </a:cubicBezTo>
                  <a:cubicBezTo>
                    <a:pt x="108" y="32"/>
                    <a:pt x="108" y="32"/>
                    <a:pt x="108" y="33"/>
                  </a:cubicBezTo>
                  <a:lnTo>
                    <a:pt x="108" y="108"/>
                  </a:lnTo>
                  <a:lnTo>
                    <a:pt x="123" y="108"/>
                  </a:lnTo>
                  <a:cubicBezTo>
                    <a:pt x="124" y="108"/>
                    <a:pt x="124" y="108"/>
                    <a:pt x="124" y="108"/>
                  </a:cubicBezTo>
                  <a:cubicBezTo>
                    <a:pt x="125" y="108"/>
                    <a:pt x="125" y="109"/>
                    <a:pt x="125" y="109"/>
                  </a:cubicBezTo>
                  <a:cubicBezTo>
                    <a:pt x="125" y="110"/>
                    <a:pt x="126" y="111"/>
                    <a:pt x="126" y="111"/>
                  </a:cubicBezTo>
                  <a:cubicBezTo>
                    <a:pt x="126" y="112"/>
                    <a:pt x="126" y="114"/>
                    <a:pt x="126" y="115"/>
                  </a:cubicBezTo>
                  <a:cubicBezTo>
                    <a:pt x="126" y="116"/>
                    <a:pt x="126" y="117"/>
                    <a:pt x="126" y="118"/>
                  </a:cubicBezTo>
                  <a:cubicBezTo>
                    <a:pt x="126" y="119"/>
                    <a:pt x="125" y="120"/>
                    <a:pt x="125" y="120"/>
                  </a:cubicBezTo>
                  <a:cubicBezTo>
                    <a:pt x="125" y="121"/>
                    <a:pt x="125" y="121"/>
                    <a:pt x="124" y="122"/>
                  </a:cubicBezTo>
                  <a:cubicBezTo>
                    <a:pt x="124" y="122"/>
                    <a:pt x="124" y="122"/>
                    <a:pt x="123" y="122"/>
                  </a:cubicBezTo>
                  <a:lnTo>
                    <a:pt x="73" y="122"/>
                  </a:lnTo>
                  <a:cubicBezTo>
                    <a:pt x="73" y="122"/>
                    <a:pt x="72" y="122"/>
                    <a:pt x="72" y="122"/>
                  </a:cubicBezTo>
                  <a:cubicBezTo>
                    <a:pt x="72" y="121"/>
                    <a:pt x="71" y="121"/>
                    <a:pt x="71" y="120"/>
                  </a:cubicBezTo>
                  <a:cubicBezTo>
                    <a:pt x="71" y="120"/>
                    <a:pt x="71" y="119"/>
                    <a:pt x="71" y="118"/>
                  </a:cubicBezTo>
                  <a:cubicBezTo>
                    <a:pt x="70" y="117"/>
                    <a:pt x="70" y="116"/>
                    <a:pt x="70" y="115"/>
                  </a:cubicBezTo>
                  <a:cubicBezTo>
                    <a:pt x="70" y="114"/>
                    <a:pt x="70" y="112"/>
                    <a:pt x="70" y="111"/>
                  </a:cubicBezTo>
                  <a:cubicBezTo>
                    <a:pt x="71" y="111"/>
                    <a:pt x="71" y="110"/>
                    <a:pt x="71" y="109"/>
                  </a:cubicBezTo>
                  <a:cubicBezTo>
                    <a:pt x="71" y="109"/>
                    <a:pt x="72" y="108"/>
                    <a:pt x="72" y="108"/>
                  </a:cubicBezTo>
                  <a:cubicBezTo>
                    <a:pt x="72" y="108"/>
                    <a:pt x="73" y="108"/>
                    <a:pt x="73" y="108"/>
                  </a:cubicBezTo>
                  <a:lnTo>
                    <a:pt x="90" y="108"/>
                  </a:lnTo>
                  <a:lnTo>
                    <a:pt x="90" y="49"/>
                  </a:lnTo>
                  <a:lnTo>
                    <a:pt x="75" y="57"/>
                  </a:lnTo>
                  <a:cubicBezTo>
                    <a:pt x="74" y="57"/>
                    <a:pt x="73" y="57"/>
                    <a:pt x="73" y="58"/>
                  </a:cubicBezTo>
                  <a:cubicBezTo>
                    <a:pt x="72" y="58"/>
                    <a:pt x="72" y="58"/>
                    <a:pt x="71" y="57"/>
                  </a:cubicBezTo>
                  <a:cubicBezTo>
                    <a:pt x="71" y="57"/>
                    <a:pt x="70" y="56"/>
                    <a:pt x="70" y="55"/>
                  </a:cubicBezTo>
                  <a:cubicBezTo>
                    <a:pt x="70" y="54"/>
                    <a:pt x="70" y="53"/>
                    <a:pt x="70" y="51"/>
                  </a:cubicBezTo>
                  <a:cubicBezTo>
                    <a:pt x="70" y="50"/>
                    <a:pt x="70" y="49"/>
                    <a:pt x="70" y="48"/>
                  </a:cubicBezTo>
                  <a:close/>
                  <a:moveTo>
                    <a:pt x="127" y="220"/>
                  </a:moveTo>
                  <a:cubicBezTo>
                    <a:pt x="126" y="226"/>
                    <a:pt x="124" y="231"/>
                    <a:pt x="121" y="235"/>
                  </a:cubicBezTo>
                  <a:cubicBezTo>
                    <a:pt x="119" y="239"/>
                    <a:pt x="115" y="243"/>
                    <a:pt x="111" y="245"/>
                  </a:cubicBezTo>
                  <a:cubicBezTo>
                    <a:pt x="107" y="247"/>
                    <a:pt x="101" y="248"/>
                    <a:pt x="95" y="248"/>
                  </a:cubicBezTo>
                  <a:cubicBezTo>
                    <a:pt x="89" y="248"/>
                    <a:pt x="84" y="247"/>
                    <a:pt x="80" y="245"/>
                  </a:cubicBezTo>
                  <a:cubicBezTo>
                    <a:pt x="76" y="243"/>
                    <a:pt x="73" y="240"/>
                    <a:pt x="70" y="236"/>
                  </a:cubicBezTo>
                  <a:cubicBezTo>
                    <a:pt x="68" y="232"/>
                    <a:pt x="66" y="227"/>
                    <a:pt x="65" y="221"/>
                  </a:cubicBezTo>
                  <a:cubicBezTo>
                    <a:pt x="64" y="215"/>
                    <a:pt x="64" y="209"/>
                    <a:pt x="64" y="201"/>
                  </a:cubicBezTo>
                  <a:cubicBezTo>
                    <a:pt x="64" y="194"/>
                    <a:pt x="64" y="188"/>
                    <a:pt x="66" y="182"/>
                  </a:cubicBezTo>
                  <a:cubicBezTo>
                    <a:pt x="67" y="176"/>
                    <a:pt x="69" y="171"/>
                    <a:pt x="71" y="167"/>
                  </a:cubicBezTo>
                  <a:cubicBezTo>
                    <a:pt x="74" y="163"/>
                    <a:pt x="77" y="160"/>
                    <a:pt x="82" y="157"/>
                  </a:cubicBezTo>
                  <a:cubicBezTo>
                    <a:pt x="86" y="155"/>
                    <a:pt x="91" y="154"/>
                    <a:pt x="97" y="154"/>
                  </a:cubicBezTo>
                  <a:cubicBezTo>
                    <a:pt x="103" y="154"/>
                    <a:pt x="108" y="155"/>
                    <a:pt x="113" y="157"/>
                  </a:cubicBezTo>
                  <a:cubicBezTo>
                    <a:pt x="117" y="159"/>
                    <a:pt x="120" y="162"/>
                    <a:pt x="122" y="166"/>
                  </a:cubicBezTo>
                  <a:cubicBezTo>
                    <a:pt x="125" y="170"/>
                    <a:pt x="126" y="175"/>
                    <a:pt x="127" y="181"/>
                  </a:cubicBezTo>
                  <a:cubicBezTo>
                    <a:pt x="128" y="187"/>
                    <a:pt x="129" y="193"/>
                    <a:pt x="129" y="201"/>
                  </a:cubicBezTo>
                  <a:cubicBezTo>
                    <a:pt x="129" y="208"/>
                    <a:pt x="128" y="215"/>
                    <a:pt x="127" y="220"/>
                  </a:cubicBezTo>
                  <a:close/>
                  <a:moveTo>
                    <a:pt x="199" y="243"/>
                  </a:moveTo>
                  <a:cubicBezTo>
                    <a:pt x="198" y="244"/>
                    <a:pt x="198" y="244"/>
                    <a:pt x="198" y="245"/>
                  </a:cubicBezTo>
                  <a:cubicBezTo>
                    <a:pt x="198" y="246"/>
                    <a:pt x="197" y="246"/>
                    <a:pt x="197" y="246"/>
                  </a:cubicBezTo>
                  <a:cubicBezTo>
                    <a:pt x="197" y="246"/>
                    <a:pt x="196" y="246"/>
                    <a:pt x="196" y="246"/>
                  </a:cubicBezTo>
                  <a:lnTo>
                    <a:pt x="146" y="246"/>
                  </a:lnTo>
                  <a:cubicBezTo>
                    <a:pt x="146" y="246"/>
                    <a:pt x="145" y="246"/>
                    <a:pt x="145" y="246"/>
                  </a:cubicBezTo>
                  <a:cubicBezTo>
                    <a:pt x="145" y="246"/>
                    <a:pt x="144" y="245"/>
                    <a:pt x="144" y="245"/>
                  </a:cubicBezTo>
                  <a:cubicBezTo>
                    <a:pt x="144" y="244"/>
                    <a:pt x="143" y="244"/>
                    <a:pt x="143" y="243"/>
                  </a:cubicBezTo>
                  <a:cubicBezTo>
                    <a:pt x="143" y="242"/>
                    <a:pt x="143" y="241"/>
                    <a:pt x="143" y="239"/>
                  </a:cubicBezTo>
                  <a:cubicBezTo>
                    <a:pt x="143" y="238"/>
                    <a:pt x="143" y="237"/>
                    <a:pt x="143" y="236"/>
                  </a:cubicBezTo>
                  <a:cubicBezTo>
                    <a:pt x="143" y="235"/>
                    <a:pt x="144" y="234"/>
                    <a:pt x="144" y="234"/>
                  </a:cubicBezTo>
                  <a:cubicBezTo>
                    <a:pt x="144" y="233"/>
                    <a:pt x="144" y="233"/>
                    <a:pt x="145" y="233"/>
                  </a:cubicBezTo>
                  <a:cubicBezTo>
                    <a:pt x="145" y="232"/>
                    <a:pt x="145" y="232"/>
                    <a:pt x="146" y="232"/>
                  </a:cubicBezTo>
                  <a:lnTo>
                    <a:pt x="163" y="232"/>
                  </a:lnTo>
                  <a:lnTo>
                    <a:pt x="163" y="173"/>
                  </a:lnTo>
                  <a:lnTo>
                    <a:pt x="148" y="181"/>
                  </a:lnTo>
                  <a:cubicBezTo>
                    <a:pt x="147" y="182"/>
                    <a:pt x="146" y="182"/>
                    <a:pt x="146" y="182"/>
                  </a:cubicBezTo>
                  <a:cubicBezTo>
                    <a:pt x="145" y="182"/>
                    <a:pt x="144" y="182"/>
                    <a:pt x="144" y="182"/>
                  </a:cubicBezTo>
                  <a:cubicBezTo>
                    <a:pt x="144" y="181"/>
                    <a:pt x="143" y="181"/>
                    <a:pt x="143" y="180"/>
                  </a:cubicBezTo>
                  <a:cubicBezTo>
                    <a:pt x="143" y="179"/>
                    <a:pt x="143" y="177"/>
                    <a:pt x="143" y="176"/>
                  </a:cubicBezTo>
                  <a:cubicBezTo>
                    <a:pt x="143" y="174"/>
                    <a:pt x="143" y="173"/>
                    <a:pt x="143" y="173"/>
                  </a:cubicBezTo>
                  <a:cubicBezTo>
                    <a:pt x="143" y="172"/>
                    <a:pt x="143" y="171"/>
                    <a:pt x="143" y="171"/>
                  </a:cubicBezTo>
                  <a:cubicBezTo>
                    <a:pt x="144" y="170"/>
                    <a:pt x="144" y="170"/>
                    <a:pt x="144" y="170"/>
                  </a:cubicBezTo>
                  <a:cubicBezTo>
                    <a:pt x="144" y="169"/>
                    <a:pt x="145" y="169"/>
                    <a:pt x="145" y="169"/>
                  </a:cubicBezTo>
                  <a:lnTo>
                    <a:pt x="165" y="156"/>
                  </a:lnTo>
                  <a:cubicBezTo>
                    <a:pt x="165" y="156"/>
                    <a:pt x="166" y="156"/>
                    <a:pt x="166" y="155"/>
                  </a:cubicBezTo>
                  <a:cubicBezTo>
                    <a:pt x="166" y="155"/>
                    <a:pt x="167" y="155"/>
                    <a:pt x="167" y="155"/>
                  </a:cubicBezTo>
                  <a:cubicBezTo>
                    <a:pt x="168" y="155"/>
                    <a:pt x="169" y="155"/>
                    <a:pt x="169" y="155"/>
                  </a:cubicBezTo>
                  <a:cubicBezTo>
                    <a:pt x="170" y="155"/>
                    <a:pt x="172" y="155"/>
                    <a:pt x="173" y="155"/>
                  </a:cubicBezTo>
                  <a:cubicBezTo>
                    <a:pt x="175" y="155"/>
                    <a:pt x="176" y="155"/>
                    <a:pt x="177" y="155"/>
                  </a:cubicBezTo>
                  <a:cubicBezTo>
                    <a:pt x="178" y="155"/>
                    <a:pt x="179" y="155"/>
                    <a:pt x="180" y="155"/>
                  </a:cubicBezTo>
                  <a:cubicBezTo>
                    <a:pt x="180" y="156"/>
                    <a:pt x="181" y="156"/>
                    <a:pt x="181" y="156"/>
                  </a:cubicBezTo>
                  <a:cubicBezTo>
                    <a:pt x="181" y="156"/>
                    <a:pt x="181" y="157"/>
                    <a:pt x="181" y="157"/>
                  </a:cubicBezTo>
                  <a:lnTo>
                    <a:pt x="181" y="232"/>
                  </a:lnTo>
                  <a:lnTo>
                    <a:pt x="196" y="232"/>
                  </a:lnTo>
                  <a:cubicBezTo>
                    <a:pt x="196" y="232"/>
                    <a:pt x="197" y="232"/>
                    <a:pt x="197" y="233"/>
                  </a:cubicBezTo>
                  <a:cubicBezTo>
                    <a:pt x="198" y="233"/>
                    <a:pt x="198" y="233"/>
                    <a:pt x="198" y="234"/>
                  </a:cubicBezTo>
                  <a:cubicBezTo>
                    <a:pt x="198" y="234"/>
                    <a:pt x="199" y="235"/>
                    <a:pt x="199" y="236"/>
                  </a:cubicBezTo>
                  <a:cubicBezTo>
                    <a:pt x="199" y="237"/>
                    <a:pt x="199" y="238"/>
                    <a:pt x="199" y="239"/>
                  </a:cubicBezTo>
                  <a:cubicBezTo>
                    <a:pt x="199" y="241"/>
                    <a:pt x="199" y="242"/>
                    <a:pt x="199" y="243"/>
                  </a:cubicBezTo>
                  <a:close/>
                  <a:moveTo>
                    <a:pt x="200" y="96"/>
                  </a:moveTo>
                  <a:cubicBezTo>
                    <a:pt x="199" y="102"/>
                    <a:pt x="197" y="107"/>
                    <a:pt x="194" y="111"/>
                  </a:cubicBezTo>
                  <a:cubicBezTo>
                    <a:pt x="191" y="115"/>
                    <a:pt x="188" y="118"/>
                    <a:pt x="184" y="120"/>
                  </a:cubicBezTo>
                  <a:cubicBezTo>
                    <a:pt x="179" y="122"/>
                    <a:pt x="174" y="124"/>
                    <a:pt x="168" y="124"/>
                  </a:cubicBezTo>
                  <a:cubicBezTo>
                    <a:pt x="162" y="124"/>
                    <a:pt x="157" y="122"/>
                    <a:pt x="153" y="120"/>
                  </a:cubicBezTo>
                  <a:cubicBezTo>
                    <a:pt x="149" y="118"/>
                    <a:pt x="145" y="115"/>
                    <a:pt x="143" y="111"/>
                  </a:cubicBezTo>
                  <a:cubicBezTo>
                    <a:pt x="141" y="107"/>
                    <a:pt x="139" y="102"/>
                    <a:pt x="138" y="96"/>
                  </a:cubicBezTo>
                  <a:cubicBezTo>
                    <a:pt x="137" y="91"/>
                    <a:pt x="137" y="84"/>
                    <a:pt x="137" y="77"/>
                  </a:cubicBezTo>
                  <a:cubicBezTo>
                    <a:pt x="137" y="70"/>
                    <a:pt x="137" y="63"/>
                    <a:pt x="138" y="57"/>
                  </a:cubicBezTo>
                  <a:cubicBezTo>
                    <a:pt x="140" y="51"/>
                    <a:pt x="141" y="46"/>
                    <a:pt x="144" y="42"/>
                  </a:cubicBezTo>
                  <a:cubicBezTo>
                    <a:pt x="147" y="38"/>
                    <a:pt x="150" y="35"/>
                    <a:pt x="154" y="33"/>
                  </a:cubicBezTo>
                  <a:cubicBezTo>
                    <a:pt x="159" y="31"/>
                    <a:pt x="164" y="29"/>
                    <a:pt x="170" y="29"/>
                  </a:cubicBezTo>
                  <a:cubicBezTo>
                    <a:pt x="176" y="29"/>
                    <a:pt x="181" y="31"/>
                    <a:pt x="185" y="33"/>
                  </a:cubicBezTo>
                  <a:cubicBezTo>
                    <a:pt x="189" y="35"/>
                    <a:pt x="193" y="38"/>
                    <a:pt x="195" y="42"/>
                  </a:cubicBezTo>
                  <a:cubicBezTo>
                    <a:pt x="197" y="46"/>
                    <a:pt x="199" y="51"/>
                    <a:pt x="200" y="57"/>
                  </a:cubicBezTo>
                  <a:cubicBezTo>
                    <a:pt x="201" y="62"/>
                    <a:pt x="201" y="69"/>
                    <a:pt x="201" y="76"/>
                  </a:cubicBezTo>
                  <a:cubicBezTo>
                    <a:pt x="201" y="83"/>
                    <a:pt x="201" y="90"/>
                    <a:pt x="200" y="96"/>
                  </a:cubicBez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sp>
        <p:nvSpPr>
          <p:cNvPr id="42" name="Rectangle 189"/>
          <p:cNvSpPr>
            <a:spLocks noChangeArrowheads="1"/>
          </p:cNvSpPr>
          <p:nvPr/>
        </p:nvSpPr>
        <p:spPr bwMode="auto">
          <a:xfrm>
            <a:off x="4163003" y="3043064"/>
            <a:ext cx="687689" cy="13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28320">
              <a:defRPr/>
            </a:pPr>
            <a:r>
              <a:rPr lang="en-US" altLang="en-US" sz="876">
                <a:solidFill>
                  <a:schemeClr val="bg1"/>
                </a:solidFill>
                <a:latin typeface="Segoe UI" panose="020B0502040204020203" pitchFamily="34" charset="0"/>
              </a:rPr>
              <a:t>Storage blobs</a:t>
            </a:r>
            <a:endParaRPr lang="en-US" altLang="en-US" sz="1434">
              <a:solidFill>
                <a:schemeClr val="bg1"/>
              </a:solidFill>
            </a:endParaRPr>
          </a:p>
        </p:txBody>
      </p:sp>
      <p:sp>
        <p:nvSpPr>
          <p:cNvPr id="43" name="Freeform 190"/>
          <p:cNvSpPr>
            <a:spLocks noEditPoints="1"/>
          </p:cNvSpPr>
          <p:nvPr/>
        </p:nvSpPr>
        <p:spPr bwMode="auto">
          <a:xfrm>
            <a:off x="6015478" y="2709239"/>
            <a:ext cx="247840" cy="323709"/>
          </a:xfrm>
          <a:custGeom>
            <a:avLst/>
            <a:gdLst>
              <a:gd name="T0" fmla="*/ 210 w 421"/>
              <a:gd name="T1" fmla="*/ 0 h 547"/>
              <a:gd name="T2" fmla="*/ 0 w 421"/>
              <a:gd name="T3" fmla="*/ 81 h 547"/>
              <a:gd name="T4" fmla="*/ 0 w 421"/>
              <a:gd name="T5" fmla="*/ 465 h 547"/>
              <a:gd name="T6" fmla="*/ 210 w 421"/>
              <a:gd name="T7" fmla="*/ 547 h 547"/>
              <a:gd name="T8" fmla="*/ 421 w 421"/>
              <a:gd name="T9" fmla="*/ 466 h 547"/>
              <a:gd name="T10" fmla="*/ 421 w 421"/>
              <a:gd name="T11" fmla="*/ 83 h 547"/>
              <a:gd name="T12" fmla="*/ 210 w 421"/>
              <a:gd name="T13" fmla="*/ 0 h 547"/>
              <a:gd name="T14" fmla="*/ 4 w 421"/>
              <a:gd name="T15" fmla="*/ 482 h 547"/>
              <a:gd name="T16" fmla="*/ 4 w 421"/>
              <a:gd name="T17" fmla="*/ 477 h 547"/>
              <a:gd name="T18" fmla="*/ 4 w 421"/>
              <a:gd name="T19" fmla="*/ 482 h 547"/>
              <a:gd name="T20" fmla="*/ 149 w 421"/>
              <a:gd name="T21" fmla="*/ 243 h 547"/>
              <a:gd name="T22" fmla="*/ 129 w 421"/>
              <a:gd name="T23" fmla="*/ 254 h 547"/>
              <a:gd name="T24" fmla="*/ 129 w 421"/>
              <a:gd name="T25" fmla="*/ 284 h 547"/>
              <a:gd name="T26" fmla="*/ 110 w 421"/>
              <a:gd name="T27" fmla="*/ 324 h 547"/>
              <a:gd name="T28" fmla="*/ 110 w 421"/>
              <a:gd name="T29" fmla="*/ 326 h 547"/>
              <a:gd name="T30" fmla="*/ 129 w 421"/>
              <a:gd name="T31" fmla="*/ 376 h 547"/>
              <a:gd name="T32" fmla="*/ 129 w 421"/>
              <a:gd name="T33" fmla="*/ 410 h 547"/>
              <a:gd name="T34" fmla="*/ 134 w 421"/>
              <a:gd name="T35" fmla="*/ 426 h 547"/>
              <a:gd name="T36" fmla="*/ 149 w 421"/>
              <a:gd name="T37" fmla="*/ 430 h 547"/>
              <a:gd name="T38" fmla="*/ 149 w 421"/>
              <a:gd name="T39" fmla="*/ 460 h 547"/>
              <a:gd name="T40" fmla="*/ 103 w 421"/>
              <a:gd name="T41" fmla="*/ 448 h 547"/>
              <a:gd name="T42" fmla="*/ 89 w 421"/>
              <a:gd name="T43" fmla="*/ 402 h 547"/>
              <a:gd name="T44" fmla="*/ 89 w 421"/>
              <a:gd name="T45" fmla="*/ 365 h 547"/>
              <a:gd name="T46" fmla="*/ 68 w 421"/>
              <a:gd name="T47" fmla="*/ 345 h 547"/>
              <a:gd name="T48" fmla="*/ 68 w 421"/>
              <a:gd name="T49" fmla="*/ 306 h 547"/>
              <a:gd name="T50" fmla="*/ 89 w 421"/>
              <a:gd name="T51" fmla="*/ 289 h 547"/>
              <a:gd name="T52" fmla="*/ 89 w 421"/>
              <a:gd name="T53" fmla="*/ 259 h 547"/>
              <a:gd name="T54" fmla="*/ 103 w 421"/>
              <a:gd name="T55" fmla="*/ 222 h 547"/>
              <a:gd name="T56" fmla="*/ 149 w 421"/>
              <a:gd name="T57" fmla="*/ 211 h 547"/>
              <a:gd name="T58" fmla="*/ 149 w 421"/>
              <a:gd name="T59" fmla="*/ 243 h 547"/>
              <a:gd name="T60" fmla="*/ 357 w 421"/>
              <a:gd name="T61" fmla="*/ 315 h 547"/>
              <a:gd name="T62" fmla="*/ 357 w 421"/>
              <a:gd name="T63" fmla="*/ 346 h 547"/>
              <a:gd name="T64" fmla="*/ 336 w 421"/>
              <a:gd name="T65" fmla="*/ 366 h 547"/>
              <a:gd name="T66" fmla="*/ 336 w 421"/>
              <a:gd name="T67" fmla="*/ 402 h 547"/>
              <a:gd name="T68" fmla="*/ 322 w 421"/>
              <a:gd name="T69" fmla="*/ 449 h 547"/>
              <a:gd name="T70" fmla="*/ 274 w 421"/>
              <a:gd name="T71" fmla="*/ 462 h 547"/>
              <a:gd name="T72" fmla="*/ 274 w 421"/>
              <a:gd name="T73" fmla="*/ 432 h 547"/>
              <a:gd name="T74" fmla="*/ 290 w 421"/>
              <a:gd name="T75" fmla="*/ 427 h 547"/>
              <a:gd name="T76" fmla="*/ 294 w 421"/>
              <a:gd name="T77" fmla="*/ 412 h 547"/>
              <a:gd name="T78" fmla="*/ 294 w 421"/>
              <a:gd name="T79" fmla="*/ 377 h 547"/>
              <a:gd name="T80" fmla="*/ 315 w 421"/>
              <a:gd name="T81" fmla="*/ 328 h 547"/>
              <a:gd name="T82" fmla="*/ 315 w 421"/>
              <a:gd name="T83" fmla="*/ 326 h 547"/>
              <a:gd name="T84" fmla="*/ 294 w 421"/>
              <a:gd name="T85" fmla="*/ 284 h 547"/>
              <a:gd name="T86" fmla="*/ 294 w 421"/>
              <a:gd name="T87" fmla="*/ 256 h 547"/>
              <a:gd name="T88" fmla="*/ 274 w 421"/>
              <a:gd name="T89" fmla="*/ 245 h 547"/>
              <a:gd name="T90" fmla="*/ 274 w 421"/>
              <a:gd name="T91" fmla="*/ 212 h 547"/>
              <a:gd name="T92" fmla="*/ 321 w 421"/>
              <a:gd name="T93" fmla="*/ 223 h 547"/>
              <a:gd name="T94" fmla="*/ 336 w 421"/>
              <a:gd name="T95" fmla="*/ 261 h 547"/>
              <a:gd name="T96" fmla="*/ 336 w 421"/>
              <a:gd name="T97" fmla="*/ 290 h 547"/>
              <a:gd name="T98" fmla="*/ 357 w 421"/>
              <a:gd name="T99" fmla="*/ 306 h 547"/>
              <a:gd name="T100" fmla="*/ 357 w 421"/>
              <a:gd name="T101" fmla="*/ 315 h 547"/>
              <a:gd name="T102" fmla="*/ 210 w 421"/>
              <a:gd name="T103" fmla="*/ 119 h 547"/>
              <a:gd name="T104" fmla="*/ 61 w 421"/>
              <a:gd name="T105" fmla="*/ 74 h 547"/>
              <a:gd name="T106" fmla="*/ 210 w 421"/>
              <a:gd name="T107" fmla="*/ 28 h 547"/>
              <a:gd name="T108" fmla="*/ 360 w 421"/>
              <a:gd name="T109" fmla="*/ 74 h 547"/>
              <a:gd name="T110" fmla="*/ 210 w 421"/>
              <a:gd name="T111" fmla="*/ 119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21" h="547">
                <a:moveTo>
                  <a:pt x="210" y="0"/>
                </a:moveTo>
                <a:cubicBezTo>
                  <a:pt x="93" y="0"/>
                  <a:pt x="0" y="39"/>
                  <a:pt x="0" y="81"/>
                </a:cubicBezTo>
                <a:lnTo>
                  <a:pt x="0" y="465"/>
                </a:lnTo>
                <a:cubicBezTo>
                  <a:pt x="0" y="507"/>
                  <a:pt x="95" y="547"/>
                  <a:pt x="210" y="547"/>
                </a:cubicBezTo>
                <a:cubicBezTo>
                  <a:pt x="327" y="547"/>
                  <a:pt x="421" y="510"/>
                  <a:pt x="421" y="466"/>
                </a:cubicBezTo>
                <a:lnTo>
                  <a:pt x="421" y="83"/>
                </a:lnTo>
                <a:cubicBezTo>
                  <a:pt x="421" y="41"/>
                  <a:pt x="325" y="0"/>
                  <a:pt x="210" y="0"/>
                </a:cubicBezTo>
                <a:close/>
                <a:moveTo>
                  <a:pt x="4" y="482"/>
                </a:moveTo>
                <a:lnTo>
                  <a:pt x="4" y="477"/>
                </a:lnTo>
                <a:cubicBezTo>
                  <a:pt x="4" y="479"/>
                  <a:pt x="4" y="480"/>
                  <a:pt x="4" y="482"/>
                </a:cubicBezTo>
                <a:close/>
                <a:moveTo>
                  <a:pt x="149" y="243"/>
                </a:moveTo>
                <a:cubicBezTo>
                  <a:pt x="135" y="243"/>
                  <a:pt x="129" y="239"/>
                  <a:pt x="129" y="254"/>
                </a:cubicBezTo>
                <a:lnTo>
                  <a:pt x="129" y="284"/>
                </a:lnTo>
                <a:cubicBezTo>
                  <a:pt x="129" y="306"/>
                  <a:pt x="126" y="320"/>
                  <a:pt x="110" y="324"/>
                </a:cubicBezTo>
                <a:lnTo>
                  <a:pt x="110" y="326"/>
                </a:lnTo>
                <a:cubicBezTo>
                  <a:pt x="126" y="332"/>
                  <a:pt x="129" y="349"/>
                  <a:pt x="129" y="376"/>
                </a:cubicBezTo>
                <a:lnTo>
                  <a:pt x="129" y="410"/>
                </a:lnTo>
                <a:cubicBezTo>
                  <a:pt x="129" y="421"/>
                  <a:pt x="131" y="421"/>
                  <a:pt x="134" y="426"/>
                </a:cubicBezTo>
                <a:cubicBezTo>
                  <a:pt x="137" y="430"/>
                  <a:pt x="142" y="430"/>
                  <a:pt x="149" y="430"/>
                </a:cubicBezTo>
                <a:lnTo>
                  <a:pt x="149" y="460"/>
                </a:lnTo>
                <a:cubicBezTo>
                  <a:pt x="128" y="460"/>
                  <a:pt x="112" y="455"/>
                  <a:pt x="103" y="448"/>
                </a:cubicBezTo>
                <a:cubicBezTo>
                  <a:pt x="93" y="440"/>
                  <a:pt x="89" y="424"/>
                  <a:pt x="89" y="402"/>
                </a:cubicBezTo>
                <a:lnTo>
                  <a:pt x="89" y="365"/>
                </a:lnTo>
                <a:cubicBezTo>
                  <a:pt x="89" y="345"/>
                  <a:pt x="81" y="345"/>
                  <a:pt x="68" y="345"/>
                </a:cubicBezTo>
                <a:lnTo>
                  <a:pt x="68" y="306"/>
                </a:lnTo>
                <a:cubicBezTo>
                  <a:pt x="82" y="306"/>
                  <a:pt x="89" y="306"/>
                  <a:pt x="89" y="289"/>
                </a:cubicBezTo>
                <a:lnTo>
                  <a:pt x="89" y="259"/>
                </a:lnTo>
                <a:cubicBezTo>
                  <a:pt x="89" y="240"/>
                  <a:pt x="93" y="228"/>
                  <a:pt x="103" y="222"/>
                </a:cubicBezTo>
                <a:cubicBezTo>
                  <a:pt x="112" y="214"/>
                  <a:pt x="128" y="211"/>
                  <a:pt x="149" y="211"/>
                </a:cubicBezTo>
                <a:lnTo>
                  <a:pt x="149" y="243"/>
                </a:lnTo>
                <a:close/>
                <a:moveTo>
                  <a:pt x="357" y="315"/>
                </a:moveTo>
                <a:lnTo>
                  <a:pt x="357" y="346"/>
                </a:lnTo>
                <a:cubicBezTo>
                  <a:pt x="343" y="346"/>
                  <a:pt x="336" y="346"/>
                  <a:pt x="336" y="366"/>
                </a:cubicBezTo>
                <a:lnTo>
                  <a:pt x="336" y="402"/>
                </a:lnTo>
                <a:cubicBezTo>
                  <a:pt x="336" y="424"/>
                  <a:pt x="332" y="440"/>
                  <a:pt x="322" y="449"/>
                </a:cubicBezTo>
                <a:cubicBezTo>
                  <a:pt x="313" y="457"/>
                  <a:pt x="297" y="462"/>
                  <a:pt x="274" y="462"/>
                </a:cubicBezTo>
                <a:lnTo>
                  <a:pt x="274" y="432"/>
                </a:lnTo>
                <a:cubicBezTo>
                  <a:pt x="280" y="432"/>
                  <a:pt x="286" y="430"/>
                  <a:pt x="290" y="427"/>
                </a:cubicBezTo>
                <a:cubicBezTo>
                  <a:pt x="293" y="423"/>
                  <a:pt x="294" y="423"/>
                  <a:pt x="294" y="412"/>
                </a:cubicBezTo>
                <a:lnTo>
                  <a:pt x="294" y="377"/>
                </a:lnTo>
                <a:cubicBezTo>
                  <a:pt x="294" y="351"/>
                  <a:pt x="299" y="335"/>
                  <a:pt x="315" y="328"/>
                </a:cubicBezTo>
                <a:lnTo>
                  <a:pt x="315" y="326"/>
                </a:lnTo>
                <a:cubicBezTo>
                  <a:pt x="299" y="321"/>
                  <a:pt x="294" y="307"/>
                  <a:pt x="294" y="284"/>
                </a:cubicBezTo>
                <a:lnTo>
                  <a:pt x="294" y="256"/>
                </a:lnTo>
                <a:cubicBezTo>
                  <a:pt x="294" y="240"/>
                  <a:pt x="286" y="245"/>
                  <a:pt x="274" y="245"/>
                </a:cubicBezTo>
                <a:lnTo>
                  <a:pt x="274" y="212"/>
                </a:lnTo>
                <a:cubicBezTo>
                  <a:pt x="296" y="212"/>
                  <a:pt x="311" y="217"/>
                  <a:pt x="321" y="223"/>
                </a:cubicBezTo>
                <a:cubicBezTo>
                  <a:pt x="330" y="231"/>
                  <a:pt x="336" y="243"/>
                  <a:pt x="336" y="261"/>
                </a:cubicBezTo>
                <a:lnTo>
                  <a:pt x="336" y="290"/>
                </a:lnTo>
                <a:cubicBezTo>
                  <a:pt x="336" y="307"/>
                  <a:pt x="343" y="306"/>
                  <a:pt x="357" y="306"/>
                </a:cubicBezTo>
                <a:lnTo>
                  <a:pt x="357" y="315"/>
                </a:lnTo>
                <a:close/>
                <a:moveTo>
                  <a:pt x="210" y="119"/>
                </a:moveTo>
                <a:cubicBezTo>
                  <a:pt x="128" y="119"/>
                  <a:pt x="61" y="98"/>
                  <a:pt x="61" y="74"/>
                </a:cubicBezTo>
                <a:cubicBezTo>
                  <a:pt x="61" y="49"/>
                  <a:pt x="128" y="28"/>
                  <a:pt x="210" y="28"/>
                </a:cubicBezTo>
                <a:cubicBezTo>
                  <a:pt x="293" y="28"/>
                  <a:pt x="360" y="49"/>
                  <a:pt x="360" y="74"/>
                </a:cubicBezTo>
                <a:cubicBezTo>
                  <a:pt x="360" y="100"/>
                  <a:pt x="293" y="119"/>
                  <a:pt x="210" y="119"/>
                </a:cubicBezTo>
                <a:close/>
              </a:path>
            </a:pathLst>
          </a:custGeom>
          <a:solidFill>
            <a:schemeClr val="bg1"/>
          </a:solid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44" name="Rectangle 191"/>
          <p:cNvSpPr>
            <a:spLocks noChangeArrowheads="1"/>
          </p:cNvSpPr>
          <p:nvPr/>
        </p:nvSpPr>
        <p:spPr bwMode="auto">
          <a:xfrm>
            <a:off x="5825805" y="3027890"/>
            <a:ext cx="660437" cy="13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28320">
              <a:defRPr/>
            </a:pPr>
            <a:r>
              <a:rPr lang="en-US" altLang="en-US" sz="876">
                <a:solidFill>
                  <a:schemeClr val="bg1"/>
                </a:solidFill>
                <a:latin typeface="Segoe UI" panose="020B0502040204020203" pitchFamily="34" charset="0"/>
              </a:rPr>
              <a:t>DocumentDB</a:t>
            </a:r>
            <a:endParaRPr lang="en-US" altLang="en-US" sz="1434">
              <a:solidFill>
                <a:schemeClr val="bg1"/>
              </a:solidFill>
            </a:endParaRPr>
          </a:p>
        </p:txBody>
      </p:sp>
      <p:sp>
        <p:nvSpPr>
          <p:cNvPr id="45" name="Freeform 192"/>
          <p:cNvSpPr>
            <a:spLocks/>
          </p:cNvSpPr>
          <p:nvPr/>
        </p:nvSpPr>
        <p:spPr bwMode="auto">
          <a:xfrm>
            <a:off x="5512212" y="3261820"/>
            <a:ext cx="627186" cy="299684"/>
          </a:xfrm>
          <a:custGeom>
            <a:avLst/>
            <a:gdLst>
              <a:gd name="T0" fmla="*/ 0 w 496"/>
              <a:gd name="T1" fmla="*/ 237 h 237"/>
              <a:gd name="T2" fmla="*/ 496 w 496"/>
              <a:gd name="T3" fmla="*/ 237 h 237"/>
              <a:gd name="T4" fmla="*/ 496 w 496"/>
              <a:gd name="T5" fmla="*/ 0 h 237"/>
            </a:gdLst>
            <a:ahLst/>
            <a:cxnLst>
              <a:cxn ang="0">
                <a:pos x="T0" y="T1"/>
              </a:cxn>
              <a:cxn ang="0">
                <a:pos x="T2" y="T3"/>
              </a:cxn>
              <a:cxn ang="0">
                <a:pos x="T4" y="T5"/>
              </a:cxn>
            </a:cxnLst>
            <a:rect l="0" t="0" r="r" b="b"/>
            <a:pathLst>
              <a:path w="496" h="237">
                <a:moveTo>
                  <a:pt x="0" y="237"/>
                </a:moveTo>
                <a:lnTo>
                  <a:pt x="496" y="237"/>
                </a:lnTo>
                <a:lnTo>
                  <a:pt x="496"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46" name="Freeform 193"/>
          <p:cNvSpPr>
            <a:spLocks/>
          </p:cNvSpPr>
          <p:nvPr/>
        </p:nvSpPr>
        <p:spPr bwMode="auto">
          <a:xfrm>
            <a:off x="6088819" y="3184686"/>
            <a:ext cx="101159" cy="101159"/>
          </a:xfrm>
          <a:custGeom>
            <a:avLst/>
            <a:gdLst>
              <a:gd name="T0" fmla="*/ 86 w 172"/>
              <a:gd name="T1" fmla="*/ 0 h 171"/>
              <a:gd name="T2" fmla="*/ 172 w 172"/>
              <a:gd name="T3" fmla="*/ 171 h 171"/>
              <a:gd name="T4" fmla="*/ 0 w 172"/>
              <a:gd name="T5" fmla="*/ 171 h 171"/>
              <a:gd name="T6" fmla="*/ 86 w 172"/>
              <a:gd name="T7" fmla="*/ 0 h 171"/>
            </a:gdLst>
            <a:ahLst/>
            <a:cxnLst>
              <a:cxn ang="0">
                <a:pos x="T0" y="T1"/>
              </a:cxn>
              <a:cxn ang="0">
                <a:pos x="T2" y="T3"/>
              </a:cxn>
              <a:cxn ang="0">
                <a:pos x="T4" y="T5"/>
              </a:cxn>
              <a:cxn ang="0">
                <a:pos x="T6" y="T7"/>
              </a:cxn>
            </a:cxnLst>
            <a:rect l="0" t="0" r="r" b="b"/>
            <a:pathLst>
              <a:path w="172" h="171">
                <a:moveTo>
                  <a:pt x="86" y="0"/>
                </a:moveTo>
                <a:lnTo>
                  <a:pt x="172" y="171"/>
                </a:lnTo>
                <a:cubicBezTo>
                  <a:pt x="118" y="144"/>
                  <a:pt x="54" y="144"/>
                  <a:pt x="0" y="171"/>
                </a:cubicBezTo>
                <a:lnTo>
                  <a:pt x="86" y="0"/>
                </a:lnTo>
                <a:close/>
              </a:path>
            </a:pathLst>
          </a:custGeom>
          <a:solidFill>
            <a:srgbClr val="0070C0"/>
          </a:solidFill>
          <a:ln w="0">
            <a:solidFill>
              <a:srgbClr val="000000"/>
            </a:solid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47" name="Freeform 194"/>
          <p:cNvSpPr>
            <a:spLocks/>
          </p:cNvSpPr>
          <p:nvPr/>
        </p:nvSpPr>
        <p:spPr bwMode="auto">
          <a:xfrm>
            <a:off x="3615480" y="2872358"/>
            <a:ext cx="615805" cy="509589"/>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48" name="Freeform 195"/>
          <p:cNvSpPr>
            <a:spLocks/>
          </p:cNvSpPr>
          <p:nvPr/>
        </p:nvSpPr>
        <p:spPr bwMode="auto">
          <a:xfrm>
            <a:off x="4205996" y="2820514"/>
            <a:ext cx="102423" cy="102424"/>
          </a:xfrm>
          <a:custGeom>
            <a:avLst/>
            <a:gdLst>
              <a:gd name="T0" fmla="*/ 172 w 172"/>
              <a:gd name="T1" fmla="*/ 86 h 172"/>
              <a:gd name="T2" fmla="*/ 0 w 172"/>
              <a:gd name="T3" fmla="*/ 172 h 172"/>
              <a:gd name="T4" fmla="*/ 0 w 172"/>
              <a:gd name="T5" fmla="*/ 0 h 172"/>
              <a:gd name="T6" fmla="*/ 172 w 172"/>
              <a:gd name="T7" fmla="*/ 86 h 172"/>
            </a:gdLst>
            <a:ahLst/>
            <a:cxnLst>
              <a:cxn ang="0">
                <a:pos x="T0" y="T1"/>
              </a:cxn>
              <a:cxn ang="0">
                <a:pos x="T2" y="T3"/>
              </a:cxn>
              <a:cxn ang="0">
                <a:pos x="T4" y="T5"/>
              </a:cxn>
              <a:cxn ang="0">
                <a:pos x="T6" y="T7"/>
              </a:cxn>
            </a:cxnLst>
            <a:rect l="0" t="0" r="r" b="b"/>
            <a:pathLst>
              <a:path w="172" h="172">
                <a:moveTo>
                  <a:pt x="172" y="86"/>
                </a:moveTo>
                <a:lnTo>
                  <a:pt x="0" y="172"/>
                </a:lnTo>
                <a:cubicBezTo>
                  <a:pt x="27" y="118"/>
                  <a:pt x="27" y="54"/>
                  <a:pt x="0" y="0"/>
                </a:cubicBezTo>
                <a:lnTo>
                  <a:pt x="172" y="86"/>
                </a:lnTo>
                <a:close/>
              </a:path>
            </a:pathLst>
          </a:custGeom>
          <a:solidFill>
            <a:srgbClr val="0070C0"/>
          </a:solidFill>
          <a:ln w="0">
            <a:solidFill>
              <a:srgbClr val="000000"/>
            </a:solid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nvGrpSpPr>
          <p:cNvPr id="49" name="Group 48"/>
          <p:cNvGrpSpPr/>
          <p:nvPr/>
        </p:nvGrpSpPr>
        <p:grpSpPr>
          <a:xfrm>
            <a:off x="5117692" y="2101020"/>
            <a:ext cx="404636" cy="359115"/>
            <a:chOff x="3314482" y="-4918414"/>
            <a:chExt cx="508000" cy="450850"/>
          </a:xfrm>
          <a:solidFill>
            <a:schemeClr val="bg1"/>
          </a:solidFill>
        </p:grpSpPr>
        <p:sp>
          <p:nvSpPr>
            <p:cNvPr id="50" name="Freeform 196"/>
            <p:cNvSpPr>
              <a:spLocks noEditPoints="1"/>
            </p:cNvSpPr>
            <p:nvPr/>
          </p:nvSpPr>
          <p:spPr bwMode="auto">
            <a:xfrm>
              <a:off x="3314482" y="-4918414"/>
              <a:ext cx="508000" cy="450850"/>
            </a:xfrm>
            <a:custGeom>
              <a:avLst/>
              <a:gdLst>
                <a:gd name="T0" fmla="*/ 502 w 684"/>
                <a:gd name="T1" fmla="*/ 511 h 605"/>
                <a:gd name="T2" fmla="*/ 342 w 684"/>
                <a:gd name="T3" fmla="*/ 566 h 605"/>
                <a:gd name="T4" fmla="*/ 133 w 684"/>
                <a:gd name="T5" fmla="*/ 462 h 605"/>
                <a:gd name="T6" fmla="*/ 182 w 684"/>
                <a:gd name="T7" fmla="*/ 93 h 605"/>
                <a:gd name="T8" fmla="*/ 342 w 684"/>
                <a:gd name="T9" fmla="*/ 39 h 605"/>
                <a:gd name="T10" fmla="*/ 551 w 684"/>
                <a:gd name="T11" fmla="*/ 142 h 605"/>
                <a:gd name="T12" fmla="*/ 502 w 684"/>
                <a:gd name="T13" fmla="*/ 511 h 605"/>
                <a:gd name="T14" fmla="*/ 582 w 684"/>
                <a:gd name="T15" fmla="*/ 118 h 605"/>
                <a:gd name="T16" fmla="*/ 342 w 684"/>
                <a:gd name="T17" fmla="*/ 0 h 605"/>
                <a:gd name="T18" fmla="*/ 158 w 684"/>
                <a:gd name="T19" fmla="*/ 62 h 605"/>
                <a:gd name="T20" fmla="*/ 102 w 684"/>
                <a:gd name="T21" fmla="*/ 486 h 605"/>
                <a:gd name="T22" fmla="*/ 342 w 684"/>
                <a:gd name="T23" fmla="*/ 605 h 605"/>
                <a:gd name="T24" fmla="*/ 526 w 684"/>
                <a:gd name="T25" fmla="*/ 543 h 605"/>
                <a:gd name="T26" fmla="*/ 582 w 684"/>
                <a:gd name="T27" fmla="*/ 11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1"/>
                  </a:moveTo>
                  <a:cubicBezTo>
                    <a:pt x="454" y="548"/>
                    <a:pt x="398" y="566"/>
                    <a:pt x="342" y="566"/>
                  </a:cubicBezTo>
                  <a:cubicBezTo>
                    <a:pt x="263" y="566"/>
                    <a:pt x="185" y="530"/>
                    <a:pt x="133" y="462"/>
                  </a:cubicBezTo>
                  <a:cubicBezTo>
                    <a:pt x="44" y="347"/>
                    <a:pt x="66" y="182"/>
                    <a:pt x="182" y="93"/>
                  </a:cubicBezTo>
                  <a:cubicBezTo>
                    <a:pt x="230" y="57"/>
                    <a:pt x="286" y="39"/>
                    <a:pt x="342" y="39"/>
                  </a:cubicBezTo>
                  <a:cubicBezTo>
                    <a:pt x="421" y="39"/>
                    <a:pt x="499" y="75"/>
                    <a:pt x="551" y="142"/>
                  </a:cubicBezTo>
                  <a:cubicBezTo>
                    <a:pt x="639" y="258"/>
                    <a:pt x="617" y="423"/>
                    <a:pt x="502" y="511"/>
                  </a:cubicBezTo>
                  <a:close/>
                  <a:moveTo>
                    <a:pt x="582" y="118"/>
                  </a:moveTo>
                  <a:cubicBezTo>
                    <a:pt x="523" y="40"/>
                    <a:pt x="433" y="0"/>
                    <a:pt x="342" y="0"/>
                  </a:cubicBezTo>
                  <a:cubicBezTo>
                    <a:pt x="278" y="0"/>
                    <a:pt x="213" y="20"/>
                    <a:pt x="158" y="62"/>
                  </a:cubicBezTo>
                  <a:cubicBezTo>
                    <a:pt x="25" y="164"/>
                    <a:pt x="0" y="354"/>
                    <a:pt x="102" y="486"/>
                  </a:cubicBezTo>
                  <a:cubicBezTo>
                    <a:pt x="161" y="564"/>
                    <a:pt x="251" y="605"/>
                    <a:pt x="342" y="605"/>
                  </a:cubicBezTo>
                  <a:cubicBezTo>
                    <a:pt x="406" y="605"/>
                    <a:pt x="471" y="585"/>
                    <a:pt x="526" y="543"/>
                  </a:cubicBezTo>
                  <a:cubicBezTo>
                    <a:pt x="658" y="441"/>
                    <a:pt x="684" y="251"/>
                    <a:pt x="582" y="118"/>
                  </a:cubicBez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nvGrpSpPr>
            <p:cNvPr id="51" name="Group 50"/>
            <p:cNvGrpSpPr/>
            <p:nvPr/>
          </p:nvGrpSpPr>
          <p:grpSpPr>
            <a:xfrm>
              <a:off x="3395444" y="-4880314"/>
              <a:ext cx="363537" cy="342900"/>
              <a:chOff x="3395444" y="-4880314"/>
              <a:chExt cx="363537" cy="342900"/>
            </a:xfrm>
            <a:grpFill/>
          </p:grpSpPr>
          <p:sp>
            <p:nvSpPr>
              <p:cNvPr id="52" name="Freeform 197"/>
              <p:cNvSpPr>
                <a:spLocks/>
              </p:cNvSpPr>
              <p:nvPr/>
            </p:nvSpPr>
            <p:spPr bwMode="auto">
              <a:xfrm>
                <a:off x="3408144" y="-4689814"/>
                <a:ext cx="58737" cy="149225"/>
              </a:xfrm>
              <a:custGeom>
                <a:avLst/>
                <a:gdLst>
                  <a:gd name="T0" fmla="*/ 79 w 79"/>
                  <a:gd name="T1" fmla="*/ 50 h 200"/>
                  <a:gd name="T2" fmla="*/ 36 w 79"/>
                  <a:gd name="T3" fmla="*/ 0 h 200"/>
                  <a:gd name="T4" fmla="*/ 0 w 79"/>
                  <a:gd name="T5" fmla="*/ 147 h 200"/>
                  <a:gd name="T6" fmla="*/ 5 w 79"/>
                  <a:gd name="T7" fmla="*/ 157 h 200"/>
                  <a:gd name="T8" fmla="*/ 49 w 79"/>
                  <a:gd name="T9" fmla="*/ 200 h 200"/>
                  <a:gd name="T10" fmla="*/ 79 w 79"/>
                  <a:gd name="T11" fmla="*/ 50 h 200"/>
                </a:gdLst>
                <a:ahLst/>
                <a:cxnLst>
                  <a:cxn ang="0">
                    <a:pos x="T0" y="T1"/>
                  </a:cxn>
                  <a:cxn ang="0">
                    <a:pos x="T2" y="T3"/>
                  </a:cxn>
                  <a:cxn ang="0">
                    <a:pos x="T4" y="T5"/>
                  </a:cxn>
                  <a:cxn ang="0">
                    <a:pos x="T6" y="T7"/>
                  </a:cxn>
                  <a:cxn ang="0">
                    <a:pos x="T8" y="T9"/>
                  </a:cxn>
                  <a:cxn ang="0">
                    <a:pos x="T10" y="T11"/>
                  </a:cxn>
                </a:cxnLst>
                <a:rect l="0" t="0" r="r" b="b"/>
                <a:pathLst>
                  <a:path w="79" h="200">
                    <a:moveTo>
                      <a:pt x="79" y="50"/>
                    </a:moveTo>
                    <a:cubicBezTo>
                      <a:pt x="62" y="33"/>
                      <a:pt x="48" y="16"/>
                      <a:pt x="36" y="0"/>
                    </a:cubicBezTo>
                    <a:cubicBezTo>
                      <a:pt x="11" y="52"/>
                      <a:pt x="2" y="105"/>
                      <a:pt x="0" y="147"/>
                    </a:cubicBezTo>
                    <a:cubicBezTo>
                      <a:pt x="2" y="150"/>
                      <a:pt x="2" y="153"/>
                      <a:pt x="5" y="157"/>
                    </a:cubicBezTo>
                    <a:cubicBezTo>
                      <a:pt x="18" y="173"/>
                      <a:pt x="33" y="188"/>
                      <a:pt x="49" y="200"/>
                    </a:cubicBezTo>
                    <a:cubicBezTo>
                      <a:pt x="46" y="166"/>
                      <a:pt x="50" y="109"/>
                      <a:pt x="79" y="50"/>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53" name="Freeform 198"/>
              <p:cNvSpPr>
                <a:spLocks/>
              </p:cNvSpPr>
              <p:nvPr/>
            </p:nvSpPr>
            <p:spPr bwMode="auto">
              <a:xfrm>
                <a:off x="3454182" y="-4802526"/>
                <a:ext cx="119062" cy="119063"/>
              </a:xfrm>
              <a:custGeom>
                <a:avLst/>
                <a:gdLst>
                  <a:gd name="T0" fmla="*/ 109 w 159"/>
                  <a:gd name="T1" fmla="*/ 0 h 160"/>
                  <a:gd name="T2" fmla="*/ 36 w 159"/>
                  <a:gd name="T3" fmla="*/ 63 h 160"/>
                  <a:gd name="T4" fmla="*/ 0 w 159"/>
                  <a:gd name="T5" fmla="*/ 107 h 160"/>
                  <a:gd name="T6" fmla="*/ 42 w 159"/>
                  <a:gd name="T7" fmla="*/ 160 h 160"/>
                  <a:gd name="T8" fmla="*/ 90 w 159"/>
                  <a:gd name="T9" fmla="*/ 105 h 160"/>
                  <a:gd name="T10" fmla="*/ 159 w 159"/>
                  <a:gd name="T11" fmla="*/ 49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3"/>
                    </a:cubicBezTo>
                    <a:cubicBezTo>
                      <a:pt x="22" y="77"/>
                      <a:pt x="11" y="92"/>
                      <a:pt x="0" y="107"/>
                    </a:cubicBezTo>
                    <a:cubicBezTo>
                      <a:pt x="11" y="124"/>
                      <a:pt x="25" y="141"/>
                      <a:pt x="42" y="160"/>
                    </a:cubicBezTo>
                    <a:cubicBezTo>
                      <a:pt x="55" y="141"/>
                      <a:pt x="71" y="123"/>
                      <a:pt x="90" y="105"/>
                    </a:cubicBezTo>
                    <a:cubicBezTo>
                      <a:pt x="115" y="82"/>
                      <a:pt x="137" y="64"/>
                      <a:pt x="159" y="49"/>
                    </a:cubicBezTo>
                    <a:cubicBezTo>
                      <a:pt x="141" y="33"/>
                      <a:pt x="124" y="17"/>
                      <a:pt x="109" y="0"/>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54" name="Freeform 199"/>
              <p:cNvSpPr>
                <a:spLocks/>
              </p:cNvSpPr>
              <p:nvPr/>
            </p:nvSpPr>
            <p:spPr bwMode="auto">
              <a:xfrm>
                <a:off x="3562132" y="-4848564"/>
                <a:ext cx="158750" cy="66675"/>
              </a:xfrm>
              <a:custGeom>
                <a:avLst/>
                <a:gdLst>
                  <a:gd name="T0" fmla="*/ 214 w 214"/>
                  <a:gd name="T1" fmla="*/ 46 h 90"/>
                  <a:gd name="T2" fmla="*/ 176 w 214"/>
                  <a:gd name="T3" fmla="*/ 7 h 90"/>
                  <a:gd name="T4" fmla="*/ 0 w 214"/>
                  <a:gd name="T5" fmla="*/ 39 h 90"/>
                  <a:gd name="T6" fmla="*/ 49 w 214"/>
                  <a:gd name="T7" fmla="*/ 90 h 90"/>
                  <a:gd name="T8" fmla="*/ 214 w 214"/>
                  <a:gd name="T9" fmla="*/ 46 h 90"/>
                </a:gdLst>
                <a:ahLst/>
                <a:cxnLst>
                  <a:cxn ang="0">
                    <a:pos x="T0" y="T1"/>
                  </a:cxn>
                  <a:cxn ang="0">
                    <a:pos x="T2" y="T3"/>
                  </a:cxn>
                  <a:cxn ang="0">
                    <a:pos x="T4" y="T5"/>
                  </a:cxn>
                  <a:cxn ang="0">
                    <a:pos x="T6" y="T7"/>
                  </a:cxn>
                  <a:cxn ang="0">
                    <a:pos x="T8" y="T9"/>
                  </a:cxn>
                </a:cxnLst>
                <a:rect l="0" t="0" r="r" b="b"/>
                <a:pathLst>
                  <a:path w="214" h="90">
                    <a:moveTo>
                      <a:pt x="214" y="46"/>
                    </a:moveTo>
                    <a:cubicBezTo>
                      <a:pt x="203" y="31"/>
                      <a:pt x="190" y="18"/>
                      <a:pt x="176" y="7"/>
                    </a:cubicBezTo>
                    <a:cubicBezTo>
                      <a:pt x="136" y="0"/>
                      <a:pt x="72" y="1"/>
                      <a:pt x="0" y="39"/>
                    </a:cubicBezTo>
                    <a:cubicBezTo>
                      <a:pt x="17" y="57"/>
                      <a:pt x="33" y="74"/>
                      <a:pt x="49" y="90"/>
                    </a:cubicBezTo>
                    <a:cubicBezTo>
                      <a:pt x="146" y="38"/>
                      <a:pt x="214" y="46"/>
                      <a:pt x="214" y="46"/>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55" name="Freeform 200"/>
              <p:cNvSpPr>
                <a:spLocks/>
              </p:cNvSpPr>
              <p:nvPr/>
            </p:nvSpPr>
            <p:spPr bwMode="auto">
              <a:xfrm>
                <a:off x="3401794" y="-4829514"/>
                <a:ext cx="52387" cy="139700"/>
              </a:xfrm>
              <a:custGeom>
                <a:avLst/>
                <a:gdLst>
                  <a:gd name="T0" fmla="*/ 46 w 72"/>
                  <a:gd name="T1" fmla="*/ 189 h 189"/>
                  <a:gd name="T2" fmla="*/ 72 w 72"/>
                  <a:gd name="T3" fmla="*/ 145 h 189"/>
                  <a:gd name="T4" fmla="*/ 37 w 72"/>
                  <a:gd name="T5" fmla="*/ 0 h 189"/>
                  <a:gd name="T6" fmla="*/ 9 w 72"/>
                  <a:gd name="T7" fmla="*/ 34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4"/>
                      <a:pt x="62" y="160"/>
                      <a:pt x="72" y="145"/>
                    </a:cubicBezTo>
                    <a:cubicBezTo>
                      <a:pt x="31" y="79"/>
                      <a:pt x="33" y="25"/>
                      <a:pt x="37" y="0"/>
                    </a:cubicBezTo>
                    <a:cubicBezTo>
                      <a:pt x="27" y="11"/>
                      <a:pt x="17" y="22"/>
                      <a:pt x="9" y="34"/>
                    </a:cubicBezTo>
                    <a:cubicBezTo>
                      <a:pt x="1" y="68"/>
                      <a:pt x="0" y="123"/>
                      <a:pt x="46" y="189"/>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56" name="Freeform 201"/>
              <p:cNvSpPr>
                <a:spLocks/>
              </p:cNvSpPr>
              <p:nvPr/>
            </p:nvSpPr>
            <p:spPr bwMode="auto">
              <a:xfrm>
                <a:off x="3466882" y="-4683464"/>
                <a:ext cx="263525" cy="130175"/>
              </a:xfrm>
              <a:custGeom>
                <a:avLst/>
                <a:gdLst>
                  <a:gd name="T0" fmla="*/ 75 w 355"/>
                  <a:gd name="T1" fmla="*/ 45 h 175"/>
                  <a:gd name="T2" fmla="*/ 25 w 355"/>
                  <a:gd name="T3" fmla="*/ 0 h 175"/>
                  <a:gd name="T4" fmla="*/ 0 w 355"/>
                  <a:gd name="T5" fmla="*/ 41 h 175"/>
                  <a:gd name="T6" fmla="*/ 46 w 355"/>
                  <a:gd name="T7" fmla="*/ 82 h 175"/>
                  <a:gd name="T8" fmla="*/ 321 w 355"/>
                  <a:gd name="T9" fmla="*/ 175 h 175"/>
                  <a:gd name="T10" fmla="*/ 355 w 355"/>
                  <a:gd name="T11" fmla="*/ 134 h 175"/>
                  <a:gd name="T12" fmla="*/ 75 w 355"/>
                  <a:gd name="T13" fmla="*/ 45 h 175"/>
                </a:gdLst>
                <a:ahLst/>
                <a:cxnLst>
                  <a:cxn ang="0">
                    <a:pos x="T0" y="T1"/>
                  </a:cxn>
                  <a:cxn ang="0">
                    <a:pos x="T2" y="T3"/>
                  </a:cxn>
                  <a:cxn ang="0">
                    <a:pos x="T4" y="T5"/>
                  </a:cxn>
                  <a:cxn ang="0">
                    <a:pos x="T6" y="T7"/>
                  </a:cxn>
                  <a:cxn ang="0">
                    <a:pos x="T8" y="T9"/>
                  </a:cxn>
                  <a:cxn ang="0">
                    <a:pos x="T10" y="T11"/>
                  </a:cxn>
                  <a:cxn ang="0">
                    <a:pos x="T12" y="T13"/>
                  </a:cxn>
                </a:cxnLst>
                <a:rect l="0" t="0" r="r" b="b"/>
                <a:pathLst>
                  <a:path w="355" h="175">
                    <a:moveTo>
                      <a:pt x="75" y="45"/>
                    </a:moveTo>
                    <a:cubicBezTo>
                      <a:pt x="56" y="30"/>
                      <a:pt x="39" y="14"/>
                      <a:pt x="25" y="0"/>
                    </a:cubicBezTo>
                    <a:cubicBezTo>
                      <a:pt x="15" y="13"/>
                      <a:pt x="7" y="27"/>
                      <a:pt x="0" y="41"/>
                    </a:cubicBezTo>
                    <a:cubicBezTo>
                      <a:pt x="13" y="55"/>
                      <a:pt x="28" y="68"/>
                      <a:pt x="46" y="82"/>
                    </a:cubicBezTo>
                    <a:cubicBezTo>
                      <a:pt x="154" y="167"/>
                      <a:pt x="261" y="175"/>
                      <a:pt x="321" y="175"/>
                    </a:cubicBezTo>
                    <a:cubicBezTo>
                      <a:pt x="325" y="175"/>
                      <a:pt x="344" y="150"/>
                      <a:pt x="355" y="134"/>
                    </a:cubicBezTo>
                    <a:cubicBezTo>
                      <a:pt x="328" y="140"/>
                      <a:pt x="213" y="154"/>
                      <a:pt x="75" y="45"/>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57" name="Freeform 202"/>
              <p:cNvSpPr>
                <a:spLocks/>
              </p:cNvSpPr>
              <p:nvPr/>
            </p:nvSpPr>
            <p:spPr bwMode="auto">
              <a:xfrm>
                <a:off x="3435132" y="-4721564"/>
                <a:ext cx="50800" cy="69850"/>
              </a:xfrm>
              <a:custGeom>
                <a:avLst/>
                <a:gdLst>
                  <a:gd name="T0" fmla="*/ 0 w 68"/>
                  <a:gd name="T1" fmla="*/ 44 h 94"/>
                  <a:gd name="T2" fmla="*/ 43 w 68"/>
                  <a:gd name="T3" fmla="*/ 94 h 94"/>
                  <a:gd name="T4" fmla="*/ 68 w 68"/>
                  <a:gd name="T5" fmla="*/ 53 h 94"/>
                  <a:gd name="T6" fmla="*/ 26 w 68"/>
                  <a:gd name="T7" fmla="*/ 0 h 94"/>
                  <a:gd name="T8" fmla="*/ 0 w 68"/>
                  <a:gd name="T9" fmla="*/ 44 h 94"/>
                </a:gdLst>
                <a:ahLst/>
                <a:cxnLst>
                  <a:cxn ang="0">
                    <a:pos x="T0" y="T1"/>
                  </a:cxn>
                  <a:cxn ang="0">
                    <a:pos x="T2" y="T3"/>
                  </a:cxn>
                  <a:cxn ang="0">
                    <a:pos x="T4" y="T5"/>
                  </a:cxn>
                  <a:cxn ang="0">
                    <a:pos x="T6" y="T7"/>
                  </a:cxn>
                  <a:cxn ang="0">
                    <a:pos x="T8" y="T9"/>
                  </a:cxn>
                </a:cxnLst>
                <a:rect l="0" t="0" r="r" b="b"/>
                <a:pathLst>
                  <a:path w="68" h="94">
                    <a:moveTo>
                      <a:pt x="0" y="44"/>
                    </a:moveTo>
                    <a:cubicBezTo>
                      <a:pt x="12" y="60"/>
                      <a:pt x="26" y="77"/>
                      <a:pt x="43" y="94"/>
                    </a:cubicBezTo>
                    <a:cubicBezTo>
                      <a:pt x="50" y="80"/>
                      <a:pt x="58" y="66"/>
                      <a:pt x="68" y="53"/>
                    </a:cubicBezTo>
                    <a:cubicBezTo>
                      <a:pt x="51" y="34"/>
                      <a:pt x="37" y="17"/>
                      <a:pt x="26" y="0"/>
                    </a:cubicBezTo>
                    <a:cubicBezTo>
                      <a:pt x="16" y="15"/>
                      <a:pt x="8" y="29"/>
                      <a:pt x="0" y="44"/>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58" name="Freeform 203"/>
              <p:cNvSpPr>
                <a:spLocks/>
              </p:cNvSpPr>
              <p:nvPr/>
            </p:nvSpPr>
            <p:spPr bwMode="auto">
              <a:xfrm>
                <a:off x="3573244" y="-4781889"/>
                <a:ext cx="185737" cy="157163"/>
              </a:xfrm>
              <a:custGeom>
                <a:avLst/>
                <a:gdLst>
                  <a:gd name="T0" fmla="*/ 0 w 251"/>
                  <a:gd name="T1" fmla="*/ 22 h 211"/>
                  <a:gd name="T2" fmla="*/ 244 w 251"/>
                  <a:gd name="T3" fmla="*/ 211 h 211"/>
                  <a:gd name="T4" fmla="*/ 251 w 251"/>
                  <a:gd name="T5" fmla="*/ 188 h 211"/>
                  <a:gd name="T6" fmla="*/ 36 w 251"/>
                  <a:gd name="T7" fmla="*/ 0 h 211"/>
                  <a:gd name="T8" fmla="*/ 0 w 251"/>
                  <a:gd name="T9" fmla="*/ 22 h 211"/>
                </a:gdLst>
                <a:ahLst/>
                <a:cxnLst>
                  <a:cxn ang="0">
                    <a:pos x="T0" y="T1"/>
                  </a:cxn>
                  <a:cxn ang="0">
                    <a:pos x="T2" y="T3"/>
                  </a:cxn>
                  <a:cxn ang="0">
                    <a:pos x="T4" y="T5"/>
                  </a:cxn>
                  <a:cxn ang="0">
                    <a:pos x="T6" y="T7"/>
                  </a:cxn>
                  <a:cxn ang="0">
                    <a:pos x="T8" y="T9"/>
                  </a:cxn>
                </a:cxnLst>
                <a:rect l="0" t="0" r="r" b="b"/>
                <a:pathLst>
                  <a:path w="251" h="211">
                    <a:moveTo>
                      <a:pt x="0" y="22"/>
                    </a:moveTo>
                    <a:cubicBezTo>
                      <a:pt x="98" y="113"/>
                      <a:pt x="215" y="190"/>
                      <a:pt x="244" y="211"/>
                    </a:cubicBezTo>
                    <a:cubicBezTo>
                      <a:pt x="247" y="203"/>
                      <a:pt x="249" y="196"/>
                      <a:pt x="251" y="188"/>
                    </a:cubicBezTo>
                    <a:cubicBezTo>
                      <a:pt x="220" y="165"/>
                      <a:pt x="136" y="99"/>
                      <a:pt x="36" y="0"/>
                    </a:cubicBezTo>
                    <a:cubicBezTo>
                      <a:pt x="24" y="6"/>
                      <a:pt x="12" y="14"/>
                      <a:pt x="0" y="22"/>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59" name="Freeform 204"/>
              <p:cNvSpPr>
                <a:spLocks/>
              </p:cNvSpPr>
              <p:nvPr/>
            </p:nvSpPr>
            <p:spPr bwMode="auto">
              <a:xfrm>
                <a:off x="3482757" y="-4880314"/>
                <a:ext cx="79375" cy="77788"/>
              </a:xfrm>
              <a:custGeom>
                <a:avLst/>
                <a:gdLst>
                  <a:gd name="T0" fmla="*/ 108 w 108"/>
                  <a:gd name="T1" fmla="*/ 81 h 105"/>
                  <a:gd name="T2" fmla="*/ 34 w 108"/>
                  <a:gd name="T3" fmla="*/ 0 h 105"/>
                  <a:gd name="T4" fmla="*/ 0 w 108"/>
                  <a:gd name="T5" fmla="*/ 14 h 105"/>
                  <a:gd name="T6" fmla="*/ 71 w 108"/>
                  <a:gd name="T7" fmla="*/ 105 h 105"/>
                  <a:gd name="T8" fmla="*/ 108 w 108"/>
                  <a:gd name="T9" fmla="*/ 81 h 105"/>
                </a:gdLst>
                <a:ahLst/>
                <a:cxnLst>
                  <a:cxn ang="0">
                    <a:pos x="T0" y="T1"/>
                  </a:cxn>
                  <a:cxn ang="0">
                    <a:pos x="T2" y="T3"/>
                  </a:cxn>
                  <a:cxn ang="0">
                    <a:pos x="T4" y="T5"/>
                  </a:cxn>
                  <a:cxn ang="0">
                    <a:pos x="T6" y="T7"/>
                  </a:cxn>
                  <a:cxn ang="0">
                    <a:pos x="T8" y="T9"/>
                  </a:cxn>
                </a:cxnLst>
                <a:rect l="0" t="0" r="r" b="b"/>
                <a:pathLst>
                  <a:path w="108" h="105">
                    <a:moveTo>
                      <a:pt x="108" y="81"/>
                    </a:moveTo>
                    <a:cubicBezTo>
                      <a:pt x="84" y="56"/>
                      <a:pt x="59" y="29"/>
                      <a:pt x="34" y="0"/>
                    </a:cubicBezTo>
                    <a:cubicBezTo>
                      <a:pt x="22" y="4"/>
                      <a:pt x="11" y="9"/>
                      <a:pt x="0" y="14"/>
                    </a:cubicBezTo>
                    <a:cubicBezTo>
                      <a:pt x="18" y="45"/>
                      <a:pt x="43" y="75"/>
                      <a:pt x="71" y="105"/>
                    </a:cubicBezTo>
                    <a:cubicBezTo>
                      <a:pt x="83" y="96"/>
                      <a:pt x="96" y="88"/>
                      <a:pt x="108" y="81"/>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60" name="Freeform 205"/>
              <p:cNvSpPr>
                <a:spLocks/>
              </p:cNvSpPr>
              <p:nvPr/>
            </p:nvSpPr>
            <p:spPr bwMode="auto">
              <a:xfrm>
                <a:off x="3533557" y="-4819989"/>
                <a:ext cx="66675" cy="55563"/>
              </a:xfrm>
              <a:custGeom>
                <a:avLst/>
                <a:gdLst>
                  <a:gd name="T0" fmla="*/ 41 w 90"/>
                  <a:gd name="T1" fmla="*/ 0 h 75"/>
                  <a:gd name="T2" fmla="*/ 0 w 90"/>
                  <a:gd name="T3" fmla="*/ 25 h 75"/>
                  <a:gd name="T4" fmla="*/ 49 w 90"/>
                  <a:gd name="T5" fmla="*/ 75 h 75"/>
                  <a:gd name="T6" fmla="*/ 90 w 90"/>
                  <a:gd name="T7" fmla="*/ 50 h 75"/>
                  <a:gd name="T8" fmla="*/ 41 w 90"/>
                  <a:gd name="T9" fmla="*/ 0 h 75"/>
                </a:gdLst>
                <a:ahLst/>
                <a:cxnLst>
                  <a:cxn ang="0">
                    <a:pos x="T0" y="T1"/>
                  </a:cxn>
                  <a:cxn ang="0">
                    <a:pos x="T2" y="T3"/>
                  </a:cxn>
                  <a:cxn ang="0">
                    <a:pos x="T4" y="T5"/>
                  </a:cxn>
                  <a:cxn ang="0">
                    <a:pos x="T6" y="T7"/>
                  </a:cxn>
                  <a:cxn ang="0">
                    <a:pos x="T8" y="T9"/>
                  </a:cxn>
                </a:cxnLst>
                <a:rect l="0" t="0" r="r" b="b"/>
                <a:pathLst>
                  <a:path w="90" h="75">
                    <a:moveTo>
                      <a:pt x="41" y="0"/>
                    </a:moveTo>
                    <a:cubicBezTo>
                      <a:pt x="28" y="6"/>
                      <a:pt x="12" y="16"/>
                      <a:pt x="0" y="25"/>
                    </a:cubicBezTo>
                    <a:cubicBezTo>
                      <a:pt x="15" y="42"/>
                      <a:pt x="31" y="59"/>
                      <a:pt x="49" y="75"/>
                    </a:cubicBezTo>
                    <a:cubicBezTo>
                      <a:pt x="62" y="67"/>
                      <a:pt x="78" y="56"/>
                      <a:pt x="90" y="50"/>
                    </a:cubicBezTo>
                    <a:cubicBezTo>
                      <a:pt x="74" y="34"/>
                      <a:pt x="57" y="18"/>
                      <a:pt x="41" y="0"/>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61" name="Freeform 206"/>
              <p:cNvSpPr>
                <a:spLocks/>
              </p:cNvSpPr>
              <p:nvPr/>
            </p:nvSpPr>
            <p:spPr bwMode="auto">
              <a:xfrm>
                <a:off x="3533557" y="-4821576"/>
                <a:ext cx="66675" cy="58738"/>
              </a:xfrm>
              <a:custGeom>
                <a:avLst/>
                <a:gdLst>
                  <a:gd name="T0" fmla="*/ 36 w 90"/>
                  <a:gd name="T1" fmla="*/ 0 h 79"/>
                  <a:gd name="T2" fmla="*/ 0 w 90"/>
                  <a:gd name="T3" fmla="*/ 24 h 79"/>
                  <a:gd name="T4" fmla="*/ 55 w 90"/>
                  <a:gd name="T5" fmla="*/ 79 h 79"/>
                  <a:gd name="T6" fmla="*/ 90 w 90"/>
                  <a:gd name="T7" fmla="*/ 56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7"/>
                      <a:pt x="12" y="15"/>
                      <a:pt x="0" y="24"/>
                    </a:cubicBezTo>
                    <a:cubicBezTo>
                      <a:pt x="15" y="41"/>
                      <a:pt x="38" y="63"/>
                      <a:pt x="55" y="79"/>
                    </a:cubicBezTo>
                    <a:cubicBezTo>
                      <a:pt x="68" y="71"/>
                      <a:pt x="78" y="62"/>
                      <a:pt x="90" y="56"/>
                    </a:cubicBezTo>
                    <a:cubicBezTo>
                      <a:pt x="74" y="40"/>
                      <a:pt x="53" y="18"/>
                      <a:pt x="36" y="0"/>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62" name="Freeform 207"/>
              <p:cNvSpPr>
                <a:spLocks/>
              </p:cNvSpPr>
              <p:nvPr/>
            </p:nvSpPr>
            <p:spPr bwMode="auto">
              <a:xfrm>
                <a:off x="3638332" y="-4732676"/>
                <a:ext cx="93662" cy="95250"/>
              </a:xfrm>
              <a:custGeom>
                <a:avLst/>
                <a:gdLst>
                  <a:gd name="T0" fmla="*/ 29 w 127"/>
                  <a:gd name="T1" fmla="*/ 19 h 128"/>
                  <a:gd name="T2" fmla="*/ 18 w 127"/>
                  <a:gd name="T3" fmla="*/ 98 h 128"/>
                  <a:gd name="T4" fmla="*/ 98 w 127"/>
                  <a:gd name="T5" fmla="*/ 109 h 128"/>
                  <a:gd name="T6" fmla="*/ 108 w 127"/>
                  <a:gd name="T7" fmla="*/ 30 h 128"/>
                  <a:gd name="T8" fmla="*/ 29 w 127"/>
                  <a:gd name="T9" fmla="*/ 19 h 128"/>
                </a:gdLst>
                <a:ahLst/>
                <a:cxnLst>
                  <a:cxn ang="0">
                    <a:pos x="T0" y="T1"/>
                  </a:cxn>
                  <a:cxn ang="0">
                    <a:pos x="T2" y="T3"/>
                  </a:cxn>
                  <a:cxn ang="0">
                    <a:pos x="T4" y="T5"/>
                  </a:cxn>
                  <a:cxn ang="0">
                    <a:pos x="T6" y="T7"/>
                  </a:cxn>
                  <a:cxn ang="0">
                    <a:pos x="T8" y="T9"/>
                  </a:cxn>
                </a:cxnLst>
                <a:rect l="0" t="0" r="r" b="b"/>
                <a:pathLst>
                  <a:path w="127" h="128">
                    <a:moveTo>
                      <a:pt x="29" y="19"/>
                    </a:moveTo>
                    <a:cubicBezTo>
                      <a:pt x="4" y="38"/>
                      <a:pt x="0" y="74"/>
                      <a:pt x="18" y="98"/>
                    </a:cubicBezTo>
                    <a:cubicBezTo>
                      <a:pt x="38" y="123"/>
                      <a:pt x="73" y="128"/>
                      <a:pt x="98" y="109"/>
                    </a:cubicBezTo>
                    <a:cubicBezTo>
                      <a:pt x="123" y="90"/>
                      <a:pt x="127" y="55"/>
                      <a:pt x="108" y="30"/>
                    </a:cubicBezTo>
                    <a:cubicBezTo>
                      <a:pt x="89" y="5"/>
                      <a:pt x="54" y="0"/>
                      <a:pt x="29" y="19"/>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63" name="Freeform 208"/>
              <p:cNvSpPr>
                <a:spLocks/>
              </p:cNvSpPr>
              <p:nvPr/>
            </p:nvSpPr>
            <p:spPr bwMode="auto">
              <a:xfrm>
                <a:off x="3552607" y="-4626314"/>
                <a:ext cx="87312" cy="88900"/>
              </a:xfrm>
              <a:custGeom>
                <a:avLst/>
                <a:gdLst>
                  <a:gd name="T0" fmla="*/ 27 w 118"/>
                  <a:gd name="T1" fmla="*/ 18 h 118"/>
                  <a:gd name="T2" fmla="*/ 18 w 118"/>
                  <a:gd name="T3" fmla="*/ 91 h 118"/>
                  <a:gd name="T4" fmla="*/ 91 w 118"/>
                  <a:gd name="T5" fmla="*/ 101 h 118"/>
                  <a:gd name="T6" fmla="*/ 101 w 118"/>
                  <a:gd name="T7" fmla="*/ 27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0"/>
                      <a:pt x="101" y="27"/>
                    </a:cubicBezTo>
                    <a:cubicBezTo>
                      <a:pt x="83" y="4"/>
                      <a:pt x="50" y="0"/>
                      <a:pt x="27" y="18"/>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64" name="Freeform 209"/>
              <p:cNvSpPr>
                <a:spLocks/>
              </p:cNvSpPr>
              <p:nvPr/>
            </p:nvSpPr>
            <p:spPr bwMode="auto">
              <a:xfrm>
                <a:off x="3395444" y="-4756489"/>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3"/>
                      <a:pt x="0" y="103"/>
                      <a:pt x="26" y="138"/>
                    </a:cubicBezTo>
                    <a:cubicBezTo>
                      <a:pt x="53" y="173"/>
                      <a:pt x="103" y="180"/>
                      <a:pt x="138" y="153"/>
                    </a:cubicBezTo>
                    <a:cubicBezTo>
                      <a:pt x="173" y="126"/>
                      <a:pt x="179" y="76"/>
                      <a:pt x="153" y="41"/>
                    </a:cubicBezTo>
                    <a:cubicBezTo>
                      <a:pt x="126" y="7"/>
                      <a:pt x="76" y="0"/>
                      <a:pt x="41" y="27"/>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grpSp>
      <p:sp>
        <p:nvSpPr>
          <p:cNvPr id="65" name="Rectangle 212"/>
          <p:cNvSpPr>
            <a:spLocks noChangeArrowheads="1"/>
          </p:cNvSpPr>
          <p:nvPr/>
        </p:nvSpPr>
        <p:spPr bwMode="auto">
          <a:xfrm>
            <a:off x="4947563" y="2455672"/>
            <a:ext cx="852798" cy="13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28320">
              <a:defRPr/>
            </a:pPr>
            <a:r>
              <a:rPr lang="en-US" altLang="en-US" sz="876" dirty="0">
                <a:solidFill>
                  <a:schemeClr val="bg1"/>
                </a:solidFill>
                <a:latin typeface="Segoe UI" panose="020B0502040204020203" pitchFamily="34" charset="0"/>
              </a:rPr>
              <a:t>Web/Mobile App</a:t>
            </a:r>
            <a:endParaRPr lang="en-US" altLang="en-US" sz="1434" dirty="0">
              <a:solidFill>
                <a:schemeClr val="bg1"/>
              </a:solidFill>
            </a:endParaRPr>
          </a:p>
        </p:txBody>
      </p:sp>
      <p:sp>
        <p:nvSpPr>
          <p:cNvPr id="66" name="Freeform 213"/>
          <p:cNvSpPr>
            <a:spLocks/>
          </p:cNvSpPr>
          <p:nvPr/>
        </p:nvSpPr>
        <p:spPr bwMode="auto">
          <a:xfrm>
            <a:off x="5588081" y="2280577"/>
            <a:ext cx="551317" cy="351528"/>
          </a:xfrm>
          <a:custGeom>
            <a:avLst/>
            <a:gdLst>
              <a:gd name="T0" fmla="*/ 0 w 436"/>
              <a:gd name="T1" fmla="*/ 0 h 278"/>
              <a:gd name="T2" fmla="*/ 436 w 436"/>
              <a:gd name="T3" fmla="*/ 0 h 278"/>
              <a:gd name="T4" fmla="*/ 436 w 436"/>
              <a:gd name="T5" fmla="*/ 278 h 278"/>
            </a:gdLst>
            <a:ahLst/>
            <a:cxnLst>
              <a:cxn ang="0">
                <a:pos x="T0" y="T1"/>
              </a:cxn>
              <a:cxn ang="0">
                <a:pos x="T2" y="T3"/>
              </a:cxn>
              <a:cxn ang="0">
                <a:pos x="T4" y="T5"/>
              </a:cxn>
            </a:cxnLst>
            <a:rect l="0" t="0" r="r" b="b"/>
            <a:pathLst>
              <a:path w="436" h="278">
                <a:moveTo>
                  <a:pt x="0" y="0"/>
                </a:moveTo>
                <a:lnTo>
                  <a:pt x="436" y="0"/>
                </a:lnTo>
                <a:lnTo>
                  <a:pt x="436" y="278"/>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67" name="Freeform 214"/>
          <p:cNvSpPr>
            <a:spLocks/>
          </p:cNvSpPr>
          <p:nvPr/>
        </p:nvSpPr>
        <p:spPr bwMode="auto">
          <a:xfrm>
            <a:off x="5512212" y="2229998"/>
            <a:ext cx="99894" cy="101159"/>
          </a:xfrm>
          <a:custGeom>
            <a:avLst/>
            <a:gdLst>
              <a:gd name="T0" fmla="*/ 0 w 171"/>
              <a:gd name="T1" fmla="*/ 85 h 171"/>
              <a:gd name="T2" fmla="*/ 171 w 171"/>
              <a:gd name="T3" fmla="*/ 0 h 171"/>
              <a:gd name="T4" fmla="*/ 171 w 171"/>
              <a:gd name="T5" fmla="*/ 171 h 171"/>
              <a:gd name="T6" fmla="*/ 0 w 171"/>
              <a:gd name="T7" fmla="*/ 85 h 171"/>
            </a:gdLst>
            <a:ahLst/>
            <a:cxnLst>
              <a:cxn ang="0">
                <a:pos x="T0" y="T1"/>
              </a:cxn>
              <a:cxn ang="0">
                <a:pos x="T2" y="T3"/>
              </a:cxn>
              <a:cxn ang="0">
                <a:pos x="T4" y="T5"/>
              </a:cxn>
              <a:cxn ang="0">
                <a:pos x="T6" y="T7"/>
              </a:cxn>
            </a:cxnLst>
            <a:rect l="0" t="0" r="r" b="b"/>
            <a:pathLst>
              <a:path w="171" h="171">
                <a:moveTo>
                  <a:pt x="0" y="85"/>
                </a:moveTo>
                <a:lnTo>
                  <a:pt x="171" y="0"/>
                </a:lnTo>
                <a:cubicBezTo>
                  <a:pt x="144" y="54"/>
                  <a:pt x="144" y="117"/>
                  <a:pt x="171" y="171"/>
                </a:cubicBezTo>
                <a:lnTo>
                  <a:pt x="0" y="85"/>
                </a:lnTo>
                <a:close/>
              </a:path>
            </a:pathLst>
          </a:custGeom>
          <a:solidFill>
            <a:srgbClr val="0070C0"/>
          </a:solid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68" name="Freeform 215"/>
          <p:cNvSpPr>
            <a:spLocks/>
          </p:cNvSpPr>
          <p:nvPr/>
        </p:nvSpPr>
        <p:spPr bwMode="auto">
          <a:xfrm>
            <a:off x="6088819" y="2608080"/>
            <a:ext cx="101159" cy="101159"/>
          </a:xfrm>
          <a:custGeom>
            <a:avLst/>
            <a:gdLst>
              <a:gd name="T0" fmla="*/ 86 w 172"/>
              <a:gd name="T1" fmla="*/ 171 h 171"/>
              <a:gd name="T2" fmla="*/ 0 w 172"/>
              <a:gd name="T3" fmla="*/ 0 h 171"/>
              <a:gd name="T4" fmla="*/ 172 w 172"/>
              <a:gd name="T5" fmla="*/ 0 h 171"/>
              <a:gd name="T6" fmla="*/ 86 w 172"/>
              <a:gd name="T7" fmla="*/ 171 h 171"/>
            </a:gdLst>
            <a:ahLst/>
            <a:cxnLst>
              <a:cxn ang="0">
                <a:pos x="T0" y="T1"/>
              </a:cxn>
              <a:cxn ang="0">
                <a:pos x="T2" y="T3"/>
              </a:cxn>
              <a:cxn ang="0">
                <a:pos x="T4" y="T5"/>
              </a:cxn>
              <a:cxn ang="0">
                <a:pos x="T6" y="T7"/>
              </a:cxn>
            </a:cxnLst>
            <a:rect l="0" t="0" r="r" b="b"/>
            <a:pathLst>
              <a:path w="172" h="171">
                <a:moveTo>
                  <a:pt x="86" y="171"/>
                </a:moveTo>
                <a:lnTo>
                  <a:pt x="0" y="0"/>
                </a:lnTo>
                <a:cubicBezTo>
                  <a:pt x="54" y="27"/>
                  <a:pt x="118" y="27"/>
                  <a:pt x="172" y="0"/>
                </a:cubicBezTo>
                <a:lnTo>
                  <a:pt x="86" y="171"/>
                </a:lnTo>
                <a:close/>
              </a:path>
            </a:pathLst>
          </a:custGeom>
          <a:solidFill>
            <a:srgbClr val="0070C0"/>
          </a:solidFill>
          <a:ln w="0">
            <a:solidFill>
              <a:srgbClr val="000000"/>
            </a:solid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69" name="Freeform 216"/>
          <p:cNvSpPr>
            <a:spLocks/>
          </p:cNvSpPr>
          <p:nvPr/>
        </p:nvSpPr>
        <p:spPr bwMode="auto">
          <a:xfrm>
            <a:off x="4506944" y="2280577"/>
            <a:ext cx="614541" cy="421075"/>
          </a:xfrm>
          <a:custGeom>
            <a:avLst/>
            <a:gdLst>
              <a:gd name="T0" fmla="*/ 486 w 486"/>
              <a:gd name="T1" fmla="*/ 0 h 333"/>
              <a:gd name="T2" fmla="*/ 0 w 486"/>
              <a:gd name="T3" fmla="*/ 0 h 333"/>
              <a:gd name="T4" fmla="*/ 0 w 486"/>
              <a:gd name="T5" fmla="*/ 333 h 333"/>
            </a:gdLst>
            <a:ahLst/>
            <a:cxnLst>
              <a:cxn ang="0">
                <a:pos x="T0" y="T1"/>
              </a:cxn>
              <a:cxn ang="0">
                <a:pos x="T2" y="T3"/>
              </a:cxn>
              <a:cxn ang="0">
                <a:pos x="T4" y="T5"/>
              </a:cxn>
            </a:cxnLst>
            <a:rect l="0" t="0" r="r" b="b"/>
            <a:pathLst>
              <a:path w="486" h="333">
                <a:moveTo>
                  <a:pt x="486" y="0"/>
                </a:moveTo>
                <a:lnTo>
                  <a:pt x="0" y="0"/>
                </a:lnTo>
                <a:lnTo>
                  <a:pt x="0" y="333"/>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70" name="Line 217"/>
          <p:cNvSpPr>
            <a:spLocks noChangeShapeType="1"/>
          </p:cNvSpPr>
          <p:nvPr/>
        </p:nvSpPr>
        <p:spPr bwMode="auto">
          <a:xfrm flipV="1">
            <a:off x="5320010" y="2756025"/>
            <a:ext cx="0" cy="620864"/>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71" name="Freeform 218"/>
          <p:cNvSpPr>
            <a:spLocks/>
          </p:cNvSpPr>
          <p:nvPr/>
        </p:nvSpPr>
        <p:spPr bwMode="auto">
          <a:xfrm>
            <a:off x="5269430" y="2678891"/>
            <a:ext cx="101159" cy="101159"/>
          </a:xfrm>
          <a:custGeom>
            <a:avLst/>
            <a:gdLst>
              <a:gd name="T0" fmla="*/ 86 w 172"/>
              <a:gd name="T1" fmla="*/ 0 h 172"/>
              <a:gd name="T2" fmla="*/ 172 w 172"/>
              <a:gd name="T3" fmla="*/ 172 h 172"/>
              <a:gd name="T4" fmla="*/ 0 w 172"/>
              <a:gd name="T5" fmla="*/ 172 h 172"/>
              <a:gd name="T6" fmla="*/ 86 w 172"/>
              <a:gd name="T7" fmla="*/ 0 h 172"/>
            </a:gdLst>
            <a:ahLst/>
            <a:cxnLst>
              <a:cxn ang="0">
                <a:pos x="T0" y="T1"/>
              </a:cxn>
              <a:cxn ang="0">
                <a:pos x="T2" y="T3"/>
              </a:cxn>
              <a:cxn ang="0">
                <a:pos x="T4" y="T5"/>
              </a:cxn>
              <a:cxn ang="0">
                <a:pos x="T6" y="T7"/>
              </a:cxn>
            </a:cxnLst>
            <a:rect l="0" t="0" r="r" b="b"/>
            <a:pathLst>
              <a:path w="172" h="172">
                <a:moveTo>
                  <a:pt x="86" y="0"/>
                </a:moveTo>
                <a:lnTo>
                  <a:pt x="172" y="172"/>
                </a:lnTo>
                <a:cubicBezTo>
                  <a:pt x="118" y="145"/>
                  <a:pt x="54" y="145"/>
                  <a:pt x="0" y="172"/>
                </a:cubicBezTo>
                <a:lnTo>
                  <a:pt x="86" y="0"/>
                </a:lnTo>
                <a:close/>
              </a:path>
            </a:pathLst>
          </a:custGeom>
          <a:solidFill>
            <a:srgbClr val="0070C0"/>
          </a:solidFill>
          <a:ln w="0">
            <a:solidFill>
              <a:srgbClr val="000000"/>
            </a:solid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72" name="Freeform 234"/>
          <p:cNvSpPr>
            <a:spLocks/>
          </p:cNvSpPr>
          <p:nvPr/>
        </p:nvSpPr>
        <p:spPr bwMode="auto">
          <a:xfrm>
            <a:off x="2755628" y="2280578"/>
            <a:ext cx="2365857" cy="1025500"/>
          </a:xfrm>
          <a:custGeom>
            <a:avLst/>
            <a:gdLst>
              <a:gd name="T0" fmla="*/ 1871 w 1871"/>
              <a:gd name="T1" fmla="*/ 0 h 811"/>
              <a:gd name="T2" fmla="*/ 0 w 1871"/>
              <a:gd name="T3" fmla="*/ 0 h 811"/>
              <a:gd name="T4" fmla="*/ 0 w 1871"/>
              <a:gd name="T5" fmla="*/ 811 h 811"/>
            </a:gdLst>
            <a:ahLst/>
            <a:cxnLst>
              <a:cxn ang="0">
                <a:pos x="T0" y="T1"/>
              </a:cxn>
              <a:cxn ang="0">
                <a:pos x="T2" y="T3"/>
              </a:cxn>
              <a:cxn ang="0">
                <a:pos x="T4" y="T5"/>
              </a:cxn>
            </a:cxnLst>
            <a:rect l="0" t="0" r="r" b="b"/>
            <a:pathLst>
              <a:path w="1871" h="811">
                <a:moveTo>
                  <a:pt x="1871" y="0"/>
                </a:moveTo>
                <a:lnTo>
                  <a:pt x="0" y="0"/>
                </a:lnTo>
                <a:lnTo>
                  <a:pt x="0" y="811"/>
                </a:lnTo>
              </a:path>
            </a:pathLst>
          </a:custGeom>
          <a:noFill/>
          <a:ln w="23813"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73" name="Freeform 235"/>
          <p:cNvSpPr>
            <a:spLocks/>
          </p:cNvSpPr>
          <p:nvPr/>
        </p:nvSpPr>
        <p:spPr bwMode="auto">
          <a:xfrm>
            <a:off x="2705048" y="3280788"/>
            <a:ext cx="101159" cy="101159"/>
          </a:xfrm>
          <a:custGeom>
            <a:avLst/>
            <a:gdLst>
              <a:gd name="T0" fmla="*/ 85 w 171"/>
              <a:gd name="T1" fmla="*/ 172 h 172"/>
              <a:gd name="T2" fmla="*/ 0 w 171"/>
              <a:gd name="T3" fmla="*/ 0 h 172"/>
              <a:gd name="T4" fmla="*/ 171 w 171"/>
              <a:gd name="T5" fmla="*/ 0 h 172"/>
              <a:gd name="T6" fmla="*/ 85 w 171"/>
              <a:gd name="T7" fmla="*/ 172 h 172"/>
            </a:gdLst>
            <a:ahLst/>
            <a:cxnLst>
              <a:cxn ang="0">
                <a:pos x="T0" y="T1"/>
              </a:cxn>
              <a:cxn ang="0">
                <a:pos x="T2" y="T3"/>
              </a:cxn>
              <a:cxn ang="0">
                <a:pos x="T4" y="T5"/>
              </a:cxn>
              <a:cxn ang="0">
                <a:pos x="T6" y="T7"/>
              </a:cxn>
            </a:cxnLst>
            <a:rect l="0" t="0" r="r" b="b"/>
            <a:pathLst>
              <a:path w="171" h="172">
                <a:moveTo>
                  <a:pt x="85" y="172"/>
                </a:moveTo>
                <a:lnTo>
                  <a:pt x="0" y="0"/>
                </a:lnTo>
                <a:cubicBezTo>
                  <a:pt x="54" y="27"/>
                  <a:pt x="117" y="27"/>
                  <a:pt x="171" y="0"/>
                </a:cubicBezTo>
                <a:lnTo>
                  <a:pt x="85" y="172"/>
                </a:lnTo>
                <a:close/>
              </a:path>
            </a:pathLst>
          </a:custGeom>
          <a:solidFill>
            <a:srgbClr val="0070C0"/>
          </a:solidFill>
          <a:ln w="0">
            <a:solidFill>
              <a:srgbClr val="000000"/>
            </a:solid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nvGrpSpPr>
          <p:cNvPr id="74" name="Group 73"/>
          <p:cNvGrpSpPr/>
          <p:nvPr/>
        </p:nvGrpSpPr>
        <p:grpSpPr>
          <a:xfrm>
            <a:off x="3360054" y="3381947"/>
            <a:ext cx="510852" cy="397049"/>
            <a:chOff x="1107857" y="-3310276"/>
            <a:chExt cx="641349" cy="498475"/>
          </a:xfrm>
          <a:solidFill>
            <a:schemeClr val="bg1"/>
          </a:solidFill>
        </p:grpSpPr>
        <p:sp>
          <p:nvSpPr>
            <p:cNvPr id="75" name="Freeform 236"/>
            <p:cNvSpPr>
              <a:spLocks/>
            </p:cNvSpPr>
            <p:nvPr/>
          </p:nvSpPr>
          <p:spPr bwMode="auto">
            <a:xfrm>
              <a:off x="1296769" y="-3310276"/>
              <a:ext cx="452437" cy="498475"/>
            </a:xfrm>
            <a:custGeom>
              <a:avLst/>
              <a:gdLst>
                <a:gd name="T0" fmla="*/ 493 w 610"/>
                <a:gd name="T1" fmla="*/ 455 h 669"/>
                <a:gd name="T2" fmla="*/ 516 w 610"/>
                <a:gd name="T3" fmla="*/ 402 h 669"/>
                <a:gd name="T4" fmla="*/ 610 w 610"/>
                <a:gd name="T5" fmla="*/ 369 h 669"/>
                <a:gd name="T6" fmla="*/ 610 w 610"/>
                <a:gd name="T7" fmla="*/ 293 h 669"/>
                <a:gd name="T8" fmla="*/ 600 w 610"/>
                <a:gd name="T9" fmla="*/ 290 h 669"/>
                <a:gd name="T10" fmla="*/ 517 w 610"/>
                <a:gd name="T11" fmla="*/ 262 h 669"/>
                <a:gd name="T12" fmla="*/ 494 w 610"/>
                <a:gd name="T13" fmla="*/ 209 h 669"/>
                <a:gd name="T14" fmla="*/ 537 w 610"/>
                <a:gd name="T15" fmla="*/ 120 h 669"/>
                <a:gd name="T16" fmla="*/ 484 w 610"/>
                <a:gd name="T17" fmla="*/ 67 h 669"/>
                <a:gd name="T18" fmla="*/ 473 w 610"/>
                <a:gd name="T19" fmla="*/ 74 h 669"/>
                <a:gd name="T20" fmla="*/ 395 w 610"/>
                <a:gd name="T21" fmla="*/ 114 h 669"/>
                <a:gd name="T22" fmla="*/ 343 w 610"/>
                <a:gd name="T23" fmla="*/ 91 h 669"/>
                <a:gd name="T24" fmla="*/ 308 w 610"/>
                <a:gd name="T25" fmla="*/ 0 h 669"/>
                <a:gd name="T26" fmla="*/ 230 w 610"/>
                <a:gd name="T27" fmla="*/ 0 h 669"/>
                <a:gd name="T28" fmla="*/ 227 w 610"/>
                <a:gd name="T29" fmla="*/ 10 h 669"/>
                <a:gd name="T30" fmla="*/ 196 w 610"/>
                <a:gd name="T31" fmla="*/ 89 h 669"/>
                <a:gd name="T32" fmla="*/ 143 w 610"/>
                <a:gd name="T33" fmla="*/ 112 h 669"/>
                <a:gd name="T34" fmla="*/ 52 w 610"/>
                <a:gd name="T35" fmla="*/ 72 h 669"/>
                <a:gd name="T36" fmla="*/ 0 w 610"/>
                <a:gd name="T37" fmla="*/ 125 h 669"/>
                <a:gd name="T38" fmla="*/ 5 w 610"/>
                <a:gd name="T39" fmla="*/ 135 h 669"/>
                <a:gd name="T40" fmla="*/ 29 w 610"/>
                <a:gd name="T41" fmla="*/ 181 h 669"/>
                <a:gd name="T42" fmla="*/ 168 w 610"/>
                <a:gd name="T43" fmla="*/ 147 h 669"/>
                <a:gd name="T44" fmla="*/ 346 w 610"/>
                <a:gd name="T45" fmla="*/ 219 h 669"/>
                <a:gd name="T46" fmla="*/ 379 w 610"/>
                <a:gd name="T47" fmla="*/ 247 h 669"/>
                <a:gd name="T48" fmla="*/ 392 w 610"/>
                <a:gd name="T49" fmla="*/ 267 h 669"/>
                <a:gd name="T50" fmla="*/ 357 w 610"/>
                <a:gd name="T51" fmla="*/ 440 h 669"/>
                <a:gd name="T52" fmla="*/ 219 w 610"/>
                <a:gd name="T53" fmla="*/ 460 h 669"/>
                <a:gd name="T54" fmla="*/ 209 w 610"/>
                <a:gd name="T55" fmla="*/ 455 h 669"/>
                <a:gd name="T56" fmla="*/ 179 w 610"/>
                <a:gd name="T57" fmla="*/ 433 h 669"/>
                <a:gd name="T58" fmla="*/ 169 w 610"/>
                <a:gd name="T59" fmla="*/ 430 h 669"/>
                <a:gd name="T60" fmla="*/ 140 w 610"/>
                <a:gd name="T61" fmla="*/ 443 h 669"/>
                <a:gd name="T62" fmla="*/ 136 w 610"/>
                <a:gd name="T63" fmla="*/ 447 h 669"/>
                <a:gd name="T64" fmla="*/ 26 w 610"/>
                <a:gd name="T65" fmla="*/ 517 h 669"/>
                <a:gd name="T66" fmla="*/ 6 w 610"/>
                <a:gd name="T67" fmla="*/ 547 h 669"/>
                <a:gd name="T68" fmla="*/ 61 w 610"/>
                <a:gd name="T69" fmla="*/ 602 h 669"/>
                <a:gd name="T70" fmla="*/ 71 w 610"/>
                <a:gd name="T71" fmla="*/ 597 h 669"/>
                <a:gd name="T72" fmla="*/ 148 w 610"/>
                <a:gd name="T73" fmla="*/ 557 h 669"/>
                <a:gd name="T74" fmla="*/ 201 w 610"/>
                <a:gd name="T75" fmla="*/ 578 h 669"/>
                <a:gd name="T76" fmla="*/ 230 w 610"/>
                <a:gd name="T77" fmla="*/ 669 h 669"/>
                <a:gd name="T78" fmla="*/ 308 w 610"/>
                <a:gd name="T79" fmla="*/ 669 h 669"/>
                <a:gd name="T80" fmla="*/ 311 w 610"/>
                <a:gd name="T81" fmla="*/ 659 h 669"/>
                <a:gd name="T82" fmla="*/ 339 w 610"/>
                <a:gd name="T83" fmla="*/ 578 h 669"/>
                <a:gd name="T84" fmla="*/ 392 w 610"/>
                <a:gd name="T85" fmla="*/ 555 h 669"/>
                <a:gd name="T86" fmla="*/ 483 w 610"/>
                <a:gd name="T87" fmla="*/ 595 h 669"/>
                <a:gd name="T88" fmla="*/ 535 w 610"/>
                <a:gd name="T89" fmla="*/ 542 h 669"/>
                <a:gd name="T90" fmla="*/ 530 w 610"/>
                <a:gd name="T91" fmla="*/ 532 h 669"/>
                <a:gd name="T92" fmla="*/ 493 w 610"/>
                <a:gd name="T93" fmla="*/ 455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0" h="669">
                  <a:moveTo>
                    <a:pt x="493" y="455"/>
                  </a:moveTo>
                  <a:lnTo>
                    <a:pt x="516" y="402"/>
                  </a:lnTo>
                  <a:lnTo>
                    <a:pt x="610" y="369"/>
                  </a:lnTo>
                  <a:lnTo>
                    <a:pt x="610" y="293"/>
                  </a:lnTo>
                  <a:lnTo>
                    <a:pt x="600" y="290"/>
                  </a:lnTo>
                  <a:lnTo>
                    <a:pt x="517" y="262"/>
                  </a:lnTo>
                  <a:lnTo>
                    <a:pt x="494" y="209"/>
                  </a:lnTo>
                  <a:lnTo>
                    <a:pt x="537" y="120"/>
                  </a:lnTo>
                  <a:lnTo>
                    <a:pt x="484" y="67"/>
                  </a:lnTo>
                  <a:lnTo>
                    <a:pt x="473" y="74"/>
                  </a:lnTo>
                  <a:lnTo>
                    <a:pt x="395" y="114"/>
                  </a:lnTo>
                  <a:lnTo>
                    <a:pt x="343" y="91"/>
                  </a:lnTo>
                  <a:lnTo>
                    <a:pt x="308" y="0"/>
                  </a:lnTo>
                  <a:lnTo>
                    <a:pt x="230" y="0"/>
                  </a:lnTo>
                  <a:lnTo>
                    <a:pt x="227" y="10"/>
                  </a:lnTo>
                  <a:lnTo>
                    <a:pt x="196" y="89"/>
                  </a:lnTo>
                  <a:lnTo>
                    <a:pt x="143" y="112"/>
                  </a:lnTo>
                  <a:lnTo>
                    <a:pt x="52" y="72"/>
                  </a:lnTo>
                  <a:lnTo>
                    <a:pt x="0" y="125"/>
                  </a:lnTo>
                  <a:lnTo>
                    <a:pt x="5" y="135"/>
                  </a:lnTo>
                  <a:lnTo>
                    <a:pt x="29" y="181"/>
                  </a:lnTo>
                  <a:cubicBezTo>
                    <a:pt x="72" y="156"/>
                    <a:pt x="118" y="147"/>
                    <a:pt x="168" y="147"/>
                  </a:cubicBezTo>
                  <a:cubicBezTo>
                    <a:pt x="235" y="150"/>
                    <a:pt x="298" y="175"/>
                    <a:pt x="346" y="219"/>
                  </a:cubicBezTo>
                  <a:cubicBezTo>
                    <a:pt x="356" y="227"/>
                    <a:pt x="369" y="234"/>
                    <a:pt x="379" y="247"/>
                  </a:cubicBezTo>
                  <a:cubicBezTo>
                    <a:pt x="384" y="252"/>
                    <a:pt x="389" y="260"/>
                    <a:pt x="392" y="267"/>
                  </a:cubicBezTo>
                  <a:cubicBezTo>
                    <a:pt x="425" y="325"/>
                    <a:pt x="412" y="397"/>
                    <a:pt x="357" y="440"/>
                  </a:cubicBezTo>
                  <a:cubicBezTo>
                    <a:pt x="318" y="473"/>
                    <a:pt x="262" y="478"/>
                    <a:pt x="219" y="460"/>
                  </a:cubicBezTo>
                  <a:cubicBezTo>
                    <a:pt x="214" y="456"/>
                    <a:pt x="211" y="456"/>
                    <a:pt x="209" y="455"/>
                  </a:cubicBezTo>
                  <a:cubicBezTo>
                    <a:pt x="199" y="450"/>
                    <a:pt x="188" y="442"/>
                    <a:pt x="179" y="433"/>
                  </a:cubicBezTo>
                  <a:cubicBezTo>
                    <a:pt x="176" y="433"/>
                    <a:pt x="174" y="430"/>
                    <a:pt x="169" y="430"/>
                  </a:cubicBezTo>
                  <a:cubicBezTo>
                    <a:pt x="160" y="430"/>
                    <a:pt x="146" y="435"/>
                    <a:pt x="140" y="443"/>
                  </a:cubicBezTo>
                  <a:lnTo>
                    <a:pt x="136" y="447"/>
                  </a:lnTo>
                  <a:cubicBezTo>
                    <a:pt x="104" y="480"/>
                    <a:pt x="66" y="504"/>
                    <a:pt x="26" y="517"/>
                  </a:cubicBezTo>
                  <a:lnTo>
                    <a:pt x="6" y="547"/>
                  </a:lnTo>
                  <a:lnTo>
                    <a:pt x="61" y="602"/>
                  </a:lnTo>
                  <a:lnTo>
                    <a:pt x="71" y="597"/>
                  </a:lnTo>
                  <a:lnTo>
                    <a:pt x="148" y="557"/>
                  </a:lnTo>
                  <a:lnTo>
                    <a:pt x="201" y="578"/>
                  </a:lnTo>
                  <a:lnTo>
                    <a:pt x="230" y="669"/>
                  </a:lnTo>
                  <a:lnTo>
                    <a:pt x="308" y="669"/>
                  </a:lnTo>
                  <a:lnTo>
                    <a:pt x="311" y="659"/>
                  </a:lnTo>
                  <a:lnTo>
                    <a:pt x="339" y="578"/>
                  </a:lnTo>
                  <a:lnTo>
                    <a:pt x="392" y="555"/>
                  </a:lnTo>
                  <a:lnTo>
                    <a:pt x="483" y="595"/>
                  </a:lnTo>
                  <a:lnTo>
                    <a:pt x="535" y="542"/>
                  </a:lnTo>
                  <a:lnTo>
                    <a:pt x="530" y="532"/>
                  </a:lnTo>
                  <a:lnTo>
                    <a:pt x="493" y="455"/>
                  </a:ln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76" name="Freeform 237"/>
            <p:cNvSpPr>
              <a:spLocks/>
            </p:cNvSpPr>
            <p:nvPr/>
          </p:nvSpPr>
          <p:spPr bwMode="auto">
            <a:xfrm>
              <a:off x="1141194" y="-3127714"/>
              <a:ext cx="371475" cy="133350"/>
            </a:xfrm>
            <a:custGeom>
              <a:avLst/>
              <a:gdLst>
                <a:gd name="T0" fmla="*/ 240 w 501"/>
                <a:gd name="T1" fmla="*/ 76 h 180"/>
                <a:gd name="T2" fmla="*/ 29 w 501"/>
                <a:gd name="T3" fmla="*/ 72 h 180"/>
                <a:gd name="T4" fmla="*/ 5 w 501"/>
                <a:gd name="T5" fmla="*/ 72 h 180"/>
                <a:gd name="T6" fmla="*/ 0 w 501"/>
                <a:gd name="T7" fmla="*/ 86 h 180"/>
                <a:gd name="T8" fmla="*/ 5 w 501"/>
                <a:gd name="T9" fmla="*/ 99 h 180"/>
                <a:gd name="T10" fmla="*/ 263 w 501"/>
                <a:gd name="T11" fmla="*/ 104 h 180"/>
                <a:gd name="T12" fmla="*/ 263 w 501"/>
                <a:gd name="T13" fmla="*/ 100 h 180"/>
                <a:gd name="T14" fmla="*/ 471 w 501"/>
                <a:gd name="T15" fmla="*/ 105 h 180"/>
                <a:gd name="T16" fmla="*/ 496 w 501"/>
                <a:gd name="T17" fmla="*/ 105 h 180"/>
                <a:gd name="T18" fmla="*/ 501 w 501"/>
                <a:gd name="T19" fmla="*/ 92 h 180"/>
                <a:gd name="T20" fmla="*/ 496 w 501"/>
                <a:gd name="T21" fmla="*/ 79 h 180"/>
                <a:gd name="T22" fmla="*/ 240 w 501"/>
                <a:gd name="T23" fmla="*/ 76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180">
                  <a:moveTo>
                    <a:pt x="240" y="76"/>
                  </a:moveTo>
                  <a:cubicBezTo>
                    <a:pt x="181" y="138"/>
                    <a:pt x="87" y="138"/>
                    <a:pt x="29" y="72"/>
                  </a:cubicBezTo>
                  <a:cubicBezTo>
                    <a:pt x="24" y="64"/>
                    <a:pt x="10" y="64"/>
                    <a:pt x="5" y="72"/>
                  </a:cubicBezTo>
                  <a:cubicBezTo>
                    <a:pt x="1" y="76"/>
                    <a:pt x="0" y="81"/>
                    <a:pt x="0" y="86"/>
                  </a:cubicBezTo>
                  <a:cubicBezTo>
                    <a:pt x="0" y="91"/>
                    <a:pt x="3" y="95"/>
                    <a:pt x="5" y="99"/>
                  </a:cubicBezTo>
                  <a:cubicBezTo>
                    <a:pt x="75" y="176"/>
                    <a:pt x="191" y="180"/>
                    <a:pt x="263" y="104"/>
                  </a:cubicBezTo>
                  <a:lnTo>
                    <a:pt x="263" y="100"/>
                  </a:lnTo>
                  <a:cubicBezTo>
                    <a:pt x="323" y="41"/>
                    <a:pt x="415" y="41"/>
                    <a:pt x="471" y="105"/>
                  </a:cubicBezTo>
                  <a:cubicBezTo>
                    <a:pt x="479" y="114"/>
                    <a:pt x="491" y="114"/>
                    <a:pt x="496" y="105"/>
                  </a:cubicBezTo>
                  <a:cubicBezTo>
                    <a:pt x="499" y="102"/>
                    <a:pt x="501" y="97"/>
                    <a:pt x="501" y="92"/>
                  </a:cubicBezTo>
                  <a:cubicBezTo>
                    <a:pt x="501" y="87"/>
                    <a:pt x="497" y="82"/>
                    <a:pt x="496" y="79"/>
                  </a:cubicBezTo>
                  <a:cubicBezTo>
                    <a:pt x="428" y="1"/>
                    <a:pt x="313" y="0"/>
                    <a:pt x="240" y="76"/>
                  </a:cubicBez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77" name="Freeform 238"/>
            <p:cNvSpPr>
              <a:spLocks/>
            </p:cNvSpPr>
            <p:nvPr/>
          </p:nvSpPr>
          <p:spPr bwMode="auto">
            <a:xfrm>
              <a:off x="1107857" y="-3048339"/>
              <a:ext cx="374650" cy="106363"/>
            </a:xfrm>
            <a:custGeom>
              <a:avLst/>
              <a:gdLst>
                <a:gd name="T0" fmla="*/ 414 w 506"/>
                <a:gd name="T1" fmla="*/ 0 h 143"/>
                <a:gd name="T2" fmla="*/ 331 w 506"/>
                <a:gd name="T3" fmla="*/ 35 h 143"/>
                <a:gd name="T4" fmla="*/ 325 w 506"/>
                <a:gd name="T5" fmla="*/ 41 h 143"/>
                <a:gd name="T6" fmla="*/ 173 w 506"/>
                <a:gd name="T7" fmla="*/ 104 h 143"/>
                <a:gd name="T8" fmla="*/ 25 w 506"/>
                <a:gd name="T9" fmla="*/ 33 h 143"/>
                <a:gd name="T10" fmla="*/ 0 w 506"/>
                <a:gd name="T11" fmla="*/ 33 h 143"/>
                <a:gd name="T12" fmla="*/ 0 w 506"/>
                <a:gd name="T13" fmla="*/ 46 h 143"/>
                <a:gd name="T14" fmla="*/ 5 w 506"/>
                <a:gd name="T15" fmla="*/ 59 h 143"/>
                <a:gd name="T16" fmla="*/ 178 w 506"/>
                <a:gd name="T17" fmla="*/ 140 h 143"/>
                <a:gd name="T18" fmla="*/ 355 w 506"/>
                <a:gd name="T19" fmla="*/ 64 h 143"/>
                <a:gd name="T20" fmla="*/ 361 w 506"/>
                <a:gd name="T21" fmla="*/ 58 h 143"/>
                <a:gd name="T22" fmla="*/ 419 w 506"/>
                <a:gd name="T23" fmla="*/ 33 h 143"/>
                <a:gd name="T24" fmla="*/ 477 w 506"/>
                <a:gd name="T25" fmla="*/ 61 h 143"/>
                <a:gd name="T26" fmla="*/ 501 w 506"/>
                <a:gd name="T27" fmla="*/ 61 h 143"/>
                <a:gd name="T28" fmla="*/ 506 w 506"/>
                <a:gd name="T29" fmla="*/ 48 h 143"/>
                <a:gd name="T30" fmla="*/ 501 w 506"/>
                <a:gd name="T31" fmla="*/ 35 h 143"/>
                <a:gd name="T32" fmla="*/ 414 w 506"/>
                <a:gd name="T3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6" h="143">
                  <a:moveTo>
                    <a:pt x="414" y="0"/>
                  </a:moveTo>
                  <a:cubicBezTo>
                    <a:pt x="381" y="0"/>
                    <a:pt x="355" y="10"/>
                    <a:pt x="331" y="35"/>
                  </a:cubicBezTo>
                  <a:lnTo>
                    <a:pt x="325" y="41"/>
                  </a:lnTo>
                  <a:cubicBezTo>
                    <a:pt x="285" y="84"/>
                    <a:pt x="229" y="107"/>
                    <a:pt x="173" y="104"/>
                  </a:cubicBezTo>
                  <a:cubicBezTo>
                    <a:pt x="116" y="104"/>
                    <a:pt x="64" y="76"/>
                    <a:pt x="25" y="33"/>
                  </a:cubicBezTo>
                  <a:cubicBezTo>
                    <a:pt x="17" y="25"/>
                    <a:pt x="5" y="25"/>
                    <a:pt x="0" y="33"/>
                  </a:cubicBezTo>
                  <a:cubicBezTo>
                    <a:pt x="0" y="36"/>
                    <a:pt x="0" y="41"/>
                    <a:pt x="0" y="46"/>
                  </a:cubicBezTo>
                  <a:cubicBezTo>
                    <a:pt x="0" y="51"/>
                    <a:pt x="3" y="56"/>
                    <a:pt x="5" y="59"/>
                  </a:cubicBezTo>
                  <a:cubicBezTo>
                    <a:pt x="51" y="110"/>
                    <a:pt x="112" y="140"/>
                    <a:pt x="178" y="140"/>
                  </a:cubicBezTo>
                  <a:cubicBezTo>
                    <a:pt x="244" y="143"/>
                    <a:pt x="303" y="115"/>
                    <a:pt x="355" y="64"/>
                  </a:cubicBezTo>
                  <a:lnTo>
                    <a:pt x="361" y="58"/>
                  </a:lnTo>
                  <a:cubicBezTo>
                    <a:pt x="376" y="43"/>
                    <a:pt x="396" y="33"/>
                    <a:pt x="419" y="33"/>
                  </a:cubicBezTo>
                  <a:cubicBezTo>
                    <a:pt x="442" y="33"/>
                    <a:pt x="458" y="43"/>
                    <a:pt x="477" y="61"/>
                  </a:cubicBezTo>
                  <a:cubicBezTo>
                    <a:pt x="485" y="69"/>
                    <a:pt x="496" y="69"/>
                    <a:pt x="501" y="61"/>
                  </a:cubicBezTo>
                  <a:cubicBezTo>
                    <a:pt x="505" y="58"/>
                    <a:pt x="506" y="53"/>
                    <a:pt x="506" y="48"/>
                  </a:cubicBezTo>
                  <a:cubicBezTo>
                    <a:pt x="506" y="43"/>
                    <a:pt x="503" y="38"/>
                    <a:pt x="501" y="35"/>
                  </a:cubicBezTo>
                  <a:cubicBezTo>
                    <a:pt x="477" y="13"/>
                    <a:pt x="447" y="0"/>
                    <a:pt x="414" y="0"/>
                  </a:cubicBez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78" name="Freeform 239"/>
            <p:cNvSpPr>
              <a:spLocks/>
            </p:cNvSpPr>
            <p:nvPr/>
          </p:nvSpPr>
          <p:spPr bwMode="auto">
            <a:xfrm>
              <a:off x="1174532" y="-3176926"/>
              <a:ext cx="371475" cy="106363"/>
            </a:xfrm>
            <a:custGeom>
              <a:avLst/>
              <a:gdLst>
                <a:gd name="T0" fmla="*/ 499 w 501"/>
                <a:gd name="T1" fmla="*/ 81 h 143"/>
                <a:gd name="T2" fmla="*/ 326 w 501"/>
                <a:gd name="T3" fmla="*/ 0 h 143"/>
                <a:gd name="T4" fmla="*/ 150 w 501"/>
                <a:gd name="T5" fmla="*/ 76 h 143"/>
                <a:gd name="T6" fmla="*/ 143 w 501"/>
                <a:gd name="T7" fmla="*/ 82 h 143"/>
                <a:gd name="T8" fmla="*/ 86 w 501"/>
                <a:gd name="T9" fmla="*/ 107 h 143"/>
                <a:gd name="T10" fmla="*/ 29 w 501"/>
                <a:gd name="T11" fmla="*/ 79 h 143"/>
                <a:gd name="T12" fmla="*/ 5 w 501"/>
                <a:gd name="T13" fmla="*/ 79 h 143"/>
                <a:gd name="T14" fmla="*/ 0 w 501"/>
                <a:gd name="T15" fmla="*/ 92 h 143"/>
                <a:gd name="T16" fmla="*/ 5 w 501"/>
                <a:gd name="T17" fmla="*/ 105 h 143"/>
                <a:gd name="T18" fmla="*/ 86 w 501"/>
                <a:gd name="T19" fmla="*/ 143 h 143"/>
                <a:gd name="T20" fmla="*/ 168 w 501"/>
                <a:gd name="T21" fmla="*/ 109 h 143"/>
                <a:gd name="T22" fmla="*/ 171 w 501"/>
                <a:gd name="T23" fmla="*/ 105 h 143"/>
                <a:gd name="T24" fmla="*/ 175 w 501"/>
                <a:gd name="T25" fmla="*/ 102 h 143"/>
                <a:gd name="T26" fmla="*/ 326 w 501"/>
                <a:gd name="T27" fmla="*/ 36 h 143"/>
                <a:gd name="T28" fmla="*/ 471 w 501"/>
                <a:gd name="T29" fmla="*/ 107 h 143"/>
                <a:gd name="T30" fmla="*/ 496 w 501"/>
                <a:gd name="T31" fmla="*/ 107 h 143"/>
                <a:gd name="T32" fmla="*/ 501 w 501"/>
                <a:gd name="T33" fmla="*/ 94 h 143"/>
                <a:gd name="T34" fmla="*/ 499 w 501"/>
                <a:gd name="T35" fmla="*/ 8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1" h="143">
                  <a:moveTo>
                    <a:pt x="499" y="81"/>
                  </a:moveTo>
                  <a:cubicBezTo>
                    <a:pt x="453" y="30"/>
                    <a:pt x="390" y="0"/>
                    <a:pt x="326" y="0"/>
                  </a:cubicBezTo>
                  <a:cubicBezTo>
                    <a:pt x="262" y="0"/>
                    <a:pt x="201" y="25"/>
                    <a:pt x="150" y="76"/>
                  </a:cubicBezTo>
                  <a:lnTo>
                    <a:pt x="143" y="82"/>
                  </a:lnTo>
                  <a:cubicBezTo>
                    <a:pt x="128" y="97"/>
                    <a:pt x="109" y="107"/>
                    <a:pt x="86" y="107"/>
                  </a:cubicBezTo>
                  <a:cubicBezTo>
                    <a:pt x="62" y="107"/>
                    <a:pt x="48" y="96"/>
                    <a:pt x="29" y="79"/>
                  </a:cubicBezTo>
                  <a:cubicBezTo>
                    <a:pt x="21" y="71"/>
                    <a:pt x="10" y="71"/>
                    <a:pt x="5" y="79"/>
                  </a:cubicBezTo>
                  <a:cubicBezTo>
                    <a:pt x="1" y="82"/>
                    <a:pt x="0" y="87"/>
                    <a:pt x="0" y="92"/>
                  </a:cubicBezTo>
                  <a:cubicBezTo>
                    <a:pt x="0" y="97"/>
                    <a:pt x="3" y="102"/>
                    <a:pt x="5" y="105"/>
                  </a:cubicBezTo>
                  <a:cubicBezTo>
                    <a:pt x="28" y="130"/>
                    <a:pt x="56" y="143"/>
                    <a:pt x="86" y="143"/>
                  </a:cubicBezTo>
                  <a:cubicBezTo>
                    <a:pt x="118" y="143"/>
                    <a:pt x="145" y="133"/>
                    <a:pt x="168" y="109"/>
                  </a:cubicBezTo>
                  <a:lnTo>
                    <a:pt x="171" y="105"/>
                  </a:lnTo>
                  <a:cubicBezTo>
                    <a:pt x="171" y="105"/>
                    <a:pt x="175" y="105"/>
                    <a:pt x="175" y="102"/>
                  </a:cubicBezTo>
                  <a:cubicBezTo>
                    <a:pt x="214" y="59"/>
                    <a:pt x="270" y="36"/>
                    <a:pt x="326" y="36"/>
                  </a:cubicBezTo>
                  <a:cubicBezTo>
                    <a:pt x="384" y="36"/>
                    <a:pt x="435" y="64"/>
                    <a:pt x="471" y="107"/>
                  </a:cubicBezTo>
                  <a:cubicBezTo>
                    <a:pt x="480" y="115"/>
                    <a:pt x="491" y="115"/>
                    <a:pt x="496" y="107"/>
                  </a:cubicBezTo>
                  <a:cubicBezTo>
                    <a:pt x="499" y="104"/>
                    <a:pt x="501" y="99"/>
                    <a:pt x="501" y="94"/>
                  </a:cubicBezTo>
                  <a:cubicBezTo>
                    <a:pt x="501" y="89"/>
                    <a:pt x="501" y="86"/>
                    <a:pt x="499" y="81"/>
                  </a:cubicBez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sp>
        <p:nvSpPr>
          <p:cNvPr id="79" name="Rectangle 240"/>
          <p:cNvSpPr>
            <a:spLocks noChangeArrowheads="1"/>
          </p:cNvSpPr>
          <p:nvPr/>
        </p:nvSpPr>
        <p:spPr bwMode="auto">
          <a:xfrm>
            <a:off x="3205786" y="3784054"/>
            <a:ext cx="820738" cy="13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28320">
              <a:defRPr/>
            </a:pPr>
            <a:r>
              <a:rPr lang="en-US" altLang="en-US" sz="876" dirty="0">
                <a:solidFill>
                  <a:schemeClr val="bg1"/>
                </a:solidFill>
                <a:latin typeface="Segoe UI" panose="020B0502040204020203" pitchFamily="34" charset="0"/>
              </a:rPr>
              <a:t>Stream Analytics</a:t>
            </a:r>
            <a:endParaRPr lang="en-US" altLang="en-US" sz="1434" dirty="0">
              <a:solidFill>
                <a:schemeClr val="bg1"/>
              </a:solidFill>
            </a:endParaRPr>
          </a:p>
        </p:txBody>
      </p:sp>
      <p:sp>
        <p:nvSpPr>
          <p:cNvPr id="80" name="Line 241"/>
          <p:cNvSpPr>
            <a:spLocks noChangeShapeType="1"/>
          </p:cNvSpPr>
          <p:nvPr/>
        </p:nvSpPr>
        <p:spPr bwMode="auto">
          <a:xfrm>
            <a:off x="3884816" y="3580471"/>
            <a:ext cx="340147"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81" name="Freeform 242"/>
          <p:cNvSpPr>
            <a:spLocks/>
          </p:cNvSpPr>
          <p:nvPr/>
        </p:nvSpPr>
        <p:spPr bwMode="auto">
          <a:xfrm>
            <a:off x="4199674" y="3529891"/>
            <a:ext cx="102423" cy="101159"/>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0000"/>
            </a:solid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nvGrpSpPr>
          <p:cNvPr id="82" name="Group 81"/>
          <p:cNvGrpSpPr/>
          <p:nvPr/>
        </p:nvGrpSpPr>
        <p:grpSpPr>
          <a:xfrm>
            <a:off x="7047300" y="3390797"/>
            <a:ext cx="338883" cy="340148"/>
            <a:chOff x="5737007" y="-3299164"/>
            <a:chExt cx="425450" cy="427038"/>
          </a:xfrm>
          <a:solidFill>
            <a:schemeClr val="bg1"/>
          </a:solidFill>
        </p:grpSpPr>
        <p:sp>
          <p:nvSpPr>
            <p:cNvPr id="83" name="Freeform 248"/>
            <p:cNvSpPr>
              <a:spLocks noEditPoints="1"/>
            </p:cNvSpPr>
            <p:nvPr/>
          </p:nvSpPr>
          <p:spPr bwMode="auto">
            <a:xfrm>
              <a:off x="5737007" y="-3299164"/>
              <a:ext cx="425450" cy="427038"/>
            </a:xfrm>
            <a:custGeom>
              <a:avLst/>
              <a:gdLst>
                <a:gd name="T0" fmla="*/ 104 w 575"/>
                <a:gd name="T1" fmla="*/ 573 h 573"/>
                <a:gd name="T2" fmla="*/ 207 w 575"/>
                <a:gd name="T3" fmla="*/ 533 h 573"/>
                <a:gd name="T4" fmla="*/ 243 w 575"/>
                <a:gd name="T5" fmla="*/ 569 h 573"/>
                <a:gd name="T6" fmla="*/ 414 w 575"/>
                <a:gd name="T7" fmla="*/ 569 h 573"/>
                <a:gd name="T8" fmla="*/ 414 w 575"/>
                <a:gd name="T9" fmla="*/ 330 h 573"/>
                <a:gd name="T10" fmla="*/ 426 w 575"/>
                <a:gd name="T11" fmla="*/ 321 h 573"/>
                <a:gd name="T12" fmla="*/ 575 w 575"/>
                <a:gd name="T13" fmla="*/ 21 h 573"/>
                <a:gd name="T14" fmla="*/ 575 w 575"/>
                <a:gd name="T15" fmla="*/ 0 h 573"/>
                <a:gd name="T16" fmla="*/ 554 w 575"/>
                <a:gd name="T17" fmla="*/ 0 h 573"/>
                <a:gd name="T18" fmla="*/ 254 w 575"/>
                <a:gd name="T19" fmla="*/ 148 h 573"/>
                <a:gd name="T20" fmla="*/ 242 w 575"/>
                <a:gd name="T21" fmla="*/ 162 h 573"/>
                <a:gd name="T22" fmla="*/ 6 w 575"/>
                <a:gd name="T23" fmla="*/ 162 h 573"/>
                <a:gd name="T24" fmla="*/ 6 w 575"/>
                <a:gd name="T25" fmla="*/ 333 h 573"/>
                <a:gd name="T26" fmla="*/ 42 w 575"/>
                <a:gd name="T27" fmla="*/ 369 h 573"/>
                <a:gd name="T28" fmla="*/ 0 w 575"/>
                <a:gd name="T29" fmla="*/ 472 h 573"/>
                <a:gd name="T30" fmla="*/ 104 w 575"/>
                <a:gd name="T31" fmla="*/ 573 h 573"/>
                <a:gd name="T32" fmla="*/ 52 w 575"/>
                <a:gd name="T33" fmla="*/ 464 h 573"/>
                <a:gd name="T34" fmla="*/ 75 w 575"/>
                <a:gd name="T35" fmla="*/ 403 h 573"/>
                <a:gd name="T36" fmla="*/ 175 w 575"/>
                <a:gd name="T37" fmla="*/ 503 h 573"/>
                <a:gd name="T38" fmla="*/ 114 w 575"/>
                <a:gd name="T39" fmla="*/ 526 h 573"/>
                <a:gd name="T40" fmla="*/ 52 w 575"/>
                <a:gd name="T41" fmla="*/ 464 h 573"/>
                <a:gd name="T42" fmla="*/ 372 w 575"/>
                <a:gd name="T43" fmla="*/ 529 h 573"/>
                <a:gd name="T44" fmla="*/ 258 w 575"/>
                <a:gd name="T45" fmla="*/ 529 h 573"/>
                <a:gd name="T46" fmla="*/ 238 w 575"/>
                <a:gd name="T47" fmla="*/ 508 h 573"/>
                <a:gd name="T48" fmla="*/ 372 w 575"/>
                <a:gd name="T49" fmla="*/ 372 h 573"/>
                <a:gd name="T50" fmla="*/ 372 w 575"/>
                <a:gd name="T51" fmla="*/ 529 h 573"/>
                <a:gd name="T52" fmla="*/ 472 w 575"/>
                <a:gd name="T53" fmla="*/ 214 h 573"/>
                <a:gd name="T54" fmla="*/ 364 w 575"/>
                <a:gd name="T55" fmla="*/ 105 h 573"/>
                <a:gd name="T56" fmla="*/ 535 w 575"/>
                <a:gd name="T57" fmla="*/ 40 h 573"/>
                <a:gd name="T58" fmla="*/ 472 w 575"/>
                <a:gd name="T59" fmla="*/ 214 h 573"/>
                <a:gd name="T60" fmla="*/ 286 w 575"/>
                <a:gd name="T61" fmla="*/ 175 h 573"/>
                <a:gd name="T62" fmla="*/ 331 w 575"/>
                <a:gd name="T63" fmla="*/ 128 h 573"/>
                <a:gd name="T64" fmla="*/ 444 w 575"/>
                <a:gd name="T65" fmla="*/ 242 h 573"/>
                <a:gd name="T66" fmla="*/ 397 w 575"/>
                <a:gd name="T67" fmla="*/ 289 h 573"/>
                <a:gd name="T68" fmla="*/ 208 w 575"/>
                <a:gd name="T69" fmla="*/ 480 h 573"/>
                <a:gd name="T70" fmla="*/ 95 w 575"/>
                <a:gd name="T71" fmla="*/ 366 h 573"/>
                <a:gd name="T72" fmla="*/ 286 w 575"/>
                <a:gd name="T73" fmla="*/ 175 h 573"/>
                <a:gd name="T74" fmla="*/ 46 w 575"/>
                <a:gd name="T75" fmla="*/ 204 h 573"/>
                <a:gd name="T76" fmla="*/ 204 w 575"/>
                <a:gd name="T77" fmla="*/ 204 h 573"/>
                <a:gd name="T78" fmla="*/ 68 w 575"/>
                <a:gd name="T79" fmla="*/ 339 h 573"/>
                <a:gd name="T80" fmla="*/ 47 w 575"/>
                <a:gd name="T81" fmla="*/ 318 h 573"/>
                <a:gd name="T82" fmla="*/ 46 w 575"/>
                <a:gd name="T83" fmla="*/ 204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5" h="573">
                  <a:moveTo>
                    <a:pt x="104" y="573"/>
                  </a:moveTo>
                  <a:lnTo>
                    <a:pt x="207" y="533"/>
                  </a:lnTo>
                  <a:lnTo>
                    <a:pt x="243" y="569"/>
                  </a:lnTo>
                  <a:lnTo>
                    <a:pt x="414" y="569"/>
                  </a:lnTo>
                  <a:lnTo>
                    <a:pt x="414" y="330"/>
                  </a:lnTo>
                  <a:lnTo>
                    <a:pt x="426" y="321"/>
                  </a:lnTo>
                  <a:cubicBezTo>
                    <a:pt x="522" y="239"/>
                    <a:pt x="575" y="133"/>
                    <a:pt x="575" y="21"/>
                  </a:cubicBezTo>
                  <a:lnTo>
                    <a:pt x="575" y="0"/>
                  </a:lnTo>
                  <a:lnTo>
                    <a:pt x="554" y="0"/>
                  </a:lnTo>
                  <a:cubicBezTo>
                    <a:pt x="440" y="0"/>
                    <a:pt x="335" y="53"/>
                    <a:pt x="254" y="148"/>
                  </a:cubicBezTo>
                  <a:lnTo>
                    <a:pt x="242" y="162"/>
                  </a:lnTo>
                  <a:lnTo>
                    <a:pt x="6" y="162"/>
                  </a:lnTo>
                  <a:lnTo>
                    <a:pt x="6" y="333"/>
                  </a:lnTo>
                  <a:lnTo>
                    <a:pt x="42" y="369"/>
                  </a:lnTo>
                  <a:lnTo>
                    <a:pt x="0" y="472"/>
                  </a:lnTo>
                  <a:lnTo>
                    <a:pt x="104" y="573"/>
                  </a:lnTo>
                  <a:close/>
                  <a:moveTo>
                    <a:pt x="52" y="464"/>
                  </a:moveTo>
                  <a:lnTo>
                    <a:pt x="75" y="403"/>
                  </a:lnTo>
                  <a:lnTo>
                    <a:pt x="175" y="503"/>
                  </a:lnTo>
                  <a:lnTo>
                    <a:pt x="114" y="526"/>
                  </a:lnTo>
                  <a:lnTo>
                    <a:pt x="52" y="464"/>
                  </a:lnTo>
                  <a:close/>
                  <a:moveTo>
                    <a:pt x="372" y="529"/>
                  </a:moveTo>
                  <a:lnTo>
                    <a:pt x="258" y="529"/>
                  </a:lnTo>
                  <a:lnTo>
                    <a:pt x="238" y="508"/>
                  </a:lnTo>
                  <a:lnTo>
                    <a:pt x="372" y="372"/>
                  </a:lnTo>
                  <a:lnTo>
                    <a:pt x="372" y="529"/>
                  </a:lnTo>
                  <a:close/>
                  <a:moveTo>
                    <a:pt x="472" y="214"/>
                  </a:moveTo>
                  <a:lnTo>
                    <a:pt x="364" y="105"/>
                  </a:lnTo>
                  <a:cubicBezTo>
                    <a:pt x="414" y="67"/>
                    <a:pt x="474" y="44"/>
                    <a:pt x="535" y="40"/>
                  </a:cubicBezTo>
                  <a:cubicBezTo>
                    <a:pt x="531" y="103"/>
                    <a:pt x="508" y="161"/>
                    <a:pt x="472" y="214"/>
                  </a:cubicBezTo>
                  <a:close/>
                  <a:moveTo>
                    <a:pt x="286" y="175"/>
                  </a:moveTo>
                  <a:cubicBezTo>
                    <a:pt x="300" y="158"/>
                    <a:pt x="315" y="143"/>
                    <a:pt x="331" y="128"/>
                  </a:cubicBezTo>
                  <a:lnTo>
                    <a:pt x="444" y="242"/>
                  </a:lnTo>
                  <a:cubicBezTo>
                    <a:pt x="431" y="258"/>
                    <a:pt x="414" y="273"/>
                    <a:pt x="397" y="289"/>
                  </a:cubicBezTo>
                  <a:lnTo>
                    <a:pt x="208" y="480"/>
                  </a:lnTo>
                  <a:lnTo>
                    <a:pt x="95" y="366"/>
                  </a:lnTo>
                  <a:lnTo>
                    <a:pt x="286" y="175"/>
                  </a:lnTo>
                  <a:close/>
                  <a:moveTo>
                    <a:pt x="46" y="204"/>
                  </a:moveTo>
                  <a:lnTo>
                    <a:pt x="204" y="204"/>
                  </a:lnTo>
                  <a:lnTo>
                    <a:pt x="68" y="339"/>
                  </a:lnTo>
                  <a:lnTo>
                    <a:pt x="47" y="318"/>
                  </a:lnTo>
                  <a:cubicBezTo>
                    <a:pt x="46" y="316"/>
                    <a:pt x="46" y="204"/>
                    <a:pt x="46" y="204"/>
                  </a:cubicBez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84" name="Oval 249"/>
            <p:cNvSpPr>
              <a:spLocks noChangeArrowheads="1"/>
            </p:cNvSpPr>
            <p:nvPr/>
          </p:nvSpPr>
          <p:spPr bwMode="auto">
            <a:xfrm>
              <a:off x="5937032" y="-3132476"/>
              <a:ext cx="60325" cy="60325"/>
            </a:xfrm>
            <a:prstGeom prst="ellipse">
              <a:avLst/>
            </a:pr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sp>
        <p:nvSpPr>
          <p:cNvPr id="85" name="Rectangle 250"/>
          <p:cNvSpPr>
            <a:spLocks noChangeArrowheads="1"/>
          </p:cNvSpPr>
          <p:nvPr/>
        </p:nvSpPr>
        <p:spPr bwMode="auto">
          <a:xfrm>
            <a:off x="6918323" y="3742325"/>
            <a:ext cx="545021" cy="13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28320">
              <a:defRPr/>
            </a:pPr>
            <a:r>
              <a:rPr lang="en-US" altLang="en-US" sz="876">
                <a:solidFill>
                  <a:schemeClr val="bg1"/>
                </a:solidFill>
                <a:latin typeface="Segoe UI" panose="020B0502040204020203" pitchFamily="34" charset="0"/>
              </a:rPr>
              <a:t>Logic Apps</a:t>
            </a:r>
            <a:endParaRPr lang="en-US" altLang="en-US" sz="1434">
              <a:solidFill>
                <a:schemeClr val="bg1"/>
              </a:solidFill>
            </a:endParaRPr>
          </a:p>
        </p:txBody>
      </p:sp>
      <p:sp>
        <p:nvSpPr>
          <p:cNvPr id="86" name="Line 251"/>
          <p:cNvSpPr>
            <a:spLocks noChangeShapeType="1"/>
          </p:cNvSpPr>
          <p:nvPr/>
        </p:nvSpPr>
        <p:spPr bwMode="auto">
          <a:xfrm>
            <a:off x="5512212" y="3561504"/>
            <a:ext cx="1450367" cy="0"/>
          </a:xfrm>
          <a:prstGeom prst="line">
            <a:avLst/>
          </a:prstGeom>
          <a:noFill/>
          <a:ln w="23813"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87" name="Freeform 252"/>
          <p:cNvSpPr>
            <a:spLocks/>
          </p:cNvSpPr>
          <p:nvPr/>
        </p:nvSpPr>
        <p:spPr bwMode="auto">
          <a:xfrm>
            <a:off x="6937290" y="3510924"/>
            <a:ext cx="101159" cy="101159"/>
          </a:xfrm>
          <a:custGeom>
            <a:avLst/>
            <a:gdLst>
              <a:gd name="T0" fmla="*/ 172 w 172"/>
              <a:gd name="T1" fmla="*/ 86 h 171"/>
              <a:gd name="T2" fmla="*/ 0 w 172"/>
              <a:gd name="T3" fmla="*/ 171 h 171"/>
              <a:gd name="T4" fmla="*/ 0 w 172"/>
              <a:gd name="T5" fmla="*/ 0 h 171"/>
              <a:gd name="T6" fmla="*/ 172 w 172"/>
              <a:gd name="T7" fmla="*/ 86 h 171"/>
            </a:gdLst>
            <a:ahLst/>
            <a:cxnLst>
              <a:cxn ang="0">
                <a:pos x="T0" y="T1"/>
              </a:cxn>
              <a:cxn ang="0">
                <a:pos x="T2" y="T3"/>
              </a:cxn>
              <a:cxn ang="0">
                <a:pos x="T4" y="T5"/>
              </a:cxn>
              <a:cxn ang="0">
                <a:pos x="T6" y="T7"/>
              </a:cxn>
            </a:cxnLst>
            <a:rect l="0" t="0" r="r" b="b"/>
            <a:pathLst>
              <a:path w="172" h="171">
                <a:moveTo>
                  <a:pt x="172" y="86"/>
                </a:moveTo>
                <a:lnTo>
                  <a:pt x="0" y="171"/>
                </a:lnTo>
                <a:cubicBezTo>
                  <a:pt x="27" y="117"/>
                  <a:pt x="27" y="54"/>
                  <a:pt x="0" y="0"/>
                </a:cubicBezTo>
                <a:lnTo>
                  <a:pt x="172" y="86"/>
                </a:lnTo>
                <a:close/>
              </a:path>
            </a:pathLst>
          </a:custGeom>
          <a:solidFill>
            <a:srgbClr val="0070C0"/>
          </a:solidFill>
          <a:ln w="0">
            <a:solidFill>
              <a:srgbClr val="000000"/>
            </a:solid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nvGrpSpPr>
          <p:cNvPr id="88" name="Group 87"/>
          <p:cNvGrpSpPr/>
          <p:nvPr/>
        </p:nvGrpSpPr>
        <p:grpSpPr>
          <a:xfrm>
            <a:off x="5947197" y="4143169"/>
            <a:ext cx="381875" cy="386933"/>
            <a:chOff x="7646253" y="4979703"/>
            <a:chExt cx="479425" cy="485775"/>
          </a:xfrm>
          <a:solidFill>
            <a:schemeClr val="bg1"/>
          </a:solidFill>
        </p:grpSpPr>
        <p:sp>
          <p:nvSpPr>
            <p:cNvPr id="89" name="Freeform 253"/>
            <p:cNvSpPr>
              <a:spLocks/>
            </p:cNvSpPr>
            <p:nvPr/>
          </p:nvSpPr>
          <p:spPr bwMode="auto">
            <a:xfrm>
              <a:off x="7789128" y="5165440"/>
              <a:ext cx="85725" cy="152400"/>
            </a:xfrm>
            <a:custGeom>
              <a:avLst/>
              <a:gdLst>
                <a:gd name="T0" fmla="*/ 0 w 117"/>
                <a:gd name="T1" fmla="*/ 99 h 206"/>
                <a:gd name="T2" fmla="*/ 8 w 117"/>
                <a:gd name="T3" fmla="*/ 125 h 206"/>
                <a:gd name="T4" fmla="*/ 6 w 117"/>
                <a:gd name="T5" fmla="*/ 139 h 206"/>
                <a:gd name="T6" fmla="*/ 117 w 117"/>
                <a:gd name="T7" fmla="*/ 206 h 206"/>
                <a:gd name="T8" fmla="*/ 117 w 117"/>
                <a:gd name="T9" fmla="*/ 13 h 206"/>
                <a:gd name="T10" fmla="*/ 108 w 117"/>
                <a:gd name="T11" fmla="*/ 0 h 206"/>
                <a:gd name="T12" fmla="*/ 0 w 117"/>
                <a:gd name="T13" fmla="*/ 99 h 206"/>
              </a:gdLst>
              <a:ahLst/>
              <a:cxnLst>
                <a:cxn ang="0">
                  <a:pos x="T0" y="T1"/>
                </a:cxn>
                <a:cxn ang="0">
                  <a:pos x="T2" y="T3"/>
                </a:cxn>
                <a:cxn ang="0">
                  <a:pos x="T4" y="T5"/>
                </a:cxn>
                <a:cxn ang="0">
                  <a:pos x="T6" y="T7"/>
                </a:cxn>
                <a:cxn ang="0">
                  <a:pos x="T8" y="T9"/>
                </a:cxn>
                <a:cxn ang="0">
                  <a:pos x="T10" y="T11"/>
                </a:cxn>
                <a:cxn ang="0">
                  <a:pos x="T12" y="T13"/>
                </a:cxn>
              </a:cxnLst>
              <a:rect l="0" t="0" r="r" b="b"/>
              <a:pathLst>
                <a:path w="117" h="206">
                  <a:moveTo>
                    <a:pt x="0" y="99"/>
                  </a:moveTo>
                  <a:cubicBezTo>
                    <a:pt x="5" y="107"/>
                    <a:pt x="8" y="116"/>
                    <a:pt x="8" y="125"/>
                  </a:cubicBezTo>
                  <a:cubicBezTo>
                    <a:pt x="8" y="130"/>
                    <a:pt x="7" y="135"/>
                    <a:pt x="6" y="139"/>
                  </a:cubicBezTo>
                  <a:lnTo>
                    <a:pt x="117" y="206"/>
                  </a:lnTo>
                  <a:lnTo>
                    <a:pt x="117" y="13"/>
                  </a:lnTo>
                  <a:cubicBezTo>
                    <a:pt x="115" y="12"/>
                    <a:pt x="109" y="1"/>
                    <a:pt x="108" y="0"/>
                  </a:cubicBezTo>
                  <a:lnTo>
                    <a:pt x="0" y="99"/>
                  </a:ln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90" name="Freeform 254"/>
            <p:cNvSpPr>
              <a:spLocks/>
            </p:cNvSpPr>
            <p:nvPr/>
          </p:nvSpPr>
          <p:spPr bwMode="auto">
            <a:xfrm>
              <a:off x="7893903" y="5163853"/>
              <a:ext cx="82550" cy="153988"/>
            </a:xfrm>
            <a:custGeom>
              <a:avLst/>
              <a:gdLst>
                <a:gd name="T0" fmla="*/ 21 w 112"/>
                <a:gd name="T1" fmla="*/ 0 h 208"/>
                <a:gd name="T2" fmla="*/ 0 w 112"/>
                <a:gd name="T3" fmla="*/ 16 h 208"/>
                <a:gd name="T4" fmla="*/ 0 w 112"/>
                <a:gd name="T5" fmla="*/ 208 h 208"/>
                <a:gd name="T6" fmla="*/ 110 w 112"/>
                <a:gd name="T7" fmla="*/ 137 h 208"/>
                <a:gd name="T8" fmla="*/ 109 w 112"/>
                <a:gd name="T9" fmla="*/ 126 h 208"/>
                <a:gd name="T10" fmla="*/ 112 w 112"/>
                <a:gd name="T11" fmla="*/ 108 h 208"/>
                <a:gd name="T12" fmla="*/ 21 w 112"/>
                <a:gd name="T13" fmla="*/ 0 h 208"/>
              </a:gdLst>
              <a:ahLst/>
              <a:cxnLst>
                <a:cxn ang="0">
                  <a:pos x="T0" y="T1"/>
                </a:cxn>
                <a:cxn ang="0">
                  <a:pos x="T2" y="T3"/>
                </a:cxn>
                <a:cxn ang="0">
                  <a:pos x="T4" y="T5"/>
                </a:cxn>
                <a:cxn ang="0">
                  <a:pos x="T6" y="T7"/>
                </a:cxn>
                <a:cxn ang="0">
                  <a:pos x="T8" y="T9"/>
                </a:cxn>
                <a:cxn ang="0">
                  <a:pos x="T10" y="T11"/>
                </a:cxn>
                <a:cxn ang="0">
                  <a:pos x="T12" y="T13"/>
                </a:cxn>
              </a:cxnLst>
              <a:rect l="0" t="0" r="r" b="b"/>
              <a:pathLst>
                <a:path w="112" h="208">
                  <a:moveTo>
                    <a:pt x="21" y="0"/>
                  </a:moveTo>
                  <a:cubicBezTo>
                    <a:pt x="19" y="1"/>
                    <a:pt x="2" y="15"/>
                    <a:pt x="0" y="16"/>
                  </a:cubicBezTo>
                  <a:lnTo>
                    <a:pt x="0" y="208"/>
                  </a:lnTo>
                  <a:lnTo>
                    <a:pt x="110" y="137"/>
                  </a:lnTo>
                  <a:cubicBezTo>
                    <a:pt x="109" y="134"/>
                    <a:pt x="109" y="130"/>
                    <a:pt x="109" y="126"/>
                  </a:cubicBezTo>
                  <a:cubicBezTo>
                    <a:pt x="109" y="120"/>
                    <a:pt x="110" y="114"/>
                    <a:pt x="112" y="108"/>
                  </a:cubicBezTo>
                  <a:lnTo>
                    <a:pt x="21" y="0"/>
                  </a:ln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91" name="Freeform 255"/>
            <p:cNvSpPr>
              <a:spLocks noEditPoints="1"/>
            </p:cNvSpPr>
            <p:nvPr/>
          </p:nvSpPr>
          <p:spPr bwMode="auto">
            <a:xfrm>
              <a:off x="7646253" y="4979703"/>
              <a:ext cx="479425" cy="485775"/>
            </a:xfrm>
            <a:custGeom>
              <a:avLst/>
              <a:gdLst>
                <a:gd name="T0" fmla="*/ 493 w 645"/>
                <a:gd name="T1" fmla="*/ 426 h 653"/>
                <a:gd name="T2" fmla="*/ 456 w 645"/>
                <a:gd name="T3" fmla="*/ 410 h 653"/>
                <a:gd name="T4" fmla="*/ 367 w 645"/>
                <a:gd name="T5" fmla="*/ 473 h 653"/>
                <a:gd name="T6" fmla="*/ 376 w 645"/>
                <a:gd name="T7" fmla="*/ 502 h 653"/>
                <a:gd name="T8" fmla="*/ 324 w 645"/>
                <a:gd name="T9" fmla="*/ 553 h 653"/>
                <a:gd name="T10" fmla="*/ 272 w 645"/>
                <a:gd name="T11" fmla="*/ 502 h 653"/>
                <a:gd name="T12" fmla="*/ 285 w 645"/>
                <a:gd name="T13" fmla="*/ 468 h 653"/>
                <a:gd name="T14" fmla="*/ 182 w 645"/>
                <a:gd name="T15" fmla="*/ 413 h 653"/>
                <a:gd name="T16" fmla="*/ 147 w 645"/>
                <a:gd name="T17" fmla="*/ 427 h 653"/>
                <a:gd name="T18" fmla="*/ 95 w 645"/>
                <a:gd name="T19" fmla="*/ 375 h 653"/>
                <a:gd name="T20" fmla="*/ 147 w 645"/>
                <a:gd name="T21" fmla="*/ 323 h 653"/>
                <a:gd name="T22" fmla="*/ 171 w 645"/>
                <a:gd name="T23" fmla="*/ 330 h 653"/>
                <a:gd name="T24" fmla="*/ 279 w 645"/>
                <a:gd name="T25" fmla="*/ 230 h 653"/>
                <a:gd name="T26" fmla="*/ 267 w 645"/>
                <a:gd name="T27" fmla="*/ 196 h 653"/>
                <a:gd name="T28" fmla="*/ 324 w 645"/>
                <a:gd name="T29" fmla="*/ 140 h 653"/>
                <a:gd name="T30" fmla="*/ 381 w 645"/>
                <a:gd name="T31" fmla="*/ 196 h 653"/>
                <a:gd name="T32" fmla="*/ 372 w 645"/>
                <a:gd name="T33" fmla="*/ 226 h 653"/>
                <a:gd name="T34" fmla="*/ 462 w 645"/>
                <a:gd name="T35" fmla="*/ 333 h 653"/>
                <a:gd name="T36" fmla="*/ 493 w 645"/>
                <a:gd name="T37" fmla="*/ 323 h 653"/>
                <a:gd name="T38" fmla="*/ 545 w 645"/>
                <a:gd name="T39" fmla="*/ 374 h 653"/>
                <a:gd name="T40" fmla="*/ 493 w 645"/>
                <a:gd name="T41" fmla="*/ 426 h 653"/>
                <a:gd name="T42" fmla="*/ 325 w 645"/>
                <a:gd name="T43" fmla="*/ 6 h 653"/>
                <a:gd name="T44" fmla="*/ 325 w 645"/>
                <a:gd name="T45" fmla="*/ 1 h 653"/>
                <a:gd name="T46" fmla="*/ 323 w 645"/>
                <a:gd name="T47" fmla="*/ 4 h 653"/>
                <a:gd name="T48" fmla="*/ 319 w 645"/>
                <a:gd name="T49" fmla="*/ 0 h 653"/>
                <a:gd name="T50" fmla="*/ 319 w 645"/>
                <a:gd name="T51" fmla="*/ 8 h 653"/>
                <a:gd name="T52" fmla="*/ 0 w 645"/>
                <a:gd name="T53" fmla="*/ 387 h 653"/>
                <a:gd name="T54" fmla="*/ 321 w 645"/>
                <a:gd name="T55" fmla="*/ 649 h 653"/>
                <a:gd name="T56" fmla="*/ 321 w 645"/>
                <a:gd name="T57" fmla="*/ 653 h 653"/>
                <a:gd name="T58" fmla="*/ 645 w 645"/>
                <a:gd name="T59" fmla="*/ 389 h 653"/>
                <a:gd name="T60" fmla="*/ 325 w 645"/>
                <a:gd name="T61" fmla="*/ 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5" h="653">
                  <a:moveTo>
                    <a:pt x="493" y="426"/>
                  </a:moveTo>
                  <a:cubicBezTo>
                    <a:pt x="479" y="426"/>
                    <a:pt x="465" y="421"/>
                    <a:pt x="456" y="410"/>
                  </a:cubicBezTo>
                  <a:lnTo>
                    <a:pt x="367" y="473"/>
                  </a:lnTo>
                  <a:cubicBezTo>
                    <a:pt x="373" y="482"/>
                    <a:pt x="376" y="491"/>
                    <a:pt x="376" y="502"/>
                  </a:cubicBezTo>
                  <a:cubicBezTo>
                    <a:pt x="376" y="530"/>
                    <a:pt x="352" y="553"/>
                    <a:pt x="324" y="553"/>
                  </a:cubicBezTo>
                  <a:cubicBezTo>
                    <a:pt x="295" y="553"/>
                    <a:pt x="272" y="530"/>
                    <a:pt x="272" y="502"/>
                  </a:cubicBezTo>
                  <a:cubicBezTo>
                    <a:pt x="272" y="489"/>
                    <a:pt x="277" y="477"/>
                    <a:pt x="285" y="468"/>
                  </a:cubicBezTo>
                  <a:lnTo>
                    <a:pt x="182" y="413"/>
                  </a:lnTo>
                  <a:cubicBezTo>
                    <a:pt x="173" y="422"/>
                    <a:pt x="160" y="427"/>
                    <a:pt x="147" y="427"/>
                  </a:cubicBezTo>
                  <a:cubicBezTo>
                    <a:pt x="119" y="427"/>
                    <a:pt x="95" y="404"/>
                    <a:pt x="95" y="375"/>
                  </a:cubicBezTo>
                  <a:cubicBezTo>
                    <a:pt x="95" y="347"/>
                    <a:pt x="119" y="323"/>
                    <a:pt x="147" y="323"/>
                  </a:cubicBezTo>
                  <a:cubicBezTo>
                    <a:pt x="156" y="323"/>
                    <a:pt x="164" y="326"/>
                    <a:pt x="171" y="330"/>
                  </a:cubicBezTo>
                  <a:lnTo>
                    <a:pt x="279" y="230"/>
                  </a:lnTo>
                  <a:cubicBezTo>
                    <a:pt x="271" y="221"/>
                    <a:pt x="267" y="209"/>
                    <a:pt x="267" y="196"/>
                  </a:cubicBezTo>
                  <a:cubicBezTo>
                    <a:pt x="267" y="165"/>
                    <a:pt x="293" y="140"/>
                    <a:pt x="324" y="140"/>
                  </a:cubicBezTo>
                  <a:cubicBezTo>
                    <a:pt x="356" y="140"/>
                    <a:pt x="381" y="165"/>
                    <a:pt x="381" y="196"/>
                  </a:cubicBezTo>
                  <a:cubicBezTo>
                    <a:pt x="381" y="207"/>
                    <a:pt x="378" y="217"/>
                    <a:pt x="372" y="226"/>
                  </a:cubicBezTo>
                  <a:lnTo>
                    <a:pt x="462" y="333"/>
                  </a:lnTo>
                  <a:cubicBezTo>
                    <a:pt x="471" y="326"/>
                    <a:pt x="482" y="323"/>
                    <a:pt x="493" y="323"/>
                  </a:cubicBezTo>
                  <a:cubicBezTo>
                    <a:pt x="522" y="323"/>
                    <a:pt x="545" y="346"/>
                    <a:pt x="545" y="374"/>
                  </a:cubicBezTo>
                  <a:cubicBezTo>
                    <a:pt x="545" y="403"/>
                    <a:pt x="521" y="426"/>
                    <a:pt x="493" y="426"/>
                  </a:cubicBezTo>
                  <a:close/>
                  <a:moveTo>
                    <a:pt x="325" y="6"/>
                  </a:moveTo>
                  <a:lnTo>
                    <a:pt x="325" y="1"/>
                  </a:lnTo>
                  <a:lnTo>
                    <a:pt x="323" y="4"/>
                  </a:lnTo>
                  <a:lnTo>
                    <a:pt x="319" y="0"/>
                  </a:lnTo>
                  <a:lnTo>
                    <a:pt x="319" y="8"/>
                  </a:lnTo>
                  <a:lnTo>
                    <a:pt x="0" y="387"/>
                  </a:lnTo>
                  <a:lnTo>
                    <a:pt x="321" y="649"/>
                  </a:lnTo>
                  <a:lnTo>
                    <a:pt x="321" y="653"/>
                  </a:lnTo>
                  <a:lnTo>
                    <a:pt x="645" y="389"/>
                  </a:lnTo>
                  <a:lnTo>
                    <a:pt x="325" y="6"/>
                  </a:ln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sp>
        <p:nvSpPr>
          <p:cNvPr id="92" name="Rectangle 256"/>
          <p:cNvSpPr>
            <a:spLocks noChangeArrowheads="1"/>
          </p:cNvSpPr>
          <p:nvPr/>
        </p:nvSpPr>
        <p:spPr bwMode="auto">
          <a:xfrm>
            <a:off x="5999040" y="4576887"/>
            <a:ext cx="315792" cy="13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28320">
              <a:defRPr/>
            </a:pPr>
            <a:r>
              <a:rPr lang="en-US" altLang="en-US" sz="876">
                <a:solidFill>
                  <a:schemeClr val="bg1"/>
                </a:solidFill>
                <a:latin typeface="Segoe UI" panose="020B0502040204020203" pitchFamily="34" charset="0"/>
              </a:rPr>
              <a:t>Azure </a:t>
            </a:r>
            <a:endParaRPr lang="en-US" altLang="en-US" sz="1434">
              <a:solidFill>
                <a:schemeClr val="bg1"/>
              </a:solidFill>
            </a:endParaRPr>
          </a:p>
        </p:txBody>
      </p:sp>
      <p:sp>
        <p:nvSpPr>
          <p:cNvPr id="93" name="Rectangle 257"/>
          <p:cNvSpPr>
            <a:spLocks noChangeArrowheads="1"/>
          </p:cNvSpPr>
          <p:nvPr/>
        </p:nvSpPr>
        <p:spPr bwMode="auto">
          <a:xfrm>
            <a:off x="5746142" y="4714717"/>
            <a:ext cx="785471" cy="13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28320">
              <a:defRPr/>
            </a:pPr>
            <a:r>
              <a:rPr lang="en-US" altLang="en-US" sz="876">
                <a:solidFill>
                  <a:schemeClr val="bg1"/>
                </a:solidFill>
                <a:latin typeface="Segoe UI" panose="020B0502040204020203" pitchFamily="34" charset="0"/>
              </a:rPr>
              <a:t>Active Directory</a:t>
            </a:r>
            <a:endParaRPr lang="en-US" altLang="en-US" sz="1434">
              <a:solidFill>
                <a:schemeClr val="bg1"/>
              </a:solidFill>
            </a:endParaRPr>
          </a:p>
        </p:txBody>
      </p:sp>
      <p:sp>
        <p:nvSpPr>
          <p:cNvPr id="94" name="Rectangle 260"/>
          <p:cNvSpPr>
            <a:spLocks noChangeArrowheads="1"/>
          </p:cNvSpPr>
          <p:nvPr/>
        </p:nvSpPr>
        <p:spPr bwMode="auto">
          <a:xfrm>
            <a:off x="2576070" y="3797963"/>
            <a:ext cx="395942" cy="13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28320">
              <a:defRPr/>
            </a:pPr>
            <a:r>
              <a:rPr lang="en-US" altLang="en-US" sz="876" dirty="0">
                <a:solidFill>
                  <a:schemeClr val="bg1"/>
                </a:solidFill>
                <a:latin typeface="Segoe UI" panose="020B0502040204020203" pitchFamily="34" charset="0"/>
              </a:rPr>
              <a:t>IoT Hub</a:t>
            </a:r>
            <a:endParaRPr lang="en-US" altLang="en-US" sz="1434" dirty="0">
              <a:solidFill>
                <a:schemeClr val="bg1"/>
              </a:solidFill>
            </a:endParaRPr>
          </a:p>
        </p:txBody>
      </p:sp>
      <p:grpSp>
        <p:nvGrpSpPr>
          <p:cNvPr id="95" name="Group 94"/>
          <p:cNvGrpSpPr/>
          <p:nvPr/>
        </p:nvGrpSpPr>
        <p:grpSpPr>
          <a:xfrm>
            <a:off x="5117692" y="3381947"/>
            <a:ext cx="404636" cy="357851"/>
            <a:chOff x="3314482" y="-3310276"/>
            <a:chExt cx="508000" cy="449263"/>
          </a:xfrm>
          <a:solidFill>
            <a:schemeClr val="bg1"/>
          </a:solidFill>
        </p:grpSpPr>
        <p:sp>
          <p:nvSpPr>
            <p:cNvPr id="96" name="Freeform 261"/>
            <p:cNvSpPr>
              <a:spLocks noEditPoints="1"/>
            </p:cNvSpPr>
            <p:nvPr/>
          </p:nvSpPr>
          <p:spPr bwMode="auto">
            <a:xfrm>
              <a:off x="3314482" y="-3310276"/>
              <a:ext cx="508000" cy="449263"/>
            </a:xfrm>
            <a:custGeom>
              <a:avLst/>
              <a:gdLst>
                <a:gd name="T0" fmla="*/ 502 w 684"/>
                <a:gd name="T1" fmla="*/ 512 h 605"/>
                <a:gd name="T2" fmla="*/ 342 w 684"/>
                <a:gd name="T3" fmla="*/ 566 h 605"/>
                <a:gd name="T4" fmla="*/ 133 w 684"/>
                <a:gd name="T5" fmla="*/ 463 h 605"/>
                <a:gd name="T6" fmla="*/ 182 w 684"/>
                <a:gd name="T7" fmla="*/ 94 h 605"/>
                <a:gd name="T8" fmla="*/ 342 w 684"/>
                <a:gd name="T9" fmla="*/ 40 h 605"/>
                <a:gd name="T10" fmla="*/ 551 w 684"/>
                <a:gd name="T11" fmla="*/ 143 h 605"/>
                <a:gd name="T12" fmla="*/ 502 w 684"/>
                <a:gd name="T13" fmla="*/ 512 h 605"/>
                <a:gd name="T14" fmla="*/ 582 w 684"/>
                <a:gd name="T15" fmla="*/ 119 h 605"/>
                <a:gd name="T16" fmla="*/ 342 w 684"/>
                <a:gd name="T17" fmla="*/ 0 h 605"/>
                <a:gd name="T18" fmla="*/ 158 w 684"/>
                <a:gd name="T19" fmla="*/ 62 h 605"/>
                <a:gd name="T20" fmla="*/ 102 w 684"/>
                <a:gd name="T21" fmla="*/ 487 h 605"/>
                <a:gd name="T22" fmla="*/ 342 w 684"/>
                <a:gd name="T23" fmla="*/ 605 h 605"/>
                <a:gd name="T24" fmla="*/ 526 w 684"/>
                <a:gd name="T25" fmla="*/ 543 h 605"/>
                <a:gd name="T26" fmla="*/ 582 w 684"/>
                <a:gd name="T27" fmla="*/ 119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4" h="605">
                  <a:moveTo>
                    <a:pt x="502" y="512"/>
                  </a:moveTo>
                  <a:cubicBezTo>
                    <a:pt x="454" y="548"/>
                    <a:pt x="398" y="566"/>
                    <a:pt x="342" y="566"/>
                  </a:cubicBezTo>
                  <a:cubicBezTo>
                    <a:pt x="263" y="566"/>
                    <a:pt x="185" y="530"/>
                    <a:pt x="133" y="463"/>
                  </a:cubicBezTo>
                  <a:cubicBezTo>
                    <a:pt x="44" y="347"/>
                    <a:pt x="66" y="182"/>
                    <a:pt x="182" y="94"/>
                  </a:cubicBezTo>
                  <a:cubicBezTo>
                    <a:pt x="230" y="57"/>
                    <a:pt x="286" y="40"/>
                    <a:pt x="342" y="40"/>
                  </a:cubicBezTo>
                  <a:cubicBezTo>
                    <a:pt x="421" y="40"/>
                    <a:pt x="499" y="75"/>
                    <a:pt x="551" y="143"/>
                  </a:cubicBezTo>
                  <a:cubicBezTo>
                    <a:pt x="639" y="258"/>
                    <a:pt x="617" y="423"/>
                    <a:pt x="502" y="512"/>
                  </a:cubicBezTo>
                  <a:close/>
                  <a:moveTo>
                    <a:pt x="582" y="119"/>
                  </a:moveTo>
                  <a:cubicBezTo>
                    <a:pt x="523" y="41"/>
                    <a:pt x="433" y="0"/>
                    <a:pt x="342" y="0"/>
                  </a:cubicBezTo>
                  <a:cubicBezTo>
                    <a:pt x="278" y="0"/>
                    <a:pt x="213" y="20"/>
                    <a:pt x="158" y="62"/>
                  </a:cubicBezTo>
                  <a:cubicBezTo>
                    <a:pt x="25" y="164"/>
                    <a:pt x="0" y="354"/>
                    <a:pt x="102" y="487"/>
                  </a:cubicBezTo>
                  <a:cubicBezTo>
                    <a:pt x="161" y="565"/>
                    <a:pt x="251" y="605"/>
                    <a:pt x="342" y="605"/>
                  </a:cubicBezTo>
                  <a:cubicBezTo>
                    <a:pt x="406" y="605"/>
                    <a:pt x="471" y="585"/>
                    <a:pt x="526" y="543"/>
                  </a:cubicBezTo>
                  <a:cubicBezTo>
                    <a:pt x="658" y="441"/>
                    <a:pt x="684" y="251"/>
                    <a:pt x="582" y="119"/>
                  </a:cubicBezTo>
                  <a:close/>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97" name="Freeform 262"/>
            <p:cNvSpPr>
              <a:spLocks/>
            </p:cNvSpPr>
            <p:nvPr/>
          </p:nvSpPr>
          <p:spPr bwMode="auto">
            <a:xfrm>
              <a:off x="3408144" y="-3081676"/>
              <a:ext cx="58737" cy="149225"/>
            </a:xfrm>
            <a:custGeom>
              <a:avLst/>
              <a:gdLst>
                <a:gd name="T0" fmla="*/ 79 w 79"/>
                <a:gd name="T1" fmla="*/ 51 h 201"/>
                <a:gd name="T2" fmla="*/ 36 w 79"/>
                <a:gd name="T3" fmla="*/ 0 h 201"/>
                <a:gd name="T4" fmla="*/ 0 w 79"/>
                <a:gd name="T5" fmla="*/ 147 h 201"/>
                <a:gd name="T6" fmla="*/ 5 w 79"/>
                <a:gd name="T7" fmla="*/ 157 h 201"/>
                <a:gd name="T8" fmla="*/ 49 w 79"/>
                <a:gd name="T9" fmla="*/ 201 h 201"/>
                <a:gd name="T10" fmla="*/ 79 w 79"/>
                <a:gd name="T11" fmla="*/ 51 h 201"/>
              </a:gdLst>
              <a:ahLst/>
              <a:cxnLst>
                <a:cxn ang="0">
                  <a:pos x="T0" y="T1"/>
                </a:cxn>
                <a:cxn ang="0">
                  <a:pos x="T2" y="T3"/>
                </a:cxn>
                <a:cxn ang="0">
                  <a:pos x="T4" y="T5"/>
                </a:cxn>
                <a:cxn ang="0">
                  <a:pos x="T6" y="T7"/>
                </a:cxn>
                <a:cxn ang="0">
                  <a:pos x="T8" y="T9"/>
                </a:cxn>
                <a:cxn ang="0">
                  <a:pos x="T10" y="T11"/>
                </a:cxn>
              </a:cxnLst>
              <a:rect l="0" t="0" r="r" b="b"/>
              <a:pathLst>
                <a:path w="79" h="201">
                  <a:moveTo>
                    <a:pt x="79" y="51"/>
                  </a:moveTo>
                  <a:cubicBezTo>
                    <a:pt x="62" y="33"/>
                    <a:pt x="48" y="17"/>
                    <a:pt x="36" y="0"/>
                  </a:cubicBezTo>
                  <a:cubicBezTo>
                    <a:pt x="11" y="52"/>
                    <a:pt x="2" y="105"/>
                    <a:pt x="0" y="147"/>
                  </a:cubicBezTo>
                  <a:cubicBezTo>
                    <a:pt x="2" y="151"/>
                    <a:pt x="2" y="153"/>
                    <a:pt x="5" y="157"/>
                  </a:cubicBezTo>
                  <a:cubicBezTo>
                    <a:pt x="18" y="173"/>
                    <a:pt x="33" y="188"/>
                    <a:pt x="49" y="201"/>
                  </a:cubicBezTo>
                  <a:cubicBezTo>
                    <a:pt x="46" y="166"/>
                    <a:pt x="50" y="109"/>
                    <a:pt x="79" y="51"/>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98" name="Freeform 263"/>
            <p:cNvSpPr>
              <a:spLocks/>
            </p:cNvSpPr>
            <p:nvPr/>
          </p:nvSpPr>
          <p:spPr bwMode="auto">
            <a:xfrm>
              <a:off x="3454182" y="-3194389"/>
              <a:ext cx="119062" cy="119063"/>
            </a:xfrm>
            <a:custGeom>
              <a:avLst/>
              <a:gdLst>
                <a:gd name="T0" fmla="*/ 109 w 159"/>
                <a:gd name="T1" fmla="*/ 0 h 160"/>
                <a:gd name="T2" fmla="*/ 36 w 159"/>
                <a:gd name="T3" fmla="*/ 64 h 160"/>
                <a:gd name="T4" fmla="*/ 0 w 159"/>
                <a:gd name="T5" fmla="*/ 107 h 160"/>
                <a:gd name="T6" fmla="*/ 42 w 159"/>
                <a:gd name="T7" fmla="*/ 160 h 160"/>
                <a:gd name="T8" fmla="*/ 90 w 159"/>
                <a:gd name="T9" fmla="*/ 105 h 160"/>
                <a:gd name="T10" fmla="*/ 159 w 159"/>
                <a:gd name="T11" fmla="*/ 50 h 160"/>
                <a:gd name="T12" fmla="*/ 109 w 159"/>
                <a:gd name="T13" fmla="*/ 0 h 160"/>
              </a:gdLst>
              <a:ahLst/>
              <a:cxnLst>
                <a:cxn ang="0">
                  <a:pos x="T0" y="T1"/>
                </a:cxn>
                <a:cxn ang="0">
                  <a:pos x="T2" y="T3"/>
                </a:cxn>
                <a:cxn ang="0">
                  <a:pos x="T4" y="T5"/>
                </a:cxn>
                <a:cxn ang="0">
                  <a:pos x="T6" y="T7"/>
                </a:cxn>
                <a:cxn ang="0">
                  <a:pos x="T8" y="T9"/>
                </a:cxn>
                <a:cxn ang="0">
                  <a:pos x="T10" y="T11"/>
                </a:cxn>
                <a:cxn ang="0">
                  <a:pos x="T12" y="T13"/>
                </a:cxn>
              </a:cxnLst>
              <a:rect l="0" t="0" r="r" b="b"/>
              <a:pathLst>
                <a:path w="159" h="160">
                  <a:moveTo>
                    <a:pt x="109" y="0"/>
                  </a:moveTo>
                  <a:cubicBezTo>
                    <a:pt x="85" y="16"/>
                    <a:pt x="60" y="37"/>
                    <a:pt x="36" y="64"/>
                  </a:cubicBezTo>
                  <a:cubicBezTo>
                    <a:pt x="22" y="78"/>
                    <a:pt x="11" y="92"/>
                    <a:pt x="0" y="107"/>
                  </a:cubicBezTo>
                  <a:cubicBezTo>
                    <a:pt x="11" y="124"/>
                    <a:pt x="25" y="142"/>
                    <a:pt x="42" y="160"/>
                  </a:cubicBezTo>
                  <a:cubicBezTo>
                    <a:pt x="55" y="142"/>
                    <a:pt x="71" y="123"/>
                    <a:pt x="90" y="105"/>
                  </a:cubicBezTo>
                  <a:cubicBezTo>
                    <a:pt x="115" y="82"/>
                    <a:pt x="137" y="64"/>
                    <a:pt x="159" y="50"/>
                  </a:cubicBezTo>
                  <a:cubicBezTo>
                    <a:pt x="141" y="33"/>
                    <a:pt x="124" y="17"/>
                    <a:pt x="109" y="0"/>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99" name="Freeform 264"/>
            <p:cNvSpPr>
              <a:spLocks/>
            </p:cNvSpPr>
            <p:nvPr/>
          </p:nvSpPr>
          <p:spPr bwMode="auto">
            <a:xfrm>
              <a:off x="3562132" y="-3240426"/>
              <a:ext cx="158750" cy="66675"/>
            </a:xfrm>
            <a:custGeom>
              <a:avLst/>
              <a:gdLst>
                <a:gd name="T0" fmla="*/ 214 w 214"/>
                <a:gd name="T1" fmla="*/ 45 h 89"/>
                <a:gd name="T2" fmla="*/ 176 w 214"/>
                <a:gd name="T3" fmla="*/ 6 h 89"/>
                <a:gd name="T4" fmla="*/ 0 w 214"/>
                <a:gd name="T5" fmla="*/ 39 h 89"/>
                <a:gd name="T6" fmla="*/ 49 w 214"/>
                <a:gd name="T7" fmla="*/ 89 h 89"/>
                <a:gd name="T8" fmla="*/ 214 w 214"/>
                <a:gd name="T9" fmla="*/ 45 h 89"/>
              </a:gdLst>
              <a:ahLst/>
              <a:cxnLst>
                <a:cxn ang="0">
                  <a:pos x="T0" y="T1"/>
                </a:cxn>
                <a:cxn ang="0">
                  <a:pos x="T2" y="T3"/>
                </a:cxn>
                <a:cxn ang="0">
                  <a:pos x="T4" y="T5"/>
                </a:cxn>
                <a:cxn ang="0">
                  <a:pos x="T6" y="T7"/>
                </a:cxn>
                <a:cxn ang="0">
                  <a:pos x="T8" y="T9"/>
                </a:cxn>
              </a:cxnLst>
              <a:rect l="0" t="0" r="r" b="b"/>
              <a:pathLst>
                <a:path w="214" h="89">
                  <a:moveTo>
                    <a:pt x="214" y="45"/>
                  </a:moveTo>
                  <a:cubicBezTo>
                    <a:pt x="203" y="30"/>
                    <a:pt x="190" y="18"/>
                    <a:pt x="176" y="6"/>
                  </a:cubicBezTo>
                  <a:cubicBezTo>
                    <a:pt x="136" y="0"/>
                    <a:pt x="72" y="0"/>
                    <a:pt x="0" y="39"/>
                  </a:cubicBezTo>
                  <a:cubicBezTo>
                    <a:pt x="17" y="57"/>
                    <a:pt x="33" y="73"/>
                    <a:pt x="49" y="89"/>
                  </a:cubicBezTo>
                  <a:cubicBezTo>
                    <a:pt x="146" y="37"/>
                    <a:pt x="214" y="45"/>
                    <a:pt x="214" y="45"/>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00" name="Freeform 265"/>
            <p:cNvSpPr>
              <a:spLocks/>
            </p:cNvSpPr>
            <p:nvPr/>
          </p:nvSpPr>
          <p:spPr bwMode="auto">
            <a:xfrm>
              <a:off x="3401794" y="-3222964"/>
              <a:ext cx="52387" cy="141288"/>
            </a:xfrm>
            <a:custGeom>
              <a:avLst/>
              <a:gdLst>
                <a:gd name="T0" fmla="*/ 46 w 72"/>
                <a:gd name="T1" fmla="*/ 189 h 189"/>
                <a:gd name="T2" fmla="*/ 72 w 72"/>
                <a:gd name="T3" fmla="*/ 145 h 189"/>
                <a:gd name="T4" fmla="*/ 37 w 72"/>
                <a:gd name="T5" fmla="*/ 0 h 189"/>
                <a:gd name="T6" fmla="*/ 9 w 72"/>
                <a:gd name="T7" fmla="*/ 35 h 189"/>
                <a:gd name="T8" fmla="*/ 46 w 72"/>
                <a:gd name="T9" fmla="*/ 189 h 189"/>
              </a:gdLst>
              <a:ahLst/>
              <a:cxnLst>
                <a:cxn ang="0">
                  <a:pos x="T0" y="T1"/>
                </a:cxn>
                <a:cxn ang="0">
                  <a:pos x="T2" y="T3"/>
                </a:cxn>
                <a:cxn ang="0">
                  <a:pos x="T4" y="T5"/>
                </a:cxn>
                <a:cxn ang="0">
                  <a:pos x="T6" y="T7"/>
                </a:cxn>
                <a:cxn ang="0">
                  <a:pos x="T8" y="T9"/>
                </a:cxn>
              </a:cxnLst>
              <a:rect l="0" t="0" r="r" b="b"/>
              <a:pathLst>
                <a:path w="72" h="189">
                  <a:moveTo>
                    <a:pt x="46" y="189"/>
                  </a:moveTo>
                  <a:cubicBezTo>
                    <a:pt x="54" y="175"/>
                    <a:pt x="62" y="160"/>
                    <a:pt x="72" y="145"/>
                  </a:cubicBezTo>
                  <a:cubicBezTo>
                    <a:pt x="31" y="80"/>
                    <a:pt x="33" y="26"/>
                    <a:pt x="37" y="0"/>
                  </a:cubicBezTo>
                  <a:cubicBezTo>
                    <a:pt x="27" y="11"/>
                    <a:pt x="17" y="22"/>
                    <a:pt x="9" y="35"/>
                  </a:cubicBezTo>
                  <a:cubicBezTo>
                    <a:pt x="1" y="69"/>
                    <a:pt x="0" y="123"/>
                    <a:pt x="46" y="189"/>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01" name="Freeform 266"/>
            <p:cNvSpPr>
              <a:spLocks/>
            </p:cNvSpPr>
            <p:nvPr/>
          </p:nvSpPr>
          <p:spPr bwMode="auto">
            <a:xfrm>
              <a:off x="3466882" y="-3075326"/>
              <a:ext cx="263525" cy="131763"/>
            </a:xfrm>
            <a:custGeom>
              <a:avLst/>
              <a:gdLst>
                <a:gd name="T0" fmla="*/ 75 w 355"/>
                <a:gd name="T1" fmla="*/ 45 h 176"/>
                <a:gd name="T2" fmla="*/ 25 w 355"/>
                <a:gd name="T3" fmla="*/ 0 h 176"/>
                <a:gd name="T4" fmla="*/ 0 w 355"/>
                <a:gd name="T5" fmla="*/ 42 h 176"/>
                <a:gd name="T6" fmla="*/ 46 w 355"/>
                <a:gd name="T7" fmla="*/ 82 h 176"/>
                <a:gd name="T8" fmla="*/ 321 w 355"/>
                <a:gd name="T9" fmla="*/ 176 h 176"/>
                <a:gd name="T10" fmla="*/ 355 w 355"/>
                <a:gd name="T11" fmla="*/ 134 h 176"/>
                <a:gd name="T12" fmla="*/ 75 w 355"/>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355" h="176">
                  <a:moveTo>
                    <a:pt x="75" y="45"/>
                  </a:moveTo>
                  <a:cubicBezTo>
                    <a:pt x="56" y="30"/>
                    <a:pt x="39" y="15"/>
                    <a:pt x="25" y="0"/>
                  </a:cubicBezTo>
                  <a:cubicBezTo>
                    <a:pt x="15" y="14"/>
                    <a:pt x="7" y="28"/>
                    <a:pt x="0" y="42"/>
                  </a:cubicBezTo>
                  <a:cubicBezTo>
                    <a:pt x="13" y="55"/>
                    <a:pt x="28" y="68"/>
                    <a:pt x="46" y="82"/>
                  </a:cubicBezTo>
                  <a:cubicBezTo>
                    <a:pt x="154" y="168"/>
                    <a:pt x="261" y="176"/>
                    <a:pt x="321" y="176"/>
                  </a:cubicBezTo>
                  <a:cubicBezTo>
                    <a:pt x="325" y="176"/>
                    <a:pt x="344" y="150"/>
                    <a:pt x="355" y="134"/>
                  </a:cubicBezTo>
                  <a:cubicBezTo>
                    <a:pt x="328" y="140"/>
                    <a:pt x="213" y="155"/>
                    <a:pt x="75" y="45"/>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02" name="Freeform 267"/>
            <p:cNvSpPr>
              <a:spLocks/>
            </p:cNvSpPr>
            <p:nvPr/>
          </p:nvSpPr>
          <p:spPr bwMode="auto">
            <a:xfrm>
              <a:off x="3435132" y="-3115014"/>
              <a:ext cx="50800" cy="71438"/>
            </a:xfrm>
            <a:custGeom>
              <a:avLst/>
              <a:gdLst>
                <a:gd name="T0" fmla="*/ 0 w 68"/>
                <a:gd name="T1" fmla="*/ 44 h 95"/>
                <a:gd name="T2" fmla="*/ 43 w 68"/>
                <a:gd name="T3" fmla="*/ 95 h 95"/>
                <a:gd name="T4" fmla="*/ 68 w 68"/>
                <a:gd name="T5" fmla="*/ 53 h 95"/>
                <a:gd name="T6" fmla="*/ 26 w 68"/>
                <a:gd name="T7" fmla="*/ 0 h 95"/>
                <a:gd name="T8" fmla="*/ 0 w 68"/>
                <a:gd name="T9" fmla="*/ 44 h 95"/>
              </a:gdLst>
              <a:ahLst/>
              <a:cxnLst>
                <a:cxn ang="0">
                  <a:pos x="T0" y="T1"/>
                </a:cxn>
                <a:cxn ang="0">
                  <a:pos x="T2" y="T3"/>
                </a:cxn>
                <a:cxn ang="0">
                  <a:pos x="T4" y="T5"/>
                </a:cxn>
                <a:cxn ang="0">
                  <a:pos x="T6" y="T7"/>
                </a:cxn>
                <a:cxn ang="0">
                  <a:pos x="T8" y="T9"/>
                </a:cxn>
              </a:cxnLst>
              <a:rect l="0" t="0" r="r" b="b"/>
              <a:pathLst>
                <a:path w="68" h="95">
                  <a:moveTo>
                    <a:pt x="0" y="44"/>
                  </a:moveTo>
                  <a:cubicBezTo>
                    <a:pt x="12" y="61"/>
                    <a:pt x="26" y="77"/>
                    <a:pt x="43" y="95"/>
                  </a:cubicBezTo>
                  <a:cubicBezTo>
                    <a:pt x="50" y="81"/>
                    <a:pt x="58" y="67"/>
                    <a:pt x="68" y="53"/>
                  </a:cubicBezTo>
                  <a:cubicBezTo>
                    <a:pt x="51" y="35"/>
                    <a:pt x="37" y="17"/>
                    <a:pt x="26" y="0"/>
                  </a:cubicBezTo>
                  <a:cubicBezTo>
                    <a:pt x="16" y="15"/>
                    <a:pt x="8" y="30"/>
                    <a:pt x="0" y="44"/>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03" name="Freeform 268"/>
            <p:cNvSpPr>
              <a:spLocks/>
            </p:cNvSpPr>
            <p:nvPr/>
          </p:nvSpPr>
          <p:spPr bwMode="auto">
            <a:xfrm>
              <a:off x="3573244" y="-3173751"/>
              <a:ext cx="185737" cy="157163"/>
            </a:xfrm>
            <a:custGeom>
              <a:avLst/>
              <a:gdLst>
                <a:gd name="T0" fmla="*/ 0 w 251"/>
                <a:gd name="T1" fmla="*/ 23 h 211"/>
                <a:gd name="T2" fmla="*/ 244 w 251"/>
                <a:gd name="T3" fmla="*/ 211 h 211"/>
                <a:gd name="T4" fmla="*/ 251 w 251"/>
                <a:gd name="T5" fmla="*/ 188 h 211"/>
                <a:gd name="T6" fmla="*/ 36 w 251"/>
                <a:gd name="T7" fmla="*/ 0 h 211"/>
                <a:gd name="T8" fmla="*/ 0 w 251"/>
                <a:gd name="T9" fmla="*/ 23 h 211"/>
              </a:gdLst>
              <a:ahLst/>
              <a:cxnLst>
                <a:cxn ang="0">
                  <a:pos x="T0" y="T1"/>
                </a:cxn>
                <a:cxn ang="0">
                  <a:pos x="T2" y="T3"/>
                </a:cxn>
                <a:cxn ang="0">
                  <a:pos x="T4" y="T5"/>
                </a:cxn>
                <a:cxn ang="0">
                  <a:pos x="T6" y="T7"/>
                </a:cxn>
                <a:cxn ang="0">
                  <a:pos x="T8" y="T9"/>
                </a:cxn>
              </a:cxnLst>
              <a:rect l="0" t="0" r="r" b="b"/>
              <a:pathLst>
                <a:path w="251" h="211">
                  <a:moveTo>
                    <a:pt x="0" y="23"/>
                  </a:moveTo>
                  <a:cubicBezTo>
                    <a:pt x="98" y="113"/>
                    <a:pt x="215" y="191"/>
                    <a:pt x="244" y="211"/>
                  </a:cubicBezTo>
                  <a:cubicBezTo>
                    <a:pt x="247" y="203"/>
                    <a:pt x="249" y="196"/>
                    <a:pt x="251" y="188"/>
                  </a:cubicBezTo>
                  <a:cubicBezTo>
                    <a:pt x="220" y="165"/>
                    <a:pt x="136" y="100"/>
                    <a:pt x="36" y="0"/>
                  </a:cubicBezTo>
                  <a:cubicBezTo>
                    <a:pt x="24" y="6"/>
                    <a:pt x="12" y="14"/>
                    <a:pt x="0" y="23"/>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04" name="Freeform 269"/>
            <p:cNvSpPr>
              <a:spLocks/>
            </p:cNvSpPr>
            <p:nvPr/>
          </p:nvSpPr>
          <p:spPr bwMode="auto">
            <a:xfrm>
              <a:off x="3482757" y="-3272176"/>
              <a:ext cx="79375" cy="77788"/>
            </a:xfrm>
            <a:custGeom>
              <a:avLst/>
              <a:gdLst>
                <a:gd name="T0" fmla="*/ 108 w 108"/>
                <a:gd name="T1" fmla="*/ 81 h 104"/>
                <a:gd name="T2" fmla="*/ 34 w 108"/>
                <a:gd name="T3" fmla="*/ 0 h 104"/>
                <a:gd name="T4" fmla="*/ 0 w 108"/>
                <a:gd name="T5" fmla="*/ 14 h 104"/>
                <a:gd name="T6" fmla="*/ 71 w 108"/>
                <a:gd name="T7" fmla="*/ 104 h 104"/>
                <a:gd name="T8" fmla="*/ 108 w 108"/>
                <a:gd name="T9" fmla="*/ 81 h 104"/>
              </a:gdLst>
              <a:ahLst/>
              <a:cxnLst>
                <a:cxn ang="0">
                  <a:pos x="T0" y="T1"/>
                </a:cxn>
                <a:cxn ang="0">
                  <a:pos x="T2" y="T3"/>
                </a:cxn>
                <a:cxn ang="0">
                  <a:pos x="T4" y="T5"/>
                </a:cxn>
                <a:cxn ang="0">
                  <a:pos x="T6" y="T7"/>
                </a:cxn>
                <a:cxn ang="0">
                  <a:pos x="T8" y="T9"/>
                </a:cxn>
              </a:cxnLst>
              <a:rect l="0" t="0" r="r" b="b"/>
              <a:pathLst>
                <a:path w="108" h="104">
                  <a:moveTo>
                    <a:pt x="108" y="81"/>
                  </a:moveTo>
                  <a:cubicBezTo>
                    <a:pt x="84" y="56"/>
                    <a:pt x="59" y="29"/>
                    <a:pt x="34" y="0"/>
                  </a:cubicBezTo>
                  <a:cubicBezTo>
                    <a:pt x="22" y="3"/>
                    <a:pt x="11" y="8"/>
                    <a:pt x="0" y="14"/>
                  </a:cubicBezTo>
                  <a:cubicBezTo>
                    <a:pt x="18" y="44"/>
                    <a:pt x="43" y="74"/>
                    <a:pt x="71" y="104"/>
                  </a:cubicBezTo>
                  <a:cubicBezTo>
                    <a:pt x="83" y="95"/>
                    <a:pt x="96" y="87"/>
                    <a:pt x="108" y="81"/>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05" name="Freeform 270"/>
            <p:cNvSpPr>
              <a:spLocks/>
            </p:cNvSpPr>
            <p:nvPr/>
          </p:nvSpPr>
          <p:spPr bwMode="auto">
            <a:xfrm>
              <a:off x="3533557" y="-3211851"/>
              <a:ext cx="66675" cy="55563"/>
            </a:xfrm>
            <a:custGeom>
              <a:avLst/>
              <a:gdLst>
                <a:gd name="T0" fmla="*/ 41 w 90"/>
                <a:gd name="T1" fmla="*/ 0 h 76"/>
                <a:gd name="T2" fmla="*/ 0 w 90"/>
                <a:gd name="T3" fmla="*/ 25 h 76"/>
                <a:gd name="T4" fmla="*/ 49 w 90"/>
                <a:gd name="T5" fmla="*/ 76 h 76"/>
                <a:gd name="T6" fmla="*/ 90 w 90"/>
                <a:gd name="T7" fmla="*/ 50 h 76"/>
                <a:gd name="T8" fmla="*/ 41 w 90"/>
                <a:gd name="T9" fmla="*/ 0 h 76"/>
              </a:gdLst>
              <a:ahLst/>
              <a:cxnLst>
                <a:cxn ang="0">
                  <a:pos x="T0" y="T1"/>
                </a:cxn>
                <a:cxn ang="0">
                  <a:pos x="T2" y="T3"/>
                </a:cxn>
                <a:cxn ang="0">
                  <a:pos x="T4" y="T5"/>
                </a:cxn>
                <a:cxn ang="0">
                  <a:pos x="T6" y="T7"/>
                </a:cxn>
                <a:cxn ang="0">
                  <a:pos x="T8" y="T9"/>
                </a:cxn>
              </a:cxnLst>
              <a:rect l="0" t="0" r="r" b="b"/>
              <a:pathLst>
                <a:path w="90" h="76">
                  <a:moveTo>
                    <a:pt x="41" y="0"/>
                  </a:moveTo>
                  <a:cubicBezTo>
                    <a:pt x="28" y="7"/>
                    <a:pt x="12" y="16"/>
                    <a:pt x="0" y="25"/>
                  </a:cubicBezTo>
                  <a:cubicBezTo>
                    <a:pt x="15" y="42"/>
                    <a:pt x="31" y="59"/>
                    <a:pt x="49" y="76"/>
                  </a:cubicBezTo>
                  <a:cubicBezTo>
                    <a:pt x="62" y="67"/>
                    <a:pt x="78" y="57"/>
                    <a:pt x="90" y="50"/>
                  </a:cubicBezTo>
                  <a:cubicBezTo>
                    <a:pt x="74" y="35"/>
                    <a:pt x="57" y="18"/>
                    <a:pt x="41" y="0"/>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06" name="Freeform 271"/>
            <p:cNvSpPr>
              <a:spLocks/>
            </p:cNvSpPr>
            <p:nvPr/>
          </p:nvSpPr>
          <p:spPr bwMode="auto">
            <a:xfrm>
              <a:off x="3533557" y="-3213439"/>
              <a:ext cx="66675" cy="58738"/>
            </a:xfrm>
            <a:custGeom>
              <a:avLst/>
              <a:gdLst>
                <a:gd name="T0" fmla="*/ 36 w 90"/>
                <a:gd name="T1" fmla="*/ 0 h 79"/>
                <a:gd name="T2" fmla="*/ 0 w 90"/>
                <a:gd name="T3" fmla="*/ 24 h 79"/>
                <a:gd name="T4" fmla="*/ 55 w 90"/>
                <a:gd name="T5" fmla="*/ 79 h 79"/>
                <a:gd name="T6" fmla="*/ 90 w 90"/>
                <a:gd name="T7" fmla="*/ 55 h 79"/>
                <a:gd name="T8" fmla="*/ 36 w 90"/>
                <a:gd name="T9" fmla="*/ 0 h 79"/>
              </a:gdLst>
              <a:ahLst/>
              <a:cxnLst>
                <a:cxn ang="0">
                  <a:pos x="T0" y="T1"/>
                </a:cxn>
                <a:cxn ang="0">
                  <a:pos x="T2" y="T3"/>
                </a:cxn>
                <a:cxn ang="0">
                  <a:pos x="T4" y="T5"/>
                </a:cxn>
                <a:cxn ang="0">
                  <a:pos x="T6" y="T7"/>
                </a:cxn>
                <a:cxn ang="0">
                  <a:pos x="T8" y="T9"/>
                </a:cxn>
              </a:cxnLst>
              <a:rect l="0" t="0" r="r" b="b"/>
              <a:pathLst>
                <a:path w="90" h="79">
                  <a:moveTo>
                    <a:pt x="36" y="0"/>
                  </a:moveTo>
                  <a:cubicBezTo>
                    <a:pt x="24" y="6"/>
                    <a:pt x="12" y="15"/>
                    <a:pt x="0" y="24"/>
                  </a:cubicBezTo>
                  <a:cubicBezTo>
                    <a:pt x="15" y="41"/>
                    <a:pt x="38" y="62"/>
                    <a:pt x="55" y="79"/>
                  </a:cubicBezTo>
                  <a:cubicBezTo>
                    <a:pt x="68" y="70"/>
                    <a:pt x="78" y="61"/>
                    <a:pt x="90" y="55"/>
                  </a:cubicBezTo>
                  <a:cubicBezTo>
                    <a:pt x="74" y="39"/>
                    <a:pt x="53" y="18"/>
                    <a:pt x="36" y="0"/>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07" name="Freeform 272"/>
            <p:cNvSpPr>
              <a:spLocks/>
            </p:cNvSpPr>
            <p:nvPr/>
          </p:nvSpPr>
          <p:spPr bwMode="auto">
            <a:xfrm>
              <a:off x="3638332" y="-3122951"/>
              <a:ext cx="93662" cy="93663"/>
            </a:xfrm>
            <a:custGeom>
              <a:avLst/>
              <a:gdLst>
                <a:gd name="T0" fmla="*/ 29 w 127"/>
                <a:gd name="T1" fmla="*/ 19 h 127"/>
                <a:gd name="T2" fmla="*/ 18 w 127"/>
                <a:gd name="T3" fmla="*/ 98 h 127"/>
                <a:gd name="T4" fmla="*/ 98 w 127"/>
                <a:gd name="T5" fmla="*/ 108 h 127"/>
                <a:gd name="T6" fmla="*/ 108 w 127"/>
                <a:gd name="T7" fmla="*/ 29 h 127"/>
                <a:gd name="T8" fmla="*/ 29 w 127"/>
                <a:gd name="T9" fmla="*/ 19 h 127"/>
              </a:gdLst>
              <a:ahLst/>
              <a:cxnLst>
                <a:cxn ang="0">
                  <a:pos x="T0" y="T1"/>
                </a:cxn>
                <a:cxn ang="0">
                  <a:pos x="T2" y="T3"/>
                </a:cxn>
                <a:cxn ang="0">
                  <a:pos x="T4" y="T5"/>
                </a:cxn>
                <a:cxn ang="0">
                  <a:pos x="T6" y="T7"/>
                </a:cxn>
                <a:cxn ang="0">
                  <a:pos x="T8" y="T9"/>
                </a:cxn>
              </a:cxnLst>
              <a:rect l="0" t="0" r="r" b="b"/>
              <a:pathLst>
                <a:path w="127" h="127">
                  <a:moveTo>
                    <a:pt x="29" y="19"/>
                  </a:moveTo>
                  <a:cubicBezTo>
                    <a:pt x="4" y="38"/>
                    <a:pt x="0" y="73"/>
                    <a:pt x="18" y="98"/>
                  </a:cubicBezTo>
                  <a:cubicBezTo>
                    <a:pt x="38" y="123"/>
                    <a:pt x="73" y="127"/>
                    <a:pt x="98" y="108"/>
                  </a:cubicBezTo>
                  <a:cubicBezTo>
                    <a:pt x="123" y="90"/>
                    <a:pt x="127" y="54"/>
                    <a:pt x="108" y="29"/>
                  </a:cubicBezTo>
                  <a:cubicBezTo>
                    <a:pt x="89" y="5"/>
                    <a:pt x="54" y="0"/>
                    <a:pt x="29" y="19"/>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08" name="Freeform 273"/>
            <p:cNvSpPr>
              <a:spLocks/>
            </p:cNvSpPr>
            <p:nvPr/>
          </p:nvSpPr>
          <p:spPr bwMode="auto">
            <a:xfrm>
              <a:off x="3552607" y="-3018176"/>
              <a:ext cx="87312" cy="87313"/>
            </a:xfrm>
            <a:custGeom>
              <a:avLst/>
              <a:gdLst>
                <a:gd name="T0" fmla="*/ 27 w 118"/>
                <a:gd name="T1" fmla="*/ 18 h 118"/>
                <a:gd name="T2" fmla="*/ 18 w 118"/>
                <a:gd name="T3" fmla="*/ 91 h 118"/>
                <a:gd name="T4" fmla="*/ 91 w 118"/>
                <a:gd name="T5" fmla="*/ 101 h 118"/>
                <a:gd name="T6" fmla="*/ 101 w 118"/>
                <a:gd name="T7" fmla="*/ 28 h 118"/>
                <a:gd name="T8" fmla="*/ 27 w 118"/>
                <a:gd name="T9" fmla="*/ 18 h 118"/>
              </a:gdLst>
              <a:ahLst/>
              <a:cxnLst>
                <a:cxn ang="0">
                  <a:pos x="T0" y="T1"/>
                </a:cxn>
                <a:cxn ang="0">
                  <a:pos x="T2" y="T3"/>
                </a:cxn>
                <a:cxn ang="0">
                  <a:pos x="T4" y="T5"/>
                </a:cxn>
                <a:cxn ang="0">
                  <a:pos x="T6" y="T7"/>
                </a:cxn>
                <a:cxn ang="0">
                  <a:pos x="T8" y="T9"/>
                </a:cxn>
              </a:cxnLst>
              <a:rect l="0" t="0" r="r" b="b"/>
              <a:pathLst>
                <a:path w="118" h="118">
                  <a:moveTo>
                    <a:pt x="27" y="18"/>
                  </a:moveTo>
                  <a:cubicBezTo>
                    <a:pt x="5" y="35"/>
                    <a:pt x="0" y="68"/>
                    <a:pt x="18" y="91"/>
                  </a:cubicBezTo>
                  <a:cubicBezTo>
                    <a:pt x="35" y="114"/>
                    <a:pt x="68" y="118"/>
                    <a:pt x="91" y="101"/>
                  </a:cubicBezTo>
                  <a:cubicBezTo>
                    <a:pt x="114" y="83"/>
                    <a:pt x="118" y="51"/>
                    <a:pt x="101" y="28"/>
                  </a:cubicBezTo>
                  <a:cubicBezTo>
                    <a:pt x="83" y="5"/>
                    <a:pt x="50" y="0"/>
                    <a:pt x="27" y="18"/>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09" name="Freeform 274"/>
            <p:cNvSpPr>
              <a:spLocks/>
            </p:cNvSpPr>
            <p:nvPr/>
          </p:nvSpPr>
          <p:spPr bwMode="auto">
            <a:xfrm>
              <a:off x="3395444" y="-3148351"/>
              <a:ext cx="133350" cy="133350"/>
            </a:xfrm>
            <a:custGeom>
              <a:avLst/>
              <a:gdLst>
                <a:gd name="T0" fmla="*/ 41 w 179"/>
                <a:gd name="T1" fmla="*/ 27 h 180"/>
                <a:gd name="T2" fmla="*/ 26 w 179"/>
                <a:gd name="T3" fmla="*/ 138 h 180"/>
                <a:gd name="T4" fmla="*/ 138 w 179"/>
                <a:gd name="T5" fmla="*/ 153 h 180"/>
                <a:gd name="T6" fmla="*/ 153 w 179"/>
                <a:gd name="T7" fmla="*/ 41 h 180"/>
                <a:gd name="T8" fmla="*/ 41 w 179"/>
                <a:gd name="T9" fmla="*/ 27 h 180"/>
              </a:gdLst>
              <a:ahLst/>
              <a:cxnLst>
                <a:cxn ang="0">
                  <a:pos x="T0" y="T1"/>
                </a:cxn>
                <a:cxn ang="0">
                  <a:pos x="T2" y="T3"/>
                </a:cxn>
                <a:cxn ang="0">
                  <a:pos x="T4" y="T5"/>
                </a:cxn>
                <a:cxn ang="0">
                  <a:pos x="T6" y="T7"/>
                </a:cxn>
                <a:cxn ang="0">
                  <a:pos x="T8" y="T9"/>
                </a:cxn>
              </a:cxnLst>
              <a:rect l="0" t="0" r="r" b="b"/>
              <a:pathLst>
                <a:path w="179" h="180">
                  <a:moveTo>
                    <a:pt x="41" y="27"/>
                  </a:moveTo>
                  <a:cubicBezTo>
                    <a:pt x="6" y="54"/>
                    <a:pt x="0" y="103"/>
                    <a:pt x="26" y="138"/>
                  </a:cubicBezTo>
                  <a:cubicBezTo>
                    <a:pt x="53" y="173"/>
                    <a:pt x="103" y="180"/>
                    <a:pt x="138" y="153"/>
                  </a:cubicBezTo>
                  <a:cubicBezTo>
                    <a:pt x="173" y="126"/>
                    <a:pt x="179" y="77"/>
                    <a:pt x="153" y="41"/>
                  </a:cubicBezTo>
                  <a:cubicBezTo>
                    <a:pt x="126" y="7"/>
                    <a:pt x="76" y="0"/>
                    <a:pt x="41" y="27"/>
                  </a:cubicBezTo>
                </a:path>
              </a:pathLst>
            </a:custGeom>
            <a:grpFill/>
            <a:ln w="0">
              <a:no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sp>
        <p:nvSpPr>
          <p:cNvPr id="110" name="Rectangle 275"/>
          <p:cNvSpPr>
            <a:spLocks noChangeArrowheads="1"/>
          </p:cNvSpPr>
          <p:nvPr/>
        </p:nvSpPr>
        <p:spPr bwMode="auto">
          <a:xfrm>
            <a:off x="5082286" y="3749912"/>
            <a:ext cx="479298" cy="13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28320">
              <a:defRPr/>
            </a:pPr>
            <a:r>
              <a:rPr lang="en-US" altLang="en-US" sz="876" dirty="0">
                <a:solidFill>
                  <a:schemeClr val="bg1"/>
                </a:solidFill>
                <a:latin typeface="Segoe UI" panose="020B0502040204020203" pitchFamily="34" charset="0"/>
              </a:rPr>
              <a:t>Web Jobs</a:t>
            </a:r>
            <a:endParaRPr lang="en-US" altLang="en-US" sz="1434" dirty="0">
              <a:solidFill>
                <a:schemeClr val="bg1"/>
              </a:solidFill>
            </a:endParaRPr>
          </a:p>
        </p:txBody>
      </p:sp>
      <p:sp>
        <p:nvSpPr>
          <p:cNvPr id="111" name="Rectangle 287"/>
          <p:cNvSpPr>
            <a:spLocks noChangeArrowheads="1"/>
          </p:cNvSpPr>
          <p:nvPr/>
        </p:nvSpPr>
        <p:spPr bwMode="auto">
          <a:xfrm>
            <a:off x="6774971" y="2528321"/>
            <a:ext cx="432811" cy="13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728320">
              <a:defRPr/>
            </a:pPr>
            <a:r>
              <a:rPr lang="en-US" altLang="en-US" sz="876" dirty="0">
                <a:solidFill>
                  <a:schemeClr val="bg1"/>
                </a:solidFill>
                <a:latin typeface="Segoe UI" panose="020B0502040204020203" pitchFamily="34" charset="0"/>
              </a:rPr>
              <a:t>Power BI</a:t>
            </a:r>
            <a:endParaRPr lang="en-US" altLang="en-US" sz="1434" dirty="0">
              <a:solidFill>
                <a:schemeClr val="bg1"/>
              </a:solidFill>
            </a:endParaRPr>
          </a:p>
        </p:txBody>
      </p:sp>
      <p:sp>
        <p:nvSpPr>
          <p:cNvPr id="112" name="Rectangle 111"/>
          <p:cNvSpPr/>
          <p:nvPr>
            <p:custDataLst>
              <p:tags r:id="rId1"/>
            </p:custDataLst>
          </p:nvPr>
        </p:nvSpPr>
        <p:spPr bwMode="auto">
          <a:xfrm>
            <a:off x="6778907" y="2070618"/>
            <a:ext cx="424976" cy="424976"/>
          </a:xfrm>
          <a:prstGeom prst="rect">
            <a:avLst/>
          </a:pr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54626" tIns="36417" rIns="54626" bIns="36417" numCol="1" rtlCol="0" anchor="b" anchorCtr="0" compatLnSpc="1">
            <a:prstTxWarp prst="textNoShape">
              <a:avLst/>
            </a:prstTxWarp>
          </a:bodyPr>
          <a:lstStyle/>
          <a:p>
            <a:pPr defTabSz="742714" fontAlgn="base">
              <a:spcBef>
                <a:spcPct val="0"/>
              </a:spcBef>
              <a:spcAft>
                <a:spcPct val="0"/>
              </a:spcAft>
              <a:defRPr/>
            </a:pPr>
            <a:endParaRPr lang="en-US" sz="1195" dirty="0">
              <a:solidFill>
                <a:schemeClr val="bg1"/>
              </a:solidFill>
              <a:latin typeface="Segoe UI"/>
            </a:endParaRPr>
          </a:p>
        </p:txBody>
      </p:sp>
      <p:grpSp>
        <p:nvGrpSpPr>
          <p:cNvPr id="113" name="Group 112"/>
          <p:cNvGrpSpPr/>
          <p:nvPr/>
        </p:nvGrpSpPr>
        <p:grpSpPr>
          <a:xfrm>
            <a:off x="6884200" y="2180038"/>
            <a:ext cx="214391" cy="223273"/>
            <a:chOff x="11472827" y="4545788"/>
            <a:chExt cx="280728" cy="284825"/>
          </a:xfrm>
        </p:grpSpPr>
        <p:sp>
          <p:nvSpPr>
            <p:cNvPr id="114" name="Rounded Rectangle 113"/>
            <p:cNvSpPr/>
            <p:nvPr/>
          </p:nvSpPr>
          <p:spPr bwMode="auto">
            <a:xfrm>
              <a:off x="11472827" y="4699141"/>
              <a:ext cx="35603" cy="80649"/>
            </a:xfrm>
            <a:prstGeom prst="roundRect">
              <a:avLst>
                <a:gd name="adj" fmla="val 50000"/>
              </a:avLst>
            </a:prstGeom>
            <a:solidFill>
              <a:srgbClr val="02162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5669" tIns="116535" rIns="145669" bIns="116535" numCol="1" spcCol="0" rtlCol="0" fromWordArt="0" anchor="t" anchorCtr="0" forceAA="0" compatLnSpc="1">
              <a:prstTxWarp prst="textNoShape">
                <a:avLst/>
              </a:prstTxWarp>
              <a:noAutofit/>
            </a:bodyPr>
            <a:lstStyle/>
            <a:p>
              <a:pPr algn="ctr" defTabSz="742714">
                <a:lnSpc>
                  <a:spcPct val="90000"/>
                </a:lnSpc>
                <a:defRPr/>
              </a:pPr>
              <a:endParaRPr lang="en-US" sz="1593" b="1" dirty="0">
                <a:solidFill>
                  <a:schemeClr val="bg1"/>
                </a:solidFill>
                <a:latin typeface="Segoe UI Light"/>
                <a:ea typeface="Segoe UI" pitchFamily="34" charset="0"/>
                <a:cs typeface="Segoe UI" pitchFamily="34" charset="0"/>
              </a:endParaRPr>
            </a:p>
          </p:txBody>
        </p:sp>
        <p:sp>
          <p:nvSpPr>
            <p:cNvPr id="115" name="Rounded Rectangle 114"/>
            <p:cNvSpPr/>
            <p:nvPr/>
          </p:nvSpPr>
          <p:spPr bwMode="auto">
            <a:xfrm>
              <a:off x="11527518" y="4680314"/>
              <a:ext cx="35603" cy="111152"/>
            </a:xfrm>
            <a:prstGeom prst="roundRect">
              <a:avLst>
                <a:gd name="adj" fmla="val 50000"/>
              </a:avLst>
            </a:prstGeom>
            <a:solidFill>
              <a:srgbClr val="02162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5669" tIns="116535" rIns="145669" bIns="116535" numCol="1" spcCol="0" rtlCol="0" fromWordArt="0" anchor="t" anchorCtr="0" forceAA="0" compatLnSpc="1">
              <a:prstTxWarp prst="textNoShape">
                <a:avLst/>
              </a:prstTxWarp>
              <a:noAutofit/>
            </a:bodyPr>
            <a:lstStyle/>
            <a:p>
              <a:pPr algn="ctr" defTabSz="742714">
                <a:lnSpc>
                  <a:spcPct val="90000"/>
                </a:lnSpc>
                <a:defRPr/>
              </a:pPr>
              <a:endParaRPr lang="en-US" sz="1593" b="1" dirty="0">
                <a:solidFill>
                  <a:schemeClr val="bg1"/>
                </a:solidFill>
                <a:latin typeface="Segoe UI Light"/>
                <a:ea typeface="Segoe UI" pitchFamily="34" charset="0"/>
                <a:cs typeface="Segoe UI" pitchFamily="34" charset="0"/>
              </a:endParaRPr>
            </a:p>
          </p:txBody>
        </p:sp>
        <p:sp>
          <p:nvSpPr>
            <p:cNvPr id="116" name="Rounded Rectangle 115"/>
            <p:cNvSpPr/>
            <p:nvPr/>
          </p:nvSpPr>
          <p:spPr bwMode="auto">
            <a:xfrm>
              <a:off x="11581398" y="4660852"/>
              <a:ext cx="35603" cy="151148"/>
            </a:xfrm>
            <a:prstGeom prst="roundRect">
              <a:avLst>
                <a:gd name="adj" fmla="val 50000"/>
              </a:avLst>
            </a:prstGeom>
            <a:solidFill>
              <a:srgbClr val="02162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5669" tIns="116535" rIns="145669" bIns="116535" numCol="1" spcCol="0" rtlCol="0" fromWordArt="0" anchor="t" anchorCtr="0" forceAA="0" compatLnSpc="1">
              <a:prstTxWarp prst="textNoShape">
                <a:avLst/>
              </a:prstTxWarp>
              <a:noAutofit/>
            </a:bodyPr>
            <a:lstStyle/>
            <a:p>
              <a:pPr algn="ctr" defTabSz="742714">
                <a:lnSpc>
                  <a:spcPct val="90000"/>
                </a:lnSpc>
                <a:defRPr/>
              </a:pPr>
              <a:endParaRPr lang="en-US" sz="1593" b="1" dirty="0">
                <a:solidFill>
                  <a:schemeClr val="bg1"/>
                </a:solidFill>
                <a:latin typeface="Segoe UI Light"/>
                <a:ea typeface="Segoe UI" pitchFamily="34" charset="0"/>
                <a:cs typeface="Segoe UI" pitchFamily="34" charset="0"/>
              </a:endParaRPr>
            </a:p>
          </p:txBody>
        </p:sp>
        <p:sp>
          <p:nvSpPr>
            <p:cNvPr id="117" name="Rounded Rectangle 116"/>
            <p:cNvSpPr/>
            <p:nvPr/>
          </p:nvSpPr>
          <p:spPr bwMode="auto">
            <a:xfrm>
              <a:off x="11637498" y="4643936"/>
              <a:ext cx="35603" cy="186677"/>
            </a:xfrm>
            <a:prstGeom prst="roundRect">
              <a:avLst>
                <a:gd name="adj" fmla="val 50000"/>
              </a:avLst>
            </a:prstGeom>
            <a:solidFill>
              <a:srgbClr val="02162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5669" tIns="116535" rIns="145669" bIns="116535" numCol="1" spcCol="0" rtlCol="0" fromWordArt="0" anchor="t" anchorCtr="0" forceAA="0" compatLnSpc="1">
              <a:prstTxWarp prst="textNoShape">
                <a:avLst/>
              </a:prstTxWarp>
              <a:noAutofit/>
            </a:bodyPr>
            <a:lstStyle/>
            <a:p>
              <a:pPr algn="ctr" defTabSz="742714">
                <a:lnSpc>
                  <a:spcPct val="90000"/>
                </a:lnSpc>
                <a:defRPr/>
              </a:pPr>
              <a:endParaRPr lang="en-US" sz="1593" b="1" dirty="0">
                <a:solidFill>
                  <a:schemeClr val="bg1"/>
                </a:solidFill>
                <a:latin typeface="Segoe UI Light"/>
                <a:ea typeface="Segoe UI" pitchFamily="34" charset="0"/>
                <a:cs typeface="Segoe UI" pitchFamily="34" charset="0"/>
              </a:endParaRPr>
            </a:p>
          </p:txBody>
        </p:sp>
        <p:sp>
          <p:nvSpPr>
            <p:cNvPr id="118" name="Freeform 117"/>
            <p:cNvSpPr/>
            <p:nvPr/>
          </p:nvSpPr>
          <p:spPr bwMode="auto">
            <a:xfrm>
              <a:off x="11487149" y="4545788"/>
              <a:ext cx="266406" cy="257746"/>
            </a:xfrm>
            <a:custGeom>
              <a:avLst/>
              <a:gdLst>
                <a:gd name="connsiteX0" fmla="*/ 0 w 1136625"/>
                <a:gd name="connsiteY0" fmla="*/ 528239 h 1114767"/>
                <a:gd name="connsiteX1" fmla="*/ 0 w 1136625"/>
                <a:gd name="connsiteY1" fmla="*/ 105648 h 1114767"/>
                <a:gd name="connsiteX2" fmla="*/ 204010 w 1136625"/>
                <a:gd name="connsiteY2" fmla="*/ 0 h 1114767"/>
                <a:gd name="connsiteX3" fmla="*/ 983618 w 1136625"/>
                <a:gd name="connsiteY3" fmla="*/ 247726 h 1114767"/>
                <a:gd name="connsiteX4" fmla="*/ 1136625 w 1136625"/>
                <a:gd name="connsiteY4" fmla="*/ 429877 h 1114767"/>
                <a:gd name="connsiteX5" fmla="*/ 1136625 w 1136625"/>
                <a:gd name="connsiteY5" fmla="*/ 958116 h 1114767"/>
                <a:gd name="connsiteX6" fmla="*/ 987261 w 1136625"/>
                <a:gd name="connsiteY6" fmla="*/ 1114767 h 1114767"/>
                <a:gd name="connsiteX7" fmla="*/ 881613 w 1136625"/>
                <a:gd name="connsiteY7" fmla="*/ 1052835 h 1114767"/>
                <a:gd name="connsiteX0" fmla="*/ 0 w 1136625"/>
                <a:gd name="connsiteY0" fmla="*/ 542295 h 1128823"/>
                <a:gd name="connsiteX1" fmla="*/ 0 w 1136625"/>
                <a:gd name="connsiteY1" fmla="*/ 119704 h 1128823"/>
                <a:gd name="connsiteX2" fmla="*/ 204010 w 1136625"/>
                <a:gd name="connsiteY2" fmla="*/ 14056 h 1128823"/>
                <a:gd name="connsiteX3" fmla="*/ 983618 w 1136625"/>
                <a:gd name="connsiteY3" fmla="*/ 261782 h 1128823"/>
                <a:gd name="connsiteX4" fmla="*/ 1136625 w 1136625"/>
                <a:gd name="connsiteY4" fmla="*/ 443933 h 1128823"/>
                <a:gd name="connsiteX5" fmla="*/ 1136625 w 1136625"/>
                <a:gd name="connsiteY5" fmla="*/ 972172 h 1128823"/>
                <a:gd name="connsiteX6" fmla="*/ 987261 w 1136625"/>
                <a:gd name="connsiteY6" fmla="*/ 1128823 h 1128823"/>
                <a:gd name="connsiteX7" fmla="*/ 881613 w 1136625"/>
                <a:gd name="connsiteY7" fmla="*/ 1066891 h 1128823"/>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6635"/>
                <a:gd name="connsiteY0" fmla="*/ 546990 h 1133518"/>
                <a:gd name="connsiteX1" fmla="*/ 10 w 1136635"/>
                <a:gd name="connsiteY1" fmla="*/ 124399 h 1133518"/>
                <a:gd name="connsiteX2" fmla="*/ 204020 w 1136635"/>
                <a:gd name="connsiteY2" fmla="*/ 18751 h 1133518"/>
                <a:gd name="connsiteX3" fmla="*/ 983628 w 1136635"/>
                <a:gd name="connsiteY3" fmla="*/ 266477 h 1133518"/>
                <a:gd name="connsiteX4" fmla="*/ 1136635 w 1136635"/>
                <a:gd name="connsiteY4" fmla="*/ 448628 h 1133518"/>
                <a:gd name="connsiteX5" fmla="*/ 1136635 w 1136635"/>
                <a:gd name="connsiteY5" fmla="*/ 976867 h 1133518"/>
                <a:gd name="connsiteX6" fmla="*/ 987271 w 1136635"/>
                <a:gd name="connsiteY6" fmla="*/ 1133518 h 1133518"/>
                <a:gd name="connsiteX7" fmla="*/ 881623 w 1136635"/>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33518"/>
                <a:gd name="connsiteX1" fmla="*/ 10 w 1137407"/>
                <a:gd name="connsiteY1" fmla="*/ 124399 h 1133518"/>
                <a:gd name="connsiteX2" fmla="*/ 204020 w 1137407"/>
                <a:gd name="connsiteY2" fmla="*/ 18751 h 1133518"/>
                <a:gd name="connsiteX3" fmla="*/ 983628 w 1137407"/>
                <a:gd name="connsiteY3" fmla="*/ 266477 h 1133518"/>
                <a:gd name="connsiteX4" fmla="*/ 1136635 w 1137407"/>
                <a:gd name="connsiteY4" fmla="*/ 448628 h 1133518"/>
                <a:gd name="connsiteX5" fmla="*/ 1136635 w 1137407"/>
                <a:gd name="connsiteY5" fmla="*/ 976867 h 1133518"/>
                <a:gd name="connsiteX6" fmla="*/ 987271 w 1137407"/>
                <a:gd name="connsiteY6" fmla="*/ 1133518 h 1133518"/>
                <a:gd name="connsiteX7" fmla="*/ 881623 w 1137407"/>
                <a:gd name="connsiteY7" fmla="*/ 1071586 h 1133518"/>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 name="connsiteX0" fmla="*/ 10 w 1137407"/>
                <a:gd name="connsiteY0" fmla="*/ 546990 h 1141164"/>
                <a:gd name="connsiteX1" fmla="*/ 10 w 1137407"/>
                <a:gd name="connsiteY1" fmla="*/ 124399 h 1141164"/>
                <a:gd name="connsiteX2" fmla="*/ 204020 w 1137407"/>
                <a:gd name="connsiteY2" fmla="*/ 18751 h 1141164"/>
                <a:gd name="connsiteX3" fmla="*/ 983628 w 1137407"/>
                <a:gd name="connsiteY3" fmla="*/ 266477 h 1141164"/>
                <a:gd name="connsiteX4" fmla="*/ 1136635 w 1137407"/>
                <a:gd name="connsiteY4" fmla="*/ 448628 h 1141164"/>
                <a:gd name="connsiteX5" fmla="*/ 1136635 w 1137407"/>
                <a:gd name="connsiteY5" fmla="*/ 976867 h 1141164"/>
                <a:gd name="connsiteX6" fmla="*/ 987271 w 1137407"/>
                <a:gd name="connsiteY6" fmla="*/ 1133518 h 1141164"/>
                <a:gd name="connsiteX7" fmla="*/ 881623 w 1137407"/>
                <a:gd name="connsiteY7" fmla="*/ 1071586 h 114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37407" h="1141164">
                  <a:moveTo>
                    <a:pt x="10" y="546990"/>
                  </a:moveTo>
                  <a:lnTo>
                    <a:pt x="10" y="124399"/>
                  </a:lnTo>
                  <a:cubicBezTo>
                    <a:pt x="-1205" y="41823"/>
                    <a:pt x="103230" y="-37108"/>
                    <a:pt x="204020" y="18751"/>
                  </a:cubicBezTo>
                  <a:lnTo>
                    <a:pt x="983628" y="266477"/>
                  </a:lnTo>
                  <a:cubicBezTo>
                    <a:pt x="1100205" y="312622"/>
                    <a:pt x="1143921" y="380625"/>
                    <a:pt x="1136635" y="448628"/>
                  </a:cubicBezTo>
                  <a:cubicBezTo>
                    <a:pt x="1136635" y="624708"/>
                    <a:pt x="1131778" y="877291"/>
                    <a:pt x="1136635" y="976867"/>
                  </a:cubicBezTo>
                  <a:cubicBezTo>
                    <a:pt x="1141492" y="1076443"/>
                    <a:pt x="1088062" y="1168734"/>
                    <a:pt x="987271" y="1133518"/>
                  </a:cubicBezTo>
                  <a:lnTo>
                    <a:pt x="881623" y="1071586"/>
                  </a:lnTo>
                </a:path>
              </a:pathLst>
            </a:custGeom>
            <a:noFill/>
            <a:ln w="12700" cap="rnd">
              <a:solidFill>
                <a:srgbClr val="02162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728320">
                <a:defRPr/>
              </a:pPr>
              <a:endParaRPr lang="en-US" sz="1434">
                <a:solidFill>
                  <a:schemeClr val="bg1"/>
                </a:solidFill>
                <a:latin typeface="Segoe UI"/>
              </a:endParaRPr>
            </a:p>
          </p:txBody>
        </p:sp>
      </p:grpSp>
      <p:grpSp>
        <p:nvGrpSpPr>
          <p:cNvPr id="119" name="Group 118"/>
          <p:cNvGrpSpPr/>
          <p:nvPr/>
        </p:nvGrpSpPr>
        <p:grpSpPr>
          <a:xfrm>
            <a:off x="7764174" y="3841601"/>
            <a:ext cx="839620" cy="92308"/>
            <a:chOff x="2220913" y="3722688"/>
            <a:chExt cx="1054100" cy="115888"/>
          </a:xfrm>
          <a:solidFill>
            <a:schemeClr val="tx1"/>
          </a:solidFill>
        </p:grpSpPr>
        <p:sp>
          <p:nvSpPr>
            <p:cNvPr id="120" name="Line 18"/>
            <p:cNvSpPr>
              <a:spLocks noChangeShapeType="1"/>
            </p:cNvSpPr>
            <p:nvPr/>
          </p:nvSpPr>
          <p:spPr bwMode="auto">
            <a:xfrm>
              <a:off x="2220913" y="3779838"/>
              <a:ext cx="966788" cy="0"/>
            </a:xfrm>
            <a:prstGeom prst="line">
              <a:avLst/>
            </a:prstGeom>
            <a:grpFill/>
            <a:ln w="22225" cap="rnd">
              <a:solidFill>
                <a:schemeClr val="tx1"/>
              </a:solidFill>
              <a:prstDash val="solid"/>
              <a:round/>
              <a:headEnd/>
              <a:tailEnd/>
            </a:ln>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21" name="Freeform 19"/>
            <p:cNvSpPr>
              <a:spLocks/>
            </p:cNvSpPr>
            <p:nvPr/>
          </p:nvSpPr>
          <p:spPr bwMode="auto">
            <a:xfrm>
              <a:off x="3159125" y="3722688"/>
              <a:ext cx="115888" cy="115888"/>
            </a:xfrm>
            <a:custGeom>
              <a:avLst/>
              <a:gdLst>
                <a:gd name="T0" fmla="*/ 171 w 171"/>
                <a:gd name="T1" fmla="*/ 85 h 171"/>
                <a:gd name="T2" fmla="*/ 0 w 171"/>
                <a:gd name="T3" fmla="*/ 171 h 171"/>
                <a:gd name="T4" fmla="*/ 0 w 171"/>
                <a:gd name="T5" fmla="*/ 0 h 171"/>
                <a:gd name="T6" fmla="*/ 171 w 171"/>
                <a:gd name="T7" fmla="*/ 85 h 171"/>
              </a:gdLst>
              <a:ahLst/>
              <a:cxnLst>
                <a:cxn ang="0">
                  <a:pos x="T0" y="T1"/>
                </a:cxn>
                <a:cxn ang="0">
                  <a:pos x="T2" y="T3"/>
                </a:cxn>
                <a:cxn ang="0">
                  <a:pos x="T4" y="T5"/>
                </a:cxn>
                <a:cxn ang="0">
                  <a:pos x="T6" y="T7"/>
                </a:cxn>
              </a:cxnLst>
              <a:rect l="0" t="0" r="r" b="b"/>
              <a:pathLst>
                <a:path w="171" h="171">
                  <a:moveTo>
                    <a:pt x="171" y="85"/>
                  </a:moveTo>
                  <a:lnTo>
                    <a:pt x="0" y="171"/>
                  </a:lnTo>
                  <a:cubicBezTo>
                    <a:pt x="27" y="117"/>
                    <a:pt x="27" y="54"/>
                    <a:pt x="0" y="0"/>
                  </a:cubicBezTo>
                  <a:lnTo>
                    <a:pt x="171" y="85"/>
                  </a:lnTo>
                  <a:close/>
                </a:path>
              </a:pathLst>
            </a:custGeom>
            <a:grpFill/>
            <a:ln w="0">
              <a:solidFill>
                <a:schemeClr val="tx1"/>
              </a:solid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grpSp>
        <p:nvGrpSpPr>
          <p:cNvPr id="122" name="Group 121"/>
          <p:cNvGrpSpPr/>
          <p:nvPr/>
        </p:nvGrpSpPr>
        <p:grpSpPr>
          <a:xfrm>
            <a:off x="7718020" y="3653168"/>
            <a:ext cx="829504" cy="92308"/>
            <a:chOff x="2220913" y="3983038"/>
            <a:chExt cx="1041400" cy="115888"/>
          </a:xfrm>
          <a:solidFill>
            <a:schemeClr val="tx1"/>
          </a:solidFill>
        </p:grpSpPr>
        <p:sp>
          <p:nvSpPr>
            <p:cNvPr id="123" name="Line 83"/>
            <p:cNvSpPr>
              <a:spLocks noChangeShapeType="1"/>
            </p:cNvSpPr>
            <p:nvPr/>
          </p:nvSpPr>
          <p:spPr bwMode="auto">
            <a:xfrm flipH="1">
              <a:off x="2308225" y="4041775"/>
              <a:ext cx="954088" cy="0"/>
            </a:xfrm>
            <a:prstGeom prst="line">
              <a:avLst/>
            </a:prstGeom>
            <a:grpFill/>
            <a:ln w="22225" cap="rnd">
              <a:solidFill>
                <a:schemeClr val="tx1"/>
              </a:solidFill>
              <a:prstDash val="solid"/>
              <a:round/>
              <a:headEnd/>
              <a:tailEnd/>
            </a:ln>
            <a:extLst/>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sp>
          <p:nvSpPr>
            <p:cNvPr id="124" name="Freeform 84"/>
            <p:cNvSpPr>
              <a:spLocks/>
            </p:cNvSpPr>
            <p:nvPr/>
          </p:nvSpPr>
          <p:spPr bwMode="auto">
            <a:xfrm>
              <a:off x="2220913" y="3983038"/>
              <a:ext cx="115888" cy="115888"/>
            </a:xfrm>
            <a:custGeom>
              <a:avLst/>
              <a:gdLst>
                <a:gd name="T0" fmla="*/ 0 w 172"/>
                <a:gd name="T1" fmla="*/ 85 h 171"/>
                <a:gd name="T2" fmla="*/ 172 w 172"/>
                <a:gd name="T3" fmla="*/ 0 h 171"/>
                <a:gd name="T4" fmla="*/ 172 w 172"/>
                <a:gd name="T5" fmla="*/ 171 h 171"/>
                <a:gd name="T6" fmla="*/ 0 w 172"/>
                <a:gd name="T7" fmla="*/ 85 h 171"/>
              </a:gdLst>
              <a:ahLst/>
              <a:cxnLst>
                <a:cxn ang="0">
                  <a:pos x="T0" y="T1"/>
                </a:cxn>
                <a:cxn ang="0">
                  <a:pos x="T2" y="T3"/>
                </a:cxn>
                <a:cxn ang="0">
                  <a:pos x="T4" y="T5"/>
                </a:cxn>
                <a:cxn ang="0">
                  <a:pos x="T6" y="T7"/>
                </a:cxn>
              </a:cxnLst>
              <a:rect l="0" t="0" r="r" b="b"/>
              <a:pathLst>
                <a:path w="172" h="171">
                  <a:moveTo>
                    <a:pt x="0" y="85"/>
                  </a:moveTo>
                  <a:lnTo>
                    <a:pt x="172" y="0"/>
                  </a:lnTo>
                  <a:cubicBezTo>
                    <a:pt x="145" y="54"/>
                    <a:pt x="145" y="117"/>
                    <a:pt x="172" y="171"/>
                  </a:cubicBezTo>
                  <a:lnTo>
                    <a:pt x="0" y="85"/>
                  </a:lnTo>
                  <a:close/>
                </a:path>
              </a:pathLst>
            </a:custGeom>
            <a:grpFill/>
            <a:ln w="0">
              <a:solidFill>
                <a:schemeClr val="tx1"/>
              </a:solidFill>
              <a:prstDash val="solid"/>
              <a:round/>
              <a:headEnd/>
              <a:tailEnd/>
            </a:ln>
          </p:spPr>
          <p:txBody>
            <a:bodyPr vert="horz" wrap="square" lIns="72835" tIns="36417" rIns="72835" bIns="36417" numCol="1" anchor="t" anchorCtr="0" compatLnSpc="1">
              <a:prstTxWarp prst="textNoShape">
                <a:avLst/>
              </a:prstTxWarp>
            </a:bodyPr>
            <a:lstStyle/>
            <a:p>
              <a:pPr defTabSz="728320">
                <a:defRPr/>
              </a:pPr>
              <a:endParaRPr lang="en-US" sz="1434">
                <a:solidFill>
                  <a:schemeClr val="bg1"/>
                </a:solidFill>
                <a:latin typeface="Segoe UI"/>
              </a:endParaRPr>
            </a:p>
          </p:txBody>
        </p:sp>
      </p:grpSp>
      <p:sp>
        <p:nvSpPr>
          <p:cNvPr id="125" name="Rectangle 124"/>
          <p:cNvSpPr/>
          <p:nvPr/>
        </p:nvSpPr>
        <p:spPr bwMode="auto">
          <a:xfrm>
            <a:off x="3109943" y="1932812"/>
            <a:ext cx="3605202" cy="2795718"/>
          </a:xfrm>
          <a:prstGeom prst="rect">
            <a:avLst/>
          </a:prstGeom>
          <a:noFill/>
          <a:ln w="3810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5669" tIns="116535" rIns="145669" bIns="116535" numCol="1" spcCol="0" rtlCol="0" fromWordArt="0" anchor="t" anchorCtr="0" forceAA="0" compatLnSpc="1">
            <a:prstTxWarp prst="textNoShape">
              <a:avLst/>
            </a:prstTxWarp>
            <a:noAutofit/>
          </a:bodyPr>
          <a:lstStyle/>
          <a:p>
            <a:pPr algn="ctr" defTabSz="742714" fontAlgn="base">
              <a:lnSpc>
                <a:spcPct val="90000"/>
              </a:lnSpc>
              <a:spcBef>
                <a:spcPct val="0"/>
              </a:spcBef>
              <a:spcAft>
                <a:spcPct val="0"/>
              </a:spcAft>
            </a:pPr>
            <a:endParaRPr lang="en-NZ" sz="1912"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57711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z="2800" dirty="0" err="1">
                <a:solidFill>
                  <a:schemeClr val="accent2"/>
                </a:solidFill>
              </a:rPr>
              <a:t>Stream</a:t>
            </a:r>
            <a:r>
              <a:rPr lang="nb-NO" sz="2800" dirty="0">
                <a:solidFill>
                  <a:schemeClr val="accent2"/>
                </a:solidFill>
              </a:rPr>
              <a:t> Analytics</a:t>
            </a:r>
            <a:endParaRPr lang="en-US" sz="2800" dirty="0">
              <a:solidFill>
                <a:schemeClr val="accent2"/>
              </a:solidFill>
            </a:endParaRPr>
          </a:p>
        </p:txBody>
      </p:sp>
      <p:pic>
        <p:nvPicPr>
          <p:cNvPr id="4" name="Plassholder for innhold 3" descr="Skjermutklipp"/>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994774" y="2605049"/>
            <a:ext cx="638264" cy="552527"/>
          </a:xfrm>
        </p:spPr>
      </p:pic>
      <p:sp>
        <p:nvSpPr>
          <p:cNvPr id="6" name="Plassholder for innhold 2"/>
          <p:cNvSpPr txBox="1">
            <a:spLocks/>
          </p:cNvSpPr>
          <p:nvPr/>
        </p:nvSpPr>
        <p:spPr>
          <a:xfrm>
            <a:off x="218504" y="1524000"/>
            <a:ext cx="7630096" cy="4020464"/>
          </a:xfrm>
          <a:prstGeom prst="rect">
            <a:avLst/>
          </a:prstGeom>
        </p:spPr>
        <p:txBody>
          <a:bodyPr vert="horz" lIns="0" tIns="33050" rIns="33050" bIns="33050" rtlCol="0">
            <a:noAutofit/>
          </a:bodyPr>
          <a:lstStyle>
            <a:lvl1pPr marL="0" indent="0" algn="l" defTabSz="914107" rtl="0" eaLnBrk="1" latinLnBrk="0" hangingPunct="1">
              <a:spcBef>
                <a:spcPts val="0"/>
              </a:spcBef>
              <a:spcAft>
                <a:spcPts val="600"/>
              </a:spcAft>
              <a:buClr>
                <a:schemeClr val="accent2"/>
              </a:buClr>
              <a:buFont typeface="Wingdings" pitchFamily="2" charset="2"/>
              <a:buNone/>
              <a:defRPr sz="1912" b="0" kern="1200">
                <a:gradFill>
                  <a:gsLst>
                    <a:gs pos="1250">
                      <a:schemeClr val="tx1"/>
                    </a:gs>
                    <a:gs pos="100000">
                      <a:schemeClr val="tx1"/>
                    </a:gs>
                  </a:gsLst>
                  <a:lin ang="5400000" scaled="0"/>
                </a:gradFill>
                <a:latin typeface="+mn-lt"/>
                <a:ea typeface="+mn-ea"/>
                <a:cs typeface="+mn-cs"/>
              </a:defRPr>
            </a:lvl1pPr>
            <a:lvl2pPr marL="457083" indent="-228541" algn="l" defTabSz="914107" rtl="0" eaLnBrk="1" latinLnBrk="0" hangingPunct="1">
              <a:spcBef>
                <a:spcPts val="0"/>
              </a:spcBef>
              <a:spcAft>
                <a:spcPts val="600"/>
              </a:spcAft>
              <a:buClr>
                <a:schemeClr val="accent2"/>
              </a:buClr>
              <a:buFont typeface="Arial" pitchFamily="34" charset="0"/>
              <a:buChar char="•"/>
              <a:defRPr sz="1912" b="0" kern="1200">
                <a:solidFill>
                  <a:schemeClr val="tx2">
                    <a:lumMod val="50000"/>
                  </a:schemeClr>
                </a:solidFill>
                <a:latin typeface="+mn-lt"/>
                <a:ea typeface="+mn-ea"/>
                <a:cs typeface="+mn-cs"/>
              </a:defRPr>
            </a:lvl2pPr>
            <a:lvl3pPr marL="685623" indent="-228541" algn="l" defTabSz="914107" rtl="0" eaLnBrk="1" latinLnBrk="0" hangingPunct="1">
              <a:spcBef>
                <a:spcPts val="0"/>
              </a:spcBef>
              <a:spcAft>
                <a:spcPts val="600"/>
              </a:spcAft>
              <a:buClr>
                <a:schemeClr val="accent2"/>
              </a:buClr>
              <a:buFont typeface="Arial" pitchFamily="34" charset="0"/>
              <a:buChar char="–"/>
              <a:defRPr sz="1912" kern="1200">
                <a:solidFill>
                  <a:schemeClr val="tx2">
                    <a:lumMod val="50000"/>
                  </a:schemeClr>
                </a:solidFill>
                <a:latin typeface="+mn-lt"/>
                <a:ea typeface="+mn-ea"/>
                <a:cs typeface="+mn-cs"/>
              </a:defRPr>
            </a:lvl3pPr>
            <a:lvl4pPr marL="914163" marR="0" indent="-228541" algn="l" defTabSz="914107" rtl="0" eaLnBrk="1" fontAlgn="auto" latinLnBrk="0" hangingPunct="1">
              <a:lnSpc>
                <a:spcPct val="100000"/>
              </a:lnSpc>
              <a:spcBef>
                <a:spcPts val="0"/>
              </a:spcBef>
              <a:spcAft>
                <a:spcPts val="0"/>
              </a:spcAft>
              <a:buClr>
                <a:schemeClr val="accent2"/>
              </a:buClr>
              <a:buSzTx/>
              <a:buFont typeface="Courier New" pitchFamily="49" charset="0"/>
              <a:buChar char="o"/>
              <a:tabLst/>
              <a:defRPr sz="1912" kern="1200">
                <a:solidFill>
                  <a:schemeClr val="tx2">
                    <a:lumMod val="50000"/>
                  </a:schemeClr>
                </a:solidFill>
                <a:latin typeface="+mn-lt"/>
                <a:ea typeface="+mn-ea"/>
                <a:cs typeface="+mn-cs"/>
              </a:defRPr>
            </a:lvl4pPr>
            <a:lvl5pPr marL="1609210" indent="-193614" algn="l" defTabSz="914107" rtl="0" eaLnBrk="1" latinLnBrk="0" hangingPunct="1">
              <a:spcBef>
                <a:spcPts val="0"/>
              </a:spcBef>
              <a:buClr>
                <a:srgbClr val="B1B1B1"/>
              </a:buClr>
              <a:buFont typeface="Arial" pitchFamily="34" charset="0"/>
              <a:buChar char="–"/>
              <a:defRPr sz="1912" kern="1200">
                <a:solidFill>
                  <a:srgbClr val="494949"/>
                </a:solidFill>
                <a:latin typeface="+mn-lt"/>
                <a:ea typeface="+mn-ea"/>
                <a:cs typeface="+mn-cs"/>
              </a:defRPr>
            </a:lvl5pPr>
            <a:lvl6pPr marL="2513794" indent="-228528"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7" indent="-228528"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99" indent="-228528"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5" indent="-228528"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nb-NO" b="1" dirty="0"/>
              <a:t>A </a:t>
            </a:r>
            <a:r>
              <a:rPr lang="nb-NO" b="1" dirty="0" err="1"/>
              <a:t>subset</a:t>
            </a:r>
            <a:r>
              <a:rPr lang="nb-NO" b="1" dirty="0"/>
              <a:t> </a:t>
            </a:r>
            <a:r>
              <a:rPr lang="nb-NO" b="1" dirty="0" err="1"/>
              <a:t>of</a:t>
            </a:r>
            <a:r>
              <a:rPr lang="nb-NO" b="1" dirty="0"/>
              <a:t> T-SQL</a:t>
            </a:r>
          </a:p>
          <a:p>
            <a:pPr marL="799983" lvl="1" indent="-342900"/>
            <a:r>
              <a:rPr lang="nb-NO" dirty="0"/>
              <a:t>Positive: </a:t>
            </a:r>
            <a:r>
              <a:rPr lang="nb-NO" dirty="0" err="1"/>
              <a:t>Familiar</a:t>
            </a:r>
            <a:r>
              <a:rPr lang="nb-NO" dirty="0"/>
              <a:t> </a:t>
            </a:r>
            <a:r>
              <a:rPr lang="nb-NO" dirty="0" err="1"/>
              <a:t>syntax</a:t>
            </a:r>
            <a:r>
              <a:rPr lang="nb-NO" dirty="0"/>
              <a:t>, </a:t>
            </a:r>
            <a:r>
              <a:rPr lang="nb-NO" dirty="0" err="1"/>
              <a:t>easy</a:t>
            </a:r>
            <a:r>
              <a:rPr lang="nb-NO" dirty="0"/>
              <a:t> to </a:t>
            </a:r>
            <a:r>
              <a:rPr lang="nb-NO" dirty="0" err="1"/>
              <a:t>use</a:t>
            </a:r>
            <a:r>
              <a:rPr lang="nb-NO" dirty="0"/>
              <a:t> </a:t>
            </a:r>
            <a:r>
              <a:rPr lang="nb-NO" dirty="0" err="1"/>
              <a:t>if</a:t>
            </a:r>
            <a:r>
              <a:rPr lang="nb-NO" dirty="0"/>
              <a:t> </a:t>
            </a:r>
            <a:r>
              <a:rPr lang="nb-NO" dirty="0" err="1"/>
              <a:t>familiar</a:t>
            </a:r>
            <a:r>
              <a:rPr lang="nb-NO" dirty="0"/>
              <a:t> </a:t>
            </a:r>
            <a:r>
              <a:rPr lang="nb-NO" dirty="0" err="1"/>
              <a:t>with</a:t>
            </a:r>
            <a:r>
              <a:rPr lang="nb-NO" dirty="0"/>
              <a:t> T-SQL</a:t>
            </a:r>
          </a:p>
          <a:p>
            <a:pPr marL="799983" lvl="1" indent="-342900"/>
            <a:r>
              <a:rPr lang="nb-NO" dirty="0"/>
              <a:t>Negative: </a:t>
            </a:r>
            <a:r>
              <a:rPr lang="nb-NO" dirty="0" err="1"/>
              <a:t>Subset</a:t>
            </a:r>
            <a:r>
              <a:rPr lang="nb-NO" dirty="0"/>
              <a:t> – </a:t>
            </a:r>
            <a:r>
              <a:rPr lang="nb-NO" dirty="0" err="1"/>
              <a:t>you</a:t>
            </a:r>
            <a:r>
              <a:rPr lang="nb-NO" dirty="0"/>
              <a:t> </a:t>
            </a:r>
            <a:r>
              <a:rPr lang="nb-NO" dirty="0" err="1"/>
              <a:t>will</a:t>
            </a:r>
            <a:r>
              <a:rPr lang="nb-NO" dirty="0"/>
              <a:t> hit </a:t>
            </a:r>
            <a:r>
              <a:rPr lang="nb-NO" dirty="0" err="1"/>
              <a:t>limitations</a:t>
            </a:r>
            <a:r>
              <a:rPr lang="nb-NO" dirty="0"/>
              <a:t> </a:t>
            </a:r>
            <a:r>
              <a:rPr lang="nb-NO" dirty="0" err="1"/>
              <a:t>quickly</a:t>
            </a:r>
            <a:endParaRPr lang="nb-NO" dirty="0"/>
          </a:p>
          <a:p>
            <a:pPr marL="799983" lvl="1" indent="-342900"/>
            <a:r>
              <a:rPr lang="nb-NO" dirty="0"/>
              <a:t>Major </a:t>
            </a:r>
            <a:r>
              <a:rPr lang="nb-NO" dirty="0" err="1"/>
              <a:t>difference</a:t>
            </a:r>
            <a:r>
              <a:rPr lang="nb-NO" dirty="0"/>
              <a:t>: </a:t>
            </a:r>
          </a:p>
          <a:p>
            <a:pPr marL="1028523" lvl="2" indent="-342900"/>
            <a:r>
              <a:rPr lang="nb-NO" dirty="0"/>
              <a:t>Time-handling (TIMESTAMP BY + </a:t>
            </a:r>
            <a:r>
              <a:rPr lang="nb-NO" dirty="0" err="1"/>
              <a:t>windows</a:t>
            </a:r>
            <a:r>
              <a:rPr lang="nb-NO" dirty="0"/>
              <a:t>)</a:t>
            </a:r>
          </a:p>
          <a:p>
            <a:pPr marL="1028523" lvl="2" indent="-342900"/>
            <a:r>
              <a:rPr lang="nb-NO" dirty="0" err="1"/>
              <a:t>Windowing</a:t>
            </a:r>
            <a:endParaRPr lang="nb-NO" dirty="0"/>
          </a:p>
          <a:p>
            <a:pPr marL="799983" lvl="1" indent="-342900"/>
            <a:endParaRPr lang="en-US" dirty="0"/>
          </a:p>
        </p:txBody>
      </p:sp>
    </p:spTree>
    <p:extLst>
      <p:ext uri="{BB962C8B-B14F-4D97-AF65-F5344CB8AC3E}">
        <p14:creationId xmlns:p14="http://schemas.microsoft.com/office/powerpoint/2010/main" val="2217283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Stream</a:t>
            </a:r>
            <a:r>
              <a:rPr lang="nb-NO" dirty="0"/>
              <a:t> Analytics</a:t>
            </a:r>
            <a:endParaRPr lang="en-US" dirty="0"/>
          </a:p>
        </p:txBody>
      </p:sp>
      <p:sp>
        <p:nvSpPr>
          <p:cNvPr id="3" name="Plassholder for innhold 2"/>
          <p:cNvSpPr>
            <a:spLocks noGrp="1"/>
          </p:cNvSpPr>
          <p:nvPr>
            <p:ph sz="quarter" idx="10"/>
          </p:nvPr>
        </p:nvSpPr>
        <p:spPr>
          <a:xfrm>
            <a:off x="3166872" y="2590800"/>
            <a:ext cx="5945187" cy="3142540"/>
          </a:xfrm>
        </p:spPr>
        <p:txBody>
          <a:bodyPr/>
          <a:lstStyle/>
          <a:p>
            <a:pPr marL="0" indent="0">
              <a:buNone/>
            </a:pPr>
            <a:r>
              <a:rPr lang="nb-NO" sz="8000" dirty="0"/>
              <a:t>DEMO</a:t>
            </a:r>
            <a:endParaRPr lang="en-US" sz="8000" dirty="0"/>
          </a:p>
        </p:txBody>
      </p:sp>
      <p:pic>
        <p:nvPicPr>
          <p:cNvPr id="4" name="Plassholder for innhold 3" descr="Skjermutklip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65249"/>
            <a:ext cx="638264" cy="552527"/>
          </a:xfrm>
          <a:prstGeom prst="rect">
            <a:avLst/>
          </a:prstGeom>
        </p:spPr>
      </p:pic>
    </p:spTree>
    <p:extLst>
      <p:ext uri="{BB962C8B-B14F-4D97-AF65-F5344CB8AC3E}">
        <p14:creationId xmlns:p14="http://schemas.microsoft.com/office/powerpoint/2010/main" val="3094031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tel 1"/>
          <p:cNvSpPr>
            <a:spLocks noGrp="1"/>
          </p:cNvSpPr>
          <p:nvPr>
            <p:ph type="title"/>
          </p:nvPr>
        </p:nvSpPr>
        <p:spPr>
          <a:xfrm>
            <a:off x="4" y="1"/>
            <a:ext cx="9905999" cy="897460"/>
          </a:xfrm>
        </p:spPr>
        <p:txBody>
          <a:bodyPr/>
          <a:lstStyle/>
          <a:p>
            <a:r>
              <a:rPr lang="nb-NO" dirty="0" err="1"/>
              <a:t>Stream</a:t>
            </a:r>
            <a:r>
              <a:rPr lang="nb-NO" dirty="0"/>
              <a:t> Analytics</a:t>
            </a:r>
            <a:endParaRPr lang="en-US" dirty="0"/>
          </a:p>
        </p:txBody>
      </p:sp>
      <p:pic>
        <p:nvPicPr>
          <p:cNvPr id="14" name="Plassholder for innhold 3" descr="Skjermutklip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65249"/>
            <a:ext cx="638264" cy="552527"/>
          </a:xfrm>
          <a:prstGeom prst="rect">
            <a:avLst/>
          </a:prstGeom>
        </p:spPr>
      </p:pic>
      <p:pic>
        <p:nvPicPr>
          <p:cNvPr id="5" name="Bilde 4"/>
          <p:cNvPicPr>
            <a:picLocks noChangeAspect="1"/>
          </p:cNvPicPr>
          <p:nvPr/>
        </p:nvPicPr>
        <p:blipFill>
          <a:blip r:embed="rId4"/>
          <a:stretch>
            <a:fillRect/>
          </a:stretch>
        </p:blipFill>
        <p:spPr>
          <a:xfrm>
            <a:off x="4" y="1828800"/>
            <a:ext cx="9906000" cy="3894836"/>
          </a:xfrm>
          <a:prstGeom prst="rect">
            <a:avLst/>
          </a:prstGeom>
        </p:spPr>
      </p:pic>
      <p:sp>
        <p:nvSpPr>
          <p:cNvPr id="6" name="Rektangel 5"/>
          <p:cNvSpPr/>
          <p:nvPr/>
        </p:nvSpPr>
        <p:spPr>
          <a:xfrm>
            <a:off x="2667000" y="4972725"/>
            <a:ext cx="1828800" cy="77063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ktangel 19"/>
          <p:cNvSpPr/>
          <p:nvPr/>
        </p:nvSpPr>
        <p:spPr>
          <a:xfrm>
            <a:off x="4495800" y="4563364"/>
            <a:ext cx="1828800" cy="77063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ktangel 20"/>
          <p:cNvSpPr/>
          <p:nvPr/>
        </p:nvSpPr>
        <p:spPr>
          <a:xfrm>
            <a:off x="6019800" y="3792728"/>
            <a:ext cx="1828800" cy="77063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kstSylinder 6"/>
          <p:cNvSpPr txBox="1"/>
          <p:nvPr/>
        </p:nvSpPr>
        <p:spPr>
          <a:xfrm>
            <a:off x="0" y="1197259"/>
            <a:ext cx="6629400" cy="384721"/>
          </a:xfrm>
          <a:prstGeom prst="rect">
            <a:avLst/>
          </a:prstGeom>
          <a:noFill/>
        </p:spPr>
        <p:txBody>
          <a:bodyPr wrap="square" rtlCol="0">
            <a:spAutoFit/>
          </a:bodyPr>
          <a:lstStyle/>
          <a:p>
            <a:r>
              <a:rPr lang="nb-NO" dirty="0" err="1"/>
              <a:t>Tumbling</a:t>
            </a:r>
            <a:r>
              <a:rPr lang="nb-NO" dirty="0"/>
              <a:t> </a:t>
            </a:r>
            <a:r>
              <a:rPr lang="nb-NO" dirty="0" err="1"/>
              <a:t>window</a:t>
            </a:r>
            <a:endParaRPr lang="en-US" dirty="0"/>
          </a:p>
        </p:txBody>
      </p:sp>
      <p:sp>
        <p:nvSpPr>
          <p:cNvPr id="12" name="Rectangle 2"/>
          <p:cNvSpPr>
            <a:spLocks noChangeArrowheads="1"/>
          </p:cNvSpPr>
          <p:nvPr/>
        </p:nvSpPr>
        <p:spPr bwMode="auto">
          <a:xfrm>
            <a:off x="2209804" y="1288994"/>
            <a:ext cx="769619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SELECT </a:t>
            </a:r>
            <a:r>
              <a:rPr kumimoji="0" lang="en-US" altLang="en-US" sz="1400" b="0" i="0" u="none" strike="noStrike" cap="none" normalizeH="0" baseline="0" dirty="0" err="1">
                <a:ln>
                  <a:noFill/>
                </a:ln>
                <a:solidFill>
                  <a:srgbClr val="000000"/>
                </a:solidFill>
                <a:effectLst/>
                <a:latin typeface="Consolas" panose="020B0609020204030204" pitchFamily="49" charset="0"/>
              </a:rPr>
              <a:t>TollId</a:t>
            </a:r>
            <a:r>
              <a:rPr kumimoji="0" lang="en-US" altLang="en-US" sz="1400" b="0" i="0" u="none" strike="noStrike" cap="none" normalizeH="0" baseline="0" dirty="0">
                <a:ln>
                  <a:noFill/>
                </a:ln>
                <a:solidFill>
                  <a:srgbClr val="000000"/>
                </a:solidFill>
                <a:effectLst/>
                <a:latin typeface="Consolas" panose="020B0609020204030204" pitchFamily="49" charset="0"/>
              </a:rPr>
              <a:t>, COUNT(*) INTO Output FROM Input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GROUP BY </a:t>
            </a:r>
            <a:r>
              <a:rPr kumimoji="0" lang="en-US" altLang="en-US" sz="1400" b="0" i="0" u="none" strike="noStrike" cap="none" normalizeH="0" baseline="0" dirty="0" err="1">
                <a:ln>
                  <a:noFill/>
                </a:ln>
                <a:solidFill>
                  <a:srgbClr val="000000"/>
                </a:solidFill>
                <a:effectLst/>
                <a:latin typeface="Consolas" panose="020B0609020204030204" pitchFamily="49" charset="0"/>
              </a:rPr>
              <a:t>TollId</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TumblingWindow</a:t>
            </a:r>
            <a:r>
              <a:rPr kumimoji="0" lang="en-US" altLang="en-US" sz="1400" b="0" i="0" u="none" strike="noStrike" cap="none" normalizeH="0" baseline="0" dirty="0">
                <a:ln>
                  <a:noFill/>
                </a:ln>
                <a:solidFill>
                  <a:srgbClr val="000000"/>
                </a:solidFill>
                <a:effectLst/>
                <a:latin typeface="Consolas" panose="020B0609020204030204" pitchFamily="49" charset="0"/>
              </a:rPr>
              <a:t>(Duration(hour, 1)</a:t>
            </a:r>
            <a:r>
              <a:rPr kumimoji="0" lang="en-US" altLang="en-US" sz="1400" b="0" i="0" u="none" strike="noStrike" cap="none" normalizeH="0" baseline="0" dirty="0">
                <a:ln>
                  <a:noFill/>
                </a:ln>
                <a:solidFill>
                  <a:srgbClr val="FF0000"/>
                </a:solidFill>
                <a:effectLst/>
                <a:latin typeface="Consolas" panose="020B0609020204030204" pitchFamily="49" charset="0"/>
              </a:rPr>
              <a:t>, Offset(millisecond, -1)</a:t>
            </a:r>
            <a:r>
              <a:rPr kumimoji="0" lang="en-US" altLang="en-US" sz="1400" b="0" i="0" u="none" strike="noStrike" cap="none" normalizeH="0" baseline="0" dirty="0">
                <a:ln>
                  <a:noFill/>
                </a:ln>
                <a:solidFill>
                  <a:srgbClr val="000000"/>
                </a:solidFill>
                <a:effectLst/>
                <a:latin typeface="Consolas" panose="020B0609020204030204" pitchFamily="49" charset="0"/>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62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21" grpId="0" animBg="1"/>
      <p:bldP spid="7"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About</a:t>
            </a:r>
            <a:r>
              <a:rPr lang="nb-NO" dirty="0"/>
              <a:t> </a:t>
            </a:r>
            <a:r>
              <a:rPr lang="nb-NO" dirty="0" err="1"/>
              <a:t>me</a:t>
            </a:r>
            <a:endParaRPr lang="en-US" dirty="0"/>
          </a:p>
        </p:txBody>
      </p:sp>
      <p:sp>
        <p:nvSpPr>
          <p:cNvPr id="3" name="Plassholder for innhold 2"/>
          <p:cNvSpPr>
            <a:spLocks noGrp="1"/>
          </p:cNvSpPr>
          <p:nvPr>
            <p:ph sz="quarter" idx="10"/>
          </p:nvPr>
        </p:nvSpPr>
        <p:spPr/>
        <p:txBody>
          <a:bodyPr/>
          <a:lstStyle/>
          <a:p>
            <a:r>
              <a:rPr lang="nb-NO" dirty="0"/>
              <a:t>Johan Ludvig Brattås</a:t>
            </a:r>
          </a:p>
          <a:p>
            <a:pPr lvl="1"/>
            <a:r>
              <a:rPr lang="nb-NO" dirty="0">
                <a:hlinkClick r:id="rId3"/>
              </a:rPr>
              <a:t>Johan-ludvig.brattas@capgemini.com</a:t>
            </a:r>
            <a:endParaRPr lang="nb-NO" dirty="0"/>
          </a:p>
          <a:p>
            <a:pPr lvl="1"/>
            <a:r>
              <a:rPr lang="nb-NO" dirty="0"/>
              <a:t>@intoleranse</a:t>
            </a:r>
          </a:p>
          <a:p>
            <a:pPr lvl="1"/>
            <a:r>
              <a:rPr lang="nb-NO" dirty="0" err="1"/>
              <a:t>Managing</a:t>
            </a:r>
            <a:r>
              <a:rPr lang="nb-NO" dirty="0"/>
              <a:t> </a:t>
            </a:r>
            <a:r>
              <a:rPr lang="nb-NO" dirty="0" err="1"/>
              <a:t>consultant</a:t>
            </a:r>
            <a:r>
              <a:rPr lang="nb-NO" dirty="0"/>
              <a:t>, Capgemini Norway</a:t>
            </a:r>
          </a:p>
          <a:p>
            <a:pPr lvl="1"/>
            <a:r>
              <a:rPr lang="nb-NO" dirty="0" err="1"/>
              <a:t>SQLSaturday</a:t>
            </a:r>
            <a:r>
              <a:rPr lang="nb-NO" dirty="0"/>
              <a:t> Oslo</a:t>
            </a:r>
          </a:p>
          <a:p>
            <a:pPr lvl="1"/>
            <a:r>
              <a:rPr lang="nb-NO" dirty="0"/>
              <a:t>Excel BI </a:t>
            </a:r>
            <a:r>
              <a:rPr lang="nb-NO" dirty="0" err="1"/>
              <a:t>virtual</a:t>
            </a:r>
            <a:r>
              <a:rPr lang="nb-NO" dirty="0"/>
              <a:t> </a:t>
            </a:r>
            <a:r>
              <a:rPr lang="nb-NO" dirty="0" err="1"/>
              <a:t>chapter</a:t>
            </a:r>
            <a:endParaRPr lang="en-US" dirty="0"/>
          </a:p>
        </p:txBody>
      </p:sp>
      <p:pic>
        <p:nvPicPr>
          <p:cNvPr id="4" name="Bilde 3" descr="Skjermutklipp"/>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8800" y="1309688"/>
            <a:ext cx="3400900" cy="3515216"/>
          </a:xfrm>
          <a:prstGeom prst="rect">
            <a:avLst/>
          </a:prstGeom>
        </p:spPr>
      </p:pic>
    </p:spTree>
    <p:extLst>
      <p:ext uri="{BB962C8B-B14F-4D97-AF65-F5344CB8AC3E}">
        <p14:creationId xmlns:p14="http://schemas.microsoft.com/office/powerpoint/2010/main" val="2457664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tel 1"/>
          <p:cNvSpPr>
            <a:spLocks noGrp="1"/>
          </p:cNvSpPr>
          <p:nvPr>
            <p:ph type="title"/>
          </p:nvPr>
        </p:nvSpPr>
        <p:spPr>
          <a:xfrm>
            <a:off x="4" y="1"/>
            <a:ext cx="9905999" cy="897460"/>
          </a:xfrm>
        </p:spPr>
        <p:txBody>
          <a:bodyPr/>
          <a:lstStyle/>
          <a:p>
            <a:r>
              <a:rPr lang="nb-NO" dirty="0" err="1"/>
              <a:t>Stream</a:t>
            </a:r>
            <a:r>
              <a:rPr lang="nb-NO" dirty="0"/>
              <a:t> Analytics</a:t>
            </a:r>
            <a:endParaRPr lang="en-US" dirty="0"/>
          </a:p>
        </p:txBody>
      </p:sp>
      <p:pic>
        <p:nvPicPr>
          <p:cNvPr id="14" name="Plassholder for innhold 3" descr="Skjermutklip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65249"/>
            <a:ext cx="638264" cy="552527"/>
          </a:xfrm>
          <a:prstGeom prst="rect">
            <a:avLst/>
          </a:prstGeom>
        </p:spPr>
      </p:pic>
      <p:pic>
        <p:nvPicPr>
          <p:cNvPr id="5" name="Bilde 4"/>
          <p:cNvPicPr>
            <a:picLocks noChangeAspect="1"/>
          </p:cNvPicPr>
          <p:nvPr/>
        </p:nvPicPr>
        <p:blipFill>
          <a:blip r:embed="rId4"/>
          <a:stretch>
            <a:fillRect/>
          </a:stretch>
        </p:blipFill>
        <p:spPr>
          <a:xfrm>
            <a:off x="0" y="1828800"/>
            <a:ext cx="9906000" cy="3894836"/>
          </a:xfrm>
          <a:prstGeom prst="rect">
            <a:avLst/>
          </a:prstGeom>
        </p:spPr>
      </p:pic>
      <p:sp>
        <p:nvSpPr>
          <p:cNvPr id="6" name="Rektangel 5"/>
          <p:cNvSpPr/>
          <p:nvPr/>
        </p:nvSpPr>
        <p:spPr>
          <a:xfrm>
            <a:off x="3238500" y="4616889"/>
            <a:ext cx="2095500" cy="1098111"/>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kstSylinder 6"/>
          <p:cNvSpPr txBox="1"/>
          <p:nvPr/>
        </p:nvSpPr>
        <p:spPr>
          <a:xfrm>
            <a:off x="0" y="1170770"/>
            <a:ext cx="3048000" cy="384721"/>
          </a:xfrm>
          <a:prstGeom prst="rect">
            <a:avLst/>
          </a:prstGeom>
          <a:noFill/>
        </p:spPr>
        <p:txBody>
          <a:bodyPr wrap="square" rtlCol="0">
            <a:spAutoFit/>
          </a:bodyPr>
          <a:lstStyle/>
          <a:p>
            <a:r>
              <a:rPr lang="nb-NO" dirty="0"/>
              <a:t>Hopping </a:t>
            </a:r>
            <a:r>
              <a:rPr lang="nb-NO" dirty="0" err="1"/>
              <a:t>window</a:t>
            </a:r>
            <a:endParaRPr lang="en-US" dirty="0"/>
          </a:p>
        </p:txBody>
      </p:sp>
      <p:sp>
        <p:nvSpPr>
          <p:cNvPr id="9" name="Rektangel 8"/>
          <p:cNvSpPr/>
          <p:nvPr/>
        </p:nvSpPr>
        <p:spPr>
          <a:xfrm>
            <a:off x="4577863" y="3981231"/>
            <a:ext cx="2095500" cy="1098111"/>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ktangel 9"/>
          <p:cNvSpPr/>
          <p:nvPr/>
        </p:nvSpPr>
        <p:spPr>
          <a:xfrm>
            <a:off x="5905500" y="3352800"/>
            <a:ext cx="2095500" cy="1098111"/>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kstSylinder 1"/>
          <p:cNvSpPr txBox="1"/>
          <p:nvPr/>
        </p:nvSpPr>
        <p:spPr>
          <a:xfrm>
            <a:off x="2057400" y="1209639"/>
            <a:ext cx="6400800" cy="523220"/>
          </a:xfrm>
          <a:prstGeom prst="rect">
            <a:avLst/>
          </a:prstGeom>
          <a:noFill/>
        </p:spPr>
        <p:txBody>
          <a:bodyPr wrap="square" rtlCol="0">
            <a:spAutoFit/>
          </a:bodyPr>
          <a:lstStyle/>
          <a:p>
            <a:r>
              <a:rPr lang="nb-NO" sz="1400" dirty="0">
                <a:latin typeface="Consolas" panose="020B0609020204030204" pitchFamily="49" charset="0"/>
              </a:rPr>
              <a:t>Select </a:t>
            </a:r>
            <a:r>
              <a:rPr lang="nb-NO" sz="1400" dirty="0" err="1">
                <a:latin typeface="Consolas" panose="020B0609020204030204" pitchFamily="49" charset="0"/>
              </a:rPr>
              <a:t>TopId</a:t>
            </a:r>
            <a:r>
              <a:rPr lang="nb-NO" sz="1400" dirty="0">
                <a:latin typeface="Consolas" panose="020B0609020204030204" pitchFamily="49" charset="0"/>
              </a:rPr>
              <a:t>, Count(*) INTO Output From Input Group By </a:t>
            </a:r>
            <a:r>
              <a:rPr lang="nb-NO" sz="1400" dirty="0" err="1">
                <a:latin typeface="Consolas" panose="020B0609020204030204" pitchFamily="49" charset="0"/>
              </a:rPr>
              <a:t>Topid</a:t>
            </a:r>
            <a:r>
              <a:rPr lang="nb-NO" sz="1400" dirty="0">
                <a:latin typeface="Consolas" panose="020B0609020204030204" pitchFamily="49" charset="0"/>
              </a:rPr>
              <a:t>, </a:t>
            </a:r>
            <a:r>
              <a:rPr lang="nb-NO" sz="1400" dirty="0" err="1">
                <a:latin typeface="Consolas" panose="020B0609020204030204" pitchFamily="49" charset="0"/>
              </a:rPr>
              <a:t>hoppingwindow</a:t>
            </a:r>
            <a:r>
              <a:rPr lang="nb-NO" sz="1400" dirty="0">
                <a:latin typeface="Consolas" panose="020B0609020204030204" pitchFamily="49" charset="0"/>
              </a:rPr>
              <a:t> (</a:t>
            </a:r>
            <a:r>
              <a:rPr lang="nb-NO" sz="1400" dirty="0" err="1">
                <a:latin typeface="Consolas" panose="020B0609020204030204" pitchFamily="49" charset="0"/>
              </a:rPr>
              <a:t>minute</a:t>
            </a:r>
            <a:r>
              <a:rPr lang="nb-NO" sz="1400" dirty="0">
                <a:latin typeface="Consolas" panose="020B0609020204030204" pitchFamily="49" charset="0"/>
              </a:rPr>
              <a:t>, 10, 5)</a:t>
            </a:r>
            <a:endParaRPr lang="en-US" sz="1400" dirty="0">
              <a:latin typeface="Consolas" panose="020B0609020204030204" pitchFamily="49" charset="0"/>
            </a:endParaRPr>
          </a:p>
        </p:txBody>
      </p:sp>
    </p:spTree>
    <p:extLst>
      <p:ext uri="{BB962C8B-B14F-4D97-AF65-F5344CB8AC3E}">
        <p14:creationId xmlns:p14="http://schemas.microsoft.com/office/powerpoint/2010/main" val="218083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0" grpId="0" animBg="1"/>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tel 1"/>
          <p:cNvSpPr>
            <a:spLocks noGrp="1"/>
          </p:cNvSpPr>
          <p:nvPr>
            <p:ph type="title"/>
          </p:nvPr>
        </p:nvSpPr>
        <p:spPr>
          <a:xfrm>
            <a:off x="4" y="1"/>
            <a:ext cx="9905999" cy="897460"/>
          </a:xfrm>
        </p:spPr>
        <p:txBody>
          <a:bodyPr/>
          <a:lstStyle/>
          <a:p>
            <a:r>
              <a:rPr lang="nb-NO" dirty="0" err="1"/>
              <a:t>Stream</a:t>
            </a:r>
            <a:r>
              <a:rPr lang="nb-NO" dirty="0"/>
              <a:t> Analytics</a:t>
            </a:r>
            <a:endParaRPr lang="en-US" dirty="0"/>
          </a:p>
        </p:txBody>
      </p:sp>
      <p:pic>
        <p:nvPicPr>
          <p:cNvPr id="14" name="Plassholder for innhold 3" descr="Skjermutklip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65249"/>
            <a:ext cx="638264" cy="552527"/>
          </a:xfrm>
          <a:prstGeom prst="rect">
            <a:avLst/>
          </a:prstGeom>
        </p:spPr>
      </p:pic>
      <p:pic>
        <p:nvPicPr>
          <p:cNvPr id="5" name="Bilde 4"/>
          <p:cNvPicPr>
            <a:picLocks noChangeAspect="1"/>
          </p:cNvPicPr>
          <p:nvPr/>
        </p:nvPicPr>
        <p:blipFill>
          <a:blip r:embed="rId4"/>
          <a:stretch>
            <a:fillRect/>
          </a:stretch>
        </p:blipFill>
        <p:spPr>
          <a:xfrm>
            <a:off x="4" y="1828800"/>
            <a:ext cx="9906000" cy="3894836"/>
          </a:xfrm>
          <a:prstGeom prst="rect">
            <a:avLst/>
          </a:prstGeom>
        </p:spPr>
      </p:pic>
      <p:sp>
        <p:nvSpPr>
          <p:cNvPr id="6" name="Rektangel 5"/>
          <p:cNvSpPr/>
          <p:nvPr/>
        </p:nvSpPr>
        <p:spPr>
          <a:xfrm>
            <a:off x="2734403" y="4811463"/>
            <a:ext cx="1828800" cy="925127"/>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kstSylinder 6"/>
          <p:cNvSpPr txBox="1"/>
          <p:nvPr/>
        </p:nvSpPr>
        <p:spPr>
          <a:xfrm>
            <a:off x="4" y="1191435"/>
            <a:ext cx="2971796" cy="384721"/>
          </a:xfrm>
          <a:prstGeom prst="rect">
            <a:avLst/>
          </a:prstGeom>
          <a:noFill/>
        </p:spPr>
        <p:txBody>
          <a:bodyPr wrap="square" rtlCol="0">
            <a:spAutoFit/>
          </a:bodyPr>
          <a:lstStyle/>
          <a:p>
            <a:r>
              <a:rPr lang="nb-NO" dirty="0" err="1"/>
              <a:t>Sliding</a:t>
            </a:r>
            <a:r>
              <a:rPr lang="nb-NO" dirty="0"/>
              <a:t> </a:t>
            </a:r>
            <a:r>
              <a:rPr lang="nb-NO" dirty="0" err="1"/>
              <a:t>window</a:t>
            </a:r>
            <a:endParaRPr lang="en-US" dirty="0"/>
          </a:p>
        </p:txBody>
      </p:sp>
      <p:sp>
        <p:nvSpPr>
          <p:cNvPr id="9" name="Rektangel 8"/>
          <p:cNvSpPr/>
          <p:nvPr/>
        </p:nvSpPr>
        <p:spPr>
          <a:xfrm>
            <a:off x="5254869" y="4130456"/>
            <a:ext cx="2095500" cy="1098111"/>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ktangel 9"/>
          <p:cNvSpPr/>
          <p:nvPr/>
        </p:nvSpPr>
        <p:spPr>
          <a:xfrm>
            <a:off x="5484936" y="3581400"/>
            <a:ext cx="2095500" cy="1098111"/>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kstSylinder 1"/>
          <p:cNvSpPr txBox="1"/>
          <p:nvPr/>
        </p:nvSpPr>
        <p:spPr>
          <a:xfrm>
            <a:off x="2017836" y="1219200"/>
            <a:ext cx="6934200" cy="523220"/>
          </a:xfrm>
          <a:prstGeom prst="rect">
            <a:avLst/>
          </a:prstGeom>
          <a:noFill/>
        </p:spPr>
        <p:txBody>
          <a:bodyPr wrap="square" rtlCol="0">
            <a:spAutoFit/>
          </a:bodyPr>
          <a:lstStyle/>
          <a:p>
            <a:r>
              <a:rPr lang="nb-NO" sz="1400" dirty="0">
                <a:latin typeface="Consolas" panose="020B0609020204030204" pitchFamily="49" charset="0"/>
              </a:rPr>
              <a:t>SELECT </a:t>
            </a:r>
            <a:r>
              <a:rPr lang="nb-NO" sz="1400" dirty="0" err="1">
                <a:latin typeface="Consolas" panose="020B0609020204030204" pitchFamily="49" charset="0"/>
              </a:rPr>
              <a:t>TopId</a:t>
            </a:r>
            <a:r>
              <a:rPr lang="nb-NO" sz="1400" dirty="0">
                <a:latin typeface="Consolas" panose="020B0609020204030204" pitchFamily="49" charset="0"/>
              </a:rPr>
              <a:t>, Count(*) INTO Output FROM Input </a:t>
            </a:r>
          </a:p>
          <a:p>
            <a:r>
              <a:rPr lang="nb-NO" sz="1400" dirty="0">
                <a:latin typeface="Consolas" panose="020B0609020204030204" pitchFamily="49" charset="0"/>
              </a:rPr>
              <a:t>GROUP BY </a:t>
            </a:r>
            <a:r>
              <a:rPr lang="nb-NO" sz="1400" dirty="0" err="1">
                <a:latin typeface="Consolas" panose="020B0609020204030204" pitchFamily="49" charset="0"/>
              </a:rPr>
              <a:t>SlidingWindow</a:t>
            </a:r>
            <a:r>
              <a:rPr lang="nb-NO" sz="1400" dirty="0">
                <a:latin typeface="Consolas" panose="020B0609020204030204" pitchFamily="49" charset="0"/>
              </a:rPr>
              <a:t> (</a:t>
            </a:r>
            <a:r>
              <a:rPr lang="nb-NO" sz="1400" dirty="0" err="1">
                <a:latin typeface="Consolas" panose="020B0609020204030204" pitchFamily="49" charset="0"/>
              </a:rPr>
              <a:t>minute</a:t>
            </a:r>
            <a:r>
              <a:rPr lang="nb-NO" sz="1400" dirty="0">
                <a:latin typeface="Consolas" panose="020B0609020204030204" pitchFamily="49" charset="0"/>
              </a:rPr>
              <a:t>, 10) </a:t>
            </a:r>
            <a:endParaRPr lang="en-US" sz="1400" dirty="0">
              <a:latin typeface="Consolas" panose="020B0609020204030204" pitchFamily="49" charset="0"/>
            </a:endParaRPr>
          </a:p>
        </p:txBody>
      </p:sp>
    </p:spTree>
    <p:extLst>
      <p:ext uri="{BB962C8B-B14F-4D97-AF65-F5344CB8AC3E}">
        <p14:creationId xmlns:p14="http://schemas.microsoft.com/office/powerpoint/2010/main" val="106689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0"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z="2800" dirty="0" err="1">
                <a:solidFill>
                  <a:schemeClr val="accent2"/>
                </a:solidFill>
              </a:rPr>
              <a:t>Stream</a:t>
            </a:r>
            <a:r>
              <a:rPr lang="nb-NO" sz="2800" dirty="0">
                <a:solidFill>
                  <a:schemeClr val="accent2"/>
                </a:solidFill>
              </a:rPr>
              <a:t> Analytics</a:t>
            </a:r>
            <a:endParaRPr lang="en-US" sz="2800" dirty="0">
              <a:solidFill>
                <a:schemeClr val="accent2"/>
              </a:solidFill>
            </a:endParaRPr>
          </a:p>
        </p:txBody>
      </p:sp>
      <p:pic>
        <p:nvPicPr>
          <p:cNvPr id="4" name="Plassholder for innhold 3" descr="Skjermutklipp"/>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994774" y="2605049"/>
            <a:ext cx="638264" cy="552527"/>
          </a:xfrm>
        </p:spPr>
      </p:pic>
      <p:sp>
        <p:nvSpPr>
          <p:cNvPr id="6" name="Plassholder for innhold 2"/>
          <p:cNvSpPr txBox="1">
            <a:spLocks/>
          </p:cNvSpPr>
          <p:nvPr/>
        </p:nvSpPr>
        <p:spPr>
          <a:xfrm>
            <a:off x="218504" y="1524000"/>
            <a:ext cx="5826761" cy="4020464"/>
          </a:xfrm>
          <a:prstGeom prst="rect">
            <a:avLst/>
          </a:prstGeom>
        </p:spPr>
        <p:txBody>
          <a:bodyPr vert="horz" lIns="0" tIns="33050" rIns="33050" bIns="33050" rtlCol="0">
            <a:noAutofit/>
          </a:bodyPr>
          <a:lstStyle>
            <a:lvl1pPr marL="0" indent="0" algn="l" defTabSz="914107" rtl="0" eaLnBrk="1" latinLnBrk="0" hangingPunct="1">
              <a:spcBef>
                <a:spcPts val="0"/>
              </a:spcBef>
              <a:spcAft>
                <a:spcPts val="600"/>
              </a:spcAft>
              <a:buClr>
                <a:schemeClr val="accent2"/>
              </a:buClr>
              <a:buFont typeface="Wingdings" pitchFamily="2" charset="2"/>
              <a:buNone/>
              <a:defRPr sz="1912" b="0" kern="1200">
                <a:gradFill>
                  <a:gsLst>
                    <a:gs pos="1250">
                      <a:schemeClr val="tx1"/>
                    </a:gs>
                    <a:gs pos="100000">
                      <a:schemeClr val="tx1"/>
                    </a:gs>
                  </a:gsLst>
                  <a:lin ang="5400000" scaled="0"/>
                </a:gradFill>
                <a:latin typeface="+mn-lt"/>
                <a:ea typeface="+mn-ea"/>
                <a:cs typeface="+mn-cs"/>
              </a:defRPr>
            </a:lvl1pPr>
            <a:lvl2pPr marL="457083" indent="-228541" algn="l" defTabSz="914107" rtl="0" eaLnBrk="1" latinLnBrk="0" hangingPunct="1">
              <a:spcBef>
                <a:spcPts val="0"/>
              </a:spcBef>
              <a:spcAft>
                <a:spcPts val="600"/>
              </a:spcAft>
              <a:buClr>
                <a:schemeClr val="accent2"/>
              </a:buClr>
              <a:buFont typeface="Arial" pitchFamily="34" charset="0"/>
              <a:buChar char="•"/>
              <a:defRPr sz="1912" b="0" kern="1200">
                <a:solidFill>
                  <a:schemeClr val="tx2">
                    <a:lumMod val="50000"/>
                  </a:schemeClr>
                </a:solidFill>
                <a:latin typeface="+mn-lt"/>
                <a:ea typeface="+mn-ea"/>
                <a:cs typeface="+mn-cs"/>
              </a:defRPr>
            </a:lvl2pPr>
            <a:lvl3pPr marL="685623" indent="-228541" algn="l" defTabSz="914107" rtl="0" eaLnBrk="1" latinLnBrk="0" hangingPunct="1">
              <a:spcBef>
                <a:spcPts val="0"/>
              </a:spcBef>
              <a:spcAft>
                <a:spcPts val="600"/>
              </a:spcAft>
              <a:buClr>
                <a:schemeClr val="accent2"/>
              </a:buClr>
              <a:buFont typeface="Arial" pitchFamily="34" charset="0"/>
              <a:buChar char="–"/>
              <a:defRPr sz="1912" kern="1200">
                <a:solidFill>
                  <a:schemeClr val="tx2">
                    <a:lumMod val="50000"/>
                  </a:schemeClr>
                </a:solidFill>
                <a:latin typeface="+mn-lt"/>
                <a:ea typeface="+mn-ea"/>
                <a:cs typeface="+mn-cs"/>
              </a:defRPr>
            </a:lvl3pPr>
            <a:lvl4pPr marL="914163" marR="0" indent="-228541" algn="l" defTabSz="914107" rtl="0" eaLnBrk="1" fontAlgn="auto" latinLnBrk="0" hangingPunct="1">
              <a:lnSpc>
                <a:spcPct val="100000"/>
              </a:lnSpc>
              <a:spcBef>
                <a:spcPts val="0"/>
              </a:spcBef>
              <a:spcAft>
                <a:spcPts val="0"/>
              </a:spcAft>
              <a:buClr>
                <a:schemeClr val="accent2"/>
              </a:buClr>
              <a:buSzTx/>
              <a:buFont typeface="Courier New" pitchFamily="49" charset="0"/>
              <a:buChar char="o"/>
              <a:tabLst/>
              <a:defRPr sz="1912" kern="1200">
                <a:solidFill>
                  <a:schemeClr val="tx2">
                    <a:lumMod val="50000"/>
                  </a:schemeClr>
                </a:solidFill>
                <a:latin typeface="+mn-lt"/>
                <a:ea typeface="+mn-ea"/>
                <a:cs typeface="+mn-cs"/>
              </a:defRPr>
            </a:lvl4pPr>
            <a:lvl5pPr marL="1609210" indent="-193614" algn="l" defTabSz="914107" rtl="0" eaLnBrk="1" latinLnBrk="0" hangingPunct="1">
              <a:spcBef>
                <a:spcPts val="0"/>
              </a:spcBef>
              <a:buClr>
                <a:srgbClr val="B1B1B1"/>
              </a:buClr>
              <a:buFont typeface="Arial" pitchFamily="34" charset="0"/>
              <a:buChar char="–"/>
              <a:defRPr sz="1912" kern="1200">
                <a:solidFill>
                  <a:srgbClr val="494949"/>
                </a:solidFill>
                <a:latin typeface="+mn-lt"/>
                <a:ea typeface="+mn-ea"/>
                <a:cs typeface="+mn-cs"/>
              </a:defRPr>
            </a:lvl5pPr>
            <a:lvl6pPr marL="2513794" indent="-228528"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7" indent="-228528"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99" indent="-228528"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5" indent="-228528"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nb-NO" b="1" dirty="0"/>
              <a:t>TIMESTAMP By </a:t>
            </a:r>
            <a:r>
              <a:rPr lang="en-US" b="1" dirty="0"/>
              <a:t>Examples:</a:t>
            </a:r>
            <a:r>
              <a:rPr lang="en-US" dirty="0"/>
              <a:t> </a:t>
            </a:r>
            <a:br>
              <a:rPr lang="en-US" dirty="0"/>
            </a:br>
            <a:endParaRPr lang="nb-NO" dirty="0"/>
          </a:p>
          <a:p>
            <a:pPr marL="342900" indent="-342900">
              <a:buFont typeface="Arial" panose="020B0604020202020204" pitchFamily="34" charset="0"/>
              <a:buChar char="•"/>
            </a:pPr>
            <a:endParaRPr lang="en-US" dirty="0"/>
          </a:p>
        </p:txBody>
      </p:sp>
      <p:pic>
        <p:nvPicPr>
          <p:cNvPr id="3" name="Bilde 2" descr="Skjermutklip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1981200"/>
            <a:ext cx="4788061" cy="1295400"/>
          </a:xfrm>
          <a:prstGeom prst="rect">
            <a:avLst/>
          </a:prstGeom>
        </p:spPr>
      </p:pic>
      <p:pic>
        <p:nvPicPr>
          <p:cNvPr id="5" name="Bilde 4" descr="Skjermutklipp"/>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39" y="3531184"/>
            <a:ext cx="5304710" cy="2470480"/>
          </a:xfrm>
          <a:prstGeom prst="rect">
            <a:avLst/>
          </a:prstGeom>
        </p:spPr>
      </p:pic>
    </p:spTree>
    <p:extLst>
      <p:ext uri="{BB962C8B-B14F-4D97-AF65-F5344CB8AC3E}">
        <p14:creationId xmlns:p14="http://schemas.microsoft.com/office/powerpoint/2010/main" val="1977941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Stream</a:t>
            </a:r>
            <a:r>
              <a:rPr lang="nb-NO" dirty="0"/>
              <a:t> Analytics</a:t>
            </a:r>
            <a:endParaRPr lang="en-US" dirty="0"/>
          </a:p>
        </p:txBody>
      </p:sp>
      <p:sp>
        <p:nvSpPr>
          <p:cNvPr id="3" name="Plassholder for innhold 2"/>
          <p:cNvSpPr>
            <a:spLocks noGrp="1"/>
          </p:cNvSpPr>
          <p:nvPr>
            <p:ph sz="quarter" idx="10"/>
          </p:nvPr>
        </p:nvSpPr>
        <p:spPr>
          <a:xfrm>
            <a:off x="381000" y="1295400"/>
            <a:ext cx="5945187" cy="3142540"/>
          </a:xfrm>
        </p:spPr>
        <p:txBody>
          <a:bodyPr/>
          <a:lstStyle/>
          <a:p>
            <a:pPr marL="0" indent="0">
              <a:buNone/>
            </a:pPr>
            <a:r>
              <a:rPr lang="nb-NO" b="1" dirty="0" err="1"/>
              <a:t>Error</a:t>
            </a:r>
            <a:r>
              <a:rPr lang="nb-NO" b="1" dirty="0"/>
              <a:t>-handling</a:t>
            </a:r>
          </a:p>
          <a:p>
            <a:pPr marL="0" indent="0">
              <a:buNone/>
            </a:pPr>
            <a:r>
              <a:rPr lang="nb-NO" sz="1400" dirty="0" err="1"/>
              <a:t>Two</a:t>
            </a:r>
            <a:r>
              <a:rPr lang="nb-NO" sz="1400" dirty="0"/>
              <a:t> systems </a:t>
            </a:r>
            <a:r>
              <a:rPr lang="nb-NO" sz="1400" dirty="0" err="1"/>
              <a:t>of</a:t>
            </a:r>
            <a:r>
              <a:rPr lang="nb-NO" sz="1400" dirty="0"/>
              <a:t> </a:t>
            </a:r>
            <a:r>
              <a:rPr lang="nb-NO" sz="1400" dirty="0" err="1"/>
              <a:t>checks</a:t>
            </a:r>
            <a:r>
              <a:rPr lang="nb-NO" sz="1400" dirty="0"/>
              <a:t>.</a:t>
            </a:r>
            <a:br>
              <a:rPr lang="nb-NO" sz="1400" dirty="0"/>
            </a:br>
            <a:br>
              <a:rPr lang="nb-NO" sz="1400" dirty="0"/>
            </a:br>
            <a:r>
              <a:rPr lang="nb-NO" sz="1400" dirty="0"/>
              <a:t>- </a:t>
            </a:r>
            <a:r>
              <a:rPr lang="nb-NO" sz="1400" dirty="0" err="1"/>
              <a:t>Syntax</a:t>
            </a:r>
            <a:r>
              <a:rPr lang="nb-NO" sz="1400" dirty="0"/>
              <a:t> </a:t>
            </a:r>
            <a:r>
              <a:rPr lang="nb-NO" sz="1400" dirty="0" err="1"/>
              <a:t>checking</a:t>
            </a:r>
            <a:r>
              <a:rPr lang="nb-NO" sz="1400" dirty="0"/>
              <a:t> as </a:t>
            </a:r>
            <a:r>
              <a:rPr lang="nb-NO" sz="1400" dirty="0" err="1"/>
              <a:t>seen</a:t>
            </a:r>
            <a:r>
              <a:rPr lang="nb-NO" sz="1400" dirty="0"/>
              <a:t> in </a:t>
            </a:r>
            <a:r>
              <a:rPr lang="nb-NO" sz="1400" dirty="0" err="1"/>
              <a:t>the</a:t>
            </a:r>
            <a:r>
              <a:rPr lang="nb-NO" sz="1400" dirty="0"/>
              <a:t> demo</a:t>
            </a:r>
          </a:p>
          <a:p>
            <a:pPr marL="0" indent="0">
              <a:buNone/>
            </a:pPr>
            <a:r>
              <a:rPr lang="nb-NO" sz="1400" dirty="0"/>
              <a:t>- Run time </a:t>
            </a:r>
            <a:r>
              <a:rPr lang="nb-NO" sz="1400" dirty="0" err="1"/>
              <a:t>parsing</a:t>
            </a:r>
            <a:r>
              <a:rPr lang="nb-NO" sz="1400" dirty="0"/>
              <a:t> (XML?) </a:t>
            </a:r>
            <a:endParaRPr lang="en-US" sz="1400" dirty="0"/>
          </a:p>
        </p:txBody>
      </p:sp>
      <p:pic>
        <p:nvPicPr>
          <p:cNvPr id="4" name="Plassholder for innhold 3" descr="Skjermutklip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78614"/>
            <a:ext cx="638264" cy="552527"/>
          </a:xfrm>
          <a:prstGeom prst="rect">
            <a:avLst/>
          </a:prstGeom>
        </p:spPr>
      </p:pic>
      <p:sp>
        <p:nvSpPr>
          <p:cNvPr id="5" name="AutoShape 2" descr="Image"/>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2"/>
          <p:cNvPicPr/>
          <p:nvPr/>
        </p:nvPicPr>
        <p:blipFill>
          <a:blip r:embed="rId3">
            <a:extLst>
              <a:ext uri="{28A0092B-C50C-407E-A947-70E740481C1C}">
                <a14:useLocalDpi xmlns:a14="http://schemas.microsoft.com/office/drawing/2010/main" val="0"/>
              </a:ext>
            </a:extLst>
          </a:blip>
          <a:stretch>
            <a:fillRect/>
          </a:stretch>
        </p:blipFill>
        <p:spPr>
          <a:xfrm>
            <a:off x="356108" y="1727519"/>
            <a:ext cx="8775700" cy="2665450"/>
          </a:xfrm>
          <a:prstGeom prst="rect">
            <a:avLst/>
          </a:prstGeom>
        </p:spPr>
      </p:pic>
      <p:pic>
        <p:nvPicPr>
          <p:cNvPr id="8" name="Picture 1"/>
          <p:cNvPicPr/>
          <p:nvPr/>
        </p:nvPicPr>
        <p:blipFill>
          <a:blip r:embed="rId4">
            <a:extLst>
              <a:ext uri="{28A0092B-C50C-407E-A947-70E740481C1C}">
                <a14:useLocalDpi xmlns:a14="http://schemas.microsoft.com/office/drawing/2010/main" val="0"/>
              </a:ext>
            </a:extLst>
          </a:blip>
          <a:stretch>
            <a:fillRect/>
          </a:stretch>
        </p:blipFill>
        <p:spPr>
          <a:xfrm>
            <a:off x="381000" y="709754"/>
            <a:ext cx="8839200" cy="5691046"/>
          </a:xfrm>
          <a:prstGeom prst="rect">
            <a:avLst/>
          </a:prstGeom>
        </p:spPr>
      </p:pic>
      <p:sp>
        <p:nvSpPr>
          <p:cNvPr id="9" name="Ellipse 8"/>
          <p:cNvSpPr/>
          <p:nvPr/>
        </p:nvSpPr>
        <p:spPr bwMode="auto">
          <a:xfrm>
            <a:off x="1143000" y="4437940"/>
            <a:ext cx="4343400" cy="667460"/>
          </a:xfrm>
          <a:prstGeom prst="ellipse">
            <a:avLst/>
          </a:prstGeom>
          <a:noFill/>
          <a:ln w="76200">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spcBef>
                <a:spcPct val="0"/>
              </a:spcBef>
              <a:spcAft>
                <a:spcPct val="0"/>
              </a:spcAft>
              <a:buClrTx/>
              <a:buSzTx/>
              <a:buFontTx/>
              <a:buNone/>
              <a:tabLst/>
            </a:pPr>
            <a:endParaRPr kumimoji="0" lang="en-US" sz="1600" i="0" u="none" strike="noStrike" cap="none" normalizeH="0" baseline="0" dirty="0">
              <a:ln>
                <a:noFill/>
              </a:ln>
              <a:solidFill>
                <a:schemeClr val="tx2">
                  <a:lumMod val="50000"/>
                </a:schemeClr>
              </a:solidFill>
              <a:effectLst/>
              <a:latin typeface="+mn-lt"/>
              <a:cs typeface="Arial" charset="0"/>
            </a:endParaRPr>
          </a:p>
        </p:txBody>
      </p:sp>
    </p:spTree>
    <p:extLst>
      <p:ext uri="{BB962C8B-B14F-4D97-AF65-F5344CB8AC3E}">
        <p14:creationId xmlns:p14="http://schemas.microsoft.com/office/powerpoint/2010/main" val="133876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PowerBI</a:t>
            </a:r>
            <a:endParaRPr lang="en-US" dirty="0"/>
          </a:p>
        </p:txBody>
      </p:sp>
      <p:pic>
        <p:nvPicPr>
          <p:cNvPr id="4" name="Plassholder for innhold 3" descr="Skjermutklipp"/>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828800" y="199811"/>
            <a:ext cx="533400" cy="497839"/>
          </a:xfrm>
        </p:spPr>
      </p:pic>
      <p:sp>
        <p:nvSpPr>
          <p:cNvPr id="5" name="TekstSylinder 4"/>
          <p:cNvSpPr txBox="1"/>
          <p:nvPr/>
        </p:nvSpPr>
        <p:spPr>
          <a:xfrm>
            <a:off x="533400" y="1600200"/>
            <a:ext cx="6629400" cy="2339102"/>
          </a:xfrm>
          <a:prstGeom prst="rect">
            <a:avLst/>
          </a:prstGeom>
          <a:noFill/>
        </p:spPr>
        <p:txBody>
          <a:bodyPr wrap="square" rtlCol="0">
            <a:spAutoFit/>
          </a:bodyPr>
          <a:lstStyle/>
          <a:p>
            <a:r>
              <a:rPr lang="nb-NO" b="1" dirty="0" err="1">
                <a:solidFill>
                  <a:schemeClr val="accent1"/>
                </a:solidFill>
              </a:rPr>
              <a:t>Stream</a:t>
            </a:r>
            <a:r>
              <a:rPr lang="nb-NO" b="1" dirty="0">
                <a:solidFill>
                  <a:schemeClr val="accent1"/>
                </a:solidFill>
              </a:rPr>
              <a:t> Analytics sink/output</a:t>
            </a:r>
          </a:p>
          <a:p>
            <a:endParaRPr lang="nb-NO" b="1" dirty="0">
              <a:solidFill>
                <a:schemeClr val="accent1"/>
              </a:solidFill>
            </a:endParaRPr>
          </a:p>
          <a:p>
            <a:pPr marL="171450" indent="-171450">
              <a:buFont typeface="Arial" panose="020B0604020202020204" pitchFamily="34" charset="0"/>
              <a:buChar char="•"/>
            </a:pPr>
            <a:r>
              <a:rPr lang="nb-NO" sz="1400" dirty="0" err="1">
                <a:solidFill>
                  <a:schemeClr val="accent1"/>
                </a:solidFill>
              </a:rPr>
              <a:t>Uses</a:t>
            </a:r>
            <a:r>
              <a:rPr lang="nb-NO" sz="1400" dirty="0">
                <a:solidFill>
                  <a:schemeClr val="accent1"/>
                </a:solidFill>
              </a:rPr>
              <a:t> </a:t>
            </a:r>
            <a:r>
              <a:rPr lang="nb-NO" sz="1400" dirty="0" err="1">
                <a:solidFill>
                  <a:schemeClr val="accent1"/>
                </a:solidFill>
              </a:rPr>
              <a:t>the</a:t>
            </a:r>
            <a:r>
              <a:rPr lang="nb-NO" sz="1400" dirty="0">
                <a:solidFill>
                  <a:schemeClr val="accent1"/>
                </a:solidFill>
              </a:rPr>
              <a:t> PowerBI.com </a:t>
            </a:r>
            <a:r>
              <a:rPr lang="nb-NO" sz="1400" dirty="0" err="1">
                <a:solidFill>
                  <a:schemeClr val="accent1"/>
                </a:solidFill>
              </a:rPr>
              <a:t>site</a:t>
            </a:r>
            <a:r>
              <a:rPr lang="nb-NO" sz="1400" dirty="0">
                <a:solidFill>
                  <a:schemeClr val="accent1"/>
                </a:solidFill>
              </a:rPr>
              <a:t> to </a:t>
            </a:r>
            <a:r>
              <a:rPr lang="nb-NO" sz="1400" dirty="0" err="1">
                <a:solidFill>
                  <a:schemeClr val="accent1"/>
                </a:solidFill>
              </a:rPr>
              <a:t>create</a:t>
            </a:r>
            <a:r>
              <a:rPr lang="nb-NO" sz="1400" dirty="0">
                <a:solidFill>
                  <a:schemeClr val="accent1"/>
                </a:solidFill>
              </a:rPr>
              <a:t> live dashboards.</a:t>
            </a:r>
          </a:p>
          <a:p>
            <a:pPr marL="171450" indent="-171450">
              <a:buFont typeface="Arial" panose="020B0604020202020204" pitchFamily="34" charset="0"/>
              <a:buChar char="•"/>
            </a:pPr>
            <a:r>
              <a:rPr lang="nb-NO" sz="1400" dirty="0">
                <a:solidFill>
                  <a:schemeClr val="accent1"/>
                </a:solidFill>
              </a:rPr>
              <a:t>As </a:t>
            </a:r>
            <a:r>
              <a:rPr lang="nb-NO" sz="1400" dirty="0" err="1">
                <a:solidFill>
                  <a:schemeClr val="accent1"/>
                </a:solidFill>
              </a:rPr>
              <a:t>of</a:t>
            </a:r>
            <a:r>
              <a:rPr lang="nb-NO" sz="1400" dirty="0">
                <a:solidFill>
                  <a:schemeClr val="accent1"/>
                </a:solidFill>
              </a:rPr>
              <a:t> </a:t>
            </a:r>
            <a:r>
              <a:rPr lang="nb-NO" sz="1400" dirty="0" err="1">
                <a:solidFill>
                  <a:schemeClr val="accent1"/>
                </a:solidFill>
              </a:rPr>
              <a:t>January</a:t>
            </a:r>
            <a:r>
              <a:rPr lang="nb-NO" sz="1400" dirty="0">
                <a:solidFill>
                  <a:schemeClr val="accent1"/>
                </a:solidFill>
              </a:rPr>
              <a:t> 2017 – </a:t>
            </a:r>
            <a:r>
              <a:rPr lang="nb-NO" sz="1400" dirty="0" err="1">
                <a:solidFill>
                  <a:schemeClr val="accent1"/>
                </a:solidFill>
              </a:rPr>
              <a:t>closed</a:t>
            </a:r>
            <a:r>
              <a:rPr lang="nb-NO" sz="1400" dirty="0">
                <a:solidFill>
                  <a:schemeClr val="accent1"/>
                </a:solidFill>
              </a:rPr>
              <a:t> </a:t>
            </a:r>
            <a:r>
              <a:rPr lang="nb-NO" sz="1400" dirty="0" err="1">
                <a:solidFill>
                  <a:schemeClr val="accent1"/>
                </a:solidFill>
              </a:rPr>
              <a:t>preview</a:t>
            </a:r>
            <a:r>
              <a:rPr lang="nb-NO" sz="1400" dirty="0">
                <a:solidFill>
                  <a:schemeClr val="accent1"/>
                </a:solidFill>
              </a:rPr>
              <a:t> </a:t>
            </a:r>
            <a:r>
              <a:rPr lang="nb-NO" sz="1400" dirty="0" err="1">
                <a:solidFill>
                  <a:schemeClr val="accent1"/>
                </a:solidFill>
              </a:rPr>
              <a:t>of</a:t>
            </a:r>
            <a:r>
              <a:rPr lang="nb-NO" sz="1400" dirty="0">
                <a:solidFill>
                  <a:schemeClr val="accent1"/>
                </a:solidFill>
              </a:rPr>
              <a:t> </a:t>
            </a:r>
            <a:r>
              <a:rPr lang="nb-NO" sz="1400" dirty="0" err="1">
                <a:solidFill>
                  <a:schemeClr val="accent1"/>
                </a:solidFill>
              </a:rPr>
              <a:t>Stream</a:t>
            </a:r>
            <a:r>
              <a:rPr lang="nb-NO" sz="1400" dirty="0">
                <a:solidFill>
                  <a:schemeClr val="accent1"/>
                </a:solidFill>
              </a:rPr>
              <a:t> </a:t>
            </a:r>
            <a:r>
              <a:rPr lang="nb-NO" sz="1400" dirty="0" err="1">
                <a:solidFill>
                  <a:schemeClr val="accent1"/>
                </a:solidFill>
              </a:rPr>
              <a:t>analytics</a:t>
            </a:r>
            <a:r>
              <a:rPr lang="nb-NO" sz="1400" dirty="0">
                <a:solidFill>
                  <a:schemeClr val="accent1"/>
                </a:solidFill>
              </a:rPr>
              <a:t> as </a:t>
            </a:r>
            <a:r>
              <a:rPr lang="nb-NO" sz="1400" dirty="0" err="1">
                <a:solidFill>
                  <a:schemeClr val="accent1"/>
                </a:solidFill>
              </a:rPr>
              <a:t>streaming</a:t>
            </a:r>
            <a:r>
              <a:rPr lang="nb-NO" sz="1400" dirty="0">
                <a:solidFill>
                  <a:schemeClr val="accent1"/>
                </a:solidFill>
              </a:rPr>
              <a:t> </a:t>
            </a:r>
            <a:r>
              <a:rPr lang="nb-NO" sz="1400" dirty="0" err="1">
                <a:solidFill>
                  <a:schemeClr val="accent1"/>
                </a:solidFill>
              </a:rPr>
              <a:t>dataset</a:t>
            </a:r>
            <a:r>
              <a:rPr lang="nb-NO" sz="1400" dirty="0">
                <a:solidFill>
                  <a:schemeClr val="accent1"/>
                </a:solidFill>
              </a:rPr>
              <a:t>.</a:t>
            </a:r>
          </a:p>
          <a:p>
            <a:pPr marL="171450" indent="-171450">
              <a:buFont typeface="Arial" panose="020B0604020202020204" pitchFamily="34" charset="0"/>
              <a:buChar char="•"/>
            </a:pPr>
            <a:endParaRPr lang="nb-NO" sz="1400" dirty="0">
              <a:solidFill>
                <a:schemeClr val="accent1"/>
              </a:solidFill>
            </a:endParaRPr>
          </a:p>
          <a:p>
            <a:pPr marL="171450" indent="-171450">
              <a:buFont typeface="Arial" panose="020B0604020202020204" pitchFamily="34" charset="0"/>
              <a:buChar char="•"/>
            </a:pPr>
            <a:endParaRPr lang="nb-NO" sz="1400" dirty="0">
              <a:solidFill>
                <a:schemeClr val="accent1"/>
              </a:solidFill>
            </a:endParaRPr>
          </a:p>
          <a:p>
            <a:pPr marL="171450" indent="-171450">
              <a:buFont typeface="Arial" panose="020B0604020202020204" pitchFamily="34" charset="0"/>
              <a:buChar char="•"/>
            </a:pPr>
            <a:r>
              <a:rPr lang="nb-NO" sz="1400" dirty="0" err="1">
                <a:solidFill>
                  <a:schemeClr val="accent1"/>
                </a:solidFill>
              </a:rPr>
              <a:t>Let’s</a:t>
            </a:r>
            <a:r>
              <a:rPr lang="nb-NO" sz="1400" dirty="0">
                <a:solidFill>
                  <a:schemeClr val="accent1"/>
                </a:solidFill>
              </a:rPr>
              <a:t> have a </a:t>
            </a:r>
            <a:r>
              <a:rPr lang="nb-NO" sz="1400" dirty="0" err="1">
                <a:solidFill>
                  <a:schemeClr val="accent1"/>
                </a:solidFill>
              </a:rPr>
              <a:t>look</a:t>
            </a:r>
            <a:r>
              <a:rPr lang="nb-NO" sz="1400" dirty="0">
                <a:solidFill>
                  <a:schemeClr val="accent1"/>
                </a:solidFill>
              </a:rPr>
              <a:t> at </a:t>
            </a:r>
            <a:r>
              <a:rPr lang="nb-NO" sz="1400" dirty="0" err="1">
                <a:solidFill>
                  <a:schemeClr val="accent1"/>
                </a:solidFill>
              </a:rPr>
              <a:t>how</a:t>
            </a:r>
            <a:r>
              <a:rPr lang="nb-NO" sz="1400" dirty="0">
                <a:solidFill>
                  <a:schemeClr val="accent1"/>
                </a:solidFill>
              </a:rPr>
              <a:t> </a:t>
            </a:r>
            <a:r>
              <a:rPr lang="nb-NO" sz="1400" dirty="0" err="1">
                <a:solidFill>
                  <a:schemeClr val="accent1"/>
                </a:solidFill>
              </a:rPr>
              <a:t>we</a:t>
            </a:r>
            <a:r>
              <a:rPr lang="nb-NO" sz="1400" dirty="0">
                <a:solidFill>
                  <a:schemeClr val="accent1"/>
                </a:solidFill>
              </a:rPr>
              <a:t> </a:t>
            </a:r>
            <a:r>
              <a:rPr lang="nb-NO" sz="1400" dirty="0" err="1">
                <a:solidFill>
                  <a:schemeClr val="accent1"/>
                </a:solidFill>
              </a:rPr>
              <a:t>can</a:t>
            </a:r>
            <a:r>
              <a:rPr lang="nb-NO" sz="1400" dirty="0">
                <a:solidFill>
                  <a:schemeClr val="accent1"/>
                </a:solidFill>
              </a:rPr>
              <a:t> </a:t>
            </a:r>
            <a:r>
              <a:rPr lang="nb-NO" sz="1400" dirty="0" err="1">
                <a:solidFill>
                  <a:schemeClr val="accent1"/>
                </a:solidFill>
              </a:rPr>
              <a:t>create</a:t>
            </a:r>
            <a:r>
              <a:rPr lang="nb-NO" sz="1400" dirty="0">
                <a:solidFill>
                  <a:schemeClr val="accent1"/>
                </a:solidFill>
              </a:rPr>
              <a:t> </a:t>
            </a:r>
            <a:r>
              <a:rPr lang="nb-NO" sz="1400" dirty="0" err="1">
                <a:solidFill>
                  <a:schemeClr val="accent1"/>
                </a:solidFill>
              </a:rPr>
              <a:t>streamed</a:t>
            </a:r>
            <a:r>
              <a:rPr lang="nb-NO" sz="1400" dirty="0">
                <a:solidFill>
                  <a:schemeClr val="accent1"/>
                </a:solidFill>
              </a:rPr>
              <a:t> dashboards </a:t>
            </a:r>
            <a:r>
              <a:rPr lang="nb-NO" sz="1400" dirty="0" err="1">
                <a:solidFill>
                  <a:schemeClr val="accent1"/>
                </a:solidFill>
              </a:rPr>
              <a:t>currently</a:t>
            </a:r>
            <a:r>
              <a:rPr lang="nb-NO" sz="1400" dirty="0">
                <a:solidFill>
                  <a:schemeClr val="accent1"/>
                </a:solidFill>
              </a:rPr>
              <a:t>…</a:t>
            </a:r>
            <a:endParaRPr lang="nb-NO" sz="1200" dirty="0">
              <a:solidFill>
                <a:schemeClr val="accent1"/>
              </a:solidFill>
            </a:endParaRPr>
          </a:p>
          <a:p>
            <a:endParaRPr lang="nb-NO" b="1" dirty="0">
              <a:solidFill>
                <a:schemeClr val="accent1"/>
              </a:solidFill>
            </a:endParaRPr>
          </a:p>
          <a:p>
            <a:endParaRPr lang="nb-NO" b="1" dirty="0">
              <a:solidFill>
                <a:schemeClr val="accent1"/>
              </a:solidFill>
            </a:endParaRPr>
          </a:p>
        </p:txBody>
      </p:sp>
      <p:sp>
        <p:nvSpPr>
          <p:cNvPr id="6" name="TekstSylinder 5"/>
          <p:cNvSpPr txBox="1"/>
          <p:nvPr/>
        </p:nvSpPr>
        <p:spPr>
          <a:xfrm>
            <a:off x="3048000" y="3939302"/>
            <a:ext cx="4343400" cy="1538883"/>
          </a:xfrm>
          <a:prstGeom prst="rect">
            <a:avLst/>
          </a:prstGeom>
          <a:noFill/>
        </p:spPr>
        <p:txBody>
          <a:bodyPr wrap="square" rtlCol="0">
            <a:spAutoFit/>
          </a:bodyPr>
          <a:lstStyle/>
          <a:p>
            <a:r>
              <a:rPr lang="nb-NO" sz="8000" b="1" dirty="0">
                <a:solidFill>
                  <a:schemeClr val="accent1"/>
                </a:solidFill>
              </a:rPr>
              <a:t>DEMO</a:t>
            </a:r>
            <a:endParaRPr lang="en-US" sz="8000" b="1" dirty="0">
              <a:solidFill>
                <a:schemeClr val="accent1"/>
              </a:solidFill>
            </a:endParaRPr>
          </a:p>
          <a:p>
            <a:endParaRPr lang="en-US" sz="1400" dirty="0" err="1">
              <a:solidFill>
                <a:schemeClr val="tx2">
                  <a:lumMod val="50000"/>
                </a:schemeClr>
              </a:solidFill>
            </a:endParaRPr>
          </a:p>
        </p:txBody>
      </p:sp>
    </p:spTree>
    <p:extLst>
      <p:ext uri="{BB962C8B-B14F-4D97-AF65-F5344CB8AC3E}">
        <p14:creationId xmlns:p14="http://schemas.microsoft.com/office/powerpoint/2010/main" val="3199896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Eksempel på </a:t>
            </a:r>
            <a:r>
              <a:rPr lang="nb-NO" dirty="0" err="1"/>
              <a:t>sensordata</a:t>
            </a:r>
            <a:r>
              <a:rPr lang="nb-NO" dirty="0"/>
              <a:t> i </a:t>
            </a:r>
            <a:r>
              <a:rPr lang="nb-NO" dirty="0" err="1"/>
              <a:t>PowerBI</a:t>
            </a:r>
            <a:endParaRPr lang="en-US" dirty="0"/>
          </a:p>
        </p:txBody>
      </p:sp>
      <p:sp>
        <p:nvSpPr>
          <p:cNvPr id="3" name="Plassholder for innhold 2"/>
          <p:cNvSpPr>
            <a:spLocks noGrp="1"/>
          </p:cNvSpPr>
          <p:nvPr>
            <p:ph sz="quarter" idx="10"/>
          </p:nvPr>
        </p:nvSpPr>
        <p:spPr/>
        <p:txBody>
          <a:bodyPr/>
          <a:lstStyle/>
          <a:p>
            <a:endParaRPr lang="en-US" dirty="0"/>
          </a:p>
        </p:txBody>
      </p:sp>
      <p:pic>
        <p:nvPicPr>
          <p:cNvPr id="4" name="Bilde 3"/>
          <p:cNvPicPr>
            <a:picLocks noChangeAspect="1"/>
          </p:cNvPicPr>
          <p:nvPr/>
        </p:nvPicPr>
        <p:blipFill>
          <a:blip r:embed="rId3"/>
          <a:stretch>
            <a:fillRect/>
          </a:stretch>
        </p:blipFill>
        <p:spPr>
          <a:xfrm>
            <a:off x="341313" y="1066800"/>
            <a:ext cx="9412287" cy="5516380"/>
          </a:xfrm>
          <a:prstGeom prst="rect">
            <a:avLst/>
          </a:prstGeom>
        </p:spPr>
      </p:pic>
    </p:spTree>
    <p:extLst>
      <p:ext uri="{BB962C8B-B14F-4D97-AF65-F5344CB8AC3E}">
        <p14:creationId xmlns:p14="http://schemas.microsoft.com/office/powerpoint/2010/main" val="238805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Links</a:t>
            </a:r>
            <a:endParaRPr lang="en-US" dirty="0"/>
          </a:p>
        </p:txBody>
      </p:sp>
      <p:sp>
        <p:nvSpPr>
          <p:cNvPr id="3" name="Plassholder for innhold 2"/>
          <p:cNvSpPr>
            <a:spLocks noGrp="1"/>
          </p:cNvSpPr>
          <p:nvPr>
            <p:ph sz="quarter" idx="10"/>
          </p:nvPr>
        </p:nvSpPr>
        <p:spPr>
          <a:xfrm>
            <a:off x="341313" y="1309688"/>
            <a:ext cx="9564687" cy="4405312"/>
          </a:xfrm>
        </p:spPr>
        <p:txBody>
          <a:bodyPr/>
          <a:lstStyle/>
          <a:p>
            <a:r>
              <a:rPr lang="en-US" dirty="0">
                <a:hlinkClick r:id="rId2"/>
              </a:rPr>
              <a:t>https://blogs.microsoft.com/iot/</a:t>
            </a:r>
            <a:endParaRPr lang="en-US" dirty="0"/>
          </a:p>
          <a:p>
            <a:r>
              <a:rPr lang="en-US" dirty="0">
                <a:hlinkClick r:id="rId3"/>
              </a:rPr>
              <a:t>https://www.azureiotsuite.com/</a:t>
            </a:r>
            <a:endParaRPr lang="en-US" dirty="0"/>
          </a:p>
          <a:p>
            <a:r>
              <a:rPr lang="en-US" dirty="0">
                <a:hlinkClick r:id="rId4"/>
              </a:rPr>
              <a:t>https://developer.microsoft.com/en-us/windows/iot</a:t>
            </a:r>
            <a:endParaRPr lang="en-US" dirty="0"/>
          </a:p>
          <a:p>
            <a:r>
              <a:rPr lang="en-US" dirty="0">
                <a:hlinkClick r:id="rId5"/>
              </a:rPr>
              <a:t>https://catalog.azureiotsuite.com/kits</a:t>
            </a:r>
            <a:endParaRPr lang="en-US" dirty="0"/>
          </a:p>
          <a:p>
            <a:r>
              <a:rPr lang="en-US" dirty="0">
                <a:hlinkClick r:id="rId6"/>
              </a:rPr>
              <a:t>https://github.com/Azure/azure-iot-arduino</a:t>
            </a:r>
            <a:endParaRPr lang="en-US" dirty="0"/>
          </a:p>
          <a:p>
            <a:r>
              <a:rPr lang="en-US" dirty="0">
                <a:hlinkClick r:id="rId7"/>
              </a:rPr>
              <a:t>https://azure.microsoft.com/en-us/develop/iot/</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57103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a:t>Agenda</a:t>
            </a:r>
          </a:p>
        </p:txBody>
      </p:sp>
      <p:sp>
        <p:nvSpPr>
          <p:cNvPr id="3" name="Plassholder for innhold 2"/>
          <p:cNvSpPr>
            <a:spLocks noGrp="1"/>
          </p:cNvSpPr>
          <p:nvPr>
            <p:ph sz="quarter" idx="10"/>
          </p:nvPr>
        </p:nvSpPr>
        <p:spPr>
          <a:xfrm>
            <a:off x="1066800" y="1066800"/>
            <a:ext cx="7620000" cy="5029200"/>
          </a:xfrm>
        </p:spPr>
        <p:txBody>
          <a:bodyPr/>
          <a:lstStyle/>
          <a:p>
            <a:r>
              <a:rPr lang="nb-NO" sz="1800" dirty="0" err="1"/>
              <a:t>IoT</a:t>
            </a:r>
            <a:endParaRPr lang="nb-NO" sz="1800" dirty="0"/>
          </a:p>
          <a:p>
            <a:r>
              <a:rPr lang="nb-NO" sz="1800" dirty="0"/>
              <a:t>Azure </a:t>
            </a:r>
            <a:r>
              <a:rPr lang="nb-NO" sz="1800" dirty="0" err="1"/>
              <a:t>IoT</a:t>
            </a:r>
            <a:r>
              <a:rPr lang="nb-NO" sz="1800" dirty="0"/>
              <a:t> Suite</a:t>
            </a:r>
          </a:p>
          <a:p>
            <a:pPr lvl="1"/>
            <a:r>
              <a:rPr lang="nb-NO" sz="1800" dirty="0"/>
              <a:t>Solutions</a:t>
            </a:r>
          </a:p>
          <a:p>
            <a:pPr lvl="1"/>
            <a:r>
              <a:rPr lang="nb-NO" sz="1800" dirty="0"/>
              <a:t>Architecture</a:t>
            </a:r>
          </a:p>
          <a:p>
            <a:pPr lvl="1"/>
            <a:r>
              <a:rPr lang="nb-NO" sz="1800" dirty="0"/>
              <a:t>Components</a:t>
            </a:r>
          </a:p>
          <a:p>
            <a:r>
              <a:rPr lang="nb-NO" sz="1800" dirty="0" err="1"/>
              <a:t>Stream</a:t>
            </a:r>
            <a:r>
              <a:rPr lang="nb-NO" sz="1800" dirty="0"/>
              <a:t> Analytics</a:t>
            </a:r>
          </a:p>
          <a:p>
            <a:pPr lvl="1"/>
            <a:r>
              <a:rPr lang="nb-NO" sz="1800" dirty="0" err="1"/>
              <a:t>Introduction</a:t>
            </a:r>
            <a:endParaRPr lang="nb-NO" sz="1800" dirty="0"/>
          </a:p>
          <a:p>
            <a:pPr lvl="1"/>
            <a:r>
              <a:rPr lang="nb-NO" sz="1800" dirty="0"/>
              <a:t>Language</a:t>
            </a:r>
          </a:p>
          <a:p>
            <a:pPr lvl="1"/>
            <a:r>
              <a:rPr lang="nb-NO" sz="1800" dirty="0"/>
              <a:t>Debugging</a:t>
            </a:r>
          </a:p>
          <a:p>
            <a:r>
              <a:rPr lang="nb-NO" sz="1800" dirty="0" err="1"/>
              <a:t>PowerBI</a:t>
            </a:r>
            <a:endParaRPr lang="nb-NO" sz="1800" dirty="0"/>
          </a:p>
          <a:p>
            <a:r>
              <a:rPr lang="nb-NO" sz="1800" dirty="0"/>
              <a:t>Q&amp;A</a:t>
            </a:r>
          </a:p>
          <a:p>
            <a:pPr lvl="1"/>
            <a:endParaRPr lang="nb-NO" dirty="0"/>
          </a:p>
        </p:txBody>
      </p:sp>
    </p:spTree>
    <p:extLst>
      <p:ext uri="{BB962C8B-B14F-4D97-AF65-F5344CB8AC3E}">
        <p14:creationId xmlns:p14="http://schemas.microsoft.com/office/powerpoint/2010/main" val="193225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IoT</a:t>
            </a:r>
            <a:endParaRPr lang="en-US" dirty="0"/>
          </a:p>
        </p:txBody>
      </p:sp>
      <p:sp>
        <p:nvSpPr>
          <p:cNvPr id="3" name="Plassholder for innhold 2"/>
          <p:cNvSpPr>
            <a:spLocks noGrp="1"/>
          </p:cNvSpPr>
          <p:nvPr>
            <p:ph sz="quarter" idx="10"/>
          </p:nvPr>
        </p:nvSpPr>
        <p:spPr/>
        <p:txBody>
          <a:bodyPr/>
          <a:lstStyle/>
          <a:p>
            <a:endParaRPr lang="en-US"/>
          </a:p>
        </p:txBody>
      </p:sp>
      <p:pic>
        <p:nvPicPr>
          <p:cNvPr id="4" name="Picture 2" descr="Internet-of-Things-Blog-Post-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73112"/>
            <a:ext cx="8229600" cy="4636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72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IoT</a:t>
            </a:r>
            <a:endParaRPr lang="en-US" dirty="0"/>
          </a:p>
        </p:txBody>
      </p:sp>
      <p:pic>
        <p:nvPicPr>
          <p:cNvPr id="659458" name="Picture 2" descr="http://www.suasnews.com/wp-content/uploads/2013/09/hype-cycle-p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3" y="1219200"/>
            <a:ext cx="9143999" cy="5357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871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IoT</a:t>
            </a:r>
            <a:endParaRPr lang="en-US" dirty="0"/>
          </a:p>
        </p:txBody>
      </p:sp>
      <p:sp>
        <p:nvSpPr>
          <p:cNvPr id="3" name="Plassholder for innhold 2"/>
          <p:cNvSpPr>
            <a:spLocks noGrp="1"/>
          </p:cNvSpPr>
          <p:nvPr>
            <p:ph sz="quarter" idx="10"/>
          </p:nvPr>
        </p:nvSpPr>
        <p:spPr>
          <a:xfrm>
            <a:off x="304800" y="1524000"/>
            <a:ext cx="5945187" cy="3142540"/>
          </a:xfrm>
        </p:spPr>
        <p:txBody>
          <a:bodyPr/>
          <a:lstStyle/>
          <a:p>
            <a:r>
              <a:rPr lang="nb-NO" dirty="0" err="1"/>
              <a:t>Considerations</a:t>
            </a:r>
            <a:r>
              <a:rPr lang="nb-NO" dirty="0"/>
              <a:t> for </a:t>
            </a:r>
            <a:r>
              <a:rPr lang="nb-NO" dirty="0" err="1"/>
              <a:t>your</a:t>
            </a:r>
            <a:r>
              <a:rPr lang="nb-NO" dirty="0"/>
              <a:t> </a:t>
            </a:r>
            <a:r>
              <a:rPr lang="nb-NO" dirty="0" err="1"/>
              <a:t>IoT</a:t>
            </a:r>
            <a:r>
              <a:rPr lang="nb-NO" dirty="0"/>
              <a:t> </a:t>
            </a:r>
            <a:r>
              <a:rPr lang="nb-NO" dirty="0" err="1"/>
              <a:t>enviroment</a:t>
            </a:r>
            <a:endParaRPr lang="nb-NO" dirty="0"/>
          </a:p>
          <a:p>
            <a:r>
              <a:rPr lang="nb-NO" dirty="0"/>
              <a:t>Devices</a:t>
            </a:r>
          </a:p>
          <a:p>
            <a:r>
              <a:rPr lang="nb-NO" dirty="0"/>
              <a:t>Architecture</a:t>
            </a:r>
          </a:p>
          <a:p>
            <a:pPr lvl="1"/>
            <a:r>
              <a:rPr lang="nb-NO" dirty="0" err="1"/>
              <a:t>Cloud</a:t>
            </a:r>
            <a:endParaRPr lang="nb-NO" dirty="0"/>
          </a:p>
          <a:p>
            <a:pPr lvl="1"/>
            <a:r>
              <a:rPr lang="nb-NO" dirty="0"/>
              <a:t>Field </a:t>
            </a:r>
            <a:r>
              <a:rPr lang="nb-NO" dirty="0" err="1"/>
              <a:t>gateways</a:t>
            </a:r>
            <a:endParaRPr lang="nb-NO" dirty="0"/>
          </a:p>
          <a:p>
            <a:pPr lvl="1"/>
            <a:r>
              <a:rPr lang="nb-NO" dirty="0"/>
              <a:t>Security</a:t>
            </a:r>
          </a:p>
          <a:p>
            <a:endParaRPr lang="en-US" dirty="0"/>
          </a:p>
        </p:txBody>
      </p:sp>
    </p:spTree>
    <p:extLst>
      <p:ext uri="{BB962C8B-B14F-4D97-AF65-F5344CB8AC3E}">
        <p14:creationId xmlns:p14="http://schemas.microsoft.com/office/powerpoint/2010/main" val="112406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NZ" dirty="0"/>
              <a:t>Solution Architecture</a:t>
            </a:r>
            <a:endParaRPr lang="en-US" dirty="0"/>
          </a:p>
        </p:txBody>
      </p:sp>
      <p:grpSp>
        <p:nvGrpSpPr>
          <p:cNvPr id="5" name="Group 46"/>
          <p:cNvGrpSpPr/>
          <p:nvPr/>
        </p:nvGrpSpPr>
        <p:grpSpPr>
          <a:xfrm>
            <a:off x="533400" y="1752600"/>
            <a:ext cx="8760796" cy="3624564"/>
            <a:chOff x="656428" y="1402658"/>
            <a:chExt cx="10998730" cy="4550454"/>
          </a:xfrm>
        </p:grpSpPr>
        <p:cxnSp>
          <p:nvCxnSpPr>
            <p:cNvPr id="6" name="Straight Arrow Connector 47"/>
            <p:cNvCxnSpPr/>
            <p:nvPr/>
          </p:nvCxnSpPr>
          <p:spPr>
            <a:xfrm flipV="1">
              <a:off x="2166829" y="3020220"/>
              <a:ext cx="1865313" cy="758"/>
            </a:xfrm>
            <a:prstGeom prst="straightConnector1">
              <a:avLst/>
            </a:prstGeom>
            <a:noFill/>
            <a:ln w="12700" cap="flat" cmpd="sng" algn="ctr">
              <a:solidFill>
                <a:schemeClr val="bg1">
                  <a:lumMod val="65000"/>
                </a:schemeClr>
              </a:solidFill>
              <a:prstDash val="solid"/>
              <a:miter lim="800000"/>
              <a:headEnd type="triangle" w="med" len="med"/>
              <a:tailEnd type="triangle" w="med" len="med"/>
            </a:ln>
            <a:effectLst/>
          </p:spPr>
        </p:cxnSp>
        <p:sp>
          <p:nvSpPr>
            <p:cNvPr id="7" name="Oval 48"/>
            <p:cNvSpPr/>
            <p:nvPr/>
          </p:nvSpPr>
          <p:spPr>
            <a:xfrm>
              <a:off x="8725165" y="3514037"/>
              <a:ext cx="207680" cy="203317"/>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defTabSz="727760">
                <a:defRPr/>
              </a:pPr>
              <a:endParaRPr lang="en-US" sz="873" kern="0">
                <a:solidFill>
                  <a:prstClr val="white"/>
                </a:solidFill>
                <a:cs typeface="Arial" panose="020B0604020202020204" pitchFamily="34" charset="0"/>
              </a:endParaRPr>
            </a:p>
          </p:txBody>
        </p:sp>
        <p:sp>
          <p:nvSpPr>
            <p:cNvPr id="8" name="Oval 49"/>
            <p:cNvSpPr/>
            <p:nvPr/>
          </p:nvSpPr>
          <p:spPr>
            <a:xfrm>
              <a:off x="8725165" y="3514037"/>
              <a:ext cx="207680" cy="203317"/>
            </a:xfrm>
            <a:prstGeom prst="ellipse">
              <a:avLst/>
            </a:prstGeom>
            <a:solidFill>
              <a:srgbClr val="5B9BD5"/>
            </a:solidFill>
            <a:ln w="12700" cap="flat" cmpd="sng" algn="ctr">
              <a:solidFill>
                <a:srgbClr val="5B9BD5">
                  <a:shade val="50000"/>
                </a:srgbClr>
              </a:solidFill>
              <a:prstDash val="dash"/>
              <a:miter lim="800000"/>
            </a:ln>
            <a:effectLst/>
          </p:spPr>
          <p:txBody>
            <a:bodyPr rtlCol="0" anchor="ctr"/>
            <a:lstStyle/>
            <a:p>
              <a:pPr defTabSz="727760">
                <a:defRPr/>
              </a:pPr>
              <a:endParaRPr lang="en-US" sz="873" kern="0">
                <a:solidFill>
                  <a:prstClr val="white"/>
                </a:solidFill>
                <a:cs typeface="Arial" panose="020B0604020202020204" pitchFamily="34" charset="0"/>
              </a:endParaRPr>
            </a:p>
          </p:txBody>
        </p:sp>
        <p:sp>
          <p:nvSpPr>
            <p:cNvPr id="9" name="Rectangle 50"/>
            <p:cNvSpPr/>
            <p:nvPr/>
          </p:nvSpPr>
          <p:spPr>
            <a:xfrm>
              <a:off x="4133935" y="2278062"/>
              <a:ext cx="5486400" cy="3675050"/>
            </a:xfrm>
            <a:prstGeom prst="rect">
              <a:avLst/>
            </a:prstGeom>
            <a:solidFill>
              <a:schemeClr val="bg1">
                <a:lumMod val="95000"/>
              </a:schemeClr>
            </a:solidFill>
            <a:ln w="12700">
              <a:noFill/>
            </a:ln>
          </p:spPr>
          <p:style>
            <a:lnRef idx="2">
              <a:schemeClr val="accent1"/>
            </a:lnRef>
            <a:fillRef idx="1">
              <a:schemeClr val="lt1"/>
            </a:fillRef>
            <a:effectRef idx="0">
              <a:schemeClr val="accent1"/>
            </a:effectRef>
            <a:fontRef idx="minor">
              <a:schemeClr val="dk1"/>
            </a:fontRef>
          </p:style>
          <p:txBody>
            <a:bodyPr rtlCol="0" anchor="ctr"/>
            <a:lstStyle/>
            <a:p>
              <a:pPr defTabSz="727760">
                <a:defRPr/>
              </a:pPr>
              <a:endParaRPr lang="en-US" sz="873" kern="0" dirty="0">
                <a:solidFill>
                  <a:prstClr val="black"/>
                </a:solidFill>
                <a:cs typeface="Arial" panose="020B0604020202020204" pitchFamily="34" charset="0"/>
              </a:endParaRPr>
            </a:p>
          </p:txBody>
        </p:sp>
        <p:sp>
          <p:nvSpPr>
            <p:cNvPr id="10" name="Rectangle 51"/>
            <p:cNvSpPr/>
            <p:nvPr/>
          </p:nvSpPr>
          <p:spPr>
            <a:xfrm>
              <a:off x="7276461" y="2463933"/>
              <a:ext cx="2056213" cy="394630"/>
            </a:xfrm>
            <a:prstGeom prst="rect">
              <a:avLst/>
            </a:prstGeom>
            <a:solidFill>
              <a:srgbClr val="5EB6DA"/>
            </a:solidFill>
            <a:ln w="12700" cap="flat" cmpd="sng" algn="ctr">
              <a:noFill/>
              <a:prstDash val="solid"/>
              <a:miter lim="800000"/>
            </a:ln>
            <a:effectLst/>
          </p:spPr>
          <p:txBody>
            <a:bodyPr rtlCol="0" anchor="ctr"/>
            <a:lstStyle/>
            <a:p>
              <a:pPr defTabSz="727760"/>
              <a:r>
                <a:rPr lang="en-US" sz="1114" kern="0" dirty="0">
                  <a:solidFill>
                    <a:srgbClr val="FFFFFF"/>
                  </a:solidFill>
                  <a:cs typeface="Arial" panose="020B0604020202020204" pitchFamily="34" charset="0"/>
                </a:rPr>
                <a:t>Solution Portal</a:t>
              </a:r>
            </a:p>
          </p:txBody>
        </p:sp>
        <p:sp>
          <p:nvSpPr>
            <p:cNvPr id="11" name="Rectangle 52"/>
            <p:cNvSpPr/>
            <p:nvPr/>
          </p:nvSpPr>
          <p:spPr>
            <a:xfrm>
              <a:off x="5324079" y="2463933"/>
              <a:ext cx="1890074" cy="394630"/>
            </a:xfrm>
            <a:prstGeom prst="rect">
              <a:avLst/>
            </a:prstGeom>
            <a:solidFill>
              <a:srgbClr val="5EB6DA"/>
            </a:solidFill>
            <a:ln w="12700" cap="flat" cmpd="sng" algn="ctr">
              <a:noFill/>
              <a:prstDash val="solid"/>
              <a:miter lim="800000"/>
            </a:ln>
            <a:effectLst/>
          </p:spPr>
          <p:txBody>
            <a:bodyPr rtlCol="0" anchor="ctr"/>
            <a:lstStyle/>
            <a:p>
              <a:pPr defTabSz="727760"/>
              <a:r>
                <a:rPr lang="en-US" sz="1114" kern="0" dirty="0">
                  <a:solidFill>
                    <a:srgbClr val="FFFFFF"/>
                  </a:solidFill>
                  <a:cs typeface="Arial" panose="020B0604020202020204" pitchFamily="34" charset="0"/>
                </a:rPr>
                <a:t>Provisioning API</a:t>
              </a:r>
            </a:p>
          </p:txBody>
        </p:sp>
        <p:sp>
          <p:nvSpPr>
            <p:cNvPr id="12" name="Rectangle 53"/>
            <p:cNvSpPr/>
            <p:nvPr/>
          </p:nvSpPr>
          <p:spPr>
            <a:xfrm>
              <a:off x="5324081" y="3107288"/>
              <a:ext cx="3073944" cy="295972"/>
            </a:xfrm>
            <a:prstGeom prst="rect">
              <a:avLst/>
            </a:prstGeom>
            <a:solidFill>
              <a:srgbClr val="5EB6DA"/>
            </a:solidFill>
            <a:ln w="12700" cap="flat" cmpd="sng" algn="ctr">
              <a:noFill/>
              <a:prstDash val="solid"/>
              <a:miter lim="800000"/>
            </a:ln>
            <a:effectLst/>
          </p:spPr>
          <p:txBody>
            <a:bodyPr rtlCol="0" anchor="ctr"/>
            <a:lstStyle/>
            <a:p>
              <a:pPr defTabSz="727760"/>
              <a:r>
                <a:rPr lang="en-US" sz="1114" kern="0" dirty="0">
                  <a:solidFill>
                    <a:srgbClr val="FFFFFF"/>
                  </a:solidFill>
                  <a:cs typeface="Arial" panose="020B0604020202020204" pitchFamily="34" charset="0"/>
                </a:rPr>
                <a:t>Identity &amp; Registry Stores</a:t>
              </a:r>
            </a:p>
          </p:txBody>
        </p:sp>
        <p:cxnSp>
          <p:nvCxnSpPr>
            <p:cNvPr id="13" name="Straight Arrow Connector 54"/>
            <p:cNvCxnSpPr>
              <a:stCxn id="11" idx="2"/>
            </p:cNvCxnSpPr>
            <p:nvPr/>
          </p:nvCxnSpPr>
          <p:spPr>
            <a:xfrm flipH="1">
              <a:off x="6269096" y="2858564"/>
              <a:ext cx="20" cy="248724"/>
            </a:xfrm>
            <a:prstGeom prst="straightConnector1">
              <a:avLst/>
            </a:prstGeom>
            <a:noFill/>
            <a:ln w="12700" cap="flat" cmpd="sng" algn="ctr">
              <a:solidFill>
                <a:schemeClr val="bg1">
                  <a:lumMod val="65000"/>
                </a:schemeClr>
              </a:solidFill>
              <a:prstDash val="solid"/>
              <a:miter lim="800000"/>
              <a:tailEnd type="triangle"/>
            </a:ln>
            <a:effectLst/>
          </p:spPr>
        </p:cxnSp>
        <p:cxnSp>
          <p:nvCxnSpPr>
            <p:cNvPr id="14" name="Straight Arrow Connector 55"/>
            <p:cNvCxnSpPr/>
            <p:nvPr/>
          </p:nvCxnSpPr>
          <p:spPr>
            <a:xfrm flipH="1">
              <a:off x="7883965" y="2843796"/>
              <a:ext cx="20" cy="248724"/>
            </a:xfrm>
            <a:prstGeom prst="straightConnector1">
              <a:avLst/>
            </a:prstGeom>
            <a:noFill/>
            <a:ln w="12700" cap="flat" cmpd="sng" algn="ctr">
              <a:solidFill>
                <a:schemeClr val="bg1">
                  <a:lumMod val="65000"/>
                </a:schemeClr>
              </a:solidFill>
              <a:prstDash val="solid"/>
              <a:miter lim="800000"/>
              <a:tailEnd type="triangle"/>
            </a:ln>
            <a:effectLst/>
          </p:spPr>
        </p:cxnSp>
        <p:cxnSp>
          <p:nvCxnSpPr>
            <p:cNvPr id="15" name="Straight Arrow Connector 56"/>
            <p:cNvCxnSpPr/>
            <p:nvPr/>
          </p:nvCxnSpPr>
          <p:spPr>
            <a:xfrm flipH="1">
              <a:off x="8829002" y="2858564"/>
              <a:ext cx="20" cy="248724"/>
            </a:xfrm>
            <a:prstGeom prst="straightConnector1">
              <a:avLst/>
            </a:prstGeom>
            <a:noFill/>
            <a:ln w="12700" cap="flat" cmpd="sng" algn="ctr">
              <a:solidFill>
                <a:schemeClr val="bg1">
                  <a:lumMod val="65000"/>
                </a:schemeClr>
              </a:solidFill>
              <a:prstDash val="solid"/>
              <a:miter lim="800000"/>
              <a:tailEnd type="triangle"/>
            </a:ln>
            <a:effectLst/>
          </p:spPr>
        </p:cxnSp>
        <p:sp>
          <p:nvSpPr>
            <p:cNvPr id="16" name="Oval 57"/>
            <p:cNvSpPr/>
            <p:nvPr/>
          </p:nvSpPr>
          <p:spPr>
            <a:xfrm>
              <a:off x="8725165" y="3514037"/>
              <a:ext cx="207680" cy="203317"/>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defTabSz="727760">
                <a:defRPr/>
              </a:pPr>
              <a:endParaRPr lang="en-US" sz="873" kern="0">
                <a:solidFill>
                  <a:prstClr val="white"/>
                </a:solidFill>
                <a:cs typeface="Arial" panose="020B0604020202020204" pitchFamily="34" charset="0"/>
              </a:endParaRPr>
            </a:p>
          </p:txBody>
        </p:sp>
        <p:sp>
          <p:nvSpPr>
            <p:cNvPr id="17" name="Rectangle 58"/>
            <p:cNvSpPr/>
            <p:nvPr/>
          </p:nvSpPr>
          <p:spPr>
            <a:xfrm>
              <a:off x="5324080" y="3926265"/>
              <a:ext cx="4008594" cy="372540"/>
            </a:xfrm>
            <a:prstGeom prst="rect">
              <a:avLst/>
            </a:prstGeom>
            <a:solidFill>
              <a:srgbClr val="5EB6DA"/>
            </a:solidFill>
            <a:ln w="12700" cap="flat" cmpd="sng" algn="ctr">
              <a:noFill/>
              <a:prstDash val="solid"/>
              <a:miter lim="800000"/>
            </a:ln>
            <a:effectLst/>
          </p:spPr>
          <p:txBody>
            <a:bodyPr rtlCol="0" anchor="ctr"/>
            <a:lstStyle/>
            <a:p>
              <a:pPr defTabSz="727760"/>
              <a:r>
                <a:rPr lang="en-US" sz="1114" kern="0" dirty="0">
                  <a:solidFill>
                    <a:srgbClr val="FFFFFF"/>
                  </a:solidFill>
                  <a:cs typeface="Arial" panose="020B0604020202020204" pitchFamily="34" charset="0"/>
                </a:rPr>
                <a:t>Stream Event Processor</a:t>
              </a:r>
            </a:p>
          </p:txBody>
        </p:sp>
        <p:sp>
          <p:nvSpPr>
            <p:cNvPr id="18" name="Rectangle 59"/>
            <p:cNvSpPr/>
            <p:nvPr/>
          </p:nvSpPr>
          <p:spPr>
            <a:xfrm>
              <a:off x="8220070" y="4385731"/>
              <a:ext cx="1051532" cy="971215"/>
            </a:xfrm>
            <a:prstGeom prst="rect">
              <a:avLst/>
            </a:prstGeom>
            <a:solidFill>
              <a:srgbClr val="5EB6DA"/>
            </a:solidFill>
            <a:ln w="12700" cap="flat" cmpd="sng" algn="ctr">
              <a:noFill/>
              <a:prstDash val="solid"/>
              <a:miter lim="800000"/>
            </a:ln>
            <a:effectLst/>
          </p:spPr>
          <p:txBody>
            <a:bodyPr rtlCol="0" anchor="t"/>
            <a:lstStyle/>
            <a:p>
              <a:pPr defTabSz="727760"/>
              <a:r>
                <a:rPr lang="en-US" sz="1114" kern="0" dirty="0">
                  <a:solidFill>
                    <a:srgbClr val="FFFFFF"/>
                  </a:solidFill>
                  <a:cs typeface="Arial" panose="020B0604020202020204" pitchFamily="34" charset="0"/>
                </a:rPr>
                <a:t>Analytics/ Machine Learning</a:t>
              </a:r>
            </a:p>
          </p:txBody>
        </p:sp>
        <p:cxnSp>
          <p:nvCxnSpPr>
            <p:cNvPr id="19" name="Straight Arrow Connector 60"/>
            <p:cNvCxnSpPr>
              <a:endCxn id="17" idx="1"/>
            </p:cNvCxnSpPr>
            <p:nvPr/>
          </p:nvCxnSpPr>
          <p:spPr>
            <a:xfrm>
              <a:off x="4763616" y="4112535"/>
              <a:ext cx="560464" cy="0"/>
            </a:xfrm>
            <a:prstGeom prst="straightConnector1">
              <a:avLst/>
            </a:prstGeom>
            <a:noFill/>
            <a:ln w="12700" cap="flat" cmpd="sng" algn="ctr">
              <a:solidFill>
                <a:schemeClr val="bg1">
                  <a:lumMod val="65000"/>
                </a:schemeClr>
              </a:solidFill>
              <a:prstDash val="solid"/>
              <a:miter lim="800000"/>
              <a:tailEnd type="triangle"/>
            </a:ln>
            <a:effectLst/>
          </p:spPr>
        </p:cxnSp>
        <p:sp>
          <p:nvSpPr>
            <p:cNvPr id="20" name="Rectangle 61"/>
            <p:cNvSpPr/>
            <p:nvPr/>
          </p:nvSpPr>
          <p:spPr>
            <a:xfrm>
              <a:off x="10097557" y="2278062"/>
              <a:ext cx="1554480" cy="3675050"/>
            </a:xfrm>
            <a:prstGeom prst="rect">
              <a:avLst/>
            </a:prstGeom>
            <a:solidFill>
              <a:srgbClr val="3999C6"/>
            </a:solidFill>
            <a:ln w="12700" cap="flat" cmpd="sng" algn="ctr">
              <a:solidFill>
                <a:srgbClr val="33A4C4"/>
              </a:solidFill>
              <a:prstDash val="solid"/>
              <a:miter lim="800000"/>
            </a:ln>
            <a:effectLst/>
          </p:spPr>
          <p:txBody>
            <a:bodyPr rtlCol="0" anchor="ctr"/>
            <a:lstStyle/>
            <a:p>
              <a:pPr defTabSz="727760">
                <a:defRPr/>
              </a:pPr>
              <a:r>
                <a:rPr lang="en-US" sz="1114" kern="0" dirty="0">
                  <a:solidFill>
                    <a:srgbClr val="FFFFFF"/>
                  </a:solidFill>
                  <a:cs typeface="Arial" panose="020B0604020202020204" pitchFamily="34" charset="0"/>
                </a:rPr>
                <a:t>Data Visualization &amp; Presentation</a:t>
              </a:r>
            </a:p>
          </p:txBody>
        </p:sp>
        <p:sp>
          <p:nvSpPr>
            <p:cNvPr id="21" name="L-Shape 62"/>
            <p:cNvSpPr/>
            <p:nvPr/>
          </p:nvSpPr>
          <p:spPr>
            <a:xfrm flipH="1">
              <a:off x="5324081" y="3107287"/>
              <a:ext cx="4008594" cy="610065"/>
            </a:xfrm>
            <a:prstGeom prst="corner">
              <a:avLst>
                <a:gd name="adj1" fmla="val 46089"/>
                <a:gd name="adj2" fmla="val 146666"/>
              </a:avLst>
            </a:prstGeom>
            <a:solidFill>
              <a:srgbClr val="5EB6DA"/>
            </a:solidFill>
            <a:ln w="12700" cap="flat" cmpd="sng" algn="ctr">
              <a:noFill/>
              <a:prstDash val="solid"/>
              <a:miter lim="800000"/>
            </a:ln>
            <a:effectLst/>
          </p:spPr>
          <p:txBody>
            <a:bodyPr rtlCol="0" anchor="ctr"/>
            <a:lstStyle/>
            <a:p>
              <a:pPr defTabSz="727760"/>
              <a:r>
                <a:rPr lang="en-US" sz="1114" kern="0" dirty="0">
                  <a:solidFill>
                    <a:srgbClr val="FFFFFF"/>
                  </a:solidFill>
                  <a:cs typeface="Arial" panose="020B0604020202020204" pitchFamily="34" charset="0"/>
                </a:rPr>
                <a:t>Device State Store</a:t>
              </a:r>
            </a:p>
          </p:txBody>
        </p:sp>
        <p:sp>
          <p:nvSpPr>
            <p:cNvPr id="22" name="Rectangle 63"/>
            <p:cNvSpPr/>
            <p:nvPr/>
          </p:nvSpPr>
          <p:spPr>
            <a:xfrm>
              <a:off x="2532255" y="4316882"/>
              <a:ext cx="1122589" cy="909933"/>
            </a:xfrm>
            <a:prstGeom prst="rect">
              <a:avLst/>
            </a:prstGeom>
            <a:noFill/>
            <a:ln w="12700" cap="flat" cmpd="sng" algn="ctr">
              <a:solidFill>
                <a:sysClr val="windowText" lastClr="000000"/>
              </a:solidFill>
              <a:prstDash val="dash"/>
              <a:miter lim="800000"/>
            </a:ln>
            <a:effectLst/>
          </p:spPr>
          <p:txBody>
            <a:bodyPr rtlCol="0" anchor="ctr"/>
            <a:lstStyle/>
            <a:p>
              <a:pPr algn="ctr" defTabSz="727760">
                <a:defRPr/>
              </a:pPr>
              <a:r>
                <a:rPr lang="en-US" sz="1114" kern="0" dirty="0">
                  <a:solidFill>
                    <a:prstClr val="black"/>
                  </a:solidFill>
                  <a:cs typeface="Arial" panose="020B0604020202020204" pitchFamily="34" charset="0"/>
                </a:rPr>
                <a:t>Gateway</a:t>
              </a:r>
            </a:p>
            <a:p>
              <a:pPr algn="ctr" defTabSz="727760">
                <a:defRPr/>
              </a:pPr>
              <a:endParaRPr lang="en-US" sz="1114" kern="0" dirty="0">
                <a:solidFill>
                  <a:prstClr val="black"/>
                </a:solidFill>
                <a:cs typeface="Arial" panose="020B0604020202020204" pitchFamily="34" charset="0"/>
              </a:endParaRPr>
            </a:p>
          </p:txBody>
        </p:sp>
        <p:sp>
          <p:nvSpPr>
            <p:cNvPr id="23" name="Rectangle 64"/>
            <p:cNvSpPr/>
            <p:nvPr/>
          </p:nvSpPr>
          <p:spPr>
            <a:xfrm>
              <a:off x="5324080" y="4385731"/>
              <a:ext cx="858266" cy="979873"/>
            </a:xfrm>
            <a:prstGeom prst="rect">
              <a:avLst/>
            </a:prstGeom>
            <a:solidFill>
              <a:srgbClr val="5EB6DA"/>
            </a:solidFill>
            <a:ln w="12700" cap="flat" cmpd="sng" algn="ctr">
              <a:noFill/>
              <a:prstDash val="solid"/>
              <a:miter lim="800000"/>
            </a:ln>
            <a:effectLst/>
          </p:spPr>
          <p:txBody>
            <a:bodyPr rtlCol="0" anchor="t"/>
            <a:lstStyle/>
            <a:p>
              <a:pPr defTabSz="727760"/>
              <a:r>
                <a:rPr lang="en-US" sz="1114" kern="0" dirty="0">
                  <a:solidFill>
                    <a:srgbClr val="FFFFFF"/>
                  </a:solidFill>
                  <a:cs typeface="Arial" panose="020B0604020202020204" pitchFamily="34" charset="0"/>
                </a:rPr>
                <a:t>Storage</a:t>
              </a:r>
            </a:p>
            <a:p>
              <a:pPr defTabSz="727760"/>
              <a:endParaRPr lang="en-US" sz="1114" kern="0" dirty="0">
                <a:solidFill>
                  <a:srgbClr val="FFFFFF"/>
                </a:solidFill>
                <a:cs typeface="Arial" panose="020B0604020202020204" pitchFamily="34" charset="0"/>
              </a:endParaRPr>
            </a:p>
          </p:txBody>
        </p:sp>
        <p:cxnSp>
          <p:nvCxnSpPr>
            <p:cNvPr id="24" name="Straight Arrow Connector 65"/>
            <p:cNvCxnSpPr/>
            <p:nvPr/>
          </p:nvCxnSpPr>
          <p:spPr>
            <a:xfrm flipH="1">
              <a:off x="6182348" y="4962264"/>
              <a:ext cx="2049155" cy="0"/>
            </a:xfrm>
            <a:prstGeom prst="straightConnector1">
              <a:avLst/>
            </a:prstGeom>
            <a:ln w="127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66"/>
            <p:cNvCxnSpPr/>
            <p:nvPr/>
          </p:nvCxnSpPr>
          <p:spPr>
            <a:xfrm flipV="1">
              <a:off x="8829001" y="3717354"/>
              <a:ext cx="0" cy="302499"/>
            </a:xfrm>
            <a:prstGeom prst="straightConnector1">
              <a:avLst/>
            </a:prstGeom>
            <a:noFill/>
            <a:ln w="12700" cap="flat" cmpd="sng" algn="ctr">
              <a:solidFill>
                <a:schemeClr val="bg1">
                  <a:lumMod val="65000"/>
                </a:schemeClr>
              </a:solidFill>
              <a:prstDash val="solid"/>
              <a:miter lim="800000"/>
              <a:tailEnd type="triangle"/>
            </a:ln>
            <a:effectLst/>
          </p:spPr>
        </p:cxnSp>
        <p:sp>
          <p:nvSpPr>
            <p:cNvPr id="26" name="TextBox 67"/>
            <p:cNvSpPr txBox="1"/>
            <p:nvPr/>
          </p:nvSpPr>
          <p:spPr>
            <a:xfrm>
              <a:off x="715465" y="2497484"/>
              <a:ext cx="1493468" cy="966933"/>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sz="1114" dirty="0"/>
                <a:t>IP capable devices</a:t>
              </a:r>
              <a:br>
                <a:rPr lang="en-US" sz="1114" dirty="0"/>
              </a:br>
              <a:endParaRPr lang="en-US" sz="955" dirty="0"/>
            </a:p>
          </p:txBody>
        </p:sp>
        <p:sp>
          <p:nvSpPr>
            <p:cNvPr id="27" name="TextBox 68"/>
            <p:cNvSpPr txBox="1"/>
            <p:nvPr/>
          </p:nvSpPr>
          <p:spPr>
            <a:xfrm>
              <a:off x="715465" y="3797704"/>
              <a:ext cx="1493468" cy="888396"/>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sz="1114" dirty="0"/>
                <a:t>Existing IoT devices</a:t>
              </a:r>
            </a:p>
            <a:p>
              <a:pPr algn="l"/>
              <a:endParaRPr lang="en-US" sz="953" dirty="0"/>
            </a:p>
          </p:txBody>
        </p:sp>
        <p:sp>
          <p:nvSpPr>
            <p:cNvPr id="28" name="TextBox 69"/>
            <p:cNvSpPr txBox="1"/>
            <p:nvPr/>
          </p:nvSpPr>
          <p:spPr>
            <a:xfrm>
              <a:off x="715465" y="5019386"/>
              <a:ext cx="1493468" cy="797349"/>
            </a:xfrm>
            <a:prstGeom prst="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sz="1114" dirty="0"/>
                <a:t>Low power devices </a:t>
              </a:r>
            </a:p>
          </p:txBody>
        </p:sp>
        <p:sp>
          <p:nvSpPr>
            <p:cNvPr id="29" name="Rectangle 70"/>
            <p:cNvSpPr/>
            <p:nvPr/>
          </p:nvSpPr>
          <p:spPr bwMode="auto">
            <a:xfrm>
              <a:off x="10097557" y="1402662"/>
              <a:ext cx="1557601" cy="732619"/>
            </a:xfrm>
            <a:prstGeom prst="rect">
              <a:avLst/>
            </a:prstGeom>
            <a:solidFill>
              <a:schemeClr val="accent1"/>
            </a:solidFill>
            <a:ln w="10795" cap="flat" cmpd="sng" algn="ctr">
              <a:noFill/>
              <a:prstDash val="solid"/>
              <a:headEnd type="none" w="med" len="med"/>
              <a:tailEnd type="none" w="med" len="med"/>
            </a:ln>
            <a:effectLst/>
          </p:spPr>
          <p:txBody>
            <a:bodyPr vert="horz" wrap="square" lIns="116535" tIns="145565" rIns="72835" bIns="116452" numCol="1" rtlCol="0" anchor="ctr" anchorCtr="0" compatLnSpc="1">
              <a:prstTxWarp prst="textNoShape">
                <a:avLst/>
              </a:prstTxWarp>
              <a:noAutofit/>
            </a:bodyPr>
            <a:lstStyle/>
            <a:p>
              <a:pPr defTabSz="742001" fontAlgn="base">
                <a:lnSpc>
                  <a:spcPct val="90000"/>
                </a:lnSpc>
                <a:spcBef>
                  <a:spcPct val="0"/>
                </a:spcBef>
                <a:spcAft>
                  <a:spcPct val="0"/>
                </a:spcAft>
              </a:pPr>
              <a:r>
                <a:rPr lang="en-US" sz="1274" kern="0" dirty="0">
                  <a:solidFill>
                    <a:srgbClr val="FFFFFF"/>
                  </a:solidFill>
                </a:rPr>
                <a:t>Presentation </a:t>
              </a:r>
              <a:endParaRPr lang="en-US" sz="1114" kern="0" dirty="0">
                <a:solidFill>
                  <a:srgbClr val="FFFFFF"/>
                </a:solidFill>
              </a:endParaRPr>
            </a:p>
          </p:txBody>
        </p:sp>
        <p:sp>
          <p:nvSpPr>
            <p:cNvPr id="30" name="Rectangle 71"/>
            <p:cNvSpPr/>
            <p:nvPr/>
          </p:nvSpPr>
          <p:spPr bwMode="auto">
            <a:xfrm>
              <a:off x="4128138" y="1402658"/>
              <a:ext cx="5486400" cy="732620"/>
            </a:xfrm>
            <a:prstGeom prst="rect">
              <a:avLst/>
            </a:prstGeom>
            <a:solidFill>
              <a:schemeClr val="accent1"/>
            </a:solidFill>
            <a:ln w="10795" cap="flat" cmpd="sng" algn="ctr">
              <a:noFill/>
              <a:prstDash val="solid"/>
              <a:headEnd type="none" w="med" len="med"/>
              <a:tailEnd type="none" w="med" len="med"/>
            </a:ln>
            <a:effectLst/>
          </p:spPr>
          <p:txBody>
            <a:bodyPr vert="horz" wrap="square" lIns="116535" tIns="145565" rIns="72835" bIns="116452" numCol="1" rtlCol="0" anchor="ctr" anchorCtr="0" compatLnSpc="1">
              <a:prstTxWarp prst="textNoShape">
                <a:avLst/>
              </a:prstTxWarp>
              <a:noAutofit/>
            </a:bodyPr>
            <a:lstStyle/>
            <a:p>
              <a:pPr defTabSz="742001" fontAlgn="base">
                <a:lnSpc>
                  <a:spcPct val="90000"/>
                </a:lnSpc>
                <a:spcBef>
                  <a:spcPct val="0"/>
                </a:spcBef>
                <a:spcAft>
                  <a:spcPct val="0"/>
                </a:spcAft>
                <a:defRPr/>
              </a:pPr>
              <a:r>
                <a:rPr lang="en-US" sz="1274" kern="0" dirty="0">
                  <a:solidFill>
                    <a:srgbClr val="FFFFFF"/>
                  </a:solidFill>
                </a:rPr>
                <a:t>Device and Event Processing</a:t>
              </a:r>
            </a:p>
          </p:txBody>
        </p:sp>
        <p:sp>
          <p:nvSpPr>
            <p:cNvPr id="31" name="Rectangle 72"/>
            <p:cNvSpPr/>
            <p:nvPr/>
          </p:nvSpPr>
          <p:spPr bwMode="auto">
            <a:xfrm>
              <a:off x="2421491" y="1402662"/>
              <a:ext cx="1449767" cy="732619"/>
            </a:xfrm>
            <a:prstGeom prst="rect">
              <a:avLst/>
            </a:prstGeom>
            <a:solidFill>
              <a:schemeClr val="accent1"/>
            </a:solidFill>
            <a:ln w="10795" cap="flat" cmpd="sng" algn="ctr">
              <a:noFill/>
              <a:prstDash val="solid"/>
              <a:headEnd type="none" w="med" len="med"/>
              <a:tailEnd type="none" w="med" len="med"/>
            </a:ln>
            <a:effectLst/>
          </p:spPr>
          <p:txBody>
            <a:bodyPr vert="horz" wrap="square" lIns="116535" tIns="145565" rIns="72835" bIns="116452" numCol="1" rtlCol="0" anchor="ctr" anchorCtr="0" compatLnSpc="1">
              <a:prstTxWarp prst="textNoShape">
                <a:avLst/>
              </a:prstTxWarp>
              <a:noAutofit/>
            </a:bodyPr>
            <a:lstStyle/>
            <a:p>
              <a:pPr defTabSz="742001" fontAlgn="base">
                <a:lnSpc>
                  <a:spcPct val="90000"/>
                </a:lnSpc>
                <a:spcBef>
                  <a:spcPct val="0"/>
                </a:spcBef>
                <a:spcAft>
                  <a:spcPct val="0"/>
                </a:spcAft>
                <a:defRPr/>
              </a:pPr>
              <a:r>
                <a:rPr lang="en-US" sz="1274" kern="0" dirty="0">
                  <a:solidFill>
                    <a:srgbClr val="FFFFFF"/>
                  </a:solidFill>
                </a:rPr>
                <a:t>Data Transport</a:t>
              </a:r>
            </a:p>
          </p:txBody>
        </p:sp>
        <p:sp>
          <p:nvSpPr>
            <p:cNvPr id="32" name="Rectangle 73"/>
            <p:cNvSpPr/>
            <p:nvPr/>
          </p:nvSpPr>
          <p:spPr bwMode="auto">
            <a:xfrm>
              <a:off x="656428" y="1402662"/>
              <a:ext cx="1544171" cy="732619"/>
            </a:xfrm>
            <a:prstGeom prst="rect">
              <a:avLst/>
            </a:prstGeom>
            <a:solidFill>
              <a:schemeClr val="accent1"/>
            </a:solidFill>
            <a:ln w="10795" cap="flat" cmpd="sng" algn="ctr">
              <a:noFill/>
              <a:prstDash val="solid"/>
              <a:headEnd type="none" w="med" len="med"/>
              <a:tailEnd type="none" w="med" len="med"/>
            </a:ln>
            <a:effectLst/>
          </p:spPr>
          <p:txBody>
            <a:bodyPr vert="horz" wrap="square" lIns="116535" tIns="145565" rIns="72835" bIns="116452" numCol="1" rtlCol="0" anchor="ctr" anchorCtr="0" compatLnSpc="1">
              <a:prstTxWarp prst="textNoShape">
                <a:avLst/>
              </a:prstTxWarp>
              <a:noAutofit/>
            </a:bodyPr>
            <a:lstStyle/>
            <a:p>
              <a:pPr defTabSz="742001" fontAlgn="base">
                <a:spcBef>
                  <a:spcPct val="0"/>
                </a:spcBef>
                <a:spcAft>
                  <a:spcPct val="0"/>
                </a:spcAft>
                <a:defRPr/>
              </a:pPr>
              <a:r>
                <a:rPr lang="en-US" sz="1274" kern="0" dirty="0">
                  <a:solidFill>
                    <a:srgbClr val="FFFFFF"/>
                  </a:solidFill>
                </a:rPr>
                <a:t>Devices and Data Sources</a:t>
              </a:r>
            </a:p>
          </p:txBody>
        </p:sp>
        <p:cxnSp>
          <p:nvCxnSpPr>
            <p:cNvPr id="33" name="Elbow Connector 74"/>
            <p:cNvCxnSpPr>
              <a:stCxn id="17" idx="2"/>
            </p:cNvCxnSpPr>
            <p:nvPr/>
          </p:nvCxnSpPr>
          <p:spPr>
            <a:xfrm rot="5400000">
              <a:off x="6552013" y="3929137"/>
              <a:ext cx="406700" cy="1146032"/>
            </a:xfrm>
            <a:prstGeom prst="bentConnector2">
              <a:avLst/>
            </a:prstGeom>
            <a:ln w="12700">
              <a:solidFill>
                <a:srgbClr val="33A4C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75"/>
            <p:cNvCxnSpPr/>
            <p:nvPr/>
          </p:nvCxnSpPr>
          <p:spPr>
            <a:xfrm flipV="1">
              <a:off x="9631919" y="4224752"/>
              <a:ext cx="448105" cy="1516"/>
            </a:xfrm>
            <a:prstGeom prst="straightConnector1">
              <a:avLst/>
            </a:prstGeom>
            <a:noFill/>
            <a:ln w="12700" cap="flat" cmpd="sng" algn="ctr">
              <a:solidFill>
                <a:schemeClr val="bg1">
                  <a:lumMod val="65000"/>
                </a:schemeClr>
              </a:solidFill>
              <a:prstDash val="solid"/>
              <a:miter lim="800000"/>
              <a:headEnd type="triangle" w="med" len="med"/>
              <a:tailEnd type="triangle" w="med" len="med"/>
            </a:ln>
            <a:effectLst/>
          </p:spPr>
        </p:cxnSp>
        <p:cxnSp>
          <p:nvCxnSpPr>
            <p:cNvPr id="35" name="Elbow Connector 76"/>
            <p:cNvCxnSpPr/>
            <p:nvPr/>
          </p:nvCxnSpPr>
          <p:spPr>
            <a:xfrm>
              <a:off x="7328379" y="4298803"/>
              <a:ext cx="903124" cy="406701"/>
            </a:xfrm>
            <a:prstGeom prst="bentConnector3">
              <a:avLst>
                <a:gd name="adj1" fmla="val 28"/>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77"/>
            <p:cNvSpPr/>
            <p:nvPr/>
          </p:nvSpPr>
          <p:spPr>
            <a:xfrm>
              <a:off x="4312871" y="2412590"/>
              <a:ext cx="768489" cy="3388122"/>
            </a:xfrm>
            <a:prstGeom prst="rect">
              <a:avLst/>
            </a:prstGeom>
            <a:solidFill>
              <a:srgbClr val="5EB6DA"/>
            </a:solidFill>
            <a:ln w="12700" cap="flat" cmpd="sng" algn="ctr">
              <a:noFill/>
              <a:prstDash val="solid"/>
              <a:miter lim="800000"/>
            </a:ln>
            <a:effectLst/>
          </p:spPr>
          <p:txBody>
            <a:bodyPr rtlCol="0" anchor="ctr"/>
            <a:lstStyle/>
            <a:p>
              <a:pPr defTabSz="727760"/>
              <a:r>
                <a:rPr lang="en-US" sz="1114" kern="0" dirty="0">
                  <a:solidFill>
                    <a:srgbClr val="FFFFFF"/>
                  </a:solidFill>
                  <a:cs typeface="Arial" panose="020B0604020202020204" pitchFamily="34" charset="0"/>
                </a:rPr>
                <a:t>Cloud Gate-way</a:t>
              </a:r>
            </a:p>
          </p:txBody>
        </p:sp>
        <p:sp>
          <p:nvSpPr>
            <p:cNvPr id="37" name="Rectangle 78"/>
            <p:cNvSpPr/>
            <p:nvPr/>
          </p:nvSpPr>
          <p:spPr>
            <a:xfrm>
              <a:off x="1456201" y="3111522"/>
              <a:ext cx="743572" cy="427847"/>
            </a:xfrm>
            <a:prstGeom prst="rect">
              <a:avLst/>
            </a:prstGeom>
            <a:gradFill>
              <a:gsLst>
                <a:gs pos="50000">
                  <a:srgbClr val="3999C6"/>
                </a:gs>
                <a:gs pos="50000">
                  <a:srgbClr val="5EB6DA"/>
                </a:gs>
              </a:gsLst>
              <a:lin ang="18900000" scaled="1"/>
            </a:gradFill>
            <a:ln w="6350" cap="flat" cmpd="sng" algn="ctr">
              <a:solidFill>
                <a:srgbClr val="00B0F0"/>
              </a:solidFill>
              <a:prstDash val="solid"/>
              <a:miter lim="800000"/>
            </a:ln>
            <a:effectLst/>
          </p:spPr>
          <p:txBody>
            <a:bodyPr rtlCol="0" anchor="ctr"/>
            <a:lstStyle/>
            <a:p>
              <a:pPr algn="ctr" defTabSz="727760"/>
              <a:r>
                <a:rPr lang="en-US" sz="1114" kern="0" dirty="0">
                  <a:solidFill>
                    <a:prstClr val="white"/>
                  </a:solidFill>
                  <a:cs typeface="Arial" panose="020B0604020202020204" pitchFamily="34" charset="0"/>
                </a:rPr>
                <a:t>Agent</a:t>
              </a:r>
              <a:br>
                <a:rPr lang="en-US" sz="1114" kern="0" dirty="0">
                  <a:solidFill>
                    <a:prstClr val="white"/>
                  </a:solidFill>
                  <a:cs typeface="Arial" panose="020B0604020202020204" pitchFamily="34" charset="0"/>
                </a:rPr>
              </a:br>
              <a:r>
                <a:rPr lang="en-US" sz="1114" kern="0" dirty="0">
                  <a:solidFill>
                    <a:prstClr val="white"/>
                  </a:solidFill>
                  <a:cs typeface="Arial" panose="020B0604020202020204" pitchFamily="34" charset="0"/>
                </a:rPr>
                <a:t>Libs</a:t>
              </a:r>
              <a:endParaRPr lang="en-US" sz="953" kern="0" dirty="0">
                <a:solidFill>
                  <a:prstClr val="white"/>
                </a:solidFill>
                <a:cs typeface="Arial" panose="020B0604020202020204" pitchFamily="34" charset="0"/>
              </a:endParaRPr>
            </a:p>
          </p:txBody>
        </p:sp>
        <p:cxnSp>
          <p:nvCxnSpPr>
            <p:cNvPr id="38" name="Elbow Connector 79"/>
            <p:cNvCxnSpPr>
              <a:endCxn id="22" idx="1"/>
            </p:cNvCxnSpPr>
            <p:nvPr/>
          </p:nvCxnSpPr>
          <p:spPr>
            <a:xfrm flipV="1">
              <a:off x="2208933" y="4771848"/>
              <a:ext cx="323322" cy="646212"/>
            </a:xfrm>
            <a:prstGeom prst="bentConnector3">
              <a:avLst>
                <a:gd name="adj1" fmla="val 50000"/>
              </a:avLst>
            </a:prstGeom>
            <a:ln w="12700">
              <a:solidFill>
                <a:srgbClr val="8E969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80"/>
            <p:cNvCxnSpPr>
              <a:endCxn id="22" idx="1"/>
            </p:cNvCxnSpPr>
            <p:nvPr/>
          </p:nvCxnSpPr>
          <p:spPr>
            <a:xfrm>
              <a:off x="2208933" y="4241902"/>
              <a:ext cx="323322" cy="529946"/>
            </a:xfrm>
            <a:prstGeom prst="bentConnector3">
              <a:avLst>
                <a:gd name="adj1" fmla="val 50000"/>
              </a:avLst>
            </a:prstGeom>
            <a:ln w="12700">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81"/>
            <p:cNvCxnSpPr/>
            <p:nvPr/>
          </p:nvCxnSpPr>
          <p:spPr>
            <a:xfrm>
              <a:off x="3709309" y="4773900"/>
              <a:ext cx="316895" cy="0"/>
            </a:xfrm>
            <a:prstGeom prst="straightConnector1">
              <a:avLst/>
            </a:prstGeom>
            <a:noFill/>
            <a:ln w="12700" cap="flat" cmpd="sng" algn="ctr">
              <a:solidFill>
                <a:schemeClr val="bg1">
                  <a:lumMod val="65000"/>
                </a:schemeClr>
              </a:solidFill>
              <a:prstDash val="solid"/>
              <a:miter lim="800000"/>
              <a:headEnd type="triangle" w="med" len="med"/>
              <a:tailEnd type="triangle" w="med" len="med"/>
            </a:ln>
            <a:effectLst/>
          </p:spPr>
        </p:cxnSp>
        <p:cxnSp>
          <p:nvCxnSpPr>
            <p:cNvPr id="41" name="Straight Arrow Connector 82"/>
            <p:cNvCxnSpPr/>
            <p:nvPr/>
          </p:nvCxnSpPr>
          <p:spPr>
            <a:xfrm flipV="1">
              <a:off x="2166829" y="4057790"/>
              <a:ext cx="1865313" cy="758"/>
            </a:xfrm>
            <a:prstGeom prst="straightConnector1">
              <a:avLst/>
            </a:prstGeom>
            <a:noFill/>
            <a:ln w="12700" cap="flat" cmpd="sng" algn="ctr">
              <a:solidFill>
                <a:schemeClr val="bg1">
                  <a:lumMod val="65000"/>
                </a:schemeClr>
              </a:solidFill>
              <a:prstDash val="solid"/>
              <a:miter lim="800000"/>
              <a:headEnd type="triangle" w="med" len="med"/>
              <a:tailEnd type="triangle" w="med" len="med"/>
            </a:ln>
            <a:effectLst/>
          </p:spPr>
        </p:cxnSp>
        <p:sp>
          <p:nvSpPr>
            <p:cNvPr id="42" name="Rectangle 83"/>
            <p:cNvSpPr/>
            <p:nvPr/>
          </p:nvSpPr>
          <p:spPr>
            <a:xfrm>
              <a:off x="1456201" y="4385731"/>
              <a:ext cx="743572" cy="442617"/>
            </a:xfrm>
            <a:prstGeom prst="rect">
              <a:avLst/>
            </a:prstGeom>
            <a:gradFill>
              <a:gsLst>
                <a:gs pos="50000">
                  <a:srgbClr val="3999C6"/>
                </a:gs>
                <a:gs pos="50000">
                  <a:srgbClr val="5EB6DA"/>
                </a:gs>
              </a:gsLst>
              <a:lin ang="18900000" scaled="1"/>
            </a:gradFill>
            <a:ln w="6350" cap="flat" cmpd="sng" algn="ctr">
              <a:solidFill>
                <a:srgbClr val="00B0F0"/>
              </a:solidFill>
              <a:prstDash val="solid"/>
              <a:miter lim="800000"/>
            </a:ln>
            <a:effectLst/>
          </p:spPr>
          <p:txBody>
            <a:bodyPr rtlCol="0" anchor="ctr"/>
            <a:lstStyle/>
            <a:p>
              <a:pPr algn="ctr" defTabSz="727760"/>
              <a:r>
                <a:rPr lang="en-US" sz="1114" kern="0" dirty="0">
                  <a:solidFill>
                    <a:prstClr val="white"/>
                  </a:solidFill>
                  <a:cs typeface="Arial" panose="020B0604020202020204" pitchFamily="34" charset="0"/>
                </a:rPr>
                <a:t>Agent</a:t>
              </a:r>
              <a:br>
                <a:rPr lang="en-US" sz="1114" kern="0" dirty="0">
                  <a:solidFill>
                    <a:prstClr val="white"/>
                  </a:solidFill>
                  <a:cs typeface="Arial" panose="020B0604020202020204" pitchFamily="34" charset="0"/>
                </a:rPr>
              </a:br>
              <a:r>
                <a:rPr lang="en-US" sz="1114" kern="0" dirty="0">
                  <a:solidFill>
                    <a:prstClr val="white"/>
                  </a:solidFill>
                  <a:cs typeface="Arial" panose="020B0604020202020204" pitchFamily="34" charset="0"/>
                </a:rPr>
                <a:t>Libs</a:t>
              </a:r>
              <a:endParaRPr lang="en-US" sz="873" kern="0" dirty="0">
                <a:solidFill>
                  <a:prstClr val="white"/>
                </a:solidFill>
                <a:cs typeface="Arial" panose="020B0604020202020204" pitchFamily="34" charset="0"/>
              </a:endParaRPr>
            </a:p>
          </p:txBody>
        </p:sp>
        <p:sp>
          <p:nvSpPr>
            <p:cNvPr id="43" name="Rectangle 84"/>
            <p:cNvSpPr/>
            <p:nvPr/>
          </p:nvSpPr>
          <p:spPr>
            <a:xfrm>
              <a:off x="5843034" y="5428172"/>
              <a:ext cx="3505200" cy="372540"/>
            </a:xfrm>
            <a:prstGeom prst="rect">
              <a:avLst/>
            </a:prstGeom>
            <a:solidFill>
              <a:srgbClr val="5EB6DA"/>
            </a:solidFill>
            <a:ln w="12700" cap="flat" cmpd="sng" algn="ctr">
              <a:noFill/>
              <a:prstDash val="solid"/>
              <a:miter lim="800000"/>
            </a:ln>
            <a:effectLst/>
          </p:spPr>
          <p:txBody>
            <a:bodyPr rtlCol="0" anchor="ctr"/>
            <a:lstStyle/>
            <a:p>
              <a:pPr defTabSz="727760"/>
              <a:r>
                <a:rPr lang="en-US" sz="1114" kern="0" dirty="0">
                  <a:solidFill>
                    <a:srgbClr val="FFFFFF"/>
                  </a:solidFill>
                  <a:cs typeface="Arial" panose="020B0604020202020204" pitchFamily="34" charset="0"/>
                </a:rPr>
                <a:t>Control System Worker Role</a:t>
              </a:r>
            </a:p>
          </p:txBody>
        </p:sp>
        <p:cxnSp>
          <p:nvCxnSpPr>
            <p:cNvPr id="44" name="Straight Arrow Connector 85"/>
            <p:cNvCxnSpPr/>
            <p:nvPr/>
          </p:nvCxnSpPr>
          <p:spPr>
            <a:xfrm>
              <a:off x="7328379" y="4298803"/>
              <a:ext cx="0" cy="1129369"/>
            </a:xfrm>
            <a:prstGeom prst="straightConnector1">
              <a:avLst/>
            </a:prstGeom>
            <a:ln w="127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86"/>
            <p:cNvCxnSpPr>
              <a:stCxn id="43" idx="1"/>
            </p:cNvCxnSpPr>
            <p:nvPr/>
          </p:nvCxnSpPr>
          <p:spPr>
            <a:xfrm flipH="1" flipV="1">
              <a:off x="5088499" y="5612476"/>
              <a:ext cx="754535" cy="1966"/>
            </a:xfrm>
            <a:prstGeom prst="straightConnector1">
              <a:avLst/>
            </a:prstGeom>
            <a:ln w="12700">
              <a:solidFill>
                <a:srgbClr val="00B0F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6" name="Rectangle 87"/>
            <p:cNvSpPr/>
            <p:nvPr/>
          </p:nvSpPr>
          <p:spPr>
            <a:xfrm>
              <a:off x="2932323" y="4911106"/>
              <a:ext cx="720861" cy="390689"/>
            </a:xfrm>
            <a:prstGeom prst="rect">
              <a:avLst/>
            </a:prstGeom>
            <a:gradFill>
              <a:gsLst>
                <a:gs pos="50000">
                  <a:srgbClr val="3999C6"/>
                </a:gs>
                <a:gs pos="50000">
                  <a:srgbClr val="5EB6DA"/>
                </a:gs>
              </a:gsLst>
              <a:lin ang="18900000" scaled="1"/>
            </a:gradFill>
            <a:ln w="6350" cap="flat" cmpd="sng" algn="ctr">
              <a:solidFill>
                <a:srgbClr val="4472C4"/>
              </a:solidFill>
              <a:prstDash val="solid"/>
              <a:miter lim="800000"/>
            </a:ln>
            <a:effectLst/>
          </p:spPr>
          <p:txBody>
            <a:bodyPr rtlCol="0" anchor="ctr"/>
            <a:lstStyle/>
            <a:p>
              <a:pPr algn="ctr" defTabSz="727760"/>
              <a:r>
                <a:rPr lang="en-US" sz="1114" kern="0" dirty="0">
                  <a:solidFill>
                    <a:prstClr val="white"/>
                  </a:solidFill>
                  <a:cs typeface="Arial" panose="020B0604020202020204" pitchFamily="34" charset="0"/>
                </a:rPr>
                <a:t>Agent</a:t>
              </a:r>
              <a:br>
                <a:rPr lang="en-US" sz="1114" kern="0" dirty="0">
                  <a:solidFill>
                    <a:prstClr val="white"/>
                  </a:solidFill>
                  <a:cs typeface="Arial" panose="020B0604020202020204" pitchFamily="34" charset="0"/>
                </a:rPr>
              </a:br>
              <a:r>
                <a:rPr lang="en-US" sz="1114" kern="0" dirty="0">
                  <a:solidFill>
                    <a:prstClr val="white"/>
                  </a:solidFill>
                  <a:cs typeface="Arial" panose="020B0604020202020204" pitchFamily="34" charset="0"/>
                </a:rPr>
                <a:t>Libs</a:t>
              </a:r>
            </a:p>
          </p:txBody>
        </p:sp>
      </p:grpSp>
      <p:sp>
        <p:nvSpPr>
          <p:cNvPr id="47" name="Rectangle 89"/>
          <p:cNvSpPr/>
          <p:nvPr/>
        </p:nvSpPr>
        <p:spPr bwMode="auto">
          <a:xfrm>
            <a:off x="2882893" y="2425998"/>
            <a:ext cx="728345" cy="7283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5669" tIns="116535" rIns="145669" bIns="116535" numCol="1" spcCol="0" rtlCol="0" fromWordArt="0" anchor="t" anchorCtr="0" forceAA="0" compatLnSpc="1">
            <a:prstTxWarp prst="textNoShape">
              <a:avLst/>
            </a:prstTxWarp>
            <a:noAutofit/>
          </a:bodyPr>
          <a:lstStyle/>
          <a:p>
            <a:pPr algn="ctr" defTabSz="742714" fontAlgn="base">
              <a:lnSpc>
                <a:spcPct val="90000"/>
              </a:lnSpc>
              <a:spcBef>
                <a:spcPct val="0"/>
              </a:spcBef>
              <a:spcAft>
                <a:spcPct val="0"/>
              </a:spcAft>
            </a:pPr>
            <a:endParaRPr lang="en-NZ" sz="1912" dirty="0" err="1">
              <a:gradFill>
                <a:gsLst>
                  <a:gs pos="0">
                    <a:srgbClr val="FFFFFF"/>
                  </a:gs>
                  <a:gs pos="100000">
                    <a:srgbClr val="FFFFFF"/>
                  </a:gs>
                </a:gsLst>
                <a:lin ang="5400000" scaled="0"/>
              </a:gradFill>
              <a:ea typeface="Segoe UI" pitchFamily="34" charset="0"/>
              <a:cs typeface="Segoe UI" pitchFamily="34" charset="0"/>
            </a:endParaRPr>
          </a:p>
        </p:txBody>
      </p:sp>
      <p:sp>
        <p:nvSpPr>
          <p:cNvPr id="48" name="Rectangle 90"/>
          <p:cNvSpPr/>
          <p:nvPr/>
        </p:nvSpPr>
        <p:spPr bwMode="auto">
          <a:xfrm>
            <a:off x="334430" y="1674316"/>
            <a:ext cx="3834171" cy="3821331"/>
          </a:xfrm>
          <a:prstGeom prst="rect">
            <a:avLst/>
          </a:prstGeom>
          <a:noFill/>
          <a:ln w="285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5669" tIns="116535" rIns="145669" bIns="116535" numCol="1" spcCol="0" rtlCol="0" fromWordArt="0" anchor="t" anchorCtr="0" forceAA="0" compatLnSpc="1">
            <a:prstTxWarp prst="textNoShape">
              <a:avLst/>
            </a:prstTxWarp>
            <a:noAutofit/>
          </a:bodyPr>
          <a:lstStyle/>
          <a:p>
            <a:pPr algn="ctr" defTabSz="742714" fontAlgn="base">
              <a:lnSpc>
                <a:spcPct val="90000"/>
              </a:lnSpc>
              <a:spcBef>
                <a:spcPct val="0"/>
              </a:spcBef>
              <a:spcAft>
                <a:spcPct val="0"/>
              </a:spcAft>
            </a:pPr>
            <a:endParaRPr lang="en-NZ" sz="1912"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1638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89"/>
          <p:cNvSpPr/>
          <p:nvPr/>
        </p:nvSpPr>
        <p:spPr bwMode="auto">
          <a:xfrm>
            <a:off x="2882893" y="2425998"/>
            <a:ext cx="728345" cy="7283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5669" tIns="116535" rIns="145669" bIns="116535" numCol="1" spcCol="0" rtlCol="0" fromWordArt="0" anchor="t" anchorCtr="0" forceAA="0" compatLnSpc="1">
            <a:prstTxWarp prst="textNoShape">
              <a:avLst/>
            </a:prstTxWarp>
            <a:noAutofit/>
          </a:bodyPr>
          <a:lstStyle/>
          <a:p>
            <a:pPr algn="ctr" defTabSz="742714" fontAlgn="base">
              <a:lnSpc>
                <a:spcPct val="90000"/>
              </a:lnSpc>
              <a:spcBef>
                <a:spcPct val="0"/>
              </a:spcBef>
              <a:spcAft>
                <a:spcPct val="0"/>
              </a:spcAft>
            </a:pPr>
            <a:endParaRPr lang="en-NZ" sz="1912"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Title 9"/>
          <p:cNvSpPr txBox="1">
            <a:spLocks/>
          </p:cNvSpPr>
          <p:nvPr/>
        </p:nvSpPr>
        <p:spPr>
          <a:xfrm>
            <a:off x="205988" y="152400"/>
            <a:ext cx="9468740" cy="699497"/>
          </a:xfrm>
        </p:spPr>
        <p:txBody>
          <a:bodyPr/>
          <a:lstStyle>
            <a:lvl1pPr algn="ctr" defTabSz="839478" rtl="0" eaLnBrk="1" latinLnBrk="0" hangingPunct="1">
              <a:spcBef>
                <a:spcPct val="0"/>
              </a:spcBef>
              <a:buNone/>
              <a:defRPr sz="4000" kern="1200">
                <a:solidFill>
                  <a:schemeClr val="accent2"/>
                </a:solidFill>
                <a:latin typeface="+mj-lt"/>
                <a:ea typeface="+mj-ea"/>
                <a:cs typeface="+mj-cs"/>
              </a:defRPr>
            </a:lvl1pPr>
          </a:lstStyle>
          <a:p>
            <a:r>
              <a:rPr lang="en-NZ" sz="3200" dirty="0"/>
              <a:t>Considerations - Device</a:t>
            </a:r>
          </a:p>
        </p:txBody>
      </p:sp>
      <p:sp>
        <p:nvSpPr>
          <p:cNvPr id="50" name="Content Placeholder 10"/>
          <p:cNvSpPr>
            <a:spLocks noGrp="1"/>
          </p:cNvSpPr>
          <p:nvPr>
            <p:ph sz="quarter" idx="10"/>
          </p:nvPr>
        </p:nvSpPr>
        <p:spPr>
          <a:xfrm>
            <a:off x="316296" y="1201580"/>
            <a:ext cx="5343162" cy="4513419"/>
          </a:xfrm>
        </p:spPr>
        <p:txBody>
          <a:bodyPr/>
          <a:lstStyle/>
          <a:p>
            <a:r>
              <a:rPr lang="en-NZ" sz="2000" b="1" dirty="0"/>
              <a:t>Protocols: </a:t>
            </a:r>
            <a:r>
              <a:rPr lang="en-NZ" sz="2000" dirty="0"/>
              <a:t>What protocols are your devices able to communicate with? It needs to be established whether it is supported by the cloud gateway or will require a custom protocol gateway. In addition, what physical networking protocol is it using? Can it support an IP based network?</a:t>
            </a:r>
            <a:endParaRPr lang="en-NZ" sz="2000" b="1" dirty="0"/>
          </a:p>
          <a:p>
            <a:r>
              <a:rPr lang="en-NZ" sz="2000" b="1" dirty="0"/>
              <a:t>Platforms: </a:t>
            </a:r>
            <a:r>
              <a:rPr lang="en-NZ" sz="2000" dirty="0"/>
              <a:t>Are your devices compatible with one of the many supported platforms?</a:t>
            </a:r>
          </a:p>
          <a:p>
            <a:r>
              <a:rPr lang="en-NZ" sz="2000" b="1" dirty="0"/>
              <a:t>Communication: </a:t>
            </a:r>
            <a:r>
              <a:rPr lang="en-NZ" sz="2000" dirty="0"/>
              <a:t>Does your devices support one- or two-way communication?</a:t>
            </a:r>
          </a:p>
        </p:txBody>
      </p:sp>
      <p:pic>
        <p:nvPicPr>
          <p:cNvPr id="51"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0377" y="2012162"/>
            <a:ext cx="4032628" cy="2892254"/>
          </a:xfrm>
          <a:prstGeom prst="rect">
            <a:avLst/>
          </a:prstGeom>
        </p:spPr>
      </p:pic>
    </p:spTree>
    <p:extLst>
      <p:ext uri="{BB962C8B-B14F-4D97-AF65-F5344CB8AC3E}">
        <p14:creationId xmlns:p14="http://schemas.microsoft.com/office/powerpoint/2010/main" val="35110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89"/>
          <p:cNvSpPr/>
          <p:nvPr/>
        </p:nvSpPr>
        <p:spPr bwMode="auto">
          <a:xfrm>
            <a:off x="2882893" y="2425998"/>
            <a:ext cx="728345" cy="7283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5669" tIns="116535" rIns="145669" bIns="116535" numCol="1" spcCol="0" rtlCol="0" fromWordArt="0" anchor="t" anchorCtr="0" forceAA="0" compatLnSpc="1">
            <a:prstTxWarp prst="textNoShape">
              <a:avLst/>
            </a:prstTxWarp>
            <a:noAutofit/>
          </a:bodyPr>
          <a:lstStyle/>
          <a:p>
            <a:pPr algn="ctr" defTabSz="742714" fontAlgn="base">
              <a:lnSpc>
                <a:spcPct val="90000"/>
              </a:lnSpc>
              <a:spcBef>
                <a:spcPct val="0"/>
              </a:spcBef>
              <a:spcAft>
                <a:spcPct val="0"/>
              </a:spcAft>
            </a:pPr>
            <a:endParaRPr lang="en-NZ" sz="1912"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1"/>
          <p:cNvSpPr>
            <a:spLocks noGrp="1"/>
          </p:cNvSpPr>
          <p:nvPr>
            <p:ph type="title"/>
          </p:nvPr>
        </p:nvSpPr>
        <p:spPr>
          <a:xfrm>
            <a:off x="218504" y="228600"/>
            <a:ext cx="9468740" cy="699497"/>
          </a:xfrm>
        </p:spPr>
        <p:txBody>
          <a:bodyPr/>
          <a:lstStyle/>
          <a:p>
            <a:r>
              <a:rPr lang="en-NZ" sz="3200" dirty="0">
                <a:solidFill>
                  <a:schemeClr val="accent2"/>
                </a:solidFill>
              </a:rPr>
              <a:t>Considerations - Cloud</a:t>
            </a:r>
          </a:p>
        </p:txBody>
      </p:sp>
      <p:sp>
        <p:nvSpPr>
          <p:cNvPr id="8" name="Content Placeholder 2"/>
          <p:cNvSpPr txBox="1">
            <a:spLocks/>
          </p:cNvSpPr>
          <p:nvPr/>
        </p:nvSpPr>
        <p:spPr>
          <a:xfrm>
            <a:off x="218504" y="1661401"/>
            <a:ext cx="5012976" cy="3253810"/>
          </a:xfrm>
        </p:spPr>
        <p:txBody>
          <a:bodyPr lIns="91417"/>
          <a:lstStyle>
            <a:lvl1pPr marL="228541" indent="-228541" algn="l" defTabSz="839478" rtl="0" eaLnBrk="1" latinLnBrk="0" hangingPunct="1">
              <a:spcBef>
                <a:spcPct val="20000"/>
              </a:spcBef>
              <a:spcAft>
                <a:spcPts val="1200"/>
              </a:spcAft>
              <a:buClr>
                <a:schemeClr val="accent2"/>
              </a:buClr>
              <a:buFont typeface="Arial" pitchFamily="34" charset="0"/>
              <a:buChar char="•"/>
              <a:defRPr sz="2900" kern="1200">
                <a:solidFill>
                  <a:schemeClr val="tx1"/>
                </a:solidFill>
                <a:latin typeface="+mn-lt"/>
                <a:ea typeface="+mn-ea"/>
                <a:cs typeface="+mn-cs"/>
              </a:defRPr>
            </a:lvl1pPr>
            <a:lvl2pPr marL="457083" indent="-228541" algn="l" defTabSz="839478" rtl="0" eaLnBrk="1" latinLnBrk="0" hangingPunct="1">
              <a:spcBef>
                <a:spcPct val="20000"/>
              </a:spcBef>
              <a:spcAft>
                <a:spcPts val="1200"/>
              </a:spcAft>
              <a:buClr>
                <a:schemeClr val="accent2"/>
              </a:buClr>
              <a:buFont typeface="Arial" pitchFamily="34" charset="0"/>
              <a:buChar char="–"/>
              <a:defRPr sz="2600" kern="1200">
                <a:solidFill>
                  <a:schemeClr val="tx1"/>
                </a:solidFill>
                <a:latin typeface="+mn-lt"/>
                <a:ea typeface="+mn-ea"/>
                <a:cs typeface="+mn-cs"/>
              </a:defRPr>
            </a:lvl2pPr>
            <a:lvl3pPr marL="685623" indent="-228541" algn="l" defTabSz="839478" rtl="0" eaLnBrk="1" latinLnBrk="0" hangingPunct="1">
              <a:spcBef>
                <a:spcPct val="20000"/>
              </a:spcBef>
              <a:spcAft>
                <a:spcPts val="1200"/>
              </a:spcAft>
              <a:buClr>
                <a:schemeClr val="accent2"/>
              </a:buClr>
              <a:buFont typeface="Arial" pitchFamily="34" charset="0"/>
              <a:buChar char="•"/>
              <a:defRPr sz="2200" kern="1200">
                <a:solidFill>
                  <a:schemeClr val="tx1"/>
                </a:solidFill>
                <a:latin typeface="+mn-lt"/>
                <a:ea typeface="+mn-ea"/>
                <a:cs typeface="+mn-cs"/>
              </a:defRPr>
            </a:lvl3pPr>
            <a:lvl4pPr marL="1469086" indent="-209869" algn="l" defTabSz="839478" rtl="0" eaLnBrk="1" latinLnBrk="0" hangingPunct="1">
              <a:spcBef>
                <a:spcPct val="20000"/>
              </a:spcBef>
              <a:buClr>
                <a:schemeClr val="accent2"/>
              </a:buClr>
              <a:buFont typeface="Arial" pitchFamily="34" charset="0"/>
              <a:buChar char="–"/>
              <a:defRPr sz="1800" kern="1200">
                <a:solidFill>
                  <a:schemeClr val="tx1"/>
                </a:solidFill>
                <a:latin typeface="+mn-lt"/>
                <a:ea typeface="+mn-ea"/>
                <a:cs typeface="+mn-cs"/>
              </a:defRPr>
            </a:lvl4pPr>
            <a:lvl5pPr marL="1888823" indent="-209869" algn="l" defTabSz="839478"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8563" indent="-209869" algn="l" defTabSz="839478"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8302" indent="-209869" algn="l" defTabSz="839478"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039" indent="-209869" algn="l" defTabSz="839478"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7778" indent="-209869" algn="l" defTabSz="839478"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NZ" sz="2400" b="1" dirty="0"/>
              <a:t>Telemetry: </a:t>
            </a:r>
            <a:r>
              <a:rPr lang="en-NZ" sz="2400" dirty="0"/>
              <a:t>How will you be monitoring your devices? What outputs do you require for analysing data from the hub?</a:t>
            </a:r>
          </a:p>
          <a:p>
            <a:r>
              <a:rPr lang="en-NZ" sz="2400" b="1" dirty="0"/>
              <a:t>Device Business Logic: </a:t>
            </a:r>
            <a:r>
              <a:rPr lang="en-NZ" sz="2400" dirty="0"/>
              <a:t>How will your devices process commands and software updates?</a:t>
            </a:r>
            <a:endParaRPr lang="en-NZ" sz="2400" b="1" dirty="0"/>
          </a:p>
          <a:p>
            <a:r>
              <a:rPr lang="en-NZ" sz="2400" b="1" dirty="0"/>
              <a:t>Management:</a:t>
            </a:r>
            <a:r>
              <a:rPr lang="en-NZ" sz="2400" dirty="0"/>
              <a:t> Devices being provisioned need to be managed correctly by the hub. How will this be maintained and updated?</a:t>
            </a:r>
            <a:endParaRPr lang="en-NZ" sz="2400" b="1" dirty="0"/>
          </a:p>
        </p:txBody>
      </p:sp>
      <p:pic>
        <p:nvPicPr>
          <p:cNvPr id="9" name="Picture 3"/>
          <p:cNvPicPr>
            <a:picLocks noChangeAspect="1"/>
          </p:cNvPicPr>
          <p:nvPr/>
        </p:nvPicPr>
        <p:blipFill>
          <a:blip r:embed="rId3"/>
          <a:stretch>
            <a:fillRect/>
          </a:stretch>
        </p:blipFill>
        <p:spPr>
          <a:xfrm>
            <a:off x="5486400" y="1661401"/>
            <a:ext cx="4042366" cy="2586431"/>
          </a:xfrm>
          <a:prstGeom prst="rect">
            <a:avLst/>
          </a:prstGeom>
        </p:spPr>
      </p:pic>
    </p:spTree>
    <p:extLst>
      <p:ext uri="{BB962C8B-B14F-4D97-AF65-F5344CB8AC3E}">
        <p14:creationId xmlns:p14="http://schemas.microsoft.com/office/powerpoint/2010/main" val="428797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86.xml><?xml version="1.0" encoding="utf-8"?>
<p:tagLst xmlns:a="http://schemas.openxmlformats.org/drawingml/2006/main" xmlns:r="http://schemas.openxmlformats.org/officeDocument/2006/relationships" xmlns:p="http://schemas.openxmlformats.org/presentationml/2006/main">
  <p:tag name="MT_TILE" val="YES"/>
</p:tagLst>
</file>

<file path=ppt/tags/tag87.xml><?xml version="1.0" encoding="utf-8"?>
<p:tagLst xmlns:a="http://schemas.openxmlformats.org/drawingml/2006/main" xmlns:r="http://schemas.openxmlformats.org/officeDocument/2006/relationships" xmlns:p="http://schemas.openxmlformats.org/presentationml/2006/main">
  <p:tag name="MT_TILE" val="YES"/>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heme/theme1.xml><?xml version="1.0" encoding="utf-8"?>
<a:theme xmlns:a="http://schemas.openxmlformats.org/drawingml/2006/main" name="Insights &amp; Data 2015 Template_Closing Slides">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sights &amp; Data 2015 Template_Section break">
  <a:themeElements>
    <a:clrScheme name="I&amp;D-New">
      <a:dk1>
        <a:srgbClr val="263147"/>
      </a:dk1>
      <a:lt1>
        <a:sysClr val="window" lastClr="FFFFFF"/>
      </a:lt1>
      <a:dk2>
        <a:srgbClr val="909090"/>
      </a:dk2>
      <a:lt2>
        <a:srgbClr val="998C85"/>
      </a:lt2>
      <a:accent1>
        <a:srgbClr val="263147"/>
      </a:accent1>
      <a:accent2>
        <a:srgbClr val="0098C7"/>
      </a:accent2>
      <a:accent3>
        <a:srgbClr val="B7BE16"/>
      </a:accent3>
      <a:accent4>
        <a:srgbClr val="598E20"/>
      </a:accent4>
      <a:accent5>
        <a:srgbClr val="762C7C"/>
      </a:accent5>
      <a:accent6>
        <a:srgbClr val="AC2B37"/>
      </a:accent6>
      <a:hlink>
        <a:srgbClr val="E47E1A"/>
      </a:hlink>
      <a:folHlink>
        <a:srgbClr val="C167C9"/>
      </a:folHlink>
    </a:clrScheme>
    <a:fontScheme name="Capgemini-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I&amp;D PPT Template_long (option 1)</Template>
  <TotalTime>11942</TotalTime>
  <Words>2409</Words>
  <Application>Microsoft Office PowerPoint</Application>
  <PresentationFormat>A4 (210 x 297 mm)</PresentationFormat>
  <Paragraphs>301</Paragraphs>
  <Slides>26</Slides>
  <Notes>20</Notes>
  <HiddenSlides>0</HiddenSlides>
  <MMClips>0</MMClips>
  <ScaleCrop>false</ScaleCrop>
  <HeadingPairs>
    <vt:vector size="8" baseType="variant">
      <vt:variant>
        <vt:lpstr>Brukte skrifter</vt:lpstr>
      </vt:variant>
      <vt:variant>
        <vt:i4>7</vt:i4>
      </vt:variant>
      <vt:variant>
        <vt:lpstr>Tema</vt:lpstr>
      </vt:variant>
      <vt:variant>
        <vt:i4>2</vt:i4>
      </vt:variant>
      <vt:variant>
        <vt:lpstr>Innebygde OLE-servere</vt:lpstr>
      </vt:variant>
      <vt:variant>
        <vt:i4>1</vt:i4>
      </vt:variant>
      <vt:variant>
        <vt:lpstr>Lysbildetitler</vt:lpstr>
      </vt:variant>
      <vt:variant>
        <vt:i4>26</vt:i4>
      </vt:variant>
    </vt:vector>
  </HeadingPairs>
  <TitlesOfParts>
    <vt:vector size="36" baseType="lpstr">
      <vt:lpstr>Arial</vt:lpstr>
      <vt:lpstr>Arial Narrow</vt:lpstr>
      <vt:lpstr>Calibri</vt:lpstr>
      <vt:lpstr>Consolas</vt:lpstr>
      <vt:lpstr>Segoe UI</vt:lpstr>
      <vt:lpstr>Segoe UI Light</vt:lpstr>
      <vt:lpstr>Wingdings</vt:lpstr>
      <vt:lpstr>Insights &amp; Data 2015 Template_Closing Slides</vt:lpstr>
      <vt:lpstr>Insights &amp; Data 2015 Template_Section break</vt:lpstr>
      <vt:lpstr>think-cell Slide</vt:lpstr>
      <vt:lpstr>Step into the Internet of Things with Azure IoT, Stream Analytics and PowerBI</vt:lpstr>
      <vt:lpstr>About me</vt:lpstr>
      <vt:lpstr>Agenda</vt:lpstr>
      <vt:lpstr>IoT</vt:lpstr>
      <vt:lpstr>IoT</vt:lpstr>
      <vt:lpstr>IoT</vt:lpstr>
      <vt:lpstr>Solution Architecture</vt:lpstr>
      <vt:lpstr>PowerPoint-presentasjon</vt:lpstr>
      <vt:lpstr>Considerations - Cloud</vt:lpstr>
      <vt:lpstr>Considerations - Field Gateways</vt:lpstr>
      <vt:lpstr>Considerations - Security</vt:lpstr>
      <vt:lpstr>Azure IOT Suite</vt:lpstr>
      <vt:lpstr>Solution Architecture – IoT Services</vt:lpstr>
      <vt:lpstr>IoT Hub at a glance</vt:lpstr>
      <vt:lpstr>What’s supported?</vt:lpstr>
      <vt:lpstr>Solution Architecture </vt:lpstr>
      <vt:lpstr>Stream Analytics</vt:lpstr>
      <vt:lpstr>Stream Analytics</vt:lpstr>
      <vt:lpstr>Stream Analytics</vt:lpstr>
      <vt:lpstr>Stream Analytics</vt:lpstr>
      <vt:lpstr>Stream Analytics</vt:lpstr>
      <vt:lpstr>Stream Analytics</vt:lpstr>
      <vt:lpstr>Stream Analytics</vt:lpstr>
      <vt:lpstr>PowerBI</vt:lpstr>
      <vt:lpstr>Eksempel på sensordata i PowerBI</vt:lpstr>
      <vt:lpstr>Links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Max. two lines</dc:title>
  <dc:creator>amlaskar</dc:creator>
  <cp:lastModifiedBy>Brattas, Johan Ludvig</cp:lastModifiedBy>
  <cp:revision>219</cp:revision>
  <dcterms:created xsi:type="dcterms:W3CDTF">2015-08-07T08:18:14Z</dcterms:created>
  <dcterms:modified xsi:type="dcterms:W3CDTF">2017-06-02T13:36:16Z</dcterms:modified>
</cp:coreProperties>
</file>