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1913" r:id="rId3"/>
    <p:sldId id="1894" r:id="rId4"/>
    <p:sldId id="1904" r:id="rId5"/>
    <p:sldId id="1905" r:id="rId6"/>
    <p:sldId id="1906" r:id="rId7"/>
    <p:sldId id="1907" r:id="rId8"/>
    <p:sldId id="1908" r:id="rId9"/>
    <p:sldId id="1909" r:id="rId10"/>
    <p:sldId id="1910" r:id="rId11"/>
    <p:sldId id="1911" r:id="rId12"/>
    <p:sldId id="1912" r:id="rId13"/>
    <p:sldId id="26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CF"/>
    <a:srgbClr val="00D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6357" autoAdjust="0"/>
  </p:normalViewPr>
  <p:slideViewPr>
    <p:cSldViewPr snapToGrid="0">
      <p:cViewPr>
        <p:scale>
          <a:sx n="110" d="100"/>
          <a:sy n="110" d="100"/>
        </p:scale>
        <p:origin x="8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C2077-E5AA-4000-9B52-8B3229484D9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5CFD8-B4BA-4C03-B6C3-854FFE636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14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BB6DB-292D-4F55-8FEB-A2186E983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6/20/2019 12:39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040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6/20/2019 10:12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7342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BB6DB-292D-4F55-8FEB-A2186E983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6/20/2019 10:12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46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BB6DB-292D-4F55-8FEB-A2186E983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6/20/2019 10:12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13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6/20/2019 10:12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71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6/20/2019 10:12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247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6/20/2019 10:12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278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6/20/2019 10:12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72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6/20/2019 10:12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744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6/20/2019 10:12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22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Arial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6/20/2019 10:12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/>
                <a:sym typeface="Arial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145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81C3-1410-4F9B-8CB4-675D68A01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4096D-B952-4364-8DA9-6364EEA19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4AC6-7767-4A75-BB12-EE5A4474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2965B-6171-4055-AC12-79BBC9D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F049-1131-4E99-B8FD-1E191CA0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1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9083-8DD5-4B4E-AB0F-207DC9CE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EC53C-938D-4546-A163-83D2D785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9DE97-72F0-4EEA-8BA4-39185073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C87A3-996A-4977-BD05-515742A5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627D8-1B15-4979-9716-30F675F5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8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01F4C-DD2A-4EE4-BD6A-8E1363605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CBCD1-1C7D-49BE-BCF8-A8557B4BC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D887C-92B6-4151-8885-CF26FBD8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86156-2ABE-4C44-8BE9-3ABFB08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8366-3AD6-4EF6-93D1-F79649AC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6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9"/>
            <a:ext cx="9144000" cy="49859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934077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1" y="1434371"/>
            <a:ext cx="11018520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650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9"/>
            <a:ext cx="9144000" cy="49859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582115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8760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68753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userDrawn="1">
  <p:cSld name="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389064" y="-1"/>
            <a:ext cx="6853549" cy="1494553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9BC5D48-938F-0C45-9212-3AF881D9716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7618" y="4386460"/>
            <a:ext cx="8322045" cy="41043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667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3200">
                <a:latin typeface="Roboto Mono" pitchFamily="2" charset="0"/>
                <a:ea typeface="Roboto Mono" pitchFamily="2" charset="0"/>
              </a:defRPr>
            </a:lvl2pPr>
            <a:lvl3pPr>
              <a:defRPr sz="3200">
                <a:latin typeface="Roboto Mono" pitchFamily="2" charset="0"/>
                <a:ea typeface="Roboto Mono" pitchFamily="2" charset="0"/>
              </a:defRPr>
            </a:lvl3pPr>
            <a:lvl4pPr>
              <a:defRPr sz="3200">
                <a:latin typeface="Roboto Mono" pitchFamily="2" charset="0"/>
                <a:ea typeface="Roboto Mono" pitchFamily="2" charset="0"/>
              </a:defRPr>
            </a:lvl4pPr>
            <a:lvl5pPr>
              <a:defRPr sz="32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Speaker</a:t>
            </a:r>
            <a:endParaRPr lang="da-DK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6E6D066-5889-014C-A579-63E39AAB859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7615" y="4980271"/>
            <a:ext cx="8322053" cy="3282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133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3200">
                <a:latin typeface="Roboto Mono" pitchFamily="2" charset="0"/>
                <a:ea typeface="Roboto Mono" pitchFamily="2" charset="0"/>
              </a:defRPr>
            </a:lvl2pPr>
            <a:lvl3pPr>
              <a:defRPr sz="3200">
                <a:latin typeface="Roboto Mono" pitchFamily="2" charset="0"/>
                <a:ea typeface="Roboto Mono" pitchFamily="2" charset="0"/>
              </a:defRPr>
            </a:lvl3pPr>
            <a:lvl4pPr>
              <a:defRPr sz="3200">
                <a:latin typeface="Roboto Mono" pitchFamily="2" charset="0"/>
                <a:ea typeface="Roboto Mono" pitchFamily="2" charset="0"/>
              </a:defRPr>
            </a:lvl4pPr>
            <a:lvl5pPr>
              <a:defRPr sz="32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Subtitle</a:t>
            </a:r>
            <a:endParaRPr lang="da-DK" dirty="0"/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0A48B412-1AA9-6F40-8B6C-13A1FA2900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7617" y="3513859"/>
            <a:ext cx="9232049" cy="65665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defRPr sz="4267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3200">
                <a:latin typeface="Roboto Mono" pitchFamily="2" charset="0"/>
                <a:ea typeface="Roboto Mono" pitchFamily="2" charset="0"/>
              </a:defRPr>
            </a:lvl2pPr>
            <a:lvl3pPr>
              <a:defRPr sz="3200">
                <a:latin typeface="Roboto Mono" pitchFamily="2" charset="0"/>
                <a:ea typeface="Roboto Mono" pitchFamily="2" charset="0"/>
              </a:defRPr>
            </a:lvl3pPr>
            <a:lvl4pPr>
              <a:defRPr sz="3200">
                <a:latin typeface="Roboto Mono" pitchFamily="2" charset="0"/>
                <a:ea typeface="Roboto Mono" pitchFamily="2" charset="0"/>
              </a:defRPr>
            </a:lvl4pPr>
            <a:lvl5pPr>
              <a:defRPr sz="32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Session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BB39C3-EA4E-2E44-A279-9E190E1240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377" y="5149451"/>
            <a:ext cx="2433953" cy="1212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B2233-FC44-8D49-9F1B-3265581A7B7E}"/>
              </a:ext>
            </a:extLst>
          </p:cNvPr>
          <p:cNvSpPr txBox="1"/>
          <p:nvPr userDrawn="1"/>
        </p:nvSpPr>
        <p:spPr>
          <a:xfrm>
            <a:off x="9349893" y="766181"/>
            <a:ext cx="2188100" cy="660144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240000" tIns="144000" rIns="240000" bIns="144000" rtlCol="0" anchor="ctr">
            <a:spAutoFit/>
          </a:bodyPr>
          <a:lstStyle/>
          <a:p>
            <a:pPr algn="ctr"/>
            <a:r>
              <a:rPr lang="da-DK" sz="24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Session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D0A5A7-0321-8742-AC30-BD87AC7A91EA}"/>
              </a:ext>
            </a:extLst>
          </p:cNvPr>
          <p:cNvCxnSpPr>
            <a:cxnSpLocks/>
          </p:cNvCxnSpPr>
          <p:nvPr userDrawn="1"/>
        </p:nvCxnSpPr>
        <p:spPr>
          <a:xfrm>
            <a:off x="10460681" y="1426324"/>
            <a:ext cx="0" cy="2960136"/>
          </a:xfrm>
          <a:prstGeom prst="line">
            <a:avLst/>
          </a:prstGeom>
          <a:ln w="12700">
            <a:solidFill>
              <a:srgbClr val="F3A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8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userDrawn="1">
  <p:cSld name="1_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389064" y="-1"/>
            <a:ext cx="6853549" cy="1494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F7DA97-C0B7-654C-A141-281C1F12C53A}"/>
              </a:ext>
            </a:extLst>
          </p:cNvPr>
          <p:cNvSpPr txBox="1"/>
          <p:nvPr userDrawn="1"/>
        </p:nvSpPr>
        <p:spPr>
          <a:xfrm>
            <a:off x="1048420" y="725381"/>
            <a:ext cx="2288619" cy="1029476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240000" tIns="144000" rIns="240000" bIns="144000" rtlCol="0">
            <a:spAutoFit/>
          </a:bodyPr>
          <a:lstStyle/>
          <a:p>
            <a:pPr algn="ctr"/>
            <a:r>
              <a:rPr lang="da-DK" sz="24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Event </a:t>
            </a:r>
          </a:p>
          <a:p>
            <a:pPr algn="ctr"/>
            <a:r>
              <a:rPr lang="da-DK" sz="24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9416F-0C06-C146-AA67-8FF21C84C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61567" y="5375645"/>
            <a:ext cx="1920000" cy="398491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B755377-C53D-AB47-9CC3-FCA27EAAD0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4565" y="4386603"/>
            <a:ext cx="1920000" cy="9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C9CAE-3B52-1D4B-840E-5EC06CBD498A}"/>
              </a:ext>
            </a:extLst>
          </p:cNvPr>
          <p:cNvSpPr txBox="1"/>
          <p:nvPr userDrawn="1"/>
        </p:nvSpPr>
        <p:spPr>
          <a:xfrm>
            <a:off x="5117803" y="725381"/>
            <a:ext cx="2288619" cy="1029476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240000" tIns="144000" rIns="240000" bIns="144000" rtlCol="0">
            <a:spAutoFit/>
          </a:bodyPr>
          <a:lstStyle/>
          <a:p>
            <a:pPr algn="ctr"/>
            <a:r>
              <a:rPr lang="da-DK" sz="24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Expo</a:t>
            </a:r>
          </a:p>
          <a:p>
            <a:pPr algn="ctr"/>
            <a:r>
              <a:rPr lang="da-DK" sz="24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840E1-FCF5-894F-BF7F-8A9A5C423AD7}"/>
              </a:ext>
            </a:extLst>
          </p:cNvPr>
          <p:cNvSpPr txBox="1"/>
          <p:nvPr userDrawn="1"/>
        </p:nvSpPr>
        <p:spPr>
          <a:xfrm>
            <a:off x="8977257" y="725381"/>
            <a:ext cx="2288619" cy="1029476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240000" tIns="144000" rIns="240000" bIns="144000" rtlCol="0">
            <a:spAutoFit/>
          </a:bodyPr>
          <a:lstStyle/>
          <a:p>
            <a:pPr algn="ctr"/>
            <a:r>
              <a:rPr lang="da-DK" sz="24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Expo light</a:t>
            </a:r>
          </a:p>
          <a:p>
            <a:pPr algn="ctr"/>
            <a:r>
              <a:rPr lang="da-DK" sz="24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4ADADA-FA9B-F843-A4C4-826196C1A43E}"/>
              </a:ext>
            </a:extLst>
          </p:cNvPr>
          <p:cNvGrpSpPr/>
          <p:nvPr userDrawn="1"/>
        </p:nvGrpSpPr>
        <p:grpSpPr>
          <a:xfrm>
            <a:off x="2192730" y="1754857"/>
            <a:ext cx="7928837" cy="1006760"/>
            <a:chOff x="1644547" y="1327900"/>
            <a:chExt cx="5946628" cy="58730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307181-8B9E-8345-86E5-C737CD8AB6D7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1644547" y="1327900"/>
              <a:ext cx="0" cy="587307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1DFBAF-6462-D04B-ABC9-A81DD3BE2DF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696584" y="1327900"/>
              <a:ext cx="1" cy="587307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753D4E-8860-A24A-9D4C-F04F5A65324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591175" y="1327900"/>
              <a:ext cx="0" cy="587307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FF9761-5C23-6049-8C2E-9D592291CD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86971" y="3378589"/>
            <a:ext cx="1878055" cy="400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A5A22-6EB6-8E43-9AA2-DF388B4EC6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52242" y="4169288"/>
            <a:ext cx="2075692" cy="873867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7572F79-D174-884E-B75F-9428FF7B6B7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271478" y="5303075"/>
            <a:ext cx="1811517" cy="890909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A03E089A-5DA6-5045-B6A2-7C9C72408FE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242570" y="4931377"/>
            <a:ext cx="1920001" cy="452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BCDB89-04FD-8B4D-8056-77CFA729014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281712" y="3074789"/>
            <a:ext cx="1628576" cy="704764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FA89546-2352-1344-851F-289CC0EA460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447825" y="4022136"/>
            <a:ext cx="1363313" cy="5107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44CBD8-4029-DF41-AAD1-11BCBD812E7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150553" y="5766983"/>
            <a:ext cx="2070433" cy="590093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5F469C84-EC3C-3541-9339-1C171E92849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318694" y="2904159"/>
            <a:ext cx="1578105" cy="7804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A05B8C-7669-744B-9473-A6D06B53308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19730" y="3824502"/>
            <a:ext cx="2075692" cy="4552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13E23A-7F20-4C58-98C9-6EE7AD21710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61567" y="6080581"/>
            <a:ext cx="1992456" cy="39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er_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9607" y="3140224"/>
            <a:ext cx="10215516" cy="62324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89022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8613-F56F-415E-B763-E2EE8C6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A799-EFC9-490D-8F94-E23D148D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3FAAF-401E-4C6E-B3A3-E34A1EFF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7DB73-39D5-4223-AD70-F65D8EA0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B5342-57F5-4E66-BB23-8EE4A709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48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60175" y="1334530"/>
            <a:ext cx="10692712" cy="574453"/>
          </a:xfrm>
          <a:prstGeom prst="rect">
            <a:avLst/>
          </a:prstGeom>
        </p:spPr>
        <p:txBody>
          <a:bodyPr/>
          <a:lstStyle>
            <a:lvl1pPr>
              <a:defRPr sz="3733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68411" y="2171615"/>
            <a:ext cx="10544821" cy="1612749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77759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60175" y="1334530"/>
            <a:ext cx="10692712" cy="574453"/>
          </a:xfrm>
          <a:prstGeom prst="rect">
            <a:avLst/>
          </a:prstGeom>
        </p:spPr>
        <p:txBody>
          <a:bodyPr/>
          <a:lstStyle>
            <a:lvl1pPr>
              <a:defRPr sz="3733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68411" y="2171615"/>
            <a:ext cx="10544821" cy="1612749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5321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60175" y="1334530"/>
            <a:ext cx="10692712" cy="574453"/>
          </a:xfrm>
          <a:prstGeom prst="rect">
            <a:avLst/>
          </a:prstGeom>
        </p:spPr>
        <p:txBody>
          <a:bodyPr/>
          <a:lstStyle>
            <a:lvl1pPr>
              <a:defRPr sz="3733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68411" y="2171615"/>
            <a:ext cx="10676237" cy="1612749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5376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22A1-6A05-4061-9973-9357ABB7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F87B-9AFB-4C57-92D1-8595EEBBA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5FB6-9353-4C48-9A42-077B839F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CFB1-463A-4F13-8C81-2254DEAF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4044-737B-4D75-B904-821A0CFE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0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4E7B-2341-48DE-93D7-123136E9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CCB7-C753-454F-A0C7-6BDDA6FE3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76D68-F2F0-4469-918A-E8D6E9609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AC3A3-D86C-433C-8735-C5D2DE96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4808-3078-4E20-9481-CAB08A30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80144-3769-4593-B0D9-BFE691ED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6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AF36-CA20-42EB-9F3B-F99661EE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73C2-BB4B-4DEC-A01C-93C11F1E0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E0D08-3619-450D-94F4-BC4962D5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09652-3657-4476-B324-852F6125C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18D54-D901-4348-8BA7-DE28235B1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18303-D210-45D9-AE73-03FC98F1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27C28-EB34-4CE2-AEA1-8A867B7A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EC58B-C854-4781-973F-095E783F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71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1EF1-AD2A-4725-B049-50059EF1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60ED2-39CA-46D5-9731-AD42D3A0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76A39-7203-4B2B-8754-AA12FB62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2784F-09EB-4BAC-A77F-2C9575C1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6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DACC8-5436-4B32-B947-A8DCA200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C822B-3285-4798-9A14-F1B04D74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0731-35A6-43C9-9788-8739B12A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1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7E60-505B-4EE1-B837-47D1E3B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4392-96E6-4DAD-838D-7B2D4D5EA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65828-0510-4A75-944E-26884ABDB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EC871-EC83-42E0-9625-DE39CAB2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6E5C9-0C5D-4911-B013-7119FBC6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455D4-2425-40A8-9D0B-FB19E690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47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425-C46D-490C-B2A4-7F31D879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68937-D35A-460B-8D5E-02DF316B7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DA752-0E51-4558-9544-589BD4BC0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D1652-DFEA-4A0D-90AF-EF729608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7A92-4F43-4306-90FC-303A3CD13E2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89C2-210B-4129-85E6-FFAF5A66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E4CE8-3337-4FB8-9F64-A8F1A5C9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4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662DA-8DB4-48E8-A13D-091C8E3F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CD0A-0F41-4434-B458-DCCBDEC52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3CA0-3F9A-4F1B-8D50-9CA8BDD32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7A92-4F43-4306-90FC-303A3CD13E2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FE778-D857-432C-BBD8-37FCDA9F1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98D0-72B7-4204-B2D6-AA734BF2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8073-EECA-4F98-9043-B19132C24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0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1"/>
            <a:ext cx="11018520" cy="553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4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6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jp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http://bit.ly/DataGrillen2019Day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http://bit.ly/DataGrillen2019Ev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svg"/><Relationship Id="rId11" Type="http://schemas.openxmlformats.org/officeDocument/2006/relationships/image" Target="../media/image47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Relationship Id="rId14" Type="http://schemas.openxmlformats.org/officeDocument/2006/relationships/image" Target="../media/image5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47.png"/><Relationship Id="rId18" Type="http://schemas.openxmlformats.org/officeDocument/2006/relationships/image" Target="../media/image71.svg"/><Relationship Id="rId3" Type="http://schemas.openxmlformats.org/officeDocument/2006/relationships/image" Target="../media/image62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9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svg"/><Relationship Id="rId11" Type="http://schemas.openxmlformats.org/officeDocument/2006/relationships/image" Target="../media/image54.png"/><Relationship Id="rId5" Type="http://schemas.openxmlformats.org/officeDocument/2006/relationships/image" Target="../media/image64.png"/><Relationship Id="rId15" Type="http://schemas.openxmlformats.org/officeDocument/2006/relationships/image" Target="../media/image68.png"/><Relationship Id="rId10" Type="http://schemas.openxmlformats.org/officeDocument/2006/relationships/image" Target="../media/image67.svg"/><Relationship Id="rId4" Type="http://schemas.openxmlformats.org/officeDocument/2006/relationships/image" Target="../media/image63.svg"/><Relationship Id="rId9" Type="http://schemas.openxmlformats.org/officeDocument/2006/relationships/image" Target="../media/image66.png"/><Relationship Id="rId14" Type="http://schemas.openxmlformats.org/officeDocument/2006/relationships/image" Target="../media/image4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A2E196-AF57-449E-AD25-B305671FC423}"/>
              </a:ext>
            </a:extLst>
          </p:cNvPr>
          <p:cNvSpPr txBox="1"/>
          <p:nvPr/>
        </p:nvSpPr>
        <p:spPr>
          <a:xfrm>
            <a:off x="204029" y="233358"/>
            <a:ext cx="11017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SQL Agent in the Cloud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C605BA-7EE7-459A-9C41-872143892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9" y="5538296"/>
            <a:ext cx="5137398" cy="10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r>
              <a:rPr lang="de-DE" dirty="0"/>
              <a:t>Advanced Functionality</a:t>
            </a:r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2260811-1ECE-464E-A979-6A7210EA70A3}"/>
              </a:ext>
            </a:extLst>
          </p:cNvPr>
          <p:cNvSpPr txBox="1">
            <a:spLocks/>
          </p:cNvSpPr>
          <p:nvPr/>
        </p:nvSpPr>
        <p:spPr>
          <a:xfrm>
            <a:off x="426307" y="1628711"/>
            <a:ext cx="5152457" cy="2679980"/>
          </a:xfrm>
          <a:prstGeom prst="rect">
            <a:avLst/>
          </a:prstGeom>
        </p:spPr>
        <p:txBody>
          <a:bodyPr/>
          <a:lstStyle>
            <a:lvl1pPr marL="228594" marR="0" indent="-228594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189" marR="0" indent="-228594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09" marR="0" indent="-200020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42" marR="0" indent="-180970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13" marR="0" indent="-168270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976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336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695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056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anose="05000000000000000000" pitchFamily="2" charset="2"/>
              <a:buNone/>
            </a:pPr>
            <a:r>
              <a:rPr lang="en-GB" sz="3200" b="1" dirty="0">
                <a:solidFill>
                  <a:schemeClr val="accent1"/>
                </a:solidFill>
              </a:rPr>
              <a:t>Move Beyond Maintenance</a:t>
            </a:r>
            <a:endParaRPr lang="en-US" sz="3200" b="1" dirty="0">
              <a:solidFill>
                <a:schemeClr val="accent1"/>
              </a:solidFill>
            </a:endParaRPr>
          </a:p>
          <a:p>
            <a:pPr fontAlgn="base"/>
            <a:r>
              <a:rPr lang="en-US" dirty="0"/>
              <a:t>Scaling</a:t>
            </a:r>
          </a:p>
          <a:p>
            <a:pPr fontAlgn="base"/>
            <a:r>
              <a:rPr lang="en-US" dirty="0"/>
              <a:t>Backup/Export</a:t>
            </a:r>
          </a:p>
          <a:p>
            <a:pPr fontAlgn="base"/>
            <a:r>
              <a:rPr lang="en-US" dirty="0"/>
              <a:t>Provisioning</a:t>
            </a:r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3FA-4DE4-4285-B28A-58AB4E1A8927}"/>
              </a:ext>
            </a:extLst>
          </p:cNvPr>
          <p:cNvSpPr txBox="1"/>
          <p:nvPr/>
        </p:nvSpPr>
        <p:spPr>
          <a:xfrm>
            <a:off x="6096000" y="1628711"/>
            <a:ext cx="6096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b="1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Integration</a:t>
            </a:r>
          </a:p>
          <a:p>
            <a:pPr marL="228594" indent="-228594" defTabSz="932719" fontAlgn="base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Event Grid</a:t>
            </a:r>
          </a:p>
          <a:p>
            <a:pPr marL="228594" indent="-228594" defTabSz="932719" fontAlgn="base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Scheduler</a:t>
            </a:r>
          </a:p>
          <a:p>
            <a:pPr marL="228594" indent="-228594" defTabSz="932719" fontAlgn="base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Monitor/Log Analytics/App Insights</a:t>
            </a:r>
          </a:p>
          <a:p>
            <a:pPr marL="228594" indent="-228594" defTabSz="932719" fontAlgn="base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3rd Party Monitoring Systems</a:t>
            </a:r>
          </a:p>
          <a:p>
            <a:pPr marL="228594" indent="-228594" defTabSz="932719" fontAlgn="base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Anything that can make a post request</a:t>
            </a: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FC2D86-AD21-4940-9017-E66C4916DD5C}"/>
              </a:ext>
            </a:extLst>
          </p:cNvPr>
          <p:cNvCxnSpPr>
            <a:cxnSpLocks/>
          </p:cNvCxnSpPr>
          <p:nvPr/>
        </p:nvCxnSpPr>
        <p:spPr>
          <a:xfrm>
            <a:off x="5781964" y="1865745"/>
            <a:ext cx="0" cy="4156364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le762406932">
            <a:extLst>
              <a:ext uri="{FF2B5EF4-FFF2-40B4-BE49-F238E27FC236}">
                <a16:creationId xmlns:a16="http://schemas.microsoft.com/office/drawing/2014/main" id="{B30C97EC-7944-40A1-AC85-267EC28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221742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85AD0-3F62-4097-9A0B-52503617CEEB}"/>
              </a:ext>
            </a:extLst>
          </p:cNvPr>
          <p:cNvSpPr txBox="1"/>
          <p:nvPr/>
        </p:nvSpPr>
        <p:spPr>
          <a:xfrm>
            <a:off x="3769626" y="2210310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44"/>
            <a:r>
              <a:rPr lang="en-GB" sz="4800" dirty="0">
                <a:solidFill>
                  <a:srgbClr val="0078D4"/>
                </a:solidFill>
                <a:latin typeface="Segoe UI"/>
              </a:rPr>
              <a:t>Sam Cogan</a:t>
            </a:r>
          </a:p>
          <a:p>
            <a:pPr defTabSz="914344"/>
            <a:b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Solution Architect – Willis Towers Watson</a:t>
            </a:r>
          </a:p>
          <a:p>
            <a:pPr defTabSz="914344"/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Microsoft Azure MVP</a:t>
            </a:r>
            <a:endParaRPr lang="en-US" sz="2000" dirty="0" err="1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031E5-60C4-4506-ADDD-672D6082EF72}"/>
              </a:ext>
            </a:extLst>
          </p:cNvPr>
          <p:cNvSpPr txBox="1"/>
          <p:nvPr/>
        </p:nvSpPr>
        <p:spPr>
          <a:xfrm>
            <a:off x="4127419" y="4472990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44"/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samcogan.com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8DC89AC-5E65-4433-8C7C-95FEEB534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9625" y="4472988"/>
            <a:ext cx="307779" cy="307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6777C-3DC5-4C5A-81E7-9D051DD2A2B1}"/>
              </a:ext>
            </a:extLst>
          </p:cNvPr>
          <p:cNvSpPr txBox="1"/>
          <p:nvPr/>
        </p:nvSpPr>
        <p:spPr>
          <a:xfrm>
            <a:off x="4127420" y="4823236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44"/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@</a:t>
            </a:r>
            <a:r>
              <a:rPr lang="en-GB" sz="20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samcogan</a:t>
            </a:r>
            <a:endParaRPr lang="en-GB" sz="20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56059F0-D4CA-471B-8B1B-1D6278DCB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9626" y="4823236"/>
            <a:ext cx="307777" cy="307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523EB-E142-4FB2-ADF9-508BE28F74A6}"/>
              </a:ext>
            </a:extLst>
          </p:cNvPr>
          <p:cNvSpPr txBox="1"/>
          <p:nvPr/>
        </p:nvSpPr>
        <p:spPr>
          <a:xfrm>
            <a:off x="4127417" y="5173480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44"/>
            <a:r>
              <a:rPr lang="en-GB" sz="20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sam-cogan</a:t>
            </a:r>
            <a:endParaRPr lang="en-GB" sz="20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7EAC3-A41C-4800-A487-0238E56FB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72603" y="5176456"/>
            <a:ext cx="304800" cy="304800"/>
          </a:xfrm>
          <a:prstGeom prst="rect">
            <a:avLst/>
          </a:prstGeom>
        </p:spPr>
      </p:pic>
      <p:pic>
        <p:nvPicPr>
          <p:cNvPr id="3" name="Picture 2" descr="Image result for willis towers watson">
            <a:extLst>
              <a:ext uri="{FF2B5EF4-FFF2-40B4-BE49-F238E27FC236}">
                <a16:creationId xmlns:a16="http://schemas.microsoft.com/office/drawing/2014/main" id="{B404F7F7-A858-4E02-B857-8F915CB9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59" y="4396895"/>
            <a:ext cx="1013967" cy="116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8D76610-32FD-4C37-BB1E-8963A3CE3F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00" y="4388775"/>
            <a:ext cx="732920" cy="116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2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BAC502-F43D-40F8-8194-E45B9EB12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12" y="5399015"/>
            <a:ext cx="3046780" cy="757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F9A1AE-3022-4E21-9234-079AD3D0D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137" y="4127566"/>
            <a:ext cx="3463724" cy="830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A3AA57-A85A-49FD-B87F-63E28453E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42" y="2310494"/>
            <a:ext cx="2857500" cy="828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4E6161-1F7D-4A49-ACE3-218C3C92B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540" y="4243606"/>
            <a:ext cx="3001149" cy="5982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041732-5FF7-44B2-A2D6-FFB008F578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99" y="313449"/>
            <a:ext cx="3310472" cy="16983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7C6743-618A-4E22-BF33-BF0B1CE0BD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99" y="85981"/>
            <a:ext cx="3457093" cy="2153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CFDAF-DD57-4A51-A011-4AA55BD98F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58" y="3283721"/>
            <a:ext cx="1953446" cy="1335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A4CB87-BAE4-4ED3-A678-333F56EC33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2" y="2385800"/>
            <a:ext cx="3550056" cy="6780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FBC5C3-A4BD-4615-AF00-C8C55036CE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34" y="1347398"/>
            <a:ext cx="1399925" cy="1192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858B0-CAC6-4568-958B-1D447BF669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04" y="5217241"/>
            <a:ext cx="2317558" cy="11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AE6B-CD7A-4134-83D0-C6E8BEC4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4" y="629266"/>
            <a:ext cx="6536266" cy="1676603"/>
          </a:xfrm>
        </p:spPr>
        <p:txBody>
          <a:bodyPr>
            <a:normAutofit/>
          </a:bodyPr>
          <a:lstStyle/>
          <a:p>
            <a:r>
              <a:rPr lang="en-US" dirty="0"/>
              <a:t>Session Feedback Day 1 (not optional!)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CB82-BD4C-416B-A2FD-2E1F8379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3747558"/>
            <a:ext cx="6624319" cy="102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http://bit.ly/DataGrillen2019Day1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 descr="A picture containing indoor, crossword puzzle&#10;&#10;Description automatically generated">
            <a:extLst>
              <a:ext uri="{FF2B5EF4-FFF2-40B4-BE49-F238E27FC236}">
                <a16:creationId xmlns:a16="http://schemas.microsoft.com/office/drawing/2014/main" id="{5D527E74-6FB8-4A5D-A449-7CA94A05DF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615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055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AE6B-CD7A-4134-83D0-C6E8BEC4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4" y="629266"/>
            <a:ext cx="6536266" cy="1676603"/>
          </a:xfrm>
        </p:spPr>
        <p:txBody>
          <a:bodyPr>
            <a:normAutofit/>
          </a:bodyPr>
          <a:lstStyle/>
          <a:p>
            <a:r>
              <a:rPr lang="en-US" dirty="0"/>
              <a:t>Event Feedback </a:t>
            </a:r>
            <a:br>
              <a:rPr lang="en-US" dirty="0"/>
            </a:br>
            <a:r>
              <a:rPr lang="en-US" dirty="0"/>
              <a:t>(not optional!)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CB82-BD4C-416B-A2FD-2E1F8379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3747558"/>
            <a:ext cx="6624319" cy="102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http://bit.ly/DataGrillen2019Event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27E74-6FB8-4A5D-A449-7CA94A05D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0613" y="698138"/>
            <a:ext cx="5461724" cy="54617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4139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le762406932">
            <a:extLst>
              <a:ext uri="{FF2B5EF4-FFF2-40B4-BE49-F238E27FC236}">
                <a16:creationId xmlns:a16="http://schemas.microsoft.com/office/drawing/2014/main" id="{B30C97EC-7944-40A1-AC85-267EC28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221742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85AD0-3F62-4097-9A0B-52503617CEEB}"/>
              </a:ext>
            </a:extLst>
          </p:cNvPr>
          <p:cNvSpPr txBox="1"/>
          <p:nvPr/>
        </p:nvSpPr>
        <p:spPr>
          <a:xfrm>
            <a:off x="3769626" y="2210310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44"/>
            <a:r>
              <a:rPr lang="en-GB" sz="4800" dirty="0">
                <a:solidFill>
                  <a:srgbClr val="0078D4"/>
                </a:solidFill>
                <a:latin typeface="Segoe UI"/>
              </a:rPr>
              <a:t>Sam Cogan</a:t>
            </a:r>
          </a:p>
          <a:p>
            <a:pPr defTabSz="914344"/>
            <a:b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Solution Architect – Willis Towers Watson</a:t>
            </a:r>
          </a:p>
          <a:p>
            <a:pPr defTabSz="914344"/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Microsoft Azure MVP</a:t>
            </a:r>
            <a:endParaRPr lang="en-US" sz="2000" dirty="0" err="1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031E5-60C4-4506-ADDD-672D6082EF72}"/>
              </a:ext>
            </a:extLst>
          </p:cNvPr>
          <p:cNvSpPr txBox="1"/>
          <p:nvPr/>
        </p:nvSpPr>
        <p:spPr>
          <a:xfrm>
            <a:off x="4127419" y="4472990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44"/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samcogan.com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8DC89AC-5E65-4433-8C7C-95FEEB534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9625" y="4472988"/>
            <a:ext cx="307779" cy="307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6777C-3DC5-4C5A-81E7-9D051DD2A2B1}"/>
              </a:ext>
            </a:extLst>
          </p:cNvPr>
          <p:cNvSpPr txBox="1"/>
          <p:nvPr/>
        </p:nvSpPr>
        <p:spPr>
          <a:xfrm>
            <a:off x="4127420" y="4823236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44"/>
            <a:r>
              <a:rPr lang="en-GB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@</a:t>
            </a:r>
            <a:r>
              <a:rPr lang="en-GB" sz="20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samcogan</a:t>
            </a:r>
            <a:endParaRPr lang="en-GB" sz="20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56059F0-D4CA-471B-8B1B-1D6278DCB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9626" y="4823236"/>
            <a:ext cx="307777" cy="307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523EB-E142-4FB2-ADF9-508BE28F74A6}"/>
              </a:ext>
            </a:extLst>
          </p:cNvPr>
          <p:cNvSpPr txBox="1"/>
          <p:nvPr/>
        </p:nvSpPr>
        <p:spPr>
          <a:xfrm>
            <a:off x="4127417" y="5173480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44"/>
            <a:r>
              <a:rPr lang="en-GB" sz="20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sam-cogan</a:t>
            </a:r>
            <a:endParaRPr lang="en-GB" sz="20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7EAC3-A41C-4800-A487-0238E56FB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72603" y="5176456"/>
            <a:ext cx="304800" cy="304800"/>
          </a:xfrm>
          <a:prstGeom prst="rect">
            <a:avLst/>
          </a:prstGeom>
        </p:spPr>
      </p:pic>
      <p:pic>
        <p:nvPicPr>
          <p:cNvPr id="3" name="Picture 2" descr="Image result for willis towers watson">
            <a:extLst>
              <a:ext uri="{FF2B5EF4-FFF2-40B4-BE49-F238E27FC236}">
                <a16:creationId xmlns:a16="http://schemas.microsoft.com/office/drawing/2014/main" id="{B404F7F7-A858-4E02-B857-8F915CB9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59" y="4396895"/>
            <a:ext cx="1013967" cy="116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8D76610-32FD-4C37-BB1E-8963A3CE3F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00" y="4388775"/>
            <a:ext cx="732920" cy="116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5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2" descr="Image result for azure sql paas iaas">
            <a:extLst>
              <a:ext uri="{FF2B5EF4-FFF2-40B4-BE49-F238E27FC236}">
                <a16:creationId xmlns:a16="http://schemas.microsoft.com/office/drawing/2014/main" id="{CDCBBFC8-319C-4951-83DB-088B2EE6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37" y="1252169"/>
            <a:ext cx="8013819" cy="532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r>
              <a:rPr lang="de-DE" dirty="0"/>
              <a:t>SQL Agent Alternatves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17709D-D7D6-40D3-8572-4B7ACE68880A}"/>
              </a:ext>
            </a:extLst>
          </p:cNvPr>
          <p:cNvSpPr/>
          <p:nvPr/>
        </p:nvSpPr>
        <p:spPr>
          <a:xfrm>
            <a:off x="4681233" y="2623128"/>
            <a:ext cx="5349458" cy="269726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F84866-0C72-4FF0-B1D1-4686F0B68F42}"/>
              </a:ext>
            </a:extLst>
          </p:cNvPr>
          <p:cNvGrpSpPr/>
          <p:nvPr/>
        </p:nvGrpSpPr>
        <p:grpSpPr>
          <a:xfrm>
            <a:off x="6627566" y="3928889"/>
            <a:ext cx="1448666" cy="1209728"/>
            <a:chOff x="299620" y="2067492"/>
            <a:chExt cx="1448666" cy="1209728"/>
          </a:xfrm>
        </p:grpSpPr>
        <p:pic>
          <p:nvPicPr>
            <p:cNvPr id="24" name="Picture 23" descr="A close up of a sign&#10;&#10;Description automatically generated">
              <a:extLst>
                <a:ext uri="{FF2B5EF4-FFF2-40B4-BE49-F238E27FC236}">
                  <a16:creationId xmlns:a16="http://schemas.microsoft.com/office/drawing/2014/main" id="{5054D7B2-06AB-441D-81FB-18BEE7464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2067492"/>
              <a:ext cx="1008516" cy="100851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108BF3-2EDB-4A5D-BBAA-37D101C24093}"/>
                </a:ext>
              </a:extLst>
            </p:cNvPr>
            <p:cNvSpPr txBox="1"/>
            <p:nvPr/>
          </p:nvSpPr>
          <p:spPr>
            <a:xfrm>
              <a:off x="299620" y="2969443"/>
              <a:ext cx="1448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Open Sans" panose="020B0606030504020204"/>
                </a:rPr>
                <a:t>Azure Functions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39D844-CC57-472F-9999-A95D50E62F9F}"/>
              </a:ext>
            </a:extLst>
          </p:cNvPr>
          <p:cNvGrpSpPr/>
          <p:nvPr/>
        </p:nvGrpSpPr>
        <p:grpSpPr>
          <a:xfrm>
            <a:off x="2446709" y="3929817"/>
            <a:ext cx="1643399" cy="1318632"/>
            <a:chOff x="2049397" y="2496930"/>
            <a:chExt cx="1643399" cy="1318632"/>
          </a:xfrm>
        </p:grpSpPr>
        <p:pic>
          <p:nvPicPr>
            <p:cNvPr id="27" name="Picture 26" descr="A close up of a sign&#10;&#10;Description automatically generated">
              <a:extLst>
                <a:ext uri="{FF2B5EF4-FFF2-40B4-BE49-F238E27FC236}">
                  <a16:creationId xmlns:a16="http://schemas.microsoft.com/office/drawing/2014/main" id="{9FC01607-1F59-4C93-99DC-6E1CF66C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952" y="2496930"/>
              <a:ext cx="780290" cy="78029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37F543-1B63-4450-987C-57779586A06E}"/>
                </a:ext>
              </a:extLst>
            </p:cNvPr>
            <p:cNvSpPr txBox="1"/>
            <p:nvPr/>
          </p:nvSpPr>
          <p:spPr>
            <a:xfrm>
              <a:off x="2049397" y="3292342"/>
              <a:ext cx="1643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Open Sans" panose="020B0606030504020204"/>
                </a:rPr>
                <a:t>Azure SQL </a:t>
              </a:r>
            </a:p>
            <a:p>
              <a:pPr algn="ctr"/>
              <a:r>
                <a:rPr lang="en-GB" dirty="0">
                  <a:latin typeface="Open Sans" panose="020B0606030504020204"/>
                </a:rPr>
                <a:t>Managed Instance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E0FA7E-A053-4679-8872-2BD1A346E403}"/>
              </a:ext>
            </a:extLst>
          </p:cNvPr>
          <p:cNvGrpSpPr/>
          <p:nvPr/>
        </p:nvGrpSpPr>
        <p:grpSpPr>
          <a:xfrm>
            <a:off x="7899440" y="2796090"/>
            <a:ext cx="1625188" cy="1328840"/>
            <a:chOff x="3759406" y="1834967"/>
            <a:chExt cx="1625188" cy="1328840"/>
          </a:xfrm>
        </p:grpSpPr>
        <p:pic>
          <p:nvPicPr>
            <p:cNvPr id="30" name="Picture 29" descr="A picture containing transport&#10;&#10;Description automatically generated">
              <a:extLst>
                <a:ext uri="{FF2B5EF4-FFF2-40B4-BE49-F238E27FC236}">
                  <a16:creationId xmlns:a16="http://schemas.microsoft.com/office/drawing/2014/main" id="{9BE5A790-64A7-470E-858A-3D0E95729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855" y="1834967"/>
              <a:ext cx="1126928" cy="112692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BB8930-7110-4731-8187-5BCBD1C81B94}"/>
                </a:ext>
              </a:extLst>
            </p:cNvPr>
            <p:cNvSpPr txBox="1"/>
            <p:nvPr/>
          </p:nvSpPr>
          <p:spPr>
            <a:xfrm>
              <a:off x="3759406" y="2856030"/>
              <a:ext cx="1625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Open Sans" panose="020B0606030504020204"/>
                </a:rPr>
                <a:t>Azure Automation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7091DF-C438-4F8E-99D0-D88FB61B87C4}"/>
              </a:ext>
            </a:extLst>
          </p:cNvPr>
          <p:cNvGrpSpPr/>
          <p:nvPr/>
        </p:nvGrpSpPr>
        <p:grpSpPr>
          <a:xfrm>
            <a:off x="4871391" y="2782598"/>
            <a:ext cx="1850443" cy="1285184"/>
            <a:chOff x="6051467" y="1420896"/>
            <a:chExt cx="1850443" cy="128518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C65D40F-E30E-4E10-9044-B8D02E49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226" y="1420896"/>
              <a:ext cx="1126927" cy="112692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61D3E6-E132-4D3B-A520-052FA15B5EBB}"/>
                </a:ext>
              </a:extLst>
            </p:cNvPr>
            <p:cNvSpPr txBox="1"/>
            <p:nvPr/>
          </p:nvSpPr>
          <p:spPr>
            <a:xfrm>
              <a:off x="6051467" y="2398303"/>
              <a:ext cx="1850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Azure SQL Elastics Jobs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61F031-D6A1-4564-8B59-E2DE2072712E}"/>
              </a:ext>
            </a:extLst>
          </p:cNvPr>
          <p:cNvGrpSpPr/>
          <p:nvPr/>
        </p:nvGrpSpPr>
        <p:grpSpPr>
          <a:xfrm>
            <a:off x="1366339" y="3010705"/>
            <a:ext cx="923727" cy="1226889"/>
            <a:chOff x="6039073" y="2773661"/>
            <a:chExt cx="923727" cy="1226889"/>
          </a:xfrm>
        </p:grpSpPr>
        <p:pic>
          <p:nvPicPr>
            <p:cNvPr id="36" name="Picture 35" descr="A picture containing electronics, display&#10;&#10;Description automatically generated">
              <a:extLst>
                <a:ext uri="{FF2B5EF4-FFF2-40B4-BE49-F238E27FC236}">
                  <a16:creationId xmlns:a16="http://schemas.microsoft.com/office/drawing/2014/main" id="{7C8F9D2B-C8E6-4B4D-98FA-C3B8F8CF7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9073" y="2773661"/>
              <a:ext cx="923727" cy="923727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AA5947-CE36-4DE9-AD77-6BBB62F7DDD9}"/>
                </a:ext>
              </a:extLst>
            </p:cNvPr>
            <p:cNvSpPr txBox="1"/>
            <p:nvPr/>
          </p:nvSpPr>
          <p:spPr>
            <a:xfrm>
              <a:off x="6084032" y="3692773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SQL IaaS</a:t>
              </a:r>
              <a:endParaRPr lang="en-US" dirty="0"/>
            </a:p>
          </p:txBody>
        </p:sp>
      </p:grp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A80BD2B8-E797-4FB4-AFCB-F22612B35646}"/>
              </a:ext>
            </a:extLst>
          </p:cNvPr>
          <p:cNvSpPr txBox="1">
            <a:spLocks/>
          </p:cNvSpPr>
          <p:nvPr/>
        </p:nvSpPr>
        <p:spPr>
          <a:xfrm>
            <a:off x="588263" y="1147469"/>
            <a:ext cx="7908616" cy="850725"/>
          </a:xfrm>
          <a:prstGeom prst="rect">
            <a:avLst/>
          </a:prstGeom>
        </p:spPr>
        <p:txBody>
          <a:bodyPr/>
          <a:lstStyle>
            <a:lvl1pPr marL="228594" marR="0" indent="-228594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189" marR="0" indent="-228594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09" marR="0" indent="-200020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42" marR="0" indent="-180970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13" marR="0" indent="-168270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976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336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695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056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e-DE" b="1" dirty="0">
                <a:solidFill>
                  <a:schemeClr val="accent1"/>
                </a:solidFill>
              </a:rPr>
              <a:t>SQL Agent is not present in Azure SQL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FF2DE-34E7-4C59-B636-124B4E5FD8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168" y="4984728"/>
            <a:ext cx="923726" cy="923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9E6083-8ADD-4CA0-8025-B9649FD9AD35}"/>
              </a:ext>
            </a:extLst>
          </p:cNvPr>
          <p:cNvSpPr txBox="1"/>
          <p:nvPr/>
        </p:nvSpPr>
        <p:spPr>
          <a:xfrm>
            <a:off x="297841" y="6004249"/>
            <a:ext cx="21369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20161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r>
              <a:rPr lang="en-GB" dirty="0"/>
              <a:t>Elastic Database Jobs</a:t>
            </a:r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B8FA7E7-F22C-4A80-BA36-0F04AF573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454" y="1958951"/>
            <a:ext cx="743527" cy="7435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C27525-8D3E-49E4-87E3-8F474291D297}"/>
              </a:ext>
            </a:extLst>
          </p:cNvPr>
          <p:cNvSpPr txBox="1"/>
          <p:nvPr/>
        </p:nvSpPr>
        <p:spPr>
          <a:xfrm>
            <a:off x="1295543" y="2003054"/>
            <a:ext cx="678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Run jobs across databases in parallel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F84621B1-8661-495D-B28A-9489105E0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453" y="1167916"/>
            <a:ext cx="743528" cy="74352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CDE75A1-E5BD-4ACA-BD29-7BA550D389A0}"/>
              </a:ext>
            </a:extLst>
          </p:cNvPr>
          <p:cNvSpPr txBox="1"/>
          <p:nvPr/>
        </p:nvSpPr>
        <p:spPr>
          <a:xfrm>
            <a:off x="1295543" y="1247293"/>
            <a:ext cx="373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Write Jobs in T-SQL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003ADB5E-76F1-4318-97A0-6E3002CF99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405" y="2762223"/>
            <a:ext cx="737624" cy="73762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2C4774D-D1F0-4B71-AA1C-C798EB3FA2CF}"/>
              </a:ext>
            </a:extLst>
          </p:cNvPr>
          <p:cNvSpPr txBox="1"/>
          <p:nvPr/>
        </p:nvSpPr>
        <p:spPr>
          <a:xfrm>
            <a:off x="1295543" y="2758815"/>
            <a:ext cx="10406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Supports Azure SQL Databases, Servers and Elastic Pools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4B93D51-1509-478A-8578-7D7B42794A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405" y="3557209"/>
            <a:ext cx="737624" cy="73762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E161903-C74D-4F5D-AF8B-158B2445AF49}"/>
              </a:ext>
            </a:extLst>
          </p:cNvPr>
          <p:cNvSpPr txBox="1"/>
          <p:nvPr/>
        </p:nvSpPr>
        <p:spPr>
          <a:xfrm>
            <a:off x="1295543" y="3514576"/>
            <a:ext cx="4988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One-Off or scheduled jobs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9C1DC845-00EA-4AE4-9160-3ECD40929D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2454" y="4268626"/>
            <a:ext cx="743527" cy="74352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6DB2DA-DBC0-4B3F-B269-065EEB8B63B8}"/>
              </a:ext>
            </a:extLst>
          </p:cNvPr>
          <p:cNvSpPr txBox="1"/>
          <p:nvPr/>
        </p:nvSpPr>
        <p:spPr>
          <a:xfrm>
            <a:off x="1295543" y="4270337"/>
            <a:ext cx="4766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Currently in preview (still)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F725F9D-D1AC-4897-BC6A-5B888537A8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2454" y="4987901"/>
            <a:ext cx="743527" cy="74352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73157DA-2EA6-48B5-93A7-F17D8C8D949B}"/>
              </a:ext>
            </a:extLst>
          </p:cNvPr>
          <p:cNvSpPr txBox="1"/>
          <p:nvPr/>
        </p:nvSpPr>
        <p:spPr>
          <a:xfrm>
            <a:off x="1295543" y="5026096"/>
            <a:ext cx="10540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Open Sans" panose="020B0606030504020204"/>
              </a:rPr>
              <a:t>$10-$3000 per month – Depends on job database size</a:t>
            </a:r>
          </a:p>
        </p:txBody>
      </p:sp>
    </p:spTree>
    <p:extLst>
      <p:ext uri="{BB962C8B-B14F-4D97-AF65-F5344CB8AC3E}">
        <p14:creationId xmlns:p14="http://schemas.microsoft.com/office/powerpoint/2010/main" val="24125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r>
              <a:rPr lang="en-GB" dirty="0"/>
              <a:t>Elastic Database Jobs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5A307A-C39A-486B-957A-D5DC7884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530" y="1200780"/>
            <a:ext cx="8323584" cy="5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r>
              <a:rPr lang="de-DE" dirty="0"/>
              <a:t>Azure Automation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1C3F5-0F83-4D2A-AE92-ED3A74D2F808}"/>
              </a:ext>
            </a:extLst>
          </p:cNvPr>
          <p:cNvSpPr txBox="1"/>
          <p:nvPr/>
        </p:nvSpPr>
        <p:spPr>
          <a:xfrm>
            <a:off x="1202509" y="1377299"/>
            <a:ext cx="4315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PowerShell &amp; Python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B6625-3436-4BE4-9E04-8B9737E3B23E}"/>
              </a:ext>
            </a:extLst>
          </p:cNvPr>
          <p:cNvSpPr txBox="1"/>
          <p:nvPr/>
        </p:nvSpPr>
        <p:spPr>
          <a:xfrm>
            <a:off x="1202509" y="2154992"/>
            <a:ext cx="6573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On-demand, schedule or web hook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19ABA-C001-445A-8105-3CD24B3D86FB}"/>
              </a:ext>
            </a:extLst>
          </p:cNvPr>
          <p:cNvSpPr txBox="1"/>
          <p:nvPr/>
        </p:nvSpPr>
        <p:spPr>
          <a:xfrm>
            <a:off x="1202509" y="2932685"/>
            <a:ext cx="4379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Secure variable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591FE-3372-40C0-A57B-7FDC5B7A35F6}"/>
              </a:ext>
            </a:extLst>
          </p:cNvPr>
          <p:cNvSpPr txBox="1"/>
          <p:nvPr/>
        </p:nvSpPr>
        <p:spPr>
          <a:xfrm>
            <a:off x="1202509" y="3710378"/>
            <a:ext cx="7314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3 hour execution window (with resume)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D54DF-11EB-47D2-A190-7CB8B6CC6421}"/>
              </a:ext>
            </a:extLst>
          </p:cNvPr>
          <p:cNvSpPr txBox="1"/>
          <p:nvPr/>
        </p:nvSpPr>
        <p:spPr>
          <a:xfrm>
            <a:off x="1202509" y="4488071"/>
            <a:ext cx="475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Supports Hybrid Workers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AFA9F-3AB7-445B-B35C-A1B287AD1B29}"/>
              </a:ext>
            </a:extLst>
          </p:cNvPr>
          <p:cNvSpPr txBox="1"/>
          <p:nvPr/>
        </p:nvSpPr>
        <p:spPr>
          <a:xfrm>
            <a:off x="1202509" y="5265765"/>
            <a:ext cx="8255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Open Sans" panose="020B0606030504020204"/>
              </a:rPr>
              <a:t>500 Minutes Free, then $0.002 per minute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985881-4B03-4F0A-A5AC-E77F48DE9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595" y="2094511"/>
            <a:ext cx="743528" cy="74352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6E26805-33F1-41F2-9C34-44CF394C8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967" y="2885037"/>
            <a:ext cx="743527" cy="74352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B53CA55-8136-4CFB-AB0E-7C6DA6C06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595" y="3605990"/>
            <a:ext cx="743528" cy="74352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3A0AD82-3567-4C6B-ADD0-114E14D22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467" y="4501350"/>
            <a:ext cx="743528" cy="74352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4CE9E86-3166-459B-B1E9-8A2313F3E8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6595" y="5265765"/>
            <a:ext cx="743528" cy="74352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D44FE3C-FF83-43FB-AC59-A6751765FD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16755" y="392904"/>
            <a:ext cx="3403214" cy="34032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B826A58-FDCA-4318-964C-28F10E575E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6595" y="1303985"/>
            <a:ext cx="743528" cy="74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r>
              <a:rPr lang="de-DE" dirty="0"/>
              <a:t>Azure Functions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85E6A-C671-463C-BF06-B061F0F9EDEB}"/>
              </a:ext>
            </a:extLst>
          </p:cNvPr>
          <p:cNvSpPr txBox="1"/>
          <p:nvPr/>
        </p:nvSpPr>
        <p:spPr>
          <a:xfrm>
            <a:off x="1108317" y="1135583"/>
            <a:ext cx="6094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Serverless, Event based compute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C5AB7-68A2-4922-AA9E-98A6C1970DB4}"/>
              </a:ext>
            </a:extLst>
          </p:cNvPr>
          <p:cNvSpPr txBox="1"/>
          <p:nvPr/>
        </p:nvSpPr>
        <p:spPr>
          <a:xfrm>
            <a:off x="1108317" y="1945661"/>
            <a:ext cx="6886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Multiple Languages, some in preview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7B22B9-C919-4D68-8777-2E22C1620111}"/>
              </a:ext>
            </a:extLst>
          </p:cNvPr>
          <p:cNvSpPr txBox="1"/>
          <p:nvPr/>
        </p:nvSpPr>
        <p:spPr>
          <a:xfrm>
            <a:off x="1108317" y="2755739"/>
            <a:ext cx="531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Multiple triggers &amp; bindings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5AD3D-38D5-4680-8779-767EB67C0461}"/>
              </a:ext>
            </a:extLst>
          </p:cNvPr>
          <p:cNvSpPr txBox="1"/>
          <p:nvPr/>
        </p:nvSpPr>
        <p:spPr>
          <a:xfrm>
            <a:off x="1108317" y="3565817"/>
            <a:ext cx="426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Nearly instant start-up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54A00-49C3-4427-9194-29EC1C01EE36}"/>
              </a:ext>
            </a:extLst>
          </p:cNvPr>
          <p:cNvSpPr txBox="1"/>
          <p:nvPr/>
        </p:nvSpPr>
        <p:spPr>
          <a:xfrm>
            <a:off x="1108317" y="4375895"/>
            <a:ext cx="636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Autoscaling and dynamic memory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43B2F-C28C-43C5-B61E-049944A7CBE5}"/>
              </a:ext>
            </a:extLst>
          </p:cNvPr>
          <p:cNvSpPr txBox="1"/>
          <p:nvPr/>
        </p:nvSpPr>
        <p:spPr>
          <a:xfrm>
            <a:off x="1108317" y="5185973"/>
            <a:ext cx="5168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pen Sans" panose="020B0606030504020204"/>
              </a:rPr>
              <a:t>5 minute execution window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074CF-F12A-4C90-9962-2C1EED4A27E3}"/>
              </a:ext>
            </a:extLst>
          </p:cNvPr>
          <p:cNvSpPr txBox="1"/>
          <p:nvPr/>
        </p:nvSpPr>
        <p:spPr>
          <a:xfrm>
            <a:off x="1108317" y="5996050"/>
            <a:ext cx="8579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Open Sans" panose="020B0606030504020204"/>
              </a:rPr>
              <a:t>Large free grant, then per GB per execution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72D66B8C-6D78-4367-9159-828BA754D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162" y="1811356"/>
            <a:ext cx="743528" cy="74352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ACAB239-3B81-4F73-81D7-36C04D826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1161" y="2685471"/>
            <a:ext cx="743529" cy="74352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40A40F7-26F9-45E2-A0A7-D54B510B54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1161" y="3489599"/>
            <a:ext cx="743528" cy="74352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70E1117A-32CF-41E7-8603-0BA428381D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161" y="4257127"/>
            <a:ext cx="743528" cy="74352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CC73D9D-2F22-4D52-B41A-64E7637B76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6499" y="5239822"/>
            <a:ext cx="743528" cy="74352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F190C84-7B2F-4152-8A4A-D99EAA54A2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1161" y="6007350"/>
            <a:ext cx="743529" cy="74352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74092426-954E-488C-B783-3034B94A5B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62027" y="1063921"/>
            <a:ext cx="3986627" cy="398662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DD032B2-C0CE-400D-BE34-BF38877BDF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1162" y="1039844"/>
            <a:ext cx="743528" cy="74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8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7"/>
          </a:xfrm>
        </p:spPr>
        <p:txBody>
          <a:bodyPr/>
          <a:lstStyle/>
          <a:p>
            <a:r>
              <a:rPr lang="de-DE" dirty="0"/>
              <a:t>Compare and Contrast</a:t>
            </a:r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6BBBC06-A9EB-460F-AABA-BD8396083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2139"/>
              </p:ext>
            </p:extLst>
          </p:nvPr>
        </p:nvGraphicFramePr>
        <p:xfrm>
          <a:off x="448244" y="1291244"/>
          <a:ext cx="11463340" cy="47548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65835">
                  <a:extLst>
                    <a:ext uri="{9D8B030D-6E8A-4147-A177-3AD203B41FA5}">
                      <a16:colId xmlns:a16="http://schemas.microsoft.com/office/drawing/2014/main" val="3092198285"/>
                    </a:ext>
                  </a:extLst>
                </a:gridCol>
                <a:gridCol w="2865835">
                  <a:extLst>
                    <a:ext uri="{9D8B030D-6E8A-4147-A177-3AD203B41FA5}">
                      <a16:colId xmlns:a16="http://schemas.microsoft.com/office/drawing/2014/main" val="3456163636"/>
                    </a:ext>
                  </a:extLst>
                </a:gridCol>
                <a:gridCol w="2865835">
                  <a:extLst>
                    <a:ext uri="{9D8B030D-6E8A-4147-A177-3AD203B41FA5}">
                      <a16:colId xmlns:a16="http://schemas.microsoft.com/office/drawing/2014/main" val="1339311895"/>
                    </a:ext>
                  </a:extLst>
                </a:gridCol>
                <a:gridCol w="2865835">
                  <a:extLst>
                    <a:ext uri="{9D8B030D-6E8A-4147-A177-3AD203B41FA5}">
                      <a16:colId xmlns:a16="http://schemas.microsoft.com/office/drawing/2014/main" val="2770334151"/>
                    </a:ext>
                  </a:extLst>
                </a:gridCol>
              </a:tblGrid>
              <a:tr h="290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Elastic Jobs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Automation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Functions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54145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Languages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T-SQL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PowerShell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Multiple 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32159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Job Length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Long Running Jobs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Long Running Jobs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Short Jobs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901973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Triggers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 or Time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Manual, Webhook or Timer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Many Triggers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906009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Input &amp; Output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DB Input &amp;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 Input &amp;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Many Input &amp; Output Bindings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291877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Targets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Multiple concurrent targets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Build your own concurrency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Build your own concurrency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854519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Startup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Fast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Delayed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Instant Start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394687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Resource Access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Azure SQL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Hybrid Workers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Web app options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5542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Scale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Scale on Job DB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No 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Dynamic scaling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128067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Cost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Database SKU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Per Job (free grant)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Per second &amp; memory (free grant)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83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2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1015_Microsoft_Ignite_Tour_Template_Light">
  <a:themeElements>
    <a:clrScheme name="Ignite Tour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282828"/>
      </a:accent3>
      <a:accent4>
        <a:srgbClr val="505050"/>
      </a:accent4>
      <a:accent5>
        <a:srgbClr val="737373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>
            <a:gradFill>
              <a:gsLst>
                <a:gs pos="40075">
                  <a:srgbClr val="FFFFFF"/>
                </a:gs>
                <a:gs pos="3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Tour_Template_16x9.potx" id="{3684D0E4-1AB7-4635-8939-43F354FF4D74}" vid="{61D4C8A2-AA1C-40FD-BE83-98B787236EB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652</Words>
  <Application>Microsoft Office PowerPoint</Application>
  <PresentationFormat>Widescreen</PresentationFormat>
  <Paragraphs>133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Open Sans</vt:lpstr>
      <vt:lpstr>Roboto Mono</vt:lpstr>
      <vt:lpstr>Segoe UI</vt:lpstr>
      <vt:lpstr>Segoe UI Semibold</vt:lpstr>
      <vt:lpstr>Segoe UI Semilight</vt:lpstr>
      <vt:lpstr>Wingdings</vt:lpstr>
      <vt:lpstr>Office Theme</vt:lpstr>
      <vt:lpstr>5-51015_Microsoft_Ignite_Tour_Template_Light</vt:lpstr>
      <vt:lpstr>PowerPoint Presentation</vt:lpstr>
      <vt:lpstr>PowerPoint Presentation</vt:lpstr>
      <vt:lpstr>PowerPoint Presentation</vt:lpstr>
      <vt:lpstr>SQL Agent Alternatves</vt:lpstr>
      <vt:lpstr>Elastic Database Jobs</vt:lpstr>
      <vt:lpstr>Elastic Database Jobs</vt:lpstr>
      <vt:lpstr>Azure Automation</vt:lpstr>
      <vt:lpstr>Azure Functions</vt:lpstr>
      <vt:lpstr>Compare and Contrast</vt:lpstr>
      <vt:lpstr>Advanced Functionality</vt:lpstr>
      <vt:lpstr>PowerPoint Presentation</vt:lpstr>
      <vt:lpstr>PowerPoint Presentation</vt:lpstr>
      <vt:lpstr>Session Feedback Day 1 (not optional!)</vt:lpstr>
      <vt:lpstr>Event Feedback  (not optional!)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Cogan, Sam (Cambridge)</dc:creator>
  <cp:lastModifiedBy>Cogan, Sam (Cambridge)</cp:lastModifiedBy>
  <cp:revision>11</cp:revision>
  <dcterms:created xsi:type="dcterms:W3CDTF">2019-06-18T12:29:20Z</dcterms:created>
  <dcterms:modified xsi:type="dcterms:W3CDTF">2019-06-20T10:43:31Z</dcterms:modified>
</cp:coreProperties>
</file>