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4"/>
  </p:notesMasterIdLst>
  <p:sldIdLst>
    <p:sldId id="256" r:id="rId2"/>
    <p:sldId id="257" r:id="rId3"/>
    <p:sldId id="258" r:id="rId4"/>
    <p:sldId id="278" r:id="rId5"/>
    <p:sldId id="259" r:id="rId6"/>
    <p:sldId id="265" r:id="rId7"/>
    <p:sldId id="271" r:id="rId8"/>
    <p:sldId id="269" r:id="rId9"/>
    <p:sldId id="274" r:id="rId10"/>
    <p:sldId id="266" r:id="rId11"/>
    <p:sldId id="270" r:id="rId12"/>
    <p:sldId id="275" r:id="rId13"/>
    <p:sldId id="268" r:id="rId14"/>
    <p:sldId id="276" r:id="rId15"/>
    <p:sldId id="277" r:id="rId16"/>
    <p:sldId id="273" r:id="rId17"/>
    <p:sldId id="267" r:id="rId18"/>
    <p:sldId id="272" r:id="rId19"/>
    <p:sldId id="260" r:id="rId20"/>
    <p:sldId id="261" r:id="rId21"/>
    <p:sldId id="262" r:id="rId22"/>
    <p:sldId id="264" r:id="rId2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10 min (11:00-11.10)" id="{E2B681BC-7087-4A1E-BAD0-74B9F4409161}">
          <p14:sldIdLst>
            <p14:sldId id="256"/>
            <p14:sldId id="257"/>
            <p14:sldId id="258"/>
            <p14:sldId id="278"/>
            <p14:sldId id="259"/>
          </p14:sldIdLst>
        </p14:section>
        <p14:section name="Admin report -10 min (11:10-11:20" id="{17B791E2-EC63-480F-94FF-22F694F56904}">
          <p14:sldIdLst>
            <p14:sldId id="265"/>
            <p14:sldId id="271"/>
            <p14:sldId id="269"/>
            <p14:sldId id="274"/>
          </p14:sldIdLst>
        </p14:section>
        <p14:section name="Admin portal -5 min (11:20-11:25)" id="{D62D5DB6-02A8-4E9D-86A1-695A9E36B3E6}">
          <p14:sldIdLst>
            <p14:sldId id="266"/>
            <p14:sldId id="270"/>
            <p14:sldId id="275"/>
          </p14:sldIdLst>
        </p14:section>
        <p14:section name="REST API - 10 min (11:25-11:35)" id="{49F6AF58-0BE5-4FCD-A63A-109BE3A7E9BA}">
          <p14:sldIdLst>
            <p14:sldId id="268"/>
            <p14:sldId id="276"/>
            <p14:sldId id="277"/>
            <p14:sldId id="273"/>
          </p14:sldIdLst>
        </p14:section>
        <p14:section name="Powershell - 5 min (11:35-11:40)" id="{265AF58D-6024-4ADF-B20D-69C71C7359EB}">
          <p14:sldIdLst>
            <p14:sldId id="267"/>
            <p14:sldId id="272"/>
            <p14:sldId id="260"/>
          </p14:sldIdLst>
        </p14:section>
        <p14:section name="Demo -10 min (11:40 -11:50)" id="{91E31D78-43F8-434F-8007-BBFA37D97437}">
          <p14:sldIdLst/>
        </p14:section>
        <p14:section name="Conclusion 5-10 min (11:50-12:00)" id="{BB2626AD-561F-4ADB-993F-0D8516A86C8E}">
          <p14:sldIdLst>
            <p14:sldId id="261"/>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44204" autoAdjust="0"/>
  </p:normalViewPr>
  <p:slideViewPr>
    <p:cSldViewPr snapToGrid="0">
      <p:cViewPr varScale="1">
        <p:scale>
          <a:sx n="57" d="100"/>
          <a:sy n="57" d="100"/>
        </p:scale>
        <p:origin x="2544" y="33"/>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43FE9E-D74E-4709-81B6-9F03F4C1280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7E3DCBE-BA00-43E9-AD88-34678E1F1D7C}">
      <dgm:prSet/>
      <dgm:spPr/>
      <dgm:t>
        <a:bodyPr/>
        <a:lstStyle/>
        <a:p>
          <a:pPr>
            <a:lnSpc>
              <a:spcPct val="100000"/>
            </a:lnSpc>
          </a:pPr>
          <a:r>
            <a:rPr lang="en-US" dirty="0"/>
            <a:t>Automate</a:t>
          </a:r>
        </a:p>
      </dgm:t>
    </dgm:pt>
    <dgm:pt modelId="{77B443B6-6E8C-40FB-95E8-39190D3DB389}" type="parTrans" cxnId="{16A9F7FD-2475-4929-8935-E329CC024BFF}">
      <dgm:prSet/>
      <dgm:spPr/>
      <dgm:t>
        <a:bodyPr/>
        <a:lstStyle/>
        <a:p>
          <a:endParaRPr lang="en-US"/>
        </a:p>
      </dgm:t>
    </dgm:pt>
    <dgm:pt modelId="{90B9EB6B-77B0-464E-B786-D83F1C03A350}" type="sibTrans" cxnId="{16A9F7FD-2475-4929-8935-E329CC024BFF}">
      <dgm:prSet/>
      <dgm:spPr/>
      <dgm:t>
        <a:bodyPr/>
        <a:lstStyle/>
        <a:p>
          <a:endParaRPr lang="en-US"/>
        </a:p>
      </dgm:t>
    </dgm:pt>
    <dgm:pt modelId="{4F7DA0DD-2D7D-4407-89B9-A0C6F04B09EF}">
      <dgm:prSet/>
      <dgm:spPr/>
      <dgm:t>
        <a:bodyPr/>
        <a:lstStyle/>
        <a:p>
          <a:pPr>
            <a:lnSpc>
              <a:spcPct val="100000"/>
            </a:lnSpc>
          </a:pPr>
          <a:r>
            <a:rPr lang="en-US"/>
            <a:t>Take insights to action</a:t>
          </a:r>
        </a:p>
      </dgm:t>
    </dgm:pt>
    <dgm:pt modelId="{212180D9-A8F6-4586-A8A1-92BF4573986F}" type="parTrans" cxnId="{F37FDAC4-8751-42B6-B2F7-54441EF18404}">
      <dgm:prSet/>
      <dgm:spPr/>
      <dgm:t>
        <a:bodyPr/>
        <a:lstStyle/>
        <a:p>
          <a:endParaRPr lang="en-US"/>
        </a:p>
      </dgm:t>
    </dgm:pt>
    <dgm:pt modelId="{5E2EE195-74EA-4917-800F-172D13A29F81}" type="sibTrans" cxnId="{F37FDAC4-8751-42B6-B2F7-54441EF18404}">
      <dgm:prSet/>
      <dgm:spPr/>
      <dgm:t>
        <a:bodyPr/>
        <a:lstStyle/>
        <a:p>
          <a:endParaRPr lang="en-US"/>
        </a:p>
      </dgm:t>
    </dgm:pt>
    <dgm:pt modelId="{3C9BBB9E-448B-4915-8098-D680F969AF82}" type="pres">
      <dgm:prSet presAssocID="{D043FE9E-D74E-4709-81B6-9F03F4C1280F}" presName="root" presStyleCnt="0">
        <dgm:presLayoutVars>
          <dgm:dir/>
          <dgm:resizeHandles val="exact"/>
        </dgm:presLayoutVars>
      </dgm:prSet>
      <dgm:spPr/>
    </dgm:pt>
    <dgm:pt modelId="{2D90A048-9675-4C1C-8CCE-ADEA5F239170}" type="pres">
      <dgm:prSet presAssocID="{07E3DCBE-BA00-43E9-AD88-34678E1F1D7C}" presName="compNode" presStyleCnt="0"/>
      <dgm:spPr/>
    </dgm:pt>
    <dgm:pt modelId="{32EBAD63-4271-4BCC-B4FB-37D48069C095}" type="pres">
      <dgm:prSet presAssocID="{07E3DCBE-BA00-43E9-AD88-34678E1F1D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DBFA4DBA-0683-40C8-B41B-2F0ACB43B8F3}" type="pres">
      <dgm:prSet presAssocID="{07E3DCBE-BA00-43E9-AD88-34678E1F1D7C}" presName="spaceRect" presStyleCnt="0"/>
      <dgm:spPr/>
    </dgm:pt>
    <dgm:pt modelId="{9BB26DC1-1278-4D48-AFF5-D445B8488C74}" type="pres">
      <dgm:prSet presAssocID="{07E3DCBE-BA00-43E9-AD88-34678E1F1D7C}" presName="textRect" presStyleLbl="revTx" presStyleIdx="0" presStyleCnt="2">
        <dgm:presLayoutVars>
          <dgm:chMax val="1"/>
          <dgm:chPref val="1"/>
        </dgm:presLayoutVars>
      </dgm:prSet>
      <dgm:spPr/>
    </dgm:pt>
    <dgm:pt modelId="{C5FB164A-5B91-499B-8557-77453C667F28}" type="pres">
      <dgm:prSet presAssocID="{90B9EB6B-77B0-464E-B786-D83F1C03A350}" presName="sibTrans" presStyleCnt="0"/>
      <dgm:spPr/>
    </dgm:pt>
    <dgm:pt modelId="{F2C35AB4-238F-4B8B-AB33-5270DC79C74D}" type="pres">
      <dgm:prSet presAssocID="{4F7DA0DD-2D7D-4407-89B9-A0C6F04B09EF}" presName="compNode" presStyleCnt="0"/>
      <dgm:spPr/>
    </dgm:pt>
    <dgm:pt modelId="{9EFD6EF5-DCA9-4D6B-88EB-2808240B5EC7}" type="pres">
      <dgm:prSet presAssocID="{4F7DA0DD-2D7D-4407-89B9-A0C6F04B09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2432C37A-CF84-4712-8DB2-D6B88926CDDC}" type="pres">
      <dgm:prSet presAssocID="{4F7DA0DD-2D7D-4407-89B9-A0C6F04B09EF}" presName="spaceRect" presStyleCnt="0"/>
      <dgm:spPr/>
    </dgm:pt>
    <dgm:pt modelId="{FE28B321-61B5-4A9C-BD71-EA39157CA0EA}" type="pres">
      <dgm:prSet presAssocID="{4F7DA0DD-2D7D-4407-89B9-A0C6F04B09EF}" presName="textRect" presStyleLbl="revTx" presStyleIdx="1" presStyleCnt="2">
        <dgm:presLayoutVars>
          <dgm:chMax val="1"/>
          <dgm:chPref val="1"/>
        </dgm:presLayoutVars>
      </dgm:prSet>
      <dgm:spPr/>
    </dgm:pt>
  </dgm:ptLst>
  <dgm:cxnLst>
    <dgm:cxn modelId="{CEA1F41A-4057-4E33-A690-FB44132C7DF8}" type="presOf" srcId="{D043FE9E-D74E-4709-81B6-9F03F4C1280F}" destId="{3C9BBB9E-448B-4915-8098-D680F969AF82}" srcOrd="0" destOrd="0" presId="urn:microsoft.com/office/officeart/2018/2/layout/IconLabelList"/>
    <dgm:cxn modelId="{715E9EA8-E3C3-4192-89AE-0ADCFC4B7220}" type="presOf" srcId="{4F7DA0DD-2D7D-4407-89B9-A0C6F04B09EF}" destId="{FE28B321-61B5-4A9C-BD71-EA39157CA0EA}" srcOrd="0" destOrd="0" presId="urn:microsoft.com/office/officeart/2018/2/layout/IconLabelList"/>
    <dgm:cxn modelId="{1358D9AD-DE0C-4F77-9E4A-4A4A1B554839}" type="presOf" srcId="{07E3DCBE-BA00-43E9-AD88-34678E1F1D7C}" destId="{9BB26DC1-1278-4D48-AFF5-D445B8488C74}" srcOrd="0" destOrd="0" presId="urn:microsoft.com/office/officeart/2018/2/layout/IconLabelList"/>
    <dgm:cxn modelId="{F37FDAC4-8751-42B6-B2F7-54441EF18404}" srcId="{D043FE9E-D74E-4709-81B6-9F03F4C1280F}" destId="{4F7DA0DD-2D7D-4407-89B9-A0C6F04B09EF}" srcOrd="1" destOrd="0" parTransId="{212180D9-A8F6-4586-A8A1-92BF4573986F}" sibTransId="{5E2EE195-74EA-4917-800F-172D13A29F81}"/>
    <dgm:cxn modelId="{16A9F7FD-2475-4929-8935-E329CC024BFF}" srcId="{D043FE9E-D74E-4709-81B6-9F03F4C1280F}" destId="{07E3DCBE-BA00-43E9-AD88-34678E1F1D7C}" srcOrd="0" destOrd="0" parTransId="{77B443B6-6E8C-40FB-95E8-39190D3DB389}" sibTransId="{90B9EB6B-77B0-464E-B786-D83F1C03A350}"/>
    <dgm:cxn modelId="{23440FAB-7A05-4E4F-8592-91D0C8278055}" type="presParOf" srcId="{3C9BBB9E-448B-4915-8098-D680F969AF82}" destId="{2D90A048-9675-4C1C-8CCE-ADEA5F239170}" srcOrd="0" destOrd="0" presId="urn:microsoft.com/office/officeart/2018/2/layout/IconLabelList"/>
    <dgm:cxn modelId="{D5D75D68-57C3-4DDD-B2E0-2646275F45A7}" type="presParOf" srcId="{2D90A048-9675-4C1C-8CCE-ADEA5F239170}" destId="{32EBAD63-4271-4BCC-B4FB-37D48069C095}" srcOrd="0" destOrd="0" presId="urn:microsoft.com/office/officeart/2018/2/layout/IconLabelList"/>
    <dgm:cxn modelId="{5DF10F11-9B8D-470A-861F-EB3B9BFEFE4D}" type="presParOf" srcId="{2D90A048-9675-4C1C-8CCE-ADEA5F239170}" destId="{DBFA4DBA-0683-40C8-B41B-2F0ACB43B8F3}" srcOrd="1" destOrd="0" presId="urn:microsoft.com/office/officeart/2018/2/layout/IconLabelList"/>
    <dgm:cxn modelId="{A12B64A4-7265-4493-9F44-26D7B9C086B3}" type="presParOf" srcId="{2D90A048-9675-4C1C-8CCE-ADEA5F239170}" destId="{9BB26DC1-1278-4D48-AFF5-D445B8488C74}" srcOrd="2" destOrd="0" presId="urn:microsoft.com/office/officeart/2018/2/layout/IconLabelList"/>
    <dgm:cxn modelId="{28FE045B-C717-4973-B55E-E2E11CCAC367}" type="presParOf" srcId="{3C9BBB9E-448B-4915-8098-D680F969AF82}" destId="{C5FB164A-5B91-499B-8557-77453C667F28}" srcOrd="1" destOrd="0" presId="urn:microsoft.com/office/officeart/2018/2/layout/IconLabelList"/>
    <dgm:cxn modelId="{291FB346-AF1D-40C9-93E9-8CC83AA47473}" type="presParOf" srcId="{3C9BBB9E-448B-4915-8098-D680F969AF82}" destId="{F2C35AB4-238F-4B8B-AB33-5270DC79C74D}" srcOrd="2" destOrd="0" presId="urn:microsoft.com/office/officeart/2018/2/layout/IconLabelList"/>
    <dgm:cxn modelId="{AA4C9DA9-4448-4E3F-B09A-47D70BFD6489}" type="presParOf" srcId="{F2C35AB4-238F-4B8B-AB33-5270DC79C74D}" destId="{9EFD6EF5-DCA9-4D6B-88EB-2808240B5EC7}" srcOrd="0" destOrd="0" presId="urn:microsoft.com/office/officeart/2018/2/layout/IconLabelList"/>
    <dgm:cxn modelId="{2A7F0165-A2B9-478C-A1FE-8CC442805318}" type="presParOf" srcId="{F2C35AB4-238F-4B8B-AB33-5270DC79C74D}" destId="{2432C37A-CF84-4712-8DB2-D6B88926CDDC}" srcOrd="1" destOrd="0" presId="urn:microsoft.com/office/officeart/2018/2/layout/IconLabelList"/>
    <dgm:cxn modelId="{3A7FE848-3776-4F62-8F87-CC967998CB22}" type="presParOf" srcId="{F2C35AB4-238F-4B8B-AB33-5270DC79C74D}" destId="{FE28B321-61B5-4A9C-BD71-EA39157CA0E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29E074-B5C3-4206-A3D5-3B45ACAF201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18D585B-284A-4C48-9B67-DFD60405D633}">
      <dgm:prSet/>
      <dgm:spPr/>
      <dgm:t>
        <a:bodyPr/>
        <a:lstStyle/>
        <a:p>
          <a:r>
            <a:rPr lang="en-US" dirty="0"/>
            <a:t>Lineage</a:t>
          </a:r>
        </a:p>
      </dgm:t>
    </dgm:pt>
    <dgm:pt modelId="{9E7704A9-63DA-462A-B588-9AD9BB312B6D}" type="parTrans" cxnId="{D1130A68-F5C4-474C-92F2-C37B9CD0A4A1}">
      <dgm:prSet/>
      <dgm:spPr/>
      <dgm:t>
        <a:bodyPr/>
        <a:lstStyle/>
        <a:p>
          <a:endParaRPr lang="en-US"/>
        </a:p>
      </dgm:t>
    </dgm:pt>
    <dgm:pt modelId="{F2F2043A-5289-4052-98E2-3222A30C8994}" type="sibTrans" cxnId="{D1130A68-F5C4-474C-92F2-C37B9CD0A4A1}">
      <dgm:prSet/>
      <dgm:spPr/>
      <dgm:t>
        <a:bodyPr/>
        <a:lstStyle/>
        <a:p>
          <a:endParaRPr lang="en-US"/>
        </a:p>
      </dgm:t>
    </dgm:pt>
    <dgm:pt modelId="{691A55A0-12D9-4AEE-BD10-EEFF7B8CFD26}">
      <dgm:prSet/>
      <dgm:spPr/>
      <dgm:t>
        <a:bodyPr/>
        <a:lstStyle/>
        <a:p>
          <a:r>
            <a:rPr lang="en-US"/>
            <a:t>Access </a:t>
          </a:r>
        </a:p>
      </dgm:t>
    </dgm:pt>
    <dgm:pt modelId="{1040254E-811F-4845-B84B-2890ACA4FBFB}" type="parTrans" cxnId="{B8589303-C727-462F-8746-4DC95597EC4C}">
      <dgm:prSet/>
      <dgm:spPr/>
      <dgm:t>
        <a:bodyPr/>
        <a:lstStyle/>
        <a:p>
          <a:endParaRPr lang="en-US"/>
        </a:p>
      </dgm:t>
    </dgm:pt>
    <dgm:pt modelId="{6EA3F49A-D1E3-47CE-8305-7D3BA035A65C}" type="sibTrans" cxnId="{B8589303-C727-462F-8746-4DC95597EC4C}">
      <dgm:prSet/>
      <dgm:spPr/>
      <dgm:t>
        <a:bodyPr/>
        <a:lstStyle/>
        <a:p>
          <a:endParaRPr lang="en-US"/>
        </a:p>
      </dgm:t>
    </dgm:pt>
    <dgm:pt modelId="{4C59A654-35D6-4DA5-81E0-DE348A9DAA95}">
      <dgm:prSet/>
      <dgm:spPr/>
      <dgm:t>
        <a:bodyPr/>
        <a:lstStyle/>
        <a:p>
          <a:r>
            <a:rPr lang="en-US"/>
            <a:t>Refreshes</a:t>
          </a:r>
        </a:p>
      </dgm:t>
    </dgm:pt>
    <dgm:pt modelId="{838B6282-34B2-49FD-ABC7-0610C76A4AA7}" type="parTrans" cxnId="{E70347BE-4EB1-4F7A-B395-E6A27D979C67}">
      <dgm:prSet/>
      <dgm:spPr/>
      <dgm:t>
        <a:bodyPr/>
        <a:lstStyle/>
        <a:p>
          <a:endParaRPr lang="en-US"/>
        </a:p>
      </dgm:t>
    </dgm:pt>
    <dgm:pt modelId="{6FC4DAB0-F925-4F30-8154-BA6EEB402F92}" type="sibTrans" cxnId="{E70347BE-4EB1-4F7A-B395-E6A27D979C67}">
      <dgm:prSet/>
      <dgm:spPr/>
      <dgm:t>
        <a:bodyPr/>
        <a:lstStyle/>
        <a:p>
          <a:endParaRPr lang="en-US"/>
        </a:p>
      </dgm:t>
    </dgm:pt>
    <dgm:pt modelId="{1A024912-3D52-45F8-B31D-E4242D28BE86}">
      <dgm:prSet/>
      <dgm:spPr/>
      <dgm:t>
        <a:bodyPr/>
        <a:lstStyle/>
        <a:p>
          <a:r>
            <a:rPr lang="en-US"/>
            <a:t>Ownership</a:t>
          </a:r>
        </a:p>
      </dgm:t>
    </dgm:pt>
    <dgm:pt modelId="{01C2D93B-B0BE-4342-A723-B9169FBAFE9C}" type="parTrans" cxnId="{F3CE6506-8034-4B14-8223-EA047D347ACD}">
      <dgm:prSet/>
      <dgm:spPr/>
      <dgm:t>
        <a:bodyPr/>
        <a:lstStyle/>
        <a:p>
          <a:endParaRPr lang="en-US"/>
        </a:p>
      </dgm:t>
    </dgm:pt>
    <dgm:pt modelId="{03AEC978-8A0E-4E42-9DBB-FFDB1C072C63}" type="sibTrans" cxnId="{F3CE6506-8034-4B14-8223-EA047D347ACD}">
      <dgm:prSet/>
      <dgm:spPr/>
      <dgm:t>
        <a:bodyPr/>
        <a:lstStyle/>
        <a:p>
          <a:endParaRPr lang="en-US"/>
        </a:p>
      </dgm:t>
    </dgm:pt>
    <dgm:pt modelId="{FEA605AC-4572-4DB9-B3F6-CF973F7AB4B9}">
      <dgm:prSet/>
      <dgm:spPr/>
      <dgm:t>
        <a:bodyPr/>
        <a:lstStyle/>
        <a:p>
          <a:r>
            <a:rPr lang="en-US" dirty="0"/>
            <a:t>Reassign </a:t>
          </a:r>
          <a:r>
            <a:rPr lang="en-US" dirty="0" err="1"/>
            <a:t>CapacityId</a:t>
          </a:r>
          <a:endParaRPr lang="en-US" dirty="0"/>
        </a:p>
      </dgm:t>
    </dgm:pt>
    <dgm:pt modelId="{2EAF2257-A51A-4CD8-9B21-01A891956D29}" type="parTrans" cxnId="{3CDCD757-EEB5-4991-993C-934A707EE3A0}">
      <dgm:prSet/>
      <dgm:spPr/>
      <dgm:t>
        <a:bodyPr/>
        <a:lstStyle/>
        <a:p>
          <a:endParaRPr lang="en-US"/>
        </a:p>
      </dgm:t>
    </dgm:pt>
    <dgm:pt modelId="{96C24E88-00EE-4B7A-BD9B-B546AA12BDE8}" type="sibTrans" cxnId="{3CDCD757-EEB5-4991-993C-934A707EE3A0}">
      <dgm:prSet/>
      <dgm:spPr/>
      <dgm:t>
        <a:bodyPr/>
        <a:lstStyle/>
        <a:p>
          <a:endParaRPr lang="en-US"/>
        </a:p>
      </dgm:t>
    </dgm:pt>
    <dgm:pt modelId="{A36B0DF5-E638-4AD6-97D6-7DB2B2284795}">
      <dgm:prSet/>
      <dgm:spPr/>
      <dgm:t>
        <a:bodyPr/>
        <a:lstStyle/>
        <a:p>
          <a:r>
            <a:rPr lang="en-US"/>
            <a:t>Backups</a:t>
          </a:r>
        </a:p>
      </dgm:t>
    </dgm:pt>
    <dgm:pt modelId="{9F368E96-7957-49A7-A560-F3FBC0AEE88E}" type="parTrans" cxnId="{D7FDF727-5BCE-465B-B381-C5046BC393AA}">
      <dgm:prSet/>
      <dgm:spPr/>
      <dgm:t>
        <a:bodyPr/>
        <a:lstStyle/>
        <a:p>
          <a:endParaRPr lang="en-US"/>
        </a:p>
      </dgm:t>
    </dgm:pt>
    <dgm:pt modelId="{BBCEE696-34BA-4E8C-AB3A-7AF0902DB4E5}" type="sibTrans" cxnId="{D7FDF727-5BCE-465B-B381-C5046BC393AA}">
      <dgm:prSet/>
      <dgm:spPr/>
      <dgm:t>
        <a:bodyPr/>
        <a:lstStyle/>
        <a:p>
          <a:endParaRPr lang="en-US"/>
        </a:p>
      </dgm:t>
    </dgm:pt>
    <dgm:pt modelId="{6E243EF3-82A8-40DD-B78E-B63E82037678}" type="pres">
      <dgm:prSet presAssocID="{AB29E074-B5C3-4206-A3D5-3B45ACAF2018}" presName="linear" presStyleCnt="0">
        <dgm:presLayoutVars>
          <dgm:animLvl val="lvl"/>
          <dgm:resizeHandles val="exact"/>
        </dgm:presLayoutVars>
      </dgm:prSet>
      <dgm:spPr/>
    </dgm:pt>
    <dgm:pt modelId="{A36BBD0B-BBC5-4797-A5D1-BF3BFB8624A5}" type="pres">
      <dgm:prSet presAssocID="{F18D585B-284A-4C48-9B67-DFD60405D633}" presName="parentText" presStyleLbl="node1" presStyleIdx="0" presStyleCnt="6">
        <dgm:presLayoutVars>
          <dgm:chMax val="0"/>
          <dgm:bulletEnabled val="1"/>
        </dgm:presLayoutVars>
      </dgm:prSet>
      <dgm:spPr/>
    </dgm:pt>
    <dgm:pt modelId="{68AEF856-C8AF-4F36-966B-CC8A6588124B}" type="pres">
      <dgm:prSet presAssocID="{F2F2043A-5289-4052-98E2-3222A30C8994}" presName="spacer" presStyleCnt="0"/>
      <dgm:spPr/>
    </dgm:pt>
    <dgm:pt modelId="{DDAB2461-3F85-4A87-9236-F4931E080E92}" type="pres">
      <dgm:prSet presAssocID="{691A55A0-12D9-4AEE-BD10-EEFF7B8CFD26}" presName="parentText" presStyleLbl="node1" presStyleIdx="1" presStyleCnt="6">
        <dgm:presLayoutVars>
          <dgm:chMax val="0"/>
          <dgm:bulletEnabled val="1"/>
        </dgm:presLayoutVars>
      </dgm:prSet>
      <dgm:spPr/>
    </dgm:pt>
    <dgm:pt modelId="{08956F81-C15B-4B72-8543-33DE5CDD4AA3}" type="pres">
      <dgm:prSet presAssocID="{6EA3F49A-D1E3-47CE-8305-7D3BA035A65C}" presName="spacer" presStyleCnt="0"/>
      <dgm:spPr/>
    </dgm:pt>
    <dgm:pt modelId="{FC7535D4-7AFC-4FFD-97BB-2F685B9909EF}" type="pres">
      <dgm:prSet presAssocID="{4C59A654-35D6-4DA5-81E0-DE348A9DAA95}" presName="parentText" presStyleLbl="node1" presStyleIdx="2" presStyleCnt="6">
        <dgm:presLayoutVars>
          <dgm:chMax val="0"/>
          <dgm:bulletEnabled val="1"/>
        </dgm:presLayoutVars>
      </dgm:prSet>
      <dgm:spPr/>
    </dgm:pt>
    <dgm:pt modelId="{BEC1BE5F-1770-4FA0-9437-84BBCDA83F45}" type="pres">
      <dgm:prSet presAssocID="{6FC4DAB0-F925-4F30-8154-BA6EEB402F92}" presName="spacer" presStyleCnt="0"/>
      <dgm:spPr/>
    </dgm:pt>
    <dgm:pt modelId="{B57C7B1C-1DF3-4ECB-98F7-1A4C3389453E}" type="pres">
      <dgm:prSet presAssocID="{1A024912-3D52-45F8-B31D-E4242D28BE86}" presName="parentText" presStyleLbl="node1" presStyleIdx="3" presStyleCnt="6">
        <dgm:presLayoutVars>
          <dgm:chMax val="0"/>
          <dgm:bulletEnabled val="1"/>
        </dgm:presLayoutVars>
      </dgm:prSet>
      <dgm:spPr/>
    </dgm:pt>
    <dgm:pt modelId="{E4AF4365-028A-4056-B730-AFA3EF7BE6FB}" type="pres">
      <dgm:prSet presAssocID="{03AEC978-8A0E-4E42-9DBB-FFDB1C072C63}" presName="spacer" presStyleCnt="0"/>
      <dgm:spPr/>
    </dgm:pt>
    <dgm:pt modelId="{C4E93D13-7516-40C9-AF47-A2D3AB4F5C2E}" type="pres">
      <dgm:prSet presAssocID="{FEA605AC-4572-4DB9-B3F6-CF973F7AB4B9}" presName="parentText" presStyleLbl="node1" presStyleIdx="4" presStyleCnt="6">
        <dgm:presLayoutVars>
          <dgm:chMax val="0"/>
          <dgm:bulletEnabled val="1"/>
        </dgm:presLayoutVars>
      </dgm:prSet>
      <dgm:spPr/>
    </dgm:pt>
    <dgm:pt modelId="{A8E82537-C6B2-4436-B84A-40F5A3D4928F}" type="pres">
      <dgm:prSet presAssocID="{96C24E88-00EE-4B7A-BD9B-B546AA12BDE8}" presName="spacer" presStyleCnt="0"/>
      <dgm:spPr/>
    </dgm:pt>
    <dgm:pt modelId="{6B7A1946-C79E-4396-A52A-B63598C4B047}" type="pres">
      <dgm:prSet presAssocID="{A36B0DF5-E638-4AD6-97D6-7DB2B2284795}" presName="parentText" presStyleLbl="node1" presStyleIdx="5" presStyleCnt="6">
        <dgm:presLayoutVars>
          <dgm:chMax val="0"/>
          <dgm:bulletEnabled val="1"/>
        </dgm:presLayoutVars>
      </dgm:prSet>
      <dgm:spPr/>
    </dgm:pt>
  </dgm:ptLst>
  <dgm:cxnLst>
    <dgm:cxn modelId="{B8589303-C727-462F-8746-4DC95597EC4C}" srcId="{AB29E074-B5C3-4206-A3D5-3B45ACAF2018}" destId="{691A55A0-12D9-4AEE-BD10-EEFF7B8CFD26}" srcOrd="1" destOrd="0" parTransId="{1040254E-811F-4845-B84B-2890ACA4FBFB}" sibTransId="{6EA3F49A-D1E3-47CE-8305-7D3BA035A65C}"/>
    <dgm:cxn modelId="{F3CE6506-8034-4B14-8223-EA047D347ACD}" srcId="{AB29E074-B5C3-4206-A3D5-3B45ACAF2018}" destId="{1A024912-3D52-45F8-B31D-E4242D28BE86}" srcOrd="3" destOrd="0" parTransId="{01C2D93B-B0BE-4342-A723-B9169FBAFE9C}" sibTransId="{03AEC978-8A0E-4E42-9DBB-FFDB1C072C63}"/>
    <dgm:cxn modelId="{4EA78209-022A-487B-90E2-27DCCE71160F}" type="presOf" srcId="{1A024912-3D52-45F8-B31D-E4242D28BE86}" destId="{B57C7B1C-1DF3-4ECB-98F7-1A4C3389453E}" srcOrd="0" destOrd="0" presId="urn:microsoft.com/office/officeart/2005/8/layout/vList2"/>
    <dgm:cxn modelId="{D7FDF727-5BCE-465B-B381-C5046BC393AA}" srcId="{AB29E074-B5C3-4206-A3D5-3B45ACAF2018}" destId="{A36B0DF5-E638-4AD6-97D6-7DB2B2284795}" srcOrd="5" destOrd="0" parTransId="{9F368E96-7957-49A7-A560-F3FBC0AEE88E}" sibTransId="{BBCEE696-34BA-4E8C-AB3A-7AF0902DB4E5}"/>
    <dgm:cxn modelId="{87B1EF2E-45ED-40C9-ACD6-60CC2F297151}" type="presOf" srcId="{691A55A0-12D9-4AEE-BD10-EEFF7B8CFD26}" destId="{DDAB2461-3F85-4A87-9236-F4931E080E92}" srcOrd="0" destOrd="0" presId="urn:microsoft.com/office/officeart/2005/8/layout/vList2"/>
    <dgm:cxn modelId="{D1130A68-F5C4-474C-92F2-C37B9CD0A4A1}" srcId="{AB29E074-B5C3-4206-A3D5-3B45ACAF2018}" destId="{F18D585B-284A-4C48-9B67-DFD60405D633}" srcOrd="0" destOrd="0" parTransId="{9E7704A9-63DA-462A-B588-9AD9BB312B6D}" sibTransId="{F2F2043A-5289-4052-98E2-3222A30C8994}"/>
    <dgm:cxn modelId="{4C6D8769-1498-4EC4-8A93-D7B4DBE7FB77}" type="presOf" srcId="{FEA605AC-4572-4DB9-B3F6-CF973F7AB4B9}" destId="{C4E93D13-7516-40C9-AF47-A2D3AB4F5C2E}" srcOrd="0" destOrd="0" presId="urn:microsoft.com/office/officeart/2005/8/layout/vList2"/>
    <dgm:cxn modelId="{9502F56B-B129-4FAE-96D8-11459EF679EE}" type="presOf" srcId="{AB29E074-B5C3-4206-A3D5-3B45ACAF2018}" destId="{6E243EF3-82A8-40DD-B78E-B63E82037678}" srcOrd="0" destOrd="0" presId="urn:microsoft.com/office/officeart/2005/8/layout/vList2"/>
    <dgm:cxn modelId="{3CDCD757-EEB5-4991-993C-934A707EE3A0}" srcId="{AB29E074-B5C3-4206-A3D5-3B45ACAF2018}" destId="{FEA605AC-4572-4DB9-B3F6-CF973F7AB4B9}" srcOrd="4" destOrd="0" parTransId="{2EAF2257-A51A-4CD8-9B21-01A891956D29}" sibTransId="{96C24E88-00EE-4B7A-BD9B-B546AA12BDE8}"/>
    <dgm:cxn modelId="{8E1D94A6-B816-4629-ABDE-15EECC3F7066}" type="presOf" srcId="{A36B0DF5-E638-4AD6-97D6-7DB2B2284795}" destId="{6B7A1946-C79E-4396-A52A-B63598C4B047}" srcOrd="0" destOrd="0" presId="urn:microsoft.com/office/officeart/2005/8/layout/vList2"/>
    <dgm:cxn modelId="{E70347BE-4EB1-4F7A-B395-E6A27D979C67}" srcId="{AB29E074-B5C3-4206-A3D5-3B45ACAF2018}" destId="{4C59A654-35D6-4DA5-81E0-DE348A9DAA95}" srcOrd="2" destOrd="0" parTransId="{838B6282-34B2-49FD-ABC7-0610C76A4AA7}" sibTransId="{6FC4DAB0-F925-4F30-8154-BA6EEB402F92}"/>
    <dgm:cxn modelId="{8E42CCD1-B194-460E-88FF-28BA892F2E54}" type="presOf" srcId="{4C59A654-35D6-4DA5-81E0-DE348A9DAA95}" destId="{FC7535D4-7AFC-4FFD-97BB-2F685B9909EF}" srcOrd="0" destOrd="0" presId="urn:microsoft.com/office/officeart/2005/8/layout/vList2"/>
    <dgm:cxn modelId="{65C600EA-6A25-44EA-91A6-693A616A0BAD}" type="presOf" srcId="{F18D585B-284A-4C48-9B67-DFD60405D633}" destId="{A36BBD0B-BBC5-4797-A5D1-BF3BFB8624A5}" srcOrd="0" destOrd="0" presId="urn:microsoft.com/office/officeart/2005/8/layout/vList2"/>
    <dgm:cxn modelId="{357F6591-8E88-4B90-B016-C8140DB3CBF7}" type="presParOf" srcId="{6E243EF3-82A8-40DD-B78E-B63E82037678}" destId="{A36BBD0B-BBC5-4797-A5D1-BF3BFB8624A5}" srcOrd="0" destOrd="0" presId="urn:microsoft.com/office/officeart/2005/8/layout/vList2"/>
    <dgm:cxn modelId="{007C4301-51B0-4237-A93D-9F92B036674A}" type="presParOf" srcId="{6E243EF3-82A8-40DD-B78E-B63E82037678}" destId="{68AEF856-C8AF-4F36-966B-CC8A6588124B}" srcOrd="1" destOrd="0" presId="urn:microsoft.com/office/officeart/2005/8/layout/vList2"/>
    <dgm:cxn modelId="{B0998E6E-8559-4D49-BBA2-C9409B878D35}" type="presParOf" srcId="{6E243EF3-82A8-40DD-B78E-B63E82037678}" destId="{DDAB2461-3F85-4A87-9236-F4931E080E92}" srcOrd="2" destOrd="0" presId="urn:microsoft.com/office/officeart/2005/8/layout/vList2"/>
    <dgm:cxn modelId="{CD1B4F45-5EFE-420C-B44E-D017C655BB2F}" type="presParOf" srcId="{6E243EF3-82A8-40DD-B78E-B63E82037678}" destId="{08956F81-C15B-4B72-8543-33DE5CDD4AA3}" srcOrd="3" destOrd="0" presId="urn:microsoft.com/office/officeart/2005/8/layout/vList2"/>
    <dgm:cxn modelId="{B6721B5C-87E4-469F-A86D-6CA877357EBF}" type="presParOf" srcId="{6E243EF3-82A8-40DD-B78E-B63E82037678}" destId="{FC7535D4-7AFC-4FFD-97BB-2F685B9909EF}" srcOrd="4" destOrd="0" presId="urn:microsoft.com/office/officeart/2005/8/layout/vList2"/>
    <dgm:cxn modelId="{B62ECC5F-85A6-4C6A-A14E-7C0143D6D7B2}" type="presParOf" srcId="{6E243EF3-82A8-40DD-B78E-B63E82037678}" destId="{BEC1BE5F-1770-4FA0-9437-84BBCDA83F45}" srcOrd="5" destOrd="0" presId="urn:microsoft.com/office/officeart/2005/8/layout/vList2"/>
    <dgm:cxn modelId="{99987027-2DAC-4117-B9E0-87FEAA04179E}" type="presParOf" srcId="{6E243EF3-82A8-40DD-B78E-B63E82037678}" destId="{B57C7B1C-1DF3-4ECB-98F7-1A4C3389453E}" srcOrd="6" destOrd="0" presId="urn:microsoft.com/office/officeart/2005/8/layout/vList2"/>
    <dgm:cxn modelId="{0626705E-8DFC-49D4-B0A8-9B0A2ABC54EC}" type="presParOf" srcId="{6E243EF3-82A8-40DD-B78E-B63E82037678}" destId="{E4AF4365-028A-4056-B730-AFA3EF7BE6FB}" srcOrd="7" destOrd="0" presId="urn:microsoft.com/office/officeart/2005/8/layout/vList2"/>
    <dgm:cxn modelId="{DF8DD2BE-9A62-4C8B-AF7C-91C8BDE9CBF1}" type="presParOf" srcId="{6E243EF3-82A8-40DD-B78E-B63E82037678}" destId="{C4E93D13-7516-40C9-AF47-A2D3AB4F5C2E}" srcOrd="8" destOrd="0" presId="urn:microsoft.com/office/officeart/2005/8/layout/vList2"/>
    <dgm:cxn modelId="{3F8A61DC-B4C9-47E9-BC3C-20F32DF52134}" type="presParOf" srcId="{6E243EF3-82A8-40DD-B78E-B63E82037678}" destId="{A8E82537-C6B2-4436-B84A-40F5A3D4928F}" srcOrd="9" destOrd="0" presId="urn:microsoft.com/office/officeart/2005/8/layout/vList2"/>
    <dgm:cxn modelId="{CD5DE607-49B8-44AD-8997-F409A5A01431}" type="presParOf" srcId="{6E243EF3-82A8-40DD-B78E-B63E82037678}" destId="{6B7A1946-C79E-4396-A52A-B63598C4B04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BAD63-4271-4BCC-B4FB-37D48069C095}">
      <dsp:nvSpPr>
        <dsp:cNvPr id="0" name=""/>
        <dsp:cNvSpPr/>
      </dsp:nvSpPr>
      <dsp:spPr>
        <a:xfrm>
          <a:off x="1233344" y="39596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26DC1-1278-4D48-AFF5-D445B8488C74}">
      <dsp:nvSpPr>
        <dsp:cNvPr id="0" name=""/>
        <dsp:cNvSpPr/>
      </dsp:nvSpPr>
      <dsp:spPr>
        <a:xfrm>
          <a:off x="45344" y="281018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t>Automate</a:t>
          </a:r>
        </a:p>
      </dsp:txBody>
      <dsp:txXfrm>
        <a:off x="45344" y="2810185"/>
        <a:ext cx="4320000" cy="720000"/>
      </dsp:txXfrm>
    </dsp:sp>
    <dsp:sp modelId="{9EFD6EF5-DCA9-4D6B-88EB-2808240B5EC7}">
      <dsp:nvSpPr>
        <dsp:cNvPr id="0" name=""/>
        <dsp:cNvSpPr/>
      </dsp:nvSpPr>
      <dsp:spPr>
        <a:xfrm>
          <a:off x="6309345" y="39596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8B321-61B5-4A9C-BD71-EA39157CA0EA}">
      <dsp:nvSpPr>
        <dsp:cNvPr id="0" name=""/>
        <dsp:cNvSpPr/>
      </dsp:nvSpPr>
      <dsp:spPr>
        <a:xfrm>
          <a:off x="5121345" y="281018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a:t>Take insights to action</a:t>
          </a:r>
        </a:p>
      </dsp:txBody>
      <dsp:txXfrm>
        <a:off x="5121345" y="2810185"/>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BBD0B-BBC5-4797-A5D1-BF3BFB8624A5}">
      <dsp:nvSpPr>
        <dsp:cNvPr id="0" name=""/>
        <dsp:cNvSpPr/>
      </dsp:nvSpPr>
      <dsp:spPr>
        <a:xfrm>
          <a:off x="0" y="45702"/>
          <a:ext cx="6034656" cy="83947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Lineage</a:t>
          </a:r>
        </a:p>
      </dsp:txBody>
      <dsp:txXfrm>
        <a:off x="40980" y="86682"/>
        <a:ext cx="5952696" cy="757514"/>
      </dsp:txXfrm>
    </dsp:sp>
    <dsp:sp modelId="{DDAB2461-3F85-4A87-9236-F4931E080E92}">
      <dsp:nvSpPr>
        <dsp:cNvPr id="0" name=""/>
        <dsp:cNvSpPr/>
      </dsp:nvSpPr>
      <dsp:spPr>
        <a:xfrm>
          <a:off x="0" y="985977"/>
          <a:ext cx="6034656" cy="839474"/>
        </a:xfrm>
        <a:prstGeom prst="roundRect">
          <a:avLst/>
        </a:prstGeom>
        <a:gradFill rotWithShape="0">
          <a:gsLst>
            <a:gs pos="0">
              <a:schemeClr val="accent2">
                <a:hueOff val="-299344"/>
                <a:satOff val="-135"/>
                <a:lumOff val="1411"/>
                <a:alphaOff val="0"/>
                <a:satMod val="103000"/>
                <a:lumMod val="102000"/>
                <a:tint val="94000"/>
              </a:schemeClr>
            </a:gs>
            <a:gs pos="50000">
              <a:schemeClr val="accent2">
                <a:hueOff val="-299344"/>
                <a:satOff val="-135"/>
                <a:lumOff val="1411"/>
                <a:alphaOff val="0"/>
                <a:satMod val="110000"/>
                <a:lumMod val="100000"/>
                <a:shade val="100000"/>
              </a:schemeClr>
            </a:gs>
            <a:gs pos="100000">
              <a:schemeClr val="accent2">
                <a:hueOff val="-299344"/>
                <a:satOff val="-135"/>
                <a:lumOff val="141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Access </a:t>
          </a:r>
        </a:p>
      </dsp:txBody>
      <dsp:txXfrm>
        <a:off x="40980" y="1026957"/>
        <a:ext cx="5952696" cy="757514"/>
      </dsp:txXfrm>
    </dsp:sp>
    <dsp:sp modelId="{FC7535D4-7AFC-4FFD-97BB-2F685B9909EF}">
      <dsp:nvSpPr>
        <dsp:cNvPr id="0" name=""/>
        <dsp:cNvSpPr/>
      </dsp:nvSpPr>
      <dsp:spPr>
        <a:xfrm>
          <a:off x="0" y="1926252"/>
          <a:ext cx="6034656" cy="839474"/>
        </a:xfrm>
        <a:prstGeom prst="roundRect">
          <a:avLst/>
        </a:prstGeom>
        <a:gradFill rotWithShape="0">
          <a:gsLst>
            <a:gs pos="0">
              <a:schemeClr val="accent2">
                <a:hueOff val="-598688"/>
                <a:satOff val="-270"/>
                <a:lumOff val="2823"/>
                <a:alphaOff val="0"/>
                <a:satMod val="103000"/>
                <a:lumMod val="102000"/>
                <a:tint val="94000"/>
              </a:schemeClr>
            </a:gs>
            <a:gs pos="50000">
              <a:schemeClr val="accent2">
                <a:hueOff val="-598688"/>
                <a:satOff val="-270"/>
                <a:lumOff val="2823"/>
                <a:alphaOff val="0"/>
                <a:satMod val="110000"/>
                <a:lumMod val="100000"/>
                <a:shade val="100000"/>
              </a:schemeClr>
            </a:gs>
            <a:gs pos="100000">
              <a:schemeClr val="accent2">
                <a:hueOff val="-598688"/>
                <a:satOff val="-270"/>
                <a:lumOff val="28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Refreshes</a:t>
          </a:r>
        </a:p>
      </dsp:txBody>
      <dsp:txXfrm>
        <a:off x="40980" y="1967232"/>
        <a:ext cx="5952696" cy="757514"/>
      </dsp:txXfrm>
    </dsp:sp>
    <dsp:sp modelId="{B57C7B1C-1DF3-4ECB-98F7-1A4C3389453E}">
      <dsp:nvSpPr>
        <dsp:cNvPr id="0" name=""/>
        <dsp:cNvSpPr/>
      </dsp:nvSpPr>
      <dsp:spPr>
        <a:xfrm>
          <a:off x="0" y="2866527"/>
          <a:ext cx="6034656" cy="839474"/>
        </a:xfrm>
        <a:prstGeom prst="roundRect">
          <a:avLst/>
        </a:prstGeom>
        <a:gradFill rotWithShape="0">
          <a:gsLst>
            <a:gs pos="0">
              <a:schemeClr val="accent2">
                <a:hueOff val="-898033"/>
                <a:satOff val="-404"/>
                <a:lumOff val="4234"/>
                <a:alphaOff val="0"/>
                <a:satMod val="103000"/>
                <a:lumMod val="102000"/>
                <a:tint val="94000"/>
              </a:schemeClr>
            </a:gs>
            <a:gs pos="50000">
              <a:schemeClr val="accent2">
                <a:hueOff val="-898033"/>
                <a:satOff val="-404"/>
                <a:lumOff val="4234"/>
                <a:alphaOff val="0"/>
                <a:satMod val="110000"/>
                <a:lumMod val="100000"/>
                <a:shade val="100000"/>
              </a:schemeClr>
            </a:gs>
            <a:gs pos="100000">
              <a:schemeClr val="accent2">
                <a:hueOff val="-898033"/>
                <a:satOff val="-404"/>
                <a:lumOff val="42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Ownership</a:t>
          </a:r>
        </a:p>
      </dsp:txBody>
      <dsp:txXfrm>
        <a:off x="40980" y="2907507"/>
        <a:ext cx="5952696" cy="757514"/>
      </dsp:txXfrm>
    </dsp:sp>
    <dsp:sp modelId="{C4E93D13-7516-40C9-AF47-A2D3AB4F5C2E}">
      <dsp:nvSpPr>
        <dsp:cNvPr id="0" name=""/>
        <dsp:cNvSpPr/>
      </dsp:nvSpPr>
      <dsp:spPr>
        <a:xfrm>
          <a:off x="0" y="3806801"/>
          <a:ext cx="6034656" cy="839474"/>
        </a:xfrm>
        <a:prstGeom prst="roundRect">
          <a:avLst/>
        </a:prstGeom>
        <a:gradFill rotWithShape="0">
          <a:gsLst>
            <a:gs pos="0">
              <a:schemeClr val="accent2">
                <a:hueOff val="-1197377"/>
                <a:satOff val="-539"/>
                <a:lumOff val="5646"/>
                <a:alphaOff val="0"/>
                <a:satMod val="103000"/>
                <a:lumMod val="102000"/>
                <a:tint val="94000"/>
              </a:schemeClr>
            </a:gs>
            <a:gs pos="50000">
              <a:schemeClr val="accent2">
                <a:hueOff val="-1197377"/>
                <a:satOff val="-539"/>
                <a:lumOff val="5646"/>
                <a:alphaOff val="0"/>
                <a:satMod val="110000"/>
                <a:lumMod val="100000"/>
                <a:shade val="100000"/>
              </a:schemeClr>
            </a:gs>
            <a:gs pos="100000">
              <a:schemeClr val="accent2">
                <a:hueOff val="-1197377"/>
                <a:satOff val="-539"/>
                <a:lumOff val="56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Reassign </a:t>
          </a:r>
          <a:r>
            <a:rPr lang="en-US" sz="3500" kern="1200" dirty="0" err="1"/>
            <a:t>CapacityId</a:t>
          </a:r>
          <a:endParaRPr lang="en-US" sz="3500" kern="1200" dirty="0"/>
        </a:p>
      </dsp:txBody>
      <dsp:txXfrm>
        <a:off x="40980" y="3847781"/>
        <a:ext cx="5952696" cy="757514"/>
      </dsp:txXfrm>
    </dsp:sp>
    <dsp:sp modelId="{6B7A1946-C79E-4396-A52A-B63598C4B047}">
      <dsp:nvSpPr>
        <dsp:cNvPr id="0" name=""/>
        <dsp:cNvSpPr/>
      </dsp:nvSpPr>
      <dsp:spPr>
        <a:xfrm>
          <a:off x="0" y="4747077"/>
          <a:ext cx="6034656" cy="839474"/>
        </a:xfrm>
        <a:prstGeom prst="roundRect">
          <a:avLst/>
        </a:prstGeom>
        <a:gradFill rotWithShape="0">
          <a:gsLst>
            <a:gs pos="0">
              <a:schemeClr val="accent2">
                <a:hueOff val="-1496721"/>
                <a:satOff val="-674"/>
                <a:lumOff val="7057"/>
                <a:alphaOff val="0"/>
                <a:satMod val="103000"/>
                <a:lumMod val="102000"/>
                <a:tint val="94000"/>
              </a:schemeClr>
            </a:gs>
            <a:gs pos="50000">
              <a:schemeClr val="accent2">
                <a:hueOff val="-1496721"/>
                <a:satOff val="-674"/>
                <a:lumOff val="7057"/>
                <a:alphaOff val="0"/>
                <a:satMod val="110000"/>
                <a:lumMod val="100000"/>
                <a:shade val="100000"/>
              </a:schemeClr>
            </a:gs>
            <a:gs pos="100000">
              <a:schemeClr val="accent2">
                <a:hueOff val="-1496721"/>
                <a:satOff val="-674"/>
                <a:lumOff val="70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Backups</a:t>
          </a:r>
        </a:p>
      </dsp:txBody>
      <dsp:txXfrm>
        <a:off x="40980" y="4788057"/>
        <a:ext cx="5952696" cy="7575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9D4FF-D05F-4868-B98A-2BBB74ED1E1E}" type="datetimeFigureOut">
              <a:rPr lang="sv-SE" smtClean="0"/>
              <a:t>2024-05-17</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F6A5A-BAAD-45D9-A051-9B7B78B2BBCE}" type="slidenum">
              <a:rPr lang="sv-SE" smtClean="0"/>
              <a:t>‹#›</a:t>
            </a:fld>
            <a:endParaRPr lang="sv-SE"/>
          </a:p>
        </p:txBody>
      </p:sp>
    </p:spTree>
    <p:extLst>
      <p:ext uri="{BB962C8B-B14F-4D97-AF65-F5344CB8AC3E}">
        <p14:creationId xmlns:p14="http://schemas.microsoft.com/office/powerpoint/2010/main" val="3571982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 is aimed towards the Power BI people who just might want to add some functionality with the help of </a:t>
            </a:r>
            <a:r>
              <a:rPr lang="en-US" dirty="0" err="1"/>
              <a:t>Powershell</a:t>
            </a:r>
            <a:r>
              <a:rPr lang="en-US" dirty="0"/>
              <a:t>.</a:t>
            </a:r>
          </a:p>
          <a:p>
            <a:r>
              <a:rPr lang="en-US" dirty="0"/>
              <a:t>We don’t expect you to be an expert in </a:t>
            </a:r>
            <a:r>
              <a:rPr lang="en-US" dirty="0" err="1"/>
              <a:t>Powershell</a:t>
            </a:r>
            <a:r>
              <a:rPr lang="en-US" dirty="0"/>
              <a:t> but hopefully after this you can see the possibilities and added value that it could bring.</a:t>
            </a:r>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a:t>
            </a:fld>
            <a:endParaRPr lang="sv-SE"/>
          </a:p>
        </p:txBody>
      </p:sp>
    </p:spTree>
    <p:extLst>
      <p:ext uri="{BB962C8B-B14F-4D97-AF65-F5344CB8AC3E}">
        <p14:creationId xmlns:p14="http://schemas.microsoft.com/office/powerpoint/2010/main" val="94405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get some more actions to our insights we go for the Admin portal.</a:t>
            </a:r>
          </a:p>
          <a:p>
            <a:r>
              <a:rPr lang="en-US" dirty="0"/>
              <a:t>Where we can do many things, but they also require a lot of clicks with that index finger.</a:t>
            </a:r>
          </a:p>
          <a:p>
            <a:endParaRPr lang="en-US" dirty="0"/>
          </a:p>
          <a:p>
            <a:endParaRPr lang="en-US" dirty="0"/>
          </a:p>
          <a:p>
            <a:endParaRPr lang="en-US" dirty="0"/>
          </a:p>
          <a:p>
            <a:endParaRPr lang="en-US" dirty="0"/>
          </a:p>
          <a:p>
            <a:endParaRPr lang="en-US" dirty="0"/>
          </a:p>
          <a:p>
            <a:endParaRPr lang="en-US"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10</a:t>
            </a:fld>
            <a:endParaRPr lang="sv-SE"/>
          </a:p>
        </p:txBody>
      </p:sp>
    </p:spTree>
    <p:extLst>
      <p:ext uri="{BB962C8B-B14F-4D97-AF65-F5344CB8AC3E}">
        <p14:creationId xmlns:p14="http://schemas.microsoft.com/office/powerpoint/2010/main" val="891561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can view which workspaces are orphaned. And assign an Admin to them so they are no longer orphaned.</a:t>
            </a:r>
          </a:p>
          <a:p>
            <a:endParaRPr lang="en-US" dirty="0"/>
          </a:p>
          <a:p>
            <a:r>
              <a:rPr lang="en-US" strike="noStrike" dirty="0"/>
              <a:t>We can go into every workspace and change the names.</a:t>
            </a:r>
          </a:p>
          <a:p>
            <a:r>
              <a:rPr lang="en-US" strike="noStrike" dirty="0"/>
              <a:t>Likewise if I want to </a:t>
            </a:r>
            <a:r>
              <a:rPr lang="en-US" b="1" strike="noStrike" dirty="0"/>
              <a:t>change the reports name- </a:t>
            </a:r>
            <a:r>
              <a:rPr lang="en-US" strike="noStrike" dirty="0"/>
              <a:t>then I first need to navigate to the workspace, then the report and after that go into settings.</a:t>
            </a:r>
          </a:p>
          <a:p>
            <a:endParaRPr lang="en-US" dirty="0"/>
          </a:p>
          <a:p>
            <a:r>
              <a:rPr lang="en-US" dirty="0"/>
              <a:t>I can </a:t>
            </a:r>
            <a:r>
              <a:rPr lang="en-US" b="1" dirty="0"/>
              <a:t>change which capacity </a:t>
            </a:r>
            <a:r>
              <a:rPr lang="en-US" dirty="0"/>
              <a:t>this workspace is allocated to. But again, going into each and every one of them.</a:t>
            </a:r>
          </a:p>
          <a:p>
            <a:r>
              <a:rPr lang="en-US" dirty="0"/>
              <a:t>You might remember that Microsoft is deprecating Power BI Premium capacity. </a:t>
            </a:r>
          </a:p>
          <a:p>
            <a:r>
              <a:rPr lang="en-US" dirty="0"/>
              <a:t>So for a client using that, many workspaces will need to be reallocated.</a:t>
            </a:r>
          </a:p>
          <a:p>
            <a:r>
              <a:rPr lang="en-US" dirty="0"/>
              <a:t>That would be nice to be able to do in one go.</a:t>
            </a:r>
          </a:p>
          <a:p>
            <a:endParaRPr lang="en-US" dirty="0"/>
          </a:p>
          <a:p>
            <a:r>
              <a:rPr lang="en-US" dirty="0"/>
              <a:t>We can also remove unused workspaces. But again one by one.</a:t>
            </a:r>
          </a:p>
          <a:p>
            <a:r>
              <a:rPr lang="en-US" dirty="0"/>
              <a:t>And that is not very fun work to do.</a:t>
            </a:r>
          </a:p>
          <a:p>
            <a:r>
              <a:rPr lang="en-US" dirty="0"/>
              <a:t>Oftentimes there are MANY workspaces and working through them all takes time. </a:t>
            </a:r>
          </a:p>
          <a:p>
            <a:endParaRPr lang="sv-SE" dirty="0"/>
          </a:p>
          <a:p>
            <a:r>
              <a:rPr lang="sv-SE" dirty="0"/>
              <a:t>I </a:t>
            </a:r>
            <a:r>
              <a:rPr lang="sv-SE" dirty="0" err="1"/>
              <a:t>can</a:t>
            </a:r>
            <a:r>
              <a:rPr lang="sv-SE" dirty="0"/>
              <a:t> </a:t>
            </a:r>
            <a:r>
              <a:rPr lang="sv-SE" dirty="0" err="1"/>
              <a:t>see</a:t>
            </a:r>
            <a:r>
              <a:rPr lang="sv-SE" dirty="0"/>
              <a:t> </a:t>
            </a:r>
            <a:r>
              <a:rPr lang="sv-SE" dirty="0" err="1"/>
              <a:t>which</a:t>
            </a:r>
            <a:r>
              <a:rPr lang="sv-SE" dirty="0"/>
              <a:t> </a:t>
            </a:r>
            <a:r>
              <a:rPr lang="sv-SE" dirty="0" err="1"/>
              <a:t>state</a:t>
            </a:r>
            <a:r>
              <a:rPr lang="sv-SE" dirty="0"/>
              <a:t> the </a:t>
            </a:r>
            <a:r>
              <a:rPr lang="sv-SE" dirty="0" err="1"/>
              <a:t>workspace</a:t>
            </a:r>
            <a:r>
              <a:rPr lang="sv-SE" dirty="0"/>
              <a:t> is in. </a:t>
            </a:r>
            <a:r>
              <a:rPr lang="sv-SE" dirty="0" err="1"/>
              <a:t>But</a:t>
            </a:r>
            <a:r>
              <a:rPr lang="sv-SE" dirty="0"/>
              <a:t> </a:t>
            </a:r>
            <a:r>
              <a:rPr lang="sv-SE" dirty="0" err="1"/>
              <a:t>this</a:t>
            </a:r>
            <a:r>
              <a:rPr lang="sv-SE" dirty="0"/>
              <a:t> is a </a:t>
            </a:r>
            <a:r>
              <a:rPr lang="sv-SE" dirty="0" err="1"/>
              <a:t>funny</a:t>
            </a:r>
            <a:r>
              <a:rPr lang="sv-SE" dirty="0"/>
              <a:t> </a:t>
            </a:r>
            <a:r>
              <a:rPr lang="sv-SE" dirty="0" err="1"/>
              <a:t>thing</a:t>
            </a:r>
            <a:r>
              <a:rPr lang="sv-SE" dirty="0"/>
              <a:t>, </a:t>
            </a:r>
            <a:r>
              <a:rPr lang="sv-SE" dirty="0" err="1"/>
              <a:t>again</a:t>
            </a:r>
            <a:r>
              <a:rPr lang="sv-SE" dirty="0"/>
              <a:t> </a:t>
            </a:r>
            <a:r>
              <a:rPr lang="sv-SE" dirty="0" err="1"/>
              <a:t>somewhat</a:t>
            </a:r>
            <a:r>
              <a:rPr lang="sv-SE" dirty="0"/>
              <a:t> </a:t>
            </a:r>
            <a:r>
              <a:rPr lang="sv-SE" dirty="0" err="1"/>
              <a:t>confusing</a:t>
            </a:r>
            <a:r>
              <a:rPr lang="sv-SE" dirty="0"/>
              <a:t>.</a:t>
            </a:r>
          </a:p>
          <a:p>
            <a:r>
              <a:rPr lang="sv-SE" dirty="0"/>
              <a:t>Active, </a:t>
            </a:r>
            <a:r>
              <a:rPr lang="sv-SE" dirty="0" err="1"/>
              <a:t>doesn’t</a:t>
            </a:r>
            <a:r>
              <a:rPr lang="sv-SE" dirty="0"/>
              <a:t> </a:t>
            </a:r>
            <a:r>
              <a:rPr lang="sv-SE" dirty="0" err="1"/>
              <a:t>really</a:t>
            </a:r>
            <a:r>
              <a:rPr lang="sv-SE" dirty="0"/>
              <a:t> show the </a:t>
            </a:r>
            <a:r>
              <a:rPr lang="sv-SE" dirty="0" err="1"/>
              <a:t>usage</a:t>
            </a:r>
            <a:r>
              <a:rPr lang="sv-SE" dirty="0"/>
              <a:t> </a:t>
            </a:r>
            <a:r>
              <a:rPr lang="sv-SE" dirty="0" err="1"/>
              <a:t>which</a:t>
            </a:r>
            <a:r>
              <a:rPr lang="sv-SE" dirty="0"/>
              <a:t> </a:t>
            </a:r>
            <a:r>
              <a:rPr lang="sv-SE" dirty="0" err="1"/>
              <a:t>you</a:t>
            </a:r>
            <a:r>
              <a:rPr lang="sv-SE" dirty="0"/>
              <a:t> </a:t>
            </a:r>
            <a:r>
              <a:rPr lang="sv-SE" dirty="0" err="1"/>
              <a:t>can</a:t>
            </a:r>
            <a:r>
              <a:rPr lang="sv-SE" dirty="0"/>
              <a:t> </a:t>
            </a:r>
            <a:r>
              <a:rPr lang="sv-SE" dirty="0" err="1"/>
              <a:t>assume</a:t>
            </a:r>
            <a:r>
              <a:rPr lang="sv-SE" dirty="0"/>
              <a:t> from the </a:t>
            </a:r>
            <a:r>
              <a:rPr lang="sv-SE" dirty="0" err="1"/>
              <a:t>naming</a:t>
            </a:r>
            <a:r>
              <a:rPr lang="sv-SE" dirty="0"/>
              <a:t> Active, just </a:t>
            </a:r>
            <a:r>
              <a:rPr lang="sv-SE" dirty="0" err="1"/>
              <a:t>that</a:t>
            </a:r>
            <a:r>
              <a:rPr lang="sv-SE" dirty="0"/>
              <a:t> it is a normal </a:t>
            </a:r>
            <a:r>
              <a:rPr lang="sv-SE" dirty="0" err="1"/>
              <a:t>workspace</a:t>
            </a:r>
            <a:r>
              <a:rPr lang="sv-SE" dirty="0"/>
              <a:t> and not a personal </a:t>
            </a:r>
            <a:r>
              <a:rPr lang="sv-SE" dirty="0" err="1"/>
              <a:t>one</a:t>
            </a:r>
            <a:r>
              <a:rPr lang="sv-SE" dirty="0"/>
              <a:t>.</a:t>
            </a:r>
          </a:p>
          <a:p>
            <a:endParaRPr lang="sv-SE" dirty="0"/>
          </a:p>
          <a:p>
            <a:r>
              <a:rPr lang="sv-SE" dirty="0" err="1"/>
              <a:t>Personally</a:t>
            </a:r>
            <a:r>
              <a:rPr lang="sv-SE" dirty="0"/>
              <a:t> I </a:t>
            </a:r>
            <a:r>
              <a:rPr lang="sv-SE" dirty="0" err="1"/>
              <a:t>dont</a:t>
            </a:r>
            <a:r>
              <a:rPr lang="sv-SE" dirty="0"/>
              <a:t> like </a:t>
            </a:r>
            <a:r>
              <a:rPr lang="sv-SE" dirty="0" err="1"/>
              <a:t>getting</a:t>
            </a:r>
            <a:r>
              <a:rPr lang="sv-SE" dirty="0"/>
              <a:t> </a:t>
            </a:r>
            <a:r>
              <a:rPr lang="sv-SE" dirty="0" err="1"/>
              <a:t>confused</a:t>
            </a:r>
            <a:r>
              <a:rPr lang="sv-SE" dirty="0"/>
              <a:t> by </a:t>
            </a:r>
            <a:r>
              <a:rPr lang="sv-SE" dirty="0" err="1"/>
              <a:t>insights</a:t>
            </a:r>
            <a:r>
              <a:rPr lang="sv-SE" dirty="0"/>
              <a:t> like </a:t>
            </a:r>
            <a:r>
              <a:rPr lang="sv-SE" dirty="0" err="1"/>
              <a:t>this</a:t>
            </a:r>
            <a:r>
              <a:rPr lang="sv-SE" dirty="0"/>
              <a:t>. </a:t>
            </a:r>
            <a:r>
              <a:rPr lang="sv-SE" dirty="0" err="1"/>
              <a:t>Takes</a:t>
            </a:r>
            <a:r>
              <a:rPr lang="sv-SE" dirty="0"/>
              <a:t> my </a:t>
            </a:r>
            <a:r>
              <a:rPr lang="sv-SE" dirty="0" err="1"/>
              <a:t>energy</a:t>
            </a:r>
            <a:r>
              <a:rPr lang="sv-SE" dirty="0"/>
              <a:t>.</a:t>
            </a:r>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11</a:t>
            </a:fld>
            <a:endParaRPr lang="sv-SE"/>
          </a:p>
        </p:txBody>
      </p:sp>
    </p:spTree>
    <p:extLst>
      <p:ext uri="{BB962C8B-B14F-4D97-AF65-F5344CB8AC3E}">
        <p14:creationId xmlns:p14="http://schemas.microsoft.com/office/powerpoint/2010/main" val="4119397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Conclusion: we can do most things here- but it will require a lot of manual work.</a:t>
            </a:r>
          </a:p>
          <a:p>
            <a:r>
              <a:rPr lang="en-US" dirty="0"/>
              <a:t>But at least we have the possibility for action.</a:t>
            </a:r>
          </a:p>
          <a:p>
            <a:endParaRPr lang="en-US" dirty="0"/>
          </a:p>
          <a:p>
            <a:endParaRPr lang="en-US" dirty="0"/>
          </a:p>
          <a:p>
            <a:endParaRPr lang="en-US" dirty="0"/>
          </a:p>
          <a:p>
            <a:endParaRPr lang="en-US"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12</a:t>
            </a:fld>
            <a:endParaRPr lang="sv-SE"/>
          </a:p>
        </p:txBody>
      </p:sp>
    </p:spTree>
    <p:extLst>
      <p:ext uri="{BB962C8B-B14F-4D97-AF65-F5344CB8AC3E}">
        <p14:creationId xmlns:p14="http://schemas.microsoft.com/office/powerpoint/2010/main" val="51025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Rest Api, This is a well of good functionality for both action and insight.</a:t>
            </a:r>
          </a:p>
          <a:p>
            <a:endParaRPr lang="sv-SE" dirty="0"/>
          </a:p>
          <a:p>
            <a:endParaRPr lang="sv-SE"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13</a:t>
            </a:fld>
            <a:endParaRPr lang="sv-SE"/>
          </a:p>
        </p:txBody>
      </p:sp>
    </p:spTree>
    <p:extLst>
      <p:ext uri="{BB962C8B-B14F-4D97-AF65-F5344CB8AC3E}">
        <p14:creationId xmlns:p14="http://schemas.microsoft.com/office/powerpoint/2010/main" val="2377974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lot of things here like Get Group As Admin, that return </a:t>
            </a:r>
            <a:r>
              <a:rPr lang="en-US" b="1" dirty="0"/>
              <a:t>A workspace </a:t>
            </a:r>
            <a:r>
              <a:rPr lang="en-US" dirty="0"/>
              <a:t>when we give it the Workspace ID. </a:t>
            </a:r>
          </a:p>
          <a:p>
            <a:r>
              <a:rPr lang="en-US" dirty="0"/>
              <a:t>We can also see the users connected to that specific workspace.</a:t>
            </a:r>
          </a:p>
          <a:p>
            <a:r>
              <a:rPr lang="en-US" dirty="0"/>
              <a:t>Which is nice and all. Seeing that for a workspace.</a:t>
            </a:r>
          </a:p>
          <a:p>
            <a:r>
              <a:rPr lang="en-US" dirty="0"/>
              <a:t>But what if I would like to see all of my workspaces with their users?</a:t>
            </a:r>
          </a:p>
          <a:p>
            <a:endParaRPr lang="en-US" dirty="0"/>
          </a:p>
          <a:p>
            <a:r>
              <a:rPr lang="en-US" dirty="0"/>
              <a:t>We can retrieve an App and the users with access to that specific app. Again only one app at a time.</a:t>
            </a:r>
          </a:p>
          <a:p>
            <a:endParaRPr lang="en-US" dirty="0"/>
          </a:p>
          <a:p>
            <a:r>
              <a:rPr lang="en-US" dirty="0"/>
              <a:t>There is a function called </a:t>
            </a:r>
            <a:r>
              <a:rPr lang="en-US" dirty="0" err="1"/>
              <a:t>AssignWorkspacesToCapacity</a:t>
            </a:r>
            <a:r>
              <a:rPr lang="en-US" dirty="0"/>
              <a:t>, where we can change the capacity for that specific workspace. </a:t>
            </a:r>
          </a:p>
          <a:p>
            <a:r>
              <a:rPr lang="en-US" dirty="0"/>
              <a:t>Like we mentioned earlier- this might soon be a very interesting function for organizations with Premium capacities.</a:t>
            </a:r>
          </a:p>
          <a:p>
            <a:endParaRPr lang="en-US" dirty="0"/>
          </a:p>
          <a:p>
            <a:endParaRPr lang="en-US" dirty="0"/>
          </a:p>
          <a:p>
            <a:endParaRPr lang="sv-SE"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14</a:t>
            </a:fld>
            <a:endParaRPr lang="sv-SE"/>
          </a:p>
        </p:txBody>
      </p:sp>
    </p:spTree>
    <p:extLst>
      <p:ext uri="{BB962C8B-B14F-4D97-AF65-F5344CB8AC3E}">
        <p14:creationId xmlns:p14="http://schemas.microsoft.com/office/powerpoint/2010/main" val="25074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Basically</a:t>
            </a:r>
            <a:r>
              <a:rPr lang="sv-SE" dirty="0"/>
              <a:t>, I </a:t>
            </a:r>
            <a:r>
              <a:rPr lang="sv-SE" dirty="0" err="1"/>
              <a:t>have</a:t>
            </a:r>
            <a:r>
              <a:rPr lang="sv-SE" dirty="0"/>
              <a:t> the same and </a:t>
            </a:r>
            <a:r>
              <a:rPr lang="sv-SE" dirty="0" err="1"/>
              <a:t>some</a:t>
            </a:r>
            <a:r>
              <a:rPr lang="sv-SE" dirty="0"/>
              <a:t> </a:t>
            </a:r>
            <a:r>
              <a:rPr lang="sv-SE" dirty="0" err="1"/>
              <a:t>more</a:t>
            </a:r>
            <a:r>
              <a:rPr lang="sv-SE" dirty="0"/>
              <a:t> </a:t>
            </a:r>
            <a:r>
              <a:rPr lang="sv-SE" dirty="0" err="1"/>
              <a:t>functionality</a:t>
            </a:r>
            <a:r>
              <a:rPr lang="sv-SE" dirty="0"/>
              <a:t> </a:t>
            </a:r>
            <a:r>
              <a:rPr lang="sv-SE" dirty="0" err="1"/>
              <a:t>with</a:t>
            </a:r>
            <a:r>
              <a:rPr lang="sv-SE" dirty="0"/>
              <a:t> REST API as I </a:t>
            </a:r>
            <a:r>
              <a:rPr lang="sv-SE" dirty="0" err="1"/>
              <a:t>have</a:t>
            </a:r>
            <a:r>
              <a:rPr lang="sv-SE" dirty="0"/>
              <a:t> in the </a:t>
            </a:r>
            <a:r>
              <a:rPr lang="sv-SE" dirty="0" err="1"/>
              <a:t>Admin</a:t>
            </a:r>
            <a:r>
              <a:rPr lang="sv-SE" dirty="0"/>
              <a:t> portal. </a:t>
            </a:r>
            <a:r>
              <a:rPr lang="sv-SE" dirty="0" err="1"/>
              <a:t>But</a:t>
            </a:r>
            <a:r>
              <a:rPr lang="sv-SE" dirty="0"/>
              <a:t> still not in bulk. </a:t>
            </a:r>
          </a:p>
          <a:p>
            <a:endParaRPr lang="sv-SE" dirty="0"/>
          </a:p>
          <a:p>
            <a:endParaRPr lang="sv-SE" dirty="0"/>
          </a:p>
          <a:p>
            <a:endParaRPr lang="sv-SE"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15</a:t>
            </a:fld>
            <a:endParaRPr lang="sv-SE"/>
          </a:p>
        </p:txBody>
      </p:sp>
    </p:spTree>
    <p:extLst>
      <p:ext uri="{BB962C8B-B14F-4D97-AF65-F5344CB8AC3E}">
        <p14:creationId xmlns:p14="http://schemas.microsoft.com/office/powerpoint/2010/main" val="209538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why are we talking about this. </a:t>
            </a:r>
          </a:p>
          <a:p>
            <a:r>
              <a:rPr lang="en-US" dirty="0"/>
              <a:t>We have stuff like the admin report for insights, we have the portal for action, and we have rest </a:t>
            </a:r>
            <a:r>
              <a:rPr lang="en-US" dirty="0" err="1"/>
              <a:t>api</a:t>
            </a:r>
            <a:r>
              <a:rPr lang="en-US" dirty="0"/>
              <a:t> for both action and insights.</a:t>
            </a:r>
          </a:p>
          <a:p>
            <a:r>
              <a:rPr lang="en-US" dirty="0"/>
              <a:t>Yes but we want to make it possible to reduce the time and effort an admin has to put in and make their work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we turned our heads towards </a:t>
            </a:r>
            <a:r>
              <a:rPr lang="en-US" dirty="0" err="1"/>
              <a:t>Powershell</a:t>
            </a:r>
            <a:r>
              <a:rPr lang="en-US" dirty="0"/>
              <a:t>.</a:t>
            </a: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wanted to do an open source project that many people could benefit from</a:t>
            </a:r>
          </a:p>
          <a:p>
            <a:endParaRPr lang="en-US" dirty="0"/>
          </a:p>
          <a:p>
            <a:endParaRPr lang="en-US" dirty="0"/>
          </a:p>
        </p:txBody>
      </p:sp>
      <p:sp>
        <p:nvSpPr>
          <p:cNvPr id="4" name="Slide Number Placeholder 3"/>
          <p:cNvSpPr>
            <a:spLocks noGrp="1"/>
          </p:cNvSpPr>
          <p:nvPr>
            <p:ph type="sldNum" sz="quarter" idx="5"/>
          </p:nvPr>
        </p:nvSpPr>
        <p:spPr/>
        <p:txBody>
          <a:bodyPr/>
          <a:lstStyle/>
          <a:p>
            <a:fld id="{6C9F6A5A-BAAD-45D9-A051-9B7B78B2BBCE}" type="slidenum">
              <a:rPr lang="sv-SE" smtClean="0"/>
              <a:t>16</a:t>
            </a:fld>
            <a:endParaRPr lang="sv-SE"/>
          </a:p>
        </p:txBody>
      </p:sp>
    </p:spTree>
    <p:extLst>
      <p:ext uri="{BB962C8B-B14F-4D97-AF65-F5344CB8AC3E}">
        <p14:creationId xmlns:p14="http://schemas.microsoft.com/office/powerpoint/2010/main" val="3113572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prebuilt modules and functions from both MS and other people as well. </a:t>
            </a:r>
          </a:p>
          <a:p>
            <a:r>
              <a:rPr lang="en-US" dirty="0"/>
              <a:t>But as I have such a great colleague who knows this stuff- we can also build our own custom functions to be able to do the things that are still not possible.</a:t>
            </a:r>
          </a:p>
          <a:p>
            <a:endParaRPr lang="en-US" dirty="0"/>
          </a:p>
          <a:p>
            <a:r>
              <a:rPr lang="en-US" dirty="0"/>
              <a:t>Basically, we saw that there was a gap in functionality from an admin perspective, where we would like to build value adding functions to streamline the admins work better. But also make some of the functions that already exist a bit better. </a:t>
            </a:r>
          </a:p>
          <a:p>
            <a:r>
              <a:rPr lang="en-US" dirty="0"/>
              <a:t>By wrapping some useful REST API into </a:t>
            </a:r>
            <a:r>
              <a:rPr lang="en-US" dirty="0" err="1"/>
              <a:t>Powershell</a:t>
            </a:r>
            <a:r>
              <a:rPr lang="en-US" dirty="0"/>
              <a:t> we can make them work more streamlined.</a:t>
            </a:r>
          </a:p>
          <a:p>
            <a:r>
              <a:rPr lang="en-US" dirty="0"/>
              <a:t>Getting all of that insights and call to action quicker.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C9F6A5A-BAAD-45D9-A051-9B7B78B2BBCE}" type="slidenum">
              <a:rPr lang="sv-SE" smtClean="0"/>
              <a:t>17</a:t>
            </a:fld>
            <a:endParaRPr lang="sv-SE"/>
          </a:p>
        </p:txBody>
      </p:sp>
    </p:spTree>
    <p:extLst>
      <p:ext uri="{BB962C8B-B14F-4D97-AF65-F5344CB8AC3E}">
        <p14:creationId xmlns:p14="http://schemas.microsoft.com/office/powerpoint/2010/main" val="3182641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MS </a:t>
            </a:r>
            <a:r>
              <a:rPr lang="en-US" dirty="0" err="1"/>
              <a:t>powershell</a:t>
            </a:r>
            <a:r>
              <a:rPr lang="en-US" dirty="0"/>
              <a:t> module.</a:t>
            </a:r>
          </a:p>
          <a:p>
            <a:r>
              <a:rPr lang="en-US" dirty="0"/>
              <a:t>Talk through things</a:t>
            </a:r>
          </a:p>
          <a:p>
            <a:r>
              <a:rPr lang="en-US" dirty="0"/>
              <a:t>Explain what is still lacking.</a:t>
            </a:r>
          </a:p>
          <a:p>
            <a:endParaRPr lang="en-US" dirty="0"/>
          </a:p>
          <a:p>
            <a:r>
              <a:rPr lang="en-US" dirty="0"/>
              <a:t>Examples</a:t>
            </a:r>
          </a:p>
          <a:p>
            <a:r>
              <a:rPr lang="en-US" dirty="0"/>
              <a:t>We have different sections; Admin, Capacities, data and so on.</a:t>
            </a:r>
          </a:p>
          <a:p>
            <a:r>
              <a:rPr lang="en-US" dirty="0"/>
              <a:t>And in those we have some functions that are interesting. </a:t>
            </a:r>
          </a:p>
          <a:p>
            <a:r>
              <a:rPr lang="en-US" dirty="0"/>
              <a:t>For example Get Datasets, Get Report, Get Workspaces and such. </a:t>
            </a:r>
          </a:p>
          <a:p>
            <a:r>
              <a:rPr lang="en-US" dirty="0"/>
              <a:t>We can also get the Activity event which explains what kind of activities the users are up to.</a:t>
            </a:r>
          </a:p>
          <a:p>
            <a:r>
              <a:rPr lang="en-US" dirty="0"/>
              <a:t>We can see who can access a workspace, and remove or add new users.</a:t>
            </a:r>
          </a:p>
          <a:p>
            <a:endParaRPr lang="en-US" dirty="0"/>
          </a:p>
          <a:p>
            <a:r>
              <a:rPr lang="en-US" dirty="0"/>
              <a:t>No examples</a:t>
            </a:r>
          </a:p>
          <a:p>
            <a:endParaRPr lang="en-US" i="1" dirty="0"/>
          </a:p>
          <a:p>
            <a:r>
              <a:rPr lang="en-US" i="1" dirty="0"/>
              <a:t>We can not see any kind of lineage to those workspaces, what reports or datasets that are included in those.</a:t>
            </a:r>
          </a:p>
          <a:p>
            <a:r>
              <a:rPr lang="en-US" i="1" dirty="0"/>
              <a:t>We can not se users for Apps for instance.</a:t>
            </a:r>
          </a:p>
          <a:p>
            <a:endParaRPr lang="en-US" i="1" dirty="0"/>
          </a:p>
          <a:p>
            <a:endParaRPr lang="en-US" dirty="0"/>
          </a:p>
        </p:txBody>
      </p:sp>
      <p:sp>
        <p:nvSpPr>
          <p:cNvPr id="4" name="Slide Number Placeholder 3"/>
          <p:cNvSpPr>
            <a:spLocks noGrp="1"/>
          </p:cNvSpPr>
          <p:nvPr>
            <p:ph type="sldNum" sz="quarter" idx="5"/>
          </p:nvPr>
        </p:nvSpPr>
        <p:spPr/>
        <p:txBody>
          <a:bodyPr/>
          <a:lstStyle/>
          <a:p>
            <a:fld id="{6C9F6A5A-BAAD-45D9-A051-9B7B78B2BBCE}" type="slidenum">
              <a:rPr lang="sv-SE" smtClean="0"/>
              <a:t>18</a:t>
            </a:fld>
            <a:endParaRPr lang="sv-SE"/>
          </a:p>
        </p:txBody>
      </p:sp>
    </p:spTree>
    <p:extLst>
      <p:ext uri="{BB962C8B-B14F-4D97-AF65-F5344CB8AC3E}">
        <p14:creationId xmlns:p14="http://schemas.microsoft.com/office/powerpoint/2010/main" val="2072492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to demo the new module that we have built.</a:t>
            </a:r>
          </a:p>
          <a:p>
            <a:r>
              <a:rPr lang="en-US" dirty="0"/>
              <a:t>First of all, we tried to do examples so that if you use this you know more how to work with it.</a:t>
            </a:r>
          </a:p>
          <a:p>
            <a:r>
              <a:rPr lang="en-US" dirty="0"/>
              <a:t>Our is cleaner, easier to read</a:t>
            </a:r>
          </a:p>
          <a:p>
            <a:r>
              <a:rPr lang="en-US" dirty="0"/>
              <a:t>More helpful written </a:t>
            </a:r>
            <a:r>
              <a:rPr lang="en-US" dirty="0" err="1"/>
              <a:t>éxamples</a:t>
            </a:r>
            <a:endParaRPr lang="en-US" dirty="0"/>
          </a:p>
          <a:p>
            <a:r>
              <a:rPr lang="en-US" dirty="0"/>
              <a:t>Workspaces, extend with organization scope</a:t>
            </a:r>
          </a:p>
          <a:p>
            <a:r>
              <a:rPr lang="en-US" dirty="0"/>
              <a:t>A lot of info, hard to get an overview of things</a:t>
            </a:r>
          </a:p>
          <a:p>
            <a:r>
              <a:rPr lang="en-US" dirty="0"/>
              <a:t>Getting a couple of values, more compressed</a:t>
            </a:r>
          </a:p>
          <a:p>
            <a:endParaRPr lang="en-US" dirty="0"/>
          </a:p>
          <a:p>
            <a:r>
              <a:rPr lang="en-US" dirty="0"/>
              <a:t>What are the properties we should have, </a:t>
            </a:r>
            <a:r>
              <a:rPr lang="en-US" dirty="0" err="1"/>
              <a:t>cid</a:t>
            </a:r>
            <a:r>
              <a:rPr lang="en-US" dirty="0"/>
              <a:t>, dashboards, useful things. leaving out the unhelpful</a:t>
            </a:r>
          </a:p>
          <a:p>
            <a:r>
              <a:rPr lang="en-US" dirty="0"/>
              <a:t>If there is a property, I should be able to select it.</a:t>
            </a:r>
          </a:p>
          <a:p>
            <a:r>
              <a:rPr lang="en-US" dirty="0"/>
              <a:t>Workspaces doesn’t show report, something is wrong.</a:t>
            </a:r>
          </a:p>
          <a:p>
            <a:endParaRPr lang="en-US" dirty="0"/>
          </a:p>
          <a:p>
            <a:r>
              <a:rPr lang="en-US" dirty="0"/>
              <a:t>For each </a:t>
            </a:r>
            <a:r>
              <a:rPr lang="en-US" dirty="0" err="1"/>
              <a:t>ws</a:t>
            </a:r>
            <a:r>
              <a:rPr lang="en-US" dirty="0"/>
              <a:t> I can see for example every Admin- loop. Could export to csv. </a:t>
            </a:r>
          </a:p>
          <a:p>
            <a:r>
              <a:rPr lang="en-US" dirty="0"/>
              <a:t>All in the name of streamlining</a:t>
            </a:r>
          </a:p>
          <a:p>
            <a:endParaRPr lang="en-US" dirty="0"/>
          </a:p>
          <a:p>
            <a:r>
              <a:rPr lang="en-US" dirty="0"/>
              <a:t>You can run into issues with the activity event, it is very specific. Showing that.</a:t>
            </a:r>
          </a:p>
          <a:p>
            <a:r>
              <a:rPr lang="en-US" dirty="0" err="1"/>
              <a:t>Namechange</a:t>
            </a:r>
            <a:r>
              <a:rPr lang="en-US" dirty="0"/>
              <a:t> workspace</a:t>
            </a:r>
          </a:p>
          <a:p>
            <a:r>
              <a:rPr lang="en-US" dirty="0"/>
              <a:t>If I would like to go change every name of the reports in a workspace, to prefix with Dev/Test or something. Could </a:t>
            </a:r>
            <a:r>
              <a:rPr lang="en-US" dirty="0" err="1"/>
              <a:t>i</a:t>
            </a:r>
            <a:r>
              <a:rPr lang="en-US" dirty="0"/>
              <a:t> do that?</a:t>
            </a:r>
          </a:p>
          <a:p>
            <a:r>
              <a:rPr lang="en-US" dirty="0"/>
              <a:t>Orphaned </a:t>
            </a:r>
            <a:r>
              <a:rPr lang="en-US" dirty="0" err="1"/>
              <a:t>ws</a:t>
            </a:r>
            <a:r>
              <a:rPr lang="en-US" dirty="0"/>
              <a:t>, set an admin for them all</a:t>
            </a:r>
          </a:p>
          <a:p>
            <a:endParaRPr lang="en-US" dirty="0"/>
          </a:p>
          <a:p>
            <a:r>
              <a:rPr lang="en-US" dirty="0"/>
              <a:t>Change the capacity id for all workspaces</a:t>
            </a:r>
          </a:p>
          <a:p>
            <a:endParaRPr lang="en-US" dirty="0"/>
          </a:p>
          <a:p>
            <a:r>
              <a:rPr lang="en-US" dirty="0"/>
              <a:t>List all unactive users and revoke licenses</a:t>
            </a:r>
          </a:p>
          <a:p>
            <a:endParaRPr lang="en-US" dirty="0"/>
          </a:p>
          <a:p>
            <a:endParaRPr lang="en-US" dirty="0"/>
          </a:p>
          <a:p>
            <a:endParaRPr lang="en-US" dirty="0"/>
          </a:p>
          <a:p>
            <a:endParaRPr lang="en-US" dirty="0"/>
          </a:p>
          <a:p>
            <a:endParaRPr lang="en-US" dirty="0"/>
          </a:p>
          <a:p>
            <a:endParaRPr lang="en-US" dirty="0"/>
          </a:p>
          <a:p>
            <a:endParaRPr lang="en-US"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19</a:t>
            </a:fld>
            <a:endParaRPr lang="sv-SE"/>
          </a:p>
        </p:txBody>
      </p:sp>
    </p:spTree>
    <p:extLst>
      <p:ext uri="{BB962C8B-B14F-4D97-AF65-F5344CB8AC3E}">
        <p14:creationId xmlns:p14="http://schemas.microsoft.com/office/powerpoint/2010/main" val="74506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2</a:t>
            </a:fld>
            <a:endParaRPr lang="sv-SE"/>
          </a:p>
        </p:txBody>
      </p:sp>
    </p:spTree>
    <p:extLst>
      <p:ext uri="{BB962C8B-B14F-4D97-AF65-F5344CB8AC3E}">
        <p14:creationId xmlns:p14="http://schemas.microsoft.com/office/powerpoint/2010/main" val="4082012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earlier, we have tried adding value to already existing functions, to make them more accessible and readable.</a:t>
            </a:r>
          </a:p>
          <a:p>
            <a:r>
              <a:rPr lang="en-US" dirty="0"/>
              <a:t>As well as building out new functions where we could do things in a faster more automated fashion instead of doing a million clicks.</a:t>
            </a:r>
          </a:p>
          <a:p>
            <a:endParaRPr lang="en-US" dirty="0"/>
          </a:p>
          <a:p>
            <a:endParaRPr lang="en-US" dirty="0"/>
          </a:p>
          <a:p>
            <a:endParaRPr lang="en-US" dirty="0"/>
          </a:p>
          <a:p>
            <a:endParaRPr lang="en-US" dirty="0"/>
          </a:p>
          <a:p>
            <a:endParaRPr lang="en-US" dirty="0"/>
          </a:p>
          <a:p>
            <a:endParaRPr lang="en-US" dirty="0"/>
          </a:p>
          <a:p>
            <a:endParaRPr lang="en-US" dirty="0"/>
          </a:p>
          <a:p>
            <a:r>
              <a:rPr lang="en-US" i="1" dirty="0"/>
              <a:t>Actions you can take for clean-up in bulk</a:t>
            </a:r>
          </a:p>
          <a:p>
            <a:pPr lvl="1"/>
            <a:r>
              <a:rPr lang="en-US" i="1" dirty="0"/>
              <a:t>Remove unused reports</a:t>
            </a:r>
          </a:p>
          <a:p>
            <a:pPr lvl="1"/>
            <a:r>
              <a:rPr lang="en-US" i="1" dirty="0"/>
              <a:t>Remove unused (personal) workspaces </a:t>
            </a:r>
          </a:p>
          <a:p>
            <a:pPr lvl="1"/>
            <a:r>
              <a:rPr lang="en-US" i="1" dirty="0"/>
              <a:t>Remove unused data sources</a:t>
            </a:r>
          </a:p>
          <a:p>
            <a:pPr lvl="1"/>
            <a:r>
              <a:rPr lang="en-US" i="1" dirty="0"/>
              <a:t>Remove unused licenses</a:t>
            </a:r>
            <a:endParaRPr lang="sv-SE" i="1" dirty="0"/>
          </a:p>
          <a:p>
            <a:endParaRPr lang="en-US" dirty="0"/>
          </a:p>
        </p:txBody>
      </p:sp>
      <p:sp>
        <p:nvSpPr>
          <p:cNvPr id="4" name="Slide Number Placeholder 3"/>
          <p:cNvSpPr>
            <a:spLocks noGrp="1"/>
          </p:cNvSpPr>
          <p:nvPr>
            <p:ph type="sldNum" sz="quarter" idx="5"/>
          </p:nvPr>
        </p:nvSpPr>
        <p:spPr/>
        <p:txBody>
          <a:bodyPr/>
          <a:lstStyle/>
          <a:p>
            <a:fld id="{6C9F6A5A-BAAD-45D9-A051-9B7B78B2BBCE}" type="slidenum">
              <a:rPr lang="sv-SE" smtClean="0"/>
              <a:t>20</a:t>
            </a:fld>
            <a:endParaRPr lang="sv-SE"/>
          </a:p>
        </p:txBody>
      </p:sp>
    </p:spTree>
    <p:extLst>
      <p:ext uri="{BB962C8B-B14F-4D97-AF65-F5344CB8AC3E}">
        <p14:creationId xmlns:p14="http://schemas.microsoft.com/office/powerpoint/2010/main" val="2524408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earlier, we have tried adding value to already existing functions, to make them more accessible and readable.</a:t>
            </a:r>
          </a:p>
          <a:p>
            <a:r>
              <a:rPr lang="en-US" dirty="0"/>
              <a:t>As well as building out new functions where we could do things in a faster more automated fashion instead of doing a million clicks.</a:t>
            </a:r>
          </a:p>
          <a:p>
            <a:endParaRPr lang="en-US" dirty="0"/>
          </a:p>
          <a:p>
            <a:r>
              <a:rPr lang="en-US" dirty="0"/>
              <a:t>We are just in the beginning of creating possible functions that could be of great value for an admin.</a:t>
            </a:r>
          </a:p>
          <a:p>
            <a:r>
              <a:rPr lang="en-US" dirty="0"/>
              <a:t>If you have any whishes or request for additions, please let us know and we will try to build it.</a:t>
            </a:r>
          </a:p>
          <a:p>
            <a:endParaRPr lang="en-US" dirty="0"/>
          </a:p>
        </p:txBody>
      </p:sp>
      <p:sp>
        <p:nvSpPr>
          <p:cNvPr id="4" name="Slide Number Placeholder 3"/>
          <p:cNvSpPr>
            <a:spLocks noGrp="1"/>
          </p:cNvSpPr>
          <p:nvPr>
            <p:ph type="sldNum" sz="quarter" idx="5"/>
          </p:nvPr>
        </p:nvSpPr>
        <p:spPr/>
        <p:txBody>
          <a:bodyPr/>
          <a:lstStyle/>
          <a:p>
            <a:fld id="{6C9F6A5A-BAAD-45D9-A051-9B7B78B2BBCE}" type="slidenum">
              <a:rPr lang="sv-SE" smtClean="0"/>
              <a:t>21</a:t>
            </a:fld>
            <a:endParaRPr lang="sv-SE"/>
          </a:p>
        </p:txBody>
      </p:sp>
    </p:spTree>
    <p:extLst>
      <p:ext uri="{BB962C8B-B14F-4D97-AF65-F5344CB8AC3E}">
        <p14:creationId xmlns:p14="http://schemas.microsoft.com/office/powerpoint/2010/main" val="49425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here is on the Power BI side of the fence?</a:t>
            </a:r>
          </a:p>
          <a:p>
            <a:r>
              <a:rPr lang="en-US" dirty="0"/>
              <a:t>And who is on the </a:t>
            </a:r>
            <a:r>
              <a:rPr lang="en-US" dirty="0" err="1"/>
              <a:t>Powershell</a:t>
            </a:r>
            <a:r>
              <a:rPr lang="en-US" dirty="0"/>
              <a:t> side?</a:t>
            </a:r>
          </a:p>
          <a:p>
            <a:endParaRPr lang="en-US" dirty="0"/>
          </a:p>
          <a:p>
            <a:r>
              <a:rPr lang="en-US" dirty="0"/>
              <a:t>The beautiful marriage of PBI and </a:t>
            </a:r>
            <a:r>
              <a:rPr lang="en-US" dirty="0" err="1"/>
              <a:t>Powershell</a:t>
            </a:r>
            <a:r>
              <a:rPr lang="en-US" dirty="0"/>
              <a:t>. </a:t>
            </a:r>
          </a:p>
          <a:p>
            <a:r>
              <a:rPr lang="en-US" dirty="0"/>
              <a:t>Power BI is a great tool for reporting and insights. </a:t>
            </a:r>
            <a:r>
              <a:rPr lang="en-US" dirty="0" err="1"/>
              <a:t>Powershell</a:t>
            </a:r>
            <a:r>
              <a:rPr lang="en-US" dirty="0"/>
              <a:t> is great for automating things. </a:t>
            </a:r>
          </a:p>
          <a:p>
            <a:r>
              <a:rPr lang="en-US" dirty="0"/>
              <a:t>Combining them makes a pretty strong marriage. Especially from an admin point of view.</a:t>
            </a:r>
          </a:p>
          <a:p>
            <a:endParaRPr lang="en-US" dirty="0"/>
          </a:p>
          <a:p>
            <a:r>
              <a:rPr lang="en-US" i="1" dirty="0"/>
              <a:t>Much of the work for an Admin in Power BI can be very time-consuming. </a:t>
            </a:r>
          </a:p>
          <a:p>
            <a:r>
              <a:rPr lang="en-US" i="1" dirty="0"/>
              <a:t>MS have built reports for this purpose of getting overviews and they give some of the info that we would need. </a:t>
            </a:r>
          </a:p>
          <a:p>
            <a:r>
              <a:rPr lang="en-US" i="1" dirty="0"/>
              <a:t>But it’s just that you still need to execute on that info.</a:t>
            </a:r>
          </a:p>
          <a:p>
            <a:r>
              <a:rPr lang="en-US" i="1" dirty="0"/>
              <a:t>And MS has also built REST API and </a:t>
            </a:r>
            <a:r>
              <a:rPr lang="en-US" i="1" dirty="0" err="1"/>
              <a:t>Powershell</a:t>
            </a:r>
            <a:r>
              <a:rPr lang="en-US" i="1" dirty="0"/>
              <a:t> modules to help us with this. </a:t>
            </a:r>
          </a:p>
          <a:p>
            <a:r>
              <a:rPr lang="en-US" i="1" dirty="0"/>
              <a:t>But still it’s not really getting us all the way since it’s on item to item basis.</a:t>
            </a:r>
          </a:p>
          <a:p>
            <a:r>
              <a:rPr lang="en-US" i="1" dirty="0"/>
              <a:t>We wanted to have a way of combining insights and action to make it more streamlined when you need to do many things at once.</a:t>
            </a:r>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3</a:t>
            </a:fld>
            <a:endParaRPr lang="sv-SE"/>
          </a:p>
        </p:txBody>
      </p:sp>
    </p:spTree>
    <p:extLst>
      <p:ext uri="{BB962C8B-B14F-4D97-AF65-F5344CB8AC3E}">
        <p14:creationId xmlns:p14="http://schemas.microsoft.com/office/powerpoint/2010/main" val="70375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you’re working as a consultant, coming in to a new client and are expected to do a Power BI estate assessment.</a:t>
            </a:r>
          </a:p>
          <a:p>
            <a:r>
              <a:rPr lang="en-US" dirty="0"/>
              <a:t>First, you would like to have an *overview of what capacities we are dealing with, then how many workspaces are there, number of reports in them, </a:t>
            </a:r>
            <a:r>
              <a:rPr lang="en-US" dirty="0" err="1"/>
              <a:t>datasources</a:t>
            </a:r>
            <a:r>
              <a:rPr lang="en-US" dirty="0"/>
              <a:t>, users and so on.</a:t>
            </a:r>
          </a:p>
          <a:p>
            <a:r>
              <a:rPr lang="en-US" dirty="0"/>
              <a:t>When I have that first overview with counts on items and know how big of an environment I’m dealing with, I would probably move on to check if things are *set up as they should.</a:t>
            </a:r>
          </a:p>
          <a:p>
            <a:r>
              <a:rPr lang="en-US" dirty="0"/>
              <a:t>Do all the workspaces have an admin assigned to them, do the </a:t>
            </a:r>
            <a:r>
              <a:rPr lang="en-US" dirty="0" err="1"/>
              <a:t>datasources</a:t>
            </a:r>
            <a:r>
              <a:rPr lang="en-US" dirty="0"/>
              <a:t> have refresh schedules, do we have a licenses that aren’t being utilized and so forth.</a:t>
            </a:r>
          </a:p>
          <a:p>
            <a:r>
              <a:rPr lang="en-US" dirty="0"/>
              <a:t>How are the general adoption patterns looking.</a:t>
            </a:r>
          </a:p>
          <a:p>
            <a:r>
              <a:rPr lang="en-US" dirty="0"/>
              <a:t>When I know that I would move on to the *“get organized” stage and clean things up.</a:t>
            </a:r>
          </a:p>
          <a:p>
            <a:r>
              <a:rPr lang="en-US" dirty="0"/>
              <a:t>-For that to happen I would have to go through a whole lot of things one by one. </a:t>
            </a:r>
          </a:p>
          <a:p>
            <a:endParaRPr lang="en-US" dirty="0"/>
          </a:p>
          <a:p>
            <a:r>
              <a:rPr lang="en-US" dirty="0"/>
              <a:t>This is where we hope to add some value. </a:t>
            </a:r>
          </a:p>
          <a:p>
            <a:r>
              <a:rPr lang="en-US" dirty="0"/>
              <a:t>Not replacing other things already available but as a value-adding possibility where an Admin could do stuff faster.</a:t>
            </a:r>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4</a:t>
            </a:fld>
            <a:endParaRPr lang="sv-SE"/>
          </a:p>
        </p:txBody>
      </p:sp>
    </p:spTree>
    <p:extLst>
      <p:ext uri="{BB962C8B-B14F-4D97-AF65-F5344CB8AC3E}">
        <p14:creationId xmlns:p14="http://schemas.microsoft.com/office/powerpoint/2010/main" val="35826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a:t>
            </a:r>
          </a:p>
          <a:p>
            <a:r>
              <a:rPr lang="en-US" dirty="0"/>
              <a:t>The job description for an Power BI Admin has extended somewhat during the latest year or so. </a:t>
            </a:r>
          </a:p>
          <a:p>
            <a:r>
              <a:rPr lang="en-US" dirty="0"/>
              <a:t>There are a lot of things to do and keep track of.</a:t>
            </a:r>
          </a:p>
          <a:p>
            <a:endParaRPr lang="en-US" dirty="0"/>
          </a:p>
          <a:p>
            <a:r>
              <a:rPr lang="en-US" dirty="0"/>
              <a:t>And doing things one by one is very time consuming. </a:t>
            </a:r>
          </a:p>
          <a:p>
            <a:r>
              <a:rPr lang="en-US" dirty="0"/>
              <a:t>The way of getting around that is doing things in bulk.</a:t>
            </a:r>
          </a:p>
          <a:p>
            <a:r>
              <a:rPr lang="en-US" dirty="0"/>
              <a:t>Which will save time, energy and cost for everyone involved.,</a:t>
            </a:r>
          </a:p>
          <a:p>
            <a:r>
              <a:rPr lang="en-US" dirty="0"/>
              <a:t>And especially letting that index finger attached to the admin relax a bit,</a:t>
            </a:r>
          </a:p>
          <a:p>
            <a:r>
              <a:rPr lang="en-US" dirty="0"/>
              <a:t> who then doesn’t have to do a million clicks to perform even the smallest action.</a:t>
            </a:r>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5</a:t>
            </a:fld>
            <a:endParaRPr lang="sv-SE"/>
          </a:p>
        </p:txBody>
      </p:sp>
    </p:spTree>
    <p:extLst>
      <p:ext uri="{BB962C8B-B14F-4D97-AF65-F5344CB8AC3E}">
        <p14:creationId xmlns:p14="http://schemas.microsoft.com/office/powerpoint/2010/main" val="192441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do we begin. Well at the place where most Power BI admins feel at home. </a:t>
            </a:r>
          </a:p>
          <a:p>
            <a:r>
              <a:rPr lang="en-US" dirty="0"/>
              <a:t>We are going to take a look at the premade Power BI Admin report that Microsoft has assembled. </a:t>
            </a:r>
          </a:p>
          <a:p>
            <a:r>
              <a:rPr lang="en-US" dirty="0"/>
              <a:t>And I just want to mention, they have built one for us for easy use. Which is nice.</a:t>
            </a:r>
          </a:p>
          <a:p>
            <a:r>
              <a:rPr lang="en-US" dirty="0"/>
              <a:t>And we can always build our own admin reports the way we like them.</a:t>
            </a:r>
          </a:p>
          <a:p>
            <a:endParaRPr lang="en-US" dirty="0"/>
          </a:p>
          <a:p>
            <a:r>
              <a:rPr lang="en-US" dirty="0"/>
              <a:t>That requires work of course, which Admins doesn’t always have time for.</a:t>
            </a:r>
          </a:p>
          <a:p>
            <a:endParaRPr lang="en-US" dirty="0"/>
          </a:p>
          <a:p>
            <a:r>
              <a:rPr lang="en-US" dirty="0"/>
              <a:t>So for the sake of this session we are only looking at what we are dealt with as a prebuilt option.</a:t>
            </a:r>
          </a:p>
          <a:p>
            <a:endParaRPr lang="en-US"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6</a:t>
            </a:fld>
            <a:endParaRPr lang="sv-SE"/>
          </a:p>
        </p:txBody>
      </p:sp>
    </p:spTree>
    <p:extLst>
      <p:ext uri="{BB962C8B-B14F-4D97-AF65-F5344CB8AC3E}">
        <p14:creationId xmlns:p14="http://schemas.microsoft.com/office/powerpoint/2010/main" val="102357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Activity Overview, where we can see the </a:t>
            </a:r>
            <a:r>
              <a:rPr lang="en-US" b="1" dirty="0"/>
              <a:t>number of activities </a:t>
            </a:r>
            <a:r>
              <a:rPr lang="en-US" dirty="0"/>
              <a:t>and the </a:t>
            </a:r>
            <a:r>
              <a:rPr lang="en-US" b="1" dirty="0"/>
              <a:t>number of activity users</a:t>
            </a:r>
            <a:r>
              <a:rPr lang="en-US" dirty="0"/>
              <a:t>.</a:t>
            </a:r>
          </a:p>
          <a:p>
            <a:r>
              <a:rPr lang="en-US" dirty="0"/>
              <a:t>The only thing that really tells me is </a:t>
            </a:r>
            <a:r>
              <a:rPr lang="en-US" b="1" dirty="0"/>
              <a:t>A, If things are actually alive in this tenant</a:t>
            </a:r>
            <a:r>
              <a:rPr lang="en-US" dirty="0"/>
              <a:t>. And </a:t>
            </a:r>
            <a:r>
              <a:rPr lang="en-US" b="1" dirty="0"/>
              <a:t>B if there are more than one user doing it. </a:t>
            </a:r>
          </a:p>
          <a:p>
            <a:endParaRPr lang="en-US" dirty="0"/>
          </a:p>
          <a:p>
            <a:r>
              <a:rPr lang="en-US" dirty="0"/>
              <a:t>We can see the most used capacities. But remember, not all tenants have more than one capacity. Which can be a very boring visual in that case.</a:t>
            </a:r>
          </a:p>
          <a:p>
            <a:endParaRPr lang="en-US" dirty="0"/>
          </a:p>
          <a:p>
            <a:r>
              <a:rPr lang="en-US" dirty="0"/>
              <a:t>The most </a:t>
            </a:r>
            <a:r>
              <a:rPr lang="en-US" b="1" dirty="0"/>
              <a:t>active operations</a:t>
            </a:r>
            <a:r>
              <a:rPr lang="en-US" dirty="0"/>
              <a:t>, yeah that is starting to get interesting and of course </a:t>
            </a:r>
            <a:r>
              <a:rPr lang="en-US" b="1" dirty="0"/>
              <a:t>which users are most active</a:t>
            </a:r>
            <a:r>
              <a:rPr lang="en-US" dirty="0"/>
              <a:t>. </a:t>
            </a:r>
          </a:p>
          <a:p>
            <a:r>
              <a:rPr lang="en-US" dirty="0"/>
              <a:t>I would assume that amongst the users Home means people from our </a:t>
            </a:r>
            <a:r>
              <a:rPr lang="en-US" dirty="0" err="1"/>
              <a:t>Entra</a:t>
            </a:r>
            <a:r>
              <a:rPr lang="en-US" dirty="0"/>
              <a:t> ID. And NA are guest accounts.</a:t>
            </a:r>
          </a:p>
          <a:p>
            <a:r>
              <a:rPr lang="en-US" dirty="0"/>
              <a:t>Not explained here as far as I can see. </a:t>
            </a:r>
          </a:p>
          <a:p>
            <a:r>
              <a:rPr lang="en-US" dirty="0"/>
              <a:t>Moving on to the inventory page.</a:t>
            </a:r>
          </a:p>
          <a:p>
            <a:endParaRPr lang="sv-SE" dirty="0"/>
          </a:p>
          <a:p>
            <a:endParaRPr lang="sv-SE" dirty="0"/>
          </a:p>
          <a:p>
            <a:endParaRPr lang="sv-SE" dirty="0"/>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7</a:t>
            </a:fld>
            <a:endParaRPr lang="sv-SE"/>
          </a:p>
        </p:txBody>
      </p:sp>
    </p:spTree>
    <p:extLst>
      <p:ext uri="{BB962C8B-B14F-4D97-AF65-F5344CB8AC3E}">
        <p14:creationId xmlns:p14="http://schemas.microsoft.com/office/powerpoint/2010/main" val="216079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see some counts of items. </a:t>
            </a:r>
          </a:p>
          <a:p>
            <a:r>
              <a:rPr lang="en-US" dirty="0"/>
              <a:t>And by items that means Dashboard, Report, Datasets and Apps. </a:t>
            </a:r>
          </a:p>
          <a:p>
            <a:r>
              <a:rPr lang="en-US" dirty="0"/>
              <a:t>I can filter and see these items depending on the Workspace name.</a:t>
            </a:r>
          </a:p>
          <a:p>
            <a:endParaRPr lang="en-US" dirty="0"/>
          </a:p>
          <a:p>
            <a:r>
              <a:rPr lang="en-US" dirty="0"/>
              <a:t>This page purpose is to </a:t>
            </a:r>
            <a:r>
              <a:rPr lang="en-US" b="1" dirty="0"/>
              <a:t>get some insight into feature usage and adoption</a:t>
            </a:r>
            <a:r>
              <a:rPr lang="en-US" dirty="0"/>
              <a:t>. </a:t>
            </a:r>
          </a:p>
          <a:p>
            <a:r>
              <a:rPr lang="en-US" dirty="0"/>
              <a:t>Which can be concluded from the Activity status of items.</a:t>
            </a:r>
          </a:p>
          <a:p>
            <a:r>
              <a:rPr lang="en-US" dirty="0"/>
              <a:t>And yet I cannot see unused Workspaces. And what items belong to those unused workspaces.</a:t>
            </a:r>
          </a:p>
          <a:p>
            <a:endParaRPr lang="en-US" dirty="0"/>
          </a:p>
          <a:p>
            <a:r>
              <a:rPr lang="en-US" dirty="0"/>
              <a:t>In the filter for Activity Status, I can choose inactive Which I have done here. </a:t>
            </a:r>
          </a:p>
          <a:p>
            <a:r>
              <a:rPr lang="en-US" dirty="0"/>
              <a:t>But that is not really what I’m searching for. What does it mean that a workspace is 24,5% inactive? </a:t>
            </a:r>
          </a:p>
          <a:p>
            <a:r>
              <a:rPr lang="en-US" dirty="0"/>
              <a:t>Again not really that easy to interpret.</a:t>
            </a:r>
          </a:p>
          <a:p>
            <a:endParaRPr lang="en-US" dirty="0"/>
          </a:p>
          <a:p>
            <a:endParaRPr lang="en-US" dirty="0"/>
          </a:p>
        </p:txBody>
      </p:sp>
      <p:sp>
        <p:nvSpPr>
          <p:cNvPr id="4" name="Slide Number Placeholder 3"/>
          <p:cNvSpPr>
            <a:spLocks noGrp="1"/>
          </p:cNvSpPr>
          <p:nvPr>
            <p:ph type="sldNum" sz="quarter" idx="5"/>
          </p:nvPr>
        </p:nvSpPr>
        <p:spPr/>
        <p:txBody>
          <a:bodyPr/>
          <a:lstStyle/>
          <a:p>
            <a:fld id="{6C9F6A5A-BAAD-45D9-A051-9B7B78B2BBCE}" type="slidenum">
              <a:rPr lang="sv-SE" smtClean="0"/>
              <a:t>8</a:t>
            </a:fld>
            <a:endParaRPr lang="sv-SE"/>
          </a:p>
        </p:txBody>
      </p:sp>
    </p:spTree>
    <p:extLst>
      <p:ext uri="{BB962C8B-B14F-4D97-AF65-F5344CB8AC3E}">
        <p14:creationId xmlns:p14="http://schemas.microsoft.com/office/powerpoint/2010/main" val="193573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report is meant to be all about the insights. But no possible actions.</a:t>
            </a:r>
          </a:p>
          <a:p>
            <a:r>
              <a:rPr lang="en-US" dirty="0"/>
              <a:t>I do get some insights into </a:t>
            </a:r>
            <a:r>
              <a:rPr lang="en-US" b="1" dirty="0"/>
              <a:t>which items are mostly used. </a:t>
            </a:r>
          </a:p>
          <a:p>
            <a:r>
              <a:rPr lang="en-US" dirty="0"/>
              <a:t>The rest can be a bit</a:t>
            </a:r>
            <a:r>
              <a:rPr lang="en-US" b="1" dirty="0"/>
              <a:t> confusing </a:t>
            </a:r>
            <a:r>
              <a:rPr lang="en-US" dirty="0"/>
              <a:t>to be honest.</a:t>
            </a:r>
          </a:p>
          <a:p>
            <a:endParaRPr lang="en-US" dirty="0"/>
          </a:p>
          <a:p>
            <a:r>
              <a:rPr lang="en-US" dirty="0"/>
              <a:t>But again, as an Admin. That is nice info. </a:t>
            </a:r>
          </a:p>
          <a:p>
            <a:r>
              <a:rPr lang="en-US" dirty="0"/>
              <a:t>Not necessarily the kind of info that I as an Admin need to act upon. But nice to have.</a:t>
            </a:r>
          </a:p>
          <a:p>
            <a:r>
              <a:rPr lang="en-US" dirty="0"/>
              <a:t>Instead I would like to have something that would require some action from me, things like a list of unused workspaces, both ordinary and personal ones.</a:t>
            </a:r>
          </a:p>
          <a:p>
            <a:endParaRPr lang="en-US" dirty="0"/>
          </a:p>
          <a:p>
            <a:r>
              <a:rPr lang="en-US" dirty="0"/>
              <a:t>And I would like to know which workspaces are orphaned, that’s the ones that don’t have an Admin attached to them.</a:t>
            </a:r>
          </a:p>
          <a:p>
            <a:endParaRPr lang="en-US" dirty="0"/>
          </a:p>
          <a:p>
            <a:r>
              <a:rPr lang="en-US" dirty="0"/>
              <a:t>Maybe even a list of users that aren’t active at all, are they supposed to be active and I need to address that adoption issue or have they quit and I can revoke those licenses?</a:t>
            </a:r>
          </a:p>
          <a:p>
            <a:endParaRPr lang="sv-SE" dirty="0"/>
          </a:p>
        </p:txBody>
      </p:sp>
      <p:sp>
        <p:nvSpPr>
          <p:cNvPr id="4" name="Slide Number Placeholder 3"/>
          <p:cNvSpPr>
            <a:spLocks noGrp="1"/>
          </p:cNvSpPr>
          <p:nvPr>
            <p:ph type="sldNum" sz="quarter" idx="5"/>
          </p:nvPr>
        </p:nvSpPr>
        <p:spPr/>
        <p:txBody>
          <a:bodyPr/>
          <a:lstStyle/>
          <a:p>
            <a:fld id="{6C9F6A5A-BAAD-45D9-A051-9B7B78B2BBCE}" type="slidenum">
              <a:rPr lang="sv-SE" smtClean="0"/>
              <a:t>9</a:t>
            </a:fld>
            <a:endParaRPr lang="sv-SE"/>
          </a:p>
        </p:txBody>
      </p:sp>
    </p:spTree>
    <p:extLst>
      <p:ext uri="{BB962C8B-B14F-4D97-AF65-F5344CB8AC3E}">
        <p14:creationId xmlns:p14="http://schemas.microsoft.com/office/powerpoint/2010/main" val="86607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5/17/2024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12795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65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17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70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83867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24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38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71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94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05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5/17/2024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91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5/17/2024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22203354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6E395-47FE-5B9C-1415-74DBC22793E6}"/>
              </a:ext>
            </a:extLst>
          </p:cNvPr>
          <p:cNvSpPr>
            <a:spLocks noGrp="1"/>
          </p:cNvSpPr>
          <p:nvPr>
            <p:ph type="ctrTitle"/>
          </p:nvPr>
        </p:nvSpPr>
        <p:spPr>
          <a:xfrm>
            <a:off x="5562033" y="1247140"/>
            <a:ext cx="5657899" cy="3450844"/>
          </a:xfrm>
        </p:spPr>
        <p:txBody>
          <a:bodyPr>
            <a:normAutofit/>
          </a:bodyPr>
          <a:lstStyle/>
          <a:p>
            <a:r>
              <a:rPr lang="en-US"/>
              <a:t>Streamlining Power BI with PowerShell</a:t>
            </a:r>
            <a:endParaRPr lang="sv-SE" dirty="0"/>
          </a:p>
        </p:txBody>
      </p:sp>
      <p:pic>
        <p:nvPicPr>
          <p:cNvPr id="4" name="Picture 3">
            <a:extLst>
              <a:ext uri="{FF2B5EF4-FFF2-40B4-BE49-F238E27FC236}">
                <a16:creationId xmlns:a16="http://schemas.microsoft.com/office/drawing/2014/main" id="{EBE83693-0454-D54D-3D65-873EB5A3A1C4}"/>
              </a:ext>
            </a:extLst>
          </p:cNvPr>
          <p:cNvPicPr>
            <a:picLocks noChangeAspect="1"/>
          </p:cNvPicPr>
          <p:nvPr/>
        </p:nvPicPr>
        <p:blipFill rotWithShape="1">
          <a:blip r:embed="rId3"/>
          <a:srcRect l="32593" r="17721" b="-1"/>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16292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2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3" name="Rectangle 2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1C67942-533D-5A7F-67BF-29368E74FD04}"/>
              </a:ext>
            </a:extLst>
          </p:cNvPr>
          <p:cNvSpPr>
            <a:spLocks noGrp="1"/>
          </p:cNvSpPr>
          <p:nvPr>
            <p:ph type="title"/>
          </p:nvPr>
        </p:nvSpPr>
        <p:spPr>
          <a:xfrm>
            <a:off x="3221039" y="1247775"/>
            <a:ext cx="3856418" cy="3449638"/>
          </a:xfrm>
        </p:spPr>
        <p:txBody>
          <a:bodyPr vert="horz" lIns="91440" tIns="45720" rIns="91440" bIns="45720" rtlCol="0" anchor="t">
            <a:normAutofit/>
          </a:bodyPr>
          <a:lstStyle/>
          <a:p>
            <a:r>
              <a:rPr lang="en-US" sz="6000"/>
              <a:t>Admin portal</a:t>
            </a:r>
          </a:p>
        </p:txBody>
      </p:sp>
      <p:pic>
        <p:nvPicPr>
          <p:cNvPr id="16" name="Graphic 15" descr="Admin">
            <a:extLst>
              <a:ext uri="{FF2B5EF4-FFF2-40B4-BE49-F238E27FC236}">
                <a16:creationId xmlns:a16="http://schemas.microsoft.com/office/drawing/2014/main" id="{A7C0FF9F-20F5-A6B3-2831-8D1B2D2088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7" y="1704805"/>
            <a:ext cx="3895343" cy="3895343"/>
          </a:xfrm>
          <a:prstGeom prst="rect">
            <a:avLst/>
          </a:prstGeom>
        </p:spPr>
      </p:pic>
    </p:spTree>
    <p:extLst>
      <p:ext uri="{BB962C8B-B14F-4D97-AF65-F5344CB8AC3E}">
        <p14:creationId xmlns:p14="http://schemas.microsoft.com/office/powerpoint/2010/main" val="41465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4BF2DE-F13C-8DA0-0B70-A7B39CFFEF61}"/>
              </a:ext>
            </a:extLst>
          </p:cNvPr>
          <p:cNvPicPr>
            <a:picLocks noGrp="1" noChangeAspect="1"/>
          </p:cNvPicPr>
          <p:nvPr>
            <p:ph idx="1"/>
          </p:nvPr>
        </p:nvPicPr>
        <p:blipFill>
          <a:blip r:embed="rId3"/>
          <a:stretch>
            <a:fillRect/>
          </a:stretch>
        </p:blipFill>
        <p:spPr>
          <a:xfrm>
            <a:off x="1273250" y="569448"/>
            <a:ext cx="10189725" cy="4881876"/>
          </a:xfrm>
        </p:spPr>
      </p:pic>
    </p:spTree>
    <p:extLst>
      <p:ext uri="{BB962C8B-B14F-4D97-AF65-F5344CB8AC3E}">
        <p14:creationId xmlns:p14="http://schemas.microsoft.com/office/powerpoint/2010/main" val="372219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67942-533D-5A7F-67BF-29368E74FD04}"/>
              </a:ext>
            </a:extLst>
          </p:cNvPr>
          <p:cNvSpPr>
            <a:spLocks noGrp="1"/>
          </p:cNvSpPr>
          <p:nvPr>
            <p:ph type="title"/>
          </p:nvPr>
        </p:nvSpPr>
        <p:spPr>
          <a:xfrm>
            <a:off x="1587710" y="455362"/>
            <a:ext cx="9486690" cy="1550419"/>
          </a:xfrm>
        </p:spPr>
        <p:txBody>
          <a:bodyPr>
            <a:normAutofit/>
          </a:bodyPr>
          <a:lstStyle/>
          <a:p>
            <a:r>
              <a:rPr lang="en-US" dirty="0"/>
              <a:t>Admin portal</a:t>
            </a:r>
            <a:endParaRPr lang="sv-SE" dirty="0"/>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AC72FD-4B7B-22C4-7CC2-D5F72E5731E8}"/>
              </a:ext>
            </a:extLst>
          </p:cNvPr>
          <p:cNvSpPr>
            <a:spLocks noGrp="1"/>
          </p:cNvSpPr>
          <p:nvPr>
            <p:ph idx="1"/>
          </p:nvPr>
        </p:nvSpPr>
        <p:spPr>
          <a:xfrm>
            <a:off x="3331028" y="2160016"/>
            <a:ext cx="7743371" cy="3926152"/>
          </a:xfrm>
        </p:spPr>
        <p:txBody>
          <a:bodyPr>
            <a:normAutofit/>
          </a:bodyPr>
          <a:lstStyle/>
          <a:p>
            <a:pPr marL="0" indent="0">
              <a:buNone/>
            </a:pPr>
            <a:endParaRPr lang="en-US" dirty="0"/>
          </a:p>
          <a:p>
            <a:pPr marL="0" indent="0">
              <a:buNone/>
            </a:pPr>
            <a:r>
              <a:rPr lang="en-US" sz="4400" dirty="0"/>
              <a:t>Insights and action </a:t>
            </a:r>
          </a:p>
          <a:p>
            <a:pPr marL="0" indent="0">
              <a:buNone/>
            </a:pPr>
            <a:r>
              <a:rPr lang="en-US" sz="4400" dirty="0"/>
              <a:t>		– one item at a time</a:t>
            </a:r>
            <a:endParaRPr lang="sv-SE" sz="4400" dirty="0"/>
          </a:p>
        </p:txBody>
      </p:sp>
    </p:spTree>
    <p:extLst>
      <p:ext uri="{BB962C8B-B14F-4D97-AF65-F5344CB8AC3E}">
        <p14:creationId xmlns:p14="http://schemas.microsoft.com/office/powerpoint/2010/main" val="121271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6" name="Rectangle 1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phere of mesh and nodes">
            <a:extLst>
              <a:ext uri="{FF2B5EF4-FFF2-40B4-BE49-F238E27FC236}">
                <a16:creationId xmlns:a16="http://schemas.microsoft.com/office/drawing/2014/main" id="{008ED0EA-DFEC-683E-FAE6-ACCADB8966EC}"/>
              </a:ext>
            </a:extLst>
          </p:cNvPr>
          <p:cNvPicPr>
            <a:picLocks noChangeAspect="1"/>
          </p:cNvPicPr>
          <p:nvPr/>
        </p:nvPicPr>
        <p:blipFill rotWithShape="1">
          <a:blip r:embed="rId3"/>
          <a:srcRect t="2677" b="22323"/>
          <a:stretch/>
        </p:blipFill>
        <p:spPr>
          <a:xfrm>
            <a:off x="20" y="10"/>
            <a:ext cx="12191980" cy="6857990"/>
          </a:xfrm>
          <a:prstGeom prst="rect">
            <a:avLst/>
          </a:prstGeom>
        </p:spPr>
      </p:pic>
      <p:sp>
        <p:nvSpPr>
          <p:cNvPr id="18"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80E7D317-78C7-9C36-DDEE-F407C1EF6B26}"/>
              </a:ext>
            </a:extLst>
          </p:cNvPr>
          <p:cNvSpPr>
            <a:spLocks noGrp="1"/>
          </p:cNvSpPr>
          <p:nvPr>
            <p:ph type="title"/>
          </p:nvPr>
        </p:nvSpPr>
        <p:spPr>
          <a:xfrm>
            <a:off x="566928" y="757451"/>
            <a:ext cx="9626949" cy="1134452"/>
          </a:xfrm>
        </p:spPr>
        <p:txBody>
          <a:bodyPr vert="horz" lIns="91440" tIns="45720" rIns="91440" bIns="45720" rtlCol="0" anchor="ctr">
            <a:normAutofit/>
          </a:bodyPr>
          <a:lstStyle/>
          <a:p>
            <a:r>
              <a:rPr lang="en-US" sz="6000"/>
              <a:t>Power BI REST API  </a:t>
            </a:r>
          </a:p>
        </p:txBody>
      </p:sp>
      <p:sp>
        <p:nvSpPr>
          <p:cNvPr id="20" name="Rectangle 19">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87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D317-78C7-9C36-DDEE-F407C1EF6B26}"/>
              </a:ext>
            </a:extLst>
          </p:cNvPr>
          <p:cNvSpPr>
            <a:spLocks noGrp="1"/>
          </p:cNvSpPr>
          <p:nvPr>
            <p:ph type="title"/>
          </p:nvPr>
        </p:nvSpPr>
        <p:spPr/>
        <p:txBody>
          <a:bodyPr/>
          <a:lstStyle/>
          <a:p>
            <a:r>
              <a:rPr lang="en-US" dirty="0"/>
              <a:t>Power BI REST API </a:t>
            </a:r>
            <a:endParaRPr lang="sv-SE" sz="2000" dirty="0"/>
          </a:p>
        </p:txBody>
      </p:sp>
      <p:sp>
        <p:nvSpPr>
          <p:cNvPr id="3" name="Content Placeholder 2">
            <a:extLst>
              <a:ext uri="{FF2B5EF4-FFF2-40B4-BE49-F238E27FC236}">
                <a16:creationId xmlns:a16="http://schemas.microsoft.com/office/drawing/2014/main" id="{E462C077-52BB-18B9-9600-8E6F6CA365C1}"/>
              </a:ext>
            </a:extLst>
          </p:cNvPr>
          <p:cNvSpPr>
            <a:spLocks noGrp="1"/>
          </p:cNvSpPr>
          <p:nvPr>
            <p:ph idx="1"/>
          </p:nvPr>
        </p:nvSpPr>
        <p:spPr>
          <a:xfrm>
            <a:off x="1494845" y="1550504"/>
            <a:ext cx="9579555" cy="4535664"/>
          </a:xfrm>
        </p:spPr>
        <p:txBody>
          <a:bodyPr>
            <a:normAutofit/>
          </a:bodyPr>
          <a:lstStyle/>
          <a:p>
            <a:r>
              <a:rPr lang="en-US" dirty="0" err="1"/>
              <a:t>GetGroupAsAdmin</a:t>
            </a:r>
            <a:endParaRPr lang="en-US" dirty="0"/>
          </a:p>
          <a:p>
            <a:r>
              <a:rPr lang="en-US" dirty="0" err="1"/>
              <a:t>GetGrousUsersAsAdmin</a:t>
            </a:r>
            <a:endParaRPr lang="en-US" dirty="0"/>
          </a:p>
          <a:p>
            <a:r>
              <a:rPr lang="en-US" dirty="0" err="1"/>
              <a:t>GetAppsAsAdmin</a:t>
            </a:r>
            <a:endParaRPr lang="en-US" dirty="0"/>
          </a:p>
          <a:p>
            <a:r>
              <a:rPr lang="en-US" dirty="0" err="1"/>
              <a:t>GetAppUsersAsAdmin</a:t>
            </a:r>
            <a:endParaRPr lang="en-US" dirty="0"/>
          </a:p>
          <a:p>
            <a:r>
              <a:rPr lang="en-US" dirty="0" err="1"/>
              <a:t>GetReportsAsAdmin</a:t>
            </a:r>
            <a:endParaRPr lang="en-US" dirty="0"/>
          </a:p>
          <a:p>
            <a:r>
              <a:rPr lang="en-US" dirty="0" err="1"/>
              <a:t>GetReportUsersAsAdmin</a:t>
            </a:r>
            <a:endParaRPr lang="en-US" dirty="0"/>
          </a:p>
          <a:p>
            <a:r>
              <a:rPr lang="en-US" dirty="0" err="1"/>
              <a:t>GetActivityEvents</a:t>
            </a:r>
            <a:endParaRPr lang="en-US" dirty="0"/>
          </a:p>
          <a:p>
            <a:r>
              <a:rPr lang="en-US" dirty="0" err="1"/>
              <a:t>AssignWorkspacesToCapacity</a:t>
            </a:r>
            <a:endParaRPr lang="sv-SE" dirty="0"/>
          </a:p>
        </p:txBody>
      </p:sp>
    </p:spTree>
    <p:extLst>
      <p:ext uri="{BB962C8B-B14F-4D97-AF65-F5344CB8AC3E}">
        <p14:creationId xmlns:p14="http://schemas.microsoft.com/office/powerpoint/2010/main" val="94749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D317-78C7-9C36-DDEE-F407C1EF6B26}"/>
              </a:ext>
            </a:extLst>
          </p:cNvPr>
          <p:cNvSpPr>
            <a:spLocks noGrp="1"/>
          </p:cNvSpPr>
          <p:nvPr>
            <p:ph type="title"/>
          </p:nvPr>
        </p:nvSpPr>
        <p:spPr/>
        <p:txBody>
          <a:bodyPr/>
          <a:lstStyle/>
          <a:p>
            <a:r>
              <a:rPr lang="en-US" dirty="0"/>
              <a:t>Power BI REST API  </a:t>
            </a:r>
            <a:endParaRPr lang="sv-SE" sz="2000" dirty="0"/>
          </a:p>
        </p:txBody>
      </p:sp>
      <p:sp>
        <p:nvSpPr>
          <p:cNvPr id="3" name="Content Placeholder 2">
            <a:extLst>
              <a:ext uri="{FF2B5EF4-FFF2-40B4-BE49-F238E27FC236}">
                <a16:creationId xmlns:a16="http://schemas.microsoft.com/office/drawing/2014/main" id="{E462C077-52BB-18B9-9600-8E6F6CA365C1}"/>
              </a:ext>
            </a:extLst>
          </p:cNvPr>
          <p:cNvSpPr>
            <a:spLocks noGrp="1"/>
          </p:cNvSpPr>
          <p:nvPr>
            <p:ph idx="1"/>
          </p:nvPr>
        </p:nvSpPr>
        <p:spPr>
          <a:xfrm>
            <a:off x="1541277" y="2966909"/>
            <a:ext cx="9579555" cy="924182"/>
          </a:xfrm>
        </p:spPr>
        <p:txBody>
          <a:bodyPr>
            <a:normAutofit/>
          </a:bodyPr>
          <a:lstStyle/>
          <a:p>
            <a:pPr marL="0" indent="0">
              <a:buNone/>
            </a:pPr>
            <a:r>
              <a:rPr lang="en-US" sz="4400" dirty="0"/>
              <a:t>Action and Insight</a:t>
            </a:r>
            <a:endParaRPr lang="sv-SE" sz="4400" dirty="0"/>
          </a:p>
        </p:txBody>
      </p:sp>
      <p:sp>
        <p:nvSpPr>
          <p:cNvPr id="4" name="TextBox 3">
            <a:extLst>
              <a:ext uri="{FF2B5EF4-FFF2-40B4-BE49-F238E27FC236}">
                <a16:creationId xmlns:a16="http://schemas.microsoft.com/office/drawing/2014/main" id="{691344D1-BE64-BDC8-E2FB-D74CECF1DE4B}"/>
              </a:ext>
            </a:extLst>
          </p:cNvPr>
          <p:cNvSpPr txBox="1"/>
          <p:nvPr/>
        </p:nvSpPr>
        <p:spPr>
          <a:xfrm>
            <a:off x="3403601" y="3998594"/>
            <a:ext cx="7380514" cy="769441"/>
          </a:xfrm>
          <a:prstGeom prst="rect">
            <a:avLst/>
          </a:prstGeom>
          <a:noFill/>
        </p:spPr>
        <p:txBody>
          <a:bodyPr wrap="square" rtlCol="0">
            <a:spAutoFit/>
          </a:bodyPr>
          <a:lstStyle/>
          <a:p>
            <a:r>
              <a:rPr lang="en-US" sz="4400" dirty="0"/>
              <a:t>– item-to-item base</a:t>
            </a:r>
            <a:endParaRPr lang="sv-SE" sz="4400" dirty="0"/>
          </a:p>
        </p:txBody>
      </p:sp>
    </p:spTree>
    <p:extLst>
      <p:ext uri="{BB962C8B-B14F-4D97-AF65-F5344CB8AC3E}">
        <p14:creationId xmlns:p14="http://schemas.microsoft.com/office/powerpoint/2010/main" val="103829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BB3BB-8243-AADC-7949-CAE8DA494E83}"/>
              </a:ext>
            </a:extLst>
          </p:cNvPr>
          <p:cNvSpPr>
            <a:spLocks noGrp="1"/>
          </p:cNvSpPr>
          <p:nvPr>
            <p:ph type="title"/>
          </p:nvPr>
        </p:nvSpPr>
        <p:spPr>
          <a:xfrm>
            <a:off x="1587710" y="455362"/>
            <a:ext cx="9486690" cy="1550419"/>
          </a:xfrm>
        </p:spPr>
        <p:txBody>
          <a:bodyPr>
            <a:normAutofit/>
          </a:bodyPr>
          <a:lstStyle/>
          <a:p>
            <a:r>
              <a:rPr lang="en-US" dirty="0"/>
              <a:t>Why are they talking about this?</a:t>
            </a:r>
            <a:endParaRPr lang="sv-SE" dirty="0"/>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A8827A-7B4C-2C8F-9AB7-70B7F54824D1}"/>
              </a:ext>
            </a:extLst>
          </p:cNvPr>
          <p:cNvSpPr>
            <a:spLocks noGrp="1"/>
          </p:cNvSpPr>
          <p:nvPr>
            <p:ph idx="1"/>
          </p:nvPr>
        </p:nvSpPr>
        <p:spPr>
          <a:xfrm>
            <a:off x="1587710" y="2160015"/>
            <a:ext cx="9486690" cy="4482249"/>
          </a:xfrm>
        </p:spPr>
        <p:txBody>
          <a:bodyPr>
            <a:normAutofit fontScale="92500" lnSpcReduction="20000"/>
          </a:bodyPr>
          <a:lstStyle/>
          <a:p>
            <a:pPr>
              <a:lnSpc>
                <a:spcPct val="270000"/>
              </a:lnSpc>
            </a:pPr>
            <a:r>
              <a:rPr lang="en-US" dirty="0"/>
              <a:t>Save time</a:t>
            </a:r>
          </a:p>
          <a:p>
            <a:pPr>
              <a:lnSpc>
                <a:spcPct val="270000"/>
              </a:lnSpc>
            </a:pPr>
            <a:r>
              <a:rPr lang="en-US" dirty="0"/>
              <a:t>Save energy</a:t>
            </a:r>
          </a:p>
          <a:p>
            <a:pPr>
              <a:lnSpc>
                <a:spcPct val="270000"/>
              </a:lnSpc>
            </a:pPr>
            <a:r>
              <a:rPr lang="en-US" dirty="0"/>
              <a:t>Save cost</a:t>
            </a:r>
          </a:p>
          <a:p>
            <a:pPr marL="0" indent="0">
              <a:buNone/>
            </a:pPr>
            <a:endParaRPr lang="en-US" dirty="0"/>
          </a:p>
          <a:p>
            <a:pPr marL="0" indent="0">
              <a:buNone/>
            </a:pPr>
            <a:endParaRPr lang="en-US" dirty="0"/>
          </a:p>
          <a:p>
            <a:pPr marL="0" indent="0">
              <a:buNone/>
            </a:pPr>
            <a:endParaRPr lang="en-US" dirty="0"/>
          </a:p>
          <a:p>
            <a:pPr marL="0" indent="0" algn="ctr">
              <a:buNone/>
            </a:pPr>
            <a:r>
              <a:rPr lang="en-US" b="1" dirty="0"/>
              <a:t>Streamline and automating are key to effective work</a:t>
            </a:r>
            <a:endParaRPr lang="sv-SE" b="1" dirty="0"/>
          </a:p>
        </p:txBody>
      </p:sp>
      <p:pic>
        <p:nvPicPr>
          <p:cNvPr id="5" name="Graphic 4" descr="Stopwatch 33% with solid fill">
            <a:extLst>
              <a:ext uri="{FF2B5EF4-FFF2-40B4-BE49-F238E27FC236}">
                <a16:creationId xmlns:a16="http://schemas.microsoft.com/office/drawing/2014/main" id="{AFCC2F94-2457-C85E-9E24-178F51739A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175" y="2160015"/>
            <a:ext cx="745368" cy="745368"/>
          </a:xfrm>
          <a:prstGeom prst="rect">
            <a:avLst/>
          </a:prstGeom>
        </p:spPr>
      </p:pic>
      <p:pic>
        <p:nvPicPr>
          <p:cNvPr id="7" name="Graphic 6" descr="Empty battery with solid fill">
            <a:extLst>
              <a:ext uri="{FF2B5EF4-FFF2-40B4-BE49-F238E27FC236}">
                <a16:creationId xmlns:a16="http://schemas.microsoft.com/office/drawing/2014/main" id="{399F0DA7-D1AD-8978-FA90-B18690EE83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2175" y="3060607"/>
            <a:ext cx="914400" cy="914400"/>
          </a:xfrm>
          <a:prstGeom prst="rect">
            <a:avLst/>
          </a:prstGeom>
        </p:spPr>
      </p:pic>
      <p:pic>
        <p:nvPicPr>
          <p:cNvPr id="11" name="Graphic 10" descr="Money with solid fill">
            <a:extLst>
              <a:ext uri="{FF2B5EF4-FFF2-40B4-BE49-F238E27FC236}">
                <a16:creationId xmlns:a16="http://schemas.microsoft.com/office/drawing/2014/main" id="{930BC9E5-8B87-1744-C5E0-7DECEE1D68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32175" y="3891537"/>
            <a:ext cx="914400" cy="914400"/>
          </a:xfrm>
          <a:prstGeom prst="rect">
            <a:avLst/>
          </a:prstGeom>
        </p:spPr>
      </p:pic>
    </p:spTree>
    <p:extLst>
      <p:ext uri="{BB962C8B-B14F-4D97-AF65-F5344CB8AC3E}">
        <p14:creationId xmlns:p14="http://schemas.microsoft.com/office/powerpoint/2010/main" val="49413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F0CB-706E-7280-7BC4-137A0FE4C0DF}"/>
              </a:ext>
            </a:extLst>
          </p:cNvPr>
          <p:cNvSpPr>
            <a:spLocks noGrp="1"/>
          </p:cNvSpPr>
          <p:nvPr>
            <p:ph type="title"/>
          </p:nvPr>
        </p:nvSpPr>
        <p:spPr/>
        <p:txBody>
          <a:bodyPr/>
          <a:lstStyle/>
          <a:p>
            <a:r>
              <a:rPr lang="en-US" dirty="0"/>
              <a:t>Why </a:t>
            </a:r>
            <a:r>
              <a:rPr lang="en-US" dirty="0" err="1"/>
              <a:t>Powershell</a:t>
            </a:r>
            <a:r>
              <a:rPr lang="en-US" dirty="0"/>
              <a:t>?</a:t>
            </a:r>
            <a:endParaRPr lang="sv-SE" dirty="0"/>
          </a:p>
        </p:txBody>
      </p:sp>
      <p:graphicFrame>
        <p:nvGraphicFramePr>
          <p:cNvPr id="5" name="Content Placeholder 2">
            <a:extLst>
              <a:ext uri="{FF2B5EF4-FFF2-40B4-BE49-F238E27FC236}">
                <a16:creationId xmlns:a16="http://schemas.microsoft.com/office/drawing/2014/main" id="{F0585FFE-C202-97CB-0507-B514640F56A0}"/>
              </a:ext>
            </a:extLst>
          </p:cNvPr>
          <p:cNvGraphicFramePr>
            <a:graphicFrameLocks noGrp="1"/>
          </p:cNvGraphicFramePr>
          <p:nvPr>
            <p:ph idx="1"/>
            <p:extLst>
              <p:ext uri="{D42A27DB-BD31-4B8C-83A1-F6EECF244321}">
                <p14:modId xmlns:p14="http://schemas.microsoft.com/office/powerpoint/2010/main" val="1366835985"/>
              </p:ext>
            </p:extLst>
          </p:nvPr>
        </p:nvGraphicFramePr>
        <p:xfrm>
          <a:off x="1587710" y="2160016"/>
          <a:ext cx="9486690" cy="3926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384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4BA750-4107-0921-9B6B-151A31B9B527}"/>
              </a:ext>
            </a:extLst>
          </p:cNvPr>
          <p:cNvPicPr>
            <a:picLocks noGrp="1" noChangeAspect="1"/>
          </p:cNvPicPr>
          <p:nvPr>
            <p:ph idx="1"/>
          </p:nvPr>
        </p:nvPicPr>
        <p:blipFill>
          <a:blip r:embed="rId3"/>
          <a:stretch>
            <a:fillRect/>
          </a:stretch>
        </p:blipFill>
        <p:spPr>
          <a:xfrm>
            <a:off x="1513631" y="556592"/>
            <a:ext cx="9008922" cy="5052805"/>
          </a:xfrm>
        </p:spPr>
      </p:pic>
    </p:spTree>
    <p:extLst>
      <p:ext uri="{BB962C8B-B14F-4D97-AF65-F5344CB8AC3E}">
        <p14:creationId xmlns:p14="http://schemas.microsoft.com/office/powerpoint/2010/main" val="301764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2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3" name="Rectangle 2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121859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Close-up of a calculator keypad">
            <a:extLst>
              <a:ext uri="{FF2B5EF4-FFF2-40B4-BE49-F238E27FC236}">
                <a16:creationId xmlns:a16="http://schemas.microsoft.com/office/drawing/2014/main" id="{51BFD6BE-6488-79A2-7D53-75A1316940E1}"/>
              </a:ext>
            </a:extLst>
          </p:cNvPr>
          <p:cNvPicPr>
            <a:picLocks noChangeAspect="1"/>
          </p:cNvPicPr>
          <p:nvPr/>
        </p:nvPicPr>
        <p:blipFill rotWithShape="1">
          <a:blip r:embed="rId3"/>
          <a:srcRect b="15094"/>
          <a:stretch/>
        </p:blipFill>
        <p:spPr>
          <a:xfrm>
            <a:off x="6115" y="10"/>
            <a:ext cx="12191980" cy="6857990"/>
          </a:xfrm>
          <a:prstGeom prst="rect">
            <a:avLst/>
          </a:prstGeom>
        </p:spPr>
      </p:pic>
      <p:sp>
        <p:nvSpPr>
          <p:cNvPr id="25"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02096"/>
            <a:ext cx="9421303" cy="2755904"/>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75DCE96-A6C1-D073-B547-820495488644}"/>
              </a:ext>
            </a:extLst>
          </p:cNvPr>
          <p:cNvSpPr>
            <a:spLocks noGrp="1"/>
          </p:cNvSpPr>
          <p:nvPr>
            <p:ph type="title"/>
          </p:nvPr>
        </p:nvSpPr>
        <p:spPr>
          <a:xfrm>
            <a:off x="132589" y="4642192"/>
            <a:ext cx="9728694" cy="1015663"/>
          </a:xfrm>
        </p:spPr>
        <p:txBody>
          <a:bodyPr vert="horz" lIns="91440" tIns="45720" rIns="91440" bIns="45720" rtlCol="0" anchor="b">
            <a:normAutofit/>
          </a:bodyPr>
          <a:lstStyle/>
          <a:p>
            <a:r>
              <a:rPr lang="en-US" sz="5400" dirty="0" err="1"/>
              <a:t>PSPowerBITools</a:t>
            </a:r>
            <a:r>
              <a:rPr lang="en-US" sz="5400" dirty="0"/>
              <a:t> Module</a:t>
            </a:r>
          </a:p>
        </p:txBody>
      </p:sp>
      <p:sp>
        <p:nvSpPr>
          <p:cNvPr id="26" name="Rectangle 2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2181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9D27-2821-2CAB-10C0-95E049C0D806}"/>
              </a:ext>
            </a:extLst>
          </p:cNvPr>
          <p:cNvSpPr>
            <a:spLocks noGrp="1"/>
          </p:cNvSpPr>
          <p:nvPr>
            <p:ph type="title"/>
          </p:nvPr>
        </p:nvSpPr>
        <p:spPr/>
        <p:txBody>
          <a:bodyPr/>
          <a:lstStyle/>
          <a:p>
            <a:r>
              <a:rPr lang="en-US" dirty="0"/>
              <a:t>Who are these people?</a:t>
            </a:r>
            <a:endParaRPr lang="sv-SE" dirty="0"/>
          </a:p>
        </p:txBody>
      </p:sp>
      <p:pic>
        <p:nvPicPr>
          <p:cNvPr id="1026" name="Picture 2">
            <a:extLst>
              <a:ext uri="{FF2B5EF4-FFF2-40B4-BE49-F238E27FC236}">
                <a16:creationId xmlns:a16="http://schemas.microsoft.com/office/drawing/2014/main" id="{D9F46B3E-15BC-DBDA-AFD3-C6C66FFD0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517" y="252439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0F1C0FA-1BE2-2C40-CE89-7F575C9D81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52439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38A648D-8FFA-5371-4712-BC4C9FCE2077}"/>
              </a:ext>
            </a:extLst>
          </p:cNvPr>
          <p:cNvSpPr>
            <a:spLocks noGrp="1"/>
          </p:cNvSpPr>
          <p:nvPr>
            <p:ph idx="1"/>
          </p:nvPr>
        </p:nvSpPr>
        <p:spPr>
          <a:xfrm>
            <a:off x="8582296" y="2524397"/>
            <a:ext cx="2791097" cy="3926152"/>
          </a:xfrm>
        </p:spPr>
        <p:txBody>
          <a:bodyPr/>
          <a:lstStyle/>
          <a:p>
            <a:r>
              <a:rPr lang="en-US" dirty="0"/>
              <a:t>Sander </a:t>
            </a:r>
            <a:r>
              <a:rPr lang="en-US" dirty="0" err="1"/>
              <a:t>Stad</a:t>
            </a:r>
            <a:endParaRPr lang="en-US" dirty="0"/>
          </a:p>
          <a:p>
            <a:r>
              <a:rPr lang="en-US" dirty="0"/>
              <a:t>Dutch</a:t>
            </a:r>
          </a:p>
          <a:p>
            <a:r>
              <a:rPr lang="en-US" dirty="0"/>
              <a:t>PowerShell</a:t>
            </a:r>
          </a:p>
          <a:p>
            <a:r>
              <a:rPr lang="en-US" dirty="0" err="1"/>
              <a:t>DataMasterminds</a:t>
            </a:r>
            <a:endParaRPr lang="sv-SE" dirty="0"/>
          </a:p>
        </p:txBody>
      </p:sp>
      <p:sp>
        <p:nvSpPr>
          <p:cNvPr id="6" name="Content Placeholder 3">
            <a:extLst>
              <a:ext uri="{FF2B5EF4-FFF2-40B4-BE49-F238E27FC236}">
                <a16:creationId xmlns:a16="http://schemas.microsoft.com/office/drawing/2014/main" id="{8E88B0EA-3CB6-EEA1-950A-CFB92AEF29CC}"/>
              </a:ext>
            </a:extLst>
          </p:cNvPr>
          <p:cNvSpPr txBox="1">
            <a:spLocks/>
          </p:cNvSpPr>
          <p:nvPr/>
        </p:nvSpPr>
        <p:spPr>
          <a:xfrm>
            <a:off x="1175657" y="2569609"/>
            <a:ext cx="2719977" cy="3926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Linda Torrång</a:t>
            </a:r>
          </a:p>
          <a:p>
            <a:r>
              <a:rPr lang="en-US" dirty="0"/>
              <a:t>Swedish</a:t>
            </a:r>
          </a:p>
          <a:p>
            <a:r>
              <a:rPr lang="en-US" dirty="0"/>
              <a:t>Power BI</a:t>
            </a:r>
          </a:p>
          <a:p>
            <a:r>
              <a:rPr lang="en-US" dirty="0" err="1"/>
              <a:t>DataMasterminds</a:t>
            </a:r>
            <a:endParaRPr lang="sv-SE" dirty="0"/>
          </a:p>
        </p:txBody>
      </p:sp>
    </p:spTree>
    <p:extLst>
      <p:ext uri="{BB962C8B-B14F-4D97-AF65-F5344CB8AC3E}">
        <p14:creationId xmlns:p14="http://schemas.microsoft.com/office/powerpoint/2010/main" val="356473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F9FE9-9EAF-3A82-1A48-C74438CE17B0}"/>
              </a:ext>
            </a:extLst>
          </p:cNvPr>
          <p:cNvSpPr>
            <a:spLocks noGrp="1"/>
          </p:cNvSpPr>
          <p:nvPr>
            <p:ph type="title"/>
          </p:nvPr>
        </p:nvSpPr>
        <p:spPr>
          <a:xfrm>
            <a:off x="5127362" y="455362"/>
            <a:ext cx="6881728" cy="1550419"/>
          </a:xfrm>
        </p:spPr>
        <p:txBody>
          <a:bodyPr>
            <a:normAutofit/>
          </a:bodyPr>
          <a:lstStyle/>
          <a:p>
            <a:r>
              <a:rPr lang="en-US" dirty="0"/>
              <a:t>Then what?</a:t>
            </a:r>
            <a:endParaRPr lang="sv-SE" dirty="0"/>
          </a:p>
        </p:txBody>
      </p:sp>
      <p:pic>
        <p:nvPicPr>
          <p:cNvPr id="5" name="Picture 4" descr="Stack of files">
            <a:extLst>
              <a:ext uri="{FF2B5EF4-FFF2-40B4-BE49-F238E27FC236}">
                <a16:creationId xmlns:a16="http://schemas.microsoft.com/office/drawing/2014/main" id="{DA10D022-D9CF-6E43-1D97-CC6E8CA33E38}"/>
              </a:ext>
            </a:extLst>
          </p:cNvPr>
          <p:cNvPicPr>
            <a:picLocks noChangeAspect="1"/>
          </p:cNvPicPr>
          <p:nvPr/>
        </p:nvPicPr>
        <p:blipFill rotWithShape="1">
          <a:blip r:embed="rId3"/>
          <a:srcRect l="28899" r="25829"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618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CAD78D1-1DF3-1DD5-758A-97583F3C2660}"/>
              </a:ext>
            </a:extLst>
          </p:cNvPr>
          <p:cNvSpPr>
            <a:spLocks noGrp="1"/>
          </p:cNvSpPr>
          <p:nvPr>
            <p:ph type="title"/>
          </p:nvPr>
        </p:nvSpPr>
        <p:spPr>
          <a:xfrm>
            <a:off x="1388542" y="455362"/>
            <a:ext cx="3183457" cy="3392972"/>
          </a:xfrm>
        </p:spPr>
        <p:txBody>
          <a:bodyPr>
            <a:normAutofit/>
          </a:bodyPr>
          <a:lstStyle/>
          <a:p>
            <a:r>
              <a:rPr lang="en-US" dirty="0"/>
              <a:t>Streamline admin tasks</a:t>
            </a:r>
            <a:endParaRPr lang="sv-SE" dirty="0"/>
          </a:p>
        </p:txBody>
      </p:sp>
      <p:graphicFrame>
        <p:nvGraphicFramePr>
          <p:cNvPr id="5" name="Content Placeholder 2">
            <a:extLst>
              <a:ext uri="{FF2B5EF4-FFF2-40B4-BE49-F238E27FC236}">
                <a16:creationId xmlns:a16="http://schemas.microsoft.com/office/drawing/2014/main" id="{910B3745-813D-50EA-3574-E346FAE8AD7B}"/>
              </a:ext>
            </a:extLst>
          </p:cNvPr>
          <p:cNvGraphicFramePr>
            <a:graphicFrameLocks noGrp="1"/>
          </p:cNvGraphicFramePr>
          <p:nvPr>
            <p:ph idx="1"/>
            <p:extLst>
              <p:ext uri="{D42A27DB-BD31-4B8C-83A1-F6EECF244321}">
                <p14:modId xmlns:p14="http://schemas.microsoft.com/office/powerpoint/2010/main" val="2911242936"/>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831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A712-0B7B-3081-0033-302D5AF8E42C}"/>
              </a:ext>
            </a:extLst>
          </p:cNvPr>
          <p:cNvSpPr>
            <a:spLocks noGrp="1"/>
          </p:cNvSpPr>
          <p:nvPr>
            <p:ph type="title"/>
          </p:nvPr>
        </p:nvSpPr>
        <p:spPr/>
        <p:txBody>
          <a:bodyPr/>
          <a:lstStyle/>
          <a:p>
            <a:pPr algn="ctr"/>
            <a:r>
              <a:rPr lang="en-US" dirty="0"/>
              <a:t>Thank you!</a:t>
            </a:r>
            <a:br>
              <a:rPr lang="en-US" dirty="0"/>
            </a:br>
            <a:r>
              <a:rPr lang="en-US" dirty="0"/>
              <a:t>Please give feedback</a:t>
            </a:r>
            <a:endParaRPr lang="sv-SE" dirty="0"/>
          </a:p>
        </p:txBody>
      </p:sp>
      <p:sp>
        <p:nvSpPr>
          <p:cNvPr id="3" name="Content Placeholder 2">
            <a:extLst>
              <a:ext uri="{FF2B5EF4-FFF2-40B4-BE49-F238E27FC236}">
                <a16:creationId xmlns:a16="http://schemas.microsoft.com/office/drawing/2014/main" id="{B82D9D3D-2BED-953A-A853-0DF09AAB1962}"/>
              </a:ext>
            </a:extLst>
          </p:cNvPr>
          <p:cNvSpPr>
            <a:spLocks noGrp="1"/>
          </p:cNvSpPr>
          <p:nvPr>
            <p:ph idx="1"/>
          </p:nvPr>
        </p:nvSpPr>
        <p:spPr/>
        <p:txBody>
          <a:bodyPr/>
          <a:lstStyle/>
          <a:p>
            <a:endParaRPr lang="sv-SE"/>
          </a:p>
        </p:txBody>
      </p:sp>
    </p:spTree>
    <p:extLst>
      <p:ext uri="{BB962C8B-B14F-4D97-AF65-F5344CB8AC3E}">
        <p14:creationId xmlns:p14="http://schemas.microsoft.com/office/powerpoint/2010/main" val="41622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F455E-BE47-6D60-1048-DBAD3A42F316}"/>
              </a:ext>
            </a:extLst>
          </p:cNvPr>
          <p:cNvSpPr>
            <a:spLocks noGrp="1"/>
          </p:cNvSpPr>
          <p:nvPr>
            <p:ph type="title"/>
          </p:nvPr>
        </p:nvSpPr>
        <p:spPr>
          <a:xfrm>
            <a:off x="966651" y="455362"/>
            <a:ext cx="9637639" cy="1550419"/>
          </a:xfrm>
        </p:spPr>
        <p:txBody>
          <a:bodyPr>
            <a:normAutofit/>
          </a:bodyPr>
          <a:lstStyle/>
          <a:p>
            <a:r>
              <a:rPr lang="en-US" dirty="0"/>
              <a:t>What are they going to talk about?</a:t>
            </a:r>
            <a:endParaRPr lang="sv-SE" dirty="0"/>
          </a:p>
        </p:txBody>
      </p:sp>
      <p:grpSp>
        <p:nvGrpSpPr>
          <p:cNvPr id="6" name="Content Placeholder 4" descr="Wedding rings outline">
            <a:extLst>
              <a:ext uri="{FF2B5EF4-FFF2-40B4-BE49-F238E27FC236}">
                <a16:creationId xmlns:a16="http://schemas.microsoft.com/office/drawing/2014/main" id="{FCA33B24-0224-6CE3-44DC-A760C973BE7C}"/>
              </a:ext>
            </a:extLst>
          </p:cNvPr>
          <p:cNvGrpSpPr/>
          <p:nvPr/>
        </p:nvGrpSpPr>
        <p:grpSpPr>
          <a:xfrm>
            <a:off x="4243449" y="2613057"/>
            <a:ext cx="2120199" cy="1631886"/>
            <a:chOff x="5485291" y="3809206"/>
            <a:chExt cx="747283" cy="619177"/>
          </a:xfrm>
          <a:solidFill>
            <a:schemeClr val="tx1"/>
          </a:solidFill>
        </p:grpSpPr>
        <p:sp>
          <p:nvSpPr>
            <p:cNvPr id="7" name="Freeform: Shape 6">
              <a:extLst>
                <a:ext uri="{FF2B5EF4-FFF2-40B4-BE49-F238E27FC236}">
                  <a16:creationId xmlns:a16="http://schemas.microsoft.com/office/drawing/2014/main" id="{FA4EFAAA-3157-9323-2974-C09199FECD3C}"/>
                </a:ext>
              </a:extLst>
            </p:cNvPr>
            <p:cNvSpPr/>
            <p:nvPr/>
          </p:nvSpPr>
          <p:spPr>
            <a:xfrm>
              <a:off x="5485291" y="3952049"/>
              <a:ext cx="476314" cy="476334"/>
            </a:xfrm>
            <a:custGeom>
              <a:avLst/>
              <a:gdLst>
                <a:gd name="connsiteX0" fmla="*/ 476314 w 476314"/>
                <a:gd name="connsiteY0" fmla="*/ 238157 h 476334"/>
                <a:gd name="connsiteX1" fmla="*/ 441358 w 476314"/>
                <a:gd name="connsiteY1" fmla="*/ 113894 h 476334"/>
                <a:gd name="connsiteX2" fmla="*/ 410020 w 476314"/>
                <a:gd name="connsiteY2" fmla="*/ 75794 h 476334"/>
                <a:gd name="connsiteX3" fmla="*/ 393952 w 476314"/>
                <a:gd name="connsiteY3" fmla="*/ 86786 h 476334"/>
                <a:gd name="connsiteX4" fmla="*/ 396123 w 476314"/>
                <a:gd name="connsiteY4" fmla="*/ 88834 h 476334"/>
                <a:gd name="connsiteX5" fmla="*/ 425117 w 476314"/>
                <a:gd name="connsiteY5" fmla="*/ 123857 h 476334"/>
                <a:gd name="connsiteX6" fmla="*/ 352354 w 476314"/>
                <a:gd name="connsiteY6" fmla="*/ 424595 h 476334"/>
                <a:gd name="connsiteX7" fmla="*/ 51617 w 476314"/>
                <a:gd name="connsiteY7" fmla="*/ 351831 h 476334"/>
                <a:gd name="connsiteX8" fmla="*/ 124380 w 476314"/>
                <a:gd name="connsiteY8" fmla="*/ 51094 h 476334"/>
                <a:gd name="connsiteX9" fmla="*/ 331172 w 476314"/>
                <a:gd name="connsiteY9" fmla="*/ 39713 h 476334"/>
                <a:gd name="connsiteX10" fmla="*/ 347022 w 476314"/>
                <a:gd name="connsiteY10" fmla="*/ 26578 h 476334"/>
                <a:gd name="connsiteX11" fmla="*/ 26602 w 476314"/>
                <a:gd name="connsiteY11" fmla="*/ 128703 h 476334"/>
                <a:gd name="connsiteX12" fmla="*/ 550 w 476314"/>
                <a:gd name="connsiteY12" fmla="*/ 222793 h 476334"/>
                <a:gd name="connsiteX13" fmla="*/ 64558 w 476314"/>
                <a:gd name="connsiteY13" fmla="*/ 401168 h 476334"/>
                <a:gd name="connsiteX14" fmla="*/ 401149 w 476314"/>
                <a:gd name="connsiteY14" fmla="*/ 411840 h 476334"/>
                <a:gd name="connsiteX15" fmla="*/ 476314 w 476314"/>
                <a:gd name="connsiteY15" fmla="*/ 238157 h 476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6314" h="476334">
                  <a:moveTo>
                    <a:pt x="476314" y="238157"/>
                  </a:moveTo>
                  <a:cubicBezTo>
                    <a:pt x="476352" y="194304"/>
                    <a:pt x="464253" y="151296"/>
                    <a:pt x="441358" y="113894"/>
                  </a:cubicBezTo>
                  <a:cubicBezTo>
                    <a:pt x="432612" y="99886"/>
                    <a:pt x="422077" y="87078"/>
                    <a:pt x="410020" y="75794"/>
                  </a:cubicBezTo>
                  <a:cubicBezTo>
                    <a:pt x="404481" y="79183"/>
                    <a:pt x="399118" y="82852"/>
                    <a:pt x="393952" y="86786"/>
                  </a:cubicBezTo>
                  <a:lnTo>
                    <a:pt x="396123" y="88834"/>
                  </a:lnTo>
                  <a:cubicBezTo>
                    <a:pt x="407303" y="99166"/>
                    <a:pt x="417054" y="110945"/>
                    <a:pt x="425117" y="123857"/>
                  </a:cubicBezTo>
                  <a:cubicBezTo>
                    <a:pt x="488071" y="226997"/>
                    <a:pt x="455494" y="361641"/>
                    <a:pt x="352354" y="424595"/>
                  </a:cubicBezTo>
                  <a:cubicBezTo>
                    <a:pt x="249216" y="487548"/>
                    <a:pt x="114570" y="454971"/>
                    <a:pt x="51617" y="351831"/>
                  </a:cubicBezTo>
                  <a:cubicBezTo>
                    <a:pt x="-11336" y="248693"/>
                    <a:pt x="21240" y="114047"/>
                    <a:pt x="124380" y="51094"/>
                  </a:cubicBezTo>
                  <a:cubicBezTo>
                    <a:pt x="187037" y="12850"/>
                    <a:pt x="264697" y="8576"/>
                    <a:pt x="331172" y="39713"/>
                  </a:cubicBezTo>
                  <a:cubicBezTo>
                    <a:pt x="336252" y="35134"/>
                    <a:pt x="341536" y="30757"/>
                    <a:pt x="347022" y="26578"/>
                  </a:cubicBezTo>
                  <a:cubicBezTo>
                    <a:pt x="230340" y="-33703"/>
                    <a:pt x="86882" y="12020"/>
                    <a:pt x="26602" y="128703"/>
                  </a:cubicBezTo>
                  <a:cubicBezTo>
                    <a:pt x="11504" y="157927"/>
                    <a:pt x="2633" y="189965"/>
                    <a:pt x="550" y="222793"/>
                  </a:cubicBezTo>
                  <a:cubicBezTo>
                    <a:pt x="-3945" y="288580"/>
                    <a:pt x="19261" y="353249"/>
                    <a:pt x="64558" y="401168"/>
                  </a:cubicBezTo>
                  <a:cubicBezTo>
                    <a:pt x="154558" y="497062"/>
                    <a:pt x="305255" y="501839"/>
                    <a:pt x="401149" y="411840"/>
                  </a:cubicBezTo>
                  <a:cubicBezTo>
                    <a:pt x="449121" y="366815"/>
                    <a:pt x="476329" y="303949"/>
                    <a:pt x="476314" y="238157"/>
                  </a:cubicBezTo>
                  <a:close/>
                </a:path>
              </a:pathLst>
            </a:custGeom>
            <a:solidFill>
              <a:schemeClr val="tx1"/>
            </a:solidFill>
            <a:ln w="9525" cap="flat">
              <a:solidFill>
                <a:schemeClr val="tx1"/>
              </a:solidFill>
              <a:prstDash val="solid"/>
              <a:miter/>
            </a:ln>
          </p:spPr>
          <p:txBody>
            <a:bodyPr rtlCol="0" anchor="ctr"/>
            <a:lstStyle/>
            <a:p>
              <a:endParaRPr lang="sv-SE"/>
            </a:p>
          </p:txBody>
        </p:sp>
        <p:sp>
          <p:nvSpPr>
            <p:cNvPr id="9" name="Freeform: Shape 8">
              <a:extLst>
                <a:ext uri="{FF2B5EF4-FFF2-40B4-BE49-F238E27FC236}">
                  <a16:creationId xmlns:a16="http://schemas.microsoft.com/office/drawing/2014/main" id="{85884C99-69EC-A7DB-5875-1225D2B1F65D}"/>
                </a:ext>
              </a:extLst>
            </p:cNvPr>
            <p:cNvSpPr/>
            <p:nvPr/>
          </p:nvSpPr>
          <p:spPr>
            <a:xfrm>
              <a:off x="5868422" y="3809206"/>
              <a:ext cx="247650" cy="190500"/>
            </a:xfrm>
            <a:custGeom>
              <a:avLst/>
              <a:gdLst>
                <a:gd name="connsiteX0" fmla="*/ 247650 w 247650"/>
                <a:gd name="connsiteY0" fmla="*/ 57150 h 190500"/>
                <a:gd name="connsiteX1" fmla="*/ 200025 w 247650"/>
                <a:gd name="connsiteY1" fmla="*/ 0 h 190500"/>
                <a:gd name="connsiteX2" fmla="*/ 47625 w 247650"/>
                <a:gd name="connsiteY2" fmla="*/ 0 h 190500"/>
                <a:gd name="connsiteX3" fmla="*/ 0 w 247650"/>
                <a:gd name="connsiteY3" fmla="*/ 57150 h 190500"/>
                <a:gd name="connsiteX4" fmla="*/ 123825 w 247650"/>
                <a:gd name="connsiteY4" fmla="*/ 190500 h 190500"/>
                <a:gd name="connsiteX5" fmla="*/ 78762 w 247650"/>
                <a:gd name="connsiteY5" fmla="*/ 66675 h 190500"/>
                <a:gd name="connsiteX6" fmla="*/ 103251 w 247650"/>
                <a:gd name="connsiteY6" fmla="*/ 140122 h 190500"/>
                <a:gd name="connsiteX7" fmla="*/ 103196 w 247650"/>
                <a:gd name="connsiteY7" fmla="*/ 140245 h 190500"/>
                <a:gd name="connsiteX8" fmla="*/ 103089 w 247650"/>
                <a:gd name="connsiteY8" fmla="*/ 140218 h 190500"/>
                <a:gd name="connsiteX9" fmla="*/ 34957 w 247650"/>
                <a:gd name="connsiteY9" fmla="*/ 66827 h 190500"/>
                <a:gd name="connsiteX10" fmla="*/ 34975 w 247650"/>
                <a:gd name="connsiteY10" fmla="*/ 66694 h 190500"/>
                <a:gd name="connsiteX11" fmla="*/ 35023 w 247650"/>
                <a:gd name="connsiteY11" fmla="*/ 66675 h 190500"/>
                <a:gd name="connsiteX12" fmla="*/ 136331 w 247650"/>
                <a:gd name="connsiteY12" fmla="*/ 19050 h 190500"/>
                <a:gd name="connsiteX13" fmla="*/ 147761 w 247650"/>
                <a:gd name="connsiteY13" fmla="*/ 47625 h 190500"/>
                <a:gd name="connsiteX14" fmla="*/ 99698 w 247650"/>
                <a:gd name="connsiteY14" fmla="*/ 47625 h 190500"/>
                <a:gd name="connsiteX15" fmla="*/ 111128 w 247650"/>
                <a:gd name="connsiteY15" fmla="*/ 19050 h 190500"/>
                <a:gd name="connsiteX16" fmla="*/ 212655 w 247650"/>
                <a:gd name="connsiteY16" fmla="*/ 66780 h 190500"/>
                <a:gd name="connsiteX17" fmla="*/ 144266 w 247650"/>
                <a:gd name="connsiteY17" fmla="*/ 140465 h 190500"/>
                <a:gd name="connsiteX18" fmla="*/ 144131 w 247650"/>
                <a:gd name="connsiteY18" fmla="*/ 140450 h 190500"/>
                <a:gd name="connsiteX19" fmla="*/ 144113 w 247650"/>
                <a:gd name="connsiteY19" fmla="*/ 140370 h 190500"/>
                <a:gd name="connsiteX20" fmla="*/ 168688 w 247650"/>
                <a:gd name="connsiteY20" fmla="*/ 66675 h 190500"/>
                <a:gd name="connsiteX21" fmla="*/ 212655 w 247650"/>
                <a:gd name="connsiteY21" fmla="*/ 66675 h 190500"/>
                <a:gd name="connsiteX22" fmla="*/ 212655 w 247650"/>
                <a:gd name="connsiteY22" fmla="*/ 66780 h 190500"/>
                <a:gd name="connsiteX23" fmla="*/ 148609 w 247650"/>
                <a:gd name="connsiteY23" fmla="*/ 66675 h 190500"/>
                <a:gd name="connsiteX24" fmla="*/ 123844 w 247650"/>
                <a:gd name="connsiteY24" fmla="*/ 141056 h 190500"/>
                <a:gd name="connsiteX25" fmla="*/ 123724 w 247650"/>
                <a:gd name="connsiteY25" fmla="*/ 141117 h 190500"/>
                <a:gd name="connsiteX26" fmla="*/ 123663 w 247650"/>
                <a:gd name="connsiteY26" fmla="*/ 141056 h 190500"/>
                <a:gd name="connsiteX27" fmla="*/ 98841 w 247650"/>
                <a:gd name="connsiteY27" fmla="*/ 66675 h 190500"/>
                <a:gd name="connsiteX28" fmla="*/ 214703 w 247650"/>
                <a:gd name="connsiteY28" fmla="*/ 47625 h 190500"/>
                <a:gd name="connsiteX29" fmla="*/ 168269 w 247650"/>
                <a:gd name="connsiteY29" fmla="*/ 47625 h 190500"/>
                <a:gd name="connsiteX30" fmla="*/ 156839 w 247650"/>
                <a:gd name="connsiteY30" fmla="*/ 19050 h 190500"/>
                <a:gd name="connsiteX31" fmla="*/ 191129 w 247650"/>
                <a:gd name="connsiteY31" fmla="*/ 19050 h 190500"/>
                <a:gd name="connsiteX32" fmla="*/ 214808 w 247650"/>
                <a:gd name="connsiteY32" fmla="*/ 47473 h 190500"/>
                <a:gd name="connsiteX33" fmla="*/ 214763 w 247650"/>
                <a:gd name="connsiteY33" fmla="*/ 47614 h 190500"/>
                <a:gd name="connsiteX34" fmla="*/ 214703 w 247650"/>
                <a:gd name="connsiteY34" fmla="*/ 47625 h 190500"/>
                <a:gd name="connsiteX35" fmla="*/ 56588 w 247650"/>
                <a:gd name="connsiteY35" fmla="*/ 19050 h 190500"/>
                <a:gd name="connsiteX36" fmla="*/ 90668 w 247650"/>
                <a:gd name="connsiteY36" fmla="*/ 19050 h 190500"/>
                <a:gd name="connsiteX37" fmla="*/ 79238 w 247650"/>
                <a:gd name="connsiteY37" fmla="*/ 47625 h 190500"/>
                <a:gd name="connsiteX38" fmla="*/ 32928 w 247650"/>
                <a:gd name="connsiteY38" fmla="*/ 47625 h 190500"/>
                <a:gd name="connsiteX39" fmla="*/ 32834 w 247650"/>
                <a:gd name="connsiteY39" fmla="*/ 47529 h 190500"/>
                <a:gd name="connsiteX40" fmla="*/ 32861 w 247650"/>
                <a:gd name="connsiteY40" fmla="*/ 474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7650" h="190500">
                  <a:moveTo>
                    <a:pt x="247650" y="57150"/>
                  </a:moveTo>
                  <a:lnTo>
                    <a:pt x="200025" y="0"/>
                  </a:lnTo>
                  <a:lnTo>
                    <a:pt x="47625" y="0"/>
                  </a:lnTo>
                  <a:lnTo>
                    <a:pt x="0" y="57150"/>
                  </a:lnTo>
                  <a:lnTo>
                    <a:pt x="123825" y="190500"/>
                  </a:lnTo>
                  <a:close/>
                  <a:moveTo>
                    <a:pt x="78762" y="66675"/>
                  </a:moveTo>
                  <a:lnTo>
                    <a:pt x="103251" y="140122"/>
                  </a:lnTo>
                  <a:cubicBezTo>
                    <a:pt x="103270" y="140172"/>
                    <a:pt x="103245" y="140226"/>
                    <a:pt x="103196" y="140245"/>
                  </a:cubicBezTo>
                  <a:cubicBezTo>
                    <a:pt x="103158" y="140259"/>
                    <a:pt x="103115" y="140249"/>
                    <a:pt x="103089" y="140218"/>
                  </a:cubicBezTo>
                  <a:lnTo>
                    <a:pt x="34957" y="66827"/>
                  </a:lnTo>
                  <a:cubicBezTo>
                    <a:pt x="34925" y="66785"/>
                    <a:pt x="34933" y="66725"/>
                    <a:pt x="34975" y="66694"/>
                  </a:cubicBezTo>
                  <a:cubicBezTo>
                    <a:pt x="34989" y="66684"/>
                    <a:pt x="35006" y="66677"/>
                    <a:pt x="35023" y="66675"/>
                  </a:cubicBezTo>
                  <a:close/>
                  <a:moveTo>
                    <a:pt x="136331" y="19050"/>
                  </a:moveTo>
                  <a:lnTo>
                    <a:pt x="147761" y="47625"/>
                  </a:lnTo>
                  <a:lnTo>
                    <a:pt x="99698" y="47625"/>
                  </a:lnTo>
                  <a:lnTo>
                    <a:pt x="111128" y="19050"/>
                  </a:lnTo>
                  <a:close/>
                  <a:moveTo>
                    <a:pt x="212655" y="66780"/>
                  </a:moveTo>
                  <a:lnTo>
                    <a:pt x="144266" y="140465"/>
                  </a:lnTo>
                  <a:cubicBezTo>
                    <a:pt x="144225" y="140498"/>
                    <a:pt x="144165" y="140491"/>
                    <a:pt x="144131" y="140450"/>
                  </a:cubicBezTo>
                  <a:cubicBezTo>
                    <a:pt x="144114" y="140428"/>
                    <a:pt x="144107" y="140399"/>
                    <a:pt x="144113" y="140370"/>
                  </a:cubicBezTo>
                  <a:lnTo>
                    <a:pt x="168688" y="66675"/>
                  </a:lnTo>
                  <a:lnTo>
                    <a:pt x="212655" y="66675"/>
                  </a:lnTo>
                  <a:cubicBezTo>
                    <a:pt x="212679" y="66705"/>
                    <a:pt x="212679" y="66749"/>
                    <a:pt x="212655" y="66780"/>
                  </a:cubicBezTo>
                  <a:close/>
                  <a:moveTo>
                    <a:pt x="148609" y="66675"/>
                  </a:moveTo>
                  <a:lnTo>
                    <a:pt x="123844" y="141056"/>
                  </a:lnTo>
                  <a:cubicBezTo>
                    <a:pt x="123828" y="141105"/>
                    <a:pt x="123774" y="141133"/>
                    <a:pt x="123724" y="141117"/>
                  </a:cubicBezTo>
                  <a:cubicBezTo>
                    <a:pt x="123695" y="141107"/>
                    <a:pt x="123673" y="141084"/>
                    <a:pt x="123663" y="141056"/>
                  </a:cubicBezTo>
                  <a:lnTo>
                    <a:pt x="98841" y="66675"/>
                  </a:lnTo>
                  <a:close/>
                  <a:moveTo>
                    <a:pt x="214703" y="47625"/>
                  </a:moveTo>
                  <a:lnTo>
                    <a:pt x="168269" y="47625"/>
                  </a:lnTo>
                  <a:lnTo>
                    <a:pt x="156839" y="19050"/>
                  </a:lnTo>
                  <a:lnTo>
                    <a:pt x="191129" y="19050"/>
                  </a:lnTo>
                  <a:lnTo>
                    <a:pt x="214808" y="47473"/>
                  </a:lnTo>
                  <a:cubicBezTo>
                    <a:pt x="214834" y="47524"/>
                    <a:pt x="214814" y="47587"/>
                    <a:pt x="214763" y="47614"/>
                  </a:cubicBezTo>
                  <a:cubicBezTo>
                    <a:pt x="214745" y="47623"/>
                    <a:pt x="214724" y="47627"/>
                    <a:pt x="214703" y="47625"/>
                  </a:cubicBezTo>
                  <a:close/>
                  <a:moveTo>
                    <a:pt x="56588" y="19050"/>
                  </a:moveTo>
                  <a:lnTo>
                    <a:pt x="90668" y="19050"/>
                  </a:lnTo>
                  <a:lnTo>
                    <a:pt x="79238" y="47625"/>
                  </a:lnTo>
                  <a:lnTo>
                    <a:pt x="32928" y="47625"/>
                  </a:lnTo>
                  <a:cubicBezTo>
                    <a:pt x="32876" y="47624"/>
                    <a:pt x="32834" y="47581"/>
                    <a:pt x="32834" y="47529"/>
                  </a:cubicBezTo>
                  <a:cubicBezTo>
                    <a:pt x="32835" y="47504"/>
                    <a:pt x="32844" y="47480"/>
                    <a:pt x="32861" y="47463"/>
                  </a:cubicBezTo>
                  <a:close/>
                </a:path>
              </a:pathLst>
            </a:custGeom>
            <a:solidFill>
              <a:schemeClr val="tx1"/>
            </a:solidFill>
            <a:ln w="9525" cap="flat">
              <a:solidFill>
                <a:schemeClr val="tx1"/>
              </a:solidFill>
              <a:prstDash val="solid"/>
              <a:miter/>
            </a:ln>
          </p:spPr>
          <p:txBody>
            <a:bodyPr rtlCol="0" anchor="ctr"/>
            <a:lstStyle/>
            <a:p>
              <a:endParaRPr lang="sv-SE"/>
            </a:p>
          </p:txBody>
        </p:sp>
        <p:sp>
          <p:nvSpPr>
            <p:cNvPr id="11" name="Freeform: Shape 10">
              <a:extLst>
                <a:ext uri="{FF2B5EF4-FFF2-40B4-BE49-F238E27FC236}">
                  <a16:creationId xmlns:a16="http://schemas.microsoft.com/office/drawing/2014/main" id="{3DC98F2F-DAA1-44A8-2C50-C291703E1BB0}"/>
                </a:ext>
              </a:extLst>
            </p:cNvPr>
            <p:cNvSpPr/>
            <p:nvPr/>
          </p:nvSpPr>
          <p:spPr>
            <a:xfrm>
              <a:off x="5756225" y="3964139"/>
              <a:ext cx="178309" cy="388858"/>
            </a:xfrm>
            <a:custGeom>
              <a:avLst/>
              <a:gdLst>
                <a:gd name="connsiteX0" fmla="*/ 178309 w 178309"/>
                <a:gd name="connsiteY0" fmla="*/ 15411 h 388858"/>
                <a:gd name="connsiteX1" fmla="*/ 164022 w 178309"/>
                <a:gd name="connsiteY1" fmla="*/ 0 h 388858"/>
                <a:gd name="connsiteX2" fmla="*/ 716 w 178309"/>
                <a:gd name="connsiteY2" fmla="*/ 208150 h 388858"/>
                <a:gd name="connsiteX3" fmla="*/ 40368 w 178309"/>
                <a:gd name="connsiteY3" fmla="*/ 358645 h 388858"/>
                <a:gd name="connsiteX4" fmla="*/ 65648 w 178309"/>
                <a:gd name="connsiteY4" fmla="*/ 388858 h 388858"/>
                <a:gd name="connsiteX5" fmla="*/ 81783 w 178309"/>
                <a:gd name="connsiteY5" fmla="*/ 377904 h 388858"/>
                <a:gd name="connsiteX6" fmla="*/ 56180 w 178309"/>
                <a:gd name="connsiteY6" fmla="*/ 348024 h 388858"/>
                <a:gd name="connsiteX7" fmla="*/ 19718 w 178309"/>
                <a:gd name="connsiteY7" fmla="*/ 209531 h 388858"/>
                <a:gd name="connsiteX8" fmla="*/ 178309 w 178309"/>
                <a:gd name="connsiteY8" fmla="*/ 15411 h 38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9" h="388858">
                  <a:moveTo>
                    <a:pt x="178309" y="15411"/>
                  </a:moveTo>
                  <a:lnTo>
                    <a:pt x="164022" y="0"/>
                  </a:lnTo>
                  <a:cubicBezTo>
                    <a:pt x="72700" y="30256"/>
                    <a:pt x="8369" y="112251"/>
                    <a:pt x="716" y="208150"/>
                  </a:cubicBezTo>
                  <a:cubicBezTo>
                    <a:pt x="-3433" y="261353"/>
                    <a:pt x="10543" y="314394"/>
                    <a:pt x="40368" y="358645"/>
                  </a:cubicBezTo>
                  <a:cubicBezTo>
                    <a:pt x="47761" y="369538"/>
                    <a:pt x="56230" y="379660"/>
                    <a:pt x="65648" y="388858"/>
                  </a:cubicBezTo>
                  <a:cubicBezTo>
                    <a:pt x="71210" y="385486"/>
                    <a:pt x="76596" y="381830"/>
                    <a:pt x="81783" y="377904"/>
                  </a:cubicBezTo>
                  <a:cubicBezTo>
                    <a:pt x="72190" y="368901"/>
                    <a:pt x="63606" y="358883"/>
                    <a:pt x="56180" y="348024"/>
                  </a:cubicBezTo>
                  <a:cubicBezTo>
                    <a:pt x="28741" y="307299"/>
                    <a:pt x="15890" y="258488"/>
                    <a:pt x="19718" y="209531"/>
                  </a:cubicBezTo>
                  <a:cubicBezTo>
                    <a:pt x="27007" y="118115"/>
                    <a:pt x="90183" y="40785"/>
                    <a:pt x="178309" y="15411"/>
                  </a:cubicBezTo>
                  <a:close/>
                </a:path>
              </a:pathLst>
            </a:custGeom>
            <a:solidFill>
              <a:schemeClr val="tx1"/>
            </a:solidFill>
            <a:ln w="9525" cap="flat">
              <a:solidFill>
                <a:schemeClr val="tx1"/>
              </a:solidFill>
              <a:prstDash val="solid"/>
              <a:miter/>
            </a:ln>
          </p:spPr>
          <p:txBody>
            <a:bodyPr rtlCol="0" anchor="ctr"/>
            <a:lstStyle/>
            <a:p>
              <a:endParaRPr lang="sv-SE"/>
            </a:p>
          </p:txBody>
        </p:sp>
        <p:sp>
          <p:nvSpPr>
            <p:cNvPr id="13" name="Freeform: Shape 12">
              <a:extLst>
                <a:ext uri="{FF2B5EF4-FFF2-40B4-BE49-F238E27FC236}">
                  <a16:creationId xmlns:a16="http://schemas.microsoft.com/office/drawing/2014/main" id="{9F35322A-0E47-F380-DB79-0E26E856273C}"/>
                </a:ext>
              </a:extLst>
            </p:cNvPr>
            <p:cNvSpPr/>
            <p:nvPr/>
          </p:nvSpPr>
          <p:spPr>
            <a:xfrm>
              <a:off x="5885481" y="3962958"/>
              <a:ext cx="347092" cy="465372"/>
            </a:xfrm>
            <a:custGeom>
              <a:avLst/>
              <a:gdLst>
                <a:gd name="connsiteX0" fmla="*/ 277311 w 347092"/>
                <a:gd name="connsiteY0" fmla="*/ 58874 h 465372"/>
                <a:gd name="connsiteX1" fmla="*/ 179861 w 347092"/>
                <a:gd name="connsiteY1" fmla="*/ 0 h 465372"/>
                <a:gd name="connsiteX2" fmla="*/ 165316 w 347092"/>
                <a:gd name="connsiteY2" fmla="*/ 15669 h 465372"/>
                <a:gd name="connsiteX3" fmla="*/ 320836 w 347092"/>
                <a:gd name="connsiteY3" fmla="*/ 283626 h 465372"/>
                <a:gd name="connsiteX4" fmla="*/ 52878 w 347092"/>
                <a:gd name="connsiteY4" fmla="*/ 439146 h 465372"/>
                <a:gd name="connsiteX5" fmla="*/ 15945 w 347092"/>
                <a:gd name="connsiteY5" fmla="*/ 425691 h 465372"/>
                <a:gd name="connsiteX6" fmla="*/ 0 w 347092"/>
                <a:gd name="connsiteY6" fmla="*/ 438902 h 465372"/>
                <a:gd name="connsiteX7" fmla="*/ 109328 w 347092"/>
                <a:gd name="connsiteY7" fmla="*/ 465372 h 465372"/>
                <a:gd name="connsiteX8" fmla="*/ 127054 w 347092"/>
                <a:gd name="connsiteY8" fmla="*/ 464715 h 465372"/>
                <a:gd name="connsiteX9" fmla="*/ 346393 w 347092"/>
                <a:gd name="connsiteY9" fmla="*/ 209181 h 465372"/>
                <a:gd name="connsiteX10" fmla="*/ 277311 w 347092"/>
                <a:gd name="connsiteY10" fmla="*/ 58874 h 46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092" h="465372">
                  <a:moveTo>
                    <a:pt x="277311" y="58874"/>
                  </a:moveTo>
                  <a:cubicBezTo>
                    <a:pt x="250078" y="31643"/>
                    <a:pt x="216635" y="11439"/>
                    <a:pt x="179861" y="0"/>
                  </a:cubicBezTo>
                  <a:lnTo>
                    <a:pt x="165316" y="15669"/>
                  </a:lnTo>
                  <a:cubicBezTo>
                    <a:pt x="282256" y="46717"/>
                    <a:pt x="351885" y="166686"/>
                    <a:pt x="320836" y="283626"/>
                  </a:cubicBezTo>
                  <a:cubicBezTo>
                    <a:pt x="289787" y="400566"/>
                    <a:pt x="169818" y="470195"/>
                    <a:pt x="52878" y="439146"/>
                  </a:cubicBezTo>
                  <a:cubicBezTo>
                    <a:pt x="40189" y="435777"/>
                    <a:pt x="27828" y="431274"/>
                    <a:pt x="15945" y="425691"/>
                  </a:cubicBezTo>
                  <a:cubicBezTo>
                    <a:pt x="10814" y="430301"/>
                    <a:pt x="5499" y="434705"/>
                    <a:pt x="0" y="438902"/>
                  </a:cubicBezTo>
                  <a:cubicBezTo>
                    <a:pt x="33826" y="456276"/>
                    <a:pt x="71301" y="465350"/>
                    <a:pt x="109328" y="465372"/>
                  </a:cubicBezTo>
                  <a:cubicBezTo>
                    <a:pt x="115224" y="465372"/>
                    <a:pt x="121148" y="465163"/>
                    <a:pt x="127054" y="464715"/>
                  </a:cubicBezTo>
                  <a:cubicBezTo>
                    <a:pt x="258187" y="454720"/>
                    <a:pt x="356387" y="340314"/>
                    <a:pt x="346393" y="209181"/>
                  </a:cubicBezTo>
                  <a:cubicBezTo>
                    <a:pt x="342068" y="152433"/>
                    <a:pt x="317560" y="99111"/>
                    <a:pt x="277311" y="58874"/>
                  </a:cubicBezTo>
                  <a:close/>
                </a:path>
              </a:pathLst>
            </a:custGeom>
            <a:solidFill>
              <a:schemeClr val="tx1"/>
            </a:solidFill>
            <a:ln w="9525" cap="flat">
              <a:solidFill>
                <a:schemeClr val="tx1"/>
              </a:solidFill>
              <a:prstDash val="solid"/>
              <a:miter/>
            </a:ln>
          </p:spPr>
          <p:txBody>
            <a:bodyPr rtlCol="0" anchor="ctr"/>
            <a:lstStyle/>
            <a:p>
              <a:endParaRPr lang="sv-SE"/>
            </a:p>
          </p:txBody>
        </p:sp>
      </p:gr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B25D90B-B570-E40F-8242-130FB984B4CF}"/>
              </a:ext>
            </a:extLst>
          </p:cNvPr>
          <p:cNvSpPr txBox="1"/>
          <p:nvPr/>
        </p:nvSpPr>
        <p:spPr>
          <a:xfrm>
            <a:off x="1438647" y="3326855"/>
            <a:ext cx="3005787" cy="769441"/>
          </a:xfrm>
          <a:prstGeom prst="rect">
            <a:avLst/>
          </a:prstGeom>
          <a:noFill/>
        </p:spPr>
        <p:txBody>
          <a:bodyPr wrap="square" rtlCol="0">
            <a:spAutoFit/>
          </a:bodyPr>
          <a:lstStyle/>
          <a:p>
            <a:r>
              <a:rPr lang="en-US" sz="4400" b="1" dirty="0"/>
              <a:t>Power BI</a:t>
            </a:r>
            <a:endParaRPr lang="sv-SE" sz="4400" b="1" dirty="0"/>
          </a:p>
        </p:txBody>
      </p:sp>
      <p:sp>
        <p:nvSpPr>
          <p:cNvPr id="15" name="TextBox 14">
            <a:extLst>
              <a:ext uri="{FF2B5EF4-FFF2-40B4-BE49-F238E27FC236}">
                <a16:creationId xmlns:a16="http://schemas.microsoft.com/office/drawing/2014/main" id="{884B86D2-1F91-2E91-83B4-A4231E2C1EF5}"/>
              </a:ext>
            </a:extLst>
          </p:cNvPr>
          <p:cNvSpPr txBox="1"/>
          <p:nvPr/>
        </p:nvSpPr>
        <p:spPr>
          <a:xfrm>
            <a:off x="6547667" y="3276817"/>
            <a:ext cx="3455315" cy="769441"/>
          </a:xfrm>
          <a:prstGeom prst="rect">
            <a:avLst/>
          </a:prstGeom>
          <a:noFill/>
        </p:spPr>
        <p:txBody>
          <a:bodyPr wrap="square" rtlCol="0">
            <a:spAutoFit/>
          </a:bodyPr>
          <a:lstStyle/>
          <a:p>
            <a:r>
              <a:rPr lang="en-US" sz="4400" b="1" dirty="0"/>
              <a:t>PowerShell</a:t>
            </a:r>
            <a:endParaRPr lang="sv-SE" sz="4400" b="1" dirty="0"/>
          </a:p>
        </p:txBody>
      </p:sp>
    </p:spTree>
    <p:extLst>
      <p:ext uri="{BB962C8B-B14F-4D97-AF65-F5344CB8AC3E}">
        <p14:creationId xmlns:p14="http://schemas.microsoft.com/office/powerpoint/2010/main" val="332726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996A-1A12-1D34-CDF6-7A4AFC12B116}"/>
              </a:ext>
            </a:extLst>
          </p:cNvPr>
          <p:cNvSpPr>
            <a:spLocks noGrp="1"/>
          </p:cNvSpPr>
          <p:nvPr>
            <p:ph type="title"/>
          </p:nvPr>
        </p:nvSpPr>
        <p:spPr/>
        <p:txBody>
          <a:bodyPr/>
          <a:lstStyle/>
          <a:p>
            <a:r>
              <a:rPr lang="en-US" dirty="0"/>
              <a:t>Power BI estate </a:t>
            </a:r>
            <a:r>
              <a:rPr lang="en-US" dirty="0" err="1"/>
              <a:t>assesment</a:t>
            </a:r>
            <a:endParaRPr lang="sv-SE" dirty="0"/>
          </a:p>
        </p:txBody>
      </p:sp>
      <p:sp>
        <p:nvSpPr>
          <p:cNvPr id="3" name="Content Placeholder 2">
            <a:extLst>
              <a:ext uri="{FF2B5EF4-FFF2-40B4-BE49-F238E27FC236}">
                <a16:creationId xmlns:a16="http://schemas.microsoft.com/office/drawing/2014/main" id="{CDB2063F-386D-6B5D-C7EE-1DD867D87CA7}"/>
              </a:ext>
            </a:extLst>
          </p:cNvPr>
          <p:cNvSpPr>
            <a:spLocks noGrp="1"/>
          </p:cNvSpPr>
          <p:nvPr>
            <p:ph idx="1"/>
          </p:nvPr>
        </p:nvSpPr>
        <p:spPr>
          <a:xfrm>
            <a:off x="1587710" y="2160016"/>
            <a:ext cx="9486690" cy="1103301"/>
          </a:xfrm>
        </p:spPr>
        <p:txBody>
          <a:bodyPr>
            <a:normAutofit/>
          </a:bodyPr>
          <a:lstStyle/>
          <a:p>
            <a:pPr marL="0" indent="0" algn="ctr">
              <a:buNone/>
            </a:pPr>
            <a:r>
              <a:rPr lang="en-US" sz="4400" dirty="0"/>
              <a:t>Overview</a:t>
            </a:r>
            <a:r>
              <a:rPr lang="sv-SE" sz="4400" dirty="0"/>
              <a:t> </a:t>
            </a:r>
            <a:endParaRPr lang="en-US" sz="4400" dirty="0"/>
          </a:p>
        </p:txBody>
      </p:sp>
      <p:sp>
        <p:nvSpPr>
          <p:cNvPr id="4" name="TextBox 3">
            <a:extLst>
              <a:ext uri="{FF2B5EF4-FFF2-40B4-BE49-F238E27FC236}">
                <a16:creationId xmlns:a16="http://schemas.microsoft.com/office/drawing/2014/main" id="{E383B1FD-5F7C-52E3-DE55-E5799F186BA8}"/>
              </a:ext>
            </a:extLst>
          </p:cNvPr>
          <p:cNvSpPr txBox="1"/>
          <p:nvPr/>
        </p:nvSpPr>
        <p:spPr>
          <a:xfrm>
            <a:off x="2164359" y="3263317"/>
            <a:ext cx="8548382" cy="1046440"/>
          </a:xfrm>
          <a:prstGeom prst="rect">
            <a:avLst/>
          </a:prstGeom>
          <a:noFill/>
        </p:spPr>
        <p:txBody>
          <a:bodyPr wrap="square" rtlCol="0">
            <a:spAutoFit/>
          </a:bodyPr>
          <a:lstStyle/>
          <a:p>
            <a:pPr marL="0" indent="0" algn="ctr">
              <a:buNone/>
            </a:pPr>
            <a:r>
              <a:rPr lang="en-US" sz="4400" dirty="0"/>
              <a:t>Set up </a:t>
            </a:r>
            <a:endParaRPr lang="sv-SE" sz="4400" dirty="0"/>
          </a:p>
          <a:p>
            <a:endParaRPr lang="sv-SE" dirty="0"/>
          </a:p>
        </p:txBody>
      </p:sp>
      <p:sp>
        <p:nvSpPr>
          <p:cNvPr id="5" name="TextBox 4">
            <a:extLst>
              <a:ext uri="{FF2B5EF4-FFF2-40B4-BE49-F238E27FC236}">
                <a16:creationId xmlns:a16="http://schemas.microsoft.com/office/drawing/2014/main" id="{D679064F-C719-C580-161F-2FBF31DFCC67}"/>
              </a:ext>
            </a:extLst>
          </p:cNvPr>
          <p:cNvSpPr txBox="1"/>
          <p:nvPr/>
        </p:nvSpPr>
        <p:spPr>
          <a:xfrm>
            <a:off x="2056864" y="4089619"/>
            <a:ext cx="8548382" cy="1323439"/>
          </a:xfrm>
          <a:prstGeom prst="rect">
            <a:avLst/>
          </a:prstGeom>
          <a:noFill/>
        </p:spPr>
        <p:txBody>
          <a:bodyPr wrap="square" rtlCol="0">
            <a:spAutoFit/>
          </a:bodyPr>
          <a:lstStyle/>
          <a:p>
            <a:pPr marL="0" indent="0" algn="ctr">
              <a:buNone/>
            </a:pPr>
            <a:endParaRPr lang="en-US" sz="1800" dirty="0"/>
          </a:p>
          <a:p>
            <a:pPr marL="0" indent="0" algn="ctr">
              <a:buNone/>
            </a:pPr>
            <a:r>
              <a:rPr lang="en-US" sz="4400" dirty="0"/>
              <a:t>Organize</a:t>
            </a:r>
            <a:endParaRPr lang="sv-SE" sz="4400" dirty="0"/>
          </a:p>
          <a:p>
            <a:endParaRPr lang="sv-SE" dirty="0"/>
          </a:p>
        </p:txBody>
      </p:sp>
    </p:spTree>
    <p:extLst>
      <p:ext uri="{BB962C8B-B14F-4D97-AF65-F5344CB8AC3E}">
        <p14:creationId xmlns:p14="http://schemas.microsoft.com/office/powerpoint/2010/main" val="37780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BB3BB-8243-AADC-7949-CAE8DA494E83}"/>
              </a:ext>
            </a:extLst>
          </p:cNvPr>
          <p:cNvSpPr>
            <a:spLocks noGrp="1"/>
          </p:cNvSpPr>
          <p:nvPr>
            <p:ph type="title"/>
          </p:nvPr>
        </p:nvSpPr>
        <p:spPr>
          <a:xfrm>
            <a:off x="1587710" y="455362"/>
            <a:ext cx="9486690" cy="1550419"/>
          </a:xfrm>
        </p:spPr>
        <p:txBody>
          <a:bodyPr>
            <a:normAutofit/>
          </a:bodyPr>
          <a:lstStyle/>
          <a:p>
            <a:r>
              <a:rPr lang="en-US" dirty="0"/>
              <a:t>Why are they talking about this?</a:t>
            </a:r>
            <a:endParaRPr lang="sv-SE" dirty="0"/>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A8827A-7B4C-2C8F-9AB7-70B7F54824D1}"/>
              </a:ext>
            </a:extLst>
          </p:cNvPr>
          <p:cNvSpPr>
            <a:spLocks noGrp="1"/>
          </p:cNvSpPr>
          <p:nvPr>
            <p:ph idx="1"/>
          </p:nvPr>
        </p:nvSpPr>
        <p:spPr>
          <a:xfrm>
            <a:off x="1872342" y="1865087"/>
            <a:ext cx="9202057" cy="4777178"/>
          </a:xfrm>
        </p:spPr>
        <p:txBody>
          <a:bodyPr>
            <a:normAutofit fontScale="70000" lnSpcReduction="20000"/>
          </a:bodyPr>
          <a:lstStyle/>
          <a:p>
            <a:pPr marL="0" indent="0">
              <a:lnSpc>
                <a:spcPct val="220000"/>
              </a:lnSpc>
              <a:buNone/>
            </a:pPr>
            <a:r>
              <a:rPr lang="en-US" sz="4100" dirty="0"/>
              <a:t>Save time</a:t>
            </a:r>
          </a:p>
          <a:p>
            <a:pPr marL="0" indent="0">
              <a:lnSpc>
                <a:spcPct val="220000"/>
              </a:lnSpc>
              <a:buNone/>
            </a:pPr>
            <a:r>
              <a:rPr lang="en-US" sz="4100" dirty="0"/>
              <a:t>Save energy</a:t>
            </a:r>
          </a:p>
          <a:p>
            <a:pPr marL="0" indent="0">
              <a:lnSpc>
                <a:spcPct val="220000"/>
              </a:lnSpc>
              <a:buNone/>
            </a:pPr>
            <a:r>
              <a:rPr lang="en-US" sz="4100" dirty="0"/>
              <a:t>Save cost</a:t>
            </a:r>
          </a:p>
          <a:p>
            <a:pPr marL="0" indent="0">
              <a:buNone/>
            </a:pPr>
            <a:endParaRPr lang="en-US" dirty="0"/>
          </a:p>
          <a:p>
            <a:pPr marL="0" indent="0">
              <a:buNone/>
            </a:pPr>
            <a:endParaRPr lang="en-US" dirty="0"/>
          </a:p>
          <a:p>
            <a:pPr marL="0" indent="0">
              <a:buNone/>
            </a:pPr>
            <a:endParaRPr lang="en-US" dirty="0"/>
          </a:p>
          <a:p>
            <a:pPr marL="0" indent="0" algn="ctr">
              <a:buNone/>
            </a:pPr>
            <a:r>
              <a:rPr lang="en-US" sz="3300" b="1" dirty="0"/>
              <a:t>Streamline and automating are key to effective work</a:t>
            </a:r>
            <a:endParaRPr lang="sv-SE" sz="3300" b="1" dirty="0"/>
          </a:p>
        </p:txBody>
      </p:sp>
      <p:pic>
        <p:nvPicPr>
          <p:cNvPr id="5" name="Graphic 4" descr="Stopwatch 33% with solid fill">
            <a:extLst>
              <a:ext uri="{FF2B5EF4-FFF2-40B4-BE49-F238E27FC236}">
                <a16:creationId xmlns:a16="http://schemas.microsoft.com/office/drawing/2014/main" id="{AFCC2F94-2457-C85E-9E24-178F51739A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175" y="2160015"/>
            <a:ext cx="745368" cy="745368"/>
          </a:xfrm>
          <a:prstGeom prst="rect">
            <a:avLst/>
          </a:prstGeom>
        </p:spPr>
      </p:pic>
      <p:pic>
        <p:nvPicPr>
          <p:cNvPr id="7" name="Graphic 6" descr="Empty battery with solid fill">
            <a:extLst>
              <a:ext uri="{FF2B5EF4-FFF2-40B4-BE49-F238E27FC236}">
                <a16:creationId xmlns:a16="http://schemas.microsoft.com/office/drawing/2014/main" id="{399F0DA7-D1AD-8978-FA90-B18690EE83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2175" y="3060607"/>
            <a:ext cx="914400" cy="914400"/>
          </a:xfrm>
          <a:prstGeom prst="rect">
            <a:avLst/>
          </a:prstGeom>
        </p:spPr>
      </p:pic>
      <p:pic>
        <p:nvPicPr>
          <p:cNvPr id="11" name="Graphic 10" descr="Money with solid fill">
            <a:extLst>
              <a:ext uri="{FF2B5EF4-FFF2-40B4-BE49-F238E27FC236}">
                <a16:creationId xmlns:a16="http://schemas.microsoft.com/office/drawing/2014/main" id="{930BC9E5-8B87-1744-C5E0-7DECEE1D68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32175" y="3891537"/>
            <a:ext cx="914400" cy="914400"/>
          </a:xfrm>
          <a:prstGeom prst="rect">
            <a:avLst/>
          </a:prstGeom>
        </p:spPr>
      </p:pic>
    </p:spTree>
    <p:extLst>
      <p:ext uri="{BB962C8B-B14F-4D97-AF65-F5344CB8AC3E}">
        <p14:creationId xmlns:p14="http://schemas.microsoft.com/office/powerpoint/2010/main" val="131198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858FF41-D337-7E45-F317-4D716C6BBC3E}"/>
              </a:ext>
            </a:extLst>
          </p:cNvPr>
          <p:cNvSpPr>
            <a:spLocks noGrp="1"/>
          </p:cNvSpPr>
          <p:nvPr>
            <p:ph type="title"/>
          </p:nvPr>
        </p:nvSpPr>
        <p:spPr>
          <a:xfrm>
            <a:off x="3221039" y="1247775"/>
            <a:ext cx="3856418" cy="3449638"/>
          </a:xfrm>
        </p:spPr>
        <p:txBody>
          <a:bodyPr vert="horz" lIns="91440" tIns="45720" rIns="91440" bIns="45720" rtlCol="0" anchor="t">
            <a:normAutofit/>
          </a:bodyPr>
          <a:lstStyle/>
          <a:p>
            <a:r>
              <a:rPr lang="en-US" sz="6000" dirty="0"/>
              <a:t>Power BI Admin report</a:t>
            </a:r>
          </a:p>
        </p:txBody>
      </p:sp>
      <p:pic>
        <p:nvPicPr>
          <p:cNvPr id="6" name="Graphic 5" descr="BI Dashboard">
            <a:extLst>
              <a:ext uri="{FF2B5EF4-FFF2-40B4-BE49-F238E27FC236}">
                <a16:creationId xmlns:a16="http://schemas.microsoft.com/office/drawing/2014/main" id="{C2BD0332-D491-2976-D4C1-0AF6271471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7" y="1704805"/>
            <a:ext cx="3895343" cy="3895343"/>
          </a:xfrm>
          <a:prstGeom prst="rect">
            <a:avLst/>
          </a:prstGeom>
        </p:spPr>
      </p:pic>
    </p:spTree>
    <p:extLst>
      <p:ext uri="{BB962C8B-B14F-4D97-AF65-F5344CB8AC3E}">
        <p14:creationId xmlns:p14="http://schemas.microsoft.com/office/powerpoint/2010/main" val="111520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6E00F4-4F39-58C9-A354-DD02105EA44C}"/>
              </a:ext>
            </a:extLst>
          </p:cNvPr>
          <p:cNvPicPr>
            <a:picLocks noGrp="1" noChangeAspect="1"/>
          </p:cNvPicPr>
          <p:nvPr>
            <p:ph idx="1"/>
          </p:nvPr>
        </p:nvPicPr>
        <p:blipFill>
          <a:blip r:embed="rId3"/>
          <a:stretch>
            <a:fillRect/>
          </a:stretch>
        </p:blipFill>
        <p:spPr>
          <a:xfrm>
            <a:off x="2159829" y="536594"/>
            <a:ext cx="8413263" cy="6218829"/>
          </a:xfrm>
        </p:spPr>
      </p:pic>
    </p:spTree>
    <p:extLst>
      <p:ext uri="{BB962C8B-B14F-4D97-AF65-F5344CB8AC3E}">
        <p14:creationId xmlns:p14="http://schemas.microsoft.com/office/powerpoint/2010/main" val="73455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DA55E77-6974-B60E-8D10-348A0A755C9E}"/>
              </a:ext>
            </a:extLst>
          </p:cNvPr>
          <p:cNvPicPr>
            <a:picLocks noGrp="1" noChangeAspect="1"/>
          </p:cNvPicPr>
          <p:nvPr>
            <p:ph idx="1"/>
          </p:nvPr>
        </p:nvPicPr>
        <p:blipFill rotWithShape="1">
          <a:blip r:embed="rId3"/>
          <a:srcRect r="2" b="22610"/>
          <a:stretch/>
        </p:blipFill>
        <p:spPr>
          <a:xfrm>
            <a:off x="1692627" y="565150"/>
            <a:ext cx="9934214" cy="5727699"/>
          </a:xfrm>
          <a:prstGeom prst="rect">
            <a:avLst/>
          </a:prstGeom>
        </p:spPr>
      </p:pic>
    </p:spTree>
    <p:extLst>
      <p:ext uri="{BB962C8B-B14F-4D97-AF65-F5344CB8AC3E}">
        <p14:creationId xmlns:p14="http://schemas.microsoft.com/office/powerpoint/2010/main" val="402816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0426-7CB7-8FE4-3D46-ECEEEC574649}"/>
              </a:ext>
            </a:extLst>
          </p:cNvPr>
          <p:cNvSpPr>
            <a:spLocks noGrp="1"/>
          </p:cNvSpPr>
          <p:nvPr>
            <p:ph type="title"/>
          </p:nvPr>
        </p:nvSpPr>
        <p:spPr/>
        <p:txBody>
          <a:bodyPr/>
          <a:lstStyle/>
          <a:p>
            <a:r>
              <a:rPr lang="en-US" dirty="0"/>
              <a:t>Power BI Admin Report</a:t>
            </a:r>
            <a:endParaRPr lang="sv-SE" dirty="0"/>
          </a:p>
        </p:txBody>
      </p:sp>
      <p:sp>
        <p:nvSpPr>
          <p:cNvPr id="3" name="Content Placeholder 2">
            <a:extLst>
              <a:ext uri="{FF2B5EF4-FFF2-40B4-BE49-F238E27FC236}">
                <a16:creationId xmlns:a16="http://schemas.microsoft.com/office/drawing/2014/main" id="{EBD6A035-1CBE-C86A-6AA0-87897C68F2D6}"/>
              </a:ext>
            </a:extLst>
          </p:cNvPr>
          <p:cNvSpPr>
            <a:spLocks noGrp="1"/>
          </p:cNvSpPr>
          <p:nvPr>
            <p:ph idx="1"/>
          </p:nvPr>
        </p:nvSpPr>
        <p:spPr>
          <a:xfrm>
            <a:off x="3360056" y="2160016"/>
            <a:ext cx="7714343" cy="3926152"/>
          </a:xfrm>
        </p:spPr>
        <p:txBody>
          <a:bodyPr/>
          <a:lstStyle/>
          <a:p>
            <a:pPr marL="0" indent="0">
              <a:buNone/>
            </a:pPr>
            <a:r>
              <a:rPr lang="en-US" sz="4400" dirty="0"/>
              <a:t>All insights</a:t>
            </a:r>
          </a:p>
          <a:p>
            <a:pPr marL="0" indent="0">
              <a:buNone/>
            </a:pPr>
            <a:r>
              <a:rPr lang="en-US" sz="4400" dirty="0"/>
              <a:t>	 - no action</a:t>
            </a:r>
          </a:p>
          <a:p>
            <a:endParaRPr lang="sv-SE" dirty="0"/>
          </a:p>
        </p:txBody>
      </p:sp>
    </p:spTree>
    <p:extLst>
      <p:ext uri="{BB962C8B-B14F-4D97-AF65-F5344CB8AC3E}">
        <p14:creationId xmlns:p14="http://schemas.microsoft.com/office/powerpoint/2010/main" val="1906746591"/>
      </p:ext>
    </p:extLst>
  </p:cSld>
  <p:clrMapOvr>
    <a:masterClrMapping/>
  </p:clrMapOvr>
</p:sld>
</file>

<file path=ppt/theme/theme1.xml><?xml version="1.0" encoding="utf-8"?>
<a:theme xmlns:a="http://schemas.openxmlformats.org/drawingml/2006/main" name="InterweaveVTI">
  <a:themeElements>
    <a:clrScheme name="AnalogousFromRegularSeedLeftStep">
      <a:dk1>
        <a:srgbClr val="000000"/>
      </a:dk1>
      <a:lt1>
        <a:srgbClr val="FFFFFF"/>
      </a:lt1>
      <a:dk2>
        <a:srgbClr val="1B2F30"/>
      </a:dk2>
      <a:lt2>
        <a:srgbClr val="F0F0F3"/>
      </a:lt2>
      <a:accent1>
        <a:srgbClr val="9FA71E"/>
      </a:accent1>
      <a:accent2>
        <a:srgbClr val="D59117"/>
      </a:accent2>
      <a:accent3>
        <a:srgbClr val="E75429"/>
      </a:accent3>
      <a:accent4>
        <a:srgbClr val="D5173B"/>
      </a:accent4>
      <a:accent5>
        <a:srgbClr val="E7299C"/>
      </a:accent5>
      <a:accent6>
        <a:srgbClr val="D017D5"/>
      </a:accent6>
      <a:hlink>
        <a:srgbClr val="706ACD"/>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63446</TotalTime>
  <Words>2426</Words>
  <Application>Microsoft Office PowerPoint</Application>
  <PresentationFormat>Widescreen</PresentationFormat>
  <Paragraphs>288</Paragraphs>
  <Slides>22</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Avenir Next</vt:lpstr>
      <vt:lpstr>Neue Haas Grotesk Text Pro</vt:lpstr>
      <vt:lpstr>InterweaveVTI</vt:lpstr>
      <vt:lpstr>Streamlining Power BI with PowerShell</vt:lpstr>
      <vt:lpstr>Who are these people?</vt:lpstr>
      <vt:lpstr>What are they going to talk about?</vt:lpstr>
      <vt:lpstr>Power BI estate assesment</vt:lpstr>
      <vt:lpstr>Why are they talking about this?</vt:lpstr>
      <vt:lpstr>Power BI Admin report</vt:lpstr>
      <vt:lpstr>PowerPoint Presentation</vt:lpstr>
      <vt:lpstr>PowerPoint Presentation</vt:lpstr>
      <vt:lpstr>Power BI Admin Report</vt:lpstr>
      <vt:lpstr>Admin portal</vt:lpstr>
      <vt:lpstr>PowerPoint Presentation</vt:lpstr>
      <vt:lpstr>Admin portal</vt:lpstr>
      <vt:lpstr>Power BI REST API  </vt:lpstr>
      <vt:lpstr>Power BI REST API </vt:lpstr>
      <vt:lpstr>Power BI REST API  </vt:lpstr>
      <vt:lpstr>Why are they talking about this?</vt:lpstr>
      <vt:lpstr>Why Powershell?</vt:lpstr>
      <vt:lpstr>PowerPoint Presentation</vt:lpstr>
      <vt:lpstr>PSPowerBITools Module</vt:lpstr>
      <vt:lpstr>Then what?</vt:lpstr>
      <vt:lpstr>Streamline admin tasks</vt:lpstr>
      <vt:lpstr>Thank you! Please give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Power BI with PowerShell</dc:title>
  <dc:creator>Linda Torrång</dc:creator>
  <cp:lastModifiedBy>Linda Torrång</cp:lastModifiedBy>
  <cp:revision>24</cp:revision>
  <dcterms:created xsi:type="dcterms:W3CDTF">2024-03-04T10:34:03Z</dcterms:created>
  <dcterms:modified xsi:type="dcterms:W3CDTF">2024-05-17T07:57:42Z</dcterms:modified>
</cp:coreProperties>
</file>