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8"/>
  </p:notesMasterIdLst>
  <p:sldIdLst>
    <p:sldId id="263" r:id="rId2"/>
    <p:sldId id="288" r:id="rId3"/>
    <p:sldId id="264" r:id="rId4"/>
    <p:sldId id="295" r:id="rId5"/>
    <p:sldId id="330" r:id="rId6"/>
    <p:sldId id="331" r:id="rId7"/>
    <p:sldId id="332" r:id="rId8"/>
    <p:sldId id="333" r:id="rId9"/>
    <p:sldId id="335" r:id="rId10"/>
    <p:sldId id="334" r:id="rId11"/>
    <p:sldId id="336" r:id="rId12"/>
    <p:sldId id="337" r:id="rId13"/>
    <p:sldId id="338" r:id="rId14"/>
    <p:sldId id="339" r:id="rId15"/>
    <p:sldId id="328" r:id="rId16"/>
    <p:sldId id="329" r:id="rId17"/>
  </p:sldIdLst>
  <p:sldSz cx="11520488" cy="6480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151794-FE7D-4028-8036-1B80BE5CA903}" v="30" dt="2020-11-03T01:08:19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714" y="114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Cote" userId="9fc346731770da84" providerId="LiveId" clId="{A5151794-FE7D-4028-8036-1B80BE5CA903}"/>
    <pc:docChg chg="undo custSel modSld">
      <pc:chgData name="Christian Cote" userId="9fc346731770da84" providerId="LiveId" clId="{A5151794-FE7D-4028-8036-1B80BE5CA903}" dt="2020-11-03T01:08:19.177" v="76" actId="14100"/>
      <pc:docMkLst>
        <pc:docMk/>
      </pc:docMkLst>
      <pc:sldChg chg="addSp delSp modSp mod">
        <pc:chgData name="Christian Cote" userId="9fc346731770da84" providerId="LiveId" clId="{A5151794-FE7D-4028-8036-1B80BE5CA903}" dt="2020-11-03T01:08:19.177" v="76" actId="14100"/>
        <pc:sldMkLst>
          <pc:docMk/>
          <pc:sldMk cId="3880213463" sldId="257"/>
        </pc:sldMkLst>
        <pc:spChg chg="add del mod">
          <ac:chgData name="Christian Cote" userId="9fc346731770da84" providerId="LiveId" clId="{A5151794-FE7D-4028-8036-1B80BE5CA903}" dt="2020-11-02T23:52:49.397" v="58" actId="478"/>
          <ac:spMkLst>
            <pc:docMk/>
            <pc:sldMk cId="3880213463" sldId="257"/>
            <ac:spMk id="10" creationId="{E008D159-C3A5-4CA3-A326-5BF5F2D4F99D}"/>
          </ac:spMkLst>
        </pc:spChg>
        <pc:spChg chg="add del">
          <ac:chgData name="Christian Cote" userId="9fc346731770da84" providerId="LiveId" clId="{A5151794-FE7D-4028-8036-1B80BE5CA903}" dt="2020-11-02T23:52:49.397" v="58" actId="478"/>
          <ac:spMkLst>
            <pc:docMk/>
            <pc:sldMk cId="3880213463" sldId="257"/>
            <ac:spMk id="18" creationId="{00000000-0000-0000-0000-000000000000}"/>
          </ac:spMkLst>
        </pc:spChg>
        <pc:spChg chg="mod">
          <ac:chgData name="Christian Cote" userId="9fc346731770da84" providerId="LiveId" clId="{A5151794-FE7D-4028-8036-1B80BE5CA903}" dt="2020-11-02T23:52:49.981" v="59" actId="1076"/>
          <ac:spMkLst>
            <pc:docMk/>
            <pc:sldMk cId="3880213463" sldId="257"/>
            <ac:spMk id="19" creationId="{00000000-0000-0000-0000-000000000000}"/>
          </ac:spMkLst>
        </pc:spChg>
        <pc:graphicFrameChg chg="mod modGraphic">
          <ac:chgData name="Christian Cote" userId="9fc346731770da84" providerId="LiveId" clId="{A5151794-FE7D-4028-8036-1B80BE5CA903}" dt="2020-11-02T23:50:42.217" v="37" actId="14100"/>
          <ac:graphicFrameMkLst>
            <pc:docMk/>
            <pc:sldMk cId="3880213463" sldId="257"/>
            <ac:graphicFrameMk id="2" creationId="{8ABFF388-2321-4CDF-85D2-CA78EC9CC6B7}"/>
          </ac:graphicFrameMkLst>
        </pc:graphicFrameChg>
        <pc:picChg chg="add mod">
          <ac:chgData name="Christian Cote" userId="9fc346731770da84" providerId="LiveId" clId="{A5151794-FE7D-4028-8036-1B80BE5CA903}" dt="2020-11-03T01:06:36.243" v="75" actId="14100"/>
          <ac:picMkLst>
            <pc:docMk/>
            <pc:sldMk cId="3880213463" sldId="257"/>
            <ac:picMk id="3" creationId="{303739D5-FFA4-46C3-8E83-D32C75832447}"/>
          </ac:picMkLst>
        </pc:picChg>
        <pc:picChg chg="del mod">
          <ac:chgData name="Christian Cote" userId="9fc346731770da84" providerId="LiveId" clId="{A5151794-FE7D-4028-8036-1B80BE5CA903}" dt="2020-11-02T23:51:14.297" v="50" actId="478"/>
          <ac:picMkLst>
            <pc:docMk/>
            <pc:sldMk cId="3880213463" sldId="257"/>
            <ac:picMk id="4" creationId="{23C8939E-154B-4693-B1AD-59AA945EB6D4}"/>
          </ac:picMkLst>
        </pc:picChg>
        <pc:picChg chg="del">
          <ac:chgData name="Christian Cote" userId="9fc346731770da84" providerId="LiveId" clId="{A5151794-FE7D-4028-8036-1B80BE5CA903}" dt="2020-11-02T23:49:03.143" v="8" actId="478"/>
          <ac:picMkLst>
            <pc:docMk/>
            <pc:sldMk cId="3880213463" sldId="257"/>
            <ac:picMk id="6" creationId="{1C488B5B-457B-4A96-A596-89F741F33C92}"/>
          </ac:picMkLst>
        </pc:picChg>
        <pc:picChg chg="del">
          <ac:chgData name="Christian Cote" userId="9fc346731770da84" providerId="LiveId" clId="{A5151794-FE7D-4028-8036-1B80BE5CA903}" dt="2020-11-02T23:49:56.938" v="29" actId="478"/>
          <ac:picMkLst>
            <pc:docMk/>
            <pc:sldMk cId="3880213463" sldId="257"/>
            <ac:picMk id="7" creationId="{7A902059-0A12-4C41-8900-A7836596CF43}"/>
          </ac:picMkLst>
        </pc:picChg>
        <pc:picChg chg="del">
          <ac:chgData name="Christian Cote" userId="9fc346731770da84" providerId="LiveId" clId="{A5151794-FE7D-4028-8036-1B80BE5CA903}" dt="2020-11-02T23:50:37.507" v="35" actId="478"/>
          <ac:picMkLst>
            <pc:docMk/>
            <pc:sldMk cId="3880213463" sldId="257"/>
            <ac:picMk id="8" creationId="{F18F7A46-87C1-4C87-9D28-0234186BA5A2}"/>
          </ac:picMkLst>
        </pc:picChg>
        <pc:picChg chg="mod modCrop">
          <ac:chgData name="Christian Cote" userId="9fc346731770da84" providerId="LiveId" clId="{A5151794-FE7D-4028-8036-1B80BE5CA903}" dt="2020-11-02T23:53:57.656" v="69" actId="1076"/>
          <ac:picMkLst>
            <pc:docMk/>
            <pc:sldMk cId="3880213463" sldId="257"/>
            <ac:picMk id="9" creationId="{C634D6CE-3A42-44B2-B905-F4374A9D32A7}"/>
          </ac:picMkLst>
        </pc:picChg>
        <pc:picChg chg="del">
          <ac:chgData name="Christian Cote" userId="9fc346731770da84" providerId="LiveId" clId="{A5151794-FE7D-4028-8036-1B80BE5CA903}" dt="2020-11-02T23:50:38.233" v="36" actId="478"/>
          <ac:picMkLst>
            <pc:docMk/>
            <pc:sldMk cId="3880213463" sldId="257"/>
            <ac:picMk id="12" creationId="{469E5C0A-5619-4586-90DA-F45817AA9CB9}"/>
          </ac:picMkLst>
        </pc:picChg>
        <pc:picChg chg="add mod">
          <ac:chgData name="Christian Cote" userId="9fc346731770da84" providerId="LiveId" clId="{A5151794-FE7D-4028-8036-1B80BE5CA903}" dt="2020-11-03T01:08:19.177" v="76" actId="14100"/>
          <ac:picMkLst>
            <pc:docMk/>
            <pc:sldMk cId="3880213463" sldId="257"/>
            <ac:picMk id="2050" creationId="{D20F88E4-1B48-4DC0-9E49-EEF6C120306D}"/>
          </ac:picMkLst>
        </pc:picChg>
        <pc:picChg chg="add mod">
          <ac:chgData name="Christian Cote" userId="9fc346731770da84" providerId="LiveId" clId="{A5151794-FE7D-4028-8036-1B80BE5CA903}" dt="2020-11-02T23:53:18.896" v="63" actId="1076"/>
          <ac:picMkLst>
            <pc:docMk/>
            <pc:sldMk cId="3880213463" sldId="257"/>
            <ac:picMk id="2052" creationId="{F05114AF-69D0-4FA9-829F-25FB2B8867F9}"/>
          </ac:picMkLst>
        </pc:picChg>
      </pc:sldChg>
      <pc:sldChg chg="addSp modSp">
        <pc:chgData name="Christian Cote" userId="9fc346731770da84" providerId="LiveId" clId="{A5151794-FE7D-4028-8036-1B80BE5CA903}" dt="2020-11-03T01:04:35.660" v="73" actId="1076"/>
        <pc:sldMkLst>
          <pc:docMk/>
          <pc:sldMk cId="3947886400" sldId="263"/>
        </pc:sldMkLst>
        <pc:picChg chg="add mod">
          <ac:chgData name="Christian Cote" userId="9fc346731770da84" providerId="LiveId" clId="{A5151794-FE7D-4028-8036-1B80BE5CA903}" dt="2020-11-03T01:04:35.660" v="73" actId="1076"/>
          <ac:picMkLst>
            <pc:docMk/>
            <pc:sldMk cId="3947886400" sldId="263"/>
            <ac:picMk id="3074" creationId="{8BF2DC4E-6825-442D-826C-D7EE0453F0E6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96050-B3B9-4A56-8FF7-BEF0B3EF2A31}" type="datetimeFigureOut">
              <a:rPr lang="en-CA" smtClean="0"/>
              <a:t>2022-01-21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BD992-ACC6-4654-ABFE-ECA7A805A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06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07EA-382F-4754-85A4-77B953157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6E8BE-968C-4BEB-BDFF-377CC816D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54FB5-CA84-4C4E-8E3D-961E8D40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72B3B-B5A0-4154-8A97-DAFF3C6B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868A7-15D3-40BE-AC5C-5033BD8B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2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F589-311E-4EC6-B4EA-7A7EC21B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149ED-745A-4E2E-B3F2-76BF7E336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3952-6AF7-4570-839A-05A5ACBF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241FD-7700-4B3F-ABCC-4D062E6E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1D856-1C80-4933-8762-884D05AE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8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92D5B-78AF-46C2-9964-847A41703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1D818-0494-4DDA-BC31-AD06A8011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CAFC-76FD-4397-9BE1-89208BB1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FCA98-2479-4E6B-93BF-6AE4289C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84A59-729D-41E8-8B7D-58BA19AF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0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40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C771-EA88-47A6-A613-66BA5878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9A32-1242-4692-8CA0-E25E5CEA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E28B-8D91-4B97-96D1-00D00160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FEB2-3DFA-4B40-9C39-44CA81B4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B7AD-0EBD-4237-B1D9-20E53338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6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34AC-B48B-4525-A7C4-0093A2C5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2B47B-DF45-421F-BC6D-F0D1F1AD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BAD6A-3604-4401-96EE-2AF3DEB6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9744E-AF53-4691-8F49-D0224ABD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A1EDF-C172-4A08-BDDD-758644A4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DE86-5959-45D5-83D2-DA56FD2E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68284-0285-4F48-B56E-E795E97C3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5D184-F13F-428D-8DD0-338C924F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25015-B9AF-40EB-9C14-A0DFFDA8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0DAD0-85F7-49B7-899B-C6BF301C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09C47-D586-435D-9B4A-1F7C968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2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D169-0F84-47BF-899F-6D19C3A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957ED-2350-4350-A2FD-171B1B5BC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49252-CE57-4431-9390-585A83876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58566-28FC-4D87-AE5C-DC0F682A5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D0DF2-1DB2-41EF-ABE5-720F39812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8A15D6-2B65-42B0-B802-0AC99FC8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2CDF22-A6AA-4C30-A209-462E215D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27A44-1839-405F-9054-9F34CFB6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3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55D6-B012-44A1-AEBC-9D4EBFAF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0048E-C65C-470F-B79D-805BDF08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0807D-572B-4EAA-9381-83E6CDBD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FB7C9-2E33-4E79-ADD6-5666B9C7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2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BA177-D582-47C9-94B3-61F2F2DC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F402A-6F09-4C10-BE0D-B6F92567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765B2-F7F0-4C48-BBDC-E7123AC3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5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E852-087C-4B86-896F-8BE0D316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3BB3-914F-468C-83C3-675E6227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1F912-A1F6-4B3A-9F50-F88DB0B53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DD372-6FD3-47AE-A40E-CB989DD6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64370-6F23-47C8-B8A0-D5640AA4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23194-12F2-42D6-A13A-D2DBCF61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8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6CA3-E097-4773-8584-91602B568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88169-FDD5-41D4-86E5-0A664E04D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E7294-FE1F-4370-BF76-CE264419B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9A449-06CD-4B58-B282-86A9660D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47F71-DC6C-4A88-B0AB-6621E6CB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7745C-16CB-4AAB-807C-6B31310C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2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A7974-8C9C-4A13-AA91-2A382556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B9B4A-9B94-447E-AAD5-0C174341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819CF-F6FD-42D8-95F6-9D6E3B5C4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5E02F-BDDF-4296-910B-D1E7C2463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EAA82-DD79-4113-B3ED-ED09B8AAE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49079-EDB5-4E4F-AE74-66D98C405649}"/>
              </a:ext>
            </a:extLst>
          </p:cNvPr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0B2182D-3A9F-4816-A974-9CCEB581020C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Image" r:id="rId16" imgW="2279520" imgH="1310400" progId="Photoshop.Image.18">
                  <p:embed/>
                </p:oleObj>
              </mc:Choice>
              <mc:Fallback>
                <p:oleObj name="Image" r:id="rId16" imgW="2279520" imgH="1310400" progId="Photoshop.Image.18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2D97063-5A23-4A28-BA12-299D39E457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673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56" r:id="rId13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datt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157" y="1440088"/>
            <a:ext cx="10800218" cy="2339975"/>
          </a:xfrm>
        </p:spPr>
        <p:txBody>
          <a:bodyPr/>
          <a:lstStyle/>
          <a:p>
            <a:r>
              <a:rPr lang="en-CA" b="1" dirty="0"/>
              <a:t>Columnstore Index Compression in a Nutshell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Edward Pollack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3AD0E-803B-4369-9C60-B48ABB5A5D73}"/>
              </a:ext>
            </a:extLst>
          </p:cNvPr>
          <p:cNvSpPr txBox="1"/>
          <p:nvPr/>
        </p:nvSpPr>
        <p:spPr>
          <a:xfrm>
            <a:off x="360135" y="5019151"/>
            <a:ext cx="10306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The key to highly performant analytic data in SQL Server. 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792034" y="345010"/>
            <a:ext cx="10180766" cy="1252534"/>
          </a:xfrm>
        </p:spPr>
        <p:txBody>
          <a:bodyPr/>
          <a:lstStyle/>
          <a:p>
            <a:r>
              <a:rPr lang="en-CA" b="1" dirty="0"/>
              <a:t>Optimization Example</a:t>
            </a: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1924D3-930F-4BAA-932A-D78AAA1DC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266842"/>
              </p:ext>
            </p:extLst>
          </p:nvPr>
        </p:nvGraphicFramePr>
        <p:xfrm>
          <a:off x="286429" y="1597544"/>
          <a:ext cx="4581663" cy="4430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1960">
                  <a:extLst>
                    <a:ext uri="{9D8B030D-6E8A-4147-A177-3AD203B41FA5}">
                      <a16:colId xmlns:a16="http://schemas.microsoft.com/office/drawing/2014/main" val="2873492821"/>
                    </a:ext>
                  </a:extLst>
                </a:gridCol>
                <a:gridCol w="1489703">
                  <a:extLst>
                    <a:ext uri="{9D8B030D-6E8A-4147-A177-3AD203B41FA5}">
                      <a16:colId xmlns:a16="http://schemas.microsoft.com/office/drawing/2014/main" val="2589342794"/>
                    </a:ext>
                  </a:extLst>
                </a:gridCol>
              </a:tblGrid>
              <a:tr h="31644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effectLst/>
                        </a:rPr>
                        <a:t>Dictionary Encoded Data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64589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>
                          <a:effectLst/>
                        </a:rPr>
                        <a:t>Index ID</a:t>
                      </a:r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 dirty="0">
                          <a:effectLst/>
                        </a:rPr>
                        <a:t>Size (bits)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3365771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38588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586390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537219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3962354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7836235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6848859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4140900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370825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1768343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6419312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7631653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 dirty="0">
                          <a:effectLst/>
                        </a:rPr>
                        <a:t>TOTAL DATA SIZE (bits):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effectLst/>
                        </a:rPr>
                        <a:t>33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110209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EFA386-D589-4EFE-9BBB-0F8B931DF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255146"/>
              </p:ext>
            </p:extLst>
          </p:nvPr>
        </p:nvGraphicFramePr>
        <p:xfrm>
          <a:off x="6342218" y="1591680"/>
          <a:ext cx="3629096" cy="4400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7610">
                  <a:extLst>
                    <a:ext uri="{9D8B030D-6E8A-4147-A177-3AD203B41FA5}">
                      <a16:colId xmlns:a16="http://schemas.microsoft.com/office/drawing/2014/main" val="296050169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94305216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effectLst/>
                        </a:rPr>
                        <a:t>Optimized Data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069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>
                          <a:effectLst/>
                        </a:rPr>
                        <a:t>Index ID</a:t>
                      </a:r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 dirty="0">
                          <a:effectLst/>
                        </a:rPr>
                        <a:t>Size (bits)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969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274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9341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1819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8950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991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37896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62141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822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9141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703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86518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 dirty="0">
                          <a:effectLst/>
                        </a:rPr>
                        <a:t>TOTAL DATA SIZE (bits):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effectLst/>
                        </a:rPr>
                        <a:t>33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134543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DF501276-2EFE-4335-8D92-07EFD18F39EE}"/>
              </a:ext>
            </a:extLst>
          </p:cNvPr>
          <p:cNvSpPr/>
          <p:nvPr/>
        </p:nvSpPr>
        <p:spPr>
          <a:xfrm>
            <a:off x="5251780" y="3399002"/>
            <a:ext cx="775063" cy="827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1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792034" y="345010"/>
            <a:ext cx="10276560" cy="1252534"/>
          </a:xfrm>
        </p:spPr>
        <p:txBody>
          <a:bodyPr/>
          <a:lstStyle/>
          <a:p>
            <a:r>
              <a:rPr lang="en-CA" b="1" dirty="0"/>
              <a:t>Columnstore Compression Step 3: Compression</a:t>
            </a:r>
            <a:endParaRPr lang="en-US" b="1" dirty="0"/>
          </a:p>
        </p:txBody>
      </p:sp>
      <p:sp>
        <p:nvSpPr>
          <p:cNvPr id="6" name="Content Placeholder 18">
            <a:extLst>
              <a:ext uri="{FF2B5EF4-FFF2-40B4-BE49-F238E27FC236}">
                <a16:creationId xmlns:a16="http://schemas.microsoft.com/office/drawing/2014/main" id="{938FD0FE-1CBE-4F70-8CA9-074FA9704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34" y="1725046"/>
            <a:ext cx="9936421" cy="4111612"/>
          </a:xfrm>
        </p:spPr>
        <p:txBody>
          <a:bodyPr/>
          <a:lstStyle/>
          <a:p>
            <a:pPr marL="571500" indent="-571500"/>
            <a:r>
              <a:rPr lang="en-CA" dirty="0"/>
              <a:t>Apply traditional compression techniques to optimized data.</a:t>
            </a:r>
          </a:p>
          <a:p>
            <a:pPr marL="571500" indent="-571500"/>
            <a:r>
              <a:rPr lang="en-CA" dirty="0"/>
              <a:t>SQL Server uses the Microsoft </a:t>
            </a:r>
            <a:r>
              <a:rPr lang="en-CA" dirty="0" err="1"/>
              <a:t>xVelocity</a:t>
            </a:r>
            <a:r>
              <a:rPr lang="en-CA" dirty="0"/>
              <a:t> algorithm for Columnstore.</a:t>
            </a:r>
          </a:p>
          <a:p>
            <a:pPr marL="571500" indent="-571500"/>
            <a:r>
              <a:rPr lang="en-CA" dirty="0"/>
              <a:t>Columnstore archive compression uses the Microsoft Xpress algorithm.</a:t>
            </a:r>
          </a:p>
          <a:p>
            <a:pPr marL="571500" indent="-571500"/>
            <a:r>
              <a:rPr lang="en-CA" dirty="0"/>
              <a:t>Focus on aggregating repeating byte patterns.</a:t>
            </a:r>
          </a:p>
        </p:txBody>
      </p:sp>
    </p:spTree>
    <p:extLst>
      <p:ext uri="{BB962C8B-B14F-4D97-AF65-F5344CB8AC3E}">
        <p14:creationId xmlns:p14="http://schemas.microsoft.com/office/powerpoint/2010/main" val="68315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792034" y="345010"/>
            <a:ext cx="10276560" cy="1252534"/>
          </a:xfrm>
        </p:spPr>
        <p:txBody>
          <a:bodyPr/>
          <a:lstStyle/>
          <a:p>
            <a:r>
              <a:rPr lang="en-CA" b="1" dirty="0"/>
              <a:t>Run-Length Compression Example</a:t>
            </a: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EFCB36-16AC-4EAA-B4B4-19EF904AB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18189"/>
              </p:ext>
            </p:extLst>
          </p:nvPr>
        </p:nvGraphicFramePr>
        <p:xfrm>
          <a:off x="1236518" y="1591680"/>
          <a:ext cx="2627610" cy="4086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7610">
                  <a:extLst>
                    <a:ext uri="{9D8B030D-6E8A-4147-A177-3AD203B41FA5}">
                      <a16:colId xmlns:a16="http://schemas.microsoft.com/office/drawing/2014/main" val="29605016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effectLst/>
                        </a:rPr>
                        <a:t>Dictionary Encoded Data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4069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>
                          <a:effectLst/>
                        </a:rPr>
                        <a:t>Index ID</a:t>
                      </a:r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969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274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9341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1819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8950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991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37896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62141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822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9141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703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86518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54C481-EFED-4C21-8539-A7E473188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5793"/>
              </p:ext>
            </p:extLst>
          </p:nvPr>
        </p:nvGraphicFramePr>
        <p:xfrm>
          <a:off x="5246699" y="2573338"/>
          <a:ext cx="3278992" cy="2200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8992">
                  <a:extLst>
                    <a:ext uri="{9D8B030D-6E8A-4147-A177-3AD203B41FA5}">
                      <a16:colId xmlns:a16="http://schemas.microsoft.com/office/drawing/2014/main" val="41572100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 dirty="0">
                          <a:effectLst/>
                        </a:rPr>
                        <a:t>Run-Length Compressed Data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5335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 dirty="0">
                          <a:effectLst/>
                        </a:rPr>
                        <a:t>Index ID Groups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627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 (3)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3977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 (1)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9372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 (4)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92322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 (1)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362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4 (2)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3273364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4062370-92AA-4120-92B7-9E7E90EE8CAF}"/>
              </a:ext>
            </a:extLst>
          </p:cNvPr>
          <p:cNvSpPr/>
          <p:nvPr/>
        </p:nvSpPr>
        <p:spPr>
          <a:xfrm>
            <a:off x="4166324" y="3378298"/>
            <a:ext cx="775063" cy="827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5D9423-38B3-42D6-8C9D-7928FCF0DD3B}"/>
              </a:ext>
            </a:extLst>
          </p:cNvPr>
          <p:cNvSpPr txBox="1"/>
          <p:nvPr/>
        </p:nvSpPr>
        <p:spPr>
          <a:xfrm>
            <a:off x="4752157" y="5380075"/>
            <a:ext cx="377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Effective for sorted (optimized) values!</a:t>
            </a:r>
          </a:p>
        </p:txBody>
      </p:sp>
    </p:spTree>
    <p:extLst>
      <p:ext uri="{BB962C8B-B14F-4D97-AF65-F5344CB8AC3E}">
        <p14:creationId xmlns:p14="http://schemas.microsoft.com/office/powerpoint/2010/main" val="1832183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792034" y="345010"/>
            <a:ext cx="10276560" cy="1252534"/>
          </a:xfrm>
        </p:spPr>
        <p:txBody>
          <a:bodyPr/>
          <a:lstStyle/>
          <a:p>
            <a:r>
              <a:rPr lang="en-CA" b="1" dirty="0"/>
              <a:t>Bit Array Compression Example</a:t>
            </a:r>
            <a:endParaRPr lang="en-US" b="1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4062370-92AA-4120-92B7-9E7E90EE8CAF}"/>
              </a:ext>
            </a:extLst>
          </p:cNvPr>
          <p:cNvSpPr/>
          <p:nvPr/>
        </p:nvSpPr>
        <p:spPr>
          <a:xfrm>
            <a:off x="3339010" y="3131792"/>
            <a:ext cx="775063" cy="827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BE37CF-8630-4046-AF9D-2596C6476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225061"/>
              </p:ext>
            </p:extLst>
          </p:nvPr>
        </p:nvGraphicFramePr>
        <p:xfrm>
          <a:off x="194556" y="1562111"/>
          <a:ext cx="3050330" cy="3683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1034">
                  <a:extLst>
                    <a:ext uri="{9D8B030D-6E8A-4147-A177-3AD203B41FA5}">
                      <a16:colId xmlns:a16="http://schemas.microsoft.com/office/drawing/2014/main" val="2789001609"/>
                    </a:ext>
                  </a:extLst>
                </a:gridCol>
                <a:gridCol w="989296">
                  <a:extLst>
                    <a:ext uri="{9D8B030D-6E8A-4147-A177-3AD203B41FA5}">
                      <a16:colId xmlns:a16="http://schemas.microsoft.com/office/drawing/2014/main" val="2625299168"/>
                    </a:ext>
                  </a:extLst>
                </a:gridCol>
              </a:tblGrid>
              <a:tr h="28333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</a:rPr>
                        <a:t>Original Data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3641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</a:rPr>
                        <a:t>Values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</a:rPr>
                        <a:t>Size (bytes)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79226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Chocolate Chip Cookie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2260625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Blueberry Scone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042665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Double-Chocolate Brownie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257778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Strawberry Cake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7658332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Baklava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119343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Double-Chocolate Brownie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642502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Double-Chocolate Brownie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784265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Baklava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4848986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Double-Chocolate Brownie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453246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Chocolate Chip Cookie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7788404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Chocolate Chip Cookie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95864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357E6D-38E3-45A4-B8D2-97D327D31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723023"/>
              </p:ext>
            </p:extLst>
          </p:nvPr>
        </p:nvGraphicFramePr>
        <p:xfrm>
          <a:off x="4227288" y="1562111"/>
          <a:ext cx="7060694" cy="36891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174">
                  <a:extLst>
                    <a:ext uri="{9D8B030D-6E8A-4147-A177-3AD203B41FA5}">
                      <a16:colId xmlns:a16="http://schemas.microsoft.com/office/drawing/2014/main" val="1645643436"/>
                    </a:ext>
                  </a:extLst>
                </a:gridCol>
                <a:gridCol w="1237679">
                  <a:extLst>
                    <a:ext uri="{9D8B030D-6E8A-4147-A177-3AD203B41FA5}">
                      <a16:colId xmlns:a16="http://schemas.microsoft.com/office/drawing/2014/main" val="3964153991"/>
                    </a:ext>
                  </a:extLst>
                </a:gridCol>
                <a:gridCol w="1994853">
                  <a:extLst>
                    <a:ext uri="{9D8B030D-6E8A-4147-A177-3AD203B41FA5}">
                      <a16:colId xmlns:a16="http://schemas.microsoft.com/office/drawing/2014/main" val="3007872912"/>
                    </a:ext>
                  </a:extLst>
                </a:gridCol>
                <a:gridCol w="1400262">
                  <a:extLst>
                    <a:ext uri="{9D8B030D-6E8A-4147-A177-3AD203B41FA5}">
                      <a16:colId xmlns:a16="http://schemas.microsoft.com/office/drawing/2014/main" val="3356533140"/>
                    </a:ext>
                  </a:extLst>
                </a:gridCol>
                <a:gridCol w="670726">
                  <a:extLst>
                    <a:ext uri="{9D8B030D-6E8A-4147-A177-3AD203B41FA5}">
                      <a16:colId xmlns:a16="http://schemas.microsoft.com/office/drawing/2014/main" val="2794420972"/>
                    </a:ext>
                  </a:extLst>
                </a:gridCol>
              </a:tblGrid>
              <a:tr h="28378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  <a:latin typeface="+mn-lt"/>
                        </a:rPr>
                        <a:t>Bit-Array Compressed Data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685637"/>
                  </a:ext>
                </a:extLst>
              </a:tr>
              <a:tr h="2837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>
                          <a:effectLst/>
                          <a:latin typeface="+mn-lt"/>
                        </a:rPr>
                        <a:t>Chocolate Chip Cookie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>
                          <a:effectLst/>
                          <a:latin typeface="+mn-lt"/>
                        </a:rPr>
                        <a:t>Blueberry Scone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>
                          <a:effectLst/>
                          <a:latin typeface="+mn-lt"/>
                        </a:rPr>
                        <a:t>Double-Chocolate Brownie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>
                          <a:effectLst/>
                          <a:latin typeface="+mn-lt"/>
                        </a:rPr>
                        <a:t>Strawberry Cake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  <a:latin typeface="+mn-lt"/>
                        </a:rPr>
                        <a:t>Baklava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3851433"/>
                  </a:ext>
                </a:extLst>
              </a:tr>
              <a:tr h="283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625257"/>
                  </a:ext>
                </a:extLst>
              </a:tr>
              <a:tr h="28378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6651900"/>
                  </a:ext>
                </a:extLst>
              </a:tr>
              <a:tr h="28378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5603853"/>
                  </a:ext>
                </a:extLst>
              </a:tr>
              <a:tr h="28378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2224071"/>
                  </a:ext>
                </a:extLst>
              </a:tr>
              <a:tr h="28378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288335"/>
                  </a:ext>
                </a:extLst>
              </a:tr>
              <a:tr h="28378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2697264"/>
                  </a:ext>
                </a:extLst>
              </a:tr>
              <a:tr h="28378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2893551"/>
                  </a:ext>
                </a:extLst>
              </a:tr>
              <a:tr h="28378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8519165"/>
                  </a:ext>
                </a:extLst>
              </a:tr>
              <a:tr h="28378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4943243"/>
                  </a:ext>
                </a:extLst>
              </a:tr>
              <a:tr h="283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7460379"/>
                  </a:ext>
                </a:extLst>
              </a:tr>
              <a:tr h="283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78480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B986DE-AD89-4E9C-9714-E7872FD66771}"/>
              </a:ext>
            </a:extLst>
          </p:cNvPr>
          <p:cNvSpPr txBox="1"/>
          <p:nvPr/>
        </p:nvSpPr>
        <p:spPr>
          <a:xfrm>
            <a:off x="3339010" y="5627133"/>
            <a:ext cx="443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Effective for unsorted (non-optimized) values!</a:t>
            </a:r>
          </a:p>
        </p:txBody>
      </p:sp>
    </p:spTree>
    <p:extLst>
      <p:ext uri="{BB962C8B-B14F-4D97-AF65-F5344CB8AC3E}">
        <p14:creationId xmlns:p14="http://schemas.microsoft.com/office/powerpoint/2010/main" val="104650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792034" y="345010"/>
            <a:ext cx="10276560" cy="1252534"/>
          </a:xfrm>
        </p:spPr>
        <p:txBody>
          <a:bodyPr/>
          <a:lstStyle/>
          <a:p>
            <a:r>
              <a:rPr lang="en-US" b="1" dirty="0"/>
              <a:t>Optimizing Columnstore Compression</a:t>
            </a:r>
          </a:p>
        </p:txBody>
      </p:sp>
      <p:sp>
        <p:nvSpPr>
          <p:cNvPr id="6" name="Content Placeholder 18">
            <a:extLst>
              <a:ext uri="{FF2B5EF4-FFF2-40B4-BE49-F238E27FC236}">
                <a16:creationId xmlns:a16="http://schemas.microsoft.com/office/drawing/2014/main" id="{938FD0FE-1CBE-4F70-8CA9-074FA9704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34" y="1725046"/>
            <a:ext cx="9936421" cy="4111612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SQL Server cannot use Vertipaq Optimization for:</a:t>
            </a:r>
          </a:p>
          <a:p>
            <a:pPr marL="1003508" lvl="1" indent="-571500"/>
            <a:r>
              <a:rPr lang="en-CA" dirty="0"/>
              <a:t>New data inserted into clustered columnstore indexes with non-clustered rowstore indexes.</a:t>
            </a:r>
          </a:p>
          <a:p>
            <a:pPr marL="1435517" lvl="2" indent="-571500"/>
            <a:r>
              <a:rPr lang="en-CA" dirty="0"/>
              <a:t>Work around these!</a:t>
            </a:r>
          </a:p>
          <a:p>
            <a:pPr marL="1003508" lvl="1" indent="-571500"/>
            <a:r>
              <a:rPr lang="en-CA" dirty="0"/>
              <a:t>Memory-optimized columnstore indexes.</a:t>
            </a:r>
          </a:p>
          <a:p>
            <a:pPr marL="1435517" lvl="2" indent="-571500"/>
            <a:r>
              <a:rPr lang="en-CA" dirty="0"/>
              <a:t>Test and determine if these are beneficial to overall performance.</a:t>
            </a:r>
          </a:p>
          <a:p>
            <a:pPr marL="571500" indent="-571500"/>
            <a:r>
              <a:rPr lang="en-CA" dirty="0"/>
              <a:t>Dictionaries are limited to 16MB.  Rowgroups are split up into undersized (aka: suboptimal) ones when that limit is hit.</a:t>
            </a:r>
          </a:p>
          <a:p>
            <a:pPr marL="1003508" lvl="1" indent="-571500"/>
            <a:r>
              <a:rPr lang="en-CA" dirty="0"/>
              <a:t>Normalizing wide columns improves compression.</a:t>
            </a:r>
          </a:p>
          <a:p>
            <a:pPr marL="1003508" lvl="1" indent="-571500"/>
            <a:r>
              <a:rPr lang="en-CA" dirty="0"/>
              <a:t>Normalizing narrow/repetitive columns may waste resources.</a:t>
            </a:r>
          </a:p>
        </p:txBody>
      </p:sp>
    </p:spTree>
    <p:extLst>
      <p:ext uri="{BB962C8B-B14F-4D97-AF65-F5344CB8AC3E}">
        <p14:creationId xmlns:p14="http://schemas.microsoft.com/office/powerpoint/2010/main" val="77477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b="1" dirty="0"/>
              <a:t>Conclusion</a:t>
            </a:r>
            <a:endParaRPr lang="en-US" b="1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0" dirty="0"/>
              <a:t>Compressing by column provides excellent compression ratios.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Data remains compressed in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Columnstore compression can be tweaked to boost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Dynamic Management Views provide transparency to how columnstore indexes store their data.</a:t>
            </a:r>
            <a:endParaRPr lang="en-CA" b="0" dirty="0"/>
          </a:p>
        </p:txBody>
      </p:sp>
    </p:spTree>
    <p:extLst>
      <p:ext uri="{BB962C8B-B14F-4D97-AF65-F5344CB8AC3E}">
        <p14:creationId xmlns:p14="http://schemas.microsoft.com/office/powerpoint/2010/main" val="2168647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427840" y="1008319"/>
            <a:ext cx="3197247" cy="1252534"/>
          </a:xfrm>
        </p:spPr>
        <p:txBody>
          <a:bodyPr>
            <a:normAutofit/>
          </a:bodyPr>
          <a:lstStyle/>
          <a:p>
            <a:r>
              <a:rPr lang="en-US" sz="4600" b="1" dirty="0"/>
              <a:t>Questions!?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712512" y="2731407"/>
            <a:ext cx="9936421" cy="4111612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Edward Pollack</a:t>
            </a:r>
            <a:endParaRPr lang="en-US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A742AB1-96B2-4272-A21C-73377C34BA5E}"/>
              </a:ext>
            </a:extLst>
          </p:cNvPr>
          <p:cNvSpPr txBox="1">
            <a:spLocks/>
          </p:cNvSpPr>
          <p:nvPr/>
        </p:nvSpPr>
        <p:spPr>
          <a:xfrm>
            <a:off x="3056266" y="3172181"/>
            <a:ext cx="5407955" cy="1346755"/>
          </a:xfrm>
          <a:prstGeom prst="rect">
            <a:avLst/>
          </a:prstGeom>
        </p:spPr>
        <p:txBody>
          <a:bodyPr/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@EdwardPollack</a:t>
            </a:r>
          </a:p>
          <a:p>
            <a:r>
              <a:rPr lang="en-US" dirty="0"/>
              <a:t>ed@edwardpollack.com</a:t>
            </a:r>
          </a:p>
        </p:txBody>
      </p:sp>
    </p:spTree>
    <p:extLst>
      <p:ext uri="{BB962C8B-B14F-4D97-AF65-F5344CB8AC3E}">
        <p14:creationId xmlns:p14="http://schemas.microsoft.com/office/powerpoint/2010/main" val="135762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1DA0-BE15-4865-A8DC-9B823699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92" y="0"/>
            <a:ext cx="9783346" cy="1188032"/>
          </a:xfrm>
        </p:spPr>
        <p:txBody>
          <a:bodyPr/>
          <a:lstStyle/>
          <a:p>
            <a:r>
              <a:rPr lang="en-US" b="1" dirty="0"/>
              <a:t>Ed Pollack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2CEA-862B-470C-BD7A-464C9724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56" y="900058"/>
            <a:ext cx="9845682" cy="4347530"/>
          </a:xfrm>
        </p:spPr>
        <p:txBody>
          <a:bodyPr>
            <a:normAutofit fontScale="92500" lnSpcReduction="10000"/>
          </a:bodyPr>
          <a:lstStyle/>
          <a:p>
            <a:pPr marL="324006" indent="-324006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 Dynamic SQL: Applications, Performance, and Security.  </a:t>
            </a:r>
          </a:p>
          <a:p>
            <a:pPr marL="324006" indent="-324006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Expert T-SQL Functions in SQL Server.</a:t>
            </a:r>
          </a:p>
          <a:p>
            <a:pPr marL="324006" indent="-324006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Upcoming book: Optimizing OLAP Workloads with Columnstore Indexes in SQL Server</a:t>
            </a:r>
          </a:p>
          <a:p>
            <a:pPr marL="324006" indent="-324006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SQLServerCentral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SQLShack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SimpleTalk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24006" indent="-324006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Sr Data Architect @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Datto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24006" indent="-324006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Organizer of SQL Saturday Albany</a:t>
            </a:r>
          </a:p>
          <a:p>
            <a:pPr marL="324006" indent="-324006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  <a:b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</a:br>
            <a:b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Twitter: </a:t>
            </a:r>
            <a:r>
              <a:rPr lang="en-IN" i="1" dirty="0">
                <a:solidFill>
                  <a:schemeClr val="tx1"/>
                </a:solidFill>
                <a:latin typeface="Arial" panose="020B0604020202020204" pitchFamily="34" charset="0"/>
              </a:rPr>
              <a:t>@EdwardPollack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866E9-26AE-4BA4-A365-B08FC73095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837" y="3073823"/>
            <a:ext cx="2563646" cy="341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6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Brief Review of columnstore index storage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Overview of columnstore compression:</a:t>
            </a:r>
          </a:p>
          <a:p>
            <a:pPr marL="1003508" lvl="1" indent="-571500"/>
            <a:r>
              <a:rPr lang="en-CA" dirty="0"/>
              <a:t>Encoding</a:t>
            </a:r>
          </a:p>
          <a:p>
            <a:pPr marL="1003508" lvl="1" indent="-571500"/>
            <a:r>
              <a:rPr lang="en-CA" dirty="0"/>
              <a:t>Optimization</a:t>
            </a:r>
          </a:p>
          <a:p>
            <a:pPr marL="1003508" lvl="1" indent="-571500"/>
            <a:r>
              <a:rPr lang="en-CA" dirty="0"/>
              <a:t>Compression</a:t>
            </a:r>
          </a:p>
          <a:p>
            <a:pPr marL="571500" indent="-571500"/>
            <a:r>
              <a:rPr lang="en-CA" dirty="0"/>
              <a:t>Why is this important?</a:t>
            </a:r>
          </a:p>
          <a:p>
            <a:pPr marL="571500" indent="-571500"/>
            <a:r>
              <a:rPr lang="en-CA" dirty="0"/>
              <a:t>5 seconds left, we’re done!</a:t>
            </a:r>
          </a:p>
          <a:p>
            <a:pPr marL="1003508" lvl="1" indent="-571500"/>
            <a:r>
              <a:rPr lang="en-CA" dirty="0"/>
              <a:t>Feel free to ask questions after the event ends.</a:t>
            </a:r>
          </a:p>
        </p:txBody>
      </p:sp>
    </p:spTree>
    <p:extLst>
      <p:ext uri="{BB962C8B-B14F-4D97-AF65-F5344CB8AC3E}">
        <p14:creationId xmlns:p14="http://schemas.microsoft.com/office/powerpoint/2010/main" val="192125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Columnstore Index Storage</a:t>
            </a:r>
            <a:endParaRPr lang="en-US" b="1" dirty="0"/>
          </a:p>
        </p:txBody>
      </p:sp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E075F3FD-0C9C-4A05-BE5A-B1C5B6FEF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84" y="1934822"/>
            <a:ext cx="8213662" cy="39570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C844FB-6BD6-4743-A208-F54D38812BE3}"/>
              </a:ext>
            </a:extLst>
          </p:cNvPr>
          <p:cNvSpPr txBox="1"/>
          <p:nvPr/>
        </p:nvSpPr>
        <p:spPr>
          <a:xfrm>
            <a:off x="420384" y="1371125"/>
            <a:ext cx="8480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Rows of data are separated into ROWGROUPS, each containing up to 2</a:t>
            </a:r>
            <a:r>
              <a:rPr lang="en-US" sz="2000" baseline="30000" dirty="0"/>
              <a:t>20</a:t>
            </a:r>
            <a:r>
              <a:rPr lang="en-US" sz="2000" dirty="0"/>
              <a:t> rows.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0D986-9272-4CE3-9480-03F2D4D95AF1}"/>
              </a:ext>
            </a:extLst>
          </p:cNvPr>
          <p:cNvSpPr txBox="1"/>
          <p:nvPr/>
        </p:nvSpPr>
        <p:spPr>
          <a:xfrm>
            <a:off x="8791662" y="2181198"/>
            <a:ext cx="21559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Columns within each rowgroup are individually compressed into SEGMENTS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651F75-ED10-41E7-ACE6-C0C38F306350}"/>
              </a:ext>
            </a:extLst>
          </p:cNvPr>
          <p:cNvSpPr txBox="1"/>
          <p:nvPr/>
        </p:nvSpPr>
        <p:spPr>
          <a:xfrm>
            <a:off x="1551963" y="5950499"/>
            <a:ext cx="516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This is intended for OLAP/data warehouse-style data!</a:t>
            </a:r>
          </a:p>
        </p:txBody>
      </p:sp>
    </p:spTree>
    <p:extLst>
      <p:ext uri="{BB962C8B-B14F-4D97-AF65-F5344CB8AC3E}">
        <p14:creationId xmlns:p14="http://schemas.microsoft.com/office/powerpoint/2010/main" val="391456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Columnstore Compression Step 1: Encoding</a:t>
            </a:r>
            <a:endParaRPr lang="en-US" b="1" dirty="0"/>
          </a:p>
        </p:txBody>
      </p:sp>
      <p:sp>
        <p:nvSpPr>
          <p:cNvPr id="6" name="Content Placeholder 18">
            <a:extLst>
              <a:ext uri="{FF2B5EF4-FFF2-40B4-BE49-F238E27FC236}">
                <a16:creationId xmlns:a16="http://schemas.microsoft.com/office/drawing/2014/main" id="{938FD0FE-1CBE-4F70-8CA9-074FA9704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34" y="1725046"/>
            <a:ext cx="9936421" cy="411161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Transform how data is stored to use less storage per value.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Most common encoding methods:</a:t>
            </a:r>
          </a:p>
          <a:p>
            <a:pPr marL="1003508" lvl="1" indent="-571500"/>
            <a:r>
              <a:rPr lang="en-CA" dirty="0"/>
              <a:t>Dictionary encoding</a:t>
            </a:r>
          </a:p>
          <a:p>
            <a:pPr marL="1003508" lvl="1" indent="-571500"/>
            <a:r>
              <a:rPr lang="en-CA" dirty="0"/>
              <a:t>Value encoding</a:t>
            </a:r>
          </a:p>
          <a:p>
            <a:pPr marL="571500" indent="-571500"/>
            <a:r>
              <a:rPr lang="en-CA" dirty="0"/>
              <a:t>These are lossless algorithms that require minimal computing resources to reduce data footprint.</a:t>
            </a:r>
          </a:p>
          <a:p>
            <a:pPr marL="571500" indent="-571500"/>
            <a:r>
              <a:rPr lang="en-CA" dirty="0"/>
              <a:t>DMVs tell us how encoding algorithms are applied:</a:t>
            </a:r>
          </a:p>
          <a:p>
            <a:pPr marL="1003508" lvl="1" indent="-571500"/>
            <a:r>
              <a:rPr lang="en-CA" i="1" dirty="0" err="1"/>
              <a:t>sys.column_store_segments</a:t>
            </a:r>
            <a:r>
              <a:rPr lang="en-CA" i="1" dirty="0"/>
              <a:t> </a:t>
            </a:r>
            <a:r>
              <a:rPr lang="en-CA" dirty="0"/>
              <a:t>(links to dictionaries.  Value parameters)</a:t>
            </a:r>
          </a:p>
          <a:p>
            <a:pPr marL="1003508" lvl="1" indent="-571500"/>
            <a:r>
              <a:rPr lang="en-CA" i="1" dirty="0" err="1"/>
              <a:t>sys.column_store_dictionaries</a:t>
            </a:r>
            <a:r>
              <a:rPr lang="en-CA" i="1" dirty="0"/>
              <a:t> </a:t>
            </a:r>
            <a:r>
              <a:rPr lang="en-CA" dirty="0"/>
              <a:t>(dictionary detail)</a:t>
            </a:r>
          </a:p>
          <a:p>
            <a:pPr marL="1003508" lvl="1" indent="-571500"/>
            <a:endParaRPr lang="en-CA" dirty="0"/>
          </a:p>
          <a:p>
            <a:pPr marL="432008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463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Dictionary Encoding Example</a:t>
            </a: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065CCB-9378-41D7-B494-CC077EC36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335212"/>
              </p:ext>
            </p:extLst>
          </p:nvPr>
        </p:nvGraphicFramePr>
        <p:xfrm>
          <a:off x="2549281" y="1551764"/>
          <a:ext cx="4704373" cy="4400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8631">
                  <a:extLst>
                    <a:ext uri="{9D8B030D-6E8A-4147-A177-3AD203B41FA5}">
                      <a16:colId xmlns:a16="http://schemas.microsoft.com/office/drawing/2014/main" val="2789001609"/>
                    </a:ext>
                  </a:extLst>
                </a:gridCol>
                <a:gridCol w="1525742">
                  <a:extLst>
                    <a:ext uri="{9D8B030D-6E8A-4147-A177-3AD203B41FA5}">
                      <a16:colId xmlns:a16="http://schemas.microsoft.com/office/drawing/2014/main" val="2625299168"/>
                    </a:ext>
                  </a:extLst>
                </a:gridCol>
              </a:tblGrid>
              <a:tr h="28333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effectLst/>
                        </a:rPr>
                        <a:t>Original Data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3641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 dirty="0">
                          <a:effectLst/>
                        </a:rPr>
                        <a:t>Values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 dirty="0">
                          <a:effectLst/>
                        </a:rPr>
                        <a:t>Size (bytes)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79226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Chocolate Chip Cookie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2260625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Blueberry Scone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042665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Double-Chocolate Brownie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257778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Strawberry Cake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7658332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Baklava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119343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Double-Chocolate Brownie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642502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Double-Chocolate Brownie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784265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Baklava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4848986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Double-Chocolate Brownie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453246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Chocolate Chip Cookie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7788404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Chocolate Chip Cookie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958649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 dirty="0">
                          <a:effectLst/>
                        </a:rPr>
                        <a:t>TOTAL DATA SIZE (bytes):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effectLst/>
                        </a:rPr>
                        <a:t>203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0979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85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Dictionary Encoding Example</a:t>
            </a:r>
            <a:endParaRPr lang="en-US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77755F-E559-4042-9B69-7DECE3274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628778"/>
              </p:ext>
            </p:extLst>
          </p:nvPr>
        </p:nvGraphicFramePr>
        <p:xfrm>
          <a:off x="511476" y="1558680"/>
          <a:ext cx="4165027" cy="3973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1910">
                  <a:extLst>
                    <a:ext uri="{9D8B030D-6E8A-4147-A177-3AD203B41FA5}">
                      <a16:colId xmlns:a16="http://schemas.microsoft.com/office/drawing/2014/main" val="2789001609"/>
                    </a:ext>
                  </a:extLst>
                </a:gridCol>
                <a:gridCol w="1563117">
                  <a:extLst>
                    <a:ext uri="{9D8B030D-6E8A-4147-A177-3AD203B41FA5}">
                      <a16:colId xmlns:a16="http://schemas.microsoft.com/office/drawing/2014/main" val="2625299168"/>
                    </a:ext>
                  </a:extLst>
                </a:gridCol>
              </a:tblGrid>
              <a:tr h="28333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Original Data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3641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 dirty="0">
                          <a:effectLst/>
                        </a:rPr>
                        <a:t>Values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 dirty="0">
                          <a:effectLst/>
                        </a:rPr>
                        <a:t>Size (bytes)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79226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Chocolate Chip Cookie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2260625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Blueberry Scone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042665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Double-Chocolate Brownie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257778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Strawberry Cake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7658332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Baklava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119343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Double-Chocolate Brownie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642502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Double-Chocolate Brownie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784265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Baklava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4848986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Double-Chocolate Brownie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453246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Chocolate Chip Cookie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7788404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Chocolate Chip Cookie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958649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1" u="none" strike="noStrike" dirty="0">
                          <a:effectLst/>
                        </a:rPr>
                        <a:t>TOTAL DATA SIZE (bytes):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1" u="none" strike="noStrike" dirty="0">
                          <a:effectLst/>
                        </a:rPr>
                        <a:t>203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097996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B27BBB-A6D3-4361-BDEE-C85C51FFD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999601"/>
              </p:ext>
            </p:extLst>
          </p:nvPr>
        </p:nvGraphicFramePr>
        <p:xfrm>
          <a:off x="5827059" y="2429647"/>
          <a:ext cx="5280212" cy="227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2773">
                  <a:extLst>
                    <a:ext uri="{9D8B030D-6E8A-4147-A177-3AD203B41FA5}">
                      <a16:colId xmlns:a16="http://schemas.microsoft.com/office/drawing/2014/main" val="4216421738"/>
                    </a:ext>
                  </a:extLst>
                </a:gridCol>
                <a:gridCol w="3129015">
                  <a:extLst>
                    <a:ext uri="{9D8B030D-6E8A-4147-A177-3AD203B41FA5}">
                      <a16:colId xmlns:a16="http://schemas.microsoft.com/office/drawing/2014/main" val="3305558814"/>
                    </a:ext>
                  </a:extLst>
                </a:gridCol>
                <a:gridCol w="1188424">
                  <a:extLst>
                    <a:ext uri="{9D8B030D-6E8A-4147-A177-3AD203B41FA5}">
                      <a16:colId xmlns:a16="http://schemas.microsoft.com/office/drawing/2014/main" val="969678189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  <a:latin typeface="+mn-lt"/>
                        </a:rPr>
                        <a:t>Dictionary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13570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>
                          <a:effectLst/>
                          <a:latin typeface="+mn-lt"/>
                        </a:rPr>
                        <a:t>Index ID</a:t>
                      </a:r>
                      <a:endParaRPr lang="en-US" sz="18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 dirty="0">
                          <a:effectLst/>
                          <a:latin typeface="+mn-lt"/>
                        </a:rPr>
                        <a:t>String Value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 dirty="0">
                          <a:effectLst/>
                          <a:latin typeface="+mn-lt"/>
                        </a:rPr>
                        <a:t>Size (bytes)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188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Chocolate Chip Cookie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258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Blueberry Scone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8032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Double-Chocolate Brownie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78249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Strawberry Cake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1879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Baklava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1718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1" u="none" strike="noStrike" dirty="0">
                          <a:effectLst/>
                          <a:latin typeface="+mn-lt"/>
                        </a:rPr>
                        <a:t>TOTAL DICTIONARY SIZE (bytes):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82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367821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3696B8BD-25A2-4B24-BDB9-1F6D2E9B81A3}"/>
              </a:ext>
            </a:extLst>
          </p:cNvPr>
          <p:cNvSpPr/>
          <p:nvPr/>
        </p:nvSpPr>
        <p:spPr>
          <a:xfrm>
            <a:off x="4864249" y="3131938"/>
            <a:ext cx="775063" cy="827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8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Dictionary Encoding Example</a:t>
            </a:r>
            <a:endParaRPr lang="en-US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78D534-455A-4DAD-BEDE-96E2DE50B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12403"/>
              </p:ext>
            </p:extLst>
          </p:nvPr>
        </p:nvGraphicFramePr>
        <p:xfrm>
          <a:off x="171843" y="1597544"/>
          <a:ext cx="2902284" cy="3966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2717">
                  <a:extLst>
                    <a:ext uri="{9D8B030D-6E8A-4147-A177-3AD203B41FA5}">
                      <a16:colId xmlns:a16="http://schemas.microsoft.com/office/drawing/2014/main" val="2789001609"/>
                    </a:ext>
                  </a:extLst>
                </a:gridCol>
                <a:gridCol w="879567">
                  <a:extLst>
                    <a:ext uri="{9D8B030D-6E8A-4147-A177-3AD203B41FA5}">
                      <a16:colId xmlns:a16="http://schemas.microsoft.com/office/drawing/2014/main" val="2625299168"/>
                    </a:ext>
                  </a:extLst>
                </a:gridCol>
              </a:tblGrid>
              <a:tr h="28333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</a:rPr>
                        <a:t>Original Data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3641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</a:rPr>
                        <a:t>Values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</a:rPr>
                        <a:t>Size (bytes)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79226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Chocolate Chip Cookie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2260625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Blueberry Scone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042665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Double-Chocolate Brownie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257778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Strawberry Cake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7658332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Baklava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119343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Double-Chocolate Brownie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642502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Double-Chocolate Brownie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784265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Baklava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4848986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Double-Chocolate Brownie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453246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Chocolate Chip Cookie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7788404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Chocolate Chip Cookie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958649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TOTAL DATA SIZE (bytes):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1" u="none" strike="noStrike" dirty="0">
                          <a:effectLst/>
                        </a:rPr>
                        <a:t>203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0979963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6B202DD3-D207-407F-BBAC-5A540E7B517D}"/>
              </a:ext>
            </a:extLst>
          </p:cNvPr>
          <p:cNvSpPr/>
          <p:nvPr/>
        </p:nvSpPr>
        <p:spPr>
          <a:xfrm>
            <a:off x="3200912" y="3167225"/>
            <a:ext cx="413145" cy="827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5B52314-682E-4469-B4D0-683DCCA96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30407"/>
              </p:ext>
            </p:extLst>
          </p:nvPr>
        </p:nvGraphicFramePr>
        <p:xfrm>
          <a:off x="3722950" y="2586402"/>
          <a:ext cx="4074587" cy="1783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661">
                  <a:extLst>
                    <a:ext uri="{9D8B030D-6E8A-4147-A177-3AD203B41FA5}">
                      <a16:colId xmlns:a16="http://schemas.microsoft.com/office/drawing/2014/main" val="4216421738"/>
                    </a:ext>
                  </a:extLst>
                </a:gridCol>
                <a:gridCol w="2447109">
                  <a:extLst>
                    <a:ext uri="{9D8B030D-6E8A-4147-A177-3AD203B41FA5}">
                      <a16:colId xmlns:a16="http://schemas.microsoft.com/office/drawing/2014/main" val="3305558814"/>
                    </a:ext>
                  </a:extLst>
                </a:gridCol>
                <a:gridCol w="931817">
                  <a:extLst>
                    <a:ext uri="{9D8B030D-6E8A-4147-A177-3AD203B41FA5}">
                      <a16:colId xmlns:a16="http://schemas.microsoft.com/office/drawing/2014/main" val="969678189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  <a:latin typeface="+mn-lt"/>
                        </a:rPr>
                        <a:t>Dictionary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13570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>
                          <a:effectLst/>
                          <a:latin typeface="+mn-lt"/>
                        </a:rPr>
                        <a:t>Index ID</a:t>
                      </a:r>
                      <a:endParaRPr lang="en-US" sz="14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  <a:latin typeface="+mn-lt"/>
                        </a:rPr>
                        <a:t>String Value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  <a:latin typeface="+mn-lt"/>
                        </a:rPr>
                        <a:t>Size (bytes)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188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Chocolate Chip Cookie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258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Blueberry Scone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8032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Double-Chocolate Brownie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78249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Strawberry Cake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1879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Baklava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1718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  <a:latin typeface="+mn-lt"/>
                        </a:rPr>
                        <a:t>TOTAL DICTIONARY SIZE (bytes):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1" u="none" strike="noStrike" dirty="0">
                          <a:effectLst/>
                          <a:latin typeface="+mn-lt"/>
                        </a:rPr>
                        <a:t>82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367821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1F10767-09CD-4951-95EB-C538FC363000}"/>
              </a:ext>
            </a:extLst>
          </p:cNvPr>
          <p:cNvSpPr/>
          <p:nvPr/>
        </p:nvSpPr>
        <p:spPr>
          <a:xfrm>
            <a:off x="7880304" y="3167225"/>
            <a:ext cx="413145" cy="827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F8D8AC-E970-4D00-86AD-C5C41345D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876723"/>
              </p:ext>
            </p:extLst>
          </p:nvPr>
        </p:nvGraphicFramePr>
        <p:xfrm>
          <a:off x="8446360" y="2022820"/>
          <a:ext cx="2902284" cy="3120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8622">
                  <a:extLst>
                    <a:ext uri="{9D8B030D-6E8A-4147-A177-3AD203B41FA5}">
                      <a16:colId xmlns:a16="http://schemas.microsoft.com/office/drawing/2014/main" val="2873492821"/>
                    </a:ext>
                  </a:extLst>
                </a:gridCol>
                <a:gridCol w="943662">
                  <a:extLst>
                    <a:ext uri="{9D8B030D-6E8A-4147-A177-3AD203B41FA5}">
                      <a16:colId xmlns:a16="http://schemas.microsoft.com/office/drawing/2014/main" val="2589342794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</a:rPr>
                        <a:t>Dictionary Encoded Data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645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>
                          <a:effectLst/>
                        </a:rPr>
                        <a:t>Index ID</a:t>
                      </a:r>
                      <a:endParaRPr lang="en-US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</a:rPr>
                        <a:t>Size (bits)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33657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385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586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5372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39623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78362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6848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41409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3708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1768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64193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76316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TOTAL DATA SIZE (bits):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1102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372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792034" y="345010"/>
            <a:ext cx="10276560" cy="1252534"/>
          </a:xfrm>
        </p:spPr>
        <p:txBody>
          <a:bodyPr/>
          <a:lstStyle/>
          <a:p>
            <a:r>
              <a:rPr lang="en-CA" b="1" dirty="0"/>
              <a:t>Columnstore Compression Step 2: Optimization</a:t>
            </a:r>
            <a:endParaRPr lang="en-US" b="1" dirty="0"/>
          </a:p>
        </p:txBody>
      </p:sp>
      <p:sp>
        <p:nvSpPr>
          <p:cNvPr id="6" name="Content Placeholder 18">
            <a:extLst>
              <a:ext uri="{FF2B5EF4-FFF2-40B4-BE49-F238E27FC236}">
                <a16:creationId xmlns:a16="http://schemas.microsoft.com/office/drawing/2014/main" id="{938FD0FE-1CBE-4F70-8CA9-074FA9704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34" y="1725046"/>
            <a:ext cx="9936421" cy="4111612"/>
          </a:xfrm>
        </p:spPr>
        <p:txBody>
          <a:bodyPr/>
          <a:lstStyle/>
          <a:p>
            <a:pPr marL="571500" indent="-571500"/>
            <a:r>
              <a:rPr lang="en-CA" dirty="0"/>
              <a:t>Row order (within each rowgroup) does not matter!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Optimization reorders rows within each rowgroup.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This is computationally expensive.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Vertipaq optimization is used in SQL Server for this process.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Greatly improves compression ratio for columnstore index.</a:t>
            </a:r>
          </a:p>
        </p:txBody>
      </p:sp>
    </p:spTree>
    <p:extLst>
      <p:ext uri="{BB962C8B-B14F-4D97-AF65-F5344CB8AC3E}">
        <p14:creationId xmlns:p14="http://schemas.microsoft.com/office/powerpoint/2010/main" val="339677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2666</TotalTime>
  <Words>923</Words>
  <Application>Microsoft Office PowerPoint</Application>
  <PresentationFormat>Custom</PresentationFormat>
  <Paragraphs>336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Image</vt:lpstr>
      <vt:lpstr>Columnstore Index Compression in a Nutshell</vt:lpstr>
      <vt:lpstr>Ed Pollack</vt:lpstr>
      <vt:lpstr>Agenda</vt:lpstr>
      <vt:lpstr>Columnstore Index Storage</vt:lpstr>
      <vt:lpstr>Columnstore Compression Step 1: Encoding</vt:lpstr>
      <vt:lpstr>Dictionary Encoding Example</vt:lpstr>
      <vt:lpstr>Dictionary Encoding Example</vt:lpstr>
      <vt:lpstr>Dictionary Encoding Example</vt:lpstr>
      <vt:lpstr>Columnstore Compression Step 2: Optimization</vt:lpstr>
      <vt:lpstr>Optimization Example</vt:lpstr>
      <vt:lpstr>Columnstore Compression Step 3: Compression</vt:lpstr>
      <vt:lpstr>Run-Length Compression Example</vt:lpstr>
      <vt:lpstr>Bit Array Compression Example</vt:lpstr>
      <vt:lpstr>Optimizing Columnstore Compression</vt:lpstr>
      <vt:lpstr>Conclusion</vt:lpstr>
      <vt:lpstr>Questions!?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Edward Pollack</cp:lastModifiedBy>
  <cp:revision>147</cp:revision>
  <cp:lastPrinted>2018-05-23T19:05:19Z</cp:lastPrinted>
  <dcterms:created xsi:type="dcterms:W3CDTF">2011-08-19T20:30:49Z</dcterms:created>
  <dcterms:modified xsi:type="dcterms:W3CDTF">2022-01-21T13:39:37Z</dcterms:modified>
</cp:coreProperties>
</file>