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99" r:id="rId2"/>
    <p:sldId id="396" r:id="rId3"/>
    <p:sldId id="402" r:id="rId4"/>
    <p:sldId id="393" r:id="rId5"/>
    <p:sldId id="403" r:id="rId6"/>
    <p:sldId id="404" r:id="rId7"/>
    <p:sldId id="401" r:id="rId8"/>
    <p:sldId id="406" r:id="rId9"/>
    <p:sldId id="409" r:id="rId10"/>
    <p:sldId id="400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3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7355B-28CA-4F28-ABF8-C4E863AB0CDD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2177-C070-4DFD-84BE-9E7C91D85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20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182177-C070-4DFD-84BE-9E7C91D8568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31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41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5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68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4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4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3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7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7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8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01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02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F1EF-5332-4F11-99A6-38716351127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343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hyperlink" Target="https://www.linkedin.com/in/alpabuddhabhatti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search/?terms=azure%20data%20factory&amp;category=Lea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zure.microsoft.com/en-gb/services/cognitive-services/text-analytics/#featu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424" y="54952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4800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accent1"/>
                </a:solidFill>
              </a:rPr>
              <a:t>Sentiment </a:t>
            </a:r>
            <a:r>
              <a:rPr lang="en-US" sz="4800" b="1" dirty="0">
                <a:solidFill>
                  <a:schemeClr val="accent1"/>
                </a:solidFill>
              </a:rPr>
              <a:t>Analysis using Azure Data Factory in 10 minutes </a:t>
            </a:r>
            <a:endParaRPr lang="en-GB" sz="4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6288489"/>
            <a:ext cx="457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" y="61913"/>
            <a:ext cx="6482080" cy="105162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90962" y="4738576"/>
            <a:ext cx="3609183" cy="751888"/>
            <a:chOff x="4925623" y="1687735"/>
            <a:chExt cx="3609183" cy="7518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5623" y="1687735"/>
              <a:ext cx="1066800" cy="7143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852971" y="1731737"/>
              <a:ext cx="26818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Azure Cognitive Services – </a:t>
              </a:r>
              <a:r>
                <a:rPr lang="en-GB" sz="2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TextAnalytics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24" y="4805596"/>
            <a:ext cx="672592" cy="684868"/>
          </a:xfrm>
          <a:prstGeom prst="rect">
            <a:avLst/>
          </a:prstGeom>
        </p:spPr>
      </p:pic>
      <p:sp>
        <p:nvSpPr>
          <p:cNvPr id="11" name="Plus 10"/>
          <p:cNvSpPr/>
          <p:nvPr/>
        </p:nvSpPr>
        <p:spPr>
          <a:xfrm>
            <a:off x="4153870" y="4849833"/>
            <a:ext cx="616620" cy="5386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1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Takeaway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Data Factory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Could based data integration service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Movement, Transformation at scale and provide Orchestration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100 data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Cognitive Service for Language – Text Analytics 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summarized big documents and provide sentiments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common topics and trends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wide range of languages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Gain deeper </a:t>
            </a:r>
            <a:r>
              <a:rPr 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about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customer sentiments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312" y="153036"/>
            <a:ext cx="2162048" cy="930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4" y="6176963"/>
            <a:ext cx="45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2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48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!!!!</a:t>
            </a:r>
            <a:endParaRPr lang="en-GB" sz="4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" y="61913"/>
            <a:ext cx="9635744" cy="1860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6" y="6085289"/>
            <a:ext cx="45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lvl="0" indent="0" algn="ctr">
              <a:buNone/>
            </a:pP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7200" b="1" dirty="0">
                <a:solidFill>
                  <a:srgbClr val="5B9BD5"/>
                </a:solidFill>
              </a:rPr>
              <a:t>Presenter</a:t>
            </a:r>
          </a:p>
          <a:p>
            <a:pPr marL="0" lvl="0" indent="0" algn="ctr">
              <a:buNone/>
            </a:pPr>
            <a:endParaRPr lang="en-US" sz="72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endParaRPr lang="en-US" sz="72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endParaRPr lang="en-US" sz="72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endParaRPr lang="en-US" sz="7200" b="1" dirty="0">
              <a:solidFill>
                <a:srgbClr val="5B9BD5"/>
              </a:solidFill>
            </a:endParaRPr>
          </a:p>
          <a:p>
            <a:pPr marL="0" lvl="0" indent="0" algn="ctr">
              <a:buNone/>
            </a:pPr>
            <a:r>
              <a:rPr lang="en-GB" sz="7200" b="1" dirty="0">
                <a:solidFill>
                  <a:srgbClr val="5B9BD5"/>
                </a:solidFill>
              </a:rPr>
              <a:t>Alpa Buddhabhatti </a:t>
            </a:r>
          </a:p>
          <a:p>
            <a:pPr marL="0" lvl="0" indent="0" algn="ctr">
              <a:buNone/>
            </a:pPr>
            <a:r>
              <a:rPr lang="en-GB" sz="6600" b="1" dirty="0">
                <a:solidFill>
                  <a:srgbClr val="5B9BD5"/>
                </a:solidFill>
              </a:rPr>
              <a:t>Azure Consultant, Cluster Reply</a:t>
            </a:r>
            <a:r>
              <a:rPr lang="en-GB" sz="6600" b="1" dirty="0">
                <a:solidFill>
                  <a:prstClr val="white"/>
                </a:solidFill>
              </a:rPr>
              <a:t> </a:t>
            </a:r>
          </a:p>
          <a:p>
            <a:pPr marL="0" lvl="0" indent="0" algn="ctr">
              <a:buNone/>
            </a:pPr>
            <a:r>
              <a:rPr lang="en-GB" sz="4800" dirty="0">
                <a:solidFill>
                  <a:prstClr val="white"/>
                </a:solidFill>
                <a:hlinkClick r:id="rId2"/>
              </a:rPr>
              <a:t>https://www.linkedin.com/in/alpabuddhabhatti/</a:t>
            </a:r>
            <a:endParaRPr lang="en-GB" sz="48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81" y="2859658"/>
            <a:ext cx="1676399" cy="1586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8" y="6248400"/>
            <a:ext cx="4572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28" y="61913"/>
            <a:ext cx="6482080" cy="1051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170" y="1697640"/>
            <a:ext cx="3200400" cy="14260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218" y="1825625"/>
            <a:ext cx="3192582" cy="12415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002" y="3589970"/>
            <a:ext cx="3200400" cy="15195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7418" y="3384386"/>
            <a:ext cx="3116382" cy="13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Abstract</a:t>
            </a:r>
            <a:endParaRPr lang="en-GB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In this session, I will show demo about how you can know customer perception by applying sentiment analysis on customer feedback data without knowing Maths, Data science and Machine Leaning and programming language.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This session will used following technology: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**Azure Data Factory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**Azure Cognitive Service(Text Analytics)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**Azure Blob Storage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**Azure SQL Server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**Azure Key Vault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Attendee will leave with quick ideas about above technology.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312" y="153036"/>
            <a:ext cx="2162048" cy="9306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" y="6176963"/>
            <a:ext cx="45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5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Azure Data Factory in 1 minute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 1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minute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apply Sentiment Analysis on your data using above two azure services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312" y="153036"/>
            <a:ext cx="2162048" cy="9306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" y="6176963"/>
            <a:ext cx="45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Data Factory in 1 minute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A cloud-based data integration </a:t>
            </a:r>
            <a:r>
              <a:rPr lang="en-GB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O</a:t>
            </a:r>
            <a:r>
              <a:rPr lang="en-GB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rchestrates</a:t>
            </a:r>
            <a:r>
              <a:rPr lang="en-GB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 </a:t>
            </a:r>
            <a:r>
              <a:rPr lang="en-GB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and </a:t>
            </a:r>
            <a:r>
              <a:rPr lang="en-GB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automates</a:t>
            </a:r>
            <a:r>
              <a:rPr lang="en-GB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 </a:t>
            </a:r>
            <a:r>
              <a:rPr lang="en-GB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your Data </a:t>
            </a:r>
            <a:r>
              <a:rPr lang="en-GB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Pipelines</a:t>
            </a:r>
            <a:endParaRPr lang="en-GB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body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Azure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PaaS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It is Serverless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Only pay for what you have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No code or Low code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hlinkClick r:id="rId2"/>
              </a:rPr>
              <a:t>Search </a:t>
            </a:r>
            <a:r>
              <a:rPr lang="en-GB" dirty="0">
                <a:hlinkClick r:id="rId2"/>
              </a:rPr>
              <a:t>| Microsoft Docs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bod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312" y="153036"/>
            <a:ext cx="2162048" cy="9306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" y="6176963"/>
            <a:ext cx="45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 in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Minute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Azure Cognitive service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for Language</a:t>
            </a:r>
            <a:endParaRPr lang="en-US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body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Text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Analytics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(Text, Documents)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Extract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,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Classify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and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Understand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text within documents</a:t>
            </a:r>
            <a:endParaRPr lang="en-US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body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S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entiment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labels (such as "negative", "neutral" and "positive")</a:t>
            </a:r>
            <a:endParaRPr lang="en-US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body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NLP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-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Natural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Language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processing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technique </a:t>
            </a:r>
            <a:endParaRPr lang="en-US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body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No code or Low code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Create an Azure Language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resource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The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REST API or the client library for C#, Java, JavaScript, and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dy"/>
              </a:rPr>
              <a:t>Python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hlinkClick r:id="rId2"/>
              </a:rPr>
              <a:t>Text Analytics | Microsoft Azure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bod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952" y="28449"/>
            <a:ext cx="2162048" cy="674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" y="6176963"/>
            <a:ext cx="45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" y="61913"/>
            <a:ext cx="6482080" cy="105162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505868" y="2516591"/>
            <a:ext cx="3609183" cy="751888"/>
            <a:chOff x="4925623" y="1687735"/>
            <a:chExt cx="3609183" cy="7518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5623" y="1687735"/>
              <a:ext cx="1066800" cy="7143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852971" y="1731737"/>
              <a:ext cx="26818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Azure Cognitive Services – </a:t>
              </a:r>
              <a:r>
                <a:rPr lang="en-GB" sz="2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TextAnalytics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872" y="2659804"/>
            <a:ext cx="672592" cy="684868"/>
          </a:xfrm>
          <a:prstGeom prst="rect">
            <a:avLst/>
          </a:prstGeom>
        </p:spPr>
      </p:pic>
      <p:sp>
        <p:nvSpPr>
          <p:cNvPr id="12" name="Plus 11"/>
          <p:cNvSpPr/>
          <p:nvPr/>
        </p:nvSpPr>
        <p:spPr>
          <a:xfrm>
            <a:off x="3889248" y="2692316"/>
            <a:ext cx="616620" cy="5386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417824" y="3312481"/>
            <a:ext cx="2409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GB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33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62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en-GB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575"/>
            <a:ext cx="10515600" cy="5076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Scenarios :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data 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from </a:t>
            </a: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Blob storage 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Azure SQL Server. </a:t>
            </a: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ransforming data using Azure data flow.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 </a:t>
            </a: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resources needed per environment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Resource </a:t>
            </a:r>
            <a:r>
              <a:rPr lang="en-US" sz="32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Data factory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</a:t>
            </a:r>
            <a:r>
              <a:rPr lang="en-US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Blob </a:t>
            </a:r>
            <a:r>
              <a:rPr lang="en-US" sz="32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SQL Server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Key Vault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Cognitive </a:t>
            </a:r>
            <a:r>
              <a:rPr lang="en-US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sz="3200" b="1" i="1" dirty="0" smtClean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3200" b="1" i="1" dirty="0">
              <a:solidFill>
                <a:schemeClr val="accent1"/>
              </a:solidFill>
            </a:endParaRPr>
          </a:p>
          <a:p>
            <a:endParaRPr lang="en-GB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179396"/>
            <a:ext cx="4572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128" y="0"/>
            <a:ext cx="2023872" cy="79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/>
          <p:cNvSpPr>
            <a:spLocks noGrp="1"/>
          </p:cNvSpPr>
          <p:nvPr>
            <p:ph type="title"/>
          </p:nvPr>
        </p:nvSpPr>
        <p:spPr>
          <a:xfrm>
            <a:off x="557213" y="365126"/>
            <a:ext cx="10796587" cy="5581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n-lt"/>
              </a:rPr>
              <a:t>Solution</a:t>
            </a:r>
            <a:endParaRPr lang="en-GB" dirty="0"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58686" y="5067198"/>
            <a:ext cx="1687216" cy="846716"/>
            <a:chOff x="4028247" y="4096794"/>
            <a:chExt cx="1687216" cy="84671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1814" y="4096794"/>
              <a:ext cx="979123" cy="56436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028247" y="4666647"/>
              <a:ext cx="1687216" cy="276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Key vault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1977" y="3743269"/>
            <a:ext cx="1132793" cy="260951"/>
            <a:chOff x="6523675" y="3012576"/>
            <a:chExt cx="1132793" cy="26095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523675" y="3273527"/>
              <a:ext cx="113279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861471" y="3012576"/>
              <a:ext cx="228600" cy="212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08070" y="3163092"/>
            <a:ext cx="3126675" cy="1811600"/>
            <a:chOff x="3708070" y="3163092"/>
            <a:chExt cx="3126675" cy="1811600"/>
          </a:xfrm>
          <a:solidFill>
            <a:schemeClr val="tx1"/>
          </a:solidFill>
        </p:grpSpPr>
        <p:sp>
          <p:nvSpPr>
            <p:cNvPr id="7" name="Rectangle 6"/>
            <p:cNvSpPr/>
            <p:nvPr/>
          </p:nvSpPr>
          <p:spPr>
            <a:xfrm>
              <a:off x="3708070" y="3163092"/>
              <a:ext cx="3126675" cy="1811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744337" y="4293025"/>
              <a:ext cx="3090408" cy="646331"/>
              <a:chOff x="3383544" y="3247454"/>
              <a:chExt cx="3090408" cy="646331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3383544" y="3247454"/>
                <a:ext cx="3090408" cy="646331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Azure Data Integration Platform - ADF</a:t>
                </a:r>
                <a:endPara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8879" y="3364992"/>
                <a:ext cx="603734" cy="476593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15" name="Group 14"/>
          <p:cNvGrpSpPr/>
          <p:nvPr/>
        </p:nvGrpSpPr>
        <p:grpSpPr>
          <a:xfrm>
            <a:off x="2554463" y="3715452"/>
            <a:ext cx="1068100" cy="288768"/>
            <a:chOff x="2194601" y="2984758"/>
            <a:chExt cx="1068100" cy="288768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194601" y="3273526"/>
              <a:ext cx="1068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522817" y="2984758"/>
              <a:ext cx="251580" cy="212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399515" y="3283943"/>
            <a:ext cx="2129444" cy="918652"/>
            <a:chOff x="4112356" y="4396477"/>
            <a:chExt cx="2129444" cy="91865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2356" y="4396477"/>
              <a:ext cx="1915278" cy="61902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9567" y="5055342"/>
              <a:ext cx="837770" cy="25978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4520" y="5057418"/>
              <a:ext cx="450465" cy="255634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1335" y="5039598"/>
              <a:ext cx="450465" cy="255634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862974" y="2541267"/>
            <a:ext cx="1078640" cy="537711"/>
            <a:chOff x="4545065" y="1542663"/>
            <a:chExt cx="1078640" cy="53771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5007407" y="1542663"/>
              <a:ext cx="18026" cy="5377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36931" y="1660933"/>
              <a:ext cx="486774" cy="384628"/>
            </a:xfrm>
            <a:prstGeom prst="rect">
              <a:avLst/>
            </a:prstGeom>
          </p:spPr>
        </p:pic>
        <p:cxnSp>
          <p:nvCxnSpPr>
            <p:cNvPr id="46" name="Straight Arrow Connector 45"/>
            <p:cNvCxnSpPr/>
            <p:nvPr/>
          </p:nvCxnSpPr>
          <p:spPr>
            <a:xfrm flipV="1">
              <a:off x="4864752" y="1578001"/>
              <a:ext cx="7103" cy="4950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4545065" y="1705333"/>
              <a:ext cx="255026" cy="271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509932" y="1612093"/>
            <a:ext cx="3609183" cy="714375"/>
            <a:chOff x="4925623" y="1687735"/>
            <a:chExt cx="3609183" cy="714375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5623" y="1687735"/>
              <a:ext cx="1066800" cy="714375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852971" y="1731737"/>
              <a:ext cx="2681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chemeClr val="accent1"/>
                  </a:solidFill>
                  <a:latin typeface="az_ea_font"/>
                </a:rPr>
                <a:t>Azure Cognitive Services – </a:t>
              </a:r>
              <a:r>
                <a:rPr lang="en-GB" b="1" dirty="0">
                  <a:solidFill>
                    <a:schemeClr val="accent1"/>
                  </a:solidFill>
                </a:rPr>
                <a:t>TextAnalytics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2256" y="2706525"/>
            <a:ext cx="2690809" cy="2110499"/>
            <a:chOff x="812256" y="2706525"/>
            <a:chExt cx="2690809" cy="211049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13468" y="3051479"/>
              <a:ext cx="682053" cy="588183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812256" y="2706525"/>
              <a:ext cx="2167268" cy="2110499"/>
              <a:chOff x="606378" y="1936177"/>
              <a:chExt cx="2167268" cy="211049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823542" y="3769813"/>
                <a:ext cx="1950104" cy="276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*.csv</a:t>
                </a:r>
                <a:endPara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088" y="2718131"/>
                <a:ext cx="1359855" cy="103152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606378" y="1936177"/>
                <a:ext cx="21672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Azure Blob Storage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(feedback-in)</a:t>
                </a:r>
                <a:endPara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21012" y="2946565"/>
              <a:ext cx="682053" cy="588183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7613054" y="3279935"/>
            <a:ext cx="2585473" cy="1644288"/>
            <a:chOff x="7613054" y="3279935"/>
            <a:chExt cx="2585473" cy="164428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30588" y="3664193"/>
              <a:ext cx="1241177" cy="126003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8230588" y="3279935"/>
              <a:ext cx="1967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Azure SQL Server</a:t>
              </a:r>
              <a:endParaRPr lang="en-GB" b="1" dirty="0">
                <a:solidFill>
                  <a:schemeClr val="accent1"/>
                </a:solidFill>
              </a:endParaRP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13054" y="3389963"/>
              <a:ext cx="469431" cy="51695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04045" y="3309456"/>
              <a:ext cx="469431" cy="516953"/>
            </a:xfrm>
            <a:prstGeom prst="rect">
              <a:avLst/>
            </a:prstGeom>
          </p:spPr>
        </p:pic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13" y="6192032"/>
            <a:ext cx="457200" cy="6096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68128" y="10241"/>
            <a:ext cx="2023872" cy="79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3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5255</TotalTime>
  <Words>404</Words>
  <Application>Microsoft Office PowerPoint</Application>
  <PresentationFormat>Widescreen</PresentationFormat>
  <Paragraphs>86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az_ea_font</vt:lpstr>
      <vt:lpstr>Calibri</vt:lpstr>
      <vt:lpstr>Calibri body</vt:lpstr>
      <vt:lpstr>Calibri Light</vt:lpstr>
      <vt:lpstr>Wingdings</vt:lpstr>
      <vt:lpstr>Office Theme</vt:lpstr>
      <vt:lpstr>PowerPoint Presentation</vt:lpstr>
      <vt:lpstr>PowerPoint Presentation</vt:lpstr>
      <vt:lpstr>Abstract</vt:lpstr>
      <vt:lpstr>Agenda</vt:lpstr>
      <vt:lpstr>Azure Data Factory in 1 minute</vt:lpstr>
      <vt:lpstr>Sentiment analysis in 1 Minute -</vt:lpstr>
      <vt:lpstr>PowerPoint Presentation</vt:lpstr>
      <vt:lpstr>DEMO</vt:lpstr>
      <vt:lpstr>Solution</vt:lpstr>
      <vt:lpstr>Key Takeaway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recommendation systems are needed?</dc:title>
  <dc:creator>Buddhabhatti Alpa</dc:creator>
  <cp:lastModifiedBy>Alpa Buddhabhatti</cp:lastModifiedBy>
  <cp:revision>641</cp:revision>
  <dcterms:created xsi:type="dcterms:W3CDTF">2021-01-29T22:48:31Z</dcterms:created>
  <dcterms:modified xsi:type="dcterms:W3CDTF">2022-01-21T13:07:04Z</dcterms:modified>
</cp:coreProperties>
</file>