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0"/>
  </p:notesMasterIdLst>
  <p:sldIdLst>
    <p:sldId id="279" r:id="rId2"/>
    <p:sldId id="272" r:id="rId3"/>
    <p:sldId id="256" r:id="rId4"/>
    <p:sldId id="257" r:id="rId5"/>
    <p:sldId id="259" r:id="rId6"/>
    <p:sldId id="258" r:id="rId7"/>
    <p:sldId id="260" r:id="rId8"/>
    <p:sldId id="261" r:id="rId9"/>
    <p:sldId id="263" r:id="rId10"/>
    <p:sldId id="262" r:id="rId11"/>
    <p:sldId id="270" r:id="rId12"/>
    <p:sldId id="265" r:id="rId13"/>
    <p:sldId id="275" r:id="rId14"/>
    <p:sldId id="278" r:id="rId15"/>
    <p:sldId id="277" r:id="rId16"/>
    <p:sldId id="276" r:id="rId17"/>
    <p:sldId id="269"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112" autoAdjust="0"/>
  </p:normalViewPr>
  <p:slideViewPr>
    <p:cSldViewPr snapToGrid="0">
      <p:cViewPr varScale="1">
        <p:scale>
          <a:sx n="54" d="100"/>
          <a:sy n="54" d="100"/>
        </p:scale>
        <p:origin x="16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cilia Judmann" userId="34ba065a-3c01-4034-87f8-23f04a4469c0" providerId="ADAL" clId="{E42F6292-7BC9-4883-821B-64582391274B}"/>
    <pc:docChg chg="delSld modSld">
      <pc:chgData name="Cecilia Judmann" userId="34ba065a-3c01-4034-87f8-23f04a4469c0" providerId="ADAL" clId="{E42F6292-7BC9-4883-821B-64582391274B}" dt="2021-08-16T09:42:18.936" v="25" actId="20577"/>
      <pc:docMkLst>
        <pc:docMk/>
      </pc:docMkLst>
      <pc:sldChg chg="modNotesTx">
        <pc:chgData name="Cecilia Judmann" userId="34ba065a-3c01-4034-87f8-23f04a4469c0" providerId="ADAL" clId="{E42F6292-7BC9-4883-821B-64582391274B}" dt="2021-08-16T09:41:18.486" v="3" actId="20577"/>
        <pc:sldMkLst>
          <pc:docMk/>
          <pc:sldMk cId="247003152" sldId="256"/>
        </pc:sldMkLst>
      </pc:sldChg>
      <pc:sldChg chg="modNotesTx">
        <pc:chgData name="Cecilia Judmann" userId="34ba065a-3c01-4034-87f8-23f04a4469c0" providerId="ADAL" clId="{E42F6292-7BC9-4883-821B-64582391274B}" dt="2021-08-16T09:41:27.377" v="7" actId="20577"/>
        <pc:sldMkLst>
          <pc:docMk/>
          <pc:sldMk cId="3236628828" sldId="258"/>
        </pc:sldMkLst>
      </pc:sldChg>
      <pc:sldChg chg="modNotesTx">
        <pc:chgData name="Cecilia Judmann" userId="34ba065a-3c01-4034-87f8-23f04a4469c0" providerId="ADAL" clId="{E42F6292-7BC9-4883-821B-64582391274B}" dt="2021-08-16T09:41:24.315" v="6" actId="6549"/>
        <pc:sldMkLst>
          <pc:docMk/>
          <pc:sldMk cId="923151177" sldId="259"/>
        </pc:sldMkLst>
      </pc:sldChg>
      <pc:sldChg chg="modNotesTx">
        <pc:chgData name="Cecilia Judmann" userId="34ba065a-3c01-4034-87f8-23f04a4469c0" providerId="ADAL" clId="{E42F6292-7BC9-4883-821B-64582391274B}" dt="2021-08-16T09:41:35.963" v="12" actId="6549"/>
        <pc:sldMkLst>
          <pc:docMk/>
          <pc:sldMk cId="1298173896" sldId="260"/>
        </pc:sldMkLst>
      </pc:sldChg>
      <pc:sldChg chg="modNotesTx">
        <pc:chgData name="Cecilia Judmann" userId="34ba065a-3c01-4034-87f8-23f04a4469c0" providerId="ADAL" clId="{E42F6292-7BC9-4883-821B-64582391274B}" dt="2021-08-16T09:41:38.692" v="13" actId="20577"/>
        <pc:sldMkLst>
          <pc:docMk/>
          <pc:sldMk cId="645648085" sldId="261"/>
        </pc:sldMkLst>
      </pc:sldChg>
      <pc:sldChg chg="modNotesTx">
        <pc:chgData name="Cecilia Judmann" userId="34ba065a-3c01-4034-87f8-23f04a4469c0" providerId="ADAL" clId="{E42F6292-7BC9-4883-821B-64582391274B}" dt="2021-08-16T09:41:45.328" v="16" actId="20577"/>
        <pc:sldMkLst>
          <pc:docMk/>
          <pc:sldMk cId="3753802806" sldId="262"/>
        </pc:sldMkLst>
      </pc:sldChg>
      <pc:sldChg chg="modNotesTx">
        <pc:chgData name="Cecilia Judmann" userId="34ba065a-3c01-4034-87f8-23f04a4469c0" providerId="ADAL" clId="{E42F6292-7BC9-4883-821B-64582391274B}" dt="2021-08-16T09:41:42.868" v="15" actId="20577"/>
        <pc:sldMkLst>
          <pc:docMk/>
          <pc:sldMk cId="2151124262" sldId="263"/>
        </pc:sldMkLst>
      </pc:sldChg>
      <pc:sldChg chg="modNotesTx">
        <pc:chgData name="Cecilia Judmann" userId="34ba065a-3c01-4034-87f8-23f04a4469c0" providerId="ADAL" clId="{E42F6292-7BC9-4883-821B-64582391274B}" dt="2021-08-16T09:42:03.985" v="20"/>
        <pc:sldMkLst>
          <pc:docMk/>
          <pc:sldMk cId="3505063049" sldId="265"/>
        </pc:sldMkLst>
      </pc:sldChg>
      <pc:sldChg chg="modNotesTx">
        <pc:chgData name="Cecilia Judmann" userId="34ba065a-3c01-4034-87f8-23f04a4469c0" providerId="ADAL" clId="{E42F6292-7BC9-4883-821B-64582391274B}" dt="2021-08-16T09:42:18.936" v="25" actId="20577"/>
        <pc:sldMkLst>
          <pc:docMk/>
          <pc:sldMk cId="2991802120" sldId="269"/>
        </pc:sldMkLst>
      </pc:sldChg>
      <pc:sldChg chg="modNotesTx">
        <pc:chgData name="Cecilia Judmann" userId="34ba065a-3c01-4034-87f8-23f04a4469c0" providerId="ADAL" clId="{E42F6292-7BC9-4883-821B-64582391274B}" dt="2021-08-16T09:41:48.335" v="17" actId="20577"/>
        <pc:sldMkLst>
          <pc:docMk/>
          <pc:sldMk cId="1755571554" sldId="270"/>
        </pc:sldMkLst>
      </pc:sldChg>
      <pc:sldChg chg="del">
        <pc:chgData name="Cecilia Judmann" userId="34ba065a-3c01-4034-87f8-23f04a4469c0" providerId="ADAL" clId="{E42F6292-7BC9-4883-821B-64582391274B}" dt="2021-08-16T09:41:11.847" v="0" actId="2696"/>
        <pc:sldMkLst>
          <pc:docMk/>
          <pc:sldMk cId="3534432595" sldId="271"/>
        </pc:sldMkLst>
      </pc:sldChg>
      <pc:sldChg chg="modNotesTx">
        <pc:chgData name="Cecilia Judmann" userId="34ba065a-3c01-4034-87f8-23f04a4469c0" providerId="ADAL" clId="{E42F6292-7BC9-4883-821B-64582391274B}" dt="2021-08-16T09:41:16.253" v="2" actId="20577"/>
        <pc:sldMkLst>
          <pc:docMk/>
          <pc:sldMk cId="1476592299" sldId="272"/>
        </pc:sldMkLst>
      </pc:sldChg>
      <pc:sldChg chg="modNotesTx">
        <pc:chgData name="Cecilia Judmann" userId="34ba065a-3c01-4034-87f8-23f04a4469c0" providerId="ADAL" clId="{E42F6292-7BC9-4883-821B-64582391274B}" dt="2021-08-16T09:42:08.508" v="21" actId="20577"/>
        <pc:sldMkLst>
          <pc:docMk/>
          <pc:sldMk cId="1429140838" sldId="275"/>
        </pc:sldMkLst>
      </pc:sldChg>
      <pc:sldChg chg="modNotesTx">
        <pc:chgData name="Cecilia Judmann" userId="34ba065a-3c01-4034-87f8-23f04a4469c0" providerId="ADAL" clId="{E42F6292-7BC9-4883-821B-64582391274B}" dt="2021-08-16T09:42:15.695" v="24" actId="20577"/>
        <pc:sldMkLst>
          <pc:docMk/>
          <pc:sldMk cId="1396175109" sldId="276"/>
        </pc:sldMkLst>
      </pc:sldChg>
      <pc:sldChg chg="modNotesTx">
        <pc:chgData name="Cecilia Judmann" userId="34ba065a-3c01-4034-87f8-23f04a4469c0" providerId="ADAL" clId="{E42F6292-7BC9-4883-821B-64582391274B}" dt="2021-08-16T09:42:13.491" v="23" actId="20577"/>
        <pc:sldMkLst>
          <pc:docMk/>
          <pc:sldMk cId="3528135377" sldId="277"/>
        </pc:sldMkLst>
      </pc:sldChg>
      <pc:sldChg chg="modNotesTx">
        <pc:chgData name="Cecilia Judmann" userId="34ba065a-3c01-4034-87f8-23f04a4469c0" providerId="ADAL" clId="{E42F6292-7BC9-4883-821B-64582391274B}" dt="2021-08-16T09:42:10.722" v="22" actId="20577"/>
        <pc:sldMkLst>
          <pc:docMk/>
          <pc:sldMk cId="1325796363" sldId="278"/>
        </pc:sldMkLst>
      </pc:sldChg>
      <pc:sldChg chg="modNotesTx">
        <pc:chgData name="Cecilia Judmann" userId="34ba065a-3c01-4034-87f8-23f04a4469c0" providerId="ADAL" clId="{E42F6292-7BC9-4883-821B-64582391274B}" dt="2021-08-16T09:41:14.462" v="1" actId="20577"/>
        <pc:sldMkLst>
          <pc:docMk/>
          <pc:sldMk cId="768974059" sldId="2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1324EE-25D9-42B0-B1B4-28CE40C5877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97ED2D0-9DA7-4F0D-AFE3-D82408C45AEE}">
      <dgm:prSet/>
      <dgm:spPr/>
      <dgm:t>
        <a:bodyPr/>
        <a:lstStyle/>
        <a:p>
          <a:r>
            <a:rPr lang="en-GB"/>
            <a:t>What is white patriarchy</a:t>
          </a:r>
          <a:endParaRPr lang="en-US"/>
        </a:p>
      </dgm:t>
    </dgm:pt>
    <dgm:pt modelId="{C5DC9FE1-912D-4EB6-AFEF-7F0D6C5CC518}" type="parTrans" cxnId="{B6CE10B8-4C22-4332-89AB-D4253FD5FAF2}">
      <dgm:prSet/>
      <dgm:spPr/>
      <dgm:t>
        <a:bodyPr/>
        <a:lstStyle/>
        <a:p>
          <a:endParaRPr lang="en-US"/>
        </a:p>
      </dgm:t>
    </dgm:pt>
    <dgm:pt modelId="{1C747A6A-8783-4910-8569-07EEF5359D1A}" type="sibTrans" cxnId="{B6CE10B8-4C22-4332-89AB-D4253FD5FAF2}">
      <dgm:prSet/>
      <dgm:spPr/>
      <dgm:t>
        <a:bodyPr/>
        <a:lstStyle/>
        <a:p>
          <a:endParaRPr lang="en-US"/>
        </a:p>
      </dgm:t>
    </dgm:pt>
    <dgm:pt modelId="{2C267F76-D8FA-413B-B12D-179CFB4B21C1}">
      <dgm:prSet/>
      <dgm:spPr/>
      <dgm:t>
        <a:bodyPr/>
        <a:lstStyle/>
        <a:p>
          <a:r>
            <a:rPr lang="en-GB"/>
            <a:t>Why is #notallmen problematic?</a:t>
          </a:r>
          <a:endParaRPr lang="en-US"/>
        </a:p>
      </dgm:t>
    </dgm:pt>
    <dgm:pt modelId="{249B5710-984B-4F67-B901-094308CD3904}" type="parTrans" cxnId="{68AF6274-AAD0-476E-AAA0-B5DC5B06A983}">
      <dgm:prSet/>
      <dgm:spPr/>
      <dgm:t>
        <a:bodyPr/>
        <a:lstStyle/>
        <a:p>
          <a:endParaRPr lang="en-US"/>
        </a:p>
      </dgm:t>
    </dgm:pt>
    <dgm:pt modelId="{0F5BE265-EF65-4468-AD3F-E894694C383A}" type="sibTrans" cxnId="{68AF6274-AAD0-476E-AAA0-B5DC5B06A983}">
      <dgm:prSet/>
      <dgm:spPr/>
      <dgm:t>
        <a:bodyPr/>
        <a:lstStyle/>
        <a:p>
          <a:endParaRPr lang="en-US"/>
        </a:p>
      </dgm:t>
    </dgm:pt>
    <dgm:pt modelId="{C12D903F-A963-449D-9303-AE03BC809A35}">
      <dgm:prSet/>
      <dgm:spPr/>
      <dgm:t>
        <a:bodyPr/>
        <a:lstStyle/>
        <a:p>
          <a:r>
            <a:rPr lang="en-GB"/>
            <a:t>What can we do?</a:t>
          </a:r>
          <a:endParaRPr lang="en-US"/>
        </a:p>
      </dgm:t>
    </dgm:pt>
    <dgm:pt modelId="{E7251433-BEDD-4F67-B322-61468A8F9CC4}" type="parTrans" cxnId="{A9EFCC94-BE7E-4FA7-8896-E7AA607600D5}">
      <dgm:prSet/>
      <dgm:spPr/>
      <dgm:t>
        <a:bodyPr/>
        <a:lstStyle/>
        <a:p>
          <a:endParaRPr lang="en-US"/>
        </a:p>
      </dgm:t>
    </dgm:pt>
    <dgm:pt modelId="{AAF75C66-BF67-4FE3-A9CA-A7D0765BEFE3}" type="sibTrans" cxnId="{A9EFCC94-BE7E-4FA7-8896-E7AA607600D5}">
      <dgm:prSet/>
      <dgm:spPr/>
      <dgm:t>
        <a:bodyPr/>
        <a:lstStyle/>
        <a:p>
          <a:endParaRPr lang="en-US"/>
        </a:p>
      </dgm:t>
    </dgm:pt>
    <dgm:pt modelId="{A8B53330-3B88-4FF4-861A-17A4A2347704}" type="pres">
      <dgm:prSet presAssocID="{8C1324EE-25D9-42B0-B1B4-28CE40C5877D}" presName="vert0" presStyleCnt="0">
        <dgm:presLayoutVars>
          <dgm:dir/>
          <dgm:animOne val="branch"/>
          <dgm:animLvl val="lvl"/>
        </dgm:presLayoutVars>
      </dgm:prSet>
      <dgm:spPr/>
    </dgm:pt>
    <dgm:pt modelId="{4F13C5CE-6DF8-4EC2-836F-1061F157440D}" type="pres">
      <dgm:prSet presAssocID="{297ED2D0-9DA7-4F0D-AFE3-D82408C45AEE}" presName="thickLine" presStyleLbl="alignNode1" presStyleIdx="0" presStyleCnt="3"/>
      <dgm:spPr/>
    </dgm:pt>
    <dgm:pt modelId="{911E47FC-C3B0-4204-A228-349636A4AAEF}" type="pres">
      <dgm:prSet presAssocID="{297ED2D0-9DA7-4F0D-AFE3-D82408C45AEE}" presName="horz1" presStyleCnt="0"/>
      <dgm:spPr/>
    </dgm:pt>
    <dgm:pt modelId="{65FA6CE9-558F-4BFA-B65B-7B89EA445169}" type="pres">
      <dgm:prSet presAssocID="{297ED2D0-9DA7-4F0D-AFE3-D82408C45AEE}" presName="tx1" presStyleLbl="revTx" presStyleIdx="0" presStyleCnt="3"/>
      <dgm:spPr/>
    </dgm:pt>
    <dgm:pt modelId="{42A227FD-7313-44F8-B9A9-2DFB2D74EAED}" type="pres">
      <dgm:prSet presAssocID="{297ED2D0-9DA7-4F0D-AFE3-D82408C45AEE}" presName="vert1" presStyleCnt="0"/>
      <dgm:spPr/>
    </dgm:pt>
    <dgm:pt modelId="{0EB597D4-9C9A-45A8-84E2-2CCDF9282597}" type="pres">
      <dgm:prSet presAssocID="{2C267F76-D8FA-413B-B12D-179CFB4B21C1}" presName="thickLine" presStyleLbl="alignNode1" presStyleIdx="1" presStyleCnt="3"/>
      <dgm:spPr/>
    </dgm:pt>
    <dgm:pt modelId="{68840EC8-86A5-446D-BE16-0A4D88A55EDD}" type="pres">
      <dgm:prSet presAssocID="{2C267F76-D8FA-413B-B12D-179CFB4B21C1}" presName="horz1" presStyleCnt="0"/>
      <dgm:spPr/>
    </dgm:pt>
    <dgm:pt modelId="{19CA47F1-9239-4DA5-9E6A-9D227F7E2AD7}" type="pres">
      <dgm:prSet presAssocID="{2C267F76-D8FA-413B-B12D-179CFB4B21C1}" presName="tx1" presStyleLbl="revTx" presStyleIdx="1" presStyleCnt="3"/>
      <dgm:spPr/>
    </dgm:pt>
    <dgm:pt modelId="{ED4AC2A3-4B48-4D60-9B63-441F9156C367}" type="pres">
      <dgm:prSet presAssocID="{2C267F76-D8FA-413B-B12D-179CFB4B21C1}" presName="vert1" presStyleCnt="0"/>
      <dgm:spPr/>
    </dgm:pt>
    <dgm:pt modelId="{210042A6-FA60-4C0A-88BC-5AF68BB9041D}" type="pres">
      <dgm:prSet presAssocID="{C12D903F-A963-449D-9303-AE03BC809A35}" presName="thickLine" presStyleLbl="alignNode1" presStyleIdx="2" presStyleCnt="3"/>
      <dgm:spPr/>
    </dgm:pt>
    <dgm:pt modelId="{BE16C176-A77F-4E4C-A27D-665A59E559A7}" type="pres">
      <dgm:prSet presAssocID="{C12D903F-A963-449D-9303-AE03BC809A35}" presName="horz1" presStyleCnt="0"/>
      <dgm:spPr/>
    </dgm:pt>
    <dgm:pt modelId="{1A5D2A49-B5B6-4A2F-BC51-D4A6F16AD580}" type="pres">
      <dgm:prSet presAssocID="{C12D903F-A963-449D-9303-AE03BC809A35}" presName="tx1" presStyleLbl="revTx" presStyleIdx="2" presStyleCnt="3"/>
      <dgm:spPr/>
    </dgm:pt>
    <dgm:pt modelId="{D0469BAD-9350-4182-B89B-758DF6722A0F}" type="pres">
      <dgm:prSet presAssocID="{C12D903F-A963-449D-9303-AE03BC809A35}" presName="vert1" presStyleCnt="0"/>
      <dgm:spPr/>
    </dgm:pt>
  </dgm:ptLst>
  <dgm:cxnLst>
    <dgm:cxn modelId="{0DA7B40C-0D00-4772-83B5-1BDF3DC1648C}" type="presOf" srcId="{297ED2D0-9DA7-4F0D-AFE3-D82408C45AEE}" destId="{65FA6CE9-558F-4BFA-B65B-7B89EA445169}" srcOrd="0" destOrd="0" presId="urn:microsoft.com/office/officeart/2008/layout/LinedList"/>
    <dgm:cxn modelId="{94191C31-D134-412D-8715-0C9F8815E6D6}" type="presOf" srcId="{8C1324EE-25D9-42B0-B1B4-28CE40C5877D}" destId="{A8B53330-3B88-4FF4-861A-17A4A2347704}" srcOrd="0" destOrd="0" presId="urn:microsoft.com/office/officeart/2008/layout/LinedList"/>
    <dgm:cxn modelId="{68AF6274-AAD0-476E-AAA0-B5DC5B06A983}" srcId="{8C1324EE-25D9-42B0-B1B4-28CE40C5877D}" destId="{2C267F76-D8FA-413B-B12D-179CFB4B21C1}" srcOrd="1" destOrd="0" parTransId="{249B5710-984B-4F67-B901-094308CD3904}" sibTransId="{0F5BE265-EF65-4468-AD3F-E894694C383A}"/>
    <dgm:cxn modelId="{9F659F7B-859B-4C03-9D2F-8AD9BBAE9EE5}" type="presOf" srcId="{C12D903F-A963-449D-9303-AE03BC809A35}" destId="{1A5D2A49-B5B6-4A2F-BC51-D4A6F16AD580}" srcOrd="0" destOrd="0" presId="urn:microsoft.com/office/officeart/2008/layout/LinedList"/>
    <dgm:cxn modelId="{6E87818C-7B4C-4721-8DAD-87F4E627FC53}" type="presOf" srcId="{2C267F76-D8FA-413B-B12D-179CFB4B21C1}" destId="{19CA47F1-9239-4DA5-9E6A-9D227F7E2AD7}" srcOrd="0" destOrd="0" presId="urn:microsoft.com/office/officeart/2008/layout/LinedList"/>
    <dgm:cxn modelId="{A9EFCC94-BE7E-4FA7-8896-E7AA607600D5}" srcId="{8C1324EE-25D9-42B0-B1B4-28CE40C5877D}" destId="{C12D903F-A963-449D-9303-AE03BC809A35}" srcOrd="2" destOrd="0" parTransId="{E7251433-BEDD-4F67-B322-61468A8F9CC4}" sibTransId="{AAF75C66-BF67-4FE3-A9CA-A7D0765BEFE3}"/>
    <dgm:cxn modelId="{B6CE10B8-4C22-4332-89AB-D4253FD5FAF2}" srcId="{8C1324EE-25D9-42B0-B1B4-28CE40C5877D}" destId="{297ED2D0-9DA7-4F0D-AFE3-D82408C45AEE}" srcOrd="0" destOrd="0" parTransId="{C5DC9FE1-912D-4EB6-AFEF-7F0D6C5CC518}" sibTransId="{1C747A6A-8783-4910-8569-07EEF5359D1A}"/>
    <dgm:cxn modelId="{70892065-1912-4465-AF02-2E5607790313}" type="presParOf" srcId="{A8B53330-3B88-4FF4-861A-17A4A2347704}" destId="{4F13C5CE-6DF8-4EC2-836F-1061F157440D}" srcOrd="0" destOrd="0" presId="urn:microsoft.com/office/officeart/2008/layout/LinedList"/>
    <dgm:cxn modelId="{5EC626FB-843E-48B4-AE2F-09D9161B1AFD}" type="presParOf" srcId="{A8B53330-3B88-4FF4-861A-17A4A2347704}" destId="{911E47FC-C3B0-4204-A228-349636A4AAEF}" srcOrd="1" destOrd="0" presId="urn:microsoft.com/office/officeart/2008/layout/LinedList"/>
    <dgm:cxn modelId="{0350F21B-BAF5-491E-B810-4D0F95350B96}" type="presParOf" srcId="{911E47FC-C3B0-4204-A228-349636A4AAEF}" destId="{65FA6CE9-558F-4BFA-B65B-7B89EA445169}" srcOrd="0" destOrd="0" presId="urn:microsoft.com/office/officeart/2008/layout/LinedList"/>
    <dgm:cxn modelId="{ACDF607D-8BF4-4119-8A79-FD95B28C06CD}" type="presParOf" srcId="{911E47FC-C3B0-4204-A228-349636A4AAEF}" destId="{42A227FD-7313-44F8-B9A9-2DFB2D74EAED}" srcOrd="1" destOrd="0" presId="urn:microsoft.com/office/officeart/2008/layout/LinedList"/>
    <dgm:cxn modelId="{F62879F2-A88D-41B9-B426-06C45B801863}" type="presParOf" srcId="{A8B53330-3B88-4FF4-861A-17A4A2347704}" destId="{0EB597D4-9C9A-45A8-84E2-2CCDF9282597}" srcOrd="2" destOrd="0" presId="urn:microsoft.com/office/officeart/2008/layout/LinedList"/>
    <dgm:cxn modelId="{530FB59A-53DC-4828-BFA0-114EC58E11CB}" type="presParOf" srcId="{A8B53330-3B88-4FF4-861A-17A4A2347704}" destId="{68840EC8-86A5-446D-BE16-0A4D88A55EDD}" srcOrd="3" destOrd="0" presId="urn:microsoft.com/office/officeart/2008/layout/LinedList"/>
    <dgm:cxn modelId="{4BD4F4A6-7E2A-4C10-880B-F6174F66E286}" type="presParOf" srcId="{68840EC8-86A5-446D-BE16-0A4D88A55EDD}" destId="{19CA47F1-9239-4DA5-9E6A-9D227F7E2AD7}" srcOrd="0" destOrd="0" presId="urn:microsoft.com/office/officeart/2008/layout/LinedList"/>
    <dgm:cxn modelId="{46BD43B1-B783-41C0-8936-54B366817016}" type="presParOf" srcId="{68840EC8-86A5-446D-BE16-0A4D88A55EDD}" destId="{ED4AC2A3-4B48-4D60-9B63-441F9156C367}" srcOrd="1" destOrd="0" presId="urn:microsoft.com/office/officeart/2008/layout/LinedList"/>
    <dgm:cxn modelId="{B8C1511B-4EE4-49FC-A12C-45D50C056027}" type="presParOf" srcId="{A8B53330-3B88-4FF4-861A-17A4A2347704}" destId="{210042A6-FA60-4C0A-88BC-5AF68BB9041D}" srcOrd="4" destOrd="0" presId="urn:microsoft.com/office/officeart/2008/layout/LinedList"/>
    <dgm:cxn modelId="{D62C05EE-462C-4536-90C7-14BD8571DE29}" type="presParOf" srcId="{A8B53330-3B88-4FF4-861A-17A4A2347704}" destId="{BE16C176-A77F-4E4C-A27D-665A59E559A7}" srcOrd="5" destOrd="0" presId="urn:microsoft.com/office/officeart/2008/layout/LinedList"/>
    <dgm:cxn modelId="{F7480B87-27B2-4777-83AF-4F99162A67E8}" type="presParOf" srcId="{BE16C176-A77F-4E4C-A27D-665A59E559A7}" destId="{1A5D2A49-B5B6-4A2F-BC51-D4A6F16AD580}" srcOrd="0" destOrd="0" presId="urn:microsoft.com/office/officeart/2008/layout/LinedList"/>
    <dgm:cxn modelId="{231A756F-8DA8-44CB-B7F5-795FB9F8081A}" type="presParOf" srcId="{BE16C176-A77F-4E4C-A27D-665A59E559A7}" destId="{D0469BAD-9350-4182-B89B-758DF6722A0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3C5CE-6DF8-4EC2-836F-1061F157440D}">
      <dsp:nvSpPr>
        <dsp:cNvPr id="0" name=""/>
        <dsp:cNvSpPr/>
      </dsp:nvSpPr>
      <dsp:spPr>
        <a:xfrm>
          <a:off x="0" y="1964"/>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A6CE9-558F-4BFA-B65B-7B89EA445169}">
      <dsp:nvSpPr>
        <dsp:cNvPr id="0" name=""/>
        <dsp:cNvSpPr/>
      </dsp:nvSpPr>
      <dsp:spPr>
        <a:xfrm>
          <a:off x="0" y="1964"/>
          <a:ext cx="108204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a:t>What is white patriarchy</a:t>
          </a:r>
          <a:endParaRPr lang="en-US" sz="5200" kern="1200"/>
        </a:p>
      </dsp:txBody>
      <dsp:txXfrm>
        <a:off x="0" y="1964"/>
        <a:ext cx="10820400" cy="1340065"/>
      </dsp:txXfrm>
    </dsp:sp>
    <dsp:sp modelId="{0EB597D4-9C9A-45A8-84E2-2CCDF9282597}">
      <dsp:nvSpPr>
        <dsp:cNvPr id="0" name=""/>
        <dsp:cNvSpPr/>
      </dsp:nvSpPr>
      <dsp:spPr>
        <a:xfrm>
          <a:off x="0" y="1342029"/>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A47F1-9239-4DA5-9E6A-9D227F7E2AD7}">
      <dsp:nvSpPr>
        <dsp:cNvPr id="0" name=""/>
        <dsp:cNvSpPr/>
      </dsp:nvSpPr>
      <dsp:spPr>
        <a:xfrm>
          <a:off x="0" y="1342029"/>
          <a:ext cx="108204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a:t>Why is #notallmen problematic?</a:t>
          </a:r>
          <a:endParaRPr lang="en-US" sz="5200" kern="1200"/>
        </a:p>
      </dsp:txBody>
      <dsp:txXfrm>
        <a:off x="0" y="1342029"/>
        <a:ext cx="10820400" cy="1340065"/>
      </dsp:txXfrm>
    </dsp:sp>
    <dsp:sp modelId="{210042A6-FA60-4C0A-88BC-5AF68BB9041D}">
      <dsp:nvSpPr>
        <dsp:cNvPr id="0" name=""/>
        <dsp:cNvSpPr/>
      </dsp:nvSpPr>
      <dsp:spPr>
        <a:xfrm>
          <a:off x="0" y="2682095"/>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5D2A49-B5B6-4A2F-BC51-D4A6F16AD580}">
      <dsp:nvSpPr>
        <dsp:cNvPr id="0" name=""/>
        <dsp:cNvSpPr/>
      </dsp:nvSpPr>
      <dsp:spPr>
        <a:xfrm>
          <a:off x="0" y="2682095"/>
          <a:ext cx="108204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a:t>What can we do?</a:t>
          </a:r>
          <a:endParaRPr lang="en-US" sz="5200" kern="1200"/>
        </a:p>
      </dsp:txBody>
      <dsp:txXfrm>
        <a:off x="0" y="2682095"/>
        <a:ext cx="10820400" cy="13400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7ACF4-9FE3-4151-9B39-FB9801A2B62D}" type="datetimeFigureOut">
              <a:rPr lang="en-GB" smtClean="0"/>
              <a:t>16/08/2021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EFC66-0EB2-418C-9179-61B37363854A}" type="slidenum">
              <a:rPr lang="en-GB" smtClean="0"/>
              <a:t>‹#›</a:t>
            </a:fld>
            <a:endParaRPr lang="en-GB"/>
          </a:p>
        </p:txBody>
      </p:sp>
    </p:spTree>
    <p:extLst>
      <p:ext uri="{BB962C8B-B14F-4D97-AF65-F5344CB8AC3E}">
        <p14:creationId xmlns:p14="http://schemas.microsoft.com/office/powerpoint/2010/main" val="143566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who.int/publications/i/item/WHO-RHR-18.19"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a:t>
            </a:fld>
            <a:endParaRPr lang="en-GB"/>
          </a:p>
        </p:txBody>
      </p:sp>
    </p:spTree>
    <p:extLst>
      <p:ext uri="{BB962C8B-B14F-4D97-AF65-F5344CB8AC3E}">
        <p14:creationId xmlns:p14="http://schemas.microsoft.com/office/powerpoint/2010/main" val="51833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10</a:t>
            </a:fld>
            <a:endParaRPr lang="en-GB"/>
          </a:p>
        </p:txBody>
      </p:sp>
    </p:spTree>
    <p:extLst>
      <p:ext uri="{BB962C8B-B14F-4D97-AF65-F5344CB8AC3E}">
        <p14:creationId xmlns:p14="http://schemas.microsoft.com/office/powerpoint/2010/main" val="189326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11</a:t>
            </a:fld>
            <a:endParaRPr lang="en-GB"/>
          </a:p>
        </p:txBody>
      </p:sp>
    </p:spTree>
    <p:extLst>
      <p:ext uri="{BB962C8B-B14F-4D97-AF65-F5344CB8AC3E}">
        <p14:creationId xmlns:p14="http://schemas.microsoft.com/office/powerpoint/2010/main" val="2622119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hlinkClick r:id="rId3"/>
              </a:rPr>
              <a:t>https://www.who.int/publications/i/item/WHO-RHR-18.19</a:t>
            </a:r>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12</a:t>
            </a:fld>
            <a:endParaRPr lang="en-GB"/>
          </a:p>
        </p:txBody>
      </p:sp>
    </p:spTree>
    <p:extLst>
      <p:ext uri="{BB962C8B-B14F-4D97-AF65-F5344CB8AC3E}">
        <p14:creationId xmlns:p14="http://schemas.microsoft.com/office/powerpoint/2010/main" val="89072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13</a:t>
            </a:fld>
            <a:endParaRPr lang="en-GB"/>
          </a:p>
        </p:txBody>
      </p:sp>
    </p:spTree>
    <p:extLst>
      <p:ext uri="{BB962C8B-B14F-4D97-AF65-F5344CB8AC3E}">
        <p14:creationId xmlns:p14="http://schemas.microsoft.com/office/powerpoint/2010/main" val="26190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14</a:t>
            </a:fld>
            <a:endParaRPr lang="en-GB"/>
          </a:p>
        </p:txBody>
      </p:sp>
    </p:spTree>
    <p:extLst>
      <p:ext uri="{BB962C8B-B14F-4D97-AF65-F5344CB8AC3E}">
        <p14:creationId xmlns:p14="http://schemas.microsoft.com/office/powerpoint/2010/main" val="418299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15</a:t>
            </a:fld>
            <a:endParaRPr lang="en-GB"/>
          </a:p>
        </p:txBody>
      </p:sp>
    </p:spTree>
    <p:extLst>
      <p:ext uri="{BB962C8B-B14F-4D97-AF65-F5344CB8AC3E}">
        <p14:creationId xmlns:p14="http://schemas.microsoft.com/office/powerpoint/2010/main" val="28126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16</a:t>
            </a:fld>
            <a:endParaRPr lang="en-GB"/>
          </a:p>
        </p:txBody>
      </p:sp>
    </p:spTree>
    <p:extLst>
      <p:ext uri="{BB962C8B-B14F-4D97-AF65-F5344CB8AC3E}">
        <p14:creationId xmlns:p14="http://schemas.microsoft.com/office/powerpoint/2010/main" val="1424387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17</a:t>
            </a:fld>
            <a:endParaRPr lang="en-GB"/>
          </a:p>
        </p:txBody>
      </p:sp>
    </p:spTree>
    <p:extLst>
      <p:ext uri="{BB962C8B-B14F-4D97-AF65-F5344CB8AC3E}">
        <p14:creationId xmlns:p14="http://schemas.microsoft.com/office/powerpoint/2010/main" val="303382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2</a:t>
            </a:fld>
            <a:endParaRPr lang="en-GB"/>
          </a:p>
        </p:txBody>
      </p:sp>
    </p:spTree>
    <p:extLst>
      <p:ext uri="{BB962C8B-B14F-4D97-AF65-F5344CB8AC3E}">
        <p14:creationId xmlns:p14="http://schemas.microsoft.com/office/powerpoint/2010/main" val="204691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3</a:t>
            </a:fld>
            <a:endParaRPr lang="en-GB"/>
          </a:p>
        </p:txBody>
      </p:sp>
    </p:spTree>
    <p:extLst>
      <p:ext uri="{BB962C8B-B14F-4D97-AF65-F5344CB8AC3E}">
        <p14:creationId xmlns:p14="http://schemas.microsoft.com/office/powerpoint/2010/main" val="247360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4</a:t>
            </a:fld>
            <a:endParaRPr lang="en-GB"/>
          </a:p>
        </p:txBody>
      </p:sp>
    </p:spTree>
    <p:extLst>
      <p:ext uri="{BB962C8B-B14F-4D97-AF65-F5344CB8AC3E}">
        <p14:creationId xmlns:p14="http://schemas.microsoft.com/office/powerpoint/2010/main" val="82650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https://www.merriam-webster.com/dictionary/patriarchy</a:t>
            </a:r>
          </a:p>
        </p:txBody>
      </p:sp>
      <p:sp>
        <p:nvSpPr>
          <p:cNvPr id="4" name="Slide Number Placeholder 3"/>
          <p:cNvSpPr>
            <a:spLocks noGrp="1"/>
          </p:cNvSpPr>
          <p:nvPr>
            <p:ph type="sldNum" sz="quarter" idx="5"/>
          </p:nvPr>
        </p:nvSpPr>
        <p:spPr/>
        <p:txBody>
          <a:bodyPr/>
          <a:lstStyle/>
          <a:p>
            <a:fld id="{0A8EFC66-0EB2-418C-9179-61B37363854A}" type="slidenum">
              <a:rPr lang="en-GB" smtClean="0"/>
              <a:t>5</a:t>
            </a:fld>
            <a:endParaRPr lang="en-GB"/>
          </a:p>
        </p:txBody>
      </p:sp>
    </p:spTree>
    <p:extLst>
      <p:ext uri="{BB962C8B-B14F-4D97-AF65-F5344CB8AC3E}">
        <p14:creationId xmlns:p14="http://schemas.microsoft.com/office/powerpoint/2010/main" val="204828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6</a:t>
            </a:fld>
            <a:endParaRPr lang="en-GB"/>
          </a:p>
        </p:txBody>
      </p:sp>
    </p:spTree>
    <p:extLst>
      <p:ext uri="{BB962C8B-B14F-4D97-AF65-F5344CB8AC3E}">
        <p14:creationId xmlns:p14="http://schemas.microsoft.com/office/powerpoint/2010/main" val="193523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000" kern="1200" dirty="0">
                <a:solidFill>
                  <a:schemeClr val="tx1"/>
                </a:solidFill>
                <a:effectLst/>
                <a:latin typeface="+mn-lt"/>
                <a:ea typeface="+mn-ea"/>
                <a:cs typeface="+mn-cs"/>
              </a:rPr>
              <a:t>https://www.goodreads.com/author/show/16770310.Edward_W_Said</a:t>
            </a:r>
          </a:p>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7</a:t>
            </a:fld>
            <a:endParaRPr lang="en-GB"/>
          </a:p>
        </p:txBody>
      </p:sp>
    </p:spTree>
    <p:extLst>
      <p:ext uri="{BB962C8B-B14F-4D97-AF65-F5344CB8AC3E}">
        <p14:creationId xmlns:p14="http://schemas.microsoft.com/office/powerpoint/2010/main" val="138760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8</a:t>
            </a:fld>
            <a:endParaRPr lang="en-GB"/>
          </a:p>
        </p:txBody>
      </p:sp>
    </p:spTree>
    <p:extLst>
      <p:ext uri="{BB962C8B-B14F-4D97-AF65-F5344CB8AC3E}">
        <p14:creationId xmlns:p14="http://schemas.microsoft.com/office/powerpoint/2010/main" val="389284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EFC66-0EB2-418C-9179-61B37363854A}" type="slidenum">
              <a:rPr lang="en-GB" smtClean="0"/>
              <a:t>9</a:t>
            </a:fld>
            <a:endParaRPr lang="en-GB"/>
          </a:p>
        </p:txBody>
      </p:sp>
    </p:spTree>
    <p:extLst>
      <p:ext uri="{BB962C8B-B14F-4D97-AF65-F5344CB8AC3E}">
        <p14:creationId xmlns:p14="http://schemas.microsoft.com/office/powerpoint/2010/main" val="1774467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690130F-6245-4111-98B4-12369FF932A3}" type="datetimeFigureOut">
              <a:rPr lang="en-GB" smtClean="0"/>
              <a:t>16/08/2021</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341213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90130F-6245-4111-98B4-12369FF932A3}" type="datetimeFigureOut">
              <a:rPr lang="en-GB" smtClean="0"/>
              <a:t>16/08/2021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423068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90130F-6245-4111-98B4-12369FF932A3}" type="datetimeFigureOut">
              <a:rPr lang="en-GB" smtClean="0"/>
              <a:t>16/08/2021</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79217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90130F-6245-4111-98B4-12369FF932A3}" type="datetimeFigureOut">
              <a:rPr lang="en-GB" smtClean="0"/>
              <a:t>16/08/2021</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67A03A9-352D-4478-B921-5335DA29F3E7}"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8255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90130F-6245-4111-98B4-12369FF932A3}" type="datetimeFigureOut">
              <a:rPr lang="en-GB" smtClean="0"/>
              <a:t>16/08/2021</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2669619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90130F-6245-4111-98B4-12369FF932A3}" type="datetimeFigureOut">
              <a:rPr lang="en-GB" smtClean="0"/>
              <a:t>16/08/2021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2982011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90130F-6245-4111-98B4-12369FF932A3}" type="datetimeFigureOut">
              <a:rPr lang="en-GB" smtClean="0"/>
              <a:t>16/08/2021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3517495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0130F-6245-4111-98B4-12369FF932A3}" type="datetimeFigureOut">
              <a:rPr lang="en-GB" smtClean="0"/>
              <a:t>16/08/2021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221550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90130F-6245-4111-98B4-12369FF932A3}" type="datetimeFigureOut">
              <a:rPr lang="en-GB" smtClean="0"/>
              <a:t>16/08/2021</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71444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0130F-6245-4111-98B4-12369FF932A3}" type="datetimeFigureOut">
              <a:rPr lang="en-GB" smtClean="0"/>
              <a:t>16/08/2021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68336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690130F-6245-4111-98B4-12369FF932A3}" type="datetimeFigureOut">
              <a:rPr lang="en-GB" smtClean="0"/>
              <a:t>16/08/2021</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385270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90130F-6245-4111-98B4-12369FF932A3}" type="datetimeFigureOut">
              <a:rPr lang="en-GB" smtClean="0"/>
              <a:t>16/08/2021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172218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90130F-6245-4111-98B4-12369FF932A3}" type="datetimeFigureOut">
              <a:rPr lang="en-GB" smtClean="0"/>
              <a:t>16/08/2021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333580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90130F-6245-4111-98B4-12369FF932A3}" type="datetimeFigureOut">
              <a:rPr lang="en-GB" smtClean="0"/>
              <a:t>16/08/2021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332550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0130F-6245-4111-98B4-12369FF932A3}" type="datetimeFigureOut">
              <a:rPr lang="en-GB" smtClean="0"/>
              <a:t>16/08/2021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196002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90130F-6245-4111-98B4-12369FF932A3}" type="datetimeFigureOut">
              <a:rPr lang="en-GB" smtClean="0"/>
              <a:t>16/08/2021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253354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90130F-6245-4111-98B4-12369FF932A3}" type="datetimeFigureOut">
              <a:rPr lang="en-GB" smtClean="0"/>
              <a:t>16/08/2021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A03A9-352D-4478-B921-5335DA29F3E7}" type="slidenum">
              <a:rPr lang="en-GB" smtClean="0"/>
              <a:t>‹#›</a:t>
            </a:fld>
            <a:endParaRPr lang="en-GB"/>
          </a:p>
        </p:txBody>
      </p:sp>
    </p:spTree>
    <p:extLst>
      <p:ext uri="{BB962C8B-B14F-4D97-AF65-F5344CB8AC3E}">
        <p14:creationId xmlns:p14="http://schemas.microsoft.com/office/powerpoint/2010/main" val="288497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90130F-6245-4111-98B4-12369FF932A3}" type="datetimeFigureOut">
              <a:rPr lang="en-GB" smtClean="0"/>
              <a:t>16/08/2021</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7A03A9-352D-4478-B921-5335DA29F3E7}" type="slidenum">
              <a:rPr lang="en-GB" smtClean="0"/>
              <a:t>‹#›</a:t>
            </a:fld>
            <a:endParaRPr lang="en-GB"/>
          </a:p>
        </p:txBody>
      </p:sp>
    </p:spTree>
    <p:extLst>
      <p:ext uri="{BB962C8B-B14F-4D97-AF65-F5344CB8AC3E}">
        <p14:creationId xmlns:p14="http://schemas.microsoft.com/office/powerpoint/2010/main" val="191662288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who.int/publications/i/item/WHO-RHR-18.19"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783D5-80AC-40C0-8AE4-52EC07648569}"/>
              </a:ext>
            </a:extLst>
          </p:cNvPr>
          <p:cNvSpPr>
            <a:spLocks noGrp="1"/>
          </p:cNvSpPr>
          <p:nvPr>
            <p:ph idx="1"/>
          </p:nvPr>
        </p:nvSpPr>
        <p:spPr/>
        <p:txBody>
          <a:bodyPr>
            <a:normAutofit/>
          </a:bodyPr>
          <a:lstStyle/>
          <a:p>
            <a:pPr marL="0" indent="0">
              <a:buNone/>
            </a:pPr>
            <a:r>
              <a:rPr lang="en-GB" sz="4000" dirty="0"/>
              <a:t>“Globally, an estimated 736 million women—almost one in three—have been subjected to intimate partner violence, non-partner sexual violence, or both at least once in their life (30 per cent of women aged 15 and older)” – UN Women</a:t>
            </a:r>
          </a:p>
        </p:txBody>
      </p:sp>
    </p:spTree>
    <p:extLst>
      <p:ext uri="{BB962C8B-B14F-4D97-AF65-F5344CB8AC3E}">
        <p14:creationId xmlns:p14="http://schemas.microsoft.com/office/powerpoint/2010/main" val="76897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669DF02F-ED1C-42DB-951F-200F77274D86}"/>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What can we do?</a:t>
            </a: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0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70">
            <a:extLst>
              <a:ext uri="{FF2B5EF4-FFF2-40B4-BE49-F238E27FC236}">
                <a16:creationId xmlns:a16="http://schemas.microsoft.com/office/drawing/2014/main" id="{95DD5BC2-A8E7-4CAD-955A-3807355EC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73"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acial Equity | ELA">
            <a:extLst>
              <a:ext uri="{FF2B5EF4-FFF2-40B4-BE49-F238E27FC236}">
                <a16:creationId xmlns:a16="http://schemas.microsoft.com/office/drawing/2014/main" id="{46A353B1-BFEC-4A8F-8016-CDBA4810C88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44932" y="873252"/>
            <a:ext cx="7302136" cy="5111496"/>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7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F02F-ED1C-42DB-951F-200F77274D86}"/>
              </a:ext>
            </a:extLst>
          </p:cNvPr>
          <p:cNvSpPr>
            <a:spLocks noGrp="1"/>
          </p:cNvSpPr>
          <p:nvPr>
            <p:ph type="title"/>
          </p:nvPr>
        </p:nvSpPr>
        <p:spPr/>
        <p:txBody>
          <a:bodyPr/>
          <a:lstStyle/>
          <a:p>
            <a:r>
              <a:rPr lang="en-GB"/>
              <a:t>What can we do?</a:t>
            </a:r>
            <a:endParaRPr lang="en-GB" dirty="0"/>
          </a:p>
        </p:txBody>
      </p:sp>
      <p:sp>
        <p:nvSpPr>
          <p:cNvPr id="3" name="Content Placeholder 2">
            <a:extLst>
              <a:ext uri="{FF2B5EF4-FFF2-40B4-BE49-F238E27FC236}">
                <a16:creationId xmlns:a16="http://schemas.microsoft.com/office/drawing/2014/main" id="{2E76A5A9-777F-4F8A-B2B2-C8EEFC42D2DF}"/>
              </a:ext>
            </a:extLst>
          </p:cNvPr>
          <p:cNvSpPr>
            <a:spLocks noGrp="1"/>
          </p:cNvSpPr>
          <p:nvPr>
            <p:ph idx="1"/>
          </p:nvPr>
        </p:nvSpPr>
        <p:spPr>
          <a:xfrm>
            <a:off x="685800" y="2057401"/>
            <a:ext cx="10820400" cy="4024125"/>
          </a:xfrm>
        </p:spPr>
        <p:txBody>
          <a:bodyPr>
            <a:normAutofit fontScale="92500" lnSpcReduction="20000"/>
          </a:bodyPr>
          <a:lstStyle/>
          <a:p>
            <a:pPr marL="0" indent="0">
              <a:buNone/>
            </a:pPr>
            <a:r>
              <a:rPr lang="en-GB" sz="3200" dirty="0">
                <a:hlinkClick r:id="rId3"/>
              </a:rPr>
              <a:t>RESPECT women</a:t>
            </a:r>
            <a:endParaRPr lang="en-GB" sz="3200" dirty="0"/>
          </a:p>
          <a:p>
            <a:pPr marL="0" indent="0">
              <a:buNone/>
            </a:pPr>
            <a:endParaRPr lang="en-GB" sz="3200" dirty="0"/>
          </a:p>
          <a:p>
            <a:pPr marL="0" indent="0">
              <a:buNone/>
            </a:pPr>
            <a:r>
              <a:rPr lang="en-GB" sz="3200" dirty="0">
                <a:solidFill>
                  <a:srgbClr val="FF0000"/>
                </a:solidFill>
              </a:rPr>
              <a:t>R</a:t>
            </a:r>
            <a:r>
              <a:rPr lang="en-GB" sz="3200" dirty="0"/>
              <a:t>elationship skills strengthening</a:t>
            </a:r>
          </a:p>
          <a:p>
            <a:pPr marL="0" indent="0">
              <a:buNone/>
            </a:pPr>
            <a:r>
              <a:rPr lang="en-GB" sz="3200" dirty="0">
                <a:solidFill>
                  <a:srgbClr val="FF0000"/>
                </a:solidFill>
              </a:rPr>
              <a:t>E</a:t>
            </a:r>
            <a:r>
              <a:rPr lang="en-GB" sz="3200" dirty="0"/>
              <a:t>mpowerment of women</a:t>
            </a:r>
          </a:p>
          <a:p>
            <a:pPr marL="0" indent="0">
              <a:buNone/>
            </a:pPr>
            <a:r>
              <a:rPr lang="en-GB" sz="3200" dirty="0">
                <a:solidFill>
                  <a:srgbClr val="FF0000"/>
                </a:solidFill>
              </a:rPr>
              <a:t>S</a:t>
            </a:r>
            <a:r>
              <a:rPr lang="en-GB" sz="3200" dirty="0"/>
              <a:t>ervices ensured</a:t>
            </a:r>
          </a:p>
          <a:p>
            <a:pPr marL="0" indent="0">
              <a:buNone/>
            </a:pPr>
            <a:r>
              <a:rPr lang="en-GB" sz="3200" dirty="0">
                <a:solidFill>
                  <a:srgbClr val="FF0000"/>
                </a:solidFill>
              </a:rPr>
              <a:t>P</a:t>
            </a:r>
            <a:r>
              <a:rPr lang="en-GB" sz="3200" dirty="0"/>
              <a:t>overty reduced</a:t>
            </a:r>
          </a:p>
          <a:p>
            <a:pPr marL="0" indent="0">
              <a:buNone/>
            </a:pPr>
            <a:r>
              <a:rPr lang="en-GB" sz="3200" dirty="0">
                <a:solidFill>
                  <a:srgbClr val="FF0000"/>
                </a:solidFill>
              </a:rPr>
              <a:t>E</a:t>
            </a:r>
            <a:r>
              <a:rPr lang="en-GB" sz="3200" dirty="0"/>
              <a:t>nabling environments created</a:t>
            </a:r>
          </a:p>
          <a:p>
            <a:pPr marL="0" indent="0">
              <a:buNone/>
            </a:pPr>
            <a:r>
              <a:rPr lang="en-GB" sz="3200" dirty="0">
                <a:solidFill>
                  <a:srgbClr val="FF0000"/>
                </a:solidFill>
              </a:rPr>
              <a:t>C</a:t>
            </a:r>
            <a:r>
              <a:rPr lang="en-GB" sz="3200" dirty="0"/>
              <a:t>hild and adolescent abuse prevented</a:t>
            </a:r>
          </a:p>
          <a:p>
            <a:pPr marL="0" indent="0">
              <a:buNone/>
            </a:pPr>
            <a:r>
              <a:rPr lang="en-GB" sz="3200" dirty="0">
                <a:solidFill>
                  <a:srgbClr val="FF0000"/>
                </a:solidFill>
              </a:rPr>
              <a:t>T</a:t>
            </a:r>
            <a:r>
              <a:rPr lang="en-GB" sz="3200" dirty="0"/>
              <a:t>ransformed attitudes, beliefs and norms.</a:t>
            </a:r>
          </a:p>
          <a:p>
            <a:pPr marL="0" indent="0">
              <a:buNone/>
            </a:pPr>
            <a:endParaRPr lang="en-GB" sz="3200" dirty="0"/>
          </a:p>
        </p:txBody>
      </p:sp>
    </p:spTree>
    <p:extLst>
      <p:ext uri="{BB962C8B-B14F-4D97-AF65-F5344CB8AC3E}">
        <p14:creationId xmlns:p14="http://schemas.microsoft.com/office/powerpoint/2010/main" val="350506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2" name="Picture 3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4" name="Rectangle 3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69DF02F-ED1C-42DB-951F-200F77274D86}"/>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dirty="0"/>
              <a:t>Empower women</a:t>
            </a:r>
          </a:p>
        </p:txBody>
      </p:sp>
      <p:sp>
        <p:nvSpPr>
          <p:cNvPr id="12" name="Content Placeholder 2">
            <a:extLst>
              <a:ext uri="{FF2B5EF4-FFF2-40B4-BE49-F238E27FC236}">
                <a16:creationId xmlns:a16="http://schemas.microsoft.com/office/drawing/2014/main" id="{85FE27BC-4469-4ED4-975E-40D2F37BB238}"/>
              </a:ext>
            </a:extLst>
          </p:cNvPr>
          <p:cNvSpPr>
            <a:spLocks noGrp="1"/>
          </p:cNvSpPr>
          <p:nvPr>
            <p:ph idx="1"/>
          </p:nvPr>
        </p:nvSpPr>
        <p:spPr>
          <a:xfrm>
            <a:off x="4892040" y="1900075"/>
            <a:ext cx="6663264" cy="4024125"/>
          </a:xfrm>
        </p:spPr>
        <p:txBody>
          <a:bodyPr>
            <a:normAutofit/>
          </a:bodyPr>
          <a:lstStyle/>
          <a:p>
            <a:pPr marL="0" indent="0">
              <a:buNone/>
            </a:pPr>
            <a:r>
              <a:rPr lang="en-GB" sz="3200" dirty="0"/>
              <a:t>Economic and social</a:t>
            </a:r>
          </a:p>
          <a:p>
            <a:pPr marL="0" indent="0">
              <a:buNone/>
            </a:pPr>
            <a:endParaRPr lang="en-GB" sz="3200" dirty="0"/>
          </a:p>
          <a:p>
            <a:pPr marL="0" indent="0">
              <a:buNone/>
            </a:pPr>
            <a:r>
              <a:rPr lang="en-GB" sz="3200" dirty="0"/>
              <a:t>Soft and hard skills</a:t>
            </a:r>
          </a:p>
          <a:p>
            <a:pPr marL="0" indent="0">
              <a:buNone/>
            </a:pPr>
            <a:endParaRPr lang="en-GB" sz="3200" dirty="0"/>
          </a:p>
          <a:p>
            <a:pPr marL="0" indent="0">
              <a:buNone/>
            </a:pPr>
            <a:r>
              <a:rPr lang="en-GB" sz="3200" dirty="0"/>
              <a:t>Mentoring and coaching</a:t>
            </a:r>
          </a:p>
        </p:txBody>
      </p:sp>
    </p:spTree>
    <p:extLst>
      <p:ext uri="{BB962C8B-B14F-4D97-AF65-F5344CB8AC3E}">
        <p14:creationId xmlns:p14="http://schemas.microsoft.com/office/powerpoint/2010/main" val="142914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2" name="Picture 3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4" name="Rectangle 3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69DF02F-ED1C-42DB-951F-200F77274D86}"/>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dirty="0"/>
              <a:t>Environments made safe</a:t>
            </a:r>
          </a:p>
        </p:txBody>
      </p:sp>
      <p:pic>
        <p:nvPicPr>
          <p:cNvPr id="7" name="Picture 6">
            <a:extLst>
              <a:ext uri="{FF2B5EF4-FFF2-40B4-BE49-F238E27FC236}">
                <a16:creationId xmlns:a16="http://schemas.microsoft.com/office/drawing/2014/main" id="{3E2CDC69-4C7A-472A-968A-C369917C4CF4}"/>
              </a:ext>
            </a:extLst>
          </p:cNvPr>
          <p:cNvPicPr>
            <a:picLocks noChangeAspect="1"/>
          </p:cNvPicPr>
          <p:nvPr/>
        </p:nvPicPr>
        <p:blipFill>
          <a:blip r:embed="rId5"/>
          <a:stretch>
            <a:fillRect/>
          </a:stretch>
        </p:blipFill>
        <p:spPr>
          <a:xfrm>
            <a:off x="5935821" y="-75702"/>
            <a:ext cx="6223376" cy="2321190"/>
          </a:xfrm>
          <a:prstGeom prst="rect">
            <a:avLst/>
          </a:prstGeom>
        </p:spPr>
      </p:pic>
      <p:pic>
        <p:nvPicPr>
          <p:cNvPr id="9" name="Picture 8">
            <a:extLst>
              <a:ext uri="{FF2B5EF4-FFF2-40B4-BE49-F238E27FC236}">
                <a16:creationId xmlns:a16="http://schemas.microsoft.com/office/drawing/2014/main" id="{358188FA-240B-41DE-A345-B75ADA31A20E}"/>
              </a:ext>
            </a:extLst>
          </p:cNvPr>
          <p:cNvPicPr>
            <a:picLocks noChangeAspect="1"/>
          </p:cNvPicPr>
          <p:nvPr/>
        </p:nvPicPr>
        <p:blipFill>
          <a:blip r:embed="rId6"/>
          <a:stretch>
            <a:fillRect/>
          </a:stretch>
        </p:blipFill>
        <p:spPr>
          <a:xfrm>
            <a:off x="5935821" y="2017962"/>
            <a:ext cx="6223376" cy="4834689"/>
          </a:xfrm>
          <a:prstGeom prst="rect">
            <a:avLst/>
          </a:prstGeom>
        </p:spPr>
      </p:pic>
      <p:sp>
        <p:nvSpPr>
          <p:cNvPr id="11" name="Oval 10">
            <a:extLst>
              <a:ext uri="{FF2B5EF4-FFF2-40B4-BE49-F238E27FC236}">
                <a16:creationId xmlns:a16="http://schemas.microsoft.com/office/drawing/2014/main" id="{D2243CBB-B910-4F11-BFCF-D0448B1635CA}"/>
              </a:ext>
            </a:extLst>
          </p:cNvPr>
          <p:cNvSpPr/>
          <p:nvPr/>
        </p:nvSpPr>
        <p:spPr>
          <a:xfrm>
            <a:off x="9168063" y="757989"/>
            <a:ext cx="2991134" cy="413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200FCA50-A12B-42E7-9C21-0502A4C0B7C4}"/>
              </a:ext>
            </a:extLst>
          </p:cNvPr>
          <p:cNvSpPr/>
          <p:nvPr/>
        </p:nvSpPr>
        <p:spPr>
          <a:xfrm>
            <a:off x="9168063" y="1171909"/>
            <a:ext cx="2827421" cy="3452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579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2" name="Picture 3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4" name="Rectangle 3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69DF02F-ED1C-42DB-951F-200F77274D86}"/>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dirty="0"/>
              <a:t>Environments made safe</a:t>
            </a:r>
          </a:p>
        </p:txBody>
      </p:sp>
      <p:pic>
        <p:nvPicPr>
          <p:cNvPr id="9" name="Picture 8">
            <a:extLst>
              <a:ext uri="{FF2B5EF4-FFF2-40B4-BE49-F238E27FC236}">
                <a16:creationId xmlns:a16="http://schemas.microsoft.com/office/drawing/2014/main" id="{358188FA-240B-41DE-A345-B75ADA31A20E}"/>
              </a:ext>
            </a:extLst>
          </p:cNvPr>
          <p:cNvPicPr>
            <a:picLocks noChangeAspect="1"/>
          </p:cNvPicPr>
          <p:nvPr/>
        </p:nvPicPr>
        <p:blipFill>
          <a:blip r:embed="rId5"/>
          <a:stretch>
            <a:fillRect/>
          </a:stretch>
        </p:blipFill>
        <p:spPr>
          <a:xfrm>
            <a:off x="4836695" y="1160459"/>
            <a:ext cx="7334070" cy="5697542"/>
          </a:xfrm>
          <a:prstGeom prst="rect">
            <a:avLst/>
          </a:prstGeom>
        </p:spPr>
      </p:pic>
      <p:sp>
        <p:nvSpPr>
          <p:cNvPr id="13" name="Oval 12">
            <a:extLst>
              <a:ext uri="{FF2B5EF4-FFF2-40B4-BE49-F238E27FC236}">
                <a16:creationId xmlns:a16="http://schemas.microsoft.com/office/drawing/2014/main" id="{200FCA50-A12B-42E7-9C21-0502A4C0B7C4}"/>
              </a:ext>
            </a:extLst>
          </p:cNvPr>
          <p:cNvSpPr/>
          <p:nvPr/>
        </p:nvSpPr>
        <p:spPr>
          <a:xfrm>
            <a:off x="8843211" y="2995863"/>
            <a:ext cx="3327554" cy="6136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39C57A6E-5E84-4B18-AC39-0CCEB51D6F9B}"/>
              </a:ext>
            </a:extLst>
          </p:cNvPr>
          <p:cNvSpPr/>
          <p:nvPr/>
        </p:nvSpPr>
        <p:spPr>
          <a:xfrm>
            <a:off x="8843211" y="3609474"/>
            <a:ext cx="3236494" cy="6136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813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2" name="Picture 3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4" name="Rectangle 3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69DF02F-ED1C-42DB-951F-200F77274D86}"/>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Transformed attitudes, beliefs and norms</a:t>
            </a:r>
          </a:p>
        </p:txBody>
      </p:sp>
      <p:pic>
        <p:nvPicPr>
          <p:cNvPr id="5" name="Picture 4">
            <a:extLst>
              <a:ext uri="{FF2B5EF4-FFF2-40B4-BE49-F238E27FC236}">
                <a16:creationId xmlns:a16="http://schemas.microsoft.com/office/drawing/2014/main" id="{7515F1FA-24DE-4340-80E8-F6DABB5D3C47}"/>
              </a:ext>
            </a:extLst>
          </p:cNvPr>
          <p:cNvPicPr>
            <a:picLocks noChangeAspect="1"/>
          </p:cNvPicPr>
          <p:nvPr/>
        </p:nvPicPr>
        <p:blipFill>
          <a:blip r:embed="rId5"/>
          <a:stretch>
            <a:fillRect/>
          </a:stretch>
        </p:blipFill>
        <p:spPr>
          <a:xfrm>
            <a:off x="4716241" y="643464"/>
            <a:ext cx="7050189" cy="5886908"/>
          </a:xfrm>
          <a:prstGeom prst="rect">
            <a:avLst/>
          </a:prstGeom>
        </p:spPr>
      </p:pic>
    </p:spTree>
    <p:extLst>
      <p:ext uri="{BB962C8B-B14F-4D97-AF65-F5344CB8AC3E}">
        <p14:creationId xmlns:p14="http://schemas.microsoft.com/office/powerpoint/2010/main" val="1396175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F02F-ED1C-42DB-951F-200F77274D86}"/>
              </a:ext>
            </a:extLst>
          </p:cNvPr>
          <p:cNvSpPr>
            <a:spLocks noGrp="1"/>
          </p:cNvSpPr>
          <p:nvPr>
            <p:ph type="title"/>
          </p:nvPr>
        </p:nvSpPr>
        <p:spPr>
          <a:xfrm>
            <a:off x="619760" y="764373"/>
            <a:ext cx="6832600" cy="1293028"/>
          </a:xfrm>
        </p:spPr>
        <p:txBody>
          <a:bodyPr>
            <a:normAutofit/>
          </a:bodyPr>
          <a:lstStyle/>
          <a:p>
            <a:r>
              <a:rPr lang="en-GB" dirty="0"/>
              <a:t>To summarise</a:t>
            </a:r>
          </a:p>
        </p:txBody>
      </p:sp>
      <p:sp>
        <p:nvSpPr>
          <p:cNvPr id="3" name="Content Placeholder 2">
            <a:extLst>
              <a:ext uri="{FF2B5EF4-FFF2-40B4-BE49-F238E27FC236}">
                <a16:creationId xmlns:a16="http://schemas.microsoft.com/office/drawing/2014/main" id="{2E76A5A9-777F-4F8A-B2B2-C8EEFC42D2DF}"/>
              </a:ext>
            </a:extLst>
          </p:cNvPr>
          <p:cNvSpPr>
            <a:spLocks noGrp="1"/>
          </p:cNvSpPr>
          <p:nvPr>
            <p:ph idx="1"/>
          </p:nvPr>
        </p:nvSpPr>
        <p:spPr>
          <a:xfrm>
            <a:off x="619760" y="2511083"/>
            <a:ext cx="6832600" cy="4024125"/>
          </a:xfrm>
        </p:spPr>
        <p:txBody>
          <a:bodyPr>
            <a:normAutofit/>
          </a:bodyPr>
          <a:lstStyle/>
          <a:p>
            <a:r>
              <a:rPr lang="en-GB" sz="3600" dirty="0"/>
              <a:t>Change the rules of the game</a:t>
            </a:r>
          </a:p>
          <a:p>
            <a:r>
              <a:rPr lang="en-GB" sz="3600" dirty="0"/>
              <a:t>Self-analyse and change norms</a:t>
            </a:r>
          </a:p>
          <a:p>
            <a:r>
              <a:rPr lang="en-GB" sz="3600" dirty="0"/>
              <a:t>Difficult and slow</a:t>
            </a:r>
          </a:p>
          <a:p>
            <a:endParaRPr lang="en-GB" sz="3600" dirty="0"/>
          </a:p>
        </p:txBody>
      </p:sp>
      <p:pic>
        <p:nvPicPr>
          <p:cNvPr id="2050" name="Picture 2">
            <a:extLst>
              <a:ext uri="{FF2B5EF4-FFF2-40B4-BE49-F238E27FC236}">
                <a16:creationId xmlns:a16="http://schemas.microsoft.com/office/drawing/2014/main" id="{40CBDD08-6DBA-438B-A017-45C7793C8E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5" b="-3"/>
          <a:stretch/>
        </p:blipFill>
        <p:spPr bwMode="auto">
          <a:xfrm>
            <a:off x="7861238" y="746125"/>
            <a:ext cx="3644962" cy="547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80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8321-0263-4764-BAF9-8491BBF3395C}"/>
              </a:ext>
            </a:extLst>
          </p:cNvPr>
          <p:cNvSpPr>
            <a:spLocks noGrp="1"/>
          </p:cNvSpPr>
          <p:nvPr>
            <p:ph type="title"/>
          </p:nvPr>
        </p:nvSpPr>
        <p:spPr>
          <a:xfrm>
            <a:off x="619760" y="764373"/>
            <a:ext cx="6832600" cy="1293028"/>
          </a:xfrm>
        </p:spPr>
        <p:txBody>
          <a:bodyPr>
            <a:normAutofit/>
          </a:bodyPr>
          <a:lstStyle/>
          <a:p>
            <a:r>
              <a:rPr lang="en-GB" dirty="0"/>
              <a:t>Thanks</a:t>
            </a:r>
          </a:p>
        </p:txBody>
      </p:sp>
      <p:sp>
        <p:nvSpPr>
          <p:cNvPr id="3" name="Content Placeholder 2">
            <a:extLst>
              <a:ext uri="{FF2B5EF4-FFF2-40B4-BE49-F238E27FC236}">
                <a16:creationId xmlns:a16="http://schemas.microsoft.com/office/drawing/2014/main" id="{E1B23FEC-4E74-4B6A-8332-7AEFF797472A}"/>
              </a:ext>
            </a:extLst>
          </p:cNvPr>
          <p:cNvSpPr>
            <a:spLocks noGrp="1"/>
          </p:cNvSpPr>
          <p:nvPr>
            <p:ph idx="1"/>
          </p:nvPr>
        </p:nvSpPr>
        <p:spPr>
          <a:xfrm>
            <a:off x="619760" y="2194560"/>
            <a:ext cx="6832600" cy="4024125"/>
          </a:xfrm>
        </p:spPr>
        <p:txBody>
          <a:bodyPr>
            <a:normAutofit/>
          </a:bodyPr>
          <a:lstStyle/>
          <a:p>
            <a:pPr marL="0" indent="0">
              <a:buNone/>
            </a:pPr>
            <a:r>
              <a:rPr lang="en-GB" dirty="0"/>
              <a:t>Please do get in touch with me to continue the conversation:</a:t>
            </a:r>
          </a:p>
          <a:p>
            <a:pPr marL="0" indent="0">
              <a:buNone/>
            </a:pPr>
            <a:endParaRPr lang="en-GB" dirty="0"/>
          </a:p>
          <a:p>
            <a:pPr marL="0" indent="0">
              <a:buNone/>
            </a:pPr>
            <a:r>
              <a:rPr lang="en-GB" dirty="0"/>
              <a:t>	</a:t>
            </a:r>
            <a:r>
              <a:rPr lang="en-GB" dirty="0" err="1"/>
              <a:t>ceciliajudmann</a:t>
            </a:r>
            <a:endParaRPr lang="en-GB" dirty="0"/>
          </a:p>
          <a:p>
            <a:pPr marL="0" indent="0">
              <a:buNone/>
            </a:pPr>
            <a:r>
              <a:rPr lang="en-GB" dirty="0"/>
              <a:t>	</a:t>
            </a:r>
          </a:p>
          <a:p>
            <a:pPr marL="0" indent="0">
              <a:buNone/>
            </a:pPr>
            <a:r>
              <a:rPr lang="en-GB" dirty="0"/>
              <a:t>	@CJudmann</a:t>
            </a:r>
          </a:p>
        </p:txBody>
      </p:sp>
      <p:pic>
        <p:nvPicPr>
          <p:cNvPr id="7" name="Graphic 6" descr="Smiling Face with No Fill">
            <a:extLst>
              <a:ext uri="{FF2B5EF4-FFF2-40B4-BE49-F238E27FC236}">
                <a16:creationId xmlns:a16="http://schemas.microsoft.com/office/drawing/2014/main" id="{1D31DDBB-7A97-427B-97EB-45E73C0737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pic>
        <p:nvPicPr>
          <p:cNvPr id="1030" name="Picture 6">
            <a:extLst>
              <a:ext uri="{FF2B5EF4-FFF2-40B4-BE49-F238E27FC236}">
                <a16:creationId xmlns:a16="http://schemas.microsoft.com/office/drawing/2014/main" id="{780B6EFD-3C60-439F-A36D-2C6DBC784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35" y="3321878"/>
            <a:ext cx="428625" cy="4286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1F0F99C-AFD7-435C-9D2E-2D61BCACB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548" y="4224551"/>
            <a:ext cx="533400"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74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783D5-80AC-40C0-8AE4-52EC07648569}"/>
              </a:ext>
            </a:extLst>
          </p:cNvPr>
          <p:cNvSpPr>
            <a:spLocks noGrp="1"/>
          </p:cNvSpPr>
          <p:nvPr>
            <p:ph idx="1"/>
          </p:nvPr>
        </p:nvSpPr>
        <p:spPr/>
        <p:txBody>
          <a:bodyPr>
            <a:normAutofit/>
          </a:bodyPr>
          <a:lstStyle/>
          <a:p>
            <a:pPr marL="0" indent="0">
              <a:buNone/>
            </a:pPr>
            <a:r>
              <a:rPr lang="en-GB" sz="4000" dirty="0"/>
              <a:t>“Violence against women, or gender-based violence, is a worldwide problem - and it's everyone's problem. It exists in virtually every culture on earth.” – Amnesty</a:t>
            </a:r>
          </a:p>
        </p:txBody>
      </p:sp>
    </p:spTree>
    <p:extLst>
      <p:ext uri="{BB962C8B-B14F-4D97-AF65-F5344CB8AC3E}">
        <p14:creationId xmlns:p14="http://schemas.microsoft.com/office/powerpoint/2010/main" val="147659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30D2-D280-44FE-8E60-AA35D9D6304D}"/>
              </a:ext>
            </a:extLst>
          </p:cNvPr>
          <p:cNvSpPr>
            <a:spLocks noGrp="1"/>
          </p:cNvSpPr>
          <p:nvPr>
            <p:ph type="ctrTitle"/>
          </p:nvPr>
        </p:nvSpPr>
        <p:spPr>
          <a:xfrm>
            <a:off x="2004646" y="1811215"/>
            <a:ext cx="9448800" cy="3076434"/>
          </a:xfrm>
        </p:spPr>
        <p:txBody>
          <a:bodyPr>
            <a:normAutofit fontScale="90000"/>
          </a:bodyPr>
          <a:lstStyle/>
          <a:p>
            <a:r>
              <a:rPr lang="en-GB" dirty="0"/>
              <a:t>How to go from #notallmen to supporting diversity, inclusion and equity</a:t>
            </a:r>
          </a:p>
        </p:txBody>
      </p:sp>
      <p:sp>
        <p:nvSpPr>
          <p:cNvPr id="3" name="Subtitle 2">
            <a:extLst>
              <a:ext uri="{FF2B5EF4-FFF2-40B4-BE49-F238E27FC236}">
                <a16:creationId xmlns:a16="http://schemas.microsoft.com/office/drawing/2014/main" id="{211A8CFA-BF47-4988-A5BE-147D0568BFF1}"/>
              </a:ext>
            </a:extLst>
          </p:cNvPr>
          <p:cNvSpPr>
            <a:spLocks noGrp="1"/>
          </p:cNvSpPr>
          <p:nvPr>
            <p:ph type="subTitle" idx="1"/>
          </p:nvPr>
        </p:nvSpPr>
        <p:spPr>
          <a:xfrm>
            <a:off x="2004646" y="4887649"/>
            <a:ext cx="9448800" cy="685800"/>
          </a:xfrm>
        </p:spPr>
        <p:txBody>
          <a:bodyPr/>
          <a:lstStyle/>
          <a:p>
            <a:r>
              <a:rPr lang="en-GB" dirty="0"/>
              <a:t>Cecilia Judmann </a:t>
            </a:r>
          </a:p>
        </p:txBody>
      </p:sp>
    </p:spTree>
    <p:extLst>
      <p:ext uri="{BB962C8B-B14F-4D97-AF65-F5344CB8AC3E}">
        <p14:creationId xmlns:p14="http://schemas.microsoft.com/office/powerpoint/2010/main" val="24700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B56E-9A2D-4CF0-B6D9-7DEEE46E76B4}"/>
              </a:ext>
            </a:extLst>
          </p:cNvPr>
          <p:cNvSpPr>
            <a:spLocks noGrp="1"/>
          </p:cNvSpPr>
          <p:nvPr>
            <p:ph type="title"/>
          </p:nvPr>
        </p:nvSpPr>
        <p:spPr/>
        <p:txBody>
          <a:bodyPr/>
          <a:lstStyle/>
          <a:p>
            <a:r>
              <a:rPr lang="en-GB" dirty="0"/>
              <a:t>Agenda</a:t>
            </a:r>
          </a:p>
        </p:txBody>
      </p:sp>
      <p:graphicFrame>
        <p:nvGraphicFramePr>
          <p:cNvPr id="6" name="Content Placeholder 2">
            <a:extLst>
              <a:ext uri="{FF2B5EF4-FFF2-40B4-BE49-F238E27FC236}">
                <a16:creationId xmlns:a16="http://schemas.microsoft.com/office/drawing/2014/main" id="{F80E3D26-B32A-4F59-BDEC-678C923E3B74}"/>
              </a:ext>
            </a:extLst>
          </p:cNvPr>
          <p:cNvGraphicFramePr>
            <a:graphicFrameLocks noGrp="1"/>
          </p:cNvGraphicFramePr>
          <p:nvPr>
            <p:ph idx="1"/>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010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4"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29B8BB6-4265-4B0F-839E-380BAA0CC72A}"/>
              </a:ext>
            </a:extLst>
          </p:cNvPr>
          <p:cNvSpPr>
            <a:spLocks noGrp="1"/>
          </p:cNvSpPr>
          <p:nvPr>
            <p:ph type="title"/>
          </p:nvPr>
        </p:nvSpPr>
        <p:spPr>
          <a:xfrm>
            <a:off x="665922" y="987287"/>
            <a:ext cx="3548269" cy="4697896"/>
          </a:xfrm>
        </p:spPr>
        <p:txBody>
          <a:bodyPr>
            <a:normAutofit/>
          </a:bodyPr>
          <a:lstStyle/>
          <a:p>
            <a:r>
              <a:rPr lang="en-GB" sz="3600"/>
              <a:t>What is white patriarchy?</a:t>
            </a:r>
          </a:p>
        </p:txBody>
      </p:sp>
      <p:sp>
        <p:nvSpPr>
          <p:cNvPr id="3" name="Content Placeholder 2">
            <a:extLst>
              <a:ext uri="{FF2B5EF4-FFF2-40B4-BE49-F238E27FC236}">
                <a16:creationId xmlns:a16="http://schemas.microsoft.com/office/drawing/2014/main" id="{E23783D5-80AC-40C0-8AE4-52EC07648569}"/>
              </a:ext>
            </a:extLst>
          </p:cNvPr>
          <p:cNvSpPr>
            <a:spLocks noGrp="1"/>
          </p:cNvSpPr>
          <p:nvPr>
            <p:ph idx="1"/>
          </p:nvPr>
        </p:nvSpPr>
        <p:spPr>
          <a:xfrm>
            <a:off x="5057825" y="987287"/>
            <a:ext cx="5755949" cy="4697895"/>
          </a:xfrm>
        </p:spPr>
        <p:txBody>
          <a:bodyPr anchor="ctr">
            <a:normAutofit/>
          </a:bodyPr>
          <a:lstStyle/>
          <a:p>
            <a:pPr marL="0" indent="0">
              <a:buNone/>
            </a:pPr>
            <a:r>
              <a:rPr lang="en-GB" sz="2400" dirty="0"/>
              <a:t>Patriarchy </a:t>
            </a:r>
          </a:p>
          <a:p>
            <a:pPr marL="0" indent="0">
              <a:buNone/>
            </a:pPr>
            <a:endParaRPr lang="en-GB" sz="2400" dirty="0"/>
          </a:p>
          <a:p>
            <a:pPr marL="0" indent="0">
              <a:buNone/>
            </a:pPr>
            <a:r>
              <a:rPr lang="en-GB" sz="2400" dirty="0"/>
              <a:t>social organization marked by the supremacy of the father in the clan or family, the legal dependence of wives and children, and the reckoning of descent and inheritance in the male line</a:t>
            </a:r>
          </a:p>
          <a:p>
            <a:pPr marL="0" indent="0">
              <a:buNone/>
            </a:pPr>
            <a:r>
              <a:rPr lang="en-GB" sz="2400" dirty="0"/>
              <a:t>broadly : control by men of a disproportionately large share of power</a:t>
            </a:r>
          </a:p>
        </p:txBody>
      </p:sp>
    </p:spTree>
    <p:extLst>
      <p:ext uri="{BB962C8B-B14F-4D97-AF65-F5344CB8AC3E}">
        <p14:creationId xmlns:p14="http://schemas.microsoft.com/office/powerpoint/2010/main" val="92315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783D5-80AC-40C0-8AE4-52EC07648569}"/>
              </a:ext>
            </a:extLst>
          </p:cNvPr>
          <p:cNvSpPr>
            <a:spLocks noGrp="1"/>
          </p:cNvSpPr>
          <p:nvPr>
            <p:ph idx="1"/>
          </p:nvPr>
        </p:nvSpPr>
        <p:spPr>
          <a:xfrm>
            <a:off x="685800" y="3261361"/>
            <a:ext cx="10820400" cy="1234440"/>
          </a:xfrm>
        </p:spPr>
        <p:txBody>
          <a:bodyPr>
            <a:normAutofit/>
          </a:bodyPr>
          <a:lstStyle/>
          <a:p>
            <a:pPr marL="0" indent="0" algn="ctr">
              <a:buNone/>
            </a:pPr>
            <a:r>
              <a:rPr lang="en-GB" sz="4400" dirty="0"/>
              <a:t>White patriarchy</a:t>
            </a:r>
          </a:p>
        </p:txBody>
      </p:sp>
    </p:spTree>
    <p:extLst>
      <p:ext uri="{BB962C8B-B14F-4D97-AF65-F5344CB8AC3E}">
        <p14:creationId xmlns:p14="http://schemas.microsoft.com/office/powerpoint/2010/main" val="323662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F491C1-AD1E-4F28-8CB0-F2D2C759D0A4}"/>
              </a:ext>
            </a:extLst>
          </p:cNvPr>
          <p:cNvSpPr>
            <a:spLocks noGrp="1"/>
          </p:cNvSpPr>
          <p:nvPr>
            <p:ph idx="1"/>
          </p:nvPr>
        </p:nvSpPr>
        <p:spPr>
          <a:xfrm>
            <a:off x="804334" y="630827"/>
            <a:ext cx="9222535" cy="3845311"/>
          </a:xfrm>
        </p:spPr>
        <p:txBody>
          <a:bodyPr anchor="ctr">
            <a:normAutofit/>
          </a:bodyPr>
          <a:lstStyle/>
          <a:p>
            <a:pPr marL="0" indent="0">
              <a:buNone/>
            </a:pPr>
            <a:r>
              <a:rPr lang="en-GB" sz="2800" dirty="0"/>
              <a:t>“The relationship between Occident and Orient is a relationship of power, of domination, of varying degrees of a complex hegemony” </a:t>
            </a:r>
          </a:p>
          <a:p>
            <a:pPr marL="0" indent="0">
              <a:buNone/>
            </a:pPr>
            <a:endParaRPr lang="en-GB" sz="2800" dirty="0"/>
          </a:p>
          <a:p>
            <a:pPr marL="0" indent="0">
              <a:buNone/>
            </a:pPr>
            <a:r>
              <a:rPr lang="en-GB" sz="2800" dirty="0"/>
              <a:t>“as much as the West itself, the Orient is an idea that has a history and a tradition of thought, imagery, and vocabulary that have given it reality and presence in and for the West” – Edward Said</a:t>
            </a:r>
          </a:p>
          <a:p>
            <a:pPr marL="0" indent="0">
              <a:buNone/>
            </a:pPr>
            <a:endParaRPr lang="en-GB" sz="2000" dirty="0"/>
          </a:p>
        </p:txBody>
      </p:sp>
      <p:pic>
        <p:nvPicPr>
          <p:cNvPr id="10"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177801EB-EDFA-49A8-BFE8-AA055E251B7D}"/>
              </a:ext>
            </a:extLst>
          </p:cNvPr>
          <p:cNvSpPr>
            <a:spLocks noGrp="1"/>
          </p:cNvSpPr>
          <p:nvPr>
            <p:ph type="title"/>
          </p:nvPr>
        </p:nvSpPr>
        <p:spPr>
          <a:xfrm>
            <a:off x="1001486" y="4771908"/>
            <a:ext cx="9845190" cy="1293028"/>
          </a:xfrm>
        </p:spPr>
        <p:txBody>
          <a:bodyPr>
            <a:normAutofit/>
          </a:bodyPr>
          <a:lstStyle/>
          <a:p>
            <a:pPr algn="l"/>
            <a:r>
              <a:rPr lang="en-GB" dirty="0"/>
              <a:t>What is white patriarchy</a:t>
            </a:r>
            <a:endParaRPr lang="en-GB"/>
          </a:p>
        </p:txBody>
      </p:sp>
    </p:spTree>
    <p:extLst>
      <p:ext uri="{BB962C8B-B14F-4D97-AF65-F5344CB8AC3E}">
        <p14:creationId xmlns:p14="http://schemas.microsoft.com/office/powerpoint/2010/main" val="129817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E662-F1F2-44A0-9CAA-CFF0A3966678}"/>
              </a:ext>
            </a:extLst>
          </p:cNvPr>
          <p:cNvSpPr>
            <a:spLocks noGrp="1"/>
          </p:cNvSpPr>
          <p:nvPr>
            <p:ph type="title"/>
          </p:nvPr>
        </p:nvSpPr>
        <p:spPr/>
        <p:txBody>
          <a:bodyPr/>
          <a:lstStyle/>
          <a:p>
            <a:r>
              <a:rPr lang="en-GB" dirty="0"/>
              <a:t>Why is #notallmen problematic?</a:t>
            </a:r>
          </a:p>
        </p:txBody>
      </p:sp>
      <p:sp>
        <p:nvSpPr>
          <p:cNvPr id="3" name="Content Placeholder 2">
            <a:extLst>
              <a:ext uri="{FF2B5EF4-FFF2-40B4-BE49-F238E27FC236}">
                <a16:creationId xmlns:a16="http://schemas.microsoft.com/office/drawing/2014/main" id="{28BB1CDE-A61E-4C77-96AC-769F24A5241B}"/>
              </a:ext>
            </a:extLst>
          </p:cNvPr>
          <p:cNvSpPr>
            <a:spLocks noGrp="1"/>
          </p:cNvSpPr>
          <p:nvPr>
            <p:ph idx="1"/>
          </p:nvPr>
        </p:nvSpPr>
        <p:spPr>
          <a:xfrm>
            <a:off x="685800" y="3013710"/>
            <a:ext cx="10820400" cy="4024125"/>
          </a:xfrm>
        </p:spPr>
        <p:txBody>
          <a:bodyPr>
            <a:normAutofit/>
          </a:bodyPr>
          <a:lstStyle/>
          <a:p>
            <a:r>
              <a:rPr lang="en-GB" sz="2400" dirty="0"/>
              <a:t>Shifts focus</a:t>
            </a:r>
          </a:p>
          <a:p>
            <a:r>
              <a:rPr lang="en-GB" sz="2400" dirty="0"/>
              <a:t>Fragile masculinity</a:t>
            </a:r>
          </a:p>
          <a:p>
            <a:r>
              <a:rPr lang="en-GB" sz="2400" dirty="0"/>
              <a:t>Counterargument: #allmen</a:t>
            </a:r>
          </a:p>
        </p:txBody>
      </p:sp>
    </p:spTree>
    <p:extLst>
      <p:ext uri="{BB962C8B-B14F-4D97-AF65-F5344CB8AC3E}">
        <p14:creationId xmlns:p14="http://schemas.microsoft.com/office/powerpoint/2010/main" val="64564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E662-F1F2-44A0-9CAA-CFF0A3966678}"/>
              </a:ext>
            </a:extLst>
          </p:cNvPr>
          <p:cNvSpPr>
            <a:spLocks noGrp="1"/>
          </p:cNvSpPr>
          <p:nvPr>
            <p:ph type="title"/>
          </p:nvPr>
        </p:nvSpPr>
        <p:spPr>
          <a:xfrm>
            <a:off x="1881554" y="346041"/>
            <a:ext cx="10310446" cy="1293028"/>
          </a:xfrm>
        </p:spPr>
        <p:txBody>
          <a:bodyPr/>
          <a:lstStyle/>
          <a:p>
            <a:r>
              <a:rPr lang="en-GB" dirty="0"/>
              <a:t>Why is #notallmen problematic?</a:t>
            </a:r>
          </a:p>
        </p:txBody>
      </p:sp>
      <p:pic>
        <p:nvPicPr>
          <p:cNvPr id="5" name="Picture 4">
            <a:extLst>
              <a:ext uri="{FF2B5EF4-FFF2-40B4-BE49-F238E27FC236}">
                <a16:creationId xmlns:a16="http://schemas.microsoft.com/office/drawing/2014/main" id="{1277B78F-1A88-49B7-ABC4-B6513B3A9B4F}"/>
              </a:ext>
            </a:extLst>
          </p:cNvPr>
          <p:cNvPicPr>
            <a:picLocks noChangeAspect="1"/>
          </p:cNvPicPr>
          <p:nvPr/>
        </p:nvPicPr>
        <p:blipFill>
          <a:blip r:embed="rId3"/>
          <a:stretch>
            <a:fillRect/>
          </a:stretch>
        </p:blipFill>
        <p:spPr>
          <a:xfrm>
            <a:off x="330917" y="1639069"/>
            <a:ext cx="5276850" cy="1914525"/>
          </a:xfrm>
          <a:prstGeom prst="rect">
            <a:avLst/>
          </a:prstGeom>
        </p:spPr>
      </p:pic>
      <p:pic>
        <p:nvPicPr>
          <p:cNvPr id="7" name="Picture 6">
            <a:extLst>
              <a:ext uri="{FF2B5EF4-FFF2-40B4-BE49-F238E27FC236}">
                <a16:creationId xmlns:a16="http://schemas.microsoft.com/office/drawing/2014/main" id="{1A95073E-9620-4CBC-875C-6154C063DD30}"/>
              </a:ext>
            </a:extLst>
          </p:cNvPr>
          <p:cNvPicPr>
            <a:picLocks noChangeAspect="1"/>
          </p:cNvPicPr>
          <p:nvPr/>
        </p:nvPicPr>
        <p:blipFill>
          <a:blip r:embed="rId4"/>
          <a:stretch>
            <a:fillRect/>
          </a:stretch>
        </p:blipFill>
        <p:spPr>
          <a:xfrm>
            <a:off x="330917" y="3763075"/>
            <a:ext cx="5153025" cy="2733675"/>
          </a:xfrm>
          <a:prstGeom prst="rect">
            <a:avLst/>
          </a:prstGeom>
        </p:spPr>
      </p:pic>
      <p:pic>
        <p:nvPicPr>
          <p:cNvPr id="9" name="Picture 8">
            <a:extLst>
              <a:ext uri="{FF2B5EF4-FFF2-40B4-BE49-F238E27FC236}">
                <a16:creationId xmlns:a16="http://schemas.microsoft.com/office/drawing/2014/main" id="{36CA5468-8C5F-4685-9D4E-DF70B81AC399}"/>
              </a:ext>
            </a:extLst>
          </p:cNvPr>
          <p:cNvPicPr>
            <a:picLocks noChangeAspect="1"/>
          </p:cNvPicPr>
          <p:nvPr/>
        </p:nvPicPr>
        <p:blipFill>
          <a:blip r:embed="rId5"/>
          <a:stretch>
            <a:fillRect/>
          </a:stretch>
        </p:blipFill>
        <p:spPr>
          <a:xfrm>
            <a:off x="6708060" y="1415453"/>
            <a:ext cx="4726983" cy="5421210"/>
          </a:xfrm>
          <a:prstGeom prst="rect">
            <a:avLst/>
          </a:prstGeom>
        </p:spPr>
      </p:pic>
    </p:spTree>
    <p:extLst>
      <p:ext uri="{BB962C8B-B14F-4D97-AF65-F5344CB8AC3E}">
        <p14:creationId xmlns:p14="http://schemas.microsoft.com/office/powerpoint/2010/main" val="215112426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603</TotalTime>
  <Words>411</Words>
  <Application>Microsoft Office PowerPoint</Application>
  <PresentationFormat>Widescreen</PresentationFormat>
  <Paragraphs>73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PowerPoint Presentation</vt:lpstr>
      <vt:lpstr>PowerPoint Presentation</vt:lpstr>
      <vt:lpstr>How to go from #notallmen to supporting diversity, inclusion and equity</vt:lpstr>
      <vt:lpstr>Agenda</vt:lpstr>
      <vt:lpstr>What is white patriarchy?</vt:lpstr>
      <vt:lpstr>PowerPoint Presentation</vt:lpstr>
      <vt:lpstr>What is white patriarchy</vt:lpstr>
      <vt:lpstr>Why is #notallmen problematic?</vt:lpstr>
      <vt:lpstr>Why is #notallmen problematic?</vt:lpstr>
      <vt:lpstr>What can we do?</vt:lpstr>
      <vt:lpstr>PowerPoint Presentation</vt:lpstr>
      <vt:lpstr>What can we do?</vt:lpstr>
      <vt:lpstr>Empower women</vt:lpstr>
      <vt:lpstr>Environments made safe</vt:lpstr>
      <vt:lpstr>Environments made safe</vt:lpstr>
      <vt:lpstr>Transformed attitudes, beliefs and norms</vt:lpstr>
      <vt:lpstr>To summarise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go from #notallmen to supporting diversity, inclusion and equity</dc:title>
  <dc:creator>Cecilia Judmann</dc:creator>
  <cp:lastModifiedBy>Cecilia Judmann</cp:lastModifiedBy>
  <cp:revision>28</cp:revision>
  <dcterms:created xsi:type="dcterms:W3CDTF">2021-07-01T09:47:53Z</dcterms:created>
  <dcterms:modified xsi:type="dcterms:W3CDTF">2021-08-16T09:42:22Z</dcterms:modified>
</cp:coreProperties>
</file>