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6" r:id="rId4"/>
    <p:sldId id="277" r:id="rId5"/>
    <p:sldId id="257" r:id="rId6"/>
    <p:sldId id="258" r:id="rId7"/>
    <p:sldId id="265" r:id="rId8"/>
    <p:sldId id="260" r:id="rId9"/>
    <p:sldId id="261" r:id="rId10"/>
    <p:sldId id="264" r:id="rId11"/>
    <p:sldId id="263" r:id="rId12"/>
    <p:sldId id="266" r:id="rId13"/>
    <p:sldId id="267" r:id="rId14"/>
    <p:sldId id="269" r:id="rId15"/>
    <p:sldId id="270" r:id="rId16"/>
    <p:sldId id="274" r:id="rId17"/>
    <p:sldId id="275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8" autoAdjust="0"/>
    <p:restoredTop sz="96357" autoAdjust="0"/>
  </p:normalViewPr>
  <p:slideViewPr>
    <p:cSldViewPr snapToGrid="0">
      <p:cViewPr varScale="1">
        <p:scale>
          <a:sx n="115" d="100"/>
          <a:sy n="115" d="100"/>
        </p:scale>
        <p:origin x="37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Wolf" userId="18817c07-87fe-4827-a898-c4f285cdf0e2" providerId="ADAL" clId="{98E67691-9D78-49B5-9373-5E09206CC7B8}"/>
    <pc:docChg chg="delSld">
      <pc:chgData name="Christian Wolf" userId="18817c07-87fe-4827-a898-c4f285cdf0e2" providerId="ADAL" clId="{98E67691-9D78-49B5-9373-5E09206CC7B8}" dt="2021-03-11T16:24:56.326" v="3" actId="47"/>
      <pc:docMkLst>
        <pc:docMk/>
      </pc:docMkLst>
      <pc:sldChg chg="del">
        <pc:chgData name="Christian Wolf" userId="18817c07-87fe-4827-a898-c4f285cdf0e2" providerId="ADAL" clId="{98E67691-9D78-49B5-9373-5E09206CC7B8}" dt="2021-03-11T16:24:51.890" v="0" actId="47"/>
        <pc:sldMkLst>
          <pc:docMk/>
          <pc:sldMk cId="566441176" sldId="259"/>
        </pc:sldMkLst>
      </pc:sldChg>
      <pc:sldChg chg="del">
        <pc:chgData name="Christian Wolf" userId="18817c07-87fe-4827-a898-c4f285cdf0e2" providerId="ADAL" clId="{98E67691-9D78-49B5-9373-5E09206CC7B8}" dt="2021-03-11T16:24:53.484" v="1" actId="47"/>
        <pc:sldMkLst>
          <pc:docMk/>
          <pc:sldMk cId="2863032732" sldId="262"/>
        </pc:sldMkLst>
      </pc:sldChg>
      <pc:sldChg chg="del">
        <pc:chgData name="Christian Wolf" userId="18817c07-87fe-4827-a898-c4f285cdf0e2" providerId="ADAL" clId="{98E67691-9D78-49B5-9373-5E09206CC7B8}" dt="2021-03-11T16:24:55.078" v="2" actId="47"/>
        <pc:sldMkLst>
          <pc:docMk/>
          <pc:sldMk cId="731990573" sldId="268"/>
        </pc:sldMkLst>
      </pc:sldChg>
      <pc:sldChg chg="del">
        <pc:chgData name="Christian Wolf" userId="18817c07-87fe-4827-a898-c4f285cdf0e2" providerId="ADAL" clId="{98E67691-9D78-49B5-9373-5E09206CC7B8}" dt="2021-03-11T16:24:56.326" v="3" actId="47"/>
        <pc:sldMkLst>
          <pc:docMk/>
          <pc:sldMk cId="2699481759" sldId="27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pe5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Tabelle1!$B$4</c:f>
              <c:strCache>
                <c:ptCount val="1"/>
                <c:pt idx="0">
                  <c:v>Seconds (less is better)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8DE-4CD5-B94D-047B51439333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8DE-4CD5-B94D-047B51439333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8DE-4CD5-B94D-047B51439333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8DE-4CD5-B94D-047B51439333}"/>
              </c:ext>
            </c:extLst>
          </c:dPt>
          <c:cat>
            <c:strRef>
              <c:f>Tabelle1!$A$5:$A$8</c:f>
              <c:strCache>
                <c:ptCount val="4"/>
                <c:pt idx="0">
                  <c:v>No Functon/Inlining</c:v>
                </c:pt>
                <c:pt idx="1">
                  <c:v>UDF</c:v>
                </c:pt>
                <c:pt idx="2">
                  <c:v>CLR</c:v>
                </c:pt>
                <c:pt idx="3">
                  <c:v>Scalar UDF Inlining</c:v>
                </c:pt>
              </c:strCache>
            </c:strRef>
          </c:cat>
          <c:val>
            <c:numRef>
              <c:f>Tabelle1!$B$5:$B$8</c:f>
              <c:numCache>
                <c:formatCode>General</c:formatCode>
                <c:ptCount val="4"/>
                <c:pt idx="0">
                  <c:v>20</c:v>
                </c:pt>
                <c:pt idx="1">
                  <c:v>102</c:v>
                </c:pt>
                <c:pt idx="2">
                  <c:v>32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8DE-4CD5-B94D-047B514393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923841503"/>
        <c:axId val="1882426271"/>
      </c:barChart>
      <c:catAx>
        <c:axId val="9238415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82426271"/>
        <c:crosses val="autoZero"/>
        <c:auto val="1"/>
        <c:lblAlgn val="ctr"/>
        <c:lblOffset val="100"/>
        <c:noMultiLvlLbl val="0"/>
      </c:catAx>
      <c:valAx>
        <c:axId val="1882426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23841503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D3752863-5911-48E5-B277-46F937FC920E}"/>
              </a:ext>
            </a:extLst>
          </p:cNvPr>
          <p:cNvSpPr/>
          <p:nvPr userDrawn="1"/>
        </p:nvSpPr>
        <p:spPr>
          <a:xfrm>
            <a:off x="0" y="0"/>
            <a:ext cx="12192000" cy="252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6981F2-DA59-4642-A31A-21376A6BD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576" y="1098808"/>
            <a:ext cx="9246636" cy="1065893"/>
          </a:xfrm>
          <a:noFill/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A6D338A-6A57-47C3-BE7A-DBF9FB5FB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5577" y="3014522"/>
            <a:ext cx="7445827" cy="1323480"/>
          </a:xfrm>
        </p:spPr>
        <p:txBody>
          <a:bodyPr anchor="t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7CDE08-75E6-42B4-9CB2-AF47F631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822" y="6356349"/>
            <a:ext cx="2743200" cy="365125"/>
          </a:xfrm>
        </p:spPr>
        <p:txBody>
          <a:bodyPr/>
          <a:lstStyle/>
          <a:p>
            <a:fld id="{B45E3CE7-949E-4FE5-9EB0-26467EFCD493}" type="datetimeFigureOut">
              <a:rPr lang="de-DE" smtClean="0"/>
              <a:t>09.03.2021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217D7F-4502-43C2-BD1E-4696DEF12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News Stars </a:t>
            </a:r>
            <a:r>
              <a:rPr lang="de-DE" dirty="0" err="1"/>
              <a:t>of</a:t>
            </a:r>
            <a:r>
              <a:rPr lang="de-DE" dirty="0"/>
              <a:t> Data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E4FC01-376C-4633-B735-E9672A67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C2EB-4635-47E1-8A62-3AA9A6C7FCF1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42A6838-2FB2-45AD-80F9-23EEA9D0D0B5}"/>
              </a:ext>
            </a:extLst>
          </p:cNvPr>
          <p:cNvCxnSpPr>
            <a:cxnSpLocks/>
          </p:cNvCxnSpPr>
          <p:nvPr userDrawn="1"/>
        </p:nvCxnSpPr>
        <p:spPr>
          <a:xfrm>
            <a:off x="1455576" y="2918360"/>
            <a:ext cx="522514" cy="0"/>
          </a:xfrm>
          <a:prstGeom prst="line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05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464F7F7-3035-40DF-94A5-7FC62E6C8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E93EEA-4476-44C3-88D1-51AE400DE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6B4E9C-B9DB-4851-ABC4-8E86A026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3CE7-949E-4FE5-9EB0-26467EFCD493}" type="datetimeFigureOut">
              <a:rPr lang="de-DE" smtClean="0"/>
              <a:t>09.03.2021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5A69C8-88FE-4925-AAE6-350DC365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734023-9B45-40AB-97BE-090052A83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C2EB-4635-47E1-8A62-3AA9A6C7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949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3821DB9-7EE0-4C0C-86B1-E298718CBB32}"/>
              </a:ext>
            </a:extLst>
          </p:cNvPr>
          <p:cNvSpPr/>
          <p:nvPr userDrawn="1"/>
        </p:nvSpPr>
        <p:spPr>
          <a:xfrm>
            <a:off x="0" y="0"/>
            <a:ext cx="35814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085C6B-5088-4BE1-879E-CFF47E74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1" y="0"/>
            <a:ext cx="3401400" cy="6858000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884E3D-8F22-4C40-BF45-145058BBE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720000"/>
            <a:ext cx="7315200" cy="540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96B625-CCC9-4564-A5E6-8464382D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3CE7-949E-4FE5-9EB0-26467EFCD493}" type="datetimeFigureOut">
              <a:rPr lang="de-DE" smtClean="0"/>
              <a:t>09.03.2021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4CDD43-E731-43DC-B573-1980D209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EE025F-0E93-4AE2-8C2B-6E7ED270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C2EB-4635-47E1-8A62-3AA9A6C7FCF1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02E8CA4-066E-4806-80A5-64071EA57AEF}"/>
              </a:ext>
            </a:extLst>
          </p:cNvPr>
          <p:cNvCxnSpPr>
            <a:cxnSpLocks/>
          </p:cNvCxnSpPr>
          <p:nvPr userDrawn="1"/>
        </p:nvCxnSpPr>
        <p:spPr>
          <a:xfrm>
            <a:off x="4038600" y="576377"/>
            <a:ext cx="522514" cy="0"/>
          </a:xfrm>
          <a:prstGeom prst="line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88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AE0ABC2-9154-415D-911D-EFEC2D402DFE}"/>
              </a:ext>
            </a:extLst>
          </p:cNvPr>
          <p:cNvSpPr/>
          <p:nvPr userDrawn="1"/>
        </p:nvSpPr>
        <p:spPr>
          <a:xfrm>
            <a:off x="0" y="0"/>
            <a:ext cx="3581400" cy="68579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D100FB-7494-400D-AAA9-E5A721271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0"/>
            <a:ext cx="3401400" cy="6858000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0D89CB-E930-4E20-8BA6-2F86C9C72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8600" y="720000"/>
            <a:ext cx="3780000" cy="540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6D0490-4CDC-4DE4-8833-B757E6909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92200" y="720000"/>
            <a:ext cx="3780000" cy="540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23D194-0403-47B7-9D4E-B403BD73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3CE7-949E-4FE5-9EB0-26467EFCD493}" type="datetimeFigureOut">
              <a:rPr lang="de-DE" smtClean="0"/>
              <a:t>09.03.2021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8AE567-06CF-4584-8C4B-EFAF51D5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DE55AD-C23F-43B8-8F66-3F5867F8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C2EB-4635-47E1-8A62-3AA9A6C7FCF1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EE46CD5-EBE8-4E98-BDC2-532CB4888F7D}"/>
              </a:ext>
            </a:extLst>
          </p:cNvPr>
          <p:cNvCxnSpPr>
            <a:cxnSpLocks/>
          </p:cNvCxnSpPr>
          <p:nvPr userDrawn="1"/>
        </p:nvCxnSpPr>
        <p:spPr>
          <a:xfrm>
            <a:off x="7957324" y="1418253"/>
            <a:ext cx="0" cy="40308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BDC46344-2E8F-4A16-80E5-F40E0D5DC0BA}"/>
              </a:ext>
            </a:extLst>
          </p:cNvPr>
          <p:cNvCxnSpPr>
            <a:cxnSpLocks/>
          </p:cNvCxnSpPr>
          <p:nvPr userDrawn="1"/>
        </p:nvCxnSpPr>
        <p:spPr>
          <a:xfrm>
            <a:off x="4038600" y="576377"/>
            <a:ext cx="522514" cy="0"/>
          </a:xfrm>
          <a:prstGeom prst="line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46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981071-CB81-4237-AE8A-A92D329C4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F671D7-018A-43F5-87FB-1D52DD0E6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74A6E5-6301-4087-8832-B503114D1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22DE5E-4139-4A82-A5DF-C3136E35E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AAC128-4D4F-43E6-AB81-8F4E353CA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6069A31-1CED-402A-9126-9B80161CC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3CE7-949E-4FE5-9EB0-26467EFCD493}" type="datetimeFigureOut">
              <a:rPr lang="de-DE" smtClean="0"/>
              <a:t>09.03.2021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8510F00-0198-4DE0-B820-F57BCDC9C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6CED8FE-E6CC-4D24-8CC8-A757D837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C2EB-4635-47E1-8A62-3AA9A6C7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67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BBCBB-97D3-4E48-B21C-059A98B4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E9C94B-B4C7-4BB5-AF85-4F24394C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3CE7-949E-4FE5-9EB0-26467EFCD493}" type="datetimeFigureOut">
              <a:rPr lang="de-DE" smtClean="0"/>
              <a:t>09.03.2021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0FAFE8-4C60-4797-AC7F-D3723C51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1EC05C-B0AD-45FB-8530-5846E134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C2EB-4635-47E1-8A62-3AA9A6C7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18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85CAEA6-C4D3-44A4-93BA-C4CE2AF6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3CE7-949E-4FE5-9EB0-26467EFCD493}" type="datetimeFigureOut">
              <a:rPr lang="de-DE" smtClean="0"/>
              <a:t>09.03.2021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BB83D19-8FF5-43C1-921F-D5457DB7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80CA78-00ED-422B-9C88-96165D943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C2EB-4635-47E1-8A62-3AA9A6C7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42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F6510-0109-4B23-B587-A056D2D4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B0E33C-91A4-40D0-AF6C-67D4DA52B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9C7EF1-9C7B-43AE-9CAE-F2837552A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1E236B-7219-409E-8984-778348EE8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3CE7-949E-4FE5-9EB0-26467EFCD493}" type="datetimeFigureOut">
              <a:rPr lang="de-DE" smtClean="0"/>
              <a:t>09.03.2021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8A8F3F-453B-4316-B496-969F81E3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C520B9-6EBA-414C-B871-58A37B97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C2EB-4635-47E1-8A62-3AA9A6C7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39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10B23-B32A-4793-98EA-51D150FCD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2E7341B-E8D4-437D-8868-784512E93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2508E7-0444-408E-9793-43BE4C5F8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F369D5-7E1B-49C1-8011-CEBBF0A9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3CE7-949E-4FE5-9EB0-26467EFCD493}" type="datetimeFigureOut">
              <a:rPr lang="de-DE" smtClean="0"/>
              <a:t>09.03.2021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E4E5E6-506E-4AEE-A783-EB32F03D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5FEAA0-399D-410B-913A-98667055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C2EB-4635-47E1-8A62-3AA9A6C7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01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48A07-7458-40DF-9B40-F852E081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3ADCED-5347-426C-81D3-8E1CF543A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25FFB8-357E-44B8-A88F-CAEADC99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3CE7-949E-4FE5-9EB0-26467EFCD493}" type="datetimeFigureOut">
              <a:rPr lang="de-DE" smtClean="0"/>
              <a:t>09.03.2021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C46226-BB93-48EC-82B1-BA7BC549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1EAB45-DFBE-453F-AB2A-D7C53DD1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0C2EB-4635-47E1-8A62-3AA9A6C7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63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EAD4BE8-8002-4DBF-83D4-D1F24ABA8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82C775-029B-49CE-9835-ED5C731F2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0632D2-C4AA-492A-A53B-4F5741983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E3CE7-949E-4FE5-9EB0-26467EFCD493}" type="datetimeFigureOut">
              <a:rPr lang="de-DE" smtClean="0"/>
              <a:t>09.03.2021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BFCC16-68BD-4343-8719-0F5143523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A94A83-3EE4-4B4D-905F-C1203AFCA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0C2EB-4635-47E1-8A62-3AA9A6C7FC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31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user-defined-functions/scalar-udf-inlining?view=sql-server-ver15#inlineable-scalar-udfs-requirement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c.wolf@solisyon.d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04289-E325-4C3A-A822-6D93BBA98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SQL CLRs vs. Scalar UDF </a:t>
            </a:r>
            <a:r>
              <a:rPr lang="de-DE" dirty="0" err="1"/>
              <a:t>Inlining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653B59-6179-45A8-8470-97830AB898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SQL </a:t>
            </a:r>
            <a:r>
              <a:rPr lang="de-DE"/>
              <a:t>Server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4543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2CDA8E-24CB-4618-A83E-571DEEC2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5F3232-60A7-4FE3-81D1-345731FD5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/>
              <a:t>SQL CLRs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0249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279C1-D8A3-4AD3-8CEB-1EFC6F8D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Scalar</a:t>
            </a:r>
            <a:br>
              <a:rPr lang="de-DE" dirty="0"/>
            </a:br>
            <a:r>
              <a:rPr lang="de-DE" dirty="0"/>
              <a:t>UDF</a:t>
            </a:r>
            <a:br>
              <a:rPr lang="de-DE" dirty="0"/>
            </a:br>
            <a:r>
              <a:rPr lang="de-DE" dirty="0" err="1"/>
              <a:t>Inlining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1843BF-B4AB-46CF-80EB-EB0EACD2D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Since</a:t>
            </a:r>
            <a:r>
              <a:rPr lang="de-DE" dirty="0"/>
              <a:t> SQL Server 2019 (also in Azure SQL)</a:t>
            </a:r>
          </a:p>
          <a:p>
            <a:r>
              <a:rPr lang="de-DE" b="1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converts</a:t>
            </a:r>
            <a:r>
              <a:rPr lang="de-DE" dirty="0"/>
              <a:t> „</a:t>
            </a:r>
            <a:r>
              <a:rPr lang="de-DE" dirty="0" err="1"/>
              <a:t>old</a:t>
            </a:r>
            <a:r>
              <a:rPr lang="de-DE" dirty="0"/>
              <a:t>“ UDF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scalar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subquery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runtime</a:t>
            </a:r>
            <a:endParaRPr lang="de-DE" dirty="0"/>
          </a:p>
          <a:p>
            <a:r>
              <a:rPr lang="de-DE" dirty="0" err="1"/>
              <a:t>Effects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observable in </a:t>
            </a:r>
            <a:r>
              <a:rPr lang="de-DE" dirty="0" err="1"/>
              <a:t>execution</a:t>
            </a:r>
            <a:r>
              <a:rPr lang="de-DE" dirty="0"/>
              <a:t> plan</a:t>
            </a:r>
          </a:p>
          <a:p>
            <a:r>
              <a:rPr lang="de-DE" b="1" dirty="0"/>
              <a:t>Parallel </a:t>
            </a:r>
            <a:r>
              <a:rPr lang="de-DE" b="1" dirty="0" err="1"/>
              <a:t>execution</a:t>
            </a:r>
            <a:r>
              <a:rPr lang="de-DE" b="1" dirty="0"/>
              <a:t>!</a:t>
            </a:r>
          </a:p>
          <a:p>
            <a:pPr lvl="1"/>
            <a:r>
              <a:rPr lang="de-DE" dirty="0" err="1"/>
              <a:t>With</a:t>
            </a:r>
            <a:r>
              <a:rPr lang="de-DE" dirty="0"/>
              <a:t> Data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tables</a:t>
            </a: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0847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3C35E-0565-4A77-A582-4E4E1BAC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Scalar</a:t>
            </a:r>
            <a:br>
              <a:rPr lang="de-DE" dirty="0"/>
            </a:br>
            <a:r>
              <a:rPr lang="de-DE" dirty="0"/>
              <a:t>UDF</a:t>
            </a:r>
            <a:br>
              <a:rPr lang="de-DE" dirty="0"/>
            </a:br>
            <a:r>
              <a:rPr lang="de-DE" dirty="0" err="1"/>
              <a:t>Inlining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335164-090D-4023-8DCC-6C5715B6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supports</a:t>
            </a:r>
            <a:r>
              <a:rPr lang="de-DE" dirty="0"/>
              <a:t> limited </a:t>
            </a:r>
            <a:r>
              <a:rPr lang="de-DE" dirty="0" err="1"/>
              <a:t>operators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DECLARE, SET, SELECT, IF/ELSE, RETURN, …</a:t>
            </a:r>
          </a:p>
          <a:p>
            <a:r>
              <a:rPr lang="de-DE" dirty="0" err="1"/>
              <a:t>No</a:t>
            </a:r>
            <a:r>
              <a:rPr lang="de-DE" dirty="0"/>
              <a:t> time-</a:t>
            </a:r>
            <a:r>
              <a:rPr lang="de-DE" dirty="0" err="1"/>
              <a:t>dependent</a:t>
            </a:r>
            <a:r>
              <a:rPr lang="de-DE" dirty="0"/>
              <a:t> (e.g. GETDATE())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(NEWSEQUENTIALID())</a:t>
            </a:r>
          </a:p>
          <a:p>
            <a:r>
              <a:rPr lang="de-DE" dirty="0" err="1"/>
              <a:t>No</a:t>
            </a:r>
            <a:r>
              <a:rPr lang="de-DE" dirty="0"/>
              <a:t> ORDER BY in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nor</a:t>
            </a:r>
            <a:r>
              <a:rPr lang="de-DE" dirty="0"/>
              <a:t> in UDF</a:t>
            </a:r>
          </a:p>
          <a:p>
            <a:r>
              <a:rPr lang="de-DE" dirty="0"/>
              <a:t>Not </a:t>
            </a:r>
            <a:r>
              <a:rPr lang="de-DE" dirty="0" err="1"/>
              <a:t>usable</a:t>
            </a:r>
            <a:r>
              <a:rPr lang="de-DE" dirty="0"/>
              <a:t> in GROUP BY </a:t>
            </a:r>
            <a:r>
              <a:rPr lang="de-DE" dirty="0" err="1"/>
              <a:t>clause</a:t>
            </a:r>
            <a:endParaRPr lang="de-DE" dirty="0"/>
          </a:p>
          <a:p>
            <a:r>
              <a:rPr lang="de-DE" dirty="0"/>
              <a:t>Also not </a:t>
            </a:r>
            <a:r>
              <a:rPr lang="de-DE" dirty="0" err="1"/>
              <a:t>allowed</a:t>
            </a:r>
            <a:r>
              <a:rPr lang="de-DE" dirty="0"/>
              <a:t> in UDF</a:t>
            </a:r>
          </a:p>
          <a:p>
            <a:pPr lvl="1"/>
            <a:r>
              <a:rPr lang="de-DE" dirty="0"/>
              <a:t>CTE, @@ROWCOUNT, OBJECT_ID, XML-Methods,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, </a:t>
            </a:r>
            <a:r>
              <a:rPr lang="de-DE" dirty="0" err="1"/>
              <a:t>table</a:t>
            </a:r>
            <a:r>
              <a:rPr lang="de-DE" dirty="0"/>
              <a:t> variables</a:t>
            </a:r>
          </a:p>
          <a:p>
            <a:r>
              <a:rPr lang="de-DE" dirty="0"/>
              <a:t>And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restrictions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Link</a:t>
            </a:r>
            <a:r>
              <a:rPr lang="de-DE" dirty="0"/>
              <a:t>*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480E8D9-80B0-4DD3-8428-A71D66D5507D}"/>
              </a:ext>
            </a:extLst>
          </p:cNvPr>
          <p:cNvSpPr txBox="1"/>
          <p:nvPr/>
        </p:nvSpPr>
        <p:spPr>
          <a:xfrm>
            <a:off x="3956180" y="6488668"/>
            <a:ext cx="79683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* https://docs.microsoft.com/en-us/sql/relational-databases/user-defined-functions/scalar-udf-inlining?view=sql-server-ver15#inlineable-scalar-udfs-requirements</a:t>
            </a:r>
          </a:p>
        </p:txBody>
      </p:sp>
    </p:spTree>
    <p:extLst>
      <p:ext uri="{BB962C8B-B14F-4D97-AF65-F5344CB8AC3E}">
        <p14:creationId xmlns:p14="http://schemas.microsoft.com/office/powerpoint/2010/main" val="3044588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2CDA8E-24CB-4618-A83E-571DEEC2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5F3232-60A7-4FE3-81D1-345731FD5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/>
              <a:t>Scalar UDF </a:t>
            </a:r>
            <a:r>
              <a:rPr lang="de-DE" dirty="0" err="1"/>
              <a:t>Inlining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7848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3C35E-0565-4A77-A582-4E4E1BAC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Performance </a:t>
            </a:r>
            <a:r>
              <a:rPr lang="de-DE" dirty="0" err="1"/>
              <a:t>Comparison</a:t>
            </a:r>
            <a:endParaRPr lang="de-DE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16C2EC81-976D-463F-B86A-1251332610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017739"/>
              </p:ext>
            </p:extLst>
          </p:nvPr>
        </p:nvGraphicFramePr>
        <p:xfrm>
          <a:off x="4038600" y="720725"/>
          <a:ext cx="7315200" cy="5399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3936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2CDA8E-24CB-4618-A83E-571DEEC2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5F3232-60A7-4FE3-81D1-345731FD5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/>
              <a:t>UDF - External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access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9423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2CDA8E-24CB-4618-A83E-571DEEC2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5F3232-60A7-4FE3-81D1-345731FD5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7728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2CDA8E-24CB-4618-A83E-571DEEC2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5F3232-60A7-4FE3-81D1-345731FD5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070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897E352-C1AC-49B6-93A7-1BB14F99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FFFF"/>
                </a:solidFill>
              </a:rPr>
              <a:t>Personal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>
                <a:solidFill>
                  <a:srgbClr val="FFFFFF"/>
                </a:solidFill>
              </a:rPr>
              <a:t>Information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78BAE78-1A11-4F61-B980-A9FE36B06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Christian Wolf</a:t>
            </a:r>
          </a:p>
          <a:p>
            <a:pPr marL="0" indent="0">
              <a:buNone/>
            </a:pPr>
            <a:r>
              <a:rPr lang="en-US" sz="2400" b="1" dirty="0" err="1"/>
              <a:t>Teamlead</a:t>
            </a:r>
            <a:r>
              <a:rPr lang="en-US" sz="2400" b="1" dirty="0"/>
              <a:t> DWH/Senior Consultant</a:t>
            </a:r>
          </a:p>
          <a:p>
            <a:pPr marL="0" indent="0">
              <a:buNone/>
            </a:pPr>
            <a:r>
              <a:rPr lang="en-US" sz="2400" b="1" dirty="0"/>
              <a:t>@Solisyon GmbH since 2013</a:t>
            </a:r>
          </a:p>
          <a:p>
            <a:pPr marL="0" indent="0">
              <a:buNone/>
            </a:pPr>
            <a:r>
              <a:rPr lang="en-US" sz="2400" b="1" dirty="0"/>
              <a:t>SQL Server since version: 2005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Don’t hesitate to contact me:</a:t>
            </a:r>
          </a:p>
          <a:p>
            <a:pPr marL="457200" lvl="1" indent="0">
              <a:buNone/>
            </a:pPr>
            <a:r>
              <a:rPr lang="en-US" sz="2000" b="1" dirty="0">
                <a:hlinkClick r:id="rId2"/>
              </a:rPr>
              <a:t>c.wolf@solisyon.de</a:t>
            </a:r>
            <a:br>
              <a:rPr lang="en-US" sz="2000" b="1" dirty="0"/>
            </a:br>
            <a:r>
              <a:rPr lang="en-US" sz="2000" b="1" dirty="0"/>
              <a:t>Tel +49 911 99 00 77 24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423C84FE-F573-43A5-8501-20470E819156}"/>
              </a:ext>
            </a:extLst>
          </p:cNvPr>
          <p:cNvCxnSpPr>
            <a:cxnSpLocks/>
          </p:cNvCxnSpPr>
          <p:nvPr/>
        </p:nvCxnSpPr>
        <p:spPr>
          <a:xfrm>
            <a:off x="4038600" y="576377"/>
            <a:ext cx="522514" cy="0"/>
          </a:xfrm>
          <a:prstGeom prst="line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62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0B2A0D-971B-4310-A75C-86B10023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FFFF"/>
                </a:solidFill>
              </a:rPr>
              <a:t>Agenda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9FBBC0-92BB-4383-9F4E-595F15E11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Parallel </a:t>
            </a:r>
            <a:r>
              <a:rPr lang="de-DE" b="1" dirty="0" err="1"/>
              <a:t>Execution</a:t>
            </a:r>
            <a:r>
              <a:rPr lang="de-DE" b="1" dirty="0"/>
              <a:t> Plan &amp; Impact </a:t>
            </a:r>
            <a:r>
              <a:rPr lang="de-DE" b="1" dirty="0" err="1"/>
              <a:t>of</a:t>
            </a:r>
            <a:r>
              <a:rPr lang="de-DE" b="1" dirty="0"/>
              <a:t> UDFs</a:t>
            </a:r>
          </a:p>
          <a:p>
            <a:endParaRPr lang="de-DE" b="1" dirty="0"/>
          </a:p>
          <a:p>
            <a:r>
              <a:rPr lang="de-DE" b="1" dirty="0" err="1"/>
              <a:t>Introduction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SQL CLRs</a:t>
            </a:r>
          </a:p>
          <a:p>
            <a:endParaRPr lang="de-DE" b="1" dirty="0"/>
          </a:p>
          <a:p>
            <a:r>
              <a:rPr lang="de-DE" b="1" dirty="0"/>
              <a:t>Scalar UDF </a:t>
            </a:r>
            <a:r>
              <a:rPr lang="de-DE" b="1" dirty="0" err="1"/>
              <a:t>Inlining</a:t>
            </a:r>
            <a:endParaRPr lang="de-DE" b="1" dirty="0"/>
          </a:p>
          <a:p>
            <a:endParaRPr lang="de-DE" b="1" dirty="0"/>
          </a:p>
          <a:p>
            <a:r>
              <a:rPr lang="de-DE" b="1" dirty="0"/>
              <a:t>Performance </a:t>
            </a:r>
            <a:r>
              <a:rPr lang="de-DE" b="1" dirty="0" err="1"/>
              <a:t>Comparison</a:t>
            </a:r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94426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897E352-C1AC-49B6-93A7-1BB14F99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FFFF"/>
                </a:solidFill>
              </a:rPr>
              <a:t>Parallel </a:t>
            </a:r>
            <a:r>
              <a:rPr lang="de-DE" dirty="0" err="1">
                <a:solidFill>
                  <a:srgbClr val="FFFFFF"/>
                </a:solidFill>
              </a:rPr>
              <a:t>Execution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>
                <a:solidFill>
                  <a:srgbClr val="FFFFFF"/>
                </a:solidFill>
              </a:rPr>
              <a:t>Plan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78BAE78-1A11-4F61-B980-A9FE36B06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/>
              <a:t>What is a parallel execution plan?</a:t>
            </a:r>
            <a:endParaRPr lang="en-US" sz="2400" b="1" baseline="30000" dirty="0"/>
          </a:p>
          <a:p>
            <a:r>
              <a:rPr lang="en-US" sz="2400" dirty="0"/>
              <a:t>Splits on SQL query task into multiple small tasks</a:t>
            </a:r>
          </a:p>
          <a:p>
            <a:r>
              <a:rPr lang="en-US" sz="2400" dirty="0"/>
              <a:t>Runs a query on more than one thread</a:t>
            </a:r>
          </a:p>
          <a:p>
            <a:r>
              <a:rPr lang="en-US" sz="2400" dirty="0"/>
              <a:t>Take advantage of multiprocessor systems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How to control Parallel Executions?</a:t>
            </a:r>
            <a:endParaRPr lang="en-US" sz="2400" b="1" baseline="30000" dirty="0"/>
          </a:p>
          <a:p>
            <a:r>
              <a:rPr lang="en-US" sz="2400" dirty="0"/>
              <a:t>Server setting</a:t>
            </a:r>
          </a:p>
          <a:p>
            <a:pPr lvl="1"/>
            <a:r>
              <a:rPr lang="en-US" sz="2000" dirty="0"/>
              <a:t>Cost Threshold (Standard: 5)</a:t>
            </a:r>
          </a:p>
          <a:p>
            <a:pPr lvl="1"/>
            <a:r>
              <a:rPr lang="en-US" sz="2000" dirty="0"/>
              <a:t>MAXDOP (= max. used threads)</a:t>
            </a:r>
          </a:p>
          <a:p>
            <a:r>
              <a:rPr lang="en-US" sz="2400" dirty="0"/>
              <a:t>Database setting</a:t>
            </a:r>
          </a:p>
          <a:p>
            <a:pPr lvl="1"/>
            <a:r>
              <a:rPr lang="en-US" sz="2000" dirty="0"/>
              <a:t>MAXDOP</a:t>
            </a:r>
          </a:p>
          <a:p>
            <a:r>
              <a:rPr lang="en-US" sz="2400" dirty="0"/>
              <a:t>Query Hints</a:t>
            </a:r>
          </a:p>
          <a:p>
            <a:pPr lvl="1"/>
            <a:r>
              <a:rPr lang="en-US" sz="2000" dirty="0"/>
              <a:t>OPTION (MAXDOP X)</a:t>
            </a:r>
          </a:p>
          <a:p>
            <a:pPr lvl="1"/>
            <a:r>
              <a:rPr lang="en-US" sz="2000" dirty="0"/>
              <a:t>Force parallel plan:</a:t>
            </a:r>
          </a:p>
          <a:p>
            <a:pPr lvl="2"/>
            <a:r>
              <a:rPr lang="en-US" sz="1600" dirty="0"/>
              <a:t>OPTION(QUERYTRACEON 8649)</a:t>
            </a:r>
          </a:p>
          <a:p>
            <a:pPr lvl="2"/>
            <a:r>
              <a:rPr lang="en-US" sz="1600" dirty="0"/>
              <a:t>OPTION(USE HINT('ENABLE_PARALLEL_PLAN_PREFERENCE'))</a:t>
            </a:r>
            <a:endParaRPr lang="en-US" sz="2400" dirty="0"/>
          </a:p>
          <a:p>
            <a:endParaRPr lang="en-US" sz="160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423C84FE-F573-43A5-8501-20470E819156}"/>
              </a:ext>
            </a:extLst>
          </p:cNvPr>
          <p:cNvCxnSpPr>
            <a:cxnSpLocks/>
          </p:cNvCxnSpPr>
          <p:nvPr/>
        </p:nvCxnSpPr>
        <p:spPr>
          <a:xfrm>
            <a:off x="4038600" y="576377"/>
            <a:ext cx="522514" cy="0"/>
          </a:xfrm>
          <a:prstGeom prst="line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75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0B2A0D-971B-4310-A75C-86B10023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FFFF"/>
                </a:solidFill>
              </a:rPr>
              <a:t>Parallel </a:t>
            </a:r>
            <a:r>
              <a:rPr lang="de-DE" dirty="0" err="1">
                <a:solidFill>
                  <a:srgbClr val="FFFFFF"/>
                </a:solidFill>
              </a:rPr>
              <a:t>Execution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>
                <a:solidFill>
                  <a:srgbClr val="FFFFFF"/>
                </a:solidFill>
              </a:rPr>
              <a:t>Plan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9FBBC0-92BB-4383-9F4E-595F15E11F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Pros</a:t>
            </a:r>
          </a:p>
          <a:p>
            <a:r>
              <a:rPr lang="de-DE" sz="2400" dirty="0" err="1"/>
              <a:t>Optimizes</a:t>
            </a:r>
            <a:r>
              <a:rPr lang="de-DE" sz="2400" dirty="0"/>
              <a:t> </a:t>
            </a:r>
            <a:r>
              <a:rPr lang="de-DE" sz="2400" dirty="0" err="1"/>
              <a:t>utilization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server</a:t>
            </a:r>
            <a:r>
              <a:rPr lang="de-DE" sz="2400" dirty="0"/>
              <a:t> </a:t>
            </a:r>
            <a:r>
              <a:rPr lang="de-DE" sz="2400" dirty="0" err="1"/>
              <a:t>cpu</a:t>
            </a:r>
            <a:r>
              <a:rPr lang="de-DE" sz="2400" dirty="0"/>
              <a:t> </a:t>
            </a:r>
            <a:r>
              <a:rPr lang="de-DE" sz="2400" dirty="0" err="1"/>
              <a:t>ressources</a:t>
            </a:r>
            <a:endParaRPr lang="de-DE" sz="2400" dirty="0"/>
          </a:p>
          <a:p>
            <a:r>
              <a:rPr lang="de-DE" sz="2400" dirty="0"/>
              <a:t>Maximum I/O </a:t>
            </a:r>
            <a:r>
              <a:rPr lang="de-DE" sz="2400" dirty="0" err="1"/>
              <a:t>usage</a:t>
            </a:r>
            <a:endParaRPr lang="de-DE" sz="2400" dirty="0"/>
          </a:p>
          <a:p>
            <a:r>
              <a:rPr lang="de-DE" sz="2400" dirty="0"/>
              <a:t>Best </a:t>
            </a:r>
            <a:r>
              <a:rPr lang="de-DE" sz="2400" dirty="0" err="1"/>
              <a:t>performance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large </a:t>
            </a:r>
            <a:r>
              <a:rPr lang="de-DE" sz="2400" dirty="0" err="1"/>
              <a:t>datasets</a:t>
            </a:r>
            <a:r>
              <a:rPr lang="de-DE" sz="2400" dirty="0"/>
              <a:t> (e.g. DWH </a:t>
            </a:r>
            <a:r>
              <a:rPr lang="de-DE" sz="2400" dirty="0" err="1"/>
              <a:t>load</a:t>
            </a:r>
            <a:r>
              <a:rPr lang="de-DE" sz="2400" dirty="0"/>
              <a:t>)</a:t>
            </a:r>
          </a:p>
          <a:p>
            <a:r>
              <a:rPr lang="de-DE" sz="2400" dirty="0" err="1"/>
              <a:t>Scalability</a:t>
            </a:r>
            <a:endParaRPr lang="de-DE" sz="24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4785C23-12F0-4161-A4A0-D56099D4E5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Cons</a:t>
            </a:r>
            <a:endParaRPr lang="de-DE" b="1" dirty="0"/>
          </a:p>
          <a:p>
            <a:r>
              <a:rPr lang="de-DE" sz="2400" dirty="0"/>
              <a:t>Overhead </a:t>
            </a:r>
            <a:r>
              <a:rPr lang="de-DE" sz="2400" dirty="0" err="1"/>
              <a:t>because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gathering</a:t>
            </a:r>
            <a:r>
              <a:rPr lang="de-DE" sz="2400" dirty="0"/>
              <a:t> parallel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streams</a:t>
            </a:r>
            <a:endParaRPr lang="de-DE" sz="2400" dirty="0"/>
          </a:p>
          <a:p>
            <a:r>
              <a:rPr lang="de-DE" sz="2400" dirty="0"/>
              <a:t>High </a:t>
            </a:r>
            <a:r>
              <a:rPr lang="de-DE" sz="2400" dirty="0" err="1"/>
              <a:t>usage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memory</a:t>
            </a:r>
            <a:r>
              <a:rPr lang="de-DE" sz="2400" dirty="0"/>
              <a:t> and </a:t>
            </a:r>
            <a:r>
              <a:rPr lang="de-DE" sz="2400" dirty="0" err="1"/>
              <a:t>temp</a:t>
            </a:r>
            <a:r>
              <a:rPr lang="de-DE" sz="2400" dirty="0"/>
              <a:t> </a:t>
            </a:r>
            <a:r>
              <a:rPr lang="de-DE" sz="2400" dirty="0" err="1"/>
              <a:t>db</a:t>
            </a:r>
            <a:endParaRPr lang="de-DE" sz="2400" dirty="0"/>
          </a:p>
          <a:p>
            <a:r>
              <a:rPr lang="de-DE" sz="2400" dirty="0"/>
              <a:t>May </a:t>
            </a:r>
            <a:r>
              <a:rPr lang="de-DE" sz="2400" dirty="0" err="1"/>
              <a:t>reduce</a:t>
            </a:r>
            <a:r>
              <a:rPr lang="de-DE" sz="2400" dirty="0"/>
              <a:t> </a:t>
            </a:r>
            <a:r>
              <a:rPr lang="de-DE" sz="2400" dirty="0" err="1"/>
              <a:t>overall</a:t>
            </a:r>
            <a:r>
              <a:rPr lang="de-DE" sz="2400" dirty="0"/>
              <a:t> </a:t>
            </a:r>
            <a:r>
              <a:rPr lang="de-DE" sz="2400" dirty="0" err="1"/>
              <a:t>server</a:t>
            </a:r>
            <a:r>
              <a:rPr lang="de-DE" sz="2400" dirty="0"/>
              <a:t> </a:t>
            </a:r>
            <a:r>
              <a:rPr lang="de-DE" sz="2400" dirty="0" err="1"/>
              <a:t>performance</a:t>
            </a:r>
            <a:endParaRPr lang="de-DE" sz="2400" dirty="0"/>
          </a:p>
          <a:p>
            <a:r>
              <a:rPr lang="de-DE" sz="2400" dirty="0"/>
              <a:t>Not </a:t>
            </a:r>
            <a:r>
              <a:rPr lang="de-DE" sz="2400" dirty="0" err="1"/>
              <a:t>suitable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OLTP </a:t>
            </a:r>
            <a:r>
              <a:rPr lang="de-DE" sz="2400" dirty="0" err="1"/>
              <a:t>workloads</a:t>
            </a:r>
            <a:endParaRPr lang="de-DE" sz="2400" dirty="0"/>
          </a:p>
          <a:p>
            <a:r>
              <a:rPr lang="de-DE" sz="2400" dirty="0"/>
              <a:t>Not </a:t>
            </a:r>
            <a:r>
              <a:rPr lang="de-DE" sz="2400" dirty="0" err="1"/>
              <a:t>necessarily</a:t>
            </a:r>
            <a:r>
              <a:rPr lang="de-DE" sz="2400" dirty="0"/>
              <a:t> </a:t>
            </a:r>
            <a:r>
              <a:rPr lang="de-DE" sz="2400" dirty="0" err="1"/>
              <a:t>faster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758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897E352-C1AC-49B6-93A7-1BB14F99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FFFF"/>
                </a:solidFill>
              </a:rPr>
              <a:t>Parallel </a:t>
            </a:r>
            <a:r>
              <a:rPr lang="de-DE" dirty="0" err="1">
                <a:solidFill>
                  <a:srgbClr val="FFFFFF"/>
                </a:solidFill>
              </a:rPr>
              <a:t>Execution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>
                <a:solidFill>
                  <a:srgbClr val="FFFFFF"/>
                </a:solidFill>
              </a:rPr>
              <a:t>Plan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78BAE78-1A11-4F61-B980-A9FE36B06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Parallel Plan Inhibitors</a:t>
            </a:r>
            <a:r>
              <a:rPr lang="en-US" sz="2400" b="1" baseline="30000" dirty="0"/>
              <a:t>*</a:t>
            </a:r>
          </a:p>
          <a:p>
            <a:r>
              <a:rPr lang="en-US" sz="2400" dirty="0"/>
              <a:t>Remote Query</a:t>
            </a:r>
          </a:p>
          <a:p>
            <a:r>
              <a:rPr lang="en-US" sz="2400" dirty="0"/>
              <a:t>Dynamic cursors</a:t>
            </a:r>
          </a:p>
          <a:p>
            <a:r>
              <a:rPr lang="en-US" sz="2400" dirty="0"/>
              <a:t>Recursive queries</a:t>
            </a:r>
          </a:p>
          <a:p>
            <a:r>
              <a:rPr lang="en-US" sz="2400" b="1" dirty="0"/>
              <a:t>Scalar UDFs</a:t>
            </a:r>
          </a:p>
          <a:p>
            <a:r>
              <a:rPr lang="en-US" sz="2400" dirty="0"/>
              <a:t>Multi-statement table-valued functions</a:t>
            </a:r>
          </a:p>
          <a:p>
            <a:r>
              <a:rPr lang="en-US" sz="2400" dirty="0"/>
              <a:t>TOP keyword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423C84FE-F573-43A5-8501-20470E819156}"/>
              </a:ext>
            </a:extLst>
          </p:cNvPr>
          <p:cNvCxnSpPr>
            <a:cxnSpLocks/>
          </p:cNvCxnSpPr>
          <p:nvPr/>
        </p:nvCxnSpPr>
        <p:spPr>
          <a:xfrm>
            <a:off x="4038600" y="576377"/>
            <a:ext cx="522514" cy="0"/>
          </a:xfrm>
          <a:prstGeom prst="line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8214F999-58D0-4D0F-B904-4D19C2ED4597}"/>
              </a:ext>
            </a:extLst>
          </p:cNvPr>
          <p:cNvSpPr txBox="1"/>
          <p:nvPr/>
        </p:nvSpPr>
        <p:spPr>
          <a:xfrm>
            <a:off x="3956180" y="6488668"/>
            <a:ext cx="79683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aseline="30000" dirty="0"/>
              <a:t>* </a:t>
            </a:r>
            <a:r>
              <a:rPr lang="de-DE" sz="900" dirty="0"/>
              <a:t>https://docs.microsoft.com/en-us/sql/relational-databases/query-processing-architecture-guide?view=sql-server-ver15</a:t>
            </a:r>
          </a:p>
        </p:txBody>
      </p:sp>
    </p:spTree>
    <p:extLst>
      <p:ext uri="{BB962C8B-B14F-4D97-AF65-F5344CB8AC3E}">
        <p14:creationId xmlns:p14="http://schemas.microsoft.com/office/powerpoint/2010/main" val="3678933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2CDA8E-24CB-4618-A83E-571DEEC2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5F3232-60A7-4FE3-81D1-345731FD5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/>
              <a:t>Parallel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plans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4888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EEAC8-78A6-4DD7-84DE-9D9CD09F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br>
              <a:rPr lang="de-DE" dirty="0"/>
            </a:br>
            <a:r>
              <a:rPr lang="de-DE" dirty="0"/>
              <a:t>SQL CLRs?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2EFBD5-96BF-40EC-B332-873508625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Avoiding</a:t>
            </a:r>
            <a:r>
              <a:rPr lang="de-DE" dirty="0"/>
              <a:t> Scalar UDF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prevents</a:t>
            </a:r>
            <a:r>
              <a:rPr lang="de-DE" dirty="0"/>
              <a:t> Parallel </a:t>
            </a:r>
            <a:r>
              <a:rPr lang="de-DE" dirty="0" err="1"/>
              <a:t>Execution</a:t>
            </a:r>
            <a:r>
              <a:rPr lang="de-DE" dirty="0"/>
              <a:t> Plans</a:t>
            </a:r>
          </a:p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special</a:t>
            </a:r>
            <a:r>
              <a:rPr lang="de-DE" dirty="0"/>
              <a:t> .Net </a:t>
            </a:r>
            <a:r>
              <a:rPr lang="de-DE" dirty="0" err="1"/>
              <a:t>libraries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 </a:t>
            </a:r>
            <a:r>
              <a:rPr lang="de-DE" dirty="0" err="1"/>
              <a:t>functions</a:t>
            </a:r>
            <a:endParaRPr lang="de-DE" dirty="0"/>
          </a:p>
          <a:p>
            <a:r>
              <a:rPr lang="de-DE" dirty="0"/>
              <a:t>Work </a:t>
            </a:r>
            <a:r>
              <a:rPr lang="de-DE" dirty="0" err="1"/>
              <a:t>with</a:t>
            </a:r>
            <a:r>
              <a:rPr lang="de-DE" dirty="0"/>
              <a:t> external </a:t>
            </a:r>
            <a:r>
              <a:rPr lang="de-DE" dirty="0" err="1"/>
              <a:t>resources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xp_cmdshell</a:t>
            </a:r>
            <a:endParaRPr lang="de-DE" dirty="0"/>
          </a:p>
          <a:p>
            <a:r>
              <a:rPr lang="de-DE" dirty="0"/>
              <a:t>Performance </a:t>
            </a:r>
            <a:r>
              <a:rPr lang="de-DE" dirty="0" err="1"/>
              <a:t>advantages</a:t>
            </a:r>
            <a:r>
              <a:rPr lang="de-DE" dirty="0"/>
              <a:t> in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cases</a:t>
            </a:r>
            <a:br>
              <a:rPr lang="de-DE" dirty="0"/>
            </a:br>
            <a:r>
              <a:rPr lang="de-DE" dirty="0"/>
              <a:t>(.Net code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native SQL)</a:t>
            </a:r>
          </a:p>
          <a:p>
            <a:r>
              <a:rPr lang="de-DE" dirty="0" err="1"/>
              <a:t>Hide</a:t>
            </a:r>
            <a:r>
              <a:rPr lang="de-DE" dirty="0"/>
              <a:t>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logic</a:t>
            </a:r>
            <a:r>
              <a:rPr lang="de-DE" dirty="0"/>
              <a:t> in non-</a:t>
            </a:r>
            <a:r>
              <a:rPr lang="de-DE" dirty="0" err="1"/>
              <a:t>readable</a:t>
            </a:r>
            <a:r>
              <a:rPr lang="de-DE" dirty="0"/>
              <a:t> .</a:t>
            </a:r>
            <a:r>
              <a:rPr lang="de-DE" dirty="0" err="1"/>
              <a:t>dll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3031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EEAC8-78A6-4DD7-84DE-9D9CD09F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Limitations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CLRs and Parallel </a:t>
            </a:r>
            <a:r>
              <a:rPr lang="de-DE" dirty="0" err="1"/>
              <a:t>Execution</a:t>
            </a:r>
            <a:r>
              <a:rPr lang="de-DE" dirty="0"/>
              <a:t> Plans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2EFBD5-96BF-40EC-B332-873508625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  <a:p>
            <a:pPr lvl="1"/>
            <a:r>
              <a:rPr lang="en-US" dirty="0"/>
              <a:t>Slightly slower performance than native UDF</a:t>
            </a:r>
          </a:p>
          <a:p>
            <a:pPr lvl="1"/>
            <a:r>
              <a:rPr lang="en-US" dirty="0"/>
              <a:t>Possible security risks</a:t>
            </a:r>
          </a:p>
          <a:p>
            <a:pPr lvl="1"/>
            <a:r>
              <a:rPr lang="en-US" dirty="0"/>
              <a:t>System stability</a:t>
            </a:r>
          </a:p>
          <a:p>
            <a:pPr lvl="1"/>
            <a:r>
              <a:rPr lang="en-US" dirty="0"/>
              <a:t>Not easily transferable to another database/server (prerequisites etc.)</a:t>
            </a:r>
          </a:p>
          <a:p>
            <a:pPr lvl="1"/>
            <a:endParaRPr lang="en-US" dirty="0"/>
          </a:p>
          <a:p>
            <a:r>
              <a:rPr lang="en-US" dirty="0"/>
              <a:t>To use parallel execution plans the functions must be</a:t>
            </a:r>
          </a:p>
          <a:p>
            <a:pPr lvl="1"/>
            <a:r>
              <a:rPr lang="en-US" dirty="0"/>
              <a:t>Deterministic</a:t>
            </a:r>
          </a:p>
          <a:p>
            <a:pPr lvl="1"/>
            <a:r>
              <a:rPr lang="en-US" dirty="0"/>
              <a:t>Precise</a:t>
            </a:r>
          </a:p>
          <a:p>
            <a:pPr lvl="1"/>
            <a:r>
              <a:rPr lang="en-US" b="1" dirty="0"/>
              <a:t>No External Data access!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798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</Words>
  <Application>Microsoft Office PowerPoint</Application>
  <PresentationFormat>Breitbild</PresentationFormat>
  <Paragraphs>105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SQL CLRs vs. Scalar UDF Inlining</vt:lpstr>
      <vt:lpstr>Personal Information</vt:lpstr>
      <vt:lpstr>Agenda</vt:lpstr>
      <vt:lpstr>Parallel Execution Plan</vt:lpstr>
      <vt:lpstr>Parallel Execution Plan</vt:lpstr>
      <vt:lpstr>Parallel Execution Plan</vt:lpstr>
      <vt:lpstr>Demo 1</vt:lpstr>
      <vt:lpstr>Why SQL CLRs?</vt:lpstr>
      <vt:lpstr>Limitations to CLRs and Parallel Execution Plans</vt:lpstr>
      <vt:lpstr>Demo 2</vt:lpstr>
      <vt:lpstr>Scalar UDF Inlining</vt:lpstr>
      <vt:lpstr>Scalar UDF Inlining Requirements</vt:lpstr>
      <vt:lpstr>Demo 3</vt:lpstr>
      <vt:lpstr>Performance Comparison</vt:lpstr>
      <vt:lpstr>Demo 4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CLRs vs. Scalar UDF Inlining</dc:title>
  <dc:creator>Christian Wolf</dc:creator>
  <cp:lastModifiedBy>Christian Wolf</cp:lastModifiedBy>
  <cp:revision>6</cp:revision>
  <dcterms:created xsi:type="dcterms:W3CDTF">2021-03-08T09:24:51Z</dcterms:created>
  <dcterms:modified xsi:type="dcterms:W3CDTF">2021-03-11T16:25:01Z</dcterms:modified>
</cp:coreProperties>
</file>