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8" r:id="rId4"/>
    <p:sldId id="265" r:id="rId5"/>
    <p:sldId id="260" r:id="rId6"/>
    <p:sldId id="267" r:id="rId7"/>
    <p:sldId id="259" r:id="rId8"/>
    <p:sldId id="264" r:id="rId9"/>
    <p:sldId id="266" r:id="rId10"/>
    <p:sldId id="263" r:id="rId11"/>
    <p:sldId id="262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B80E407-C2F4-463A-9F2A-3A08139A3395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2800D69-7319-4B0E-B2A8-CF0A366709A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838994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E407-C2F4-463A-9F2A-3A08139A3395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00D69-7319-4B0E-B2A8-CF0A36670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2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E407-C2F4-463A-9F2A-3A08139A3395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00D69-7319-4B0E-B2A8-CF0A36670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3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E407-C2F4-463A-9F2A-3A08139A3395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00D69-7319-4B0E-B2A8-CF0A36670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1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80E407-C2F4-463A-9F2A-3A08139A3395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800D69-7319-4B0E-B2A8-CF0A366709A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81652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E407-C2F4-463A-9F2A-3A08139A3395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00D69-7319-4B0E-B2A8-CF0A36670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9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E407-C2F4-463A-9F2A-3A08139A3395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00D69-7319-4B0E-B2A8-CF0A36670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2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E407-C2F4-463A-9F2A-3A08139A3395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00D69-7319-4B0E-B2A8-CF0A36670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8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E407-C2F4-463A-9F2A-3A08139A3395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00D69-7319-4B0E-B2A8-CF0A36670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2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80E407-C2F4-463A-9F2A-3A08139A3395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800D69-7319-4B0E-B2A8-CF0A366709A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915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80E407-C2F4-463A-9F2A-3A08139A3395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800D69-7319-4B0E-B2A8-CF0A366709A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878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B80E407-C2F4-463A-9F2A-3A08139A3395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2800D69-7319-4B0E-B2A8-CF0A366709A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340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vents.microsoft.com/" TargetMode="External"/><Relationship Id="rId7" Type="http://schemas.openxmlformats.org/officeDocument/2006/relationships/hyperlink" Target="https://www.sqlbi.com/" TargetMode="External"/><Relationship Id="rId2" Type="http://schemas.openxmlformats.org/officeDocument/2006/relationships/hyperlink" Target="https://docs.microsoft.com/en-us/power-bi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adacad.com/blog" TargetMode="External"/><Relationship Id="rId5" Type="http://schemas.openxmlformats.org/officeDocument/2006/relationships/hyperlink" Target="https://docs.microsoft.com/en-us/learn/certifications/exams/da-100" TargetMode="External"/><Relationship Id="rId4" Type="http://schemas.openxmlformats.org/officeDocument/2006/relationships/hyperlink" Target="https://community.powerbi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linkedin.com/in/akshata-revankar-98b9013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Power Bi Desktop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Getting Started…</a:t>
            </a:r>
          </a:p>
        </p:txBody>
      </p:sp>
    </p:spTree>
    <p:extLst>
      <p:ext uri="{BB962C8B-B14F-4D97-AF65-F5344CB8AC3E}">
        <p14:creationId xmlns:p14="http://schemas.microsoft.com/office/powerpoint/2010/main" val="2041248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75008"/>
            <a:ext cx="9601200" cy="4592392"/>
          </a:xfrm>
        </p:spPr>
        <p:txBody>
          <a:bodyPr/>
          <a:lstStyle/>
          <a:p>
            <a:pPr marL="0" indent="0" algn="ctr">
              <a:buNone/>
            </a:pPr>
            <a:endParaRPr lang="en-US" sz="3200" b="1" u="sng" dirty="0"/>
          </a:p>
          <a:p>
            <a:pPr marL="0" indent="0" algn="ctr">
              <a:buNone/>
            </a:pPr>
            <a:r>
              <a:rPr lang="en-US" sz="4000" b="1" u="sng" dirty="0"/>
              <a:t>Demo</a:t>
            </a:r>
          </a:p>
          <a:p>
            <a:pPr algn="ctr"/>
            <a:r>
              <a:rPr lang="en-US" sz="2800" dirty="0"/>
              <a:t>Walk through landscape/features of </a:t>
            </a:r>
          </a:p>
          <a:p>
            <a:pPr marL="0" indent="0" algn="ctr">
              <a:buNone/>
            </a:pPr>
            <a:r>
              <a:rPr lang="en-US" sz="2800" dirty="0"/>
              <a:t>Power BI Desktop &amp; Power Query Editor</a:t>
            </a:r>
          </a:p>
          <a:p>
            <a:pPr marL="0" indent="0" algn="ctr">
              <a:buNone/>
            </a:pPr>
            <a:endParaRPr lang="en-US" sz="2800" dirty="0"/>
          </a:p>
          <a:p>
            <a:pPr algn="ctr"/>
            <a:r>
              <a:rPr lang="en-US" sz="2800" dirty="0"/>
              <a:t>Create 2 reports</a:t>
            </a:r>
          </a:p>
          <a:p>
            <a:endParaRPr lang="en-US" dirty="0"/>
          </a:p>
          <a:p>
            <a:pPr marL="0" indent="0" algn="ctr">
              <a:buNone/>
            </a:pPr>
            <a:endParaRPr lang="en-US" sz="4400" dirty="0"/>
          </a:p>
          <a:p>
            <a:pPr marL="0" indent="0">
              <a:buNone/>
            </a:pPr>
            <a:endParaRPr lang="en-US" sz="6000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8963"/>
          </a:xfrm>
        </p:spPr>
        <p:txBody>
          <a:bodyPr/>
          <a:lstStyle/>
          <a:p>
            <a:r>
              <a:rPr lang="en-US" b="1" dirty="0"/>
              <a:t>Power BI Desktop – how?</a:t>
            </a:r>
          </a:p>
        </p:txBody>
      </p:sp>
    </p:spTree>
    <p:extLst>
      <p:ext uri="{BB962C8B-B14F-4D97-AF65-F5344CB8AC3E}">
        <p14:creationId xmlns:p14="http://schemas.microsoft.com/office/powerpoint/2010/main" val="1291991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149439"/>
            <a:ext cx="9601200" cy="590107"/>
          </a:xfrm>
        </p:spPr>
        <p:txBody>
          <a:bodyPr>
            <a:normAutofit fontScale="90000"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39546"/>
            <a:ext cx="9601200" cy="4591493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Documentation : </a:t>
            </a:r>
            <a:r>
              <a:rPr lang="en-US" sz="3200" dirty="0">
                <a:hlinkClick r:id="rId2"/>
              </a:rPr>
              <a:t>https://docs.microsoft.com/en-us/power-bi/</a:t>
            </a:r>
            <a:endParaRPr lang="en-US" sz="3200" dirty="0"/>
          </a:p>
          <a:p>
            <a:r>
              <a:rPr lang="en-US" sz="3200" dirty="0"/>
              <a:t>Microsoft events : </a:t>
            </a:r>
            <a:r>
              <a:rPr lang="en-US" sz="3200" dirty="0">
                <a:hlinkClick r:id="rId3"/>
              </a:rPr>
              <a:t>https://events.microsoft.com/</a:t>
            </a:r>
            <a:endParaRPr lang="en-US" sz="3200" dirty="0"/>
          </a:p>
          <a:p>
            <a:r>
              <a:rPr lang="en-US" sz="3200" dirty="0"/>
              <a:t>Community : </a:t>
            </a:r>
            <a:r>
              <a:rPr lang="en-US" sz="3200" dirty="0">
                <a:hlinkClick r:id="rId4"/>
              </a:rPr>
              <a:t>https://community.powerbi.com/</a:t>
            </a:r>
            <a:endParaRPr lang="en-US" sz="3200" dirty="0"/>
          </a:p>
          <a:p>
            <a:r>
              <a:rPr lang="en-US" sz="3200" dirty="0"/>
              <a:t>Certification : </a:t>
            </a:r>
            <a:r>
              <a:rPr lang="en-US" sz="3200" dirty="0">
                <a:hlinkClick r:id="rId5"/>
              </a:rPr>
              <a:t>https://docs.microsoft.com/en-us/learn/certifications/exams/da-100</a:t>
            </a:r>
            <a:endParaRPr lang="en-US" sz="3200" dirty="0"/>
          </a:p>
          <a:p>
            <a:r>
              <a:rPr lang="en-US" sz="3200" dirty="0"/>
              <a:t>Other sites:</a:t>
            </a:r>
          </a:p>
          <a:p>
            <a:pPr lvl="1"/>
            <a:r>
              <a:rPr lang="en-US" sz="3200" dirty="0">
                <a:hlinkClick r:id="rId6"/>
              </a:rPr>
              <a:t>https://radacad.com/blog</a:t>
            </a:r>
            <a:endParaRPr lang="en-US" sz="3200" dirty="0"/>
          </a:p>
          <a:p>
            <a:pPr lvl="1"/>
            <a:r>
              <a:rPr lang="en-US" sz="3200" dirty="0">
                <a:hlinkClick r:id="rId7"/>
              </a:rPr>
              <a:t>https://www.sqlbi.com/</a:t>
            </a:r>
            <a:endParaRPr lang="en-US" sz="3200" dirty="0"/>
          </a:p>
          <a:p>
            <a:pPr marL="530352" lvl="1" indent="0">
              <a:buNone/>
            </a:pP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71600" y="336048"/>
            <a:ext cx="9601200" cy="738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Power BI Desktop – where?</a:t>
            </a:r>
          </a:p>
        </p:txBody>
      </p:sp>
    </p:spTree>
    <p:extLst>
      <p:ext uri="{BB962C8B-B14F-4D97-AF65-F5344CB8AC3E}">
        <p14:creationId xmlns:p14="http://schemas.microsoft.com/office/powerpoint/2010/main" val="366448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075012"/>
            <a:ext cx="9601200" cy="525602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3200" i="0" dirty="0"/>
              <a:t>Coming and listening!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i="0" dirty="0"/>
              <a:t>New Stars of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i="0" dirty="0"/>
              <a:t>Best way to reach me : LinkedIn</a:t>
            </a:r>
          </a:p>
          <a:p>
            <a:pPr marL="530352" lvl="1" indent="0">
              <a:buNone/>
            </a:pP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71600" y="336048"/>
            <a:ext cx="9601200" cy="738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108136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6433"/>
          </a:xfrm>
        </p:spPr>
        <p:txBody>
          <a:bodyPr/>
          <a:lstStyle/>
          <a:p>
            <a:r>
              <a:rPr lang="en-US" b="1" dirty="0"/>
              <a:t>Hello!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82233"/>
            <a:ext cx="9601200" cy="4485167"/>
          </a:xfrm>
        </p:spPr>
        <p:txBody>
          <a:bodyPr>
            <a:normAutofit/>
          </a:bodyPr>
          <a:lstStyle/>
          <a:p>
            <a:r>
              <a:rPr lang="en-US" sz="3200" dirty="0"/>
              <a:t>Akshata Revankar</a:t>
            </a:r>
          </a:p>
          <a:p>
            <a:r>
              <a:rPr lang="en-US" sz="3200" dirty="0"/>
              <a:t>Lead Data Architect@Humana Inc.</a:t>
            </a:r>
          </a:p>
          <a:p>
            <a:r>
              <a:rPr lang="en-US" sz="3200" dirty="0"/>
              <a:t>~8 years in reporting and analytics</a:t>
            </a:r>
          </a:p>
          <a:p>
            <a:r>
              <a:rPr lang="en-US" sz="3200"/>
              <a:t>LinkedIn </a:t>
            </a:r>
            <a:r>
              <a:rPr lang="en-US" sz="3200" dirty="0"/>
              <a:t>- </a:t>
            </a:r>
            <a:r>
              <a:rPr lang="en-US" dirty="0">
                <a:hlinkClick r:id="rId2"/>
              </a:rPr>
              <a:t>https://www.linkedin.com/in/akshata-revankar-98b9013/</a:t>
            </a:r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833" y="4918228"/>
            <a:ext cx="1426956" cy="14467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054" y="4918229"/>
            <a:ext cx="1484241" cy="14467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9540" y="4918228"/>
            <a:ext cx="1446720" cy="14467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B3C751-1D92-4FF1-A302-3A2B37A0C4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2541" y="4915882"/>
            <a:ext cx="1484241" cy="148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98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9595"/>
          </a:xfrm>
        </p:spPr>
        <p:txBody>
          <a:bodyPr/>
          <a:lstStyle/>
          <a:p>
            <a:r>
              <a:rPr lang="en-US" b="1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35395"/>
            <a:ext cx="9601200" cy="4432005"/>
          </a:xfrm>
        </p:spPr>
        <p:txBody>
          <a:bodyPr/>
          <a:lstStyle/>
          <a:p>
            <a:r>
              <a:rPr lang="en-US" sz="3200" dirty="0"/>
              <a:t>“New Stars of Data” team</a:t>
            </a:r>
          </a:p>
          <a:p>
            <a:r>
              <a:rPr lang="en-US" sz="3200" dirty="0"/>
              <a:t>Mentors – Joshua Higginbotham &amp; Andy Yun</a:t>
            </a:r>
          </a:p>
        </p:txBody>
      </p:sp>
    </p:spTree>
    <p:extLst>
      <p:ext uri="{BB962C8B-B14F-4D97-AF65-F5344CB8AC3E}">
        <p14:creationId xmlns:p14="http://schemas.microsoft.com/office/powerpoint/2010/main" val="3936117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9595"/>
          </a:xfrm>
        </p:spPr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35395"/>
            <a:ext cx="9601200" cy="4432005"/>
          </a:xfrm>
        </p:spPr>
        <p:txBody>
          <a:bodyPr/>
          <a:lstStyle/>
          <a:p>
            <a:r>
              <a:rPr lang="en-US" sz="3200" dirty="0"/>
              <a:t>Intro Power BI Desktop</a:t>
            </a:r>
          </a:p>
          <a:p>
            <a:r>
              <a:rPr lang="en-US" sz="3200" dirty="0"/>
              <a:t>Working session – Building Power BI reports</a:t>
            </a:r>
          </a:p>
          <a:p>
            <a:r>
              <a:rPr lang="en-US" sz="32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097759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8963"/>
          </a:xfrm>
        </p:spPr>
        <p:txBody>
          <a:bodyPr/>
          <a:lstStyle/>
          <a:p>
            <a:r>
              <a:rPr lang="en-US" b="1" dirty="0"/>
              <a:t>Power BI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24763"/>
            <a:ext cx="9601200" cy="444263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Power BI Desktop</a:t>
            </a:r>
          </a:p>
          <a:p>
            <a:r>
              <a:rPr lang="en-US" sz="3200" dirty="0"/>
              <a:t>Power BI Service</a:t>
            </a:r>
          </a:p>
          <a:p>
            <a:r>
              <a:rPr lang="en-US" sz="3200" dirty="0"/>
              <a:t>Power BI App</a:t>
            </a:r>
          </a:p>
          <a:p>
            <a:r>
              <a:rPr lang="en-US" sz="3200" dirty="0"/>
              <a:t>Power BI Mobile App</a:t>
            </a:r>
          </a:p>
          <a:p>
            <a:r>
              <a:rPr lang="en-US" sz="3200" dirty="0"/>
              <a:t>Power BI Report Builder</a:t>
            </a:r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82857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8963"/>
          </a:xfrm>
        </p:spPr>
        <p:txBody>
          <a:bodyPr/>
          <a:lstStyle/>
          <a:p>
            <a:r>
              <a:rPr lang="en-US" b="1" dirty="0"/>
              <a:t>Power BI Desktop – who?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24763"/>
            <a:ext cx="9601200" cy="4442637"/>
          </a:xfrm>
        </p:spPr>
        <p:txBody>
          <a:bodyPr>
            <a:normAutofit/>
          </a:bodyPr>
          <a:lstStyle/>
          <a:p>
            <a:r>
              <a:rPr lang="en-US" sz="3600" dirty="0"/>
              <a:t>Data Analysts/BI Professionals </a:t>
            </a:r>
          </a:p>
          <a:p>
            <a:r>
              <a:rPr lang="en-US" sz="3600" dirty="0"/>
              <a:t>Report developers</a:t>
            </a:r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55673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8963"/>
          </a:xfrm>
        </p:spPr>
        <p:txBody>
          <a:bodyPr/>
          <a:lstStyle/>
          <a:p>
            <a:r>
              <a:rPr lang="en-US" b="1" dirty="0"/>
              <a:t>Power BI Desktop –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24763"/>
            <a:ext cx="9601200" cy="4442637"/>
          </a:xfrm>
        </p:spPr>
        <p:txBody>
          <a:bodyPr>
            <a:normAutofit/>
          </a:bodyPr>
          <a:lstStyle/>
          <a:p>
            <a:r>
              <a:rPr lang="en-US" sz="3600" dirty="0"/>
              <a:t>Connect~Transform~Visualize</a:t>
            </a:r>
          </a:p>
          <a:p>
            <a:r>
              <a:rPr lang="en-US" sz="3600" dirty="0"/>
              <a:t>Data -&gt; Insight -&gt; Action </a:t>
            </a:r>
          </a:p>
          <a:p>
            <a:r>
              <a:rPr lang="en-US" sz="3600" dirty="0"/>
              <a:t>Free to download and use </a:t>
            </a:r>
          </a:p>
          <a:p>
            <a:r>
              <a:rPr lang="en-US" sz="3600" dirty="0"/>
              <a:t>Vs. Power BI Service</a:t>
            </a:r>
          </a:p>
          <a:p>
            <a:r>
              <a:rPr lang="en-US" sz="3600" dirty="0"/>
              <a:t>Sharing .</a:t>
            </a:r>
            <a:r>
              <a:rPr lang="en-US" sz="3600" dirty="0" err="1"/>
              <a:t>pbix</a:t>
            </a:r>
            <a:r>
              <a:rPr lang="en-US" sz="3600" dirty="0"/>
              <a:t> file</a:t>
            </a:r>
          </a:p>
          <a:p>
            <a:pPr marL="0" indent="0">
              <a:buNone/>
            </a:pPr>
            <a:endParaRPr lang="en-US" sz="3600" dirty="0"/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BED287-6B06-456A-8B26-30E8D4634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674" y="1424763"/>
            <a:ext cx="4429725" cy="48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109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8963"/>
          </a:xfrm>
        </p:spPr>
        <p:txBody>
          <a:bodyPr/>
          <a:lstStyle/>
          <a:p>
            <a:r>
              <a:rPr lang="en-US" b="1" dirty="0"/>
              <a:t>Power BI Desktop -  what?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24763"/>
            <a:ext cx="4221126" cy="4442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/>
              <a:t>Basic features</a:t>
            </a:r>
          </a:p>
          <a:p>
            <a:r>
              <a:rPr lang="en-US" sz="3200" dirty="0"/>
              <a:t>Get data</a:t>
            </a:r>
          </a:p>
          <a:p>
            <a:r>
              <a:rPr lang="en-US" sz="3200" dirty="0"/>
              <a:t>Data Profiling</a:t>
            </a:r>
          </a:p>
          <a:p>
            <a:r>
              <a:rPr lang="en-US" sz="3200" dirty="0"/>
              <a:t>Transform data</a:t>
            </a:r>
          </a:p>
          <a:p>
            <a:r>
              <a:rPr lang="en-US" sz="3200" dirty="0"/>
              <a:t>Data Modeling </a:t>
            </a:r>
          </a:p>
          <a:p>
            <a:r>
              <a:rPr lang="en-US" sz="3200" dirty="0"/>
              <a:t>Visualize data</a:t>
            </a:r>
          </a:p>
          <a:p>
            <a:r>
              <a:rPr lang="en-US" sz="3200" dirty="0"/>
              <a:t>Report Filters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50240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8963"/>
          </a:xfrm>
        </p:spPr>
        <p:txBody>
          <a:bodyPr/>
          <a:lstStyle/>
          <a:p>
            <a:r>
              <a:rPr lang="en-US" b="1" dirty="0"/>
              <a:t>Power BI Desktop -  what?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71600" y="1445729"/>
            <a:ext cx="4221126" cy="44426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u="sng" dirty="0"/>
              <a:t>Advanced features:</a:t>
            </a:r>
          </a:p>
          <a:p>
            <a:r>
              <a:rPr lang="en-US" sz="3200" dirty="0"/>
              <a:t>Hierarchy</a:t>
            </a:r>
          </a:p>
          <a:p>
            <a:r>
              <a:rPr lang="en-US" sz="3200" dirty="0"/>
              <a:t>Measures (DAX – Data Analysis Expressions)</a:t>
            </a:r>
          </a:p>
          <a:p>
            <a:r>
              <a:rPr lang="en-US" sz="3200" dirty="0"/>
              <a:t>Parameters</a:t>
            </a:r>
          </a:p>
          <a:p>
            <a:r>
              <a:rPr lang="en-US" sz="3200" dirty="0"/>
              <a:t>Power M query</a:t>
            </a:r>
          </a:p>
          <a:p>
            <a:r>
              <a:rPr lang="en-US" sz="3200" dirty="0"/>
              <a:t>Row level security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76304" y="1424763"/>
            <a:ext cx="4221126" cy="4442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/>
          </a:p>
          <a:p>
            <a:r>
              <a:rPr lang="en-US" sz="3200" dirty="0"/>
              <a:t>Tabbed reports</a:t>
            </a:r>
          </a:p>
          <a:p>
            <a:r>
              <a:rPr lang="en-US" sz="3200" dirty="0"/>
              <a:t>RBAC</a:t>
            </a:r>
          </a:p>
          <a:p>
            <a:r>
              <a:rPr lang="en-US" sz="3200" dirty="0"/>
              <a:t>….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2199153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6622</TotalTime>
  <Words>300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Franklin Gothic Book</vt:lpstr>
      <vt:lpstr>Wingdings</vt:lpstr>
      <vt:lpstr>Crop</vt:lpstr>
      <vt:lpstr>Power Bi Desktop</vt:lpstr>
      <vt:lpstr>Hello!</vt:lpstr>
      <vt:lpstr>Thank you!</vt:lpstr>
      <vt:lpstr>Agenda</vt:lpstr>
      <vt:lpstr>Power BI Components</vt:lpstr>
      <vt:lpstr>Power BI Desktop – who?</vt:lpstr>
      <vt:lpstr>Power BI Desktop – why?</vt:lpstr>
      <vt:lpstr>Power BI Desktop -  what?</vt:lpstr>
      <vt:lpstr>Power BI Desktop -  what?</vt:lpstr>
      <vt:lpstr>Power BI Desktop – how?</vt:lpstr>
      <vt:lpstr>Resources</vt:lpstr>
      <vt:lpstr>PowerPoint Presentation</vt:lpstr>
    </vt:vector>
  </TitlesOfParts>
  <Company>Humana,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Desktop</dc:title>
  <dc:creator>Akshata Revankar</dc:creator>
  <cp:lastModifiedBy>Akshata Revankar</cp:lastModifiedBy>
  <cp:revision>52</cp:revision>
  <dcterms:created xsi:type="dcterms:W3CDTF">2020-09-02T13:32:33Z</dcterms:created>
  <dcterms:modified xsi:type="dcterms:W3CDTF">2021-03-09T21:03:50Z</dcterms:modified>
</cp:coreProperties>
</file>