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9" r:id="rId2"/>
    <p:sldId id="394" r:id="rId3"/>
    <p:sldId id="395" r:id="rId4"/>
    <p:sldId id="330" r:id="rId5"/>
    <p:sldId id="351" r:id="rId6"/>
    <p:sldId id="302" r:id="rId7"/>
    <p:sldId id="304" r:id="rId8"/>
    <p:sldId id="308" r:id="rId9"/>
    <p:sldId id="305" r:id="rId10"/>
    <p:sldId id="329" r:id="rId11"/>
    <p:sldId id="307" r:id="rId12"/>
    <p:sldId id="313" r:id="rId13"/>
    <p:sldId id="355" r:id="rId14"/>
    <p:sldId id="306" r:id="rId15"/>
    <p:sldId id="353" r:id="rId16"/>
    <p:sldId id="352" r:id="rId17"/>
    <p:sldId id="314" r:id="rId18"/>
    <p:sldId id="328" r:id="rId19"/>
    <p:sldId id="356" r:id="rId20"/>
    <p:sldId id="309" r:id="rId21"/>
    <p:sldId id="357" r:id="rId22"/>
    <p:sldId id="312" r:id="rId23"/>
    <p:sldId id="358" r:id="rId24"/>
    <p:sldId id="354" r:id="rId25"/>
    <p:sldId id="310" r:id="rId26"/>
    <p:sldId id="361" r:id="rId27"/>
    <p:sldId id="360" r:id="rId28"/>
    <p:sldId id="315" r:id="rId29"/>
    <p:sldId id="376" r:id="rId30"/>
    <p:sldId id="364" r:id="rId31"/>
    <p:sldId id="366" r:id="rId32"/>
    <p:sldId id="367" r:id="rId33"/>
    <p:sldId id="369" r:id="rId34"/>
    <p:sldId id="370" r:id="rId35"/>
    <p:sldId id="373" r:id="rId36"/>
    <p:sldId id="374" r:id="rId37"/>
    <p:sldId id="375" r:id="rId38"/>
    <p:sldId id="316" r:id="rId39"/>
    <p:sldId id="317" r:id="rId40"/>
    <p:sldId id="334" r:id="rId41"/>
    <p:sldId id="320" r:id="rId42"/>
    <p:sldId id="335" r:id="rId43"/>
    <p:sldId id="336" r:id="rId44"/>
    <p:sldId id="337" r:id="rId45"/>
    <p:sldId id="338" r:id="rId46"/>
    <p:sldId id="327" r:id="rId47"/>
    <p:sldId id="339" r:id="rId48"/>
    <p:sldId id="340" r:id="rId49"/>
    <p:sldId id="379" r:id="rId50"/>
    <p:sldId id="382" r:id="rId51"/>
    <p:sldId id="383" r:id="rId52"/>
    <p:sldId id="384" r:id="rId53"/>
    <p:sldId id="345" r:id="rId54"/>
    <p:sldId id="385" r:id="rId55"/>
    <p:sldId id="343" r:id="rId56"/>
    <p:sldId id="387" r:id="rId57"/>
    <p:sldId id="388" r:id="rId58"/>
    <p:sldId id="390" r:id="rId59"/>
    <p:sldId id="359" r:id="rId60"/>
    <p:sldId id="284" r:id="rId61"/>
    <p:sldId id="392" r:id="rId62"/>
    <p:sldId id="393"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0099"/>
    <a:srgbClr val="0000CC"/>
    <a:srgbClr val="FF3300"/>
    <a:srgbClr val="FF0000"/>
    <a:srgbClr val="FF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90943-720F-4517-8CC8-2D2BFD8176DF}" v="19" dt="2021-03-12T09:24:04.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951" autoAdjust="0"/>
  </p:normalViewPr>
  <p:slideViewPr>
    <p:cSldViewPr snapToGrid="0">
      <p:cViewPr varScale="1">
        <p:scale>
          <a:sx n="67" d="100"/>
          <a:sy n="67" d="100"/>
        </p:scale>
        <p:origin x="96" y="2316"/>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Johnson" userId="bc337585b26e8d6c" providerId="LiveId" clId="{78290943-720F-4517-8CC8-2D2BFD8176DF}"/>
    <pc:docChg chg="undo custSel delSld modSld">
      <pc:chgData name="Chris Johnson" userId="bc337585b26e8d6c" providerId="LiveId" clId="{78290943-720F-4517-8CC8-2D2BFD8176DF}" dt="2021-03-12T09:32:37.946" v="2135" actId="20577"/>
      <pc:docMkLst>
        <pc:docMk/>
      </pc:docMkLst>
      <pc:sldChg chg="modNotesTx">
        <pc:chgData name="Chris Johnson" userId="bc337585b26e8d6c" providerId="LiveId" clId="{78290943-720F-4517-8CC8-2D2BFD8176DF}" dt="2021-03-12T08:58:37.374" v="26" actId="20577"/>
        <pc:sldMkLst>
          <pc:docMk/>
          <pc:sldMk cId="1064814031" sldId="259"/>
        </pc:sldMkLst>
      </pc:sldChg>
      <pc:sldChg chg="del">
        <pc:chgData name="Chris Johnson" userId="bc337585b26e8d6c" providerId="LiveId" clId="{78290943-720F-4517-8CC8-2D2BFD8176DF}" dt="2021-03-12T08:57:32.192" v="1" actId="47"/>
        <pc:sldMkLst>
          <pc:docMk/>
          <pc:sldMk cId="1158739418" sldId="279"/>
        </pc:sldMkLst>
      </pc:sldChg>
      <pc:sldChg chg="del">
        <pc:chgData name="Chris Johnson" userId="bc337585b26e8d6c" providerId="LiveId" clId="{78290943-720F-4517-8CC8-2D2BFD8176DF}" dt="2021-03-12T08:57:20.984" v="0" actId="47"/>
        <pc:sldMkLst>
          <pc:docMk/>
          <pc:sldMk cId="2620277031" sldId="301"/>
        </pc:sldMkLst>
      </pc:sldChg>
      <pc:sldChg chg="modNotesTx">
        <pc:chgData name="Chris Johnson" userId="bc337585b26e8d6c" providerId="LiveId" clId="{78290943-720F-4517-8CC8-2D2BFD8176DF}" dt="2021-03-12T08:59:28.129" v="47" actId="20577"/>
        <pc:sldMkLst>
          <pc:docMk/>
          <pc:sldMk cId="4035270272" sldId="302"/>
        </pc:sldMkLst>
      </pc:sldChg>
      <pc:sldChg chg="modNotesTx">
        <pc:chgData name="Chris Johnson" userId="bc337585b26e8d6c" providerId="LiveId" clId="{78290943-720F-4517-8CC8-2D2BFD8176DF}" dt="2021-03-12T08:59:31.696" v="48" actId="20577"/>
        <pc:sldMkLst>
          <pc:docMk/>
          <pc:sldMk cId="1024911376" sldId="304"/>
        </pc:sldMkLst>
      </pc:sldChg>
      <pc:sldChg chg="modNotesTx">
        <pc:chgData name="Chris Johnson" userId="bc337585b26e8d6c" providerId="LiveId" clId="{78290943-720F-4517-8CC8-2D2BFD8176DF}" dt="2021-03-12T08:59:37.735" v="50" actId="20577"/>
        <pc:sldMkLst>
          <pc:docMk/>
          <pc:sldMk cId="4049527314" sldId="305"/>
        </pc:sldMkLst>
      </pc:sldChg>
      <pc:sldChg chg="modNotesTx">
        <pc:chgData name="Chris Johnson" userId="bc337585b26e8d6c" providerId="LiveId" clId="{78290943-720F-4517-8CC8-2D2BFD8176DF}" dt="2021-03-12T09:00:21.572" v="67" actId="20577"/>
        <pc:sldMkLst>
          <pc:docMk/>
          <pc:sldMk cId="1652040358" sldId="306"/>
        </pc:sldMkLst>
      </pc:sldChg>
      <pc:sldChg chg="modNotesTx">
        <pc:chgData name="Chris Johnson" userId="bc337585b26e8d6c" providerId="LiveId" clId="{78290943-720F-4517-8CC8-2D2BFD8176DF}" dt="2021-03-12T08:59:46.226" v="52" actId="20577"/>
        <pc:sldMkLst>
          <pc:docMk/>
          <pc:sldMk cId="2138702332" sldId="307"/>
        </pc:sldMkLst>
      </pc:sldChg>
      <pc:sldChg chg="modNotesTx">
        <pc:chgData name="Chris Johnson" userId="bc337585b26e8d6c" providerId="LiveId" clId="{78290943-720F-4517-8CC8-2D2BFD8176DF}" dt="2021-03-12T08:59:34.760" v="49" actId="20577"/>
        <pc:sldMkLst>
          <pc:docMk/>
          <pc:sldMk cId="1207912112" sldId="308"/>
        </pc:sldMkLst>
      </pc:sldChg>
      <pc:sldChg chg="modNotesTx">
        <pc:chgData name="Chris Johnson" userId="bc337585b26e8d6c" providerId="LiveId" clId="{78290943-720F-4517-8CC8-2D2BFD8176DF}" dt="2021-03-12T09:01:24.396" v="87" actId="20577"/>
        <pc:sldMkLst>
          <pc:docMk/>
          <pc:sldMk cId="4232731847" sldId="309"/>
        </pc:sldMkLst>
      </pc:sldChg>
      <pc:sldChg chg="modNotesTx">
        <pc:chgData name="Chris Johnson" userId="bc337585b26e8d6c" providerId="LiveId" clId="{78290943-720F-4517-8CC8-2D2BFD8176DF}" dt="2021-03-12T09:01:56.304" v="102" actId="20577"/>
        <pc:sldMkLst>
          <pc:docMk/>
          <pc:sldMk cId="4057940545" sldId="310"/>
        </pc:sldMkLst>
      </pc:sldChg>
      <pc:sldChg chg="del">
        <pc:chgData name="Chris Johnson" userId="bc337585b26e8d6c" providerId="LiveId" clId="{78290943-720F-4517-8CC8-2D2BFD8176DF}" dt="2021-03-12T08:57:34.911" v="2" actId="47"/>
        <pc:sldMkLst>
          <pc:docMk/>
          <pc:sldMk cId="3448283864" sldId="311"/>
        </pc:sldMkLst>
      </pc:sldChg>
      <pc:sldChg chg="modNotesTx">
        <pc:chgData name="Chris Johnson" userId="bc337585b26e8d6c" providerId="LiveId" clId="{78290943-720F-4517-8CC8-2D2BFD8176DF}" dt="2021-03-12T09:01:18.188" v="85" actId="20577"/>
        <pc:sldMkLst>
          <pc:docMk/>
          <pc:sldMk cId="2292968095" sldId="312"/>
        </pc:sldMkLst>
      </pc:sldChg>
      <pc:sldChg chg="modNotesTx">
        <pc:chgData name="Chris Johnson" userId="bc337585b26e8d6c" providerId="LiveId" clId="{78290943-720F-4517-8CC8-2D2BFD8176DF}" dt="2021-03-12T08:59:19.568" v="45" actId="20577"/>
        <pc:sldMkLst>
          <pc:docMk/>
          <pc:sldMk cId="3218085931" sldId="313"/>
        </pc:sldMkLst>
      </pc:sldChg>
      <pc:sldChg chg="modNotesTx">
        <pc:chgData name="Chris Johnson" userId="bc337585b26e8d6c" providerId="LiveId" clId="{78290943-720F-4517-8CC8-2D2BFD8176DF}" dt="2021-03-12T09:00:31.523" v="70" actId="20577"/>
        <pc:sldMkLst>
          <pc:docMk/>
          <pc:sldMk cId="4024950490" sldId="314"/>
        </pc:sldMkLst>
      </pc:sldChg>
      <pc:sldChg chg="modSp mod modNotesTx">
        <pc:chgData name="Chris Johnson" userId="bc337585b26e8d6c" providerId="LiveId" clId="{78290943-720F-4517-8CC8-2D2BFD8176DF}" dt="2021-03-12T09:03:08.969" v="125" actId="166"/>
        <pc:sldMkLst>
          <pc:docMk/>
          <pc:sldMk cId="1117178694" sldId="315"/>
        </pc:sldMkLst>
        <pc:spChg chg="ord">
          <ac:chgData name="Chris Johnson" userId="bc337585b26e8d6c" providerId="LiveId" clId="{78290943-720F-4517-8CC8-2D2BFD8176DF}" dt="2021-03-12T09:03:08.969" v="125" actId="166"/>
          <ac:spMkLst>
            <pc:docMk/>
            <pc:sldMk cId="1117178694" sldId="315"/>
            <ac:spMk id="17" creationId="{5A4CB83D-EBFF-447E-B084-987B37D39AD3}"/>
          </ac:spMkLst>
        </pc:spChg>
        <pc:spChg chg="mod">
          <ac:chgData name="Chris Johnson" userId="bc337585b26e8d6c" providerId="LiveId" clId="{78290943-720F-4517-8CC8-2D2BFD8176DF}" dt="2021-03-12T09:03:05.186" v="124" actId="20577"/>
          <ac:spMkLst>
            <pc:docMk/>
            <pc:sldMk cId="1117178694" sldId="315"/>
            <ac:spMk id="20" creationId="{4A18CD23-0992-4FDD-AEB5-41822CDABA5C}"/>
          </ac:spMkLst>
        </pc:spChg>
      </pc:sldChg>
      <pc:sldChg chg="modNotesTx">
        <pc:chgData name="Chris Johnson" userId="bc337585b26e8d6c" providerId="LiveId" clId="{78290943-720F-4517-8CC8-2D2BFD8176DF}" dt="2021-03-12T09:03:44.172" v="135" actId="20577"/>
        <pc:sldMkLst>
          <pc:docMk/>
          <pc:sldMk cId="870928382" sldId="316"/>
        </pc:sldMkLst>
      </pc:sldChg>
      <pc:sldChg chg="modNotesTx">
        <pc:chgData name="Chris Johnson" userId="bc337585b26e8d6c" providerId="LiveId" clId="{78290943-720F-4517-8CC8-2D2BFD8176DF}" dt="2021-03-12T09:03:48.556" v="136" actId="20577"/>
        <pc:sldMkLst>
          <pc:docMk/>
          <pc:sldMk cId="2407604446" sldId="317"/>
        </pc:sldMkLst>
      </pc:sldChg>
      <pc:sldChg chg="del">
        <pc:chgData name="Chris Johnson" userId="bc337585b26e8d6c" providerId="LiveId" clId="{78290943-720F-4517-8CC8-2D2BFD8176DF}" dt="2021-03-12T08:58:07.651" v="10" actId="47"/>
        <pc:sldMkLst>
          <pc:docMk/>
          <pc:sldMk cId="1541823708" sldId="318"/>
        </pc:sldMkLst>
      </pc:sldChg>
      <pc:sldChg chg="del">
        <pc:chgData name="Chris Johnson" userId="bc337585b26e8d6c" providerId="LiveId" clId="{78290943-720F-4517-8CC8-2D2BFD8176DF}" dt="2021-03-12T08:58:10.082" v="11" actId="47"/>
        <pc:sldMkLst>
          <pc:docMk/>
          <pc:sldMk cId="2019003829" sldId="319"/>
        </pc:sldMkLst>
      </pc:sldChg>
      <pc:sldChg chg="modNotesTx">
        <pc:chgData name="Chris Johnson" userId="bc337585b26e8d6c" providerId="LiveId" clId="{78290943-720F-4517-8CC8-2D2BFD8176DF}" dt="2021-03-12T09:06:36.279" v="883" actId="20577"/>
        <pc:sldMkLst>
          <pc:docMk/>
          <pc:sldMk cId="1124499109" sldId="320"/>
        </pc:sldMkLst>
      </pc:sldChg>
      <pc:sldChg chg="del">
        <pc:chgData name="Chris Johnson" userId="bc337585b26e8d6c" providerId="LiveId" clId="{78290943-720F-4517-8CC8-2D2BFD8176DF}" dt="2021-03-12T08:57:57.896" v="7" actId="47"/>
        <pc:sldMkLst>
          <pc:docMk/>
          <pc:sldMk cId="2793295808" sldId="322"/>
        </pc:sldMkLst>
      </pc:sldChg>
      <pc:sldChg chg="del">
        <pc:chgData name="Chris Johnson" userId="bc337585b26e8d6c" providerId="LiveId" clId="{78290943-720F-4517-8CC8-2D2BFD8176DF}" dt="2021-03-12T08:58:00.671" v="9" actId="47"/>
        <pc:sldMkLst>
          <pc:docMk/>
          <pc:sldMk cId="3142936511" sldId="325"/>
        </pc:sldMkLst>
      </pc:sldChg>
      <pc:sldChg chg="del">
        <pc:chgData name="Chris Johnson" userId="bc337585b26e8d6c" providerId="LiveId" clId="{78290943-720F-4517-8CC8-2D2BFD8176DF}" dt="2021-03-12T08:57:59.681" v="8" actId="47"/>
        <pc:sldMkLst>
          <pc:docMk/>
          <pc:sldMk cId="433111499" sldId="326"/>
        </pc:sldMkLst>
      </pc:sldChg>
      <pc:sldChg chg="modNotesTx">
        <pc:chgData name="Chris Johnson" userId="bc337585b26e8d6c" providerId="LiveId" clId="{78290943-720F-4517-8CC8-2D2BFD8176DF}" dt="2021-03-12T09:18:13.666" v="1624" actId="20577"/>
        <pc:sldMkLst>
          <pc:docMk/>
          <pc:sldMk cId="2151484172" sldId="327"/>
        </pc:sldMkLst>
      </pc:sldChg>
      <pc:sldChg chg="modNotesTx">
        <pc:chgData name="Chris Johnson" userId="bc337585b26e8d6c" providerId="LiveId" clId="{78290943-720F-4517-8CC8-2D2BFD8176DF}" dt="2021-03-12T08:59:40.640" v="51" actId="20577"/>
        <pc:sldMkLst>
          <pc:docMk/>
          <pc:sldMk cId="1740629511" sldId="329"/>
        </pc:sldMkLst>
      </pc:sldChg>
      <pc:sldChg chg="modNotesTx">
        <pc:chgData name="Chris Johnson" userId="bc337585b26e8d6c" providerId="LiveId" clId="{78290943-720F-4517-8CC8-2D2BFD8176DF}" dt="2021-03-12T08:59:11.848" v="41" actId="20577"/>
        <pc:sldMkLst>
          <pc:docMk/>
          <pc:sldMk cId="651587522" sldId="330"/>
        </pc:sldMkLst>
      </pc:sldChg>
      <pc:sldChg chg="del">
        <pc:chgData name="Chris Johnson" userId="bc337585b26e8d6c" providerId="LiveId" clId="{78290943-720F-4517-8CC8-2D2BFD8176DF}" dt="2021-03-12T08:57:49.304" v="5" actId="47"/>
        <pc:sldMkLst>
          <pc:docMk/>
          <pc:sldMk cId="1400664654" sldId="333"/>
        </pc:sldMkLst>
      </pc:sldChg>
      <pc:sldChg chg="modNotesTx">
        <pc:chgData name="Chris Johnson" userId="bc337585b26e8d6c" providerId="LiveId" clId="{78290943-720F-4517-8CC8-2D2BFD8176DF}" dt="2021-03-12T09:04:00.251" v="137" actId="20577"/>
        <pc:sldMkLst>
          <pc:docMk/>
          <pc:sldMk cId="3920020011" sldId="334"/>
        </pc:sldMkLst>
      </pc:sldChg>
      <pc:sldChg chg="modNotesTx">
        <pc:chgData name="Chris Johnson" userId="bc337585b26e8d6c" providerId="LiveId" clId="{78290943-720F-4517-8CC8-2D2BFD8176DF}" dt="2021-03-12T09:08:26.275" v="1409" actId="20577"/>
        <pc:sldMkLst>
          <pc:docMk/>
          <pc:sldMk cId="2469915731" sldId="335"/>
        </pc:sldMkLst>
      </pc:sldChg>
      <pc:sldChg chg="modSp mod modNotesTx">
        <pc:chgData name="Chris Johnson" userId="bc337585b26e8d6c" providerId="LiveId" clId="{78290943-720F-4517-8CC8-2D2BFD8176DF}" dt="2021-03-12T09:22:15.102" v="1984" actId="20577"/>
        <pc:sldMkLst>
          <pc:docMk/>
          <pc:sldMk cId="3038887309" sldId="336"/>
        </pc:sldMkLst>
        <pc:spChg chg="mod">
          <ac:chgData name="Chris Johnson" userId="bc337585b26e8d6c" providerId="LiveId" clId="{78290943-720F-4517-8CC8-2D2BFD8176DF}" dt="2021-03-12T09:22:15.102" v="1984" actId="20577"/>
          <ac:spMkLst>
            <pc:docMk/>
            <pc:sldMk cId="3038887309" sldId="336"/>
            <ac:spMk id="20" creationId="{34A9CFC4-7873-40FF-A120-B98A00FA25B0}"/>
          </ac:spMkLst>
        </pc:spChg>
      </pc:sldChg>
      <pc:sldChg chg="modSp mod modNotesTx">
        <pc:chgData name="Chris Johnson" userId="bc337585b26e8d6c" providerId="LiveId" clId="{78290943-720F-4517-8CC8-2D2BFD8176DF}" dt="2021-03-12T09:22:09.583" v="1983" actId="20577"/>
        <pc:sldMkLst>
          <pc:docMk/>
          <pc:sldMk cId="4018816415" sldId="337"/>
        </pc:sldMkLst>
        <pc:spChg chg="mod">
          <ac:chgData name="Chris Johnson" userId="bc337585b26e8d6c" providerId="LiveId" clId="{78290943-720F-4517-8CC8-2D2BFD8176DF}" dt="2021-03-12T09:22:09.583" v="1983" actId="20577"/>
          <ac:spMkLst>
            <pc:docMk/>
            <pc:sldMk cId="4018816415" sldId="337"/>
            <ac:spMk id="20" creationId="{34A9CFC4-7873-40FF-A120-B98A00FA25B0}"/>
          </ac:spMkLst>
        </pc:spChg>
      </pc:sldChg>
      <pc:sldChg chg="modSp mod">
        <pc:chgData name="Chris Johnson" userId="bc337585b26e8d6c" providerId="LiveId" clId="{78290943-720F-4517-8CC8-2D2BFD8176DF}" dt="2021-03-12T09:22:05.891" v="1982" actId="20577"/>
        <pc:sldMkLst>
          <pc:docMk/>
          <pc:sldMk cId="1852082998" sldId="338"/>
        </pc:sldMkLst>
        <pc:spChg chg="mod">
          <ac:chgData name="Chris Johnson" userId="bc337585b26e8d6c" providerId="LiveId" clId="{78290943-720F-4517-8CC8-2D2BFD8176DF}" dt="2021-03-12T09:22:05.891" v="1982" actId="20577"/>
          <ac:spMkLst>
            <pc:docMk/>
            <pc:sldMk cId="1852082998" sldId="338"/>
            <ac:spMk id="20" creationId="{34A9CFC4-7873-40FF-A120-B98A00FA25B0}"/>
          </ac:spMkLst>
        </pc:spChg>
      </pc:sldChg>
      <pc:sldChg chg="modNotesTx">
        <pc:chgData name="Chris Johnson" userId="bc337585b26e8d6c" providerId="LiveId" clId="{78290943-720F-4517-8CC8-2D2BFD8176DF}" dt="2021-03-12T09:19:10.234" v="1860" actId="20577"/>
        <pc:sldMkLst>
          <pc:docMk/>
          <pc:sldMk cId="3414557247" sldId="339"/>
        </pc:sldMkLst>
      </pc:sldChg>
      <pc:sldChg chg="modSp mod">
        <pc:chgData name="Chris Johnson" userId="bc337585b26e8d6c" providerId="LiveId" clId="{78290943-720F-4517-8CC8-2D2BFD8176DF}" dt="2021-03-12T09:21:14.968" v="1931" actId="166"/>
        <pc:sldMkLst>
          <pc:docMk/>
          <pc:sldMk cId="1145271379" sldId="340"/>
        </pc:sldMkLst>
        <pc:spChg chg="ord">
          <ac:chgData name="Chris Johnson" userId="bc337585b26e8d6c" providerId="LiveId" clId="{78290943-720F-4517-8CC8-2D2BFD8176DF}" dt="2021-03-12T09:21:14.968" v="1931" actId="166"/>
          <ac:spMkLst>
            <pc:docMk/>
            <pc:sldMk cId="1145271379" sldId="340"/>
            <ac:spMk id="4" creationId="{F58C41B7-13C7-4995-98B9-A932F718D42B}"/>
          </ac:spMkLst>
        </pc:spChg>
        <pc:spChg chg="mod ord">
          <ac:chgData name="Chris Johnson" userId="bc337585b26e8d6c" providerId="LiveId" clId="{78290943-720F-4517-8CC8-2D2BFD8176DF}" dt="2021-03-12T09:21:11.547" v="1930" actId="167"/>
          <ac:spMkLst>
            <pc:docMk/>
            <pc:sldMk cId="1145271379" sldId="340"/>
            <ac:spMk id="17" creationId="{B892C467-736A-4A73-971B-3AC26EB954C5}"/>
          </ac:spMkLst>
        </pc:spChg>
      </pc:sldChg>
      <pc:sldChg chg="modSp mod">
        <pc:chgData name="Chris Johnson" userId="bc337585b26e8d6c" providerId="LiveId" clId="{78290943-720F-4517-8CC8-2D2BFD8176DF}" dt="2021-03-12T09:22:58.881" v="2056" actId="20577"/>
        <pc:sldMkLst>
          <pc:docMk/>
          <pc:sldMk cId="681680577" sldId="345"/>
        </pc:sldMkLst>
        <pc:spChg chg="mod">
          <ac:chgData name="Chris Johnson" userId="bc337585b26e8d6c" providerId="LiveId" clId="{78290943-720F-4517-8CC8-2D2BFD8176DF}" dt="2021-03-12T09:22:58.881" v="2056" actId="20577"/>
          <ac:spMkLst>
            <pc:docMk/>
            <pc:sldMk cId="681680577" sldId="345"/>
            <ac:spMk id="2" creationId="{0C8B200F-8517-450B-9298-3A90125782D5}"/>
          </ac:spMkLst>
        </pc:spChg>
      </pc:sldChg>
      <pc:sldChg chg="modNotesTx">
        <pc:chgData name="Chris Johnson" userId="bc337585b26e8d6c" providerId="LiveId" clId="{78290943-720F-4517-8CC8-2D2BFD8176DF}" dt="2021-03-12T08:59:24.439" v="46" actId="20577"/>
        <pc:sldMkLst>
          <pc:docMk/>
          <pc:sldMk cId="3664398373" sldId="351"/>
        </pc:sldMkLst>
      </pc:sldChg>
      <pc:sldChg chg="modNotesTx">
        <pc:chgData name="Chris Johnson" userId="bc337585b26e8d6c" providerId="LiveId" clId="{78290943-720F-4517-8CC8-2D2BFD8176DF}" dt="2021-03-12T09:00:27.071" v="69" actId="20577"/>
        <pc:sldMkLst>
          <pc:docMk/>
          <pc:sldMk cId="739857929" sldId="352"/>
        </pc:sldMkLst>
      </pc:sldChg>
      <pc:sldChg chg="modNotesTx">
        <pc:chgData name="Chris Johnson" userId="bc337585b26e8d6c" providerId="LiveId" clId="{78290943-720F-4517-8CC8-2D2BFD8176DF}" dt="2021-03-12T09:00:24.299" v="68" actId="20577"/>
        <pc:sldMkLst>
          <pc:docMk/>
          <pc:sldMk cId="68580893" sldId="353"/>
        </pc:sldMkLst>
      </pc:sldChg>
      <pc:sldChg chg="modNotesTx">
        <pc:chgData name="Chris Johnson" userId="bc337585b26e8d6c" providerId="LiveId" clId="{78290943-720F-4517-8CC8-2D2BFD8176DF}" dt="2021-03-12T09:01:52.475" v="101" actId="20577"/>
        <pc:sldMkLst>
          <pc:docMk/>
          <pc:sldMk cId="3435745562" sldId="354"/>
        </pc:sldMkLst>
      </pc:sldChg>
      <pc:sldChg chg="modNotesTx">
        <pc:chgData name="Chris Johnson" userId="bc337585b26e8d6c" providerId="LiveId" clId="{78290943-720F-4517-8CC8-2D2BFD8176DF}" dt="2021-03-12T09:00:17.611" v="66" actId="20577"/>
        <pc:sldMkLst>
          <pc:docMk/>
          <pc:sldMk cId="1010831287" sldId="355"/>
        </pc:sldMkLst>
      </pc:sldChg>
      <pc:sldChg chg="modNotesTx">
        <pc:chgData name="Chris Johnson" userId="bc337585b26e8d6c" providerId="LiveId" clId="{78290943-720F-4517-8CC8-2D2BFD8176DF}" dt="2021-03-12T09:01:12.863" v="84" actId="20577"/>
        <pc:sldMkLst>
          <pc:docMk/>
          <pc:sldMk cId="3392181546" sldId="356"/>
        </pc:sldMkLst>
      </pc:sldChg>
      <pc:sldChg chg="modNotesTx">
        <pc:chgData name="Chris Johnson" userId="bc337585b26e8d6c" providerId="LiveId" clId="{78290943-720F-4517-8CC8-2D2BFD8176DF}" dt="2021-03-12T09:01:21.308" v="86" actId="20577"/>
        <pc:sldMkLst>
          <pc:docMk/>
          <pc:sldMk cId="1926435118" sldId="357"/>
        </pc:sldMkLst>
      </pc:sldChg>
      <pc:sldChg chg="modNotesTx">
        <pc:chgData name="Chris Johnson" userId="bc337585b26e8d6c" providerId="LiveId" clId="{78290943-720F-4517-8CC8-2D2BFD8176DF}" dt="2021-03-12T09:02:32.300" v="117" actId="20577"/>
        <pc:sldMkLst>
          <pc:docMk/>
          <pc:sldMk cId="3989330008" sldId="360"/>
        </pc:sldMkLst>
      </pc:sldChg>
      <pc:sldChg chg="del">
        <pc:chgData name="Chris Johnson" userId="bc337585b26e8d6c" providerId="LiveId" clId="{78290943-720F-4517-8CC8-2D2BFD8176DF}" dt="2021-03-12T09:02:48.950" v="120" actId="47"/>
        <pc:sldMkLst>
          <pc:docMk/>
          <pc:sldMk cId="2560181061" sldId="362"/>
        </pc:sldMkLst>
      </pc:sldChg>
      <pc:sldChg chg="modNotesTx">
        <pc:chgData name="Chris Johnson" userId="bc337585b26e8d6c" providerId="LiveId" clId="{78290943-720F-4517-8CC8-2D2BFD8176DF}" dt="2021-03-12T09:03:20.371" v="126" actId="20577"/>
        <pc:sldMkLst>
          <pc:docMk/>
          <pc:sldMk cId="3920983433" sldId="364"/>
        </pc:sldMkLst>
      </pc:sldChg>
      <pc:sldChg chg="modNotesTx">
        <pc:chgData name="Chris Johnson" userId="bc337585b26e8d6c" providerId="LiveId" clId="{78290943-720F-4517-8CC8-2D2BFD8176DF}" dt="2021-03-12T09:03:23.688" v="127" actId="20577"/>
        <pc:sldMkLst>
          <pc:docMk/>
          <pc:sldMk cId="2648573218" sldId="366"/>
        </pc:sldMkLst>
      </pc:sldChg>
      <pc:sldChg chg="modNotesTx">
        <pc:chgData name="Chris Johnson" userId="bc337585b26e8d6c" providerId="LiveId" clId="{78290943-720F-4517-8CC8-2D2BFD8176DF}" dt="2021-03-12T09:03:26.150" v="128" actId="20577"/>
        <pc:sldMkLst>
          <pc:docMk/>
          <pc:sldMk cId="846962289" sldId="367"/>
        </pc:sldMkLst>
      </pc:sldChg>
      <pc:sldChg chg="modNotesTx">
        <pc:chgData name="Chris Johnson" userId="bc337585b26e8d6c" providerId="LiveId" clId="{78290943-720F-4517-8CC8-2D2BFD8176DF}" dt="2021-03-12T09:03:28.677" v="129" actId="20577"/>
        <pc:sldMkLst>
          <pc:docMk/>
          <pc:sldMk cId="3210537902" sldId="369"/>
        </pc:sldMkLst>
      </pc:sldChg>
      <pc:sldChg chg="modNotesTx">
        <pc:chgData name="Chris Johnson" userId="bc337585b26e8d6c" providerId="LiveId" clId="{78290943-720F-4517-8CC8-2D2BFD8176DF}" dt="2021-03-12T09:03:31.883" v="131" actId="20577"/>
        <pc:sldMkLst>
          <pc:docMk/>
          <pc:sldMk cId="2604933989" sldId="370"/>
        </pc:sldMkLst>
      </pc:sldChg>
      <pc:sldChg chg="del">
        <pc:chgData name="Chris Johnson" userId="bc337585b26e8d6c" providerId="LiveId" clId="{78290943-720F-4517-8CC8-2D2BFD8176DF}" dt="2021-03-12T08:57:46.325" v="3" actId="47"/>
        <pc:sldMkLst>
          <pc:docMk/>
          <pc:sldMk cId="3418248631" sldId="371"/>
        </pc:sldMkLst>
      </pc:sldChg>
      <pc:sldChg chg="del">
        <pc:chgData name="Chris Johnson" userId="bc337585b26e8d6c" providerId="LiveId" clId="{78290943-720F-4517-8CC8-2D2BFD8176DF}" dt="2021-03-12T08:57:47.786" v="4" actId="47"/>
        <pc:sldMkLst>
          <pc:docMk/>
          <pc:sldMk cId="2455700118" sldId="372"/>
        </pc:sldMkLst>
      </pc:sldChg>
      <pc:sldChg chg="modNotesTx">
        <pc:chgData name="Chris Johnson" userId="bc337585b26e8d6c" providerId="LiveId" clId="{78290943-720F-4517-8CC8-2D2BFD8176DF}" dt="2021-03-12T09:03:35.135" v="132" actId="20577"/>
        <pc:sldMkLst>
          <pc:docMk/>
          <pc:sldMk cId="3534315993" sldId="373"/>
        </pc:sldMkLst>
      </pc:sldChg>
      <pc:sldChg chg="modSp mod modNotesTx">
        <pc:chgData name="Chris Johnson" userId="bc337585b26e8d6c" providerId="LiveId" clId="{78290943-720F-4517-8CC8-2D2BFD8176DF}" dt="2021-03-12T09:25:13.786" v="2061" actId="166"/>
        <pc:sldMkLst>
          <pc:docMk/>
          <pc:sldMk cId="865283698" sldId="374"/>
        </pc:sldMkLst>
        <pc:picChg chg="ord">
          <ac:chgData name="Chris Johnson" userId="bc337585b26e8d6c" providerId="LiveId" clId="{78290943-720F-4517-8CC8-2D2BFD8176DF}" dt="2021-03-12T09:25:13.786" v="2061" actId="166"/>
          <ac:picMkLst>
            <pc:docMk/>
            <pc:sldMk cId="865283698" sldId="374"/>
            <ac:picMk id="19" creationId="{7006ADBB-EA41-408E-83A5-1BCB744236B1}"/>
          </ac:picMkLst>
        </pc:picChg>
      </pc:sldChg>
      <pc:sldChg chg="modSp mod modNotesTx">
        <pc:chgData name="Chris Johnson" userId="bc337585b26e8d6c" providerId="LiveId" clId="{78290943-720F-4517-8CC8-2D2BFD8176DF}" dt="2021-03-12T09:25:18.286" v="2062" actId="166"/>
        <pc:sldMkLst>
          <pc:docMk/>
          <pc:sldMk cId="2886271425" sldId="375"/>
        </pc:sldMkLst>
        <pc:picChg chg="ord">
          <ac:chgData name="Chris Johnson" userId="bc337585b26e8d6c" providerId="LiveId" clId="{78290943-720F-4517-8CC8-2D2BFD8176DF}" dt="2021-03-12T09:25:18.286" v="2062" actId="166"/>
          <ac:picMkLst>
            <pc:docMk/>
            <pc:sldMk cId="2886271425" sldId="375"/>
            <ac:picMk id="19" creationId="{7006ADBB-EA41-408E-83A5-1BCB744236B1}"/>
          </ac:picMkLst>
        </pc:picChg>
      </pc:sldChg>
      <pc:sldChg chg="modSp mod modNotesTx">
        <pc:chgData name="Chris Johnson" userId="bc337585b26e8d6c" providerId="LiveId" clId="{78290943-720F-4517-8CC8-2D2BFD8176DF}" dt="2021-03-12T09:02:54.404" v="122" actId="20577"/>
        <pc:sldMkLst>
          <pc:docMk/>
          <pc:sldMk cId="2091187008" sldId="376"/>
        </pc:sldMkLst>
        <pc:spChg chg="mod">
          <ac:chgData name="Chris Johnson" userId="bc337585b26e8d6c" providerId="LiveId" clId="{78290943-720F-4517-8CC8-2D2BFD8176DF}" dt="2021-03-12T09:02:54.404" v="122" actId="20577"/>
          <ac:spMkLst>
            <pc:docMk/>
            <pc:sldMk cId="2091187008" sldId="376"/>
            <ac:spMk id="20" creationId="{4A18CD23-0992-4FDD-AEB5-41822CDABA5C}"/>
          </ac:spMkLst>
        </pc:spChg>
      </pc:sldChg>
      <pc:sldChg chg="modSp mod">
        <pc:chgData name="Chris Johnson" userId="bc337585b26e8d6c" providerId="LiveId" clId="{78290943-720F-4517-8CC8-2D2BFD8176DF}" dt="2021-03-12T09:20:57.723" v="1927" actId="20577"/>
        <pc:sldMkLst>
          <pc:docMk/>
          <pc:sldMk cId="1774214651" sldId="379"/>
        </pc:sldMkLst>
        <pc:spChg chg="mod">
          <ac:chgData name="Chris Johnson" userId="bc337585b26e8d6c" providerId="LiveId" clId="{78290943-720F-4517-8CC8-2D2BFD8176DF}" dt="2021-03-12T09:20:57.723" v="1927" actId="20577"/>
          <ac:spMkLst>
            <pc:docMk/>
            <pc:sldMk cId="1774214651" sldId="379"/>
            <ac:spMk id="17" creationId="{B892C467-736A-4A73-971B-3AC26EB954C5}"/>
          </ac:spMkLst>
        </pc:spChg>
      </pc:sldChg>
      <pc:sldChg chg="modSp mod">
        <pc:chgData name="Chris Johnson" userId="bc337585b26e8d6c" providerId="LiveId" clId="{78290943-720F-4517-8CC8-2D2BFD8176DF}" dt="2021-03-12T09:21:24.830" v="1941" actId="20577"/>
        <pc:sldMkLst>
          <pc:docMk/>
          <pc:sldMk cId="2651920724" sldId="382"/>
        </pc:sldMkLst>
        <pc:spChg chg="mod">
          <ac:chgData name="Chris Johnson" userId="bc337585b26e8d6c" providerId="LiveId" clId="{78290943-720F-4517-8CC8-2D2BFD8176DF}" dt="2021-03-12T09:21:20.878" v="1936" actId="20577"/>
          <ac:spMkLst>
            <pc:docMk/>
            <pc:sldMk cId="2651920724" sldId="382"/>
            <ac:spMk id="17" creationId="{B892C467-736A-4A73-971B-3AC26EB954C5}"/>
          </ac:spMkLst>
        </pc:spChg>
        <pc:spChg chg="mod">
          <ac:chgData name="Chris Johnson" userId="bc337585b26e8d6c" providerId="LiveId" clId="{78290943-720F-4517-8CC8-2D2BFD8176DF}" dt="2021-03-12T09:21:24.830" v="1941" actId="20577"/>
          <ac:spMkLst>
            <pc:docMk/>
            <pc:sldMk cId="2651920724" sldId="382"/>
            <ac:spMk id="23" creationId="{4474AE68-570D-46BF-A4C7-7DBFDCC8FD2B}"/>
          </ac:spMkLst>
        </pc:spChg>
      </pc:sldChg>
      <pc:sldChg chg="modSp mod">
        <pc:chgData name="Chris Johnson" userId="bc337585b26e8d6c" providerId="LiveId" clId="{78290943-720F-4517-8CC8-2D2BFD8176DF}" dt="2021-03-12T09:21:39.475" v="1961" actId="20577"/>
        <pc:sldMkLst>
          <pc:docMk/>
          <pc:sldMk cId="1130091783" sldId="383"/>
        </pc:sldMkLst>
        <pc:spChg chg="mod">
          <ac:chgData name="Chris Johnson" userId="bc337585b26e8d6c" providerId="LiveId" clId="{78290943-720F-4517-8CC8-2D2BFD8176DF}" dt="2021-03-12T09:21:39.475" v="1961" actId="20577"/>
          <ac:spMkLst>
            <pc:docMk/>
            <pc:sldMk cId="1130091783" sldId="383"/>
            <ac:spMk id="17" creationId="{B892C467-736A-4A73-971B-3AC26EB954C5}"/>
          </ac:spMkLst>
        </pc:spChg>
        <pc:spChg chg="mod">
          <ac:chgData name="Chris Johnson" userId="bc337585b26e8d6c" providerId="LiveId" clId="{78290943-720F-4517-8CC8-2D2BFD8176DF}" dt="2021-03-12T09:21:33.719" v="1951" actId="20577"/>
          <ac:spMkLst>
            <pc:docMk/>
            <pc:sldMk cId="1130091783" sldId="383"/>
            <ac:spMk id="23" creationId="{4474AE68-570D-46BF-A4C7-7DBFDCC8FD2B}"/>
          </ac:spMkLst>
        </pc:spChg>
      </pc:sldChg>
      <pc:sldChg chg="modSp mod">
        <pc:chgData name="Chris Johnson" userId="bc337585b26e8d6c" providerId="LiveId" clId="{78290943-720F-4517-8CC8-2D2BFD8176DF}" dt="2021-03-12T09:21:53.076" v="1981" actId="20577"/>
        <pc:sldMkLst>
          <pc:docMk/>
          <pc:sldMk cId="3748512394" sldId="384"/>
        </pc:sldMkLst>
        <pc:spChg chg="mod">
          <ac:chgData name="Chris Johnson" userId="bc337585b26e8d6c" providerId="LiveId" clId="{78290943-720F-4517-8CC8-2D2BFD8176DF}" dt="2021-03-12T09:21:53.076" v="1981" actId="20577"/>
          <ac:spMkLst>
            <pc:docMk/>
            <pc:sldMk cId="3748512394" sldId="384"/>
            <ac:spMk id="17" creationId="{B892C467-736A-4A73-971B-3AC26EB954C5}"/>
          </ac:spMkLst>
        </pc:spChg>
        <pc:spChg chg="mod">
          <ac:chgData name="Chris Johnson" userId="bc337585b26e8d6c" providerId="LiveId" clId="{78290943-720F-4517-8CC8-2D2BFD8176DF}" dt="2021-03-12T09:21:46.635" v="1971" actId="20577"/>
          <ac:spMkLst>
            <pc:docMk/>
            <pc:sldMk cId="3748512394" sldId="384"/>
            <ac:spMk id="23" creationId="{4474AE68-570D-46BF-A4C7-7DBFDCC8FD2B}"/>
          </ac:spMkLst>
        </pc:spChg>
      </pc:sldChg>
      <pc:sldChg chg="modSp mod">
        <pc:chgData name="Chris Johnson" userId="bc337585b26e8d6c" providerId="LiveId" clId="{78290943-720F-4517-8CC8-2D2BFD8176DF}" dt="2021-03-12T09:23:08.822" v="2057"/>
        <pc:sldMkLst>
          <pc:docMk/>
          <pc:sldMk cId="3087952609" sldId="385"/>
        </pc:sldMkLst>
        <pc:spChg chg="mod">
          <ac:chgData name="Chris Johnson" userId="bc337585b26e8d6c" providerId="LiveId" clId="{78290943-720F-4517-8CC8-2D2BFD8176DF}" dt="2021-03-12T09:23:08.822" v="2057"/>
          <ac:spMkLst>
            <pc:docMk/>
            <pc:sldMk cId="3087952609" sldId="385"/>
            <ac:spMk id="2" creationId="{0C8B200F-8517-450B-9298-3A90125782D5}"/>
          </ac:spMkLst>
        </pc:spChg>
      </pc:sldChg>
      <pc:sldChg chg="addSp modSp mod modAnim">
        <pc:chgData name="Chris Johnson" userId="bc337585b26e8d6c" providerId="LiveId" clId="{78290943-720F-4517-8CC8-2D2BFD8176DF}" dt="2021-03-12T09:24:04.387" v="2060"/>
        <pc:sldMkLst>
          <pc:docMk/>
          <pc:sldMk cId="1169434124" sldId="387"/>
        </pc:sldMkLst>
        <pc:spChg chg="add mod">
          <ac:chgData name="Chris Johnson" userId="bc337585b26e8d6c" providerId="LiveId" clId="{78290943-720F-4517-8CC8-2D2BFD8176DF}" dt="2021-03-12T09:23:52.544" v="2059" actId="1076"/>
          <ac:spMkLst>
            <pc:docMk/>
            <pc:sldMk cId="1169434124" sldId="387"/>
            <ac:spMk id="28" creationId="{F80A3940-4FD3-4691-9F8E-F8DFE958664D}"/>
          </ac:spMkLst>
        </pc:spChg>
      </pc:sldChg>
      <pc:sldChg chg="modNotesTx">
        <pc:chgData name="Chris Johnson" userId="bc337585b26e8d6c" providerId="LiveId" clId="{78290943-720F-4517-8CC8-2D2BFD8176DF}" dt="2021-03-12T08:58:26.004" v="12" actId="20577"/>
        <pc:sldMkLst>
          <pc:docMk/>
          <pc:sldMk cId="4190862294" sldId="394"/>
        </pc:sldMkLst>
      </pc:sldChg>
      <pc:sldChg chg="modNotesTx">
        <pc:chgData name="Chris Johnson" userId="bc337585b26e8d6c" providerId="LiveId" clId="{78290943-720F-4517-8CC8-2D2BFD8176DF}" dt="2021-03-12T09:32:37.946" v="2135" actId="20577"/>
        <pc:sldMkLst>
          <pc:docMk/>
          <pc:sldMk cId="1595705172" sldId="395"/>
        </pc:sldMkLst>
      </pc:sldChg>
      <pc:sldChg chg="del">
        <pc:chgData name="Chris Johnson" userId="bc337585b26e8d6c" providerId="LiveId" clId="{78290943-720F-4517-8CC8-2D2BFD8176DF}" dt="2021-03-12T08:57:52.328" v="6" actId="47"/>
        <pc:sldMkLst>
          <pc:docMk/>
          <pc:sldMk cId="262413633" sldId="3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EB7E72-6111-4549-A3C8-9B22E1EB5E53}" type="datetimeFigureOut">
              <a:rPr lang="en-GB" smtClean="0"/>
              <a:t>12/03/2021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0545C-0724-4547-82B2-FB85AFF9F9B0}" type="slidenum">
              <a:rPr lang="en-GB" smtClean="0"/>
              <a:t>‹#›</a:t>
            </a:fld>
            <a:endParaRPr lang="en-GB"/>
          </a:p>
        </p:txBody>
      </p:sp>
    </p:spTree>
    <p:extLst>
      <p:ext uri="{BB962C8B-B14F-4D97-AF65-F5344CB8AC3E}">
        <p14:creationId xmlns:p14="http://schemas.microsoft.com/office/powerpoint/2010/main" val="2475671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Thanks for the introduction, and thanks to the team for organising the conference</a:t>
            </a:r>
          </a:p>
          <a:p>
            <a:endParaRPr lang="en-GB" dirty="0"/>
          </a:p>
          <a:p>
            <a:r>
              <a:rPr lang="en-GB" dirty="0"/>
              <a:t>I’m Chris, this talk is about</a:t>
            </a:r>
          </a:p>
          <a:p>
            <a:endParaRPr lang="en-GB" dirty="0"/>
          </a:p>
          <a:p>
            <a:r>
              <a:rPr lang="en-GB" dirty="0"/>
              <a:t>Hopefully not expecting</a:t>
            </a:r>
          </a:p>
          <a:p>
            <a:r>
              <a:rPr lang="en-GB" dirty="0"/>
              <a:t> - Changing the way we do DevOps for SQL Server – Aparna </a:t>
            </a:r>
            <a:r>
              <a:rPr lang="en-GB" dirty="0" err="1"/>
              <a:t>Knoduri</a:t>
            </a:r>
            <a:endParaRPr lang="en-GB" dirty="0"/>
          </a:p>
          <a:p>
            <a:r>
              <a:rPr lang="en-GB" dirty="0"/>
              <a:t> - Common ORM problems – Josh Darnell</a:t>
            </a:r>
          </a:p>
          <a:p>
            <a:endParaRPr lang="en-GB" dirty="0"/>
          </a:p>
          <a:p>
            <a:r>
              <a:rPr lang="en-GB" dirty="0"/>
              <a:t>Level of presentations so far from this side of the screen would describe as intimidatingly good</a:t>
            </a:r>
          </a:p>
          <a:p>
            <a:endParaRPr lang="en-GB" dirty="0"/>
          </a:p>
          <a:p>
            <a:r>
              <a:rPr lang="en-GB" dirty="0"/>
              <a:t>SECTION TIME: 4 mins</a:t>
            </a:r>
          </a:p>
        </p:txBody>
      </p:sp>
      <p:sp>
        <p:nvSpPr>
          <p:cNvPr id="4" name="Slide Number Placeholder 3"/>
          <p:cNvSpPr>
            <a:spLocks noGrp="1"/>
          </p:cNvSpPr>
          <p:nvPr>
            <p:ph type="sldNum" sz="quarter" idx="5"/>
          </p:nvPr>
        </p:nvSpPr>
        <p:spPr/>
        <p:txBody>
          <a:bodyPr/>
          <a:lstStyle/>
          <a:p>
            <a:fld id="{4240545C-0724-4547-82B2-FB85AFF9F9B0}" type="slidenum">
              <a:rPr lang="en-GB" smtClean="0"/>
              <a:t>1</a:t>
            </a:fld>
            <a:endParaRPr lang="en-GB"/>
          </a:p>
        </p:txBody>
      </p:sp>
    </p:spTree>
    <p:extLst>
      <p:ext uri="{BB962C8B-B14F-4D97-AF65-F5344CB8AC3E}">
        <p14:creationId xmlns:p14="http://schemas.microsoft.com/office/powerpoint/2010/main" val="247093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these append to the deployment script generated using SQLCMD language</a:t>
            </a:r>
          </a:p>
          <a:p>
            <a:endParaRPr lang="en-US" dirty="0"/>
          </a:p>
          <a:p>
            <a:r>
              <a:rPr lang="en-US" dirty="0"/>
              <a:t>Therefore these scripts can also use SQLCMD code esp. references to other scripts and SQLCMD variables</a:t>
            </a:r>
          </a:p>
          <a:p>
            <a:endParaRPr lang="en-US" dirty="0"/>
          </a:p>
          <a:p>
            <a:r>
              <a:rPr lang="en-US" dirty="0"/>
              <a:t>References to other scripts let you split code out e.g. 20 static tables but don’t want 20 merge statements in 1 script</a:t>
            </a:r>
          </a:p>
          <a:p>
            <a:endParaRPr lang="en-US" dirty="0"/>
          </a:p>
          <a:p>
            <a:r>
              <a:rPr lang="en-US" dirty="0"/>
              <a:t>References to other scripts can and should be relative, should be inside source control repo, does not have to be inside the database project</a:t>
            </a:r>
            <a:endParaRPr lang="en-GB" dirty="0"/>
          </a:p>
          <a:p>
            <a:endParaRPr lang="en-GB" dirty="0"/>
          </a:p>
          <a:p>
            <a:r>
              <a:rPr lang="en-GB" dirty="0"/>
              <a:t>Example belongs in a pre-deployment script</a:t>
            </a:r>
          </a:p>
        </p:txBody>
      </p:sp>
      <p:sp>
        <p:nvSpPr>
          <p:cNvPr id="4" name="Slide Number Placeholder 3"/>
          <p:cNvSpPr>
            <a:spLocks noGrp="1"/>
          </p:cNvSpPr>
          <p:nvPr>
            <p:ph type="sldNum" sz="quarter" idx="5"/>
          </p:nvPr>
        </p:nvSpPr>
        <p:spPr/>
        <p:txBody>
          <a:bodyPr/>
          <a:lstStyle/>
          <a:p>
            <a:fld id="{4240545C-0724-4547-82B2-FB85AFF9F9B0}" type="slidenum">
              <a:rPr lang="en-GB" smtClean="0"/>
              <a:t>10</a:t>
            </a:fld>
            <a:endParaRPr lang="en-GB"/>
          </a:p>
        </p:txBody>
      </p:sp>
    </p:spTree>
    <p:extLst>
      <p:ext uri="{BB962C8B-B14F-4D97-AF65-F5344CB8AC3E}">
        <p14:creationId xmlns:p14="http://schemas.microsoft.com/office/powerpoint/2010/main" val="3344490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specialist deployment action</a:t>
            </a:r>
          </a:p>
          <a:p>
            <a:endParaRPr lang="en-US" dirty="0"/>
          </a:p>
          <a:p>
            <a:r>
              <a:rPr lang="en-US" dirty="0"/>
              <a:t>Automatically created XML file</a:t>
            </a:r>
          </a:p>
          <a:p>
            <a:endParaRPr lang="en-US" dirty="0"/>
          </a:p>
          <a:p>
            <a:r>
              <a:rPr lang="en-US" dirty="0"/>
              <a:t>Used at point of deployment to decide is something a rename or a new thing</a:t>
            </a:r>
          </a:p>
          <a:p>
            <a:endParaRPr lang="en-US" dirty="0"/>
          </a:p>
          <a:p>
            <a:r>
              <a:rPr lang="en-US" dirty="0"/>
              <a:t>Key point, if renames aren’t captured here the deployment script sees them as different objects</a:t>
            </a:r>
          </a:p>
          <a:p>
            <a:r>
              <a:rPr lang="en-US" dirty="0"/>
              <a:t>Database will keep a table of where in the refactor log the database is currently at and skip everything before that</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11</a:t>
            </a:fld>
            <a:endParaRPr lang="en-GB"/>
          </a:p>
        </p:txBody>
      </p:sp>
    </p:spTree>
    <p:extLst>
      <p:ext uri="{BB962C8B-B14F-4D97-AF65-F5344CB8AC3E}">
        <p14:creationId xmlns:p14="http://schemas.microsoft.com/office/powerpoint/2010/main" val="133638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everything is a .</a:t>
            </a:r>
            <a:r>
              <a:rPr lang="en-US" dirty="0" err="1"/>
              <a:t>sql</a:t>
            </a:r>
            <a:r>
              <a:rPr lang="en-US" dirty="0"/>
              <a:t> file in a folder structure, you can rearrange the folder structure</a:t>
            </a:r>
          </a:p>
          <a:p>
            <a:endParaRPr lang="en-US" dirty="0"/>
          </a:p>
          <a:p>
            <a:r>
              <a:rPr lang="en-US" dirty="0"/>
              <a:t>Folder structure examples: keep schemas at the top of your schema folder, keep all sub-procedures called by a main proc in the same folder, add subfolders to the Security folder</a:t>
            </a:r>
          </a:p>
          <a:p>
            <a:endParaRPr lang="en-US" dirty="0"/>
          </a:p>
          <a:p>
            <a:r>
              <a:rPr lang="en-US" dirty="0"/>
              <a:t>Objects that hang off other objects: Triggers, extended properties etc. Default/</a:t>
            </a:r>
            <a:r>
              <a:rPr lang="en-US" dirty="0" err="1"/>
              <a:t>stanadrd</a:t>
            </a:r>
            <a:r>
              <a:rPr lang="en-US" dirty="0"/>
              <a:t> is to have them in the same script as the parent, but don’t have to.</a:t>
            </a:r>
          </a:p>
          <a:p>
            <a:endParaRPr lang="en-US" dirty="0"/>
          </a:p>
          <a:p>
            <a:r>
              <a:rPr lang="en-US" dirty="0"/>
              <a:t>e.g. create new file called </a:t>
            </a:r>
            <a:r>
              <a:rPr lang="en-US" dirty="0" err="1"/>
              <a:t>TableA_Triggers</a:t>
            </a:r>
            <a:r>
              <a:rPr lang="en-US" dirty="0"/>
              <a:t>, now you know that table has triggers by looking at the file structure</a:t>
            </a:r>
          </a:p>
          <a:p>
            <a:endParaRPr lang="en-US" dirty="0"/>
          </a:p>
          <a:p>
            <a:r>
              <a:rPr lang="en-GB" dirty="0"/>
              <a:t>If you are flagging several things with an extended property, make a file that has that extended property a number of times</a:t>
            </a:r>
          </a:p>
          <a:p>
            <a:endParaRPr lang="en-GB" dirty="0"/>
          </a:p>
          <a:p>
            <a:r>
              <a:rPr lang="en-GB" dirty="0"/>
              <a:t>Things to make future you (and anyone else who works on the project) grateful</a:t>
            </a:r>
          </a:p>
          <a:p>
            <a:endParaRPr lang="en-GB" dirty="0"/>
          </a:p>
          <a:p>
            <a:r>
              <a:rPr lang="en-GB" dirty="0"/>
              <a:t>????????????????</a:t>
            </a:r>
          </a:p>
          <a:p>
            <a:r>
              <a:rPr lang="en-GB" dirty="0"/>
              <a:t>???Questions???</a:t>
            </a:r>
          </a:p>
          <a:p>
            <a:r>
              <a:rPr lang="en-GB" dirty="0"/>
              <a:t>????????????????</a:t>
            </a:r>
          </a:p>
          <a:p>
            <a:endParaRPr lang="en-GB" dirty="0"/>
          </a:p>
          <a:p>
            <a:r>
              <a:rPr lang="en-GB" dirty="0"/>
              <a:t>TIME: 43.15</a:t>
            </a:r>
            <a:endParaRPr lang="en-US" dirty="0"/>
          </a:p>
        </p:txBody>
      </p:sp>
      <p:sp>
        <p:nvSpPr>
          <p:cNvPr id="4" name="Slide Number Placeholder 3"/>
          <p:cNvSpPr>
            <a:spLocks noGrp="1"/>
          </p:cNvSpPr>
          <p:nvPr>
            <p:ph type="sldNum" sz="quarter" idx="5"/>
          </p:nvPr>
        </p:nvSpPr>
        <p:spPr/>
        <p:txBody>
          <a:bodyPr/>
          <a:lstStyle/>
          <a:p>
            <a:fld id="{4240545C-0724-4547-82B2-FB85AFF9F9B0}" type="slidenum">
              <a:rPr lang="en-GB" smtClean="0"/>
              <a:t>12</a:t>
            </a:fld>
            <a:endParaRPr lang="en-GB"/>
          </a:p>
        </p:txBody>
      </p:sp>
    </p:spTree>
    <p:extLst>
      <p:ext uri="{BB962C8B-B14F-4D97-AF65-F5344CB8AC3E}">
        <p14:creationId xmlns:p14="http://schemas.microsoft.com/office/powerpoint/2010/main" val="111020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some of the nice stuff that helps you out with your coding when you work in visual studio</a:t>
            </a:r>
          </a:p>
          <a:p>
            <a:endParaRPr lang="en-US" dirty="0"/>
          </a:p>
          <a:p>
            <a:r>
              <a:rPr lang="en-US" dirty="0"/>
              <a:t>SECTION TIME: 5 mins</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13</a:t>
            </a:fld>
            <a:endParaRPr lang="en-GB"/>
          </a:p>
        </p:txBody>
      </p:sp>
    </p:spTree>
    <p:extLst>
      <p:ext uri="{BB962C8B-B14F-4D97-AF65-F5344CB8AC3E}">
        <p14:creationId xmlns:p14="http://schemas.microsoft.com/office/powerpoint/2010/main" val="2851165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reason to use the interface</a:t>
            </a:r>
          </a:p>
          <a:p>
            <a:endParaRPr lang="en-GB" dirty="0"/>
          </a:p>
          <a:p>
            <a:r>
              <a:rPr lang="en-GB" dirty="0"/>
              <a:t>Example of </a:t>
            </a:r>
            <a:r>
              <a:rPr lang="en-GB" dirty="0" err="1"/>
              <a:t>CustomerIF</a:t>
            </a:r>
            <a:r>
              <a:rPr lang="en-GB" dirty="0"/>
              <a:t> to </a:t>
            </a:r>
            <a:r>
              <a:rPr lang="en-GB" dirty="0" err="1"/>
              <a:t>CustomerID</a:t>
            </a:r>
            <a:endParaRPr lang="en-GB" dirty="0"/>
          </a:p>
          <a:p>
            <a:endParaRPr lang="en-GB" dirty="0"/>
          </a:p>
          <a:p>
            <a:r>
              <a:rPr lang="en-GB" dirty="0"/>
              <a:t>Highlight an object in some code and hit F12 – open the script that defines that object</a:t>
            </a:r>
          </a:p>
          <a:p>
            <a:endParaRPr lang="en-GB" dirty="0"/>
          </a:p>
          <a:p>
            <a:r>
              <a:rPr lang="en-GB" dirty="0"/>
              <a:t>Really nice for code investigations – when you’re looking at a stored proc and it calls another 5 procs, no need to go hunting for their scripts</a:t>
            </a:r>
          </a:p>
        </p:txBody>
      </p:sp>
      <p:sp>
        <p:nvSpPr>
          <p:cNvPr id="4" name="Slide Number Placeholder 3"/>
          <p:cNvSpPr>
            <a:spLocks noGrp="1"/>
          </p:cNvSpPr>
          <p:nvPr>
            <p:ph type="sldNum" sz="quarter" idx="5"/>
          </p:nvPr>
        </p:nvSpPr>
        <p:spPr/>
        <p:txBody>
          <a:bodyPr/>
          <a:lstStyle/>
          <a:p>
            <a:fld id="{4240545C-0724-4547-82B2-FB85AFF9F9B0}" type="slidenum">
              <a:rPr lang="en-GB" smtClean="0"/>
              <a:t>14</a:t>
            </a:fld>
            <a:endParaRPr lang="en-GB"/>
          </a:p>
        </p:txBody>
      </p:sp>
    </p:spTree>
    <p:extLst>
      <p:ext uri="{BB962C8B-B14F-4D97-AF65-F5344CB8AC3E}">
        <p14:creationId xmlns:p14="http://schemas.microsoft.com/office/powerpoint/2010/main" val="1420564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15</a:t>
            </a:fld>
            <a:endParaRPr lang="en-GB"/>
          </a:p>
        </p:txBody>
      </p:sp>
    </p:spTree>
    <p:extLst>
      <p:ext uri="{BB962C8B-B14F-4D97-AF65-F5344CB8AC3E}">
        <p14:creationId xmlns:p14="http://schemas.microsoft.com/office/powerpoint/2010/main" val="2849668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Continuing the theme of projects are not databases, scripts are not objects:</a:t>
            </a:r>
          </a:p>
          <a:p>
            <a:endParaRPr lang="en-GB" dirty="0"/>
          </a:p>
          <a:p>
            <a:r>
              <a:rPr lang="en-GB" dirty="0"/>
              <a:t>You can add comments to any script</a:t>
            </a:r>
          </a:p>
          <a:p>
            <a:r>
              <a:rPr lang="en-GB" dirty="0"/>
              <a:t>Will not appear in your database if you script the object definition but will be there in visual studio forever</a:t>
            </a:r>
          </a:p>
          <a:p>
            <a:r>
              <a:rPr lang="en-GB" dirty="0"/>
              <a:t>If you encrypt your code you will always be able to view the unencrypted version in visual studio</a:t>
            </a:r>
          </a:p>
        </p:txBody>
      </p:sp>
      <p:sp>
        <p:nvSpPr>
          <p:cNvPr id="4" name="Slide Number Placeholder 3"/>
          <p:cNvSpPr>
            <a:spLocks noGrp="1"/>
          </p:cNvSpPr>
          <p:nvPr>
            <p:ph type="sldNum" sz="quarter" idx="5"/>
          </p:nvPr>
        </p:nvSpPr>
        <p:spPr/>
        <p:txBody>
          <a:bodyPr/>
          <a:lstStyle/>
          <a:p>
            <a:fld id="{4240545C-0724-4547-82B2-FB85AFF9F9B0}" type="slidenum">
              <a:rPr lang="en-GB" smtClean="0"/>
              <a:t>16</a:t>
            </a:fld>
            <a:endParaRPr lang="en-GB"/>
          </a:p>
        </p:txBody>
      </p:sp>
    </p:spTree>
    <p:extLst>
      <p:ext uri="{BB962C8B-B14F-4D97-AF65-F5344CB8AC3E}">
        <p14:creationId xmlns:p14="http://schemas.microsoft.com/office/powerpoint/2010/main" val="2982907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get some really nice validation tools in Visual Studio</a:t>
            </a:r>
          </a:p>
          <a:p>
            <a:endParaRPr lang="en-US" dirty="0"/>
          </a:p>
          <a:p>
            <a:r>
              <a:rPr lang="en-US" dirty="0"/>
              <a:t>Errors for the project/solution appear in the error tab as soon as you make a change</a:t>
            </a:r>
          </a:p>
          <a:p>
            <a:r>
              <a:rPr lang="en-US" dirty="0"/>
              <a:t> - can see if you have broken another script with your code</a:t>
            </a:r>
          </a:p>
          <a:p>
            <a:endParaRPr lang="en-US" dirty="0"/>
          </a:p>
          <a:p>
            <a:r>
              <a:rPr lang="en-US" dirty="0"/>
              <a:t>Double click in the error tab to jump to the error</a:t>
            </a:r>
          </a:p>
          <a:p>
            <a:endParaRPr lang="en-US" dirty="0"/>
          </a:p>
          <a:p>
            <a:r>
              <a:rPr lang="en-US" dirty="0"/>
              <a:t>Idea that this is not a </a:t>
            </a:r>
            <a:r>
              <a:rPr lang="en-US" dirty="0" err="1"/>
              <a:t>db</a:t>
            </a:r>
            <a:r>
              <a:rPr lang="en-US" dirty="0"/>
              <a:t>, it’s a project and the whole project has to work</a:t>
            </a:r>
          </a:p>
          <a:p>
            <a:endParaRPr lang="en-US" dirty="0"/>
          </a:p>
          <a:p>
            <a:r>
              <a:rPr lang="en-US" dirty="0"/>
              <a:t>Suppress errors through your properties windows</a:t>
            </a:r>
          </a:p>
        </p:txBody>
      </p:sp>
      <p:sp>
        <p:nvSpPr>
          <p:cNvPr id="4" name="Slide Number Placeholder 3"/>
          <p:cNvSpPr>
            <a:spLocks noGrp="1"/>
          </p:cNvSpPr>
          <p:nvPr>
            <p:ph type="sldNum" sz="quarter" idx="5"/>
          </p:nvPr>
        </p:nvSpPr>
        <p:spPr/>
        <p:txBody>
          <a:bodyPr/>
          <a:lstStyle/>
          <a:p>
            <a:fld id="{4240545C-0724-4547-82B2-FB85AFF9F9B0}" type="slidenum">
              <a:rPr lang="en-GB" smtClean="0"/>
              <a:t>17</a:t>
            </a:fld>
            <a:endParaRPr lang="en-GB"/>
          </a:p>
        </p:txBody>
      </p:sp>
    </p:spTree>
    <p:extLst>
      <p:ext uri="{BB962C8B-B14F-4D97-AF65-F5344CB8AC3E}">
        <p14:creationId xmlns:p14="http://schemas.microsoft.com/office/powerpoint/2010/main" val="4131973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error number to use to suppress an error</a:t>
            </a:r>
          </a:p>
          <a:p>
            <a:endParaRPr lang="en-US" dirty="0"/>
          </a:p>
          <a:p>
            <a:r>
              <a:rPr lang="en-US" dirty="0"/>
              <a:t>Not always as bad as it looks – 1 issue can generate many errors</a:t>
            </a:r>
          </a:p>
          <a:p>
            <a:r>
              <a:rPr lang="en-US" dirty="0"/>
              <a:t>E.g. here we have 2 errors generated by 1 issue</a:t>
            </a:r>
          </a:p>
          <a:p>
            <a:endParaRPr lang="en-US" dirty="0"/>
          </a:p>
          <a:p>
            <a:r>
              <a:rPr lang="en-US" dirty="0"/>
              <a:t>Suppressing errors is the nuclear option.</a:t>
            </a:r>
          </a:p>
          <a:p>
            <a:endParaRPr lang="en-US" dirty="0"/>
          </a:p>
          <a:p>
            <a:r>
              <a:rPr lang="en-US" dirty="0"/>
              <a:t>??????????????????</a:t>
            </a:r>
          </a:p>
          <a:p>
            <a:r>
              <a:rPr lang="en-US" dirty="0"/>
              <a:t>???QUESTIONS???</a:t>
            </a:r>
          </a:p>
          <a:p>
            <a:r>
              <a:rPr lang="en-US" dirty="0"/>
              <a:t>??????????????????</a:t>
            </a:r>
          </a:p>
          <a:p>
            <a:endParaRPr lang="en-US" dirty="0"/>
          </a:p>
          <a:p>
            <a:r>
              <a:rPr lang="en-US" dirty="0"/>
              <a:t>TIME: 38.45</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18</a:t>
            </a:fld>
            <a:endParaRPr lang="en-GB"/>
          </a:p>
        </p:txBody>
      </p:sp>
    </p:spTree>
    <p:extLst>
      <p:ext uri="{BB962C8B-B14F-4D97-AF65-F5344CB8AC3E}">
        <p14:creationId xmlns:p14="http://schemas.microsoft.com/office/powerpoint/2010/main" val="1941708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a few of the project properties/settings and the deployment options open to you.</a:t>
            </a:r>
          </a:p>
          <a:p>
            <a:endParaRPr lang="en-US" dirty="0"/>
          </a:p>
          <a:p>
            <a:r>
              <a:rPr lang="en-US" dirty="0"/>
              <a:t>This is an area where I will mostly be making you aware of stuff and leaving you to investigate more</a:t>
            </a:r>
          </a:p>
          <a:p>
            <a:endParaRPr lang="en-US" dirty="0"/>
          </a:p>
          <a:p>
            <a:r>
              <a:rPr lang="en-US" dirty="0"/>
              <a:t>SECTION TIME: 6 mins</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19</a:t>
            </a:fld>
            <a:endParaRPr lang="en-GB"/>
          </a:p>
        </p:txBody>
      </p:sp>
    </p:spTree>
    <p:extLst>
      <p:ext uri="{BB962C8B-B14F-4D97-AF65-F5344CB8AC3E}">
        <p14:creationId xmlns:p14="http://schemas.microsoft.com/office/powerpoint/2010/main" val="3108645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launch into this properly, a bit about me and why I’m giving this talk rather than something else</a:t>
            </a:r>
          </a:p>
          <a:p>
            <a:endParaRPr lang="en-GB" dirty="0"/>
          </a:p>
          <a:p>
            <a:r>
              <a:rPr lang="en-GB" dirty="0"/>
              <a:t>Contact details are on the screen, get in touch, happy to help</a:t>
            </a:r>
          </a:p>
          <a:p>
            <a:endParaRPr lang="en-GB" dirty="0"/>
          </a:p>
          <a:p>
            <a:r>
              <a:rPr lang="en-US" dirty="0"/>
              <a:t>Giving this talk because: History of using SSDT </a:t>
            </a:r>
            <a:r>
              <a:rPr lang="en-US" dirty="0" err="1"/>
              <a:t>db</a:t>
            </a:r>
            <a:r>
              <a:rPr lang="en-US" dirty="0"/>
              <a:t> projects</a:t>
            </a:r>
          </a:p>
          <a:p>
            <a:endParaRPr lang="en-US" dirty="0"/>
          </a:p>
          <a:p>
            <a:r>
              <a:rPr lang="en-US" dirty="0"/>
              <a:t> - used as pure source control, developed in management studio, moved in to source control and deployed with </a:t>
            </a:r>
            <a:r>
              <a:rPr lang="en-US" dirty="0" err="1"/>
              <a:t>sql</a:t>
            </a:r>
            <a:r>
              <a:rPr lang="en-US" dirty="0"/>
              <a:t> compare</a:t>
            </a:r>
          </a:p>
          <a:p>
            <a:r>
              <a:rPr lang="en-US" dirty="0"/>
              <a:t> - learned to deploy with publish, publish profiles, and command line scripts but still developing in management studio</a:t>
            </a:r>
          </a:p>
          <a:p>
            <a:r>
              <a:rPr lang="en-US" dirty="0"/>
              <a:t> - worked with .NET developers and began to appreciate the full scale of what the tool can do</a:t>
            </a:r>
          </a:p>
          <a:p>
            <a:endParaRPr lang="en-US" dirty="0"/>
          </a:p>
          <a:p>
            <a:r>
              <a:rPr lang="en-US" dirty="0"/>
              <a:t>This is what I want to go through with you today, not going to really dive into the basics, instead…</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2</a:t>
            </a:fld>
            <a:endParaRPr lang="en-GB"/>
          </a:p>
        </p:txBody>
      </p:sp>
    </p:spTree>
    <p:extLst>
      <p:ext uri="{BB962C8B-B14F-4D97-AF65-F5344CB8AC3E}">
        <p14:creationId xmlns:p14="http://schemas.microsoft.com/office/powerpoint/2010/main" val="3678276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Continuing from the errors: can suppress errors at a project level – do this through project properties</a:t>
            </a:r>
          </a:p>
          <a:p>
            <a:pPr marL="0" indent="0">
              <a:buFontTx/>
              <a:buNone/>
            </a:pPr>
            <a:endParaRPr lang="en-US" dirty="0"/>
          </a:p>
          <a:p>
            <a:pPr marL="0" indent="0">
              <a:buFontTx/>
              <a:buNone/>
            </a:pPr>
            <a:r>
              <a:rPr lang="en-US" dirty="0"/>
              <a:t>Another possible warning – use reserve words in names, avoid LIKE predicates that start with wildcard (performance) etc.</a:t>
            </a:r>
          </a:p>
          <a:p>
            <a:pPr marL="0" indent="0">
              <a:buFontTx/>
              <a:buNone/>
            </a:pPr>
            <a:endParaRPr lang="en-US" dirty="0"/>
          </a:p>
          <a:p>
            <a:pPr marL="0" indent="0">
              <a:buFontTx/>
              <a:buNone/>
            </a:pPr>
            <a:r>
              <a:rPr lang="en-US" dirty="0"/>
              <a:t>Warning = error good: people ignore warnings and stored proc only throws a warning if it references an object that does not exist</a:t>
            </a:r>
          </a:p>
          <a:p>
            <a:pPr marL="0" indent="0">
              <a:buFontTx/>
              <a:buNone/>
            </a:pPr>
            <a:endParaRPr lang="en-US" dirty="0"/>
          </a:p>
          <a:p>
            <a:pPr marL="0" indent="0">
              <a:buFontTx/>
              <a:buNone/>
            </a:pPr>
            <a:r>
              <a:rPr lang="en-US" dirty="0"/>
              <a:t>Maybe this is ok with you because you have a design pattern that uses this</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20</a:t>
            </a:fld>
            <a:endParaRPr lang="en-GB"/>
          </a:p>
        </p:txBody>
      </p:sp>
    </p:spTree>
    <p:extLst>
      <p:ext uri="{BB962C8B-B14F-4D97-AF65-F5344CB8AC3E}">
        <p14:creationId xmlns:p14="http://schemas.microsoft.com/office/powerpoint/2010/main" val="1753496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Database settings:</a:t>
            </a:r>
          </a:p>
          <a:p>
            <a:pPr marL="0" indent="0">
              <a:buFontTx/>
              <a:buNone/>
            </a:pPr>
            <a:r>
              <a:rPr lang="en-US" dirty="0"/>
              <a:t> - Recovery model</a:t>
            </a:r>
          </a:p>
          <a:p>
            <a:pPr marL="0" indent="0">
              <a:buFontTx/>
              <a:buNone/>
            </a:pPr>
            <a:r>
              <a:rPr lang="en-US" dirty="0"/>
              <a:t> - Enable service broker</a:t>
            </a:r>
          </a:p>
          <a:p>
            <a:pPr marL="0" indent="0">
              <a:buFontTx/>
              <a:buNone/>
            </a:pPr>
            <a:r>
              <a:rPr lang="en-US" dirty="0"/>
              <a:t> - single/multi/restricted-user access</a:t>
            </a:r>
          </a:p>
          <a:p>
            <a:pPr marL="0" indent="0">
              <a:buFontTx/>
              <a:buNone/>
            </a:pPr>
            <a:r>
              <a:rPr lang="en-US" dirty="0"/>
              <a:t>Etc.</a:t>
            </a:r>
          </a:p>
          <a:p>
            <a:pPr marL="0" indent="0">
              <a:buFontTx/>
              <a:buNone/>
            </a:pPr>
            <a:r>
              <a:rPr lang="en-US" dirty="0"/>
              <a:t>Again, should usually leave this up to the DBA</a:t>
            </a:r>
          </a:p>
          <a:p>
            <a:pPr marL="0" indent="0">
              <a:buFontTx/>
              <a:buNone/>
            </a:pPr>
            <a:endParaRPr lang="en-US" dirty="0"/>
          </a:p>
          <a:p>
            <a:pPr marL="0" indent="0">
              <a:buFontTx/>
              <a:buNone/>
            </a:pPr>
            <a:endParaRPr lang="en-US" dirty="0"/>
          </a:p>
          <a:p>
            <a:pPr marL="0" indent="0">
              <a:buFontTx/>
              <a:buNone/>
            </a:pPr>
            <a:r>
              <a:rPr lang="en-US" dirty="0"/>
              <a:t>SQLCMD is the language the deployment scripts are generated in</a:t>
            </a:r>
          </a:p>
          <a:p>
            <a:pPr marL="0" indent="0">
              <a:buFontTx/>
              <a:buNone/>
            </a:pPr>
            <a:endParaRPr lang="en-US" dirty="0"/>
          </a:p>
          <a:p>
            <a:pPr marL="0" indent="0">
              <a:buFontTx/>
              <a:buNone/>
            </a:pPr>
            <a:r>
              <a:rPr lang="en-US" dirty="0"/>
              <a:t>So can use the variables throughout your scripts</a:t>
            </a:r>
          </a:p>
          <a:p>
            <a:pPr marL="0" indent="0">
              <a:buFontTx/>
              <a:buNone/>
            </a:pPr>
            <a:endParaRPr lang="en-US" dirty="0"/>
          </a:p>
          <a:p>
            <a:pPr marL="0" indent="0">
              <a:buFontTx/>
              <a:buNone/>
            </a:pPr>
            <a:r>
              <a:rPr lang="en-US" dirty="0"/>
              <a:t>e.g. the </a:t>
            </a:r>
            <a:r>
              <a:rPr lang="en-US" dirty="0" err="1"/>
              <a:t>ClearDB</a:t>
            </a:r>
            <a:r>
              <a:rPr lang="en-US" dirty="0"/>
              <a:t> variable from the pre-deployment script earlier, needs to be created in the project properties</a:t>
            </a:r>
          </a:p>
          <a:p>
            <a:pPr marL="0" indent="0">
              <a:buFontTx/>
              <a:buNone/>
            </a:pPr>
            <a:endParaRPr lang="en-US" dirty="0"/>
          </a:p>
          <a:p>
            <a:pPr marL="0" indent="0">
              <a:buFontTx/>
              <a:buNone/>
            </a:pPr>
            <a:r>
              <a:rPr lang="en-US" dirty="0"/>
              <a:t>SQL versions need to be correct at point of deployment for the server you deploy to</a:t>
            </a:r>
          </a:p>
          <a:p>
            <a:pPr marL="0" indent="0">
              <a:buFontTx/>
              <a:buNone/>
            </a:pPr>
            <a:endParaRPr lang="en-US" dirty="0"/>
          </a:p>
          <a:p>
            <a:pPr marL="0" indent="0">
              <a:buFontTx/>
              <a:buNone/>
            </a:pPr>
            <a:r>
              <a:rPr lang="en-US" dirty="0"/>
              <a:t>Start to click through screenshots</a:t>
            </a:r>
          </a:p>
          <a:p>
            <a:pPr marL="0" indent="0">
              <a:buFontTx/>
              <a:buNone/>
            </a:pPr>
            <a:endParaRPr lang="en-US" dirty="0"/>
          </a:p>
          <a:p>
            <a:pPr marL="0" indent="0">
              <a:buFontTx/>
              <a:buNone/>
            </a:pPr>
            <a:r>
              <a:rPr lang="en-US" dirty="0"/>
              <a:t>Whole load of other things you can do, this is one area where I’m making you aware of something and leaving it for you to explore</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21</a:t>
            </a:fld>
            <a:endParaRPr lang="en-GB"/>
          </a:p>
        </p:txBody>
      </p:sp>
    </p:spTree>
    <p:extLst>
      <p:ext uri="{BB962C8B-B14F-4D97-AF65-F5344CB8AC3E}">
        <p14:creationId xmlns:p14="http://schemas.microsoft.com/office/powerpoint/2010/main" val="3628797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is when you take your project and push it out to a server somewhere</a:t>
            </a:r>
          </a:p>
          <a:p>
            <a:pPr marL="0" indent="0">
              <a:buFontTx/>
              <a:buNone/>
            </a:pPr>
            <a:endParaRPr lang="en-US" dirty="0"/>
          </a:p>
          <a:p>
            <a:pPr marL="0" indent="0">
              <a:buFontTx/>
              <a:buNone/>
            </a:pPr>
            <a:r>
              <a:rPr lang="en-US" dirty="0"/>
              <a:t>Can use variables to make the deployment behave differently for different environments/deployments</a:t>
            </a:r>
          </a:p>
          <a:p>
            <a:pPr marL="0" indent="0">
              <a:buFontTx/>
              <a:buNone/>
            </a:pPr>
            <a:endParaRPr lang="en-US" dirty="0"/>
          </a:p>
          <a:p>
            <a:pPr marL="0" indent="0">
              <a:buFontTx/>
              <a:buNone/>
            </a:pPr>
            <a:r>
              <a:rPr lang="en-US" dirty="0"/>
              <a:t>Can deploy same </a:t>
            </a:r>
            <a:r>
              <a:rPr lang="en-US" dirty="0" err="1"/>
              <a:t>db</a:t>
            </a:r>
            <a:r>
              <a:rPr lang="en-US" dirty="0"/>
              <a:t> several times with different names e.g. feature branches/performance improvements and baseline</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22</a:t>
            </a:fld>
            <a:endParaRPr lang="en-GB"/>
          </a:p>
        </p:txBody>
      </p:sp>
    </p:spTree>
    <p:extLst>
      <p:ext uri="{BB962C8B-B14F-4D97-AF65-F5344CB8AC3E}">
        <p14:creationId xmlns:p14="http://schemas.microsoft.com/office/powerpoint/2010/main" val="3194754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Includes </a:t>
            </a:r>
            <a:r>
              <a:rPr lang="en-US" dirty="0" err="1"/>
              <a:t>db</a:t>
            </a:r>
            <a:r>
              <a:rPr lang="en-US" dirty="0"/>
              <a:t> settings by default so usually turn these off</a:t>
            </a:r>
          </a:p>
          <a:p>
            <a:pPr marL="0" indent="0">
              <a:buFontTx/>
              <a:buNone/>
            </a:pPr>
            <a:r>
              <a:rPr lang="en-US" dirty="0"/>
              <a:t>Database settings examples: recovery model, filegroups, database access model</a:t>
            </a:r>
          </a:p>
          <a:p>
            <a:pPr marL="0" indent="0">
              <a:buFontTx/>
              <a:buNone/>
            </a:pPr>
            <a:r>
              <a:rPr lang="en-US" dirty="0"/>
              <a:t> - like the logins etc. leave this up to the dba</a:t>
            </a:r>
          </a:p>
          <a:p>
            <a:pPr marL="0" indent="0">
              <a:buFontTx/>
              <a:buNone/>
            </a:pPr>
            <a:endParaRPr lang="en-US" dirty="0"/>
          </a:p>
          <a:p>
            <a:pPr marL="0" indent="0">
              <a:buFontTx/>
              <a:buNone/>
            </a:pPr>
            <a:r>
              <a:rPr lang="en-US" dirty="0"/>
              <a:t>Drop objects drops things on server but not in project</a:t>
            </a:r>
          </a:p>
          <a:p>
            <a:pPr marL="0" indent="0">
              <a:buFontTx/>
              <a:buNone/>
            </a:pPr>
            <a:r>
              <a:rPr lang="en-US" dirty="0"/>
              <a:t>The dream is to be able to turn this on with confidence</a:t>
            </a:r>
          </a:p>
          <a:p>
            <a:pPr marL="0" indent="0">
              <a:buFontTx/>
              <a:buNone/>
            </a:pPr>
            <a:r>
              <a:rPr lang="en-US" dirty="0"/>
              <a:t>Needs agreement outside of the team that nobody is creating things on that database apart from you</a:t>
            </a:r>
          </a:p>
          <a:p>
            <a:pPr marL="0" indent="0">
              <a:buFontTx/>
              <a:buNone/>
            </a:pPr>
            <a:endParaRPr lang="en-US" dirty="0"/>
          </a:p>
          <a:p>
            <a:pPr marL="0" indent="0">
              <a:buFontTx/>
              <a:buNone/>
            </a:pPr>
            <a:r>
              <a:rPr lang="en-US" dirty="0"/>
              <a:t>Exclusions e.g. users if needed to include to make some code validate, but do not want to actually deploy (dba controls users)</a:t>
            </a:r>
          </a:p>
          <a:p>
            <a:pPr marL="0" indent="0">
              <a:buFontTx/>
              <a:buNone/>
            </a:pPr>
            <a:endParaRPr lang="en-US" dirty="0"/>
          </a:p>
          <a:p>
            <a:pPr marL="0" indent="0">
              <a:buFontTx/>
              <a:buNone/>
            </a:pPr>
            <a:r>
              <a:rPr lang="en-US" dirty="0"/>
              <a:t>Again, lots of options so will leave it to you to explore</a:t>
            </a:r>
          </a:p>
          <a:p>
            <a:pPr marL="0" indent="0">
              <a:buFontTx/>
              <a:buNone/>
            </a:pPr>
            <a:endParaRPr lang="en-US" dirty="0"/>
          </a:p>
          <a:p>
            <a:pPr marL="0" indent="0">
              <a:buFontTx/>
              <a:buNone/>
            </a:pPr>
            <a:endParaRPr lang="en-US" dirty="0"/>
          </a:p>
          <a:p>
            <a:r>
              <a:rPr lang="en-US" dirty="0"/>
              <a:t>??????????????????</a:t>
            </a:r>
          </a:p>
          <a:p>
            <a:r>
              <a:rPr lang="en-US" dirty="0"/>
              <a:t>???QUESTIONS???</a:t>
            </a:r>
          </a:p>
          <a:p>
            <a:r>
              <a:rPr lang="en-US" dirty="0"/>
              <a:t>??????????????????</a:t>
            </a:r>
          </a:p>
          <a:p>
            <a:pPr marL="0" indent="0">
              <a:buFontTx/>
              <a:buNone/>
            </a:pPr>
            <a:endParaRPr lang="en-US" dirty="0"/>
          </a:p>
          <a:p>
            <a:pPr marL="0" indent="0">
              <a:buFontTx/>
              <a:buNone/>
            </a:pPr>
            <a:endParaRPr lang="en-US" dirty="0"/>
          </a:p>
          <a:p>
            <a:pPr marL="0" indent="0">
              <a:buFontTx/>
              <a:buNone/>
            </a:pPr>
            <a:r>
              <a:rPr lang="en-US" dirty="0"/>
              <a:t>TIME: 32.30</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23</a:t>
            </a:fld>
            <a:endParaRPr lang="en-GB"/>
          </a:p>
        </p:txBody>
      </p:sp>
    </p:spTree>
    <p:extLst>
      <p:ext uri="{BB962C8B-B14F-4D97-AF65-F5344CB8AC3E}">
        <p14:creationId xmlns:p14="http://schemas.microsoft.com/office/powerpoint/2010/main" val="1079610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section about references to other databases from your project</a:t>
            </a:r>
          </a:p>
          <a:p>
            <a:endParaRPr lang="en-GB" dirty="0"/>
          </a:p>
          <a:p>
            <a:r>
              <a:rPr lang="en-GB" dirty="0"/>
              <a:t>This is where you want to refer to an object in another database in some of your code</a:t>
            </a:r>
          </a:p>
          <a:p>
            <a:endParaRPr lang="en-GB" dirty="0"/>
          </a:p>
          <a:p>
            <a:r>
              <a:rPr lang="en-GB" dirty="0"/>
              <a:t>You can see in this screenshot you can do this by:</a:t>
            </a:r>
          </a:p>
          <a:p>
            <a:r>
              <a:rPr lang="en-GB" dirty="0"/>
              <a:t> - referring to other projects in this solution directly</a:t>
            </a:r>
          </a:p>
          <a:p>
            <a:r>
              <a:rPr lang="en-GB" dirty="0"/>
              <a:t> - referring to master/</a:t>
            </a:r>
            <a:r>
              <a:rPr lang="en-GB" dirty="0" err="1"/>
              <a:t>msdb</a:t>
            </a:r>
            <a:r>
              <a:rPr lang="en-GB" dirty="0"/>
              <a:t> databases</a:t>
            </a:r>
          </a:p>
          <a:p>
            <a:r>
              <a:rPr lang="en-GB" dirty="0"/>
              <a:t> - referring to a </a:t>
            </a:r>
            <a:r>
              <a:rPr lang="en-GB" dirty="0" err="1"/>
              <a:t>dacpac</a:t>
            </a:r>
            <a:r>
              <a:rPr lang="en-GB" dirty="0"/>
              <a:t> – allows references to projects in another solution</a:t>
            </a:r>
          </a:p>
          <a:p>
            <a:endParaRPr lang="en-GB" dirty="0"/>
          </a:p>
          <a:p>
            <a:r>
              <a:rPr lang="en-GB" dirty="0"/>
              <a:t>SECTION TIME: 4 mins</a:t>
            </a:r>
          </a:p>
        </p:txBody>
      </p:sp>
      <p:sp>
        <p:nvSpPr>
          <p:cNvPr id="4" name="Slide Number Placeholder 3"/>
          <p:cNvSpPr>
            <a:spLocks noGrp="1"/>
          </p:cNvSpPr>
          <p:nvPr>
            <p:ph type="sldNum" sz="quarter" idx="5"/>
          </p:nvPr>
        </p:nvSpPr>
        <p:spPr/>
        <p:txBody>
          <a:bodyPr/>
          <a:lstStyle/>
          <a:p>
            <a:fld id="{4240545C-0724-4547-82B2-FB85AFF9F9B0}" type="slidenum">
              <a:rPr lang="en-GB" smtClean="0"/>
              <a:t>24</a:t>
            </a:fld>
            <a:endParaRPr lang="en-GB"/>
          </a:p>
        </p:txBody>
      </p:sp>
    </p:spTree>
    <p:extLst>
      <p:ext uri="{BB962C8B-B14F-4D97-AF65-F5344CB8AC3E}">
        <p14:creationId xmlns:p14="http://schemas.microsoft.com/office/powerpoint/2010/main" val="2832827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Path is relative therefore:</a:t>
            </a:r>
          </a:p>
          <a:p>
            <a:r>
              <a:rPr lang="en-GB" dirty="0"/>
              <a:t>Target </a:t>
            </a:r>
            <a:r>
              <a:rPr lang="en-GB" dirty="0" err="1"/>
              <a:t>dacpac</a:t>
            </a:r>
            <a:r>
              <a:rPr lang="en-GB" dirty="0"/>
              <a:t> should be inside your source control repo</a:t>
            </a:r>
          </a:p>
          <a:p>
            <a:endParaRPr lang="en-US" dirty="0"/>
          </a:p>
          <a:p>
            <a:r>
              <a:rPr lang="en-US" dirty="0"/>
              <a:t>References to other projects in the same solution are looking in the bin folder for that project</a:t>
            </a:r>
          </a:p>
          <a:p>
            <a:r>
              <a:rPr lang="en-US" dirty="0"/>
              <a:t>Master/</a:t>
            </a:r>
            <a:r>
              <a:rPr lang="en-US" dirty="0" err="1"/>
              <a:t>msdn</a:t>
            </a:r>
            <a:r>
              <a:rPr lang="en-US" dirty="0"/>
              <a:t> = system databases. These are references to </a:t>
            </a:r>
            <a:r>
              <a:rPr lang="en-US" dirty="0" err="1"/>
              <a:t>dacpacs</a:t>
            </a:r>
            <a:r>
              <a:rPr lang="en-US" dirty="0"/>
              <a:t> in the visual studio folder on your local machine</a:t>
            </a:r>
          </a:p>
          <a:p>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25</a:t>
            </a:fld>
            <a:endParaRPr lang="en-GB"/>
          </a:p>
        </p:txBody>
      </p:sp>
    </p:spTree>
    <p:extLst>
      <p:ext uri="{BB962C8B-B14F-4D97-AF65-F5344CB8AC3E}">
        <p14:creationId xmlns:p14="http://schemas.microsoft.com/office/powerpoint/2010/main" val="3333509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Changes only propagate to other projects after rebuild</a:t>
            </a:r>
          </a:p>
          <a:p>
            <a:endParaRPr lang="en-US" dirty="0"/>
          </a:p>
          <a:p>
            <a:r>
              <a:rPr lang="en-US" dirty="0"/>
              <a:t>Complaints references Bookings references Customers, Complaints must also reference Customers</a:t>
            </a:r>
          </a:p>
          <a:p>
            <a:endParaRPr lang="en-US" dirty="0"/>
          </a:p>
          <a:p>
            <a:r>
              <a:rPr lang="en-US" dirty="0"/>
              <a:t>Change SQL version in setting means system databases being referred to are now the wrong version</a:t>
            </a:r>
          </a:p>
          <a:p>
            <a:pPr marL="0" indent="0">
              <a:buFontTx/>
              <a:buNone/>
            </a:pPr>
            <a:endParaRPr lang="en-US" dirty="0"/>
          </a:p>
          <a:p>
            <a:pPr marL="0" indent="0">
              <a:buFontTx/>
              <a:buNone/>
            </a:pPr>
            <a:endParaRPr lang="en-US" dirty="0"/>
          </a:p>
          <a:p>
            <a:r>
              <a:rPr lang="en-US" dirty="0"/>
              <a:t>??????????????????</a:t>
            </a:r>
          </a:p>
          <a:p>
            <a:r>
              <a:rPr lang="en-US" dirty="0"/>
              <a:t>???QUESTIONS???</a:t>
            </a:r>
          </a:p>
          <a:p>
            <a:r>
              <a:rPr lang="en-US" dirty="0"/>
              <a:t>??????????????????</a:t>
            </a:r>
          </a:p>
          <a:p>
            <a:endParaRPr lang="en-US" dirty="0"/>
          </a:p>
          <a:p>
            <a:endParaRPr lang="en-US" dirty="0"/>
          </a:p>
          <a:p>
            <a:r>
              <a:rPr lang="en-US" dirty="0"/>
              <a:t>TIME: 28.45</a:t>
            </a:r>
          </a:p>
        </p:txBody>
      </p:sp>
      <p:sp>
        <p:nvSpPr>
          <p:cNvPr id="4" name="Slide Number Placeholder 3"/>
          <p:cNvSpPr>
            <a:spLocks noGrp="1"/>
          </p:cNvSpPr>
          <p:nvPr>
            <p:ph type="sldNum" sz="quarter" idx="5"/>
          </p:nvPr>
        </p:nvSpPr>
        <p:spPr/>
        <p:txBody>
          <a:bodyPr/>
          <a:lstStyle/>
          <a:p>
            <a:fld id="{4240545C-0724-4547-82B2-FB85AFF9F9B0}" type="slidenum">
              <a:rPr lang="en-GB" smtClean="0"/>
              <a:t>26</a:t>
            </a:fld>
            <a:endParaRPr lang="en-GB"/>
          </a:p>
        </p:txBody>
      </p:sp>
    </p:spTree>
    <p:extLst>
      <p:ext uri="{BB962C8B-B14F-4D97-AF65-F5344CB8AC3E}">
        <p14:creationId xmlns:p14="http://schemas.microsoft.com/office/powerpoint/2010/main" val="3354508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leads us to the biggest overlooked feature in database projects</a:t>
            </a:r>
          </a:p>
          <a:p>
            <a:endParaRPr lang="en-US" dirty="0"/>
          </a:p>
          <a:p>
            <a:r>
              <a:rPr lang="en-US" dirty="0"/>
              <a:t>What makes me evangelical about their use</a:t>
            </a:r>
          </a:p>
          <a:p>
            <a:endParaRPr lang="en-US" dirty="0"/>
          </a:p>
          <a:p>
            <a:r>
              <a:rPr lang="en-US" dirty="0"/>
              <a:t>SECTION TIME: 13 mins</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27</a:t>
            </a:fld>
            <a:endParaRPr lang="en-GB"/>
          </a:p>
        </p:txBody>
      </p:sp>
    </p:spTree>
    <p:extLst>
      <p:ext uri="{BB962C8B-B14F-4D97-AF65-F5344CB8AC3E}">
        <p14:creationId xmlns:p14="http://schemas.microsoft.com/office/powerpoint/2010/main" val="1806773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project called complaints tables</a:t>
            </a:r>
          </a:p>
          <a:p>
            <a:r>
              <a:rPr lang="en-GB" dirty="0"/>
              <a:t>Second project called complaints</a:t>
            </a:r>
          </a:p>
          <a:p>
            <a:r>
              <a:rPr lang="en-GB" dirty="0"/>
              <a:t>With a same database reference to Complaints tables</a:t>
            </a:r>
          </a:p>
          <a:p>
            <a:endParaRPr lang="en-GB" dirty="0"/>
          </a:p>
          <a:p>
            <a:r>
              <a:rPr lang="en-GB" dirty="0"/>
              <a:t>This effectively means Complaints now includes all of the objects in Complaints tables…</a:t>
            </a:r>
          </a:p>
        </p:txBody>
      </p:sp>
      <p:sp>
        <p:nvSpPr>
          <p:cNvPr id="4" name="Slide Number Placeholder 3"/>
          <p:cNvSpPr>
            <a:spLocks noGrp="1"/>
          </p:cNvSpPr>
          <p:nvPr>
            <p:ph type="sldNum" sz="quarter" idx="5"/>
          </p:nvPr>
        </p:nvSpPr>
        <p:spPr/>
        <p:txBody>
          <a:bodyPr/>
          <a:lstStyle/>
          <a:p>
            <a:fld id="{4240545C-0724-4547-82B2-FB85AFF9F9B0}" type="slidenum">
              <a:rPr lang="en-GB" smtClean="0"/>
              <a:t>28</a:t>
            </a:fld>
            <a:endParaRPr lang="en-GB"/>
          </a:p>
        </p:txBody>
      </p:sp>
    </p:spTree>
    <p:extLst>
      <p:ext uri="{BB962C8B-B14F-4D97-AF65-F5344CB8AC3E}">
        <p14:creationId xmlns:p14="http://schemas.microsoft.com/office/powerpoint/2010/main" val="3082073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project called complaints tables</a:t>
            </a:r>
          </a:p>
          <a:p>
            <a:r>
              <a:rPr lang="en-GB" dirty="0"/>
              <a:t>Second project called complaints code</a:t>
            </a:r>
          </a:p>
          <a:p>
            <a:r>
              <a:rPr lang="en-GB" dirty="0"/>
              <a:t>With a same database reference to Complaints tables</a:t>
            </a:r>
          </a:p>
          <a:p>
            <a:endParaRPr lang="en-GB" dirty="0"/>
          </a:p>
          <a:p>
            <a:r>
              <a:rPr lang="en-GB" dirty="0"/>
              <a:t>This effectively means Complaints code now includes all of the objects in Complaints tables…</a:t>
            </a:r>
          </a:p>
          <a:p>
            <a:endParaRPr lang="en-GB" dirty="0"/>
          </a:p>
          <a:p>
            <a:r>
              <a:rPr lang="en-GB" dirty="0" err="1"/>
              <a:t>Dacpac</a:t>
            </a:r>
            <a:r>
              <a:rPr lang="en-GB" dirty="0"/>
              <a:t> for complaints code includes</a:t>
            </a:r>
          </a:p>
          <a:p>
            <a:r>
              <a:rPr lang="en-GB" dirty="0"/>
              <a:t>All of the code objects from complaints code</a:t>
            </a:r>
          </a:p>
          <a:p>
            <a:r>
              <a:rPr lang="en-GB" dirty="0"/>
              <a:t>But also all of the tables in complaints tables</a:t>
            </a:r>
          </a:p>
          <a:p>
            <a:endParaRPr lang="en-GB" dirty="0"/>
          </a:p>
          <a:p>
            <a:r>
              <a:rPr lang="en-GB" dirty="0"/>
              <a:t>Neat feature but why do we really want to use it?</a:t>
            </a:r>
          </a:p>
          <a:p>
            <a:endParaRPr lang="en-GB" dirty="0"/>
          </a:p>
          <a:p>
            <a:r>
              <a:rPr lang="en-GB" dirty="0"/>
              <a:t>This is most commonly used for solving the circular references problem</a:t>
            </a:r>
          </a:p>
        </p:txBody>
      </p:sp>
      <p:sp>
        <p:nvSpPr>
          <p:cNvPr id="4" name="Slide Number Placeholder 3"/>
          <p:cNvSpPr>
            <a:spLocks noGrp="1"/>
          </p:cNvSpPr>
          <p:nvPr>
            <p:ph type="sldNum" sz="quarter" idx="5"/>
          </p:nvPr>
        </p:nvSpPr>
        <p:spPr/>
        <p:txBody>
          <a:bodyPr/>
          <a:lstStyle/>
          <a:p>
            <a:fld id="{4240545C-0724-4547-82B2-FB85AFF9F9B0}" type="slidenum">
              <a:rPr lang="en-GB" smtClean="0"/>
              <a:t>29</a:t>
            </a:fld>
            <a:endParaRPr lang="en-GB"/>
          </a:p>
        </p:txBody>
      </p:sp>
    </p:spTree>
    <p:extLst>
      <p:ext uri="{BB962C8B-B14F-4D97-AF65-F5344CB8AC3E}">
        <p14:creationId xmlns:p14="http://schemas.microsoft.com/office/powerpoint/2010/main" val="3074533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will go through:</a:t>
            </a:r>
          </a:p>
          <a:p>
            <a:endParaRPr lang="en-US" dirty="0"/>
          </a:p>
          <a:p>
            <a:r>
              <a:rPr lang="en-US" dirty="0"/>
              <a:t>What is a </a:t>
            </a:r>
            <a:r>
              <a:rPr lang="en-US" dirty="0" err="1"/>
              <a:t>db</a:t>
            </a:r>
            <a:r>
              <a:rPr lang="en-US" dirty="0"/>
              <a:t> project under the hood, and what type of things can we include in </a:t>
            </a:r>
            <a:r>
              <a:rPr lang="en-US"/>
              <a:t>a project</a:t>
            </a:r>
            <a:endParaRPr lang="en-US" dirty="0"/>
          </a:p>
          <a:p>
            <a:r>
              <a:rPr lang="en-US" dirty="0"/>
              <a:t>What extra development features and capabilities you get</a:t>
            </a:r>
          </a:p>
          <a:p>
            <a:r>
              <a:rPr lang="en-US" dirty="0"/>
              <a:t>What you can do with project properties and settings, and deployment options</a:t>
            </a:r>
          </a:p>
          <a:p>
            <a:r>
              <a:rPr lang="en-US" dirty="0"/>
              <a:t>References to other projects, both as other databases and as other parts of the same database, most powerful feature of this technology</a:t>
            </a:r>
          </a:p>
          <a:p>
            <a:endParaRPr lang="en-US" dirty="0"/>
          </a:p>
          <a:p>
            <a:r>
              <a:rPr lang="en-US" dirty="0"/>
              <a:t>TIME: 56.00</a:t>
            </a:r>
          </a:p>
        </p:txBody>
      </p:sp>
      <p:sp>
        <p:nvSpPr>
          <p:cNvPr id="4" name="Slide Number Placeholder 3"/>
          <p:cNvSpPr>
            <a:spLocks noGrp="1"/>
          </p:cNvSpPr>
          <p:nvPr>
            <p:ph type="sldNum" sz="quarter" idx="5"/>
          </p:nvPr>
        </p:nvSpPr>
        <p:spPr/>
        <p:txBody>
          <a:bodyPr/>
          <a:lstStyle/>
          <a:p>
            <a:fld id="{4240545C-0724-4547-82B2-FB85AFF9F9B0}" type="slidenum">
              <a:rPr lang="en-GB" smtClean="0"/>
              <a:t>3</a:t>
            </a:fld>
            <a:endParaRPr lang="en-GB"/>
          </a:p>
        </p:txBody>
      </p:sp>
    </p:spTree>
    <p:extLst>
      <p:ext uri="{BB962C8B-B14F-4D97-AF65-F5344CB8AC3E}">
        <p14:creationId xmlns:p14="http://schemas.microsoft.com/office/powerpoint/2010/main" val="3502651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I’ll take you through that problem and how the solution works under the hood.</a:t>
            </a:r>
          </a:p>
          <a:p>
            <a:endParaRPr lang="en-US" dirty="0"/>
          </a:p>
          <a:p>
            <a:r>
              <a:rPr lang="en-US" dirty="0"/>
              <a:t>This arises because we have two databases on the server</a:t>
            </a:r>
          </a:p>
          <a:p>
            <a:endParaRPr lang="en-US" dirty="0"/>
          </a:p>
          <a:p>
            <a:r>
              <a:rPr lang="en-US" dirty="0"/>
              <a:t>The Complaints database has a reference to an object in the Bookings database</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30</a:t>
            </a:fld>
            <a:endParaRPr lang="en-GB"/>
          </a:p>
        </p:txBody>
      </p:sp>
    </p:spTree>
    <p:extLst>
      <p:ext uri="{BB962C8B-B14F-4D97-AF65-F5344CB8AC3E}">
        <p14:creationId xmlns:p14="http://schemas.microsoft.com/office/powerpoint/2010/main" val="969112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common use is to solve the circular references problem</a:t>
            </a:r>
          </a:p>
          <a:p>
            <a:endParaRPr lang="en-US" dirty="0"/>
          </a:p>
          <a:p>
            <a:r>
              <a:rPr lang="en-US" dirty="0"/>
              <a:t>This arises because we have two databases on the server</a:t>
            </a:r>
          </a:p>
          <a:p>
            <a:endParaRPr lang="en-US" dirty="0"/>
          </a:p>
          <a:p>
            <a:r>
              <a:rPr lang="en-US" dirty="0"/>
              <a:t>The Complaints database has a reference to an object in the Bookings database</a:t>
            </a:r>
          </a:p>
          <a:p>
            <a:endParaRPr lang="en-US" dirty="0"/>
          </a:p>
          <a:p>
            <a:r>
              <a:rPr lang="en-US" dirty="0"/>
              <a:t>And the bookings database has a reference to an object in the complaints database</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31</a:t>
            </a:fld>
            <a:endParaRPr lang="en-GB"/>
          </a:p>
        </p:txBody>
      </p:sp>
    </p:spTree>
    <p:extLst>
      <p:ext uri="{BB962C8B-B14F-4D97-AF65-F5344CB8AC3E}">
        <p14:creationId xmlns:p14="http://schemas.microsoft.com/office/powerpoint/2010/main" val="1270768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projects, our instinct is to create one project per </a:t>
            </a:r>
            <a:r>
              <a:rPr lang="en-US" dirty="0" err="1"/>
              <a:t>db</a:t>
            </a:r>
            <a:r>
              <a:rPr lang="en-US" dirty="0"/>
              <a:t> and set up references to each other, but this fails</a:t>
            </a:r>
          </a:p>
          <a:p>
            <a:endParaRPr lang="en-US" dirty="0"/>
          </a:p>
          <a:p>
            <a:r>
              <a:rPr lang="en-US" dirty="0"/>
              <a:t>The failure is because the references are actually to </a:t>
            </a:r>
            <a:r>
              <a:rPr lang="en-US" dirty="0" err="1"/>
              <a:t>dacpacs</a:t>
            </a:r>
            <a:r>
              <a:rPr lang="en-US" dirty="0"/>
              <a:t>…</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32</a:t>
            </a:fld>
            <a:endParaRPr lang="en-GB"/>
          </a:p>
        </p:txBody>
      </p:sp>
    </p:spTree>
    <p:extLst>
      <p:ext uri="{BB962C8B-B14F-4D97-AF65-F5344CB8AC3E}">
        <p14:creationId xmlns:p14="http://schemas.microsoft.com/office/powerpoint/2010/main" val="936889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projects, our instinct is to create one project per </a:t>
            </a:r>
            <a:r>
              <a:rPr lang="en-US" dirty="0" err="1"/>
              <a:t>db</a:t>
            </a:r>
            <a:r>
              <a:rPr lang="en-US" dirty="0"/>
              <a:t> and set up references to each other, but this fails</a:t>
            </a:r>
          </a:p>
          <a:p>
            <a:endParaRPr lang="en-US" dirty="0"/>
          </a:p>
          <a:p>
            <a:r>
              <a:rPr lang="en-US" dirty="0"/>
              <a:t>The failure is because the references are actually to </a:t>
            </a:r>
            <a:r>
              <a:rPr lang="en-US" dirty="0" err="1"/>
              <a:t>dacpacs</a:t>
            </a:r>
            <a:r>
              <a:rPr lang="en-US" dirty="0"/>
              <a:t>…</a:t>
            </a:r>
          </a:p>
          <a:p>
            <a:endParaRPr lang="en-US" dirty="0"/>
          </a:p>
          <a:p>
            <a:r>
              <a:rPr lang="en-US" dirty="0"/>
              <a:t>And each </a:t>
            </a:r>
            <a:r>
              <a:rPr lang="en-US" dirty="0" err="1"/>
              <a:t>dacpac</a:t>
            </a:r>
            <a:r>
              <a:rPr lang="en-US" dirty="0"/>
              <a:t> is the result of a build of a project</a:t>
            </a:r>
          </a:p>
          <a:p>
            <a:endParaRPr lang="en-US" dirty="0"/>
          </a:p>
          <a:p>
            <a:r>
              <a:rPr lang="en-US" dirty="0"/>
              <a:t>But neither </a:t>
            </a:r>
            <a:r>
              <a:rPr lang="en-US" dirty="0" err="1"/>
              <a:t>dacpac</a:t>
            </a:r>
            <a:r>
              <a:rPr lang="en-US" dirty="0"/>
              <a:t> can build because they need the other </a:t>
            </a:r>
            <a:r>
              <a:rPr lang="en-US" dirty="0" err="1"/>
              <a:t>dacpac</a:t>
            </a:r>
            <a:r>
              <a:rPr lang="en-US" dirty="0"/>
              <a:t> to be present first – visual studio recognizes this and refuses to allow the circular reference</a:t>
            </a:r>
          </a:p>
          <a:p>
            <a:endParaRPr lang="en-US" dirty="0"/>
          </a:p>
          <a:p>
            <a:r>
              <a:rPr lang="en-US" dirty="0"/>
              <a:t>So, we wipe that as a possible solution…</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33</a:t>
            </a:fld>
            <a:endParaRPr lang="en-GB"/>
          </a:p>
        </p:txBody>
      </p:sp>
    </p:spTree>
    <p:extLst>
      <p:ext uri="{BB962C8B-B14F-4D97-AF65-F5344CB8AC3E}">
        <p14:creationId xmlns:p14="http://schemas.microsoft.com/office/powerpoint/2010/main" val="15577219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Instead we create a project called complaints</a:t>
            </a:r>
          </a:p>
          <a:p>
            <a:endParaRPr lang="en-GB" dirty="0"/>
          </a:p>
          <a:p>
            <a:r>
              <a:rPr lang="en-GB" dirty="0"/>
              <a:t>And a project called bookings</a:t>
            </a:r>
          </a:p>
          <a:p>
            <a:endParaRPr lang="en-GB" dirty="0"/>
          </a:p>
          <a:p>
            <a:r>
              <a:rPr lang="en-GB" dirty="0"/>
              <a:t>And set up a database reference from Complaints to Bookings</a:t>
            </a:r>
          </a:p>
          <a:p>
            <a:endParaRPr lang="en-GB" dirty="0"/>
          </a:p>
          <a:p>
            <a:r>
              <a:rPr lang="en-GB" dirty="0"/>
              <a:t>And create the synonym in the Complaints project…</a:t>
            </a:r>
            <a:endParaRPr lang="en-US" dirty="0"/>
          </a:p>
        </p:txBody>
      </p:sp>
      <p:sp>
        <p:nvSpPr>
          <p:cNvPr id="4" name="Slide Number Placeholder 3"/>
          <p:cNvSpPr>
            <a:spLocks noGrp="1"/>
          </p:cNvSpPr>
          <p:nvPr>
            <p:ph type="sldNum" sz="quarter" idx="5"/>
          </p:nvPr>
        </p:nvSpPr>
        <p:spPr/>
        <p:txBody>
          <a:bodyPr/>
          <a:lstStyle/>
          <a:p>
            <a:fld id="{4240545C-0724-4547-82B2-FB85AFF9F9B0}" type="slidenum">
              <a:rPr lang="en-GB" smtClean="0"/>
              <a:t>34</a:t>
            </a:fld>
            <a:endParaRPr lang="en-GB"/>
          </a:p>
        </p:txBody>
      </p:sp>
    </p:spTree>
    <p:extLst>
      <p:ext uri="{BB962C8B-B14F-4D97-AF65-F5344CB8AC3E}">
        <p14:creationId xmlns:p14="http://schemas.microsoft.com/office/powerpoint/2010/main" val="39468354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set up a project called </a:t>
            </a:r>
            <a:r>
              <a:rPr lang="en-US" dirty="0" err="1"/>
              <a:t>Bookings_CircularRef</a:t>
            </a:r>
            <a:r>
              <a:rPr lang="en-US" dirty="0"/>
              <a:t>, and create a same database reference to the Bookings project…</a:t>
            </a:r>
          </a:p>
          <a:p>
            <a:endParaRPr lang="en-US" dirty="0"/>
          </a:p>
          <a:p>
            <a:r>
              <a:rPr lang="en-US" dirty="0"/>
              <a:t>Which attaches that virtual version of Bookings to the </a:t>
            </a:r>
            <a:r>
              <a:rPr lang="en-US" dirty="0" err="1"/>
              <a:t>CircularRef</a:t>
            </a:r>
            <a:r>
              <a:rPr lang="en-US" dirty="0"/>
              <a:t> project</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35</a:t>
            </a:fld>
            <a:endParaRPr lang="en-GB"/>
          </a:p>
        </p:txBody>
      </p:sp>
    </p:spTree>
    <p:extLst>
      <p:ext uri="{BB962C8B-B14F-4D97-AF65-F5344CB8AC3E}">
        <p14:creationId xmlns:p14="http://schemas.microsoft.com/office/powerpoint/2010/main" val="18556310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set up a project called </a:t>
            </a:r>
            <a:r>
              <a:rPr lang="en-US" dirty="0" err="1"/>
              <a:t>Bookings_CircularRef</a:t>
            </a:r>
            <a:r>
              <a:rPr lang="en-US" dirty="0"/>
              <a:t>, and create a same database reference to the Bookings project…</a:t>
            </a:r>
          </a:p>
          <a:p>
            <a:endParaRPr lang="en-US" dirty="0"/>
          </a:p>
          <a:p>
            <a:r>
              <a:rPr lang="en-US" dirty="0"/>
              <a:t>Which attaches that virtual version of Bookings to the </a:t>
            </a:r>
            <a:r>
              <a:rPr lang="en-US" dirty="0" err="1"/>
              <a:t>CircularRef</a:t>
            </a:r>
            <a:r>
              <a:rPr lang="en-US" dirty="0"/>
              <a:t> project</a:t>
            </a:r>
            <a:endParaRPr lang="en-GB" dirty="0"/>
          </a:p>
          <a:p>
            <a:endParaRPr lang="en-US" dirty="0"/>
          </a:p>
          <a:p>
            <a:r>
              <a:rPr lang="en-US" dirty="0"/>
              <a:t>Note that the </a:t>
            </a:r>
            <a:r>
              <a:rPr lang="en-US" dirty="0" err="1"/>
              <a:t>CircularRef</a:t>
            </a:r>
            <a:r>
              <a:rPr lang="en-US" dirty="0"/>
              <a:t> project is currently empty, but has the ‘virtual’ Bookings project attached to it</a:t>
            </a:r>
          </a:p>
          <a:p>
            <a:endParaRPr lang="en-US" dirty="0"/>
          </a:p>
          <a:p>
            <a:r>
              <a:rPr lang="en-US" dirty="0"/>
              <a:t>We can the create a different database reference to the Complaints project</a:t>
            </a:r>
          </a:p>
          <a:p>
            <a:endParaRPr lang="en-US" dirty="0"/>
          </a:p>
          <a:p>
            <a:r>
              <a:rPr lang="en-US" dirty="0"/>
              <a:t>And create…</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36</a:t>
            </a:fld>
            <a:endParaRPr lang="en-GB"/>
          </a:p>
        </p:txBody>
      </p:sp>
    </p:spTree>
    <p:extLst>
      <p:ext uri="{BB962C8B-B14F-4D97-AF65-F5344CB8AC3E}">
        <p14:creationId xmlns:p14="http://schemas.microsoft.com/office/powerpoint/2010/main" val="2714202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create… the view from the Bookings database in this </a:t>
            </a:r>
            <a:r>
              <a:rPr lang="en-US" dirty="0" err="1"/>
              <a:t>CircularRef</a:t>
            </a:r>
            <a:r>
              <a:rPr lang="en-US" dirty="0"/>
              <a:t> project.</a:t>
            </a:r>
          </a:p>
          <a:p>
            <a:endParaRPr lang="en-US" dirty="0"/>
          </a:p>
          <a:p>
            <a:r>
              <a:rPr lang="en-US" dirty="0"/>
              <a:t>When deploying, we deploy the Complaints project and the </a:t>
            </a:r>
            <a:r>
              <a:rPr lang="en-US" dirty="0" err="1"/>
              <a:t>Bookings_CircularRef</a:t>
            </a:r>
            <a:r>
              <a:rPr lang="en-US" dirty="0"/>
              <a:t> project. Not the bookings project unless you need to deploy that first to make all of the deployment scripts work.</a:t>
            </a:r>
          </a:p>
          <a:p>
            <a:endParaRPr lang="en-US" dirty="0"/>
          </a:p>
          <a:p>
            <a:r>
              <a:rPr lang="en-US" dirty="0"/>
              <a:t>Now move on to a few other use cases</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37</a:t>
            </a:fld>
            <a:endParaRPr lang="en-GB"/>
          </a:p>
        </p:txBody>
      </p:sp>
    </p:spTree>
    <p:extLst>
      <p:ext uri="{BB962C8B-B14F-4D97-AF65-F5344CB8AC3E}">
        <p14:creationId xmlns:p14="http://schemas.microsoft.com/office/powerpoint/2010/main" val="1399154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explanation of </a:t>
            </a:r>
            <a:r>
              <a:rPr lang="en-US" dirty="0" err="1"/>
              <a:t>tSQLt</a:t>
            </a:r>
            <a:endParaRPr lang="en-US" dirty="0"/>
          </a:p>
          <a:p>
            <a:r>
              <a:rPr lang="en-US" dirty="0"/>
              <a:t> - installs functions</a:t>
            </a:r>
          </a:p>
          <a:p>
            <a:r>
              <a:rPr lang="en-US" dirty="0"/>
              <a:t> - views</a:t>
            </a:r>
          </a:p>
          <a:p>
            <a:r>
              <a:rPr lang="en-US" dirty="0"/>
              <a:t> - SQLCLR assembly</a:t>
            </a:r>
          </a:p>
          <a:p>
            <a:r>
              <a:rPr lang="en-US" dirty="0"/>
              <a:t>Obviously don’t want to deploy unit tests or framework to live or UAT</a:t>
            </a:r>
          </a:p>
          <a:p>
            <a:endParaRPr lang="en-US" dirty="0"/>
          </a:p>
          <a:p>
            <a:r>
              <a:rPr lang="en-US" dirty="0"/>
              <a:t>So, create a Complaints project</a:t>
            </a:r>
          </a:p>
          <a:p>
            <a:endParaRPr lang="en-US" dirty="0"/>
          </a:p>
          <a:p>
            <a:r>
              <a:rPr lang="en-US" dirty="0"/>
              <a:t>Create a </a:t>
            </a:r>
            <a:r>
              <a:rPr lang="en-US" dirty="0" err="1"/>
              <a:t>Complaints_Tests</a:t>
            </a:r>
            <a:r>
              <a:rPr lang="en-US" dirty="0"/>
              <a:t> project to hold the unit tests and the </a:t>
            </a:r>
            <a:r>
              <a:rPr lang="en-US" dirty="0" err="1"/>
              <a:t>tSQLt</a:t>
            </a:r>
            <a:r>
              <a:rPr lang="en-US" dirty="0"/>
              <a:t> framework</a:t>
            </a:r>
          </a:p>
          <a:p>
            <a:r>
              <a:rPr lang="en-US" dirty="0"/>
              <a:t>With a same database reference to Complaints</a:t>
            </a:r>
          </a:p>
          <a:p>
            <a:endParaRPr lang="en-US" dirty="0"/>
          </a:p>
          <a:p>
            <a:r>
              <a:rPr lang="en-US" dirty="0"/>
              <a:t>Now, can deploy Complaints to Live</a:t>
            </a:r>
          </a:p>
          <a:p>
            <a:endParaRPr lang="en-US" dirty="0"/>
          </a:p>
          <a:p>
            <a:r>
              <a:rPr lang="en-US" dirty="0"/>
              <a:t>And </a:t>
            </a:r>
            <a:r>
              <a:rPr lang="en-US" dirty="0" err="1"/>
              <a:t>Complaints_Tests</a:t>
            </a:r>
            <a:r>
              <a:rPr lang="en-US" dirty="0"/>
              <a:t> to Dev</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38</a:t>
            </a:fld>
            <a:endParaRPr lang="en-GB"/>
          </a:p>
        </p:txBody>
      </p:sp>
    </p:spTree>
    <p:extLst>
      <p:ext uri="{BB962C8B-B14F-4D97-AF65-F5344CB8AC3E}">
        <p14:creationId xmlns:p14="http://schemas.microsoft.com/office/powerpoint/2010/main" val="3326346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Monolith – big database filled with many things. Maybe has some code you want to re-use elsewhere</a:t>
            </a:r>
          </a:p>
        </p:txBody>
      </p:sp>
      <p:sp>
        <p:nvSpPr>
          <p:cNvPr id="4" name="Slide Number Placeholder 3"/>
          <p:cNvSpPr>
            <a:spLocks noGrp="1"/>
          </p:cNvSpPr>
          <p:nvPr>
            <p:ph type="sldNum" sz="quarter" idx="5"/>
          </p:nvPr>
        </p:nvSpPr>
        <p:spPr/>
        <p:txBody>
          <a:bodyPr/>
          <a:lstStyle/>
          <a:p>
            <a:fld id="{4240545C-0724-4547-82B2-FB85AFF9F9B0}" type="slidenum">
              <a:rPr lang="en-GB" smtClean="0"/>
              <a:t>39</a:t>
            </a:fld>
            <a:endParaRPr lang="en-GB"/>
          </a:p>
        </p:txBody>
      </p:sp>
    </p:spTree>
    <p:extLst>
      <p:ext uri="{BB962C8B-B14F-4D97-AF65-F5344CB8AC3E}">
        <p14:creationId xmlns:p14="http://schemas.microsoft.com/office/powerpoint/2010/main" val="1248558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happening under the hood when you open up a Visual Studio solution and see something like this screenshot?</a:t>
            </a:r>
          </a:p>
          <a:p>
            <a:endParaRPr lang="en-GB" dirty="0"/>
          </a:p>
          <a:p>
            <a:r>
              <a:rPr lang="en-GB" dirty="0"/>
              <a:t>SECTION TIME: 13 mins</a:t>
            </a:r>
          </a:p>
        </p:txBody>
      </p:sp>
      <p:sp>
        <p:nvSpPr>
          <p:cNvPr id="4" name="Slide Number Placeholder 3"/>
          <p:cNvSpPr>
            <a:spLocks noGrp="1"/>
          </p:cNvSpPr>
          <p:nvPr>
            <p:ph type="sldNum" sz="quarter" idx="5"/>
          </p:nvPr>
        </p:nvSpPr>
        <p:spPr/>
        <p:txBody>
          <a:bodyPr/>
          <a:lstStyle/>
          <a:p>
            <a:fld id="{4240545C-0724-4547-82B2-FB85AFF9F9B0}" type="slidenum">
              <a:rPr lang="en-GB" smtClean="0"/>
              <a:t>4</a:t>
            </a:fld>
            <a:endParaRPr lang="en-GB"/>
          </a:p>
        </p:txBody>
      </p:sp>
    </p:spTree>
    <p:extLst>
      <p:ext uri="{BB962C8B-B14F-4D97-AF65-F5344CB8AC3E}">
        <p14:creationId xmlns:p14="http://schemas.microsoft.com/office/powerpoint/2010/main" val="4158728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the Utilities project</a:t>
            </a:r>
          </a:p>
          <a:p>
            <a:endParaRPr lang="en-US" dirty="0"/>
          </a:p>
          <a:p>
            <a:r>
              <a:rPr lang="en-US" dirty="0"/>
              <a:t>We also have our Bookings project that wants the Tally table function</a:t>
            </a:r>
          </a:p>
          <a:p>
            <a:endParaRPr lang="en-US" dirty="0"/>
          </a:p>
          <a:p>
            <a:r>
              <a:rPr lang="en-US" dirty="0"/>
              <a:t>So add a same </a:t>
            </a:r>
            <a:r>
              <a:rPr lang="en-US" dirty="0" err="1"/>
              <a:t>db</a:t>
            </a:r>
            <a:r>
              <a:rPr lang="en-US" dirty="0"/>
              <a:t> reference to our utilities project</a:t>
            </a:r>
          </a:p>
          <a:p>
            <a:endParaRPr lang="en-US" dirty="0"/>
          </a:p>
          <a:p>
            <a:r>
              <a:rPr lang="en-US" dirty="0"/>
              <a:t>And the Complaints project wants the Date list function</a:t>
            </a:r>
          </a:p>
          <a:p>
            <a:endParaRPr lang="en-US" dirty="0"/>
          </a:p>
          <a:p>
            <a:r>
              <a:rPr lang="en-US" dirty="0"/>
              <a:t>So add a same </a:t>
            </a:r>
            <a:r>
              <a:rPr lang="en-US" dirty="0" err="1"/>
              <a:t>db</a:t>
            </a:r>
            <a:r>
              <a:rPr lang="en-US" dirty="0"/>
              <a:t> reference to the utilities project</a:t>
            </a:r>
          </a:p>
          <a:p>
            <a:endParaRPr lang="en-US" dirty="0"/>
          </a:p>
          <a:p>
            <a:r>
              <a:rPr lang="en-US" dirty="0"/>
              <a:t>Allows us to modify the code in utilities and have it propagate out to other projects – similar to C# class library</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40</a:t>
            </a:fld>
            <a:endParaRPr lang="en-GB"/>
          </a:p>
        </p:txBody>
      </p:sp>
    </p:spTree>
    <p:extLst>
      <p:ext uri="{BB962C8B-B14F-4D97-AF65-F5344CB8AC3E}">
        <p14:creationId xmlns:p14="http://schemas.microsoft.com/office/powerpoint/2010/main" val="24377905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work for a company who produce managed travel software</a:t>
            </a:r>
          </a:p>
          <a:p>
            <a:endParaRPr lang="en-GB" dirty="0"/>
          </a:p>
          <a:p>
            <a:r>
              <a:rPr lang="en-GB" dirty="0"/>
              <a:t>So new client comes to us and says we want to set up a travel database, and have you manage the database</a:t>
            </a:r>
          </a:p>
          <a:p>
            <a:endParaRPr lang="en-GB" dirty="0"/>
          </a:p>
          <a:p>
            <a:r>
              <a:rPr lang="en-GB" dirty="0"/>
              <a:t>Each client wants something similar but different</a:t>
            </a:r>
          </a:p>
          <a:p>
            <a:endParaRPr lang="en-GB" dirty="0"/>
          </a:p>
          <a:p>
            <a:r>
              <a:rPr lang="en-GB" dirty="0"/>
              <a:t>Look for a similar client, copy their </a:t>
            </a:r>
            <a:r>
              <a:rPr lang="en-GB" dirty="0" err="1"/>
              <a:t>db</a:t>
            </a:r>
            <a:r>
              <a:rPr lang="en-GB" dirty="0"/>
              <a:t>, start hacking, bolt things on, slap on some duct tape, tie some things together with string, not very elegant.</a:t>
            </a:r>
          </a:p>
          <a:p>
            <a:endParaRPr lang="en-GB" dirty="0"/>
          </a:p>
          <a:p>
            <a:r>
              <a:rPr lang="en-GB" dirty="0"/>
              <a:t>Database projects offers us a better way of managing this to give us a common code base for each client, and be able to add bespoke elements on top of that.</a:t>
            </a:r>
          </a:p>
        </p:txBody>
      </p:sp>
      <p:sp>
        <p:nvSpPr>
          <p:cNvPr id="4" name="Slide Number Placeholder 3"/>
          <p:cNvSpPr>
            <a:spLocks noGrp="1"/>
          </p:cNvSpPr>
          <p:nvPr>
            <p:ph type="sldNum" sz="quarter" idx="5"/>
          </p:nvPr>
        </p:nvSpPr>
        <p:spPr/>
        <p:txBody>
          <a:bodyPr/>
          <a:lstStyle/>
          <a:p>
            <a:fld id="{4240545C-0724-4547-82B2-FB85AFF9F9B0}" type="slidenum">
              <a:rPr lang="en-GB" smtClean="0"/>
              <a:t>41</a:t>
            </a:fld>
            <a:endParaRPr lang="en-GB"/>
          </a:p>
        </p:txBody>
      </p:sp>
    </p:spTree>
    <p:extLst>
      <p:ext uri="{BB962C8B-B14F-4D97-AF65-F5344CB8AC3E}">
        <p14:creationId xmlns:p14="http://schemas.microsoft.com/office/powerpoint/2010/main" val="582402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do this we create a number of components in different projects, similar to our Utilities project</a:t>
            </a:r>
          </a:p>
          <a:p>
            <a:endParaRPr lang="en-GB" dirty="0"/>
          </a:p>
          <a:p>
            <a:r>
              <a:rPr lang="en-GB" dirty="0"/>
              <a:t>We have a core component that handles bookings, because everyone wants that</a:t>
            </a:r>
          </a:p>
          <a:p>
            <a:endParaRPr lang="en-GB" dirty="0"/>
          </a:p>
          <a:p>
            <a:r>
              <a:rPr lang="en-GB" dirty="0"/>
              <a:t>Loyalty component for clients who want to offer rewards points, not every client will want this but quite a few will</a:t>
            </a:r>
          </a:p>
          <a:p>
            <a:endParaRPr lang="en-GB" dirty="0"/>
          </a:p>
          <a:p>
            <a:r>
              <a:rPr lang="en-GB" dirty="0"/>
              <a:t>Complaints component because some clients will want to manage complaints with us, but others will use their own complaints software</a:t>
            </a:r>
          </a:p>
        </p:txBody>
      </p:sp>
      <p:sp>
        <p:nvSpPr>
          <p:cNvPr id="4" name="Slide Number Placeholder 3"/>
          <p:cNvSpPr>
            <a:spLocks noGrp="1"/>
          </p:cNvSpPr>
          <p:nvPr>
            <p:ph type="sldNum" sz="quarter" idx="5"/>
          </p:nvPr>
        </p:nvSpPr>
        <p:spPr/>
        <p:txBody>
          <a:bodyPr/>
          <a:lstStyle/>
          <a:p>
            <a:fld id="{4240545C-0724-4547-82B2-FB85AFF9F9B0}" type="slidenum">
              <a:rPr lang="en-GB" smtClean="0"/>
              <a:t>42</a:t>
            </a:fld>
            <a:endParaRPr lang="en-GB"/>
          </a:p>
        </p:txBody>
      </p:sp>
    </p:spTree>
    <p:extLst>
      <p:ext uri="{BB962C8B-B14F-4D97-AF65-F5344CB8AC3E}">
        <p14:creationId xmlns:p14="http://schemas.microsoft.com/office/powerpoint/2010/main" val="18358389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client, </a:t>
            </a:r>
            <a:r>
              <a:rPr lang="en-GB" dirty="0" err="1"/>
              <a:t>BigHolidayLtd</a:t>
            </a:r>
            <a:endParaRPr lang="en-GB" dirty="0"/>
          </a:p>
          <a:p>
            <a:endParaRPr lang="en-GB" dirty="0"/>
          </a:p>
          <a:p>
            <a:r>
              <a:rPr lang="en-GB" dirty="0"/>
              <a:t>obviously they need the core</a:t>
            </a:r>
          </a:p>
          <a:p>
            <a:endParaRPr lang="en-GB" dirty="0"/>
          </a:p>
          <a:p>
            <a:r>
              <a:rPr lang="en-GB" dirty="0"/>
              <a:t>Also requests the Complaints system</a:t>
            </a:r>
          </a:p>
          <a:p>
            <a:endParaRPr lang="en-GB" dirty="0"/>
          </a:p>
          <a:p>
            <a:r>
              <a:rPr lang="en-GB" dirty="0"/>
              <a:t>Later wants the Loyalty points program as well, so we just add another reference</a:t>
            </a:r>
          </a:p>
          <a:p>
            <a:endParaRPr lang="en-GB" dirty="0"/>
          </a:p>
          <a:p>
            <a:r>
              <a:rPr lang="en-GB" dirty="0"/>
              <a:t>Once we have one or more of our base components, we can add the custom stuff…</a:t>
            </a:r>
          </a:p>
        </p:txBody>
      </p:sp>
      <p:sp>
        <p:nvSpPr>
          <p:cNvPr id="4" name="Slide Number Placeholder 3"/>
          <p:cNvSpPr>
            <a:spLocks noGrp="1"/>
          </p:cNvSpPr>
          <p:nvPr>
            <p:ph type="sldNum" sz="quarter" idx="5"/>
          </p:nvPr>
        </p:nvSpPr>
        <p:spPr/>
        <p:txBody>
          <a:bodyPr/>
          <a:lstStyle/>
          <a:p>
            <a:fld id="{4240545C-0724-4547-82B2-FB85AFF9F9B0}" type="slidenum">
              <a:rPr lang="en-GB" smtClean="0"/>
              <a:t>43</a:t>
            </a:fld>
            <a:endParaRPr lang="en-GB"/>
          </a:p>
        </p:txBody>
      </p:sp>
    </p:spTree>
    <p:extLst>
      <p:ext uri="{BB962C8B-B14F-4D97-AF65-F5344CB8AC3E}">
        <p14:creationId xmlns:p14="http://schemas.microsoft.com/office/powerpoint/2010/main" val="3099204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Maybe we find something that we think should be part of the Core or the Loyalty projects:</a:t>
            </a:r>
          </a:p>
          <a:p>
            <a:r>
              <a:rPr lang="en-GB" dirty="0"/>
              <a:t>Add them to the relevant project and they automatically propagate out to all other clients, no copying from one to the other.</a:t>
            </a:r>
          </a:p>
          <a:p>
            <a:endParaRPr lang="en-GB" dirty="0"/>
          </a:p>
          <a:p>
            <a:r>
              <a:rPr lang="en-GB" dirty="0"/>
              <a:t>This is a simplified version of the system</a:t>
            </a:r>
          </a:p>
          <a:p>
            <a:endParaRPr lang="en-GB" dirty="0"/>
          </a:p>
          <a:p>
            <a:r>
              <a:rPr lang="en-GB" dirty="0"/>
              <a:t>Likely the actual version will look more like this:</a:t>
            </a:r>
          </a:p>
        </p:txBody>
      </p:sp>
      <p:sp>
        <p:nvSpPr>
          <p:cNvPr id="4" name="Slide Number Placeholder 3"/>
          <p:cNvSpPr>
            <a:spLocks noGrp="1"/>
          </p:cNvSpPr>
          <p:nvPr>
            <p:ph type="sldNum" sz="quarter" idx="5"/>
          </p:nvPr>
        </p:nvSpPr>
        <p:spPr/>
        <p:txBody>
          <a:bodyPr/>
          <a:lstStyle/>
          <a:p>
            <a:fld id="{4240545C-0724-4547-82B2-FB85AFF9F9B0}" type="slidenum">
              <a:rPr lang="en-GB" smtClean="0"/>
              <a:t>44</a:t>
            </a:fld>
            <a:endParaRPr lang="en-GB"/>
          </a:p>
        </p:txBody>
      </p:sp>
    </p:spTree>
    <p:extLst>
      <p:ext uri="{BB962C8B-B14F-4D97-AF65-F5344CB8AC3E}">
        <p14:creationId xmlns:p14="http://schemas.microsoft.com/office/powerpoint/2010/main" val="24214818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the Loyalty and Complaints systems are also built on top of the core system</a:t>
            </a:r>
          </a:p>
          <a:p>
            <a:endParaRPr lang="en-GB" dirty="0"/>
          </a:p>
          <a:p>
            <a:r>
              <a:rPr lang="en-GB" dirty="0"/>
              <a:t>Maybe even more complicated if you have something like a Utilities project that everything references.</a:t>
            </a:r>
          </a:p>
          <a:p>
            <a:endParaRPr lang="en-GB" dirty="0"/>
          </a:p>
          <a:p>
            <a:r>
              <a:rPr lang="en-GB" dirty="0"/>
              <a:t>But you don’t really need to track these references like this</a:t>
            </a:r>
          </a:p>
          <a:p>
            <a:endParaRPr lang="en-GB" dirty="0"/>
          </a:p>
          <a:p>
            <a:r>
              <a:rPr lang="en-GB" dirty="0"/>
              <a:t>About to move on to some tips</a:t>
            </a:r>
          </a:p>
          <a:p>
            <a:pPr marL="0" indent="0">
              <a:buFontTx/>
              <a:buNone/>
            </a:pPr>
            <a:endParaRPr lang="en-US" dirty="0"/>
          </a:p>
          <a:p>
            <a:pPr marL="0" indent="0">
              <a:buFontTx/>
              <a:buNone/>
            </a:pPr>
            <a:endParaRPr lang="en-US" dirty="0"/>
          </a:p>
          <a:p>
            <a:r>
              <a:rPr lang="en-US" dirty="0"/>
              <a:t>??????????????????</a:t>
            </a:r>
          </a:p>
          <a:p>
            <a:r>
              <a:rPr lang="en-US" dirty="0"/>
              <a:t>???QUESTIONS???</a:t>
            </a:r>
          </a:p>
          <a:p>
            <a:r>
              <a:rPr lang="en-US" dirty="0"/>
              <a:t>??????????????????</a:t>
            </a:r>
          </a:p>
          <a:p>
            <a:endParaRPr lang="en-GB" dirty="0"/>
          </a:p>
          <a:p>
            <a:endParaRPr lang="en-GB" dirty="0"/>
          </a:p>
          <a:p>
            <a:r>
              <a:rPr lang="en-GB" dirty="0"/>
              <a:t>TIME: 15.15</a:t>
            </a:r>
          </a:p>
        </p:txBody>
      </p:sp>
      <p:sp>
        <p:nvSpPr>
          <p:cNvPr id="4" name="Slide Number Placeholder 3"/>
          <p:cNvSpPr>
            <a:spLocks noGrp="1"/>
          </p:cNvSpPr>
          <p:nvPr>
            <p:ph type="sldNum" sz="quarter" idx="5"/>
          </p:nvPr>
        </p:nvSpPr>
        <p:spPr/>
        <p:txBody>
          <a:bodyPr/>
          <a:lstStyle/>
          <a:p>
            <a:fld id="{4240545C-0724-4547-82B2-FB85AFF9F9B0}" type="slidenum">
              <a:rPr lang="en-GB" smtClean="0"/>
              <a:t>45</a:t>
            </a:fld>
            <a:endParaRPr lang="en-GB"/>
          </a:p>
        </p:txBody>
      </p:sp>
    </p:spTree>
    <p:extLst>
      <p:ext uri="{BB962C8B-B14F-4D97-AF65-F5344CB8AC3E}">
        <p14:creationId xmlns:p14="http://schemas.microsoft.com/office/powerpoint/2010/main" val="23940905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Pre-post deployment scripts chaining:</a:t>
            </a:r>
          </a:p>
          <a:p>
            <a:endParaRPr lang="en-GB" dirty="0"/>
          </a:p>
          <a:p>
            <a:r>
              <a:rPr lang="en-GB" dirty="0"/>
              <a:t>Remember can reference other scripts and those scripts get included in the parent on deployment/execution</a:t>
            </a:r>
          </a:p>
          <a:p>
            <a:endParaRPr lang="en-GB" dirty="0"/>
          </a:p>
          <a:p>
            <a:r>
              <a:rPr lang="en-GB" dirty="0"/>
              <a:t>This chains, so if Complaints post-deployment script references several other scripts (to populate several tables with static data) you can reference the Complaints post-deployment script from the </a:t>
            </a:r>
            <a:r>
              <a:rPr lang="en-GB" dirty="0" err="1"/>
              <a:t>NewClient</a:t>
            </a:r>
            <a:r>
              <a:rPr lang="en-GB" dirty="0"/>
              <a:t> post-deployment script, and scoop all of those static data scripts.</a:t>
            </a:r>
          </a:p>
          <a:p>
            <a:endParaRPr lang="en-GB" dirty="0"/>
          </a:p>
          <a:p>
            <a:r>
              <a:rPr lang="en-GB" dirty="0"/>
              <a:t>SECTION TIME: 7 mins</a:t>
            </a:r>
          </a:p>
        </p:txBody>
      </p:sp>
      <p:sp>
        <p:nvSpPr>
          <p:cNvPr id="4" name="Slide Number Placeholder 3"/>
          <p:cNvSpPr>
            <a:spLocks noGrp="1"/>
          </p:cNvSpPr>
          <p:nvPr>
            <p:ph type="sldNum" sz="quarter" idx="5"/>
          </p:nvPr>
        </p:nvSpPr>
        <p:spPr/>
        <p:txBody>
          <a:bodyPr/>
          <a:lstStyle/>
          <a:p>
            <a:fld id="{4240545C-0724-4547-82B2-FB85AFF9F9B0}" type="slidenum">
              <a:rPr lang="en-GB" smtClean="0"/>
              <a:t>46</a:t>
            </a:fld>
            <a:endParaRPr lang="en-GB"/>
          </a:p>
        </p:txBody>
      </p:sp>
    </p:spTree>
    <p:extLst>
      <p:ext uri="{BB962C8B-B14F-4D97-AF65-F5344CB8AC3E}">
        <p14:creationId xmlns:p14="http://schemas.microsoft.com/office/powerpoint/2010/main" val="10024924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BigHolidaysLtd</a:t>
            </a:r>
            <a:r>
              <a:rPr lang="en-US" dirty="0"/>
              <a:t> cannot change a view in Core</a:t>
            </a:r>
          </a:p>
          <a:p>
            <a:endParaRPr lang="en-US" dirty="0"/>
          </a:p>
          <a:p>
            <a:r>
              <a:rPr lang="en-US" dirty="0"/>
              <a:t>Instead</a:t>
            </a:r>
          </a:p>
          <a:p>
            <a:endParaRPr lang="en-US" dirty="0"/>
          </a:p>
          <a:p>
            <a:r>
              <a:rPr lang="en-US" dirty="0"/>
              <a:t>If you want to add new columns to a table, add a new table</a:t>
            </a:r>
          </a:p>
          <a:p>
            <a:endParaRPr lang="en-US" dirty="0"/>
          </a:p>
          <a:p>
            <a:r>
              <a:rPr lang="en-US" dirty="0"/>
              <a:t>If you want to change a view/proc, create a new object and call the object in core</a:t>
            </a:r>
          </a:p>
          <a:p>
            <a:endParaRPr lang="en-US" dirty="0"/>
          </a:p>
          <a:p>
            <a:r>
              <a:rPr lang="en-US" dirty="0"/>
              <a:t>Explain further in next few slides</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47</a:t>
            </a:fld>
            <a:endParaRPr lang="en-GB"/>
          </a:p>
        </p:txBody>
      </p:sp>
    </p:spTree>
    <p:extLst>
      <p:ext uri="{BB962C8B-B14F-4D97-AF65-F5344CB8AC3E}">
        <p14:creationId xmlns:p14="http://schemas.microsoft.com/office/powerpoint/2010/main" val="23173460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Want to add some extra columns to </a:t>
            </a:r>
            <a:r>
              <a:rPr lang="en-GB" dirty="0" err="1"/>
              <a:t>ComplaintDetails</a:t>
            </a:r>
            <a:r>
              <a:rPr lang="en-GB" dirty="0"/>
              <a:t> table just for one client…</a:t>
            </a:r>
          </a:p>
          <a:p>
            <a:endParaRPr lang="en-GB" dirty="0"/>
          </a:p>
          <a:p>
            <a:r>
              <a:rPr lang="en-GB" dirty="0"/>
              <a:t>TIME: 12.45</a:t>
            </a:r>
          </a:p>
        </p:txBody>
      </p:sp>
      <p:sp>
        <p:nvSpPr>
          <p:cNvPr id="4" name="Slide Number Placeholder 3"/>
          <p:cNvSpPr>
            <a:spLocks noGrp="1"/>
          </p:cNvSpPr>
          <p:nvPr>
            <p:ph type="sldNum" sz="quarter" idx="5"/>
          </p:nvPr>
        </p:nvSpPr>
        <p:spPr/>
        <p:txBody>
          <a:bodyPr/>
          <a:lstStyle/>
          <a:p>
            <a:fld id="{4240545C-0724-4547-82B2-FB85AFF9F9B0}" type="slidenum">
              <a:rPr lang="en-GB" smtClean="0"/>
              <a:t>48</a:t>
            </a:fld>
            <a:endParaRPr lang="en-GB"/>
          </a:p>
        </p:txBody>
      </p:sp>
    </p:spTree>
    <p:extLst>
      <p:ext uri="{BB962C8B-B14F-4D97-AF65-F5344CB8AC3E}">
        <p14:creationId xmlns:p14="http://schemas.microsoft.com/office/powerpoint/2010/main" val="22142370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Want to add some extra columns to </a:t>
            </a:r>
            <a:r>
              <a:rPr lang="en-GB" dirty="0" err="1"/>
              <a:t>ComplaintDetails</a:t>
            </a:r>
            <a:r>
              <a:rPr lang="en-GB" dirty="0"/>
              <a:t> table just for one client…</a:t>
            </a:r>
          </a:p>
          <a:p>
            <a:endParaRPr lang="en-US" dirty="0"/>
          </a:p>
          <a:p>
            <a:r>
              <a:rPr lang="en-US" dirty="0"/>
              <a:t>Create new table</a:t>
            </a:r>
          </a:p>
          <a:p>
            <a:endParaRPr lang="en-US" dirty="0"/>
          </a:p>
          <a:p>
            <a:r>
              <a:rPr lang="en-US" dirty="0"/>
              <a:t>Maybe add a view over the top to join them, to let you reference them as if they were one table</a:t>
            </a:r>
            <a:endParaRPr lang="en-GB" dirty="0"/>
          </a:p>
          <a:p>
            <a:endParaRPr lang="en-GB" dirty="0"/>
          </a:p>
          <a:p>
            <a:r>
              <a:rPr lang="en-GB" dirty="0"/>
              <a:t>TIME: 12.45</a:t>
            </a:r>
          </a:p>
          <a:p>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49</a:t>
            </a:fld>
            <a:endParaRPr lang="en-GB"/>
          </a:p>
        </p:txBody>
      </p:sp>
    </p:spTree>
    <p:extLst>
      <p:ext uri="{BB962C8B-B14F-4D97-AF65-F5344CB8AC3E}">
        <p14:creationId xmlns:p14="http://schemas.microsoft.com/office/powerpoint/2010/main" val="332079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database project, the first thing to </a:t>
            </a:r>
            <a:r>
              <a:rPr lang="en-US" dirty="0" err="1"/>
              <a:t>realise</a:t>
            </a:r>
            <a:r>
              <a:rPr lang="en-US" dirty="0"/>
              <a:t> is it’s not a database</a:t>
            </a:r>
          </a:p>
          <a:p>
            <a:endParaRPr lang="en-US" dirty="0"/>
          </a:p>
          <a:p>
            <a:r>
              <a:rPr lang="en-US" dirty="0"/>
              <a:t>Really it’s a collection of files, mostly .</a:t>
            </a:r>
            <a:r>
              <a:rPr lang="en-US" dirty="0" err="1"/>
              <a:t>sql</a:t>
            </a:r>
            <a:r>
              <a:rPr lang="en-US" dirty="0"/>
              <a:t> files but with some other file types as well.</a:t>
            </a:r>
          </a:p>
          <a:p>
            <a:r>
              <a:rPr lang="en-US" dirty="0"/>
              <a:t>These files can be edited using management studio, Azure Data Studio, even notepad, but best to use Visual Studio to get the full benefits</a:t>
            </a:r>
          </a:p>
          <a:p>
            <a:endParaRPr lang="en-US" dirty="0"/>
          </a:p>
          <a:p>
            <a:r>
              <a:rPr lang="en-US" dirty="0"/>
              <a:t>Visual studio can trigger a build to a </a:t>
            </a:r>
            <a:r>
              <a:rPr lang="en-US" dirty="0" err="1"/>
              <a:t>dacpac</a:t>
            </a:r>
            <a:r>
              <a:rPr lang="en-US" dirty="0"/>
              <a:t> file, which is the result of the build.</a:t>
            </a:r>
          </a:p>
          <a:p>
            <a:endParaRPr lang="en-US" dirty="0"/>
          </a:p>
          <a:p>
            <a:r>
              <a:rPr lang="en-US" dirty="0" err="1"/>
              <a:t>Dacpac</a:t>
            </a:r>
            <a:r>
              <a:rPr lang="en-US" dirty="0"/>
              <a:t> holds the schema definition of the project</a:t>
            </a:r>
          </a:p>
          <a:p>
            <a:endParaRPr lang="en-US" dirty="0"/>
          </a:p>
          <a:p>
            <a:r>
              <a:rPr lang="en-US" dirty="0"/>
              <a:t>A publish option triggers a build, and then a deploy from the </a:t>
            </a:r>
            <a:r>
              <a:rPr lang="en-US" dirty="0" err="1"/>
              <a:t>dacpac</a:t>
            </a:r>
            <a:r>
              <a:rPr lang="en-US" dirty="0"/>
              <a:t> to a database.</a:t>
            </a:r>
          </a:p>
          <a:p>
            <a:endParaRPr lang="en-US" dirty="0"/>
          </a:p>
          <a:p>
            <a:r>
              <a:rPr lang="en-US" dirty="0"/>
              <a:t>Other options for build/deploy: </a:t>
            </a:r>
            <a:r>
              <a:rPr lang="en-US" dirty="0" err="1"/>
              <a:t>powershell</a:t>
            </a:r>
            <a:r>
              <a:rPr lang="en-US" dirty="0"/>
              <a:t>, command line etc. Recommend using these for the automation/CI/CD goodness</a:t>
            </a:r>
          </a:p>
          <a:p>
            <a:endParaRPr lang="en-US" dirty="0"/>
          </a:p>
          <a:p>
            <a:r>
              <a:rPr lang="en-US" dirty="0"/>
              <a:t>But usually work through Visual Studio</a:t>
            </a:r>
          </a:p>
        </p:txBody>
      </p:sp>
      <p:sp>
        <p:nvSpPr>
          <p:cNvPr id="4" name="Slide Number Placeholder 3"/>
          <p:cNvSpPr>
            <a:spLocks noGrp="1"/>
          </p:cNvSpPr>
          <p:nvPr>
            <p:ph type="sldNum" sz="quarter" idx="5"/>
          </p:nvPr>
        </p:nvSpPr>
        <p:spPr/>
        <p:txBody>
          <a:bodyPr/>
          <a:lstStyle/>
          <a:p>
            <a:fld id="{4240545C-0724-4547-82B2-FB85AFF9F9B0}" type="slidenum">
              <a:rPr lang="en-GB" smtClean="0"/>
              <a:t>5</a:t>
            </a:fld>
            <a:endParaRPr lang="en-GB"/>
          </a:p>
        </p:txBody>
      </p:sp>
    </p:spTree>
    <p:extLst>
      <p:ext uri="{BB962C8B-B14F-4D97-AF65-F5344CB8AC3E}">
        <p14:creationId xmlns:p14="http://schemas.microsoft.com/office/powerpoint/2010/main" val="26101675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if we have a </a:t>
            </a:r>
            <a:r>
              <a:rPr lang="en-GB" dirty="0" err="1"/>
              <a:t>ResolveComplaint</a:t>
            </a:r>
            <a:r>
              <a:rPr lang="en-GB" dirty="0"/>
              <a:t> procedure that updates the </a:t>
            </a:r>
            <a:r>
              <a:rPr lang="en-GB" dirty="0" err="1"/>
              <a:t>ComplaintDetails</a:t>
            </a:r>
            <a:r>
              <a:rPr lang="en-GB" dirty="0"/>
              <a:t> table and returns some success marker</a:t>
            </a:r>
          </a:p>
          <a:p>
            <a:endParaRPr lang="en-GB" dirty="0"/>
          </a:p>
          <a:p>
            <a:r>
              <a:rPr lang="en-GB" dirty="0"/>
              <a:t>We need the actual resolve complaints process to also update or make use of some of the fields in our custom table for Customer A…</a:t>
            </a:r>
          </a:p>
          <a:p>
            <a:endParaRPr lang="en-GB" dirty="0"/>
          </a:p>
          <a:p>
            <a:r>
              <a:rPr lang="en-GB" dirty="0"/>
              <a:t>TIME: 11.15</a:t>
            </a:r>
          </a:p>
        </p:txBody>
      </p:sp>
      <p:sp>
        <p:nvSpPr>
          <p:cNvPr id="4" name="Slide Number Placeholder 3"/>
          <p:cNvSpPr>
            <a:spLocks noGrp="1"/>
          </p:cNvSpPr>
          <p:nvPr>
            <p:ph type="sldNum" sz="quarter" idx="5"/>
          </p:nvPr>
        </p:nvSpPr>
        <p:spPr/>
        <p:txBody>
          <a:bodyPr/>
          <a:lstStyle/>
          <a:p>
            <a:fld id="{4240545C-0724-4547-82B2-FB85AFF9F9B0}" type="slidenum">
              <a:rPr lang="en-GB" smtClean="0"/>
              <a:t>50</a:t>
            </a:fld>
            <a:endParaRPr lang="en-GB"/>
          </a:p>
        </p:txBody>
      </p:sp>
    </p:spTree>
    <p:extLst>
      <p:ext uri="{BB962C8B-B14F-4D97-AF65-F5344CB8AC3E}">
        <p14:creationId xmlns:p14="http://schemas.microsoft.com/office/powerpoint/2010/main" val="38031201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if we have a </a:t>
            </a:r>
            <a:r>
              <a:rPr lang="en-GB" dirty="0" err="1"/>
              <a:t>ResolveComplaint</a:t>
            </a:r>
            <a:r>
              <a:rPr lang="en-GB" dirty="0"/>
              <a:t> procedure that updates the </a:t>
            </a:r>
            <a:r>
              <a:rPr lang="en-GB" dirty="0" err="1"/>
              <a:t>ComplaintDetails</a:t>
            </a:r>
            <a:r>
              <a:rPr lang="en-GB" dirty="0"/>
              <a:t> table and returns some success marker</a:t>
            </a:r>
          </a:p>
          <a:p>
            <a:endParaRPr lang="en-GB" dirty="0"/>
          </a:p>
          <a:p>
            <a:r>
              <a:rPr lang="en-GB" dirty="0"/>
              <a:t>We need the actual resolve complaints process to also update or make use of some of the fields in our custom table for Customer A…</a:t>
            </a:r>
          </a:p>
          <a:p>
            <a:endParaRPr lang="en-US" dirty="0"/>
          </a:p>
          <a:p>
            <a:r>
              <a:rPr lang="en-US" dirty="0"/>
              <a:t>This can work by cutting out the original proc altogether, copy the code to the new proc</a:t>
            </a:r>
          </a:p>
          <a:p>
            <a:endParaRPr lang="en-US" dirty="0"/>
          </a:p>
          <a:p>
            <a:r>
              <a:rPr lang="en-US" dirty="0"/>
              <a:t>But what if we e.g. find a bug in the original proc?...</a:t>
            </a:r>
            <a:endParaRPr lang="en-GB" dirty="0"/>
          </a:p>
          <a:p>
            <a:endParaRPr lang="en-GB" dirty="0"/>
          </a:p>
          <a:p>
            <a:r>
              <a:rPr lang="en-GB" dirty="0"/>
              <a:t>TIME: 11.15</a:t>
            </a:r>
          </a:p>
          <a:p>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51</a:t>
            </a:fld>
            <a:endParaRPr lang="en-GB"/>
          </a:p>
        </p:txBody>
      </p:sp>
    </p:spTree>
    <p:extLst>
      <p:ext uri="{BB962C8B-B14F-4D97-AF65-F5344CB8AC3E}">
        <p14:creationId xmlns:p14="http://schemas.microsoft.com/office/powerpoint/2010/main" val="37032483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if we have a </a:t>
            </a:r>
            <a:r>
              <a:rPr lang="en-GB" dirty="0" err="1"/>
              <a:t>ResolveComplaint</a:t>
            </a:r>
            <a:r>
              <a:rPr lang="en-GB" dirty="0"/>
              <a:t> procedure that updates the </a:t>
            </a:r>
            <a:r>
              <a:rPr lang="en-GB" dirty="0" err="1"/>
              <a:t>ComplaintDetails</a:t>
            </a:r>
            <a:r>
              <a:rPr lang="en-GB" dirty="0"/>
              <a:t> table and returns some success marker</a:t>
            </a:r>
          </a:p>
          <a:p>
            <a:endParaRPr lang="en-GB" dirty="0"/>
          </a:p>
          <a:p>
            <a:r>
              <a:rPr lang="en-GB" dirty="0"/>
              <a:t>We need the actual resolve complaints process to also update or make use of some of the fields in our custom table for Customer A…</a:t>
            </a:r>
          </a:p>
          <a:p>
            <a:endParaRPr lang="en-US" dirty="0"/>
          </a:p>
          <a:p>
            <a:r>
              <a:rPr lang="en-US" dirty="0"/>
              <a:t>This can work by cutting out the original proc altogether, copy the code to the new proc</a:t>
            </a:r>
          </a:p>
          <a:p>
            <a:endParaRPr lang="en-US" dirty="0"/>
          </a:p>
          <a:p>
            <a:r>
              <a:rPr lang="en-US" dirty="0"/>
              <a:t>But what if we e.g. find a bug in the original proc?...</a:t>
            </a:r>
            <a:endParaRPr lang="en-GB" dirty="0"/>
          </a:p>
          <a:p>
            <a:endParaRPr lang="en-US" dirty="0"/>
          </a:p>
          <a:p>
            <a:r>
              <a:rPr lang="en-US" dirty="0"/>
              <a:t>Better to reference the original proc from the new one, and add some extra logic to also take care of updating the Customer A custom table</a:t>
            </a:r>
            <a:endParaRPr lang="en-GB" dirty="0"/>
          </a:p>
          <a:p>
            <a:endParaRPr lang="en-GB" dirty="0"/>
          </a:p>
          <a:p>
            <a:r>
              <a:rPr lang="en-GB" dirty="0"/>
              <a:t>TIME: 11.15</a:t>
            </a:r>
          </a:p>
          <a:p>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52</a:t>
            </a:fld>
            <a:endParaRPr lang="en-GB"/>
          </a:p>
        </p:txBody>
      </p:sp>
    </p:spTree>
    <p:extLst>
      <p:ext uri="{BB962C8B-B14F-4D97-AF65-F5344CB8AC3E}">
        <p14:creationId xmlns:p14="http://schemas.microsoft.com/office/powerpoint/2010/main" val="3627857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want to talk you through an issue you may find</a:t>
            </a:r>
          </a:p>
          <a:p>
            <a:endParaRPr lang="en-US" dirty="0"/>
          </a:p>
          <a:p>
            <a:r>
              <a:rPr lang="en-US" dirty="0"/>
              <a:t>In this scenario Bookings has a same database ref to Utilities</a:t>
            </a:r>
          </a:p>
          <a:p>
            <a:endParaRPr lang="en-US" dirty="0"/>
          </a:p>
          <a:p>
            <a:r>
              <a:rPr lang="en-US" dirty="0"/>
              <a:t>Complaints wants to reference some objects in Bookings, including one of the Utilities objects</a:t>
            </a:r>
          </a:p>
          <a:p>
            <a:endParaRPr lang="en-US" dirty="0"/>
          </a:p>
          <a:p>
            <a:r>
              <a:rPr lang="en-US" dirty="0"/>
              <a:t>This is actually…</a:t>
            </a:r>
          </a:p>
          <a:p>
            <a:endParaRPr lang="en-US" dirty="0"/>
          </a:p>
          <a:p>
            <a:r>
              <a:rPr lang="en-US" dirty="0"/>
              <a:t>TIME: 10.15</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53</a:t>
            </a:fld>
            <a:endParaRPr lang="en-GB"/>
          </a:p>
        </p:txBody>
      </p:sp>
    </p:spTree>
    <p:extLst>
      <p:ext uri="{BB962C8B-B14F-4D97-AF65-F5344CB8AC3E}">
        <p14:creationId xmlns:p14="http://schemas.microsoft.com/office/powerpoint/2010/main" val="24263110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want to talk you through an issue you may find</a:t>
            </a:r>
          </a:p>
          <a:p>
            <a:endParaRPr lang="en-US" dirty="0"/>
          </a:p>
          <a:p>
            <a:r>
              <a:rPr lang="en-US" dirty="0"/>
              <a:t>In this scenario Bookings has a same database ref to Utilities</a:t>
            </a:r>
          </a:p>
          <a:p>
            <a:endParaRPr lang="en-US" dirty="0"/>
          </a:p>
          <a:p>
            <a:r>
              <a:rPr lang="en-US" dirty="0"/>
              <a:t>Complaints wants to reference some objects in Bookings, including one of the Utilities objects</a:t>
            </a:r>
          </a:p>
          <a:p>
            <a:endParaRPr lang="en-US" dirty="0"/>
          </a:p>
          <a:p>
            <a:r>
              <a:rPr lang="en-US" dirty="0"/>
              <a:t>This is actually…</a:t>
            </a:r>
          </a:p>
          <a:p>
            <a:endParaRPr lang="en-US" dirty="0"/>
          </a:p>
          <a:p>
            <a:r>
              <a:rPr lang="en-US" dirty="0"/>
              <a:t>A reference to the Utilities project, and we would handle it as a different database reference</a:t>
            </a:r>
          </a:p>
          <a:p>
            <a:endParaRPr lang="en-US" dirty="0"/>
          </a:p>
          <a:p>
            <a:r>
              <a:rPr lang="en-US" dirty="0"/>
              <a:t>At point of deployment we would just put in the same name for the Bookings and the Utilities databases</a:t>
            </a:r>
          </a:p>
          <a:p>
            <a:endParaRPr lang="en-US" dirty="0"/>
          </a:p>
          <a:p>
            <a:r>
              <a:rPr lang="en-US" dirty="0"/>
              <a:t>TIME: 10.15</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54</a:t>
            </a:fld>
            <a:endParaRPr lang="en-GB"/>
          </a:p>
        </p:txBody>
      </p:sp>
    </p:spTree>
    <p:extLst>
      <p:ext uri="{BB962C8B-B14F-4D97-AF65-F5344CB8AC3E}">
        <p14:creationId xmlns:p14="http://schemas.microsoft.com/office/powerpoint/2010/main" val="23977368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if Complaints also already includes Utilities</a:t>
            </a:r>
          </a:p>
          <a:p>
            <a:endParaRPr lang="en-US" dirty="0"/>
          </a:p>
          <a:p>
            <a:r>
              <a:rPr lang="en-US" dirty="0"/>
              <a:t>We make the usual ref to Bookings</a:t>
            </a:r>
          </a:p>
          <a:p>
            <a:endParaRPr lang="en-US" dirty="0"/>
          </a:p>
          <a:p>
            <a:r>
              <a:rPr lang="en-US" dirty="0"/>
              <a:t>Make a ref to Utilities, but it fails…</a:t>
            </a:r>
          </a:p>
          <a:p>
            <a:endParaRPr lang="en-US" dirty="0"/>
          </a:p>
          <a:p>
            <a:r>
              <a:rPr lang="en-US" dirty="0"/>
              <a:t>TIME: 8.45</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55</a:t>
            </a:fld>
            <a:endParaRPr lang="en-GB"/>
          </a:p>
        </p:txBody>
      </p:sp>
    </p:spTree>
    <p:extLst>
      <p:ext uri="{BB962C8B-B14F-4D97-AF65-F5344CB8AC3E}">
        <p14:creationId xmlns:p14="http://schemas.microsoft.com/office/powerpoint/2010/main" val="13301016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if Complaints also already includes Utilities</a:t>
            </a:r>
          </a:p>
          <a:p>
            <a:endParaRPr lang="en-US" dirty="0"/>
          </a:p>
          <a:p>
            <a:r>
              <a:rPr lang="en-US" dirty="0"/>
              <a:t>We make the usual ref to Bookings</a:t>
            </a:r>
          </a:p>
          <a:p>
            <a:endParaRPr lang="en-US" dirty="0"/>
          </a:p>
          <a:p>
            <a:r>
              <a:rPr lang="en-US" dirty="0"/>
              <a:t>Make a ref to Utilities, but it fails…</a:t>
            </a:r>
          </a:p>
          <a:p>
            <a:endParaRPr lang="en-US" dirty="0"/>
          </a:p>
          <a:p>
            <a:r>
              <a:rPr lang="en-US" dirty="0"/>
              <a:t>Again this is because the ref is actually to the Utilities project</a:t>
            </a:r>
          </a:p>
          <a:p>
            <a:endParaRPr lang="en-US" dirty="0"/>
          </a:p>
          <a:p>
            <a:r>
              <a:rPr lang="en-US" dirty="0"/>
              <a:t>Visual Studio doesn’t allow multiple references to the same thing from the same project</a:t>
            </a:r>
          </a:p>
          <a:p>
            <a:endParaRPr lang="en-US" dirty="0"/>
          </a:p>
          <a:p>
            <a:r>
              <a:rPr lang="en-US" dirty="0"/>
              <a:t>But…</a:t>
            </a:r>
          </a:p>
          <a:p>
            <a:endParaRPr lang="en-US" dirty="0"/>
          </a:p>
          <a:p>
            <a:r>
              <a:rPr lang="en-US" dirty="0"/>
              <a:t>TIME: 8.45</a:t>
            </a:r>
            <a:endParaRPr lang="en-GB" dirty="0"/>
          </a:p>
          <a:p>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56</a:t>
            </a:fld>
            <a:endParaRPr lang="en-GB"/>
          </a:p>
        </p:txBody>
      </p:sp>
    </p:spTree>
    <p:extLst>
      <p:ext uri="{BB962C8B-B14F-4D97-AF65-F5344CB8AC3E}">
        <p14:creationId xmlns:p14="http://schemas.microsoft.com/office/powerpoint/2010/main" val="16354061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a:t>
            </a:r>
          </a:p>
          <a:p>
            <a:endParaRPr lang="en-US" dirty="0"/>
          </a:p>
          <a:p>
            <a:r>
              <a:rPr lang="en-US" dirty="0"/>
              <a:t>If we remember all references are references to </a:t>
            </a:r>
            <a:r>
              <a:rPr lang="en-US" dirty="0" err="1"/>
              <a:t>dacpacs</a:t>
            </a:r>
            <a:endParaRPr lang="en-US" dirty="0"/>
          </a:p>
          <a:p>
            <a:endParaRPr lang="en-US" dirty="0"/>
          </a:p>
          <a:p>
            <a:r>
              <a:rPr lang="en-US" dirty="0"/>
              <a:t>And </a:t>
            </a:r>
            <a:r>
              <a:rPr lang="en-US" dirty="0" err="1"/>
              <a:t>dacpacs</a:t>
            </a:r>
            <a:r>
              <a:rPr lang="en-US" dirty="0"/>
              <a:t> are just files…</a:t>
            </a:r>
          </a:p>
          <a:p>
            <a:endParaRPr lang="en-US" dirty="0"/>
          </a:p>
          <a:p>
            <a:r>
              <a:rPr lang="en-US" dirty="0"/>
              <a:t>TIME: 8.45</a:t>
            </a:r>
            <a:endParaRPr lang="en-GB" dirty="0"/>
          </a:p>
          <a:p>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57</a:t>
            </a:fld>
            <a:endParaRPr lang="en-GB"/>
          </a:p>
        </p:txBody>
      </p:sp>
    </p:spTree>
    <p:extLst>
      <p:ext uri="{BB962C8B-B14F-4D97-AF65-F5344CB8AC3E}">
        <p14:creationId xmlns:p14="http://schemas.microsoft.com/office/powerpoint/2010/main" val="3383056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a:t>
            </a:r>
          </a:p>
          <a:p>
            <a:endParaRPr lang="en-US" dirty="0"/>
          </a:p>
          <a:p>
            <a:r>
              <a:rPr lang="en-US" dirty="0"/>
              <a:t>If we remember all references are references to </a:t>
            </a:r>
            <a:r>
              <a:rPr lang="en-US" dirty="0" err="1"/>
              <a:t>dacpacs</a:t>
            </a:r>
            <a:endParaRPr lang="en-US" dirty="0"/>
          </a:p>
          <a:p>
            <a:endParaRPr lang="en-US" dirty="0"/>
          </a:p>
          <a:p>
            <a:r>
              <a:rPr lang="en-US" dirty="0"/>
              <a:t>And </a:t>
            </a:r>
            <a:r>
              <a:rPr lang="en-US" dirty="0" err="1"/>
              <a:t>dacpacs</a:t>
            </a:r>
            <a:r>
              <a:rPr lang="en-US" dirty="0"/>
              <a:t> are just files…</a:t>
            </a:r>
          </a:p>
          <a:p>
            <a:endParaRPr lang="en-US" dirty="0"/>
          </a:p>
          <a:p>
            <a:r>
              <a:rPr lang="en-US" dirty="0"/>
              <a:t>We can copy the </a:t>
            </a:r>
            <a:r>
              <a:rPr lang="en-US" dirty="0" err="1"/>
              <a:t>dacpac</a:t>
            </a:r>
            <a:r>
              <a:rPr lang="en-US" dirty="0"/>
              <a:t> and have Complaints reference different copies of the same </a:t>
            </a:r>
            <a:r>
              <a:rPr lang="en-US" dirty="0" err="1"/>
              <a:t>dacpac</a:t>
            </a:r>
            <a:endParaRPr lang="en-US" dirty="0"/>
          </a:p>
          <a:p>
            <a:endParaRPr lang="en-US" dirty="0"/>
          </a:p>
          <a:p>
            <a:r>
              <a:rPr lang="en-US" dirty="0"/>
              <a:t>This copy can be done automatically, project properties&gt;build events&gt;Post build event command line</a:t>
            </a:r>
          </a:p>
          <a:p>
            <a:pPr marL="0" indent="0">
              <a:buFontTx/>
              <a:buNone/>
            </a:pPr>
            <a:endParaRPr lang="en-US" dirty="0"/>
          </a:p>
          <a:p>
            <a:pPr marL="0" indent="0">
              <a:buFontTx/>
              <a:buNone/>
            </a:pPr>
            <a:endParaRPr lang="en-US" dirty="0"/>
          </a:p>
          <a:p>
            <a:r>
              <a:rPr lang="en-US" dirty="0"/>
              <a:t>??????????????????</a:t>
            </a:r>
          </a:p>
          <a:p>
            <a:r>
              <a:rPr lang="en-US" dirty="0"/>
              <a:t>???QUESTIONS???</a:t>
            </a:r>
          </a:p>
          <a:p>
            <a:r>
              <a:rPr lang="en-US" dirty="0"/>
              <a:t>??????????????????</a:t>
            </a:r>
          </a:p>
          <a:p>
            <a:endParaRPr lang="en-US" dirty="0"/>
          </a:p>
          <a:p>
            <a:r>
              <a:rPr lang="en-US" dirty="0"/>
              <a:t>That’s the end of the last section…</a:t>
            </a:r>
          </a:p>
          <a:p>
            <a:endParaRPr lang="en-US" dirty="0"/>
          </a:p>
          <a:p>
            <a:r>
              <a:rPr lang="en-US" dirty="0"/>
              <a:t>Bonus: common deployment issues</a:t>
            </a:r>
          </a:p>
          <a:p>
            <a:endParaRPr lang="en-US" dirty="0"/>
          </a:p>
          <a:p>
            <a:r>
              <a:rPr lang="en-US" dirty="0"/>
              <a:t>TIME: 8.45</a:t>
            </a:r>
            <a:endParaRPr lang="en-GB" dirty="0"/>
          </a:p>
          <a:p>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58</a:t>
            </a:fld>
            <a:endParaRPr lang="en-GB"/>
          </a:p>
        </p:txBody>
      </p:sp>
    </p:spTree>
    <p:extLst>
      <p:ext uri="{BB962C8B-B14F-4D97-AF65-F5344CB8AC3E}">
        <p14:creationId xmlns:p14="http://schemas.microsoft.com/office/powerpoint/2010/main" val="8099858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Usually code errors are something to do with aggregations/missing group by columns</a:t>
            </a:r>
          </a:p>
          <a:p>
            <a:endParaRPr lang="en-GB" dirty="0"/>
          </a:p>
          <a:p>
            <a:r>
              <a:rPr lang="en-GB" dirty="0"/>
              <a:t>Note: anything before this will have deployed</a:t>
            </a:r>
          </a:p>
          <a:p>
            <a:endParaRPr lang="en-GB" dirty="0"/>
          </a:p>
          <a:p>
            <a:r>
              <a:rPr lang="en-GB" dirty="0"/>
              <a:t>TIME: 8.00</a:t>
            </a:r>
          </a:p>
        </p:txBody>
      </p:sp>
      <p:sp>
        <p:nvSpPr>
          <p:cNvPr id="4" name="Slide Number Placeholder 3"/>
          <p:cNvSpPr>
            <a:spLocks noGrp="1"/>
          </p:cNvSpPr>
          <p:nvPr>
            <p:ph type="sldNum" sz="quarter" idx="5"/>
          </p:nvPr>
        </p:nvSpPr>
        <p:spPr/>
        <p:txBody>
          <a:bodyPr/>
          <a:lstStyle/>
          <a:p>
            <a:fld id="{4240545C-0724-4547-82B2-FB85AFF9F9B0}" type="slidenum">
              <a:rPr lang="en-GB" smtClean="0"/>
              <a:t>59</a:t>
            </a:fld>
            <a:endParaRPr lang="en-GB"/>
          </a:p>
        </p:txBody>
      </p:sp>
    </p:spTree>
    <p:extLst>
      <p:ext uri="{BB962C8B-B14F-4D97-AF65-F5344CB8AC3E}">
        <p14:creationId xmlns:p14="http://schemas.microsoft.com/office/powerpoint/2010/main" val="332791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First point looks like I’m repeating myself but even working within VS it is tempting to code in Management Studio/ADS and copy that code into Visual Studio, always causes more headaches and does not let the tool help you.</a:t>
            </a:r>
          </a:p>
          <a:p>
            <a:pPr marL="171450" indent="-171450">
              <a:buFontTx/>
              <a:buChar char="-"/>
            </a:pPr>
            <a:endParaRPr lang="en-US" dirty="0"/>
          </a:p>
          <a:p>
            <a:pPr marL="0" indent="0">
              <a:buFontTx/>
              <a:buNone/>
            </a:pPr>
            <a:r>
              <a:rPr lang="en-US" dirty="0"/>
              <a:t>Similarly the tool offers other assistance if you work through the interface. For instance when renaming an object. Make sure you do this where possible, let the tool help you.</a:t>
            </a:r>
          </a:p>
          <a:p>
            <a:pPr marL="0" indent="0">
              <a:buFontTx/>
              <a:buNone/>
            </a:pPr>
            <a:endParaRPr lang="en-US" dirty="0"/>
          </a:p>
          <a:p>
            <a:pPr marL="0" indent="0">
              <a:buFontTx/>
              <a:buNone/>
            </a:pPr>
            <a:r>
              <a:rPr lang="en-GB" dirty="0"/>
              <a:t>Working with a code base, not writing scripts to run against a particular database. So, script all objects as creates and let the deploy process decide whether it needs to be a create or an alter at point of deployment.</a:t>
            </a:r>
          </a:p>
        </p:txBody>
      </p:sp>
      <p:sp>
        <p:nvSpPr>
          <p:cNvPr id="4" name="Slide Number Placeholder 3"/>
          <p:cNvSpPr>
            <a:spLocks noGrp="1"/>
          </p:cNvSpPr>
          <p:nvPr>
            <p:ph type="sldNum" sz="quarter" idx="5"/>
          </p:nvPr>
        </p:nvSpPr>
        <p:spPr/>
        <p:txBody>
          <a:bodyPr/>
          <a:lstStyle/>
          <a:p>
            <a:fld id="{4240545C-0724-4547-82B2-FB85AFF9F9B0}" type="slidenum">
              <a:rPr lang="en-GB" smtClean="0"/>
              <a:t>6</a:t>
            </a:fld>
            <a:endParaRPr lang="en-GB"/>
          </a:p>
        </p:txBody>
      </p:sp>
    </p:spTree>
    <p:extLst>
      <p:ext uri="{BB962C8B-B14F-4D97-AF65-F5344CB8AC3E}">
        <p14:creationId xmlns:p14="http://schemas.microsoft.com/office/powerpoint/2010/main" val="30094652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 is e.g. a view on the server and not in your project (for whatever reason)</a:t>
            </a:r>
          </a:p>
          <a:p>
            <a:endParaRPr lang="en-GB" dirty="0"/>
          </a:p>
          <a:p>
            <a:r>
              <a:rPr lang="en-GB" dirty="0"/>
              <a:t>X is e.g. a table referenced by Y. It exists on the server and in your project</a:t>
            </a:r>
          </a:p>
          <a:p>
            <a:endParaRPr lang="en-GB" dirty="0"/>
          </a:p>
          <a:p>
            <a:r>
              <a:rPr lang="en-GB" dirty="0"/>
              <a:t>Deployment can see that by changing X, you may break Y</a:t>
            </a:r>
          </a:p>
          <a:p>
            <a:r>
              <a:rPr lang="en-GB" dirty="0"/>
              <a:t>Cannot validate Y because it is not part of the project</a:t>
            </a:r>
          </a:p>
          <a:p>
            <a:endParaRPr lang="en-GB" dirty="0"/>
          </a:p>
          <a:p>
            <a:r>
              <a:rPr lang="en-GB" dirty="0"/>
              <a:t>TIME: 6.15</a:t>
            </a:r>
          </a:p>
        </p:txBody>
      </p:sp>
      <p:sp>
        <p:nvSpPr>
          <p:cNvPr id="4" name="Slide Number Placeholder 3"/>
          <p:cNvSpPr>
            <a:spLocks noGrp="1"/>
          </p:cNvSpPr>
          <p:nvPr>
            <p:ph type="sldNum" sz="quarter" idx="5"/>
          </p:nvPr>
        </p:nvSpPr>
        <p:spPr/>
        <p:txBody>
          <a:bodyPr/>
          <a:lstStyle/>
          <a:p>
            <a:fld id="{4240545C-0724-4547-82B2-FB85AFF9F9B0}" type="slidenum">
              <a:rPr lang="en-GB" smtClean="0"/>
              <a:t>60</a:t>
            </a:fld>
            <a:endParaRPr lang="en-GB"/>
          </a:p>
        </p:txBody>
      </p:sp>
    </p:spTree>
    <p:extLst>
      <p:ext uri="{BB962C8B-B14F-4D97-AF65-F5344CB8AC3E}">
        <p14:creationId xmlns:p14="http://schemas.microsoft.com/office/powerpoint/2010/main" val="15519989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the end of the last section…</a:t>
            </a:r>
          </a:p>
          <a:p>
            <a:endParaRPr lang="en-GB" dirty="0"/>
          </a:p>
          <a:p>
            <a:r>
              <a:rPr lang="en-GB" dirty="0"/>
              <a:t>I know I’ve thrown quite a bit of information at you, so to quickly summarise what we’ve talked about:</a:t>
            </a:r>
          </a:p>
          <a:p>
            <a:endParaRPr lang="en-GB" dirty="0"/>
          </a:p>
          <a:p>
            <a:r>
              <a:rPr lang="en-GB" dirty="0"/>
              <a:t>For the final time: projects are code bases not databases</a:t>
            </a:r>
          </a:p>
          <a:p>
            <a:endParaRPr lang="en-GB" dirty="0"/>
          </a:p>
          <a:p>
            <a:r>
              <a:rPr lang="en-GB" dirty="0"/>
              <a:t>Take advantage of the cool stuff you get with visual studio and work in the tool</a:t>
            </a:r>
          </a:p>
          <a:p>
            <a:endParaRPr lang="en-GB" dirty="0"/>
          </a:p>
          <a:p>
            <a:r>
              <a:rPr lang="en-GB" dirty="0"/>
              <a:t>Explore the different project settings and deployment options</a:t>
            </a:r>
          </a:p>
          <a:p>
            <a:endParaRPr lang="en-GB" dirty="0"/>
          </a:p>
          <a:p>
            <a:r>
              <a:rPr lang="en-GB" dirty="0"/>
              <a:t>Use same database references to handle different versions deploying out to different environments, and to re-use code in a more elegant way</a:t>
            </a:r>
          </a:p>
          <a:p>
            <a:endParaRPr lang="en-GB" dirty="0"/>
          </a:p>
          <a:p>
            <a:r>
              <a:rPr lang="en-GB" dirty="0"/>
              <a:t>TIME 5.00</a:t>
            </a:r>
          </a:p>
        </p:txBody>
      </p:sp>
      <p:sp>
        <p:nvSpPr>
          <p:cNvPr id="4" name="Slide Number Placeholder 3"/>
          <p:cNvSpPr>
            <a:spLocks noGrp="1"/>
          </p:cNvSpPr>
          <p:nvPr>
            <p:ph type="sldNum" sz="quarter" idx="5"/>
          </p:nvPr>
        </p:nvSpPr>
        <p:spPr/>
        <p:txBody>
          <a:bodyPr/>
          <a:lstStyle/>
          <a:p>
            <a:fld id="{4240545C-0724-4547-82B2-FB85AFF9F9B0}" type="slidenum">
              <a:rPr lang="en-GB" smtClean="0"/>
              <a:t>61</a:t>
            </a:fld>
            <a:endParaRPr lang="en-GB"/>
          </a:p>
        </p:txBody>
      </p:sp>
    </p:spTree>
    <p:extLst>
      <p:ext uri="{BB962C8B-B14F-4D97-AF65-F5344CB8AC3E}">
        <p14:creationId xmlns:p14="http://schemas.microsoft.com/office/powerpoint/2010/main" val="31650738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Ben and William for organising the event</a:t>
            </a:r>
          </a:p>
          <a:p>
            <a:endParaRPr lang="en-GB" dirty="0"/>
          </a:p>
          <a:p>
            <a:r>
              <a:rPr lang="en-GB" dirty="0"/>
              <a:t>All the hard-working volunteers behind the scenes</a:t>
            </a:r>
          </a:p>
          <a:p>
            <a:endParaRPr lang="en-GB" dirty="0"/>
          </a:p>
          <a:p>
            <a:r>
              <a:rPr lang="en-GB" dirty="0"/>
              <a:t>Rob for mentoring me, the talk is at least 10 times as good as it would have been without him</a:t>
            </a:r>
          </a:p>
          <a:p>
            <a:endParaRPr lang="en-GB" dirty="0"/>
          </a:p>
          <a:p>
            <a:r>
              <a:rPr lang="en-GB" dirty="0"/>
              <a:t>Thank you all for listening, I hope you’ve learned something, ad I hope some of you go away and have a bit of an explore and see what uses you can find for </a:t>
            </a:r>
            <a:r>
              <a:rPr lang="en-GB" dirty="0" err="1"/>
              <a:t>db</a:t>
            </a:r>
            <a:r>
              <a:rPr lang="en-GB" dirty="0"/>
              <a:t> projects.</a:t>
            </a:r>
          </a:p>
          <a:p>
            <a:endParaRPr lang="en-GB" dirty="0"/>
          </a:p>
          <a:p>
            <a:r>
              <a:rPr lang="en-GB" dirty="0"/>
              <a:t>Contact details are on the screen, reach out if you have any further questions, or need some help, or if you want to let me know how you’re getting on exploring the tool for yourself.</a:t>
            </a:r>
          </a:p>
          <a:p>
            <a:endParaRPr lang="en-GB" dirty="0"/>
          </a:p>
          <a:p>
            <a:r>
              <a:rPr lang="en-GB" dirty="0"/>
              <a:t>Have a great weekend and hopefully we’ll all be back to doing this in person sometime soon.</a:t>
            </a:r>
          </a:p>
        </p:txBody>
      </p:sp>
      <p:sp>
        <p:nvSpPr>
          <p:cNvPr id="4" name="Slide Number Placeholder 3"/>
          <p:cNvSpPr>
            <a:spLocks noGrp="1"/>
          </p:cNvSpPr>
          <p:nvPr>
            <p:ph type="sldNum" sz="quarter" idx="5"/>
          </p:nvPr>
        </p:nvSpPr>
        <p:spPr/>
        <p:txBody>
          <a:bodyPr/>
          <a:lstStyle/>
          <a:p>
            <a:fld id="{4240545C-0724-4547-82B2-FB85AFF9F9B0}" type="slidenum">
              <a:rPr lang="en-GB" smtClean="0"/>
              <a:t>62</a:t>
            </a:fld>
            <a:endParaRPr lang="en-GB"/>
          </a:p>
        </p:txBody>
      </p:sp>
    </p:spTree>
    <p:extLst>
      <p:ext uri="{BB962C8B-B14F-4D97-AF65-F5344CB8AC3E}">
        <p14:creationId xmlns:p14="http://schemas.microsoft.com/office/powerpoint/2010/main" val="2079865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Tables, views etc.</a:t>
            </a:r>
          </a:p>
          <a:p>
            <a:endParaRPr lang="en-US" dirty="0"/>
          </a:p>
          <a:p>
            <a:r>
              <a:rPr lang="en-US" dirty="0"/>
              <a:t>These are the initial create scripts</a:t>
            </a:r>
          </a:p>
          <a:p>
            <a:endParaRPr lang="en-US" dirty="0"/>
          </a:p>
          <a:p>
            <a:r>
              <a:rPr lang="en-US" dirty="0"/>
              <a:t>At creation you name the object and select the object type but these can be changed</a:t>
            </a:r>
          </a:p>
          <a:p>
            <a:endParaRPr lang="en-US" dirty="0"/>
          </a:p>
          <a:p>
            <a:r>
              <a:rPr lang="en-US" dirty="0"/>
              <a:t>Object selected at creation gives template, name of file is just the name of the file</a:t>
            </a:r>
          </a:p>
          <a:p>
            <a:r>
              <a:rPr lang="en-US" dirty="0"/>
              <a:t>Key things from script: object name and type</a:t>
            </a:r>
          </a:p>
          <a:p>
            <a:r>
              <a:rPr lang="en-US" dirty="0"/>
              <a:t>Build actions: Only Build, Refactor log, </a:t>
            </a:r>
            <a:r>
              <a:rPr lang="en-US" dirty="0" err="1"/>
              <a:t>PreDeploy</a:t>
            </a:r>
            <a:r>
              <a:rPr lang="en-US" dirty="0"/>
              <a:t>, </a:t>
            </a:r>
            <a:r>
              <a:rPr lang="en-US" dirty="0" err="1"/>
              <a:t>PostDeploy</a:t>
            </a:r>
            <a:r>
              <a:rPr lang="en-US" dirty="0"/>
              <a:t>, and None matter</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7</a:t>
            </a:fld>
            <a:endParaRPr lang="en-GB"/>
          </a:p>
        </p:txBody>
      </p:sp>
    </p:spTree>
    <p:extLst>
      <p:ext uri="{BB962C8B-B14F-4D97-AF65-F5344CB8AC3E}">
        <p14:creationId xmlns:p14="http://schemas.microsoft.com/office/powerpoint/2010/main" val="3825895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also more unusual objects you can choose to include</a:t>
            </a:r>
          </a:p>
          <a:p>
            <a:endParaRPr lang="en-US" dirty="0"/>
          </a:p>
          <a:p>
            <a:r>
              <a:rPr lang="en-US" dirty="0"/>
              <a:t>Some of these can live in scripts and even have their own templates</a:t>
            </a:r>
          </a:p>
          <a:p>
            <a:endParaRPr lang="en-US" dirty="0"/>
          </a:p>
          <a:p>
            <a:r>
              <a:rPr lang="en-US" dirty="0"/>
              <a:t>Always need a database to deploy to, even if the project only contains server level objects</a:t>
            </a:r>
          </a:p>
          <a:p>
            <a:endParaRPr lang="en-US" dirty="0"/>
          </a:p>
          <a:p>
            <a:r>
              <a:rPr lang="en-US" dirty="0"/>
              <a:t>Always need a good reason to include these</a:t>
            </a:r>
          </a:p>
          <a:p>
            <a:endParaRPr lang="en-US" dirty="0"/>
          </a:p>
          <a:p>
            <a:r>
              <a:rPr lang="en-US" dirty="0"/>
              <a:t>Established best practice says this is DBA responsibility, adding them to the project makes them Dev responsibility</a:t>
            </a:r>
          </a:p>
          <a:p>
            <a:r>
              <a:rPr lang="en-US" dirty="0"/>
              <a:t>Not opposed to throwing out established best practice, but you should always have a good reason</a:t>
            </a:r>
          </a:p>
          <a:p>
            <a:r>
              <a:rPr lang="en-US" dirty="0"/>
              <a:t>Also you will need to convince the DBA</a:t>
            </a:r>
          </a:p>
          <a:p>
            <a:endParaRPr lang="en-US" dirty="0"/>
          </a:p>
          <a:p>
            <a:r>
              <a:rPr lang="en-US" dirty="0"/>
              <a:t>Sometimes you need to include them to make the project build</a:t>
            </a:r>
          </a:p>
          <a:p>
            <a:r>
              <a:rPr lang="en-US" dirty="0"/>
              <a:t>e.g. service account needs explicit permissions on some objects</a:t>
            </a:r>
            <a:endParaRPr lang="en-GB" dirty="0"/>
          </a:p>
        </p:txBody>
      </p:sp>
      <p:sp>
        <p:nvSpPr>
          <p:cNvPr id="4" name="Slide Number Placeholder 3"/>
          <p:cNvSpPr>
            <a:spLocks noGrp="1"/>
          </p:cNvSpPr>
          <p:nvPr>
            <p:ph type="sldNum" sz="quarter" idx="5"/>
          </p:nvPr>
        </p:nvSpPr>
        <p:spPr/>
        <p:txBody>
          <a:bodyPr/>
          <a:lstStyle/>
          <a:p>
            <a:fld id="{4240545C-0724-4547-82B2-FB85AFF9F9B0}" type="slidenum">
              <a:rPr lang="en-GB" smtClean="0"/>
              <a:t>8</a:t>
            </a:fld>
            <a:endParaRPr lang="en-GB"/>
          </a:p>
        </p:txBody>
      </p:sp>
    </p:spTree>
    <p:extLst>
      <p:ext uri="{BB962C8B-B14F-4D97-AF65-F5344CB8AC3E}">
        <p14:creationId xmlns:p14="http://schemas.microsoft.com/office/powerpoint/2010/main" val="52267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of the specialist build actions</a:t>
            </a:r>
          </a:p>
          <a:p>
            <a:endParaRPr lang="en-US" dirty="0"/>
          </a:p>
          <a:p>
            <a:r>
              <a:rPr lang="en-US" dirty="0"/>
              <a:t>Hopefully familiar with these, but if not they are scripts that get appended to the start or end of the generated deployment script.</a:t>
            </a:r>
          </a:p>
          <a:p>
            <a:endParaRPr lang="en-US" dirty="0"/>
          </a:p>
          <a:p>
            <a:r>
              <a:rPr lang="en-US" dirty="0"/>
              <a:t>Usually used with merge statements to populate some tables with a known set of data</a:t>
            </a:r>
          </a:p>
          <a:p>
            <a:endParaRPr lang="en-US" dirty="0"/>
          </a:p>
          <a:p>
            <a:r>
              <a:rPr lang="en-US" dirty="0"/>
              <a:t>If your solution needs some specific SQL Agent jobs then set up a script to drop and recreate them</a:t>
            </a:r>
          </a:p>
          <a:p>
            <a:endParaRPr lang="en-US" dirty="0"/>
          </a:p>
          <a:p>
            <a:r>
              <a:rPr lang="en-US" dirty="0"/>
              <a:t>Only 1 pre/post deployment script per project</a:t>
            </a:r>
          </a:p>
          <a:p>
            <a:r>
              <a:rPr lang="en-US" dirty="0"/>
              <a:t>Project will not allow more than one script with each build action (sets others to None)</a:t>
            </a:r>
          </a:p>
        </p:txBody>
      </p:sp>
      <p:sp>
        <p:nvSpPr>
          <p:cNvPr id="4" name="Slide Number Placeholder 3"/>
          <p:cNvSpPr>
            <a:spLocks noGrp="1"/>
          </p:cNvSpPr>
          <p:nvPr>
            <p:ph type="sldNum" sz="quarter" idx="5"/>
          </p:nvPr>
        </p:nvSpPr>
        <p:spPr/>
        <p:txBody>
          <a:bodyPr/>
          <a:lstStyle/>
          <a:p>
            <a:fld id="{4240545C-0724-4547-82B2-FB85AFF9F9B0}" type="slidenum">
              <a:rPr lang="en-GB" smtClean="0"/>
              <a:t>9</a:t>
            </a:fld>
            <a:endParaRPr lang="en-GB"/>
          </a:p>
        </p:txBody>
      </p:sp>
    </p:spTree>
    <p:extLst>
      <p:ext uri="{BB962C8B-B14F-4D97-AF65-F5344CB8AC3E}">
        <p14:creationId xmlns:p14="http://schemas.microsoft.com/office/powerpoint/2010/main" val="80512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73321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4052559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23307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781549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0755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2973089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4232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54457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2D07A-32B3-4524-A475-C94BBDB64196}"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2954600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2D07A-32B3-4524-A475-C94BBDB64196}" type="datetimeFigureOut">
              <a:rPr lang="en-GB" smtClean="0"/>
              <a:t>12/03/2021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96952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2D07A-32B3-4524-A475-C94BBDB64196}" type="datetimeFigureOut">
              <a:rPr lang="en-GB" smtClean="0"/>
              <a:t>12/03/2021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283872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2D07A-32B3-4524-A475-C94BBDB64196}" type="datetimeFigureOut">
              <a:rPr lang="en-GB" smtClean="0"/>
              <a:t>12/03/2021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426605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2D07A-32B3-4524-A475-C94BBDB64196}" type="datetimeFigureOut">
              <a:rPr lang="en-GB" smtClean="0"/>
              <a:t>12/03/2021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363054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2D07A-32B3-4524-A475-C94BBDB64196}" type="datetimeFigureOut">
              <a:rPr lang="en-GB" smtClean="0"/>
              <a:t>12/03/2021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150745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2D07A-32B3-4524-A475-C94BBDB64196}" type="datetimeFigureOut">
              <a:rPr lang="en-GB" smtClean="0"/>
              <a:t>12/03/2021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270196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72D07A-32B3-4524-A475-C94BBDB64196}" type="datetimeFigureOut">
              <a:rPr lang="en-GB" smtClean="0"/>
              <a:t>12/03/2021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5E39C7-636C-417F-A5D2-9254CC702797}" type="slidenum">
              <a:rPr lang="en-GB" smtClean="0"/>
              <a:t>‹#›</a:t>
            </a:fld>
            <a:endParaRPr lang="en-GB"/>
          </a:p>
        </p:txBody>
      </p:sp>
    </p:spTree>
    <p:extLst>
      <p:ext uri="{BB962C8B-B14F-4D97-AF65-F5344CB8AC3E}">
        <p14:creationId xmlns:p14="http://schemas.microsoft.com/office/powerpoint/2010/main" val="83592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72D07A-32B3-4524-A475-C94BBDB64196}" type="datetimeFigureOut">
              <a:rPr lang="en-GB" smtClean="0"/>
              <a:t>12/03/2021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5E39C7-636C-417F-A5D2-9254CC702797}" type="slidenum">
              <a:rPr lang="en-GB" smtClean="0"/>
              <a:t>‹#›</a:t>
            </a:fld>
            <a:endParaRPr lang="en-GB"/>
          </a:p>
        </p:txBody>
      </p:sp>
    </p:spTree>
    <p:extLst>
      <p:ext uri="{BB962C8B-B14F-4D97-AF65-F5344CB8AC3E}">
        <p14:creationId xmlns:p14="http://schemas.microsoft.com/office/powerpoint/2010/main" val="184986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chris.johnson.0120@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github.com/ChrisJohnson0120" TargetMode="External"/><Relationship Id="rId4" Type="http://schemas.openxmlformats.org/officeDocument/2006/relationships/hyperlink" Target="http://www.chrisjohnson120.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mailto:chris.johnson.0120@gmail.com"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hyperlink" Target="https://github.com/ChrisJohnson0120" TargetMode="External"/><Relationship Id="rId4" Type="http://schemas.openxmlformats.org/officeDocument/2006/relationships/hyperlink" Target="http://www.chrisjohnson120.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Subtitle 2">
            <a:extLst>
              <a:ext uri="{FF2B5EF4-FFF2-40B4-BE49-F238E27FC236}">
                <a16:creationId xmlns:a16="http://schemas.microsoft.com/office/drawing/2014/main" id="{60007E92-B885-4F9B-A565-74E09718EAB9}"/>
              </a:ext>
            </a:extLst>
          </p:cNvPr>
          <p:cNvSpPr txBox="1">
            <a:spLocks/>
          </p:cNvSpPr>
          <p:nvPr/>
        </p:nvSpPr>
        <p:spPr>
          <a:xfrm>
            <a:off x="1507067" y="4050833"/>
            <a:ext cx="7766936" cy="12768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r">
              <a:buNone/>
            </a:pPr>
            <a:r>
              <a:rPr lang="en-GB" sz="3600" dirty="0">
                <a:solidFill>
                  <a:schemeClr val="bg1"/>
                </a:solidFill>
              </a:rPr>
              <a:t>More than just source control</a:t>
            </a:r>
          </a:p>
          <a:p>
            <a:pPr marL="0" indent="0" algn="r">
              <a:buNone/>
            </a:pPr>
            <a:r>
              <a:rPr lang="en-GB" sz="3600" dirty="0">
                <a:solidFill>
                  <a:schemeClr val="bg1"/>
                </a:solidFill>
              </a:rPr>
              <a:t>Chris Johnson</a:t>
            </a:r>
          </a:p>
        </p:txBody>
      </p:sp>
      <p:sp>
        <p:nvSpPr>
          <p:cNvPr id="21" name="Title 1">
            <a:extLst>
              <a:ext uri="{FF2B5EF4-FFF2-40B4-BE49-F238E27FC236}">
                <a16:creationId xmlns:a16="http://schemas.microsoft.com/office/drawing/2014/main" id="{E8966A96-DB6A-4899-BB00-ABC9C40E367B}"/>
              </a:ext>
            </a:extLst>
          </p:cNvPr>
          <p:cNvSpPr txBox="1">
            <a:spLocks/>
          </p:cNvSpPr>
          <p:nvPr/>
        </p:nvSpPr>
        <p:spPr>
          <a:xfrm>
            <a:off x="1507067" y="2129589"/>
            <a:ext cx="7766936" cy="192124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GB" sz="6000" dirty="0">
                <a:solidFill>
                  <a:schemeClr val="bg1"/>
                </a:solidFill>
              </a:rPr>
              <a:t>SSDT Database Projects</a:t>
            </a:r>
          </a:p>
        </p:txBody>
      </p:sp>
    </p:spTree>
    <p:extLst>
      <p:ext uri="{BB962C8B-B14F-4D97-AF65-F5344CB8AC3E}">
        <p14:creationId xmlns:p14="http://schemas.microsoft.com/office/powerpoint/2010/main" val="10648140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Pre/Post Deploy Files</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8596668" cy="3880773"/>
          </a:xfrm>
        </p:spPr>
        <p:txBody>
          <a:bodyPr>
            <a:normAutofit/>
          </a:bodyPr>
          <a:lstStyle/>
          <a:p>
            <a:pPr>
              <a:buClrTx/>
            </a:pPr>
            <a:r>
              <a:rPr lang="en-US" sz="4000" dirty="0">
                <a:solidFill>
                  <a:schemeClr val="bg1"/>
                </a:solidFill>
              </a:rPr>
              <a:t>Uses SQLCMD</a:t>
            </a:r>
          </a:p>
          <a:p>
            <a:pPr lvl="1">
              <a:buClrTx/>
            </a:pPr>
            <a:r>
              <a:rPr lang="en-US" sz="3600" dirty="0">
                <a:solidFill>
                  <a:schemeClr val="bg1"/>
                </a:solidFill>
              </a:rPr>
              <a:t>Can reference other scripts</a:t>
            </a:r>
          </a:p>
          <a:p>
            <a:pPr lvl="1">
              <a:buClrTx/>
            </a:pPr>
            <a:r>
              <a:rPr lang="en-US" sz="3800" dirty="0">
                <a:solidFill>
                  <a:schemeClr val="bg1"/>
                </a:solidFill>
              </a:rPr>
              <a:t>Get creative with variables</a:t>
            </a:r>
            <a:endParaRPr lang="en-US" sz="3600" dirty="0">
              <a:solidFill>
                <a:schemeClr val="bg1"/>
              </a:solidFill>
            </a:endParaRPr>
          </a:p>
          <a:p>
            <a:pPr lvl="1">
              <a:buClrTx/>
            </a:pPr>
            <a:endParaRPr lang="en-US" sz="2200" dirty="0">
              <a:solidFill>
                <a:schemeClr val="bg1"/>
              </a:solidFill>
            </a:endParaRPr>
          </a:p>
        </p:txBody>
      </p:sp>
      <p:pic>
        <p:nvPicPr>
          <p:cNvPr id="5" name="Picture 4">
            <a:extLst>
              <a:ext uri="{FF2B5EF4-FFF2-40B4-BE49-F238E27FC236}">
                <a16:creationId xmlns:a16="http://schemas.microsoft.com/office/drawing/2014/main" id="{4FCF92EB-5289-4E72-8941-1EB16B24286D}"/>
              </a:ext>
            </a:extLst>
          </p:cNvPr>
          <p:cNvPicPr>
            <a:picLocks noChangeAspect="1"/>
          </p:cNvPicPr>
          <p:nvPr/>
        </p:nvPicPr>
        <p:blipFill rotWithShape="1">
          <a:blip r:embed="rId3"/>
          <a:srcRect b="24044"/>
          <a:stretch/>
        </p:blipFill>
        <p:spPr>
          <a:xfrm>
            <a:off x="1229952" y="4446205"/>
            <a:ext cx="6948848" cy="1555456"/>
          </a:xfrm>
          <a:prstGeom prst="rect">
            <a:avLst/>
          </a:prstGeom>
        </p:spPr>
      </p:pic>
    </p:spTree>
    <p:extLst>
      <p:ext uri="{BB962C8B-B14F-4D97-AF65-F5344CB8AC3E}">
        <p14:creationId xmlns:p14="http://schemas.microsoft.com/office/powerpoint/2010/main" val="174062951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4500" dirty="0">
                <a:solidFill>
                  <a:schemeClr val="bg1"/>
                </a:solidFill>
              </a:rPr>
              <a:t>Refactor Log</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8596668" cy="3880773"/>
          </a:xfrm>
        </p:spPr>
        <p:txBody>
          <a:bodyPr>
            <a:normAutofit/>
          </a:bodyPr>
          <a:lstStyle/>
          <a:p>
            <a:pPr>
              <a:buClrTx/>
            </a:pPr>
            <a:r>
              <a:rPr lang="en-US" sz="4000" dirty="0">
                <a:solidFill>
                  <a:schemeClr val="bg1"/>
                </a:solidFill>
              </a:rPr>
              <a:t>Key part of the code</a:t>
            </a:r>
          </a:p>
          <a:p>
            <a:pPr>
              <a:buClrTx/>
            </a:pPr>
            <a:r>
              <a:rPr lang="en-US" sz="4000" dirty="0">
                <a:solidFill>
                  <a:schemeClr val="bg1"/>
                </a:solidFill>
              </a:rPr>
              <a:t>Tracks renames/schema changes</a:t>
            </a:r>
          </a:p>
          <a:p>
            <a:pPr lvl="1">
              <a:buClrTx/>
            </a:pPr>
            <a:r>
              <a:rPr lang="en-US" sz="3600" dirty="0">
                <a:solidFill>
                  <a:schemeClr val="bg1"/>
                </a:solidFill>
              </a:rPr>
              <a:t>Always use the interface!</a:t>
            </a:r>
          </a:p>
          <a:p>
            <a:pPr lvl="1">
              <a:buClrTx/>
            </a:pPr>
            <a:r>
              <a:rPr lang="en-US" sz="3600" dirty="0">
                <a:solidFill>
                  <a:schemeClr val="bg1"/>
                </a:solidFill>
              </a:rPr>
              <a:t>E.g. deployment will rename </a:t>
            </a:r>
            <a:r>
              <a:rPr lang="en-US" sz="3600" dirty="0" err="1">
                <a:solidFill>
                  <a:schemeClr val="bg1"/>
                </a:solidFill>
              </a:rPr>
              <a:t>CustomerIF</a:t>
            </a:r>
            <a:r>
              <a:rPr lang="en-US" sz="3600" dirty="0">
                <a:solidFill>
                  <a:schemeClr val="bg1"/>
                </a:solidFill>
              </a:rPr>
              <a:t> to </a:t>
            </a:r>
            <a:r>
              <a:rPr lang="en-US" sz="3600" dirty="0" err="1">
                <a:solidFill>
                  <a:schemeClr val="bg1"/>
                </a:solidFill>
              </a:rPr>
              <a:t>CustomerID</a:t>
            </a:r>
            <a:endParaRPr lang="en-US" sz="3600" dirty="0">
              <a:solidFill>
                <a:schemeClr val="bg1"/>
              </a:solidFill>
            </a:endParaRPr>
          </a:p>
        </p:txBody>
      </p:sp>
    </p:spTree>
    <p:extLst>
      <p:ext uri="{BB962C8B-B14F-4D97-AF65-F5344CB8AC3E}">
        <p14:creationId xmlns:p14="http://schemas.microsoft.com/office/powerpoint/2010/main" val="213870233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Code Organisation</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8596668" cy="3880773"/>
          </a:xfrm>
        </p:spPr>
        <p:txBody>
          <a:bodyPr>
            <a:normAutofit/>
          </a:bodyPr>
          <a:lstStyle/>
          <a:p>
            <a:pPr>
              <a:buClrTx/>
            </a:pPr>
            <a:r>
              <a:rPr lang="en-US" sz="4000" dirty="0">
                <a:solidFill>
                  <a:schemeClr val="bg1"/>
                </a:solidFill>
              </a:rPr>
              <a:t>Folder structure</a:t>
            </a:r>
          </a:p>
          <a:p>
            <a:pPr lvl="1">
              <a:buClrTx/>
            </a:pPr>
            <a:r>
              <a:rPr lang="en-US" sz="3600" dirty="0">
                <a:solidFill>
                  <a:schemeClr val="bg1"/>
                </a:solidFill>
              </a:rPr>
              <a:t>Discuss as a team!</a:t>
            </a:r>
          </a:p>
          <a:p>
            <a:pPr>
              <a:buClrTx/>
            </a:pPr>
            <a:r>
              <a:rPr lang="en-US" sz="4000" dirty="0">
                <a:solidFill>
                  <a:schemeClr val="bg1"/>
                </a:solidFill>
              </a:rPr>
              <a:t>Triggers, extended properties etc.</a:t>
            </a:r>
          </a:p>
          <a:p>
            <a:pPr lvl="1">
              <a:buClrTx/>
            </a:pPr>
            <a:r>
              <a:rPr lang="en-US" sz="3600" dirty="0">
                <a:solidFill>
                  <a:schemeClr val="bg1"/>
                </a:solidFill>
              </a:rPr>
              <a:t>These can be in separate scripts</a:t>
            </a:r>
          </a:p>
          <a:p>
            <a:pPr>
              <a:buClrTx/>
            </a:pPr>
            <a:r>
              <a:rPr lang="en-US" sz="4000" dirty="0">
                <a:solidFill>
                  <a:schemeClr val="bg1"/>
                </a:solidFill>
              </a:rPr>
              <a:t>Rename things</a:t>
            </a:r>
          </a:p>
        </p:txBody>
      </p:sp>
    </p:spTree>
    <p:extLst>
      <p:ext uri="{BB962C8B-B14F-4D97-AF65-F5344CB8AC3E}">
        <p14:creationId xmlns:p14="http://schemas.microsoft.com/office/powerpoint/2010/main" val="321808593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463295" y="2741193"/>
            <a:ext cx="4203045" cy="1375608"/>
          </a:xfrm>
        </p:spPr>
        <p:txBody>
          <a:bodyPr anchor="ctr">
            <a:normAutofit fontScale="90000"/>
          </a:bodyPr>
          <a:lstStyle/>
          <a:p>
            <a:pPr>
              <a:lnSpc>
                <a:spcPct val="90000"/>
              </a:lnSpc>
            </a:pPr>
            <a:r>
              <a:rPr lang="en-GB" sz="4500" dirty="0">
                <a:solidFill>
                  <a:schemeClr val="bg1"/>
                </a:solidFill>
              </a:rPr>
              <a:t>Extra Coding Features</a:t>
            </a:r>
            <a:br>
              <a:rPr lang="en-GB" sz="3100" dirty="0">
                <a:solidFill>
                  <a:schemeClr val="bg1"/>
                </a:solidFill>
              </a:rPr>
            </a:br>
            <a:endParaRPr lang="en-GB" sz="3100" dirty="0">
              <a:solidFill>
                <a:schemeClr val="bg1"/>
              </a:solidFill>
            </a:endParaRPr>
          </a:p>
        </p:txBody>
      </p:sp>
      <p:sp>
        <p:nvSpPr>
          <p:cNvPr id="71" name="Isosceles Triangle 7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B4446DAC-A591-4424-BF6B-CB3C8483DA37}"/>
              </a:ext>
            </a:extLst>
          </p:cNvPr>
          <p:cNvPicPr>
            <a:picLocks noChangeAspect="1"/>
          </p:cNvPicPr>
          <p:nvPr/>
        </p:nvPicPr>
        <p:blipFill>
          <a:blip r:embed="rId3"/>
          <a:stretch>
            <a:fillRect/>
          </a:stretch>
        </p:blipFill>
        <p:spPr>
          <a:xfrm>
            <a:off x="5893124" y="935489"/>
            <a:ext cx="5721375" cy="4987022"/>
          </a:xfrm>
          <a:prstGeom prst="rect">
            <a:avLst/>
          </a:prstGeom>
        </p:spPr>
      </p:pic>
    </p:spTree>
    <p:extLst>
      <p:ext uri="{BB962C8B-B14F-4D97-AF65-F5344CB8AC3E}">
        <p14:creationId xmlns:p14="http://schemas.microsoft.com/office/powerpoint/2010/main" val="1010831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Quality of Life Improvements</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8596668" cy="3880773"/>
          </a:xfrm>
        </p:spPr>
        <p:txBody>
          <a:bodyPr>
            <a:normAutofit/>
          </a:bodyPr>
          <a:lstStyle/>
          <a:p>
            <a:pPr>
              <a:buClrTx/>
            </a:pPr>
            <a:r>
              <a:rPr lang="en-US" sz="4000" dirty="0">
                <a:solidFill>
                  <a:schemeClr val="bg1"/>
                </a:solidFill>
              </a:rPr>
              <a:t>Rename/refactor</a:t>
            </a:r>
          </a:p>
          <a:p>
            <a:pPr lvl="1">
              <a:buClrTx/>
            </a:pPr>
            <a:r>
              <a:rPr lang="en-US" sz="3600" dirty="0">
                <a:solidFill>
                  <a:schemeClr val="bg1"/>
                </a:solidFill>
              </a:rPr>
              <a:t>Use interface</a:t>
            </a:r>
          </a:p>
          <a:p>
            <a:pPr lvl="1">
              <a:buClrTx/>
            </a:pPr>
            <a:r>
              <a:rPr lang="en-US" sz="3600" dirty="0">
                <a:solidFill>
                  <a:schemeClr val="bg1"/>
                </a:solidFill>
              </a:rPr>
              <a:t>Propagates through solution</a:t>
            </a:r>
          </a:p>
          <a:p>
            <a:pPr>
              <a:buClrTx/>
            </a:pPr>
            <a:r>
              <a:rPr lang="en-US" sz="4000" dirty="0">
                <a:solidFill>
                  <a:schemeClr val="bg1"/>
                </a:solidFill>
              </a:rPr>
              <a:t>F12 – jump to other objects</a:t>
            </a:r>
          </a:p>
          <a:p>
            <a:pPr lvl="1">
              <a:buClrTx/>
            </a:pPr>
            <a:endParaRPr lang="en-US" sz="2200" dirty="0">
              <a:solidFill>
                <a:schemeClr val="bg1"/>
              </a:solidFill>
            </a:endParaRPr>
          </a:p>
        </p:txBody>
      </p:sp>
    </p:spTree>
    <p:extLst>
      <p:ext uri="{BB962C8B-B14F-4D97-AF65-F5344CB8AC3E}">
        <p14:creationId xmlns:p14="http://schemas.microsoft.com/office/powerpoint/2010/main" val="165204035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Rename/Refactor</a:t>
            </a:r>
            <a:br>
              <a:rPr lang="en-GB" dirty="0">
                <a:solidFill>
                  <a:schemeClr val="bg1"/>
                </a:solidFill>
              </a:rPr>
            </a:br>
            <a:endParaRPr lang="en-GB" dirty="0">
              <a:solidFill>
                <a:schemeClr val="bg1"/>
              </a:solidFill>
            </a:endParaRPr>
          </a:p>
        </p:txBody>
      </p:sp>
      <p:pic>
        <p:nvPicPr>
          <p:cNvPr id="4" name="Picture 3">
            <a:extLst>
              <a:ext uri="{FF2B5EF4-FFF2-40B4-BE49-F238E27FC236}">
                <a16:creationId xmlns:a16="http://schemas.microsoft.com/office/drawing/2014/main" id="{1C26CD36-5418-4687-B232-6EE197DAD827}"/>
              </a:ext>
            </a:extLst>
          </p:cNvPr>
          <p:cNvPicPr>
            <a:picLocks noChangeAspect="1"/>
          </p:cNvPicPr>
          <p:nvPr/>
        </p:nvPicPr>
        <p:blipFill>
          <a:blip r:embed="rId3"/>
          <a:stretch>
            <a:fillRect/>
          </a:stretch>
        </p:blipFill>
        <p:spPr>
          <a:xfrm>
            <a:off x="601757" y="1679736"/>
            <a:ext cx="11076520" cy="4336053"/>
          </a:xfrm>
          <a:prstGeom prst="rect">
            <a:avLst/>
          </a:prstGeom>
        </p:spPr>
      </p:pic>
      <p:sp>
        <p:nvSpPr>
          <p:cNvPr id="5" name="Rectangle: Rounded Corners 4">
            <a:extLst>
              <a:ext uri="{FF2B5EF4-FFF2-40B4-BE49-F238E27FC236}">
                <a16:creationId xmlns:a16="http://schemas.microsoft.com/office/drawing/2014/main" id="{FC9C1C4C-C6BE-41D8-AD0E-332CF66B0A6C}"/>
              </a:ext>
            </a:extLst>
          </p:cNvPr>
          <p:cNvSpPr/>
          <p:nvPr/>
        </p:nvSpPr>
        <p:spPr>
          <a:xfrm>
            <a:off x="3789946" y="2045368"/>
            <a:ext cx="1143001" cy="385011"/>
          </a:xfrm>
          <a:prstGeom prst="roundRect">
            <a:avLst/>
          </a:prstGeom>
          <a:no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BF917FA5-40E9-4FD4-A202-8DBA231AA1DC}"/>
              </a:ext>
            </a:extLst>
          </p:cNvPr>
          <p:cNvSpPr/>
          <p:nvPr/>
        </p:nvSpPr>
        <p:spPr>
          <a:xfrm>
            <a:off x="8125034" y="2045368"/>
            <a:ext cx="3134731" cy="702288"/>
          </a:xfrm>
          <a:prstGeom prst="roundRect">
            <a:avLst/>
          </a:prstGeom>
          <a:no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6858089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Scripts Not Objects</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8596668" cy="3880773"/>
          </a:xfrm>
        </p:spPr>
        <p:txBody>
          <a:bodyPr>
            <a:normAutofit/>
          </a:bodyPr>
          <a:lstStyle/>
          <a:p>
            <a:pPr>
              <a:buClrTx/>
            </a:pPr>
            <a:r>
              <a:rPr lang="en-US" sz="4000" dirty="0">
                <a:solidFill>
                  <a:schemeClr val="bg1"/>
                </a:solidFill>
              </a:rPr>
              <a:t>Comments on anything!</a:t>
            </a:r>
          </a:p>
          <a:p>
            <a:pPr lvl="1">
              <a:buClrTx/>
            </a:pPr>
            <a:r>
              <a:rPr lang="en-US" sz="3600" dirty="0">
                <a:solidFill>
                  <a:schemeClr val="bg1"/>
                </a:solidFill>
              </a:rPr>
              <a:t>Tables</a:t>
            </a:r>
          </a:p>
          <a:p>
            <a:pPr lvl="1">
              <a:buClrTx/>
            </a:pPr>
            <a:r>
              <a:rPr lang="en-US" sz="3600" dirty="0">
                <a:solidFill>
                  <a:schemeClr val="bg1"/>
                </a:solidFill>
              </a:rPr>
              <a:t>Schemas etc.</a:t>
            </a:r>
          </a:p>
          <a:p>
            <a:pPr>
              <a:buClrTx/>
            </a:pPr>
            <a:r>
              <a:rPr lang="en-US" sz="4000" dirty="0">
                <a:solidFill>
                  <a:schemeClr val="bg1"/>
                </a:solidFill>
              </a:rPr>
              <a:t>Capture encrypted procs etc.</a:t>
            </a:r>
          </a:p>
        </p:txBody>
      </p:sp>
    </p:spTree>
    <p:extLst>
      <p:ext uri="{BB962C8B-B14F-4D97-AF65-F5344CB8AC3E}">
        <p14:creationId xmlns:p14="http://schemas.microsoft.com/office/powerpoint/2010/main" val="73985792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Validation</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8922934" cy="3880773"/>
          </a:xfrm>
        </p:spPr>
        <p:txBody>
          <a:bodyPr>
            <a:normAutofit/>
          </a:bodyPr>
          <a:lstStyle/>
          <a:p>
            <a:pPr>
              <a:buClrTx/>
            </a:pPr>
            <a:r>
              <a:rPr lang="en-US" sz="4000" dirty="0">
                <a:solidFill>
                  <a:schemeClr val="bg1"/>
                </a:solidFill>
              </a:rPr>
              <a:t>Scripts validate with IntelliSense</a:t>
            </a:r>
          </a:p>
          <a:p>
            <a:pPr lvl="1">
              <a:buClrTx/>
            </a:pPr>
            <a:r>
              <a:rPr lang="en-US" sz="3600" dirty="0">
                <a:solidFill>
                  <a:schemeClr val="bg1"/>
                </a:solidFill>
              </a:rPr>
              <a:t>Object references</a:t>
            </a:r>
          </a:p>
          <a:p>
            <a:pPr>
              <a:buClrTx/>
            </a:pPr>
            <a:r>
              <a:rPr lang="en-US" sz="4000" dirty="0">
                <a:solidFill>
                  <a:schemeClr val="bg1"/>
                </a:solidFill>
              </a:rPr>
              <a:t>Double click to jump to problem</a:t>
            </a:r>
          </a:p>
          <a:p>
            <a:pPr>
              <a:buClrTx/>
            </a:pPr>
            <a:r>
              <a:rPr lang="en-US" sz="4000" dirty="0">
                <a:solidFill>
                  <a:schemeClr val="bg1"/>
                </a:solidFill>
              </a:rPr>
              <a:t>Can suppress errors</a:t>
            </a:r>
          </a:p>
          <a:p>
            <a:pPr lvl="1">
              <a:buClrTx/>
            </a:pPr>
            <a:r>
              <a:rPr lang="en-US" sz="3600" dirty="0">
                <a:solidFill>
                  <a:schemeClr val="bg1"/>
                </a:solidFill>
              </a:rPr>
              <a:t>Project + script level</a:t>
            </a:r>
          </a:p>
          <a:p>
            <a:pPr>
              <a:buClrTx/>
            </a:pPr>
            <a:endParaRPr lang="en-US" sz="2600" dirty="0">
              <a:solidFill>
                <a:schemeClr val="bg1"/>
              </a:solidFill>
            </a:endParaRPr>
          </a:p>
          <a:p>
            <a:pPr lvl="1">
              <a:buClrTx/>
            </a:pPr>
            <a:endParaRPr lang="en-US" sz="2200" dirty="0">
              <a:solidFill>
                <a:schemeClr val="bg1"/>
              </a:solidFill>
            </a:endParaRPr>
          </a:p>
        </p:txBody>
      </p:sp>
    </p:spTree>
    <p:extLst>
      <p:ext uri="{BB962C8B-B14F-4D97-AF65-F5344CB8AC3E}">
        <p14:creationId xmlns:p14="http://schemas.microsoft.com/office/powerpoint/2010/main" val="4024950490"/>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dirty="0">
                <a:solidFill>
                  <a:schemeClr val="bg1"/>
                </a:solidFill>
              </a:rPr>
              <a:t>Validation Example</a:t>
            </a:r>
            <a:br>
              <a:rPr lang="en-GB" dirty="0">
                <a:solidFill>
                  <a:schemeClr val="bg1"/>
                </a:solidFill>
              </a:rPr>
            </a:br>
            <a:endParaRPr lang="en-GB" dirty="0">
              <a:solidFill>
                <a:schemeClr val="bg1"/>
              </a:solidFill>
            </a:endParaRPr>
          </a:p>
        </p:txBody>
      </p:sp>
      <p:pic>
        <p:nvPicPr>
          <p:cNvPr id="4" name="Picture 3">
            <a:extLst>
              <a:ext uri="{FF2B5EF4-FFF2-40B4-BE49-F238E27FC236}">
                <a16:creationId xmlns:a16="http://schemas.microsoft.com/office/drawing/2014/main" id="{90758782-B8EF-4C2E-BFDE-847F6AE3BB17}"/>
              </a:ext>
            </a:extLst>
          </p:cNvPr>
          <p:cNvPicPr>
            <a:picLocks noChangeAspect="1"/>
          </p:cNvPicPr>
          <p:nvPr/>
        </p:nvPicPr>
        <p:blipFill>
          <a:blip r:embed="rId3"/>
          <a:stretch>
            <a:fillRect/>
          </a:stretch>
        </p:blipFill>
        <p:spPr>
          <a:xfrm>
            <a:off x="369947" y="1683502"/>
            <a:ext cx="11452106" cy="3812730"/>
          </a:xfrm>
          <a:prstGeom prst="rect">
            <a:avLst/>
          </a:prstGeom>
        </p:spPr>
      </p:pic>
      <p:sp>
        <p:nvSpPr>
          <p:cNvPr id="18" name="Rectangle: Rounded Corners 17">
            <a:extLst>
              <a:ext uri="{FF2B5EF4-FFF2-40B4-BE49-F238E27FC236}">
                <a16:creationId xmlns:a16="http://schemas.microsoft.com/office/drawing/2014/main" id="{9BA1C51C-0493-4929-8874-8F7DA7E7B157}"/>
              </a:ext>
            </a:extLst>
          </p:cNvPr>
          <p:cNvSpPr/>
          <p:nvPr/>
        </p:nvSpPr>
        <p:spPr>
          <a:xfrm>
            <a:off x="4975668" y="2611939"/>
            <a:ext cx="878306" cy="352926"/>
          </a:xfrm>
          <a:prstGeom prst="roundRect">
            <a:avLst/>
          </a:prstGeom>
          <a:no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6" name="Connector: Elbow 5">
            <a:extLst>
              <a:ext uri="{FF2B5EF4-FFF2-40B4-BE49-F238E27FC236}">
                <a16:creationId xmlns:a16="http://schemas.microsoft.com/office/drawing/2014/main" id="{526222A0-9C0B-49B4-86C1-0634196F153A}"/>
              </a:ext>
            </a:extLst>
          </p:cNvPr>
          <p:cNvCxnSpPr>
            <a:stCxn id="18" idx="1"/>
          </p:cNvCxnSpPr>
          <p:nvPr/>
        </p:nvCxnSpPr>
        <p:spPr>
          <a:xfrm rot="10800000" flipV="1">
            <a:off x="3356812" y="2788402"/>
            <a:ext cx="1618857" cy="825500"/>
          </a:xfrm>
          <a:prstGeom prst="bentConnector3">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14995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444652" y="2741193"/>
            <a:ext cx="4203045" cy="1375608"/>
          </a:xfrm>
        </p:spPr>
        <p:txBody>
          <a:bodyPr anchor="ctr">
            <a:normAutofit fontScale="90000"/>
          </a:bodyPr>
          <a:lstStyle/>
          <a:p>
            <a:pPr>
              <a:lnSpc>
                <a:spcPct val="90000"/>
              </a:lnSpc>
            </a:pPr>
            <a:r>
              <a:rPr lang="en-GB" sz="5000" dirty="0">
                <a:solidFill>
                  <a:schemeClr val="bg1"/>
                </a:solidFill>
              </a:rPr>
              <a:t>Settings and Deployments</a:t>
            </a:r>
            <a:br>
              <a:rPr lang="en-GB" sz="3100" dirty="0">
                <a:solidFill>
                  <a:schemeClr val="bg1"/>
                </a:solidFill>
              </a:rPr>
            </a:br>
            <a:endParaRPr lang="en-GB" sz="3100" dirty="0">
              <a:solidFill>
                <a:schemeClr val="bg1"/>
              </a:solidFill>
            </a:endParaRPr>
          </a:p>
        </p:txBody>
      </p:sp>
      <p:sp>
        <p:nvSpPr>
          <p:cNvPr id="71" name="Isosceles Triangle 7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6C298E1C-5EAE-41D4-98B7-490010C1F682}"/>
              </a:ext>
            </a:extLst>
          </p:cNvPr>
          <p:cNvPicPr>
            <a:picLocks noChangeAspect="1"/>
          </p:cNvPicPr>
          <p:nvPr/>
        </p:nvPicPr>
        <p:blipFill>
          <a:blip r:embed="rId3"/>
          <a:stretch>
            <a:fillRect/>
          </a:stretch>
        </p:blipFill>
        <p:spPr>
          <a:xfrm>
            <a:off x="5598776" y="1434470"/>
            <a:ext cx="5919470" cy="4280529"/>
          </a:xfrm>
          <a:prstGeom prst="rect">
            <a:avLst/>
          </a:prstGeom>
        </p:spPr>
      </p:pic>
    </p:spTree>
    <p:extLst>
      <p:ext uri="{BB962C8B-B14F-4D97-AF65-F5344CB8AC3E}">
        <p14:creationId xmlns:p14="http://schemas.microsoft.com/office/powerpoint/2010/main" val="3392181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Title 1">
            <a:extLst>
              <a:ext uri="{FF2B5EF4-FFF2-40B4-BE49-F238E27FC236}">
                <a16:creationId xmlns:a16="http://schemas.microsoft.com/office/drawing/2014/main" id="{7961C77D-F4A6-4B0E-A310-DEE3C20B8107}"/>
              </a:ext>
            </a:extLst>
          </p:cNvPr>
          <p:cNvSpPr txBox="1">
            <a:spLocks/>
          </p:cNvSpPr>
          <p:nvPr/>
        </p:nvSpPr>
        <p:spPr>
          <a:xfrm>
            <a:off x="1601788" y="473097"/>
            <a:ext cx="3296782" cy="11752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5400" dirty="0">
                <a:solidFill>
                  <a:schemeClr val="bg1"/>
                </a:solidFill>
              </a:rPr>
              <a:t>About Me</a:t>
            </a:r>
          </a:p>
        </p:txBody>
      </p:sp>
      <p:sp>
        <p:nvSpPr>
          <p:cNvPr id="21" name="TextBox 20">
            <a:extLst>
              <a:ext uri="{FF2B5EF4-FFF2-40B4-BE49-F238E27FC236}">
                <a16:creationId xmlns:a16="http://schemas.microsoft.com/office/drawing/2014/main" id="{8024037C-D349-4CC7-BA49-9330D76F6ED9}"/>
              </a:ext>
            </a:extLst>
          </p:cNvPr>
          <p:cNvSpPr txBox="1"/>
          <p:nvPr/>
        </p:nvSpPr>
        <p:spPr>
          <a:xfrm>
            <a:off x="1606548" y="2321183"/>
            <a:ext cx="10187512" cy="4268669"/>
          </a:xfrm>
          <a:prstGeom prst="rect">
            <a:avLst/>
          </a:prstGeom>
          <a:noFill/>
        </p:spPr>
        <p:txBody>
          <a:bodyPr wrap="square" rtlCol="0">
            <a:spAutoFit/>
          </a:bodyPr>
          <a:lstStyle/>
          <a:p>
            <a:r>
              <a:rPr lang="en-GB" sz="4000" dirty="0">
                <a:solidFill>
                  <a:schemeClr val="bg1"/>
                </a:solidFill>
              </a:rPr>
              <a:t>Chris Johnson [he/him]</a:t>
            </a:r>
          </a:p>
          <a:p>
            <a:endParaRPr lang="en-GB" sz="2200" dirty="0">
              <a:solidFill>
                <a:schemeClr val="bg1"/>
              </a:solidFill>
            </a:endParaRPr>
          </a:p>
          <a:p>
            <a:pPr>
              <a:lnSpc>
                <a:spcPct val="150000"/>
              </a:lnSpc>
            </a:pPr>
            <a:r>
              <a:rPr lang="en-GB" sz="3600" dirty="0">
                <a:solidFill>
                  <a:schemeClr val="bg1"/>
                </a:solidFill>
              </a:rPr>
              <a:t>SQL developer since 2006</a:t>
            </a:r>
          </a:p>
          <a:p>
            <a:pPr>
              <a:lnSpc>
                <a:spcPct val="150000"/>
              </a:lnSpc>
            </a:pPr>
            <a:r>
              <a:rPr lang="en-GB" sz="3600" dirty="0">
                <a:solidFill>
                  <a:schemeClr val="bg1"/>
                </a:solidFill>
              </a:rPr>
              <a:t>Email: </a:t>
            </a:r>
            <a:r>
              <a:rPr lang="en-GB" sz="3600" dirty="0">
                <a:solidFill>
                  <a:schemeClr val="bg1"/>
                </a:solidFill>
                <a:hlinkClick r:id="rId3">
                  <a:extLst>
                    <a:ext uri="{A12FA001-AC4F-418D-AE19-62706E023703}">
                      <ahyp:hlinkClr xmlns:ahyp="http://schemas.microsoft.com/office/drawing/2018/hyperlinkcolor" val="tx"/>
                    </a:ext>
                  </a:extLst>
                </a:hlinkClick>
              </a:rPr>
              <a:t>chris.johnson.0120@gmail.com</a:t>
            </a:r>
            <a:endParaRPr lang="en-GB" sz="3600" dirty="0">
              <a:solidFill>
                <a:schemeClr val="bg1"/>
              </a:solidFill>
            </a:endParaRPr>
          </a:p>
          <a:p>
            <a:pPr>
              <a:lnSpc>
                <a:spcPct val="150000"/>
              </a:lnSpc>
            </a:pPr>
            <a:r>
              <a:rPr lang="en-GB" sz="3600" dirty="0">
                <a:solidFill>
                  <a:schemeClr val="bg1"/>
                </a:solidFill>
              </a:rPr>
              <a:t>Blog: </a:t>
            </a:r>
            <a:r>
              <a:rPr lang="en-GB" sz="3600" dirty="0">
                <a:solidFill>
                  <a:schemeClr val="bg1"/>
                </a:solidFill>
                <a:hlinkClick r:id="rId4">
                  <a:extLst>
                    <a:ext uri="{A12FA001-AC4F-418D-AE19-62706E023703}">
                      <ahyp:hlinkClr xmlns:ahyp="http://schemas.microsoft.com/office/drawing/2018/hyperlinkcolor" val="tx"/>
                    </a:ext>
                  </a:extLst>
                </a:hlinkClick>
              </a:rPr>
              <a:t>www.chrisjohnson120.com</a:t>
            </a:r>
            <a:endParaRPr lang="en-GB" sz="3600" dirty="0">
              <a:solidFill>
                <a:schemeClr val="bg1"/>
              </a:solidFill>
            </a:endParaRPr>
          </a:p>
          <a:p>
            <a:pPr>
              <a:lnSpc>
                <a:spcPct val="150000"/>
              </a:lnSpc>
            </a:pPr>
            <a:r>
              <a:rPr lang="en-GB" sz="3600" dirty="0">
                <a:solidFill>
                  <a:schemeClr val="bg1"/>
                </a:solidFill>
              </a:rPr>
              <a:t>GitHub: </a:t>
            </a:r>
            <a:r>
              <a:rPr lang="en-GB" sz="3600" dirty="0">
                <a:solidFill>
                  <a:schemeClr val="bg1"/>
                </a:solidFill>
                <a:hlinkClick r:id="rId5">
                  <a:extLst>
                    <a:ext uri="{A12FA001-AC4F-418D-AE19-62706E023703}">
                      <ahyp:hlinkClr xmlns:ahyp="http://schemas.microsoft.com/office/drawing/2018/hyperlinkcolor" val="tx"/>
                    </a:ext>
                  </a:extLst>
                </a:hlinkClick>
              </a:rPr>
              <a:t>https://github.com/ChrisJohnson0120</a:t>
            </a:r>
            <a:endParaRPr lang="en-GB" sz="2200" dirty="0">
              <a:solidFill>
                <a:schemeClr val="bg1"/>
              </a:solidFill>
            </a:endParaRPr>
          </a:p>
        </p:txBody>
      </p:sp>
      <p:pic>
        <p:nvPicPr>
          <p:cNvPr id="22" name="Picture 21" descr="A person standing in front of a mountain&#10;&#10;Description automatically generated">
            <a:extLst>
              <a:ext uri="{FF2B5EF4-FFF2-40B4-BE49-F238E27FC236}">
                <a16:creationId xmlns:a16="http://schemas.microsoft.com/office/drawing/2014/main" id="{B600C034-BEF5-45F5-825F-B388F898C06F}"/>
              </a:ext>
            </a:extLst>
          </p:cNvPr>
          <p:cNvPicPr>
            <a:picLocks noChangeAspect="1"/>
          </p:cNvPicPr>
          <p:nvPr/>
        </p:nvPicPr>
        <p:blipFill rotWithShape="1">
          <a:blip r:embed="rId6">
            <a:extLst>
              <a:ext uri="{28A0092B-C50C-407E-A947-70E740481C1C}">
                <a14:useLocalDpi xmlns:a14="http://schemas.microsoft.com/office/drawing/2010/main" val="0"/>
              </a:ext>
            </a:extLst>
          </a:blip>
          <a:srcRect l="16683" t="33926" r="46502" b="24614"/>
          <a:stretch/>
        </p:blipFill>
        <p:spPr>
          <a:xfrm>
            <a:off x="8299516" y="1275347"/>
            <a:ext cx="3015060" cy="2546758"/>
          </a:xfrm>
          <a:prstGeom prst="rect">
            <a:avLst/>
          </a:prstGeom>
        </p:spPr>
      </p:pic>
    </p:spTree>
    <p:extLst>
      <p:ext uri="{BB962C8B-B14F-4D97-AF65-F5344CB8AC3E}">
        <p14:creationId xmlns:p14="http://schemas.microsoft.com/office/powerpoint/2010/main" val="419086229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Project Properties - Errors</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8596668" cy="3880773"/>
          </a:xfrm>
        </p:spPr>
        <p:txBody>
          <a:bodyPr>
            <a:normAutofit/>
          </a:bodyPr>
          <a:lstStyle/>
          <a:p>
            <a:pPr>
              <a:buClrTx/>
            </a:pPr>
            <a:r>
              <a:rPr lang="en-US" sz="4000" dirty="0">
                <a:solidFill>
                  <a:schemeClr val="bg1"/>
                </a:solidFill>
              </a:rPr>
              <a:t>Suppress error types</a:t>
            </a:r>
          </a:p>
          <a:p>
            <a:pPr>
              <a:buClrTx/>
            </a:pPr>
            <a:r>
              <a:rPr lang="en-US" sz="4000" dirty="0">
                <a:solidFill>
                  <a:schemeClr val="bg1"/>
                </a:solidFill>
              </a:rPr>
              <a:t>Add extra warnings</a:t>
            </a:r>
          </a:p>
          <a:p>
            <a:pPr lvl="1">
              <a:buClrTx/>
            </a:pPr>
            <a:r>
              <a:rPr lang="en-US" sz="3600" dirty="0">
                <a:solidFill>
                  <a:schemeClr val="bg1"/>
                </a:solidFill>
              </a:rPr>
              <a:t>e.g. warn on SELECT *</a:t>
            </a:r>
          </a:p>
          <a:p>
            <a:pPr>
              <a:buClrTx/>
            </a:pPr>
            <a:r>
              <a:rPr lang="en-US" sz="4000" dirty="0">
                <a:solidFill>
                  <a:schemeClr val="bg1"/>
                </a:solidFill>
              </a:rPr>
              <a:t>Set warnings = errors</a:t>
            </a:r>
          </a:p>
        </p:txBody>
      </p:sp>
    </p:spTree>
    <p:extLst>
      <p:ext uri="{BB962C8B-B14F-4D97-AF65-F5344CB8AC3E}">
        <p14:creationId xmlns:p14="http://schemas.microsoft.com/office/powerpoint/2010/main" val="423273184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Project Properties - Other</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8596668" cy="3880773"/>
          </a:xfrm>
        </p:spPr>
        <p:txBody>
          <a:bodyPr>
            <a:normAutofit/>
          </a:bodyPr>
          <a:lstStyle/>
          <a:p>
            <a:pPr>
              <a:buClrTx/>
            </a:pPr>
            <a:r>
              <a:rPr lang="en-US" sz="4000" dirty="0">
                <a:solidFill>
                  <a:schemeClr val="bg1"/>
                </a:solidFill>
              </a:rPr>
              <a:t>Database settings</a:t>
            </a:r>
          </a:p>
          <a:p>
            <a:pPr>
              <a:buClrTx/>
            </a:pPr>
            <a:r>
              <a:rPr lang="en-US" sz="4000" dirty="0">
                <a:solidFill>
                  <a:schemeClr val="bg1"/>
                </a:solidFill>
              </a:rPr>
              <a:t>SQLCMD variables</a:t>
            </a:r>
          </a:p>
          <a:p>
            <a:pPr>
              <a:buClrTx/>
            </a:pPr>
            <a:r>
              <a:rPr lang="en-US" sz="4000" dirty="0">
                <a:solidFill>
                  <a:schemeClr val="bg1"/>
                </a:solidFill>
              </a:rPr>
              <a:t>SQL version</a:t>
            </a:r>
          </a:p>
        </p:txBody>
      </p:sp>
      <p:pic>
        <p:nvPicPr>
          <p:cNvPr id="5" name="Picture 4">
            <a:extLst>
              <a:ext uri="{FF2B5EF4-FFF2-40B4-BE49-F238E27FC236}">
                <a16:creationId xmlns:a16="http://schemas.microsoft.com/office/drawing/2014/main" id="{690A6623-FADE-44D7-AAF1-29C767543FA8}"/>
              </a:ext>
            </a:extLst>
          </p:cNvPr>
          <p:cNvPicPr>
            <a:picLocks noChangeAspect="1"/>
          </p:cNvPicPr>
          <p:nvPr/>
        </p:nvPicPr>
        <p:blipFill rotWithShape="1">
          <a:blip r:embed="rId3"/>
          <a:srcRect r="13436"/>
          <a:stretch/>
        </p:blipFill>
        <p:spPr>
          <a:xfrm>
            <a:off x="7592636" y="1567474"/>
            <a:ext cx="4098439" cy="3839111"/>
          </a:xfrm>
          <a:prstGeom prst="rect">
            <a:avLst/>
          </a:prstGeom>
        </p:spPr>
      </p:pic>
      <p:pic>
        <p:nvPicPr>
          <p:cNvPr id="7" name="Picture 6">
            <a:extLst>
              <a:ext uri="{FF2B5EF4-FFF2-40B4-BE49-F238E27FC236}">
                <a16:creationId xmlns:a16="http://schemas.microsoft.com/office/drawing/2014/main" id="{388F2857-A528-4C78-A5DF-82B6BC01457A}"/>
              </a:ext>
            </a:extLst>
          </p:cNvPr>
          <p:cNvPicPr>
            <a:picLocks noChangeAspect="1"/>
          </p:cNvPicPr>
          <p:nvPr/>
        </p:nvPicPr>
        <p:blipFill>
          <a:blip r:embed="rId4"/>
          <a:stretch>
            <a:fillRect/>
          </a:stretch>
        </p:blipFill>
        <p:spPr>
          <a:xfrm>
            <a:off x="1530869" y="1264653"/>
            <a:ext cx="2610214" cy="3038899"/>
          </a:xfrm>
          <a:prstGeom prst="rect">
            <a:avLst/>
          </a:prstGeom>
        </p:spPr>
      </p:pic>
      <p:pic>
        <p:nvPicPr>
          <p:cNvPr id="9" name="Picture 8">
            <a:extLst>
              <a:ext uri="{FF2B5EF4-FFF2-40B4-BE49-F238E27FC236}">
                <a16:creationId xmlns:a16="http://schemas.microsoft.com/office/drawing/2014/main" id="{2EDB6ACA-9441-415A-A76D-16ACADB58042}"/>
              </a:ext>
            </a:extLst>
          </p:cNvPr>
          <p:cNvPicPr>
            <a:picLocks noChangeAspect="1"/>
          </p:cNvPicPr>
          <p:nvPr/>
        </p:nvPicPr>
        <p:blipFill>
          <a:blip r:embed="rId5"/>
          <a:stretch>
            <a:fillRect/>
          </a:stretch>
        </p:blipFill>
        <p:spPr>
          <a:xfrm>
            <a:off x="3481549" y="645667"/>
            <a:ext cx="3958063" cy="5588272"/>
          </a:xfrm>
          <a:prstGeom prst="rect">
            <a:avLst/>
          </a:prstGeom>
        </p:spPr>
      </p:pic>
      <p:pic>
        <p:nvPicPr>
          <p:cNvPr id="11" name="Picture 10">
            <a:extLst>
              <a:ext uri="{FF2B5EF4-FFF2-40B4-BE49-F238E27FC236}">
                <a16:creationId xmlns:a16="http://schemas.microsoft.com/office/drawing/2014/main" id="{47823398-A86F-4E44-9EB6-5A3E31428B2B}"/>
              </a:ext>
            </a:extLst>
          </p:cNvPr>
          <p:cNvPicPr>
            <a:picLocks noChangeAspect="1"/>
          </p:cNvPicPr>
          <p:nvPr/>
        </p:nvPicPr>
        <p:blipFill>
          <a:blip r:embed="rId6"/>
          <a:stretch>
            <a:fillRect/>
          </a:stretch>
        </p:blipFill>
        <p:spPr>
          <a:xfrm>
            <a:off x="572508" y="609600"/>
            <a:ext cx="5201376" cy="5582429"/>
          </a:xfrm>
          <a:prstGeom prst="rect">
            <a:avLst/>
          </a:prstGeom>
        </p:spPr>
      </p:pic>
      <p:pic>
        <p:nvPicPr>
          <p:cNvPr id="13" name="Picture 12">
            <a:extLst>
              <a:ext uri="{FF2B5EF4-FFF2-40B4-BE49-F238E27FC236}">
                <a16:creationId xmlns:a16="http://schemas.microsoft.com/office/drawing/2014/main" id="{8753A3E0-CC58-40C2-8C5D-F8A2E8586127}"/>
              </a:ext>
            </a:extLst>
          </p:cNvPr>
          <p:cNvPicPr>
            <a:picLocks noChangeAspect="1"/>
          </p:cNvPicPr>
          <p:nvPr/>
        </p:nvPicPr>
        <p:blipFill>
          <a:blip r:embed="rId7"/>
          <a:stretch>
            <a:fillRect/>
          </a:stretch>
        </p:blipFill>
        <p:spPr>
          <a:xfrm>
            <a:off x="1829659" y="1005655"/>
            <a:ext cx="5068007" cy="2838846"/>
          </a:xfrm>
          <a:prstGeom prst="rect">
            <a:avLst/>
          </a:prstGeom>
        </p:spPr>
      </p:pic>
      <p:pic>
        <p:nvPicPr>
          <p:cNvPr id="15" name="Picture 14">
            <a:extLst>
              <a:ext uri="{FF2B5EF4-FFF2-40B4-BE49-F238E27FC236}">
                <a16:creationId xmlns:a16="http://schemas.microsoft.com/office/drawing/2014/main" id="{FF3E696E-8DBA-4E1E-8FCE-54968136A04F}"/>
              </a:ext>
            </a:extLst>
          </p:cNvPr>
          <p:cNvPicPr>
            <a:picLocks noChangeAspect="1"/>
          </p:cNvPicPr>
          <p:nvPr/>
        </p:nvPicPr>
        <p:blipFill>
          <a:blip r:embed="rId8"/>
          <a:stretch>
            <a:fillRect/>
          </a:stretch>
        </p:blipFill>
        <p:spPr>
          <a:xfrm>
            <a:off x="1016972" y="1611146"/>
            <a:ext cx="4363059" cy="3419952"/>
          </a:xfrm>
          <a:prstGeom prst="rect">
            <a:avLst/>
          </a:prstGeom>
        </p:spPr>
      </p:pic>
      <p:pic>
        <p:nvPicPr>
          <p:cNvPr id="17" name="Picture 16">
            <a:extLst>
              <a:ext uri="{FF2B5EF4-FFF2-40B4-BE49-F238E27FC236}">
                <a16:creationId xmlns:a16="http://schemas.microsoft.com/office/drawing/2014/main" id="{366ED887-1E09-44CB-ABC3-35A5AF80713C}"/>
              </a:ext>
            </a:extLst>
          </p:cNvPr>
          <p:cNvPicPr>
            <a:picLocks noChangeAspect="1"/>
          </p:cNvPicPr>
          <p:nvPr/>
        </p:nvPicPr>
        <p:blipFill>
          <a:blip r:embed="rId9"/>
          <a:stretch>
            <a:fillRect/>
          </a:stretch>
        </p:blipFill>
        <p:spPr>
          <a:xfrm>
            <a:off x="1647560" y="1567474"/>
            <a:ext cx="5251042" cy="4473887"/>
          </a:xfrm>
          <a:prstGeom prst="rect">
            <a:avLst/>
          </a:prstGeom>
        </p:spPr>
      </p:pic>
    </p:spTree>
    <p:extLst>
      <p:ext uri="{BB962C8B-B14F-4D97-AF65-F5344CB8AC3E}">
        <p14:creationId xmlns:p14="http://schemas.microsoft.com/office/powerpoint/2010/main" val="19264351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Deployments</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8596668" cy="3880773"/>
          </a:xfrm>
        </p:spPr>
        <p:txBody>
          <a:bodyPr>
            <a:normAutofit/>
          </a:bodyPr>
          <a:lstStyle/>
          <a:p>
            <a:pPr>
              <a:buClrTx/>
            </a:pPr>
            <a:r>
              <a:rPr lang="en-US" sz="4000" dirty="0">
                <a:solidFill>
                  <a:schemeClr val="bg1"/>
                </a:solidFill>
              </a:rPr>
              <a:t>Set:</a:t>
            </a:r>
          </a:p>
          <a:p>
            <a:pPr lvl="1">
              <a:buClrTx/>
            </a:pPr>
            <a:r>
              <a:rPr lang="en-US" sz="3600" dirty="0">
                <a:solidFill>
                  <a:schemeClr val="bg1"/>
                </a:solidFill>
              </a:rPr>
              <a:t>Variables</a:t>
            </a:r>
          </a:p>
          <a:p>
            <a:pPr lvl="1">
              <a:buClrTx/>
            </a:pPr>
            <a:r>
              <a:rPr lang="en-US" sz="3600" dirty="0">
                <a:solidFill>
                  <a:schemeClr val="bg1"/>
                </a:solidFill>
              </a:rPr>
              <a:t>Connection string including </a:t>
            </a:r>
            <a:r>
              <a:rPr lang="en-US" sz="3600" dirty="0" err="1">
                <a:solidFill>
                  <a:schemeClr val="bg1"/>
                </a:solidFill>
              </a:rPr>
              <a:t>db</a:t>
            </a:r>
            <a:r>
              <a:rPr lang="en-US" sz="3600" dirty="0">
                <a:solidFill>
                  <a:schemeClr val="bg1"/>
                </a:solidFill>
              </a:rPr>
              <a:t> name</a:t>
            </a:r>
          </a:p>
        </p:txBody>
      </p:sp>
    </p:spTree>
    <p:extLst>
      <p:ext uri="{BB962C8B-B14F-4D97-AF65-F5344CB8AC3E}">
        <p14:creationId xmlns:p14="http://schemas.microsoft.com/office/powerpoint/2010/main" val="229296809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Deployments</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8596668" cy="3880773"/>
          </a:xfrm>
        </p:spPr>
        <p:txBody>
          <a:bodyPr>
            <a:normAutofit/>
          </a:bodyPr>
          <a:lstStyle/>
          <a:p>
            <a:pPr>
              <a:buClrTx/>
            </a:pPr>
            <a:r>
              <a:rPr lang="en-US" sz="4000" dirty="0">
                <a:solidFill>
                  <a:schemeClr val="bg1"/>
                </a:solidFill>
              </a:rPr>
              <a:t>Many options</a:t>
            </a:r>
          </a:p>
          <a:p>
            <a:pPr lvl="1">
              <a:buClrTx/>
            </a:pPr>
            <a:r>
              <a:rPr lang="en-US" sz="3600" dirty="0">
                <a:solidFill>
                  <a:schemeClr val="bg1"/>
                </a:solidFill>
              </a:rPr>
              <a:t>Include </a:t>
            </a:r>
            <a:r>
              <a:rPr lang="en-US" sz="3600" dirty="0" err="1">
                <a:solidFill>
                  <a:schemeClr val="bg1"/>
                </a:solidFill>
              </a:rPr>
              <a:t>db</a:t>
            </a:r>
            <a:r>
              <a:rPr lang="en-US" sz="3600" dirty="0">
                <a:solidFill>
                  <a:schemeClr val="bg1"/>
                </a:solidFill>
              </a:rPr>
              <a:t> settings or not</a:t>
            </a:r>
          </a:p>
          <a:p>
            <a:pPr lvl="1">
              <a:buClrTx/>
            </a:pPr>
            <a:r>
              <a:rPr lang="en-US" sz="3600" dirty="0">
                <a:solidFill>
                  <a:schemeClr val="bg1"/>
                </a:solidFill>
              </a:rPr>
              <a:t>Drop objects (destructive deployment)</a:t>
            </a:r>
          </a:p>
          <a:p>
            <a:pPr lvl="1">
              <a:buClrTx/>
            </a:pPr>
            <a:r>
              <a:rPr lang="en-US" sz="3600" dirty="0">
                <a:solidFill>
                  <a:schemeClr val="bg1"/>
                </a:solidFill>
              </a:rPr>
              <a:t>Exclude object types</a:t>
            </a:r>
          </a:p>
        </p:txBody>
      </p:sp>
    </p:spTree>
    <p:extLst>
      <p:ext uri="{BB962C8B-B14F-4D97-AF65-F5344CB8AC3E}">
        <p14:creationId xmlns:p14="http://schemas.microsoft.com/office/powerpoint/2010/main" val="53936504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463295" y="2741193"/>
            <a:ext cx="4203045" cy="1375608"/>
          </a:xfrm>
        </p:spPr>
        <p:txBody>
          <a:bodyPr anchor="ctr">
            <a:normAutofit fontScale="90000"/>
          </a:bodyPr>
          <a:lstStyle/>
          <a:p>
            <a:pPr>
              <a:lnSpc>
                <a:spcPct val="90000"/>
              </a:lnSpc>
            </a:pPr>
            <a:r>
              <a:rPr lang="en-GB" sz="5000" dirty="0">
                <a:solidFill>
                  <a:schemeClr val="bg1"/>
                </a:solidFill>
              </a:rPr>
              <a:t>Other Database References</a:t>
            </a:r>
            <a:br>
              <a:rPr lang="en-GB" sz="3100" dirty="0">
                <a:solidFill>
                  <a:schemeClr val="bg1"/>
                </a:solidFill>
              </a:rPr>
            </a:br>
            <a:endParaRPr lang="en-GB" sz="3100" dirty="0">
              <a:solidFill>
                <a:schemeClr val="bg1"/>
              </a:solidFill>
            </a:endParaRPr>
          </a:p>
        </p:txBody>
      </p:sp>
      <p:sp>
        <p:nvSpPr>
          <p:cNvPr id="71" name="Isosceles Triangle 7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1" name="Picture 10">
            <a:extLst>
              <a:ext uri="{FF2B5EF4-FFF2-40B4-BE49-F238E27FC236}">
                <a16:creationId xmlns:a16="http://schemas.microsoft.com/office/drawing/2014/main" id="{9A7B7F0C-8C32-43AA-ABE9-40F029938E82}"/>
              </a:ext>
            </a:extLst>
          </p:cNvPr>
          <p:cNvPicPr>
            <a:picLocks noChangeAspect="1"/>
          </p:cNvPicPr>
          <p:nvPr/>
        </p:nvPicPr>
        <p:blipFill rotWithShape="1">
          <a:blip r:embed="rId3"/>
          <a:srcRect t="7120" r="38289" b="13982"/>
          <a:stretch/>
        </p:blipFill>
        <p:spPr>
          <a:xfrm>
            <a:off x="5815483" y="811814"/>
            <a:ext cx="5841601" cy="5234366"/>
          </a:xfrm>
          <a:prstGeom prst="rect">
            <a:avLst/>
          </a:prstGeom>
        </p:spPr>
      </p:pic>
    </p:spTree>
    <p:extLst>
      <p:ext uri="{BB962C8B-B14F-4D97-AF65-F5344CB8AC3E}">
        <p14:creationId xmlns:p14="http://schemas.microsoft.com/office/powerpoint/2010/main" val="3435745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4500" dirty="0">
                <a:solidFill>
                  <a:schemeClr val="bg1"/>
                </a:solidFill>
              </a:rPr>
              <a:t>Things to Note</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5" y="2160589"/>
            <a:ext cx="7780866" cy="3880773"/>
          </a:xfrm>
        </p:spPr>
        <p:txBody>
          <a:bodyPr>
            <a:normAutofit/>
          </a:bodyPr>
          <a:lstStyle/>
          <a:p>
            <a:pPr>
              <a:buClrTx/>
            </a:pPr>
            <a:r>
              <a:rPr lang="en-US" sz="4000" dirty="0">
                <a:solidFill>
                  <a:schemeClr val="bg1"/>
                </a:solidFill>
              </a:rPr>
              <a:t>.</a:t>
            </a:r>
            <a:r>
              <a:rPr lang="en-US" sz="4000" dirty="0" err="1">
                <a:solidFill>
                  <a:schemeClr val="bg1"/>
                </a:solidFill>
              </a:rPr>
              <a:t>dacpac</a:t>
            </a:r>
            <a:r>
              <a:rPr lang="en-US" sz="4000" dirty="0">
                <a:solidFill>
                  <a:schemeClr val="bg1"/>
                </a:solidFill>
              </a:rPr>
              <a:t> file references are relative path</a:t>
            </a:r>
          </a:p>
          <a:p>
            <a:pPr>
              <a:buClrTx/>
            </a:pPr>
            <a:r>
              <a:rPr lang="en-US" sz="4000" dirty="0">
                <a:solidFill>
                  <a:schemeClr val="bg1"/>
                </a:solidFill>
              </a:rPr>
              <a:t>All references refer to .</a:t>
            </a:r>
            <a:r>
              <a:rPr lang="en-US" sz="4000" dirty="0" err="1">
                <a:solidFill>
                  <a:schemeClr val="bg1"/>
                </a:solidFill>
              </a:rPr>
              <a:t>dacpac</a:t>
            </a:r>
            <a:r>
              <a:rPr lang="en-US" sz="4000" dirty="0">
                <a:solidFill>
                  <a:schemeClr val="bg1"/>
                </a:solidFill>
              </a:rPr>
              <a:t> files</a:t>
            </a:r>
          </a:p>
          <a:p>
            <a:pPr lvl="1">
              <a:buClrTx/>
            </a:pPr>
            <a:r>
              <a:rPr lang="en-US" sz="3600" dirty="0">
                <a:solidFill>
                  <a:schemeClr val="bg1"/>
                </a:solidFill>
              </a:rPr>
              <a:t>Even master/</a:t>
            </a:r>
            <a:r>
              <a:rPr lang="en-US" sz="3600" dirty="0" err="1">
                <a:solidFill>
                  <a:schemeClr val="bg1"/>
                </a:solidFill>
              </a:rPr>
              <a:t>msdb</a:t>
            </a:r>
            <a:endParaRPr lang="en-US" sz="3600" dirty="0">
              <a:solidFill>
                <a:schemeClr val="bg1"/>
              </a:solidFill>
            </a:endParaRPr>
          </a:p>
        </p:txBody>
      </p:sp>
    </p:spTree>
    <p:extLst>
      <p:ext uri="{BB962C8B-B14F-4D97-AF65-F5344CB8AC3E}">
        <p14:creationId xmlns:p14="http://schemas.microsoft.com/office/powerpoint/2010/main" val="4057940545"/>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Common Gotchas</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8596668" cy="3880773"/>
          </a:xfrm>
        </p:spPr>
        <p:txBody>
          <a:bodyPr>
            <a:normAutofit/>
          </a:bodyPr>
          <a:lstStyle/>
          <a:p>
            <a:pPr>
              <a:buClrTx/>
            </a:pPr>
            <a:r>
              <a:rPr lang="en-US" sz="4000" dirty="0">
                <a:solidFill>
                  <a:schemeClr val="bg1"/>
                </a:solidFill>
              </a:rPr>
              <a:t>Rebuild to refresh references</a:t>
            </a:r>
          </a:p>
          <a:p>
            <a:pPr>
              <a:buClrTx/>
            </a:pPr>
            <a:r>
              <a:rPr lang="en-US" sz="4000" dirty="0">
                <a:solidFill>
                  <a:schemeClr val="bg1"/>
                </a:solidFill>
              </a:rPr>
              <a:t>Include all dependent references</a:t>
            </a:r>
          </a:p>
          <a:p>
            <a:pPr>
              <a:buClrTx/>
            </a:pPr>
            <a:r>
              <a:rPr lang="en-US" sz="4000" dirty="0">
                <a:solidFill>
                  <a:schemeClr val="bg1"/>
                </a:solidFill>
              </a:rPr>
              <a:t>Change to SQL version</a:t>
            </a:r>
          </a:p>
          <a:p>
            <a:pPr lvl="1">
              <a:buClrTx/>
            </a:pPr>
            <a:r>
              <a:rPr lang="en-US" sz="3600" dirty="0">
                <a:solidFill>
                  <a:schemeClr val="bg1"/>
                </a:solidFill>
              </a:rPr>
              <a:t>Breaks system databases</a:t>
            </a:r>
          </a:p>
          <a:p>
            <a:pPr lvl="1">
              <a:buClrTx/>
            </a:pPr>
            <a:r>
              <a:rPr lang="en-US" sz="3600" dirty="0">
                <a:solidFill>
                  <a:schemeClr val="bg1"/>
                </a:solidFill>
              </a:rPr>
              <a:t>Recreate reference</a:t>
            </a:r>
          </a:p>
        </p:txBody>
      </p:sp>
    </p:spTree>
    <p:extLst>
      <p:ext uri="{BB962C8B-B14F-4D97-AF65-F5344CB8AC3E}">
        <p14:creationId xmlns:p14="http://schemas.microsoft.com/office/powerpoint/2010/main" val="246700683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463295" y="2741193"/>
            <a:ext cx="4203045" cy="1375608"/>
          </a:xfrm>
        </p:spPr>
        <p:txBody>
          <a:bodyPr anchor="ctr">
            <a:normAutofit fontScale="90000"/>
          </a:bodyPr>
          <a:lstStyle/>
          <a:p>
            <a:pPr>
              <a:lnSpc>
                <a:spcPct val="90000"/>
              </a:lnSpc>
            </a:pPr>
            <a:r>
              <a:rPr lang="en-GB" sz="5000" dirty="0">
                <a:solidFill>
                  <a:schemeClr val="bg1"/>
                </a:solidFill>
              </a:rPr>
              <a:t>Same Database References</a:t>
            </a:r>
            <a:br>
              <a:rPr lang="en-GB" sz="3100" dirty="0">
                <a:solidFill>
                  <a:schemeClr val="bg1"/>
                </a:solidFill>
              </a:rPr>
            </a:br>
            <a:endParaRPr lang="en-GB" sz="3100" dirty="0">
              <a:solidFill>
                <a:schemeClr val="bg1"/>
              </a:solidFill>
            </a:endParaRPr>
          </a:p>
        </p:txBody>
      </p:sp>
      <p:pic>
        <p:nvPicPr>
          <p:cNvPr id="7" name="Picture 6">
            <a:extLst>
              <a:ext uri="{FF2B5EF4-FFF2-40B4-BE49-F238E27FC236}">
                <a16:creationId xmlns:a16="http://schemas.microsoft.com/office/drawing/2014/main" id="{24DD53DC-A9E8-4A2E-A74F-00D53AE72DDB}"/>
              </a:ext>
            </a:extLst>
          </p:cNvPr>
          <p:cNvPicPr>
            <a:picLocks noChangeAspect="1"/>
          </p:cNvPicPr>
          <p:nvPr/>
        </p:nvPicPr>
        <p:blipFill rotWithShape="1">
          <a:blip r:embed="rId3"/>
          <a:srcRect l="89" r="53550"/>
          <a:stretch/>
        </p:blipFill>
        <p:spPr>
          <a:xfrm>
            <a:off x="5880760" y="643467"/>
            <a:ext cx="4818190" cy="5252584"/>
          </a:xfrm>
          <a:prstGeom prst="rect">
            <a:avLst/>
          </a:prstGeom>
        </p:spPr>
      </p:pic>
      <p:sp>
        <p:nvSpPr>
          <p:cNvPr id="71" name="Isosceles Triangle 7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89330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How They Work</a:t>
            </a:r>
            <a:br>
              <a:rPr lang="en-GB" dirty="0">
                <a:solidFill>
                  <a:schemeClr val="bg1"/>
                </a:solidFill>
              </a:rPr>
            </a:br>
            <a:endParaRPr lang="en-GB" dirty="0">
              <a:solidFill>
                <a:schemeClr val="bg1"/>
              </a:solidFill>
            </a:endParaRPr>
          </a:p>
        </p:txBody>
      </p:sp>
      <p:sp>
        <p:nvSpPr>
          <p:cNvPr id="4" name="Rectangle: Rounded Corners 3">
            <a:extLst>
              <a:ext uri="{FF2B5EF4-FFF2-40B4-BE49-F238E27FC236}">
                <a16:creationId xmlns:a16="http://schemas.microsoft.com/office/drawing/2014/main" id="{0D1BD425-5837-4CF9-ADAA-17834409FDFC}"/>
              </a:ext>
            </a:extLst>
          </p:cNvPr>
          <p:cNvSpPr/>
          <p:nvPr/>
        </p:nvSpPr>
        <p:spPr>
          <a:xfrm>
            <a:off x="7074574" y="2075380"/>
            <a:ext cx="4320000" cy="13208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GB" dirty="0" err="1"/>
              <a:t>omplaints</a:t>
            </a:r>
            <a:endParaRPr lang="en-GB" dirty="0"/>
          </a:p>
          <a:p>
            <a:pPr algn="ctr"/>
            <a:r>
              <a:rPr lang="en-GB" dirty="0"/>
              <a:t>Code</a:t>
            </a:r>
          </a:p>
        </p:txBody>
      </p:sp>
      <p:cxnSp>
        <p:nvCxnSpPr>
          <p:cNvPr id="13" name="Connector: Elbow 12">
            <a:extLst>
              <a:ext uri="{FF2B5EF4-FFF2-40B4-BE49-F238E27FC236}">
                <a16:creationId xmlns:a16="http://schemas.microsoft.com/office/drawing/2014/main" id="{5A802B54-DF2D-488B-862B-3CD246E641F0}"/>
              </a:ext>
            </a:extLst>
          </p:cNvPr>
          <p:cNvCxnSpPr>
            <a:cxnSpLocks/>
            <a:stCxn id="4" idx="2"/>
            <a:endCxn id="17" idx="0"/>
          </p:cNvCxnSpPr>
          <p:nvPr/>
        </p:nvCxnSpPr>
        <p:spPr>
          <a:xfrm rot="5400000">
            <a:off x="8128063" y="3245063"/>
            <a:ext cx="955395" cy="1257629"/>
          </a:xfrm>
          <a:prstGeom prst="bentConnector3">
            <a:avLst/>
          </a:prstGeom>
          <a:ln w="63500">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4A18CD23-0992-4FDD-AEB5-41822CDABA5C}"/>
              </a:ext>
            </a:extLst>
          </p:cNvPr>
          <p:cNvSpPr/>
          <p:nvPr/>
        </p:nvSpPr>
        <p:spPr>
          <a:xfrm>
            <a:off x="7086797" y="4360043"/>
            <a:ext cx="1419529" cy="787148"/>
          </a:xfrm>
          <a:custGeom>
            <a:avLst/>
            <a:gdLst>
              <a:gd name="connsiteX0" fmla="*/ 0 w 1419529"/>
              <a:gd name="connsiteY0" fmla="*/ 131194 h 787148"/>
              <a:gd name="connsiteX1" fmla="*/ 131194 w 1419529"/>
              <a:gd name="connsiteY1" fmla="*/ 0 h 787148"/>
              <a:gd name="connsiteX2" fmla="*/ 709765 w 1419529"/>
              <a:gd name="connsiteY2" fmla="*/ 0 h 787148"/>
              <a:gd name="connsiteX3" fmla="*/ 1288335 w 1419529"/>
              <a:gd name="connsiteY3" fmla="*/ 0 h 787148"/>
              <a:gd name="connsiteX4" fmla="*/ 1419529 w 1419529"/>
              <a:gd name="connsiteY4" fmla="*/ 131194 h 787148"/>
              <a:gd name="connsiteX5" fmla="*/ 1419529 w 1419529"/>
              <a:gd name="connsiteY5" fmla="*/ 655954 h 787148"/>
              <a:gd name="connsiteX6" fmla="*/ 1288335 w 1419529"/>
              <a:gd name="connsiteY6" fmla="*/ 787148 h 787148"/>
              <a:gd name="connsiteX7" fmla="*/ 698193 w 1419529"/>
              <a:gd name="connsiteY7" fmla="*/ 787148 h 787148"/>
              <a:gd name="connsiteX8" fmla="*/ 131194 w 1419529"/>
              <a:gd name="connsiteY8" fmla="*/ 787148 h 787148"/>
              <a:gd name="connsiteX9" fmla="*/ 0 w 1419529"/>
              <a:gd name="connsiteY9" fmla="*/ 655954 h 787148"/>
              <a:gd name="connsiteX10" fmla="*/ 0 w 1419529"/>
              <a:gd name="connsiteY10" fmla="*/ 131194 h 78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9529" h="787148" fill="none" extrusionOk="0">
                <a:moveTo>
                  <a:pt x="0" y="131194"/>
                </a:moveTo>
                <a:cubicBezTo>
                  <a:pt x="12952" y="74603"/>
                  <a:pt x="75052" y="-14284"/>
                  <a:pt x="131194" y="0"/>
                </a:cubicBezTo>
                <a:cubicBezTo>
                  <a:pt x="299547" y="-25773"/>
                  <a:pt x="528225" y="54153"/>
                  <a:pt x="709765" y="0"/>
                </a:cubicBezTo>
                <a:cubicBezTo>
                  <a:pt x="891305" y="-54153"/>
                  <a:pt x="1104870" y="52135"/>
                  <a:pt x="1288335" y="0"/>
                </a:cubicBezTo>
                <a:cubicBezTo>
                  <a:pt x="1359254" y="-3133"/>
                  <a:pt x="1420016" y="52144"/>
                  <a:pt x="1419529" y="131194"/>
                </a:cubicBezTo>
                <a:cubicBezTo>
                  <a:pt x="1450127" y="339030"/>
                  <a:pt x="1401107" y="433690"/>
                  <a:pt x="1419529" y="655954"/>
                </a:cubicBezTo>
                <a:cubicBezTo>
                  <a:pt x="1410250" y="728792"/>
                  <a:pt x="1361569" y="785745"/>
                  <a:pt x="1288335" y="787148"/>
                </a:cubicBezTo>
                <a:cubicBezTo>
                  <a:pt x="1154852" y="815765"/>
                  <a:pt x="882380" y="771833"/>
                  <a:pt x="698193" y="787148"/>
                </a:cubicBezTo>
                <a:cubicBezTo>
                  <a:pt x="514006" y="802463"/>
                  <a:pt x="250238" y="766022"/>
                  <a:pt x="131194" y="787148"/>
                </a:cubicBezTo>
                <a:cubicBezTo>
                  <a:pt x="58285" y="774929"/>
                  <a:pt x="21265" y="732844"/>
                  <a:pt x="0" y="655954"/>
                </a:cubicBezTo>
                <a:cubicBezTo>
                  <a:pt x="-60569" y="453051"/>
                  <a:pt x="53365" y="282251"/>
                  <a:pt x="0" y="131194"/>
                </a:cubicBezTo>
                <a:close/>
              </a:path>
              <a:path w="1419529" h="787148" stroke="0" extrusionOk="0">
                <a:moveTo>
                  <a:pt x="0" y="131194"/>
                </a:moveTo>
                <a:cubicBezTo>
                  <a:pt x="-4500" y="55963"/>
                  <a:pt x="41314" y="6540"/>
                  <a:pt x="131194" y="0"/>
                </a:cubicBezTo>
                <a:cubicBezTo>
                  <a:pt x="429289" y="-8932"/>
                  <a:pt x="568239" y="71169"/>
                  <a:pt x="732907" y="0"/>
                </a:cubicBezTo>
                <a:cubicBezTo>
                  <a:pt x="897575" y="-71169"/>
                  <a:pt x="1063646" y="48124"/>
                  <a:pt x="1288335" y="0"/>
                </a:cubicBezTo>
                <a:cubicBezTo>
                  <a:pt x="1348395" y="-6782"/>
                  <a:pt x="1430602" y="64029"/>
                  <a:pt x="1419529" y="131194"/>
                </a:cubicBezTo>
                <a:cubicBezTo>
                  <a:pt x="1479195" y="363628"/>
                  <a:pt x="1360410" y="399081"/>
                  <a:pt x="1419529" y="655954"/>
                </a:cubicBezTo>
                <a:cubicBezTo>
                  <a:pt x="1425594" y="718540"/>
                  <a:pt x="1344473" y="801488"/>
                  <a:pt x="1288335" y="787148"/>
                </a:cubicBezTo>
                <a:cubicBezTo>
                  <a:pt x="1145170" y="840355"/>
                  <a:pt x="932833" y="724636"/>
                  <a:pt x="709765" y="787148"/>
                </a:cubicBezTo>
                <a:cubicBezTo>
                  <a:pt x="486697" y="849660"/>
                  <a:pt x="375616" y="740714"/>
                  <a:pt x="131194" y="787148"/>
                </a:cubicBezTo>
                <a:cubicBezTo>
                  <a:pt x="50711" y="786689"/>
                  <a:pt x="6938" y="709385"/>
                  <a:pt x="0" y="655954"/>
                </a:cubicBezTo>
                <a:cubicBezTo>
                  <a:pt x="-43215" y="476914"/>
                  <a:pt x="9317" y="312726"/>
                  <a:pt x="0" y="131194"/>
                </a:cubicBezTo>
                <a:close/>
              </a:path>
            </a:pathLst>
          </a:custGeom>
          <a:ln>
            <a:solidFill>
              <a:schemeClr val="lt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Complaints Tables</a:t>
            </a:r>
          </a:p>
        </p:txBody>
      </p:sp>
      <p:sp>
        <p:nvSpPr>
          <p:cNvPr id="17" name="Rectangle: Rounded Corners 16">
            <a:extLst>
              <a:ext uri="{FF2B5EF4-FFF2-40B4-BE49-F238E27FC236}">
                <a16:creationId xmlns:a16="http://schemas.microsoft.com/office/drawing/2014/main" id="{5A4CB83D-EBFF-447E-B084-987B37D39AD3}"/>
              </a:ext>
            </a:extLst>
          </p:cNvPr>
          <p:cNvSpPr/>
          <p:nvPr/>
        </p:nvSpPr>
        <p:spPr>
          <a:xfrm>
            <a:off x="7074576" y="4351575"/>
            <a:ext cx="1804737" cy="88716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Complaints Tables</a:t>
            </a:r>
          </a:p>
        </p:txBody>
      </p:sp>
    </p:spTree>
    <p:extLst>
      <p:ext uri="{BB962C8B-B14F-4D97-AF65-F5344CB8AC3E}">
        <p14:creationId xmlns:p14="http://schemas.microsoft.com/office/powerpoint/2010/main" val="11171786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How They Work</a:t>
            </a:r>
            <a:br>
              <a:rPr lang="en-GB" dirty="0">
                <a:solidFill>
                  <a:schemeClr val="bg1"/>
                </a:solidFill>
              </a:rPr>
            </a:br>
            <a:endParaRPr lang="en-GB" dirty="0">
              <a:solidFill>
                <a:schemeClr val="bg1"/>
              </a:solidFill>
            </a:endParaRPr>
          </a:p>
        </p:txBody>
      </p:sp>
      <p:sp>
        <p:nvSpPr>
          <p:cNvPr id="4" name="Rectangle: Rounded Corners 3">
            <a:extLst>
              <a:ext uri="{FF2B5EF4-FFF2-40B4-BE49-F238E27FC236}">
                <a16:creationId xmlns:a16="http://schemas.microsoft.com/office/drawing/2014/main" id="{0D1BD425-5837-4CF9-ADAA-17834409FDFC}"/>
              </a:ext>
            </a:extLst>
          </p:cNvPr>
          <p:cNvSpPr/>
          <p:nvPr/>
        </p:nvSpPr>
        <p:spPr>
          <a:xfrm>
            <a:off x="7074575" y="2075380"/>
            <a:ext cx="4319330" cy="13208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en-GB" dirty="0" err="1"/>
              <a:t>omplaints</a:t>
            </a:r>
            <a:endParaRPr lang="en-GB" dirty="0"/>
          </a:p>
          <a:p>
            <a:pPr algn="ctr"/>
            <a:r>
              <a:rPr lang="en-GB" dirty="0"/>
              <a:t>Code</a:t>
            </a:r>
          </a:p>
        </p:txBody>
      </p:sp>
      <p:cxnSp>
        <p:nvCxnSpPr>
          <p:cNvPr id="13" name="Connector: Elbow 12">
            <a:extLst>
              <a:ext uri="{FF2B5EF4-FFF2-40B4-BE49-F238E27FC236}">
                <a16:creationId xmlns:a16="http://schemas.microsoft.com/office/drawing/2014/main" id="{5A802B54-DF2D-488B-862B-3CD246E641F0}"/>
              </a:ext>
            </a:extLst>
          </p:cNvPr>
          <p:cNvCxnSpPr>
            <a:cxnSpLocks/>
            <a:stCxn id="4" idx="2"/>
            <a:endCxn id="17" idx="0"/>
          </p:cNvCxnSpPr>
          <p:nvPr/>
        </p:nvCxnSpPr>
        <p:spPr>
          <a:xfrm rot="5400000">
            <a:off x="8127896" y="3245230"/>
            <a:ext cx="955395" cy="1257295"/>
          </a:xfrm>
          <a:prstGeom prst="bentConnector3">
            <a:avLst/>
          </a:prstGeom>
          <a:ln w="63500">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4A18CD23-0992-4FDD-AEB5-41822CDABA5C}"/>
              </a:ext>
            </a:extLst>
          </p:cNvPr>
          <p:cNvSpPr/>
          <p:nvPr/>
        </p:nvSpPr>
        <p:spPr>
          <a:xfrm>
            <a:off x="7070736" y="2171274"/>
            <a:ext cx="1419529" cy="787148"/>
          </a:xfrm>
          <a:custGeom>
            <a:avLst/>
            <a:gdLst>
              <a:gd name="connsiteX0" fmla="*/ 0 w 1419529"/>
              <a:gd name="connsiteY0" fmla="*/ 131194 h 787148"/>
              <a:gd name="connsiteX1" fmla="*/ 131194 w 1419529"/>
              <a:gd name="connsiteY1" fmla="*/ 0 h 787148"/>
              <a:gd name="connsiteX2" fmla="*/ 709765 w 1419529"/>
              <a:gd name="connsiteY2" fmla="*/ 0 h 787148"/>
              <a:gd name="connsiteX3" fmla="*/ 1288335 w 1419529"/>
              <a:gd name="connsiteY3" fmla="*/ 0 h 787148"/>
              <a:gd name="connsiteX4" fmla="*/ 1419529 w 1419529"/>
              <a:gd name="connsiteY4" fmla="*/ 131194 h 787148"/>
              <a:gd name="connsiteX5" fmla="*/ 1419529 w 1419529"/>
              <a:gd name="connsiteY5" fmla="*/ 655954 h 787148"/>
              <a:gd name="connsiteX6" fmla="*/ 1288335 w 1419529"/>
              <a:gd name="connsiteY6" fmla="*/ 787148 h 787148"/>
              <a:gd name="connsiteX7" fmla="*/ 698193 w 1419529"/>
              <a:gd name="connsiteY7" fmla="*/ 787148 h 787148"/>
              <a:gd name="connsiteX8" fmla="*/ 131194 w 1419529"/>
              <a:gd name="connsiteY8" fmla="*/ 787148 h 787148"/>
              <a:gd name="connsiteX9" fmla="*/ 0 w 1419529"/>
              <a:gd name="connsiteY9" fmla="*/ 655954 h 787148"/>
              <a:gd name="connsiteX10" fmla="*/ 0 w 1419529"/>
              <a:gd name="connsiteY10" fmla="*/ 131194 h 78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9529" h="787148" fill="none" extrusionOk="0">
                <a:moveTo>
                  <a:pt x="0" y="131194"/>
                </a:moveTo>
                <a:cubicBezTo>
                  <a:pt x="12952" y="74603"/>
                  <a:pt x="75052" y="-14284"/>
                  <a:pt x="131194" y="0"/>
                </a:cubicBezTo>
                <a:cubicBezTo>
                  <a:pt x="299547" y="-25773"/>
                  <a:pt x="528225" y="54153"/>
                  <a:pt x="709765" y="0"/>
                </a:cubicBezTo>
                <a:cubicBezTo>
                  <a:pt x="891305" y="-54153"/>
                  <a:pt x="1104870" y="52135"/>
                  <a:pt x="1288335" y="0"/>
                </a:cubicBezTo>
                <a:cubicBezTo>
                  <a:pt x="1359254" y="-3133"/>
                  <a:pt x="1420016" y="52144"/>
                  <a:pt x="1419529" y="131194"/>
                </a:cubicBezTo>
                <a:cubicBezTo>
                  <a:pt x="1450127" y="339030"/>
                  <a:pt x="1401107" y="433690"/>
                  <a:pt x="1419529" y="655954"/>
                </a:cubicBezTo>
                <a:cubicBezTo>
                  <a:pt x="1410250" y="728792"/>
                  <a:pt x="1361569" y="785745"/>
                  <a:pt x="1288335" y="787148"/>
                </a:cubicBezTo>
                <a:cubicBezTo>
                  <a:pt x="1154852" y="815765"/>
                  <a:pt x="882380" y="771833"/>
                  <a:pt x="698193" y="787148"/>
                </a:cubicBezTo>
                <a:cubicBezTo>
                  <a:pt x="514006" y="802463"/>
                  <a:pt x="250238" y="766022"/>
                  <a:pt x="131194" y="787148"/>
                </a:cubicBezTo>
                <a:cubicBezTo>
                  <a:pt x="58285" y="774929"/>
                  <a:pt x="21265" y="732844"/>
                  <a:pt x="0" y="655954"/>
                </a:cubicBezTo>
                <a:cubicBezTo>
                  <a:pt x="-60569" y="453051"/>
                  <a:pt x="53365" y="282251"/>
                  <a:pt x="0" y="131194"/>
                </a:cubicBezTo>
                <a:close/>
              </a:path>
              <a:path w="1419529" h="787148" stroke="0" extrusionOk="0">
                <a:moveTo>
                  <a:pt x="0" y="131194"/>
                </a:moveTo>
                <a:cubicBezTo>
                  <a:pt x="-4500" y="55963"/>
                  <a:pt x="41314" y="6540"/>
                  <a:pt x="131194" y="0"/>
                </a:cubicBezTo>
                <a:cubicBezTo>
                  <a:pt x="429289" y="-8932"/>
                  <a:pt x="568239" y="71169"/>
                  <a:pt x="732907" y="0"/>
                </a:cubicBezTo>
                <a:cubicBezTo>
                  <a:pt x="897575" y="-71169"/>
                  <a:pt x="1063646" y="48124"/>
                  <a:pt x="1288335" y="0"/>
                </a:cubicBezTo>
                <a:cubicBezTo>
                  <a:pt x="1348395" y="-6782"/>
                  <a:pt x="1430602" y="64029"/>
                  <a:pt x="1419529" y="131194"/>
                </a:cubicBezTo>
                <a:cubicBezTo>
                  <a:pt x="1479195" y="363628"/>
                  <a:pt x="1360410" y="399081"/>
                  <a:pt x="1419529" y="655954"/>
                </a:cubicBezTo>
                <a:cubicBezTo>
                  <a:pt x="1425594" y="718540"/>
                  <a:pt x="1344473" y="801488"/>
                  <a:pt x="1288335" y="787148"/>
                </a:cubicBezTo>
                <a:cubicBezTo>
                  <a:pt x="1145170" y="840355"/>
                  <a:pt x="932833" y="724636"/>
                  <a:pt x="709765" y="787148"/>
                </a:cubicBezTo>
                <a:cubicBezTo>
                  <a:pt x="486697" y="849660"/>
                  <a:pt x="375616" y="740714"/>
                  <a:pt x="131194" y="787148"/>
                </a:cubicBezTo>
                <a:cubicBezTo>
                  <a:pt x="50711" y="786689"/>
                  <a:pt x="6938" y="709385"/>
                  <a:pt x="0" y="655954"/>
                </a:cubicBezTo>
                <a:cubicBezTo>
                  <a:pt x="-43215" y="476914"/>
                  <a:pt x="9317" y="312726"/>
                  <a:pt x="0" y="131194"/>
                </a:cubicBezTo>
                <a:close/>
              </a:path>
            </a:pathLst>
          </a:custGeom>
          <a:ln>
            <a:solidFill>
              <a:schemeClr val="lt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Complaints Tables</a:t>
            </a:r>
          </a:p>
        </p:txBody>
      </p:sp>
      <p:sp>
        <p:nvSpPr>
          <p:cNvPr id="17" name="Rectangle: Rounded Corners 16">
            <a:extLst>
              <a:ext uri="{FF2B5EF4-FFF2-40B4-BE49-F238E27FC236}">
                <a16:creationId xmlns:a16="http://schemas.microsoft.com/office/drawing/2014/main" id="{5A4CB83D-EBFF-447E-B084-987B37D39AD3}"/>
              </a:ext>
            </a:extLst>
          </p:cNvPr>
          <p:cNvSpPr/>
          <p:nvPr/>
        </p:nvSpPr>
        <p:spPr>
          <a:xfrm>
            <a:off x="7074576" y="4351575"/>
            <a:ext cx="1804737" cy="88716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Complaints Tables</a:t>
            </a:r>
          </a:p>
        </p:txBody>
      </p:sp>
      <p:sp>
        <p:nvSpPr>
          <p:cNvPr id="19" name="Content Placeholder 2">
            <a:extLst>
              <a:ext uri="{FF2B5EF4-FFF2-40B4-BE49-F238E27FC236}">
                <a16:creationId xmlns:a16="http://schemas.microsoft.com/office/drawing/2014/main" id="{6279EB88-8F34-47A9-9752-2CD2BC041592}"/>
              </a:ext>
            </a:extLst>
          </p:cNvPr>
          <p:cNvSpPr>
            <a:spLocks noGrp="1"/>
          </p:cNvSpPr>
          <p:nvPr>
            <p:ph idx="1"/>
          </p:nvPr>
        </p:nvSpPr>
        <p:spPr>
          <a:xfrm>
            <a:off x="677333" y="2160589"/>
            <a:ext cx="6293144" cy="4456779"/>
          </a:xfrm>
        </p:spPr>
        <p:txBody>
          <a:bodyPr>
            <a:normAutofit/>
          </a:bodyPr>
          <a:lstStyle/>
          <a:p>
            <a:pPr>
              <a:buClrTx/>
            </a:pPr>
            <a:r>
              <a:rPr lang="en-US" sz="4000" dirty="0">
                <a:solidFill>
                  <a:schemeClr val="bg1"/>
                </a:solidFill>
              </a:rPr>
              <a:t>Code can reference Tables</a:t>
            </a:r>
          </a:p>
          <a:p>
            <a:pPr lvl="1">
              <a:buClrTx/>
            </a:pPr>
            <a:r>
              <a:rPr lang="en-US" sz="3600" dirty="0">
                <a:solidFill>
                  <a:schemeClr val="bg1"/>
                </a:solidFill>
              </a:rPr>
              <a:t>But not the other way</a:t>
            </a:r>
          </a:p>
          <a:p>
            <a:pPr>
              <a:buClrTx/>
            </a:pPr>
            <a:r>
              <a:rPr lang="en-US" sz="4000" dirty="0" err="1">
                <a:solidFill>
                  <a:schemeClr val="bg1"/>
                </a:solidFill>
              </a:rPr>
              <a:t>ComplaintsCode</a:t>
            </a:r>
            <a:r>
              <a:rPr lang="en-US" sz="4000" dirty="0">
                <a:solidFill>
                  <a:schemeClr val="bg1"/>
                </a:solidFill>
              </a:rPr>
              <a:t> </a:t>
            </a:r>
            <a:r>
              <a:rPr lang="en-US" sz="4000" dirty="0" err="1">
                <a:solidFill>
                  <a:schemeClr val="bg1"/>
                </a:solidFill>
              </a:rPr>
              <a:t>dacpac</a:t>
            </a:r>
            <a:r>
              <a:rPr lang="en-US" sz="4000" dirty="0">
                <a:solidFill>
                  <a:schemeClr val="bg1"/>
                </a:solidFill>
              </a:rPr>
              <a:t>:</a:t>
            </a:r>
          </a:p>
          <a:p>
            <a:pPr lvl="1">
              <a:buClrTx/>
            </a:pPr>
            <a:r>
              <a:rPr lang="en-US" sz="3600" dirty="0" err="1">
                <a:solidFill>
                  <a:schemeClr val="bg1"/>
                </a:solidFill>
              </a:rPr>
              <a:t>ComplaintsCode</a:t>
            </a:r>
            <a:endParaRPr lang="en-US" sz="3600" dirty="0">
              <a:solidFill>
                <a:schemeClr val="bg1"/>
              </a:solidFill>
            </a:endParaRPr>
          </a:p>
          <a:p>
            <a:pPr lvl="1">
              <a:buClrTx/>
            </a:pPr>
            <a:r>
              <a:rPr lang="en-US" sz="3600" dirty="0" err="1">
                <a:solidFill>
                  <a:schemeClr val="bg1"/>
                </a:solidFill>
              </a:rPr>
              <a:t>ComplaintsTables</a:t>
            </a:r>
            <a:endParaRPr lang="en-US" sz="3600" dirty="0">
              <a:solidFill>
                <a:schemeClr val="bg1"/>
              </a:solidFill>
            </a:endParaRPr>
          </a:p>
        </p:txBody>
      </p:sp>
    </p:spTree>
    <p:extLst>
      <p:ext uri="{BB962C8B-B14F-4D97-AF65-F5344CB8AC3E}">
        <p14:creationId xmlns:p14="http://schemas.microsoft.com/office/powerpoint/2010/main" val="20911870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Agenda:</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021946"/>
            <a:ext cx="10740634" cy="4019416"/>
          </a:xfrm>
        </p:spPr>
        <p:txBody>
          <a:bodyPr>
            <a:normAutofit/>
          </a:bodyPr>
          <a:lstStyle/>
          <a:p>
            <a:pPr>
              <a:buClrTx/>
            </a:pPr>
            <a:r>
              <a:rPr lang="en-GB" sz="4000" dirty="0">
                <a:solidFill>
                  <a:schemeClr val="bg1"/>
                </a:solidFill>
              </a:rPr>
              <a:t>What is the </a:t>
            </a:r>
            <a:r>
              <a:rPr lang="en-GB" sz="4000" dirty="0" err="1">
                <a:solidFill>
                  <a:schemeClr val="bg1"/>
                </a:solidFill>
              </a:rPr>
              <a:t>db</a:t>
            </a:r>
            <a:r>
              <a:rPr lang="en-GB" sz="4000" dirty="0">
                <a:solidFill>
                  <a:schemeClr val="bg1"/>
                </a:solidFill>
              </a:rPr>
              <a:t> project really</a:t>
            </a:r>
          </a:p>
          <a:p>
            <a:pPr>
              <a:buClrTx/>
            </a:pPr>
            <a:r>
              <a:rPr lang="en-GB" sz="4000" dirty="0">
                <a:solidFill>
                  <a:schemeClr val="bg1"/>
                </a:solidFill>
              </a:rPr>
              <a:t>Extra development capabilities</a:t>
            </a:r>
          </a:p>
          <a:p>
            <a:pPr>
              <a:buClrTx/>
            </a:pPr>
            <a:r>
              <a:rPr lang="en-GB" sz="4000" dirty="0">
                <a:solidFill>
                  <a:schemeClr val="bg1"/>
                </a:solidFill>
              </a:rPr>
              <a:t>Settings and deployments</a:t>
            </a:r>
          </a:p>
          <a:p>
            <a:pPr>
              <a:buClrTx/>
            </a:pPr>
            <a:r>
              <a:rPr lang="en-GB" sz="4000" dirty="0">
                <a:solidFill>
                  <a:schemeClr val="bg1"/>
                </a:solidFill>
              </a:rPr>
              <a:t>Other database references</a:t>
            </a:r>
          </a:p>
          <a:p>
            <a:pPr>
              <a:buClrTx/>
            </a:pPr>
            <a:r>
              <a:rPr lang="en-GB" sz="4000" dirty="0">
                <a:solidFill>
                  <a:schemeClr val="bg1"/>
                </a:solidFill>
              </a:rPr>
              <a:t>Same database references</a:t>
            </a:r>
          </a:p>
        </p:txBody>
      </p:sp>
    </p:spTree>
    <p:extLst>
      <p:ext uri="{BB962C8B-B14F-4D97-AF65-F5344CB8AC3E}">
        <p14:creationId xmlns:p14="http://schemas.microsoft.com/office/powerpoint/2010/main" val="159570517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Circular References</a:t>
            </a:r>
            <a:br>
              <a:rPr lang="en-GB" dirty="0">
                <a:solidFill>
                  <a:schemeClr val="bg1"/>
                </a:solidFill>
              </a:rPr>
            </a:br>
            <a:endParaRPr lang="en-GB" dirty="0">
              <a:solidFill>
                <a:schemeClr val="bg1"/>
              </a:solidFill>
            </a:endParaRPr>
          </a:p>
        </p:txBody>
      </p:sp>
      <p:sp>
        <p:nvSpPr>
          <p:cNvPr id="4" name="Cylinder 3">
            <a:extLst>
              <a:ext uri="{FF2B5EF4-FFF2-40B4-BE49-F238E27FC236}">
                <a16:creationId xmlns:a16="http://schemas.microsoft.com/office/drawing/2014/main" id="{AB8DF30D-19E0-4257-B248-55090E5CDC0E}"/>
              </a:ext>
            </a:extLst>
          </p:cNvPr>
          <p:cNvSpPr/>
          <p:nvPr/>
        </p:nvSpPr>
        <p:spPr>
          <a:xfrm>
            <a:off x="8139665" y="1766060"/>
            <a:ext cx="1409417"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Complaints</a:t>
            </a:r>
            <a:endParaRPr lang="en-GB" dirty="0"/>
          </a:p>
        </p:txBody>
      </p:sp>
      <p:sp>
        <p:nvSpPr>
          <p:cNvPr id="17" name="Cylinder 16">
            <a:extLst>
              <a:ext uri="{FF2B5EF4-FFF2-40B4-BE49-F238E27FC236}">
                <a16:creationId xmlns:a16="http://schemas.microsoft.com/office/drawing/2014/main" id="{C94D2A9F-8064-4823-8949-875179EAC301}"/>
              </a:ext>
            </a:extLst>
          </p:cNvPr>
          <p:cNvSpPr/>
          <p:nvPr/>
        </p:nvSpPr>
        <p:spPr>
          <a:xfrm>
            <a:off x="8139665" y="4370324"/>
            <a:ext cx="1411498"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Bookings</a:t>
            </a:r>
            <a:endParaRPr lang="en-GB" dirty="0"/>
          </a:p>
        </p:txBody>
      </p:sp>
      <p:cxnSp>
        <p:nvCxnSpPr>
          <p:cNvPr id="85" name="Straight Arrow Connector 84">
            <a:extLst>
              <a:ext uri="{FF2B5EF4-FFF2-40B4-BE49-F238E27FC236}">
                <a16:creationId xmlns:a16="http://schemas.microsoft.com/office/drawing/2014/main" id="{CECC9F26-01A0-40F8-B1DF-8323BF712A1A}"/>
              </a:ext>
            </a:extLst>
          </p:cNvPr>
          <p:cNvCxnSpPr>
            <a:cxnSpLocks/>
          </p:cNvCxnSpPr>
          <p:nvPr/>
        </p:nvCxnSpPr>
        <p:spPr>
          <a:xfrm>
            <a:off x="8510177" y="3022763"/>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5DEDA63-5B98-435A-8CE3-B2348F72EFF5}"/>
              </a:ext>
            </a:extLst>
          </p:cNvPr>
          <p:cNvPicPr>
            <a:picLocks noChangeAspect="1"/>
          </p:cNvPicPr>
          <p:nvPr/>
        </p:nvPicPr>
        <p:blipFill>
          <a:blip r:embed="rId3"/>
          <a:stretch>
            <a:fillRect/>
          </a:stretch>
        </p:blipFill>
        <p:spPr>
          <a:xfrm>
            <a:off x="797183" y="1766060"/>
            <a:ext cx="6995887" cy="2844800"/>
          </a:xfrm>
          <a:prstGeom prst="rect">
            <a:avLst/>
          </a:prstGeom>
        </p:spPr>
      </p:pic>
    </p:spTree>
    <p:extLst>
      <p:ext uri="{BB962C8B-B14F-4D97-AF65-F5344CB8AC3E}">
        <p14:creationId xmlns:p14="http://schemas.microsoft.com/office/powerpoint/2010/main" val="39209834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Circular References</a:t>
            </a:r>
            <a:br>
              <a:rPr lang="en-GB" dirty="0">
                <a:solidFill>
                  <a:schemeClr val="bg1"/>
                </a:solidFill>
              </a:rPr>
            </a:br>
            <a:endParaRPr lang="en-GB" dirty="0">
              <a:solidFill>
                <a:schemeClr val="bg1"/>
              </a:solidFill>
            </a:endParaRPr>
          </a:p>
        </p:txBody>
      </p:sp>
      <p:sp>
        <p:nvSpPr>
          <p:cNvPr id="4" name="Cylinder 3">
            <a:extLst>
              <a:ext uri="{FF2B5EF4-FFF2-40B4-BE49-F238E27FC236}">
                <a16:creationId xmlns:a16="http://schemas.microsoft.com/office/drawing/2014/main" id="{AB8DF30D-19E0-4257-B248-55090E5CDC0E}"/>
              </a:ext>
            </a:extLst>
          </p:cNvPr>
          <p:cNvSpPr/>
          <p:nvPr/>
        </p:nvSpPr>
        <p:spPr>
          <a:xfrm>
            <a:off x="8139665" y="1766060"/>
            <a:ext cx="1409417"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Complaints</a:t>
            </a:r>
            <a:endParaRPr lang="en-GB" dirty="0"/>
          </a:p>
        </p:txBody>
      </p:sp>
      <p:sp>
        <p:nvSpPr>
          <p:cNvPr id="17" name="Cylinder 16">
            <a:extLst>
              <a:ext uri="{FF2B5EF4-FFF2-40B4-BE49-F238E27FC236}">
                <a16:creationId xmlns:a16="http://schemas.microsoft.com/office/drawing/2014/main" id="{C94D2A9F-8064-4823-8949-875179EAC301}"/>
              </a:ext>
            </a:extLst>
          </p:cNvPr>
          <p:cNvSpPr/>
          <p:nvPr/>
        </p:nvSpPr>
        <p:spPr>
          <a:xfrm>
            <a:off x="8139665" y="4370324"/>
            <a:ext cx="1411498"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Bookings</a:t>
            </a:r>
            <a:endParaRPr lang="en-GB" dirty="0"/>
          </a:p>
        </p:txBody>
      </p:sp>
      <p:cxnSp>
        <p:nvCxnSpPr>
          <p:cNvPr id="85" name="Straight Arrow Connector 84">
            <a:extLst>
              <a:ext uri="{FF2B5EF4-FFF2-40B4-BE49-F238E27FC236}">
                <a16:creationId xmlns:a16="http://schemas.microsoft.com/office/drawing/2014/main" id="{CECC9F26-01A0-40F8-B1DF-8323BF712A1A}"/>
              </a:ext>
            </a:extLst>
          </p:cNvPr>
          <p:cNvCxnSpPr>
            <a:cxnSpLocks/>
          </p:cNvCxnSpPr>
          <p:nvPr/>
        </p:nvCxnSpPr>
        <p:spPr>
          <a:xfrm>
            <a:off x="8510177" y="3022763"/>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5DEDA63-5B98-435A-8CE3-B2348F72EFF5}"/>
              </a:ext>
            </a:extLst>
          </p:cNvPr>
          <p:cNvPicPr>
            <a:picLocks noChangeAspect="1"/>
          </p:cNvPicPr>
          <p:nvPr/>
        </p:nvPicPr>
        <p:blipFill>
          <a:blip r:embed="rId3"/>
          <a:stretch>
            <a:fillRect/>
          </a:stretch>
        </p:blipFill>
        <p:spPr>
          <a:xfrm>
            <a:off x="8284861" y="2619311"/>
            <a:ext cx="630378" cy="256336"/>
          </a:xfrm>
          <a:prstGeom prst="rect">
            <a:avLst/>
          </a:prstGeom>
        </p:spPr>
      </p:pic>
      <p:pic>
        <p:nvPicPr>
          <p:cNvPr id="19" name="Picture 18">
            <a:extLst>
              <a:ext uri="{FF2B5EF4-FFF2-40B4-BE49-F238E27FC236}">
                <a16:creationId xmlns:a16="http://schemas.microsoft.com/office/drawing/2014/main" id="{7006ADBB-EA41-408E-83A5-1BCB744236B1}"/>
              </a:ext>
            </a:extLst>
          </p:cNvPr>
          <p:cNvPicPr>
            <a:picLocks noChangeAspect="1"/>
          </p:cNvPicPr>
          <p:nvPr/>
        </p:nvPicPr>
        <p:blipFill>
          <a:blip r:embed="rId4"/>
          <a:stretch>
            <a:fillRect/>
          </a:stretch>
        </p:blipFill>
        <p:spPr>
          <a:xfrm>
            <a:off x="831730" y="1659481"/>
            <a:ext cx="6807269" cy="4398304"/>
          </a:xfrm>
          <a:prstGeom prst="rect">
            <a:avLst/>
          </a:prstGeom>
        </p:spPr>
      </p:pic>
      <p:cxnSp>
        <p:nvCxnSpPr>
          <p:cNvPr id="20" name="Straight Arrow Connector 19">
            <a:extLst>
              <a:ext uri="{FF2B5EF4-FFF2-40B4-BE49-F238E27FC236}">
                <a16:creationId xmlns:a16="http://schemas.microsoft.com/office/drawing/2014/main" id="{DE4B008E-E7DE-4E64-868F-28F0A5A89A1F}"/>
              </a:ext>
            </a:extLst>
          </p:cNvPr>
          <p:cNvCxnSpPr>
            <a:cxnSpLocks/>
          </p:cNvCxnSpPr>
          <p:nvPr/>
        </p:nvCxnSpPr>
        <p:spPr>
          <a:xfrm flipV="1">
            <a:off x="9274002" y="2982212"/>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573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Circular References</a:t>
            </a:r>
            <a:br>
              <a:rPr lang="en-GB" dirty="0">
                <a:solidFill>
                  <a:schemeClr val="bg1"/>
                </a:solidFill>
              </a:rPr>
            </a:br>
            <a:endParaRPr lang="en-GB" dirty="0">
              <a:solidFill>
                <a:schemeClr val="bg1"/>
              </a:solidFill>
            </a:endParaRPr>
          </a:p>
        </p:txBody>
      </p:sp>
      <p:sp>
        <p:nvSpPr>
          <p:cNvPr id="4" name="Cylinder 3">
            <a:extLst>
              <a:ext uri="{FF2B5EF4-FFF2-40B4-BE49-F238E27FC236}">
                <a16:creationId xmlns:a16="http://schemas.microsoft.com/office/drawing/2014/main" id="{AB8DF30D-19E0-4257-B248-55090E5CDC0E}"/>
              </a:ext>
            </a:extLst>
          </p:cNvPr>
          <p:cNvSpPr/>
          <p:nvPr/>
        </p:nvSpPr>
        <p:spPr>
          <a:xfrm>
            <a:off x="8139665" y="1766060"/>
            <a:ext cx="1409417"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Complaints</a:t>
            </a:r>
            <a:endParaRPr lang="en-GB" dirty="0"/>
          </a:p>
        </p:txBody>
      </p:sp>
      <p:sp>
        <p:nvSpPr>
          <p:cNvPr id="17" name="Cylinder 16">
            <a:extLst>
              <a:ext uri="{FF2B5EF4-FFF2-40B4-BE49-F238E27FC236}">
                <a16:creationId xmlns:a16="http://schemas.microsoft.com/office/drawing/2014/main" id="{C94D2A9F-8064-4823-8949-875179EAC301}"/>
              </a:ext>
            </a:extLst>
          </p:cNvPr>
          <p:cNvSpPr/>
          <p:nvPr/>
        </p:nvSpPr>
        <p:spPr>
          <a:xfrm>
            <a:off x="8139665" y="4370324"/>
            <a:ext cx="1411498"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Bookings</a:t>
            </a:r>
            <a:endParaRPr lang="en-GB" dirty="0"/>
          </a:p>
        </p:txBody>
      </p:sp>
      <p:cxnSp>
        <p:nvCxnSpPr>
          <p:cNvPr id="85" name="Straight Arrow Connector 84">
            <a:extLst>
              <a:ext uri="{FF2B5EF4-FFF2-40B4-BE49-F238E27FC236}">
                <a16:creationId xmlns:a16="http://schemas.microsoft.com/office/drawing/2014/main" id="{CECC9F26-01A0-40F8-B1DF-8323BF712A1A}"/>
              </a:ext>
            </a:extLst>
          </p:cNvPr>
          <p:cNvCxnSpPr>
            <a:cxnSpLocks/>
          </p:cNvCxnSpPr>
          <p:nvPr/>
        </p:nvCxnSpPr>
        <p:spPr>
          <a:xfrm>
            <a:off x="8510177" y="3022763"/>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5DEDA63-5B98-435A-8CE3-B2348F72EFF5}"/>
              </a:ext>
            </a:extLst>
          </p:cNvPr>
          <p:cNvPicPr>
            <a:picLocks noChangeAspect="1"/>
          </p:cNvPicPr>
          <p:nvPr/>
        </p:nvPicPr>
        <p:blipFill>
          <a:blip r:embed="rId3"/>
          <a:stretch>
            <a:fillRect/>
          </a:stretch>
        </p:blipFill>
        <p:spPr>
          <a:xfrm>
            <a:off x="8284861" y="2619311"/>
            <a:ext cx="630378" cy="256336"/>
          </a:xfrm>
          <a:prstGeom prst="rect">
            <a:avLst/>
          </a:prstGeom>
        </p:spPr>
      </p:pic>
      <p:pic>
        <p:nvPicPr>
          <p:cNvPr id="19" name="Picture 18">
            <a:extLst>
              <a:ext uri="{FF2B5EF4-FFF2-40B4-BE49-F238E27FC236}">
                <a16:creationId xmlns:a16="http://schemas.microsoft.com/office/drawing/2014/main" id="{7006ADBB-EA41-408E-83A5-1BCB744236B1}"/>
              </a:ext>
            </a:extLst>
          </p:cNvPr>
          <p:cNvPicPr>
            <a:picLocks noChangeAspect="1"/>
          </p:cNvPicPr>
          <p:nvPr/>
        </p:nvPicPr>
        <p:blipFill>
          <a:blip r:embed="rId4"/>
          <a:stretch>
            <a:fillRect/>
          </a:stretch>
        </p:blipFill>
        <p:spPr>
          <a:xfrm>
            <a:off x="8302577" y="5169007"/>
            <a:ext cx="412606" cy="266593"/>
          </a:xfrm>
          <a:prstGeom prst="rect">
            <a:avLst/>
          </a:prstGeom>
        </p:spPr>
      </p:pic>
      <p:cxnSp>
        <p:nvCxnSpPr>
          <p:cNvPr id="20" name="Straight Arrow Connector 19">
            <a:extLst>
              <a:ext uri="{FF2B5EF4-FFF2-40B4-BE49-F238E27FC236}">
                <a16:creationId xmlns:a16="http://schemas.microsoft.com/office/drawing/2014/main" id="{DE4B008E-E7DE-4E64-868F-28F0A5A89A1F}"/>
              </a:ext>
            </a:extLst>
          </p:cNvPr>
          <p:cNvCxnSpPr>
            <a:cxnSpLocks/>
          </p:cNvCxnSpPr>
          <p:nvPr/>
        </p:nvCxnSpPr>
        <p:spPr>
          <a:xfrm flipV="1">
            <a:off x="9274002" y="2982212"/>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E5527E4-601B-4FE9-983B-52B391F4E52E}"/>
              </a:ext>
            </a:extLst>
          </p:cNvPr>
          <p:cNvCxnSpPr>
            <a:cxnSpLocks/>
          </p:cNvCxnSpPr>
          <p:nvPr/>
        </p:nvCxnSpPr>
        <p:spPr>
          <a:xfrm>
            <a:off x="3975554" y="3048000"/>
            <a:ext cx="0" cy="1270000"/>
          </a:xfrm>
          <a:prstGeom prst="straightConnector1">
            <a:avLst/>
          </a:prstGeom>
          <a:ln w="63500">
            <a:prstDash val="sysDot"/>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6429F27-BC92-4EFC-9EDD-A9754BF5CE8F}"/>
              </a:ext>
            </a:extLst>
          </p:cNvPr>
          <p:cNvCxnSpPr>
            <a:cxnSpLocks/>
          </p:cNvCxnSpPr>
          <p:nvPr/>
        </p:nvCxnSpPr>
        <p:spPr>
          <a:xfrm flipV="1">
            <a:off x="4788569" y="3048000"/>
            <a:ext cx="0" cy="1270000"/>
          </a:xfrm>
          <a:prstGeom prst="straightConnector1">
            <a:avLst/>
          </a:prstGeom>
          <a:ln w="63500">
            <a:prstDash val="sysDot"/>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7F119C22-0D2F-4789-83C7-D6FBBDDE1CE5}"/>
              </a:ext>
            </a:extLst>
          </p:cNvPr>
          <p:cNvSpPr/>
          <p:nvPr/>
        </p:nvSpPr>
        <p:spPr>
          <a:xfrm>
            <a:off x="3721207" y="1915231"/>
            <a:ext cx="1363731" cy="917809"/>
          </a:xfrm>
          <a:prstGeom prst="rect">
            <a:avLst/>
          </a:prstGeom>
          <a:solidFill>
            <a:srgbClr val="0000CC"/>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a:t>.</a:t>
            </a:r>
            <a:r>
              <a:rPr lang="en-US" dirty="0" err="1"/>
              <a:t>dacpac</a:t>
            </a:r>
            <a:r>
              <a:rPr lang="en-US" dirty="0"/>
              <a:t> Complaints</a:t>
            </a:r>
            <a:endParaRPr lang="en-GB" dirty="0"/>
          </a:p>
        </p:txBody>
      </p:sp>
      <p:sp>
        <p:nvSpPr>
          <p:cNvPr id="27" name="Rectangle 26">
            <a:extLst>
              <a:ext uri="{FF2B5EF4-FFF2-40B4-BE49-F238E27FC236}">
                <a16:creationId xmlns:a16="http://schemas.microsoft.com/office/drawing/2014/main" id="{FACC6D93-8A71-49FC-ADCD-C259DC25E515}"/>
              </a:ext>
            </a:extLst>
          </p:cNvPr>
          <p:cNvSpPr/>
          <p:nvPr/>
        </p:nvSpPr>
        <p:spPr>
          <a:xfrm>
            <a:off x="3726634" y="4494095"/>
            <a:ext cx="1363731" cy="917809"/>
          </a:xfrm>
          <a:prstGeom prst="rect">
            <a:avLst/>
          </a:prstGeom>
          <a:solidFill>
            <a:srgbClr val="0000CC"/>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a:t>.</a:t>
            </a:r>
            <a:r>
              <a:rPr lang="en-US" dirty="0" err="1"/>
              <a:t>dacpac</a:t>
            </a:r>
            <a:r>
              <a:rPr lang="en-US" dirty="0"/>
              <a:t> Bookings</a:t>
            </a:r>
            <a:endParaRPr lang="en-GB" dirty="0"/>
          </a:p>
        </p:txBody>
      </p:sp>
      <p:sp>
        <p:nvSpPr>
          <p:cNvPr id="21" name="Rectangle: Rounded Corners 20">
            <a:extLst>
              <a:ext uri="{FF2B5EF4-FFF2-40B4-BE49-F238E27FC236}">
                <a16:creationId xmlns:a16="http://schemas.microsoft.com/office/drawing/2014/main" id="{1C5AA2EF-E73C-4B73-9527-9A62AC4EE95C}"/>
              </a:ext>
            </a:extLst>
          </p:cNvPr>
          <p:cNvSpPr/>
          <p:nvPr/>
        </p:nvSpPr>
        <p:spPr>
          <a:xfrm>
            <a:off x="3644602" y="1713736"/>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Complaints</a:t>
            </a:r>
          </a:p>
        </p:txBody>
      </p:sp>
      <p:sp>
        <p:nvSpPr>
          <p:cNvPr id="25" name="Rectangle: Rounded Corners 24">
            <a:extLst>
              <a:ext uri="{FF2B5EF4-FFF2-40B4-BE49-F238E27FC236}">
                <a16:creationId xmlns:a16="http://schemas.microsoft.com/office/drawing/2014/main" id="{6319B4E7-736E-4E1B-B348-58247E0A0CE2}"/>
              </a:ext>
            </a:extLst>
          </p:cNvPr>
          <p:cNvSpPr/>
          <p:nvPr/>
        </p:nvSpPr>
        <p:spPr>
          <a:xfrm>
            <a:off x="3644602" y="4318000"/>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Bookings</a:t>
            </a:r>
          </a:p>
        </p:txBody>
      </p:sp>
    </p:spTree>
    <p:extLst>
      <p:ext uri="{BB962C8B-B14F-4D97-AF65-F5344CB8AC3E}">
        <p14:creationId xmlns:p14="http://schemas.microsoft.com/office/powerpoint/2010/main" val="846962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1"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Circular References</a:t>
            </a:r>
            <a:br>
              <a:rPr lang="en-GB" dirty="0">
                <a:solidFill>
                  <a:schemeClr val="bg1"/>
                </a:solidFill>
              </a:rPr>
            </a:br>
            <a:endParaRPr lang="en-GB" dirty="0">
              <a:solidFill>
                <a:schemeClr val="bg1"/>
              </a:solidFill>
            </a:endParaRPr>
          </a:p>
        </p:txBody>
      </p:sp>
      <p:sp>
        <p:nvSpPr>
          <p:cNvPr id="4" name="Cylinder 3">
            <a:extLst>
              <a:ext uri="{FF2B5EF4-FFF2-40B4-BE49-F238E27FC236}">
                <a16:creationId xmlns:a16="http://schemas.microsoft.com/office/drawing/2014/main" id="{AB8DF30D-19E0-4257-B248-55090E5CDC0E}"/>
              </a:ext>
            </a:extLst>
          </p:cNvPr>
          <p:cNvSpPr/>
          <p:nvPr/>
        </p:nvSpPr>
        <p:spPr>
          <a:xfrm>
            <a:off x="8139665" y="1766060"/>
            <a:ext cx="1409417"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Complaints</a:t>
            </a:r>
            <a:endParaRPr lang="en-GB" dirty="0"/>
          </a:p>
        </p:txBody>
      </p:sp>
      <p:sp>
        <p:nvSpPr>
          <p:cNvPr id="17" name="Cylinder 16">
            <a:extLst>
              <a:ext uri="{FF2B5EF4-FFF2-40B4-BE49-F238E27FC236}">
                <a16:creationId xmlns:a16="http://schemas.microsoft.com/office/drawing/2014/main" id="{C94D2A9F-8064-4823-8949-875179EAC301}"/>
              </a:ext>
            </a:extLst>
          </p:cNvPr>
          <p:cNvSpPr/>
          <p:nvPr/>
        </p:nvSpPr>
        <p:spPr>
          <a:xfrm>
            <a:off x="8139665" y="4370324"/>
            <a:ext cx="1411498"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Bookings</a:t>
            </a:r>
            <a:endParaRPr lang="en-GB" dirty="0"/>
          </a:p>
        </p:txBody>
      </p:sp>
      <p:cxnSp>
        <p:nvCxnSpPr>
          <p:cNvPr id="85" name="Straight Arrow Connector 84">
            <a:extLst>
              <a:ext uri="{FF2B5EF4-FFF2-40B4-BE49-F238E27FC236}">
                <a16:creationId xmlns:a16="http://schemas.microsoft.com/office/drawing/2014/main" id="{CECC9F26-01A0-40F8-B1DF-8323BF712A1A}"/>
              </a:ext>
            </a:extLst>
          </p:cNvPr>
          <p:cNvCxnSpPr>
            <a:cxnSpLocks/>
          </p:cNvCxnSpPr>
          <p:nvPr/>
        </p:nvCxnSpPr>
        <p:spPr>
          <a:xfrm>
            <a:off x="8510177" y="3022763"/>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5DEDA63-5B98-435A-8CE3-B2348F72EFF5}"/>
              </a:ext>
            </a:extLst>
          </p:cNvPr>
          <p:cNvPicPr>
            <a:picLocks noChangeAspect="1"/>
          </p:cNvPicPr>
          <p:nvPr/>
        </p:nvPicPr>
        <p:blipFill>
          <a:blip r:embed="rId3"/>
          <a:stretch>
            <a:fillRect/>
          </a:stretch>
        </p:blipFill>
        <p:spPr>
          <a:xfrm>
            <a:off x="8284861" y="2619311"/>
            <a:ext cx="630378" cy="256336"/>
          </a:xfrm>
          <a:prstGeom prst="rect">
            <a:avLst/>
          </a:prstGeom>
        </p:spPr>
      </p:pic>
      <p:pic>
        <p:nvPicPr>
          <p:cNvPr id="19" name="Picture 18">
            <a:extLst>
              <a:ext uri="{FF2B5EF4-FFF2-40B4-BE49-F238E27FC236}">
                <a16:creationId xmlns:a16="http://schemas.microsoft.com/office/drawing/2014/main" id="{7006ADBB-EA41-408E-83A5-1BCB744236B1}"/>
              </a:ext>
            </a:extLst>
          </p:cNvPr>
          <p:cNvPicPr>
            <a:picLocks noChangeAspect="1"/>
          </p:cNvPicPr>
          <p:nvPr/>
        </p:nvPicPr>
        <p:blipFill>
          <a:blip r:embed="rId4"/>
          <a:stretch>
            <a:fillRect/>
          </a:stretch>
        </p:blipFill>
        <p:spPr>
          <a:xfrm>
            <a:off x="8302577" y="5169007"/>
            <a:ext cx="412606" cy="266593"/>
          </a:xfrm>
          <a:prstGeom prst="rect">
            <a:avLst/>
          </a:prstGeom>
        </p:spPr>
      </p:pic>
      <p:cxnSp>
        <p:nvCxnSpPr>
          <p:cNvPr id="20" name="Straight Arrow Connector 19">
            <a:extLst>
              <a:ext uri="{FF2B5EF4-FFF2-40B4-BE49-F238E27FC236}">
                <a16:creationId xmlns:a16="http://schemas.microsoft.com/office/drawing/2014/main" id="{DE4B008E-E7DE-4E64-868F-28F0A5A89A1F}"/>
              </a:ext>
            </a:extLst>
          </p:cNvPr>
          <p:cNvCxnSpPr>
            <a:cxnSpLocks/>
          </p:cNvCxnSpPr>
          <p:nvPr/>
        </p:nvCxnSpPr>
        <p:spPr>
          <a:xfrm flipV="1">
            <a:off x="9274002" y="2982212"/>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E5527E4-601B-4FE9-983B-52B391F4E52E}"/>
              </a:ext>
            </a:extLst>
          </p:cNvPr>
          <p:cNvCxnSpPr>
            <a:cxnSpLocks/>
            <a:stCxn id="21" idx="2"/>
            <a:endCxn id="27" idx="0"/>
          </p:cNvCxnSpPr>
          <p:nvPr/>
        </p:nvCxnSpPr>
        <p:spPr>
          <a:xfrm flipH="1">
            <a:off x="2535422" y="3034535"/>
            <a:ext cx="5159" cy="1459559"/>
          </a:xfrm>
          <a:prstGeom prst="straightConnector1">
            <a:avLst/>
          </a:prstGeom>
          <a:ln w="63500">
            <a:prstDash val="sysDot"/>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6429F27-BC92-4EFC-9EDD-A9754BF5CE8F}"/>
              </a:ext>
            </a:extLst>
          </p:cNvPr>
          <p:cNvCxnSpPr>
            <a:cxnSpLocks/>
            <a:stCxn id="25" idx="0"/>
            <a:endCxn id="26" idx="2"/>
          </p:cNvCxnSpPr>
          <p:nvPr/>
        </p:nvCxnSpPr>
        <p:spPr>
          <a:xfrm flipV="1">
            <a:off x="5683303" y="2829303"/>
            <a:ext cx="5856" cy="1463296"/>
          </a:xfrm>
          <a:prstGeom prst="straightConnector1">
            <a:avLst/>
          </a:prstGeom>
          <a:ln w="63500">
            <a:prstDash val="sysDot"/>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7F119C22-0D2F-4789-83C7-D6FBBDDE1CE5}"/>
              </a:ext>
            </a:extLst>
          </p:cNvPr>
          <p:cNvSpPr/>
          <p:nvPr/>
        </p:nvSpPr>
        <p:spPr>
          <a:xfrm>
            <a:off x="5007293" y="1911494"/>
            <a:ext cx="1363731" cy="917809"/>
          </a:xfrm>
          <a:prstGeom prst="rect">
            <a:avLst/>
          </a:prstGeom>
          <a:solidFill>
            <a:srgbClr val="0000CC"/>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a:t>.</a:t>
            </a:r>
            <a:r>
              <a:rPr lang="en-US" dirty="0" err="1"/>
              <a:t>dacpac</a:t>
            </a:r>
            <a:r>
              <a:rPr lang="en-US" dirty="0"/>
              <a:t> Complaints</a:t>
            </a:r>
            <a:endParaRPr lang="en-GB" dirty="0"/>
          </a:p>
        </p:txBody>
      </p:sp>
      <p:sp>
        <p:nvSpPr>
          <p:cNvPr id="27" name="Rectangle 26">
            <a:extLst>
              <a:ext uri="{FF2B5EF4-FFF2-40B4-BE49-F238E27FC236}">
                <a16:creationId xmlns:a16="http://schemas.microsoft.com/office/drawing/2014/main" id="{FACC6D93-8A71-49FC-ADCD-C259DC25E515}"/>
              </a:ext>
            </a:extLst>
          </p:cNvPr>
          <p:cNvSpPr/>
          <p:nvPr/>
        </p:nvSpPr>
        <p:spPr>
          <a:xfrm>
            <a:off x="1853556" y="4494094"/>
            <a:ext cx="1363731" cy="917809"/>
          </a:xfrm>
          <a:prstGeom prst="rect">
            <a:avLst/>
          </a:prstGeom>
          <a:solidFill>
            <a:srgbClr val="0000CC"/>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a:t>.</a:t>
            </a:r>
            <a:r>
              <a:rPr lang="en-US" dirty="0" err="1"/>
              <a:t>dacpac</a:t>
            </a:r>
            <a:r>
              <a:rPr lang="en-US" dirty="0"/>
              <a:t> Bookings</a:t>
            </a:r>
            <a:endParaRPr lang="en-GB" dirty="0"/>
          </a:p>
        </p:txBody>
      </p:sp>
      <p:sp>
        <p:nvSpPr>
          <p:cNvPr id="21" name="Rectangle: Rounded Corners 20">
            <a:extLst>
              <a:ext uri="{FF2B5EF4-FFF2-40B4-BE49-F238E27FC236}">
                <a16:creationId xmlns:a16="http://schemas.microsoft.com/office/drawing/2014/main" id="{1C5AA2EF-E73C-4B73-9527-9A62AC4EE95C}"/>
              </a:ext>
            </a:extLst>
          </p:cNvPr>
          <p:cNvSpPr/>
          <p:nvPr/>
        </p:nvSpPr>
        <p:spPr>
          <a:xfrm>
            <a:off x="1782110" y="1713735"/>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Complaints</a:t>
            </a:r>
          </a:p>
        </p:txBody>
      </p:sp>
      <p:sp>
        <p:nvSpPr>
          <p:cNvPr id="25" name="Rectangle: Rounded Corners 24">
            <a:extLst>
              <a:ext uri="{FF2B5EF4-FFF2-40B4-BE49-F238E27FC236}">
                <a16:creationId xmlns:a16="http://schemas.microsoft.com/office/drawing/2014/main" id="{6319B4E7-736E-4E1B-B348-58247E0A0CE2}"/>
              </a:ext>
            </a:extLst>
          </p:cNvPr>
          <p:cNvSpPr/>
          <p:nvPr/>
        </p:nvSpPr>
        <p:spPr>
          <a:xfrm>
            <a:off x="4924832" y="4292599"/>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Bookings</a:t>
            </a:r>
          </a:p>
        </p:txBody>
      </p:sp>
      <p:sp>
        <p:nvSpPr>
          <p:cNvPr id="31" name="Arrow: Right 30">
            <a:extLst>
              <a:ext uri="{FF2B5EF4-FFF2-40B4-BE49-F238E27FC236}">
                <a16:creationId xmlns:a16="http://schemas.microsoft.com/office/drawing/2014/main" id="{C603D73A-A771-4F7D-892C-D9E5967768DE}"/>
              </a:ext>
            </a:extLst>
          </p:cNvPr>
          <p:cNvSpPr/>
          <p:nvPr/>
        </p:nvSpPr>
        <p:spPr>
          <a:xfrm>
            <a:off x="3525804" y="2128082"/>
            <a:ext cx="1211256" cy="484632"/>
          </a:xfrm>
          <a:prstGeom prst="rightArrow">
            <a:avLst/>
          </a:prstGeom>
          <a:gradFill>
            <a:gsLst>
              <a:gs pos="0">
                <a:srgbClr val="0000FF"/>
              </a:gs>
              <a:gs pos="74000">
                <a:srgbClr val="000099"/>
              </a:gs>
              <a:gs pos="83000">
                <a:srgbClr val="000099"/>
              </a:gs>
              <a:gs pos="100000">
                <a:srgbClr val="00009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Right 31">
            <a:extLst>
              <a:ext uri="{FF2B5EF4-FFF2-40B4-BE49-F238E27FC236}">
                <a16:creationId xmlns:a16="http://schemas.microsoft.com/office/drawing/2014/main" id="{0AF8EA49-A551-4541-9BC2-D0575E289EA6}"/>
              </a:ext>
            </a:extLst>
          </p:cNvPr>
          <p:cNvSpPr/>
          <p:nvPr/>
        </p:nvSpPr>
        <p:spPr>
          <a:xfrm rot="10800000">
            <a:off x="3525805" y="4710682"/>
            <a:ext cx="1134698" cy="484632"/>
          </a:xfrm>
          <a:prstGeom prst="rightArrow">
            <a:avLst/>
          </a:prstGeom>
          <a:gradFill>
            <a:gsLst>
              <a:gs pos="0">
                <a:srgbClr val="0000FF"/>
              </a:gs>
              <a:gs pos="74000">
                <a:srgbClr val="000099"/>
              </a:gs>
              <a:gs pos="83000">
                <a:srgbClr val="000099"/>
              </a:gs>
              <a:gs pos="100000">
                <a:srgbClr val="00009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ross 32">
            <a:extLst>
              <a:ext uri="{FF2B5EF4-FFF2-40B4-BE49-F238E27FC236}">
                <a16:creationId xmlns:a16="http://schemas.microsoft.com/office/drawing/2014/main" id="{C5A190B7-A181-40A6-862B-C7AE4DFACC5D}"/>
              </a:ext>
            </a:extLst>
          </p:cNvPr>
          <p:cNvSpPr/>
          <p:nvPr/>
        </p:nvSpPr>
        <p:spPr>
          <a:xfrm rot="2792867">
            <a:off x="3535397" y="1785251"/>
            <a:ext cx="1203111" cy="1189200"/>
          </a:xfrm>
          <a:prstGeom prst="plus">
            <a:avLst>
              <a:gd name="adj" fmla="val 4747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Cross 33">
            <a:extLst>
              <a:ext uri="{FF2B5EF4-FFF2-40B4-BE49-F238E27FC236}">
                <a16:creationId xmlns:a16="http://schemas.microsoft.com/office/drawing/2014/main" id="{A22F1120-908D-4862-9832-05E166A246BD}"/>
              </a:ext>
            </a:extLst>
          </p:cNvPr>
          <p:cNvSpPr/>
          <p:nvPr/>
        </p:nvSpPr>
        <p:spPr>
          <a:xfrm rot="2792867">
            <a:off x="3491597" y="4383800"/>
            <a:ext cx="1203111" cy="1189200"/>
          </a:xfrm>
          <a:prstGeom prst="plus">
            <a:avLst>
              <a:gd name="adj" fmla="val 4747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105379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Circular References</a:t>
            </a:r>
            <a:br>
              <a:rPr lang="en-GB" dirty="0">
                <a:solidFill>
                  <a:schemeClr val="bg1"/>
                </a:solidFill>
              </a:rPr>
            </a:br>
            <a:endParaRPr lang="en-GB" dirty="0">
              <a:solidFill>
                <a:schemeClr val="bg1"/>
              </a:solidFill>
            </a:endParaRPr>
          </a:p>
        </p:txBody>
      </p:sp>
      <p:sp>
        <p:nvSpPr>
          <p:cNvPr id="4" name="Cylinder 3">
            <a:extLst>
              <a:ext uri="{FF2B5EF4-FFF2-40B4-BE49-F238E27FC236}">
                <a16:creationId xmlns:a16="http://schemas.microsoft.com/office/drawing/2014/main" id="{AB8DF30D-19E0-4257-B248-55090E5CDC0E}"/>
              </a:ext>
            </a:extLst>
          </p:cNvPr>
          <p:cNvSpPr/>
          <p:nvPr/>
        </p:nvSpPr>
        <p:spPr>
          <a:xfrm>
            <a:off x="8139665" y="1766060"/>
            <a:ext cx="1409417"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Complaints</a:t>
            </a:r>
            <a:endParaRPr lang="en-GB" dirty="0"/>
          </a:p>
        </p:txBody>
      </p:sp>
      <p:sp>
        <p:nvSpPr>
          <p:cNvPr id="17" name="Cylinder 16">
            <a:extLst>
              <a:ext uri="{FF2B5EF4-FFF2-40B4-BE49-F238E27FC236}">
                <a16:creationId xmlns:a16="http://schemas.microsoft.com/office/drawing/2014/main" id="{C94D2A9F-8064-4823-8949-875179EAC301}"/>
              </a:ext>
            </a:extLst>
          </p:cNvPr>
          <p:cNvSpPr/>
          <p:nvPr/>
        </p:nvSpPr>
        <p:spPr>
          <a:xfrm>
            <a:off x="8139665" y="4370324"/>
            <a:ext cx="1411498"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Bookings</a:t>
            </a:r>
            <a:endParaRPr lang="en-GB" dirty="0"/>
          </a:p>
        </p:txBody>
      </p:sp>
      <p:cxnSp>
        <p:nvCxnSpPr>
          <p:cNvPr id="85" name="Straight Arrow Connector 84">
            <a:extLst>
              <a:ext uri="{FF2B5EF4-FFF2-40B4-BE49-F238E27FC236}">
                <a16:creationId xmlns:a16="http://schemas.microsoft.com/office/drawing/2014/main" id="{CECC9F26-01A0-40F8-B1DF-8323BF712A1A}"/>
              </a:ext>
            </a:extLst>
          </p:cNvPr>
          <p:cNvCxnSpPr>
            <a:cxnSpLocks/>
          </p:cNvCxnSpPr>
          <p:nvPr/>
        </p:nvCxnSpPr>
        <p:spPr>
          <a:xfrm>
            <a:off x="8510177" y="3022763"/>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7006ADBB-EA41-408E-83A5-1BCB744236B1}"/>
              </a:ext>
            </a:extLst>
          </p:cNvPr>
          <p:cNvPicPr>
            <a:picLocks noChangeAspect="1"/>
          </p:cNvPicPr>
          <p:nvPr/>
        </p:nvPicPr>
        <p:blipFill>
          <a:blip r:embed="rId3"/>
          <a:stretch>
            <a:fillRect/>
          </a:stretch>
        </p:blipFill>
        <p:spPr>
          <a:xfrm>
            <a:off x="8302577" y="5169007"/>
            <a:ext cx="412606" cy="266593"/>
          </a:xfrm>
          <a:prstGeom prst="rect">
            <a:avLst/>
          </a:prstGeom>
        </p:spPr>
      </p:pic>
      <p:cxnSp>
        <p:nvCxnSpPr>
          <p:cNvPr id="20" name="Straight Arrow Connector 19">
            <a:extLst>
              <a:ext uri="{FF2B5EF4-FFF2-40B4-BE49-F238E27FC236}">
                <a16:creationId xmlns:a16="http://schemas.microsoft.com/office/drawing/2014/main" id="{DE4B008E-E7DE-4E64-868F-28F0A5A89A1F}"/>
              </a:ext>
            </a:extLst>
          </p:cNvPr>
          <p:cNvCxnSpPr>
            <a:cxnSpLocks/>
          </p:cNvCxnSpPr>
          <p:nvPr/>
        </p:nvCxnSpPr>
        <p:spPr>
          <a:xfrm flipV="1">
            <a:off x="9274002" y="2982212"/>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1C5AA2EF-E73C-4B73-9527-9A62AC4EE95C}"/>
              </a:ext>
            </a:extLst>
          </p:cNvPr>
          <p:cNvSpPr/>
          <p:nvPr/>
        </p:nvSpPr>
        <p:spPr>
          <a:xfrm>
            <a:off x="4810325" y="1713736"/>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Complaints</a:t>
            </a:r>
          </a:p>
        </p:txBody>
      </p:sp>
      <p:pic>
        <p:nvPicPr>
          <p:cNvPr id="6" name="Picture 5">
            <a:extLst>
              <a:ext uri="{FF2B5EF4-FFF2-40B4-BE49-F238E27FC236}">
                <a16:creationId xmlns:a16="http://schemas.microsoft.com/office/drawing/2014/main" id="{C5DEDA63-5B98-435A-8CE3-B2348F72EFF5}"/>
              </a:ext>
            </a:extLst>
          </p:cNvPr>
          <p:cNvPicPr>
            <a:picLocks noChangeAspect="1"/>
          </p:cNvPicPr>
          <p:nvPr/>
        </p:nvPicPr>
        <p:blipFill>
          <a:blip r:embed="rId4"/>
          <a:stretch>
            <a:fillRect/>
          </a:stretch>
        </p:blipFill>
        <p:spPr>
          <a:xfrm>
            <a:off x="8284861" y="2619311"/>
            <a:ext cx="630378" cy="256336"/>
          </a:xfrm>
          <a:prstGeom prst="rect">
            <a:avLst/>
          </a:prstGeom>
        </p:spPr>
      </p:pic>
      <p:sp>
        <p:nvSpPr>
          <p:cNvPr id="35" name="Rectangle: Rounded Corners 34">
            <a:extLst>
              <a:ext uri="{FF2B5EF4-FFF2-40B4-BE49-F238E27FC236}">
                <a16:creationId xmlns:a16="http://schemas.microsoft.com/office/drawing/2014/main" id="{C25799E0-62AE-4507-8EAF-5D79872542C1}"/>
              </a:ext>
            </a:extLst>
          </p:cNvPr>
          <p:cNvSpPr/>
          <p:nvPr/>
        </p:nvSpPr>
        <p:spPr>
          <a:xfrm>
            <a:off x="1197328" y="4292600"/>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Bookings</a:t>
            </a:r>
          </a:p>
        </p:txBody>
      </p:sp>
      <p:cxnSp>
        <p:nvCxnSpPr>
          <p:cNvPr id="5" name="Connector: Elbow 4">
            <a:extLst>
              <a:ext uri="{FF2B5EF4-FFF2-40B4-BE49-F238E27FC236}">
                <a16:creationId xmlns:a16="http://schemas.microsoft.com/office/drawing/2014/main" id="{36D8A06C-693C-4D65-89FD-B37D8103D5C6}"/>
              </a:ext>
            </a:extLst>
          </p:cNvPr>
          <p:cNvCxnSpPr>
            <a:stCxn id="21" idx="1"/>
            <a:endCxn id="35" idx="0"/>
          </p:cNvCxnSpPr>
          <p:nvPr/>
        </p:nvCxnSpPr>
        <p:spPr>
          <a:xfrm rot="10800000" flipV="1">
            <a:off x="1955799" y="2374136"/>
            <a:ext cx="2854526" cy="1918464"/>
          </a:xfrm>
          <a:prstGeom prst="bentConnector2">
            <a:avLst/>
          </a:prstGeom>
          <a:ln w="63500">
            <a:solidFill>
              <a:schemeClr val="bg1"/>
            </a:solidFill>
            <a:prstDash val="sys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49339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Circular References</a:t>
            </a:r>
            <a:br>
              <a:rPr lang="en-GB" dirty="0">
                <a:solidFill>
                  <a:schemeClr val="bg1"/>
                </a:solidFill>
              </a:rPr>
            </a:br>
            <a:endParaRPr lang="en-GB" dirty="0">
              <a:solidFill>
                <a:schemeClr val="bg1"/>
              </a:solidFill>
            </a:endParaRPr>
          </a:p>
        </p:txBody>
      </p:sp>
      <p:sp>
        <p:nvSpPr>
          <p:cNvPr id="4" name="Cylinder 3">
            <a:extLst>
              <a:ext uri="{FF2B5EF4-FFF2-40B4-BE49-F238E27FC236}">
                <a16:creationId xmlns:a16="http://schemas.microsoft.com/office/drawing/2014/main" id="{AB8DF30D-19E0-4257-B248-55090E5CDC0E}"/>
              </a:ext>
            </a:extLst>
          </p:cNvPr>
          <p:cNvSpPr/>
          <p:nvPr/>
        </p:nvSpPr>
        <p:spPr>
          <a:xfrm>
            <a:off x="8139665" y="1766060"/>
            <a:ext cx="1409417"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Complaints</a:t>
            </a:r>
            <a:endParaRPr lang="en-GB" dirty="0"/>
          </a:p>
        </p:txBody>
      </p:sp>
      <p:sp>
        <p:nvSpPr>
          <p:cNvPr id="17" name="Cylinder 16">
            <a:extLst>
              <a:ext uri="{FF2B5EF4-FFF2-40B4-BE49-F238E27FC236}">
                <a16:creationId xmlns:a16="http://schemas.microsoft.com/office/drawing/2014/main" id="{C94D2A9F-8064-4823-8949-875179EAC301}"/>
              </a:ext>
            </a:extLst>
          </p:cNvPr>
          <p:cNvSpPr/>
          <p:nvPr/>
        </p:nvSpPr>
        <p:spPr>
          <a:xfrm>
            <a:off x="8139665" y="4370324"/>
            <a:ext cx="1411498"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Bookings</a:t>
            </a:r>
            <a:endParaRPr lang="en-GB" dirty="0"/>
          </a:p>
        </p:txBody>
      </p:sp>
      <p:cxnSp>
        <p:nvCxnSpPr>
          <p:cNvPr id="85" name="Straight Arrow Connector 84">
            <a:extLst>
              <a:ext uri="{FF2B5EF4-FFF2-40B4-BE49-F238E27FC236}">
                <a16:creationId xmlns:a16="http://schemas.microsoft.com/office/drawing/2014/main" id="{CECC9F26-01A0-40F8-B1DF-8323BF712A1A}"/>
              </a:ext>
            </a:extLst>
          </p:cNvPr>
          <p:cNvCxnSpPr>
            <a:cxnSpLocks/>
          </p:cNvCxnSpPr>
          <p:nvPr/>
        </p:nvCxnSpPr>
        <p:spPr>
          <a:xfrm>
            <a:off x="8510177" y="3022763"/>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7006ADBB-EA41-408E-83A5-1BCB744236B1}"/>
              </a:ext>
            </a:extLst>
          </p:cNvPr>
          <p:cNvPicPr>
            <a:picLocks noChangeAspect="1"/>
          </p:cNvPicPr>
          <p:nvPr/>
        </p:nvPicPr>
        <p:blipFill>
          <a:blip r:embed="rId3"/>
          <a:stretch>
            <a:fillRect/>
          </a:stretch>
        </p:blipFill>
        <p:spPr>
          <a:xfrm>
            <a:off x="8302577" y="5169007"/>
            <a:ext cx="412606" cy="266593"/>
          </a:xfrm>
          <a:prstGeom prst="rect">
            <a:avLst/>
          </a:prstGeom>
        </p:spPr>
      </p:pic>
      <p:cxnSp>
        <p:nvCxnSpPr>
          <p:cNvPr id="20" name="Straight Arrow Connector 19">
            <a:extLst>
              <a:ext uri="{FF2B5EF4-FFF2-40B4-BE49-F238E27FC236}">
                <a16:creationId xmlns:a16="http://schemas.microsoft.com/office/drawing/2014/main" id="{DE4B008E-E7DE-4E64-868F-28F0A5A89A1F}"/>
              </a:ext>
            </a:extLst>
          </p:cNvPr>
          <p:cNvCxnSpPr>
            <a:cxnSpLocks/>
          </p:cNvCxnSpPr>
          <p:nvPr/>
        </p:nvCxnSpPr>
        <p:spPr>
          <a:xfrm flipV="1">
            <a:off x="9274002" y="2982212"/>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1C5AA2EF-E73C-4B73-9527-9A62AC4EE95C}"/>
              </a:ext>
            </a:extLst>
          </p:cNvPr>
          <p:cNvSpPr/>
          <p:nvPr/>
        </p:nvSpPr>
        <p:spPr>
          <a:xfrm>
            <a:off x="4810325" y="1713736"/>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Complaints</a:t>
            </a:r>
          </a:p>
        </p:txBody>
      </p:sp>
      <p:pic>
        <p:nvPicPr>
          <p:cNvPr id="6" name="Picture 5">
            <a:extLst>
              <a:ext uri="{FF2B5EF4-FFF2-40B4-BE49-F238E27FC236}">
                <a16:creationId xmlns:a16="http://schemas.microsoft.com/office/drawing/2014/main" id="{C5DEDA63-5B98-435A-8CE3-B2348F72EFF5}"/>
              </a:ext>
            </a:extLst>
          </p:cNvPr>
          <p:cNvPicPr>
            <a:picLocks noChangeAspect="1"/>
          </p:cNvPicPr>
          <p:nvPr/>
        </p:nvPicPr>
        <p:blipFill>
          <a:blip r:embed="rId4"/>
          <a:stretch>
            <a:fillRect/>
          </a:stretch>
        </p:blipFill>
        <p:spPr>
          <a:xfrm>
            <a:off x="4979988" y="2549570"/>
            <a:ext cx="630378" cy="256336"/>
          </a:xfrm>
          <a:prstGeom prst="rect">
            <a:avLst/>
          </a:prstGeom>
        </p:spPr>
      </p:pic>
      <p:cxnSp>
        <p:nvCxnSpPr>
          <p:cNvPr id="5" name="Connector: Elbow 4">
            <a:extLst>
              <a:ext uri="{FF2B5EF4-FFF2-40B4-BE49-F238E27FC236}">
                <a16:creationId xmlns:a16="http://schemas.microsoft.com/office/drawing/2014/main" id="{36D8A06C-693C-4D65-89FD-B37D8103D5C6}"/>
              </a:ext>
            </a:extLst>
          </p:cNvPr>
          <p:cNvCxnSpPr>
            <a:stCxn id="21" idx="1"/>
            <a:endCxn id="35" idx="0"/>
          </p:cNvCxnSpPr>
          <p:nvPr/>
        </p:nvCxnSpPr>
        <p:spPr>
          <a:xfrm rot="10800000" flipV="1">
            <a:off x="1955799" y="2374136"/>
            <a:ext cx="2854526" cy="1918464"/>
          </a:xfrm>
          <a:prstGeom prst="bentConnector2">
            <a:avLst/>
          </a:prstGeom>
          <a:ln w="63500">
            <a:solidFill>
              <a:schemeClr val="bg1"/>
            </a:solidFill>
            <a:prstDash val="sysDot"/>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962FDCE6-2C54-41B3-B011-3076FB20E42A}"/>
              </a:ext>
            </a:extLst>
          </p:cNvPr>
          <p:cNvSpPr/>
          <p:nvPr/>
        </p:nvSpPr>
        <p:spPr>
          <a:xfrm>
            <a:off x="4816870" y="4292600"/>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Bookings_</a:t>
            </a:r>
          </a:p>
          <a:p>
            <a:pPr algn="ctr"/>
            <a:r>
              <a:rPr lang="en-GB" dirty="0" err="1"/>
              <a:t>CircularRef</a:t>
            </a:r>
            <a:endParaRPr lang="en-GB" dirty="0"/>
          </a:p>
        </p:txBody>
      </p:sp>
      <p:sp>
        <p:nvSpPr>
          <p:cNvPr id="25" name="Rectangle: Rounded Corners 24">
            <a:extLst>
              <a:ext uri="{FF2B5EF4-FFF2-40B4-BE49-F238E27FC236}">
                <a16:creationId xmlns:a16="http://schemas.microsoft.com/office/drawing/2014/main" id="{A0D1EAD4-68EC-459F-9112-277D65C6BF10}"/>
              </a:ext>
            </a:extLst>
          </p:cNvPr>
          <p:cNvSpPr/>
          <p:nvPr/>
        </p:nvSpPr>
        <p:spPr>
          <a:xfrm>
            <a:off x="1252841" y="5169006"/>
            <a:ext cx="1405913" cy="406293"/>
          </a:xfrm>
          <a:custGeom>
            <a:avLst/>
            <a:gdLst>
              <a:gd name="connsiteX0" fmla="*/ 0 w 1405913"/>
              <a:gd name="connsiteY0" fmla="*/ 67717 h 406293"/>
              <a:gd name="connsiteX1" fmla="*/ 67717 w 1405913"/>
              <a:gd name="connsiteY1" fmla="*/ 0 h 406293"/>
              <a:gd name="connsiteX2" fmla="*/ 503915 w 1405913"/>
              <a:gd name="connsiteY2" fmla="*/ 0 h 406293"/>
              <a:gd name="connsiteX3" fmla="*/ 927408 w 1405913"/>
              <a:gd name="connsiteY3" fmla="*/ 0 h 406293"/>
              <a:gd name="connsiteX4" fmla="*/ 1338196 w 1405913"/>
              <a:gd name="connsiteY4" fmla="*/ 0 h 406293"/>
              <a:gd name="connsiteX5" fmla="*/ 1405913 w 1405913"/>
              <a:gd name="connsiteY5" fmla="*/ 67717 h 406293"/>
              <a:gd name="connsiteX6" fmla="*/ 1405913 w 1405913"/>
              <a:gd name="connsiteY6" fmla="*/ 338576 h 406293"/>
              <a:gd name="connsiteX7" fmla="*/ 1338196 w 1405913"/>
              <a:gd name="connsiteY7" fmla="*/ 406293 h 406293"/>
              <a:gd name="connsiteX8" fmla="*/ 901998 w 1405913"/>
              <a:gd name="connsiteY8" fmla="*/ 406293 h 406293"/>
              <a:gd name="connsiteX9" fmla="*/ 516620 w 1405913"/>
              <a:gd name="connsiteY9" fmla="*/ 406293 h 406293"/>
              <a:gd name="connsiteX10" fmla="*/ 67717 w 1405913"/>
              <a:gd name="connsiteY10" fmla="*/ 406293 h 406293"/>
              <a:gd name="connsiteX11" fmla="*/ 0 w 1405913"/>
              <a:gd name="connsiteY11" fmla="*/ 338576 h 406293"/>
              <a:gd name="connsiteX12" fmla="*/ 0 w 1405913"/>
              <a:gd name="connsiteY12" fmla="*/ 67717 h 406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5913" h="406293" fill="none" extrusionOk="0">
                <a:moveTo>
                  <a:pt x="0" y="67717"/>
                </a:moveTo>
                <a:cubicBezTo>
                  <a:pt x="-6423" y="31373"/>
                  <a:pt x="23610" y="-4628"/>
                  <a:pt x="67717" y="0"/>
                </a:cubicBezTo>
                <a:cubicBezTo>
                  <a:pt x="280814" y="-4423"/>
                  <a:pt x="309196" y="18909"/>
                  <a:pt x="503915" y="0"/>
                </a:cubicBezTo>
                <a:cubicBezTo>
                  <a:pt x="698634" y="-18909"/>
                  <a:pt x="840686" y="18375"/>
                  <a:pt x="927408" y="0"/>
                </a:cubicBezTo>
                <a:cubicBezTo>
                  <a:pt x="1014130" y="-18375"/>
                  <a:pt x="1203810" y="3829"/>
                  <a:pt x="1338196" y="0"/>
                </a:cubicBezTo>
                <a:cubicBezTo>
                  <a:pt x="1368507" y="292"/>
                  <a:pt x="1408512" y="25633"/>
                  <a:pt x="1405913" y="67717"/>
                </a:cubicBezTo>
                <a:cubicBezTo>
                  <a:pt x="1428697" y="132060"/>
                  <a:pt x="1404431" y="213047"/>
                  <a:pt x="1405913" y="338576"/>
                </a:cubicBezTo>
                <a:cubicBezTo>
                  <a:pt x="1407437" y="378992"/>
                  <a:pt x="1369530" y="409491"/>
                  <a:pt x="1338196" y="406293"/>
                </a:cubicBezTo>
                <a:cubicBezTo>
                  <a:pt x="1211121" y="421685"/>
                  <a:pt x="1011634" y="399117"/>
                  <a:pt x="901998" y="406293"/>
                </a:cubicBezTo>
                <a:cubicBezTo>
                  <a:pt x="792362" y="413469"/>
                  <a:pt x="682700" y="381123"/>
                  <a:pt x="516620" y="406293"/>
                </a:cubicBezTo>
                <a:cubicBezTo>
                  <a:pt x="350540" y="431463"/>
                  <a:pt x="275351" y="384695"/>
                  <a:pt x="67717" y="406293"/>
                </a:cubicBezTo>
                <a:cubicBezTo>
                  <a:pt x="33935" y="407559"/>
                  <a:pt x="937" y="379132"/>
                  <a:pt x="0" y="338576"/>
                </a:cubicBezTo>
                <a:cubicBezTo>
                  <a:pt x="-30482" y="243445"/>
                  <a:pt x="27642" y="197261"/>
                  <a:pt x="0" y="67717"/>
                </a:cubicBezTo>
                <a:close/>
              </a:path>
              <a:path w="1405913" h="406293" stroke="0" extrusionOk="0">
                <a:moveTo>
                  <a:pt x="0" y="67717"/>
                </a:moveTo>
                <a:cubicBezTo>
                  <a:pt x="-8748" y="24922"/>
                  <a:pt x="23698" y="2485"/>
                  <a:pt x="67717" y="0"/>
                </a:cubicBezTo>
                <a:cubicBezTo>
                  <a:pt x="221369" y="-48277"/>
                  <a:pt x="406959" y="37148"/>
                  <a:pt x="516620" y="0"/>
                </a:cubicBezTo>
                <a:cubicBezTo>
                  <a:pt x="626281" y="-37148"/>
                  <a:pt x="738540" y="20067"/>
                  <a:pt x="927408" y="0"/>
                </a:cubicBezTo>
                <a:cubicBezTo>
                  <a:pt x="1116276" y="-20067"/>
                  <a:pt x="1224199" y="18722"/>
                  <a:pt x="1338196" y="0"/>
                </a:cubicBezTo>
                <a:cubicBezTo>
                  <a:pt x="1373447" y="-6918"/>
                  <a:pt x="1406329" y="28778"/>
                  <a:pt x="1405913" y="67717"/>
                </a:cubicBezTo>
                <a:cubicBezTo>
                  <a:pt x="1434152" y="176853"/>
                  <a:pt x="1398138" y="261123"/>
                  <a:pt x="1405913" y="338576"/>
                </a:cubicBezTo>
                <a:cubicBezTo>
                  <a:pt x="1405323" y="370352"/>
                  <a:pt x="1372083" y="411173"/>
                  <a:pt x="1338196" y="406293"/>
                </a:cubicBezTo>
                <a:cubicBezTo>
                  <a:pt x="1221154" y="418874"/>
                  <a:pt x="1081854" y="361034"/>
                  <a:pt x="940113" y="406293"/>
                </a:cubicBezTo>
                <a:cubicBezTo>
                  <a:pt x="798372" y="451552"/>
                  <a:pt x="679725" y="386503"/>
                  <a:pt x="516620" y="406293"/>
                </a:cubicBezTo>
                <a:cubicBezTo>
                  <a:pt x="353515" y="426083"/>
                  <a:pt x="213116" y="358036"/>
                  <a:pt x="67717" y="406293"/>
                </a:cubicBezTo>
                <a:cubicBezTo>
                  <a:pt x="34390" y="402270"/>
                  <a:pt x="6942" y="371499"/>
                  <a:pt x="0" y="338576"/>
                </a:cubicBezTo>
                <a:cubicBezTo>
                  <a:pt x="-22321" y="229588"/>
                  <a:pt x="26683" y="170652"/>
                  <a:pt x="0" y="67717"/>
                </a:cubicBezTo>
                <a:close/>
              </a:path>
            </a:pathLst>
          </a:custGeom>
          <a:ln>
            <a:solidFill>
              <a:schemeClr val="lt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Bookings</a:t>
            </a:r>
          </a:p>
        </p:txBody>
      </p:sp>
      <p:cxnSp>
        <p:nvCxnSpPr>
          <p:cNvPr id="7" name="Straight Arrow Connector 6">
            <a:extLst>
              <a:ext uri="{FF2B5EF4-FFF2-40B4-BE49-F238E27FC236}">
                <a16:creationId xmlns:a16="http://schemas.microsoft.com/office/drawing/2014/main" id="{F544A10F-D068-43F1-9CB1-5185E911DE65}"/>
              </a:ext>
            </a:extLst>
          </p:cNvPr>
          <p:cNvCxnSpPr>
            <a:stCxn id="24" idx="1"/>
            <a:endCxn id="35" idx="3"/>
          </p:cNvCxnSpPr>
          <p:nvPr/>
        </p:nvCxnSpPr>
        <p:spPr>
          <a:xfrm flipH="1">
            <a:off x="2714270" y="4953000"/>
            <a:ext cx="210260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C25799E0-62AE-4507-8EAF-5D79872542C1}"/>
              </a:ext>
            </a:extLst>
          </p:cNvPr>
          <p:cNvSpPr/>
          <p:nvPr/>
        </p:nvSpPr>
        <p:spPr>
          <a:xfrm>
            <a:off x="1197328" y="4292600"/>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Bookings</a:t>
            </a:r>
          </a:p>
        </p:txBody>
      </p:sp>
    </p:spTree>
    <p:extLst>
      <p:ext uri="{BB962C8B-B14F-4D97-AF65-F5344CB8AC3E}">
        <p14:creationId xmlns:p14="http://schemas.microsoft.com/office/powerpoint/2010/main" val="35343159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Circular References</a:t>
            </a:r>
            <a:br>
              <a:rPr lang="en-GB" dirty="0">
                <a:solidFill>
                  <a:schemeClr val="bg1"/>
                </a:solidFill>
              </a:rPr>
            </a:br>
            <a:endParaRPr lang="en-GB" dirty="0">
              <a:solidFill>
                <a:schemeClr val="bg1"/>
              </a:solidFill>
            </a:endParaRPr>
          </a:p>
        </p:txBody>
      </p:sp>
      <p:sp>
        <p:nvSpPr>
          <p:cNvPr id="4" name="Cylinder 3">
            <a:extLst>
              <a:ext uri="{FF2B5EF4-FFF2-40B4-BE49-F238E27FC236}">
                <a16:creationId xmlns:a16="http://schemas.microsoft.com/office/drawing/2014/main" id="{AB8DF30D-19E0-4257-B248-55090E5CDC0E}"/>
              </a:ext>
            </a:extLst>
          </p:cNvPr>
          <p:cNvSpPr/>
          <p:nvPr/>
        </p:nvSpPr>
        <p:spPr>
          <a:xfrm>
            <a:off x="8139665" y="1766060"/>
            <a:ext cx="1409417"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Complaints</a:t>
            </a:r>
            <a:endParaRPr lang="en-GB" dirty="0"/>
          </a:p>
        </p:txBody>
      </p:sp>
      <p:sp>
        <p:nvSpPr>
          <p:cNvPr id="17" name="Cylinder 16">
            <a:extLst>
              <a:ext uri="{FF2B5EF4-FFF2-40B4-BE49-F238E27FC236}">
                <a16:creationId xmlns:a16="http://schemas.microsoft.com/office/drawing/2014/main" id="{C94D2A9F-8064-4823-8949-875179EAC301}"/>
              </a:ext>
            </a:extLst>
          </p:cNvPr>
          <p:cNvSpPr/>
          <p:nvPr/>
        </p:nvSpPr>
        <p:spPr>
          <a:xfrm>
            <a:off x="8139665" y="4370324"/>
            <a:ext cx="1411498"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Bookings</a:t>
            </a:r>
            <a:endParaRPr lang="en-GB" dirty="0"/>
          </a:p>
        </p:txBody>
      </p:sp>
      <p:cxnSp>
        <p:nvCxnSpPr>
          <p:cNvPr id="85" name="Straight Arrow Connector 84">
            <a:extLst>
              <a:ext uri="{FF2B5EF4-FFF2-40B4-BE49-F238E27FC236}">
                <a16:creationId xmlns:a16="http://schemas.microsoft.com/office/drawing/2014/main" id="{CECC9F26-01A0-40F8-B1DF-8323BF712A1A}"/>
              </a:ext>
            </a:extLst>
          </p:cNvPr>
          <p:cNvCxnSpPr>
            <a:cxnSpLocks/>
          </p:cNvCxnSpPr>
          <p:nvPr/>
        </p:nvCxnSpPr>
        <p:spPr>
          <a:xfrm>
            <a:off x="8510177" y="3022763"/>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E4B008E-E7DE-4E64-868F-28F0A5A89A1F}"/>
              </a:ext>
            </a:extLst>
          </p:cNvPr>
          <p:cNvCxnSpPr>
            <a:cxnSpLocks/>
          </p:cNvCxnSpPr>
          <p:nvPr/>
        </p:nvCxnSpPr>
        <p:spPr>
          <a:xfrm flipV="1">
            <a:off x="9274002" y="2982212"/>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1C5AA2EF-E73C-4B73-9527-9A62AC4EE95C}"/>
              </a:ext>
            </a:extLst>
          </p:cNvPr>
          <p:cNvSpPr/>
          <p:nvPr/>
        </p:nvSpPr>
        <p:spPr>
          <a:xfrm>
            <a:off x="4810325" y="1713736"/>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Complaints</a:t>
            </a:r>
          </a:p>
        </p:txBody>
      </p:sp>
      <p:pic>
        <p:nvPicPr>
          <p:cNvPr id="6" name="Picture 5">
            <a:extLst>
              <a:ext uri="{FF2B5EF4-FFF2-40B4-BE49-F238E27FC236}">
                <a16:creationId xmlns:a16="http://schemas.microsoft.com/office/drawing/2014/main" id="{C5DEDA63-5B98-435A-8CE3-B2348F72EFF5}"/>
              </a:ext>
            </a:extLst>
          </p:cNvPr>
          <p:cNvPicPr>
            <a:picLocks noChangeAspect="1"/>
          </p:cNvPicPr>
          <p:nvPr/>
        </p:nvPicPr>
        <p:blipFill>
          <a:blip r:embed="rId3"/>
          <a:stretch>
            <a:fillRect/>
          </a:stretch>
        </p:blipFill>
        <p:spPr>
          <a:xfrm>
            <a:off x="4979988" y="2549570"/>
            <a:ext cx="630378" cy="256336"/>
          </a:xfrm>
          <a:prstGeom prst="rect">
            <a:avLst/>
          </a:prstGeom>
        </p:spPr>
      </p:pic>
      <p:cxnSp>
        <p:nvCxnSpPr>
          <p:cNvPr id="5" name="Connector: Elbow 4">
            <a:extLst>
              <a:ext uri="{FF2B5EF4-FFF2-40B4-BE49-F238E27FC236}">
                <a16:creationId xmlns:a16="http://schemas.microsoft.com/office/drawing/2014/main" id="{36D8A06C-693C-4D65-89FD-B37D8103D5C6}"/>
              </a:ext>
            </a:extLst>
          </p:cNvPr>
          <p:cNvCxnSpPr>
            <a:stCxn id="21" idx="1"/>
            <a:endCxn id="35" idx="0"/>
          </p:cNvCxnSpPr>
          <p:nvPr/>
        </p:nvCxnSpPr>
        <p:spPr>
          <a:xfrm rot="10800000" flipV="1">
            <a:off x="1955799" y="2374136"/>
            <a:ext cx="2854526" cy="1918464"/>
          </a:xfrm>
          <a:prstGeom prst="bentConnector2">
            <a:avLst/>
          </a:prstGeom>
          <a:ln w="63500">
            <a:solidFill>
              <a:schemeClr val="bg1"/>
            </a:solidFill>
            <a:prstDash val="sysDot"/>
            <a:tailEnd type="triangl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A0D1EAD4-68EC-459F-9112-277D65C6BF10}"/>
              </a:ext>
            </a:extLst>
          </p:cNvPr>
          <p:cNvSpPr/>
          <p:nvPr/>
        </p:nvSpPr>
        <p:spPr>
          <a:xfrm>
            <a:off x="3555975" y="5169007"/>
            <a:ext cx="1405913" cy="406293"/>
          </a:xfrm>
          <a:custGeom>
            <a:avLst/>
            <a:gdLst>
              <a:gd name="connsiteX0" fmla="*/ 0 w 1405913"/>
              <a:gd name="connsiteY0" fmla="*/ 67717 h 406293"/>
              <a:gd name="connsiteX1" fmla="*/ 67717 w 1405913"/>
              <a:gd name="connsiteY1" fmla="*/ 0 h 406293"/>
              <a:gd name="connsiteX2" fmla="*/ 503915 w 1405913"/>
              <a:gd name="connsiteY2" fmla="*/ 0 h 406293"/>
              <a:gd name="connsiteX3" fmla="*/ 927408 w 1405913"/>
              <a:gd name="connsiteY3" fmla="*/ 0 h 406293"/>
              <a:gd name="connsiteX4" fmla="*/ 1338196 w 1405913"/>
              <a:gd name="connsiteY4" fmla="*/ 0 h 406293"/>
              <a:gd name="connsiteX5" fmla="*/ 1405913 w 1405913"/>
              <a:gd name="connsiteY5" fmla="*/ 67717 h 406293"/>
              <a:gd name="connsiteX6" fmla="*/ 1405913 w 1405913"/>
              <a:gd name="connsiteY6" fmla="*/ 338576 h 406293"/>
              <a:gd name="connsiteX7" fmla="*/ 1338196 w 1405913"/>
              <a:gd name="connsiteY7" fmla="*/ 406293 h 406293"/>
              <a:gd name="connsiteX8" fmla="*/ 901998 w 1405913"/>
              <a:gd name="connsiteY8" fmla="*/ 406293 h 406293"/>
              <a:gd name="connsiteX9" fmla="*/ 516620 w 1405913"/>
              <a:gd name="connsiteY9" fmla="*/ 406293 h 406293"/>
              <a:gd name="connsiteX10" fmla="*/ 67717 w 1405913"/>
              <a:gd name="connsiteY10" fmla="*/ 406293 h 406293"/>
              <a:gd name="connsiteX11" fmla="*/ 0 w 1405913"/>
              <a:gd name="connsiteY11" fmla="*/ 338576 h 406293"/>
              <a:gd name="connsiteX12" fmla="*/ 0 w 1405913"/>
              <a:gd name="connsiteY12" fmla="*/ 67717 h 406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5913" h="406293" fill="none" extrusionOk="0">
                <a:moveTo>
                  <a:pt x="0" y="67717"/>
                </a:moveTo>
                <a:cubicBezTo>
                  <a:pt x="-6423" y="31373"/>
                  <a:pt x="23610" y="-4628"/>
                  <a:pt x="67717" y="0"/>
                </a:cubicBezTo>
                <a:cubicBezTo>
                  <a:pt x="280814" y="-4423"/>
                  <a:pt x="309196" y="18909"/>
                  <a:pt x="503915" y="0"/>
                </a:cubicBezTo>
                <a:cubicBezTo>
                  <a:pt x="698634" y="-18909"/>
                  <a:pt x="840686" y="18375"/>
                  <a:pt x="927408" y="0"/>
                </a:cubicBezTo>
                <a:cubicBezTo>
                  <a:pt x="1014130" y="-18375"/>
                  <a:pt x="1203810" y="3829"/>
                  <a:pt x="1338196" y="0"/>
                </a:cubicBezTo>
                <a:cubicBezTo>
                  <a:pt x="1368507" y="292"/>
                  <a:pt x="1408512" y="25633"/>
                  <a:pt x="1405913" y="67717"/>
                </a:cubicBezTo>
                <a:cubicBezTo>
                  <a:pt x="1428697" y="132060"/>
                  <a:pt x="1404431" y="213047"/>
                  <a:pt x="1405913" y="338576"/>
                </a:cubicBezTo>
                <a:cubicBezTo>
                  <a:pt x="1407437" y="378992"/>
                  <a:pt x="1369530" y="409491"/>
                  <a:pt x="1338196" y="406293"/>
                </a:cubicBezTo>
                <a:cubicBezTo>
                  <a:pt x="1211121" y="421685"/>
                  <a:pt x="1011634" y="399117"/>
                  <a:pt x="901998" y="406293"/>
                </a:cubicBezTo>
                <a:cubicBezTo>
                  <a:pt x="792362" y="413469"/>
                  <a:pt x="682700" y="381123"/>
                  <a:pt x="516620" y="406293"/>
                </a:cubicBezTo>
                <a:cubicBezTo>
                  <a:pt x="350540" y="431463"/>
                  <a:pt x="275351" y="384695"/>
                  <a:pt x="67717" y="406293"/>
                </a:cubicBezTo>
                <a:cubicBezTo>
                  <a:pt x="33935" y="407559"/>
                  <a:pt x="937" y="379132"/>
                  <a:pt x="0" y="338576"/>
                </a:cubicBezTo>
                <a:cubicBezTo>
                  <a:pt x="-30482" y="243445"/>
                  <a:pt x="27642" y="197261"/>
                  <a:pt x="0" y="67717"/>
                </a:cubicBezTo>
                <a:close/>
              </a:path>
              <a:path w="1405913" h="406293" stroke="0" extrusionOk="0">
                <a:moveTo>
                  <a:pt x="0" y="67717"/>
                </a:moveTo>
                <a:cubicBezTo>
                  <a:pt x="-8748" y="24922"/>
                  <a:pt x="23698" y="2485"/>
                  <a:pt x="67717" y="0"/>
                </a:cubicBezTo>
                <a:cubicBezTo>
                  <a:pt x="221369" y="-48277"/>
                  <a:pt x="406959" y="37148"/>
                  <a:pt x="516620" y="0"/>
                </a:cubicBezTo>
                <a:cubicBezTo>
                  <a:pt x="626281" y="-37148"/>
                  <a:pt x="738540" y="20067"/>
                  <a:pt x="927408" y="0"/>
                </a:cubicBezTo>
                <a:cubicBezTo>
                  <a:pt x="1116276" y="-20067"/>
                  <a:pt x="1224199" y="18722"/>
                  <a:pt x="1338196" y="0"/>
                </a:cubicBezTo>
                <a:cubicBezTo>
                  <a:pt x="1373447" y="-6918"/>
                  <a:pt x="1406329" y="28778"/>
                  <a:pt x="1405913" y="67717"/>
                </a:cubicBezTo>
                <a:cubicBezTo>
                  <a:pt x="1434152" y="176853"/>
                  <a:pt x="1398138" y="261123"/>
                  <a:pt x="1405913" y="338576"/>
                </a:cubicBezTo>
                <a:cubicBezTo>
                  <a:pt x="1405323" y="370352"/>
                  <a:pt x="1372083" y="411173"/>
                  <a:pt x="1338196" y="406293"/>
                </a:cubicBezTo>
                <a:cubicBezTo>
                  <a:pt x="1221154" y="418874"/>
                  <a:pt x="1081854" y="361034"/>
                  <a:pt x="940113" y="406293"/>
                </a:cubicBezTo>
                <a:cubicBezTo>
                  <a:pt x="798372" y="451552"/>
                  <a:pt x="679725" y="386503"/>
                  <a:pt x="516620" y="406293"/>
                </a:cubicBezTo>
                <a:cubicBezTo>
                  <a:pt x="353515" y="426083"/>
                  <a:pt x="213116" y="358036"/>
                  <a:pt x="67717" y="406293"/>
                </a:cubicBezTo>
                <a:cubicBezTo>
                  <a:pt x="34390" y="402270"/>
                  <a:pt x="6942" y="371499"/>
                  <a:pt x="0" y="338576"/>
                </a:cubicBezTo>
                <a:cubicBezTo>
                  <a:pt x="-22321" y="229588"/>
                  <a:pt x="26683" y="170652"/>
                  <a:pt x="0" y="67717"/>
                </a:cubicBezTo>
                <a:close/>
              </a:path>
            </a:pathLst>
          </a:custGeom>
          <a:ln>
            <a:solidFill>
              <a:schemeClr val="lt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Bookings</a:t>
            </a:r>
          </a:p>
        </p:txBody>
      </p:sp>
      <p:cxnSp>
        <p:nvCxnSpPr>
          <p:cNvPr id="7" name="Straight Arrow Connector 6">
            <a:extLst>
              <a:ext uri="{FF2B5EF4-FFF2-40B4-BE49-F238E27FC236}">
                <a16:creationId xmlns:a16="http://schemas.microsoft.com/office/drawing/2014/main" id="{F544A10F-D068-43F1-9CB1-5185E911DE65}"/>
              </a:ext>
            </a:extLst>
          </p:cNvPr>
          <p:cNvCxnSpPr>
            <a:stCxn id="24" idx="1"/>
            <a:endCxn id="35" idx="3"/>
          </p:cNvCxnSpPr>
          <p:nvPr/>
        </p:nvCxnSpPr>
        <p:spPr>
          <a:xfrm flipH="1">
            <a:off x="2714270" y="4953000"/>
            <a:ext cx="210260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962FDCE6-2C54-41B3-B011-3076FB20E42A}"/>
              </a:ext>
            </a:extLst>
          </p:cNvPr>
          <p:cNvSpPr/>
          <p:nvPr/>
        </p:nvSpPr>
        <p:spPr>
          <a:xfrm>
            <a:off x="4816870" y="4292600"/>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Bookings_</a:t>
            </a:r>
          </a:p>
          <a:p>
            <a:pPr algn="ctr"/>
            <a:r>
              <a:rPr lang="en-GB" dirty="0" err="1"/>
              <a:t>CircularRef</a:t>
            </a:r>
            <a:endParaRPr lang="en-GB" dirty="0"/>
          </a:p>
        </p:txBody>
      </p:sp>
      <p:sp>
        <p:nvSpPr>
          <p:cNvPr id="35" name="Rectangle: Rounded Corners 34">
            <a:extLst>
              <a:ext uri="{FF2B5EF4-FFF2-40B4-BE49-F238E27FC236}">
                <a16:creationId xmlns:a16="http://schemas.microsoft.com/office/drawing/2014/main" id="{C25799E0-62AE-4507-8EAF-5D79872542C1}"/>
              </a:ext>
            </a:extLst>
          </p:cNvPr>
          <p:cNvSpPr/>
          <p:nvPr/>
        </p:nvSpPr>
        <p:spPr>
          <a:xfrm>
            <a:off x="1197328" y="4292600"/>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Bookings</a:t>
            </a:r>
          </a:p>
        </p:txBody>
      </p:sp>
      <p:cxnSp>
        <p:nvCxnSpPr>
          <p:cNvPr id="8" name="Straight Arrow Connector 7">
            <a:extLst>
              <a:ext uri="{FF2B5EF4-FFF2-40B4-BE49-F238E27FC236}">
                <a16:creationId xmlns:a16="http://schemas.microsoft.com/office/drawing/2014/main" id="{4190D6A1-1B35-4AB5-81DF-47D8D26F3C5B}"/>
              </a:ext>
            </a:extLst>
          </p:cNvPr>
          <p:cNvCxnSpPr>
            <a:stCxn id="24" idx="0"/>
            <a:endCxn id="21" idx="2"/>
          </p:cNvCxnSpPr>
          <p:nvPr/>
        </p:nvCxnSpPr>
        <p:spPr>
          <a:xfrm flipH="1" flipV="1">
            <a:off x="5568796" y="3034536"/>
            <a:ext cx="6545" cy="1258064"/>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7006ADBB-EA41-408E-83A5-1BCB744236B1}"/>
              </a:ext>
            </a:extLst>
          </p:cNvPr>
          <p:cNvPicPr>
            <a:picLocks noChangeAspect="1"/>
          </p:cNvPicPr>
          <p:nvPr/>
        </p:nvPicPr>
        <p:blipFill>
          <a:blip r:embed="rId4"/>
          <a:stretch>
            <a:fillRect/>
          </a:stretch>
        </p:blipFill>
        <p:spPr>
          <a:xfrm>
            <a:off x="8302577" y="5169007"/>
            <a:ext cx="412606" cy="266593"/>
          </a:xfrm>
          <a:prstGeom prst="rect">
            <a:avLst/>
          </a:prstGeom>
        </p:spPr>
      </p:pic>
    </p:spTree>
    <p:extLst>
      <p:ext uri="{BB962C8B-B14F-4D97-AF65-F5344CB8AC3E}">
        <p14:creationId xmlns:p14="http://schemas.microsoft.com/office/powerpoint/2010/main" val="865283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Circular References</a:t>
            </a:r>
            <a:br>
              <a:rPr lang="en-GB" dirty="0">
                <a:solidFill>
                  <a:schemeClr val="bg1"/>
                </a:solidFill>
              </a:rPr>
            </a:br>
            <a:endParaRPr lang="en-GB" dirty="0">
              <a:solidFill>
                <a:schemeClr val="bg1"/>
              </a:solidFill>
            </a:endParaRPr>
          </a:p>
        </p:txBody>
      </p:sp>
      <p:sp>
        <p:nvSpPr>
          <p:cNvPr id="4" name="Cylinder 3">
            <a:extLst>
              <a:ext uri="{FF2B5EF4-FFF2-40B4-BE49-F238E27FC236}">
                <a16:creationId xmlns:a16="http://schemas.microsoft.com/office/drawing/2014/main" id="{AB8DF30D-19E0-4257-B248-55090E5CDC0E}"/>
              </a:ext>
            </a:extLst>
          </p:cNvPr>
          <p:cNvSpPr/>
          <p:nvPr/>
        </p:nvSpPr>
        <p:spPr>
          <a:xfrm>
            <a:off x="8139665" y="1766060"/>
            <a:ext cx="1409417"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Complaints</a:t>
            </a:r>
            <a:endParaRPr lang="en-GB" dirty="0"/>
          </a:p>
        </p:txBody>
      </p:sp>
      <p:sp>
        <p:nvSpPr>
          <p:cNvPr id="17" name="Cylinder 16">
            <a:extLst>
              <a:ext uri="{FF2B5EF4-FFF2-40B4-BE49-F238E27FC236}">
                <a16:creationId xmlns:a16="http://schemas.microsoft.com/office/drawing/2014/main" id="{C94D2A9F-8064-4823-8949-875179EAC301}"/>
              </a:ext>
            </a:extLst>
          </p:cNvPr>
          <p:cNvSpPr/>
          <p:nvPr/>
        </p:nvSpPr>
        <p:spPr>
          <a:xfrm>
            <a:off x="8139665" y="4370324"/>
            <a:ext cx="1411498" cy="1216152"/>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Bookings</a:t>
            </a:r>
            <a:endParaRPr lang="en-GB" dirty="0"/>
          </a:p>
        </p:txBody>
      </p:sp>
      <p:cxnSp>
        <p:nvCxnSpPr>
          <p:cNvPr id="85" name="Straight Arrow Connector 84">
            <a:extLst>
              <a:ext uri="{FF2B5EF4-FFF2-40B4-BE49-F238E27FC236}">
                <a16:creationId xmlns:a16="http://schemas.microsoft.com/office/drawing/2014/main" id="{CECC9F26-01A0-40F8-B1DF-8323BF712A1A}"/>
              </a:ext>
            </a:extLst>
          </p:cNvPr>
          <p:cNvCxnSpPr>
            <a:cxnSpLocks/>
          </p:cNvCxnSpPr>
          <p:nvPr/>
        </p:nvCxnSpPr>
        <p:spPr>
          <a:xfrm>
            <a:off x="8510177" y="3022763"/>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E4B008E-E7DE-4E64-868F-28F0A5A89A1F}"/>
              </a:ext>
            </a:extLst>
          </p:cNvPr>
          <p:cNvCxnSpPr>
            <a:cxnSpLocks/>
          </p:cNvCxnSpPr>
          <p:nvPr/>
        </p:nvCxnSpPr>
        <p:spPr>
          <a:xfrm flipV="1">
            <a:off x="9274002" y="2982212"/>
            <a:ext cx="0" cy="1388112"/>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1C5AA2EF-E73C-4B73-9527-9A62AC4EE95C}"/>
              </a:ext>
            </a:extLst>
          </p:cNvPr>
          <p:cNvSpPr/>
          <p:nvPr/>
        </p:nvSpPr>
        <p:spPr>
          <a:xfrm>
            <a:off x="4810325" y="1713736"/>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Complaints</a:t>
            </a:r>
          </a:p>
        </p:txBody>
      </p:sp>
      <p:pic>
        <p:nvPicPr>
          <p:cNvPr id="6" name="Picture 5">
            <a:extLst>
              <a:ext uri="{FF2B5EF4-FFF2-40B4-BE49-F238E27FC236}">
                <a16:creationId xmlns:a16="http://schemas.microsoft.com/office/drawing/2014/main" id="{C5DEDA63-5B98-435A-8CE3-B2348F72EFF5}"/>
              </a:ext>
            </a:extLst>
          </p:cNvPr>
          <p:cNvPicPr>
            <a:picLocks noChangeAspect="1"/>
          </p:cNvPicPr>
          <p:nvPr/>
        </p:nvPicPr>
        <p:blipFill>
          <a:blip r:embed="rId3"/>
          <a:stretch>
            <a:fillRect/>
          </a:stretch>
        </p:blipFill>
        <p:spPr>
          <a:xfrm>
            <a:off x="4979988" y="2549570"/>
            <a:ext cx="630378" cy="256336"/>
          </a:xfrm>
          <a:prstGeom prst="rect">
            <a:avLst/>
          </a:prstGeom>
        </p:spPr>
      </p:pic>
      <p:cxnSp>
        <p:nvCxnSpPr>
          <p:cNvPr id="5" name="Connector: Elbow 4">
            <a:extLst>
              <a:ext uri="{FF2B5EF4-FFF2-40B4-BE49-F238E27FC236}">
                <a16:creationId xmlns:a16="http://schemas.microsoft.com/office/drawing/2014/main" id="{36D8A06C-693C-4D65-89FD-B37D8103D5C6}"/>
              </a:ext>
            </a:extLst>
          </p:cNvPr>
          <p:cNvCxnSpPr>
            <a:stCxn id="21" idx="1"/>
            <a:endCxn id="35" idx="0"/>
          </p:cNvCxnSpPr>
          <p:nvPr/>
        </p:nvCxnSpPr>
        <p:spPr>
          <a:xfrm rot="10800000" flipV="1">
            <a:off x="1955799" y="2374136"/>
            <a:ext cx="2854526" cy="1918464"/>
          </a:xfrm>
          <a:prstGeom prst="bentConnector2">
            <a:avLst/>
          </a:prstGeom>
          <a:ln w="63500">
            <a:solidFill>
              <a:schemeClr val="bg1"/>
            </a:solidFill>
            <a:prstDash val="sysDot"/>
            <a:tailEnd type="triangl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A0D1EAD4-68EC-459F-9112-277D65C6BF10}"/>
              </a:ext>
            </a:extLst>
          </p:cNvPr>
          <p:cNvSpPr/>
          <p:nvPr/>
        </p:nvSpPr>
        <p:spPr>
          <a:xfrm>
            <a:off x="3555975" y="5169007"/>
            <a:ext cx="1405913" cy="406293"/>
          </a:xfrm>
          <a:custGeom>
            <a:avLst/>
            <a:gdLst>
              <a:gd name="connsiteX0" fmla="*/ 0 w 1405913"/>
              <a:gd name="connsiteY0" fmla="*/ 67717 h 406293"/>
              <a:gd name="connsiteX1" fmla="*/ 67717 w 1405913"/>
              <a:gd name="connsiteY1" fmla="*/ 0 h 406293"/>
              <a:gd name="connsiteX2" fmla="*/ 503915 w 1405913"/>
              <a:gd name="connsiteY2" fmla="*/ 0 h 406293"/>
              <a:gd name="connsiteX3" fmla="*/ 927408 w 1405913"/>
              <a:gd name="connsiteY3" fmla="*/ 0 h 406293"/>
              <a:gd name="connsiteX4" fmla="*/ 1338196 w 1405913"/>
              <a:gd name="connsiteY4" fmla="*/ 0 h 406293"/>
              <a:gd name="connsiteX5" fmla="*/ 1405913 w 1405913"/>
              <a:gd name="connsiteY5" fmla="*/ 67717 h 406293"/>
              <a:gd name="connsiteX6" fmla="*/ 1405913 w 1405913"/>
              <a:gd name="connsiteY6" fmla="*/ 338576 h 406293"/>
              <a:gd name="connsiteX7" fmla="*/ 1338196 w 1405913"/>
              <a:gd name="connsiteY7" fmla="*/ 406293 h 406293"/>
              <a:gd name="connsiteX8" fmla="*/ 901998 w 1405913"/>
              <a:gd name="connsiteY8" fmla="*/ 406293 h 406293"/>
              <a:gd name="connsiteX9" fmla="*/ 516620 w 1405913"/>
              <a:gd name="connsiteY9" fmla="*/ 406293 h 406293"/>
              <a:gd name="connsiteX10" fmla="*/ 67717 w 1405913"/>
              <a:gd name="connsiteY10" fmla="*/ 406293 h 406293"/>
              <a:gd name="connsiteX11" fmla="*/ 0 w 1405913"/>
              <a:gd name="connsiteY11" fmla="*/ 338576 h 406293"/>
              <a:gd name="connsiteX12" fmla="*/ 0 w 1405913"/>
              <a:gd name="connsiteY12" fmla="*/ 67717 h 406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5913" h="406293" fill="none" extrusionOk="0">
                <a:moveTo>
                  <a:pt x="0" y="67717"/>
                </a:moveTo>
                <a:cubicBezTo>
                  <a:pt x="-6423" y="31373"/>
                  <a:pt x="23610" y="-4628"/>
                  <a:pt x="67717" y="0"/>
                </a:cubicBezTo>
                <a:cubicBezTo>
                  <a:pt x="280814" y="-4423"/>
                  <a:pt x="309196" y="18909"/>
                  <a:pt x="503915" y="0"/>
                </a:cubicBezTo>
                <a:cubicBezTo>
                  <a:pt x="698634" y="-18909"/>
                  <a:pt x="840686" y="18375"/>
                  <a:pt x="927408" y="0"/>
                </a:cubicBezTo>
                <a:cubicBezTo>
                  <a:pt x="1014130" y="-18375"/>
                  <a:pt x="1203810" y="3829"/>
                  <a:pt x="1338196" y="0"/>
                </a:cubicBezTo>
                <a:cubicBezTo>
                  <a:pt x="1368507" y="292"/>
                  <a:pt x="1408512" y="25633"/>
                  <a:pt x="1405913" y="67717"/>
                </a:cubicBezTo>
                <a:cubicBezTo>
                  <a:pt x="1428697" y="132060"/>
                  <a:pt x="1404431" y="213047"/>
                  <a:pt x="1405913" y="338576"/>
                </a:cubicBezTo>
                <a:cubicBezTo>
                  <a:pt x="1407437" y="378992"/>
                  <a:pt x="1369530" y="409491"/>
                  <a:pt x="1338196" y="406293"/>
                </a:cubicBezTo>
                <a:cubicBezTo>
                  <a:pt x="1211121" y="421685"/>
                  <a:pt x="1011634" y="399117"/>
                  <a:pt x="901998" y="406293"/>
                </a:cubicBezTo>
                <a:cubicBezTo>
                  <a:pt x="792362" y="413469"/>
                  <a:pt x="682700" y="381123"/>
                  <a:pt x="516620" y="406293"/>
                </a:cubicBezTo>
                <a:cubicBezTo>
                  <a:pt x="350540" y="431463"/>
                  <a:pt x="275351" y="384695"/>
                  <a:pt x="67717" y="406293"/>
                </a:cubicBezTo>
                <a:cubicBezTo>
                  <a:pt x="33935" y="407559"/>
                  <a:pt x="937" y="379132"/>
                  <a:pt x="0" y="338576"/>
                </a:cubicBezTo>
                <a:cubicBezTo>
                  <a:pt x="-30482" y="243445"/>
                  <a:pt x="27642" y="197261"/>
                  <a:pt x="0" y="67717"/>
                </a:cubicBezTo>
                <a:close/>
              </a:path>
              <a:path w="1405913" h="406293" stroke="0" extrusionOk="0">
                <a:moveTo>
                  <a:pt x="0" y="67717"/>
                </a:moveTo>
                <a:cubicBezTo>
                  <a:pt x="-8748" y="24922"/>
                  <a:pt x="23698" y="2485"/>
                  <a:pt x="67717" y="0"/>
                </a:cubicBezTo>
                <a:cubicBezTo>
                  <a:pt x="221369" y="-48277"/>
                  <a:pt x="406959" y="37148"/>
                  <a:pt x="516620" y="0"/>
                </a:cubicBezTo>
                <a:cubicBezTo>
                  <a:pt x="626281" y="-37148"/>
                  <a:pt x="738540" y="20067"/>
                  <a:pt x="927408" y="0"/>
                </a:cubicBezTo>
                <a:cubicBezTo>
                  <a:pt x="1116276" y="-20067"/>
                  <a:pt x="1224199" y="18722"/>
                  <a:pt x="1338196" y="0"/>
                </a:cubicBezTo>
                <a:cubicBezTo>
                  <a:pt x="1373447" y="-6918"/>
                  <a:pt x="1406329" y="28778"/>
                  <a:pt x="1405913" y="67717"/>
                </a:cubicBezTo>
                <a:cubicBezTo>
                  <a:pt x="1434152" y="176853"/>
                  <a:pt x="1398138" y="261123"/>
                  <a:pt x="1405913" y="338576"/>
                </a:cubicBezTo>
                <a:cubicBezTo>
                  <a:pt x="1405323" y="370352"/>
                  <a:pt x="1372083" y="411173"/>
                  <a:pt x="1338196" y="406293"/>
                </a:cubicBezTo>
                <a:cubicBezTo>
                  <a:pt x="1221154" y="418874"/>
                  <a:pt x="1081854" y="361034"/>
                  <a:pt x="940113" y="406293"/>
                </a:cubicBezTo>
                <a:cubicBezTo>
                  <a:pt x="798372" y="451552"/>
                  <a:pt x="679725" y="386503"/>
                  <a:pt x="516620" y="406293"/>
                </a:cubicBezTo>
                <a:cubicBezTo>
                  <a:pt x="353515" y="426083"/>
                  <a:pt x="213116" y="358036"/>
                  <a:pt x="67717" y="406293"/>
                </a:cubicBezTo>
                <a:cubicBezTo>
                  <a:pt x="34390" y="402270"/>
                  <a:pt x="6942" y="371499"/>
                  <a:pt x="0" y="338576"/>
                </a:cubicBezTo>
                <a:cubicBezTo>
                  <a:pt x="-22321" y="229588"/>
                  <a:pt x="26683" y="170652"/>
                  <a:pt x="0" y="67717"/>
                </a:cubicBezTo>
                <a:close/>
              </a:path>
            </a:pathLst>
          </a:custGeom>
          <a:ln>
            <a:solidFill>
              <a:schemeClr val="lt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Bookings</a:t>
            </a:r>
          </a:p>
        </p:txBody>
      </p:sp>
      <p:cxnSp>
        <p:nvCxnSpPr>
          <p:cNvPr id="7" name="Straight Arrow Connector 6">
            <a:extLst>
              <a:ext uri="{FF2B5EF4-FFF2-40B4-BE49-F238E27FC236}">
                <a16:creationId xmlns:a16="http://schemas.microsoft.com/office/drawing/2014/main" id="{F544A10F-D068-43F1-9CB1-5185E911DE65}"/>
              </a:ext>
            </a:extLst>
          </p:cNvPr>
          <p:cNvCxnSpPr>
            <a:stCxn id="24" idx="1"/>
            <a:endCxn id="35" idx="3"/>
          </p:cNvCxnSpPr>
          <p:nvPr/>
        </p:nvCxnSpPr>
        <p:spPr>
          <a:xfrm flipH="1">
            <a:off x="2714270" y="4953000"/>
            <a:ext cx="210260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962FDCE6-2C54-41B3-B011-3076FB20E42A}"/>
              </a:ext>
            </a:extLst>
          </p:cNvPr>
          <p:cNvSpPr/>
          <p:nvPr/>
        </p:nvSpPr>
        <p:spPr>
          <a:xfrm>
            <a:off x="4816870" y="4292600"/>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Bookings_</a:t>
            </a:r>
          </a:p>
          <a:p>
            <a:pPr algn="ctr"/>
            <a:r>
              <a:rPr lang="en-GB" dirty="0" err="1"/>
              <a:t>CircularRef</a:t>
            </a:r>
            <a:endParaRPr lang="en-GB" dirty="0"/>
          </a:p>
        </p:txBody>
      </p:sp>
      <p:sp>
        <p:nvSpPr>
          <p:cNvPr id="35" name="Rectangle: Rounded Corners 34">
            <a:extLst>
              <a:ext uri="{FF2B5EF4-FFF2-40B4-BE49-F238E27FC236}">
                <a16:creationId xmlns:a16="http://schemas.microsoft.com/office/drawing/2014/main" id="{C25799E0-62AE-4507-8EAF-5D79872542C1}"/>
              </a:ext>
            </a:extLst>
          </p:cNvPr>
          <p:cNvSpPr/>
          <p:nvPr/>
        </p:nvSpPr>
        <p:spPr>
          <a:xfrm>
            <a:off x="1197328" y="4292600"/>
            <a:ext cx="1516942" cy="132080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Bookings</a:t>
            </a:r>
          </a:p>
        </p:txBody>
      </p:sp>
      <p:cxnSp>
        <p:nvCxnSpPr>
          <p:cNvPr id="8" name="Straight Arrow Connector 7">
            <a:extLst>
              <a:ext uri="{FF2B5EF4-FFF2-40B4-BE49-F238E27FC236}">
                <a16:creationId xmlns:a16="http://schemas.microsoft.com/office/drawing/2014/main" id="{4190D6A1-1B35-4AB5-81DF-47D8D26F3C5B}"/>
              </a:ext>
            </a:extLst>
          </p:cNvPr>
          <p:cNvCxnSpPr>
            <a:stCxn id="24" idx="0"/>
            <a:endCxn id="21" idx="2"/>
          </p:cNvCxnSpPr>
          <p:nvPr/>
        </p:nvCxnSpPr>
        <p:spPr>
          <a:xfrm flipH="1" flipV="1">
            <a:off x="5568796" y="3034536"/>
            <a:ext cx="6545" cy="1258064"/>
          </a:xfrm>
          <a:prstGeom prst="straightConnector1">
            <a:avLst/>
          </a:prstGeom>
          <a:ln w="635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Arrow: Right 27">
            <a:extLst>
              <a:ext uri="{FF2B5EF4-FFF2-40B4-BE49-F238E27FC236}">
                <a16:creationId xmlns:a16="http://schemas.microsoft.com/office/drawing/2014/main" id="{81104287-89A5-49B9-BDE7-6411A521832E}"/>
              </a:ext>
            </a:extLst>
          </p:cNvPr>
          <p:cNvSpPr/>
          <p:nvPr/>
        </p:nvSpPr>
        <p:spPr>
          <a:xfrm>
            <a:off x="6652177" y="2131820"/>
            <a:ext cx="1211256" cy="484632"/>
          </a:xfrm>
          <a:prstGeom prst="rightArrow">
            <a:avLst/>
          </a:prstGeom>
          <a:gradFill>
            <a:gsLst>
              <a:gs pos="0">
                <a:srgbClr val="0000FF"/>
              </a:gs>
              <a:gs pos="74000">
                <a:srgbClr val="000099"/>
              </a:gs>
              <a:gs pos="83000">
                <a:srgbClr val="000099"/>
              </a:gs>
              <a:gs pos="100000">
                <a:srgbClr val="00009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Right 28">
            <a:extLst>
              <a:ext uri="{FF2B5EF4-FFF2-40B4-BE49-F238E27FC236}">
                <a16:creationId xmlns:a16="http://schemas.microsoft.com/office/drawing/2014/main" id="{21840CD0-743C-4C2E-939A-F14595EAD47C}"/>
              </a:ext>
            </a:extLst>
          </p:cNvPr>
          <p:cNvSpPr/>
          <p:nvPr/>
        </p:nvSpPr>
        <p:spPr>
          <a:xfrm>
            <a:off x="6656333" y="4704768"/>
            <a:ext cx="1211256" cy="484632"/>
          </a:xfrm>
          <a:prstGeom prst="rightArrow">
            <a:avLst/>
          </a:prstGeom>
          <a:gradFill>
            <a:gsLst>
              <a:gs pos="0">
                <a:srgbClr val="0000FF"/>
              </a:gs>
              <a:gs pos="74000">
                <a:srgbClr val="000099"/>
              </a:gs>
              <a:gs pos="83000">
                <a:srgbClr val="000099"/>
              </a:gs>
              <a:gs pos="100000">
                <a:srgbClr val="00009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7006ADBB-EA41-408E-83A5-1BCB744236B1}"/>
              </a:ext>
            </a:extLst>
          </p:cNvPr>
          <p:cNvPicPr>
            <a:picLocks noChangeAspect="1"/>
          </p:cNvPicPr>
          <p:nvPr/>
        </p:nvPicPr>
        <p:blipFill>
          <a:blip r:embed="rId4"/>
          <a:stretch>
            <a:fillRect/>
          </a:stretch>
        </p:blipFill>
        <p:spPr>
          <a:xfrm>
            <a:off x="5004728" y="5238856"/>
            <a:ext cx="412606" cy="266593"/>
          </a:xfrm>
          <a:prstGeom prst="rect">
            <a:avLst/>
          </a:prstGeom>
        </p:spPr>
      </p:pic>
    </p:spTree>
    <p:extLst>
      <p:ext uri="{BB962C8B-B14F-4D97-AF65-F5344CB8AC3E}">
        <p14:creationId xmlns:p14="http://schemas.microsoft.com/office/powerpoint/2010/main" val="28862714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Use Case 1: Tests</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8"/>
            <a:ext cx="5016529" cy="4697411"/>
          </a:xfrm>
        </p:spPr>
        <p:txBody>
          <a:bodyPr>
            <a:normAutofit/>
          </a:bodyPr>
          <a:lstStyle/>
          <a:p>
            <a:pPr>
              <a:buClrTx/>
            </a:pPr>
            <a:r>
              <a:rPr lang="en-US" sz="4000" dirty="0">
                <a:solidFill>
                  <a:schemeClr val="bg1"/>
                </a:solidFill>
              </a:rPr>
              <a:t>Main database</a:t>
            </a:r>
          </a:p>
          <a:p>
            <a:pPr>
              <a:buClrTx/>
            </a:pPr>
            <a:r>
              <a:rPr lang="en-US" sz="4000" dirty="0">
                <a:solidFill>
                  <a:schemeClr val="bg1"/>
                </a:solidFill>
              </a:rPr>
              <a:t>Database + unit tests</a:t>
            </a:r>
          </a:p>
          <a:p>
            <a:pPr>
              <a:buClrTx/>
            </a:pPr>
            <a:r>
              <a:rPr lang="en-US" sz="4000" dirty="0">
                <a:solidFill>
                  <a:schemeClr val="bg1"/>
                </a:solidFill>
              </a:rPr>
              <a:t>Deploy</a:t>
            </a:r>
          </a:p>
          <a:p>
            <a:pPr lvl="1">
              <a:buClrTx/>
            </a:pPr>
            <a:r>
              <a:rPr lang="en-US" sz="3300" dirty="0">
                <a:solidFill>
                  <a:schemeClr val="bg1"/>
                </a:solidFill>
              </a:rPr>
              <a:t> </a:t>
            </a:r>
            <a:r>
              <a:rPr lang="en-US" sz="3600" dirty="0">
                <a:solidFill>
                  <a:schemeClr val="bg1"/>
                </a:solidFill>
              </a:rPr>
              <a:t>Complaints &gt; Live</a:t>
            </a:r>
          </a:p>
          <a:p>
            <a:pPr lvl="1">
              <a:buClrTx/>
            </a:pPr>
            <a:r>
              <a:rPr lang="en-US" sz="3600" dirty="0">
                <a:solidFill>
                  <a:schemeClr val="bg1"/>
                </a:solidFill>
              </a:rPr>
              <a:t>Tests &gt; Dev</a:t>
            </a:r>
          </a:p>
        </p:txBody>
      </p:sp>
      <p:sp>
        <p:nvSpPr>
          <p:cNvPr id="5" name="Cylinder 4">
            <a:extLst>
              <a:ext uri="{FF2B5EF4-FFF2-40B4-BE49-F238E27FC236}">
                <a16:creationId xmlns:a16="http://schemas.microsoft.com/office/drawing/2014/main" id="{C0B58D4E-804B-4B7F-9395-ADED12B3601D}"/>
              </a:ext>
            </a:extLst>
          </p:cNvPr>
          <p:cNvSpPr/>
          <p:nvPr/>
        </p:nvSpPr>
        <p:spPr>
          <a:xfrm>
            <a:off x="9119452" y="4053554"/>
            <a:ext cx="1348021" cy="1649414"/>
          </a:xfrm>
          <a:prstGeom prst="ca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GB" u="sng" dirty="0"/>
              <a:t>Dev</a:t>
            </a:r>
            <a:r>
              <a:rPr lang="en-GB" dirty="0"/>
              <a:t> Complaints</a:t>
            </a:r>
          </a:p>
        </p:txBody>
      </p:sp>
      <p:sp>
        <p:nvSpPr>
          <p:cNvPr id="18" name="Cylinder 17">
            <a:extLst>
              <a:ext uri="{FF2B5EF4-FFF2-40B4-BE49-F238E27FC236}">
                <a16:creationId xmlns:a16="http://schemas.microsoft.com/office/drawing/2014/main" id="{AEF5F438-8139-47BE-8D07-5BE25900C3A5}"/>
              </a:ext>
            </a:extLst>
          </p:cNvPr>
          <p:cNvSpPr/>
          <p:nvPr/>
        </p:nvSpPr>
        <p:spPr>
          <a:xfrm>
            <a:off x="9125320" y="1620728"/>
            <a:ext cx="1342153" cy="1564354"/>
          </a:xfrm>
          <a:prstGeom prst="can">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GB" u="sng" dirty="0"/>
              <a:t>Prod</a:t>
            </a:r>
            <a:r>
              <a:rPr lang="en-GB" dirty="0"/>
              <a:t> Complaints</a:t>
            </a:r>
          </a:p>
        </p:txBody>
      </p:sp>
      <p:cxnSp>
        <p:nvCxnSpPr>
          <p:cNvPr id="25" name="Connector: Elbow 24">
            <a:extLst>
              <a:ext uri="{FF2B5EF4-FFF2-40B4-BE49-F238E27FC236}">
                <a16:creationId xmlns:a16="http://schemas.microsoft.com/office/drawing/2014/main" id="{5783DD74-765A-411D-88FD-314C618E5FDE}"/>
              </a:ext>
            </a:extLst>
          </p:cNvPr>
          <p:cNvCxnSpPr>
            <a:cxnSpLocks/>
            <a:stCxn id="19" idx="0"/>
            <a:endCxn id="31" idx="2"/>
          </p:cNvCxnSpPr>
          <p:nvPr/>
        </p:nvCxnSpPr>
        <p:spPr>
          <a:xfrm rot="16200000" flipV="1">
            <a:off x="6449148" y="3304923"/>
            <a:ext cx="752978" cy="1"/>
          </a:xfrm>
          <a:prstGeom prst="bentConnector3">
            <a:avLst/>
          </a:prstGeom>
          <a:ln w="63500">
            <a:tailEnd type="triangle"/>
          </a:ln>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AC95C7D8-638F-4950-B7E2-116EEA227782}"/>
              </a:ext>
            </a:extLst>
          </p:cNvPr>
          <p:cNvSpPr/>
          <p:nvPr/>
        </p:nvSpPr>
        <p:spPr>
          <a:xfrm>
            <a:off x="5960424" y="4891418"/>
            <a:ext cx="1490308" cy="1272009"/>
          </a:xfrm>
          <a:custGeom>
            <a:avLst/>
            <a:gdLst>
              <a:gd name="connsiteX0" fmla="*/ 0 w 1490308"/>
              <a:gd name="connsiteY0" fmla="*/ 212006 h 1272009"/>
              <a:gd name="connsiteX1" fmla="*/ 212006 w 1490308"/>
              <a:gd name="connsiteY1" fmla="*/ 0 h 1272009"/>
              <a:gd name="connsiteX2" fmla="*/ 1278302 w 1490308"/>
              <a:gd name="connsiteY2" fmla="*/ 0 h 1272009"/>
              <a:gd name="connsiteX3" fmla="*/ 1490308 w 1490308"/>
              <a:gd name="connsiteY3" fmla="*/ 212006 h 1272009"/>
              <a:gd name="connsiteX4" fmla="*/ 1490308 w 1490308"/>
              <a:gd name="connsiteY4" fmla="*/ 1060003 h 1272009"/>
              <a:gd name="connsiteX5" fmla="*/ 1278302 w 1490308"/>
              <a:gd name="connsiteY5" fmla="*/ 1272009 h 1272009"/>
              <a:gd name="connsiteX6" fmla="*/ 212006 w 1490308"/>
              <a:gd name="connsiteY6" fmla="*/ 1272009 h 1272009"/>
              <a:gd name="connsiteX7" fmla="*/ 0 w 1490308"/>
              <a:gd name="connsiteY7" fmla="*/ 1060003 h 1272009"/>
              <a:gd name="connsiteX8" fmla="*/ 0 w 1490308"/>
              <a:gd name="connsiteY8" fmla="*/ 212006 h 1272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0308" h="1272009" fill="none" extrusionOk="0">
                <a:moveTo>
                  <a:pt x="0" y="212006"/>
                </a:moveTo>
                <a:cubicBezTo>
                  <a:pt x="-9628" y="93361"/>
                  <a:pt x="104521" y="7854"/>
                  <a:pt x="212006" y="0"/>
                </a:cubicBezTo>
                <a:cubicBezTo>
                  <a:pt x="591477" y="68877"/>
                  <a:pt x="883223" y="-20966"/>
                  <a:pt x="1278302" y="0"/>
                </a:cubicBezTo>
                <a:cubicBezTo>
                  <a:pt x="1406704" y="17427"/>
                  <a:pt x="1503788" y="111430"/>
                  <a:pt x="1490308" y="212006"/>
                </a:cubicBezTo>
                <a:cubicBezTo>
                  <a:pt x="1434366" y="338888"/>
                  <a:pt x="1507176" y="645906"/>
                  <a:pt x="1490308" y="1060003"/>
                </a:cubicBezTo>
                <a:cubicBezTo>
                  <a:pt x="1482679" y="1178344"/>
                  <a:pt x="1382155" y="1262877"/>
                  <a:pt x="1278302" y="1272009"/>
                </a:cubicBezTo>
                <a:cubicBezTo>
                  <a:pt x="919021" y="1215224"/>
                  <a:pt x="744792" y="1303602"/>
                  <a:pt x="212006" y="1272009"/>
                </a:cubicBezTo>
                <a:cubicBezTo>
                  <a:pt x="96533" y="1250158"/>
                  <a:pt x="-7858" y="1181679"/>
                  <a:pt x="0" y="1060003"/>
                </a:cubicBezTo>
                <a:cubicBezTo>
                  <a:pt x="-65940" y="835091"/>
                  <a:pt x="-20052" y="352775"/>
                  <a:pt x="0" y="212006"/>
                </a:cubicBezTo>
                <a:close/>
              </a:path>
              <a:path w="1490308" h="1272009" stroke="0" extrusionOk="0">
                <a:moveTo>
                  <a:pt x="0" y="212006"/>
                </a:moveTo>
                <a:cubicBezTo>
                  <a:pt x="-4989" y="91840"/>
                  <a:pt x="90483" y="1664"/>
                  <a:pt x="212006" y="0"/>
                </a:cubicBezTo>
                <a:cubicBezTo>
                  <a:pt x="592854" y="88500"/>
                  <a:pt x="1007119" y="-92710"/>
                  <a:pt x="1278302" y="0"/>
                </a:cubicBezTo>
                <a:cubicBezTo>
                  <a:pt x="1384190" y="10937"/>
                  <a:pt x="1486692" y="114904"/>
                  <a:pt x="1490308" y="212006"/>
                </a:cubicBezTo>
                <a:cubicBezTo>
                  <a:pt x="1561577" y="486253"/>
                  <a:pt x="1499735" y="871490"/>
                  <a:pt x="1490308" y="1060003"/>
                </a:cubicBezTo>
                <a:cubicBezTo>
                  <a:pt x="1505262" y="1178865"/>
                  <a:pt x="1401290" y="1259867"/>
                  <a:pt x="1278302" y="1272009"/>
                </a:cubicBezTo>
                <a:cubicBezTo>
                  <a:pt x="1104960" y="1333173"/>
                  <a:pt x="358414" y="1206543"/>
                  <a:pt x="212006" y="1272009"/>
                </a:cubicBezTo>
                <a:cubicBezTo>
                  <a:pt x="93997" y="1263229"/>
                  <a:pt x="-13654" y="1196067"/>
                  <a:pt x="0" y="1060003"/>
                </a:cubicBezTo>
                <a:cubicBezTo>
                  <a:pt x="3762" y="894905"/>
                  <a:pt x="-33045" y="315027"/>
                  <a:pt x="0" y="212006"/>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t>Complaints</a:t>
            </a:r>
          </a:p>
        </p:txBody>
      </p:sp>
      <p:sp>
        <p:nvSpPr>
          <p:cNvPr id="19" name="Rectangle: Rounded Corners 18">
            <a:extLst>
              <a:ext uri="{FF2B5EF4-FFF2-40B4-BE49-F238E27FC236}">
                <a16:creationId xmlns:a16="http://schemas.microsoft.com/office/drawing/2014/main" id="{43CCF343-9177-417C-BAFF-B8D4D6A47046}"/>
              </a:ext>
            </a:extLst>
          </p:cNvPr>
          <p:cNvSpPr/>
          <p:nvPr/>
        </p:nvSpPr>
        <p:spPr>
          <a:xfrm>
            <a:off x="5909836" y="3681413"/>
            <a:ext cx="1831602" cy="1445823"/>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Complaints_</a:t>
            </a:r>
          </a:p>
          <a:p>
            <a:pPr algn="ctr"/>
            <a:r>
              <a:rPr lang="en-GB" dirty="0"/>
              <a:t>Tests</a:t>
            </a:r>
          </a:p>
          <a:p>
            <a:pPr marL="285750" indent="-285750">
              <a:buFontTx/>
              <a:buChar char="-"/>
            </a:pPr>
            <a:r>
              <a:rPr lang="en-GB" dirty="0"/>
              <a:t>Unit tests</a:t>
            </a:r>
          </a:p>
        </p:txBody>
      </p:sp>
      <p:sp>
        <p:nvSpPr>
          <p:cNvPr id="27" name="Arrow: Right 26">
            <a:extLst>
              <a:ext uri="{FF2B5EF4-FFF2-40B4-BE49-F238E27FC236}">
                <a16:creationId xmlns:a16="http://schemas.microsoft.com/office/drawing/2014/main" id="{0058B787-1A8E-4891-A608-C849878F2C52}"/>
              </a:ext>
            </a:extLst>
          </p:cNvPr>
          <p:cNvSpPr/>
          <p:nvPr/>
        </p:nvSpPr>
        <p:spPr>
          <a:xfrm>
            <a:off x="8001359" y="2160589"/>
            <a:ext cx="978408" cy="484632"/>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Arrow: Right 41">
            <a:extLst>
              <a:ext uri="{FF2B5EF4-FFF2-40B4-BE49-F238E27FC236}">
                <a16:creationId xmlns:a16="http://schemas.microsoft.com/office/drawing/2014/main" id="{A2D13255-DD6B-4D44-888C-1946526C5CF7}"/>
              </a:ext>
            </a:extLst>
          </p:cNvPr>
          <p:cNvSpPr/>
          <p:nvPr/>
        </p:nvSpPr>
        <p:spPr>
          <a:xfrm>
            <a:off x="8001359" y="4635945"/>
            <a:ext cx="978408" cy="484632"/>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Double Bracket 29">
            <a:extLst>
              <a:ext uri="{FF2B5EF4-FFF2-40B4-BE49-F238E27FC236}">
                <a16:creationId xmlns:a16="http://schemas.microsoft.com/office/drawing/2014/main" id="{BDCA2F77-B4DD-4944-88EE-2E6BB749A61D}"/>
              </a:ext>
            </a:extLst>
          </p:cNvPr>
          <p:cNvSpPr/>
          <p:nvPr/>
        </p:nvSpPr>
        <p:spPr>
          <a:xfrm>
            <a:off x="5789600" y="3589867"/>
            <a:ext cx="2072073" cy="2658533"/>
          </a:xfrm>
          <a:prstGeom prst="bracketPair">
            <a:avLst/>
          </a:prstGeom>
          <a:ln w="635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79074808-309F-4B8D-8038-C42C73E5AD8C}"/>
              </a:ext>
            </a:extLst>
          </p:cNvPr>
          <p:cNvSpPr/>
          <p:nvPr/>
        </p:nvSpPr>
        <p:spPr>
          <a:xfrm>
            <a:off x="5909835" y="1877375"/>
            <a:ext cx="1831602" cy="1051060"/>
          </a:xfrm>
          <a:prstGeom prst="roundRect">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Complaints</a:t>
            </a:r>
          </a:p>
        </p:txBody>
      </p:sp>
    </p:spTree>
    <p:extLst>
      <p:ext uri="{BB962C8B-B14F-4D97-AF65-F5344CB8AC3E}">
        <p14:creationId xmlns:p14="http://schemas.microsoft.com/office/powerpoint/2010/main" val="8709283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9" grpId="0" animBg="1"/>
      <p:bldP spid="27" grpId="0" animBg="1"/>
      <p:bldP spid="42" grpId="0" animBg="1"/>
      <p:bldP spid="30" grpId="0" animBg="1"/>
      <p:bldP spid="3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3" y="609600"/>
            <a:ext cx="9453255" cy="1320800"/>
          </a:xfrm>
        </p:spPr>
        <p:txBody>
          <a:bodyPr>
            <a:noAutofit/>
          </a:bodyPr>
          <a:lstStyle/>
          <a:p>
            <a:r>
              <a:rPr lang="en-GB" sz="4500" dirty="0">
                <a:solidFill>
                  <a:schemeClr val="bg1"/>
                </a:solidFill>
              </a:rPr>
              <a:t>Use Case 2: Re-use Utilities Project</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90"/>
            <a:ext cx="9453254" cy="3783010"/>
          </a:xfrm>
        </p:spPr>
        <p:txBody>
          <a:bodyPr>
            <a:normAutofit/>
          </a:bodyPr>
          <a:lstStyle/>
          <a:p>
            <a:pPr>
              <a:buClrTx/>
            </a:pPr>
            <a:r>
              <a:rPr lang="en-US" sz="4000" dirty="0">
                <a:solidFill>
                  <a:schemeClr val="bg1"/>
                </a:solidFill>
              </a:rPr>
              <a:t>Start of breaking up Monoliths into Lego bricks</a:t>
            </a:r>
          </a:p>
          <a:p>
            <a:pPr>
              <a:buClrTx/>
            </a:pPr>
            <a:r>
              <a:rPr lang="en-US" sz="4000" dirty="0">
                <a:solidFill>
                  <a:schemeClr val="bg1"/>
                </a:solidFill>
              </a:rPr>
              <a:t>Utilities project example</a:t>
            </a:r>
          </a:p>
          <a:p>
            <a:pPr lvl="1">
              <a:buClrTx/>
            </a:pPr>
            <a:r>
              <a:rPr lang="en-US" sz="3800" dirty="0">
                <a:solidFill>
                  <a:schemeClr val="bg1"/>
                </a:solidFill>
              </a:rPr>
              <a:t>Holds useful code objects</a:t>
            </a:r>
          </a:p>
          <a:p>
            <a:pPr lvl="1">
              <a:buClrTx/>
            </a:pPr>
            <a:r>
              <a:rPr lang="en-US" sz="3800" dirty="0">
                <a:solidFill>
                  <a:schemeClr val="bg1"/>
                </a:solidFill>
              </a:rPr>
              <a:t>E.g. tally table and date list functions</a:t>
            </a:r>
          </a:p>
        </p:txBody>
      </p:sp>
    </p:spTree>
    <p:extLst>
      <p:ext uri="{BB962C8B-B14F-4D97-AF65-F5344CB8AC3E}">
        <p14:creationId xmlns:p14="http://schemas.microsoft.com/office/powerpoint/2010/main" val="24076044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Isosceles Triangle 6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463295" y="2036229"/>
            <a:ext cx="4203045" cy="2785533"/>
          </a:xfrm>
        </p:spPr>
        <p:txBody>
          <a:bodyPr anchor="ctr">
            <a:normAutofit/>
          </a:bodyPr>
          <a:lstStyle/>
          <a:p>
            <a:pPr>
              <a:lnSpc>
                <a:spcPct val="90000"/>
              </a:lnSpc>
            </a:pPr>
            <a:r>
              <a:rPr lang="en-GB" sz="5000" dirty="0">
                <a:solidFill>
                  <a:schemeClr val="bg1"/>
                </a:solidFill>
              </a:rPr>
              <a:t>What is a Database Project</a:t>
            </a:r>
            <a:br>
              <a:rPr lang="en-GB" sz="3100" dirty="0">
                <a:solidFill>
                  <a:schemeClr val="bg1"/>
                </a:solidFill>
              </a:rPr>
            </a:br>
            <a:endParaRPr lang="en-GB" sz="3100" dirty="0">
              <a:solidFill>
                <a:schemeClr val="bg1"/>
              </a:solidFill>
            </a:endParaRPr>
          </a:p>
        </p:txBody>
      </p:sp>
      <p:sp>
        <p:nvSpPr>
          <p:cNvPr id="71" name="Isosceles Triangle 7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Picture 3">
            <a:extLst>
              <a:ext uri="{FF2B5EF4-FFF2-40B4-BE49-F238E27FC236}">
                <a16:creationId xmlns:a16="http://schemas.microsoft.com/office/drawing/2014/main" id="{8F82CF65-083D-400C-87FA-D6C8155F9AF6}"/>
              </a:ext>
            </a:extLst>
          </p:cNvPr>
          <p:cNvPicPr>
            <a:picLocks noChangeAspect="1"/>
          </p:cNvPicPr>
          <p:nvPr/>
        </p:nvPicPr>
        <p:blipFill rotWithShape="1">
          <a:blip r:embed="rId3"/>
          <a:srcRect b="26911"/>
          <a:stretch/>
        </p:blipFill>
        <p:spPr>
          <a:xfrm>
            <a:off x="5967008" y="831260"/>
            <a:ext cx="5538551" cy="5195473"/>
          </a:xfrm>
          <a:prstGeom prst="rect">
            <a:avLst/>
          </a:prstGeom>
        </p:spPr>
      </p:pic>
    </p:spTree>
    <p:extLst>
      <p:ext uri="{BB962C8B-B14F-4D97-AF65-F5344CB8AC3E}">
        <p14:creationId xmlns:p14="http://schemas.microsoft.com/office/powerpoint/2010/main" val="651587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3" y="609600"/>
            <a:ext cx="9453255" cy="1320800"/>
          </a:xfrm>
        </p:spPr>
        <p:txBody>
          <a:bodyPr>
            <a:noAutofit/>
          </a:bodyPr>
          <a:lstStyle/>
          <a:p>
            <a:r>
              <a:rPr lang="en-GB" sz="4500" dirty="0">
                <a:solidFill>
                  <a:schemeClr val="bg1"/>
                </a:solidFill>
              </a:rPr>
              <a:t>Use Case 2: Re-use Utilities Project</a:t>
            </a:r>
          </a:p>
        </p:txBody>
      </p:sp>
      <p:sp>
        <p:nvSpPr>
          <p:cNvPr id="5" name="Rectangle: Rounded Corners 4">
            <a:extLst>
              <a:ext uri="{FF2B5EF4-FFF2-40B4-BE49-F238E27FC236}">
                <a16:creationId xmlns:a16="http://schemas.microsoft.com/office/drawing/2014/main" id="{44470B49-6E6A-4A41-ADCA-1DB236846FB9}"/>
              </a:ext>
            </a:extLst>
          </p:cNvPr>
          <p:cNvSpPr/>
          <p:nvPr/>
        </p:nvSpPr>
        <p:spPr>
          <a:xfrm>
            <a:off x="780404" y="3224213"/>
            <a:ext cx="1674796"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Utilities</a:t>
            </a:r>
            <a:endParaRPr lang="en-GB" dirty="0">
              <a:solidFill>
                <a:schemeClr val="tx1"/>
              </a:solidFill>
            </a:endParaRPr>
          </a:p>
        </p:txBody>
      </p:sp>
      <p:cxnSp>
        <p:nvCxnSpPr>
          <p:cNvPr id="25" name="Connector: Elbow 24">
            <a:extLst>
              <a:ext uri="{FF2B5EF4-FFF2-40B4-BE49-F238E27FC236}">
                <a16:creationId xmlns:a16="http://schemas.microsoft.com/office/drawing/2014/main" id="{EDFC2762-B801-4FBA-8B32-3FC84F9E223B}"/>
              </a:ext>
            </a:extLst>
          </p:cNvPr>
          <p:cNvCxnSpPr>
            <a:cxnSpLocks/>
            <a:stCxn id="19" idx="1"/>
            <a:endCxn id="5" idx="2"/>
          </p:cNvCxnSpPr>
          <p:nvPr/>
        </p:nvCxnSpPr>
        <p:spPr>
          <a:xfrm rot="10800000">
            <a:off x="1617803" y="4138614"/>
            <a:ext cx="4943727" cy="715335"/>
          </a:xfrm>
          <a:prstGeom prst="bentConnector2">
            <a:avLst/>
          </a:prstGeom>
          <a:ln w="63500">
            <a:tailEnd type="triangle"/>
          </a:ln>
        </p:spPr>
        <p:style>
          <a:lnRef idx="3">
            <a:schemeClr val="dk1"/>
          </a:lnRef>
          <a:fillRef idx="0">
            <a:schemeClr val="dk1"/>
          </a:fillRef>
          <a:effectRef idx="2">
            <a:schemeClr val="dk1"/>
          </a:effectRef>
          <a:fontRef idx="minor">
            <a:schemeClr val="tx1"/>
          </a:fontRef>
        </p:style>
      </p:cxnSp>
      <p:cxnSp>
        <p:nvCxnSpPr>
          <p:cNvPr id="26" name="Connector: Elbow 25">
            <a:extLst>
              <a:ext uri="{FF2B5EF4-FFF2-40B4-BE49-F238E27FC236}">
                <a16:creationId xmlns:a16="http://schemas.microsoft.com/office/drawing/2014/main" id="{FCBEDB8F-8959-46F3-B278-CCB8AF214A6B}"/>
              </a:ext>
            </a:extLst>
          </p:cNvPr>
          <p:cNvCxnSpPr>
            <a:cxnSpLocks/>
            <a:stCxn id="21" idx="1"/>
            <a:endCxn id="5" idx="0"/>
          </p:cNvCxnSpPr>
          <p:nvPr/>
        </p:nvCxnSpPr>
        <p:spPr>
          <a:xfrm rot="10800000" flipV="1">
            <a:off x="1617802" y="2489199"/>
            <a:ext cx="4940550" cy="735013"/>
          </a:xfrm>
          <a:prstGeom prst="bentConnector2">
            <a:avLst/>
          </a:prstGeom>
          <a:ln w="63500">
            <a:tailEnd type="triangle"/>
          </a:ln>
        </p:spPr>
        <p:style>
          <a:lnRef idx="3">
            <a:schemeClr val="dk1"/>
          </a:lnRef>
          <a:fillRef idx="0">
            <a:schemeClr val="dk1"/>
          </a:fillRef>
          <a:effectRef idx="2">
            <a:schemeClr val="dk1"/>
          </a:effectRef>
          <a:fontRef idx="minor">
            <a:schemeClr val="tx1"/>
          </a:fontRef>
        </p:style>
      </p:cxnSp>
      <p:sp>
        <p:nvSpPr>
          <p:cNvPr id="42" name="Rectangle: Rounded Corners 41">
            <a:extLst>
              <a:ext uri="{FF2B5EF4-FFF2-40B4-BE49-F238E27FC236}">
                <a16:creationId xmlns:a16="http://schemas.microsoft.com/office/drawing/2014/main" id="{19511D35-C2D8-443D-9B38-FDE8329E3BFA}"/>
              </a:ext>
            </a:extLst>
          </p:cNvPr>
          <p:cNvSpPr/>
          <p:nvPr/>
        </p:nvSpPr>
        <p:spPr>
          <a:xfrm>
            <a:off x="6552526" y="2797257"/>
            <a:ext cx="1614627" cy="914400"/>
          </a:xfrm>
          <a:custGeom>
            <a:avLst/>
            <a:gdLst>
              <a:gd name="connsiteX0" fmla="*/ 0 w 1614627"/>
              <a:gd name="connsiteY0" fmla="*/ 152403 h 914400"/>
              <a:gd name="connsiteX1" fmla="*/ 152403 w 1614627"/>
              <a:gd name="connsiteY1" fmla="*/ 0 h 914400"/>
              <a:gd name="connsiteX2" fmla="*/ 1462224 w 1614627"/>
              <a:gd name="connsiteY2" fmla="*/ 0 h 914400"/>
              <a:gd name="connsiteX3" fmla="*/ 1614627 w 1614627"/>
              <a:gd name="connsiteY3" fmla="*/ 152403 h 914400"/>
              <a:gd name="connsiteX4" fmla="*/ 1614627 w 1614627"/>
              <a:gd name="connsiteY4" fmla="*/ 761997 h 914400"/>
              <a:gd name="connsiteX5" fmla="*/ 1462224 w 1614627"/>
              <a:gd name="connsiteY5" fmla="*/ 914400 h 914400"/>
              <a:gd name="connsiteX6" fmla="*/ 152403 w 1614627"/>
              <a:gd name="connsiteY6" fmla="*/ 914400 h 914400"/>
              <a:gd name="connsiteX7" fmla="*/ 0 w 1614627"/>
              <a:gd name="connsiteY7" fmla="*/ 761997 h 914400"/>
              <a:gd name="connsiteX8" fmla="*/ 0 w 1614627"/>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914400" fill="none" extrusionOk="0">
                <a:moveTo>
                  <a:pt x="0" y="152403"/>
                </a:moveTo>
                <a:cubicBezTo>
                  <a:pt x="-5672" y="67316"/>
                  <a:pt x="71581" y="2738"/>
                  <a:pt x="152403" y="0"/>
                </a:cubicBezTo>
                <a:cubicBezTo>
                  <a:pt x="426286" y="78076"/>
                  <a:pt x="936890" y="-2222"/>
                  <a:pt x="1462224" y="0"/>
                </a:cubicBezTo>
                <a:cubicBezTo>
                  <a:pt x="1549786" y="5224"/>
                  <a:pt x="1620285" y="75164"/>
                  <a:pt x="1614627" y="152403"/>
                </a:cubicBezTo>
                <a:cubicBezTo>
                  <a:pt x="1580616" y="443481"/>
                  <a:pt x="1572688" y="582816"/>
                  <a:pt x="1614627" y="761997"/>
                </a:cubicBezTo>
                <a:cubicBezTo>
                  <a:pt x="1613404" y="846368"/>
                  <a:pt x="1539412" y="909583"/>
                  <a:pt x="1462224" y="914400"/>
                </a:cubicBezTo>
                <a:cubicBezTo>
                  <a:pt x="1035869" y="861206"/>
                  <a:pt x="792951" y="925365"/>
                  <a:pt x="152403" y="914400"/>
                </a:cubicBezTo>
                <a:cubicBezTo>
                  <a:pt x="68535" y="910312"/>
                  <a:pt x="-10516" y="852308"/>
                  <a:pt x="0" y="761997"/>
                </a:cubicBezTo>
                <a:cubicBezTo>
                  <a:pt x="4194" y="607785"/>
                  <a:pt x="-47148" y="377597"/>
                  <a:pt x="0" y="152403"/>
                </a:cubicBezTo>
                <a:close/>
              </a:path>
              <a:path w="1614627" h="914400" stroke="0" extrusionOk="0">
                <a:moveTo>
                  <a:pt x="0" y="152403"/>
                </a:moveTo>
                <a:cubicBezTo>
                  <a:pt x="-5457" y="64867"/>
                  <a:pt x="66695" y="577"/>
                  <a:pt x="152403" y="0"/>
                </a:cubicBezTo>
                <a:cubicBezTo>
                  <a:pt x="356246" y="16272"/>
                  <a:pt x="986152" y="109277"/>
                  <a:pt x="1462224" y="0"/>
                </a:cubicBezTo>
                <a:cubicBezTo>
                  <a:pt x="1542166" y="4129"/>
                  <a:pt x="1612137" y="81994"/>
                  <a:pt x="1614627" y="152403"/>
                </a:cubicBezTo>
                <a:cubicBezTo>
                  <a:pt x="1623189" y="418525"/>
                  <a:pt x="1630142" y="664525"/>
                  <a:pt x="1614627" y="761997"/>
                </a:cubicBezTo>
                <a:cubicBezTo>
                  <a:pt x="1620759" y="846894"/>
                  <a:pt x="1547703" y="911706"/>
                  <a:pt x="1462224" y="914400"/>
                </a:cubicBezTo>
                <a:cubicBezTo>
                  <a:pt x="1147998" y="864760"/>
                  <a:pt x="604225" y="908353"/>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44" name="Rectangle: Rounded Corners 43">
            <a:extLst>
              <a:ext uri="{FF2B5EF4-FFF2-40B4-BE49-F238E27FC236}">
                <a16:creationId xmlns:a16="http://schemas.microsoft.com/office/drawing/2014/main" id="{3C92A329-3E08-4725-8078-C8A47C96FF9D}"/>
              </a:ext>
            </a:extLst>
          </p:cNvPr>
          <p:cNvSpPr/>
          <p:nvPr/>
        </p:nvSpPr>
        <p:spPr>
          <a:xfrm>
            <a:off x="6558535" y="5131760"/>
            <a:ext cx="1563166" cy="914400"/>
          </a:xfrm>
          <a:custGeom>
            <a:avLst/>
            <a:gdLst>
              <a:gd name="connsiteX0" fmla="*/ 0 w 1563166"/>
              <a:gd name="connsiteY0" fmla="*/ 152403 h 914400"/>
              <a:gd name="connsiteX1" fmla="*/ 152403 w 1563166"/>
              <a:gd name="connsiteY1" fmla="*/ 0 h 914400"/>
              <a:gd name="connsiteX2" fmla="*/ 1410763 w 1563166"/>
              <a:gd name="connsiteY2" fmla="*/ 0 h 914400"/>
              <a:gd name="connsiteX3" fmla="*/ 1563166 w 1563166"/>
              <a:gd name="connsiteY3" fmla="*/ 152403 h 914400"/>
              <a:gd name="connsiteX4" fmla="*/ 1563166 w 1563166"/>
              <a:gd name="connsiteY4" fmla="*/ 761997 h 914400"/>
              <a:gd name="connsiteX5" fmla="*/ 1410763 w 1563166"/>
              <a:gd name="connsiteY5" fmla="*/ 914400 h 914400"/>
              <a:gd name="connsiteX6" fmla="*/ 152403 w 1563166"/>
              <a:gd name="connsiteY6" fmla="*/ 914400 h 914400"/>
              <a:gd name="connsiteX7" fmla="*/ 0 w 1563166"/>
              <a:gd name="connsiteY7" fmla="*/ 761997 h 914400"/>
              <a:gd name="connsiteX8" fmla="*/ 0 w 1563166"/>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166" h="914400" fill="none" extrusionOk="0">
                <a:moveTo>
                  <a:pt x="0" y="152403"/>
                </a:moveTo>
                <a:cubicBezTo>
                  <a:pt x="-5672" y="67316"/>
                  <a:pt x="71581" y="2738"/>
                  <a:pt x="152403" y="0"/>
                </a:cubicBezTo>
                <a:cubicBezTo>
                  <a:pt x="714945" y="23759"/>
                  <a:pt x="1033732" y="-95800"/>
                  <a:pt x="1410763" y="0"/>
                </a:cubicBezTo>
                <a:cubicBezTo>
                  <a:pt x="1498325" y="5224"/>
                  <a:pt x="1568824" y="75164"/>
                  <a:pt x="1563166" y="152403"/>
                </a:cubicBezTo>
                <a:cubicBezTo>
                  <a:pt x="1529155" y="443481"/>
                  <a:pt x="1521227" y="582816"/>
                  <a:pt x="1563166" y="761997"/>
                </a:cubicBezTo>
                <a:cubicBezTo>
                  <a:pt x="1561943" y="846368"/>
                  <a:pt x="1487951" y="909583"/>
                  <a:pt x="1410763" y="914400"/>
                </a:cubicBezTo>
                <a:cubicBezTo>
                  <a:pt x="903967" y="949390"/>
                  <a:pt x="430399" y="859128"/>
                  <a:pt x="152403" y="914400"/>
                </a:cubicBezTo>
                <a:cubicBezTo>
                  <a:pt x="68535" y="910312"/>
                  <a:pt x="-10516" y="852308"/>
                  <a:pt x="0" y="761997"/>
                </a:cubicBezTo>
                <a:cubicBezTo>
                  <a:pt x="4194" y="607785"/>
                  <a:pt x="-47148" y="377597"/>
                  <a:pt x="0" y="152403"/>
                </a:cubicBezTo>
                <a:close/>
              </a:path>
              <a:path w="1563166" h="914400" stroke="0" extrusionOk="0">
                <a:moveTo>
                  <a:pt x="0" y="152403"/>
                </a:moveTo>
                <a:cubicBezTo>
                  <a:pt x="-5457" y="64867"/>
                  <a:pt x="66695" y="577"/>
                  <a:pt x="152403" y="0"/>
                </a:cubicBezTo>
                <a:cubicBezTo>
                  <a:pt x="429936" y="-5090"/>
                  <a:pt x="874271" y="-104787"/>
                  <a:pt x="1410763" y="0"/>
                </a:cubicBezTo>
                <a:cubicBezTo>
                  <a:pt x="1490705" y="4129"/>
                  <a:pt x="1560676" y="81994"/>
                  <a:pt x="1563166" y="152403"/>
                </a:cubicBezTo>
                <a:cubicBezTo>
                  <a:pt x="1571728" y="418525"/>
                  <a:pt x="1578681" y="664525"/>
                  <a:pt x="1563166" y="761997"/>
                </a:cubicBezTo>
                <a:cubicBezTo>
                  <a:pt x="1569298" y="846894"/>
                  <a:pt x="1496242" y="911706"/>
                  <a:pt x="1410763" y="914400"/>
                </a:cubicBezTo>
                <a:cubicBezTo>
                  <a:pt x="864009" y="942968"/>
                  <a:pt x="662991" y="827565"/>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19" name="Rectangle: Rounded Corners 18">
            <a:extLst>
              <a:ext uri="{FF2B5EF4-FFF2-40B4-BE49-F238E27FC236}">
                <a16:creationId xmlns:a16="http://schemas.microsoft.com/office/drawing/2014/main" id="{3A213650-D403-445D-B357-75E9384D2A81}"/>
              </a:ext>
            </a:extLst>
          </p:cNvPr>
          <p:cNvSpPr/>
          <p:nvPr/>
        </p:nvSpPr>
        <p:spPr>
          <a:xfrm>
            <a:off x="6561529" y="4396748"/>
            <a:ext cx="2367630"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Complaints</a:t>
            </a:r>
          </a:p>
        </p:txBody>
      </p:sp>
      <p:sp>
        <p:nvSpPr>
          <p:cNvPr id="21" name="Rectangle: Rounded Corners 20">
            <a:extLst>
              <a:ext uri="{FF2B5EF4-FFF2-40B4-BE49-F238E27FC236}">
                <a16:creationId xmlns:a16="http://schemas.microsoft.com/office/drawing/2014/main" id="{CBA4B125-40D2-4072-A377-C2265509B4A8}"/>
              </a:ext>
            </a:extLst>
          </p:cNvPr>
          <p:cNvSpPr/>
          <p:nvPr/>
        </p:nvSpPr>
        <p:spPr>
          <a:xfrm>
            <a:off x="6558352" y="2032000"/>
            <a:ext cx="2314605"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Bookings</a:t>
            </a:r>
          </a:p>
        </p:txBody>
      </p:sp>
    </p:spTree>
    <p:extLst>
      <p:ext uri="{BB962C8B-B14F-4D97-AF65-F5344CB8AC3E}">
        <p14:creationId xmlns:p14="http://schemas.microsoft.com/office/powerpoint/2010/main" val="39200200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19"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3" y="609600"/>
            <a:ext cx="9020119" cy="1320800"/>
          </a:xfrm>
        </p:spPr>
        <p:txBody>
          <a:bodyPr>
            <a:noAutofit/>
          </a:bodyPr>
          <a:lstStyle/>
          <a:p>
            <a:r>
              <a:rPr lang="en-GB" sz="4500" dirty="0">
                <a:solidFill>
                  <a:schemeClr val="bg1"/>
                </a:solidFill>
              </a:rPr>
              <a:t>Use Case 3: Common Foundations</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90"/>
            <a:ext cx="8596668" cy="3643444"/>
          </a:xfrm>
        </p:spPr>
        <p:txBody>
          <a:bodyPr>
            <a:normAutofit/>
          </a:bodyPr>
          <a:lstStyle/>
          <a:p>
            <a:pPr>
              <a:buClrTx/>
            </a:pPr>
            <a:r>
              <a:rPr lang="en-US" sz="4000" dirty="0">
                <a:solidFill>
                  <a:schemeClr val="bg1"/>
                </a:solidFill>
              </a:rPr>
              <a:t>Example company</a:t>
            </a:r>
          </a:p>
          <a:p>
            <a:pPr lvl="1">
              <a:buClrTx/>
            </a:pPr>
            <a:r>
              <a:rPr lang="en-US" sz="3600" dirty="0">
                <a:solidFill>
                  <a:schemeClr val="bg1"/>
                </a:solidFill>
              </a:rPr>
              <a:t>Managed travel software</a:t>
            </a:r>
          </a:p>
          <a:p>
            <a:pPr>
              <a:buClrTx/>
            </a:pPr>
            <a:r>
              <a:rPr lang="en-US" sz="4000" dirty="0">
                <a:solidFill>
                  <a:schemeClr val="bg1"/>
                </a:solidFill>
              </a:rPr>
              <a:t>Database</a:t>
            </a:r>
          </a:p>
          <a:p>
            <a:pPr lvl="1">
              <a:buClrTx/>
            </a:pPr>
            <a:r>
              <a:rPr lang="en-US" sz="3600" dirty="0">
                <a:solidFill>
                  <a:schemeClr val="bg1"/>
                </a:solidFill>
              </a:rPr>
              <a:t>Common code base</a:t>
            </a:r>
          </a:p>
          <a:p>
            <a:pPr lvl="1">
              <a:buClrTx/>
            </a:pPr>
            <a:r>
              <a:rPr lang="en-US" sz="3600" dirty="0">
                <a:solidFill>
                  <a:schemeClr val="bg1"/>
                </a:solidFill>
              </a:rPr>
              <a:t>Bespoke elements</a:t>
            </a:r>
          </a:p>
        </p:txBody>
      </p:sp>
    </p:spTree>
    <p:extLst>
      <p:ext uri="{BB962C8B-B14F-4D97-AF65-F5344CB8AC3E}">
        <p14:creationId xmlns:p14="http://schemas.microsoft.com/office/powerpoint/2010/main" val="1124499109"/>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3" y="609600"/>
            <a:ext cx="9020119" cy="1320800"/>
          </a:xfrm>
        </p:spPr>
        <p:txBody>
          <a:bodyPr>
            <a:noAutofit/>
          </a:bodyPr>
          <a:lstStyle/>
          <a:p>
            <a:r>
              <a:rPr lang="en-GB" sz="4500" dirty="0">
                <a:solidFill>
                  <a:schemeClr val="bg1"/>
                </a:solidFill>
              </a:rPr>
              <a:t>Use case 3: Common foundations</a:t>
            </a: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90"/>
            <a:ext cx="8596668" cy="3643444"/>
          </a:xfrm>
        </p:spPr>
        <p:txBody>
          <a:bodyPr>
            <a:normAutofit/>
          </a:bodyPr>
          <a:lstStyle/>
          <a:p>
            <a:pPr>
              <a:buClrTx/>
            </a:pPr>
            <a:r>
              <a:rPr lang="en-US" sz="4000" dirty="0">
                <a:solidFill>
                  <a:schemeClr val="bg1"/>
                </a:solidFill>
              </a:rPr>
              <a:t>Components</a:t>
            </a:r>
          </a:p>
          <a:p>
            <a:pPr lvl="1">
              <a:buClrTx/>
            </a:pPr>
            <a:r>
              <a:rPr lang="en-US" sz="3600" dirty="0">
                <a:solidFill>
                  <a:schemeClr val="bg1"/>
                </a:solidFill>
              </a:rPr>
              <a:t>Core - Bookings</a:t>
            </a:r>
          </a:p>
          <a:p>
            <a:pPr lvl="1">
              <a:buClrTx/>
            </a:pPr>
            <a:r>
              <a:rPr lang="en-US" sz="3600" dirty="0">
                <a:solidFill>
                  <a:schemeClr val="bg1"/>
                </a:solidFill>
              </a:rPr>
              <a:t>Loyalty</a:t>
            </a:r>
          </a:p>
          <a:p>
            <a:pPr lvl="1">
              <a:buClrTx/>
            </a:pPr>
            <a:r>
              <a:rPr lang="en-US" sz="3600" dirty="0">
                <a:solidFill>
                  <a:schemeClr val="bg1"/>
                </a:solidFill>
              </a:rPr>
              <a:t>Complaints</a:t>
            </a:r>
          </a:p>
          <a:p>
            <a:pPr lvl="1">
              <a:buClrTx/>
            </a:pPr>
            <a:r>
              <a:rPr lang="en-US" sz="3600" dirty="0">
                <a:solidFill>
                  <a:schemeClr val="bg1"/>
                </a:solidFill>
              </a:rPr>
              <a:t>Etc.</a:t>
            </a:r>
          </a:p>
          <a:p>
            <a:pPr lvl="1">
              <a:buClrTx/>
            </a:pPr>
            <a:endParaRPr lang="en-US" sz="3600" dirty="0">
              <a:solidFill>
                <a:schemeClr val="bg1"/>
              </a:solidFill>
            </a:endParaRPr>
          </a:p>
        </p:txBody>
      </p:sp>
    </p:spTree>
    <p:extLst>
      <p:ext uri="{BB962C8B-B14F-4D97-AF65-F5344CB8AC3E}">
        <p14:creationId xmlns:p14="http://schemas.microsoft.com/office/powerpoint/2010/main" val="2469915731"/>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3" y="609600"/>
            <a:ext cx="9020119" cy="1320800"/>
          </a:xfrm>
        </p:spPr>
        <p:txBody>
          <a:bodyPr>
            <a:noAutofit/>
          </a:bodyPr>
          <a:lstStyle/>
          <a:p>
            <a:r>
              <a:rPr lang="en-GB" sz="4500" dirty="0">
                <a:solidFill>
                  <a:schemeClr val="bg1"/>
                </a:solidFill>
              </a:rPr>
              <a:t>Use Case 3: Common Foundations</a:t>
            </a:r>
          </a:p>
        </p:txBody>
      </p:sp>
      <p:sp>
        <p:nvSpPr>
          <p:cNvPr id="21" name="Rectangle: Rounded Corners 20">
            <a:extLst>
              <a:ext uri="{FF2B5EF4-FFF2-40B4-BE49-F238E27FC236}">
                <a16:creationId xmlns:a16="http://schemas.microsoft.com/office/drawing/2014/main" id="{F642F114-140D-43D4-99A6-9B656722E3EB}"/>
              </a:ext>
            </a:extLst>
          </p:cNvPr>
          <p:cNvSpPr/>
          <p:nvPr/>
        </p:nvSpPr>
        <p:spPr>
          <a:xfrm>
            <a:off x="677331" y="2031999"/>
            <a:ext cx="2314605"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Core</a:t>
            </a:r>
          </a:p>
        </p:txBody>
      </p:sp>
      <p:sp>
        <p:nvSpPr>
          <p:cNvPr id="22" name="Rectangle: Rounded Corners 21">
            <a:extLst>
              <a:ext uri="{FF2B5EF4-FFF2-40B4-BE49-F238E27FC236}">
                <a16:creationId xmlns:a16="http://schemas.microsoft.com/office/drawing/2014/main" id="{4D960942-49BD-4CCF-82AD-7945C917D9D2}"/>
              </a:ext>
            </a:extLst>
          </p:cNvPr>
          <p:cNvSpPr/>
          <p:nvPr/>
        </p:nvSpPr>
        <p:spPr>
          <a:xfrm>
            <a:off x="5075134" y="4192942"/>
            <a:ext cx="1614627" cy="1173141"/>
          </a:xfrm>
          <a:custGeom>
            <a:avLst/>
            <a:gdLst>
              <a:gd name="connsiteX0" fmla="*/ 0 w 1614627"/>
              <a:gd name="connsiteY0" fmla="*/ 195527 h 1173141"/>
              <a:gd name="connsiteX1" fmla="*/ 195527 w 1614627"/>
              <a:gd name="connsiteY1" fmla="*/ 0 h 1173141"/>
              <a:gd name="connsiteX2" fmla="*/ 1419100 w 1614627"/>
              <a:gd name="connsiteY2" fmla="*/ 0 h 1173141"/>
              <a:gd name="connsiteX3" fmla="*/ 1614627 w 1614627"/>
              <a:gd name="connsiteY3" fmla="*/ 195527 h 1173141"/>
              <a:gd name="connsiteX4" fmla="*/ 1614627 w 1614627"/>
              <a:gd name="connsiteY4" fmla="*/ 977614 h 1173141"/>
              <a:gd name="connsiteX5" fmla="*/ 1419100 w 1614627"/>
              <a:gd name="connsiteY5" fmla="*/ 1173141 h 1173141"/>
              <a:gd name="connsiteX6" fmla="*/ 195527 w 1614627"/>
              <a:gd name="connsiteY6" fmla="*/ 1173141 h 1173141"/>
              <a:gd name="connsiteX7" fmla="*/ 0 w 1614627"/>
              <a:gd name="connsiteY7" fmla="*/ 977614 h 1173141"/>
              <a:gd name="connsiteX8" fmla="*/ 0 w 1614627"/>
              <a:gd name="connsiteY8" fmla="*/ 195527 h 117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1173141" fill="none" extrusionOk="0">
                <a:moveTo>
                  <a:pt x="0" y="195527"/>
                </a:moveTo>
                <a:cubicBezTo>
                  <a:pt x="-19256" y="84425"/>
                  <a:pt x="99721" y="9961"/>
                  <a:pt x="195527" y="0"/>
                </a:cubicBezTo>
                <a:cubicBezTo>
                  <a:pt x="506513" y="-31363"/>
                  <a:pt x="1229567" y="14824"/>
                  <a:pt x="1419100" y="0"/>
                </a:cubicBezTo>
                <a:cubicBezTo>
                  <a:pt x="1535786" y="13399"/>
                  <a:pt x="1620284" y="94469"/>
                  <a:pt x="1614627" y="195527"/>
                </a:cubicBezTo>
                <a:cubicBezTo>
                  <a:pt x="1603340" y="538895"/>
                  <a:pt x="1615062" y="743739"/>
                  <a:pt x="1614627" y="977614"/>
                </a:cubicBezTo>
                <a:cubicBezTo>
                  <a:pt x="1594919" y="1088837"/>
                  <a:pt x="1520656" y="1168704"/>
                  <a:pt x="1419100" y="1173141"/>
                </a:cubicBezTo>
                <a:cubicBezTo>
                  <a:pt x="1283197" y="1228390"/>
                  <a:pt x="628870" y="1156352"/>
                  <a:pt x="195527" y="1173141"/>
                </a:cubicBezTo>
                <a:cubicBezTo>
                  <a:pt x="88140" y="1165024"/>
                  <a:pt x="-13626" y="1093557"/>
                  <a:pt x="0" y="977614"/>
                </a:cubicBezTo>
                <a:cubicBezTo>
                  <a:pt x="-53315" y="728008"/>
                  <a:pt x="59746" y="492583"/>
                  <a:pt x="0" y="195527"/>
                </a:cubicBezTo>
                <a:close/>
              </a:path>
              <a:path w="1614627" h="1173141" stroke="0" extrusionOk="0">
                <a:moveTo>
                  <a:pt x="0" y="195527"/>
                </a:moveTo>
                <a:cubicBezTo>
                  <a:pt x="-1676" y="86506"/>
                  <a:pt x="72212" y="5753"/>
                  <a:pt x="195527" y="0"/>
                </a:cubicBezTo>
                <a:cubicBezTo>
                  <a:pt x="775662" y="22187"/>
                  <a:pt x="1286779" y="66938"/>
                  <a:pt x="1419100" y="0"/>
                </a:cubicBezTo>
                <a:cubicBezTo>
                  <a:pt x="1514476" y="12315"/>
                  <a:pt x="1611255" y="106178"/>
                  <a:pt x="1614627" y="195527"/>
                </a:cubicBezTo>
                <a:cubicBezTo>
                  <a:pt x="1553376" y="353251"/>
                  <a:pt x="1634908" y="725525"/>
                  <a:pt x="1614627" y="977614"/>
                </a:cubicBezTo>
                <a:cubicBezTo>
                  <a:pt x="1626217" y="1086976"/>
                  <a:pt x="1532265" y="1162484"/>
                  <a:pt x="1419100" y="1173141"/>
                </a:cubicBezTo>
                <a:cubicBezTo>
                  <a:pt x="1119100" y="1095157"/>
                  <a:pt x="599873" y="1141334"/>
                  <a:pt x="195527" y="1173141"/>
                </a:cubicBezTo>
                <a:cubicBezTo>
                  <a:pt x="86882" y="1166870"/>
                  <a:pt x="-1779" y="1088073"/>
                  <a:pt x="0" y="977614"/>
                </a:cubicBezTo>
                <a:cubicBezTo>
                  <a:pt x="-23975" y="652182"/>
                  <a:pt x="-47517" y="358700"/>
                  <a:pt x="0" y="195527"/>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Core</a:t>
            </a:r>
            <a:endParaRPr lang="en-GB" dirty="0">
              <a:solidFill>
                <a:schemeClr val="tx1"/>
              </a:solidFill>
            </a:endParaRPr>
          </a:p>
        </p:txBody>
      </p:sp>
      <p:cxnSp>
        <p:nvCxnSpPr>
          <p:cNvPr id="7" name="Connector: Elbow 6">
            <a:extLst>
              <a:ext uri="{FF2B5EF4-FFF2-40B4-BE49-F238E27FC236}">
                <a16:creationId xmlns:a16="http://schemas.microsoft.com/office/drawing/2014/main" id="{81ED44F8-CB24-4261-A593-4E4B8FAFB5C6}"/>
              </a:ext>
            </a:extLst>
          </p:cNvPr>
          <p:cNvCxnSpPr>
            <a:cxnSpLocks/>
            <a:stCxn id="20" idx="1"/>
            <a:endCxn id="21" idx="3"/>
          </p:cNvCxnSpPr>
          <p:nvPr/>
        </p:nvCxnSpPr>
        <p:spPr>
          <a:xfrm rot="10800000">
            <a:off x="2991936" y="2489199"/>
            <a:ext cx="2085062" cy="1272006"/>
          </a:xfrm>
          <a:prstGeom prst="bentConnector3">
            <a:avLst>
              <a:gd name="adj1" fmla="val 50000"/>
            </a:avLst>
          </a:prstGeom>
          <a:ln w="63500">
            <a:tailEnd type="triangl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2CBABEF6-A90C-4D3A-AF1C-F64BABD2AB60}"/>
              </a:ext>
            </a:extLst>
          </p:cNvPr>
          <p:cNvSpPr/>
          <p:nvPr/>
        </p:nvSpPr>
        <p:spPr>
          <a:xfrm>
            <a:off x="677331" y="5266650"/>
            <a:ext cx="2314605"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Complaints</a:t>
            </a:r>
          </a:p>
        </p:txBody>
      </p:sp>
      <p:sp>
        <p:nvSpPr>
          <p:cNvPr id="26" name="Rectangle: Rounded Corners 25">
            <a:extLst>
              <a:ext uri="{FF2B5EF4-FFF2-40B4-BE49-F238E27FC236}">
                <a16:creationId xmlns:a16="http://schemas.microsoft.com/office/drawing/2014/main" id="{5D728F97-1738-4240-B53A-96B9815F89DC}"/>
              </a:ext>
            </a:extLst>
          </p:cNvPr>
          <p:cNvSpPr/>
          <p:nvPr/>
        </p:nvSpPr>
        <p:spPr>
          <a:xfrm>
            <a:off x="6794813" y="4355305"/>
            <a:ext cx="1614627" cy="1010777"/>
          </a:xfrm>
          <a:custGeom>
            <a:avLst/>
            <a:gdLst>
              <a:gd name="connsiteX0" fmla="*/ 0 w 1614627"/>
              <a:gd name="connsiteY0" fmla="*/ 168466 h 1010777"/>
              <a:gd name="connsiteX1" fmla="*/ 168466 w 1614627"/>
              <a:gd name="connsiteY1" fmla="*/ 0 h 1010777"/>
              <a:gd name="connsiteX2" fmla="*/ 1446161 w 1614627"/>
              <a:gd name="connsiteY2" fmla="*/ 0 h 1010777"/>
              <a:gd name="connsiteX3" fmla="*/ 1614627 w 1614627"/>
              <a:gd name="connsiteY3" fmla="*/ 168466 h 1010777"/>
              <a:gd name="connsiteX4" fmla="*/ 1614627 w 1614627"/>
              <a:gd name="connsiteY4" fmla="*/ 842311 h 1010777"/>
              <a:gd name="connsiteX5" fmla="*/ 1446161 w 1614627"/>
              <a:gd name="connsiteY5" fmla="*/ 1010777 h 1010777"/>
              <a:gd name="connsiteX6" fmla="*/ 168466 w 1614627"/>
              <a:gd name="connsiteY6" fmla="*/ 1010777 h 1010777"/>
              <a:gd name="connsiteX7" fmla="*/ 0 w 1614627"/>
              <a:gd name="connsiteY7" fmla="*/ 842311 h 1010777"/>
              <a:gd name="connsiteX8" fmla="*/ 0 w 1614627"/>
              <a:gd name="connsiteY8" fmla="*/ 168466 h 101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1010777" fill="none" extrusionOk="0">
                <a:moveTo>
                  <a:pt x="0" y="168466"/>
                </a:moveTo>
                <a:cubicBezTo>
                  <a:pt x="-9326" y="73917"/>
                  <a:pt x="88839" y="10970"/>
                  <a:pt x="168466" y="0"/>
                </a:cubicBezTo>
                <a:cubicBezTo>
                  <a:pt x="672633" y="102466"/>
                  <a:pt x="1252992" y="-43161"/>
                  <a:pt x="1446161" y="0"/>
                </a:cubicBezTo>
                <a:cubicBezTo>
                  <a:pt x="1546392" y="11075"/>
                  <a:pt x="1619523" y="81422"/>
                  <a:pt x="1614627" y="168466"/>
                </a:cubicBezTo>
                <a:cubicBezTo>
                  <a:pt x="1621537" y="367335"/>
                  <a:pt x="1667390" y="771086"/>
                  <a:pt x="1614627" y="842311"/>
                </a:cubicBezTo>
                <a:cubicBezTo>
                  <a:pt x="1609392" y="936212"/>
                  <a:pt x="1528728" y="1003550"/>
                  <a:pt x="1446161" y="1010777"/>
                </a:cubicBezTo>
                <a:cubicBezTo>
                  <a:pt x="1129903" y="1098620"/>
                  <a:pt x="714755" y="1112487"/>
                  <a:pt x="168466" y="1010777"/>
                </a:cubicBezTo>
                <a:cubicBezTo>
                  <a:pt x="75776" y="1006025"/>
                  <a:pt x="-5004" y="938274"/>
                  <a:pt x="0" y="842311"/>
                </a:cubicBezTo>
                <a:cubicBezTo>
                  <a:pt x="-21448" y="580844"/>
                  <a:pt x="-43045" y="249307"/>
                  <a:pt x="0" y="168466"/>
                </a:cubicBezTo>
                <a:close/>
              </a:path>
              <a:path w="1614627" h="1010777" stroke="0" extrusionOk="0">
                <a:moveTo>
                  <a:pt x="0" y="168466"/>
                </a:moveTo>
                <a:cubicBezTo>
                  <a:pt x="-6976" y="71122"/>
                  <a:pt x="69006" y="2409"/>
                  <a:pt x="168466" y="0"/>
                </a:cubicBezTo>
                <a:cubicBezTo>
                  <a:pt x="359521" y="105172"/>
                  <a:pt x="1294159" y="88318"/>
                  <a:pt x="1446161" y="0"/>
                </a:cubicBezTo>
                <a:cubicBezTo>
                  <a:pt x="1534934" y="4167"/>
                  <a:pt x="1613575" y="81237"/>
                  <a:pt x="1614627" y="168466"/>
                </a:cubicBezTo>
                <a:cubicBezTo>
                  <a:pt x="1659165" y="354138"/>
                  <a:pt x="1577235" y="760764"/>
                  <a:pt x="1614627" y="842311"/>
                </a:cubicBezTo>
                <a:cubicBezTo>
                  <a:pt x="1626511" y="936762"/>
                  <a:pt x="1542575" y="1003835"/>
                  <a:pt x="1446161" y="1010777"/>
                </a:cubicBezTo>
                <a:cubicBezTo>
                  <a:pt x="886614" y="1080450"/>
                  <a:pt x="565320" y="1001730"/>
                  <a:pt x="168466" y="1010777"/>
                </a:cubicBezTo>
                <a:cubicBezTo>
                  <a:pt x="74596" y="1002876"/>
                  <a:pt x="-4500" y="941605"/>
                  <a:pt x="0" y="842311"/>
                </a:cubicBezTo>
                <a:cubicBezTo>
                  <a:pt x="38628" y="628820"/>
                  <a:pt x="59063" y="280250"/>
                  <a:pt x="0" y="168466"/>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Complaints</a:t>
            </a:r>
            <a:endParaRPr lang="en-GB" dirty="0">
              <a:solidFill>
                <a:schemeClr val="tx1"/>
              </a:solidFill>
            </a:endParaRPr>
          </a:p>
        </p:txBody>
      </p:sp>
      <p:cxnSp>
        <p:nvCxnSpPr>
          <p:cNvPr id="9" name="Connector: Elbow 8">
            <a:extLst>
              <a:ext uri="{FF2B5EF4-FFF2-40B4-BE49-F238E27FC236}">
                <a16:creationId xmlns:a16="http://schemas.microsoft.com/office/drawing/2014/main" id="{867B91B0-527A-4CD2-9984-1F4179F7E319}"/>
              </a:ext>
            </a:extLst>
          </p:cNvPr>
          <p:cNvCxnSpPr>
            <a:cxnSpLocks/>
            <a:stCxn id="20" idx="1"/>
            <a:endCxn id="25" idx="3"/>
          </p:cNvCxnSpPr>
          <p:nvPr/>
        </p:nvCxnSpPr>
        <p:spPr>
          <a:xfrm rot="10800000" flipV="1">
            <a:off x="2991936" y="3761204"/>
            <a:ext cx="2085062" cy="1962645"/>
          </a:xfrm>
          <a:prstGeom prst="bentConnector3">
            <a:avLst>
              <a:gd name="adj1" fmla="val 50000"/>
            </a:avLst>
          </a:prstGeom>
          <a:ln w="63500">
            <a:tailEnd type="triangle"/>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7809AD60-F4FD-4BED-AEB4-3C21F69C3675}"/>
              </a:ext>
            </a:extLst>
          </p:cNvPr>
          <p:cNvSpPr/>
          <p:nvPr/>
        </p:nvSpPr>
        <p:spPr>
          <a:xfrm>
            <a:off x="677331" y="3532605"/>
            <a:ext cx="2314605"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Loyalty</a:t>
            </a:r>
          </a:p>
        </p:txBody>
      </p:sp>
      <p:cxnSp>
        <p:nvCxnSpPr>
          <p:cNvPr id="16" name="Connector: Elbow 15">
            <a:extLst>
              <a:ext uri="{FF2B5EF4-FFF2-40B4-BE49-F238E27FC236}">
                <a16:creationId xmlns:a16="http://schemas.microsoft.com/office/drawing/2014/main" id="{C2582AD8-94E5-485A-B01E-B35636B1ECAF}"/>
              </a:ext>
            </a:extLst>
          </p:cNvPr>
          <p:cNvCxnSpPr>
            <a:cxnSpLocks/>
            <a:stCxn id="20" idx="1"/>
            <a:endCxn id="36" idx="3"/>
          </p:cNvCxnSpPr>
          <p:nvPr/>
        </p:nvCxnSpPr>
        <p:spPr>
          <a:xfrm rot="10800000" flipV="1">
            <a:off x="2991936" y="3761205"/>
            <a:ext cx="2085062" cy="228600"/>
          </a:xfrm>
          <a:prstGeom prst="bentConnector3">
            <a:avLst/>
          </a:prstGeom>
          <a:ln w="63500">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C1DA2AA9-20EC-4AC3-98FD-238B4990CDD1}"/>
              </a:ext>
            </a:extLst>
          </p:cNvPr>
          <p:cNvSpPr/>
          <p:nvPr/>
        </p:nvSpPr>
        <p:spPr>
          <a:xfrm>
            <a:off x="8602780" y="4355305"/>
            <a:ext cx="1614627" cy="1010776"/>
          </a:xfrm>
          <a:custGeom>
            <a:avLst/>
            <a:gdLst>
              <a:gd name="connsiteX0" fmla="*/ 0 w 1614627"/>
              <a:gd name="connsiteY0" fmla="*/ 168466 h 1010776"/>
              <a:gd name="connsiteX1" fmla="*/ 168466 w 1614627"/>
              <a:gd name="connsiteY1" fmla="*/ 0 h 1010776"/>
              <a:gd name="connsiteX2" fmla="*/ 1446161 w 1614627"/>
              <a:gd name="connsiteY2" fmla="*/ 0 h 1010776"/>
              <a:gd name="connsiteX3" fmla="*/ 1614627 w 1614627"/>
              <a:gd name="connsiteY3" fmla="*/ 168466 h 1010776"/>
              <a:gd name="connsiteX4" fmla="*/ 1614627 w 1614627"/>
              <a:gd name="connsiteY4" fmla="*/ 842310 h 1010776"/>
              <a:gd name="connsiteX5" fmla="*/ 1446161 w 1614627"/>
              <a:gd name="connsiteY5" fmla="*/ 1010776 h 1010776"/>
              <a:gd name="connsiteX6" fmla="*/ 168466 w 1614627"/>
              <a:gd name="connsiteY6" fmla="*/ 1010776 h 1010776"/>
              <a:gd name="connsiteX7" fmla="*/ 0 w 1614627"/>
              <a:gd name="connsiteY7" fmla="*/ 842310 h 1010776"/>
              <a:gd name="connsiteX8" fmla="*/ 0 w 1614627"/>
              <a:gd name="connsiteY8" fmla="*/ 168466 h 101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1010776" fill="none" extrusionOk="0">
                <a:moveTo>
                  <a:pt x="0" y="168466"/>
                </a:moveTo>
                <a:cubicBezTo>
                  <a:pt x="-9326" y="73917"/>
                  <a:pt x="88839" y="10970"/>
                  <a:pt x="168466" y="0"/>
                </a:cubicBezTo>
                <a:cubicBezTo>
                  <a:pt x="672633" y="102466"/>
                  <a:pt x="1252992" y="-43161"/>
                  <a:pt x="1446161" y="0"/>
                </a:cubicBezTo>
                <a:cubicBezTo>
                  <a:pt x="1546392" y="11075"/>
                  <a:pt x="1619523" y="81422"/>
                  <a:pt x="1614627" y="168466"/>
                </a:cubicBezTo>
                <a:cubicBezTo>
                  <a:pt x="1617853" y="369142"/>
                  <a:pt x="1666530" y="507594"/>
                  <a:pt x="1614627" y="842310"/>
                </a:cubicBezTo>
                <a:cubicBezTo>
                  <a:pt x="1609392" y="936211"/>
                  <a:pt x="1528728" y="1003549"/>
                  <a:pt x="1446161" y="1010776"/>
                </a:cubicBezTo>
                <a:cubicBezTo>
                  <a:pt x="1129903" y="1098619"/>
                  <a:pt x="714755" y="1112486"/>
                  <a:pt x="168466" y="1010776"/>
                </a:cubicBezTo>
                <a:cubicBezTo>
                  <a:pt x="75776" y="1006024"/>
                  <a:pt x="-5004" y="938273"/>
                  <a:pt x="0" y="842310"/>
                </a:cubicBezTo>
                <a:cubicBezTo>
                  <a:pt x="-19752" y="576643"/>
                  <a:pt x="-42678" y="246018"/>
                  <a:pt x="0" y="168466"/>
                </a:cubicBezTo>
                <a:close/>
              </a:path>
              <a:path w="1614627" h="1010776" stroke="0" extrusionOk="0">
                <a:moveTo>
                  <a:pt x="0" y="168466"/>
                </a:moveTo>
                <a:cubicBezTo>
                  <a:pt x="-6976" y="71122"/>
                  <a:pt x="69006" y="2409"/>
                  <a:pt x="168466" y="0"/>
                </a:cubicBezTo>
                <a:cubicBezTo>
                  <a:pt x="359521" y="105172"/>
                  <a:pt x="1294159" y="88318"/>
                  <a:pt x="1446161" y="0"/>
                </a:cubicBezTo>
                <a:cubicBezTo>
                  <a:pt x="1534934" y="4167"/>
                  <a:pt x="1613575" y="81237"/>
                  <a:pt x="1614627" y="168466"/>
                </a:cubicBezTo>
                <a:cubicBezTo>
                  <a:pt x="1659149" y="356268"/>
                  <a:pt x="1575719" y="763897"/>
                  <a:pt x="1614627" y="842310"/>
                </a:cubicBezTo>
                <a:cubicBezTo>
                  <a:pt x="1626511" y="936761"/>
                  <a:pt x="1542575" y="1003834"/>
                  <a:pt x="1446161" y="1010776"/>
                </a:cubicBezTo>
                <a:cubicBezTo>
                  <a:pt x="886614" y="1080449"/>
                  <a:pt x="565320" y="1001729"/>
                  <a:pt x="168466" y="1010776"/>
                </a:cubicBezTo>
                <a:cubicBezTo>
                  <a:pt x="74596" y="1002875"/>
                  <a:pt x="-4500" y="941604"/>
                  <a:pt x="0" y="842310"/>
                </a:cubicBezTo>
                <a:cubicBezTo>
                  <a:pt x="40315" y="627597"/>
                  <a:pt x="-57189" y="276529"/>
                  <a:pt x="0" y="168466"/>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Loyalty</a:t>
            </a:r>
            <a:endParaRPr lang="en-GB" dirty="0">
              <a:solidFill>
                <a:schemeClr val="tx1"/>
              </a:solidFill>
            </a:endParaRPr>
          </a:p>
        </p:txBody>
      </p:sp>
      <p:sp>
        <p:nvSpPr>
          <p:cNvPr id="20" name="Rectangle: Rounded Corners 19">
            <a:extLst>
              <a:ext uri="{FF2B5EF4-FFF2-40B4-BE49-F238E27FC236}">
                <a16:creationId xmlns:a16="http://schemas.microsoft.com/office/drawing/2014/main" id="{34A9CFC4-7873-40FF-A120-B98A00FA25B0}"/>
              </a:ext>
            </a:extLst>
          </p:cNvPr>
          <p:cNvSpPr/>
          <p:nvPr/>
        </p:nvSpPr>
        <p:spPr>
          <a:xfrm>
            <a:off x="5076998" y="3047999"/>
            <a:ext cx="5144979" cy="1426411"/>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solidFill>
              </a:rPr>
              <a:t>BigHolidayLtd</a:t>
            </a:r>
            <a:endParaRPr lang="en-US" dirty="0">
              <a:solidFill>
                <a:schemeClr val="tx1"/>
              </a:solidFill>
            </a:endParaRPr>
          </a:p>
        </p:txBody>
      </p:sp>
    </p:spTree>
    <p:extLst>
      <p:ext uri="{BB962C8B-B14F-4D97-AF65-F5344CB8AC3E}">
        <p14:creationId xmlns:p14="http://schemas.microsoft.com/office/powerpoint/2010/main" val="30388873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26" grpId="0" animBg="1"/>
      <p:bldP spid="36" grpId="0" animBg="1"/>
      <p:bldP spid="3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3" y="609600"/>
            <a:ext cx="9020119" cy="1320800"/>
          </a:xfrm>
        </p:spPr>
        <p:txBody>
          <a:bodyPr>
            <a:noAutofit/>
          </a:bodyPr>
          <a:lstStyle/>
          <a:p>
            <a:r>
              <a:rPr lang="en-GB" sz="4500" dirty="0">
                <a:solidFill>
                  <a:schemeClr val="bg1"/>
                </a:solidFill>
              </a:rPr>
              <a:t>Use Case 3: Common Foundations</a:t>
            </a:r>
          </a:p>
        </p:txBody>
      </p:sp>
      <p:sp>
        <p:nvSpPr>
          <p:cNvPr id="21" name="Rectangle: Rounded Corners 20">
            <a:extLst>
              <a:ext uri="{FF2B5EF4-FFF2-40B4-BE49-F238E27FC236}">
                <a16:creationId xmlns:a16="http://schemas.microsoft.com/office/drawing/2014/main" id="{F642F114-140D-43D4-99A6-9B656722E3EB}"/>
              </a:ext>
            </a:extLst>
          </p:cNvPr>
          <p:cNvSpPr/>
          <p:nvPr/>
        </p:nvSpPr>
        <p:spPr>
          <a:xfrm>
            <a:off x="677331" y="2031999"/>
            <a:ext cx="2314605"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Core</a:t>
            </a:r>
          </a:p>
        </p:txBody>
      </p:sp>
      <p:sp>
        <p:nvSpPr>
          <p:cNvPr id="22" name="Rectangle: Rounded Corners 21">
            <a:extLst>
              <a:ext uri="{FF2B5EF4-FFF2-40B4-BE49-F238E27FC236}">
                <a16:creationId xmlns:a16="http://schemas.microsoft.com/office/drawing/2014/main" id="{4D960942-49BD-4CCF-82AD-7945C917D9D2}"/>
              </a:ext>
            </a:extLst>
          </p:cNvPr>
          <p:cNvSpPr/>
          <p:nvPr/>
        </p:nvSpPr>
        <p:spPr>
          <a:xfrm>
            <a:off x="5075134" y="4192942"/>
            <a:ext cx="1614627" cy="1173141"/>
          </a:xfrm>
          <a:custGeom>
            <a:avLst/>
            <a:gdLst>
              <a:gd name="connsiteX0" fmla="*/ 0 w 1614627"/>
              <a:gd name="connsiteY0" fmla="*/ 195527 h 1173141"/>
              <a:gd name="connsiteX1" fmla="*/ 195527 w 1614627"/>
              <a:gd name="connsiteY1" fmla="*/ 0 h 1173141"/>
              <a:gd name="connsiteX2" fmla="*/ 1419100 w 1614627"/>
              <a:gd name="connsiteY2" fmla="*/ 0 h 1173141"/>
              <a:gd name="connsiteX3" fmla="*/ 1614627 w 1614627"/>
              <a:gd name="connsiteY3" fmla="*/ 195527 h 1173141"/>
              <a:gd name="connsiteX4" fmla="*/ 1614627 w 1614627"/>
              <a:gd name="connsiteY4" fmla="*/ 977614 h 1173141"/>
              <a:gd name="connsiteX5" fmla="*/ 1419100 w 1614627"/>
              <a:gd name="connsiteY5" fmla="*/ 1173141 h 1173141"/>
              <a:gd name="connsiteX6" fmla="*/ 195527 w 1614627"/>
              <a:gd name="connsiteY6" fmla="*/ 1173141 h 1173141"/>
              <a:gd name="connsiteX7" fmla="*/ 0 w 1614627"/>
              <a:gd name="connsiteY7" fmla="*/ 977614 h 1173141"/>
              <a:gd name="connsiteX8" fmla="*/ 0 w 1614627"/>
              <a:gd name="connsiteY8" fmla="*/ 195527 h 117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1173141" fill="none" extrusionOk="0">
                <a:moveTo>
                  <a:pt x="0" y="195527"/>
                </a:moveTo>
                <a:cubicBezTo>
                  <a:pt x="-19256" y="84425"/>
                  <a:pt x="99721" y="9961"/>
                  <a:pt x="195527" y="0"/>
                </a:cubicBezTo>
                <a:cubicBezTo>
                  <a:pt x="506513" y="-31363"/>
                  <a:pt x="1229567" y="14824"/>
                  <a:pt x="1419100" y="0"/>
                </a:cubicBezTo>
                <a:cubicBezTo>
                  <a:pt x="1535786" y="13399"/>
                  <a:pt x="1620284" y="94469"/>
                  <a:pt x="1614627" y="195527"/>
                </a:cubicBezTo>
                <a:cubicBezTo>
                  <a:pt x="1603340" y="538895"/>
                  <a:pt x="1615062" y="743739"/>
                  <a:pt x="1614627" y="977614"/>
                </a:cubicBezTo>
                <a:cubicBezTo>
                  <a:pt x="1594919" y="1088837"/>
                  <a:pt x="1520656" y="1168704"/>
                  <a:pt x="1419100" y="1173141"/>
                </a:cubicBezTo>
                <a:cubicBezTo>
                  <a:pt x="1283197" y="1228390"/>
                  <a:pt x="628870" y="1156352"/>
                  <a:pt x="195527" y="1173141"/>
                </a:cubicBezTo>
                <a:cubicBezTo>
                  <a:pt x="88140" y="1165024"/>
                  <a:pt x="-13626" y="1093557"/>
                  <a:pt x="0" y="977614"/>
                </a:cubicBezTo>
                <a:cubicBezTo>
                  <a:pt x="-53315" y="728008"/>
                  <a:pt x="59746" y="492583"/>
                  <a:pt x="0" y="195527"/>
                </a:cubicBezTo>
                <a:close/>
              </a:path>
              <a:path w="1614627" h="1173141" stroke="0" extrusionOk="0">
                <a:moveTo>
                  <a:pt x="0" y="195527"/>
                </a:moveTo>
                <a:cubicBezTo>
                  <a:pt x="-1676" y="86506"/>
                  <a:pt x="72212" y="5753"/>
                  <a:pt x="195527" y="0"/>
                </a:cubicBezTo>
                <a:cubicBezTo>
                  <a:pt x="775662" y="22187"/>
                  <a:pt x="1286779" y="66938"/>
                  <a:pt x="1419100" y="0"/>
                </a:cubicBezTo>
                <a:cubicBezTo>
                  <a:pt x="1514476" y="12315"/>
                  <a:pt x="1611255" y="106178"/>
                  <a:pt x="1614627" y="195527"/>
                </a:cubicBezTo>
                <a:cubicBezTo>
                  <a:pt x="1553376" y="353251"/>
                  <a:pt x="1634908" y="725525"/>
                  <a:pt x="1614627" y="977614"/>
                </a:cubicBezTo>
                <a:cubicBezTo>
                  <a:pt x="1626217" y="1086976"/>
                  <a:pt x="1532265" y="1162484"/>
                  <a:pt x="1419100" y="1173141"/>
                </a:cubicBezTo>
                <a:cubicBezTo>
                  <a:pt x="1119100" y="1095157"/>
                  <a:pt x="599873" y="1141334"/>
                  <a:pt x="195527" y="1173141"/>
                </a:cubicBezTo>
                <a:cubicBezTo>
                  <a:pt x="86882" y="1166870"/>
                  <a:pt x="-1779" y="1088073"/>
                  <a:pt x="0" y="977614"/>
                </a:cubicBezTo>
                <a:cubicBezTo>
                  <a:pt x="-23975" y="652182"/>
                  <a:pt x="-47517" y="358700"/>
                  <a:pt x="0" y="195527"/>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Core</a:t>
            </a:r>
            <a:endParaRPr lang="en-GB" dirty="0">
              <a:solidFill>
                <a:schemeClr val="tx1"/>
              </a:solidFill>
            </a:endParaRPr>
          </a:p>
        </p:txBody>
      </p:sp>
      <p:cxnSp>
        <p:nvCxnSpPr>
          <p:cNvPr id="7" name="Connector: Elbow 6">
            <a:extLst>
              <a:ext uri="{FF2B5EF4-FFF2-40B4-BE49-F238E27FC236}">
                <a16:creationId xmlns:a16="http://schemas.microsoft.com/office/drawing/2014/main" id="{81ED44F8-CB24-4261-A593-4E4B8FAFB5C6}"/>
              </a:ext>
            </a:extLst>
          </p:cNvPr>
          <p:cNvCxnSpPr>
            <a:cxnSpLocks/>
            <a:stCxn id="20" idx="1"/>
            <a:endCxn id="21" idx="3"/>
          </p:cNvCxnSpPr>
          <p:nvPr/>
        </p:nvCxnSpPr>
        <p:spPr>
          <a:xfrm rot="10800000">
            <a:off x="2991936" y="2489200"/>
            <a:ext cx="2085062" cy="713207"/>
          </a:xfrm>
          <a:prstGeom prst="bentConnector3">
            <a:avLst>
              <a:gd name="adj1" fmla="val 50000"/>
            </a:avLst>
          </a:prstGeom>
          <a:ln w="63500">
            <a:tailEnd type="triangl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2CBABEF6-A90C-4D3A-AF1C-F64BABD2AB60}"/>
              </a:ext>
            </a:extLst>
          </p:cNvPr>
          <p:cNvSpPr/>
          <p:nvPr/>
        </p:nvSpPr>
        <p:spPr>
          <a:xfrm>
            <a:off x="677331" y="5266650"/>
            <a:ext cx="2314605"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Complaints</a:t>
            </a:r>
          </a:p>
        </p:txBody>
      </p:sp>
      <p:sp>
        <p:nvSpPr>
          <p:cNvPr id="26" name="Rectangle: Rounded Corners 25">
            <a:extLst>
              <a:ext uri="{FF2B5EF4-FFF2-40B4-BE49-F238E27FC236}">
                <a16:creationId xmlns:a16="http://schemas.microsoft.com/office/drawing/2014/main" id="{5D728F97-1738-4240-B53A-96B9815F89DC}"/>
              </a:ext>
            </a:extLst>
          </p:cNvPr>
          <p:cNvSpPr/>
          <p:nvPr/>
        </p:nvSpPr>
        <p:spPr>
          <a:xfrm>
            <a:off x="6794813" y="4355305"/>
            <a:ext cx="1614627" cy="1010777"/>
          </a:xfrm>
          <a:custGeom>
            <a:avLst/>
            <a:gdLst>
              <a:gd name="connsiteX0" fmla="*/ 0 w 1614627"/>
              <a:gd name="connsiteY0" fmla="*/ 168466 h 1010777"/>
              <a:gd name="connsiteX1" fmla="*/ 168466 w 1614627"/>
              <a:gd name="connsiteY1" fmla="*/ 0 h 1010777"/>
              <a:gd name="connsiteX2" fmla="*/ 1446161 w 1614627"/>
              <a:gd name="connsiteY2" fmla="*/ 0 h 1010777"/>
              <a:gd name="connsiteX3" fmla="*/ 1614627 w 1614627"/>
              <a:gd name="connsiteY3" fmla="*/ 168466 h 1010777"/>
              <a:gd name="connsiteX4" fmla="*/ 1614627 w 1614627"/>
              <a:gd name="connsiteY4" fmla="*/ 842311 h 1010777"/>
              <a:gd name="connsiteX5" fmla="*/ 1446161 w 1614627"/>
              <a:gd name="connsiteY5" fmla="*/ 1010777 h 1010777"/>
              <a:gd name="connsiteX6" fmla="*/ 168466 w 1614627"/>
              <a:gd name="connsiteY6" fmla="*/ 1010777 h 1010777"/>
              <a:gd name="connsiteX7" fmla="*/ 0 w 1614627"/>
              <a:gd name="connsiteY7" fmla="*/ 842311 h 1010777"/>
              <a:gd name="connsiteX8" fmla="*/ 0 w 1614627"/>
              <a:gd name="connsiteY8" fmla="*/ 168466 h 101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1010777" fill="none" extrusionOk="0">
                <a:moveTo>
                  <a:pt x="0" y="168466"/>
                </a:moveTo>
                <a:cubicBezTo>
                  <a:pt x="-9326" y="73917"/>
                  <a:pt x="88839" y="10970"/>
                  <a:pt x="168466" y="0"/>
                </a:cubicBezTo>
                <a:cubicBezTo>
                  <a:pt x="672633" y="102466"/>
                  <a:pt x="1252992" y="-43161"/>
                  <a:pt x="1446161" y="0"/>
                </a:cubicBezTo>
                <a:cubicBezTo>
                  <a:pt x="1546392" y="11075"/>
                  <a:pt x="1619523" y="81422"/>
                  <a:pt x="1614627" y="168466"/>
                </a:cubicBezTo>
                <a:cubicBezTo>
                  <a:pt x="1621537" y="367335"/>
                  <a:pt x="1667390" y="771086"/>
                  <a:pt x="1614627" y="842311"/>
                </a:cubicBezTo>
                <a:cubicBezTo>
                  <a:pt x="1609392" y="936212"/>
                  <a:pt x="1528728" y="1003550"/>
                  <a:pt x="1446161" y="1010777"/>
                </a:cubicBezTo>
                <a:cubicBezTo>
                  <a:pt x="1129903" y="1098620"/>
                  <a:pt x="714755" y="1112487"/>
                  <a:pt x="168466" y="1010777"/>
                </a:cubicBezTo>
                <a:cubicBezTo>
                  <a:pt x="75776" y="1006025"/>
                  <a:pt x="-5004" y="938274"/>
                  <a:pt x="0" y="842311"/>
                </a:cubicBezTo>
                <a:cubicBezTo>
                  <a:pt x="-21448" y="580844"/>
                  <a:pt x="-43045" y="249307"/>
                  <a:pt x="0" y="168466"/>
                </a:cubicBezTo>
                <a:close/>
              </a:path>
              <a:path w="1614627" h="1010777" stroke="0" extrusionOk="0">
                <a:moveTo>
                  <a:pt x="0" y="168466"/>
                </a:moveTo>
                <a:cubicBezTo>
                  <a:pt x="-6976" y="71122"/>
                  <a:pt x="69006" y="2409"/>
                  <a:pt x="168466" y="0"/>
                </a:cubicBezTo>
                <a:cubicBezTo>
                  <a:pt x="359521" y="105172"/>
                  <a:pt x="1294159" y="88318"/>
                  <a:pt x="1446161" y="0"/>
                </a:cubicBezTo>
                <a:cubicBezTo>
                  <a:pt x="1534934" y="4167"/>
                  <a:pt x="1613575" y="81237"/>
                  <a:pt x="1614627" y="168466"/>
                </a:cubicBezTo>
                <a:cubicBezTo>
                  <a:pt x="1659165" y="354138"/>
                  <a:pt x="1577235" y="760764"/>
                  <a:pt x="1614627" y="842311"/>
                </a:cubicBezTo>
                <a:cubicBezTo>
                  <a:pt x="1626511" y="936762"/>
                  <a:pt x="1542575" y="1003835"/>
                  <a:pt x="1446161" y="1010777"/>
                </a:cubicBezTo>
                <a:cubicBezTo>
                  <a:pt x="886614" y="1080450"/>
                  <a:pt x="565320" y="1001730"/>
                  <a:pt x="168466" y="1010777"/>
                </a:cubicBezTo>
                <a:cubicBezTo>
                  <a:pt x="74596" y="1002876"/>
                  <a:pt x="-4500" y="941605"/>
                  <a:pt x="0" y="842311"/>
                </a:cubicBezTo>
                <a:cubicBezTo>
                  <a:pt x="38628" y="628820"/>
                  <a:pt x="59063" y="280250"/>
                  <a:pt x="0" y="168466"/>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Complaints</a:t>
            </a:r>
            <a:endParaRPr lang="en-GB" dirty="0">
              <a:solidFill>
                <a:schemeClr val="tx1"/>
              </a:solidFill>
            </a:endParaRPr>
          </a:p>
        </p:txBody>
      </p:sp>
      <p:cxnSp>
        <p:nvCxnSpPr>
          <p:cNvPr id="9" name="Connector: Elbow 8">
            <a:extLst>
              <a:ext uri="{FF2B5EF4-FFF2-40B4-BE49-F238E27FC236}">
                <a16:creationId xmlns:a16="http://schemas.microsoft.com/office/drawing/2014/main" id="{867B91B0-527A-4CD2-9984-1F4179F7E319}"/>
              </a:ext>
            </a:extLst>
          </p:cNvPr>
          <p:cNvCxnSpPr>
            <a:cxnSpLocks/>
            <a:stCxn id="20" idx="1"/>
            <a:endCxn id="25" idx="3"/>
          </p:cNvCxnSpPr>
          <p:nvPr/>
        </p:nvCxnSpPr>
        <p:spPr>
          <a:xfrm rot="10800000" flipV="1">
            <a:off x="2991936" y="3202406"/>
            <a:ext cx="2085062" cy="2521444"/>
          </a:xfrm>
          <a:prstGeom prst="bentConnector3">
            <a:avLst>
              <a:gd name="adj1" fmla="val 50000"/>
            </a:avLst>
          </a:prstGeom>
          <a:ln w="63500">
            <a:tailEnd type="triangle"/>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7809AD60-F4FD-4BED-AEB4-3C21F69C3675}"/>
              </a:ext>
            </a:extLst>
          </p:cNvPr>
          <p:cNvSpPr/>
          <p:nvPr/>
        </p:nvSpPr>
        <p:spPr>
          <a:xfrm>
            <a:off x="677331" y="3532605"/>
            <a:ext cx="2314605"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Loyalty</a:t>
            </a:r>
          </a:p>
        </p:txBody>
      </p:sp>
      <p:cxnSp>
        <p:nvCxnSpPr>
          <p:cNvPr id="16" name="Connector: Elbow 15">
            <a:extLst>
              <a:ext uri="{FF2B5EF4-FFF2-40B4-BE49-F238E27FC236}">
                <a16:creationId xmlns:a16="http://schemas.microsoft.com/office/drawing/2014/main" id="{C2582AD8-94E5-485A-B01E-B35636B1ECAF}"/>
              </a:ext>
            </a:extLst>
          </p:cNvPr>
          <p:cNvCxnSpPr>
            <a:cxnSpLocks/>
            <a:stCxn id="20" idx="1"/>
            <a:endCxn id="36" idx="3"/>
          </p:cNvCxnSpPr>
          <p:nvPr/>
        </p:nvCxnSpPr>
        <p:spPr>
          <a:xfrm rot="10800000" flipV="1">
            <a:off x="2991936" y="3202405"/>
            <a:ext cx="2085062" cy="787399"/>
          </a:xfrm>
          <a:prstGeom prst="bentConnector3">
            <a:avLst>
              <a:gd name="adj1" fmla="val 50000"/>
            </a:avLst>
          </a:prstGeom>
          <a:ln w="63500">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C1DA2AA9-20EC-4AC3-98FD-238B4990CDD1}"/>
              </a:ext>
            </a:extLst>
          </p:cNvPr>
          <p:cNvSpPr/>
          <p:nvPr/>
        </p:nvSpPr>
        <p:spPr>
          <a:xfrm>
            <a:off x="8602780" y="4355305"/>
            <a:ext cx="1614627" cy="1010776"/>
          </a:xfrm>
          <a:custGeom>
            <a:avLst/>
            <a:gdLst>
              <a:gd name="connsiteX0" fmla="*/ 0 w 1614627"/>
              <a:gd name="connsiteY0" fmla="*/ 168466 h 1010776"/>
              <a:gd name="connsiteX1" fmla="*/ 168466 w 1614627"/>
              <a:gd name="connsiteY1" fmla="*/ 0 h 1010776"/>
              <a:gd name="connsiteX2" fmla="*/ 1446161 w 1614627"/>
              <a:gd name="connsiteY2" fmla="*/ 0 h 1010776"/>
              <a:gd name="connsiteX3" fmla="*/ 1614627 w 1614627"/>
              <a:gd name="connsiteY3" fmla="*/ 168466 h 1010776"/>
              <a:gd name="connsiteX4" fmla="*/ 1614627 w 1614627"/>
              <a:gd name="connsiteY4" fmla="*/ 842310 h 1010776"/>
              <a:gd name="connsiteX5" fmla="*/ 1446161 w 1614627"/>
              <a:gd name="connsiteY5" fmla="*/ 1010776 h 1010776"/>
              <a:gd name="connsiteX6" fmla="*/ 168466 w 1614627"/>
              <a:gd name="connsiteY6" fmla="*/ 1010776 h 1010776"/>
              <a:gd name="connsiteX7" fmla="*/ 0 w 1614627"/>
              <a:gd name="connsiteY7" fmla="*/ 842310 h 1010776"/>
              <a:gd name="connsiteX8" fmla="*/ 0 w 1614627"/>
              <a:gd name="connsiteY8" fmla="*/ 168466 h 101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1010776" fill="none" extrusionOk="0">
                <a:moveTo>
                  <a:pt x="0" y="168466"/>
                </a:moveTo>
                <a:cubicBezTo>
                  <a:pt x="-9326" y="73917"/>
                  <a:pt x="88839" y="10970"/>
                  <a:pt x="168466" y="0"/>
                </a:cubicBezTo>
                <a:cubicBezTo>
                  <a:pt x="672633" y="102466"/>
                  <a:pt x="1252992" y="-43161"/>
                  <a:pt x="1446161" y="0"/>
                </a:cubicBezTo>
                <a:cubicBezTo>
                  <a:pt x="1546392" y="11075"/>
                  <a:pt x="1619523" y="81422"/>
                  <a:pt x="1614627" y="168466"/>
                </a:cubicBezTo>
                <a:cubicBezTo>
                  <a:pt x="1617853" y="369142"/>
                  <a:pt x="1666530" y="507594"/>
                  <a:pt x="1614627" y="842310"/>
                </a:cubicBezTo>
                <a:cubicBezTo>
                  <a:pt x="1609392" y="936211"/>
                  <a:pt x="1528728" y="1003549"/>
                  <a:pt x="1446161" y="1010776"/>
                </a:cubicBezTo>
                <a:cubicBezTo>
                  <a:pt x="1129903" y="1098619"/>
                  <a:pt x="714755" y="1112486"/>
                  <a:pt x="168466" y="1010776"/>
                </a:cubicBezTo>
                <a:cubicBezTo>
                  <a:pt x="75776" y="1006024"/>
                  <a:pt x="-5004" y="938273"/>
                  <a:pt x="0" y="842310"/>
                </a:cubicBezTo>
                <a:cubicBezTo>
                  <a:pt x="-19752" y="576643"/>
                  <a:pt x="-42678" y="246018"/>
                  <a:pt x="0" y="168466"/>
                </a:cubicBezTo>
                <a:close/>
              </a:path>
              <a:path w="1614627" h="1010776" stroke="0" extrusionOk="0">
                <a:moveTo>
                  <a:pt x="0" y="168466"/>
                </a:moveTo>
                <a:cubicBezTo>
                  <a:pt x="-6976" y="71122"/>
                  <a:pt x="69006" y="2409"/>
                  <a:pt x="168466" y="0"/>
                </a:cubicBezTo>
                <a:cubicBezTo>
                  <a:pt x="359521" y="105172"/>
                  <a:pt x="1294159" y="88318"/>
                  <a:pt x="1446161" y="0"/>
                </a:cubicBezTo>
                <a:cubicBezTo>
                  <a:pt x="1534934" y="4167"/>
                  <a:pt x="1613575" y="81237"/>
                  <a:pt x="1614627" y="168466"/>
                </a:cubicBezTo>
                <a:cubicBezTo>
                  <a:pt x="1659149" y="356268"/>
                  <a:pt x="1575719" y="763897"/>
                  <a:pt x="1614627" y="842310"/>
                </a:cubicBezTo>
                <a:cubicBezTo>
                  <a:pt x="1626511" y="936761"/>
                  <a:pt x="1542575" y="1003834"/>
                  <a:pt x="1446161" y="1010776"/>
                </a:cubicBezTo>
                <a:cubicBezTo>
                  <a:pt x="886614" y="1080449"/>
                  <a:pt x="565320" y="1001729"/>
                  <a:pt x="168466" y="1010776"/>
                </a:cubicBezTo>
                <a:cubicBezTo>
                  <a:pt x="74596" y="1002875"/>
                  <a:pt x="-4500" y="941604"/>
                  <a:pt x="0" y="842310"/>
                </a:cubicBezTo>
                <a:cubicBezTo>
                  <a:pt x="40315" y="627597"/>
                  <a:pt x="-57189" y="276529"/>
                  <a:pt x="0" y="168466"/>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Loyalty</a:t>
            </a:r>
            <a:endParaRPr lang="en-GB" dirty="0">
              <a:solidFill>
                <a:schemeClr val="tx1"/>
              </a:solidFill>
            </a:endParaRPr>
          </a:p>
        </p:txBody>
      </p:sp>
      <p:sp>
        <p:nvSpPr>
          <p:cNvPr id="20" name="Rectangle: Rounded Corners 19">
            <a:extLst>
              <a:ext uri="{FF2B5EF4-FFF2-40B4-BE49-F238E27FC236}">
                <a16:creationId xmlns:a16="http://schemas.microsoft.com/office/drawing/2014/main" id="{34A9CFC4-7873-40FF-A120-B98A00FA25B0}"/>
              </a:ext>
            </a:extLst>
          </p:cNvPr>
          <p:cNvSpPr/>
          <p:nvPr/>
        </p:nvSpPr>
        <p:spPr>
          <a:xfrm>
            <a:off x="5076998" y="1930401"/>
            <a:ext cx="5144979" cy="254401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solidFill>
              </a:rPr>
              <a:t>BigHolidayLtd</a:t>
            </a:r>
            <a:endParaRPr lang="en-US" dirty="0">
              <a:solidFill>
                <a:schemeClr val="tx1"/>
              </a:solidFill>
            </a:endParaRPr>
          </a:p>
        </p:txBody>
      </p:sp>
    </p:spTree>
    <p:extLst>
      <p:ext uri="{BB962C8B-B14F-4D97-AF65-F5344CB8AC3E}">
        <p14:creationId xmlns:p14="http://schemas.microsoft.com/office/powerpoint/2010/main" val="4018816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3" y="609600"/>
            <a:ext cx="9020119" cy="1320800"/>
          </a:xfrm>
        </p:spPr>
        <p:txBody>
          <a:bodyPr>
            <a:noAutofit/>
          </a:bodyPr>
          <a:lstStyle/>
          <a:p>
            <a:r>
              <a:rPr lang="en-GB" sz="4500" dirty="0">
                <a:solidFill>
                  <a:schemeClr val="bg1"/>
                </a:solidFill>
              </a:rPr>
              <a:t>Use Case 3: Common Foundations</a:t>
            </a:r>
          </a:p>
        </p:txBody>
      </p:sp>
      <p:sp>
        <p:nvSpPr>
          <p:cNvPr id="22" name="Rectangle: Rounded Corners 21">
            <a:extLst>
              <a:ext uri="{FF2B5EF4-FFF2-40B4-BE49-F238E27FC236}">
                <a16:creationId xmlns:a16="http://schemas.microsoft.com/office/drawing/2014/main" id="{4D960942-49BD-4CCF-82AD-7945C917D9D2}"/>
              </a:ext>
            </a:extLst>
          </p:cNvPr>
          <p:cNvSpPr/>
          <p:nvPr/>
        </p:nvSpPr>
        <p:spPr>
          <a:xfrm>
            <a:off x="6147048" y="2526904"/>
            <a:ext cx="1614627" cy="1173141"/>
          </a:xfrm>
          <a:custGeom>
            <a:avLst/>
            <a:gdLst>
              <a:gd name="connsiteX0" fmla="*/ 0 w 1614627"/>
              <a:gd name="connsiteY0" fmla="*/ 195527 h 1173141"/>
              <a:gd name="connsiteX1" fmla="*/ 195527 w 1614627"/>
              <a:gd name="connsiteY1" fmla="*/ 0 h 1173141"/>
              <a:gd name="connsiteX2" fmla="*/ 1419100 w 1614627"/>
              <a:gd name="connsiteY2" fmla="*/ 0 h 1173141"/>
              <a:gd name="connsiteX3" fmla="*/ 1614627 w 1614627"/>
              <a:gd name="connsiteY3" fmla="*/ 195527 h 1173141"/>
              <a:gd name="connsiteX4" fmla="*/ 1614627 w 1614627"/>
              <a:gd name="connsiteY4" fmla="*/ 977614 h 1173141"/>
              <a:gd name="connsiteX5" fmla="*/ 1419100 w 1614627"/>
              <a:gd name="connsiteY5" fmla="*/ 1173141 h 1173141"/>
              <a:gd name="connsiteX6" fmla="*/ 195527 w 1614627"/>
              <a:gd name="connsiteY6" fmla="*/ 1173141 h 1173141"/>
              <a:gd name="connsiteX7" fmla="*/ 0 w 1614627"/>
              <a:gd name="connsiteY7" fmla="*/ 977614 h 1173141"/>
              <a:gd name="connsiteX8" fmla="*/ 0 w 1614627"/>
              <a:gd name="connsiteY8" fmla="*/ 195527 h 117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1173141" fill="none" extrusionOk="0">
                <a:moveTo>
                  <a:pt x="0" y="195527"/>
                </a:moveTo>
                <a:cubicBezTo>
                  <a:pt x="-19256" y="84425"/>
                  <a:pt x="99721" y="9961"/>
                  <a:pt x="195527" y="0"/>
                </a:cubicBezTo>
                <a:cubicBezTo>
                  <a:pt x="506513" y="-31363"/>
                  <a:pt x="1229567" y="14824"/>
                  <a:pt x="1419100" y="0"/>
                </a:cubicBezTo>
                <a:cubicBezTo>
                  <a:pt x="1535786" y="13399"/>
                  <a:pt x="1620284" y="94469"/>
                  <a:pt x="1614627" y="195527"/>
                </a:cubicBezTo>
                <a:cubicBezTo>
                  <a:pt x="1603340" y="538895"/>
                  <a:pt x="1615062" y="743739"/>
                  <a:pt x="1614627" y="977614"/>
                </a:cubicBezTo>
                <a:cubicBezTo>
                  <a:pt x="1594919" y="1088837"/>
                  <a:pt x="1520656" y="1168704"/>
                  <a:pt x="1419100" y="1173141"/>
                </a:cubicBezTo>
                <a:cubicBezTo>
                  <a:pt x="1283197" y="1228390"/>
                  <a:pt x="628870" y="1156352"/>
                  <a:pt x="195527" y="1173141"/>
                </a:cubicBezTo>
                <a:cubicBezTo>
                  <a:pt x="88140" y="1165024"/>
                  <a:pt x="-13626" y="1093557"/>
                  <a:pt x="0" y="977614"/>
                </a:cubicBezTo>
                <a:cubicBezTo>
                  <a:pt x="-53315" y="728008"/>
                  <a:pt x="59746" y="492583"/>
                  <a:pt x="0" y="195527"/>
                </a:cubicBezTo>
                <a:close/>
              </a:path>
              <a:path w="1614627" h="1173141" stroke="0" extrusionOk="0">
                <a:moveTo>
                  <a:pt x="0" y="195527"/>
                </a:moveTo>
                <a:cubicBezTo>
                  <a:pt x="-1676" y="86506"/>
                  <a:pt x="72212" y="5753"/>
                  <a:pt x="195527" y="0"/>
                </a:cubicBezTo>
                <a:cubicBezTo>
                  <a:pt x="775662" y="22187"/>
                  <a:pt x="1286779" y="66938"/>
                  <a:pt x="1419100" y="0"/>
                </a:cubicBezTo>
                <a:cubicBezTo>
                  <a:pt x="1514476" y="12315"/>
                  <a:pt x="1611255" y="106178"/>
                  <a:pt x="1614627" y="195527"/>
                </a:cubicBezTo>
                <a:cubicBezTo>
                  <a:pt x="1553376" y="353251"/>
                  <a:pt x="1634908" y="725525"/>
                  <a:pt x="1614627" y="977614"/>
                </a:cubicBezTo>
                <a:cubicBezTo>
                  <a:pt x="1626217" y="1086976"/>
                  <a:pt x="1532265" y="1162484"/>
                  <a:pt x="1419100" y="1173141"/>
                </a:cubicBezTo>
                <a:cubicBezTo>
                  <a:pt x="1119100" y="1095157"/>
                  <a:pt x="599873" y="1141334"/>
                  <a:pt x="195527" y="1173141"/>
                </a:cubicBezTo>
                <a:cubicBezTo>
                  <a:pt x="86882" y="1166870"/>
                  <a:pt x="-1779" y="1088073"/>
                  <a:pt x="0" y="977614"/>
                </a:cubicBezTo>
                <a:cubicBezTo>
                  <a:pt x="-23975" y="652182"/>
                  <a:pt x="-47517" y="358700"/>
                  <a:pt x="0" y="195527"/>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Core</a:t>
            </a:r>
            <a:endParaRPr lang="en-GB" dirty="0">
              <a:solidFill>
                <a:schemeClr val="tx1"/>
              </a:solidFill>
            </a:endParaRPr>
          </a:p>
        </p:txBody>
      </p:sp>
      <p:cxnSp>
        <p:nvCxnSpPr>
          <p:cNvPr id="7" name="Connector: Elbow 6">
            <a:extLst>
              <a:ext uri="{FF2B5EF4-FFF2-40B4-BE49-F238E27FC236}">
                <a16:creationId xmlns:a16="http://schemas.microsoft.com/office/drawing/2014/main" id="{81ED44F8-CB24-4261-A593-4E4B8FAFB5C6}"/>
              </a:ext>
            </a:extLst>
          </p:cNvPr>
          <p:cNvCxnSpPr>
            <a:cxnSpLocks/>
            <a:stCxn id="20" idx="1"/>
            <a:endCxn id="21" idx="1"/>
          </p:cNvCxnSpPr>
          <p:nvPr/>
        </p:nvCxnSpPr>
        <p:spPr>
          <a:xfrm rot="10800000" flipV="1">
            <a:off x="830532" y="2285666"/>
            <a:ext cx="5318380" cy="3557169"/>
          </a:xfrm>
          <a:prstGeom prst="bentConnector3">
            <a:avLst>
              <a:gd name="adj1" fmla="val 106560"/>
            </a:avLst>
          </a:prstGeom>
          <a:ln w="63500">
            <a:tailEnd type="triangle"/>
          </a:ln>
        </p:spPr>
        <p:style>
          <a:lnRef idx="1">
            <a:schemeClr val="dk1"/>
          </a:lnRef>
          <a:fillRef idx="0">
            <a:schemeClr val="dk1"/>
          </a:fillRef>
          <a:effectRef idx="0">
            <a:schemeClr val="dk1"/>
          </a:effectRef>
          <a:fontRef idx="minor">
            <a:schemeClr val="tx1"/>
          </a:fontRef>
        </p:style>
      </p:cxnSp>
      <p:sp>
        <p:nvSpPr>
          <p:cNvPr id="26" name="Rectangle: Rounded Corners 25">
            <a:extLst>
              <a:ext uri="{FF2B5EF4-FFF2-40B4-BE49-F238E27FC236}">
                <a16:creationId xmlns:a16="http://schemas.microsoft.com/office/drawing/2014/main" id="{5D728F97-1738-4240-B53A-96B9815F89DC}"/>
              </a:ext>
            </a:extLst>
          </p:cNvPr>
          <p:cNvSpPr/>
          <p:nvPr/>
        </p:nvSpPr>
        <p:spPr>
          <a:xfrm>
            <a:off x="7442277" y="2689267"/>
            <a:ext cx="1614627" cy="1010777"/>
          </a:xfrm>
          <a:custGeom>
            <a:avLst/>
            <a:gdLst>
              <a:gd name="connsiteX0" fmla="*/ 0 w 1614627"/>
              <a:gd name="connsiteY0" fmla="*/ 168466 h 1010777"/>
              <a:gd name="connsiteX1" fmla="*/ 168466 w 1614627"/>
              <a:gd name="connsiteY1" fmla="*/ 0 h 1010777"/>
              <a:gd name="connsiteX2" fmla="*/ 1446161 w 1614627"/>
              <a:gd name="connsiteY2" fmla="*/ 0 h 1010777"/>
              <a:gd name="connsiteX3" fmla="*/ 1614627 w 1614627"/>
              <a:gd name="connsiteY3" fmla="*/ 168466 h 1010777"/>
              <a:gd name="connsiteX4" fmla="*/ 1614627 w 1614627"/>
              <a:gd name="connsiteY4" fmla="*/ 842311 h 1010777"/>
              <a:gd name="connsiteX5" fmla="*/ 1446161 w 1614627"/>
              <a:gd name="connsiteY5" fmla="*/ 1010777 h 1010777"/>
              <a:gd name="connsiteX6" fmla="*/ 168466 w 1614627"/>
              <a:gd name="connsiteY6" fmla="*/ 1010777 h 1010777"/>
              <a:gd name="connsiteX7" fmla="*/ 0 w 1614627"/>
              <a:gd name="connsiteY7" fmla="*/ 842311 h 1010777"/>
              <a:gd name="connsiteX8" fmla="*/ 0 w 1614627"/>
              <a:gd name="connsiteY8" fmla="*/ 168466 h 101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1010777" fill="none" extrusionOk="0">
                <a:moveTo>
                  <a:pt x="0" y="168466"/>
                </a:moveTo>
                <a:cubicBezTo>
                  <a:pt x="-9326" y="73917"/>
                  <a:pt x="88839" y="10970"/>
                  <a:pt x="168466" y="0"/>
                </a:cubicBezTo>
                <a:cubicBezTo>
                  <a:pt x="672633" y="102466"/>
                  <a:pt x="1252992" y="-43161"/>
                  <a:pt x="1446161" y="0"/>
                </a:cubicBezTo>
                <a:cubicBezTo>
                  <a:pt x="1546392" y="11075"/>
                  <a:pt x="1619523" y="81422"/>
                  <a:pt x="1614627" y="168466"/>
                </a:cubicBezTo>
                <a:cubicBezTo>
                  <a:pt x="1621537" y="367335"/>
                  <a:pt x="1667390" y="771086"/>
                  <a:pt x="1614627" y="842311"/>
                </a:cubicBezTo>
                <a:cubicBezTo>
                  <a:pt x="1609392" y="936212"/>
                  <a:pt x="1528728" y="1003550"/>
                  <a:pt x="1446161" y="1010777"/>
                </a:cubicBezTo>
                <a:cubicBezTo>
                  <a:pt x="1129903" y="1098620"/>
                  <a:pt x="714755" y="1112487"/>
                  <a:pt x="168466" y="1010777"/>
                </a:cubicBezTo>
                <a:cubicBezTo>
                  <a:pt x="75776" y="1006025"/>
                  <a:pt x="-5004" y="938274"/>
                  <a:pt x="0" y="842311"/>
                </a:cubicBezTo>
                <a:cubicBezTo>
                  <a:pt x="-21448" y="580844"/>
                  <a:pt x="-43045" y="249307"/>
                  <a:pt x="0" y="168466"/>
                </a:cubicBezTo>
                <a:close/>
              </a:path>
              <a:path w="1614627" h="1010777" stroke="0" extrusionOk="0">
                <a:moveTo>
                  <a:pt x="0" y="168466"/>
                </a:moveTo>
                <a:cubicBezTo>
                  <a:pt x="-6976" y="71122"/>
                  <a:pt x="69006" y="2409"/>
                  <a:pt x="168466" y="0"/>
                </a:cubicBezTo>
                <a:cubicBezTo>
                  <a:pt x="359521" y="105172"/>
                  <a:pt x="1294159" y="88318"/>
                  <a:pt x="1446161" y="0"/>
                </a:cubicBezTo>
                <a:cubicBezTo>
                  <a:pt x="1534934" y="4167"/>
                  <a:pt x="1613575" y="81237"/>
                  <a:pt x="1614627" y="168466"/>
                </a:cubicBezTo>
                <a:cubicBezTo>
                  <a:pt x="1659165" y="354138"/>
                  <a:pt x="1577235" y="760764"/>
                  <a:pt x="1614627" y="842311"/>
                </a:cubicBezTo>
                <a:cubicBezTo>
                  <a:pt x="1626511" y="936762"/>
                  <a:pt x="1542575" y="1003835"/>
                  <a:pt x="1446161" y="1010777"/>
                </a:cubicBezTo>
                <a:cubicBezTo>
                  <a:pt x="886614" y="1080450"/>
                  <a:pt x="565320" y="1001730"/>
                  <a:pt x="168466" y="1010777"/>
                </a:cubicBezTo>
                <a:cubicBezTo>
                  <a:pt x="74596" y="1002876"/>
                  <a:pt x="-4500" y="941605"/>
                  <a:pt x="0" y="842311"/>
                </a:cubicBezTo>
                <a:cubicBezTo>
                  <a:pt x="38628" y="628820"/>
                  <a:pt x="59063" y="280250"/>
                  <a:pt x="0" y="168466"/>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Complaints</a:t>
            </a:r>
            <a:endParaRPr lang="en-GB" dirty="0">
              <a:solidFill>
                <a:schemeClr val="tx1"/>
              </a:solidFill>
            </a:endParaRPr>
          </a:p>
        </p:txBody>
      </p:sp>
      <p:cxnSp>
        <p:nvCxnSpPr>
          <p:cNvPr id="9" name="Connector: Elbow 8">
            <a:extLst>
              <a:ext uri="{FF2B5EF4-FFF2-40B4-BE49-F238E27FC236}">
                <a16:creationId xmlns:a16="http://schemas.microsoft.com/office/drawing/2014/main" id="{867B91B0-527A-4CD2-9984-1F4179F7E319}"/>
              </a:ext>
            </a:extLst>
          </p:cNvPr>
          <p:cNvCxnSpPr>
            <a:cxnSpLocks/>
            <a:stCxn id="20" idx="1"/>
            <a:endCxn id="25" idx="0"/>
          </p:cNvCxnSpPr>
          <p:nvPr/>
        </p:nvCxnSpPr>
        <p:spPr>
          <a:xfrm rot="10800000" flipH="1" flipV="1">
            <a:off x="6148912" y="2285667"/>
            <a:ext cx="2542984" cy="2415036"/>
          </a:xfrm>
          <a:prstGeom prst="bentConnector4">
            <a:avLst>
              <a:gd name="adj1" fmla="val -8989"/>
              <a:gd name="adj2" fmla="val 82244"/>
            </a:avLst>
          </a:prstGeom>
          <a:ln w="63500">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C2582AD8-94E5-485A-B01E-B35636B1ECAF}"/>
              </a:ext>
            </a:extLst>
          </p:cNvPr>
          <p:cNvCxnSpPr>
            <a:cxnSpLocks/>
            <a:stCxn id="20" idx="1"/>
            <a:endCxn id="36" idx="3"/>
          </p:cNvCxnSpPr>
          <p:nvPr/>
        </p:nvCxnSpPr>
        <p:spPr>
          <a:xfrm rot="10800000" flipV="1">
            <a:off x="3946358" y="2285666"/>
            <a:ext cx="2202554" cy="827807"/>
          </a:xfrm>
          <a:prstGeom prst="bentConnector3">
            <a:avLst>
              <a:gd name="adj1" fmla="val 50000"/>
            </a:avLst>
          </a:prstGeom>
          <a:ln w="63500">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C1DA2AA9-20EC-4AC3-98FD-238B4990CDD1}"/>
              </a:ext>
            </a:extLst>
          </p:cNvPr>
          <p:cNvSpPr/>
          <p:nvPr/>
        </p:nvSpPr>
        <p:spPr>
          <a:xfrm>
            <a:off x="8886915" y="2689267"/>
            <a:ext cx="1614627" cy="1010776"/>
          </a:xfrm>
          <a:custGeom>
            <a:avLst/>
            <a:gdLst>
              <a:gd name="connsiteX0" fmla="*/ 0 w 1614627"/>
              <a:gd name="connsiteY0" fmla="*/ 168466 h 1010776"/>
              <a:gd name="connsiteX1" fmla="*/ 168466 w 1614627"/>
              <a:gd name="connsiteY1" fmla="*/ 0 h 1010776"/>
              <a:gd name="connsiteX2" fmla="*/ 1446161 w 1614627"/>
              <a:gd name="connsiteY2" fmla="*/ 0 h 1010776"/>
              <a:gd name="connsiteX3" fmla="*/ 1614627 w 1614627"/>
              <a:gd name="connsiteY3" fmla="*/ 168466 h 1010776"/>
              <a:gd name="connsiteX4" fmla="*/ 1614627 w 1614627"/>
              <a:gd name="connsiteY4" fmla="*/ 842310 h 1010776"/>
              <a:gd name="connsiteX5" fmla="*/ 1446161 w 1614627"/>
              <a:gd name="connsiteY5" fmla="*/ 1010776 h 1010776"/>
              <a:gd name="connsiteX6" fmla="*/ 168466 w 1614627"/>
              <a:gd name="connsiteY6" fmla="*/ 1010776 h 1010776"/>
              <a:gd name="connsiteX7" fmla="*/ 0 w 1614627"/>
              <a:gd name="connsiteY7" fmla="*/ 842310 h 1010776"/>
              <a:gd name="connsiteX8" fmla="*/ 0 w 1614627"/>
              <a:gd name="connsiteY8" fmla="*/ 168466 h 101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1010776" fill="none" extrusionOk="0">
                <a:moveTo>
                  <a:pt x="0" y="168466"/>
                </a:moveTo>
                <a:cubicBezTo>
                  <a:pt x="-9326" y="73917"/>
                  <a:pt x="88839" y="10970"/>
                  <a:pt x="168466" y="0"/>
                </a:cubicBezTo>
                <a:cubicBezTo>
                  <a:pt x="672633" y="102466"/>
                  <a:pt x="1252992" y="-43161"/>
                  <a:pt x="1446161" y="0"/>
                </a:cubicBezTo>
                <a:cubicBezTo>
                  <a:pt x="1546392" y="11075"/>
                  <a:pt x="1619523" y="81422"/>
                  <a:pt x="1614627" y="168466"/>
                </a:cubicBezTo>
                <a:cubicBezTo>
                  <a:pt x="1617853" y="369142"/>
                  <a:pt x="1666530" y="507594"/>
                  <a:pt x="1614627" y="842310"/>
                </a:cubicBezTo>
                <a:cubicBezTo>
                  <a:pt x="1609392" y="936211"/>
                  <a:pt x="1528728" y="1003549"/>
                  <a:pt x="1446161" y="1010776"/>
                </a:cubicBezTo>
                <a:cubicBezTo>
                  <a:pt x="1129903" y="1098619"/>
                  <a:pt x="714755" y="1112486"/>
                  <a:pt x="168466" y="1010776"/>
                </a:cubicBezTo>
                <a:cubicBezTo>
                  <a:pt x="75776" y="1006024"/>
                  <a:pt x="-5004" y="938273"/>
                  <a:pt x="0" y="842310"/>
                </a:cubicBezTo>
                <a:cubicBezTo>
                  <a:pt x="-19752" y="576643"/>
                  <a:pt x="-42678" y="246018"/>
                  <a:pt x="0" y="168466"/>
                </a:cubicBezTo>
                <a:close/>
              </a:path>
              <a:path w="1614627" h="1010776" stroke="0" extrusionOk="0">
                <a:moveTo>
                  <a:pt x="0" y="168466"/>
                </a:moveTo>
                <a:cubicBezTo>
                  <a:pt x="-6976" y="71122"/>
                  <a:pt x="69006" y="2409"/>
                  <a:pt x="168466" y="0"/>
                </a:cubicBezTo>
                <a:cubicBezTo>
                  <a:pt x="359521" y="105172"/>
                  <a:pt x="1294159" y="88318"/>
                  <a:pt x="1446161" y="0"/>
                </a:cubicBezTo>
                <a:cubicBezTo>
                  <a:pt x="1534934" y="4167"/>
                  <a:pt x="1613575" y="81237"/>
                  <a:pt x="1614627" y="168466"/>
                </a:cubicBezTo>
                <a:cubicBezTo>
                  <a:pt x="1659149" y="356268"/>
                  <a:pt x="1575719" y="763897"/>
                  <a:pt x="1614627" y="842310"/>
                </a:cubicBezTo>
                <a:cubicBezTo>
                  <a:pt x="1626511" y="936761"/>
                  <a:pt x="1542575" y="1003834"/>
                  <a:pt x="1446161" y="1010776"/>
                </a:cubicBezTo>
                <a:cubicBezTo>
                  <a:pt x="886614" y="1080449"/>
                  <a:pt x="565320" y="1001729"/>
                  <a:pt x="168466" y="1010776"/>
                </a:cubicBezTo>
                <a:cubicBezTo>
                  <a:pt x="74596" y="1002875"/>
                  <a:pt x="-4500" y="941604"/>
                  <a:pt x="0" y="842310"/>
                </a:cubicBezTo>
                <a:cubicBezTo>
                  <a:pt x="40315" y="627597"/>
                  <a:pt x="-57189" y="276529"/>
                  <a:pt x="0" y="168466"/>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Loyalty</a:t>
            </a:r>
            <a:endParaRPr lang="en-GB" dirty="0">
              <a:solidFill>
                <a:schemeClr val="tx1"/>
              </a:solidFill>
            </a:endParaRPr>
          </a:p>
        </p:txBody>
      </p:sp>
      <p:sp>
        <p:nvSpPr>
          <p:cNvPr id="40" name="Rectangle: Rounded Corners 39">
            <a:extLst>
              <a:ext uri="{FF2B5EF4-FFF2-40B4-BE49-F238E27FC236}">
                <a16:creationId xmlns:a16="http://schemas.microsoft.com/office/drawing/2014/main" id="{BE236286-42F7-4CBD-AFD3-93A5ABBC97D3}"/>
              </a:ext>
            </a:extLst>
          </p:cNvPr>
          <p:cNvSpPr/>
          <p:nvPr/>
        </p:nvSpPr>
        <p:spPr>
          <a:xfrm>
            <a:off x="2792897" y="3314721"/>
            <a:ext cx="1160139" cy="1173141"/>
          </a:xfrm>
          <a:custGeom>
            <a:avLst/>
            <a:gdLst>
              <a:gd name="connsiteX0" fmla="*/ 0 w 1160139"/>
              <a:gd name="connsiteY0" fmla="*/ 193360 h 1173141"/>
              <a:gd name="connsiteX1" fmla="*/ 193360 w 1160139"/>
              <a:gd name="connsiteY1" fmla="*/ 0 h 1173141"/>
              <a:gd name="connsiteX2" fmla="*/ 966779 w 1160139"/>
              <a:gd name="connsiteY2" fmla="*/ 0 h 1173141"/>
              <a:gd name="connsiteX3" fmla="*/ 1160139 w 1160139"/>
              <a:gd name="connsiteY3" fmla="*/ 193360 h 1173141"/>
              <a:gd name="connsiteX4" fmla="*/ 1160139 w 1160139"/>
              <a:gd name="connsiteY4" fmla="*/ 979781 h 1173141"/>
              <a:gd name="connsiteX5" fmla="*/ 966779 w 1160139"/>
              <a:gd name="connsiteY5" fmla="*/ 1173141 h 1173141"/>
              <a:gd name="connsiteX6" fmla="*/ 193360 w 1160139"/>
              <a:gd name="connsiteY6" fmla="*/ 1173141 h 1173141"/>
              <a:gd name="connsiteX7" fmla="*/ 0 w 1160139"/>
              <a:gd name="connsiteY7" fmla="*/ 979781 h 1173141"/>
              <a:gd name="connsiteX8" fmla="*/ 0 w 1160139"/>
              <a:gd name="connsiteY8" fmla="*/ 193360 h 117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139" h="1173141" fill="none" extrusionOk="0">
                <a:moveTo>
                  <a:pt x="0" y="193360"/>
                </a:moveTo>
                <a:cubicBezTo>
                  <a:pt x="-19101" y="83481"/>
                  <a:pt x="100666" y="11528"/>
                  <a:pt x="193360" y="0"/>
                </a:cubicBezTo>
                <a:cubicBezTo>
                  <a:pt x="340533" y="67326"/>
                  <a:pt x="700663" y="19918"/>
                  <a:pt x="966779" y="0"/>
                </a:cubicBezTo>
                <a:cubicBezTo>
                  <a:pt x="1084122" y="16255"/>
                  <a:pt x="1170382" y="99117"/>
                  <a:pt x="1160139" y="193360"/>
                </a:cubicBezTo>
                <a:cubicBezTo>
                  <a:pt x="1175748" y="392480"/>
                  <a:pt x="1117715" y="810862"/>
                  <a:pt x="1160139" y="979781"/>
                </a:cubicBezTo>
                <a:cubicBezTo>
                  <a:pt x="1152812" y="1087774"/>
                  <a:pt x="1071664" y="1171827"/>
                  <a:pt x="966779" y="1173141"/>
                </a:cubicBezTo>
                <a:cubicBezTo>
                  <a:pt x="887631" y="1156966"/>
                  <a:pt x="472503" y="1238222"/>
                  <a:pt x="193360" y="1173141"/>
                </a:cubicBezTo>
                <a:cubicBezTo>
                  <a:pt x="87106" y="1165894"/>
                  <a:pt x="-2488" y="1088024"/>
                  <a:pt x="0" y="979781"/>
                </a:cubicBezTo>
                <a:cubicBezTo>
                  <a:pt x="-17490" y="683417"/>
                  <a:pt x="-36533" y="501732"/>
                  <a:pt x="0" y="193360"/>
                </a:cubicBezTo>
                <a:close/>
              </a:path>
              <a:path w="1160139" h="1173141" stroke="0" extrusionOk="0">
                <a:moveTo>
                  <a:pt x="0" y="193360"/>
                </a:moveTo>
                <a:cubicBezTo>
                  <a:pt x="-9515" y="80701"/>
                  <a:pt x="81964" y="1729"/>
                  <a:pt x="193360" y="0"/>
                </a:cubicBezTo>
                <a:cubicBezTo>
                  <a:pt x="386877" y="25664"/>
                  <a:pt x="716077" y="12764"/>
                  <a:pt x="966779" y="0"/>
                </a:cubicBezTo>
                <a:cubicBezTo>
                  <a:pt x="1067871" y="5565"/>
                  <a:pt x="1159470" y="90269"/>
                  <a:pt x="1160139" y="193360"/>
                </a:cubicBezTo>
                <a:cubicBezTo>
                  <a:pt x="1157787" y="574831"/>
                  <a:pt x="1178350" y="661059"/>
                  <a:pt x="1160139" y="979781"/>
                </a:cubicBezTo>
                <a:cubicBezTo>
                  <a:pt x="1173676" y="1088177"/>
                  <a:pt x="1077058" y="1165961"/>
                  <a:pt x="966779" y="1173141"/>
                </a:cubicBezTo>
                <a:cubicBezTo>
                  <a:pt x="787445" y="1144407"/>
                  <a:pt x="579509" y="1153636"/>
                  <a:pt x="193360" y="1173141"/>
                </a:cubicBezTo>
                <a:cubicBezTo>
                  <a:pt x="86396" y="1171483"/>
                  <a:pt x="-6221" y="1095217"/>
                  <a:pt x="0" y="979781"/>
                </a:cubicBezTo>
                <a:cubicBezTo>
                  <a:pt x="44616" y="811046"/>
                  <a:pt x="-39043" y="407250"/>
                  <a:pt x="0" y="193360"/>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Core</a:t>
            </a:r>
            <a:endParaRPr lang="en-GB" dirty="0">
              <a:solidFill>
                <a:schemeClr val="tx1"/>
              </a:solidFill>
            </a:endParaRPr>
          </a:p>
        </p:txBody>
      </p:sp>
      <p:sp>
        <p:nvSpPr>
          <p:cNvPr id="41" name="Rectangle: Rounded Corners 40">
            <a:extLst>
              <a:ext uri="{FF2B5EF4-FFF2-40B4-BE49-F238E27FC236}">
                <a16:creationId xmlns:a16="http://schemas.microsoft.com/office/drawing/2014/main" id="{8CE9DA8C-F7C6-4835-A8B1-6C19DD4FD40A}"/>
              </a:ext>
            </a:extLst>
          </p:cNvPr>
          <p:cNvSpPr/>
          <p:nvPr/>
        </p:nvSpPr>
        <p:spPr>
          <a:xfrm>
            <a:off x="8910173" y="5372427"/>
            <a:ext cx="1129413" cy="1173141"/>
          </a:xfrm>
          <a:custGeom>
            <a:avLst/>
            <a:gdLst>
              <a:gd name="connsiteX0" fmla="*/ 0 w 1129413"/>
              <a:gd name="connsiteY0" fmla="*/ 188239 h 1173141"/>
              <a:gd name="connsiteX1" fmla="*/ 188239 w 1129413"/>
              <a:gd name="connsiteY1" fmla="*/ 0 h 1173141"/>
              <a:gd name="connsiteX2" fmla="*/ 941174 w 1129413"/>
              <a:gd name="connsiteY2" fmla="*/ 0 h 1173141"/>
              <a:gd name="connsiteX3" fmla="*/ 1129413 w 1129413"/>
              <a:gd name="connsiteY3" fmla="*/ 188239 h 1173141"/>
              <a:gd name="connsiteX4" fmla="*/ 1129413 w 1129413"/>
              <a:gd name="connsiteY4" fmla="*/ 984902 h 1173141"/>
              <a:gd name="connsiteX5" fmla="*/ 941174 w 1129413"/>
              <a:gd name="connsiteY5" fmla="*/ 1173141 h 1173141"/>
              <a:gd name="connsiteX6" fmla="*/ 188239 w 1129413"/>
              <a:gd name="connsiteY6" fmla="*/ 1173141 h 1173141"/>
              <a:gd name="connsiteX7" fmla="*/ 0 w 1129413"/>
              <a:gd name="connsiteY7" fmla="*/ 984902 h 1173141"/>
              <a:gd name="connsiteX8" fmla="*/ 0 w 1129413"/>
              <a:gd name="connsiteY8" fmla="*/ 188239 h 117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9413" h="1173141" fill="none" extrusionOk="0">
                <a:moveTo>
                  <a:pt x="0" y="188239"/>
                </a:moveTo>
                <a:cubicBezTo>
                  <a:pt x="-20447" y="80970"/>
                  <a:pt x="99185" y="12192"/>
                  <a:pt x="188239" y="0"/>
                </a:cubicBezTo>
                <a:cubicBezTo>
                  <a:pt x="469889" y="-49010"/>
                  <a:pt x="754591" y="45590"/>
                  <a:pt x="941174" y="0"/>
                </a:cubicBezTo>
                <a:cubicBezTo>
                  <a:pt x="1056059" y="16825"/>
                  <a:pt x="1142493" y="100299"/>
                  <a:pt x="1129413" y="188239"/>
                </a:cubicBezTo>
                <a:cubicBezTo>
                  <a:pt x="1070048" y="454787"/>
                  <a:pt x="1180523" y="639504"/>
                  <a:pt x="1129413" y="984902"/>
                </a:cubicBezTo>
                <a:cubicBezTo>
                  <a:pt x="1126480" y="1089346"/>
                  <a:pt x="1032328" y="1164303"/>
                  <a:pt x="941174" y="1173141"/>
                </a:cubicBezTo>
                <a:cubicBezTo>
                  <a:pt x="619396" y="1133916"/>
                  <a:pt x="433943" y="1214852"/>
                  <a:pt x="188239" y="1173141"/>
                </a:cubicBezTo>
                <a:cubicBezTo>
                  <a:pt x="84503" y="1170081"/>
                  <a:pt x="-12827" y="1096354"/>
                  <a:pt x="0" y="984902"/>
                </a:cubicBezTo>
                <a:cubicBezTo>
                  <a:pt x="10217" y="895714"/>
                  <a:pt x="40031" y="356870"/>
                  <a:pt x="0" y="188239"/>
                </a:cubicBezTo>
                <a:close/>
              </a:path>
              <a:path w="1129413" h="1173141" stroke="0" extrusionOk="0">
                <a:moveTo>
                  <a:pt x="0" y="188239"/>
                </a:moveTo>
                <a:cubicBezTo>
                  <a:pt x="-16728" y="73959"/>
                  <a:pt x="69332" y="5609"/>
                  <a:pt x="188239" y="0"/>
                </a:cubicBezTo>
                <a:cubicBezTo>
                  <a:pt x="533590" y="-25582"/>
                  <a:pt x="841525" y="-524"/>
                  <a:pt x="941174" y="0"/>
                </a:cubicBezTo>
                <a:cubicBezTo>
                  <a:pt x="1031008" y="13797"/>
                  <a:pt x="1127051" y="97335"/>
                  <a:pt x="1129413" y="188239"/>
                </a:cubicBezTo>
                <a:cubicBezTo>
                  <a:pt x="1122851" y="359675"/>
                  <a:pt x="1113692" y="879103"/>
                  <a:pt x="1129413" y="984902"/>
                </a:cubicBezTo>
                <a:cubicBezTo>
                  <a:pt x="1133148" y="1089307"/>
                  <a:pt x="1053022" y="1156913"/>
                  <a:pt x="941174" y="1173141"/>
                </a:cubicBezTo>
                <a:cubicBezTo>
                  <a:pt x="728453" y="1203390"/>
                  <a:pt x="381955" y="1121996"/>
                  <a:pt x="188239" y="1173141"/>
                </a:cubicBezTo>
                <a:cubicBezTo>
                  <a:pt x="84084" y="1171304"/>
                  <a:pt x="-9335" y="1101837"/>
                  <a:pt x="0" y="984902"/>
                </a:cubicBezTo>
                <a:cubicBezTo>
                  <a:pt x="6352" y="701817"/>
                  <a:pt x="45270" y="546600"/>
                  <a:pt x="0" y="188239"/>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Core</a:t>
            </a:r>
            <a:endParaRPr lang="en-GB" dirty="0">
              <a:solidFill>
                <a:schemeClr val="tx1"/>
              </a:solidFill>
            </a:endParaRPr>
          </a:p>
        </p:txBody>
      </p:sp>
      <p:cxnSp>
        <p:nvCxnSpPr>
          <p:cNvPr id="42" name="Connector: Elbow 41">
            <a:extLst>
              <a:ext uri="{FF2B5EF4-FFF2-40B4-BE49-F238E27FC236}">
                <a16:creationId xmlns:a16="http://schemas.microsoft.com/office/drawing/2014/main" id="{835459EE-6863-4CB7-9A96-48529BD05109}"/>
              </a:ext>
            </a:extLst>
          </p:cNvPr>
          <p:cNvCxnSpPr>
            <a:cxnSpLocks/>
            <a:stCxn id="36" idx="1"/>
            <a:endCxn id="21" idx="1"/>
          </p:cNvCxnSpPr>
          <p:nvPr/>
        </p:nvCxnSpPr>
        <p:spPr>
          <a:xfrm rot="10800000" flipV="1">
            <a:off x="830532" y="3113474"/>
            <a:ext cx="377822" cy="2729362"/>
          </a:xfrm>
          <a:prstGeom prst="bentConnector3">
            <a:avLst>
              <a:gd name="adj1" fmla="val 192350"/>
            </a:avLst>
          </a:prstGeom>
          <a:ln w="63500">
            <a:tailEnd type="triangle"/>
          </a:ln>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F78BFCB6-4A5E-4988-A9F9-5AFF0B835D07}"/>
              </a:ext>
            </a:extLst>
          </p:cNvPr>
          <p:cNvCxnSpPr>
            <a:cxnSpLocks/>
            <a:stCxn id="25" idx="2"/>
            <a:endCxn id="21" idx="3"/>
          </p:cNvCxnSpPr>
          <p:nvPr/>
        </p:nvCxnSpPr>
        <p:spPr>
          <a:xfrm rot="5400000">
            <a:off x="6016350" y="3167289"/>
            <a:ext cx="227733" cy="5123360"/>
          </a:xfrm>
          <a:prstGeom prst="bentConnector2">
            <a:avLst/>
          </a:prstGeom>
          <a:ln w="63500">
            <a:tailEnd type="triangle"/>
          </a:ln>
        </p:spPr>
        <p:style>
          <a:lnRef idx="1">
            <a:schemeClr val="dk1"/>
          </a:lnRef>
          <a:fillRef idx="0">
            <a:schemeClr val="dk1"/>
          </a:fillRef>
          <a:effectRef idx="0">
            <a:schemeClr val="dk1"/>
          </a:effectRef>
          <a:fontRef idx="minor">
            <a:schemeClr val="tx1"/>
          </a:fontRef>
        </p:style>
      </p:cxnSp>
      <p:sp>
        <p:nvSpPr>
          <p:cNvPr id="61" name="Rectangle: Rounded Corners 60">
            <a:extLst>
              <a:ext uri="{FF2B5EF4-FFF2-40B4-BE49-F238E27FC236}">
                <a16:creationId xmlns:a16="http://schemas.microsoft.com/office/drawing/2014/main" id="{C4CDD954-5735-4408-8DEE-404AF1101E75}"/>
              </a:ext>
            </a:extLst>
          </p:cNvPr>
          <p:cNvSpPr/>
          <p:nvPr/>
        </p:nvSpPr>
        <p:spPr>
          <a:xfrm>
            <a:off x="4197560" y="4813118"/>
            <a:ext cx="1726353" cy="604993"/>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Utilities</a:t>
            </a:r>
          </a:p>
        </p:txBody>
      </p:sp>
      <p:cxnSp>
        <p:nvCxnSpPr>
          <p:cNvPr id="62" name="Connector: Elbow 61">
            <a:extLst>
              <a:ext uri="{FF2B5EF4-FFF2-40B4-BE49-F238E27FC236}">
                <a16:creationId xmlns:a16="http://schemas.microsoft.com/office/drawing/2014/main" id="{5DBBDDCA-222B-4493-BA84-2D2BF906082B}"/>
              </a:ext>
            </a:extLst>
          </p:cNvPr>
          <p:cNvCxnSpPr>
            <a:cxnSpLocks/>
            <a:stCxn id="20" idx="1"/>
            <a:endCxn id="61" idx="0"/>
          </p:cNvCxnSpPr>
          <p:nvPr/>
        </p:nvCxnSpPr>
        <p:spPr>
          <a:xfrm rot="10800000" flipV="1">
            <a:off x="5060738" y="2285666"/>
            <a:ext cx="1088175" cy="2527451"/>
          </a:xfrm>
          <a:prstGeom prst="bentConnector2">
            <a:avLst/>
          </a:prstGeom>
          <a:ln w="63500">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756D8FEF-0E39-4E35-B464-5662F76F7585}"/>
              </a:ext>
            </a:extLst>
          </p:cNvPr>
          <p:cNvCxnSpPr>
            <a:cxnSpLocks/>
            <a:stCxn id="36" idx="2"/>
            <a:endCxn id="61" idx="1"/>
          </p:cNvCxnSpPr>
          <p:nvPr/>
        </p:nvCxnSpPr>
        <p:spPr>
          <a:xfrm rot="16200000" flipH="1">
            <a:off x="2614988" y="3533042"/>
            <a:ext cx="1544941" cy="1620204"/>
          </a:xfrm>
          <a:prstGeom prst="bentConnector2">
            <a:avLst/>
          </a:prstGeom>
          <a:ln w="63500">
            <a:tailEnd type="triangle"/>
          </a:ln>
        </p:spPr>
        <p:style>
          <a:lnRef idx="1">
            <a:schemeClr val="dk1"/>
          </a:lnRef>
          <a:fillRef idx="0">
            <a:schemeClr val="dk1"/>
          </a:fillRef>
          <a:effectRef idx="0">
            <a:schemeClr val="dk1"/>
          </a:effectRef>
          <a:fontRef idx="minor">
            <a:schemeClr val="tx1"/>
          </a:fontRef>
        </p:style>
      </p:cxnSp>
      <p:cxnSp>
        <p:nvCxnSpPr>
          <p:cNvPr id="64" name="Connector: Elbow 63">
            <a:extLst>
              <a:ext uri="{FF2B5EF4-FFF2-40B4-BE49-F238E27FC236}">
                <a16:creationId xmlns:a16="http://schemas.microsoft.com/office/drawing/2014/main" id="{2BB64EAA-F742-4B4E-AB28-10C751873EE4}"/>
              </a:ext>
            </a:extLst>
          </p:cNvPr>
          <p:cNvCxnSpPr>
            <a:cxnSpLocks/>
            <a:stCxn id="21" idx="0"/>
            <a:endCxn id="61" idx="1"/>
          </p:cNvCxnSpPr>
          <p:nvPr/>
        </p:nvCxnSpPr>
        <p:spPr>
          <a:xfrm rot="5400000" flipH="1" flipV="1">
            <a:off x="3063537" y="4251613"/>
            <a:ext cx="270021" cy="1998026"/>
          </a:xfrm>
          <a:prstGeom prst="bentConnector2">
            <a:avLst/>
          </a:prstGeom>
          <a:ln w="63500">
            <a:tailEnd type="triangle"/>
          </a:ln>
        </p:spPr>
        <p:style>
          <a:lnRef idx="1">
            <a:schemeClr val="dk1"/>
          </a:lnRef>
          <a:fillRef idx="0">
            <a:schemeClr val="dk1"/>
          </a:fillRef>
          <a:effectRef idx="0">
            <a:schemeClr val="dk1"/>
          </a:effectRef>
          <a:fontRef idx="minor">
            <a:schemeClr val="tx1"/>
          </a:fontRef>
        </p:style>
      </p:cxnSp>
      <p:cxnSp>
        <p:nvCxnSpPr>
          <p:cNvPr id="73" name="Connector: Elbow 72">
            <a:extLst>
              <a:ext uri="{FF2B5EF4-FFF2-40B4-BE49-F238E27FC236}">
                <a16:creationId xmlns:a16="http://schemas.microsoft.com/office/drawing/2014/main" id="{941A0849-8958-4CF4-8B4E-45CC129D7A88}"/>
              </a:ext>
            </a:extLst>
          </p:cNvPr>
          <p:cNvCxnSpPr>
            <a:cxnSpLocks/>
            <a:stCxn id="25" idx="2"/>
            <a:endCxn id="61" idx="2"/>
          </p:cNvCxnSpPr>
          <p:nvPr/>
        </p:nvCxnSpPr>
        <p:spPr>
          <a:xfrm rot="5400000" flipH="1">
            <a:off x="6777821" y="3701028"/>
            <a:ext cx="196992" cy="3631159"/>
          </a:xfrm>
          <a:prstGeom prst="bentConnector3">
            <a:avLst>
              <a:gd name="adj1" fmla="val -116045"/>
            </a:avLst>
          </a:prstGeom>
          <a:ln w="63500">
            <a:tailEnd type="triangle"/>
          </a:ln>
        </p:spPr>
        <p:style>
          <a:lnRef idx="1">
            <a:schemeClr val="dk1"/>
          </a:lnRef>
          <a:fillRef idx="0">
            <a:schemeClr val="dk1"/>
          </a:fillRef>
          <a:effectRef idx="0">
            <a:schemeClr val="dk1"/>
          </a:effectRef>
          <a:fontRef idx="minor">
            <a:schemeClr val="tx1"/>
          </a:fontRef>
        </p:style>
      </p:cxnSp>
      <p:sp>
        <p:nvSpPr>
          <p:cNvPr id="96" name="Rectangle: Rounded Corners 95">
            <a:extLst>
              <a:ext uri="{FF2B5EF4-FFF2-40B4-BE49-F238E27FC236}">
                <a16:creationId xmlns:a16="http://schemas.microsoft.com/office/drawing/2014/main" id="{C7147ED0-DD4F-48A3-B4F6-1A22FD8CE133}"/>
              </a:ext>
            </a:extLst>
          </p:cNvPr>
          <p:cNvSpPr/>
          <p:nvPr/>
        </p:nvSpPr>
        <p:spPr>
          <a:xfrm>
            <a:off x="841894" y="4692953"/>
            <a:ext cx="1160139" cy="914400"/>
          </a:xfrm>
          <a:custGeom>
            <a:avLst/>
            <a:gdLst>
              <a:gd name="connsiteX0" fmla="*/ 0 w 1160139"/>
              <a:gd name="connsiteY0" fmla="*/ 152403 h 914400"/>
              <a:gd name="connsiteX1" fmla="*/ 152403 w 1160139"/>
              <a:gd name="connsiteY1" fmla="*/ 0 h 914400"/>
              <a:gd name="connsiteX2" fmla="*/ 1007736 w 1160139"/>
              <a:gd name="connsiteY2" fmla="*/ 0 h 914400"/>
              <a:gd name="connsiteX3" fmla="*/ 1160139 w 1160139"/>
              <a:gd name="connsiteY3" fmla="*/ 152403 h 914400"/>
              <a:gd name="connsiteX4" fmla="*/ 1160139 w 1160139"/>
              <a:gd name="connsiteY4" fmla="*/ 761997 h 914400"/>
              <a:gd name="connsiteX5" fmla="*/ 1007736 w 1160139"/>
              <a:gd name="connsiteY5" fmla="*/ 914400 h 914400"/>
              <a:gd name="connsiteX6" fmla="*/ 152403 w 1160139"/>
              <a:gd name="connsiteY6" fmla="*/ 914400 h 914400"/>
              <a:gd name="connsiteX7" fmla="*/ 0 w 1160139"/>
              <a:gd name="connsiteY7" fmla="*/ 761997 h 914400"/>
              <a:gd name="connsiteX8" fmla="*/ 0 w 1160139"/>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139" h="914400" fill="none" extrusionOk="0">
                <a:moveTo>
                  <a:pt x="0" y="152403"/>
                </a:moveTo>
                <a:cubicBezTo>
                  <a:pt x="-5672" y="67316"/>
                  <a:pt x="71581" y="2738"/>
                  <a:pt x="152403" y="0"/>
                </a:cubicBezTo>
                <a:cubicBezTo>
                  <a:pt x="342970" y="-43366"/>
                  <a:pt x="811340" y="-32993"/>
                  <a:pt x="1007736" y="0"/>
                </a:cubicBezTo>
                <a:cubicBezTo>
                  <a:pt x="1095298" y="5224"/>
                  <a:pt x="1165797" y="75164"/>
                  <a:pt x="1160139" y="152403"/>
                </a:cubicBezTo>
                <a:cubicBezTo>
                  <a:pt x="1126128" y="443481"/>
                  <a:pt x="1118200" y="582816"/>
                  <a:pt x="1160139" y="761997"/>
                </a:cubicBezTo>
                <a:cubicBezTo>
                  <a:pt x="1158916" y="846368"/>
                  <a:pt x="1084924" y="909583"/>
                  <a:pt x="1007736" y="914400"/>
                </a:cubicBezTo>
                <a:cubicBezTo>
                  <a:pt x="893295" y="969099"/>
                  <a:pt x="445758" y="863981"/>
                  <a:pt x="152403" y="914400"/>
                </a:cubicBezTo>
                <a:cubicBezTo>
                  <a:pt x="68535" y="910312"/>
                  <a:pt x="-10516" y="852308"/>
                  <a:pt x="0" y="761997"/>
                </a:cubicBezTo>
                <a:cubicBezTo>
                  <a:pt x="4194" y="607785"/>
                  <a:pt x="-47148" y="377597"/>
                  <a:pt x="0" y="152403"/>
                </a:cubicBezTo>
                <a:close/>
              </a:path>
              <a:path w="1160139" h="914400" stroke="0" extrusionOk="0">
                <a:moveTo>
                  <a:pt x="0" y="152403"/>
                </a:moveTo>
                <a:cubicBezTo>
                  <a:pt x="-5457" y="64867"/>
                  <a:pt x="66695" y="577"/>
                  <a:pt x="152403" y="0"/>
                </a:cubicBezTo>
                <a:cubicBezTo>
                  <a:pt x="517488" y="-30212"/>
                  <a:pt x="778171" y="-5798"/>
                  <a:pt x="1007736" y="0"/>
                </a:cubicBezTo>
                <a:cubicBezTo>
                  <a:pt x="1087678" y="4129"/>
                  <a:pt x="1157649" y="81994"/>
                  <a:pt x="1160139" y="152403"/>
                </a:cubicBezTo>
                <a:cubicBezTo>
                  <a:pt x="1168701" y="418525"/>
                  <a:pt x="1175654" y="664525"/>
                  <a:pt x="1160139" y="761997"/>
                </a:cubicBezTo>
                <a:cubicBezTo>
                  <a:pt x="1166271" y="846894"/>
                  <a:pt x="1093215" y="911706"/>
                  <a:pt x="1007736" y="914400"/>
                </a:cubicBezTo>
                <a:cubicBezTo>
                  <a:pt x="826004" y="923520"/>
                  <a:pt x="315722" y="890150"/>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solidFill>
                  <a:schemeClr val="tx1"/>
                </a:solidFill>
              </a:rPr>
              <a:t>Utilities</a:t>
            </a:r>
          </a:p>
        </p:txBody>
      </p:sp>
      <p:sp>
        <p:nvSpPr>
          <p:cNvPr id="21" name="Rectangle: Rounded Corners 20">
            <a:extLst>
              <a:ext uri="{FF2B5EF4-FFF2-40B4-BE49-F238E27FC236}">
                <a16:creationId xmlns:a16="http://schemas.microsoft.com/office/drawing/2014/main" id="{F642F114-140D-43D4-99A6-9B656722E3EB}"/>
              </a:ext>
            </a:extLst>
          </p:cNvPr>
          <p:cNvSpPr/>
          <p:nvPr/>
        </p:nvSpPr>
        <p:spPr>
          <a:xfrm>
            <a:off x="830532" y="5385636"/>
            <a:ext cx="2738004"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Core</a:t>
            </a:r>
          </a:p>
        </p:txBody>
      </p:sp>
      <p:sp>
        <p:nvSpPr>
          <p:cNvPr id="101" name="Rectangle: Rounded Corners 100">
            <a:extLst>
              <a:ext uri="{FF2B5EF4-FFF2-40B4-BE49-F238E27FC236}">
                <a16:creationId xmlns:a16="http://schemas.microsoft.com/office/drawing/2014/main" id="{498E57D5-F30A-4DA9-91D1-97B8310708EA}"/>
              </a:ext>
            </a:extLst>
          </p:cNvPr>
          <p:cNvSpPr/>
          <p:nvPr/>
        </p:nvSpPr>
        <p:spPr>
          <a:xfrm>
            <a:off x="1195990" y="3282581"/>
            <a:ext cx="1160139" cy="914400"/>
          </a:xfrm>
          <a:custGeom>
            <a:avLst/>
            <a:gdLst>
              <a:gd name="connsiteX0" fmla="*/ 0 w 1160139"/>
              <a:gd name="connsiteY0" fmla="*/ 152403 h 914400"/>
              <a:gd name="connsiteX1" fmla="*/ 152403 w 1160139"/>
              <a:gd name="connsiteY1" fmla="*/ 0 h 914400"/>
              <a:gd name="connsiteX2" fmla="*/ 1007736 w 1160139"/>
              <a:gd name="connsiteY2" fmla="*/ 0 h 914400"/>
              <a:gd name="connsiteX3" fmla="*/ 1160139 w 1160139"/>
              <a:gd name="connsiteY3" fmla="*/ 152403 h 914400"/>
              <a:gd name="connsiteX4" fmla="*/ 1160139 w 1160139"/>
              <a:gd name="connsiteY4" fmla="*/ 761997 h 914400"/>
              <a:gd name="connsiteX5" fmla="*/ 1007736 w 1160139"/>
              <a:gd name="connsiteY5" fmla="*/ 914400 h 914400"/>
              <a:gd name="connsiteX6" fmla="*/ 152403 w 1160139"/>
              <a:gd name="connsiteY6" fmla="*/ 914400 h 914400"/>
              <a:gd name="connsiteX7" fmla="*/ 0 w 1160139"/>
              <a:gd name="connsiteY7" fmla="*/ 761997 h 914400"/>
              <a:gd name="connsiteX8" fmla="*/ 0 w 1160139"/>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139" h="914400" fill="none" extrusionOk="0">
                <a:moveTo>
                  <a:pt x="0" y="152403"/>
                </a:moveTo>
                <a:cubicBezTo>
                  <a:pt x="-5672" y="67316"/>
                  <a:pt x="71581" y="2738"/>
                  <a:pt x="152403" y="0"/>
                </a:cubicBezTo>
                <a:cubicBezTo>
                  <a:pt x="342970" y="-43366"/>
                  <a:pt x="811340" y="-32993"/>
                  <a:pt x="1007736" y="0"/>
                </a:cubicBezTo>
                <a:cubicBezTo>
                  <a:pt x="1095298" y="5224"/>
                  <a:pt x="1165797" y="75164"/>
                  <a:pt x="1160139" y="152403"/>
                </a:cubicBezTo>
                <a:cubicBezTo>
                  <a:pt x="1126128" y="443481"/>
                  <a:pt x="1118200" y="582816"/>
                  <a:pt x="1160139" y="761997"/>
                </a:cubicBezTo>
                <a:cubicBezTo>
                  <a:pt x="1158916" y="846368"/>
                  <a:pt x="1084924" y="909583"/>
                  <a:pt x="1007736" y="914400"/>
                </a:cubicBezTo>
                <a:cubicBezTo>
                  <a:pt x="893295" y="969099"/>
                  <a:pt x="445758" y="863981"/>
                  <a:pt x="152403" y="914400"/>
                </a:cubicBezTo>
                <a:cubicBezTo>
                  <a:pt x="68535" y="910312"/>
                  <a:pt x="-10516" y="852308"/>
                  <a:pt x="0" y="761997"/>
                </a:cubicBezTo>
                <a:cubicBezTo>
                  <a:pt x="4194" y="607785"/>
                  <a:pt x="-47148" y="377597"/>
                  <a:pt x="0" y="152403"/>
                </a:cubicBezTo>
                <a:close/>
              </a:path>
              <a:path w="1160139" h="914400" stroke="0" extrusionOk="0">
                <a:moveTo>
                  <a:pt x="0" y="152403"/>
                </a:moveTo>
                <a:cubicBezTo>
                  <a:pt x="-5457" y="64867"/>
                  <a:pt x="66695" y="577"/>
                  <a:pt x="152403" y="0"/>
                </a:cubicBezTo>
                <a:cubicBezTo>
                  <a:pt x="517488" y="-30212"/>
                  <a:pt x="778171" y="-5798"/>
                  <a:pt x="1007736" y="0"/>
                </a:cubicBezTo>
                <a:cubicBezTo>
                  <a:pt x="1087678" y="4129"/>
                  <a:pt x="1157649" y="81994"/>
                  <a:pt x="1160139" y="152403"/>
                </a:cubicBezTo>
                <a:cubicBezTo>
                  <a:pt x="1168701" y="418525"/>
                  <a:pt x="1175654" y="664525"/>
                  <a:pt x="1160139" y="761997"/>
                </a:cubicBezTo>
                <a:cubicBezTo>
                  <a:pt x="1166271" y="846894"/>
                  <a:pt x="1093215" y="911706"/>
                  <a:pt x="1007736" y="914400"/>
                </a:cubicBezTo>
                <a:cubicBezTo>
                  <a:pt x="826004" y="923520"/>
                  <a:pt x="315722" y="890150"/>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solidFill>
                  <a:schemeClr val="tx1"/>
                </a:solidFill>
              </a:rPr>
              <a:t>Utilities</a:t>
            </a:r>
          </a:p>
        </p:txBody>
      </p:sp>
      <p:sp>
        <p:nvSpPr>
          <p:cNvPr id="36" name="Rectangle: Rounded Corners 35">
            <a:extLst>
              <a:ext uri="{FF2B5EF4-FFF2-40B4-BE49-F238E27FC236}">
                <a16:creationId xmlns:a16="http://schemas.microsoft.com/office/drawing/2014/main" id="{7809AD60-F4FD-4BED-AEB4-3C21F69C3675}"/>
              </a:ext>
            </a:extLst>
          </p:cNvPr>
          <p:cNvSpPr/>
          <p:nvPr/>
        </p:nvSpPr>
        <p:spPr>
          <a:xfrm>
            <a:off x="1208354" y="2656274"/>
            <a:ext cx="2738004"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Loyalty</a:t>
            </a:r>
          </a:p>
        </p:txBody>
      </p:sp>
      <p:sp>
        <p:nvSpPr>
          <p:cNvPr id="102" name="Rectangle: Rounded Corners 101">
            <a:extLst>
              <a:ext uri="{FF2B5EF4-FFF2-40B4-BE49-F238E27FC236}">
                <a16:creationId xmlns:a16="http://schemas.microsoft.com/office/drawing/2014/main" id="{CE5C58B7-8C80-49C6-B52E-DEC0A129C2E4}"/>
              </a:ext>
            </a:extLst>
          </p:cNvPr>
          <p:cNvSpPr/>
          <p:nvPr/>
        </p:nvSpPr>
        <p:spPr>
          <a:xfrm>
            <a:off x="6342088" y="4721528"/>
            <a:ext cx="1160139" cy="914400"/>
          </a:xfrm>
          <a:custGeom>
            <a:avLst/>
            <a:gdLst>
              <a:gd name="connsiteX0" fmla="*/ 0 w 1160139"/>
              <a:gd name="connsiteY0" fmla="*/ 152403 h 914400"/>
              <a:gd name="connsiteX1" fmla="*/ 152403 w 1160139"/>
              <a:gd name="connsiteY1" fmla="*/ 0 h 914400"/>
              <a:gd name="connsiteX2" fmla="*/ 1007736 w 1160139"/>
              <a:gd name="connsiteY2" fmla="*/ 0 h 914400"/>
              <a:gd name="connsiteX3" fmla="*/ 1160139 w 1160139"/>
              <a:gd name="connsiteY3" fmla="*/ 152403 h 914400"/>
              <a:gd name="connsiteX4" fmla="*/ 1160139 w 1160139"/>
              <a:gd name="connsiteY4" fmla="*/ 761997 h 914400"/>
              <a:gd name="connsiteX5" fmla="*/ 1007736 w 1160139"/>
              <a:gd name="connsiteY5" fmla="*/ 914400 h 914400"/>
              <a:gd name="connsiteX6" fmla="*/ 152403 w 1160139"/>
              <a:gd name="connsiteY6" fmla="*/ 914400 h 914400"/>
              <a:gd name="connsiteX7" fmla="*/ 0 w 1160139"/>
              <a:gd name="connsiteY7" fmla="*/ 761997 h 914400"/>
              <a:gd name="connsiteX8" fmla="*/ 0 w 1160139"/>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139" h="914400" fill="none" extrusionOk="0">
                <a:moveTo>
                  <a:pt x="0" y="152403"/>
                </a:moveTo>
                <a:cubicBezTo>
                  <a:pt x="-5672" y="67316"/>
                  <a:pt x="71581" y="2738"/>
                  <a:pt x="152403" y="0"/>
                </a:cubicBezTo>
                <a:cubicBezTo>
                  <a:pt x="342970" y="-43366"/>
                  <a:pt x="811340" y="-32993"/>
                  <a:pt x="1007736" y="0"/>
                </a:cubicBezTo>
                <a:cubicBezTo>
                  <a:pt x="1095298" y="5224"/>
                  <a:pt x="1165797" y="75164"/>
                  <a:pt x="1160139" y="152403"/>
                </a:cubicBezTo>
                <a:cubicBezTo>
                  <a:pt x="1126128" y="443481"/>
                  <a:pt x="1118200" y="582816"/>
                  <a:pt x="1160139" y="761997"/>
                </a:cubicBezTo>
                <a:cubicBezTo>
                  <a:pt x="1158916" y="846368"/>
                  <a:pt x="1084924" y="909583"/>
                  <a:pt x="1007736" y="914400"/>
                </a:cubicBezTo>
                <a:cubicBezTo>
                  <a:pt x="893295" y="969099"/>
                  <a:pt x="445758" y="863981"/>
                  <a:pt x="152403" y="914400"/>
                </a:cubicBezTo>
                <a:cubicBezTo>
                  <a:pt x="68535" y="910312"/>
                  <a:pt x="-10516" y="852308"/>
                  <a:pt x="0" y="761997"/>
                </a:cubicBezTo>
                <a:cubicBezTo>
                  <a:pt x="4194" y="607785"/>
                  <a:pt x="-47148" y="377597"/>
                  <a:pt x="0" y="152403"/>
                </a:cubicBezTo>
                <a:close/>
              </a:path>
              <a:path w="1160139" h="914400" stroke="0" extrusionOk="0">
                <a:moveTo>
                  <a:pt x="0" y="152403"/>
                </a:moveTo>
                <a:cubicBezTo>
                  <a:pt x="-5457" y="64867"/>
                  <a:pt x="66695" y="577"/>
                  <a:pt x="152403" y="0"/>
                </a:cubicBezTo>
                <a:cubicBezTo>
                  <a:pt x="517488" y="-30212"/>
                  <a:pt x="778171" y="-5798"/>
                  <a:pt x="1007736" y="0"/>
                </a:cubicBezTo>
                <a:cubicBezTo>
                  <a:pt x="1087678" y="4129"/>
                  <a:pt x="1157649" y="81994"/>
                  <a:pt x="1160139" y="152403"/>
                </a:cubicBezTo>
                <a:cubicBezTo>
                  <a:pt x="1168701" y="418525"/>
                  <a:pt x="1175654" y="664525"/>
                  <a:pt x="1160139" y="761997"/>
                </a:cubicBezTo>
                <a:cubicBezTo>
                  <a:pt x="1166271" y="846894"/>
                  <a:pt x="1093215" y="911706"/>
                  <a:pt x="1007736" y="914400"/>
                </a:cubicBezTo>
                <a:cubicBezTo>
                  <a:pt x="826004" y="923520"/>
                  <a:pt x="315722" y="890150"/>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solidFill>
                  <a:schemeClr val="tx1"/>
                </a:solidFill>
              </a:rPr>
              <a:t>Utilities</a:t>
            </a:r>
          </a:p>
        </p:txBody>
      </p:sp>
      <p:sp>
        <p:nvSpPr>
          <p:cNvPr id="25" name="Rectangle: Rounded Corners 24">
            <a:extLst>
              <a:ext uri="{FF2B5EF4-FFF2-40B4-BE49-F238E27FC236}">
                <a16:creationId xmlns:a16="http://schemas.microsoft.com/office/drawing/2014/main" id="{2CBABEF6-A90C-4D3A-AF1C-F64BABD2AB60}"/>
              </a:ext>
            </a:extLst>
          </p:cNvPr>
          <p:cNvSpPr/>
          <p:nvPr/>
        </p:nvSpPr>
        <p:spPr>
          <a:xfrm>
            <a:off x="7350566" y="4700703"/>
            <a:ext cx="2682659"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Complaints</a:t>
            </a:r>
          </a:p>
        </p:txBody>
      </p:sp>
      <p:sp>
        <p:nvSpPr>
          <p:cNvPr id="103" name="Rectangle: Rounded Corners 102">
            <a:extLst>
              <a:ext uri="{FF2B5EF4-FFF2-40B4-BE49-F238E27FC236}">
                <a16:creationId xmlns:a16="http://schemas.microsoft.com/office/drawing/2014/main" id="{AC9B03F5-B75C-421B-80B7-A16C9D185959}"/>
              </a:ext>
            </a:extLst>
          </p:cNvPr>
          <p:cNvSpPr/>
          <p:nvPr/>
        </p:nvSpPr>
        <p:spPr>
          <a:xfrm>
            <a:off x="10150762" y="2719387"/>
            <a:ext cx="1160139" cy="914400"/>
          </a:xfrm>
          <a:custGeom>
            <a:avLst/>
            <a:gdLst>
              <a:gd name="connsiteX0" fmla="*/ 0 w 1160139"/>
              <a:gd name="connsiteY0" fmla="*/ 152403 h 914400"/>
              <a:gd name="connsiteX1" fmla="*/ 152403 w 1160139"/>
              <a:gd name="connsiteY1" fmla="*/ 0 h 914400"/>
              <a:gd name="connsiteX2" fmla="*/ 1007736 w 1160139"/>
              <a:gd name="connsiteY2" fmla="*/ 0 h 914400"/>
              <a:gd name="connsiteX3" fmla="*/ 1160139 w 1160139"/>
              <a:gd name="connsiteY3" fmla="*/ 152403 h 914400"/>
              <a:gd name="connsiteX4" fmla="*/ 1160139 w 1160139"/>
              <a:gd name="connsiteY4" fmla="*/ 761997 h 914400"/>
              <a:gd name="connsiteX5" fmla="*/ 1007736 w 1160139"/>
              <a:gd name="connsiteY5" fmla="*/ 914400 h 914400"/>
              <a:gd name="connsiteX6" fmla="*/ 152403 w 1160139"/>
              <a:gd name="connsiteY6" fmla="*/ 914400 h 914400"/>
              <a:gd name="connsiteX7" fmla="*/ 0 w 1160139"/>
              <a:gd name="connsiteY7" fmla="*/ 761997 h 914400"/>
              <a:gd name="connsiteX8" fmla="*/ 0 w 1160139"/>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139" h="914400" fill="none" extrusionOk="0">
                <a:moveTo>
                  <a:pt x="0" y="152403"/>
                </a:moveTo>
                <a:cubicBezTo>
                  <a:pt x="-5672" y="67316"/>
                  <a:pt x="71581" y="2738"/>
                  <a:pt x="152403" y="0"/>
                </a:cubicBezTo>
                <a:cubicBezTo>
                  <a:pt x="342970" y="-43366"/>
                  <a:pt x="811340" y="-32993"/>
                  <a:pt x="1007736" y="0"/>
                </a:cubicBezTo>
                <a:cubicBezTo>
                  <a:pt x="1095298" y="5224"/>
                  <a:pt x="1165797" y="75164"/>
                  <a:pt x="1160139" y="152403"/>
                </a:cubicBezTo>
                <a:cubicBezTo>
                  <a:pt x="1126128" y="443481"/>
                  <a:pt x="1118200" y="582816"/>
                  <a:pt x="1160139" y="761997"/>
                </a:cubicBezTo>
                <a:cubicBezTo>
                  <a:pt x="1158916" y="846368"/>
                  <a:pt x="1084924" y="909583"/>
                  <a:pt x="1007736" y="914400"/>
                </a:cubicBezTo>
                <a:cubicBezTo>
                  <a:pt x="893295" y="969099"/>
                  <a:pt x="445758" y="863981"/>
                  <a:pt x="152403" y="914400"/>
                </a:cubicBezTo>
                <a:cubicBezTo>
                  <a:pt x="68535" y="910312"/>
                  <a:pt x="-10516" y="852308"/>
                  <a:pt x="0" y="761997"/>
                </a:cubicBezTo>
                <a:cubicBezTo>
                  <a:pt x="4194" y="607785"/>
                  <a:pt x="-47148" y="377597"/>
                  <a:pt x="0" y="152403"/>
                </a:cubicBezTo>
                <a:close/>
              </a:path>
              <a:path w="1160139" h="914400" stroke="0" extrusionOk="0">
                <a:moveTo>
                  <a:pt x="0" y="152403"/>
                </a:moveTo>
                <a:cubicBezTo>
                  <a:pt x="-5457" y="64867"/>
                  <a:pt x="66695" y="577"/>
                  <a:pt x="152403" y="0"/>
                </a:cubicBezTo>
                <a:cubicBezTo>
                  <a:pt x="517488" y="-30212"/>
                  <a:pt x="778171" y="-5798"/>
                  <a:pt x="1007736" y="0"/>
                </a:cubicBezTo>
                <a:cubicBezTo>
                  <a:pt x="1087678" y="4129"/>
                  <a:pt x="1157649" y="81994"/>
                  <a:pt x="1160139" y="152403"/>
                </a:cubicBezTo>
                <a:cubicBezTo>
                  <a:pt x="1168701" y="418525"/>
                  <a:pt x="1175654" y="664525"/>
                  <a:pt x="1160139" y="761997"/>
                </a:cubicBezTo>
                <a:cubicBezTo>
                  <a:pt x="1166271" y="846894"/>
                  <a:pt x="1093215" y="911706"/>
                  <a:pt x="1007736" y="914400"/>
                </a:cubicBezTo>
                <a:cubicBezTo>
                  <a:pt x="826004" y="923520"/>
                  <a:pt x="315722" y="890150"/>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GB" dirty="0">
                <a:solidFill>
                  <a:schemeClr val="tx1"/>
                </a:solidFill>
              </a:rPr>
              <a:t>Utilities</a:t>
            </a:r>
          </a:p>
        </p:txBody>
      </p:sp>
      <p:sp>
        <p:nvSpPr>
          <p:cNvPr id="20" name="Rectangle: Rounded Corners 19">
            <a:extLst>
              <a:ext uri="{FF2B5EF4-FFF2-40B4-BE49-F238E27FC236}">
                <a16:creationId xmlns:a16="http://schemas.microsoft.com/office/drawing/2014/main" id="{34A9CFC4-7873-40FF-A120-B98A00FA25B0}"/>
              </a:ext>
            </a:extLst>
          </p:cNvPr>
          <p:cNvSpPr/>
          <p:nvPr/>
        </p:nvSpPr>
        <p:spPr>
          <a:xfrm>
            <a:off x="6148912" y="1762961"/>
            <a:ext cx="5144979" cy="1045411"/>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err="1">
                <a:solidFill>
                  <a:schemeClr val="tx1"/>
                </a:solidFill>
              </a:rPr>
              <a:t>BigHolidayLtd</a:t>
            </a:r>
            <a:endParaRPr lang="en-US" dirty="0">
              <a:solidFill>
                <a:schemeClr val="tx1"/>
              </a:solidFill>
            </a:endParaRPr>
          </a:p>
        </p:txBody>
      </p:sp>
    </p:spTree>
    <p:extLst>
      <p:ext uri="{BB962C8B-B14F-4D97-AF65-F5344CB8AC3E}">
        <p14:creationId xmlns:p14="http://schemas.microsoft.com/office/powerpoint/2010/main" val="18520829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96" grpId="0" animBg="1"/>
      <p:bldP spid="101" grpId="0" animBg="1"/>
      <p:bldP spid="102" grpId="0" animBg="1"/>
      <p:bldP spid="10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US" sz="4500" dirty="0">
                <a:solidFill>
                  <a:schemeClr val="bg1"/>
                </a:solidFill>
              </a:rPr>
              <a:t>Tips</a:t>
            </a:r>
            <a:endParaRPr lang="en-GB" sz="4500"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90"/>
            <a:ext cx="8596668" cy="3643444"/>
          </a:xfrm>
        </p:spPr>
        <p:txBody>
          <a:bodyPr>
            <a:normAutofit/>
          </a:bodyPr>
          <a:lstStyle/>
          <a:p>
            <a:pPr>
              <a:buClrTx/>
            </a:pPr>
            <a:r>
              <a:rPr lang="en-US" sz="4000" dirty="0">
                <a:solidFill>
                  <a:schemeClr val="bg1"/>
                </a:solidFill>
              </a:rPr>
              <a:t>Deployed project controls:</a:t>
            </a:r>
          </a:p>
          <a:p>
            <a:pPr lvl="1">
              <a:buClrTx/>
            </a:pPr>
            <a:r>
              <a:rPr lang="en-US" sz="3600" dirty="0">
                <a:solidFill>
                  <a:schemeClr val="bg1"/>
                </a:solidFill>
              </a:rPr>
              <a:t>Properties</a:t>
            </a:r>
          </a:p>
          <a:p>
            <a:pPr lvl="1">
              <a:buClrTx/>
            </a:pPr>
            <a:r>
              <a:rPr lang="en-US" sz="3600" dirty="0">
                <a:solidFill>
                  <a:schemeClr val="bg1"/>
                </a:solidFill>
              </a:rPr>
              <a:t>Pre/post-deployment scripts</a:t>
            </a:r>
          </a:p>
          <a:p>
            <a:pPr lvl="2">
              <a:buClrTx/>
            </a:pPr>
            <a:r>
              <a:rPr lang="en-US" sz="3400" dirty="0">
                <a:solidFill>
                  <a:schemeClr val="bg1"/>
                </a:solidFill>
              </a:rPr>
              <a:t>Can chain these</a:t>
            </a:r>
          </a:p>
        </p:txBody>
      </p:sp>
    </p:spTree>
    <p:extLst>
      <p:ext uri="{BB962C8B-B14F-4D97-AF65-F5344CB8AC3E}">
        <p14:creationId xmlns:p14="http://schemas.microsoft.com/office/powerpoint/2010/main" val="2151484172"/>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US" sz="4500" dirty="0">
                <a:solidFill>
                  <a:schemeClr val="bg1"/>
                </a:solidFill>
              </a:rPr>
              <a:t>Tips</a:t>
            </a:r>
            <a:endParaRPr lang="en-GB" sz="4500"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90"/>
            <a:ext cx="8596668" cy="3643444"/>
          </a:xfrm>
        </p:spPr>
        <p:txBody>
          <a:bodyPr>
            <a:normAutofit/>
          </a:bodyPr>
          <a:lstStyle/>
          <a:p>
            <a:pPr>
              <a:buClrTx/>
            </a:pPr>
            <a:r>
              <a:rPr lang="en-US" sz="4000" dirty="0">
                <a:solidFill>
                  <a:schemeClr val="bg1"/>
                </a:solidFill>
              </a:rPr>
              <a:t>Cannot override objects</a:t>
            </a:r>
          </a:p>
          <a:p>
            <a:pPr>
              <a:buClrTx/>
            </a:pPr>
            <a:r>
              <a:rPr lang="en-US" sz="4000" dirty="0">
                <a:solidFill>
                  <a:schemeClr val="bg1"/>
                </a:solidFill>
              </a:rPr>
              <a:t>Instead:</a:t>
            </a:r>
          </a:p>
          <a:p>
            <a:pPr lvl="1">
              <a:buClrTx/>
            </a:pPr>
            <a:r>
              <a:rPr lang="en-US" sz="3600" dirty="0">
                <a:solidFill>
                  <a:schemeClr val="bg1"/>
                </a:solidFill>
              </a:rPr>
              <a:t>Split tables out</a:t>
            </a:r>
          </a:p>
          <a:p>
            <a:pPr lvl="1">
              <a:buClrTx/>
            </a:pPr>
            <a:r>
              <a:rPr lang="en-US" sz="3600" dirty="0">
                <a:solidFill>
                  <a:schemeClr val="bg1"/>
                </a:solidFill>
              </a:rPr>
              <a:t>Reference Views/Procs in outer project</a:t>
            </a:r>
          </a:p>
        </p:txBody>
      </p:sp>
    </p:spTree>
    <p:extLst>
      <p:ext uri="{BB962C8B-B14F-4D97-AF65-F5344CB8AC3E}">
        <p14:creationId xmlns:p14="http://schemas.microsoft.com/office/powerpoint/2010/main" val="3414557247"/>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892C467-736A-4A73-971B-3AC26EB954C5}"/>
              </a:ext>
            </a:extLst>
          </p:cNvPr>
          <p:cNvSpPr/>
          <p:nvPr/>
        </p:nvSpPr>
        <p:spPr>
          <a:xfrm>
            <a:off x="3186701" y="4433386"/>
            <a:ext cx="4358214" cy="10146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complaints.ComplaintDetailsBigHoliday</a:t>
            </a:r>
            <a:endParaRPr lang="en-GB" dirty="0"/>
          </a:p>
        </p:txBody>
      </p:sp>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US" sz="4500" dirty="0">
                <a:solidFill>
                  <a:schemeClr val="bg1"/>
                </a:solidFill>
              </a:rPr>
              <a:t>Split Tables</a:t>
            </a:r>
            <a:endParaRPr lang="en-GB" sz="4500" dirty="0">
              <a:solidFill>
                <a:schemeClr val="bg1"/>
              </a:solidFill>
            </a:endParaRPr>
          </a:p>
        </p:txBody>
      </p:sp>
      <p:sp>
        <p:nvSpPr>
          <p:cNvPr id="4" name="Rectangle 3">
            <a:extLst>
              <a:ext uri="{FF2B5EF4-FFF2-40B4-BE49-F238E27FC236}">
                <a16:creationId xmlns:a16="http://schemas.microsoft.com/office/drawing/2014/main" id="{F58C41B7-13C7-4995-98B9-A932F718D42B}"/>
              </a:ext>
            </a:extLst>
          </p:cNvPr>
          <p:cNvSpPr/>
          <p:nvPr/>
        </p:nvSpPr>
        <p:spPr>
          <a:xfrm>
            <a:off x="3186701" y="4445668"/>
            <a:ext cx="4358214" cy="10146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complaints.ComplaintDetails</a:t>
            </a:r>
            <a:endParaRPr lang="en-GB" dirty="0"/>
          </a:p>
        </p:txBody>
      </p:sp>
    </p:spTree>
    <p:extLst>
      <p:ext uri="{BB962C8B-B14F-4D97-AF65-F5344CB8AC3E}">
        <p14:creationId xmlns:p14="http://schemas.microsoft.com/office/powerpoint/2010/main" val="1145271379"/>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US" sz="4500" dirty="0">
                <a:solidFill>
                  <a:schemeClr val="bg1"/>
                </a:solidFill>
              </a:rPr>
              <a:t>Split Tables</a:t>
            </a:r>
            <a:endParaRPr lang="en-GB" sz="4500" dirty="0">
              <a:solidFill>
                <a:schemeClr val="bg1"/>
              </a:solidFill>
            </a:endParaRPr>
          </a:p>
        </p:txBody>
      </p:sp>
      <p:sp>
        <p:nvSpPr>
          <p:cNvPr id="17" name="Rectangle 16">
            <a:extLst>
              <a:ext uri="{FF2B5EF4-FFF2-40B4-BE49-F238E27FC236}">
                <a16:creationId xmlns:a16="http://schemas.microsoft.com/office/drawing/2014/main" id="{B892C467-736A-4A73-971B-3AC26EB954C5}"/>
              </a:ext>
            </a:extLst>
          </p:cNvPr>
          <p:cNvSpPr/>
          <p:nvPr/>
        </p:nvSpPr>
        <p:spPr>
          <a:xfrm>
            <a:off x="5983203" y="4445667"/>
            <a:ext cx="4358214" cy="10146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complaints.ComplaintDetailsBigHoliday</a:t>
            </a:r>
            <a:endParaRPr lang="en-GB" dirty="0"/>
          </a:p>
        </p:txBody>
      </p:sp>
      <p:sp>
        <p:nvSpPr>
          <p:cNvPr id="4" name="Rectangle 3">
            <a:extLst>
              <a:ext uri="{FF2B5EF4-FFF2-40B4-BE49-F238E27FC236}">
                <a16:creationId xmlns:a16="http://schemas.microsoft.com/office/drawing/2014/main" id="{F58C41B7-13C7-4995-98B9-A932F718D42B}"/>
              </a:ext>
            </a:extLst>
          </p:cNvPr>
          <p:cNvSpPr/>
          <p:nvPr/>
        </p:nvSpPr>
        <p:spPr>
          <a:xfrm>
            <a:off x="827707" y="4445668"/>
            <a:ext cx="4358214" cy="10146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complaints.ComplaintDetails</a:t>
            </a:r>
            <a:endParaRPr lang="en-GB" dirty="0"/>
          </a:p>
        </p:txBody>
      </p:sp>
      <p:sp>
        <p:nvSpPr>
          <p:cNvPr id="3" name="Rectangle: Top Corners Rounded 2">
            <a:extLst>
              <a:ext uri="{FF2B5EF4-FFF2-40B4-BE49-F238E27FC236}">
                <a16:creationId xmlns:a16="http://schemas.microsoft.com/office/drawing/2014/main" id="{A0C1B847-3049-4216-8B65-B61169A71F14}"/>
              </a:ext>
            </a:extLst>
          </p:cNvPr>
          <p:cNvSpPr/>
          <p:nvPr/>
        </p:nvSpPr>
        <p:spPr>
          <a:xfrm>
            <a:off x="827707" y="2967566"/>
            <a:ext cx="9513710" cy="914400"/>
          </a:xfrm>
          <a:prstGeom prst="round2Same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complaints.ComplaintDetailsView</a:t>
            </a:r>
            <a:endParaRPr lang="en-GB" dirty="0"/>
          </a:p>
        </p:txBody>
      </p:sp>
      <p:cxnSp>
        <p:nvCxnSpPr>
          <p:cNvPr id="6" name="Connector: Elbow 5">
            <a:extLst>
              <a:ext uri="{FF2B5EF4-FFF2-40B4-BE49-F238E27FC236}">
                <a16:creationId xmlns:a16="http://schemas.microsoft.com/office/drawing/2014/main" id="{65329B81-CA7E-44A0-AC2A-7EAB5A191181}"/>
              </a:ext>
            </a:extLst>
          </p:cNvPr>
          <p:cNvCxnSpPr>
            <a:stCxn id="4" idx="0"/>
            <a:endCxn id="3" idx="1"/>
          </p:cNvCxnSpPr>
          <p:nvPr/>
        </p:nvCxnSpPr>
        <p:spPr>
          <a:xfrm rot="5400000" flipH="1" flipV="1">
            <a:off x="4013837" y="2874943"/>
            <a:ext cx="563702" cy="2577748"/>
          </a:xfrm>
          <a:prstGeom prst="bentConnector3">
            <a:avLst/>
          </a:prstGeom>
          <a:ln w="63500">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C30EF232-FE2A-4E58-8401-546DFE0E6F9A}"/>
              </a:ext>
            </a:extLst>
          </p:cNvPr>
          <p:cNvCxnSpPr>
            <a:cxnSpLocks/>
            <a:stCxn id="17" idx="0"/>
            <a:endCxn id="3" idx="1"/>
          </p:cNvCxnSpPr>
          <p:nvPr/>
        </p:nvCxnSpPr>
        <p:spPr>
          <a:xfrm rot="16200000" flipV="1">
            <a:off x="6591586" y="2874943"/>
            <a:ext cx="563701" cy="2577748"/>
          </a:xfrm>
          <a:prstGeom prst="bentConnector3">
            <a:avLst>
              <a:gd name="adj1" fmla="val 50000"/>
            </a:avLst>
          </a:prstGeom>
          <a:ln w="635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4214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GB" sz="4500" dirty="0">
                <a:solidFill>
                  <a:schemeClr val="bg1"/>
                </a:solidFill>
              </a:rPr>
              <a:t>What is a Database Project?</a:t>
            </a:r>
          </a:p>
        </p:txBody>
      </p:sp>
      <p:sp>
        <p:nvSpPr>
          <p:cNvPr id="4" name="Rectangle 3">
            <a:extLst>
              <a:ext uri="{FF2B5EF4-FFF2-40B4-BE49-F238E27FC236}">
                <a16:creationId xmlns:a16="http://schemas.microsoft.com/office/drawing/2014/main" id="{F3101A7F-76D3-47B4-B1F7-1BE2DA221A61}"/>
              </a:ext>
            </a:extLst>
          </p:cNvPr>
          <p:cNvSpPr/>
          <p:nvPr/>
        </p:nvSpPr>
        <p:spPr>
          <a:xfrm>
            <a:off x="790004" y="1845542"/>
            <a:ext cx="914400" cy="671882"/>
          </a:xfrm>
          <a:prstGeom prst="rect">
            <a:avLst/>
          </a:prstGeom>
          <a:solidFill>
            <a:srgbClr val="FFFF66"/>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a:solidFill>
                  <a:schemeClr val="bg1"/>
                </a:solidFill>
              </a:rPr>
              <a:t>.</a:t>
            </a:r>
            <a:r>
              <a:rPr lang="en-US" dirty="0" err="1">
                <a:solidFill>
                  <a:schemeClr val="bg1"/>
                </a:solidFill>
              </a:rPr>
              <a:t>sql</a:t>
            </a:r>
            <a:endParaRPr lang="en-GB" dirty="0">
              <a:solidFill>
                <a:schemeClr val="bg1"/>
              </a:solidFill>
            </a:endParaRPr>
          </a:p>
        </p:txBody>
      </p:sp>
      <p:sp>
        <p:nvSpPr>
          <p:cNvPr id="17" name="Rectangle 16">
            <a:extLst>
              <a:ext uri="{FF2B5EF4-FFF2-40B4-BE49-F238E27FC236}">
                <a16:creationId xmlns:a16="http://schemas.microsoft.com/office/drawing/2014/main" id="{1196A0DB-FCFB-421B-90FC-44589D360B32}"/>
              </a:ext>
            </a:extLst>
          </p:cNvPr>
          <p:cNvSpPr/>
          <p:nvPr/>
        </p:nvSpPr>
        <p:spPr>
          <a:xfrm>
            <a:off x="790004" y="5508976"/>
            <a:ext cx="914400" cy="671882"/>
          </a:xfrm>
          <a:prstGeom prst="rect">
            <a:avLst/>
          </a:prstGeom>
          <a:solidFill>
            <a:srgbClr val="FFFF66"/>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a:solidFill>
                  <a:schemeClr val="bg1"/>
                </a:solidFill>
              </a:rPr>
              <a:t>.</a:t>
            </a:r>
            <a:r>
              <a:rPr lang="en-US" dirty="0" err="1">
                <a:solidFill>
                  <a:schemeClr val="bg1"/>
                </a:solidFill>
              </a:rPr>
              <a:t>sql</a:t>
            </a:r>
            <a:endParaRPr lang="en-GB" dirty="0">
              <a:solidFill>
                <a:schemeClr val="bg1"/>
              </a:solidFill>
            </a:endParaRPr>
          </a:p>
        </p:txBody>
      </p:sp>
      <p:sp>
        <p:nvSpPr>
          <p:cNvPr id="18" name="Rectangle 17">
            <a:extLst>
              <a:ext uri="{FF2B5EF4-FFF2-40B4-BE49-F238E27FC236}">
                <a16:creationId xmlns:a16="http://schemas.microsoft.com/office/drawing/2014/main" id="{01B83CDE-AE53-46B7-A311-0C3F2A7C7AB4}"/>
              </a:ext>
            </a:extLst>
          </p:cNvPr>
          <p:cNvSpPr/>
          <p:nvPr/>
        </p:nvSpPr>
        <p:spPr>
          <a:xfrm>
            <a:off x="815652" y="4594576"/>
            <a:ext cx="914400" cy="671882"/>
          </a:xfrm>
          <a:prstGeom prst="rect">
            <a:avLst/>
          </a:prstGeom>
          <a:solidFill>
            <a:srgbClr val="FFFF66"/>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a:solidFill>
                  <a:schemeClr val="bg1"/>
                </a:solidFill>
              </a:rPr>
              <a:t>.</a:t>
            </a:r>
            <a:r>
              <a:rPr lang="en-US" dirty="0" err="1">
                <a:solidFill>
                  <a:schemeClr val="bg1"/>
                </a:solidFill>
              </a:rPr>
              <a:t>sql</a:t>
            </a:r>
            <a:endParaRPr lang="en-GB" dirty="0">
              <a:solidFill>
                <a:schemeClr val="bg1"/>
              </a:solidFill>
            </a:endParaRPr>
          </a:p>
        </p:txBody>
      </p:sp>
      <p:sp>
        <p:nvSpPr>
          <p:cNvPr id="19" name="Rectangle 18">
            <a:extLst>
              <a:ext uri="{FF2B5EF4-FFF2-40B4-BE49-F238E27FC236}">
                <a16:creationId xmlns:a16="http://schemas.microsoft.com/office/drawing/2014/main" id="{59820EDF-50C4-4E84-BBB3-8361ECABC14A}"/>
              </a:ext>
            </a:extLst>
          </p:cNvPr>
          <p:cNvSpPr/>
          <p:nvPr/>
        </p:nvSpPr>
        <p:spPr>
          <a:xfrm>
            <a:off x="793906" y="3680176"/>
            <a:ext cx="914400" cy="671882"/>
          </a:xfrm>
          <a:prstGeom prst="rect">
            <a:avLst/>
          </a:prstGeom>
          <a:solidFill>
            <a:srgbClr val="FFFF66"/>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a:solidFill>
                  <a:schemeClr val="bg1"/>
                </a:solidFill>
              </a:rPr>
              <a:t>.</a:t>
            </a:r>
            <a:r>
              <a:rPr lang="en-US" dirty="0" err="1">
                <a:solidFill>
                  <a:schemeClr val="bg1"/>
                </a:solidFill>
              </a:rPr>
              <a:t>sql</a:t>
            </a:r>
            <a:endParaRPr lang="en-GB" dirty="0">
              <a:solidFill>
                <a:schemeClr val="bg1"/>
              </a:solidFill>
            </a:endParaRPr>
          </a:p>
        </p:txBody>
      </p:sp>
      <p:sp>
        <p:nvSpPr>
          <p:cNvPr id="20" name="Rectangle 19">
            <a:extLst>
              <a:ext uri="{FF2B5EF4-FFF2-40B4-BE49-F238E27FC236}">
                <a16:creationId xmlns:a16="http://schemas.microsoft.com/office/drawing/2014/main" id="{FD4A3BA9-70A6-47E9-BB32-1735401871E3}"/>
              </a:ext>
            </a:extLst>
          </p:cNvPr>
          <p:cNvSpPr/>
          <p:nvPr/>
        </p:nvSpPr>
        <p:spPr>
          <a:xfrm>
            <a:off x="793953" y="2759942"/>
            <a:ext cx="914400" cy="671882"/>
          </a:xfrm>
          <a:prstGeom prst="rect">
            <a:avLst/>
          </a:prstGeom>
          <a:solidFill>
            <a:srgbClr val="FFFF66"/>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a:solidFill>
                  <a:schemeClr val="bg1"/>
                </a:solidFill>
              </a:rPr>
              <a:t>.</a:t>
            </a:r>
            <a:r>
              <a:rPr lang="en-US" dirty="0" err="1">
                <a:solidFill>
                  <a:schemeClr val="bg1"/>
                </a:solidFill>
              </a:rPr>
              <a:t>sql</a:t>
            </a:r>
            <a:endParaRPr lang="en-GB" dirty="0">
              <a:solidFill>
                <a:schemeClr val="bg1"/>
              </a:solidFill>
            </a:endParaRPr>
          </a:p>
        </p:txBody>
      </p:sp>
      <p:sp>
        <p:nvSpPr>
          <p:cNvPr id="21" name="Rectangle 20">
            <a:extLst>
              <a:ext uri="{FF2B5EF4-FFF2-40B4-BE49-F238E27FC236}">
                <a16:creationId xmlns:a16="http://schemas.microsoft.com/office/drawing/2014/main" id="{05476081-AD8F-4070-AF5E-9E8101F0999C}"/>
              </a:ext>
            </a:extLst>
          </p:cNvPr>
          <p:cNvSpPr/>
          <p:nvPr/>
        </p:nvSpPr>
        <p:spPr>
          <a:xfrm>
            <a:off x="2025005" y="1845542"/>
            <a:ext cx="914400" cy="671882"/>
          </a:xfrm>
          <a:prstGeom prst="rect">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a:solidFill>
                  <a:schemeClr val="bg1"/>
                </a:solidFill>
              </a:rPr>
              <a:t>.xml</a:t>
            </a:r>
            <a:endParaRPr lang="en-GB" dirty="0">
              <a:solidFill>
                <a:schemeClr val="bg1"/>
              </a:solidFill>
            </a:endParaRPr>
          </a:p>
        </p:txBody>
      </p:sp>
      <p:sp>
        <p:nvSpPr>
          <p:cNvPr id="22" name="Rectangle 21">
            <a:extLst>
              <a:ext uri="{FF2B5EF4-FFF2-40B4-BE49-F238E27FC236}">
                <a16:creationId xmlns:a16="http://schemas.microsoft.com/office/drawing/2014/main" id="{B54176C9-3756-455F-80C8-4B7DA1C0DEE2}"/>
              </a:ext>
            </a:extLst>
          </p:cNvPr>
          <p:cNvSpPr/>
          <p:nvPr/>
        </p:nvSpPr>
        <p:spPr>
          <a:xfrm>
            <a:off x="2032397" y="2759942"/>
            <a:ext cx="1183021" cy="671882"/>
          </a:xfrm>
          <a:prstGeom prst="rect">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a:solidFill>
                  <a:schemeClr val="bg1"/>
                </a:solidFill>
              </a:rPr>
              <a:t>.</a:t>
            </a:r>
            <a:r>
              <a:rPr lang="en-US" dirty="0" err="1">
                <a:solidFill>
                  <a:schemeClr val="bg1"/>
                </a:solidFill>
              </a:rPr>
              <a:t>sqlproj</a:t>
            </a:r>
            <a:endParaRPr lang="en-GB" dirty="0">
              <a:solidFill>
                <a:schemeClr val="bg1"/>
              </a:solidFill>
            </a:endParaRPr>
          </a:p>
        </p:txBody>
      </p:sp>
      <p:sp>
        <p:nvSpPr>
          <p:cNvPr id="23" name="Rectangle 22">
            <a:extLst>
              <a:ext uri="{FF2B5EF4-FFF2-40B4-BE49-F238E27FC236}">
                <a16:creationId xmlns:a16="http://schemas.microsoft.com/office/drawing/2014/main" id="{33F0EE3D-90D8-4E8B-B7D6-675164B5BB0C}"/>
              </a:ext>
            </a:extLst>
          </p:cNvPr>
          <p:cNvSpPr/>
          <p:nvPr/>
        </p:nvSpPr>
        <p:spPr>
          <a:xfrm>
            <a:off x="2033969" y="3680176"/>
            <a:ext cx="914400" cy="671882"/>
          </a:xfrm>
          <a:prstGeom prst="rect">
            <a:avLst/>
          </a:prstGeom>
          <a:solidFill>
            <a:srgbClr val="FFFF66"/>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a:solidFill>
                  <a:schemeClr val="bg1"/>
                </a:solidFill>
              </a:rPr>
              <a:t>.</a:t>
            </a:r>
            <a:r>
              <a:rPr lang="en-US" dirty="0" err="1">
                <a:solidFill>
                  <a:schemeClr val="bg1"/>
                </a:solidFill>
              </a:rPr>
              <a:t>sql</a:t>
            </a:r>
            <a:endParaRPr lang="en-GB" dirty="0">
              <a:solidFill>
                <a:schemeClr val="bg1"/>
              </a:solidFill>
            </a:endParaRPr>
          </a:p>
        </p:txBody>
      </p:sp>
      <p:sp>
        <p:nvSpPr>
          <p:cNvPr id="24" name="Rectangle 23">
            <a:extLst>
              <a:ext uri="{FF2B5EF4-FFF2-40B4-BE49-F238E27FC236}">
                <a16:creationId xmlns:a16="http://schemas.microsoft.com/office/drawing/2014/main" id="{1EB832A2-F2D6-432A-921B-F75EDE264B37}"/>
              </a:ext>
            </a:extLst>
          </p:cNvPr>
          <p:cNvSpPr/>
          <p:nvPr/>
        </p:nvSpPr>
        <p:spPr>
          <a:xfrm>
            <a:off x="2020055" y="4594576"/>
            <a:ext cx="914400" cy="671882"/>
          </a:xfrm>
          <a:prstGeom prst="rect">
            <a:avLst/>
          </a:prstGeom>
          <a:solidFill>
            <a:srgbClr val="FFFF66"/>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a:solidFill>
                  <a:schemeClr val="bg1"/>
                </a:solidFill>
              </a:rPr>
              <a:t>.</a:t>
            </a:r>
            <a:r>
              <a:rPr lang="en-US" dirty="0" err="1">
                <a:solidFill>
                  <a:schemeClr val="bg1"/>
                </a:solidFill>
              </a:rPr>
              <a:t>sql</a:t>
            </a:r>
            <a:endParaRPr lang="en-GB" dirty="0">
              <a:solidFill>
                <a:schemeClr val="bg1"/>
              </a:solidFill>
            </a:endParaRPr>
          </a:p>
        </p:txBody>
      </p:sp>
      <p:sp>
        <p:nvSpPr>
          <p:cNvPr id="25" name="Rectangle 24">
            <a:extLst>
              <a:ext uri="{FF2B5EF4-FFF2-40B4-BE49-F238E27FC236}">
                <a16:creationId xmlns:a16="http://schemas.microsoft.com/office/drawing/2014/main" id="{F94823D0-990D-4CE8-8C5D-49224522E46F}"/>
              </a:ext>
            </a:extLst>
          </p:cNvPr>
          <p:cNvSpPr/>
          <p:nvPr/>
        </p:nvSpPr>
        <p:spPr>
          <a:xfrm>
            <a:off x="2028079" y="5508976"/>
            <a:ext cx="914400" cy="671882"/>
          </a:xfrm>
          <a:prstGeom prst="rect">
            <a:avLst/>
          </a:prstGeom>
          <a:solidFill>
            <a:srgbClr val="FFFF66"/>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a:solidFill>
                  <a:schemeClr val="bg1"/>
                </a:solidFill>
              </a:rPr>
              <a:t>.</a:t>
            </a:r>
            <a:r>
              <a:rPr lang="en-US" dirty="0" err="1">
                <a:solidFill>
                  <a:schemeClr val="bg1"/>
                </a:solidFill>
              </a:rPr>
              <a:t>sql</a:t>
            </a:r>
            <a:endParaRPr lang="en-GB" dirty="0">
              <a:solidFill>
                <a:schemeClr val="bg1"/>
              </a:solidFill>
            </a:endParaRPr>
          </a:p>
        </p:txBody>
      </p:sp>
      <p:sp>
        <p:nvSpPr>
          <p:cNvPr id="26" name="Rectangle 25">
            <a:extLst>
              <a:ext uri="{FF2B5EF4-FFF2-40B4-BE49-F238E27FC236}">
                <a16:creationId xmlns:a16="http://schemas.microsoft.com/office/drawing/2014/main" id="{6BB16C7A-9E2A-4A4E-BEA1-CECB8A7C9CAF}"/>
              </a:ext>
            </a:extLst>
          </p:cNvPr>
          <p:cNvSpPr/>
          <p:nvPr/>
        </p:nvSpPr>
        <p:spPr>
          <a:xfrm>
            <a:off x="5682590" y="3339908"/>
            <a:ext cx="1702069" cy="1356093"/>
          </a:xfrm>
          <a:prstGeom prst="rect">
            <a:avLst/>
          </a:prstGeom>
          <a:solidFill>
            <a:srgbClr val="0000CC"/>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a:t>.</a:t>
            </a:r>
            <a:r>
              <a:rPr lang="en-US" dirty="0" err="1"/>
              <a:t>dacpac</a:t>
            </a:r>
            <a:endParaRPr lang="en-GB" dirty="0"/>
          </a:p>
        </p:txBody>
      </p:sp>
      <p:sp>
        <p:nvSpPr>
          <p:cNvPr id="5" name="Callout: Right Arrow 4">
            <a:extLst>
              <a:ext uri="{FF2B5EF4-FFF2-40B4-BE49-F238E27FC236}">
                <a16:creationId xmlns:a16="http://schemas.microsoft.com/office/drawing/2014/main" id="{A18E99C0-0814-4739-BE30-FBA21EE8DE85}"/>
              </a:ext>
            </a:extLst>
          </p:cNvPr>
          <p:cNvSpPr/>
          <p:nvPr/>
        </p:nvSpPr>
        <p:spPr>
          <a:xfrm>
            <a:off x="3499826" y="1845542"/>
            <a:ext cx="1874245" cy="4335316"/>
          </a:xfrm>
          <a:prstGeom prst="rightArrowCallout">
            <a:avLst/>
          </a:prstGeom>
          <a:gradFill flip="none" rotWithShape="1">
            <a:gsLst>
              <a:gs pos="0">
                <a:srgbClr val="0000CC"/>
              </a:gs>
              <a:gs pos="23000">
                <a:srgbClr val="0000CC"/>
              </a:gs>
              <a:gs pos="69000">
                <a:schemeClr val="accent2">
                  <a:lumMod val="75000"/>
                </a:schemeClr>
              </a:gs>
              <a:gs pos="97000">
                <a:schemeClr val="accent2">
                  <a:lumMod val="70000"/>
                </a:schemeClr>
              </a:gs>
            </a:gsLst>
            <a:path path="circle">
              <a:fillToRect l="50000" t="50000" r="50000" b="50000"/>
            </a:path>
            <a:tileRec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Build process</a:t>
            </a:r>
            <a:endParaRPr lang="en-GB" dirty="0">
              <a:solidFill>
                <a:schemeClr val="tx1"/>
              </a:solidFill>
            </a:endParaRPr>
          </a:p>
        </p:txBody>
      </p:sp>
      <p:sp>
        <p:nvSpPr>
          <p:cNvPr id="31" name="Cylinder 30">
            <a:extLst>
              <a:ext uri="{FF2B5EF4-FFF2-40B4-BE49-F238E27FC236}">
                <a16:creationId xmlns:a16="http://schemas.microsoft.com/office/drawing/2014/main" id="{9B78B354-E049-4DFB-8D3F-FCC171F221EB}"/>
              </a:ext>
            </a:extLst>
          </p:cNvPr>
          <p:cNvSpPr/>
          <p:nvPr/>
        </p:nvSpPr>
        <p:spPr>
          <a:xfrm>
            <a:off x="9609990" y="2517424"/>
            <a:ext cx="1709848" cy="2749034"/>
          </a:xfrm>
          <a:prstGeom prst="can">
            <a:avLst/>
          </a:prstGeom>
          <a:solidFill>
            <a:srgbClr val="00B05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Database</a:t>
            </a:r>
            <a:endParaRPr lang="en-GB" dirty="0"/>
          </a:p>
        </p:txBody>
      </p:sp>
      <p:sp>
        <p:nvSpPr>
          <p:cNvPr id="9" name="Arrow: Right 8">
            <a:extLst>
              <a:ext uri="{FF2B5EF4-FFF2-40B4-BE49-F238E27FC236}">
                <a16:creationId xmlns:a16="http://schemas.microsoft.com/office/drawing/2014/main" id="{2E3D3260-2A51-4D49-BBFE-A618112232BE}"/>
              </a:ext>
            </a:extLst>
          </p:cNvPr>
          <p:cNvSpPr/>
          <p:nvPr/>
        </p:nvSpPr>
        <p:spPr>
          <a:xfrm>
            <a:off x="7693177" y="3429000"/>
            <a:ext cx="1695695" cy="1165576"/>
          </a:xfrm>
          <a:prstGeom prst="rightArrow">
            <a:avLst/>
          </a:prstGeom>
          <a:gradFill flip="none" rotWithShape="1">
            <a:gsLst>
              <a:gs pos="0">
                <a:srgbClr val="92D050"/>
              </a:gs>
              <a:gs pos="37000">
                <a:srgbClr val="92D050"/>
              </a:gs>
              <a:gs pos="70000">
                <a:srgbClr val="00B050"/>
              </a:gs>
              <a:gs pos="100000">
                <a:srgbClr val="00B05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Deploy</a:t>
            </a:r>
          </a:p>
        </p:txBody>
      </p:sp>
    </p:spTree>
    <p:extLst>
      <p:ext uri="{BB962C8B-B14F-4D97-AF65-F5344CB8AC3E}">
        <p14:creationId xmlns:p14="http://schemas.microsoft.com/office/powerpoint/2010/main" val="36643983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5" grpId="0" animBg="1"/>
      <p:bldP spid="31"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US" sz="4500" dirty="0">
                <a:solidFill>
                  <a:schemeClr val="bg1"/>
                </a:solidFill>
              </a:rPr>
              <a:t>Reference Views/Procedures</a:t>
            </a:r>
            <a:endParaRPr lang="en-GB" sz="4500" dirty="0">
              <a:solidFill>
                <a:schemeClr val="bg1"/>
              </a:solidFill>
            </a:endParaRPr>
          </a:p>
        </p:txBody>
      </p:sp>
      <p:sp>
        <p:nvSpPr>
          <p:cNvPr id="17" name="Rectangle 16">
            <a:extLst>
              <a:ext uri="{FF2B5EF4-FFF2-40B4-BE49-F238E27FC236}">
                <a16:creationId xmlns:a16="http://schemas.microsoft.com/office/drawing/2014/main" id="{B892C467-736A-4A73-971B-3AC26EB954C5}"/>
              </a:ext>
            </a:extLst>
          </p:cNvPr>
          <p:cNvSpPr/>
          <p:nvPr/>
        </p:nvSpPr>
        <p:spPr>
          <a:xfrm>
            <a:off x="5983203" y="4445667"/>
            <a:ext cx="4358214" cy="10146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complaints.ComplaintDetailsBigHoliday</a:t>
            </a:r>
            <a:endParaRPr lang="en-GB" dirty="0"/>
          </a:p>
        </p:txBody>
      </p:sp>
      <p:sp>
        <p:nvSpPr>
          <p:cNvPr id="4" name="Rectangle 3">
            <a:extLst>
              <a:ext uri="{FF2B5EF4-FFF2-40B4-BE49-F238E27FC236}">
                <a16:creationId xmlns:a16="http://schemas.microsoft.com/office/drawing/2014/main" id="{F58C41B7-13C7-4995-98B9-A932F718D42B}"/>
              </a:ext>
            </a:extLst>
          </p:cNvPr>
          <p:cNvSpPr/>
          <p:nvPr/>
        </p:nvSpPr>
        <p:spPr>
          <a:xfrm>
            <a:off x="827707" y="4445668"/>
            <a:ext cx="4358214" cy="10146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complaints.ComplaintDetails</a:t>
            </a:r>
            <a:endParaRPr lang="en-GB" dirty="0"/>
          </a:p>
        </p:txBody>
      </p:sp>
      <p:sp>
        <p:nvSpPr>
          <p:cNvPr id="21" name="Rectangle 20">
            <a:extLst>
              <a:ext uri="{FF2B5EF4-FFF2-40B4-BE49-F238E27FC236}">
                <a16:creationId xmlns:a16="http://schemas.microsoft.com/office/drawing/2014/main" id="{31159869-B3C7-425D-8F37-4C03A137DAB0}"/>
              </a:ext>
            </a:extLst>
          </p:cNvPr>
          <p:cNvSpPr/>
          <p:nvPr/>
        </p:nvSpPr>
        <p:spPr>
          <a:xfrm>
            <a:off x="827707" y="2680702"/>
            <a:ext cx="4358214" cy="10146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complaints.ResolveComplaint</a:t>
            </a:r>
            <a:endParaRPr lang="en-GB" dirty="0"/>
          </a:p>
        </p:txBody>
      </p:sp>
      <p:sp>
        <p:nvSpPr>
          <p:cNvPr id="23" name="Rectangle 22">
            <a:extLst>
              <a:ext uri="{FF2B5EF4-FFF2-40B4-BE49-F238E27FC236}">
                <a16:creationId xmlns:a16="http://schemas.microsoft.com/office/drawing/2014/main" id="{4474AE68-570D-46BF-A4C7-7DBFDCC8FD2B}"/>
              </a:ext>
            </a:extLst>
          </p:cNvPr>
          <p:cNvSpPr/>
          <p:nvPr/>
        </p:nvSpPr>
        <p:spPr>
          <a:xfrm>
            <a:off x="5983203" y="1549150"/>
            <a:ext cx="4358214" cy="10146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complaints.ResolveComplaintBigHoliday</a:t>
            </a:r>
            <a:endParaRPr lang="en-GB" dirty="0"/>
          </a:p>
        </p:txBody>
      </p:sp>
      <p:cxnSp>
        <p:nvCxnSpPr>
          <p:cNvPr id="24" name="Straight Arrow Connector 23">
            <a:extLst>
              <a:ext uri="{FF2B5EF4-FFF2-40B4-BE49-F238E27FC236}">
                <a16:creationId xmlns:a16="http://schemas.microsoft.com/office/drawing/2014/main" id="{55E10629-F341-4FBA-BDB4-CDCB13DA8ACB}"/>
              </a:ext>
            </a:extLst>
          </p:cNvPr>
          <p:cNvCxnSpPr>
            <a:cxnSpLocks/>
            <a:stCxn id="21" idx="2"/>
            <a:endCxn id="4" idx="0"/>
          </p:cNvCxnSpPr>
          <p:nvPr/>
        </p:nvCxnSpPr>
        <p:spPr>
          <a:xfrm>
            <a:off x="3006814" y="3695365"/>
            <a:ext cx="0" cy="750303"/>
          </a:xfrm>
          <a:prstGeom prst="straightConnector1">
            <a:avLst/>
          </a:prstGeom>
          <a:ln w="635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19207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US" sz="4500" dirty="0">
                <a:solidFill>
                  <a:schemeClr val="bg1"/>
                </a:solidFill>
              </a:rPr>
              <a:t>Reference Views/Procedures</a:t>
            </a:r>
            <a:endParaRPr lang="en-GB" sz="4500" dirty="0">
              <a:solidFill>
                <a:schemeClr val="bg1"/>
              </a:solidFill>
            </a:endParaRPr>
          </a:p>
        </p:txBody>
      </p:sp>
      <p:sp>
        <p:nvSpPr>
          <p:cNvPr id="17" name="Rectangle 16">
            <a:extLst>
              <a:ext uri="{FF2B5EF4-FFF2-40B4-BE49-F238E27FC236}">
                <a16:creationId xmlns:a16="http://schemas.microsoft.com/office/drawing/2014/main" id="{B892C467-736A-4A73-971B-3AC26EB954C5}"/>
              </a:ext>
            </a:extLst>
          </p:cNvPr>
          <p:cNvSpPr/>
          <p:nvPr/>
        </p:nvSpPr>
        <p:spPr>
          <a:xfrm>
            <a:off x="5983203" y="4445667"/>
            <a:ext cx="4358214" cy="10146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complaints.ComplaintDetailsBigHoliday</a:t>
            </a:r>
            <a:endParaRPr lang="en-GB" dirty="0"/>
          </a:p>
        </p:txBody>
      </p:sp>
      <p:sp>
        <p:nvSpPr>
          <p:cNvPr id="4" name="Rectangle 3">
            <a:extLst>
              <a:ext uri="{FF2B5EF4-FFF2-40B4-BE49-F238E27FC236}">
                <a16:creationId xmlns:a16="http://schemas.microsoft.com/office/drawing/2014/main" id="{F58C41B7-13C7-4995-98B9-A932F718D42B}"/>
              </a:ext>
            </a:extLst>
          </p:cNvPr>
          <p:cNvSpPr/>
          <p:nvPr/>
        </p:nvSpPr>
        <p:spPr>
          <a:xfrm>
            <a:off x="827707" y="4445668"/>
            <a:ext cx="4358214" cy="10146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complaints.ComplaintDetails</a:t>
            </a:r>
            <a:endParaRPr lang="en-GB" dirty="0"/>
          </a:p>
        </p:txBody>
      </p:sp>
      <p:sp>
        <p:nvSpPr>
          <p:cNvPr id="21" name="Rectangle 20">
            <a:extLst>
              <a:ext uri="{FF2B5EF4-FFF2-40B4-BE49-F238E27FC236}">
                <a16:creationId xmlns:a16="http://schemas.microsoft.com/office/drawing/2014/main" id="{31159869-B3C7-425D-8F37-4C03A137DAB0}"/>
              </a:ext>
            </a:extLst>
          </p:cNvPr>
          <p:cNvSpPr/>
          <p:nvPr/>
        </p:nvSpPr>
        <p:spPr>
          <a:xfrm>
            <a:off x="827707" y="2680702"/>
            <a:ext cx="4358214" cy="10146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complaints.ResolveComplaint</a:t>
            </a:r>
            <a:endParaRPr lang="en-GB" dirty="0"/>
          </a:p>
        </p:txBody>
      </p:sp>
      <p:sp>
        <p:nvSpPr>
          <p:cNvPr id="23" name="Rectangle 22">
            <a:extLst>
              <a:ext uri="{FF2B5EF4-FFF2-40B4-BE49-F238E27FC236}">
                <a16:creationId xmlns:a16="http://schemas.microsoft.com/office/drawing/2014/main" id="{4474AE68-570D-46BF-A4C7-7DBFDCC8FD2B}"/>
              </a:ext>
            </a:extLst>
          </p:cNvPr>
          <p:cNvSpPr/>
          <p:nvPr/>
        </p:nvSpPr>
        <p:spPr>
          <a:xfrm>
            <a:off x="5983203" y="1549150"/>
            <a:ext cx="4358214" cy="10146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complaints.ResolveComplaintBigHoliday</a:t>
            </a:r>
            <a:endParaRPr lang="en-GB" dirty="0"/>
          </a:p>
        </p:txBody>
      </p:sp>
      <p:cxnSp>
        <p:nvCxnSpPr>
          <p:cNvPr id="5" name="Straight Arrow Connector 4">
            <a:extLst>
              <a:ext uri="{FF2B5EF4-FFF2-40B4-BE49-F238E27FC236}">
                <a16:creationId xmlns:a16="http://schemas.microsoft.com/office/drawing/2014/main" id="{B320652A-D758-4672-BD0C-6CA98B654DB0}"/>
              </a:ext>
            </a:extLst>
          </p:cNvPr>
          <p:cNvCxnSpPr>
            <a:stCxn id="23" idx="2"/>
            <a:endCxn id="17" idx="0"/>
          </p:cNvCxnSpPr>
          <p:nvPr/>
        </p:nvCxnSpPr>
        <p:spPr>
          <a:xfrm>
            <a:off x="8162310" y="2563813"/>
            <a:ext cx="0" cy="1881854"/>
          </a:xfrm>
          <a:prstGeom prst="straightConnector1">
            <a:avLst/>
          </a:prstGeom>
          <a:ln w="63500">
            <a:headEnd type="triangle"/>
            <a:tailEnd type="triangle"/>
          </a:ln>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FAF9C353-01F9-47DF-BC40-2445B7156064}"/>
              </a:ext>
            </a:extLst>
          </p:cNvPr>
          <p:cNvCxnSpPr>
            <a:cxnSpLocks/>
            <a:stCxn id="23" idx="2"/>
            <a:endCxn id="4" idx="0"/>
          </p:cNvCxnSpPr>
          <p:nvPr/>
        </p:nvCxnSpPr>
        <p:spPr>
          <a:xfrm rot="5400000">
            <a:off x="4643635" y="926992"/>
            <a:ext cx="1881855" cy="5155496"/>
          </a:xfrm>
          <a:prstGeom prst="bentConnector3">
            <a:avLst>
              <a:gd name="adj1" fmla="val 74935"/>
            </a:avLst>
          </a:prstGeom>
          <a:ln w="635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0091783"/>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a:bodyPr>
          <a:lstStyle/>
          <a:p>
            <a:r>
              <a:rPr lang="en-US" sz="4500" dirty="0">
                <a:solidFill>
                  <a:schemeClr val="bg1"/>
                </a:solidFill>
              </a:rPr>
              <a:t>Reference Views/Procedures</a:t>
            </a:r>
            <a:endParaRPr lang="en-GB" sz="4500" dirty="0">
              <a:solidFill>
                <a:schemeClr val="bg1"/>
              </a:solidFill>
            </a:endParaRPr>
          </a:p>
        </p:txBody>
      </p:sp>
      <p:sp>
        <p:nvSpPr>
          <p:cNvPr id="17" name="Rectangle 16">
            <a:extLst>
              <a:ext uri="{FF2B5EF4-FFF2-40B4-BE49-F238E27FC236}">
                <a16:creationId xmlns:a16="http://schemas.microsoft.com/office/drawing/2014/main" id="{B892C467-736A-4A73-971B-3AC26EB954C5}"/>
              </a:ext>
            </a:extLst>
          </p:cNvPr>
          <p:cNvSpPr/>
          <p:nvPr/>
        </p:nvSpPr>
        <p:spPr>
          <a:xfrm>
            <a:off x="5983203" y="4445667"/>
            <a:ext cx="4358214" cy="10146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complaints.ComplaintDetailsBigHoliday</a:t>
            </a:r>
            <a:endParaRPr lang="en-GB" dirty="0"/>
          </a:p>
        </p:txBody>
      </p:sp>
      <p:sp>
        <p:nvSpPr>
          <p:cNvPr id="4" name="Rectangle 3">
            <a:extLst>
              <a:ext uri="{FF2B5EF4-FFF2-40B4-BE49-F238E27FC236}">
                <a16:creationId xmlns:a16="http://schemas.microsoft.com/office/drawing/2014/main" id="{F58C41B7-13C7-4995-98B9-A932F718D42B}"/>
              </a:ext>
            </a:extLst>
          </p:cNvPr>
          <p:cNvSpPr/>
          <p:nvPr/>
        </p:nvSpPr>
        <p:spPr>
          <a:xfrm>
            <a:off x="827707" y="4445668"/>
            <a:ext cx="4358214" cy="10146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complaints.ComplaintDetails</a:t>
            </a:r>
            <a:endParaRPr lang="en-GB" dirty="0"/>
          </a:p>
        </p:txBody>
      </p:sp>
      <p:sp>
        <p:nvSpPr>
          <p:cNvPr id="21" name="Rectangle 20">
            <a:extLst>
              <a:ext uri="{FF2B5EF4-FFF2-40B4-BE49-F238E27FC236}">
                <a16:creationId xmlns:a16="http://schemas.microsoft.com/office/drawing/2014/main" id="{31159869-B3C7-425D-8F37-4C03A137DAB0}"/>
              </a:ext>
            </a:extLst>
          </p:cNvPr>
          <p:cNvSpPr/>
          <p:nvPr/>
        </p:nvSpPr>
        <p:spPr>
          <a:xfrm>
            <a:off x="827707" y="2680702"/>
            <a:ext cx="4358214" cy="10146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complaints.ResolveComplaint</a:t>
            </a:r>
            <a:endParaRPr lang="en-GB" dirty="0"/>
          </a:p>
        </p:txBody>
      </p:sp>
      <p:sp>
        <p:nvSpPr>
          <p:cNvPr id="23" name="Rectangle 22">
            <a:extLst>
              <a:ext uri="{FF2B5EF4-FFF2-40B4-BE49-F238E27FC236}">
                <a16:creationId xmlns:a16="http://schemas.microsoft.com/office/drawing/2014/main" id="{4474AE68-570D-46BF-A4C7-7DBFDCC8FD2B}"/>
              </a:ext>
            </a:extLst>
          </p:cNvPr>
          <p:cNvSpPr/>
          <p:nvPr/>
        </p:nvSpPr>
        <p:spPr>
          <a:xfrm>
            <a:off x="5983203" y="1549150"/>
            <a:ext cx="4358214" cy="10146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complaints.ResolveComplaintBigHoliday</a:t>
            </a:r>
            <a:endParaRPr lang="en-GB" dirty="0"/>
          </a:p>
        </p:txBody>
      </p:sp>
      <p:cxnSp>
        <p:nvCxnSpPr>
          <p:cNvPr id="5" name="Straight Arrow Connector 4">
            <a:extLst>
              <a:ext uri="{FF2B5EF4-FFF2-40B4-BE49-F238E27FC236}">
                <a16:creationId xmlns:a16="http://schemas.microsoft.com/office/drawing/2014/main" id="{B320652A-D758-4672-BD0C-6CA98B654DB0}"/>
              </a:ext>
            </a:extLst>
          </p:cNvPr>
          <p:cNvCxnSpPr>
            <a:stCxn id="23" idx="2"/>
            <a:endCxn id="17" idx="0"/>
          </p:cNvCxnSpPr>
          <p:nvPr/>
        </p:nvCxnSpPr>
        <p:spPr>
          <a:xfrm>
            <a:off x="8162310" y="2563813"/>
            <a:ext cx="0" cy="1881854"/>
          </a:xfrm>
          <a:prstGeom prst="straightConnector1">
            <a:avLst/>
          </a:prstGeom>
          <a:ln w="63500">
            <a:headEnd type="triangle"/>
            <a:tailEnd type="triangle"/>
          </a:ln>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FAF9C353-01F9-47DF-BC40-2445B7156064}"/>
              </a:ext>
            </a:extLst>
          </p:cNvPr>
          <p:cNvCxnSpPr>
            <a:cxnSpLocks/>
            <a:stCxn id="23" idx="1"/>
            <a:endCxn id="21" idx="0"/>
          </p:cNvCxnSpPr>
          <p:nvPr/>
        </p:nvCxnSpPr>
        <p:spPr>
          <a:xfrm rot="10800000" flipV="1">
            <a:off x="3006815" y="2056482"/>
            <a:ext cx="2976389" cy="624220"/>
          </a:xfrm>
          <a:prstGeom prst="bentConnector2">
            <a:avLst/>
          </a:prstGeom>
          <a:ln w="63500">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5E10629-F341-4FBA-BDB4-CDCB13DA8ACB}"/>
              </a:ext>
            </a:extLst>
          </p:cNvPr>
          <p:cNvCxnSpPr>
            <a:cxnSpLocks/>
            <a:stCxn id="21" idx="2"/>
            <a:endCxn id="4" idx="0"/>
          </p:cNvCxnSpPr>
          <p:nvPr/>
        </p:nvCxnSpPr>
        <p:spPr>
          <a:xfrm>
            <a:off x="3006814" y="3695365"/>
            <a:ext cx="0" cy="750303"/>
          </a:xfrm>
          <a:prstGeom prst="straightConnector1">
            <a:avLst/>
          </a:prstGeom>
          <a:ln w="635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8512394"/>
      </p:ext>
    </p:extLst>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3" y="609600"/>
            <a:ext cx="9453255" cy="1320800"/>
          </a:xfrm>
        </p:spPr>
        <p:txBody>
          <a:bodyPr>
            <a:noAutofit/>
          </a:bodyPr>
          <a:lstStyle/>
          <a:p>
            <a:r>
              <a:rPr lang="en-GB" sz="4500" dirty="0">
                <a:solidFill>
                  <a:schemeClr val="bg1"/>
                </a:solidFill>
              </a:rPr>
              <a:t>Referencing a project that’s part of another database</a:t>
            </a:r>
          </a:p>
        </p:txBody>
      </p:sp>
      <p:cxnSp>
        <p:nvCxnSpPr>
          <p:cNvPr id="26" name="Connector: Elbow 25">
            <a:extLst>
              <a:ext uri="{FF2B5EF4-FFF2-40B4-BE49-F238E27FC236}">
                <a16:creationId xmlns:a16="http://schemas.microsoft.com/office/drawing/2014/main" id="{FCBEDB8F-8959-46F3-B278-CCB8AF214A6B}"/>
              </a:ext>
            </a:extLst>
          </p:cNvPr>
          <p:cNvCxnSpPr>
            <a:cxnSpLocks/>
            <a:stCxn id="21" idx="3"/>
            <a:endCxn id="5" idx="1"/>
          </p:cNvCxnSpPr>
          <p:nvPr/>
        </p:nvCxnSpPr>
        <p:spPr>
          <a:xfrm flipV="1">
            <a:off x="3727844" y="2997200"/>
            <a:ext cx="1024511" cy="4456"/>
          </a:xfrm>
          <a:prstGeom prst="bentConnector3">
            <a:avLst>
              <a:gd name="adj1" fmla="val 50000"/>
            </a:avLst>
          </a:prstGeom>
          <a:ln w="63500">
            <a:tailEnd type="triangle"/>
          </a:ln>
        </p:spPr>
        <p:style>
          <a:lnRef idx="3">
            <a:schemeClr val="dk1"/>
          </a:lnRef>
          <a:fillRef idx="0">
            <a:schemeClr val="dk1"/>
          </a:fillRef>
          <a:effectRef idx="2">
            <a:schemeClr val="dk1"/>
          </a:effectRef>
          <a:fontRef idx="minor">
            <a:schemeClr val="tx1"/>
          </a:fontRef>
        </p:style>
      </p:cxnSp>
      <p:sp>
        <p:nvSpPr>
          <p:cNvPr id="42" name="Rectangle: Rounded Corners 41">
            <a:extLst>
              <a:ext uri="{FF2B5EF4-FFF2-40B4-BE49-F238E27FC236}">
                <a16:creationId xmlns:a16="http://schemas.microsoft.com/office/drawing/2014/main" id="{19511D35-C2D8-443D-9B38-FDE8329E3BFA}"/>
              </a:ext>
            </a:extLst>
          </p:cNvPr>
          <p:cNvSpPr/>
          <p:nvPr/>
        </p:nvSpPr>
        <p:spPr>
          <a:xfrm>
            <a:off x="1403987" y="3224213"/>
            <a:ext cx="1614627" cy="914400"/>
          </a:xfrm>
          <a:custGeom>
            <a:avLst/>
            <a:gdLst>
              <a:gd name="connsiteX0" fmla="*/ 0 w 1614627"/>
              <a:gd name="connsiteY0" fmla="*/ 152403 h 914400"/>
              <a:gd name="connsiteX1" fmla="*/ 152403 w 1614627"/>
              <a:gd name="connsiteY1" fmla="*/ 0 h 914400"/>
              <a:gd name="connsiteX2" fmla="*/ 1462224 w 1614627"/>
              <a:gd name="connsiteY2" fmla="*/ 0 h 914400"/>
              <a:gd name="connsiteX3" fmla="*/ 1614627 w 1614627"/>
              <a:gd name="connsiteY3" fmla="*/ 152403 h 914400"/>
              <a:gd name="connsiteX4" fmla="*/ 1614627 w 1614627"/>
              <a:gd name="connsiteY4" fmla="*/ 761997 h 914400"/>
              <a:gd name="connsiteX5" fmla="*/ 1462224 w 1614627"/>
              <a:gd name="connsiteY5" fmla="*/ 914400 h 914400"/>
              <a:gd name="connsiteX6" fmla="*/ 152403 w 1614627"/>
              <a:gd name="connsiteY6" fmla="*/ 914400 h 914400"/>
              <a:gd name="connsiteX7" fmla="*/ 0 w 1614627"/>
              <a:gd name="connsiteY7" fmla="*/ 761997 h 914400"/>
              <a:gd name="connsiteX8" fmla="*/ 0 w 1614627"/>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914400" fill="none" extrusionOk="0">
                <a:moveTo>
                  <a:pt x="0" y="152403"/>
                </a:moveTo>
                <a:cubicBezTo>
                  <a:pt x="-5672" y="67316"/>
                  <a:pt x="71581" y="2738"/>
                  <a:pt x="152403" y="0"/>
                </a:cubicBezTo>
                <a:cubicBezTo>
                  <a:pt x="426286" y="78076"/>
                  <a:pt x="936890" y="-2222"/>
                  <a:pt x="1462224" y="0"/>
                </a:cubicBezTo>
                <a:cubicBezTo>
                  <a:pt x="1549786" y="5224"/>
                  <a:pt x="1620285" y="75164"/>
                  <a:pt x="1614627" y="152403"/>
                </a:cubicBezTo>
                <a:cubicBezTo>
                  <a:pt x="1580616" y="443481"/>
                  <a:pt x="1572688" y="582816"/>
                  <a:pt x="1614627" y="761997"/>
                </a:cubicBezTo>
                <a:cubicBezTo>
                  <a:pt x="1613404" y="846368"/>
                  <a:pt x="1539412" y="909583"/>
                  <a:pt x="1462224" y="914400"/>
                </a:cubicBezTo>
                <a:cubicBezTo>
                  <a:pt x="1035869" y="861206"/>
                  <a:pt x="792951" y="925365"/>
                  <a:pt x="152403" y="914400"/>
                </a:cubicBezTo>
                <a:cubicBezTo>
                  <a:pt x="68535" y="910312"/>
                  <a:pt x="-10516" y="852308"/>
                  <a:pt x="0" y="761997"/>
                </a:cubicBezTo>
                <a:cubicBezTo>
                  <a:pt x="4194" y="607785"/>
                  <a:pt x="-47148" y="377597"/>
                  <a:pt x="0" y="152403"/>
                </a:cubicBezTo>
                <a:close/>
              </a:path>
              <a:path w="1614627" h="914400" stroke="0" extrusionOk="0">
                <a:moveTo>
                  <a:pt x="0" y="152403"/>
                </a:moveTo>
                <a:cubicBezTo>
                  <a:pt x="-5457" y="64867"/>
                  <a:pt x="66695" y="577"/>
                  <a:pt x="152403" y="0"/>
                </a:cubicBezTo>
                <a:cubicBezTo>
                  <a:pt x="356246" y="16272"/>
                  <a:pt x="986152" y="109277"/>
                  <a:pt x="1462224" y="0"/>
                </a:cubicBezTo>
                <a:cubicBezTo>
                  <a:pt x="1542166" y="4129"/>
                  <a:pt x="1612137" y="81994"/>
                  <a:pt x="1614627" y="152403"/>
                </a:cubicBezTo>
                <a:cubicBezTo>
                  <a:pt x="1623189" y="418525"/>
                  <a:pt x="1630142" y="664525"/>
                  <a:pt x="1614627" y="761997"/>
                </a:cubicBezTo>
                <a:cubicBezTo>
                  <a:pt x="1620759" y="846894"/>
                  <a:pt x="1547703" y="911706"/>
                  <a:pt x="1462224" y="914400"/>
                </a:cubicBezTo>
                <a:cubicBezTo>
                  <a:pt x="1147998" y="864760"/>
                  <a:pt x="604225" y="908353"/>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19" name="Rectangle: Rounded Corners 18">
            <a:extLst>
              <a:ext uri="{FF2B5EF4-FFF2-40B4-BE49-F238E27FC236}">
                <a16:creationId xmlns:a16="http://schemas.microsoft.com/office/drawing/2014/main" id="{3A213650-D403-445D-B357-75E9384D2A81}"/>
              </a:ext>
            </a:extLst>
          </p:cNvPr>
          <p:cNvSpPr/>
          <p:nvPr/>
        </p:nvSpPr>
        <p:spPr>
          <a:xfrm>
            <a:off x="1413238" y="4927601"/>
            <a:ext cx="2320111"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Complaints</a:t>
            </a:r>
          </a:p>
        </p:txBody>
      </p:sp>
      <p:sp>
        <p:nvSpPr>
          <p:cNvPr id="21" name="Rectangle: Rounded Corners 20">
            <a:extLst>
              <a:ext uri="{FF2B5EF4-FFF2-40B4-BE49-F238E27FC236}">
                <a16:creationId xmlns:a16="http://schemas.microsoft.com/office/drawing/2014/main" id="{CBA4B125-40D2-4072-A377-C2265509B4A8}"/>
              </a:ext>
            </a:extLst>
          </p:cNvPr>
          <p:cNvSpPr/>
          <p:nvPr/>
        </p:nvSpPr>
        <p:spPr>
          <a:xfrm>
            <a:off x="1400813" y="2544456"/>
            <a:ext cx="2327031"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Bookings</a:t>
            </a:r>
          </a:p>
        </p:txBody>
      </p:sp>
      <p:cxnSp>
        <p:nvCxnSpPr>
          <p:cNvPr id="22" name="Connector: Elbow 21">
            <a:extLst>
              <a:ext uri="{FF2B5EF4-FFF2-40B4-BE49-F238E27FC236}">
                <a16:creationId xmlns:a16="http://schemas.microsoft.com/office/drawing/2014/main" id="{3744BBBA-25A8-4512-B439-29881DD46241}"/>
              </a:ext>
            </a:extLst>
          </p:cNvPr>
          <p:cNvCxnSpPr>
            <a:cxnSpLocks/>
            <a:stCxn id="19" idx="1"/>
            <a:endCxn id="21" idx="1"/>
          </p:cNvCxnSpPr>
          <p:nvPr/>
        </p:nvCxnSpPr>
        <p:spPr>
          <a:xfrm rot="10800000">
            <a:off x="1400814" y="3001657"/>
            <a:ext cx="12425" cy="2383145"/>
          </a:xfrm>
          <a:prstGeom prst="bentConnector3">
            <a:avLst>
              <a:gd name="adj1" fmla="val 5135356"/>
            </a:avLst>
          </a:prstGeom>
          <a:ln w="63500">
            <a:prstDash val="sysDot"/>
            <a:tailEnd type="triangle"/>
          </a:ln>
        </p:spPr>
        <p:style>
          <a:lnRef idx="3">
            <a:schemeClr val="dk1"/>
          </a:lnRef>
          <a:fillRef idx="0">
            <a:schemeClr val="dk1"/>
          </a:fillRef>
          <a:effectRef idx="2">
            <a:schemeClr val="dk1"/>
          </a:effectRef>
          <a:fontRef idx="minor">
            <a:schemeClr val="tx1"/>
          </a:fontRef>
        </p:style>
      </p:cxnSp>
      <p:cxnSp>
        <p:nvCxnSpPr>
          <p:cNvPr id="27" name="Connector: Elbow 26">
            <a:extLst>
              <a:ext uri="{FF2B5EF4-FFF2-40B4-BE49-F238E27FC236}">
                <a16:creationId xmlns:a16="http://schemas.microsoft.com/office/drawing/2014/main" id="{B2DF91C1-02E5-424A-B162-6DE3F75FA146}"/>
              </a:ext>
            </a:extLst>
          </p:cNvPr>
          <p:cNvCxnSpPr>
            <a:cxnSpLocks/>
            <a:stCxn id="19" idx="0"/>
            <a:endCxn id="42" idx="2"/>
          </p:cNvCxnSpPr>
          <p:nvPr/>
        </p:nvCxnSpPr>
        <p:spPr>
          <a:xfrm rot="16200000" flipV="1">
            <a:off x="1997804" y="4352110"/>
            <a:ext cx="788988" cy="361993"/>
          </a:xfrm>
          <a:prstGeom prst="bentConnector3">
            <a:avLst>
              <a:gd name="adj1" fmla="val 50000"/>
            </a:avLst>
          </a:prstGeom>
          <a:ln w="63500">
            <a:prstDash val="sysDot"/>
            <a:tailEnd type="triangle"/>
          </a:ln>
        </p:spPr>
        <p:style>
          <a:lnRef idx="3">
            <a:schemeClr val="dk1"/>
          </a:lnRef>
          <a:fillRef idx="0">
            <a:schemeClr val="dk1"/>
          </a:fillRef>
          <a:effectRef idx="2">
            <a:schemeClr val="dk1"/>
          </a:effectRef>
          <a:fontRef idx="minor">
            <a:schemeClr val="tx1"/>
          </a:fontRef>
        </p:style>
      </p:cxnSp>
      <p:sp>
        <p:nvSpPr>
          <p:cNvPr id="5" name="Rectangle: Rounded Corners 4">
            <a:extLst>
              <a:ext uri="{FF2B5EF4-FFF2-40B4-BE49-F238E27FC236}">
                <a16:creationId xmlns:a16="http://schemas.microsoft.com/office/drawing/2014/main" id="{44470B49-6E6A-4A41-ADCA-1DB236846FB9}"/>
              </a:ext>
            </a:extLst>
          </p:cNvPr>
          <p:cNvSpPr/>
          <p:nvPr/>
        </p:nvSpPr>
        <p:spPr>
          <a:xfrm>
            <a:off x="4752355" y="2540000"/>
            <a:ext cx="1674796"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Utilities</a:t>
            </a:r>
            <a:endParaRPr lang="en-GB" dirty="0">
              <a:solidFill>
                <a:schemeClr val="tx1"/>
              </a:solidFill>
            </a:endParaRPr>
          </a:p>
        </p:txBody>
      </p:sp>
    </p:spTree>
    <p:extLst>
      <p:ext uri="{BB962C8B-B14F-4D97-AF65-F5344CB8AC3E}">
        <p14:creationId xmlns:p14="http://schemas.microsoft.com/office/powerpoint/2010/main" val="6816805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3" y="609600"/>
            <a:ext cx="9453255" cy="1320800"/>
          </a:xfrm>
        </p:spPr>
        <p:txBody>
          <a:bodyPr>
            <a:noAutofit/>
          </a:bodyPr>
          <a:lstStyle/>
          <a:p>
            <a:r>
              <a:rPr lang="en-GB" sz="4500" dirty="0">
                <a:solidFill>
                  <a:schemeClr val="bg1"/>
                </a:solidFill>
              </a:rPr>
              <a:t>Referencing a project that’s part of another database </a:t>
            </a:r>
          </a:p>
        </p:txBody>
      </p:sp>
      <p:cxnSp>
        <p:nvCxnSpPr>
          <p:cNvPr id="26" name="Connector: Elbow 25">
            <a:extLst>
              <a:ext uri="{FF2B5EF4-FFF2-40B4-BE49-F238E27FC236}">
                <a16:creationId xmlns:a16="http://schemas.microsoft.com/office/drawing/2014/main" id="{FCBEDB8F-8959-46F3-B278-CCB8AF214A6B}"/>
              </a:ext>
            </a:extLst>
          </p:cNvPr>
          <p:cNvCxnSpPr>
            <a:cxnSpLocks/>
            <a:stCxn id="21" idx="3"/>
            <a:endCxn id="5" idx="1"/>
          </p:cNvCxnSpPr>
          <p:nvPr/>
        </p:nvCxnSpPr>
        <p:spPr>
          <a:xfrm flipV="1">
            <a:off x="3727844" y="2997200"/>
            <a:ext cx="1024511" cy="4456"/>
          </a:xfrm>
          <a:prstGeom prst="bentConnector3">
            <a:avLst>
              <a:gd name="adj1" fmla="val 50000"/>
            </a:avLst>
          </a:prstGeom>
          <a:ln w="63500">
            <a:tailEnd type="triangle"/>
          </a:ln>
        </p:spPr>
        <p:style>
          <a:lnRef idx="3">
            <a:schemeClr val="dk1"/>
          </a:lnRef>
          <a:fillRef idx="0">
            <a:schemeClr val="dk1"/>
          </a:fillRef>
          <a:effectRef idx="2">
            <a:schemeClr val="dk1"/>
          </a:effectRef>
          <a:fontRef idx="minor">
            <a:schemeClr val="tx1"/>
          </a:fontRef>
        </p:style>
      </p:cxnSp>
      <p:sp>
        <p:nvSpPr>
          <p:cNvPr id="42" name="Rectangle: Rounded Corners 41">
            <a:extLst>
              <a:ext uri="{FF2B5EF4-FFF2-40B4-BE49-F238E27FC236}">
                <a16:creationId xmlns:a16="http://schemas.microsoft.com/office/drawing/2014/main" id="{19511D35-C2D8-443D-9B38-FDE8329E3BFA}"/>
              </a:ext>
            </a:extLst>
          </p:cNvPr>
          <p:cNvSpPr/>
          <p:nvPr/>
        </p:nvSpPr>
        <p:spPr>
          <a:xfrm>
            <a:off x="1403987" y="3224213"/>
            <a:ext cx="1614627" cy="914400"/>
          </a:xfrm>
          <a:custGeom>
            <a:avLst/>
            <a:gdLst>
              <a:gd name="connsiteX0" fmla="*/ 0 w 1614627"/>
              <a:gd name="connsiteY0" fmla="*/ 152403 h 914400"/>
              <a:gd name="connsiteX1" fmla="*/ 152403 w 1614627"/>
              <a:gd name="connsiteY1" fmla="*/ 0 h 914400"/>
              <a:gd name="connsiteX2" fmla="*/ 1462224 w 1614627"/>
              <a:gd name="connsiteY2" fmla="*/ 0 h 914400"/>
              <a:gd name="connsiteX3" fmla="*/ 1614627 w 1614627"/>
              <a:gd name="connsiteY3" fmla="*/ 152403 h 914400"/>
              <a:gd name="connsiteX4" fmla="*/ 1614627 w 1614627"/>
              <a:gd name="connsiteY4" fmla="*/ 761997 h 914400"/>
              <a:gd name="connsiteX5" fmla="*/ 1462224 w 1614627"/>
              <a:gd name="connsiteY5" fmla="*/ 914400 h 914400"/>
              <a:gd name="connsiteX6" fmla="*/ 152403 w 1614627"/>
              <a:gd name="connsiteY6" fmla="*/ 914400 h 914400"/>
              <a:gd name="connsiteX7" fmla="*/ 0 w 1614627"/>
              <a:gd name="connsiteY7" fmla="*/ 761997 h 914400"/>
              <a:gd name="connsiteX8" fmla="*/ 0 w 1614627"/>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914400" fill="none" extrusionOk="0">
                <a:moveTo>
                  <a:pt x="0" y="152403"/>
                </a:moveTo>
                <a:cubicBezTo>
                  <a:pt x="-5672" y="67316"/>
                  <a:pt x="71581" y="2738"/>
                  <a:pt x="152403" y="0"/>
                </a:cubicBezTo>
                <a:cubicBezTo>
                  <a:pt x="426286" y="78076"/>
                  <a:pt x="936890" y="-2222"/>
                  <a:pt x="1462224" y="0"/>
                </a:cubicBezTo>
                <a:cubicBezTo>
                  <a:pt x="1549786" y="5224"/>
                  <a:pt x="1620285" y="75164"/>
                  <a:pt x="1614627" y="152403"/>
                </a:cubicBezTo>
                <a:cubicBezTo>
                  <a:pt x="1580616" y="443481"/>
                  <a:pt x="1572688" y="582816"/>
                  <a:pt x="1614627" y="761997"/>
                </a:cubicBezTo>
                <a:cubicBezTo>
                  <a:pt x="1613404" y="846368"/>
                  <a:pt x="1539412" y="909583"/>
                  <a:pt x="1462224" y="914400"/>
                </a:cubicBezTo>
                <a:cubicBezTo>
                  <a:pt x="1035869" y="861206"/>
                  <a:pt x="792951" y="925365"/>
                  <a:pt x="152403" y="914400"/>
                </a:cubicBezTo>
                <a:cubicBezTo>
                  <a:pt x="68535" y="910312"/>
                  <a:pt x="-10516" y="852308"/>
                  <a:pt x="0" y="761997"/>
                </a:cubicBezTo>
                <a:cubicBezTo>
                  <a:pt x="4194" y="607785"/>
                  <a:pt x="-47148" y="377597"/>
                  <a:pt x="0" y="152403"/>
                </a:cubicBezTo>
                <a:close/>
              </a:path>
              <a:path w="1614627" h="914400" stroke="0" extrusionOk="0">
                <a:moveTo>
                  <a:pt x="0" y="152403"/>
                </a:moveTo>
                <a:cubicBezTo>
                  <a:pt x="-5457" y="64867"/>
                  <a:pt x="66695" y="577"/>
                  <a:pt x="152403" y="0"/>
                </a:cubicBezTo>
                <a:cubicBezTo>
                  <a:pt x="356246" y="16272"/>
                  <a:pt x="986152" y="109277"/>
                  <a:pt x="1462224" y="0"/>
                </a:cubicBezTo>
                <a:cubicBezTo>
                  <a:pt x="1542166" y="4129"/>
                  <a:pt x="1612137" y="81994"/>
                  <a:pt x="1614627" y="152403"/>
                </a:cubicBezTo>
                <a:cubicBezTo>
                  <a:pt x="1623189" y="418525"/>
                  <a:pt x="1630142" y="664525"/>
                  <a:pt x="1614627" y="761997"/>
                </a:cubicBezTo>
                <a:cubicBezTo>
                  <a:pt x="1620759" y="846894"/>
                  <a:pt x="1547703" y="911706"/>
                  <a:pt x="1462224" y="914400"/>
                </a:cubicBezTo>
                <a:cubicBezTo>
                  <a:pt x="1147998" y="864760"/>
                  <a:pt x="604225" y="908353"/>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19" name="Rectangle: Rounded Corners 18">
            <a:extLst>
              <a:ext uri="{FF2B5EF4-FFF2-40B4-BE49-F238E27FC236}">
                <a16:creationId xmlns:a16="http://schemas.microsoft.com/office/drawing/2014/main" id="{3A213650-D403-445D-B357-75E9384D2A81}"/>
              </a:ext>
            </a:extLst>
          </p:cNvPr>
          <p:cNvSpPr/>
          <p:nvPr/>
        </p:nvSpPr>
        <p:spPr>
          <a:xfrm>
            <a:off x="1413238" y="4927601"/>
            <a:ext cx="2320111"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Complaints</a:t>
            </a:r>
          </a:p>
        </p:txBody>
      </p:sp>
      <p:sp>
        <p:nvSpPr>
          <p:cNvPr id="21" name="Rectangle: Rounded Corners 20">
            <a:extLst>
              <a:ext uri="{FF2B5EF4-FFF2-40B4-BE49-F238E27FC236}">
                <a16:creationId xmlns:a16="http://schemas.microsoft.com/office/drawing/2014/main" id="{CBA4B125-40D2-4072-A377-C2265509B4A8}"/>
              </a:ext>
            </a:extLst>
          </p:cNvPr>
          <p:cNvSpPr/>
          <p:nvPr/>
        </p:nvSpPr>
        <p:spPr>
          <a:xfrm>
            <a:off x="1400813" y="2544456"/>
            <a:ext cx="2327031"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Bookings</a:t>
            </a:r>
          </a:p>
        </p:txBody>
      </p:sp>
      <p:cxnSp>
        <p:nvCxnSpPr>
          <p:cNvPr id="22" name="Connector: Elbow 21">
            <a:extLst>
              <a:ext uri="{FF2B5EF4-FFF2-40B4-BE49-F238E27FC236}">
                <a16:creationId xmlns:a16="http://schemas.microsoft.com/office/drawing/2014/main" id="{3744BBBA-25A8-4512-B439-29881DD46241}"/>
              </a:ext>
            </a:extLst>
          </p:cNvPr>
          <p:cNvCxnSpPr>
            <a:cxnSpLocks/>
            <a:stCxn id="19" idx="1"/>
            <a:endCxn id="21" idx="1"/>
          </p:cNvCxnSpPr>
          <p:nvPr/>
        </p:nvCxnSpPr>
        <p:spPr>
          <a:xfrm rot="10800000">
            <a:off x="1400814" y="3001657"/>
            <a:ext cx="12425" cy="2383145"/>
          </a:xfrm>
          <a:prstGeom prst="bentConnector3">
            <a:avLst>
              <a:gd name="adj1" fmla="val 5135356"/>
            </a:avLst>
          </a:prstGeom>
          <a:ln w="63500">
            <a:prstDash val="sysDot"/>
            <a:tailEnd type="triangle"/>
          </a:ln>
        </p:spPr>
        <p:style>
          <a:lnRef idx="3">
            <a:schemeClr val="dk1"/>
          </a:lnRef>
          <a:fillRef idx="0">
            <a:schemeClr val="dk1"/>
          </a:fillRef>
          <a:effectRef idx="2">
            <a:schemeClr val="dk1"/>
          </a:effectRef>
          <a:fontRef idx="minor">
            <a:schemeClr val="tx1"/>
          </a:fontRef>
        </p:style>
      </p:cxnSp>
      <p:cxnSp>
        <p:nvCxnSpPr>
          <p:cNvPr id="27" name="Connector: Elbow 26">
            <a:extLst>
              <a:ext uri="{FF2B5EF4-FFF2-40B4-BE49-F238E27FC236}">
                <a16:creationId xmlns:a16="http://schemas.microsoft.com/office/drawing/2014/main" id="{B2DF91C1-02E5-424A-B162-6DE3F75FA146}"/>
              </a:ext>
            </a:extLst>
          </p:cNvPr>
          <p:cNvCxnSpPr>
            <a:cxnSpLocks/>
            <a:stCxn id="19" idx="0"/>
            <a:endCxn id="5" idx="2"/>
          </p:cNvCxnSpPr>
          <p:nvPr/>
        </p:nvCxnSpPr>
        <p:spPr>
          <a:xfrm rot="5400000" flipH="1" flipV="1">
            <a:off x="3344923" y="2682772"/>
            <a:ext cx="1473201" cy="3016459"/>
          </a:xfrm>
          <a:prstGeom prst="bentConnector3">
            <a:avLst>
              <a:gd name="adj1" fmla="val 32033"/>
            </a:avLst>
          </a:prstGeom>
          <a:ln w="63500">
            <a:prstDash val="sysDot"/>
            <a:tailEnd type="triangle"/>
          </a:ln>
        </p:spPr>
        <p:style>
          <a:lnRef idx="3">
            <a:schemeClr val="dk1"/>
          </a:lnRef>
          <a:fillRef idx="0">
            <a:schemeClr val="dk1"/>
          </a:fillRef>
          <a:effectRef idx="2">
            <a:schemeClr val="dk1"/>
          </a:effectRef>
          <a:fontRef idx="minor">
            <a:schemeClr val="tx1"/>
          </a:fontRef>
        </p:style>
      </p:cxnSp>
      <p:sp>
        <p:nvSpPr>
          <p:cNvPr id="5" name="Rectangle: Rounded Corners 4">
            <a:extLst>
              <a:ext uri="{FF2B5EF4-FFF2-40B4-BE49-F238E27FC236}">
                <a16:creationId xmlns:a16="http://schemas.microsoft.com/office/drawing/2014/main" id="{44470B49-6E6A-4A41-ADCA-1DB236846FB9}"/>
              </a:ext>
            </a:extLst>
          </p:cNvPr>
          <p:cNvSpPr/>
          <p:nvPr/>
        </p:nvSpPr>
        <p:spPr>
          <a:xfrm>
            <a:off x="4752355" y="2540000"/>
            <a:ext cx="1674796"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Utilities</a:t>
            </a:r>
            <a:endParaRPr lang="en-GB" dirty="0">
              <a:solidFill>
                <a:schemeClr val="tx1"/>
              </a:solidFill>
            </a:endParaRPr>
          </a:p>
        </p:txBody>
      </p:sp>
      <p:pic>
        <p:nvPicPr>
          <p:cNvPr id="85" name="Picture 84">
            <a:extLst>
              <a:ext uri="{FF2B5EF4-FFF2-40B4-BE49-F238E27FC236}">
                <a16:creationId xmlns:a16="http://schemas.microsoft.com/office/drawing/2014/main" id="{ABF5F418-5947-4ACE-B488-423E8C9EE6A0}"/>
              </a:ext>
            </a:extLst>
          </p:cNvPr>
          <p:cNvPicPr>
            <a:picLocks noChangeAspect="1"/>
          </p:cNvPicPr>
          <p:nvPr/>
        </p:nvPicPr>
        <p:blipFill>
          <a:blip r:embed="rId3"/>
          <a:stretch>
            <a:fillRect/>
          </a:stretch>
        </p:blipFill>
        <p:spPr>
          <a:xfrm>
            <a:off x="6832864" y="2539999"/>
            <a:ext cx="4357951" cy="2387601"/>
          </a:xfrm>
          <a:prstGeom prst="rect">
            <a:avLst/>
          </a:prstGeom>
        </p:spPr>
      </p:pic>
    </p:spTree>
    <p:extLst>
      <p:ext uri="{BB962C8B-B14F-4D97-AF65-F5344CB8AC3E}">
        <p14:creationId xmlns:p14="http://schemas.microsoft.com/office/powerpoint/2010/main" val="30879526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3" y="609600"/>
            <a:ext cx="9453255" cy="1320800"/>
          </a:xfrm>
        </p:spPr>
        <p:txBody>
          <a:bodyPr>
            <a:noAutofit/>
          </a:bodyPr>
          <a:lstStyle/>
          <a:p>
            <a:r>
              <a:rPr lang="en-GB" sz="4500" dirty="0">
                <a:solidFill>
                  <a:schemeClr val="bg1"/>
                </a:solidFill>
              </a:rPr>
              <a:t>Issue – Multiple References to a Project</a:t>
            </a:r>
          </a:p>
        </p:txBody>
      </p:sp>
      <p:cxnSp>
        <p:nvCxnSpPr>
          <p:cNvPr id="25" name="Connector: Elbow 24">
            <a:extLst>
              <a:ext uri="{FF2B5EF4-FFF2-40B4-BE49-F238E27FC236}">
                <a16:creationId xmlns:a16="http://schemas.microsoft.com/office/drawing/2014/main" id="{EDFC2762-B801-4FBA-8B32-3FC84F9E223B}"/>
              </a:ext>
            </a:extLst>
          </p:cNvPr>
          <p:cNvCxnSpPr>
            <a:cxnSpLocks/>
            <a:stCxn id="19" idx="1"/>
            <a:endCxn id="5" idx="2"/>
          </p:cNvCxnSpPr>
          <p:nvPr/>
        </p:nvCxnSpPr>
        <p:spPr>
          <a:xfrm rot="10800000">
            <a:off x="1594649" y="4308774"/>
            <a:ext cx="4966880" cy="545174"/>
          </a:xfrm>
          <a:prstGeom prst="bentConnector2">
            <a:avLst/>
          </a:prstGeom>
          <a:ln w="63500">
            <a:tailEnd type="triangle"/>
          </a:ln>
        </p:spPr>
        <p:style>
          <a:lnRef idx="3">
            <a:schemeClr val="dk1"/>
          </a:lnRef>
          <a:fillRef idx="0">
            <a:schemeClr val="dk1"/>
          </a:fillRef>
          <a:effectRef idx="2">
            <a:schemeClr val="dk1"/>
          </a:effectRef>
          <a:fontRef idx="minor">
            <a:schemeClr val="tx1"/>
          </a:fontRef>
        </p:style>
      </p:cxnSp>
      <p:cxnSp>
        <p:nvCxnSpPr>
          <p:cNvPr id="26" name="Connector: Elbow 25">
            <a:extLst>
              <a:ext uri="{FF2B5EF4-FFF2-40B4-BE49-F238E27FC236}">
                <a16:creationId xmlns:a16="http://schemas.microsoft.com/office/drawing/2014/main" id="{FCBEDB8F-8959-46F3-B278-CCB8AF214A6B}"/>
              </a:ext>
            </a:extLst>
          </p:cNvPr>
          <p:cNvCxnSpPr>
            <a:cxnSpLocks/>
            <a:stCxn id="21" idx="1"/>
            <a:endCxn id="5" idx="0"/>
          </p:cNvCxnSpPr>
          <p:nvPr/>
        </p:nvCxnSpPr>
        <p:spPr>
          <a:xfrm rot="10800000" flipV="1">
            <a:off x="1594650" y="2489200"/>
            <a:ext cx="4963703" cy="545174"/>
          </a:xfrm>
          <a:prstGeom prst="bentConnector2">
            <a:avLst/>
          </a:prstGeom>
          <a:ln w="63500">
            <a:tailEnd type="triangle"/>
          </a:ln>
        </p:spPr>
        <p:style>
          <a:lnRef idx="3">
            <a:schemeClr val="dk1"/>
          </a:lnRef>
          <a:fillRef idx="0">
            <a:schemeClr val="dk1"/>
          </a:fillRef>
          <a:effectRef idx="2">
            <a:schemeClr val="dk1"/>
          </a:effectRef>
          <a:fontRef idx="minor">
            <a:schemeClr val="tx1"/>
          </a:fontRef>
        </p:style>
      </p:cxnSp>
      <p:sp>
        <p:nvSpPr>
          <p:cNvPr id="42" name="Rectangle: Rounded Corners 41">
            <a:extLst>
              <a:ext uri="{FF2B5EF4-FFF2-40B4-BE49-F238E27FC236}">
                <a16:creationId xmlns:a16="http://schemas.microsoft.com/office/drawing/2014/main" id="{19511D35-C2D8-443D-9B38-FDE8329E3BFA}"/>
              </a:ext>
            </a:extLst>
          </p:cNvPr>
          <p:cNvSpPr/>
          <p:nvPr/>
        </p:nvSpPr>
        <p:spPr>
          <a:xfrm>
            <a:off x="6552526" y="2797257"/>
            <a:ext cx="1614627" cy="914400"/>
          </a:xfrm>
          <a:custGeom>
            <a:avLst/>
            <a:gdLst>
              <a:gd name="connsiteX0" fmla="*/ 0 w 1614627"/>
              <a:gd name="connsiteY0" fmla="*/ 152403 h 914400"/>
              <a:gd name="connsiteX1" fmla="*/ 152403 w 1614627"/>
              <a:gd name="connsiteY1" fmla="*/ 0 h 914400"/>
              <a:gd name="connsiteX2" fmla="*/ 1462224 w 1614627"/>
              <a:gd name="connsiteY2" fmla="*/ 0 h 914400"/>
              <a:gd name="connsiteX3" fmla="*/ 1614627 w 1614627"/>
              <a:gd name="connsiteY3" fmla="*/ 152403 h 914400"/>
              <a:gd name="connsiteX4" fmla="*/ 1614627 w 1614627"/>
              <a:gd name="connsiteY4" fmla="*/ 761997 h 914400"/>
              <a:gd name="connsiteX5" fmla="*/ 1462224 w 1614627"/>
              <a:gd name="connsiteY5" fmla="*/ 914400 h 914400"/>
              <a:gd name="connsiteX6" fmla="*/ 152403 w 1614627"/>
              <a:gd name="connsiteY6" fmla="*/ 914400 h 914400"/>
              <a:gd name="connsiteX7" fmla="*/ 0 w 1614627"/>
              <a:gd name="connsiteY7" fmla="*/ 761997 h 914400"/>
              <a:gd name="connsiteX8" fmla="*/ 0 w 1614627"/>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914400" fill="none" extrusionOk="0">
                <a:moveTo>
                  <a:pt x="0" y="152403"/>
                </a:moveTo>
                <a:cubicBezTo>
                  <a:pt x="-5672" y="67316"/>
                  <a:pt x="71581" y="2738"/>
                  <a:pt x="152403" y="0"/>
                </a:cubicBezTo>
                <a:cubicBezTo>
                  <a:pt x="426286" y="78076"/>
                  <a:pt x="936890" y="-2222"/>
                  <a:pt x="1462224" y="0"/>
                </a:cubicBezTo>
                <a:cubicBezTo>
                  <a:pt x="1549786" y="5224"/>
                  <a:pt x="1620285" y="75164"/>
                  <a:pt x="1614627" y="152403"/>
                </a:cubicBezTo>
                <a:cubicBezTo>
                  <a:pt x="1580616" y="443481"/>
                  <a:pt x="1572688" y="582816"/>
                  <a:pt x="1614627" y="761997"/>
                </a:cubicBezTo>
                <a:cubicBezTo>
                  <a:pt x="1613404" y="846368"/>
                  <a:pt x="1539412" y="909583"/>
                  <a:pt x="1462224" y="914400"/>
                </a:cubicBezTo>
                <a:cubicBezTo>
                  <a:pt x="1035869" y="861206"/>
                  <a:pt x="792951" y="925365"/>
                  <a:pt x="152403" y="914400"/>
                </a:cubicBezTo>
                <a:cubicBezTo>
                  <a:pt x="68535" y="910312"/>
                  <a:pt x="-10516" y="852308"/>
                  <a:pt x="0" y="761997"/>
                </a:cubicBezTo>
                <a:cubicBezTo>
                  <a:pt x="4194" y="607785"/>
                  <a:pt x="-47148" y="377597"/>
                  <a:pt x="0" y="152403"/>
                </a:cubicBezTo>
                <a:close/>
              </a:path>
              <a:path w="1614627" h="914400" stroke="0" extrusionOk="0">
                <a:moveTo>
                  <a:pt x="0" y="152403"/>
                </a:moveTo>
                <a:cubicBezTo>
                  <a:pt x="-5457" y="64867"/>
                  <a:pt x="66695" y="577"/>
                  <a:pt x="152403" y="0"/>
                </a:cubicBezTo>
                <a:cubicBezTo>
                  <a:pt x="356246" y="16272"/>
                  <a:pt x="986152" y="109277"/>
                  <a:pt x="1462224" y="0"/>
                </a:cubicBezTo>
                <a:cubicBezTo>
                  <a:pt x="1542166" y="4129"/>
                  <a:pt x="1612137" y="81994"/>
                  <a:pt x="1614627" y="152403"/>
                </a:cubicBezTo>
                <a:cubicBezTo>
                  <a:pt x="1623189" y="418525"/>
                  <a:pt x="1630142" y="664525"/>
                  <a:pt x="1614627" y="761997"/>
                </a:cubicBezTo>
                <a:cubicBezTo>
                  <a:pt x="1620759" y="846894"/>
                  <a:pt x="1547703" y="911706"/>
                  <a:pt x="1462224" y="914400"/>
                </a:cubicBezTo>
                <a:cubicBezTo>
                  <a:pt x="1147998" y="864760"/>
                  <a:pt x="604225" y="908353"/>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44" name="Rectangle: Rounded Corners 43">
            <a:extLst>
              <a:ext uri="{FF2B5EF4-FFF2-40B4-BE49-F238E27FC236}">
                <a16:creationId xmlns:a16="http://schemas.microsoft.com/office/drawing/2014/main" id="{3C92A329-3E08-4725-8078-C8A47C96FF9D}"/>
              </a:ext>
            </a:extLst>
          </p:cNvPr>
          <p:cNvSpPr/>
          <p:nvPr/>
        </p:nvSpPr>
        <p:spPr>
          <a:xfrm>
            <a:off x="6558535" y="5131760"/>
            <a:ext cx="1563166" cy="914400"/>
          </a:xfrm>
          <a:custGeom>
            <a:avLst/>
            <a:gdLst>
              <a:gd name="connsiteX0" fmla="*/ 0 w 1563166"/>
              <a:gd name="connsiteY0" fmla="*/ 152403 h 914400"/>
              <a:gd name="connsiteX1" fmla="*/ 152403 w 1563166"/>
              <a:gd name="connsiteY1" fmla="*/ 0 h 914400"/>
              <a:gd name="connsiteX2" fmla="*/ 1410763 w 1563166"/>
              <a:gd name="connsiteY2" fmla="*/ 0 h 914400"/>
              <a:gd name="connsiteX3" fmla="*/ 1563166 w 1563166"/>
              <a:gd name="connsiteY3" fmla="*/ 152403 h 914400"/>
              <a:gd name="connsiteX4" fmla="*/ 1563166 w 1563166"/>
              <a:gd name="connsiteY4" fmla="*/ 761997 h 914400"/>
              <a:gd name="connsiteX5" fmla="*/ 1410763 w 1563166"/>
              <a:gd name="connsiteY5" fmla="*/ 914400 h 914400"/>
              <a:gd name="connsiteX6" fmla="*/ 152403 w 1563166"/>
              <a:gd name="connsiteY6" fmla="*/ 914400 h 914400"/>
              <a:gd name="connsiteX7" fmla="*/ 0 w 1563166"/>
              <a:gd name="connsiteY7" fmla="*/ 761997 h 914400"/>
              <a:gd name="connsiteX8" fmla="*/ 0 w 1563166"/>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166" h="914400" fill="none" extrusionOk="0">
                <a:moveTo>
                  <a:pt x="0" y="152403"/>
                </a:moveTo>
                <a:cubicBezTo>
                  <a:pt x="-5672" y="67316"/>
                  <a:pt x="71581" y="2738"/>
                  <a:pt x="152403" y="0"/>
                </a:cubicBezTo>
                <a:cubicBezTo>
                  <a:pt x="714945" y="23759"/>
                  <a:pt x="1033732" y="-95800"/>
                  <a:pt x="1410763" y="0"/>
                </a:cubicBezTo>
                <a:cubicBezTo>
                  <a:pt x="1498325" y="5224"/>
                  <a:pt x="1568824" y="75164"/>
                  <a:pt x="1563166" y="152403"/>
                </a:cubicBezTo>
                <a:cubicBezTo>
                  <a:pt x="1529155" y="443481"/>
                  <a:pt x="1521227" y="582816"/>
                  <a:pt x="1563166" y="761997"/>
                </a:cubicBezTo>
                <a:cubicBezTo>
                  <a:pt x="1561943" y="846368"/>
                  <a:pt x="1487951" y="909583"/>
                  <a:pt x="1410763" y="914400"/>
                </a:cubicBezTo>
                <a:cubicBezTo>
                  <a:pt x="903967" y="949390"/>
                  <a:pt x="430399" y="859128"/>
                  <a:pt x="152403" y="914400"/>
                </a:cubicBezTo>
                <a:cubicBezTo>
                  <a:pt x="68535" y="910312"/>
                  <a:pt x="-10516" y="852308"/>
                  <a:pt x="0" y="761997"/>
                </a:cubicBezTo>
                <a:cubicBezTo>
                  <a:pt x="4194" y="607785"/>
                  <a:pt x="-47148" y="377597"/>
                  <a:pt x="0" y="152403"/>
                </a:cubicBezTo>
                <a:close/>
              </a:path>
              <a:path w="1563166" h="914400" stroke="0" extrusionOk="0">
                <a:moveTo>
                  <a:pt x="0" y="152403"/>
                </a:moveTo>
                <a:cubicBezTo>
                  <a:pt x="-5457" y="64867"/>
                  <a:pt x="66695" y="577"/>
                  <a:pt x="152403" y="0"/>
                </a:cubicBezTo>
                <a:cubicBezTo>
                  <a:pt x="429936" y="-5090"/>
                  <a:pt x="874271" y="-104787"/>
                  <a:pt x="1410763" y="0"/>
                </a:cubicBezTo>
                <a:cubicBezTo>
                  <a:pt x="1490705" y="4129"/>
                  <a:pt x="1560676" y="81994"/>
                  <a:pt x="1563166" y="152403"/>
                </a:cubicBezTo>
                <a:cubicBezTo>
                  <a:pt x="1571728" y="418525"/>
                  <a:pt x="1578681" y="664525"/>
                  <a:pt x="1563166" y="761997"/>
                </a:cubicBezTo>
                <a:cubicBezTo>
                  <a:pt x="1569298" y="846894"/>
                  <a:pt x="1496242" y="911706"/>
                  <a:pt x="1410763" y="914400"/>
                </a:cubicBezTo>
                <a:cubicBezTo>
                  <a:pt x="864009" y="942968"/>
                  <a:pt x="662991" y="827565"/>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19" name="Rectangle: Rounded Corners 18">
            <a:extLst>
              <a:ext uri="{FF2B5EF4-FFF2-40B4-BE49-F238E27FC236}">
                <a16:creationId xmlns:a16="http://schemas.microsoft.com/office/drawing/2014/main" id="{3A213650-D403-445D-B357-75E9384D2A81}"/>
              </a:ext>
            </a:extLst>
          </p:cNvPr>
          <p:cNvSpPr/>
          <p:nvPr/>
        </p:nvSpPr>
        <p:spPr>
          <a:xfrm>
            <a:off x="6561529" y="4396748"/>
            <a:ext cx="2367630"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Complaints</a:t>
            </a:r>
          </a:p>
        </p:txBody>
      </p:sp>
      <p:sp>
        <p:nvSpPr>
          <p:cNvPr id="21" name="Rectangle: Rounded Corners 20">
            <a:extLst>
              <a:ext uri="{FF2B5EF4-FFF2-40B4-BE49-F238E27FC236}">
                <a16:creationId xmlns:a16="http://schemas.microsoft.com/office/drawing/2014/main" id="{CBA4B125-40D2-4072-A377-C2265509B4A8}"/>
              </a:ext>
            </a:extLst>
          </p:cNvPr>
          <p:cNvSpPr/>
          <p:nvPr/>
        </p:nvSpPr>
        <p:spPr>
          <a:xfrm>
            <a:off x="6558352" y="2032000"/>
            <a:ext cx="2314605"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Bookings</a:t>
            </a:r>
          </a:p>
        </p:txBody>
      </p:sp>
      <p:cxnSp>
        <p:nvCxnSpPr>
          <p:cNvPr id="22" name="Connector: Elbow 21">
            <a:extLst>
              <a:ext uri="{FF2B5EF4-FFF2-40B4-BE49-F238E27FC236}">
                <a16:creationId xmlns:a16="http://schemas.microsoft.com/office/drawing/2014/main" id="{3744BBBA-25A8-4512-B439-29881DD46241}"/>
              </a:ext>
            </a:extLst>
          </p:cNvPr>
          <p:cNvCxnSpPr>
            <a:cxnSpLocks/>
            <a:stCxn id="19" idx="3"/>
            <a:endCxn id="21" idx="3"/>
          </p:cNvCxnSpPr>
          <p:nvPr/>
        </p:nvCxnSpPr>
        <p:spPr>
          <a:xfrm flipH="1" flipV="1">
            <a:off x="8872957" y="2489200"/>
            <a:ext cx="56202" cy="2364748"/>
          </a:xfrm>
          <a:prstGeom prst="bentConnector3">
            <a:avLst>
              <a:gd name="adj1" fmla="val -770679"/>
            </a:avLst>
          </a:prstGeom>
          <a:ln w="63500">
            <a:prstDash val="sysDot"/>
            <a:tailEnd type="triangle"/>
          </a:ln>
        </p:spPr>
        <p:style>
          <a:lnRef idx="3">
            <a:schemeClr val="dk1"/>
          </a:lnRef>
          <a:fillRef idx="0">
            <a:schemeClr val="dk1"/>
          </a:fillRef>
          <a:effectRef idx="2">
            <a:schemeClr val="dk1"/>
          </a:effectRef>
          <a:fontRef idx="minor">
            <a:schemeClr val="tx1"/>
          </a:fontRef>
        </p:style>
      </p:cxnSp>
      <p:cxnSp>
        <p:nvCxnSpPr>
          <p:cNvPr id="27" name="Connector: Elbow 26">
            <a:extLst>
              <a:ext uri="{FF2B5EF4-FFF2-40B4-BE49-F238E27FC236}">
                <a16:creationId xmlns:a16="http://schemas.microsoft.com/office/drawing/2014/main" id="{B2DF91C1-02E5-424A-B162-6DE3F75FA146}"/>
              </a:ext>
            </a:extLst>
          </p:cNvPr>
          <p:cNvCxnSpPr>
            <a:cxnSpLocks/>
            <a:stCxn id="19" idx="3"/>
            <a:endCxn id="42" idx="3"/>
          </p:cNvCxnSpPr>
          <p:nvPr/>
        </p:nvCxnSpPr>
        <p:spPr>
          <a:xfrm flipH="1" flipV="1">
            <a:off x="8167153" y="3254457"/>
            <a:ext cx="762006" cy="1599491"/>
          </a:xfrm>
          <a:prstGeom prst="bentConnector3">
            <a:avLst>
              <a:gd name="adj1" fmla="val -55263"/>
            </a:avLst>
          </a:prstGeom>
          <a:ln w="63500">
            <a:prstDash val="sysDot"/>
            <a:tailEnd type="triangle"/>
          </a:ln>
        </p:spPr>
        <p:style>
          <a:lnRef idx="3">
            <a:schemeClr val="dk1"/>
          </a:lnRef>
          <a:fillRef idx="0">
            <a:schemeClr val="dk1"/>
          </a:fillRef>
          <a:effectRef idx="2">
            <a:schemeClr val="dk1"/>
          </a:effectRef>
          <a:fontRef idx="minor">
            <a:schemeClr val="tx1"/>
          </a:fontRef>
        </p:style>
      </p:cxnSp>
      <p:sp>
        <p:nvSpPr>
          <p:cNvPr id="30" name="Cross 29">
            <a:extLst>
              <a:ext uri="{FF2B5EF4-FFF2-40B4-BE49-F238E27FC236}">
                <a16:creationId xmlns:a16="http://schemas.microsoft.com/office/drawing/2014/main" id="{DD9AA6CA-BC2B-4256-A9E2-E38E96D8DF89}"/>
              </a:ext>
            </a:extLst>
          </p:cNvPr>
          <p:cNvSpPr/>
          <p:nvPr/>
        </p:nvSpPr>
        <p:spPr>
          <a:xfrm rot="2792867">
            <a:off x="8432153" y="2891790"/>
            <a:ext cx="765146" cy="752226"/>
          </a:xfrm>
          <a:prstGeom prst="plus">
            <a:avLst>
              <a:gd name="adj" fmla="val 4747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45D2889C-BDAB-42AF-AE80-2CB2C288ECD9}"/>
              </a:ext>
            </a:extLst>
          </p:cNvPr>
          <p:cNvSpPr/>
          <p:nvPr/>
        </p:nvSpPr>
        <p:spPr>
          <a:xfrm>
            <a:off x="905343" y="3133374"/>
            <a:ext cx="1378610" cy="1076400"/>
          </a:xfrm>
          <a:prstGeom prst="rect">
            <a:avLst/>
          </a:prstGeom>
          <a:solidFill>
            <a:srgbClr val="0000CC"/>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a:t>.</a:t>
            </a:r>
            <a:r>
              <a:rPr lang="en-US" dirty="0" err="1"/>
              <a:t>dacpac</a:t>
            </a:r>
            <a:r>
              <a:rPr lang="en-US" dirty="0"/>
              <a:t> Utilities</a:t>
            </a:r>
            <a:endParaRPr lang="en-GB" dirty="0"/>
          </a:p>
        </p:txBody>
      </p:sp>
      <p:sp>
        <p:nvSpPr>
          <p:cNvPr id="5" name="Rectangle: Rounded Corners 4">
            <a:extLst>
              <a:ext uri="{FF2B5EF4-FFF2-40B4-BE49-F238E27FC236}">
                <a16:creationId xmlns:a16="http://schemas.microsoft.com/office/drawing/2014/main" id="{44470B49-6E6A-4A41-ADCA-1DB236846FB9}"/>
              </a:ext>
            </a:extLst>
          </p:cNvPr>
          <p:cNvSpPr/>
          <p:nvPr/>
        </p:nvSpPr>
        <p:spPr>
          <a:xfrm>
            <a:off x="757251" y="3034374"/>
            <a:ext cx="1674796" cy="127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Utilities</a:t>
            </a:r>
            <a:endParaRPr lang="en-GB" dirty="0">
              <a:solidFill>
                <a:schemeClr val="tx1"/>
              </a:solidFill>
            </a:endParaRPr>
          </a:p>
        </p:txBody>
      </p:sp>
    </p:spTree>
    <p:extLst>
      <p:ext uri="{BB962C8B-B14F-4D97-AF65-F5344CB8AC3E}">
        <p14:creationId xmlns:p14="http://schemas.microsoft.com/office/powerpoint/2010/main" val="32920011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3" y="609600"/>
            <a:ext cx="9453255" cy="1320800"/>
          </a:xfrm>
        </p:spPr>
        <p:txBody>
          <a:bodyPr>
            <a:noAutofit/>
          </a:bodyPr>
          <a:lstStyle/>
          <a:p>
            <a:r>
              <a:rPr lang="en-GB" sz="4500" dirty="0">
                <a:solidFill>
                  <a:schemeClr val="bg1"/>
                </a:solidFill>
              </a:rPr>
              <a:t>Issue – Multiple References to a Project</a:t>
            </a:r>
          </a:p>
        </p:txBody>
      </p:sp>
      <p:cxnSp>
        <p:nvCxnSpPr>
          <p:cNvPr id="25" name="Connector: Elbow 24">
            <a:extLst>
              <a:ext uri="{FF2B5EF4-FFF2-40B4-BE49-F238E27FC236}">
                <a16:creationId xmlns:a16="http://schemas.microsoft.com/office/drawing/2014/main" id="{EDFC2762-B801-4FBA-8B32-3FC84F9E223B}"/>
              </a:ext>
            </a:extLst>
          </p:cNvPr>
          <p:cNvCxnSpPr>
            <a:cxnSpLocks/>
            <a:stCxn id="19" idx="1"/>
            <a:endCxn id="5" idx="2"/>
          </p:cNvCxnSpPr>
          <p:nvPr/>
        </p:nvCxnSpPr>
        <p:spPr>
          <a:xfrm rot="10800000">
            <a:off x="1594649" y="4308774"/>
            <a:ext cx="4966880" cy="545174"/>
          </a:xfrm>
          <a:prstGeom prst="bentConnector2">
            <a:avLst/>
          </a:prstGeom>
          <a:ln w="63500">
            <a:tailEnd type="triangle"/>
          </a:ln>
        </p:spPr>
        <p:style>
          <a:lnRef idx="3">
            <a:schemeClr val="dk1"/>
          </a:lnRef>
          <a:fillRef idx="0">
            <a:schemeClr val="dk1"/>
          </a:fillRef>
          <a:effectRef idx="2">
            <a:schemeClr val="dk1"/>
          </a:effectRef>
          <a:fontRef idx="minor">
            <a:schemeClr val="tx1"/>
          </a:fontRef>
        </p:style>
      </p:cxnSp>
      <p:cxnSp>
        <p:nvCxnSpPr>
          <p:cNvPr id="26" name="Connector: Elbow 25">
            <a:extLst>
              <a:ext uri="{FF2B5EF4-FFF2-40B4-BE49-F238E27FC236}">
                <a16:creationId xmlns:a16="http://schemas.microsoft.com/office/drawing/2014/main" id="{FCBEDB8F-8959-46F3-B278-CCB8AF214A6B}"/>
              </a:ext>
            </a:extLst>
          </p:cNvPr>
          <p:cNvCxnSpPr>
            <a:cxnSpLocks/>
            <a:stCxn id="21" idx="1"/>
            <a:endCxn id="5" idx="0"/>
          </p:cNvCxnSpPr>
          <p:nvPr/>
        </p:nvCxnSpPr>
        <p:spPr>
          <a:xfrm rot="10800000" flipV="1">
            <a:off x="1594650" y="2489200"/>
            <a:ext cx="4963703" cy="545174"/>
          </a:xfrm>
          <a:prstGeom prst="bentConnector2">
            <a:avLst/>
          </a:prstGeom>
          <a:ln w="63500">
            <a:tailEnd type="triangle"/>
          </a:ln>
        </p:spPr>
        <p:style>
          <a:lnRef idx="3">
            <a:schemeClr val="dk1"/>
          </a:lnRef>
          <a:fillRef idx="0">
            <a:schemeClr val="dk1"/>
          </a:fillRef>
          <a:effectRef idx="2">
            <a:schemeClr val="dk1"/>
          </a:effectRef>
          <a:fontRef idx="minor">
            <a:schemeClr val="tx1"/>
          </a:fontRef>
        </p:style>
      </p:cxnSp>
      <p:sp>
        <p:nvSpPr>
          <p:cNvPr id="42" name="Rectangle: Rounded Corners 41">
            <a:extLst>
              <a:ext uri="{FF2B5EF4-FFF2-40B4-BE49-F238E27FC236}">
                <a16:creationId xmlns:a16="http://schemas.microsoft.com/office/drawing/2014/main" id="{19511D35-C2D8-443D-9B38-FDE8329E3BFA}"/>
              </a:ext>
            </a:extLst>
          </p:cNvPr>
          <p:cNvSpPr/>
          <p:nvPr/>
        </p:nvSpPr>
        <p:spPr>
          <a:xfrm>
            <a:off x="6552526" y="2797257"/>
            <a:ext cx="1614627" cy="914400"/>
          </a:xfrm>
          <a:custGeom>
            <a:avLst/>
            <a:gdLst>
              <a:gd name="connsiteX0" fmla="*/ 0 w 1614627"/>
              <a:gd name="connsiteY0" fmla="*/ 152403 h 914400"/>
              <a:gd name="connsiteX1" fmla="*/ 152403 w 1614627"/>
              <a:gd name="connsiteY1" fmla="*/ 0 h 914400"/>
              <a:gd name="connsiteX2" fmla="*/ 1462224 w 1614627"/>
              <a:gd name="connsiteY2" fmla="*/ 0 h 914400"/>
              <a:gd name="connsiteX3" fmla="*/ 1614627 w 1614627"/>
              <a:gd name="connsiteY3" fmla="*/ 152403 h 914400"/>
              <a:gd name="connsiteX4" fmla="*/ 1614627 w 1614627"/>
              <a:gd name="connsiteY4" fmla="*/ 761997 h 914400"/>
              <a:gd name="connsiteX5" fmla="*/ 1462224 w 1614627"/>
              <a:gd name="connsiteY5" fmla="*/ 914400 h 914400"/>
              <a:gd name="connsiteX6" fmla="*/ 152403 w 1614627"/>
              <a:gd name="connsiteY6" fmla="*/ 914400 h 914400"/>
              <a:gd name="connsiteX7" fmla="*/ 0 w 1614627"/>
              <a:gd name="connsiteY7" fmla="*/ 761997 h 914400"/>
              <a:gd name="connsiteX8" fmla="*/ 0 w 1614627"/>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914400" fill="none" extrusionOk="0">
                <a:moveTo>
                  <a:pt x="0" y="152403"/>
                </a:moveTo>
                <a:cubicBezTo>
                  <a:pt x="-5672" y="67316"/>
                  <a:pt x="71581" y="2738"/>
                  <a:pt x="152403" y="0"/>
                </a:cubicBezTo>
                <a:cubicBezTo>
                  <a:pt x="426286" y="78076"/>
                  <a:pt x="936890" y="-2222"/>
                  <a:pt x="1462224" y="0"/>
                </a:cubicBezTo>
                <a:cubicBezTo>
                  <a:pt x="1549786" y="5224"/>
                  <a:pt x="1620285" y="75164"/>
                  <a:pt x="1614627" y="152403"/>
                </a:cubicBezTo>
                <a:cubicBezTo>
                  <a:pt x="1580616" y="443481"/>
                  <a:pt x="1572688" y="582816"/>
                  <a:pt x="1614627" y="761997"/>
                </a:cubicBezTo>
                <a:cubicBezTo>
                  <a:pt x="1613404" y="846368"/>
                  <a:pt x="1539412" y="909583"/>
                  <a:pt x="1462224" y="914400"/>
                </a:cubicBezTo>
                <a:cubicBezTo>
                  <a:pt x="1035869" y="861206"/>
                  <a:pt x="792951" y="925365"/>
                  <a:pt x="152403" y="914400"/>
                </a:cubicBezTo>
                <a:cubicBezTo>
                  <a:pt x="68535" y="910312"/>
                  <a:pt x="-10516" y="852308"/>
                  <a:pt x="0" y="761997"/>
                </a:cubicBezTo>
                <a:cubicBezTo>
                  <a:pt x="4194" y="607785"/>
                  <a:pt x="-47148" y="377597"/>
                  <a:pt x="0" y="152403"/>
                </a:cubicBezTo>
                <a:close/>
              </a:path>
              <a:path w="1614627" h="914400" stroke="0" extrusionOk="0">
                <a:moveTo>
                  <a:pt x="0" y="152403"/>
                </a:moveTo>
                <a:cubicBezTo>
                  <a:pt x="-5457" y="64867"/>
                  <a:pt x="66695" y="577"/>
                  <a:pt x="152403" y="0"/>
                </a:cubicBezTo>
                <a:cubicBezTo>
                  <a:pt x="356246" y="16272"/>
                  <a:pt x="986152" y="109277"/>
                  <a:pt x="1462224" y="0"/>
                </a:cubicBezTo>
                <a:cubicBezTo>
                  <a:pt x="1542166" y="4129"/>
                  <a:pt x="1612137" y="81994"/>
                  <a:pt x="1614627" y="152403"/>
                </a:cubicBezTo>
                <a:cubicBezTo>
                  <a:pt x="1623189" y="418525"/>
                  <a:pt x="1630142" y="664525"/>
                  <a:pt x="1614627" y="761997"/>
                </a:cubicBezTo>
                <a:cubicBezTo>
                  <a:pt x="1620759" y="846894"/>
                  <a:pt x="1547703" y="911706"/>
                  <a:pt x="1462224" y="914400"/>
                </a:cubicBezTo>
                <a:cubicBezTo>
                  <a:pt x="1147998" y="864760"/>
                  <a:pt x="604225" y="908353"/>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44" name="Rectangle: Rounded Corners 43">
            <a:extLst>
              <a:ext uri="{FF2B5EF4-FFF2-40B4-BE49-F238E27FC236}">
                <a16:creationId xmlns:a16="http://schemas.microsoft.com/office/drawing/2014/main" id="{3C92A329-3E08-4725-8078-C8A47C96FF9D}"/>
              </a:ext>
            </a:extLst>
          </p:cNvPr>
          <p:cNvSpPr/>
          <p:nvPr/>
        </p:nvSpPr>
        <p:spPr>
          <a:xfrm>
            <a:off x="6558535" y="5131760"/>
            <a:ext cx="1563166" cy="914400"/>
          </a:xfrm>
          <a:custGeom>
            <a:avLst/>
            <a:gdLst>
              <a:gd name="connsiteX0" fmla="*/ 0 w 1563166"/>
              <a:gd name="connsiteY0" fmla="*/ 152403 h 914400"/>
              <a:gd name="connsiteX1" fmla="*/ 152403 w 1563166"/>
              <a:gd name="connsiteY1" fmla="*/ 0 h 914400"/>
              <a:gd name="connsiteX2" fmla="*/ 1410763 w 1563166"/>
              <a:gd name="connsiteY2" fmla="*/ 0 h 914400"/>
              <a:gd name="connsiteX3" fmla="*/ 1563166 w 1563166"/>
              <a:gd name="connsiteY3" fmla="*/ 152403 h 914400"/>
              <a:gd name="connsiteX4" fmla="*/ 1563166 w 1563166"/>
              <a:gd name="connsiteY4" fmla="*/ 761997 h 914400"/>
              <a:gd name="connsiteX5" fmla="*/ 1410763 w 1563166"/>
              <a:gd name="connsiteY5" fmla="*/ 914400 h 914400"/>
              <a:gd name="connsiteX6" fmla="*/ 152403 w 1563166"/>
              <a:gd name="connsiteY6" fmla="*/ 914400 h 914400"/>
              <a:gd name="connsiteX7" fmla="*/ 0 w 1563166"/>
              <a:gd name="connsiteY7" fmla="*/ 761997 h 914400"/>
              <a:gd name="connsiteX8" fmla="*/ 0 w 1563166"/>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166" h="914400" fill="none" extrusionOk="0">
                <a:moveTo>
                  <a:pt x="0" y="152403"/>
                </a:moveTo>
                <a:cubicBezTo>
                  <a:pt x="-5672" y="67316"/>
                  <a:pt x="71581" y="2738"/>
                  <a:pt x="152403" y="0"/>
                </a:cubicBezTo>
                <a:cubicBezTo>
                  <a:pt x="714945" y="23759"/>
                  <a:pt x="1033732" y="-95800"/>
                  <a:pt x="1410763" y="0"/>
                </a:cubicBezTo>
                <a:cubicBezTo>
                  <a:pt x="1498325" y="5224"/>
                  <a:pt x="1568824" y="75164"/>
                  <a:pt x="1563166" y="152403"/>
                </a:cubicBezTo>
                <a:cubicBezTo>
                  <a:pt x="1529155" y="443481"/>
                  <a:pt x="1521227" y="582816"/>
                  <a:pt x="1563166" y="761997"/>
                </a:cubicBezTo>
                <a:cubicBezTo>
                  <a:pt x="1561943" y="846368"/>
                  <a:pt x="1487951" y="909583"/>
                  <a:pt x="1410763" y="914400"/>
                </a:cubicBezTo>
                <a:cubicBezTo>
                  <a:pt x="903967" y="949390"/>
                  <a:pt x="430399" y="859128"/>
                  <a:pt x="152403" y="914400"/>
                </a:cubicBezTo>
                <a:cubicBezTo>
                  <a:pt x="68535" y="910312"/>
                  <a:pt x="-10516" y="852308"/>
                  <a:pt x="0" y="761997"/>
                </a:cubicBezTo>
                <a:cubicBezTo>
                  <a:pt x="4194" y="607785"/>
                  <a:pt x="-47148" y="377597"/>
                  <a:pt x="0" y="152403"/>
                </a:cubicBezTo>
                <a:close/>
              </a:path>
              <a:path w="1563166" h="914400" stroke="0" extrusionOk="0">
                <a:moveTo>
                  <a:pt x="0" y="152403"/>
                </a:moveTo>
                <a:cubicBezTo>
                  <a:pt x="-5457" y="64867"/>
                  <a:pt x="66695" y="577"/>
                  <a:pt x="152403" y="0"/>
                </a:cubicBezTo>
                <a:cubicBezTo>
                  <a:pt x="429936" y="-5090"/>
                  <a:pt x="874271" y="-104787"/>
                  <a:pt x="1410763" y="0"/>
                </a:cubicBezTo>
                <a:cubicBezTo>
                  <a:pt x="1490705" y="4129"/>
                  <a:pt x="1560676" y="81994"/>
                  <a:pt x="1563166" y="152403"/>
                </a:cubicBezTo>
                <a:cubicBezTo>
                  <a:pt x="1571728" y="418525"/>
                  <a:pt x="1578681" y="664525"/>
                  <a:pt x="1563166" y="761997"/>
                </a:cubicBezTo>
                <a:cubicBezTo>
                  <a:pt x="1569298" y="846894"/>
                  <a:pt x="1496242" y="911706"/>
                  <a:pt x="1410763" y="914400"/>
                </a:cubicBezTo>
                <a:cubicBezTo>
                  <a:pt x="864009" y="942968"/>
                  <a:pt x="662991" y="827565"/>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19" name="Rectangle: Rounded Corners 18">
            <a:extLst>
              <a:ext uri="{FF2B5EF4-FFF2-40B4-BE49-F238E27FC236}">
                <a16:creationId xmlns:a16="http://schemas.microsoft.com/office/drawing/2014/main" id="{3A213650-D403-445D-B357-75E9384D2A81}"/>
              </a:ext>
            </a:extLst>
          </p:cNvPr>
          <p:cNvSpPr/>
          <p:nvPr/>
        </p:nvSpPr>
        <p:spPr>
          <a:xfrm>
            <a:off x="6561529" y="4396748"/>
            <a:ext cx="2367630"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Complaints</a:t>
            </a:r>
          </a:p>
        </p:txBody>
      </p:sp>
      <p:sp>
        <p:nvSpPr>
          <p:cNvPr id="21" name="Rectangle: Rounded Corners 20">
            <a:extLst>
              <a:ext uri="{FF2B5EF4-FFF2-40B4-BE49-F238E27FC236}">
                <a16:creationId xmlns:a16="http://schemas.microsoft.com/office/drawing/2014/main" id="{CBA4B125-40D2-4072-A377-C2265509B4A8}"/>
              </a:ext>
            </a:extLst>
          </p:cNvPr>
          <p:cNvSpPr/>
          <p:nvPr/>
        </p:nvSpPr>
        <p:spPr>
          <a:xfrm>
            <a:off x="6558352" y="2032000"/>
            <a:ext cx="2314605"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Bookings</a:t>
            </a:r>
          </a:p>
        </p:txBody>
      </p:sp>
      <p:cxnSp>
        <p:nvCxnSpPr>
          <p:cNvPr id="22" name="Connector: Elbow 21">
            <a:extLst>
              <a:ext uri="{FF2B5EF4-FFF2-40B4-BE49-F238E27FC236}">
                <a16:creationId xmlns:a16="http://schemas.microsoft.com/office/drawing/2014/main" id="{3744BBBA-25A8-4512-B439-29881DD46241}"/>
              </a:ext>
            </a:extLst>
          </p:cNvPr>
          <p:cNvCxnSpPr>
            <a:cxnSpLocks/>
            <a:stCxn id="19" idx="3"/>
            <a:endCxn id="21" idx="3"/>
          </p:cNvCxnSpPr>
          <p:nvPr/>
        </p:nvCxnSpPr>
        <p:spPr>
          <a:xfrm flipH="1" flipV="1">
            <a:off x="8872957" y="2489200"/>
            <a:ext cx="56202" cy="2364748"/>
          </a:xfrm>
          <a:prstGeom prst="bentConnector3">
            <a:avLst>
              <a:gd name="adj1" fmla="val -770679"/>
            </a:avLst>
          </a:prstGeom>
          <a:ln w="63500">
            <a:prstDash val="sysDot"/>
            <a:tailEnd type="triangle"/>
          </a:ln>
        </p:spPr>
        <p:style>
          <a:lnRef idx="3">
            <a:schemeClr val="dk1"/>
          </a:lnRef>
          <a:fillRef idx="0">
            <a:schemeClr val="dk1"/>
          </a:fillRef>
          <a:effectRef idx="2">
            <a:schemeClr val="dk1"/>
          </a:effectRef>
          <a:fontRef idx="minor">
            <a:schemeClr val="tx1"/>
          </a:fontRef>
        </p:style>
      </p:cxnSp>
      <p:cxnSp>
        <p:nvCxnSpPr>
          <p:cNvPr id="27" name="Connector: Elbow 26">
            <a:extLst>
              <a:ext uri="{FF2B5EF4-FFF2-40B4-BE49-F238E27FC236}">
                <a16:creationId xmlns:a16="http://schemas.microsoft.com/office/drawing/2014/main" id="{B2DF91C1-02E5-424A-B162-6DE3F75FA146}"/>
              </a:ext>
            </a:extLst>
          </p:cNvPr>
          <p:cNvCxnSpPr>
            <a:cxnSpLocks/>
            <a:stCxn id="19" idx="1"/>
            <a:endCxn id="5" idx="3"/>
          </p:cNvCxnSpPr>
          <p:nvPr/>
        </p:nvCxnSpPr>
        <p:spPr>
          <a:xfrm rot="10800000">
            <a:off x="2432047" y="3671574"/>
            <a:ext cx="4129482" cy="1182374"/>
          </a:xfrm>
          <a:prstGeom prst="bentConnector3">
            <a:avLst>
              <a:gd name="adj1" fmla="val 50000"/>
            </a:avLst>
          </a:prstGeom>
          <a:ln w="63500">
            <a:prstDash val="sysDot"/>
            <a:tailEnd type="triangle"/>
          </a:ln>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id="{45D2889C-BDAB-42AF-AE80-2CB2C288ECD9}"/>
              </a:ext>
            </a:extLst>
          </p:cNvPr>
          <p:cNvSpPr/>
          <p:nvPr/>
        </p:nvSpPr>
        <p:spPr>
          <a:xfrm>
            <a:off x="905343" y="3133374"/>
            <a:ext cx="1378610" cy="1076400"/>
          </a:xfrm>
          <a:prstGeom prst="rect">
            <a:avLst/>
          </a:prstGeom>
          <a:solidFill>
            <a:srgbClr val="0000CC"/>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a:t>.</a:t>
            </a:r>
            <a:r>
              <a:rPr lang="en-US" dirty="0" err="1"/>
              <a:t>dacpac</a:t>
            </a:r>
            <a:r>
              <a:rPr lang="en-US" dirty="0"/>
              <a:t> Utilities</a:t>
            </a:r>
            <a:endParaRPr lang="en-GB" dirty="0"/>
          </a:p>
        </p:txBody>
      </p:sp>
      <p:sp>
        <p:nvSpPr>
          <p:cNvPr id="5" name="Rectangle: Rounded Corners 4">
            <a:extLst>
              <a:ext uri="{FF2B5EF4-FFF2-40B4-BE49-F238E27FC236}">
                <a16:creationId xmlns:a16="http://schemas.microsoft.com/office/drawing/2014/main" id="{44470B49-6E6A-4A41-ADCA-1DB236846FB9}"/>
              </a:ext>
            </a:extLst>
          </p:cNvPr>
          <p:cNvSpPr/>
          <p:nvPr/>
        </p:nvSpPr>
        <p:spPr>
          <a:xfrm>
            <a:off x="757251" y="3034374"/>
            <a:ext cx="1674796" cy="127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28" name="Cross 27">
            <a:extLst>
              <a:ext uri="{FF2B5EF4-FFF2-40B4-BE49-F238E27FC236}">
                <a16:creationId xmlns:a16="http://schemas.microsoft.com/office/drawing/2014/main" id="{F80A3940-4FD3-4691-9F8E-F8DFE958664D}"/>
              </a:ext>
            </a:extLst>
          </p:cNvPr>
          <p:cNvSpPr/>
          <p:nvPr/>
        </p:nvSpPr>
        <p:spPr>
          <a:xfrm rot="2792867">
            <a:off x="3121061" y="3305298"/>
            <a:ext cx="765146" cy="752226"/>
          </a:xfrm>
          <a:prstGeom prst="plus">
            <a:avLst>
              <a:gd name="adj" fmla="val 4747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694341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3" y="609600"/>
            <a:ext cx="9453255" cy="1320800"/>
          </a:xfrm>
        </p:spPr>
        <p:txBody>
          <a:bodyPr>
            <a:noAutofit/>
          </a:bodyPr>
          <a:lstStyle/>
          <a:p>
            <a:r>
              <a:rPr lang="en-GB" sz="4500" dirty="0">
                <a:solidFill>
                  <a:schemeClr val="bg1"/>
                </a:solidFill>
              </a:rPr>
              <a:t>Issue – Multiple References to a Project</a:t>
            </a:r>
          </a:p>
        </p:txBody>
      </p:sp>
      <p:cxnSp>
        <p:nvCxnSpPr>
          <p:cNvPr id="25" name="Connector: Elbow 24">
            <a:extLst>
              <a:ext uri="{FF2B5EF4-FFF2-40B4-BE49-F238E27FC236}">
                <a16:creationId xmlns:a16="http://schemas.microsoft.com/office/drawing/2014/main" id="{EDFC2762-B801-4FBA-8B32-3FC84F9E223B}"/>
              </a:ext>
            </a:extLst>
          </p:cNvPr>
          <p:cNvCxnSpPr>
            <a:cxnSpLocks/>
            <a:stCxn id="19" idx="1"/>
            <a:endCxn id="31" idx="2"/>
          </p:cNvCxnSpPr>
          <p:nvPr/>
        </p:nvCxnSpPr>
        <p:spPr>
          <a:xfrm rot="10800000">
            <a:off x="3592915" y="4249858"/>
            <a:ext cx="2968615" cy="604091"/>
          </a:xfrm>
          <a:prstGeom prst="bentConnector2">
            <a:avLst/>
          </a:prstGeom>
          <a:ln w="63500">
            <a:tailEnd type="triangle"/>
          </a:ln>
        </p:spPr>
        <p:style>
          <a:lnRef idx="3">
            <a:schemeClr val="dk1"/>
          </a:lnRef>
          <a:fillRef idx="0">
            <a:schemeClr val="dk1"/>
          </a:fillRef>
          <a:effectRef idx="2">
            <a:schemeClr val="dk1"/>
          </a:effectRef>
          <a:fontRef idx="minor">
            <a:schemeClr val="tx1"/>
          </a:fontRef>
        </p:style>
      </p:cxnSp>
      <p:cxnSp>
        <p:nvCxnSpPr>
          <p:cNvPr id="26" name="Connector: Elbow 25">
            <a:extLst>
              <a:ext uri="{FF2B5EF4-FFF2-40B4-BE49-F238E27FC236}">
                <a16:creationId xmlns:a16="http://schemas.microsoft.com/office/drawing/2014/main" id="{FCBEDB8F-8959-46F3-B278-CCB8AF214A6B}"/>
              </a:ext>
            </a:extLst>
          </p:cNvPr>
          <p:cNvCxnSpPr>
            <a:cxnSpLocks/>
            <a:stCxn id="21" idx="1"/>
            <a:endCxn id="31" idx="0"/>
          </p:cNvCxnSpPr>
          <p:nvPr/>
        </p:nvCxnSpPr>
        <p:spPr>
          <a:xfrm rot="10800000" flipV="1">
            <a:off x="3592914" y="2489199"/>
            <a:ext cx="2965438" cy="684257"/>
          </a:xfrm>
          <a:prstGeom prst="bentConnector2">
            <a:avLst/>
          </a:prstGeom>
          <a:ln w="63500">
            <a:tailEnd type="triangle"/>
          </a:ln>
        </p:spPr>
        <p:style>
          <a:lnRef idx="3">
            <a:schemeClr val="dk1"/>
          </a:lnRef>
          <a:fillRef idx="0">
            <a:schemeClr val="dk1"/>
          </a:fillRef>
          <a:effectRef idx="2">
            <a:schemeClr val="dk1"/>
          </a:effectRef>
          <a:fontRef idx="minor">
            <a:schemeClr val="tx1"/>
          </a:fontRef>
        </p:style>
      </p:cxnSp>
      <p:sp>
        <p:nvSpPr>
          <p:cNvPr id="42" name="Rectangle: Rounded Corners 41">
            <a:extLst>
              <a:ext uri="{FF2B5EF4-FFF2-40B4-BE49-F238E27FC236}">
                <a16:creationId xmlns:a16="http://schemas.microsoft.com/office/drawing/2014/main" id="{19511D35-C2D8-443D-9B38-FDE8329E3BFA}"/>
              </a:ext>
            </a:extLst>
          </p:cNvPr>
          <p:cNvSpPr/>
          <p:nvPr/>
        </p:nvSpPr>
        <p:spPr>
          <a:xfrm>
            <a:off x="6552526" y="2797257"/>
            <a:ext cx="1614627" cy="914400"/>
          </a:xfrm>
          <a:custGeom>
            <a:avLst/>
            <a:gdLst>
              <a:gd name="connsiteX0" fmla="*/ 0 w 1614627"/>
              <a:gd name="connsiteY0" fmla="*/ 152403 h 914400"/>
              <a:gd name="connsiteX1" fmla="*/ 152403 w 1614627"/>
              <a:gd name="connsiteY1" fmla="*/ 0 h 914400"/>
              <a:gd name="connsiteX2" fmla="*/ 1462224 w 1614627"/>
              <a:gd name="connsiteY2" fmla="*/ 0 h 914400"/>
              <a:gd name="connsiteX3" fmla="*/ 1614627 w 1614627"/>
              <a:gd name="connsiteY3" fmla="*/ 152403 h 914400"/>
              <a:gd name="connsiteX4" fmla="*/ 1614627 w 1614627"/>
              <a:gd name="connsiteY4" fmla="*/ 761997 h 914400"/>
              <a:gd name="connsiteX5" fmla="*/ 1462224 w 1614627"/>
              <a:gd name="connsiteY5" fmla="*/ 914400 h 914400"/>
              <a:gd name="connsiteX6" fmla="*/ 152403 w 1614627"/>
              <a:gd name="connsiteY6" fmla="*/ 914400 h 914400"/>
              <a:gd name="connsiteX7" fmla="*/ 0 w 1614627"/>
              <a:gd name="connsiteY7" fmla="*/ 761997 h 914400"/>
              <a:gd name="connsiteX8" fmla="*/ 0 w 1614627"/>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914400" fill="none" extrusionOk="0">
                <a:moveTo>
                  <a:pt x="0" y="152403"/>
                </a:moveTo>
                <a:cubicBezTo>
                  <a:pt x="-5672" y="67316"/>
                  <a:pt x="71581" y="2738"/>
                  <a:pt x="152403" y="0"/>
                </a:cubicBezTo>
                <a:cubicBezTo>
                  <a:pt x="426286" y="78076"/>
                  <a:pt x="936890" y="-2222"/>
                  <a:pt x="1462224" y="0"/>
                </a:cubicBezTo>
                <a:cubicBezTo>
                  <a:pt x="1549786" y="5224"/>
                  <a:pt x="1620285" y="75164"/>
                  <a:pt x="1614627" y="152403"/>
                </a:cubicBezTo>
                <a:cubicBezTo>
                  <a:pt x="1580616" y="443481"/>
                  <a:pt x="1572688" y="582816"/>
                  <a:pt x="1614627" y="761997"/>
                </a:cubicBezTo>
                <a:cubicBezTo>
                  <a:pt x="1613404" y="846368"/>
                  <a:pt x="1539412" y="909583"/>
                  <a:pt x="1462224" y="914400"/>
                </a:cubicBezTo>
                <a:cubicBezTo>
                  <a:pt x="1035869" y="861206"/>
                  <a:pt x="792951" y="925365"/>
                  <a:pt x="152403" y="914400"/>
                </a:cubicBezTo>
                <a:cubicBezTo>
                  <a:pt x="68535" y="910312"/>
                  <a:pt x="-10516" y="852308"/>
                  <a:pt x="0" y="761997"/>
                </a:cubicBezTo>
                <a:cubicBezTo>
                  <a:pt x="4194" y="607785"/>
                  <a:pt x="-47148" y="377597"/>
                  <a:pt x="0" y="152403"/>
                </a:cubicBezTo>
                <a:close/>
              </a:path>
              <a:path w="1614627" h="914400" stroke="0" extrusionOk="0">
                <a:moveTo>
                  <a:pt x="0" y="152403"/>
                </a:moveTo>
                <a:cubicBezTo>
                  <a:pt x="-5457" y="64867"/>
                  <a:pt x="66695" y="577"/>
                  <a:pt x="152403" y="0"/>
                </a:cubicBezTo>
                <a:cubicBezTo>
                  <a:pt x="356246" y="16272"/>
                  <a:pt x="986152" y="109277"/>
                  <a:pt x="1462224" y="0"/>
                </a:cubicBezTo>
                <a:cubicBezTo>
                  <a:pt x="1542166" y="4129"/>
                  <a:pt x="1612137" y="81994"/>
                  <a:pt x="1614627" y="152403"/>
                </a:cubicBezTo>
                <a:cubicBezTo>
                  <a:pt x="1623189" y="418525"/>
                  <a:pt x="1630142" y="664525"/>
                  <a:pt x="1614627" y="761997"/>
                </a:cubicBezTo>
                <a:cubicBezTo>
                  <a:pt x="1620759" y="846894"/>
                  <a:pt x="1547703" y="911706"/>
                  <a:pt x="1462224" y="914400"/>
                </a:cubicBezTo>
                <a:cubicBezTo>
                  <a:pt x="1147998" y="864760"/>
                  <a:pt x="604225" y="908353"/>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44" name="Rectangle: Rounded Corners 43">
            <a:extLst>
              <a:ext uri="{FF2B5EF4-FFF2-40B4-BE49-F238E27FC236}">
                <a16:creationId xmlns:a16="http://schemas.microsoft.com/office/drawing/2014/main" id="{3C92A329-3E08-4725-8078-C8A47C96FF9D}"/>
              </a:ext>
            </a:extLst>
          </p:cNvPr>
          <p:cNvSpPr/>
          <p:nvPr/>
        </p:nvSpPr>
        <p:spPr>
          <a:xfrm>
            <a:off x="6558535" y="5131760"/>
            <a:ext cx="1563166" cy="914400"/>
          </a:xfrm>
          <a:custGeom>
            <a:avLst/>
            <a:gdLst>
              <a:gd name="connsiteX0" fmla="*/ 0 w 1563166"/>
              <a:gd name="connsiteY0" fmla="*/ 152403 h 914400"/>
              <a:gd name="connsiteX1" fmla="*/ 152403 w 1563166"/>
              <a:gd name="connsiteY1" fmla="*/ 0 h 914400"/>
              <a:gd name="connsiteX2" fmla="*/ 1410763 w 1563166"/>
              <a:gd name="connsiteY2" fmla="*/ 0 h 914400"/>
              <a:gd name="connsiteX3" fmla="*/ 1563166 w 1563166"/>
              <a:gd name="connsiteY3" fmla="*/ 152403 h 914400"/>
              <a:gd name="connsiteX4" fmla="*/ 1563166 w 1563166"/>
              <a:gd name="connsiteY4" fmla="*/ 761997 h 914400"/>
              <a:gd name="connsiteX5" fmla="*/ 1410763 w 1563166"/>
              <a:gd name="connsiteY5" fmla="*/ 914400 h 914400"/>
              <a:gd name="connsiteX6" fmla="*/ 152403 w 1563166"/>
              <a:gd name="connsiteY6" fmla="*/ 914400 h 914400"/>
              <a:gd name="connsiteX7" fmla="*/ 0 w 1563166"/>
              <a:gd name="connsiteY7" fmla="*/ 761997 h 914400"/>
              <a:gd name="connsiteX8" fmla="*/ 0 w 1563166"/>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166" h="914400" fill="none" extrusionOk="0">
                <a:moveTo>
                  <a:pt x="0" y="152403"/>
                </a:moveTo>
                <a:cubicBezTo>
                  <a:pt x="-5672" y="67316"/>
                  <a:pt x="71581" y="2738"/>
                  <a:pt x="152403" y="0"/>
                </a:cubicBezTo>
                <a:cubicBezTo>
                  <a:pt x="714945" y="23759"/>
                  <a:pt x="1033732" y="-95800"/>
                  <a:pt x="1410763" y="0"/>
                </a:cubicBezTo>
                <a:cubicBezTo>
                  <a:pt x="1498325" y="5224"/>
                  <a:pt x="1568824" y="75164"/>
                  <a:pt x="1563166" y="152403"/>
                </a:cubicBezTo>
                <a:cubicBezTo>
                  <a:pt x="1529155" y="443481"/>
                  <a:pt x="1521227" y="582816"/>
                  <a:pt x="1563166" y="761997"/>
                </a:cubicBezTo>
                <a:cubicBezTo>
                  <a:pt x="1561943" y="846368"/>
                  <a:pt x="1487951" y="909583"/>
                  <a:pt x="1410763" y="914400"/>
                </a:cubicBezTo>
                <a:cubicBezTo>
                  <a:pt x="903967" y="949390"/>
                  <a:pt x="430399" y="859128"/>
                  <a:pt x="152403" y="914400"/>
                </a:cubicBezTo>
                <a:cubicBezTo>
                  <a:pt x="68535" y="910312"/>
                  <a:pt x="-10516" y="852308"/>
                  <a:pt x="0" y="761997"/>
                </a:cubicBezTo>
                <a:cubicBezTo>
                  <a:pt x="4194" y="607785"/>
                  <a:pt x="-47148" y="377597"/>
                  <a:pt x="0" y="152403"/>
                </a:cubicBezTo>
                <a:close/>
              </a:path>
              <a:path w="1563166" h="914400" stroke="0" extrusionOk="0">
                <a:moveTo>
                  <a:pt x="0" y="152403"/>
                </a:moveTo>
                <a:cubicBezTo>
                  <a:pt x="-5457" y="64867"/>
                  <a:pt x="66695" y="577"/>
                  <a:pt x="152403" y="0"/>
                </a:cubicBezTo>
                <a:cubicBezTo>
                  <a:pt x="429936" y="-5090"/>
                  <a:pt x="874271" y="-104787"/>
                  <a:pt x="1410763" y="0"/>
                </a:cubicBezTo>
                <a:cubicBezTo>
                  <a:pt x="1490705" y="4129"/>
                  <a:pt x="1560676" y="81994"/>
                  <a:pt x="1563166" y="152403"/>
                </a:cubicBezTo>
                <a:cubicBezTo>
                  <a:pt x="1571728" y="418525"/>
                  <a:pt x="1578681" y="664525"/>
                  <a:pt x="1563166" y="761997"/>
                </a:cubicBezTo>
                <a:cubicBezTo>
                  <a:pt x="1569298" y="846894"/>
                  <a:pt x="1496242" y="911706"/>
                  <a:pt x="1410763" y="914400"/>
                </a:cubicBezTo>
                <a:cubicBezTo>
                  <a:pt x="864009" y="942968"/>
                  <a:pt x="662991" y="827565"/>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19" name="Rectangle: Rounded Corners 18">
            <a:extLst>
              <a:ext uri="{FF2B5EF4-FFF2-40B4-BE49-F238E27FC236}">
                <a16:creationId xmlns:a16="http://schemas.microsoft.com/office/drawing/2014/main" id="{3A213650-D403-445D-B357-75E9384D2A81}"/>
              </a:ext>
            </a:extLst>
          </p:cNvPr>
          <p:cNvSpPr/>
          <p:nvPr/>
        </p:nvSpPr>
        <p:spPr>
          <a:xfrm>
            <a:off x="6561529" y="4396748"/>
            <a:ext cx="2367630"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Complaints</a:t>
            </a:r>
          </a:p>
        </p:txBody>
      </p:sp>
      <p:sp>
        <p:nvSpPr>
          <p:cNvPr id="21" name="Rectangle: Rounded Corners 20">
            <a:extLst>
              <a:ext uri="{FF2B5EF4-FFF2-40B4-BE49-F238E27FC236}">
                <a16:creationId xmlns:a16="http://schemas.microsoft.com/office/drawing/2014/main" id="{CBA4B125-40D2-4072-A377-C2265509B4A8}"/>
              </a:ext>
            </a:extLst>
          </p:cNvPr>
          <p:cNvSpPr/>
          <p:nvPr/>
        </p:nvSpPr>
        <p:spPr>
          <a:xfrm>
            <a:off x="6558352" y="2032000"/>
            <a:ext cx="2314605"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Bookings</a:t>
            </a:r>
          </a:p>
        </p:txBody>
      </p:sp>
      <p:cxnSp>
        <p:nvCxnSpPr>
          <p:cNvPr id="22" name="Connector: Elbow 21">
            <a:extLst>
              <a:ext uri="{FF2B5EF4-FFF2-40B4-BE49-F238E27FC236}">
                <a16:creationId xmlns:a16="http://schemas.microsoft.com/office/drawing/2014/main" id="{3744BBBA-25A8-4512-B439-29881DD46241}"/>
              </a:ext>
            </a:extLst>
          </p:cNvPr>
          <p:cNvCxnSpPr>
            <a:cxnSpLocks/>
            <a:stCxn id="19" idx="3"/>
            <a:endCxn id="21" idx="3"/>
          </p:cNvCxnSpPr>
          <p:nvPr/>
        </p:nvCxnSpPr>
        <p:spPr>
          <a:xfrm flipH="1" flipV="1">
            <a:off x="8872957" y="2489200"/>
            <a:ext cx="56202" cy="2364748"/>
          </a:xfrm>
          <a:prstGeom prst="bentConnector3">
            <a:avLst>
              <a:gd name="adj1" fmla="val -770679"/>
            </a:avLst>
          </a:prstGeom>
          <a:ln w="63500">
            <a:prstDash val="sysDot"/>
            <a:tailEnd type="triangle"/>
          </a:ln>
        </p:spPr>
        <p:style>
          <a:lnRef idx="3">
            <a:schemeClr val="dk1"/>
          </a:lnRef>
          <a:fillRef idx="0">
            <a:schemeClr val="dk1"/>
          </a:fillRef>
          <a:effectRef idx="2">
            <a:schemeClr val="dk1"/>
          </a:effectRef>
          <a:fontRef idx="minor">
            <a:schemeClr val="tx1"/>
          </a:fontRef>
        </p:style>
      </p:cxnSp>
      <p:sp>
        <p:nvSpPr>
          <p:cNvPr id="5" name="Rectangle: Rounded Corners 4">
            <a:extLst>
              <a:ext uri="{FF2B5EF4-FFF2-40B4-BE49-F238E27FC236}">
                <a16:creationId xmlns:a16="http://schemas.microsoft.com/office/drawing/2014/main" id="{44470B49-6E6A-4A41-ADCA-1DB236846FB9}"/>
              </a:ext>
            </a:extLst>
          </p:cNvPr>
          <p:cNvSpPr/>
          <p:nvPr/>
        </p:nvSpPr>
        <p:spPr>
          <a:xfrm>
            <a:off x="757251" y="3034374"/>
            <a:ext cx="1674796" cy="127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28" name="Rectangle 27">
            <a:extLst>
              <a:ext uri="{FF2B5EF4-FFF2-40B4-BE49-F238E27FC236}">
                <a16:creationId xmlns:a16="http://schemas.microsoft.com/office/drawing/2014/main" id="{1B9B5983-3A57-4D2A-BE8F-57DC0A4BB03F}"/>
              </a:ext>
            </a:extLst>
          </p:cNvPr>
          <p:cNvSpPr/>
          <p:nvPr/>
        </p:nvSpPr>
        <p:spPr>
          <a:xfrm>
            <a:off x="2898098" y="3175114"/>
            <a:ext cx="1378610" cy="1076400"/>
          </a:xfrm>
          <a:prstGeom prst="rect">
            <a:avLst/>
          </a:prstGeom>
          <a:solidFill>
            <a:srgbClr val="0000CC"/>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a:t>.</a:t>
            </a:r>
            <a:r>
              <a:rPr lang="en-US" dirty="0" err="1"/>
              <a:t>dacpac</a:t>
            </a:r>
            <a:r>
              <a:rPr lang="en-US" dirty="0"/>
              <a:t> Utilities_</a:t>
            </a:r>
          </a:p>
          <a:p>
            <a:pPr algn="ctr"/>
            <a:r>
              <a:rPr lang="en-US" dirty="0"/>
              <a:t>Complaints</a:t>
            </a:r>
            <a:endParaRPr lang="en-GB" dirty="0"/>
          </a:p>
        </p:txBody>
      </p:sp>
      <p:sp>
        <p:nvSpPr>
          <p:cNvPr id="29" name="Rectangle 28">
            <a:extLst>
              <a:ext uri="{FF2B5EF4-FFF2-40B4-BE49-F238E27FC236}">
                <a16:creationId xmlns:a16="http://schemas.microsoft.com/office/drawing/2014/main" id="{40E24562-BAAC-49A6-9B62-D83C48CAE9E1}"/>
              </a:ext>
            </a:extLst>
          </p:cNvPr>
          <p:cNvSpPr/>
          <p:nvPr/>
        </p:nvSpPr>
        <p:spPr>
          <a:xfrm>
            <a:off x="2890596" y="3169225"/>
            <a:ext cx="1378610" cy="1076400"/>
          </a:xfrm>
          <a:prstGeom prst="rect">
            <a:avLst/>
          </a:prstGeom>
          <a:solidFill>
            <a:srgbClr val="0000CC"/>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a:t>.</a:t>
            </a:r>
            <a:r>
              <a:rPr lang="en-US" dirty="0" err="1"/>
              <a:t>dacpac</a:t>
            </a:r>
            <a:r>
              <a:rPr lang="en-US" dirty="0"/>
              <a:t> Utilities_</a:t>
            </a:r>
          </a:p>
          <a:p>
            <a:pPr algn="ctr"/>
            <a:r>
              <a:rPr lang="en-US" dirty="0"/>
              <a:t>Bookings</a:t>
            </a:r>
            <a:endParaRPr lang="en-GB" dirty="0"/>
          </a:p>
        </p:txBody>
      </p:sp>
      <p:sp>
        <p:nvSpPr>
          <p:cNvPr id="31" name="Rectangle 30">
            <a:extLst>
              <a:ext uri="{FF2B5EF4-FFF2-40B4-BE49-F238E27FC236}">
                <a16:creationId xmlns:a16="http://schemas.microsoft.com/office/drawing/2014/main" id="{45D2889C-BDAB-42AF-AE80-2CB2C288ECD9}"/>
              </a:ext>
            </a:extLst>
          </p:cNvPr>
          <p:cNvSpPr/>
          <p:nvPr/>
        </p:nvSpPr>
        <p:spPr>
          <a:xfrm>
            <a:off x="2903609" y="3173457"/>
            <a:ext cx="1378610" cy="1076400"/>
          </a:xfrm>
          <a:prstGeom prst="rect">
            <a:avLst/>
          </a:prstGeom>
          <a:solidFill>
            <a:srgbClr val="0000CC"/>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a:t>.</a:t>
            </a:r>
            <a:r>
              <a:rPr lang="en-US" dirty="0" err="1"/>
              <a:t>dacpac</a:t>
            </a:r>
            <a:r>
              <a:rPr lang="en-US" dirty="0"/>
              <a:t> Utilities</a:t>
            </a:r>
            <a:endParaRPr lang="en-GB" dirty="0"/>
          </a:p>
        </p:txBody>
      </p:sp>
    </p:spTree>
    <p:extLst>
      <p:ext uri="{BB962C8B-B14F-4D97-AF65-F5344CB8AC3E}">
        <p14:creationId xmlns:p14="http://schemas.microsoft.com/office/powerpoint/2010/main" val="1003832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3" y="609600"/>
            <a:ext cx="9453255" cy="1320800"/>
          </a:xfrm>
        </p:spPr>
        <p:txBody>
          <a:bodyPr>
            <a:noAutofit/>
          </a:bodyPr>
          <a:lstStyle/>
          <a:p>
            <a:r>
              <a:rPr lang="en-GB" sz="4500" dirty="0">
                <a:solidFill>
                  <a:schemeClr val="bg1"/>
                </a:solidFill>
              </a:rPr>
              <a:t>Issue – Multiple References to a Project</a:t>
            </a:r>
          </a:p>
        </p:txBody>
      </p:sp>
      <p:cxnSp>
        <p:nvCxnSpPr>
          <p:cNvPr id="25" name="Connector: Elbow 24">
            <a:extLst>
              <a:ext uri="{FF2B5EF4-FFF2-40B4-BE49-F238E27FC236}">
                <a16:creationId xmlns:a16="http://schemas.microsoft.com/office/drawing/2014/main" id="{EDFC2762-B801-4FBA-8B32-3FC84F9E223B}"/>
              </a:ext>
            </a:extLst>
          </p:cNvPr>
          <p:cNvCxnSpPr>
            <a:cxnSpLocks/>
            <a:stCxn id="19" idx="1"/>
            <a:endCxn id="28" idx="3"/>
          </p:cNvCxnSpPr>
          <p:nvPr/>
        </p:nvCxnSpPr>
        <p:spPr>
          <a:xfrm rot="10800000" flipV="1">
            <a:off x="4275251" y="4853948"/>
            <a:ext cx="2286279" cy="100766"/>
          </a:xfrm>
          <a:prstGeom prst="bentConnector3">
            <a:avLst>
              <a:gd name="adj1" fmla="val 50000"/>
            </a:avLst>
          </a:prstGeom>
          <a:ln w="63500">
            <a:tailEnd type="triangle"/>
          </a:ln>
        </p:spPr>
        <p:style>
          <a:lnRef idx="3">
            <a:schemeClr val="dk1"/>
          </a:lnRef>
          <a:fillRef idx="0">
            <a:schemeClr val="dk1"/>
          </a:fillRef>
          <a:effectRef idx="2">
            <a:schemeClr val="dk1"/>
          </a:effectRef>
          <a:fontRef idx="minor">
            <a:schemeClr val="tx1"/>
          </a:fontRef>
        </p:style>
      </p:cxnSp>
      <p:cxnSp>
        <p:nvCxnSpPr>
          <p:cNvPr id="26" name="Connector: Elbow 25">
            <a:extLst>
              <a:ext uri="{FF2B5EF4-FFF2-40B4-BE49-F238E27FC236}">
                <a16:creationId xmlns:a16="http://schemas.microsoft.com/office/drawing/2014/main" id="{FCBEDB8F-8959-46F3-B278-CCB8AF214A6B}"/>
              </a:ext>
            </a:extLst>
          </p:cNvPr>
          <p:cNvCxnSpPr>
            <a:cxnSpLocks/>
            <a:stCxn id="21" idx="1"/>
            <a:endCxn id="29" idx="3"/>
          </p:cNvCxnSpPr>
          <p:nvPr/>
        </p:nvCxnSpPr>
        <p:spPr>
          <a:xfrm rot="10800000">
            <a:off x="4277574" y="2468600"/>
            <a:ext cx="2280779" cy="20600"/>
          </a:xfrm>
          <a:prstGeom prst="bentConnector3">
            <a:avLst>
              <a:gd name="adj1" fmla="val 50000"/>
            </a:avLst>
          </a:prstGeom>
          <a:ln w="63500">
            <a:tailEnd type="triangle"/>
          </a:ln>
        </p:spPr>
        <p:style>
          <a:lnRef idx="3">
            <a:schemeClr val="dk1"/>
          </a:lnRef>
          <a:fillRef idx="0">
            <a:schemeClr val="dk1"/>
          </a:fillRef>
          <a:effectRef idx="2">
            <a:schemeClr val="dk1"/>
          </a:effectRef>
          <a:fontRef idx="minor">
            <a:schemeClr val="tx1"/>
          </a:fontRef>
        </p:style>
      </p:cxnSp>
      <p:sp>
        <p:nvSpPr>
          <p:cNvPr id="42" name="Rectangle: Rounded Corners 41">
            <a:extLst>
              <a:ext uri="{FF2B5EF4-FFF2-40B4-BE49-F238E27FC236}">
                <a16:creationId xmlns:a16="http://schemas.microsoft.com/office/drawing/2014/main" id="{19511D35-C2D8-443D-9B38-FDE8329E3BFA}"/>
              </a:ext>
            </a:extLst>
          </p:cNvPr>
          <p:cNvSpPr/>
          <p:nvPr/>
        </p:nvSpPr>
        <p:spPr>
          <a:xfrm>
            <a:off x="6552526" y="2797257"/>
            <a:ext cx="1614627" cy="914400"/>
          </a:xfrm>
          <a:custGeom>
            <a:avLst/>
            <a:gdLst>
              <a:gd name="connsiteX0" fmla="*/ 0 w 1614627"/>
              <a:gd name="connsiteY0" fmla="*/ 152403 h 914400"/>
              <a:gd name="connsiteX1" fmla="*/ 152403 w 1614627"/>
              <a:gd name="connsiteY1" fmla="*/ 0 h 914400"/>
              <a:gd name="connsiteX2" fmla="*/ 1462224 w 1614627"/>
              <a:gd name="connsiteY2" fmla="*/ 0 h 914400"/>
              <a:gd name="connsiteX3" fmla="*/ 1614627 w 1614627"/>
              <a:gd name="connsiteY3" fmla="*/ 152403 h 914400"/>
              <a:gd name="connsiteX4" fmla="*/ 1614627 w 1614627"/>
              <a:gd name="connsiteY4" fmla="*/ 761997 h 914400"/>
              <a:gd name="connsiteX5" fmla="*/ 1462224 w 1614627"/>
              <a:gd name="connsiteY5" fmla="*/ 914400 h 914400"/>
              <a:gd name="connsiteX6" fmla="*/ 152403 w 1614627"/>
              <a:gd name="connsiteY6" fmla="*/ 914400 h 914400"/>
              <a:gd name="connsiteX7" fmla="*/ 0 w 1614627"/>
              <a:gd name="connsiteY7" fmla="*/ 761997 h 914400"/>
              <a:gd name="connsiteX8" fmla="*/ 0 w 1614627"/>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627" h="914400" fill="none" extrusionOk="0">
                <a:moveTo>
                  <a:pt x="0" y="152403"/>
                </a:moveTo>
                <a:cubicBezTo>
                  <a:pt x="-5672" y="67316"/>
                  <a:pt x="71581" y="2738"/>
                  <a:pt x="152403" y="0"/>
                </a:cubicBezTo>
                <a:cubicBezTo>
                  <a:pt x="426286" y="78076"/>
                  <a:pt x="936890" y="-2222"/>
                  <a:pt x="1462224" y="0"/>
                </a:cubicBezTo>
                <a:cubicBezTo>
                  <a:pt x="1549786" y="5224"/>
                  <a:pt x="1620285" y="75164"/>
                  <a:pt x="1614627" y="152403"/>
                </a:cubicBezTo>
                <a:cubicBezTo>
                  <a:pt x="1580616" y="443481"/>
                  <a:pt x="1572688" y="582816"/>
                  <a:pt x="1614627" y="761997"/>
                </a:cubicBezTo>
                <a:cubicBezTo>
                  <a:pt x="1613404" y="846368"/>
                  <a:pt x="1539412" y="909583"/>
                  <a:pt x="1462224" y="914400"/>
                </a:cubicBezTo>
                <a:cubicBezTo>
                  <a:pt x="1035869" y="861206"/>
                  <a:pt x="792951" y="925365"/>
                  <a:pt x="152403" y="914400"/>
                </a:cubicBezTo>
                <a:cubicBezTo>
                  <a:pt x="68535" y="910312"/>
                  <a:pt x="-10516" y="852308"/>
                  <a:pt x="0" y="761997"/>
                </a:cubicBezTo>
                <a:cubicBezTo>
                  <a:pt x="4194" y="607785"/>
                  <a:pt x="-47148" y="377597"/>
                  <a:pt x="0" y="152403"/>
                </a:cubicBezTo>
                <a:close/>
              </a:path>
              <a:path w="1614627" h="914400" stroke="0" extrusionOk="0">
                <a:moveTo>
                  <a:pt x="0" y="152403"/>
                </a:moveTo>
                <a:cubicBezTo>
                  <a:pt x="-5457" y="64867"/>
                  <a:pt x="66695" y="577"/>
                  <a:pt x="152403" y="0"/>
                </a:cubicBezTo>
                <a:cubicBezTo>
                  <a:pt x="356246" y="16272"/>
                  <a:pt x="986152" y="109277"/>
                  <a:pt x="1462224" y="0"/>
                </a:cubicBezTo>
                <a:cubicBezTo>
                  <a:pt x="1542166" y="4129"/>
                  <a:pt x="1612137" y="81994"/>
                  <a:pt x="1614627" y="152403"/>
                </a:cubicBezTo>
                <a:cubicBezTo>
                  <a:pt x="1623189" y="418525"/>
                  <a:pt x="1630142" y="664525"/>
                  <a:pt x="1614627" y="761997"/>
                </a:cubicBezTo>
                <a:cubicBezTo>
                  <a:pt x="1620759" y="846894"/>
                  <a:pt x="1547703" y="911706"/>
                  <a:pt x="1462224" y="914400"/>
                </a:cubicBezTo>
                <a:cubicBezTo>
                  <a:pt x="1147998" y="864760"/>
                  <a:pt x="604225" y="908353"/>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44" name="Rectangle: Rounded Corners 43">
            <a:extLst>
              <a:ext uri="{FF2B5EF4-FFF2-40B4-BE49-F238E27FC236}">
                <a16:creationId xmlns:a16="http://schemas.microsoft.com/office/drawing/2014/main" id="{3C92A329-3E08-4725-8078-C8A47C96FF9D}"/>
              </a:ext>
            </a:extLst>
          </p:cNvPr>
          <p:cNvSpPr/>
          <p:nvPr/>
        </p:nvSpPr>
        <p:spPr>
          <a:xfrm>
            <a:off x="6558535" y="5131760"/>
            <a:ext cx="1563166" cy="914400"/>
          </a:xfrm>
          <a:custGeom>
            <a:avLst/>
            <a:gdLst>
              <a:gd name="connsiteX0" fmla="*/ 0 w 1563166"/>
              <a:gd name="connsiteY0" fmla="*/ 152403 h 914400"/>
              <a:gd name="connsiteX1" fmla="*/ 152403 w 1563166"/>
              <a:gd name="connsiteY1" fmla="*/ 0 h 914400"/>
              <a:gd name="connsiteX2" fmla="*/ 1410763 w 1563166"/>
              <a:gd name="connsiteY2" fmla="*/ 0 h 914400"/>
              <a:gd name="connsiteX3" fmla="*/ 1563166 w 1563166"/>
              <a:gd name="connsiteY3" fmla="*/ 152403 h 914400"/>
              <a:gd name="connsiteX4" fmla="*/ 1563166 w 1563166"/>
              <a:gd name="connsiteY4" fmla="*/ 761997 h 914400"/>
              <a:gd name="connsiteX5" fmla="*/ 1410763 w 1563166"/>
              <a:gd name="connsiteY5" fmla="*/ 914400 h 914400"/>
              <a:gd name="connsiteX6" fmla="*/ 152403 w 1563166"/>
              <a:gd name="connsiteY6" fmla="*/ 914400 h 914400"/>
              <a:gd name="connsiteX7" fmla="*/ 0 w 1563166"/>
              <a:gd name="connsiteY7" fmla="*/ 761997 h 914400"/>
              <a:gd name="connsiteX8" fmla="*/ 0 w 1563166"/>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3166" h="914400" fill="none" extrusionOk="0">
                <a:moveTo>
                  <a:pt x="0" y="152403"/>
                </a:moveTo>
                <a:cubicBezTo>
                  <a:pt x="-5672" y="67316"/>
                  <a:pt x="71581" y="2738"/>
                  <a:pt x="152403" y="0"/>
                </a:cubicBezTo>
                <a:cubicBezTo>
                  <a:pt x="714945" y="23759"/>
                  <a:pt x="1033732" y="-95800"/>
                  <a:pt x="1410763" y="0"/>
                </a:cubicBezTo>
                <a:cubicBezTo>
                  <a:pt x="1498325" y="5224"/>
                  <a:pt x="1568824" y="75164"/>
                  <a:pt x="1563166" y="152403"/>
                </a:cubicBezTo>
                <a:cubicBezTo>
                  <a:pt x="1529155" y="443481"/>
                  <a:pt x="1521227" y="582816"/>
                  <a:pt x="1563166" y="761997"/>
                </a:cubicBezTo>
                <a:cubicBezTo>
                  <a:pt x="1561943" y="846368"/>
                  <a:pt x="1487951" y="909583"/>
                  <a:pt x="1410763" y="914400"/>
                </a:cubicBezTo>
                <a:cubicBezTo>
                  <a:pt x="903967" y="949390"/>
                  <a:pt x="430399" y="859128"/>
                  <a:pt x="152403" y="914400"/>
                </a:cubicBezTo>
                <a:cubicBezTo>
                  <a:pt x="68535" y="910312"/>
                  <a:pt x="-10516" y="852308"/>
                  <a:pt x="0" y="761997"/>
                </a:cubicBezTo>
                <a:cubicBezTo>
                  <a:pt x="4194" y="607785"/>
                  <a:pt x="-47148" y="377597"/>
                  <a:pt x="0" y="152403"/>
                </a:cubicBezTo>
                <a:close/>
              </a:path>
              <a:path w="1563166" h="914400" stroke="0" extrusionOk="0">
                <a:moveTo>
                  <a:pt x="0" y="152403"/>
                </a:moveTo>
                <a:cubicBezTo>
                  <a:pt x="-5457" y="64867"/>
                  <a:pt x="66695" y="577"/>
                  <a:pt x="152403" y="0"/>
                </a:cubicBezTo>
                <a:cubicBezTo>
                  <a:pt x="429936" y="-5090"/>
                  <a:pt x="874271" y="-104787"/>
                  <a:pt x="1410763" y="0"/>
                </a:cubicBezTo>
                <a:cubicBezTo>
                  <a:pt x="1490705" y="4129"/>
                  <a:pt x="1560676" y="81994"/>
                  <a:pt x="1563166" y="152403"/>
                </a:cubicBezTo>
                <a:cubicBezTo>
                  <a:pt x="1571728" y="418525"/>
                  <a:pt x="1578681" y="664525"/>
                  <a:pt x="1563166" y="761997"/>
                </a:cubicBezTo>
                <a:cubicBezTo>
                  <a:pt x="1569298" y="846894"/>
                  <a:pt x="1496242" y="911706"/>
                  <a:pt x="1410763" y="914400"/>
                </a:cubicBezTo>
                <a:cubicBezTo>
                  <a:pt x="864009" y="942968"/>
                  <a:pt x="662991" y="827565"/>
                  <a:pt x="152403" y="914400"/>
                </a:cubicBezTo>
                <a:cubicBezTo>
                  <a:pt x="67149" y="904067"/>
                  <a:pt x="-9153" y="858887"/>
                  <a:pt x="0" y="761997"/>
                </a:cubicBezTo>
                <a:cubicBezTo>
                  <a:pt x="46211" y="581938"/>
                  <a:pt x="39484" y="449708"/>
                  <a:pt x="0" y="152403"/>
                </a:cubicBezTo>
                <a:close/>
              </a:path>
            </a:pathLst>
          </a:custGeom>
          <a:ln>
            <a:extLst>
              <a:ext uri="{C807C97D-BFC1-408E-A445-0C87EB9F89A2}">
                <ask:lineSketchStyleProps xmlns:ask="http://schemas.microsoft.com/office/drawing/2018/sketchyshapes" sd="1219033472">
                  <a:prstGeom prst="roundRect">
                    <a:avLst/>
                  </a:prstGeom>
                  <ask:type>
                    <ask:lineSketchCurved/>
                  </ask:type>
                </ask:lineSketchStyleProps>
              </a:ext>
            </a:extLst>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19" name="Rectangle: Rounded Corners 18">
            <a:extLst>
              <a:ext uri="{FF2B5EF4-FFF2-40B4-BE49-F238E27FC236}">
                <a16:creationId xmlns:a16="http://schemas.microsoft.com/office/drawing/2014/main" id="{3A213650-D403-445D-B357-75E9384D2A81}"/>
              </a:ext>
            </a:extLst>
          </p:cNvPr>
          <p:cNvSpPr/>
          <p:nvPr/>
        </p:nvSpPr>
        <p:spPr>
          <a:xfrm>
            <a:off x="6561529" y="4396748"/>
            <a:ext cx="2367630"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Complaints</a:t>
            </a:r>
          </a:p>
        </p:txBody>
      </p:sp>
      <p:sp>
        <p:nvSpPr>
          <p:cNvPr id="21" name="Rectangle: Rounded Corners 20">
            <a:extLst>
              <a:ext uri="{FF2B5EF4-FFF2-40B4-BE49-F238E27FC236}">
                <a16:creationId xmlns:a16="http://schemas.microsoft.com/office/drawing/2014/main" id="{CBA4B125-40D2-4072-A377-C2265509B4A8}"/>
              </a:ext>
            </a:extLst>
          </p:cNvPr>
          <p:cNvSpPr/>
          <p:nvPr/>
        </p:nvSpPr>
        <p:spPr>
          <a:xfrm>
            <a:off x="6558352" y="2032000"/>
            <a:ext cx="2314605" cy="91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Bookings</a:t>
            </a:r>
          </a:p>
        </p:txBody>
      </p:sp>
      <p:cxnSp>
        <p:nvCxnSpPr>
          <p:cNvPr id="22" name="Connector: Elbow 21">
            <a:extLst>
              <a:ext uri="{FF2B5EF4-FFF2-40B4-BE49-F238E27FC236}">
                <a16:creationId xmlns:a16="http://schemas.microsoft.com/office/drawing/2014/main" id="{3744BBBA-25A8-4512-B439-29881DD46241}"/>
              </a:ext>
            </a:extLst>
          </p:cNvPr>
          <p:cNvCxnSpPr>
            <a:cxnSpLocks/>
            <a:stCxn id="19" idx="3"/>
            <a:endCxn id="21" idx="3"/>
          </p:cNvCxnSpPr>
          <p:nvPr/>
        </p:nvCxnSpPr>
        <p:spPr>
          <a:xfrm flipH="1" flipV="1">
            <a:off x="8872957" y="2489200"/>
            <a:ext cx="56202" cy="2364748"/>
          </a:xfrm>
          <a:prstGeom prst="bentConnector3">
            <a:avLst>
              <a:gd name="adj1" fmla="val -770679"/>
            </a:avLst>
          </a:prstGeom>
          <a:ln w="63500">
            <a:prstDash val="sysDot"/>
            <a:tailEnd type="triangle"/>
          </a:ln>
        </p:spPr>
        <p:style>
          <a:lnRef idx="3">
            <a:schemeClr val="dk1"/>
          </a:lnRef>
          <a:fillRef idx="0">
            <a:schemeClr val="dk1"/>
          </a:fillRef>
          <a:effectRef idx="2">
            <a:schemeClr val="dk1"/>
          </a:effectRef>
          <a:fontRef idx="minor">
            <a:schemeClr val="tx1"/>
          </a:fontRef>
        </p:style>
      </p:cxnSp>
      <p:sp>
        <p:nvSpPr>
          <p:cNvPr id="5" name="Rectangle: Rounded Corners 4">
            <a:extLst>
              <a:ext uri="{FF2B5EF4-FFF2-40B4-BE49-F238E27FC236}">
                <a16:creationId xmlns:a16="http://schemas.microsoft.com/office/drawing/2014/main" id="{44470B49-6E6A-4A41-ADCA-1DB236846FB9}"/>
              </a:ext>
            </a:extLst>
          </p:cNvPr>
          <p:cNvSpPr/>
          <p:nvPr/>
        </p:nvSpPr>
        <p:spPr>
          <a:xfrm>
            <a:off x="757251" y="3034374"/>
            <a:ext cx="1674796" cy="1274400"/>
          </a:xfrm>
          <a:prstGeom prst="roundRect">
            <a:avLst/>
          </a:prstGeom>
          <a:solidFill>
            <a:srgbClr val="00206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Utilities</a:t>
            </a:r>
            <a:endParaRPr lang="en-GB" dirty="0">
              <a:solidFill>
                <a:schemeClr val="tx1"/>
              </a:solidFill>
            </a:endParaRPr>
          </a:p>
        </p:txBody>
      </p:sp>
      <p:sp>
        <p:nvSpPr>
          <p:cNvPr id="31" name="Rectangle 30">
            <a:extLst>
              <a:ext uri="{FF2B5EF4-FFF2-40B4-BE49-F238E27FC236}">
                <a16:creationId xmlns:a16="http://schemas.microsoft.com/office/drawing/2014/main" id="{45D2889C-BDAB-42AF-AE80-2CB2C288ECD9}"/>
              </a:ext>
            </a:extLst>
          </p:cNvPr>
          <p:cNvSpPr/>
          <p:nvPr/>
        </p:nvSpPr>
        <p:spPr>
          <a:xfrm>
            <a:off x="2903609" y="3173457"/>
            <a:ext cx="1378610" cy="1076400"/>
          </a:xfrm>
          <a:prstGeom prst="rect">
            <a:avLst/>
          </a:prstGeom>
          <a:solidFill>
            <a:srgbClr val="0000CC"/>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a:t>.</a:t>
            </a:r>
            <a:r>
              <a:rPr lang="en-US" dirty="0" err="1"/>
              <a:t>dacpac</a:t>
            </a:r>
            <a:r>
              <a:rPr lang="en-US" dirty="0"/>
              <a:t> Utilities</a:t>
            </a:r>
            <a:endParaRPr lang="en-GB" dirty="0"/>
          </a:p>
        </p:txBody>
      </p:sp>
      <p:sp>
        <p:nvSpPr>
          <p:cNvPr id="28" name="Rectangle 27">
            <a:extLst>
              <a:ext uri="{FF2B5EF4-FFF2-40B4-BE49-F238E27FC236}">
                <a16:creationId xmlns:a16="http://schemas.microsoft.com/office/drawing/2014/main" id="{1B9B5983-3A57-4D2A-BE8F-57DC0A4BB03F}"/>
              </a:ext>
            </a:extLst>
          </p:cNvPr>
          <p:cNvSpPr/>
          <p:nvPr/>
        </p:nvSpPr>
        <p:spPr>
          <a:xfrm>
            <a:off x="2896640" y="4416514"/>
            <a:ext cx="1378610" cy="1076400"/>
          </a:xfrm>
          <a:prstGeom prst="rect">
            <a:avLst/>
          </a:prstGeom>
          <a:solidFill>
            <a:srgbClr val="0000CC"/>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a:t>.</a:t>
            </a:r>
            <a:r>
              <a:rPr lang="en-US" dirty="0" err="1"/>
              <a:t>dacpac</a:t>
            </a:r>
            <a:r>
              <a:rPr lang="en-US" dirty="0"/>
              <a:t> Utilities_</a:t>
            </a:r>
          </a:p>
          <a:p>
            <a:pPr algn="ctr"/>
            <a:r>
              <a:rPr lang="en-US" dirty="0"/>
              <a:t>Complaints</a:t>
            </a:r>
            <a:endParaRPr lang="en-GB" dirty="0"/>
          </a:p>
        </p:txBody>
      </p:sp>
      <p:sp>
        <p:nvSpPr>
          <p:cNvPr id="29" name="Rectangle 28">
            <a:extLst>
              <a:ext uri="{FF2B5EF4-FFF2-40B4-BE49-F238E27FC236}">
                <a16:creationId xmlns:a16="http://schemas.microsoft.com/office/drawing/2014/main" id="{40E24562-BAAC-49A6-9B62-D83C48CAE9E1}"/>
              </a:ext>
            </a:extLst>
          </p:cNvPr>
          <p:cNvSpPr/>
          <p:nvPr/>
        </p:nvSpPr>
        <p:spPr>
          <a:xfrm>
            <a:off x="2898963" y="1930400"/>
            <a:ext cx="1378610" cy="1076400"/>
          </a:xfrm>
          <a:prstGeom prst="rect">
            <a:avLst/>
          </a:prstGeom>
          <a:solidFill>
            <a:srgbClr val="0000CC"/>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US" dirty="0"/>
              <a:t>.</a:t>
            </a:r>
            <a:r>
              <a:rPr lang="en-US" dirty="0" err="1"/>
              <a:t>dacpac</a:t>
            </a:r>
            <a:r>
              <a:rPr lang="en-US" dirty="0"/>
              <a:t> Utilities_</a:t>
            </a:r>
          </a:p>
          <a:p>
            <a:pPr algn="ctr"/>
            <a:r>
              <a:rPr lang="en-US" dirty="0"/>
              <a:t>Bookings</a:t>
            </a:r>
            <a:endParaRPr lang="en-GB" dirty="0"/>
          </a:p>
        </p:txBody>
      </p:sp>
      <p:cxnSp>
        <p:nvCxnSpPr>
          <p:cNvPr id="30" name="Connector: Elbow 29">
            <a:extLst>
              <a:ext uri="{FF2B5EF4-FFF2-40B4-BE49-F238E27FC236}">
                <a16:creationId xmlns:a16="http://schemas.microsoft.com/office/drawing/2014/main" id="{A30D2B46-56AC-44D6-949C-AED744C81661}"/>
              </a:ext>
            </a:extLst>
          </p:cNvPr>
          <p:cNvCxnSpPr>
            <a:cxnSpLocks/>
            <a:stCxn id="19" idx="1"/>
          </p:cNvCxnSpPr>
          <p:nvPr/>
        </p:nvCxnSpPr>
        <p:spPr>
          <a:xfrm rot="10800000">
            <a:off x="4272927" y="2797258"/>
            <a:ext cx="2288603" cy="2056691"/>
          </a:xfrm>
          <a:prstGeom prst="bentConnector3">
            <a:avLst>
              <a:gd name="adj1" fmla="val 50000"/>
            </a:avLst>
          </a:prstGeom>
          <a:ln w="63500">
            <a:prstDash val="sysDot"/>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076768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EAF1-21C9-4453-B31C-B42A0A088A73}"/>
              </a:ext>
            </a:extLst>
          </p:cNvPr>
          <p:cNvSpPr>
            <a:spLocks noGrp="1"/>
          </p:cNvSpPr>
          <p:nvPr>
            <p:ph type="title"/>
          </p:nvPr>
        </p:nvSpPr>
        <p:spPr/>
        <p:txBody>
          <a:bodyPr>
            <a:normAutofit/>
          </a:bodyPr>
          <a:lstStyle/>
          <a:p>
            <a:r>
              <a:rPr lang="en-GB" sz="4500" dirty="0">
                <a:solidFill>
                  <a:schemeClr val="tx1"/>
                </a:solidFill>
              </a:rPr>
              <a:t>Deployment Issues</a:t>
            </a:r>
          </a:p>
        </p:txBody>
      </p:sp>
      <p:sp>
        <p:nvSpPr>
          <p:cNvPr id="3" name="Content Placeholder 2">
            <a:extLst>
              <a:ext uri="{FF2B5EF4-FFF2-40B4-BE49-F238E27FC236}">
                <a16:creationId xmlns:a16="http://schemas.microsoft.com/office/drawing/2014/main" id="{C2288EE4-53A7-4294-A1A5-23B9064759F0}"/>
              </a:ext>
            </a:extLst>
          </p:cNvPr>
          <p:cNvSpPr>
            <a:spLocks noGrp="1"/>
          </p:cNvSpPr>
          <p:nvPr>
            <p:ph idx="1"/>
          </p:nvPr>
        </p:nvSpPr>
        <p:spPr/>
        <p:txBody>
          <a:bodyPr>
            <a:normAutofit/>
          </a:bodyPr>
          <a:lstStyle/>
          <a:p>
            <a:pPr>
              <a:buClrTx/>
            </a:pPr>
            <a:r>
              <a:rPr lang="en-GB" sz="4000" dirty="0">
                <a:solidFill>
                  <a:schemeClr val="tx1"/>
                </a:solidFill>
              </a:rPr>
              <a:t>Something wrong in the code</a:t>
            </a:r>
          </a:p>
          <a:p>
            <a:pPr lvl="1">
              <a:buClrTx/>
            </a:pPr>
            <a:r>
              <a:rPr lang="en-GB" sz="3600" dirty="0">
                <a:solidFill>
                  <a:schemeClr val="tx1"/>
                </a:solidFill>
              </a:rPr>
              <a:t>Should get an error message</a:t>
            </a:r>
          </a:p>
          <a:p>
            <a:pPr>
              <a:buClrTx/>
            </a:pPr>
            <a:r>
              <a:rPr lang="en-GB" sz="4000" dirty="0">
                <a:solidFill>
                  <a:schemeClr val="tx1"/>
                </a:solidFill>
              </a:rPr>
              <a:t>Referenced files don’t exist</a:t>
            </a:r>
          </a:p>
          <a:p>
            <a:pPr lvl="1">
              <a:buClrTx/>
            </a:pPr>
            <a:r>
              <a:rPr lang="en-GB" sz="3600" dirty="0">
                <a:solidFill>
                  <a:schemeClr val="tx1"/>
                </a:solidFill>
              </a:rPr>
              <a:t>Pre/post deployment scripts</a:t>
            </a:r>
          </a:p>
        </p:txBody>
      </p:sp>
    </p:spTree>
    <p:extLst>
      <p:ext uri="{BB962C8B-B14F-4D97-AF65-F5344CB8AC3E}">
        <p14:creationId xmlns:p14="http://schemas.microsoft.com/office/powerpoint/2010/main" val="160672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Core Principals</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10740634" cy="3880773"/>
          </a:xfrm>
        </p:spPr>
        <p:txBody>
          <a:bodyPr>
            <a:normAutofit/>
          </a:bodyPr>
          <a:lstStyle/>
          <a:p>
            <a:pPr>
              <a:buClrTx/>
            </a:pPr>
            <a:r>
              <a:rPr lang="en-US" sz="4000" dirty="0">
                <a:solidFill>
                  <a:schemeClr val="bg1"/>
                </a:solidFill>
              </a:rPr>
              <a:t>Always code in Visual Studio</a:t>
            </a:r>
          </a:p>
          <a:p>
            <a:pPr>
              <a:buClrTx/>
            </a:pPr>
            <a:r>
              <a:rPr lang="en-US" sz="4000" dirty="0">
                <a:solidFill>
                  <a:schemeClr val="bg1"/>
                </a:solidFill>
              </a:rPr>
              <a:t>Use the interface where possible</a:t>
            </a:r>
          </a:p>
          <a:p>
            <a:pPr lvl="1">
              <a:buClrTx/>
            </a:pPr>
            <a:r>
              <a:rPr lang="en-US" sz="3600" dirty="0">
                <a:solidFill>
                  <a:schemeClr val="bg1"/>
                </a:solidFill>
              </a:rPr>
              <a:t>Rename</a:t>
            </a:r>
          </a:p>
          <a:p>
            <a:pPr lvl="1">
              <a:buClrTx/>
            </a:pPr>
            <a:r>
              <a:rPr lang="en-US" sz="3600" dirty="0">
                <a:solidFill>
                  <a:schemeClr val="bg1"/>
                </a:solidFill>
              </a:rPr>
              <a:t>Change schema</a:t>
            </a:r>
          </a:p>
          <a:p>
            <a:pPr>
              <a:buClrTx/>
            </a:pPr>
            <a:r>
              <a:rPr lang="en-US" sz="4000" dirty="0">
                <a:solidFill>
                  <a:schemeClr val="bg1"/>
                </a:solidFill>
              </a:rPr>
              <a:t>Use CREATE not ALTER</a:t>
            </a:r>
          </a:p>
        </p:txBody>
      </p:sp>
    </p:spTree>
    <p:extLst>
      <p:ext uri="{BB962C8B-B14F-4D97-AF65-F5344CB8AC3E}">
        <p14:creationId xmlns:p14="http://schemas.microsoft.com/office/powerpoint/2010/main" val="4035270272"/>
      </p:ext>
    </p:extLst>
  </p:cSld>
  <p:clrMapOvr>
    <a:overrideClrMapping bg1="dk1" tx1="lt1" bg2="dk2" tx2="lt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EAF1-21C9-4453-B31C-B42A0A088A73}"/>
              </a:ext>
            </a:extLst>
          </p:cNvPr>
          <p:cNvSpPr>
            <a:spLocks noGrp="1"/>
          </p:cNvSpPr>
          <p:nvPr>
            <p:ph type="title"/>
          </p:nvPr>
        </p:nvSpPr>
        <p:spPr/>
        <p:txBody>
          <a:bodyPr>
            <a:normAutofit/>
          </a:bodyPr>
          <a:lstStyle/>
          <a:p>
            <a:r>
              <a:rPr lang="en-GB" sz="4500" dirty="0">
                <a:solidFill>
                  <a:schemeClr val="tx1"/>
                </a:solidFill>
              </a:rPr>
              <a:t>Deployment Issues</a:t>
            </a:r>
          </a:p>
        </p:txBody>
      </p:sp>
      <p:sp>
        <p:nvSpPr>
          <p:cNvPr id="3" name="Content Placeholder 2">
            <a:extLst>
              <a:ext uri="{FF2B5EF4-FFF2-40B4-BE49-F238E27FC236}">
                <a16:creationId xmlns:a16="http://schemas.microsoft.com/office/drawing/2014/main" id="{C2288EE4-53A7-4294-A1A5-23B9064759F0}"/>
              </a:ext>
            </a:extLst>
          </p:cNvPr>
          <p:cNvSpPr>
            <a:spLocks noGrp="1"/>
          </p:cNvSpPr>
          <p:nvPr>
            <p:ph idx="1"/>
          </p:nvPr>
        </p:nvSpPr>
        <p:spPr/>
        <p:txBody>
          <a:bodyPr>
            <a:normAutofit/>
          </a:bodyPr>
          <a:lstStyle/>
          <a:p>
            <a:pPr>
              <a:buClrTx/>
            </a:pPr>
            <a:r>
              <a:rPr lang="en-GB" sz="4000" dirty="0">
                <a:solidFill>
                  <a:schemeClr val="tx1"/>
                </a:solidFill>
              </a:rPr>
              <a:t>Changes to [X] may introduce runtime errors in [Y]</a:t>
            </a:r>
          </a:p>
          <a:p>
            <a:pPr lvl="1">
              <a:buClrTx/>
            </a:pPr>
            <a:r>
              <a:rPr lang="en-GB" sz="3600" dirty="0">
                <a:solidFill>
                  <a:schemeClr val="tx1"/>
                </a:solidFill>
              </a:rPr>
              <a:t>Must include [Y] in your project</a:t>
            </a:r>
          </a:p>
          <a:p>
            <a:pPr lvl="1">
              <a:buClrTx/>
            </a:pPr>
            <a:r>
              <a:rPr lang="en-GB" sz="3600" dirty="0">
                <a:solidFill>
                  <a:schemeClr val="tx1"/>
                </a:solidFill>
              </a:rPr>
              <a:t>Or drop [Y] on the server</a:t>
            </a:r>
          </a:p>
        </p:txBody>
      </p:sp>
    </p:spTree>
    <p:extLst>
      <p:ext uri="{BB962C8B-B14F-4D97-AF65-F5344CB8AC3E}">
        <p14:creationId xmlns:p14="http://schemas.microsoft.com/office/powerpoint/2010/main" val="22220551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Summary</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8596668" cy="3880773"/>
          </a:xfrm>
        </p:spPr>
        <p:txBody>
          <a:bodyPr>
            <a:normAutofit/>
          </a:bodyPr>
          <a:lstStyle/>
          <a:p>
            <a:pPr>
              <a:buClrTx/>
            </a:pPr>
            <a:r>
              <a:rPr lang="en-US" sz="4000" dirty="0">
                <a:solidFill>
                  <a:schemeClr val="bg1"/>
                </a:solidFill>
              </a:rPr>
              <a:t>Projects are not databases</a:t>
            </a:r>
          </a:p>
          <a:p>
            <a:pPr>
              <a:buClrTx/>
            </a:pPr>
            <a:r>
              <a:rPr lang="en-US" sz="4000" dirty="0">
                <a:solidFill>
                  <a:schemeClr val="bg1"/>
                </a:solidFill>
              </a:rPr>
              <a:t>Always work in Visual Studio</a:t>
            </a:r>
          </a:p>
          <a:p>
            <a:pPr lvl="1">
              <a:buClrTx/>
            </a:pPr>
            <a:r>
              <a:rPr lang="en-US" sz="3600" dirty="0">
                <a:solidFill>
                  <a:schemeClr val="bg1"/>
                </a:solidFill>
              </a:rPr>
              <a:t>Lots of extra coding features</a:t>
            </a:r>
          </a:p>
          <a:p>
            <a:pPr>
              <a:buClrTx/>
            </a:pPr>
            <a:r>
              <a:rPr lang="en-US" sz="4000" dirty="0">
                <a:solidFill>
                  <a:schemeClr val="bg1"/>
                </a:solidFill>
              </a:rPr>
              <a:t>Project + deployment settings</a:t>
            </a:r>
          </a:p>
          <a:p>
            <a:pPr>
              <a:buClrTx/>
            </a:pPr>
            <a:r>
              <a:rPr lang="en-US" sz="4000" dirty="0">
                <a:solidFill>
                  <a:schemeClr val="bg1"/>
                </a:solidFill>
              </a:rPr>
              <a:t>Use same database references</a:t>
            </a:r>
          </a:p>
        </p:txBody>
      </p:sp>
    </p:spTree>
    <p:extLst>
      <p:ext uri="{BB962C8B-B14F-4D97-AF65-F5344CB8AC3E}">
        <p14:creationId xmlns:p14="http://schemas.microsoft.com/office/powerpoint/2010/main" val="2053136073"/>
      </p:ext>
    </p:extLst>
  </p:cSld>
  <p:clrMapOvr>
    <a:overrideClrMapping bg1="dk1" tx1="lt1" bg2="dk2" tx2="lt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Any Questions?</a:t>
            </a:r>
            <a:br>
              <a:rPr lang="en-GB" dirty="0">
                <a:solidFill>
                  <a:schemeClr val="bg1"/>
                </a:solidFill>
              </a:rPr>
            </a:br>
            <a:endParaRPr lang="en-GB" dirty="0">
              <a:solidFill>
                <a:schemeClr val="bg1"/>
              </a:solidFill>
            </a:endParaRPr>
          </a:p>
        </p:txBody>
      </p:sp>
      <p:sp>
        <p:nvSpPr>
          <p:cNvPr id="17" name="TextBox 16">
            <a:extLst>
              <a:ext uri="{FF2B5EF4-FFF2-40B4-BE49-F238E27FC236}">
                <a16:creationId xmlns:a16="http://schemas.microsoft.com/office/drawing/2014/main" id="{297E9590-76D7-4EB2-97DF-AEE2F792341E}"/>
              </a:ext>
            </a:extLst>
          </p:cNvPr>
          <p:cNvSpPr txBox="1"/>
          <p:nvPr/>
        </p:nvSpPr>
        <p:spPr>
          <a:xfrm>
            <a:off x="677334" y="2154972"/>
            <a:ext cx="11087101" cy="4093428"/>
          </a:xfrm>
          <a:prstGeom prst="rect">
            <a:avLst/>
          </a:prstGeom>
          <a:noFill/>
        </p:spPr>
        <p:txBody>
          <a:bodyPr wrap="square">
            <a:spAutoFit/>
          </a:bodyPr>
          <a:lstStyle/>
          <a:p>
            <a:pPr>
              <a:lnSpc>
                <a:spcPct val="150000"/>
              </a:lnSpc>
            </a:pPr>
            <a:r>
              <a:rPr lang="en-GB" sz="4000" dirty="0">
                <a:solidFill>
                  <a:schemeClr val="bg1"/>
                </a:solidFill>
              </a:rPr>
              <a:t>Email: </a:t>
            </a:r>
            <a:r>
              <a:rPr lang="en-GB" sz="4000" dirty="0">
                <a:solidFill>
                  <a:schemeClr val="bg1"/>
                </a:solidFill>
                <a:hlinkClick r:id="rId3">
                  <a:extLst>
                    <a:ext uri="{A12FA001-AC4F-418D-AE19-62706E023703}">
                      <ahyp:hlinkClr xmlns:ahyp="http://schemas.microsoft.com/office/drawing/2018/hyperlinkcolor" val="tx"/>
                    </a:ext>
                  </a:extLst>
                </a:hlinkClick>
              </a:rPr>
              <a:t>chris.johnson.0120@gmail.com</a:t>
            </a:r>
            <a:endParaRPr lang="en-GB" sz="4000" dirty="0">
              <a:solidFill>
                <a:schemeClr val="bg1"/>
              </a:solidFill>
            </a:endParaRPr>
          </a:p>
          <a:p>
            <a:pPr>
              <a:lnSpc>
                <a:spcPct val="150000"/>
              </a:lnSpc>
            </a:pPr>
            <a:r>
              <a:rPr lang="en-GB" sz="4000" dirty="0">
                <a:solidFill>
                  <a:schemeClr val="bg1"/>
                </a:solidFill>
              </a:rPr>
              <a:t>Blog: </a:t>
            </a:r>
            <a:r>
              <a:rPr lang="en-GB" sz="4000" dirty="0">
                <a:solidFill>
                  <a:schemeClr val="bg1"/>
                </a:solidFill>
                <a:hlinkClick r:id="rId4">
                  <a:extLst>
                    <a:ext uri="{A12FA001-AC4F-418D-AE19-62706E023703}">
                      <ahyp:hlinkClr xmlns:ahyp="http://schemas.microsoft.com/office/drawing/2018/hyperlinkcolor" val="tx"/>
                    </a:ext>
                  </a:extLst>
                </a:hlinkClick>
              </a:rPr>
              <a:t>www.chrisjohnson120.com</a:t>
            </a:r>
            <a:endParaRPr lang="en-GB" sz="4000" dirty="0">
              <a:solidFill>
                <a:schemeClr val="bg1"/>
              </a:solidFill>
            </a:endParaRPr>
          </a:p>
          <a:p>
            <a:pPr>
              <a:lnSpc>
                <a:spcPct val="150000"/>
              </a:lnSpc>
            </a:pPr>
            <a:r>
              <a:rPr lang="en-GB" sz="4000" dirty="0">
                <a:solidFill>
                  <a:schemeClr val="bg1"/>
                </a:solidFill>
              </a:rPr>
              <a:t>GitHub: </a:t>
            </a:r>
            <a:r>
              <a:rPr lang="en-GB" sz="4000" dirty="0">
                <a:solidFill>
                  <a:schemeClr val="bg1"/>
                </a:solidFill>
                <a:hlinkClick r:id="rId5">
                  <a:extLst>
                    <a:ext uri="{A12FA001-AC4F-418D-AE19-62706E023703}">
                      <ahyp:hlinkClr xmlns:ahyp="http://schemas.microsoft.com/office/drawing/2018/hyperlinkcolor" val="tx"/>
                    </a:ext>
                  </a:extLst>
                </a:hlinkClick>
              </a:rPr>
              <a:t>https://github.com/ChrisJohnson0120</a:t>
            </a:r>
            <a:endParaRPr lang="en-GB" sz="4000" dirty="0">
              <a:solidFill>
                <a:schemeClr val="bg1"/>
              </a:solidFill>
            </a:endParaRPr>
          </a:p>
          <a:p>
            <a:endParaRPr lang="en-GB" sz="4000" dirty="0">
              <a:solidFill>
                <a:schemeClr val="bg1"/>
              </a:solidFill>
            </a:endParaRPr>
          </a:p>
          <a:p>
            <a:r>
              <a:rPr lang="en-GB" sz="4000" dirty="0">
                <a:solidFill>
                  <a:schemeClr val="bg1"/>
                </a:solidFill>
              </a:rPr>
              <a:t>Please get in touch</a:t>
            </a:r>
          </a:p>
        </p:txBody>
      </p:sp>
    </p:spTree>
    <p:extLst>
      <p:ext uri="{BB962C8B-B14F-4D97-AF65-F5344CB8AC3E}">
        <p14:creationId xmlns:p14="http://schemas.microsoft.com/office/powerpoint/2010/main" val="417085738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Autofit/>
          </a:bodyPr>
          <a:lstStyle/>
          <a:p>
            <a:r>
              <a:rPr lang="en-GB" sz="4500" dirty="0">
                <a:solidFill>
                  <a:schemeClr val="bg1"/>
                </a:solidFill>
              </a:rPr>
              <a:t>Standard Database Objects</a:t>
            </a:r>
            <a:br>
              <a:rPr lang="en-GB" sz="4500" dirty="0">
                <a:solidFill>
                  <a:schemeClr val="bg1"/>
                </a:solidFill>
              </a:rPr>
            </a:br>
            <a:endParaRPr lang="en-GB" sz="4500"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7013093" cy="4444748"/>
          </a:xfrm>
        </p:spPr>
        <p:txBody>
          <a:bodyPr>
            <a:normAutofit/>
          </a:bodyPr>
          <a:lstStyle/>
          <a:p>
            <a:pPr>
              <a:buClrTx/>
            </a:pPr>
            <a:r>
              <a:rPr lang="en-US" sz="4000" dirty="0">
                <a:solidFill>
                  <a:schemeClr val="bg1"/>
                </a:solidFill>
              </a:rPr>
              <a:t>.</a:t>
            </a:r>
            <a:r>
              <a:rPr lang="en-US" sz="4000" dirty="0" err="1">
                <a:solidFill>
                  <a:schemeClr val="bg1"/>
                </a:solidFill>
              </a:rPr>
              <a:t>sql</a:t>
            </a:r>
            <a:r>
              <a:rPr lang="en-US" sz="4000" dirty="0">
                <a:solidFill>
                  <a:schemeClr val="bg1"/>
                </a:solidFill>
              </a:rPr>
              <a:t> files</a:t>
            </a:r>
          </a:p>
          <a:p>
            <a:pPr lvl="1">
              <a:buClrTx/>
            </a:pPr>
            <a:r>
              <a:rPr lang="en-US" sz="3600" dirty="0">
                <a:solidFill>
                  <a:schemeClr val="bg1"/>
                </a:solidFill>
              </a:rPr>
              <a:t>File name ≠ object name</a:t>
            </a:r>
          </a:p>
          <a:p>
            <a:pPr lvl="1">
              <a:buClrTx/>
            </a:pPr>
            <a:r>
              <a:rPr lang="en-US" sz="3600" dirty="0">
                <a:solidFill>
                  <a:schemeClr val="bg1"/>
                </a:solidFill>
              </a:rPr>
              <a:t>Template type ≠ object type</a:t>
            </a:r>
          </a:p>
          <a:p>
            <a:pPr>
              <a:buClrTx/>
            </a:pPr>
            <a:r>
              <a:rPr lang="en-US" sz="4000" dirty="0">
                <a:solidFill>
                  <a:schemeClr val="bg1"/>
                </a:solidFill>
              </a:rPr>
              <a:t>Object behavior depends on</a:t>
            </a:r>
          </a:p>
          <a:p>
            <a:pPr lvl="1">
              <a:buClrTx/>
            </a:pPr>
            <a:r>
              <a:rPr lang="en-US" sz="3600" dirty="0">
                <a:solidFill>
                  <a:schemeClr val="bg1"/>
                </a:solidFill>
              </a:rPr>
              <a:t>Script</a:t>
            </a:r>
          </a:p>
          <a:p>
            <a:pPr lvl="1">
              <a:buClrTx/>
            </a:pPr>
            <a:r>
              <a:rPr lang="en-US" sz="3600" dirty="0">
                <a:solidFill>
                  <a:schemeClr val="bg1"/>
                </a:solidFill>
              </a:rPr>
              <a:t>Build action property</a:t>
            </a:r>
          </a:p>
        </p:txBody>
      </p:sp>
      <p:pic>
        <p:nvPicPr>
          <p:cNvPr id="5" name="Picture 4">
            <a:extLst>
              <a:ext uri="{FF2B5EF4-FFF2-40B4-BE49-F238E27FC236}">
                <a16:creationId xmlns:a16="http://schemas.microsoft.com/office/drawing/2014/main" id="{B7FE4FF2-0CFA-468F-A401-2F08CDF18F11}"/>
              </a:ext>
            </a:extLst>
          </p:cNvPr>
          <p:cNvPicPr>
            <a:picLocks noChangeAspect="1"/>
          </p:cNvPicPr>
          <p:nvPr/>
        </p:nvPicPr>
        <p:blipFill rotWithShape="1">
          <a:blip r:embed="rId3"/>
          <a:srcRect r="37130"/>
          <a:stretch/>
        </p:blipFill>
        <p:spPr>
          <a:xfrm>
            <a:off x="7884201" y="2160589"/>
            <a:ext cx="3051624" cy="4044870"/>
          </a:xfrm>
          <a:prstGeom prst="rect">
            <a:avLst/>
          </a:prstGeom>
        </p:spPr>
      </p:pic>
      <p:sp>
        <p:nvSpPr>
          <p:cNvPr id="4" name="Rectangle: Rounded Corners 3">
            <a:extLst>
              <a:ext uri="{FF2B5EF4-FFF2-40B4-BE49-F238E27FC236}">
                <a16:creationId xmlns:a16="http://schemas.microsoft.com/office/drawing/2014/main" id="{F770C545-A07F-48B9-A113-86B1AAC19011}"/>
              </a:ext>
            </a:extLst>
          </p:cNvPr>
          <p:cNvSpPr/>
          <p:nvPr/>
        </p:nvSpPr>
        <p:spPr>
          <a:xfrm>
            <a:off x="8013032" y="2702938"/>
            <a:ext cx="2069431" cy="539675"/>
          </a:xfrm>
          <a:prstGeom prst="roundRect">
            <a:avLst/>
          </a:prstGeom>
          <a:no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C7C04995-82E4-437D-9733-C43DCAEF930A}"/>
              </a:ext>
            </a:extLst>
          </p:cNvPr>
          <p:cNvSpPr/>
          <p:nvPr/>
        </p:nvSpPr>
        <p:spPr>
          <a:xfrm>
            <a:off x="8022189" y="4225601"/>
            <a:ext cx="2069431" cy="1665705"/>
          </a:xfrm>
          <a:prstGeom prst="roundRect">
            <a:avLst/>
          </a:prstGeom>
          <a:noFill/>
          <a:ln w="508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2491137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Unusual Objects</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8596668" cy="3880773"/>
          </a:xfrm>
        </p:spPr>
        <p:txBody>
          <a:bodyPr>
            <a:noAutofit/>
          </a:bodyPr>
          <a:lstStyle/>
          <a:p>
            <a:pPr>
              <a:buClrTx/>
            </a:pPr>
            <a:r>
              <a:rPr lang="en-US" sz="4000" dirty="0">
                <a:solidFill>
                  <a:schemeClr val="bg1"/>
                </a:solidFill>
              </a:rPr>
              <a:t>Users, logins, linked servers etc.</a:t>
            </a:r>
          </a:p>
          <a:p>
            <a:pPr lvl="1">
              <a:buClrTx/>
            </a:pPr>
            <a:r>
              <a:rPr lang="en-US" sz="3600" dirty="0">
                <a:solidFill>
                  <a:schemeClr val="bg1"/>
                </a:solidFill>
              </a:rPr>
              <a:t>Always deploy to a </a:t>
            </a:r>
            <a:r>
              <a:rPr lang="en-US" sz="3600" dirty="0" err="1">
                <a:solidFill>
                  <a:schemeClr val="bg1"/>
                </a:solidFill>
              </a:rPr>
              <a:t>db</a:t>
            </a:r>
            <a:endParaRPr lang="en-US" sz="3600" dirty="0">
              <a:solidFill>
                <a:schemeClr val="bg1"/>
              </a:solidFill>
            </a:endParaRPr>
          </a:p>
          <a:p>
            <a:pPr>
              <a:buClrTx/>
            </a:pPr>
            <a:r>
              <a:rPr lang="en-US" sz="4000" dirty="0">
                <a:solidFill>
                  <a:schemeClr val="bg1"/>
                </a:solidFill>
              </a:rPr>
              <a:t>Don’t do it just because you can</a:t>
            </a:r>
          </a:p>
          <a:p>
            <a:pPr lvl="1">
              <a:buClrTx/>
            </a:pPr>
            <a:r>
              <a:rPr lang="en-US" sz="3600" dirty="0">
                <a:solidFill>
                  <a:schemeClr val="bg1"/>
                </a:solidFill>
              </a:rPr>
              <a:t>Discuss with wider team</a:t>
            </a:r>
          </a:p>
          <a:p>
            <a:pPr lvl="1">
              <a:buClrTx/>
            </a:pPr>
            <a:r>
              <a:rPr lang="en-US" sz="3600" dirty="0">
                <a:solidFill>
                  <a:schemeClr val="bg1"/>
                </a:solidFill>
              </a:rPr>
              <a:t>Have a good reason</a:t>
            </a:r>
          </a:p>
        </p:txBody>
      </p:sp>
    </p:spTree>
    <p:extLst>
      <p:ext uri="{BB962C8B-B14F-4D97-AF65-F5344CB8AC3E}">
        <p14:creationId xmlns:p14="http://schemas.microsoft.com/office/powerpoint/2010/main" val="120791211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8B200F-8517-450B-9298-3A90125782D5}"/>
              </a:ext>
            </a:extLst>
          </p:cNvPr>
          <p:cNvSpPr>
            <a:spLocks noGrp="1"/>
          </p:cNvSpPr>
          <p:nvPr>
            <p:ph type="title"/>
          </p:nvPr>
        </p:nvSpPr>
        <p:spPr>
          <a:xfrm>
            <a:off x="677334" y="609600"/>
            <a:ext cx="8596668" cy="1320800"/>
          </a:xfrm>
        </p:spPr>
        <p:txBody>
          <a:bodyPr>
            <a:normAutofit fontScale="90000"/>
          </a:bodyPr>
          <a:lstStyle/>
          <a:p>
            <a:r>
              <a:rPr lang="en-GB" sz="5000" dirty="0">
                <a:solidFill>
                  <a:schemeClr val="bg1"/>
                </a:solidFill>
              </a:rPr>
              <a:t>Pre/Post Deploy Files</a:t>
            </a:r>
            <a:br>
              <a:rPr lang="en-GB" dirty="0">
                <a:solidFill>
                  <a:schemeClr val="bg1"/>
                </a:solidFill>
              </a:rPr>
            </a:br>
            <a:endParaRPr lang="en-GB" dirty="0">
              <a:solidFill>
                <a:schemeClr val="bg1"/>
              </a:solidFill>
            </a:endParaRPr>
          </a:p>
        </p:txBody>
      </p:sp>
      <p:sp>
        <p:nvSpPr>
          <p:cNvPr id="3" name="Content Placeholder 2">
            <a:extLst>
              <a:ext uri="{FF2B5EF4-FFF2-40B4-BE49-F238E27FC236}">
                <a16:creationId xmlns:a16="http://schemas.microsoft.com/office/drawing/2014/main" id="{64810A05-3FDA-4B2C-BC98-CB9A957D1AE9}"/>
              </a:ext>
            </a:extLst>
          </p:cNvPr>
          <p:cNvSpPr>
            <a:spLocks noGrp="1"/>
          </p:cNvSpPr>
          <p:nvPr>
            <p:ph idx="1"/>
          </p:nvPr>
        </p:nvSpPr>
        <p:spPr>
          <a:xfrm>
            <a:off x="677334" y="2160589"/>
            <a:ext cx="9260750" cy="3880773"/>
          </a:xfrm>
        </p:spPr>
        <p:txBody>
          <a:bodyPr>
            <a:normAutofit/>
          </a:bodyPr>
          <a:lstStyle/>
          <a:p>
            <a:pPr>
              <a:buClrTx/>
            </a:pPr>
            <a:r>
              <a:rPr lang="en-US" sz="4000" dirty="0">
                <a:solidFill>
                  <a:schemeClr val="bg1"/>
                </a:solidFill>
              </a:rPr>
              <a:t>Run at the start/end of deployment</a:t>
            </a:r>
          </a:p>
          <a:p>
            <a:pPr lvl="1">
              <a:buClrTx/>
            </a:pPr>
            <a:r>
              <a:rPr lang="en-US" sz="3600" dirty="0">
                <a:solidFill>
                  <a:schemeClr val="bg1"/>
                </a:solidFill>
              </a:rPr>
              <a:t>Usually used for static/lookup data</a:t>
            </a:r>
          </a:p>
          <a:p>
            <a:pPr lvl="1">
              <a:buClrTx/>
            </a:pPr>
            <a:r>
              <a:rPr lang="en-US" sz="3600" dirty="0">
                <a:solidFill>
                  <a:schemeClr val="bg1"/>
                </a:solidFill>
              </a:rPr>
              <a:t>Can be used for other things</a:t>
            </a:r>
          </a:p>
          <a:p>
            <a:pPr lvl="1">
              <a:buClrTx/>
            </a:pPr>
            <a:r>
              <a:rPr lang="en-US" sz="3600" dirty="0">
                <a:solidFill>
                  <a:schemeClr val="bg1"/>
                </a:solidFill>
              </a:rPr>
              <a:t>Way to include SQL Agent jobs etc.</a:t>
            </a:r>
          </a:p>
          <a:p>
            <a:pPr>
              <a:buClrTx/>
            </a:pPr>
            <a:r>
              <a:rPr lang="en-US" sz="4000" dirty="0">
                <a:solidFill>
                  <a:schemeClr val="bg1"/>
                </a:solidFill>
              </a:rPr>
              <a:t>Only one of these per project</a:t>
            </a:r>
          </a:p>
        </p:txBody>
      </p:sp>
    </p:spTree>
    <p:extLst>
      <p:ext uri="{BB962C8B-B14F-4D97-AF65-F5344CB8AC3E}">
        <p14:creationId xmlns:p14="http://schemas.microsoft.com/office/powerpoint/2010/main" val="404952731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M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5171</Words>
  <Application>Microsoft Office PowerPoint</Application>
  <PresentationFormat>Widescreen</PresentationFormat>
  <Paragraphs>953</Paragraphs>
  <Slides>62</Slides>
  <Notes>62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Trebuchet MS</vt:lpstr>
      <vt:lpstr>Wingdings 3</vt:lpstr>
      <vt:lpstr>Facet</vt:lpstr>
      <vt:lpstr>PowerPoint Presentation</vt:lpstr>
      <vt:lpstr>PowerPoint Presentation</vt:lpstr>
      <vt:lpstr>Agenda:</vt:lpstr>
      <vt:lpstr>What is a Database Project </vt:lpstr>
      <vt:lpstr>What is a Database Project?</vt:lpstr>
      <vt:lpstr>Core Principals </vt:lpstr>
      <vt:lpstr>Standard Database Objects </vt:lpstr>
      <vt:lpstr>Unusual Objects </vt:lpstr>
      <vt:lpstr>Pre/Post Deploy Files </vt:lpstr>
      <vt:lpstr>Pre/Post Deploy Files </vt:lpstr>
      <vt:lpstr>Refactor Log </vt:lpstr>
      <vt:lpstr>Code Organisation </vt:lpstr>
      <vt:lpstr>Extra Coding Features </vt:lpstr>
      <vt:lpstr>Quality of Life Improvements </vt:lpstr>
      <vt:lpstr>Rename/Refactor </vt:lpstr>
      <vt:lpstr>Scripts Not Objects </vt:lpstr>
      <vt:lpstr>Validation </vt:lpstr>
      <vt:lpstr>Validation Example </vt:lpstr>
      <vt:lpstr>Settings and Deployments </vt:lpstr>
      <vt:lpstr>Project Properties - Errors </vt:lpstr>
      <vt:lpstr>Project Properties - Other </vt:lpstr>
      <vt:lpstr>Deployments </vt:lpstr>
      <vt:lpstr>Deployments </vt:lpstr>
      <vt:lpstr>Other Database References </vt:lpstr>
      <vt:lpstr>Things to Note </vt:lpstr>
      <vt:lpstr>Common Gotchas </vt:lpstr>
      <vt:lpstr>Same Database References </vt:lpstr>
      <vt:lpstr>How They Work </vt:lpstr>
      <vt:lpstr>How They Work </vt:lpstr>
      <vt:lpstr>Circular References </vt:lpstr>
      <vt:lpstr>Circular References </vt:lpstr>
      <vt:lpstr>Circular References </vt:lpstr>
      <vt:lpstr>Circular References </vt:lpstr>
      <vt:lpstr>Circular References </vt:lpstr>
      <vt:lpstr>Circular References </vt:lpstr>
      <vt:lpstr>Circular References </vt:lpstr>
      <vt:lpstr>Circular References </vt:lpstr>
      <vt:lpstr>Use Case 1: Tests</vt:lpstr>
      <vt:lpstr>Use Case 2: Re-use Utilities Project</vt:lpstr>
      <vt:lpstr>Use Case 2: Re-use Utilities Project</vt:lpstr>
      <vt:lpstr>Use Case 3: Common Foundations</vt:lpstr>
      <vt:lpstr>Use case 3: Common foundations</vt:lpstr>
      <vt:lpstr>Use Case 3: Common Foundations</vt:lpstr>
      <vt:lpstr>Use Case 3: Common Foundations</vt:lpstr>
      <vt:lpstr>Use Case 3: Common Foundations</vt:lpstr>
      <vt:lpstr>Tips</vt:lpstr>
      <vt:lpstr>Tips</vt:lpstr>
      <vt:lpstr>Split Tables</vt:lpstr>
      <vt:lpstr>Split Tables</vt:lpstr>
      <vt:lpstr>Reference Views/Procedures</vt:lpstr>
      <vt:lpstr>Reference Views/Procedures</vt:lpstr>
      <vt:lpstr>Reference Views/Procedures</vt:lpstr>
      <vt:lpstr>Referencing a project that’s part of another database</vt:lpstr>
      <vt:lpstr>Referencing a project that’s part of another database </vt:lpstr>
      <vt:lpstr>Issue – Multiple References to a Project</vt:lpstr>
      <vt:lpstr>Issue – Multiple References to a Project</vt:lpstr>
      <vt:lpstr>Issue – Multiple References to a Project</vt:lpstr>
      <vt:lpstr>Issue – Multiple References to a Project</vt:lpstr>
      <vt:lpstr>Deployment Issues</vt:lpstr>
      <vt:lpstr>Deployment Issues</vt:lpstr>
      <vt:lpstr>Summary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SSDT Database Projects</dc:title>
  <dc:creator>Chris Johnson</dc:creator>
  <cp:lastModifiedBy>Chris Johnson</cp:lastModifiedBy>
  <cp:revision>8</cp:revision>
  <dcterms:created xsi:type="dcterms:W3CDTF">2020-05-29T20:58:06Z</dcterms:created>
  <dcterms:modified xsi:type="dcterms:W3CDTF">2021-03-12T09:32:52Z</dcterms:modified>
</cp:coreProperties>
</file>