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33"/>
  </p:notesMasterIdLst>
  <p:sldIdLst>
    <p:sldId id="283" r:id="rId2"/>
    <p:sldId id="276" r:id="rId3"/>
    <p:sldId id="300" r:id="rId4"/>
    <p:sldId id="296" r:id="rId5"/>
    <p:sldId id="281" r:id="rId6"/>
    <p:sldId id="275" r:id="rId7"/>
    <p:sldId id="289" r:id="rId8"/>
    <p:sldId id="278" r:id="rId9"/>
    <p:sldId id="299" r:id="rId10"/>
    <p:sldId id="260" r:id="rId11"/>
    <p:sldId id="295" r:id="rId12"/>
    <p:sldId id="290" r:id="rId13"/>
    <p:sldId id="261" r:id="rId14"/>
    <p:sldId id="293" r:id="rId15"/>
    <p:sldId id="258" r:id="rId16"/>
    <p:sldId id="291" r:id="rId17"/>
    <p:sldId id="268" r:id="rId18"/>
    <p:sldId id="292" r:id="rId19"/>
    <p:sldId id="265" r:id="rId20"/>
    <p:sldId id="284" r:id="rId21"/>
    <p:sldId id="285" r:id="rId22"/>
    <p:sldId id="272" r:id="rId23"/>
    <p:sldId id="277" r:id="rId24"/>
    <p:sldId id="301" r:id="rId25"/>
    <p:sldId id="274" r:id="rId26"/>
    <p:sldId id="271" r:id="rId27"/>
    <p:sldId id="279" r:id="rId28"/>
    <p:sldId id="282" r:id="rId29"/>
    <p:sldId id="288"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927307-75F0-4687-A0B6-62377A91F032}" v="89" dt="2021-10-22T13:23:24.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168"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0DCD0-F231-41CB-A4DB-0EC1F067354A}"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30FEA-80A0-4E46-B614-E69CF9166EAC}" type="slidenum">
              <a:rPr lang="en-US" smtClean="0"/>
              <a:t>‹#›</a:t>
            </a:fld>
            <a:endParaRPr lang="en-US"/>
          </a:p>
        </p:txBody>
      </p:sp>
    </p:spTree>
    <p:extLst>
      <p:ext uri="{BB962C8B-B14F-4D97-AF65-F5344CB8AC3E}">
        <p14:creationId xmlns:p14="http://schemas.microsoft.com/office/powerpoint/2010/main" val="409009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morning and I'm glad everyone could join us.  This morning we're going to be talking about “Modern SQL Server Features That Make Life Better.”</a:t>
            </a:r>
          </a:p>
        </p:txBody>
      </p:sp>
      <p:sp>
        <p:nvSpPr>
          <p:cNvPr id="4" name="Slide Number Placeholder 3"/>
          <p:cNvSpPr>
            <a:spLocks noGrp="1"/>
          </p:cNvSpPr>
          <p:nvPr>
            <p:ph type="sldNum" sz="quarter" idx="5"/>
          </p:nvPr>
        </p:nvSpPr>
        <p:spPr/>
        <p:txBody>
          <a:bodyPr/>
          <a:lstStyle/>
          <a:p>
            <a:fld id="{AC830FEA-80A0-4E46-B614-E69CF9166EAC}" type="slidenum">
              <a:rPr lang="en-US" smtClean="0"/>
              <a:t>1</a:t>
            </a:fld>
            <a:endParaRPr lang="en-US"/>
          </a:p>
        </p:txBody>
      </p:sp>
    </p:spTree>
    <p:extLst>
      <p:ext uri="{BB962C8B-B14F-4D97-AF65-F5344CB8AC3E}">
        <p14:creationId xmlns:p14="http://schemas.microsoft.com/office/powerpoint/2010/main" val="377392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Query Store solves the challenge of persisting performance data over time. Prior to Query Store, there was the Management Data Warehouse in SQL Server, and that feature can still be enabled, but Query Store is superior to Management Data Warehouse.</a:t>
            </a:r>
          </a:p>
          <a:p>
            <a:endParaRPr lang="en-US"/>
          </a:p>
          <a:p>
            <a:r>
              <a:rPr lang="en-US"/>
              <a:t> Query Store is easier to turn on and has very little management needed, unlike what I experienced when testing the Management Data Warehouse feature. Outside of that, you had to have a server-side trace collecting data, or later, extended events sessions capturing performance. </a:t>
            </a:r>
          </a:p>
          <a:p>
            <a:endParaRPr lang="en-US"/>
          </a:p>
          <a:p>
            <a:r>
              <a:rPr lang="en-US"/>
              <a:t>Both of these methods, but particularly server-side trace, has some significant overhead depending on what you’re trying to capture – like query plans, for example. You could also do things like record the output of Adam </a:t>
            </a:r>
            <a:r>
              <a:rPr lang="en-US" err="1"/>
              <a:t>Machanic’s</a:t>
            </a:r>
            <a:r>
              <a:rPr lang="en-US"/>
              <a:t> </a:t>
            </a:r>
            <a:r>
              <a:rPr lang="en-US" err="1"/>
              <a:t>sp_whoisactive</a:t>
            </a:r>
            <a:r>
              <a:rPr lang="en-US"/>
              <a:t> to a database. </a:t>
            </a:r>
          </a:p>
          <a:p>
            <a:endParaRPr lang="en-US"/>
          </a:p>
          <a:p>
            <a:r>
              <a:rPr lang="en-US"/>
              <a:t>I don’t think any of these approaches gives you the kind of insight that Query Store provides and all of these previously mentioned options are things that you would have to manage on a regular basis, or put a fair amount of effort into just to set up and capture what you’re interested in. </a:t>
            </a:r>
          </a:p>
          <a:p>
            <a:endParaRPr lang="en-US"/>
          </a:p>
          <a:p>
            <a:r>
              <a:rPr lang="en-US"/>
              <a:t>So, Query Store makes life better simply by freeing you from having to create and manage your own monitoring process or convince your boss to buy pricey monitoring software from a 3</a:t>
            </a:r>
            <a:r>
              <a:rPr lang="en-US" baseline="30000"/>
              <a:t>rd</a:t>
            </a:r>
            <a:r>
              <a:rPr lang="en-US"/>
              <a:t> party. And some employers only want to use native monitoring methods and say so in their job postings. </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10</a:t>
            </a:fld>
            <a:endParaRPr lang="en-US"/>
          </a:p>
        </p:txBody>
      </p:sp>
    </p:spTree>
    <p:extLst>
      <p:ext uri="{BB962C8B-B14F-4D97-AF65-F5344CB8AC3E}">
        <p14:creationId xmlns:p14="http://schemas.microsoft.com/office/powerpoint/2010/main" val="296066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Some additional characteristics of Query Store is that it is enabled per database. You can use it to view not only performance metrics for queries, but query plans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Let’s look at some information collected in the </a:t>
            </a:r>
            <a:r>
              <a:rPr lang="en-US" err="1"/>
              <a:t>WideWorldImporters</a:t>
            </a:r>
            <a:r>
              <a:rPr lang="en-US"/>
              <a:t> database when we did the demo on </a:t>
            </a:r>
            <a:r>
              <a:rPr lang="en-US" err="1"/>
              <a:t>LightWeight</a:t>
            </a:r>
            <a:r>
              <a:rPr lang="en-US"/>
              <a:t> Query Profiling.</a:t>
            </a:r>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11</a:t>
            </a:fld>
            <a:endParaRPr lang="en-US"/>
          </a:p>
        </p:txBody>
      </p:sp>
    </p:spTree>
    <p:extLst>
      <p:ext uri="{BB962C8B-B14F-4D97-AF65-F5344CB8AC3E}">
        <p14:creationId xmlns:p14="http://schemas.microsoft.com/office/powerpoint/2010/main" val="92230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The next category of features that we will discuss are features that make troubleshooting data issues easier for the SQL Serve professional.</a:t>
            </a:r>
          </a:p>
        </p:txBody>
      </p:sp>
      <p:sp>
        <p:nvSpPr>
          <p:cNvPr id="4" name="Slide Number Placeholder 3"/>
          <p:cNvSpPr>
            <a:spLocks noGrp="1"/>
          </p:cNvSpPr>
          <p:nvPr>
            <p:ph type="sldNum" sz="quarter" idx="5"/>
          </p:nvPr>
        </p:nvSpPr>
        <p:spPr/>
        <p:txBody>
          <a:bodyPr/>
          <a:lstStyle/>
          <a:p>
            <a:fld id="{AC830FEA-80A0-4E46-B614-E69CF9166EAC}" type="slidenum">
              <a:rPr lang="en-US" smtClean="0"/>
              <a:t>12</a:t>
            </a:fld>
            <a:endParaRPr lang="en-US"/>
          </a:p>
        </p:txBody>
      </p:sp>
    </p:spTree>
    <p:extLst>
      <p:ext uri="{BB962C8B-B14F-4D97-AF65-F5344CB8AC3E}">
        <p14:creationId xmlns:p14="http://schemas.microsoft.com/office/powerpoint/2010/main" val="2644517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a very long time developers and DBA’s have been plagued by failing T-SQL that would return the error “string or binary data would be truncated”. This happens when a statement is trying to insert or update a value that is too large for the column as defined in the table.</a:t>
            </a:r>
          </a:p>
          <a:p>
            <a:endParaRPr lang="en-US"/>
          </a:p>
          <a:p>
            <a:r>
              <a:rPr lang="en-US"/>
              <a:t>In this example, there is a Name column that has been defined as VARCHAR(10), but you can see that the values being inserted are much longer than 10 characters. As a result, the truncation message is thrown. That’s no big deal in this contrived example, but when you’re asked to look at a job failure and you come across a stored procedure and a table that you’re not very familiar with, figuring out where the issue is can take quite a while and a bit of ingenuity. You have to go digging trough data and looking at column data types in the table to try to find the offending column and value. </a:t>
            </a:r>
          </a:p>
          <a:p>
            <a:endParaRPr lang="en-US"/>
          </a:p>
          <a:p>
            <a:r>
              <a:rPr lang="en-US"/>
              <a:t>This might not be so terrible except that I’ve seen your databases! In most of them I’ve seen tables that aren’t designed very well. They have 20, 50, 75 columns and there is a lot of data being modified by process touching those tables. This makes this truncation message not very useful.</a:t>
            </a:r>
          </a:p>
        </p:txBody>
      </p:sp>
      <p:sp>
        <p:nvSpPr>
          <p:cNvPr id="4" name="Slide Number Placeholder 3"/>
          <p:cNvSpPr>
            <a:spLocks noGrp="1"/>
          </p:cNvSpPr>
          <p:nvPr>
            <p:ph type="sldNum" sz="quarter" idx="5"/>
          </p:nvPr>
        </p:nvSpPr>
        <p:spPr/>
        <p:txBody>
          <a:bodyPr/>
          <a:lstStyle/>
          <a:p>
            <a:fld id="{AC830FEA-80A0-4E46-B614-E69CF9166EAC}" type="slidenum">
              <a:rPr lang="en-US" smtClean="0"/>
              <a:t>13</a:t>
            </a:fld>
            <a:endParaRPr lang="en-US"/>
          </a:p>
        </p:txBody>
      </p:sp>
    </p:spTree>
    <p:extLst>
      <p:ext uri="{BB962C8B-B14F-4D97-AF65-F5344CB8AC3E}">
        <p14:creationId xmlns:p14="http://schemas.microsoft.com/office/powerpoint/2010/main" val="3173930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Luckily, we have a better error message now! This error message makes life better by reducing your troubleshooting time. The new message tells you exactly what table and column has the problem as well as the value that was truncated!</a:t>
            </a:r>
          </a:p>
        </p:txBody>
      </p:sp>
      <p:sp>
        <p:nvSpPr>
          <p:cNvPr id="4" name="Slide Number Placeholder 3"/>
          <p:cNvSpPr>
            <a:spLocks noGrp="1"/>
          </p:cNvSpPr>
          <p:nvPr>
            <p:ph type="sldNum" sz="quarter" idx="5"/>
          </p:nvPr>
        </p:nvSpPr>
        <p:spPr/>
        <p:txBody>
          <a:bodyPr/>
          <a:lstStyle/>
          <a:p>
            <a:fld id="{AC830FEA-80A0-4E46-B614-E69CF9166EAC}" type="slidenum">
              <a:rPr lang="en-US" smtClean="0"/>
              <a:t>14</a:t>
            </a:fld>
            <a:endParaRPr lang="en-US"/>
          </a:p>
        </p:txBody>
      </p:sp>
    </p:spTree>
    <p:extLst>
      <p:ext uri="{BB962C8B-B14F-4D97-AF65-F5344CB8AC3E}">
        <p14:creationId xmlns:p14="http://schemas.microsoft.com/office/powerpoint/2010/main" val="1109385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next troubleshooting related feature we’ll look at is Temporal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When this feature is enabled on a table, then a history table is created and that table keeps a complete record of updates and deletes to data by tracking the versions of rows based on a time period. The time range start and time range end values represent the time range when the values in the history table were in the source or “temporal”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As an example of why you would use this, temporal tables can be used to track pricing changes for products over time, analyze those changes for trends, and recover versions of rows that existed before accidental changes were made. This last point is a fantastic one because it allows for recovery of rows without the need for a restore operation. This feature is also useful for auditing of changes in a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(Tell the story of an employee who was allowed to connect MS Access directly to a table and make changes in the SQL table and how this offered some protection for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Now, let’s see a demo of Temporal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15</a:t>
            </a:fld>
            <a:endParaRPr lang="en-US"/>
          </a:p>
        </p:txBody>
      </p:sp>
    </p:spTree>
    <p:extLst>
      <p:ext uri="{BB962C8B-B14F-4D97-AF65-F5344CB8AC3E}">
        <p14:creationId xmlns:p14="http://schemas.microsoft.com/office/powerpoint/2010/main" val="1189231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The next category of features that we will discuss is related to permission enhancements.</a:t>
            </a:r>
          </a:p>
        </p:txBody>
      </p:sp>
      <p:sp>
        <p:nvSpPr>
          <p:cNvPr id="4" name="Slide Number Placeholder 3"/>
          <p:cNvSpPr>
            <a:spLocks noGrp="1"/>
          </p:cNvSpPr>
          <p:nvPr>
            <p:ph type="sldNum" sz="quarter" idx="5"/>
          </p:nvPr>
        </p:nvSpPr>
        <p:spPr/>
        <p:txBody>
          <a:bodyPr/>
          <a:lstStyle/>
          <a:p>
            <a:fld id="{AC830FEA-80A0-4E46-B614-E69CF9166EAC}" type="slidenum">
              <a:rPr lang="en-US" smtClean="0"/>
              <a:t>16</a:t>
            </a:fld>
            <a:endParaRPr lang="en-US"/>
          </a:p>
        </p:txBody>
      </p:sp>
    </p:spTree>
    <p:extLst>
      <p:ext uri="{BB962C8B-B14F-4D97-AF65-F5344CB8AC3E}">
        <p14:creationId xmlns:p14="http://schemas.microsoft.com/office/powerpoint/2010/main" val="721226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CONNECT ANY DATABASE – Grants the connect permission to a login. Can be combined with other permissions to provide further capabilities. For example, if you combine this permission with GRANT VIEW SERVER STATE, then a login can  monitor performance via DMVs without being granted access to the data in the databases.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SELECT ALL USER SECURABLES – Grants SELECT permissions to all objects to which a login has access. When combined with CONNECT ANY DATABASE this is a simple way to grant read permissions to all databases at the server level. This can be useful for SQL Report Writers or business users who are power users and may make their own reports without requests to an IT Department.</a:t>
            </a:r>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17</a:t>
            </a:fld>
            <a:endParaRPr lang="en-US"/>
          </a:p>
        </p:txBody>
      </p:sp>
    </p:spTree>
    <p:extLst>
      <p:ext uri="{BB962C8B-B14F-4D97-AF65-F5344CB8AC3E}">
        <p14:creationId xmlns:p14="http://schemas.microsoft.com/office/powerpoint/2010/main" val="2722798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The next category of features that we will discuss T-SQL enhancements.</a:t>
            </a:r>
          </a:p>
        </p:txBody>
      </p:sp>
      <p:sp>
        <p:nvSpPr>
          <p:cNvPr id="4" name="Slide Number Placeholder 3"/>
          <p:cNvSpPr>
            <a:spLocks noGrp="1"/>
          </p:cNvSpPr>
          <p:nvPr>
            <p:ph type="sldNum" sz="quarter" idx="5"/>
          </p:nvPr>
        </p:nvSpPr>
        <p:spPr/>
        <p:txBody>
          <a:bodyPr/>
          <a:lstStyle/>
          <a:p>
            <a:fld id="{AC830FEA-80A0-4E46-B614-E69CF9166EAC}" type="slidenum">
              <a:rPr lang="en-US" smtClean="0"/>
              <a:t>18</a:t>
            </a:fld>
            <a:endParaRPr lang="en-US"/>
          </a:p>
        </p:txBody>
      </p:sp>
    </p:spTree>
    <p:extLst>
      <p:ext uri="{BB962C8B-B14F-4D97-AF65-F5344CB8AC3E}">
        <p14:creationId xmlns:p14="http://schemas.microsoft.com/office/powerpoint/2010/main" val="3992329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DROP IF EXISTS greatly simplifies scenarios where you need to see if an object exists and drop it before you create the object. This is useful in situations where you are deploying new SQL objects via SQL scripts. The syntax works for tables, table constraints, table columns, procedures, and triggers</a:t>
            </a:r>
          </a:p>
          <a:p>
            <a:endParaRPr lang="en-US"/>
          </a:p>
          <a:p>
            <a:endParaRPr lang="en-US"/>
          </a:p>
          <a:p>
            <a:r>
              <a:rPr lang="en-US"/>
              <a:t>A variation of this is the CREATE OR ALTER syntax. Using this syntax, if the object exists, then it will be altered to match the new definition contained in the script. If the object does not exist already, then it will be created. This new syntax works for views, procedures, functions and triggers. Note this does not work for tables.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ALTER TABLE ONLINE allows you to alter many columns while the table remains online, using WITH (ONLINE = ON | OFF).   The feature has a fair amount of restrictions, but it does seem like there is some general usefulness to this syntax change. MS Docs indicates that you can use this new syntax for column changes related to data type, column length or precision, sparseness and collation, all while the table remains online.</a:t>
            </a:r>
          </a:p>
          <a:p>
            <a:endParaRPr lang="en-US"/>
          </a:p>
          <a:p>
            <a:r>
              <a:rPr lang="en-US"/>
              <a:t>Index creation can now be done inline when creating the table rather than creating an index after making the table. This works for disk-based tables. I think this just makes the SQL syntax shorter and easier to do than creating the indexes after the table creation. So, for those columns you know need to be indexed from the beginning, this is a faster, simpler way to do it. </a:t>
            </a:r>
          </a:p>
          <a:p>
            <a:endParaRPr lang="en-US"/>
          </a:p>
          <a:p>
            <a:r>
              <a:rPr lang="en-US"/>
              <a:t>A number of string functions were introduced in SQL Server 2017. The one I’m going to demonstrate is the TRIM function. It removes leading and trailing characters and spaces without nesting LTRIM/RTRIM to do it.</a:t>
            </a:r>
          </a:p>
          <a:p>
            <a:endParaRPr lang="en-US"/>
          </a:p>
          <a:p>
            <a:r>
              <a:rPr lang="en-US"/>
              <a:t>Let’s look at a demo of a few of these new T-SQL features.</a:t>
            </a:r>
          </a:p>
        </p:txBody>
      </p:sp>
      <p:sp>
        <p:nvSpPr>
          <p:cNvPr id="4" name="Slide Number Placeholder 3"/>
          <p:cNvSpPr>
            <a:spLocks noGrp="1"/>
          </p:cNvSpPr>
          <p:nvPr>
            <p:ph type="sldNum" sz="quarter" idx="5"/>
          </p:nvPr>
        </p:nvSpPr>
        <p:spPr/>
        <p:txBody>
          <a:bodyPr/>
          <a:lstStyle/>
          <a:p>
            <a:fld id="{AC830FEA-80A0-4E46-B614-E69CF9166EAC}" type="slidenum">
              <a:rPr lang="en-US" smtClean="0"/>
              <a:t>19</a:t>
            </a:fld>
            <a:endParaRPr lang="en-US"/>
          </a:p>
        </p:txBody>
      </p:sp>
    </p:spTree>
    <p:extLst>
      <p:ext uri="{BB962C8B-B14F-4D97-AF65-F5344CB8AC3E}">
        <p14:creationId xmlns:p14="http://schemas.microsoft.com/office/powerpoint/2010/main" val="2465522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idx="5"/>
          </p:nvPr>
        </p:nvSpPr>
        <p:spPr/>
        <p:txBody>
          <a:bodyPr/>
          <a:lstStyle/>
          <a:p>
            <a:fld id="{AC830FEA-80A0-4E46-B614-E69CF9166EAC}" type="slidenum">
              <a:rPr lang="en-US" smtClean="0"/>
              <a:t>2</a:t>
            </a:fld>
            <a:endParaRPr lang="en-US"/>
          </a:p>
        </p:txBody>
      </p:sp>
    </p:spTree>
    <p:extLst>
      <p:ext uri="{BB962C8B-B14F-4D97-AF65-F5344CB8AC3E}">
        <p14:creationId xmlns:p14="http://schemas.microsoft.com/office/powerpoint/2010/main" val="2806966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The last category of features that we will discuss is High Availability and Disaster Recovery.</a:t>
            </a:r>
          </a:p>
        </p:txBody>
      </p:sp>
      <p:sp>
        <p:nvSpPr>
          <p:cNvPr id="4" name="Slide Number Placeholder 3"/>
          <p:cNvSpPr>
            <a:spLocks noGrp="1"/>
          </p:cNvSpPr>
          <p:nvPr>
            <p:ph type="sldNum" sz="quarter" idx="5"/>
          </p:nvPr>
        </p:nvSpPr>
        <p:spPr/>
        <p:txBody>
          <a:bodyPr/>
          <a:lstStyle/>
          <a:p>
            <a:fld id="{AC830FEA-80A0-4E46-B614-E69CF9166EAC}" type="slidenum">
              <a:rPr lang="en-US" smtClean="0"/>
              <a:t>20</a:t>
            </a:fld>
            <a:endParaRPr lang="en-US"/>
          </a:p>
        </p:txBody>
      </p:sp>
    </p:spTree>
    <p:extLst>
      <p:ext uri="{BB962C8B-B14F-4D97-AF65-F5344CB8AC3E}">
        <p14:creationId xmlns:p14="http://schemas.microsoft.com/office/powerpoint/2010/main" val="1549024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High availability refers to being certain that your application is accessible and working properly as much as possible. High availability has to do with maintaining uptime. Examples of things that are part of high availability planning are network path redundancy to storage, having multiple computers up and running to handle workload - for example, multiple webservers behind a load balancer or multiple redundant copies of data for a SQL Server. </a:t>
            </a:r>
          </a:p>
          <a:p>
            <a:pPr algn="l"/>
            <a:endParaRPr lang="en-US"/>
          </a:p>
          <a:p>
            <a:pPr algn="l"/>
            <a:r>
              <a:rPr lang="en-US"/>
              <a:t>For SQL Server there are methods to keep entire instances available, like SQL Server Failover Cluster Instances and there are methods to ensure that individual databases, or groups of databases stay online, as in </a:t>
            </a:r>
            <a:r>
              <a:rPr lang="en-US" err="1"/>
              <a:t>AlwaysOn</a:t>
            </a:r>
            <a:r>
              <a:rPr lang="en-US"/>
              <a:t> Availability Groups.</a:t>
            </a:r>
          </a:p>
          <a:p>
            <a:pPr algn="l"/>
            <a:endParaRPr lang="en-US"/>
          </a:p>
          <a:p>
            <a:pPr algn="l"/>
            <a:r>
              <a:rPr lang="en-US"/>
              <a:t>Disaster Recovery is the plan used to keep your applications up and running in the event of the loss of your primary data center. For example, if your business is near a large river, and the river floods, you might lose access to your primary data center and the equipment might be destroyed. Disaster planning allows for redundancy in a remote location so if the primary business location is lost, the business can switch to the disaster recovery resources and keep running.</a:t>
            </a:r>
          </a:p>
          <a:p>
            <a:pPr algn="l"/>
            <a:endParaRPr lang="en-US"/>
          </a:p>
          <a:p>
            <a:pPr algn="l"/>
            <a:r>
              <a:rPr lang="en-US"/>
              <a:t>Your computer infrastructure needs to be set up so that it’s accessible as much of the time as possible, unlike the house in the picture, which is going to be hard to get to without a boat!</a:t>
            </a:r>
          </a:p>
        </p:txBody>
      </p:sp>
      <p:sp>
        <p:nvSpPr>
          <p:cNvPr id="4" name="Slide Number Placeholder 3"/>
          <p:cNvSpPr>
            <a:spLocks noGrp="1"/>
          </p:cNvSpPr>
          <p:nvPr>
            <p:ph type="sldNum" sz="quarter" idx="5"/>
          </p:nvPr>
        </p:nvSpPr>
        <p:spPr/>
        <p:txBody>
          <a:bodyPr/>
          <a:lstStyle/>
          <a:p>
            <a:fld id="{AC830FEA-80A0-4E46-B614-E69CF9166EAC}" type="slidenum">
              <a:rPr lang="en-US" smtClean="0"/>
              <a:t>21</a:t>
            </a:fld>
            <a:endParaRPr lang="en-US"/>
          </a:p>
        </p:txBody>
      </p:sp>
    </p:spTree>
    <p:extLst>
      <p:ext uri="{BB962C8B-B14F-4D97-AF65-F5344CB8AC3E}">
        <p14:creationId xmlns:p14="http://schemas.microsoft.com/office/powerpoint/2010/main" val="3717822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feature in the HA/DR category we will talk about is </a:t>
            </a:r>
            <a:r>
              <a:rPr lang="en-US" err="1"/>
              <a:t>AlwaysOn</a:t>
            </a:r>
            <a:r>
              <a:rPr lang="en-US"/>
              <a:t> Availability Groups. </a:t>
            </a:r>
          </a:p>
          <a:p>
            <a:endParaRPr lang="en-US"/>
          </a:p>
          <a:p>
            <a:r>
              <a:rPr lang="en-US"/>
              <a:t>If you’re not familiar with Availability Groups, you can get more information at the MS Docs link listed on the slide. That link will cover the general topic of what an availability group is. Also, I have a blog post that will provide you with some help to deal with common troubleshooting scenarios, and that blog post is called, “My Availability Group Isn’t Synchronizing.”</a:t>
            </a:r>
          </a:p>
          <a:p>
            <a:endParaRPr lang="en-US"/>
          </a:p>
          <a:p>
            <a:r>
              <a:rPr lang="en-US"/>
              <a:t>The </a:t>
            </a:r>
            <a:r>
              <a:rPr lang="en-US" err="1"/>
              <a:t>AlwaysOn</a:t>
            </a:r>
            <a:r>
              <a:rPr lang="en-US"/>
              <a:t> Availability Groups feature is built on Windows Failover Clustering. A Windows cluster is a logical grouping of Windows machines that work together to support one or more applications. </a:t>
            </a:r>
          </a:p>
          <a:p>
            <a:endParaRPr lang="en-US"/>
          </a:p>
          <a:p>
            <a:r>
              <a:rPr lang="en-US"/>
              <a:t>In the depiction on the slide, multiple Windows servers are in the same Windows cluster and each SQL Server has its own storage. For Availability Groups, there is an Availability Group name that represents a collection of databases that all failover together. In this case the Availability Group name is simply “</a:t>
            </a:r>
            <a:r>
              <a:rPr lang="en-US" err="1"/>
              <a:t>MyAG</a:t>
            </a:r>
            <a:r>
              <a:rPr lang="en-US"/>
              <a:t>”.</a:t>
            </a:r>
          </a:p>
          <a:p>
            <a:endParaRPr lang="en-US"/>
          </a:p>
          <a:p>
            <a:r>
              <a:rPr lang="en-US"/>
              <a:t>It is recommended to have what is called an AG Listener set up. This is not depicted in the slide, because, surprisingly, it is difficult to find a slide with all the components. This Listener is essentially a “named connection” that your applications point to, just like the Virtual Network Name of a SQL Server Failover Cluster instance. Rather than your applications needing to know or be switched back and forth between the different SQL Server instance names on the various nodes, your application just needs to know the Availability Group Listener and it will always be connected to the correct SQL Server.</a:t>
            </a:r>
          </a:p>
          <a:p>
            <a:endParaRPr lang="en-US"/>
          </a:p>
          <a:p>
            <a:r>
              <a:rPr lang="en-US"/>
              <a:t>SQL Server can automatically failover the entire group of databases from the current primary to one of the secondary nodes in the event of a server restart or unexpected issue that causes an outage. This is helpful when applications depend on more than one database for proper functionality and the automatic failover provides an advantage over something like Log Shipping or Mirroring, which do not have the capability of automatic failover for a group of databases. In this way, Availability Groups make life better. </a:t>
            </a:r>
          </a:p>
          <a:p>
            <a:endParaRPr lang="en-US"/>
          </a:p>
          <a:p>
            <a:r>
              <a:rPr lang="en-US"/>
              <a:t>Also, unlike a SQL Server Failover Cluster, which requires shared storage and by default leaves you with a single point of failure, Availability Groups allow for data movement between the participating nodes to each nodes’ own storage. Because of this, you get redundant copies of the data. </a:t>
            </a:r>
          </a:p>
          <a:p>
            <a:endParaRPr lang="en-US"/>
          </a:p>
          <a:p>
            <a:r>
              <a:rPr lang="en-US"/>
              <a:t>Now, if you’re using something like a SAN for storage, you still have to coordinate with your storage person so she can ensure that SAN storage is redundant or you can have one or more computers in a remote location on a different SAN, like for Disaster Recovery.  </a:t>
            </a:r>
          </a:p>
          <a:p>
            <a:endParaRPr lang="en-US"/>
          </a:p>
          <a:p>
            <a:r>
              <a:rPr lang="en-US"/>
              <a:t>So, in the picture, the Availability Group technology moves data from the Primary replica on the left to the secondary replicas automatically. This leads to another thing about this feature that makes life better. Disaster Recovery to a remote location is easy to do, and I’ll show you that next.</a:t>
            </a:r>
          </a:p>
        </p:txBody>
      </p:sp>
      <p:sp>
        <p:nvSpPr>
          <p:cNvPr id="4" name="Slide Number Placeholder 3"/>
          <p:cNvSpPr>
            <a:spLocks noGrp="1"/>
          </p:cNvSpPr>
          <p:nvPr>
            <p:ph type="sldNum" sz="quarter" idx="5"/>
          </p:nvPr>
        </p:nvSpPr>
        <p:spPr/>
        <p:txBody>
          <a:bodyPr/>
          <a:lstStyle/>
          <a:p>
            <a:fld id="{AC830FEA-80A0-4E46-B614-E69CF9166EAC}" type="slidenum">
              <a:rPr lang="en-US" smtClean="0"/>
              <a:t>22</a:t>
            </a:fld>
            <a:endParaRPr lang="en-US"/>
          </a:p>
        </p:txBody>
      </p:sp>
    </p:spTree>
    <p:extLst>
      <p:ext uri="{BB962C8B-B14F-4D97-AF65-F5344CB8AC3E}">
        <p14:creationId xmlns:p14="http://schemas.microsoft.com/office/powerpoint/2010/main" val="362574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Disaster Recovery to a remote location is relatively easy to do with </a:t>
            </a:r>
            <a:r>
              <a:rPr lang="en-US" dirty="0" err="1"/>
              <a:t>AlwaysOn</a:t>
            </a:r>
            <a:r>
              <a:rPr lang="en-US" dirty="0"/>
              <a:t> Availability Groups. No need to set up Log Shipping for a bunch of databases, and no need to set up transactional replication, if your table design will even support that. Remember, for transactional replication to work, any table you want to use it with must have a primary key. From experience, I know that a lot of databases out there don’t have primary keys for all their tables.</a:t>
            </a:r>
          </a:p>
          <a:p>
            <a:endParaRPr lang="en-US" dirty="0"/>
          </a:p>
          <a:p>
            <a:r>
              <a:rPr lang="en-US" dirty="0"/>
              <a:t>A common way to set up DR using Availability Groups is what is called a multi-subnet failover cluster. In this scenario, you would add one or more nodes in a remote location to the existing Windows Failover Cluster. These nodes would be on a different part of the network than the initial cluster.</a:t>
            </a:r>
          </a:p>
          <a:p>
            <a:endParaRPr lang="en-US" dirty="0"/>
          </a:p>
          <a:p>
            <a:r>
              <a:rPr lang="en-US" dirty="0"/>
              <a:t>You will set up your AG Listener with a remote IP address that matches the IP range of your remote nodes. If the application that will be connecting to the </a:t>
            </a:r>
            <a:r>
              <a:rPr lang="en-US" dirty="0" err="1"/>
              <a:t>AlwaysOn</a:t>
            </a:r>
            <a:r>
              <a:rPr lang="en-US" dirty="0"/>
              <a:t> Availability Group does not support Multi-subnet Failover, then it is best practice to change the setting called “</a:t>
            </a:r>
            <a:r>
              <a:rPr lang="en-US" dirty="0" err="1"/>
              <a:t>RegisterAllProvidersIp</a:t>
            </a:r>
            <a:r>
              <a:rPr lang="en-US" dirty="0"/>
              <a:t>” to a value of zero so that it is off. Changing this to zero prevents your client connections from trying to reach the primary data center and disaster recovery IP addresses in a sequential manner.  Any client trying the IP address of the inactive Listener in your DR site will timeout because the Listener IP address there is not online. With this setting off, the client will only see the IP address of the active Listener.  In contrast, if the application does support multi-</a:t>
            </a:r>
            <a:r>
              <a:rPr lang="en-US" dirty="0" err="1"/>
              <a:t>subnetfailover</a:t>
            </a:r>
            <a:r>
              <a:rPr lang="en-US" dirty="0"/>
              <a:t> = true, then leave </a:t>
            </a:r>
            <a:r>
              <a:rPr lang="en-US" dirty="0" err="1"/>
              <a:t>registerallproviderips</a:t>
            </a:r>
            <a:r>
              <a:rPr lang="en-US" dirty="0"/>
              <a:t> set to 1. This will allow the application to try both IP addresses at the same time and make a more immediate connection to whichever IP is online. </a:t>
            </a:r>
          </a:p>
          <a:p>
            <a:endParaRPr lang="en-US" dirty="0"/>
          </a:p>
          <a:p>
            <a:r>
              <a:rPr lang="en-US" dirty="0"/>
              <a:t>There is another kind of AG called a Distributed Availability Group, but it is the more complex way to set up disaster recovery with Availability Groups and I won’t be covering that option.</a:t>
            </a:r>
          </a:p>
          <a:p>
            <a:endParaRPr lang="en-US" dirty="0"/>
          </a:p>
          <a:p>
            <a:r>
              <a:rPr lang="en-US" dirty="0"/>
              <a:t>One last thing about this feature of SQL Server that makes life better is the built-in ability to make the databases in the AG readable.  This makes them available as a source for querying for near real time reporting from your secondary nodes, relieving your primary server of the workload associated with reporting. You can take this a step further and set up what is called Read Only Routing, which will allow all connections to still use the AG Listener, but based on a connection string change for those connections, SQL Server will know to re-direct those queries to a readable secondary. </a:t>
            </a:r>
          </a:p>
          <a:p>
            <a:endParaRPr lang="en-US" dirty="0"/>
          </a:p>
          <a:p>
            <a:r>
              <a:rPr lang="en-US" dirty="0"/>
              <a:t>Making another computer available for SELECT queries can be done in Log Shipping, but with some complications related to disconnecting users to restore more transaction logs. A readable secondary can be done with Mirroring, but that involves using a static database snapshot of the mirrored database on the secondary. Database snapshots can introduce complications in other areas. Availability Groups, however, easily give you readable secondaries that allow users to report on data in real time.</a:t>
            </a:r>
          </a:p>
        </p:txBody>
      </p:sp>
      <p:sp>
        <p:nvSpPr>
          <p:cNvPr id="4" name="Slide Number Placeholder 3"/>
          <p:cNvSpPr>
            <a:spLocks noGrp="1"/>
          </p:cNvSpPr>
          <p:nvPr>
            <p:ph type="sldNum" sz="quarter" idx="5"/>
          </p:nvPr>
        </p:nvSpPr>
        <p:spPr/>
        <p:txBody>
          <a:bodyPr/>
          <a:lstStyle/>
          <a:p>
            <a:fld id="{AC830FEA-80A0-4E46-B614-E69CF9166EAC}" type="slidenum">
              <a:rPr lang="en-US" smtClean="0"/>
              <a:t>23</a:t>
            </a:fld>
            <a:endParaRPr lang="en-US"/>
          </a:p>
        </p:txBody>
      </p:sp>
    </p:spTree>
    <p:extLst>
      <p:ext uri="{BB962C8B-B14F-4D97-AF65-F5344CB8AC3E}">
        <p14:creationId xmlns:p14="http://schemas.microsoft.com/office/powerpoint/2010/main" val="1780978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talked about a number of things for Availability Groups and so here is a summary of some things I believe are positives for Availability Groups. I feel like these features make your life better as a data professional</a:t>
            </a:r>
          </a:p>
        </p:txBody>
      </p:sp>
      <p:sp>
        <p:nvSpPr>
          <p:cNvPr id="4" name="Slide Number Placeholder 3"/>
          <p:cNvSpPr>
            <a:spLocks noGrp="1"/>
          </p:cNvSpPr>
          <p:nvPr>
            <p:ph type="sldNum" sz="quarter" idx="5"/>
          </p:nvPr>
        </p:nvSpPr>
        <p:spPr/>
        <p:txBody>
          <a:bodyPr/>
          <a:lstStyle/>
          <a:p>
            <a:fld id="{AC830FEA-80A0-4E46-B614-E69CF9166EAC}" type="slidenum">
              <a:rPr lang="en-US" smtClean="0"/>
              <a:t>24</a:t>
            </a:fld>
            <a:endParaRPr lang="en-US"/>
          </a:p>
        </p:txBody>
      </p:sp>
    </p:spTree>
    <p:extLst>
      <p:ext uri="{BB962C8B-B14F-4D97-AF65-F5344CB8AC3E}">
        <p14:creationId xmlns:p14="http://schemas.microsoft.com/office/powerpoint/2010/main" val="4140764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HA/DR feature under discussion is Accelerated Database Recovery. The feature uses the “persisted version store” in each database to enable SQL Server to rollback faster via logical revert. The persisted version store works in a similar fashion to Read Committed Snapshot Isolation. It keeps the previous version of a row so that if a transaction is aborted SQL Server can simply replace the uncommitted row change with the previous version of the row.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quicker and different than logically replaying the records in the log to undo the change. There is also a mechanism that sweeps the database every 60 seconds to eliminate row versions that are no longer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let’s say that your company wants to change the email format it is storing for people to a FirstName.LastName@domain.com format.  Let’s suppose that while updating email addresses for your company, someone realizes that the script is taking far longer than expected, and they suspect a problem with the script that was ran.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might be trying to decide if you should abort and let SQL Server rollback all the changes. Someone then suggests restarting SQL Server because they know it runs crash recovery on start up and they think that will be faster. You restart and 10 minutes later, you’re still waiting for this database to come online because it’s rolling back all the changes from the log via the traditional rollback and recovery method.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ADR your life is better because SQL Server comes back much, much faster in that scenario.  ADR simply reverts the changed rows to their previous states based on row versions kept in the database. No need to work through the log undoing or rolling back uncommitted changes.</a:t>
            </a:r>
          </a:p>
          <a:p>
            <a:endParaRPr lang="en-US" dirty="0"/>
          </a:p>
        </p:txBody>
      </p:sp>
      <p:sp>
        <p:nvSpPr>
          <p:cNvPr id="4" name="Slide Number Placeholder 3"/>
          <p:cNvSpPr>
            <a:spLocks noGrp="1"/>
          </p:cNvSpPr>
          <p:nvPr>
            <p:ph type="sldNum" sz="quarter" idx="5"/>
          </p:nvPr>
        </p:nvSpPr>
        <p:spPr/>
        <p:txBody>
          <a:bodyPr/>
          <a:lstStyle/>
          <a:p>
            <a:fld id="{AC830FEA-80A0-4E46-B614-E69CF9166EAC}" type="slidenum">
              <a:rPr lang="en-US" smtClean="0"/>
              <a:t>25</a:t>
            </a:fld>
            <a:endParaRPr lang="en-US"/>
          </a:p>
        </p:txBody>
      </p:sp>
    </p:spTree>
    <p:extLst>
      <p:ext uri="{BB962C8B-B14F-4D97-AF65-F5344CB8AC3E}">
        <p14:creationId xmlns:p14="http://schemas.microsoft.com/office/powerpoint/2010/main" val="179979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26</a:t>
            </a:fld>
            <a:endParaRPr lang="en-US"/>
          </a:p>
        </p:txBody>
      </p:sp>
    </p:spTree>
    <p:extLst>
      <p:ext uri="{BB962C8B-B14F-4D97-AF65-F5344CB8AC3E}">
        <p14:creationId xmlns:p14="http://schemas.microsoft.com/office/powerpoint/2010/main" val="1718965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There have been some enhancements to In-Memory OLTP since it’s release, but I think there are still a fair number of things that restrict the use case for this feature.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For people who like scripting languages, the ability of SQL Server to incorporate the execution of Python and R scripts could be useful, particularly in the areas of Machine Learning, which is used for, among other things, predictive analysis. It can sift through data and find trends and extrapolate based on the data in the sample data model.  Python and R in SQL Server can also be used for Business Intelligence.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Always Encrypted encrypts data in transit as it passes between SQL Server and database client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27</a:t>
            </a:fld>
            <a:endParaRPr lang="en-US"/>
          </a:p>
        </p:txBody>
      </p:sp>
    </p:spTree>
    <p:extLst>
      <p:ext uri="{BB962C8B-B14F-4D97-AF65-F5344CB8AC3E}">
        <p14:creationId xmlns:p14="http://schemas.microsoft.com/office/powerpoint/2010/main" val="13557075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28</a:t>
            </a:fld>
            <a:endParaRPr lang="en-US"/>
          </a:p>
        </p:txBody>
      </p:sp>
    </p:spTree>
    <p:extLst>
      <p:ext uri="{BB962C8B-B14F-4D97-AF65-F5344CB8AC3E}">
        <p14:creationId xmlns:p14="http://schemas.microsoft.com/office/powerpoint/2010/main" val="1996882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29</a:t>
            </a:fld>
            <a:endParaRPr lang="en-US"/>
          </a:p>
        </p:txBody>
      </p:sp>
    </p:spTree>
    <p:extLst>
      <p:ext uri="{BB962C8B-B14F-4D97-AF65-F5344CB8AC3E}">
        <p14:creationId xmlns:p14="http://schemas.microsoft.com/office/powerpoint/2010/main" val="377340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Here is a bit about me. I got my start in SQL Server about 13 years ago by using SQL Server Reporting Services to build custom reports for my employer.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 was also fascinated by the SQL Server engine underneath and at the time I also got the chance to learn SQL Server transactional replication as part of supporting a key application.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 did a lot of self study and 5 years after starting with SQL Server I earned my first certification. I earned two more earlier this Spring. I would encourage you to look at my blog at leemarkum.com and you can contact me on twitter using @leemarkum. You can also find me on LinkedIn, or feel free to email me at the address on the slide.</a:t>
            </a:r>
          </a:p>
        </p:txBody>
      </p:sp>
      <p:sp>
        <p:nvSpPr>
          <p:cNvPr id="4" name="Slide Number Placeholder 3"/>
          <p:cNvSpPr>
            <a:spLocks noGrp="1"/>
          </p:cNvSpPr>
          <p:nvPr>
            <p:ph type="sldNum" sz="quarter" idx="5"/>
          </p:nvPr>
        </p:nvSpPr>
        <p:spPr/>
        <p:txBody>
          <a:bodyPr/>
          <a:lstStyle/>
          <a:p>
            <a:fld id="{AC830FEA-80A0-4E46-B614-E69CF9166EAC}" type="slidenum">
              <a:rPr lang="en-US" smtClean="0"/>
              <a:t>3</a:t>
            </a:fld>
            <a:endParaRPr lang="en-US"/>
          </a:p>
        </p:txBody>
      </p:sp>
    </p:spTree>
    <p:extLst>
      <p:ext uri="{BB962C8B-B14F-4D97-AF65-F5344CB8AC3E}">
        <p14:creationId xmlns:p14="http://schemas.microsoft.com/office/powerpoint/2010/main" val="1993277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30</a:t>
            </a:fld>
            <a:endParaRPr lang="en-US"/>
          </a:p>
        </p:txBody>
      </p:sp>
    </p:spTree>
    <p:extLst>
      <p:ext uri="{BB962C8B-B14F-4D97-AF65-F5344CB8AC3E}">
        <p14:creationId xmlns:p14="http://schemas.microsoft.com/office/powerpoint/2010/main" val="221698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31</a:t>
            </a:fld>
            <a:endParaRPr lang="en-US"/>
          </a:p>
        </p:txBody>
      </p:sp>
    </p:spTree>
    <p:extLst>
      <p:ext uri="{BB962C8B-B14F-4D97-AF65-F5344CB8AC3E}">
        <p14:creationId xmlns:p14="http://schemas.microsoft.com/office/powerpoint/2010/main" val="1382949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I am mostly trying to introduce features to you and do so in a way that highlights why it makes your life better as a SQL Server professional. All of these categories could be full length presentations in and of themselves so I simply can’t provide in-depth coverage of the features.</a:t>
            </a:r>
          </a:p>
          <a:p>
            <a:endParaRPr lang="en-US"/>
          </a:p>
          <a:p>
            <a:r>
              <a:rPr lang="en-US" sz="1200"/>
              <a:t>SSIS, SSRS and SSAS have all had enhancements since SQL Server 2012, but I don’t work in those realms very much so I can’t offer information on those enhancements.</a:t>
            </a:r>
          </a:p>
          <a:p>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If your favorite feature isn’t in the presentation, then just know that I had to make some choices about what to include and what to leave out.</a:t>
            </a:r>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4</a:t>
            </a:fld>
            <a:endParaRPr lang="en-US"/>
          </a:p>
        </p:txBody>
      </p:sp>
    </p:spTree>
    <p:extLst>
      <p:ext uri="{BB962C8B-B14F-4D97-AF65-F5344CB8AC3E}">
        <p14:creationId xmlns:p14="http://schemas.microsoft.com/office/powerpoint/2010/main" val="783865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agenda is to touch on the following categories of features so that you can see how modern SQL Server features will simplify or improve your experience as a data professional. </a:t>
            </a:r>
          </a:p>
          <a:p>
            <a:endParaRPr lang="en-US" dirty="0"/>
          </a:p>
          <a:p>
            <a:r>
              <a:rPr lang="en-US" dirty="0"/>
              <a:t>We’re going to look at some performance related features in SQL Server followed by new aspects of the product that I think are helpful for troubleshooting. </a:t>
            </a:r>
          </a:p>
          <a:p>
            <a:endParaRPr lang="en-US" dirty="0"/>
          </a:p>
          <a:p>
            <a:r>
              <a:rPr lang="en-US" dirty="0"/>
              <a:t>Next, we’ll look at some useful changes concerning permissions and then we’ll cover some helpful T-SQL changes.</a:t>
            </a:r>
          </a:p>
          <a:p>
            <a:endParaRPr lang="en-US" dirty="0"/>
          </a:p>
          <a:p>
            <a:r>
              <a:rPr lang="en-US" dirty="0"/>
              <a:t>Last, we will consider to features in the category of High Availability and Disaster Recovery.</a:t>
            </a:r>
          </a:p>
        </p:txBody>
      </p:sp>
      <p:sp>
        <p:nvSpPr>
          <p:cNvPr id="4" name="Slide Number Placeholder 3"/>
          <p:cNvSpPr>
            <a:spLocks noGrp="1"/>
          </p:cNvSpPr>
          <p:nvPr>
            <p:ph type="sldNum" sz="quarter" idx="5"/>
          </p:nvPr>
        </p:nvSpPr>
        <p:spPr/>
        <p:txBody>
          <a:bodyPr/>
          <a:lstStyle/>
          <a:p>
            <a:fld id="{AC830FEA-80A0-4E46-B614-E69CF9166EAC}" type="slidenum">
              <a:rPr lang="en-US" smtClean="0"/>
              <a:t>5</a:t>
            </a:fld>
            <a:endParaRPr lang="en-US"/>
          </a:p>
        </p:txBody>
      </p:sp>
    </p:spTree>
    <p:extLst>
      <p:ext uri="{BB962C8B-B14F-4D97-AF65-F5344CB8AC3E}">
        <p14:creationId xmlns:p14="http://schemas.microsoft.com/office/powerpoint/2010/main" val="2326725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So, how did I decide which SQL Server versions to discuss? I commonly use the website on the slide to tell me about new patching and it also has dates for end of life for mainstream and extended support.</a:t>
            </a:r>
          </a:p>
          <a:p>
            <a:endParaRPr lang="en-US"/>
          </a:p>
          <a:p>
            <a:r>
              <a:rPr lang="en-US"/>
              <a:t>Extended support for SQL Server 2012 ends in the Summer of 2022. This means no more patching for SQL Server 2012 after that; even security patches will stop. So really the minimum version that you should have in your environment is SQL Server 2014, which goes out of extended support in July 2024. </a:t>
            </a:r>
          </a:p>
          <a:p>
            <a:endParaRPr lang="en-US"/>
          </a:p>
          <a:p>
            <a:r>
              <a:rPr lang="en-US"/>
              <a:t>Based on that, I’m covering features that first appeared in SQL 2014 and above in this presentation. The exception to that guideline is Availability Groups, and I’ll also mention ColumnStore indexes, which both first appeared in SQL 2012. </a:t>
            </a:r>
          </a:p>
          <a:p>
            <a:endParaRPr lang="en-US"/>
          </a:p>
          <a:p>
            <a:r>
              <a:rPr lang="en-US"/>
              <a:t>I’m breaking the rule for these features because they continued to evolve in significant ways after SQL Server 2012, and because I am a big fan of AGs and in the right scenario ColumnStore indexes are amazing.</a:t>
            </a:r>
          </a:p>
        </p:txBody>
      </p:sp>
      <p:sp>
        <p:nvSpPr>
          <p:cNvPr id="4" name="Slide Number Placeholder 3"/>
          <p:cNvSpPr>
            <a:spLocks noGrp="1"/>
          </p:cNvSpPr>
          <p:nvPr>
            <p:ph type="sldNum" sz="quarter" idx="5"/>
          </p:nvPr>
        </p:nvSpPr>
        <p:spPr/>
        <p:txBody>
          <a:bodyPr/>
          <a:lstStyle/>
          <a:p>
            <a:fld id="{AC830FEA-80A0-4E46-B614-E69CF9166EAC}" type="slidenum">
              <a:rPr lang="en-US" smtClean="0"/>
              <a:t>6</a:t>
            </a:fld>
            <a:endParaRPr lang="en-US"/>
          </a:p>
        </p:txBody>
      </p:sp>
    </p:spTree>
    <p:extLst>
      <p:ext uri="{BB962C8B-B14F-4D97-AF65-F5344CB8AC3E}">
        <p14:creationId xmlns:p14="http://schemas.microsoft.com/office/powerpoint/2010/main" val="154283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The first category of features that we will discuss is the Performance category.</a:t>
            </a:r>
          </a:p>
        </p:txBody>
      </p:sp>
      <p:sp>
        <p:nvSpPr>
          <p:cNvPr id="4" name="Slide Number Placeholder 3"/>
          <p:cNvSpPr>
            <a:spLocks noGrp="1"/>
          </p:cNvSpPr>
          <p:nvPr>
            <p:ph type="sldNum" sz="quarter" idx="5"/>
          </p:nvPr>
        </p:nvSpPr>
        <p:spPr/>
        <p:txBody>
          <a:bodyPr/>
          <a:lstStyle/>
          <a:p>
            <a:fld id="{AC830FEA-80A0-4E46-B614-E69CF9166EAC}" type="slidenum">
              <a:rPr lang="en-US" smtClean="0"/>
              <a:t>7</a:t>
            </a:fld>
            <a:endParaRPr lang="en-US"/>
          </a:p>
        </p:txBody>
      </p:sp>
    </p:spTree>
    <p:extLst>
      <p:ext uri="{BB962C8B-B14F-4D97-AF65-F5344CB8AC3E}">
        <p14:creationId xmlns:p14="http://schemas.microsoft.com/office/powerpoint/2010/main" val="2009495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1D1C1D"/>
                </a:solidFill>
                <a:latin typeface="Slack-Lato"/>
              </a:rPr>
              <a:t>Intelligent Query Processing is a collection of new database engine features, some of which began appearing in SQL Server 2014. Some of these features were enhanced in SQL Server 2017 and SQL Server 2019. I am only going focus on memory grant feedback.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1D1C1D"/>
              </a:solidFill>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Memory Grant Feedback is meant to help with scenarios when too much or too little memory is requested for a query.  When a query needs to run, a request for memory is made so that the query can run.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A memory grant that is too small can occur when SQL Server underestimates the number of rows involved in an operation and then a spill to disk over on </a:t>
            </a:r>
            <a:r>
              <a:rPr lang="en-US" b="0" i="0" dirty="0" err="1">
                <a:solidFill>
                  <a:srgbClr val="1D1C1D"/>
                </a:solidFill>
                <a:effectLst/>
                <a:latin typeface="Slack-Lato"/>
              </a:rPr>
              <a:t>Tempdb</a:t>
            </a:r>
            <a:r>
              <a:rPr lang="en-US" b="0" i="0" dirty="0">
                <a:solidFill>
                  <a:srgbClr val="1D1C1D"/>
                </a:solidFill>
                <a:effectLst/>
                <a:latin typeface="Slack-Lato"/>
              </a:rPr>
              <a:t> occurs. This means that the data that couldn’t be handled in memory was processed on disk in </a:t>
            </a:r>
            <a:r>
              <a:rPr lang="en-US" b="0" i="0" dirty="0" err="1">
                <a:solidFill>
                  <a:srgbClr val="1D1C1D"/>
                </a:solidFill>
                <a:effectLst/>
                <a:latin typeface="Slack-Lato"/>
              </a:rPr>
              <a:t>TempDB</a:t>
            </a:r>
            <a:r>
              <a:rPr lang="en-US" b="0" i="0" dirty="0">
                <a:solidFill>
                  <a:srgbClr val="1D1C1D"/>
                </a:solidFill>
                <a:effectLst/>
                <a:latin typeface="Slack-Lato"/>
              </a:rPr>
              <a:t>. When this happens, in these newer versions of SQL Server, the engine now adjusts to provide the query more memory the next time it runs, thus avoiding the spill to </a:t>
            </a:r>
            <a:r>
              <a:rPr lang="en-US" b="0" i="0" dirty="0" err="1">
                <a:solidFill>
                  <a:srgbClr val="1D1C1D"/>
                </a:solidFill>
                <a:effectLst/>
                <a:latin typeface="Slack-Lato"/>
              </a:rPr>
              <a:t>Tempdb</a:t>
            </a:r>
            <a:r>
              <a:rPr lang="en-US" b="0" i="0" dirty="0">
                <a:solidFill>
                  <a:srgbClr val="1D1C1D"/>
                </a:solidFill>
                <a:effectLst/>
                <a:latin typeface="Slack-Lato"/>
              </a:rPr>
              <a:t> and making performance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8</a:t>
            </a:fld>
            <a:endParaRPr lang="en-US"/>
          </a:p>
        </p:txBody>
      </p:sp>
    </p:spTree>
    <p:extLst>
      <p:ext uri="{BB962C8B-B14F-4D97-AF65-F5344CB8AC3E}">
        <p14:creationId xmlns:p14="http://schemas.microsoft.com/office/powerpoint/2010/main" val="435709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let’s look at Lightweight Query Profiling.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understand Lightweight Query Profiling, we need to first understand its predecessor, standard profiling infrastructure.</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previous versions of SQL Server, row count information per operator per thread was available using features from what is called the Standard Profiling Infrastructure.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catch is that this involved capturing the queries you wanted to know about ahead of time and then re-running them after turning on SET STATISTICS PROFILE or SET STATISTICS XML.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the long running query was manually executed, a data professional would then run SELECT *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Sys.dm_exec_query_profiles</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was a new dynamic management function in SQL Server 2014.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also capture execution plans using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query_post_execution_showplan</a:t>
            </a:r>
            <a:r>
              <a:rPr lang="en-US" sz="1800" dirty="0">
                <a:effectLst/>
                <a:latin typeface="Calibri" panose="020F0502020204030204" pitchFamily="34" charset="0"/>
                <a:ea typeface="Calibri" panose="020F0502020204030204" pitchFamily="34" charset="0"/>
                <a:cs typeface="Times New Roman" panose="02020603050405020304" pitchFamily="18" charset="0"/>
              </a:rPr>
              <a:t> event in an already running Extended Events session. However, this standard infrastructure has a much heavier impact on your SQL Server than the Microsoft team wanted so they developed the Lightweight Query Profiling Infrastructure.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main difference between the standard profile structure and Lightweight Query Profiling is that the new profiling structure does not collect CPU information. The other significant difference is that in SQL Server 2019, this lightweight query profiling is on by default. This means it’s always there, available to use, WHILE a query is currently executing. No need to capture the query and re-run it.</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Let’s see a demo of this feature that helps us answer the question, should I kill this query? This demo comes from code made available from Bob Ward’s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800" dirty="0">
                <a:effectLst/>
                <a:latin typeface="Calibri" panose="020F0502020204030204" pitchFamily="34" charset="0"/>
                <a:ea typeface="Calibri" panose="020F0502020204030204" pitchFamily="34" charset="0"/>
                <a:cs typeface="Times New Roman" panose="02020603050405020304" pitchFamily="18" charset="0"/>
              </a:rPr>
              <a:t>  (https://github.com/microsoft/bobsql) and goes along with his book “SQL Server 2019 Revealed”</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Download and restore a copy of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WideWorldImporters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database.</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Enlarge a couple of the tables in that database using the script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extendwwi.sql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Open and run a query called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mysmartsqlquery.sql</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a separate window run step 1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show_active_queries.sql</a:t>
            </a:r>
            <a:r>
              <a:rPr lang="en-US" sz="1800" dirty="0">
                <a:effectLst/>
                <a:latin typeface="Calibri" panose="020F0502020204030204" pitchFamily="34" charset="0"/>
                <a:ea typeface="Calibri" panose="020F0502020204030204" pitchFamily="34" charset="0"/>
                <a:cs typeface="Times New Roman" panose="02020603050405020304" pitchFamily="18" charset="0"/>
              </a:rPr>
              <a:t>” from Bob’s SQL2019Book folder.</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Keep executing this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show_active_queries</a:t>
            </a:r>
            <a:r>
              <a:rPr lang="en-US" sz="1800" dirty="0">
                <a:effectLst/>
                <a:latin typeface="Calibri" panose="020F0502020204030204" pitchFamily="34" charset="0"/>
                <a:ea typeface="Calibri" panose="020F0502020204030204" pitchFamily="34" charset="0"/>
                <a:cs typeface="Times New Roman" panose="02020603050405020304" pitchFamily="18" charset="0"/>
              </a:rPr>
              <a:t>” SQL and notice the CPU increasing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async_network_io</a:t>
            </a:r>
            <a:r>
              <a:rPr lang="en-US" sz="1800" dirty="0">
                <a:effectLst/>
                <a:latin typeface="Calibri" panose="020F0502020204030204" pitchFamily="34" charset="0"/>
                <a:ea typeface="Calibri" panose="020F0502020204030204" pitchFamily="34" charset="0"/>
                <a:cs typeface="Times New Roman" panose="02020603050405020304" pitchFamily="18" charset="0"/>
              </a:rPr>
              <a:t> waits. The query is using a lot of CPU and the client, in this case SSMS, is getting back a lot of results and there are waits associated with the client showing those results. </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Run Step 2 from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show_active_queries</a:t>
            </a:r>
            <a:r>
              <a:rPr lang="en-US" sz="1800" dirty="0">
                <a:effectLst/>
                <a:latin typeface="Calibri" panose="020F0502020204030204" pitchFamily="34" charset="0"/>
                <a:ea typeface="Calibri" panose="020F0502020204030204" pitchFamily="34" charset="0"/>
                <a:cs typeface="Times New Roman" panose="02020603050405020304" pitchFamily="18" charset="0"/>
              </a:rPr>
              <a:t>” SQL. This is where you get the query profile information from the new feature. Notice the huge row estimates and the slowing rising row count columns where ethe Nested Loops and Table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Sppol</a:t>
            </a:r>
            <a:r>
              <a:rPr lang="en-US" sz="1800" dirty="0">
                <a:effectLst/>
                <a:latin typeface="Calibri" panose="020F0502020204030204" pitchFamily="34" charset="0"/>
                <a:ea typeface="Calibri" panose="020F0502020204030204" pitchFamily="34" charset="0"/>
                <a:cs typeface="Times New Roman" panose="02020603050405020304" pitchFamily="18" charset="0"/>
              </a:rPr>
              <a:t> operators are. Keep executing this and you can see that this query is going to take forever to finish.</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run step 3 and look at the execution plan. Hover over the Nested Loops operator and notice that it says at the bottom of the tooltip “Warnings: no join predicate”</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Look back at the query and notice the typo where the query joins the SI table to itself and not to SIL.</a:t>
            </a:r>
          </a:p>
        </p:txBody>
      </p:sp>
      <p:sp>
        <p:nvSpPr>
          <p:cNvPr id="4" name="Slide Number Placeholder 3"/>
          <p:cNvSpPr>
            <a:spLocks noGrp="1"/>
          </p:cNvSpPr>
          <p:nvPr>
            <p:ph type="sldNum" sz="quarter" idx="5"/>
          </p:nvPr>
        </p:nvSpPr>
        <p:spPr/>
        <p:txBody>
          <a:bodyPr/>
          <a:lstStyle/>
          <a:p>
            <a:fld id="{AC830FEA-80A0-4E46-B614-E69CF9166EAC}" type="slidenum">
              <a:rPr lang="en-US" smtClean="0"/>
              <a:t>9</a:t>
            </a:fld>
            <a:endParaRPr lang="en-US"/>
          </a:p>
        </p:txBody>
      </p:sp>
    </p:spTree>
    <p:extLst>
      <p:ext uri="{BB962C8B-B14F-4D97-AF65-F5344CB8AC3E}">
        <p14:creationId xmlns:p14="http://schemas.microsoft.com/office/powerpoint/2010/main" val="3694865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4933-23D7-437B-A04A-F207228409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B42A81-B9DE-4B64-8B4E-77ABB535D2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635DCE-322F-45C0-9088-1E5DDC6BAEBA}"/>
              </a:ext>
            </a:extLst>
          </p:cNvPr>
          <p:cNvSpPr>
            <a:spLocks noGrp="1"/>
          </p:cNvSpPr>
          <p:nvPr>
            <p:ph type="dt" sz="half" idx="10"/>
          </p:nvPr>
        </p:nvSpPr>
        <p:spPr/>
        <p:txBody>
          <a:bodyPr/>
          <a:lstStyle/>
          <a:p>
            <a:fld id="{4216CA97-C2CB-4BF1-9E47-38A109EB8478}" type="datetimeFigureOut">
              <a:rPr lang="en-US" smtClean="0"/>
              <a:t>10/21/2021</a:t>
            </a:fld>
            <a:endParaRPr lang="en-US"/>
          </a:p>
        </p:txBody>
      </p:sp>
      <p:sp>
        <p:nvSpPr>
          <p:cNvPr id="5" name="Footer Placeholder 4">
            <a:extLst>
              <a:ext uri="{FF2B5EF4-FFF2-40B4-BE49-F238E27FC236}">
                <a16:creationId xmlns:a16="http://schemas.microsoft.com/office/drawing/2014/main" id="{3F2712C9-A24E-43BF-83D7-8DCBC7EDC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C3713-4352-441B-AC89-0BA9871C0C91}"/>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3859533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3859-2CB9-463F-8094-96B065C615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D6B259-7A90-4790-8EC6-5C1D66AB55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F7903-6442-4EE9-B1C0-A596D2A23560}"/>
              </a:ext>
            </a:extLst>
          </p:cNvPr>
          <p:cNvSpPr>
            <a:spLocks noGrp="1"/>
          </p:cNvSpPr>
          <p:nvPr>
            <p:ph type="dt" sz="half" idx="10"/>
          </p:nvPr>
        </p:nvSpPr>
        <p:spPr/>
        <p:txBody>
          <a:bodyPr/>
          <a:lstStyle/>
          <a:p>
            <a:fld id="{4216CA97-C2CB-4BF1-9E47-38A109EB8478}" type="datetimeFigureOut">
              <a:rPr lang="en-US" smtClean="0"/>
              <a:t>10/21/2021</a:t>
            </a:fld>
            <a:endParaRPr lang="en-US"/>
          </a:p>
        </p:txBody>
      </p:sp>
      <p:sp>
        <p:nvSpPr>
          <p:cNvPr id="5" name="Footer Placeholder 4">
            <a:extLst>
              <a:ext uri="{FF2B5EF4-FFF2-40B4-BE49-F238E27FC236}">
                <a16:creationId xmlns:a16="http://schemas.microsoft.com/office/drawing/2014/main" id="{F187789E-E373-4F0A-9325-D5274B92D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1F3ED-A96D-4BFB-B117-8C0CB01AEF3A}"/>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82473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72A85C-EC17-4B13-91C4-15C3616214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194DA9-2B3D-44F8-A495-F05C67456E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9ABD93-DB61-4E44-981D-9E9D3269C033}"/>
              </a:ext>
            </a:extLst>
          </p:cNvPr>
          <p:cNvSpPr>
            <a:spLocks noGrp="1"/>
          </p:cNvSpPr>
          <p:nvPr>
            <p:ph type="dt" sz="half" idx="10"/>
          </p:nvPr>
        </p:nvSpPr>
        <p:spPr/>
        <p:txBody>
          <a:bodyPr/>
          <a:lstStyle/>
          <a:p>
            <a:fld id="{4216CA97-C2CB-4BF1-9E47-38A109EB8478}" type="datetimeFigureOut">
              <a:rPr lang="en-US" smtClean="0"/>
              <a:t>10/21/2021</a:t>
            </a:fld>
            <a:endParaRPr lang="en-US"/>
          </a:p>
        </p:txBody>
      </p:sp>
      <p:sp>
        <p:nvSpPr>
          <p:cNvPr id="5" name="Footer Placeholder 4">
            <a:extLst>
              <a:ext uri="{FF2B5EF4-FFF2-40B4-BE49-F238E27FC236}">
                <a16:creationId xmlns:a16="http://schemas.microsoft.com/office/drawing/2014/main" id="{829CE53B-1C58-483E-9BB6-050D6DB63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3A7B2-777E-45A6-8545-8CCFEED5DE48}"/>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87331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F966-56A7-4340-8FCD-04D9E034E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7C437C-2E03-4B75-9BA5-E33ED19DD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CF67F-B408-4DC8-9B65-AE6782BCBF51}"/>
              </a:ext>
            </a:extLst>
          </p:cNvPr>
          <p:cNvSpPr>
            <a:spLocks noGrp="1"/>
          </p:cNvSpPr>
          <p:nvPr>
            <p:ph type="dt" sz="half" idx="10"/>
          </p:nvPr>
        </p:nvSpPr>
        <p:spPr/>
        <p:txBody>
          <a:bodyPr/>
          <a:lstStyle/>
          <a:p>
            <a:fld id="{4216CA97-C2CB-4BF1-9E47-38A109EB8478}" type="datetimeFigureOut">
              <a:rPr lang="en-US" smtClean="0"/>
              <a:t>10/21/2021</a:t>
            </a:fld>
            <a:endParaRPr lang="en-US"/>
          </a:p>
        </p:txBody>
      </p:sp>
      <p:sp>
        <p:nvSpPr>
          <p:cNvPr id="5" name="Footer Placeholder 4">
            <a:extLst>
              <a:ext uri="{FF2B5EF4-FFF2-40B4-BE49-F238E27FC236}">
                <a16:creationId xmlns:a16="http://schemas.microsoft.com/office/drawing/2014/main" id="{B28A1714-00D9-476D-9EE7-715BB9B00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7261F-6473-459B-B1BB-A693E011047A}"/>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2138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B353-1520-472D-AC61-0B24B9160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E8C3FF-A26A-4AAE-BE9E-0B8DB3126B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F40145-4773-4C00-963E-A924F136A158}"/>
              </a:ext>
            </a:extLst>
          </p:cNvPr>
          <p:cNvSpPr>
            <a:spLocks noGrp="1"/>
          </p:cNvSpPr>
          <p:nvPr>
            <p:ph type="dt" sz="half" idx="10"/>
          </p:nvPr>
        </p:nvSpPr>
        <p:spPr/>
        <p:txBody>
          <a:bodyPr/>
          <a:lstStyle/>
          <a:p>
            <a:fld id="{4216CA97-C2CB-4BF1-9E47-38A109EB8478}" type="datetimeFigureOut">
              <a:rPr lang="en-US" smtClean="0"/>
              <a:t>10/21/2021</a:t>
            </a:fld>
            <a:endParaRPr lang="en-US"/>
          </a:p>
        </p:txBody>
      </p:sp>
      <p:sp>
        <p:nvSpPr>
          <p:cNvPr id="5" name="Footer Placeholder 4">
            <a:extLst>
              <a:ext uri="{FF2B5EF4-FFF2-40B4-BE49-F238E27FC236}">
                <a16:creationId xmlns:a16="http://schemas.microsoft.com/office/drawing/2014/main" id="{36A9092B-890F-4AD5-99C7-7D2CE2888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174FF-F5D9-4FF2-B62B-8A993E94858B}"/>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19079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1822-6022-43D0-A121-88102BDDC3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36598-BBFC-4EFD-91A0-464830084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8256FC-AF3C-4766-9177-6533B15FC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B39A9A-1332-4060-864D-597A78B5C37A}"/>
              </a:ext>
            </a:extLst>
          </p:cNvPr>
          <p:cNvSpPr>
            <a:spLocks noGrp="1"/>
          </p:cNvSpPr>
          <p:nvPr>
            <p:ph type="dt" sz="half" idx="10"/>
          </p:nvPr>
        </p:nvSpPr>
        <p:spPr/>
        <p:txBody>
          <a:bodyPr/>
          <a:lstStyle/>
          <a:p>
            <a:fld id="{4216CA97-C2CB-4BF1-9E47-38A109EB8478}" type="datetimeFigureOut">
              <a:rPr lang="en-US" smtClean="0"/>
              <a:t>10/21/2021</a:t>
            </a:fld>
            <a:endParaRPr lang="en-US"/>
          </a:p>
        </p:txBody>
      </p:sp>
      <p:sp>
        <p:nvSpPr>
          <p:cNvPr id="6" name="Footer Placeholder 5">
            <a:extLst>
              <a:ext uri="{FF2B5EF4-FFF2-40B4-BE49-F238E27FC236}">
                <a16:creationId xmlns:a16="http://schemas.microsoft.com/office/drawing/2014/main" id="{1BF18D90-4753-4A1F-84CA-9B203C9C6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7AD3E9-23CE-4CD9-BD8D-3B5CDBAC3DE1}"/>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18998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7594-1734-4F2E-8A38-856BA52FD9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695F07-E10E-4D7A-B66A-103E50E1B4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EC87DC-BE37-43FF-B99A-E548478D43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E9577E-C99A-4BDA-ACE2-DC3BA8C6F7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336C3E-8CED-44FE-B479-8520AAE7B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8001DB-3610-4542-8A6A-536658766D80}"/>
              </a:ext>
            </a:extLst>
          </p:cNvPr>
          <p:cNvSpPr>
            <a:spLocks noGrp="1"/>
          </p:cNvSpPr>
          <p:nvPr>
            <p:ph type="dt" sz="half" idx="10"/>
          </p:nvPr>
        </p:nvSpPr>
        <p:spPr/>
        <p:txBody>
          <a:bodyPr/>
          <a:lstStyle/>
          <a:p>
            <a:fld id="{4216CA97-C2CB-4BF1-9E47-38A109EB8478}" type="datetimeFigureOut">
              <a:rPr lang="en-US" smtClean="0"/>
              <a:t>10/21/2021</a:t>
            </a:fld>
            <a:endParaRPr lang="en-US"/>
          </a:p>
        </p:txBody>
      </p:sp>
      <p:sp>
        <p:nvSpPr>
          <p:cNvPr id="8" name="Footer Placeholder 7">
            <a:extLst>
              <a:ext uri="{FF2B5EF4-FFF2-40B4-BE49-F238E27FC236}">
                <a16:creationId xmlns:a16="http://schemas.microsoft.com/office/drawing/2014/main" id="{A332B40D-53CF-4E86-B177-F7FEA7FBF2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29B14C-9B68-4686-8891-D16703BBAD9E}"/>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235018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444C-718C-43ED-8536-776DC971B4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B44404-418E-4E63-8337-056689B38F9D}"/>
              </a:ext>
            </a:extLst>
          </p:cNvPr>
          <p:cNvSpPr>
            <a:spLocks noGrp="1"/>
          </p:cNvSpPr>
          <p:nvPr>
            <p:ph type="dt" sz="half" idx="10"/>
          </p:nvPr>
        </p:nvSpPr>
        <p:spPr/>
        <p:txBody>
          <a:bodyPr/>
          <a:lstStyle/>
          <a:p>
            <a:fld id="{4216CA97-C2CB-4BF1-9E47-38A109EB8478}" type="datetimeFigureOut">
              <a:rPr lang="en-US" smtClean="0"/>
              <a:t>10/21/2021</a:t>
            </a:fld>
            <a:endParaRPr lang="en-US"/>
          </a:p>
        </p:txBody>
      </p:sp>
      <p:sp>
        <p:nvSpPr>
          <p:cNvPr id="4" name="Footer Placeholder 3">
            <a:extLst>
              <a:ext uri="{FF2B5EF4-FFF2-40B4-BE49-F238E27FC236}">
                <a16:creationId xmlns:a16="http://schemas.microsoft.com/office/drawing/2014/main" id="{74C15F56-B5BB-498D-A3E4-363009F131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354719-A2E7-4315-ACDF-E6A70880A75D}"/>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2454643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CD525C-5C89-40DE-9B65-9C5BCE85D3C2}"/>
              </a:ext>
            </a:extLst>
          </p:cNvPr>
          <p:cNvSpPr>
            <a:spLocks noGrp="1"/>
          </p:cNvSpPr>
          <p:nvPr>
            <p:ph type="dt" sz="half" idx="10"/>
          </p:nvPr>
        </p:nvSpPr>
        <p:spPr/>
        <p:txBody>
          <a:bodyPr/>
          <a:lstStyle/>
          <a:p>
            <a:fld id="{4216CA97-C2CB-4BF1-9E47-38A109EB8478}" type="datetimeFigureOut">
              <a:rPr lang="en-US" smtClean="0"/>
              <a:t>10/21/2021</a:t>
            </a:fld>
            <a:endParaRPr lang="en-US"/>
          </a:p>
        </p:txBody>
      </p:sp>
      <p:sp>
        <p:nvSpPr>
          <p:cNvPr id="3" name="Footer Placeholder 2">
            <a:extLst>
              <a:ext uri="{FF2B5EF4-FFF2-40B4-BE49-F238E27FC236}">
                <a16:creationId xmlns:a16="http://schemas.microsoft.com/office/drawing/2014/main" id="{49FC6D52-7DE6-4B70-9A60-6D0FBDBF68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82439D-AAD3-4856-B8E3-1EED907B8B80}"/>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240475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4CF0-F0AC-4DCB-8DF3-AFC39DE16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2B1741-74F2-46DB-B0A0-CD96B46AA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FE32AC-2900-4FBA-8D87-626623AF6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A876F-6953-4653-9EBC-643B60A6667E}"/>
              </a:ext>
            </a:extLst>
          </p:cNvPr>
          <p:cNvSpPr>
            <a:spLocks noGrp="1"/>
          </p:cNvSpPr>
          <p:nvPr>
            <p:ph type="dt" sz="half" idx="10"/>
          </p:nvPr>
        </p:nvSpPr>
        <p:spPr/>
        <p:txBody>
          <a:bodyPr/>
          <a:lstStyle/>
          <a:p>
            <a:fld id="{4216CA97-C2CB-4BF1-9E47-38A109EB8478}" type="datetimeFigureOut">
              <a:rPr lang="en-US" smtClean="0"/>
              <a:t>10/21/2021</a:t>
            </a:fld>
            <a:endParaRPr lang="en-US"/>
          </a:p>
        </p:txBody>
      </p:sp>
      <p:sp>
        <p:nvSpPr>
          <p:cNvPr id="6" name="Footer Placeholder 5">
            <a:extLst>
              <a:ext uri="{FF2B5EF4-FFF2-40B4-BE49-F238E27FC236}">
                <a16:creationId xmlns:a16="http://schemas.microsoft.com/office/drawing/2014/main" id="{6C9CF327-44D5-4D39-9649-720B1CCE3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E18EBE-774F-4227-9E72-04DD1CB0E499}"/>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353862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4F9B-982D-41D2-A046-5CEB49F64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190D46-86EE-469A-A26A-FF987D8B6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F75874-87AD-4386-AF10-649A7AAD3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D3A5E-CB2B-45FF-9D90-D1E58F263408}"/>
              </a:ext>
            </a:extLst>
          </p:cNvPr>
          <p:cNvSpPr>
            <a:spLocks noGrp="1"/>
          </p:cNvSpPr>
          <p:nvPr>
            <p:ph type="dt" sz="half" idx="10"/>
          </p:nvPr>
        </p:nvSpPr>
        <p:spPr/>
        <p:txBody>
          <a:bodyPr/>
          <a:lstStyle/>
          <a:p>
            <a:fld id="{4216CA97-C2CB-4BF1-9E47-38A109EB8478}" type="datetimeFigureOut">
              <a:rPr lang="en-US" smtClean="0"/>
              <a:t>10/21/2021</a:t>
            </a:fld>
            <a:endParaRPr lang="en-US"/>
          </a:p>
        </p:txBody>
      </p:sp>
      <p:sp>
        <p:nvSpPr>
          <p:cNvPr id="6" name="Footer Placeholder 5">
            <a:extLst>
              <a:ext uri="{FF2B5EF4-FFF2-40B4-BE49-F238E27FC236}">
                <a16:creationId xmlns:a16="http://schemas.microsoft.com/office/drawing/2014/main" id="{B75F7F1A-552F-4834-B0A6-6A417A7C0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FF654-2C29-43F0-B257-076F972355E2}"/>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306770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983E1D-DC5B-48F7-831D-620E1DC8A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11B981-EE55-4316-83D0-3BE4330536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ACA2E-B6CE-4F1A-AD64-8020918D6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6CA97-C2CB-4BF1-9E47-38A109EB8478}" type="datetimeFigureOut">
              <a:rPr lang="en-US" smtClean="0"/>
              <a:t>10/21/2021</a:t>
            </a:fld>
            <a:endParaRPr lang="en-US"/>
          </a:p>
        </p:txBody>
      </p:sp>
      <p:sp>
        <p:nvSpPr>
          <p:cNvPr id="5" name="Footer Placeholder 4">
            <a:extLst>
              <a:ext uri="{FF2B5EF4-FFF2-40B4-BE49-F238E27FC236}">
                <a16:creationId xmlns:a16="http://schemas.microsoft.com/office/drawing/2014/main" id="{E503FC63-F22D-45C2-B7D0-9D596C6B7F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7384CE-9C5A-4DCD-BF79-EEE697F4AC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D6142-22E8-4704-9F74-9DD31AE9140D}" type="slidenum">
              <a:rPr lang="en-US" smtClean="0"/>
              <a:t>‹#›</a:t>
            </a:fld>
            <a:endParaRPr lang="en-US"/>
          </a:p>
        </p:txBody>
      </p:sp>
    </p:spTree>
    <p:extLst>
      <p:ext uri="{BB962C8B-B14F-4D97-AF65-F5344CB8AC3E}">
        <p14:creationId xmlns:p14="http://schemas.microsoft.com/office/powerpoint/2010/main" val="4013018564"/>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it.ly/2JGUC5J"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bit.ly/3Ao8LKF"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bit.ly/3672sNH"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bit.ly/3dqxjrG" TargetMode="External"/><Relationship Id="rId4" Type="http://schemas.openxmlformats.org/officeDocument/2006/relationships/hyperlink" Target="https://bit.ly/3xieek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hyperlink" Target="https://www.mssqltips.com/sqlservertip/5971/accelerated-database-recovery-in-sql-server-2019/"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www.sentryone.com/blog/aaronbertrand/fishing-for-features-in-ctps" TargetMode="External"/><Relationship Id="rId3" Type="http://schemas.openxmlformats.org/officeDocument/2006/relationships/hyperlink" Target="https://docs.microsoft.com/en-us/sql/sql-server/what-s-new-in-sql-server-2016?view=sql-server-ver15" TargetMode="External"/><Relationship Id="rId7" Type="http://schemas.openxmlformats.org/officeDocument/2006/relationships/hyperlink" Target="https://blog.pythian.com/top-10-new-features-of-sql-server-2019/"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https://www.mssqltips.com/sqlservertip/5376/tsql-enhancements-in-sql-server-2017/" TargetMode="External"/><Relationship Id="rId5" Type="http://schemas.openxmlformats.org/officeDocument/2006/relationships/hyperlink" Target="https://www.mssqltips.com/sqlservertip/4574/new-features-in-sql-server-2016-service-pack-1" TargetMode="External"/><Relationship Id="rId4" Type="http://schemas.openxmlformats.org/officeDocument/2006/relationships/hyperlink" Target="https://docs.microsoft.com/en-us/previous-versions/sql/" TargetMode="External"/><Relationship Id="rId9" Type="http://schemas.openxmlformats.org/officeDocument/2006/relationships/hyperlink" Target="https://www.sentryone.com/blog/aaronbertrand/more-changes-sql-server"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leemarkum.com/" TargetMode="Externa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leem@leemarkum.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linkedin.com/in/leemarkum/" TargetMode="External"/><Relationship Id="rId7"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sqlserverupdates.co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2374449" y="818984"/>
            <a:ext cx="7443099" cy="3083060"/>
          </a:xfrm>
        </p:spPr>
        <p:txBody>
          <a:bodyPr vert="horz" lIns="91440" tIns="45720" rIns="91440" bIns="45720" rtlCol="0">
            <a:normAutofit/>
          </a:bodyPr>
          <a:lstStyle/>
          <a:p>
            <a:r>
              <a:rPr lang="en-US" sz="4800" b="1" i="0" kern="1200">
                <a:solidFill>
                  <a:srgbClr val="FFFFFF"/>
                </a:solidFill>
                <a:effectLst/>
                <a:latin typeface="+mj-lt"/>
                <a:ea typeface="+mj-ea"/>
                <a:cs typeface="+mj-cs"/>
              </a:rPr>
              <a:t>Modern SQL Server Features That Make Life Better</a:t>
            </a:r>
            <a:endParaRPr lang="en-US" sz="4800" b="1" kern="1200">
              <a:solidFill>
                <a:srgbClr val="FFFFFF"/>
              </a:solidFill>
              <a:latin typeface="+mj-lt"/>
              <a:ea typeface="+mj-ea"/>
              <a:cs typeface="+mj-cs"/>
            </a:endParaRPr>
          </a:p>
        </p:txBody>
      </p:sp>
      <p:sp>
        <p:nvSpPr>
          <p:cNvPr id="48" name="Rectangle 4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931874" y="4797188"/>
            <a:ext cx="6051236" cy="1241828"/>
          </a:xfrm>
        </p:spPr>
        <p:txBody>
          <a:bodyPr vert="horz" lIns="91440" tIns="45720" rIns="91440" bIns="45720" rtlCol="0">
            <a:normAutofit/>
          </a:bodyPr>
          <a:lstStyle/>
          <a:p>
            <a:pPr indent="-228600" algn="r">
              <a:buFont typeface="Arial" panose="020B0604020202020204" pitchFamily="34" charset="0"/>
              <a:buChar char="•"/>
            </a:pPr>
            <a:endParaRPr lang="en-US">
              <a:solidFill>
                <a:srgbClr val="FFFFFF"/>
              </a:solidFill>
            </a:endParaRPr>
          </a:p>
          <a:p>
            <a:pPr indent="-228600" algn="r">
              <a:buFont typeface="Arial" panose="020B0604020202020204" pitchFamily="34" charset="0"/>
              <a:buChar char="•"/>
            </a:pPr>
            <a:endParaRPr lang="en-US">
              <a:solidFill>
                <a:srgbClr val="FFFFFF"/>
              </a:solidFill>
            </a:endParaRPr>
          </a:p>
        </p:txBody>
      </p:sp>
      <p:sp>
        <p:nvSpPr>
          <p:cNvPr id="50" name="Rectangle 4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40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9"/>
            <a:ext cx="9895951" cy="1000108"/>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1408119"/>
            <a:ext cx="9724031" cy="4966029"/>
          </a:xfrm>
        </p:spPr>
        <p:txBody>
          <a:bodyPr vert="horz" lIns="91440" tIns="45720" rIns="91440" bIns="45720" rtlCol="0" anchor="ctr">
            <a:normAutofit/>
          </a:bodyPr>
          <a:lstStyle/>
          <a:p>
            <a:pPr algn="l"/>
            <a:r>
              <a:rPr lang="en-US" b="0" i="0" dirty="0">
                <a:effectLst/>
              </a:rPr>
              <a:t>Query Store(2016)</a:t>
            </a:r>
          </a:p>
          <a:p>
            <a:pPr indent="-228600" algn="l">
              <a:buFont typeface="Arial" panose="020B0604020202020204" pitchFamily="34" charset="0"/>
              <a:buChar char="•"/>
            </a:pPr>
            <a:r>
              <a:rPr lang="en-US" b="0" i="0" dirty="0">
                <a:effectLst/>
                <a:hlinkClick r:id="rId3"/>
              </a:rPr>
              <a:t>https://bit.ly/2JGUC5J</a:t>
            </a:r>
            <a:r>
              <a:rPr lang="en-US" dirty="0"/>
              <a:t> (Lee Markum - Overview of Query Store)</a:t>
            </a:r>
          </a:p>
          <a:p>
            <a:pPr indent="-228600" algn="l">
              <a:buFont typeface="Arial" panose="020B0604020202020204" pitchFamily="34" charset="0"/>
              <a:buChar char="•"/>
            </a:pPr>
            <a:r>
              <a:rPr lang="en-US" b="0" i="0" dirty="0">
                <a:effectLst/>
                <a:hlinkClick r:id="rId4"/>
              </a:rPr>
              <a:t>https://bit.ly/3Ao8LKF</a:t>
            </a:r>
            <a:r>
              <a:rPr lang="en-US" b="0" i="0" dirty="0">
                <a:effectLst/>
              </a:rPr>
              <a:t> (Erin Stellato on Query Store - St. Charles SQL Server Meetup channel on YouTube)</a:t>
            </a:r>
            <a:endParaRPr lang="en-US" dirty="0"/>
          </a:p>
          <a:p>
            <a:pPr indent="-228600" algn="l">
              <a:buFont typeface="Arial" panose="020B0604020202020204" pitchFamily="34" charset="0"/>
              <a:buChar char="•"/>
            </a:pPr>
            <a:endParaRPr lang="en-US" dirty="0"/>
          </a:p>
          <a:p>
            <a:pPr marL="457200" indent="-228600" algn="l">
              <a:buFont typeface="Arial" panose="020B0604020202020204" pitchFamily="34" charset="0"/>
              <a:buChar char="•"/>
            </a:pPr>
            <a:r>
              <a:rPr lang="en-US" dirty="0"/>
              <a:t>Stores query runtime performance from the perspective of CPU, Duration, logical reads and other metrics</a:t>
            </a:r>
          </a:p>
          <a:p>
            <a:pPr marL="457200" indent="-228600" algn="l">
              <a:buFont typeface="Arial" panose="020B0604020202020204" pitchFamily="34" charset="0"/>
              <a:buChar char="•"/>
            </a:pPr>
            <a:r>
              <a:rPr lang="en-US" dirty="0"/>
              <a:t>Wait Stats information is available in SQL 2017 and above</a:t>
            </a:r>
          </a:p>
          <a:p>
            <a:pPr marL="457200" indent="-228600" algn="l">
              <a:buFont typeface="Arial" panose="020B0604020202020204" pitchFamily="34" charset="0"/>
              <a:buChar char="•"/>
            </a:pPr>
            <a:r>
              <a:rPr lang="en-US" b="0" i="0" dirty="0">
                <a:effectLst/>
              </a:rPr>
              <a:t>Custom Capture Policies in 2019 to allow better control over what is captured so Query Store performs better.</a:t>
            </a:r>
            <a:endParaRPr lang="en-US" dirty="0"/>
          </a:p>
          <a:p>
            <a:pPr indent="-228600" algn="l">
              <a:buFont typeface="Arial" panose="020B0604020202020204" pitchFamily="34" charset="0"/>
              <a:buChar char="•"/>
            </a:pPr>
            <a:endParaRPr lang="en-US" sz="1100" dirty="0"/>
          </a:p>
        </p:txBody>
      </p:sp>
    </p:spTree>
    <p:extLst>
      <p:ext uri="{BB962C8B-B14F-4D97-AF65-F5344CB8AC3E}">
        <p14:creationId xmlns:p14="http://schemas.microsoft.com/office/powerpoint/2010/main" val="78613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9"/>
            <a:ext cx="9895951" cy="1000108"/>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52501" y="1597432"/>
            <a:ext cx="9724031" cy="3807487"/>
          </a:xfrm>
        </p:spPr>
        <p:txBody>
          <a:bodyPr vert="horz" lIns="91440" tIns="45720" rIns="91440" bIns="45720" rtlCol="0" anchor="ctr">
            <a:normAutofit/>
          </a:bodyPr>
          <a:lstStyle/>
          <a:p>
            <a:pPr algn="l"/>
            <a:r>
              <a:rPr lang="en-US" b="0" i="0" dirty="0">
                <a:effectLst/>
              </a:rPr>
              <a:t>Query Store(2016)</a:t>
            </a:r>
          </a:p>
          <a:p>
            <a:pPr indent="-228600" algn="l">
              <a:buFont typeface="Arial" panose="020B0604020202020204" pitchFamily="34" charset="0"/>
              <a:buChar char="•"/>
            </a:pPr>
            <a:endParaRPr lang="en-US" dirty="0"/>
          </a:p>
          <a:p>
            <a:pPr marL="457200" indent="-228600" algn="l">
              <a:buFont typeface="Arial" panose="020B0604020202020204" pitchFamily="34" charset="0"/>
              <a:buChar char="•"/>
            </a:pPr>
            <a:r>
              <a:rPr lang="en-US" dirty="0"/>
              <a:t>Is enabled at the database level</a:t>
            </a:r>
          </a:p>
          <a:p>
            <a:pPr marL="457200" indent="-228600" algn="l">
              <a:buFont typeface="Arial" panose="020B0604020202020204" pitchFamily="34" charset="0"/>
              <a:buChar char="•"/>
            </a:pPr>
            <a:r>
              <a:rPr lang="en-US" dirty="0"/>
              <a:t>Stores query plans and related performance metrics</a:t>
            </a:r>
          </a:p>
          <a:p>
            <a:pPr marL="457200" indent="-228600" algn="l">
              <a:buFont typeface="Arial" panose="020B0604020202020204" pitchFamily="34" charset="0"/>
              <a:buChar char="•"/>
            </a:pPr>
            <a:r>
              <a:rPr lang="en-US" dirty="0"/>
              <a:t>Allows you to detect regression and force “good query plans”</a:t>
            </a:r>
          </a:p>
          <a:p>
            <a:pPr marL="457200" indent="-228600" algn="l">
              <a:buFont typeface="Arial" panose="020B0604020202020204" pitchFamily="34" charset="0"/>
              <a:buChar char="•"/>
            </a:pPr>
            <a:r>
              <a:rPr lang="en-US" dirty="0"/>
              <a:t>Various reports show performance graphically</a:t>
            </a:r>
          </a:p>
          <a:p>
            <a:pPr indent="-228600" algn="l">
              <a:buFont typeface="Arial" panose="020B0604020202020204" pitchFamily="34" charset="0"/>
              <a:buChar char="•"/>
            </a:pPr>
            <a:endParaRPr lang="en-US" sz="1100" dirty="0"/>
          </a:p>
        </p:txBody>
      </p:sp>
    </p:spTree>
    <p:extLst>
      <p:ext uri="{BB962C8B-B14F-4D97-AF65-F5344CB8AC3E}">
        <p14:creationId xmlns:p14="http://schemas.microsoft.com/office/powerpoint/2010/main" val="1318530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r>
              <a:rPr lang="en-US" sz="4400" u="sng"/>
              <a:t>Troubleshooting Features</a:t>
            </a:r>
          </a:p>
          <a:p>
            <a:pPr algn="l"/>
            <a:endParaRPr lang="en-US" sz="2000"/>
          </a:p>
        </p:txBody>
      </p:sp>
    </p:spTree>
    <p:extLst>
      <p:ext uri="{BB962C8B-B14F-4D97-AF65-F5344CB8AC3E}">
        <p14:creationId xmlns:p14="http://schemas.microsoft.com/office/powerpoint/2010/main" val="1349578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Troubleshooting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459350" y="1932907"/>
            <a:ext cx="11109557" cy="5056360"/>
          </a:xfrm>
        </p:spPr>
        <p:txBody>
          <a:bodyPr vert="horz" lIns="91440" tIns="45720" rIns="91440" bIns="45720" rtlCol="0" anchor="ctr">
            <a:normAutofit fontScale="55000" lnSpcReduction="20000"/>
          </a:bodyPr>
          <a:lstStyle/>
          <a:p>
            <a:r>
              <a:rPr lang="en-US" sz="4000" dirty="0"/>
              <a:t>Verbose Truncation Warnings(2019)</a:t>
            </a:r>
          </a:p>
          <a:p>
            <a:pPr algn="l"/>
            <a:endParaRPr lang="en-US" dirty="0"/>
          </a:p>
          <a:p>
            <a:pPr indent="-228600" algn="l">
              <a:buFont typeface="Arial" panose="020B0604020202020204" pitchFamily="34" charset="0"/>
              <a:buChar char="•"/>
            </a:pPr>
            <a:r>
              <a:rPr lang="en-US" sz="3500" dirty="0"/>
              <a:t>The dreaded “string or binary data would be truncated” error </a:t>
            </a:r>
          </a:p>
          <a:p>
            <a:pPr indent="-228600" algn="l">
              <a:buFont typeface="Arial" panose="020B0604020202020204" pitchFamily="34" charset="0"/>
              <a:buChar char="•"/>
            </a:pPr>
            <a:endParaRPr lang="en-US" sz="3500" dirty="0"/>
          </a:p>
          <a:p>
            <a:pPr algn="l"/>
            <a:r>
              <a:rPr lang="en-US" sz="3500" dirty="0">
                <a:solidFill>
                  <a:srgbClr val="FF0000"/>
                </a:solidFill>
              </a:rPr>
              <a:t>Msg 8152, Level 16, State 30, Line 13</a:t>
            </a:r>
          </a:p>
          <a:p>
            <a:pPr algn="l"/>
            <a:r>
              <a:rPr lang="en-US" sz="3500" dirty="0">
                <a:solidFill>
                  <a:srgbClr val="FF0000"/>
                </a:solidFill>
              </a:rPr>
              <a:t>String or binary data would be truncated.</a:t>
            </a:r>
          </a:p>
          <a:p>
            <a:pPr algn="l"/>
            <a:r>
              <a:rPr lang="en-US" sz="3500" dirty="0">
                <a:solidFill>
                  <a:srgbClr val="FF0000"/>
                </a:solidFill>
              </a:rPr>
              <a:t>The statement has been terminated.</a:t>
            </a:r>
          </a:p>
          <a:p>
            <a:pPr algn="l"/>
            <a:endParaRPr lang="en-US" sz="3500" dirty="0"/>
          </a:p>
          <a:p>
            <a:pPr algn="l"/>
            <a:r>
              <a:rPr lang="en-US" sz="3500" dirty="0"/>
              <a:t>CREATE TABLE DemoSQL2019</a:t>
            </a:r>
          </a:p>
          <a:p>
            <a:pPr algn="l"/>
            <a:r>
              <a:rPr lang="en-US" sz="3500" dirty="0"/>
              <a:t>(</a:t>
            </a:r>
          </a:p>
          <a:p>
            <a:pPr algn="l"/>
            <a:r>
              <a:rPr lang="en-US" sz="3500" dirty="0"/>
              <a:t> [ID] INT identity(1,1),</a:t>
            </a:r>
          </a:p>
          <a:p>
            <a:pPr algn="l"/>
            <a:r>
              <a:rPr lang="en-US" sz="3500" dirty="0"/>
              <a:t> [NAME] VARCHAR(10),</a:t>
            </a:r>
          </a:p>
          <a:p>
            <a:pPr algn="l"/>
            <a:r>
              <a:rPr lang="en-US" sz="3500" dirty="0"/>
              <a:t>)</a:t>
            </a:r>
          </a:p>
          <a:p>
            <a:pPr algn="l"/>
            <a:r>
              <a:rPr lang="en-US" sz="3500" dirty="0"/>
              <a:t>INSERT INTO DemoSQL2019 VALUES ('Arizona SQL Server Meetup')</a:t>
            </a:r>
          </a:p>
          <a:p>
            <a:pPr algn="l"/>
            <a:r>
              <a:rPr lang="en-US" sz="3500" dirty="0"/>
              <a:t>INSERT INTO DemoSQL2019  VALUES ('Brent </a:t>
            </a:r>
            <a:r>
              <a:rPr lang="en-US" sz="3500" dirty="0" err="1"/>
              <a:t>Ozar</a:t>
            </a:r>
            <a:r>
              <a:rPr lang="en-US" sz="3500" dirty="0"/>
              <a:t> Author')</a:t>
            </a:r>
          </a:p>
          <a:p>
            <a:pPr algn="l"/>
            <a:endParaRPr lang="en-US" sz="3500"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97676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Troubleshooting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606582" y="1509261"/>
            <a:ext cx="10575007" cy="4795392"/>
          </a:xfrm>
        </p:spPr>
        <p:txBody>
          <a:bodyPr vert="horz" lIns="91440" tIns="45720" rIns="91440" bIns="45720" rtlCol="0" anchor="ctr">
            <a:normAutofit lnSpcReduction="10000"/>
          </a:bodyPr>
          <a:lstStyle/>
          <a:p>
            <a:r>
              <a:rPr lang="en-US" dirty="0"/>
              <a:t>Verbose Truncation Warnings(2019)</a:t>
            </a:r>
          </a:p>
          <a:p>
            <a:pPr algn="l"/>
            <a:endParaRPr lang="en-US" dirty="0"/>
          </a:p>
          <a:p>
            <a:pPr indent="-228600" algn="l">
              <a:buFont typeface="Arial" panose="020B0604020202020204" pitchFamily="34" charset="0"/>
              <a:buChar char="•"/>
            </a:pPr>
            <a:r>
              <a:rPr lang="en-US" dirty="0"/>
              <a:t>A better error message</a:t>
            </a:r>
          </a:p>
          <a:p>
            <a:pPr indent="-228600" algn="l">
              <a:buFont typeface="Arial" panose="020B0604020202020204" pitchFamily="34" charset="0"/>
              <a:buChar char="•"/>
            </a:pPr>
            <a:endParaRPr lang="en-US" dirty="0"/>
          </a:p>
          <a:p>
            <a:pPr algn="l"/>
            <a:r>
              <a:rPr lang="en-US" dirty="0">
                <a:solidFill>
                  <a:srgbClr val="FF0000"/>
                </a:solidFill>
              </a:rPr>
              <a:t>Msg 2628, Level 16, State 1, Line 13</a:t>
            </a:r>
          </a:p>
          <a:p>
            <a:pPr algn="l"/>
            <a:r>
              <a:rPr lang="en-US" dirty="0">
                <a:solidFill>
                  <a:srgbClr val="FF0000"/>
                </a:solidFill>
              </a:rPr>
              <a:t>String or binary data would be truncated in table 'TruncateMessageDemo.dbo.DemoSQL2019', column 'NAME'. </a:t>
            </a:r>
          </a:p>
          <a:p>
            <a:pPr algn="l"/>
            <a:r>
              <a:rPr lang="en-US" dirty="0">
                <a:solidFill>
                  <a:srgbClr val="FF0000"/>
                </a:solidFill>
              </a:rPr>
              <a:t>Truncated value: 'Arizona SQ'.</a:t>
            </a:r>
          </a:p>
          <a:p>
            <a:pPr algn="l"/>
            <a:endParaRPr lang="en-US" dirty="0"/>
          </a:p>
          <a:p>
            <a:pPr indent="-228600" algn="l">
              <a:buFont typeface="Arial" panose="020B0604020202020204" pitchFamily="34" charset="0"/>
              <a:buChar char="•"/>
            </a:pPr>
            <a:r>
              <a:rPr lang="en-US" dirty="0"/>
              <a:t>Can be turned on in SQL Server 2017 using trace flag 460.  </a:t>
            </a:r>
          </a:p>
          <a:p>
            <a:pPr indent="-228600" algn="l">
              <a:buFont typeface="Arial" panose="020B0604020202020204" pitchFamily="34" charset="0"/>
              <a:buChar char="•"/>
            </a:pPr>
            <a:r>
              <a:rPr lang="en-US" dirty="0"/>
              <a:t>Available in compatibility level 150 (SQL Server 2019) by default</a:t>
            </a:r>
          </a:p>
        </p:txBody>
      </p:sp>
    </p:spTree>
    <p:extLst>
      <p:ext uri="{BB962C8B-B14F-4D97-AF65-F5344CB8AC3E}">
        <p14:creationId xmlns:p14="http://schemas.microsoft.com/office/powerpoint/2010/main" val="2745911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Troubleshooting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1708597"/>
            <a:ext cx="9724031" cy="5070894"/>
          </a:xfrm>
        </p:spPr>
        <p:txBody>
          <a:bodyPr vert="horz" lIns="91440" tIns="45720" rIns="91440" bIns="45720" rtlCol="0" anchor="ctr">
            <a:normAutofit/>
          </a:bodyPr>
          <a:lstStyle/>
          <a:p>
            <a:r>
              <a:rPr lang="en-US" b="0" i="0" dirty="0">
                <a:effectLst/>
              </a:rPr>
              <a:t>Temporal Tables/System-Versioned Tables (2016)</a:t>
            </a:r>
          </a:p>
          <a:p>
            <a:pPr indent="-228600" algn="l">
              <a:buFont typeface="Arial" panose="020B0604020202020204" pitchFamily="34" charset="0"/>
              <a:buChar char="•"/>
            </a:pPr>
            <a:endParaRPr lang="en-US" b="0" i="0" dirty="0">
              <a:effectLst/>
            </a:endParaRPr>
          </a:p>
          <a:p>
            <a:pPr marL="342900" indent="-228600" algn="l">
              <a:buFont typeface="Arial" panose="020B0604020202020204" pitchFamily="34" charset="0"/>
              <a:buChar char="•"/>
            </a:pPr>
            <a:r>
              <a:rPr lang="en-US" dirty="0"/>
              <a:t>Composed of a “normal” table and a history table</a:t>
            </a:r>
          </a:p>
          <a:p>
            <a:pPr marL="342900" indent="-228600" algn="l">
              <a:buFont typeface="Arial" panose="020B0604020202020204" pitchFamily="34" charset="0"/>
              <a:buChar char="•"/>
            </a:pPr>
            <a:r>
              <a:rPr lang="en-US" dirty="0"/>
              <a:t>Special time range start and time range end columns exist in the history table. </a:t>
            </a:r>
          </a:p>
          <a:p>
            <a:pPr marL="342900" indent="-228600" algn="l">
              <a:buFont typeface="Arial" panose="020B0604020202020204" pitchFamily="34" charset="0"/>
              <a:buChar char="•"/>
            </a:pPr>
            <a:r>
              <a:rPr lang="en-US" dirty="0"/>
              <a:t>A temporal table must have a Primary Key</a:t>
            </a:r>
          </a:p>
          <a:p>
            <a:pPr marL="342900" indent="-228600" algn="l">
              <a:buFont typeface="Arial" panose="020B0604020202020204" pitchFamily="34" charset="0"/>
              <a:buChar char="•"/>
            </a:pPr>
            <a:r>
              <a:rPr lang="en-US" dirty="0"/>
              <a:t>Can be a replacement for triggers as a means of tracking changes to tables.</a:t>
            </a:r>
          </a:p>
          <a:p>
            <a:pPr marL="342900" indent="-228600" algn="l">
              <a:buFont typeface="Arial" panose="020B0604020202020204" pitchFamily="34" charset="0"/>
              <a:buChar char="•"/>
            </a:pPr>
            <a:r>
              <a:rPr lang="en-US" dirty="0"/>
              <a:t>Can help you answer, what happened to the data and when, making the feature useful for auditing</a:t>
            </a:r>
          </a:p>
          <a:p>
            <a:pPr marL="342900" indent="-228600" algn="l">
              <a:buFont typeface="Arial" panose="020B0604020202020204" pitchFamily="34" charset="0"/>
              <a:buChar char="•"/>
            </a:pPr>
            <a:r>
              <a:rPr lang="en-US" dirty="0"/>
              <a:t>Temporal Tables do not track WHO made the modification. But see Aaron Bertrand’s solution for that here on </a:t>
            </a:r>
            <a:r>
              <a:rPr lang="en-US" dirty="0" err="1"/>
              <a:t>MSSQLTips</a:t>
            </a:r>
            <a:r>
              <a:rPr lang="en-US" dirty="0"/>
              <a:t>: </a:t>
            </a:r>
            <a:r>
              <a:rPr lang="en-US" dirty="0">
                <a:hlinkClick r:id="rId3"/>
              </a:rPr>
              <a:t>https://bit.ly/3672sNH</a:t>
            </a:r>
            <a:r>
              <a:rPr lang="en-US" dirty="0"/>
              <a:t> </a:t>
            </a:r>
          </a:p>
          <a:p>
            <a:pPr indent="-228600" algn="l">
              <a:buFont typeface="Arial" panose="020B0604020202020204" pitchFamily="34" charset="0"/>
              <a:buChar char="•"/>
            </a:pPr>
            <a:endParaRPr lang="en-US" sz="1600" dirty="0"/>
          </a:p>
        </p:txBody>
      </p:sp>
    </p:spTree>
    <p:extLst>
      <p:ext uri="{BB962C8B-B14F-4D97-AF65-F5344CB8AC3E}">
        <p14:creationId xmlns:p14="http://schemas.microsoft.com/office/powerpoint/2010/main" val="2942492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Permission Enhancement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r>
              <a:rPr lang="en-US" sz="4400" u="sng"/>
              <a:t>Permission Enhancements Features</a:t>
            </a:r>
          </a:p>
          <a:p>
            <a:pPr algn="l"/>
            <a:endParaRPr lang="en-US" sz="2000"/>
          </a:p>
        </p:txBody>
      </p:sp>
    </p:spTree>
    <p:extLst>
      <p:ext uri="{BB962C8B-B14F-4D97-AF65-F5344CB8AC3E}">
        <p14:creationId xmlns:p14="http://schemas.microsoft.com/office/powerpoint/2010/main" val="2582623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Permission Enhancement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457558" y="1622744"/>
            <a:ext cx="9724031" cy="4615093"/>
          </a:xfrm>
        </p:spPr>
        <p:txBody>
          <a:bodyPr vert="horz" lIns="91440" tIns="45720" rIns="91440" bIns="45720" rtlCol="0" anchor="ctr">
            <a:normAutofit/>
          </a:bodyPr>
          <a:lstStyle/>
          <a:p>
            <a:r>
              <a:rPr lang="en-US" dirty="0"/>
              <a:t>Permission Enhancements(SQL 2014)</a:t>
            </a:r>
          </a:p>
          <a:p>
            <a:pPr indent="-228600" algn="l">
              <a:buFont typeface="Arial" panose="020B0604020202020204" pitchFamily="34" charset="0"/>
              <a:buChar char="•"/>
            </a:pPr>
            <a:endParaRPr lang="en-US" sz="2000" dirty="0"/>
          </a:p>
          <a:p>
            <a:pPr indent="-228600" algn="l">
              <a:buFont typeface="Arial" panose="020B0604020202020204" pitchFamily="34" charset="0"/>
              <a:buChar char="•"/>
            </a:pPr>
            <a:r>
              <a:rPr lang="en-US" dirty="0"/>
              <a:t>Granting Users Read/SELECT permissions is now easier</a:t>
            </a:r>
          </a:p>
          <a:p>
            <a:pPr indent="-228600" algn="l">
              <a:buFont typeface="Arial" panose="020B0604020202020204" pitchFamily="34" charset="0"/>
              <a:buChar char="•"/>
            </a:pPr>
            <a:endParaRPr lang="en-US" dirty="0"/>
          </a:p>
          <a:p>
            <a:pPr indent="-228600" algn="l">
              <a:buFont typeface="Arial" panose="020B0604020202020204" pitchFamily="34" charset="0"/>
              <a:buChar char="•"/>
            </a:pPr>
            <a:r>
              <a:rPr lang="en-US" dirty="0"/>
              <a:t>CONNECT ANY DATABASE – Grants a login access to all current and future databases. Can be combined with other permissions to provide further capabilities</a:t>
            </a:r>
          </a:p>
          <a:p>
            <a:pPr indent="-228600" algn="l">
              <a:buFont typeface="Arial" panose="020B0604020202020204" pitchFamily="34" charset="0"/>
              <a:buChar char="•"/>
            </a:pPr>
            <a:endParaRPr lang="en-US" dirty="0"/>
          </a:p>
          <a:p>
            <a:pPr indent="-228600" algn="l">
              <a:buFont typeface="Arial" panose="020B0604020202020204" pitchFamily="34" charset="0"/>
              <a:buChar char="•"/>
            </a:pPr>
            <a:r>
              <a:rPr lang="en-US" dirty="0"/>
              <a:t>SELECT ALL USER SECURABLES – Grants SELECT permissions to all objects to which a login has access.</a:t>
            </a:r>
          </a:p>
        </p:txBody>
      </p:sp>
    </p:spTree>
    <p:extLst>
      <p:ext uri="{BB962C8B-B14F-4D97-AF65-F5344CB8AC3E}">
        <p14:creationId xmlns:p14="http://schemas.microsoft.com/office/powerpoint/2010/main" val="4169119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r>
              <a:rPr lang="en-US" sz="4400" u="sng"/>
              <a:t>T-SQL Enhancements Features</a:t>
            </a:r>
          </a:p>
          <a:p>
            <a:pPr algn="l"/>
            <a:endParaRPr lang="en-US" sz="2000"/>
          </a:p>
        </p:txBody>
      </p:sp>
    </p:spTree>
    <p:extLst>
      <p:ext uri="{BB962C8B-B14F-4D97-AF65-F5344CB8AC3E}">
        <p14:creationId xmlns:p14="http://schemas.microsoft.com/office/powerpoint/2010/main" val="3429080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T-SQL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1590741"/>
            <a:ext cx="9724031" cy="4520348"/>
          </a:xfrm>
        </p:spPr>
        <p:txBody>
          <a:bodyPr vert="horz" lIns="91440" tIns="45720" rIns="91440" bIns="45720" rtlCol="0" anchor="ctr">
            <a:normAutofit/>
          </a:bodyPr>
          <a:lstStyle/>
          <a:p>
            <a:pPr algn="l"/>
            <a:endParaRPr lang="en-US" sz="1600" dirty="0"/>
          </a:p>
          <a:p>
            <a:pPr marL="285750" indent="-228600" algn="l">
              <a:buFont typeface="Arial" panose="020B0604020202020204" pitchFamily="34" charset="0"/>
              <a:buChar char="•"/>
            </a:pPr>
            <a:r>
              <a:rPr lang="en-US" dirty="0"/>
              <a:t>DROP IF EXISTS(SQL Server 2016SP1) </a:t>
            </a:r>
          </a:p>
          <a:p>
            <a:pPr marL="285750" indent="-228600" algn="l">
              <a:buFont typeface="Arial" panose="020B0604020202020204" pitchFamily="34" charset="0"/>
              <a:buChar char="•"/>
            </a:pPr>
            <a:r>
              <a:rPr lang="en-US" dirty="0"/>
              <a:t>CREATE OR ALTER(2016SP1) </a:t>
            </a:r>
          </a:p>
          <a:p>
            <a:pPr marL="285750" indent="-228600" algn="l">
              <a:buFont typeface="Arial" panose="020B0604020202020204" pitchFamily="34" charset="0"/>
              <a:buChar char="•"/>
            </a:pPr>
            <a:r>
              <a:rPr lang="en-US" dirty="0"/>
              <a:t>JSON format support(2016) </a:t>
            </a:r>
          </a:p>
          <a:p>
            <a:pPr marL="285750" indent="-228600" algn="l">
              <a:buFont typeface="Arial" panose="020B0604020202020204" pitchFamily="34" charset="0"/>
              <a:buChar char="•"/>
            </a:pPr>
            <a:r>
              <a:rPr lang="en-US" dirty="0"/>
              <a:t>ALTER TABLE WITH ONLINE = ON</a:t>
            </a:r>
          </a:p>
          <a:p>
            <a:pPr marL="342900" indent="-228600" algn="l">
              <a:buFont typeface="Arial" panose="020B0604020202020204" pitchFamily="34" charset="0"/>
              <a:buChar char="•"/>
            </a:pPr>
            <a:r>
              <a:rPr lang="en-US" dirty="0"/>
              <a:t>Inline specification of CLUSTERED and NONCLUSTERED indexes (2014) </a:t>
            </a:r>
          </a:p>
          <a:p>
            <a:pPr marL="342900" indent="-228600" algn="l">
              <a:buFont typeface="Arial" panose="020B0604020202020204" pitchFamily="34" charset="0"/>
              <a:buChar char="•"/>
            </a:pPr>
            <a:r>
              <a:rPr lang="en-US" b="0" i="0" dirty="0">
                <a:effectLst/>
              </a:rPr>
              <a:t>New </a:t>
            </a:r>
            <a:r>
              <a:rPr lang="en-US" i="0" dirty="0">
                <a:effectLst/>
              </a:rPr>
              <a:t>string functions (2017) </a:t>
            </a:r>
            <a:r>
              <a:rPr lang="en-US" b="0" i="0" dirty="0">
                <a:effectLst/>
              </a:rPr>
              <a:t>CONCAT_WS, TRANSLATE, and TRIM, and WITHIN GROUP is now supported for the STRING_AGG function</a:t>
            </a:r>
          </a:p>
        </p:txBody>
      </p:sp>
    </p:spTree>
    <p:extLst>
      <p:ext uri="{BB962C8B-B14F-4D97-AF65-F5344CB8AC3E}">
        <p14:creationId xmlns:p14="http://schemas.microsoft.com/office/powerpoint/2010/main" val="303209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dirty="0">
                <a:solidFill>
                  <a:srgbClr val="FFFFFF"/>
                </a:solidFill>
                <a:effectLst/>
                <a:latin typeface="+mj-lt"/>
                <a:ea typeface="+mj-ea"/>
                <a:cs typeface="+mj-cs"/>
              </a:rPr>
              <a:t>Thank You!</a:t>
            </a:r>
            <a:endParaRPr lang="en-US" sz="3700" b="1" kern="1200" dirty="0">
              <a:solidFill>
                <a:srgbClr val="FFFFFF"/>
              </a:solidFill>
              <a:latin typeface="+mj-lt"/>
              <a:ea typeface="+mj-ea"/>
              <a:cs typeface="+mj-cs"/>
            </a:endParaRPr>
          </a:p>
        </p:txBody>
      </p:sp>
      <p:sp>
        <p:nvSpPr>
          <p:cNvPr id="5" name="Subtitle 4">
            <a:extLst>
              <a:ext uri="{FF2B5EF4-FFF2-40B4-BE49-F238E27FC236}">
                <a16:creationId xmlns:a16="http://schemas.microsoft.com/office/drawing/2014/main" id="{982B9945-D9AB-4A17-9C25-B710EEF44FE5}"/>
              </a:ext>
            </a:extLst>
          </p:cNvPr>
          <p:cNvSpPr>
            <a:spLocks noGrp="1"/>
          </p:cNvSpPr>
          <p:nvPr>
            <p:ph type="subTitle" idx="1"/>
          </p:nvPr>
        </p:nvSpPr>
        <p:spPr>
          <a:xfrm>
            <a:off x="1523998" y="1622745"/>
            <a:ext cx="9144000" cy="3233340"/>
          </a:xfrm>
        </p:spPr>
        <p:txBody>
          <a:bodyPr>
            <a:normAutofit/>
          </a:bodyPr>
          <a:lstStyle/>
          <a:p>
            <a:pPr algn="l"/>
            <a:r>
              <a:rPr lang="en-US" b="1" dirty="0"/>
              <a:t>Thank you!</a:t>
            </a:r>
          </a:p>
          <a:p>
            <a:pPr algn="l"/>
            <a:endParaRPr lang="en-US" dirty="0"/>
          </a:p>
          <a:p>
            <a:pPr marL="342900" indent="-342900" algn="l">
              <a:buFont typeface="Arial" panose="020B0604020202020204" pitchFamily="34" charset="0"/>
              <a:buChar char="•"/>
            </a:pPr>
            <a:r>
              <a:rPr lang="en-US" dirty="0"/>
              <a:t>New Stars of Data Team</a:t>
            </a:r>
          </a:p>
          <a:p>
            <a:pPr marL="342900" indent="-342900" algn="l">
              <a:buFont typeface="Arial" panose="020B0604020202020204" pitchFamily="34" charset="0"/>
              <a:buChar char="•"/>
            </a:pPr>
            <a:r>
              <a:rPr lang="en-US" dirty="0"/>
              <a:t>Mentor Leslie Andrews</a:t>
            </a:r>
          </a:p>
        </p:txBody>
      </p:sp>
    </p:spTree>
    <p:extLst>
      <p:ext uri="{BB962C8B-B14F-4D97-AF65-F5344CB8AC3E}">
        <p14:creationId xmlns:p14="http://schemas.microsoft.com/office/powerpoint/2010/main" val="1379185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r>
              <a:rPr lang="en-US" sz="4400" u="sng"/>
              <a:t>High Availability/Disaster Recovery</a:t>
            </a:r>
          </a:p>
          <a:p>
            <a:pPr algn="l"/>
            <a:endParaRPr lang="en-US" sz="2000"/>
          </a:p>
        </p:txBody>
      </p:sp>
    </p:spTree>
    <p:extLst>
      <p:ext uri="{BB962C8B-B14F-4D97-AF65-F5344CB8AC3E}">
        <p14:creationId xmlns:p14="http://schemas.microsoft.com/office/powerpoint/2010/main" val="2034760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High Availability/Disaster Recovery</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550505"/>
            <a:ext cx="3734555" cy="3922723"/>
          </a:xfrm>
        </p:spPr>
        <p:txBody>
          <a:bodyPr vert="horz" lIns="91440" tIns="45720" rIns="91440" bIns="45720" rtlCol="0" anchor="ctr">
            <a:normAutofit/>
          </a:bodyPr>
          <a:lstStyle/>
          <a:p>
            <a:pPr algn="l"/>
            <a:r>
              <a:rPr lang="en-US" sz="2000"/>
              <a:t>What is High Availability?</a:t>
            </a:r>
          </a:p>
          <a:p>
            <a:pPr algn="l"/>
            <a:endParaRPr lang="en-US" sz="2000"/>
          </a:p>
          <a:p>
            <a:pPr algn="l"/>
            <a:endParaRPr lang="en-US" sz="2000"/>
          </a:p>
          <a:p>
            <a:pPr algn="l"/>
            <a:r>
              <a:rPr lang="en-US" sz="2000"/>
              <a:t>What is Disaster Recovery?</a:t>
            </a:r>
          </a:p>
          <a:p>
            <a:pPr algn="l"/>
            <a:endParaRPr lang="en-US" sz="2000"/>
          </a:p>
          <a:p>
            <a:pPr algn="l"/>
            <a:endParaRPr lang="en-US" sz="2000"/>
          </a:p>
        </p:txBody>
      </p:sp>
      <p:pic>
        <p:nvPicPr>
          <p:cNvPr id="7" name="Picture 6" descr="MC Brooks on Pexel">
            <a:extLst>
              <a:ext uri="{FF2B5EF4-FFF2-40B4-BE49-F238E27FC236}">
                <a16:creationId xmlns:a16="http://schemas.microsoft.com/office/drawing/2014/main" id="{09EDE40D-5027-428C-A516-8B32F3584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6154" y="2550505"/>
            <a:ext cx="6043947" cy="3135593"/>
          </a:xfrm>
          <a:prstGeom prst="rect">
            <a:avLst/>
          </a:prstGeom>
        </p:spPr>
      </p:pic>
    </p:spTree>
    <p:extLst>
      <p:ext uri="{BB962C8B-B14F-4D97-AF65-F5344CB8AC3E}">
        <p14:creationId xmlns:p14="http://schemas.microsoft.com/office/powerpoint/2010/main" val="389302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49">
            <a:extLst>
              <a:ext uri="{FF2B5EF4-FFF2-40B4-BE49-F238E27FC236}">
                <a16:creationId xmlns:a16="http://schemas.microsoft.com/office/drawing/2014/main" id="{A33739E3-2922-4229-841B-33CE71C6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2" y="1237266"/>
            <a:ext cx="6346482" cy="944619"/>
          </a:xfrm>
        </p:spPr>
        <p:txBody>
          <a:bodyPr anchor="t">
            <a:noAutofit/>
          </a:bodyPr>
          <a:lstStyle/>
          <a:p>
            <a:pPr algn="l"/>
            <a:r>
              <a:rPr lang="en-US" sz="2200" b="1" i="0">
                <a:effectLst/>
              </a:rPr>
              <a:t>Modern SQL Server Features That Make Life Better</a:t>
            </a:r>
            <a:br>
              <a:rPr lang="en-US" sz="2200" b="1" i="0">
                <a:effectLst/>
              </a:rPr>
            </a:br>
            <a:br>
              <a:rPr lang="en-US" sz="2200" b="1" i="0">
                <a:effectLst/>
              </a:rPr>
            </a:br>
            <a:br>
              <a:rPr lang="en-US" sz="2200" b="1" i="0">
                <a:effectLst/>
              </a:rPr>
            </a:br>
            <a:br>
              <a:rPr lang="en-US" sz="2200" b="1" i="0">
                <a:effectLst/>
              </a:rPr>
            </a:br>
            <a:br>
              <a:rPr lang="en-US" sz="2200" b="1" i="0">
                <a:effectLst/>
              </a:rPr>
            </a:br>
            <a:br>
              <a:rPr lang="en-US" sz="2200" b="1" i="0">
                <a:effectLst/>
              </a:rPr>
            </a:br>
            <a:br>
              <a:rPr lang="en-US" sz="2200" b="1" i="0">
                <a:effectLst/>
              </a:rPr>
            </a:br>
            <a:endParaRPr lang="en-US" sz="2200" b="1"/>
          </a:p>
        </p:txBody>
      </p:sp>
      <p:sp>
        <p:nvSpPr>
          <p:cNvPr id="59" name="Rectangle 5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6000" y="-3"/>
            <a:ext cx="6096000"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3">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999" y="-3"/>
            <a:ext cx="6095999" cy="6408536"/>
          </a:xfrm>
          <a:prstGeom prst="rect">
            <a:avLst/>
          </a:prstGeom>
          <a:gradFill>
            <a:gsLst>
              <a:gs pos="0">
                <a:schemeClr val="accent1">
                  <a:lumMod val="75000"/>
                  <a:alpha val="56000"/>
                </a:schemeClr>
              </a:gs>
              <a:gs pos="100000">
                <a:srgbClr val="000000">
                  <a:alpha val="52000"/>
                </a:srgb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5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862482" y="1528481"/>
            <a:ext cx="6858002" cy="380103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Graphical user interface, application&#10;&#10;Description automatically generated">
            <a:extLst>
              <a:ext uri="{FF2B5EF4-FFF2-40B4-BE49-F238E27FC236}">
                <a16:creationId xmlns:a16="http://schemas.microsoft.com/office/drawing/2014/main" id="{9D84A7BD-8632-4CD1-BE03-8C8552C26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064" y="2937049"/>
            <a:ext cx="9221487" cy="3696216"/>
          </a:xfrm>
          <a:prstGeom prst="rect">
            <a:avLst/>
          </a:prstGeom>
        </p:spPr>
      </p:pic>
      <p:sp>
        <p:nvSpPr>
          <p:cNvPr id="17" name="TextBox 16">
            <a:extLst>
              <a:ext uri="{FF2B5EF4-FFF2-40B4-BE49-F238E27FC236}">
                <a16:creationId xmlns:a16="http://schemas.microsoft.com/office/drawing/2014/main" id="{75D7BE0B-A2F7-4B9C-9595-CFE2DFB7F7A6}"/>
              </a:ext>
            </a:extLst>
          </p:cNvPr>
          <p:cNvSpPr txBox="1"/>
          <p:nvPr/>
        </p:nvSpPr>
        <p:spPr>
          <a:xfrm>
            <a:off x="6627135" y="264801"/>
            <a:ext cx="4861711" cy="2308324"/>
          </a:xfrm>
          <a:prstGeom prst="rect">
            <a:avLst/>
          </a:prstGeom>
          <a:noFill/>
        </p:spPr>
        <p:txBody>
          <a:bodyPr wrap="square" rtlCol="0">
            <a:spAutoFit/>
          </a:bodyPr>
          <a:lstStyle/>
          <a:p>
            <a:r>
              <a:rPr lang="en-US">
                <a:solidFill>
                  <a:schemeClr val="bg1"/>
                </a:solidFill>
              </a:rPr>
              <a:t>HA/DR Category</a:t>
            </a:r>
          </a:p>
          <a:p>
            <a:endParaRPr lang="en-US">
              <a:solidFill>
                <a:schemeClr val="bg1"/>
              </a:solidFill>
            </a:endParaRPr>
          </a:p>
          <a:p>
            <a:r>
              <a:rPr lang="en-US">
                <a:solidFill>
                  <a:schemeClr val="bg1"/>
                </a:solidFill>
              </a:rPr>
              <a:t>Availability Groups (2012 and Up, but don’t try it on 2012)</a:t>
            </a:r>
          </a:p>
          <a:p>
            <a:r>
              <a:rPr lang="en-US">
                <a:solidFill>
                  <a:srgbClr val="FF0000"/>
                </a:solidFill>
                <a:hlinkClick r:id="rId4">
                  <a:extLst>
                    <a:ext uri="{A12FA001-AC4F-418D-AE19-62706E023703}">
                      <ahyp:hlinkClr xmlns:ahyp="http://schemas.microsoft.com/office/drawing/2018/hyperlinkcolor" val="tx"/>
                    </a:ext>
                  </a:extLst>
                </a:hlinkClick>
              </a:rPr>
              <a:t>https://bit.ly/3xieeks</a:t>
            </a:r>
            <a:r>
              <a:rPr lang="en-US">
                <a:solidFill>
                  <a:srgbClr val="FF0000"/>
                </a:solidFill>
              </a:rPr>
              <a:t> </a:t>
            </a:r>
            <a:r>
              <a:rPr lang="en-US">
                <a:solidFill>
                  <a:schemeClr val="bg1"/>
                </a:solidFill>
              </a:rPr>
              <a:t>(MS Docs - What is an AlwaysOn Availability Group)</a:t>
            </a:r>
          </a:p>
          <a:p>
            <a:r>
              <a:rPr lang="en-US">
                <a:solidFill>
                  <a:srgbClr val="FF0000"/>
                </a:solidFill>
                <a:hlinkClick r:id="rId5">
                  <a:extLst>
                    <a:ext uri="{A12FA001-AC4F-418D-AE19-62706E023703}">
                      <ahyp:hlinkClr xmlns:ahyp="http://schemas.microsoft.com/office/drawing/2018/hyperlinkcolor" val="tx"/>
                    </a:ext>
                  </a:extLst>
                </a:hlinkClick>
              </a:rPr>
              <a:t>https://bit.ly/3dqxjrG</a:t>
            </a:r>
            <a:r>
              <a:rPr lang="en-US">
                <a:solidFill>
                  <a:srgbClr val="FF0000"/>
                </a:solidFill>
              </a:rPr>
              <a:t> </a:t>
            </a:r>
            <a:r>
              <a:rPr lang="en-US">
                <a:solidFill>
                  <a:schemeClr val="bg1"/>
                </a:solidFill>
              </a:rPr>
              <a:t>(Lee Markum - My Availability Group Database Isn’t Synchronizing)</a:t>
            </a:r>
          </a:p>
        </p:txBody>
      </p:sp>
      <p:sp>
        <p:nvSpPr>
          <p:cNvPr id="3" name="TextBox 2">
            <a:extLst>
              <a:ext uri="{FF2B5EF4-FFF2-40B4-BE49-F238E27FC236}">
                <a16:creationId xmlns:a16="http://schemas.microsoft.com/office/drawing/2014/main" id="{22C6D7BC-F96A-46FD-9F23-083095B874FA}"/>
              </a:ext>
            </a:extLst>
          </p:cNvPr>
          <p:cNvSpPr txBox="1"/>
          <p:nvPr/>
        </p:nvSpPr>
        <p:spPr>
          <a:xfrm>
            <a:off x="108643" y="4870764"/>
            <a:ext cx="2281472" cy="461665"/>
          </a:xfrm>
          <a:prstGeom prst="rect">
            <a:avLst/>
          </a:prstGeom>
          <a:noFill/>
        </p:spPr>
        <p:txBody>
          <a:bodyPr wrap="square" rtlCol="0">
            <a:spAutoFit/>
          </a:bodyPr>
          <a:lstStyle/>
          <a:p>
            <a:r>
              <a:rPr lang="en-US" sz="1200">
                <a:solidFill>
                  <a:srgbClr val="FF0000"/>
                </a:solidFill>
                <a:hlinkClick r:id="rId4">
                  <a:extLst>
                    <a:ext uri="{A12FA001-AC4F-418D-AE19-62706E023703}">
                      <ahyp:hlinkClr xmlns:ahyp="http://schemas.microsoft.com/office/drawing/2018/hyperlinkcolor" val="tx"/>
                    </a:ext>
                  </a:extLst>
                </a:hlinkClick>
              </a:rPr>
              <a:t>https://bit.ly/3xieeks</a:t>
            </a:r>
            <a:br>
              <a:rPr lang="en-US" sz="1200">
                <a:solidFill>
                  <a:srgbClr val="FF0000"/>
                </a:solidFill>
              </a:rPr>
            </a:br>
            <a:r>
              <a:rPr lang="en-US" sz="1200">
                <a:solidFill>
                  <a:srgbClr val="FF0000"/>
                </a:solidFill>
              </a:rPr>
              <a:t>MS Docs depiction</a:t>
            </a:r>
            <a:endParaRPr lang="en-US" sz="1200"/>
          </a:p>
        </p:txBody>
      </p:sp>
    </p:spTree>
    <p:extLst>
      <p:ext uri="{BB962C8B-B14F-4D97-AF65-F5344CB8AC3E}">
        <p14:creationId xmlns:p14="http://schemas.microsoft.com/office/powerpoint/2010/main" val="3771089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699713" y="248038"/>
            <a:ext cx="11404770" cy="1159200"/>
          </a:xfrm>
        </p:spPr>
        <p:txBody>
          <a:bodyPr anchor="ctr">
            <a:normAutofit/>
          </a:bodyPr>
          <a:lstStyle/>
          <a:p>
            <a:r>
              <a:rPr lang="en-US" sz="3700" b="1" i="0">
                <a:solidFill>
                  <a:srgbClr val="FFFFFF"/>
                </a:solidFill>
                <a:effectLst/>
              </a:rPr>
              <a:t>High Availability/Disaster Recovery</a:t>
            </a:r>
            <a:endParaRPr lang="en-US" sz="3700" b="1">
              <a:solidFill>
                <a:srgbClr val="FFFFFF"/>
              </a:solidFill>
            </a:endParaRPr>
          </a:p>
        </p:txBody>
      </p:sp>
      <p:pic>
        <p:nvPicPr>
          <p:cNvPr id="6" name="Picture 5">
            <a:extLst>
              <a:ext uri="{FF2B5EF4-FFF2-40B4-BE49-F238E27FC236}">
                <a16:creationId xmlns:a16="http://schemas.microsoft.com/office/drawing/2014/main" id="{BDCE8271-84D6-4405-98EF-355C18A3310B}"/>
              </a:ext>
            </a:extLst>
          </p:cNvPr>
          <p:cNvPicPr>
            <a:picLocks noChangeAspect="1"/>
          </p:cNvPicPr>
          <p:nvPr/>
        </p:nvPicPr>
        <p:blipFill>
          <a:blip r:embed="rId3"/>
          <a:stretch>
            <a:fillRect/>
          </a:stretch>
        </p:blipFill>
        <p:spPr>
          <a:xfrm>
            <a:off x="1256696" y="1966293"/>
            <a:ext cx="9678607" cy="4452160"/>
          </a:xfrm>
          <a:prstGeom prst="rect">
            <a:avLst/>
          </a:prstGeom>
        </p:spPr>
      </p:pic>
      <p:sp>
        <p:nvSpPr>
          <p:cNvPr id="7" name="TextBox 6">
            <a:extLst>
              <a:ext uri="{FF2B5EF4-FFF2-40B4-BE49-F238E27FC236}">
                <a16:creationId xmlns:a16="http://schemas.microsoft.com/office/drawing/2014/main" id="{BAF7D20A-1510-4151-8104-23A326E6F870}"/>
              </a:ext>
            </a:extLst>
          </p:cNvPr>
          <p:cNvSpPr txBox="1"/>
          <p:nvPr/>
        </p:nvSpPr>
        <p:spPr>
          <a:xfrm>
            <a:off x="2483124" y="6418452"/>
            <a:ext cx="7225748" cy="439547"/>
          </a:xfrm>
          <a:prstGeom prst="rect">
            <a:avLst/>
          </a:prstGeom>
          <a:solidFill>
            <a:srgbClr val="000000">
              <a:alpha val="50000"/>
            </a:srgbClr>
          </a:solidFill>
          <a:ln>
            <a:noFill/>
          </a:ln>
        </p:spPr>
        <p:txBody>
          <a:bodyPr wrap="square" rtlCol="0">
            <a:noAutofit/>
          </a:bodyPr>
          <a:lstStyle/>
          <a:p>
            <a:pPr algn="ctr">
              <a:spcAft>
                <a:spcPts val="600"/>
              </a:spcAft>
            </a:pPr>
            <a:r>
              <a:rPr lang="en-US" sz="1300">
                <a:solidFill>
                  <a:srgbClr val="FFFFFF"/>
                </a:solidFill>
              </a:rPr>
              <a:t>Multi-subnet Availability Group Depiction from </a:t>
            </a:r>
            <a:r>
              <a:rPr lang="en-US" sz="1300" err="1">
                <a:solidFill>
                  <a:srgbClr val="FFFFFF"/>
                </a:solidFill>
              </a:rPr>
              <a:t>SQLShack</a:t>
            </a:r>
            <a:r>
              <a:rPr lang="en-US" sz="1300">
                <a:solidFill>
                  <a:srgbClr val="FFFFFF"/>
                </a:solidFill>
              </a:rPr>
              <a:t>: https://www.sqlshack.com/sql-server-always-on-listeners/</a:t>
            </a:r>
          </a:p>
        </p:txBody>
      </p:sp>
      <p:sp>
        <p:nvSpPr>
          <p:cNvPr id="4" name="TextBox 3">
            <a:extLst>
              <a:ext uri="{FF2B5EF4-FFF2-40B4-BE49-F238E27FC236}">
                <a16:creationId xmlns:a16="http://schemas.microsoft.com/office/drawing/2014/main" id="{A46D63CC-2364-407A-BF2E-690B090D37DE}"/>
              </a:ext>
            </a:extLst>
          </p:cNvPr>
          <p:cNvSpPr txBox="1"/>
          <p:nvPr/>
        </p:nvSpPr>
        <p:spPr>
          <a:xfrm>
            <a:off x="1256696" y="1700588"/>
            <a:ext cx="2237451" cy="369332"/>
          </a:xfrm>
          <a:prstGeom prst="rect">
            <a:avLst/>
          </a:prstGeom>
          <a:noFill/>
        </p:spPr>
        <p:txBody>
          <a:bodyPr wrap="square" rtlCol="0">
            <a:spAutoFit/>
          </a:bodyPr>
          <a:lstStyle/>
          <a:p>
            <a:r>
              <a:rPr lang="en-US"/>
              <a:t>Primary Data Center</a:t>
            </a:r>
          </a:p>
        </p:txBody>
      </p:sp>
      <p:sp>
        <p:nvSpPr>
          <p:cNvPr id="11" name="TextBox 10">
            <a:extLst>
              <a:ext uri="{FF2B5EF4-FFF2-40B4-BE49-F238E27FC236}">
                <a16:creationId xmlns:a16="http://schemas.microsoft.com/office/drawing/2014/main" id="{C0A25D45-85C1-4003-9148-57E65EE087B8}"/>
              </a:ext>
            </a:extLst>
          </p:cNvPr>
          <p:cNvSpPr txBox="1"/>
          <p:nvPr/>
        </p:nvSpPr>
        <p:spPr>
          <a:xfrm>
            <a:off x="7095893" y="1686185"/>
            <a:ext cx="2897852" cy="369332"/>
          </a:xfrm>
          <a:prstGeom prst="rect">
            <a:avLst/>
          </a:prstGeom>
          <a:noFill/>
        </p:spPr>
        <p:txBody>
          <a:bodyPr wrap="square" rtlCol="0">
            <a:spAutoFit/>
          </a:bodyPr>
          <a:lstStyle/>
          <a:p>
            <a:r>
              <a:rPr lang="en-US"/>
              <a:t>Disaster Recovery Location</a:t>
            </a:r>
          </a:p>
        </p:txBody>
      </p:sp>
      <p:sp>
        <p:nvSpPr>
          <p:cNvPr id="8" name="Subtitle 7">
            <a:extLst>
              <a:ext uri="{FF2B5EF4-FFF2-40B4-BE49-F238E27FC236}">
                <a16:creationId xmlns:a16="http://schemas.microsoft.com/office/drawing/2014/main" id="{1827201E-6713-4140-BB79-F75376D57D7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4471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699713" y="248038"/>
            <a:ext cx="11404770" cy="1159200"/>
          </a:xfrm>
        </p:spPr>
        <p:txBody>
          <a:bodyPr anchor="ctr">
            <a:normAutofit/>
          </a:bodyPr>
          <a:lstStyle/>
          <a:p>
            <a:r>
              <a:rPr lang="en-US" sz="3700" b="1" i="0">
                <a:solidFill>
                  <a:srgbClr val="FFFFFF"/>
                </a:solidFill>
                <a:effectLst/>
              </a:rPr>
              <a:t>High Availability/Disaster Recovery</a:t>
            </a:r>
            <a:endParaRPr lang="en-US" sz="3700" b="1">
              <a:solidFill>
                <a:srgbClr val="FFFFFF"/>
              </a:solidFill>
            </a:endParaRPr>
          </a:p>
        </p:txBody>
      </p:sp>
      <p:sp>
        <p:nvSpPr>
          <p:cNvPr id="8" name="Subtitle 7">
            <a:extLst>
              <a:ext uri="{FF2B5EF4-FFF2-40B4-BE49-F238E27FC236}">
                <a16:creationId xmlns:a16="http://schemas.microsoft.com/office/drawing/2014/main" id="{1827201E-6713-4140-BB79-F75376D57D77}"/>
              </a:ext>
            </a:extLst>
          </p:cNvPr>
          <p:cNvSpPr>
            <a:spLocks noGrp="1"/>
          </p:cNvSpPr>
          <p:nvPr>
            <p:ph type="subTitle" idx="1"/>
          </p:nvPr>
        </p:nvSpPr>
        <p:spPr>
          <a:xfrm>
            <a:off x="1524000" y="1822347"/>
            <a:ext cx="9144000" cy="4507431"/>
          </a:xfrm>
        </p:spPr>
        <p:txBody>
          <a:bodyPr/>
          <a:lstStyle/>
          <a:p>
            <a:r>
              <a:rPr lang="en-US" dirty="0"/>
              <a:t>Summary of Availability Group Positives</a:t>
            </a:r>
          </a:p>
          <a:p>
            <a:pPr algn="l"/>
            <a:endParaRPr lang="en-US" dirty="0"/>
          </a:p>
          <a:p>
            <a:pPr algn="l"/>
            <a:endParaRPr lang="en-US" dirty="0"/>
          </a:p>
          <a:p>
            <a:pPr marL="342900" indent="-342900" algn="l">
              <a:buFont typeface="Arial" panose="020B0604020202020204" pitchFamily="34" charset="0"/>
              <a:buChar char="•"/>
            </a:pPr>
            <a:r>
              <a:rPr lang="en-US" dirty="0"/>
              <a:t>Redundant copies of your SQL Server data</a:t>
            </a:r>
          </a:p>
          <a:p>
            <a:pPr marL="342900" indent="-342900" algn="l">
              <a:buFont typeface="Arial" panose="020B0604020202020204" pitchFamily="34" charset="0"/>
              <a:buChar char="•"/>
            </a:pPr>
            <a:r>
              <a:rPr lang="en-US" dirty="0"/>
              <a:t>Automatic failover for a group of databases</a:t>
            </a:r>
          </a:p>
          <a:p>
            <a:pPr marL="342900" indent="-342900" algn="l">
              <a:buFont typeface="Arial" panose="020B0604020202020204" pitchFamily="34" charset="0"/>
              <a:buChar char="•"/>
            </a:pPr>
            <a:r>
              <a:rPr lang="en-US" dirty="0"/>
              <a:t>Relatively easy to use for disaster recovery</a:t>
            </a:r>
          </a:p>
          <a:p>
            <a:pPr marL="342900" indent="-342900" algn="l">
              <a:buFont typeface="Arial" panose="020B0604020202020204" pitchFamily="34" charset="0"/>
              <a:buChar char="•"/>
            </a:pPr>
            <a:r>
              <a:rPr lang="en-US" dirty="0"/>
              <a:t>Automatic page repair from a secondary</a:t>
            </a:r>
          </a:p>
          <a:p>
            <a:pPr marL="342900" indent="-342900" algn="l">
              <a:buFont typeface="Arial" panose="020B0604020202020204" pitchFamily="34" charset="0"/>
              <a:buChar char="•"/>
            </a:pPr>
            <a:r>
              <a:rPr lang="en-US" dirty="0"/>
              <a:t>Readable secondaries by direct connect to a secondary instance name</a:t>
            </a:r>
          </a:p>
          <a:p>
            <a:pPr marL="342900" indent="-342900" algn="l">
              <a:buFont typeface="Arial" panose="020B0604020202020204" pitchFamily="34" charset="0"/>
              <a:buChar char="•"/>
            </a:pPr>
            <a:r>
              <a:rPr lang="en-US" dirty="0"/>
              <a:t>Readable secondary using </a:t>
            </a:r>
            <a:r>
              <a:rPr lang="en-US" dirty="0" err="1"/>
              <a:t>ReadOnly</a:t>
            </a:r>
            <a:r>
              <a:rPr lang="en-US" dirty="0"/>
              <a:t> routing feature (AG Listener)</a:t>
            </a:r>
          </a:p>
        </p:txBody>
      </p:sp>
    </p:spTree>
    <p:extLst>
      <p:ext uri="{BB962C8B-B14F-4D97-AF65-F5344CB8AC3E}">
        <p14:creationId xmlns:p14="http://schemas.microsoft.com/office/powerpoint/2010/main" val="2229494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699713" y="248038"/>
            <a:ext cx="11060061" cy="1159200"/>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Accelerated Database Recovery</a:t>
            </a:r>
            <a:endParaRPr lang="en-US" sz="3700" b="1" kern="1200">
              <a:solidFill>
                <a:srgbClr val="FFFFFF"/>
              </a:solidFill>
              <a:latin typeface="+mj-lt"/>
              <a:ea typeface="+mj-ea"/>
              <a:cs typeface="+mj-cs"/>
            </a:endParaRPr>
          </a:p>
        </p:txBody>
      </p:sp>
      <p:pic>
        <p:nvPicPr>
          <p:cNvPr id="5" name="Picture 4" descr="Text&#10;&#10;Description automatically generated with low confidence">
            <a:extLst>
              <a:ext uri="{FF2B5EF4-FFF2-40B4-BE49-F238E27FC236}">
                <a16:creationId xmlns:a16="http://schemas.microsoft.com/office/drawing/2014/main" id="{CB741240-62C3-4F5E-8651-05E163EEF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225" y="3732148"/>
            <a:ext cx="11327549" cy="2803569"/>
          </a:xfrm>
          <a:prstGeom prst="rect">
            <a:avLst/>
          </a:prstGeom>
        </p:spPr>
      </p:pic>
      <p:sp>
        <p:nvSpPr>
          <p:cNvPr id="6" name="Subtitle 5">
            <a:extLst>
              <a:ext uri="{FF2B5EF4-FFF2-40B4-BE49-F238E27FC236}">
                <a16:creationId xmlns:a16="http://schemas.microsoft.com/office/drawing/2014/main" id="{DC54629A-8A23-400D-AAEE-EF7A4DCDEA03}"/>
              </a:ext>
            </a:extLst>
          </p:cNvPr>
          <p:cNvSpPr>
            <a:spLocks noGrp="1"/>
          </p:cNvSpPr>
          <p:nvPr>
            <p:ph type="subTitle" idx="1"/>
          </p:nvPr>
        </p:nvSpPr>
        <p:spPr>
          <a:xfrm>
            <a:off x="432226" y="1655276"/>
            <a:ext cx="11327548" cy="1975164"/>
          </a:xfrm>
        </p:spPr>
        <p:txBody>
          <a:bodyPr>
            <a:normAutofit lnSpcReduction="10000"/>
          </a:bodyPr>
          <a:lstStyle/>
          <a:p>
            <a:pPr algn="l"/>
            <a:r>
              <a:rPr lang="en-US" dirty="0"/>
              <a:t>New in SQL Server 2019</a:t>
            </a:r>
          </a:p>
          <a:p>
            <a:pPr algn="l"/>
            <a:r>
              <a:rPr lang="en-US" sz="1200" dirty="0">
                <a:hlinkClick r:id="rId4"/>
              </a:rPr>
              <a:t>https://www.mssqltips.com/sqlservertip/5971/accelerated-database-recovery-in-sql-server-2019/</a:t>
            </a:r>
            <a:r>
              <a:rPr lang="en-US" sz="1200" dirty="0"/>
              <a:t> </a:t>
            </a:r>
          </a:p>
          <a:p>
            <a:pPr algn="l"/>
            <a:r>
              <a:rPr lang="en-US" dirty="0"/>
              <a:t>Uses the “persisted version store”</a:t>
            </a:r>
          </a:p>
          <a:p>
            <a:pPr algn="l"/>
            <a:r>
              <a:rPr lang="en-US" dirty="0"/>
              <a:t>Off by default</a:t>
            </a:r>
          </a:p>
          <a:p>
            <a:pPr algn="l"/>
            <a:r>
              <a:rPr lang="en-US" dirty="0"/>
              <a:t>Updating Email address to FirstName.LastName@adventure-works.com</a:t>
            </a:r>
          </a:p>
          <a:p>
            <a:endParaRPr lang="en-US" dirty="0"/>
          </a:p>
        </p:txBody>
      </p:sp>
    </p:spTree>
    <p:extLst>
      <p:ext uri="{BB962C8B-B14F-4D97-AF65-F5344CB8AC3E}">
        <p14:creationId xmlns:p14="http://schemas.microsoft.com/office/powerpoint/2010/main" val="3646931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457558" y="1622744"/>
            <a:ext cx="9724031" cy="4805215"/>
          </a:xfrm>
        </p:spPr>
        <p:txBody>
          <a:bodyPr vert="horz" lIns="91440" tIns="45720" rIns="91440" bIns="45720" rtlCol="0" anchor="ctr">
            <a:normAutofit/>
          </a:bodyPr>
          <a:lstStyle/>
          <a:p>
            <a:r>
              <a:rPr lang="en-US" dirty="0"/>
              <a:t>How can you discover information about new SQL Server features?</a:t>
            </a:r>
          </a:p>
          <a:p>
            <a:pPr indent="-228600" algn="l">
              <a:buFont typeface="Arial" panose="020B0604020202020204" pitchFamily="34" charset="0"/>
              <a:buChar char="•"/>
            </a:pPr>
            <a:endParaRPr lang="en-US" sz="1400" dirty="0"/>
          </a:p>
          <a:p>
            <a:pPr indent="-228600" algn="l">
              <a:buFont typeface="Arial" panose="020B0604020202020204" pitchFamily="34" charset="0"/>
              <a:buChar char="•"/>
            </a:pPr>
            <a:r>
              <a:rPr lang="en-US" sz="2000" dirty="0">
                <a:hlinkClick r:id="rId3"/>
              </a:rPr>
              <a:t>https://docs.microsoft.com/en-us/sql/sql-server/what-s-new-in-sql-server-2016?view=sql-server-ver15</a:t>
            </a:r>
            <a:r>
              <a:rPr lang="en-US" sz="2000" dirty="0"/>
              <a:t> (The page has links in the left window of the site to 2016-2019)</a:t>
            </a:r>
          </a:p>
          <a:p>
            <a:pPr indent="-228600" algn="l">
              <a:buFont typeface="Arial" panose="020B0604020202020204" pitchFamily="34" charset="0"/>
              <a:buChar char="•"/>
            </a:pPr>
            <a:r>
              <a:rPr lang="en-US" sz="2000" dirty="0">
                <a:hlinkClick r:id="rId4"/>
              </a:rPr>
              <a:t>https://docs.microsoft.com/en-us/previous-versions/sql/</a:t>
            </a:r>
            <a:r>
              <a:rPr lang="en-US" sz="2000" dirty="0"/>
              <a:t> (You guessed it, everything prior to SQL 2016)</a:t>
            </a:r>
          </a:p>
          <a:p>
            <a:pPr indent="-228600" algn="l">
              <a:buFont typeface="Arial" panose="020B0604020202020204" pitchFamily="34" charset="0"/>
              <a:buChar char="•"/>
            </a:pPr>
            <a:r>
              <a:rPr lang="en-US" sz="2000" dirty="0"/>
              <a:t>Various MSSQLTIPS articles: </a:t>
            </a:r>
            <a:r>
              <a:rPr lang="en-US" sz="2000" dirty="0">
                <a:hlinkClick r:id="rId5"/>
              </a:rPr>
              <a:t>https://www.mssqltips.com/sqlservertip/4574/new-features-in-sql-server-2016-service-pack-1</a:t>
            </a:r>
            <a:r>
              <a:rPr lang="en-US" sz="2000" dirty="0"/>
              <a:t> </a:t>
            </a:r>
          </a:p>
          <a:p>
            <a:pPr indent="-228600" algn="l">
              <a:buFont typeface="Arial" panose="020B0604020202020204" pitchFamily="34" charset="0"/>
              <a:buChar char="•"/>
            </a:pPr>
            <a:r>
              <a:rPr lang="en-US" sz="2000" dirty="0">
                <a:hlinkClick r:id="rId6"/>
              </a:rPr>
              <a:t>https://www.mssqltips.com/sqlservertip/5376/tsql-enhancements-in-sql-server-2017/</a:t>
            </a:r>
            <a:r>
              <a:rPr lang="en-US" sz="2000" dirty="0"/>
              <a:t> </a:t>
            </a:r>
          </a:p>
          <a:p>
            <a:pPr indent="-228600" algn="l">
              <a:buFont typeface="Arial" panose="020B0604020202020204" pitchFamily="34" charset="0"/>
              <a:buChar char="•"/>
            </a:pPr>
            <a:r>
              <a:rPr lang="en-US" sz="2000" dirty="0">
                <a:hlinkClick r:id="rId7"/>
              </a:rPr>
              <a:t>https://blog.pythian.com/top-10-new-features-of-sql-server-2019/</a:t>
            </a:r>
            <a:r>
              <a:rPr lang="en-US" sz="2000" dirty="0"/>
              <a:t> </a:t>
            </a:r>
          </a:p>
          <a:p>
            <a:pPr indent="-228600" algn="l">
              <a:buFont typeface="Arial" panose="020B0604020202020204" pitchFamily="34" charset="0"/>
              <a:buChar char="•"/>
            </a:pPr>
            <a:r>
              <a:rPr lang="en-US" sz="2000" dirty="0">
                <a:hlinkClick r:id="rId8"/>
              </a:rPr>
              <a:t>https://www.sentryone.com/blog/aaronbertrand/fishing-for-features-in-ctps</a:t>
            </a:r>
            <a:r>
              <a:rPr lang="en-US" sz="2000" dirty="0"/>
              <a:t> </a:t>
            </a:r>
          </a:p>
          <a:p>
            <a:pPr indent="-228600" algn="l">
              <a:buFont typeface="Arial" panose="020B0604020202020204" pitchFamily="34" charset="0"/>
              <a:buChar char="•"/>
            </a:pPr>
            <a:r>
              <a:rPr lang="en-US" sz="2000" dirty="0">
                <a:hlinkClick r:id="rId9"/>
              </a:rPr>
              <a:t>https://www.sentryone.com/blog/aaronbertrand/more-changes-sql-server</a:t>
            </a:r>
            <a:r>
              <a:rPr lang="en-US" sz="2000" dirty="0"/>
              <a:t> </a:t>
            </a:r>
          </a:p>
        </p:txBody>
      </p:sp>
    </p:spTree>
    <p:extLst>
      <p:ext uri="{BB962C8B-B14F-4D97-AF65-F5344CB8AC3E}">
        <p14:creationId xmlns:p14="http://schemas.microsoft.com/office/powerpoint/2010/main" val="2367146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457558" y="1885279"/>
            <a:ext cx="9724031" cy="4832376"/>
          </a:xfrm>
        </p:spPr>
        <p:txBody>
          <a:bodyPr vert="horz" lIns="91440" tIns="45720" rIns="91440" bIns="45720" rtlCol="0" anchor="ctr">
            <a:normAutofit/>
          </a:bodyPr>
          <a:lstStyle/>
          <a:p>
            <a:r>
              <a:rPr lang="en-US" sz="2600" dirty="0"/>
              <a:t>Bonus Material</a:t>
            </a:r>
          </a:p>
          <a:p>
            <a:pPr indent="-228600" algn="l">
              <a:buFont typeface="Arial" panose="020B0604020202020204" pitchFamily="34" charset="0"/>
              <a:buChar char="•"/>
            </a:pPr>
            <a:endParaRPr lang="en-US" sz="1900" dirty="0"/>
          </a:p>
          <a:p>
            <a:pPr marL="342900" indent="-228600" algn="l">
              <a:buFont typeface="Arial" panose="020B0604020202020204" pitchFamily="34" charset="0"/>
              <a:buChar char="•"/>
            </a:pPr>
            <a:r>
              <a:rPr lang="en-US" sz="2600" dirty="0"/>
              <a:t>In-Memory OLTP(SQL 2014) – This can produce significant improvements for some workloads.</a:t>
            </a:r>
          </a:p>
          <a:p>
            <a:pPr marL="342900" indent="-228600" algn="l">
              <a:buFont typeface="Arial" panose="020B0604020202020204" pitchFamily="34" charset="0"/>
              <a:buChar char="•"/>
            </a:pPr>
            <a:r>
              <a:rPr lang="en-US" sz="2600" b="0" i="0" dirty="0">
                <a:effectLst/>
              </a:rPr>
              <a:t>Python/R Integration(Machine Learning Services SQL 2014 and Up) </a:t>
            </a:r>
          </a:p>
          <a:p>
            <a:pPr marL="342900" indent="-228600" algn="l">
              <a:buFont typeface="Arial" panose="020B0604020202020204" pitchFamily="34" charset="0"/>
              <a:buChar char="•"/>
            </a:pPr>
            <a:r>
              <a:rPr lang="en-US" sz="2600" dirty="0"/>
              <a:t>Backup encryption (2014)</a:t>
            </a:r>
          </a:p>
          <a:p>
            <a:pPr marL="342900" indent="-228600" algn="l">
              <a:buFont typeface="Arial" panose="020B0604020202020204" pitchFamily="34" charset="0"/>
              <a:buChar char="•"/>
            </a:pPr>
            <a:r>
              <a:rPr lang="en-US" sz="2600" dirty="0"/>
              <a:t>Always Encrypted (2016)</a:t>
            </a:r>
          </a:p>
          <a:p>
            <a:pPr marL="342900" indent="-228600" algn="l">
              <a:buFont typeface="Arial" panose="020B0604020202020204" pitchFamily="34" charset="0"/>
              <a:buChar char="•"/>
            </a:pPr>
            <a:r>
              <a:rPr lang="en-US" sz="2600" dirty="0"/>
              <a:t>Dynamic Data Masking(2016)</a:t>
            </a:r>
          </a:p>
          <a:p>
            <a:pPr marL="342900" indent="-228600" algn="l">
              <a:buFont typeface="Arial" panose="020B0604020202020204" pitchFamily="34" charset="0"/>
              <a:buChar char="•"/>
            </a:pPr>
            <a:r>
              <a:rPr lang="en-US" sz="2600" dirty="0"/>
              <a:t>Row Level Security(2016)</a:t>
            </a:r>
          </a:p>
          <a:p>
            <a:pPr marL="342900" indent="-228600" algn="l">
              <a:buFont typeface="Arial" panose="020B0604020202020204" pitchFamily="34" charset="0"/>
              <a:buChar char="•"/>
            </a:pPr>
            <a:r>
              <a:rPr lang="en-US" sz="2600" b="0" i="0" dirty="0" err="1">
                <a:solidFill>
                  <a:srgbClr val="1D1C1D"/>
                </a:solidFill>
                <a:effectLst/>
                <a:latin typeface="Slack-Lato"/>
              </a:rPr>
              <a:t>ColumnStore</a:t>
            </a:r>
            <a:r>
              <a:rPr lang="en-US" sz="2600" b="0" i="0" dirty="0">
                <a:solidFill>
                  <a:srgbClr val="1D1C1D"/>
                </a:solidFill>
                <a:effectLst/>
                <a:latin typeface="Slack-Lato"/>
              </a:rPr>
              <a:t> Indexes (2012, but many enhancements since)</a:t>
            </a:r>
            <a:endParaRPr lang="en-US" sz="2600" dirty="0"/>
          </a:p>
          <a:p>
            <a:pPr marL="114300" algn="l"/>
            <a:endParaRPr lang="en-US" dirty="0"/>
          </a:p>
          <a:p>
            <a:pPr indent="-228600" algn="l">
              <a:buFont typeface="Arial" panose="020B0604020202020204" pitchFamily="34" charset="0"/>
              <a:buChar char="•"/>
            </a:pPr>
            <a:endParaRPr lang="en-US" sz="1900" dirty="0"/>
          </a:p>
        </p:txBody>
      </p:sp>
    </p:spTree>
    <p:extLst>
      <p:ext uri="{BB962C8B-B14F-4D97-AF65-F5344CB8AC3E}">
        <p14:creationId xmlns:p14="http://schemas.microsoft.com/office/powerpoint/2010/main" val="3114209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233982" y="1597432"/>
            <a:ext cx="9724031" cy="4940717"/>
          </a:xfrm>
        </p:spPr>
        <p:txBody>
          <a:bodyPr vert="horz" lIns="91440" tIns="45720" rIns="91440" bIns="45720" rtlCol="0" anchor="ctr">
            <a:normAutofit fontScale="92500" lnSpcReduction="20000"/>
          </a:bodyPr>
          <a:lstStyle/>
          <a:p>
            <a:r>
              <a:rPr lang="en-US" sz="2600"/>
              <a:t>Summary</a:t>
            </a:r>
          </a:p>
          <a:p>
            <a:pPr indent="-228600" algn="l">
              <a:buFont typeface="Arial" panose="020B0604020202020204" pitchFamily="34" charset="0"/>
              <a:buChar char="•"/>
            </a:pPr>
            <a:endParaRPr lang="en-US" sz="1300"/>
          </a:p>
          <a:p>
            <a:pPr indent="-228600" algn="l">
              <a:buFont typeface="Arial" panose="020B0604020202020204" pitchFamily="34" charset="0"/>
              <a:buChar char="•"/>
            </a:pPr>
            <a:r>
              <a:rPr lang="en-US"/>
              <a:t>Discussed features in the following categories:</a:t>
            </a:r>
          </a:p>
          <a:p>
            <a:pPr marL="342900" indent="-228600" algn="l">
              <a:buFont typeface="Arial" panose="020B0604020202020204" pitchFamily="34" charset="0"/>
              <a:buChar char="•"/>
            </a:pPr>
            <a:r>
              <a:rPr lang="en-US"/>
              <a:t>Performance</a:t>
            </a:r>
          </a:p>
          <a:p>
            <a:pPr marL="800100" lvl="1" indent="-228600" algn="l">
              <a:buFont typeface="Arial" panose="020B0604020202020204" pitchFamily="34" charset="0"/>
              <a:buChar char="•"/>
            </a:pPr>
            <a:r>
              <a:rPr lang="en-US" sz="2400"/>
              <a:t>	Intelligent Query Processing, Query Store</a:t>
            </a:r>
          </a:p>
          <a:p>
            <a:pPr marL="342900" indent="-228600" algn="l">
              <a:buFont typeface="Arial" panose="020B0604020202020204" pitchFamily="34" charset="0"/>
              <a:buChar char="•"/>
            </a:pPr>
            <a:r>
              <a:rPr lang="en-US"/>
              <a:t>Troubleshooting</a:t>
            </a:r>
          </a:p>
          <a:p>
            <a:pPr marL="800100" lvl="1" indent="-228600" algn="l">
              <a:buFont typeface="Arial" panose="020B0604020202020204" pitchFamily="34" charset="0"/>
              <a:buChar char="•"/>
            </a:pPr>
            <a:r>
              <a:rPr lang="en-US" sz="2400"/>
              <a:t>	Verbose truncation warnings, temporal tables</a:t>
            </a:r>
          </a:p>
          <a:p>
            <a:pPr marL="342900" indent="-228600" algn="l">
              <a:buFont typeface="Arial" panose="020B0604020202020204" pitchFamily="34" charset="0"/>
              <a:buChar char="•"/>
            </a:pPr>
            <a:r>
              <a:rPr lang="en-US"/>
              <a:t>Permissions</a:t>
            </a:r>
          </a:p>
          <a:p>
            <a:pPr marL="800100" lvl="1" indent="-228600" algn="l">
              <a:buFont typeface="Arial" panose="020B0604020202020204" pitchFamily="34" charset="0"/>
              <a:buChar char="•"/>
            </a:pPr>
            <a:r>
              <a:rPr lang="en-US" sz="2400"/>
              <a:t>	CONNECT ANY DATABASE, SELECT ALL SECURABLES </a:t>
            </a:r>
          </a:p>
          <a:p>
            <a:pPr marL="342900" indent="-228600" algn="l">
              <a:buFont typeface="Arial" panose="020B0604020202020204" pitchFamily="34" charset="0"/>
              <a:buChar char="•"/>
            </a:pPr>
            <a:r>
              <a:rPr lang="en-US"/>
              <a:t>T-SQL</a:t>
            </a:r>
          </a:p>
          <a:p>
            <a:pPr marL="800100" lvl="1" indent="-228600" algn="l">
              <a:buFont typeface="Arial" panose="020B0604020202020204" pitchFamily="34" charset="0"/>
              <a:buChar char="•"/>
            </a:pPr>
            <a:r>
              <a:rPr lang="en-US" sz="2400"/>
              <a:t>	 DROP IF EXISTS, CREATE OR ALTER syntax, Inline specification of CLUSTERED 	and NONCLUSTERED indexes </a:t>
            </a:r>
          </a:p>
          <a:p>
            <a:pPr marL="342900" indent="-228600" algn="l">
              <a:buFont typeface="Arial" panose="020B0604020202020204" pitchFamily="34" charset="0"/>
              <a:buChar char="•"/>
            </a:pPr>
            <a:r>
              <a:rPr lang="en-US"/>
              <a:t>High Availability/Disaster Recovery</a:t>
            </a:r>
          </a:p>
          <a:p>
            <a:pPr marL="800100" lvl="1" indent="-228600" algn="l">
              <a:buFont typeface="Arial" panose="020B0604020202020204" pitchFamily="34" charset="0"/>
              <a:buChar char="•"/>
            </a:pPr>
            <a:r>
              <a:rPr lang="en-US" sz="2400"/>
              <a:t>	Availability Groups, Accelerated Disaster Recovery </a:t>
            </a:r>
          </a:p>
          <a:p>
            <a:pPr indent="-228600" algn="l">
              <a:buFont typeface="Arial" panose="020B0604020202020204" pitchFamily="34" charset="0"/>
              <a:buChar char="•"/>
            </a:pPr>
            <a:endParaRPr lang="en-US" sz="1300"/>
          </a:p>
        </p:txBody>
      </p:sp>
    </p:spTree>
    <p:extLst>
      <p:ext uri="{BB962C8B-B14F-4D97-AF65-F5344CB8AC3E}">
        <p14:creationId xmlns:p14="http://schemas.microsoft.com/office/powerpoint/2010/main" val="4094684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457558" y="1747997"/>
            <a:ext cx="9724031" cy="4940717"/>
          </a:xfrm>
        </p:spPr>
        <p:txBody>
          <a:bodyPr vert="horz" lIns="91440" tIns="45720" rIns="91440" bIns="45720" rtlCol="0" anchor="ctr">
            <a:normAutofit/>
          </a:bodyPr>
          <a:lstStyle/>
          <a:p>
            <a:r>
              <a:rPr lang="en-US" sz="4400"/>
              <a:t>Thank you for attending!</a:t>
            </a:r>
          </a:p>
        </p:txBody>
      </p:sp>
    </p:spTree>
    <p:extLst>
      <p:ext uri="{BB962C8B-B14F-4D97-AF65-F5344CB8AC3E}">
        <p14:creationId xmlns:p14="http://schemas.microsoft.com/office/powerpoint/2010/main" val="67091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About Me</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2558473" y="1622744"/>
            <a:ext cx="8537157" cy="5235256"/>
          </a:xfrm>
        </p:spPr>
        <p:txBody>
          <a:bodyPr vert="horz" lIns="91440" tIns="45720" rIns="91440" bIns="45720" rtlCol="0" anchor="ctr">
            <a:normAutofit/>
          </a:bodyPr>
          <a:lstStyle/>
          <a:p>
            <a:pPr indent="-228600" algn="l">
              <a:buFont typeface="Arial" panose="020B0604020202020204" pitchFamily="34" charset="0"/>
              <a:buChar char="•"/>
            </a:pPr>
            <a:endParaRPr lang="en-US" sz="1400"/>
          </a:p>
          <a:p>
            <a:pPr marL="342900" indent="-228600" algn="l">
              <a:buFont typeface="Arial" panose="020B0604020202020204" pitchFamily="34" charset="0"/>
              <a:buChar char="•"/>
            </a:pPr>
            <a:r>
              <a:rPr lang="en-US"/>
              <a:t>Entered IT in Feb 2008</a:t>
            </a:r>
          </a:p>
          <a:p>
            <a:pPr marL="342900" indent="-228600" algn="l">
              <a:buFont typeface="Arial" panose="020B0604020202020204" pitchFamily="34" charset="0"/>
              <a:buChar char="•"/>
            </a:pPr>
            <a:r>
              <a:rPr lang="en-US"/>
              <a:t>MCTS SQL Server 2008 Implementation and Maintenance in May 2013</a:t>
            </a:r>
          </a:p>
          <a:p>
            <a:pPr marL="342900" indent="-228600" algn="l">
              <a:buFont typeface="Arial" panose="020B0604020202020204" pitchFamily="34" charset="0"/>
              <a:buChar char="•"/>
            </a:pPr>
            <a:r>
              <a:rPr lang="en-US"/>
              <a:t>Database Administrator since 2014</a:t>
            </a:r>
          </a:p>
          <a:p>
            <a:pPr marL="342900" indent="-228600" algn="l">
              <a:buFont typeface="Arial" panose="020B0604020202020204" pitchFamily="34" charset="0"/>
              <a:buChar char="•"/>
            </a:pPr>
            <a:r>
              <a:rPr lang="en-US"/>
              <a:t>Blog at </a:t>
            </a:r>
            <a:r>
              <a:rPr lang="en-US">
                <a:hlinkClick r:id="rId3"/>
              </a:rPr>
              <a:t>https://leemarkum.com/</a:t>
            </a:r>
            <a:r>
              <a:rPr lang="en-US"/>
              <a:t> </a:t>
            </a:r>
          </a:p>
          <a:p>
            <a:pPr marL="342900" indent="-228600" algn="l">
              <a:buFont typeface="Arial" panose="020B0604020202020204" pitchFamily="34" charset="0"/>
              <a:buChar char="•"/>
            </a:pPr>
            <a:r>
              <a:rPr lang="en-US"/>
              <a:t>Currently a Cloud Database Administrator at Upland Software (Views expressed here are my own)</a:t>
            </a:r>
          </a:p>
          <a:p>
            <a:pPr marL="342900" indent="-228600" algn="l">
              <a:buFont typeface="Arial" panose="020B0604020202020204" pitchFamily="34" charset="0"/>
              <a:buChar char="•"/>
            </a:pPr>
            <a:r>
              <a:rPr lang="en-US"/>
              <a:t>Email: </a:t>
            </a:r>
            <a:r>
              <a:rPr lang="en-US">
                <a:hlinkClick r:id="rId4"/>
              </a:rPr>
              <a:t>leem@leemarkum.com</a:t>
            </a:r>
            <a:r>
              <a:rPr lang="en-US"/>
              <a:t> </a:t>
            </a:r>
          </a:p>
          <a:p>
            <a:pPr algn="l"/>
            <a:endParaRPr lang="en-US" sz="1400"/>
          </a:p>
        </p:txBody>
      </p:sp>
      <p:pic>
        <p:nvPicPr>
          <p:cNvPr id="7" name="Picture 6" descr="Diagram, text&#10;&#10;Description automatically generated">
            <a:extLst>
              <a:ext uri="{FF2B5EF4-FFF2-40B4-BE49-F238E27FC236}">
                <a16:creationId xmlns:a16="http://schemas.microsoft.com/office/drawing/2014/main" id="{ABEA518C-42B8-4BEE-ABBD-837127ACE4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349" y="3685972"/>
            <a:ext cx="1352739" cy="1457528"/>
          </a:xfrm>
          <a:prstGeom prst="rect">
            <a:avLst/>
          </a:prstGeom>
        </p:spPr>
      </p:pic>
      <p:pic>
        <p:nvPicPr>
          <p:cNvPr id="9" name="Picture 8">
            <a:extLst>
              <a:ext uri="{FF2B5EF4-FFF2-40B4-BE49-F238E27FC236}">
                <a16:creationId xmlns:a16="http://schemas.microsoft.com/office/drawing/2014/main" id="{BE1633B6-6585-4237-BB92-442EF195F8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349" y="5569935"/>
            <a:ext cx="647790" cy="409632"/>
          </a:xfrm>
          <a:prstGeom prst="rect">
            <a:avLst/>
          </a:prstGeom>
        </p:spPr>
      </p:pic>
      <p:pic>
        <p:nvPicPr>
          <p:cNvPr id="11" name="Picture 10" descr="Icon&#10;&#10;Description automatically generated">
            <a:extLst>
              <a:ext uri="{FF2B5EF4-FFF2-40B4-BE49-F238E27FC236}">
                <a16:creationId xmlns:a16="http://schemas.microsoft.com/office/drawing/2014/main" id="{6F501287-D120-4EFC-AD3A-B3CE1F9DA7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0224" y="5517540"/>
            <a:ext cx="666843" cy="514422"/>
          </a:xfrm>
          <a:prstGeom prst="rect">
            <a:avLst/>
          </a:prstGeom>
        </p:spPr>
      </p:pic>
      <p:pic>
        <p:nvPicPr>
          <p:cNvPr id="13" name="Picture 12" descr="Diagram&#10;&#10;Description automatically generated">
            <a:extLst>
              <a:ext uri="{FF2B5EF4-FFF2-40B4-BE49-F238E27FC236}">
                <a16:creationId xmlns:a16="http://schemas.microsoft.com/office/drawing/2014/main" id="{9D74602F-62AD-4EB7-B7E4-6D64B3ABE0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0785" y="1927802"/>
            <a:ext cx="1371791" cy="1495634"/>
          </a:xfrm>
          <a:prstGeom prst="rect">
            <a:avLst/>
          </a:prstGeom>
        </p:spPr>
      </p:pic>
    </p:spTree>
    <p:extLst>
      <p:ext uri="{BB962C8B-B14F-4D97-AF65-F5344CB8AC3E}">
        <p14:creationId xmlns:p14="http://schemas.microsoft.com/office/powerpoint/2010/main" val="2962278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208181" y="1885279"/>
            <a:ext cx="2879052" cy="4940717"/>
          </a:xfrm>
        </p:spPr>
        <p:txBody>
          <a:bodyPr vert="horz" lIns="91440" tIns="45720" rIns="91440" bIns="45720" rtlCol="0" anchor="ctr">
            <a:normAutofit/>
          </a:bodyPr>
          <a:lstStyle/>
          <a:p>
            <a:pPr algn="l"/>
            <a:r>
              <a:rPr lang="en-US" sz="4000"/>
              <a:t>QUESTIONS?</a:t>
            </a:r>
          </a:p>
        </p:txBody>
      </p:sp>
      <p:pic>
        <p:nvPicPr>
          <p:cNvPr id="5" name="Picture 4" descr="Different colored question marks">
            <a:extLst>
              <a:ext uri="{FF2B5EF4-FFF2-40B4-BE49-F238E27FC236}">
                <a16:creationId xmlns:a16="http://schemas.microsoft.com/office/drawing/2014/main" id="{6AC22B36-6167-48AD-8B30-C6736CC6F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2613" y="2007535"/>
            <a:ext cx="7949713" cy="4105373"/>
          </a:xfrm>
          <a:prstGeom prst="rect">
            <a:avLst/>
          </a:prstGeom>
        </p:spPr>
      </p:pic>
    </p:spTree>
    <p:extLst>
      <p:ext uri="{BB962C8B-B14F-4D97-AF65-F5344CB8AC3E}">
        <p14:creationId xmlns:p14="http://schemas.microsoft.com/office/powerpoint/2010/main" val="403636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Contact Information</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2558473" y="1622744"/>
            <a:ext cx="8537157" cy="5235256"/>
          </a:xfrm>
        </p:spPr>
        <p:txBody>
          <a:bodyPr vert="horz" lIns="91440" tIns="45720" rIns="91440" bIns="45720" rtlCol="0" anchor="ctr">
            <a:normAutofit/>
          </a:bodyPr>
          <a:lstStyle/>
          <a:p>
            <a:pPr indent="-228600" algn="l">
              <a:buFont typeface="Arial" panose="020B0604020202020204" pitchFamily="34" charset="0"/>
              <a:buChar char="•"/>
            </a:pPr>
            <a:endParaRPr lang="en-US" sz="1400"/>
          </a:p>
          <a:p>
            <a:pPr marL="342900" indent="-228600" algn="l">
              <a:buFont typeface="Arial" panose="020B0604020202020204" pitchFamily="34" charset="0"/>
              <a:buChar char="•"/>
            </a:pPr>
            <a:r>
              <a:rPr lang="en-US"/>
              <a:t>Twitter: @leemarkum</a:t>
            </a:r>
          </a:p>
          <a:p>
            <a:pPr marL="342900" indent="-228600" algn="l">
              <a:buFont typeface="Arial" panose="020B0604020202020204" pitchFamily="34" charset="0"/>
              <a:buChar char="•"/>
            </a:pPr>
            <a:r>
              <a:rPr lang="en-US"/>
              <a:t>LinkedIn: </a:t>
            </a:r>
            <a:r>
              <a:rPr lang="en-US">
                <a:hlinkClick r:id="rId3"/>
              </a:rPr>
              <a:t>https://www.linkedin.com/in/leemarkum/</a:t>
            </a:r>
            <a:endParaRPr lang="en-US"/>
          </a:p>
          <a:p>
            <a:pPr marL="342900" indent="-228600" algn="l">
              <a:buFont typeface="Arial" panose="020B0604020202020204" pitchFamily="34" charset="0"/>
              <a:buChar char="•"/>
            </a:pPr>
            <a:r>
              <a:rPr lang="en-US"/>
              <a:t>Email: leem@leemarkum.com</a:t>
            </a:r>
          </a:p>
          <a:p>
            <a:pPr indent="-228600" algn="l">
              <a:buFont typeface="Arial" panose="020B0604020202020204" pitchFamily="34" charset="0"/>
              <a:buChar char="•"/>
            </a:pPr>
            <a:endParaRPr lang="en-US" sz="1400"/>
          </a:p>
        </p:txBody>
      </p:sp>
      <p:pic>
        <p:nvPicPr>
          <p:cNvPr id="7" name="Picture 6" descr="Diagram, text&#10;&#10;Description automatically generated">
            <a:extLst>
              <a:ext uri="{FF2B5EF4-FFF2-40B4-BE49-F238E27FC236}">
                <a16:creationId xmlns:a16="http://schemas.microsoft.com/office/drawing/2014/main" id="{ABEA518C-42B8-4BEE-ABBD-837127ACE4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49" y="3685972"/>
            <a:ext cx="1352739" cy="1457528"/>
          </a:xfrm>
          <a:prstGeom prst="rect">
            <a:avLst/>
          </a:prstGeom>
        </p:spPr>
      </p:pic>
      <p:pic>
        <p:nvPicPr>
          <p:cNvPr id="9" name="Picture 8">
            <a:extLst>
              <a:ext uri="{FF2B5EF4-FFF2-40B4-BE49-F238E27FC236}">
                <a16:creationId xmlns:a16="http://schemas.microsoft.com/office/drawing/2014/main" id="{BE1633B6-6585-4237-BB92-442EF195F8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349" y="5569935"/>
            <a:ext cx="647790" cy="409632"/>
          </a:xfrm>
          <a:prstGeom prst="rect">
            <a:avLst/>
          </a:prstGeom>
        </p:spPr>
      </p:pic>
      <p:pic>
        <p:nvPicPr>
          <p:cNvPr id="11" name="Picture 10" descr="Icon&#10;&#10;Description automatically generated">
            <a:extLst>
              <a:ext uri="{FF2B5EF4-FFF2-40B4-BE49-F238E27FC236}">
                <a16:creationId xmlns:a16="http://schemas.microsoft.com/office/drawing/2014/main" id="{6F501287-D120-4EFC-AD3A-B3CE1F9DA7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0224" y="5517540"/>
            <a:ext cx="666843" cy="514422"/>
          </a:xfrm>
          <a:prstGeom prst="rect">
            <a:avLst/>
          </a:prstGeom>
        </p:spPr>
      </p:pic>
      <p:pic>
        <p:nvPicPr>
          <p:cNvPr id="6" name="Picture 5" descr="Diagram&#10;&#10;Description automatically generated">
            <a:extLst>
              <a:ext uri="{FF2B5EF4-FFF2-40B4-BE49-F238E27FC236}">
                <a16:creationId xmlns:a16="http://schemas.microsoft.com/office/drawing/2014/main" id="{8937AC35-4ECF-4B5E-BAC9-E74D471854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785" y="1885279"/>
            <a:ext cx="1371791" cy="1495634"/>
          </a:xfrm>
          <a:prstGeom prst="rect">
            <a:avLst/>
          </a:prstGeom>
        </p:spPr>
      </p:pic>
    </p:spTree>
    <p:extLst>
      <p:ext uri="{BB962C8B-B14F-4D97-AF65-F5344CB8AC3E}">
        <p14:creationId xmlns:p14="http://schemas.microsoft.com/office/powerpoint/2010/main" val="93417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Setting Expectations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233982" y="1941747"/>
            <a:ext cx="9724031" cy="4110273"/>
          </a:xfrm>
        </p:spPr>
        <p:txBody>
          <a:bodyPr vert="horz" lIns="91440" tIns="45720" rIns="91440" bIns="45720" rtlCol="0" anchor="ctr">
            <a:normAutofit/>
          </a:bodyPr>
          <a:lstStyle/>
          <a:p>
            <a:pPr marL="342900" indent="-342900" algn="l">
              <a:buFont typeface="Arial" panose="020B0604020202020204" pitchFamily="34" charset="0"/>
              <a:buChar char="•"/>
            </a:pPr>
            <a:r>
              <a:rPr lang="en-US"/>
              <a:t>The presentation can’t go in-depth on all the features that are covered. </a:t>
            </a:r>
          </a:p>
          <a:p>
            <a:pPr algn="l"/>
            <a:endParaRPr lang="en-US"/>
          </a:p>
          <a:p>
            <a:pPr marL="342900" indent="-342900" algn="l">
              <a:buFont typeface="Arial" panose="020B0604020202020204" pitchFamily="34" charset="0"/>
              <a:buChar char="•"/>
            </a:pPr>
            <a:r>
              <a:rPr lang="en-US"/>
              <a:t>I am only considering features from the database engine and not SSIS, SSRS, or SSAS.</a:t>
            </a:r>
          </a:p>
          <a:p>
            <a:pPr algn="l"/>
            <a:r>
              <a:rPr lang="en-US"/>
              <a:t> </a:t>
            </a:r>
          </a:p>
          <a:p>
            <a:pPr marL="342900" indent="-342900" algn="l">
              <a:buFont typeface="Arial" panose="020B0604020202020204" pitchFamily="34" charset="0"/>
              <a:buChar char="•"/>
            </a:pPr>
            <a:r>
              <a:rPr lang="en-US"/>
              <a:t>There are a lot of features I could have chosen from. </a:t>
            </a:r>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3202379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Agenda</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1622745"/>
            <a:ext cx="9724031" cy="4713400"/>
          </a:xfrm>
        </p:spPr>
        <p:txBody>
          <a:bodyPr vert="horz" lIns="91440" tIns="45720" rIns="91440" bIns="45720" rtlCol="0" anchor="ctr">
            <a:normAutofit/>
          </a:bodyPr>
          <a:lstStyle/>
          <a:p>
            <a:pPr algn="l"/>
            <a:r>
              <a:rPr lang="en-US" sz="2000"/>
              <a:t>Discuss features in the following categories:</a:t>
            </a:r>
          </a:p>
          <a:p>
            <a:pPr indent="-228600" algn="l">
              <a:buFont typeface="Arial" panose="020B0604020202020204" pitchFamily="34" charset="0"/>
              <a:buChar char="•"/>
            </a:pPr>
            <a:endParaRPr lang="en-US" sz="2000"/>
          </a:p>
          <a:p>
            <a:pPr indent="-228600" algn="l">
              <a:buFont typeface="Arial" panose="020B0604020202020204" pitchFamily="34" charset="0"/>
              <a:buChar char="•"/>
            </a:pPr>
            <a:r>
              <a:rPr lang="en-US" sz="2000"/>
              <a:t>Performance</a:t>
            </a:r>
          </a:p>
          <a:p>
            <a:pPr indent="-228600" algn="l">
              <a:buFont typeface="Arial" panose="020B0604020202020204" pitchFamily="34" charset="0"/>
              <a:buChar char="•"/>
            </a:pPr>
            <a:r>
              <a:rPr lang="en-US" sz="2000"/>
              <a:t>Troubleshooting</a:t>
            </a:r>
          </a:p>
          <a:p>
            <a:pPr indent="-228600" algn="l">
              <a:buFont typeface="Arial" panose="020B0604020202020204" pitchFamily="34" charset="0"/>
              <a:buChar char="•"/>
            </a:pPr>
            <a:r>
              <a:rPr lang="en-US" sz="2000"/>
              <a:t>Permissions</a:t>
            </a:r>
          </a:p>
          <a:p>
            <a:pPr indent="-228600" algn="l">
              <a:buFont typeface="Arial" panose="020B0604020202020204" pitchFamily="34" charset="0"/>
              <a:buChar char="•"/>
            </a:pPr>
            <a:r>
              <a:rPr lang="en-US" sz="2000"/>
              <a:t>T-SQL</a:t>
            </a:r>
          </a:p>
          <a:p>
            <a:pPr indent="-228600" algn="l">
              <a:buFont typeface="Arial" panose="020B0604020202020204" pitchFamily="34" charset="0"/>
              <a:buChar char="•"/>
            </a:pPr>
            <a:r>
              <a:rPr lang="en-US" sz="2000"/>
              <a:t>High Availability/Disaster Recovery</a:t>
            </a:r>
          </a:p>
          <a:p>
            <a:pPr algn="l"/>
            <a:endParaRPr lang="en-US" sz="2000"/>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359413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pPr indent="-228600" algn="l">
              <a:buFont typeface="Arial" panose="020B0604020202020204" pitchFamily="34" charset="0"/>
              <a:buChar char="•"/>
            </a:pPr>
            <a:r>
              <a:rPr lang="en-US" sz="2000"/>
              <a:t>How did I decide which SQL Server versions to discuss?</a:t>
            </a:r>
          </a:p>
          <a:p>
            <a:pPr indent="-228600" algn="l">
              <a:buFont typeface="Arial" panose="020B0604020202020204" pitchFamily="34" charset="0"/>
              <a:buChar char="•"/>
            </a:pPr>
            <a:endParaRPr lang="en-US" sz="2000"/>
          </a:p>
          <a:p>
            <a:pPr indent="-228600" algn="l">
              <a:buFont typeface="Arial" panose="020B0604020202020204" pitchFamily="34" charset="0"/>
              <a:buChar char="•"/>
            </a:pPr>
            <a:r>
              <a:rPr lang="en-US" sz="2000">
                <a:hlinkClick r:id="rId3"/>
              </a:rPr>
              <a:t>https://sqlserverupdates.com/</a:t>
            </a:r>
            <a:endParaRPr lang="en-US" sz="2000"/>
          </a:p>
          <a:p>
            <a:pPr indent="-228600" algn="l">
              <a:buFont typeface="Arial" panose="020B0604020202020204" pitchFamily="34" charset="0"/>
              <a:buChar char="•"/>
            </a:pPr>
            <a:endParaRPr lang="en-US" sz="2000"/>
          </a:p>
          <a:p>
            <a:pPr indent="-228600" algn="l">
              <a:buFont typeface="Arial" panose="020B0604020202020204" pitchFamily="34" charset="0"/>
              <a:buChar char="•"/>
            </a:pPr>
            <a:r>
              <a:rPr lang="en-US" sz="2000"/>
              <a:t>Extended support for SQL Server 2012 ends in July 2022.</a:t>
            </a:r>
          </a:p>
          <a:p>
            <a:pPr algn="l"/>
            <a:endParaRPr lang="en-US" sz="2000"/>
          </a:p>
          <a:p>
            <a:pPr indent="-228600" algn="l">
              <a:buFont typeface="Arial" panose="020B0604020202020204" pitchFamily="34" charset="0"/>
              <a:buChar char="•"/>
            </a:pPr>
            <a:r>
              <a:rPr lang="en-US" sz="2000"/>
              <a:t>Extended Support for SQL Server 2014 ends in July 2024.</a:t>
            </a:r>
          </a:p>
        </p:txBody>
      </p:sp>
    </p:spTree>
    <p:extLst>
      <p:ext uri="{BB962C8B-B14F-4D97-AF65-F5344CB8AC3E}">
        <p14:creationId xmlns:p14="http://schemas.microsoft.com/office/powerpoint/2010/main" val="292664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r>
              <a:rPr lang="en-US" sz="4400" u="sng"/>
              <a:t>Performance Features</a:t>
            </a:r>
          </a:p>
          <a:p>
            <a:pPr algn="l"/>
            <a:endParaRPr lang="en-US" sz="2000"/>
          </a:p>
        </p:txBody>
      </p:sp>
    </p:spTree>
    <p:extLst>
      <p:ext uri="{BB962C8B-B14F-4D97-AF65-F5344CB8AC3E}">
        <p14:creationId xmlns:p14="http://schemas.microsoft.com/office/powerpoint/2010/main" val="2182993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Intelligent Query Processing</a:t>
            </a:r>
          </a:p>
          <a:p>
            <a:pPr marL="114300" algn="l"/>
            <a:endParaRPr lang="en-US" dirty="0"/>
          </a:p>
          <a:p>
            <a:pPr marL="114300" algn="l"/>
            <a:r>
              <a:rPr lang="en-US" dirty="0"/>
              <a:t>Includes features such as:</a:t>
            </a:r>
          </a:p>
          <a:p>
            <a:pPr marL="914400" lvl="1" indent="-342900" algn="l">
              <a:buFont typeface="Arial" panose="020B0604020202020204" pitchFamily="34" charset="0"/>
              <a:buChar char="•"/>
            </a:pPr>
            <a:r>
              <a:rPr lang="en-US" sz="2400" b="0" i="0" dirty="0">
                <a:effectLst/>
              </a:rPr>
              <a:t>Memory Grant Feedback – Batch and Row Mode (SQL Server 2019)</a:t>
            </a:r>
            <a:endParaRPr lang="en-US" sz="2400" dirty="0"/>
          </a:p>
          <a:p>
            <a:pPr marL="914400" lvl="1" indent="-342900" algn="l">
              <a:buFont typeface="Arial" panose="020B0604020202020204" pitchFamily="34" charset="0"/>
              <a:buChar char="•"/>
            </a:pPr>
            <a:r>
              <a:rPr lang="en-US" sz="2400" b="0" i="0" dirty="0">
                <a:effectLst/>
              </a:rPr>
              <a:t>Adaptive Joins </a:t>
            </a:r>
          </a:p>
          <a:p>
            <a:pPr marL="914400" lvl="1" indent="-342900" algn="l">
              <a:buFont typeface="Arial" panose="020B0604020202020204" pitchFamily="34" charset="0"/>
              <a:buChar char="•"/>
            </a:pPr>
            <a:r>
              <a:rPr lang="en-US" sz="2400" dirty="0"/>
              <a:t>Interleaved Execution</a:t>
            </a:r>
          </a:p>
          <a:p>
            <a:pPr marL="914400" lvl="1" indent="-342900" algn="l">
              <a:buFont typeface="Arial" panose="020B0604020202020204" pitchFamily="34" charset="0"/>
              <a:buChar char="•"/>
            </a:pPr>
            <a:r>
              <a:rPr lang="en-US" sz="2400" b="0" i="0" dirty="0">
                <a:effectLst/>
              </a:rPr>
              <a:t>Batch Mode</a:t>
            </a:r>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17770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080073" y="1480542"/>
            <a:ext cx="9724031" cy="4543907"/>
          </a:xfrm>
        </p:spPr>
        <p:txBody>
          <a:bodyPr vert="horz" lIns="91440" tIns="45720" rIns="91440" bIns="45720" rtlCol="0" anchor="ctr">
            <a:normAutofit/>
          </a:bodyPr>
          <a:lstStyle/>
          <a:p>
            <a:pPr marL="342900" indent="-228600" algn="l">
              <a:buFont typeface="Arial" panose="020B0604020202020204" pitchFamily="34" charset="0"/>
              <a:buChar char="•"/>
            </a:pPr>
            <a:r>
              <a:rPr lang="en-US" b="0" i="0" dirty="0">
                <a:effectLst/>
              </a:rPr>
              <a:t>Lightweight Query Profiling</a:t>
            </a:r>
          </a:p>
          <a:p>
            <a:pPr marL="342900" indent="-228600" algn="l">
              <a:buFont typeface="Arial" panose="020B0604020202020204" pitchFamily="34" charset="0"/>
              <a:buChar char="•"/>
            </a:pPr>
            <a:endParaRPr lang="en-US" b="0" i="0" dirty="0">
              <a:effectLst/>
            </a:endParaRPr>
          </a:p>
          <a:p>
            <a:pPr marL="914400" lvl="1" indent="-228600" algn="l">
              <a:buFont typeface="Arial" panose="020B0604020202020204" pitchFamily="34" charset="0"/>
              <a:buChar char="•"/>
            </a:pPr>
            <a:r>
              <a:rPr lang="en-US" b="0" i="0" dirty="0">
                <a:effectLst/>
              </a:rPr>
              <a:t>Use Trace Flag 7412 to enable in SQL Server </a:t>
            </a:r>
            <a:r>
              <a:rPr lang="en-US" dirty="0"/>
              <a:t>	</a:t>
            </a:r>
            <a:r>
              <a:rPr lang="en-US" sz="2000" b="0" i="0" dirty="0">
                <a:effectLst/>
              </a:rPr>
              <a:t>2016SP1 and SQL Server 2017. </a:t>
            </a:r>
          </a:p>
          <a:p>
            <a:pPr marL="914400" lvl="1" indent="-228600" algn="l">
              <a:buFont typeface="Arial" panose="020B0604020202020204" pitchFamily="34" charset="0"/>
              <a:buChar char="•"/>
            </a:pPr>
            <a:r>
              <a:rPr lang="en-US" sz="2000" b="0" i="0" dirty="0">
                <a:effectLst/>
              </a:rPr>
              <a:t>On by default in SQL Server  2019. </a:t>
            </a:r>
          </a:p>
          <a:p>
            <a:pPr marL="228600" algn="l"/>
            <a:endParaRPr lang="en-US" sz="2000" b="0" i="0" dirty="0">
              <a:effectLst/>
            </a:endParaRPr>
          </a:p>
          <a:p>
            <a:pPr marL="1371600" lvl="2" indent="-228600" algn="l">
              <a:buFont typeface="Arial" panose="020B0604020202020204" pitchFamily="34" charset="0"/>
              <a:buChar char="•"/>
            </a:pPr>
            <a:r>
              <a:rPr lang="en-US" b="0" i="0" dirty="0" err="1">
                <a:effectLst/>
              </a:rPr>
              <a:t>sys.dm_exec_query_profiles</a:t>
            </a:r>
            <a:r>
              <a:rPr lang="en-US" b="0" i="0" dirty="0">
                <a:effectLst/>
              </a:rPr>
              <a:t> (SQL 2014 but enhanced in later versions)</a:t>
            </a:r>
          </a:p>
          <a:p>
            <a:pPr marL="685800" lvl="1" algn="l"/>
            <a:endParaRPr lang="en-US" b="0" i="0" dirty="0">
              <a:effectLst/>
            </a:endParaRPr>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4043632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16531</TotalTime>
  <Words>5865</Words>
  <Application>Microsoft Office PowerPoint</Application>
  <PresentationFormat>Widescreen</PresentationFormat>
  <Paragraphs>393</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Slack-Lato</vt:lpstr>
      <vt:lpstr>Office Theme</vt:lpstr>
      <vt:lpstr>Modern SQL Server Features That Make Life Better</vt:lpstr>
      <vt:lpstr>Thank You!</vt:lpstr>
      <vt:lpstr>About Me</vt:lpstr>
      <vt:lpstr>Setting Expectations</vt:lpstr>
      <vt:lpstr>Agenda</vt:lpstr>
      <vt:lpstr>Modern SQL Server Features That Make Life Better</vt:lpstr>
      <vt:lpstr>Modern SQL Server Features That Make Life Better</vt:lpstr>
      <vt:lpstr>Performance Features</vt:lpstr>
      <vt:lpstr>Performance Features</vt:lpstr>
      <vt:lpstr>Performance Features</vt:lpstr>
      <vt:lpstr>Performance Features</vt:lpstr>
      <vt:lpstr>Modern SQL Server Features That Make Life Better</vt:lpstr>
      <vt:lpstr>Troubleshooting Features</vt:lpstr>
      <vt:lpstr>Troubleshooting Features</vt:lpstr>
      <vt:lpstr>Troubleshooting Features</vt:lpstr>
      <vt:lpstr>Permission Enhancement Features</vt:lpstr>
      <vt:lpstr>Permission Enhancement Features</vt:lpstr>
      <vt:lpstr>Modern SQL Server Features That Make Life Better</vt:lpstr>
      <vt:lpstr>T-SQL Features</vt:lpstr>
      <vt:lpstr>Modern SQL Server Features That Make Life Better</vt:lpstr>
      <vt:lpstr>High Availability/Disaster Recovery</vt:lpstr>
      <vt:lpstr>Modern SQL Server Features That Make Life Better       </vt:lpstr>
      <vt:lpstr>High Availability/Disaster Recovery</vt:lpstr>
      <vt:lpstr>High Availability/Disaster Recovery</vt:lpstr>
      <vt:lpstr>Accelerated Database Recovery</vt:lpstr>
      <vt:lpstr>Modern SQL Server Features That Make Life Better</vt:lpstr>
      <vt:lpstr>Modern SQL Server Features That Make Life Better</vt:lpstr>
      <vt:lpstr>Modern SQL Server Features That Make Life Better</vt:lpstr>
      <vt:lpstr>Modern SQL Server Features That Make Life Better</vt:lpstr>
      <vt:lpstr>Modern SQL Server Features That Make Life Better</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Features You Can't Use Because Your SQL Server Is Old"</dc:title>
  <dc:creator>Lee Markum</dc:creator>
  <cp:lastModifiedBy>Lee Markum</cp:lastModifiedBy>
  <cp:revision>2</cp:revision>
  <dcterms:created xsi:type="dcterms:W3CDTF">2021-07-01T02:34:09Z</dcterms:created>
  <dcterms:modified xsi:type="dcterms:W3CDTF">2021-10-25T12:50:36Z</dcterms:modified>
</cp:coreProperties>
</file>