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9" r:id="rId7"/>
    <p:sldId id="270" r:id="rId8"/>
    <p:sldId id="274" r:id="rId9"/>
    <p:sldId id="271" r:id="rId10"/>
    <p:sldId id="261"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50668-974B-9AA9-583C-D1E65D7050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703C8F-C205-9758-FE03-CB1F9E467E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6400CE-C309-3154-AD29-B487DEE49740}"/>
              </a:ext>
            </a:extLst>
          </p:cNvPr>
          <p:cNvSpPr>
            <a:spLocks noGrp="1"/>
          </p:cNvSpPr>
          <p:nvPr>
            <p:ph type="dt" sz="half" idx="10"/>
          </p:nvPr>
        </p:nvSpPr>
        <p:spPr/>
        <p:txBody>
          <a:bodyPr/>
          <a:lstStyle/>
          <a:p>
            <a:fld id="{D04D8FF3-C02A-4199-8265-7A086107F20B}" type="datetimeFigureOut">
              <a:rPr lang="en-IN" smtClean="0"/>
              <a:t>07-10-2022</a:t>
            </a:fld>
            <a:endParaRPr lang="en-IN"/>
          </a:p>
        </p:txBody>
      </p:sp>
      <p:sp>
        <p:nvSpPr>
          <p:cNvPr id="5" name="Footer Placeholder 4">
            <a:extLst>
              <a:ext uri="{FF2B5EF4-FFF2-40B4-BE49-F238E27FC236}">
                <a16:creationId xmlns:a16="http://schemas.microsoft.com/office/drawing/2014/main" id="{E31B35AA-7B43-CE11-7419-CFE1A10BBC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AC6379-E17A-04BA-9F88-A6F79F59952C}"/>
              </a:ext>
            </a:extLst>
          </p:cNvPr>
          <p:cNvSpPr>
            <a:spLocks noGrp="1"/>
          </p:cNvSpPr>
          <p:nvPr>
            <p:ph type="sldNum" sz="quarter" idx="12"/>
          </p:nvPr>
        </p:nvSpPr>
        <p:spPr/>
        <p:txBody>
          <a:bodyPr/>
          <a:lstStyle/>
          <a:p>
            <a:fld id="{B7DD9255-32BA-48DD-B794-D950C83EE257}" type="slidenum">
              <a:rPr lang="en-IN" smtClean="0"/>
              <a:t>‹#›</a:t>
            </a:fld>
            <a:endParaRPr lang="en-IN"/>
          </a:p>
        </p:txBody>
      </p:sp>
    </p:spTree>
    <p:extLst>
      <p:ext uri="{BB962C8B-B14F-4D97-AF65-F5344CB8AC3E}">
        <p14:creationId xmlns:p14="http://schemas.microsoft.com/office/powerpoint/2010/main" val="369731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2B65-EA76-9E49-0946-70949B34A6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6741F3-DB2B-C267-4E1D-F1129C675B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790B52-3978-3ED5-01BF-568D0B617335}"/>
              </a:ext>
            </a:extLst>
          </p:cNvPr>
          <p:cNvSpPr>
            <a:spLocks noGrp="1"/>
          </p:cNvSpPr>
          <p:nvPr>
            <p:ph type="dt" sz="half" idx="10"/>
          </p:nvPr>
        </p:nvSpPr>
        <p:spPr/>
        <p:txBody>
          <a:bodyPr/>
          <a:lstStyle/>
          <a:p>
            <a:fld id="{D04D8FF3-C02A-4199-8265-7A086107F20B}" type="datetimeFigureOut">
              <a:rPr lang="en-IN" smtClean="0"/>
              <a:t>07-10-2022</a:t>
            </a:fld>
            <a:endParaRPr lang="en-IN"/>
          </a:p>
        </p:txBody>
      </p:sp>
      <p:sp>
        <p:nvSpPr>
          <p:cNvPr id="5" name="Footer Placeholder 4">
            <a:extLst>
              <a:ext uri="{FF2B5EF4-FFF2-40B4-BE49-F238E27FC236}">
                <a16:creationId xmlns:a16="http://schemas.microsoft.com/office/drawing/2014/main" id="{66C3F6A6-B58E-1593-37AC-52A9ED7F31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D0D820-4344-FCC8-B2FE-8B68D301C014}"/>
              </a:ext>
            </a:extLst>
          </p:cNvPr>
          <p:cNvSpPr>
            <a:spLocks noGrp="1"/>
          </p:cNvSpPr>
          <p:nvPr>
            <p:ph type="sldNum" sz="quarter" idx="12"/>
          </p:nvPr>
        </p:nvSpPr>
        <p:spPr/>
        <p:txBody>
          <a:bodyPr/>
          <a:lstStyle/>
          <a:p>
            <a:fld id="{B7DD9255-32BA-48DD-B794-D950C83EE257}" type="slidenum">
              <a:rPr lang="en-IN" smtClean="0"/>
              <a:t>‹#›</a:t>
            </a:fld>
            <a:endParaRPr lang="en-IN"/>
          </a:p>
        </p:txBody>
      </p:sp>
    </p:spTree>
    <p:extLst>
      <p:ext uri="{BB962C8B-B14F-4D97-AF65-F5344CB8AC3E}">
        <p14:creationId xmlns:p14="http://schemas.microsoft.com/office/powerpoint/2010/main" val="2642066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9FF192-62D2-7D0C-CB94-A9448AEE85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0FD6F8-140A-1F4F-60CC-84F4F24676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926D45-8D6D-D647-3F09-0C55F5D4AADD}"/>
              </a:ext>
            </a:extLst>
          </p:cNvPr>
          <p:cNvSpPr>
            <a:spLocks noGrp="1"/>
          </p:cNvSpPr>
          <p:nvPr>
            <p:ph type="dt" sz="half" idx="10"/>
          </p:nvPr>
        </p:nvSpPr>
        <p:spPr/>
        <p:txBody>
          <a:bodyPr/>
          <a:lstStyle/>
          <a:p>
            <a:fld id="{D04D8FF3-C02A-4199-8265-7A086107F20B}" type="datetimeFigureOut">
              <a:rPr lang="en-IN" smtClean="0"/>
              <a:t>07-10-2022</a:t>
            </a:fld>
            <a:endParaRPr lang="en-IN"/>
          </a:p>
        </p:txBody>
      </p:sp>
      <p:sp>
        <p:nvSpPr>
          <p:cNvPr id="5" name="Footer Placeholder 4">
            <a:extLst>
              <a:ext uri="{FF2B5EF4-FFF2-40B4-BE49-F238E27FC236}">
                <a16:creationId xmlns:a16="http://schemas.microsoft.com/office/drawing/2014/main" id="{2AC9988D-AD25-8637-AC1E-977A65A4B4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2952EA-903A-B015-C5F8-AAF9EA26C638}"/>
              </a:ext>
            </a:extLst>
          </p:cNvPr>
          <p:cNvSpPr>
            <a:spLocks noGrp="1"/>
          </p:cNvSpPr>
          <p:nvPr>
            <p:ph type="sldNum" sz="quarter" idx="12"/>
          </p:nvPr>
        </p:nvSpPr>
        <p:spPr/>
        <p:txBody>
          <a:bodyPr/>
          <a:lstStyle/>
          <a:p>
            <a:fld id="{B7DD9255-32BA-48DD-B794-D950C83EE257}" type="slidenum">
              <a:rPr lang="en-IN" smtClean="0"/>
              <a:t>‹#›</a:t>
            </a:fld>
            <a:endParaRPr lang="en-IN"/>
          </a:p>
        </p:txBody>
      </p:sp>
    </p:spTree>
    <p:extLst>
      <p:ext uri="{BB962C8B-B14F-4D97-AF65-F5344CB8AC3E}">
        <p14:creationId xmlns:p14="http://schemas.microsoft.com/office/powerpoint/2010/main" val="264693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D724-504D-C48C-B703-866D4D61BE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39B345-C809-1AEC-4D97-BCDC33A044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0D933-3A89-D337-6317-0CE037622C0F}"/>
              </a:ext>
            </a:extLst>
          </p:cNvPr>
          <p:cNvSpPr>
            <a:spLocks noGrp="1"/>
          </p:cNvSpPr>
          <p:nvPr>
            <p:ph type="dt" sz="half" idx="10"/>
          </p:nvPr>
        </p:nvSpPr>
        <p:spPr/>
        <p:txBody>
          <a:bodyPr/>
          <a:lstStyle/>
          <a:p>
            <a:fld id="{D04D8FF3-C02A-4199-8265-7A086107F20B}" type="datetimeFigureOut">
              <a:rPr lang="en-IN" smtClean="0"/>
              <a:t>07-10-2022</a:t>
            </a:fld>
            <a:endParaRPr lang="en-IN"/>
          </a:p>
        </p:txBody>
      </p:sp>
      <p:sp>
        <p:nvSpPr>
          <p:cNvPr id="5" name="Footer Placeholder 4">
            <a:extLst>
              <a:ext uri="{FF2B5EF4-FFF2-40B4-BE49-F238E27FC236}">
                <a16:creationId xmlns:a16="http://schemas.microsoft.com/office/drawing/2014/main" id="{663A3CF3-8265-5091-BE5C-716A49D988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02940D-1132-8D00-2013-48A0EEDA64F2}"/>
              </a:ext>
            </a:extLst>
          </p:cNvPr>
          <p:cNvSpPr>
            <a:spLocks noGrp="1"/>
          </p:cNvSpPr>
          <p:nvPr>
            <p:ph type="sldNum" sz="quarter" idx="12"/>
          </p:nvPr>
        </p:nvSpPr>
        <p:spPr/>
        <p:txBody>
          <a:bodyPr/>
          <a:lstStyle/>
          <a:p>
            <a:fld id="{B7DD9255-32BA-48DD-B794-D950C83EE257}" type="slidenum">
              <a:rPr lang="en-IN" smtClean="0"/>
              <a:t>‹#›</a:t>
            </a:fld>
            <a:endParaRPr lang="en-IN"/>
          </a:p>
        </p:txBody>
      </p:sp>
    </p:spTree>
    <p:extLst>
      <p:ext uri="{BB962C8B-B14F-4D97-AF65-F5344CB8AC3E}">
        <p14:creationId xmlns:p14="http://schemas.microsoft.com/office/powerpoint/2010/main" val="412013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B8ED-6D34-D5B2-74D3-6D98CDAFD1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46CF59-7540-08E2-131B-681B649359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B864E1-D4CE-3F44-340C-316169DEC921}"/>
              </a:ext>
            </a:extLst>
          </p:cNvPr>
          <p:cNvSpPr>
            <a:spLocks noGrp="1"/>
          </p:cNvSpPr>
          <p:nvPr>
            <p:ph type="dt" sz="half" idx="10"/>
          </p:nvPr>
        </p:nvSpPr>
        <p:spPr/>
        <p:txBody>
          <a:bodyPr/>
          <a:lstStyle/>
          <a:p>
            <a:fld id="{D04D8FF3-C02A-4199-8265-7A086107F20B}" type="datetimeFigureOut">
              <a:rPr lang="en-IN" smtClean="0"/>
              <a:t>07-10-2022</a:t>
            </a:fld>
            <a:endParaRPr lang="en-IN"/>
          </a:p>
        </p:txBody>
      </p:sp>
      <p:sp>
        <p:nvSpPr>
          <p:cNvPr id="5" name="Footer Placeholder 4">
            <a:extLst>
              <a:ext uri="{FF2B5EF4-FFF2-40B4-BE49-F238E27FC236}">
                <a16:creationId xmlns:a16="http://schemas.microsoft.com/office/drawing/2014/main" id="{6B1E129D-EB5E-E313-79A7-DD6C41661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A4B58-73DA-EED7-133A-B4D756EBB7AD}"/>
              </a:ext>
            </a:extLst>
          </p:cNvPr>
          <p:cNvSpPr>
            <a:spLocks noGrp="1"/>
          </p:cNvSpPr>
          <p:nvPr>
            <p:ph type="sldNum" sz="quarter" idx="12"/>
          </p:nvPr>
        </p:nvSpPr>
        <p:spPr/>
        <p:txBody>
          <a:bodyPr/>
          <a:lstStyle/>
          <a:p>
            <a:fld id="{B7DD9255-32BA-48DD-B794-D950C83EE257}" type="slidenum">
              <a:rPr lang="en-IN" smtClean="0"/>
              <a:t>‹#›</a:t>
            </a:fld>
            <a:endParaRPr lang="en-IN"/>
          </a:p>
        </p:txBody>
      </p:sp>
    </p:spTree>
    <p:extLst>
      <p:ext uri="{BB962C8B-B14F-4D97-AF65-F5344CB8AC3E}">
        <p14:creationId xmlns:p14="http://schemas.microsoft.com/office/powerpoint/2010/main" val="107139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2011-F607-870D-642A-A97D269234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651118-AB0A-A13D-D9D5-7DF6A3D9C8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95DAA0-F0B9-9964-4D5A-2BE238353B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6D2C34-98C9-F6F0-D58C-2C254D6EE9FC}"/>
              </a:ext>
            </a:extLst>
          </p:cNvPr>
          <p:cNvSpPr>
            <a:spLocks noGrp="1"/>
          </p:cNvSpPr>
          <p:nvPr>
            <p:ph type="dt" sz="half" idx="10"/>
          </p:nvPr>
        </p:nvSpPr>
        <p:spPr/>
        <p:txBody>
          <a:bodyPr/>
          <a:lstStyle/>
          <a:p>
            <a:fld id="{D04D8FF3-C02A-4199-8265-7A086107F20B}" type="datetimeFigureOut">
              <a:rPr lang="en-IN" smtClean="0"/>
              <a:t>07-10-2022</a:t>
            </a:fld>
            <a:endParaRPr lang="en-IN"/>
          </a:p>
        </p:txBody>
      </p:sp>
      <p:sp>
        <p:nvSpPr>
          <p:cNvPr id="6" name="Footer Placeholder 5">
            <a:extLst>
              <a:ext uri="{FF2B5EF4-FFF2-40B4-BE49-F238E27FC236}">
                <a16:creationId xmlns:a16="http://schemas.microsoft.com/office/drawing/2014/main" id="{58297C21-16B4-BC0F-C9CD-5E81A21F10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1D7584-8FA0-C796-0F65-B1D066700792}"/>
              </a:ext>
            </a:extLst>
          </p:cNvPr>
          <p:cNvSpPr>
            <a:spLocks noGrp="1"/>
          </p:cNvSpPr>
          <p:nvPr>
            <p:ph type="sldNum" sz="quarter" idx="12"/>
          </p:nvPr>
        </p:nvSpPr>
        <p:spPr/>
        <p:txBody>
          <a:bodyPr/>
          <a:lstStyle/>
          <a:p>
            <a:fld id="{B7DD9255-32BA-48DD-B794-D950C83EE257}" type="slidenum">
              <a:rPr lang="en-IN" smtClean="0"/>
              <a:t>‹#›</a:t>
            </a:fld>
            <a:endParaRPr lang="en-IN"/>
          </a:p>
        </p:txBody>
      </p:sp>
    </p:spTree>
    <p:extLst>
      <p:ext uri="{BB962C8B-B14F-4D97-AF65-F5344CB8AC3E}">
        <p14:creationId xmlns:p14="http://schemas.microsoft.com/office/powerpoint/2010/main" val="364987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79218-4A56-29A7-1976-9D828CBBEC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6267C2-8DB9-3752-9CF8-C63BDE040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6DF269-D090-1756-3BA6-19071DBE32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9F8B54-B9B1-2437-588A-19CAFB8DC2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3CE70B-54D1-8136-C50D-3DC7DB2D44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616057-5F79-4F95-5EE5-2834B0B8D7ED}"/>
              </a:ext>
            </a:extLst>
          </p:cNvPr>
          <p:cNvSpPr>
            <a:spLocks noGrp="1"/>
          </p:cNvSpPr>
          <p:nvPr>
            <p:ph type="dt" sz="half" idx="10"/>
          </p:nvPr>
        </p:nvSpPr>
        <p:spPr/>
        <p:txBody>
          <a:bodyPr/>
          <a:lstStyle/>
          <a:p>
            <a:fld id="{D04D8FF3-C02A-4199-8265-7A086107F20B}" type="datetimeFigureOut">
              <a:rPr lang="en-IN" smtClean="0"/>
              <a:t>07-10-2022</a:t>
            </a:fld>
            <a:endParaRPr lang="en-IN"/>
          </a:p>
        </p:txBody>
      </p:sp>
      <p:sp>
        <p:nvSpPr>
          <p:cNvPr id="8" name="Footer Placeholder 7">
            <a:extLst>
              <a:ext uri="{FF2B5EF4-FFF2-40B4-BE49-F238E27FC236}">
                <a16:creationId xmlns:a16="http://schemas.microsoft.com/office/drawing/2014/main" id="{16F0F400-6D04-E0C2-6132-E5A589A30F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7CEE90-7256-3B3C-7242-79F215D759F3}"/>
              </a:ext>
            </a:extLst>
          </p:cNvPr>
          <p:cNvSpPr>
            <a:spLocks noGrp="1"/>
          </p:cNvSpPr>
          <p:nvPr>
            <p:ph type="sldNum" sz="quarter" idx="12"/>
          </p:nvPr>
        </p:nvSpPr>
        <p:spPr/>
        <p:txBody>
          <a:bodyPr/>
          <a:lstStyle/>
          <a:p>
            <a:fld id="{B7DD9255-32BA-48DD-B794-D950C83EE257}" type="slidenum">
              <a:rPr lang="en-IN" smtClean="0"/>
              <a:t>‹#›</a:t>
            </a:fld>
            <a:endParaRPr lang="en-IN"/>
          </a:p>
        </p:txBody>
      </p:sp>
    </p:spTree>
    <p:extLst>
      <p:ext uri="{BB962C8B-B14F-4D97-AF65-F5344CB8AC3E}">
        <p14:creationId xmlns:p14="http://schemas.microsoft.com/office/powerpoint/2010/main" val="287882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BEFDA-A06D-63C2-EE51-F643F7B7E1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EA768D-2E1B-B6E2-8C1D-05D5B1ED950A}"/>
              </a:ext>
            </a:extLst>
          </p:cNvPr>
          <p:cNvSpPr>
            <a:spLocks noGrp="1"/>
          </p:cNvSpPr>
          <p:nvPr>
            <p:ph type="dt" sz="half" idx="10"/>
          </p:nvPr>
        </p:nvSpPr>
        <p:spPr/>
        <p:txBody>
          <a:bodyPr/>
          <a:lstStyle/>
          <a:p>
            <a:fld id="{D04D8FF3-C02A-4199-8265-7A086107F20B}" type="datetimeFigureOut">
              <a:rPr lang="en-IN" smtClean="0"/>
              <a:t>07-10-2022</a:t>
            </a:fld>
            <a:endParaRPr lang="en-IN"/>
          </a:p>
        </p:txBody>
      </p:sp>
      <p:sp>
        <p:nvSpPr>
          <p:cNvPr id="4" name="Footer Placeholder 3">
            <a:extLst>
              <a:ext uri="{FF2B5EF4-FFF2-40B4-BE49-F238E27FC236}">
                <a16:creationId xmlns:a16="http://schemas.microsoft.com/office/drawing/2014/main" id="{4E7895DB-8E36-554C-2F13-42558B3CF3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8A2FC0-DC95-4B46-E27A-8549E4E70D42}"/>
              </a:ext>
            </a:extLst>
          </p:cNvPr>
          <p:cNvSpPr>
            <a:spLocks noGrp="1"/>
          </p:cNvSpPr>
          <p:nvPr>
            <p:ph type="sldNum" sz="quarter" idx="12"/>
          </p:nvPr>
        </p:nvSpPr>
        <p:spPr/>
        <p:txBody>
          <a:bodyPr/>
          <a:lstStyle/>
          <a:p>
            <a:fld id="{B7DD9255-32BA-48DD-B794-D950C83EE257}" type="slidenum">
              <a:rPr lang="en-IN" smtClean="0"/>
              <a:t>‹#›</a:t>
            </a:fld>
            <a:endParaRPr lang="en-IN"/>
          </a:p>
        </p:txBody>
      </p:sp>
    </p:spTree>
    <p:extLst>
      <p:ext uri="{BB962C8B-B14F-4D97-AF65-F5344CB8AC3E}">
        <p14:creationId xmlns:p14="http://schemas.microsoft.com/office/powerpoint/2010/main" val="4006610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B7C170-9DDD-24AA-93E1-158539E1F9CB}"/>
              </a:ext>
            </a:extLst>
          </p:cNvPr>
          <p:cNvSpPr>
            <a:spLocks noGrp="1"/>
          </p:cNvSpPr>
          <p:nvPr>
            <p:ph type="dt" sz="half" idx="10"/>
          </p:nvPr>
        </p:nvSpPr>
        <p:spPr/>
        <p:txBody>
          <a:bodyPr/>
          <a:lstStyle/>
          <a:p>
            <a:fld id="{D04D8FF3-C02A-4199-8265-7A086107F20B}" type="datetimeFigureOut">
              <a:rPr lang="en-IN" smtClean="0"/>
              <a:t>07-10-2022</a:t>
            </a:fld>
            <a:endParaRPr lang="en-IN"/>
          </a:p>
        </p:txBody>
      </p:sp>
      <p:sp>
        <p:nvSpPr>
          <p:cNvPr id="3" name="Footer Placeholder 2">
            <a:extLst>
              <a:ext uri="{FF2B5EF4-FFF2-40B4-BE49-F238E27FC236}">
                <a16:creationId xmlns:a16="http://schemas.microsoft.com/office/drawing/2014/main" id="{E28016EE-0BC9-9134-17C2-EC2FB684A6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1A8315-1774-F780-30F2-6BC2CED8B5DC}"/>
              </a:ext>
            </a:extLst>
          </p:cNvPr>
          <p:cNvSpPr>
            <a:spLocks noGrp="1"/>
          </p:cNvSpPr>
          <p:nvPr>
            <p:ph type="sldNum" sz="quarter" idx="12"/>
          </p:nvPr>
        </p:nvSpPr>
        <p:spPr/>
        <p:txBody>
          <a:bodyPr/>
          <a:lstStyle/>
          <a:p>
            <a:fld id="{B7DD9255-32BA-48DD-B794-D950C83EE257}" type="slidenum">
              <a:rPr lang="en-IN" smtClean="0"/>
              <a:t>‹#›</a:t>
            </a:fld>
            <a:endParaRPr lang="en-IN"/>
          </a:p>
        </p:txBody>
      </p:sp>
    </p:spTree>
    <p:extLst>
      <p:ext uri="{BB962C8B-B14F-4D97-AF65-F5344CB8AC3E}">
        <p14:creationId xmlns:p14="http://schemas.microsoft.com/office/powerpoint/2010/main" val="2899314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596A-9C1E-386B-CC94-D5113919E0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1EC0FB-0CD4-8BB4-A620-2907E75733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53FCA7-1C5D-3C6E-AA62-867173836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6822F-ABFD-E7C0-3B04-5D3EDD455547}"/>
              </a:ext>
            </a:extLst>
          </p:cNvPr>
          <p:cNvSpPr>
            <a:spLocks noGrp="1"/>
          </p:cNvSpPr>
          <p:nvPr>
            <p:ph type="dt" sz="half" idx="10"/>
          </p:nvPr>
        </p:nvSpPr>
        <p:spPr/>
        <p:txBody>
          <a:bodyPr/>
          <a:lstStyle/>
          <a:p>
            <a:fld id="{D04D8FF3-C02A-4199-8265-7A086107F20B}" type="datetimeFigureOut">
              <a:rPr lang="en-IN" smtClean="0"/>
              <a:t>07-10-2022</a:t>
            </a:fld>
            <a:endParaRPr lang="en-IN"/>
          </a:p>
        </p:txBody>
      </p:sp>
      <p:sp>
        <p:nvSpPr>
          <p:cNvPr id="6" name="Footer Placeholder 5">
            <a:extLst>
              <a:ext uri="{FF2B5EF4-FFF2-40B4-BE49-F238E27FC236}">
                <a16:creationId xmlns:a16="http://schemas.microsoft.com/office/drawing/2014/main" id="{59734DE6-4974-A9A7-4C25-A1990B6B07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F3BEFB-1E77-E0E2-30B2-8A2A48C177D4}"/>
              </a:ext>
            </a:extLst>
          </p:cNvPr>
          <p:cNvSpPr>
            <a:spLocks noGrp="1"/>
          </p:cNvSpPr>
          <p:nvPr>
            <p:ph type="sldNum" sz="quarter" idx="12"/>
          </p:nvPr>
        </p:nvSpPr>
        <p:spPr/>
        <p:txBody>
          <a:bodyPr/>
          <a:lstStyle/>
          <a:p>
            <a:fld id="{B7DD9255-32BA-48DD-B794-D950C83EE257}" type="slidenum">
              <a:rPr lang="en-IN" smtClean="0"/>
              <a:t>‹#›</a:t>
            </a:fld>
            <a:endParaRPr lang="en-IN"/>
          </a:p>
        </p:txBody>
      </p:sp>
    </p:spTree>
    <p:extLst>
      <p:ext uri="{BB962C8B-B14F-4D97-AF65-F5344CB8AC3E}">
        <p14:creationId xmlns:p14="http://schemas.microsoft.com/office/powerpoint/2010/main" val="4007120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EACB-3376-D17A-0FB1-E745522501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464111-816E-2ED9-299D-15E6A05BB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0049AC-AE69-C1BC-4BBB-AC0C63B7D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C4D374-F0F3-E31D-8539-682949B1CB52}"/>
              </a:ext>
            </a:extLst>
          </p:cNvPr>
          <p:cNvSpPr>
            <a:spLocks noGrp="1"/>
          </p:cNvSpPr>
          <p:nvPr>
            <p:ph type="dt" sz="half" idx="10"/>
          </p:nvPr>
        </p:nvSpPr>
        <p:spPr/>
        <p:txBody>
          <a:bodyPr/>
          <a:lstStyle/>
          <a:p>
            <a:fld id="{D04D8FF3-C02A-4199-8265-7A086107F20B}" type="datetimeFigureOut">
              <a:rPr lang="en-IN" smtClean="0"/>
              <a:t>07-10-2022</a:t>
            </a:fld>
            <a:endParaRPr lang="en-IN"/>
          </a:p>
        </p:txBody>
      </p:sp>
      <p:sp>
        <p:nvSpPr>
          <p:cNvPr id="6" name="Footer Placeholder 5">
            <a:extLst>
              <a:ext uri="{FF2B5EF4-FFF2-40B4-BE49-F238E27FC236}">
                <a16:creationId xmlns:a16="http://schemas.microsoft.com/office/drawing/2014/main" id="{189B64C2-DE21-6436-1BC1-AB4AB1055B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D41E80-E6BB-8A1F-96D0-9F4282D02B29}"/>
              </a:ext>
            </a:extLst>
          </p:cNvPr>
          <p:cNvSpPr>
            <a:spLocks noGrp="1"/>
          </p:cNvSpPr>
          <p:nvPr>
            <p:ph type="sldNum" sz="quarter" idx="12"/>
          </p:nvPr>
        </p:nvSpPr>
        <p:spPr/>
        <p:txBody>
          <a:bodyPr/>
          <a:lstStyle/>
          <a:p>
            <a:fld id="{B7DD9255-32BA-48DD-B794-D950C83EE257}" type="slidenum">
              <a:rPr lang="en-IN" smtClean="0"/>
              <a:t>‹#›</a:t>
            </a:fld>
            <a:endParaRPr lang="en-IN"/>
          </a:p>
        </p:txBody>
      </p:sp>
    </p:spTree>
    <p:extLst>
      <p:ext uri="{BB962C8B-B14F-4D97-AF65-F5344CB8AC3E}">
        <p14:creationId xmlns:p14="http://schemas.microsoft.com/office/powerpoint/2010/main" val="2562111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11DDAC-D475-30BF-CE5E-92DC3B9D7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A4BA64-7631-3337-75E7-18E4B8ECE1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1493FA-5288-303B-CA8D-7978630293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D8FF3-C02A-4199-8265-7A086107F20B}" type="datetimeFigureOut">
              <a:rPr lang="en-IN" smtClean="0"/>
              <a:t>07-10-2022</a:t>
            </a:fld>
            <a:endParaRPr lang="en-IN"/>
          </a:p>
        </p:txBody>
      </p:sp>
      <p:sp>
        <p:nvSpPr>
          <p:cNvPr id="5" name="Footer Placeholder 4">
            <a:extLst>
              <a:ext uri="{FF2B5EF4-FFF2-40B4-BE49-F238E27FC236}">
                <a16:creationId xmlns:a16="http://schemas.microsoft.com/office/drawing/2014/main" id="{2924586A-4D73-95F0-2CA7-8E30F00C7E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BD0791-2796-BC30-2898-C7BB95BFDC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D9255-32BA-48DD-B794-D950C83EE257}" type="slidenum">
              <a:rPr lang="en-IN" smtClean="0"/>
              <a:t>‹#›</a:t>
            </a:fld>
            <a:endParaRPr lang="en-IN"/>
          </a:p>
        </p:txBody>
      </p:sp>
    </p:spTree>
    <p:extLst>
      <p:ext uri="{BB962C8B-B14F-4D97-AF65-F5344CB8AC3E}">
        <p14:creationId xmlns:p14="http://schemas.microsoft.com/office/powerpoint/2010/main" val="2048143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71F39C4-3259-19D5-551D-A69747D00A1D}"/>
              </a:ext>
            </a:extLst>
          </p:cNvPr>
          <p:cNvSpPr txBox="1"/>
          <p:nvPr/>
        </p:nvSpPr>
        <p:spPr>
          <a:xfrm>
            <a:off x="1306471" y="1955447"/>
            <a:ext cx="9910296" cy="2590027"/>
          </a:xfrm>
          <a:prstGeom prst="rect">
            <a:avLst/>
          </a:prstGeom>
        </p:spPr>
        <p:txBody>
          <a:bodyPr vert="horz" lIns="91440" tIns="45720" rIns="91440" bIns="45720" rtlCol="0" anchor="t">
            <a:normAutofit fontScale="77500" lnSpcReduction="20000"/>
          </a:bodyPr>
          <a:lstStyle/>
          <a:p>
            <a:pPr>
              <a:lnSpc>
                <a:spcPct val="90000"/>
              </a:lnSpc>
              <a:spcBef>
                <a:spcPct val="0"/>
              </a:spcBef>
              <a:spcAft>
                <a:spcPts val="600"/>
              </a:spcAft>
            </a:pPr>
            <a:r>
              <a:rPr lang="en-US" sz="8000" kern="1200" dirty="0">
                <a:solidFill>
                  <a:schemeClr val="tx1"/>
                </a:solidFill>
                <a:latin typeface="+mj-lt"/>
                <a:ea typeface="+mj-ea"/>
                <a:cs typeface="+mj-cs"/>
              </a:rPr>
              <a:t>Welcome to Data Visualization of </a:t>
            </a:r>
            <a:r>
              <a:rPr lang="en-US" sz="8000" dirty="0"/>
              <a:t>New Stars of Data</a:t>
            </a:r>
            <a:r>
              <a:rPr lang="en-US" sz="8000" kern="1200" dirty="0">
                <a:solidFill>
                  <a:schemeClr val="tx1"/>
                </a:solidFill>
                <a:latin typeface="+mj-lt"/>
                <a:ea typeface="+mj-ea"/>
                <a:cs typeface="+mj-cs"/>
              </a:rPr>
              <a:t>. We will start shortly</a:t>
            </a:r>
          </a:p>
        </p:txBody>
      </p:sp>
      <p:sp>
        <p:nvSpPr>
          <p:cNvPr id="19" name="Rectangle 18">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686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71F39C4-3259-19D5-551D-A69747D00A1D}"/>
              </a:ext>
            </a:extLst>
          </p:cNvPr>
          <p:cNvSpPr txBox="1"/>
          <p:nvPr/>
        </p:nvSpPr>
        <p:spPr>
          <a:xfrm>
            <a:off x="1286627" y="2577001"/>
            <a:ext cx="9910296" cy="259002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8000" kern="1200" dirty="0">
                <a:solidFill>
                  <a:schemeClr val="tx1"/>
                </a:solidFill>
                <a:latin typeface="+mj-lt"/>
                <a:ea typeface="+mj-ea"/>
                <a:cs typeface="+mj-cs"/>
              </a:rPr>
              <a:t>Let us explore!!</a:t>
            </a:r>
          </a:p>
        </p:txBody>
      </p:sp>
      <p:sp>
        <p:nvSpPr>
          <p:cNvPr id="19" name="Rectangle 18">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3691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B62EC4-FC18-F435-09A5-3705D270E8EB}"/>
              </a:ext>
            </a:extLst>
          </p:cNvPr>
          <p:cNvSpPr txBox="1"/>
          <p:nvPr/>
        </p:nvSpPr>
        <p:spPr>
          <a:xfrm>
            <a:off x="705680" y="2058987"/>
            <a:ext cx="6543261" cy="1933575"/>
          </a:xfrm>
          <a:prstGeom prst="rect">
            <a:avLst/>
          </a:prstGeom>
          <a:noFill/>
        </p:spPr>
        <p:txBody>
          <a:bodyPr wrap="square" anchor="t">
            <a:normAutofit/>
          </a:bodyPr>
          <a:lstStyle/>
          <a:p>
            <a:pPr>
              <a:spcAft>
                <a:spcPts val="600"/>
              </a:spcAft>
            </a:pPr>
            <a:endParaRPr lang="en-IN" sz="2800" dirty="0"/>
          </a:p>
        </p:txBody>
      </p:sp>
      <p:sp>
        <p:nvSpPr>
          <p:cNvPr id="7" name="TextBox 6">
            <a:extLst>
              <a:ext uri="{FF2B5EF4-FFF2-40B4-BE49-F238E27FC236}">
                <a16:creationId xmlns:a16="http://schemas.microsoft.com/office/drawing/2014/main" id="{728C34E3-A6B4-012B-B827-9D25254870E3}"/>
              </a:ext>
            </a:extLst>
          </p:cNvPr>
          <p:cNvSpPr txBox="1"/>
          <p:nvPr/>
        </p:nvSpPr>
        <p:spPr>
          <a:xfrm>
            <a:off x="679174" y="3832225"/>
            <a:ext cx="7192617" cy="2462213"/>
          </a:xfrm>
          <a:prstGeom prst="rect">
            <a:avLst/>
          </a:prstGeom>
          <a:noFill/>
        </p:spPr>
        <p:txBody>
          <a:bodyPr wrap="square" anchor="t">
            <a:normAutofit/>
          </a:bodyPr>
          <a:lstStyle/>
          <a:p>
            <a:pPr>
              <a:spcAft>
                <a:spcPts val="600"/>
              </a:spcAft>
            </a:pPr>
            <a:endParaRPr lang="en-IN" sz="2800" dirty="0"/>
          </a:p>
        </p:txBody>
      </p:sp>
      <p:sp>
        <p:nvSpPr>
          <p:cNvPr id="2" name="Title 1">
            <a:extLst>
              <a:ext uri="{FF2B5EF4-FFF2-40B4-BE49-F238E27FC236}">
                <a16:creationId xmlns:a16="http://schemas.microsoft.com/office/drawing/2014/main" id="{34CC4A1D-2108-B00A-2DDA-17BEB900E2C0}"/>
              </a:ext>
            </a:extLst>
          </p:cNvPr>
          <p:cNvSpPr>
            <a:spLocks noGrp="1"/>
          </p:cNvSpPr>
          <p:nvPr>
            <p:ph type="title"/>
          </p:nvPr>
        </p:nvSpPr>
        <p:spPr>
          <a:xfrm>
            <a:off x="92280" y="134224"/>
            <a:ext cx="11491586" cy="6394064"/>
          </a:xfrm>
        </p:spPr>
        <p:txBody>
          <a:bodyPr vert="horz" lIns="91440" tIns="45720" rIns="91440" bIns="45720" rtlCol="0" anchor="ctr">
            <a:noAutofit/>
          </a:bodyPr>
          <a:lstStyle/>
          <a:p>
            <a:br>
              <a:rPr lang="en-US" sz="1600" i="1" dirty="0">
                <a:latin typeface="+mn-lt"/>
              </a:rPr>
            </a:br>
            <a:br>
              <a:rPr lang="en-US" sz="1600" i="1" dirty="0">
                <a:latin typeface="+mn-lt"/>
              </a:rPr>
            </a:br>
            <a:r>
              <a:rPr lang="en-US" sz="1600" i="1" dirty="0">
                <a:latin typeface="+mn-lt"/>
              </a:rPr>
              <a:t>Below are the three labs to work on:</a:t>
            </a:r>
            <a:br>
              <a:rPr lang="en-US" sz="1600" i="1" dirty="0">
                <a:latin typeface="+mn-lt"/>
              </a:rPr>
            </a:br>
            <a:br>
              <a:rPr lang="en-US" sz="1600" i="1" dirty="0">
                <a:latin typeface="+mn-lt"/>
              </a:rPr>
            </a:br>
            <a:r>
              <a:rPr lang="en-US" sz="1600" i="1" dirty="0">
                <a:latin typeface="+mn-lt"/>
              </a:rPr>
              <a:t>LAB1: Objective is to pull data using REST API and make simple report in Power BI.</a:t>
            </a:r>
            <a:br>
              <a:rPr lang="en-US" sz="1600" i="1" dirty="0">
                <a:latin typeface="+mn-lt"/>
              </a:rPr>
            </a:br>
            <a:br>
              <a:rPr lang="en-US" sz="1600" i="1" dirty="0">
                <a:latin typeface="+mn-lt"/>
              </a:rPr>
            </a:br>
            <a:r>
              <a:rPr lang="en-US" sz="1600" i="1" dirty="0">
                <a:latin typeface="+mn-lt"/>
              </a:rPr>
              <a:t>Pull the web Star Wars movie REST API website hosting JSON (particular file format) data  of starships in Star Wars movies and complete below tasks.</a:t>
            </a:r>
            <a:br>
              <a:rPr lang="en-US" sz="1600" i="1" dirty="0">
                <a:latin typeface="+mn-lt"/>
              </a:rPr>
            </a:br>
            <a:r>
              <a:rPr lang="en-US" sz="1600" i="1" dirty="0">
                <a:latin typeface="+mn-lt"/>
              </a:rPr>
              <a:t>Get data using web URI (https://swapi.dev/api/starships).</a:t>
            </a:r>
            <a:br>
              <a:rPr lang="en-US" sz="1600" i="1" dirty="0">
                <a:latin typeface="+mn-lt"/>
              </a:rPr>
            </a:br>
            <a:r>
              <a:rPr lang="en-US" sz="1600" i="1" dirty="0">
                <a:latin typeface="+mn-lt"/>
              </a:rPr>
              <a:t>In Power Query Editor, expand the lists.</a:t>
            </a:r>
            <a:br>
              <a:rPr lang="en-US" sz="1600" i="1" dirty="0">
                <a:latin typeface="+mn-lt"/>
              </a:rPr>
            </a:br>
            <a:r>
              <a:rPr lang="en-US" sz="1600" i="1" dirty="0">
                <a:latin typeface="+mn-lt"/>
              </a:rPr>
              <a:t>Present the transformed data of all fields in a table format in Power BI canvas area.</a:t>
            </a:r>
            <a:br>
              <a:rPr lang="en-US" sz="1600" i="1" dirty="0">
                <a:latin typeface="+mn-lt"/>
              </a:rPr>
            </a:br>
            <a:r>
              <a:rPr lang="en-US" sz="1600" i="1" dirty="0">
                <a:latin typeface="+mn-lt"/>
              </a:rPr>
              <a:t>For more information on Star wars data, refer to following site - https://swapi.dev/documentation#base </a:t>
            </a:r>
            <a:br>
              <a:rPr lang="en-US" sz="1600" i="1" dirty="0">
                <a:latin typeface="+mn-lt"/>
              </a:rPr>
            </a:br>
            <a:br>
              <a:rPr lang="en-US" sz="1600" i="1" dirty="0">
                <a:latin typeface="+mn-lt"/>
              </a:rPr>
            </a:br>
            <a:r>
              <a:rPr lang="en-US" sz="1600" i="1" dirty="0">
                <a:latin typeface="+mn-lt"/>
              </a:rPr>
              <a:t>=======</a:t>
            </a:r>
            <a:br>
              <a:rPr lang="en-US" sz="1600" i="1" dirty="0">
                <a:latin typeface="+mn-lt"/>
              </a:rPr>
            </a:br>
            <a:br>
              <a:rPr lang="en-US" sz="1600" i="1" dirty="0">
                <a:latin typeface="+mn-lt"/>
              </a:rPr>
            </a:br>
            <a:r>
              <a:rPr lang="en-US" sz="1600" i="1" dirty="0">
                <a:latin typeface="+mn-lt"/>
              </a:rPr>
              <a:t>LAB2: Objective is to pull data using a file and make a simple report in Power BI.</a:t>
            </a:r>
            <a:br>
              <a:rPr lang="en-US" sz="1600" i="1" dirty="0">
                <a:latin typeface="+mn-lt"/>
              </a:rPr>
            </a:br>
            <a:br>
              <a:rPr lang="en-US" sz="1600" i="1" dirty="0">
                <a:latin typeface="+mn-lt"/>
              </a:rPr>
            </a:br>
            <a:r>
              <a:rPr lang="en-US" sz="1600" i="1" dirty="0">
                <a:latin typeface="+mn-lt"/>
              </a:rPr>
              <a:t>Upload the "Rental Property Year" file into Power BI</a:t>
            </a:r>
            <a:br>
              <a:rPr lang="en-US" sz="1600" i="1" dirty="0">
                <a:latin typeface="+mn-lt"/>
              </a:rPr>
            </a:br>
            <a:r>
              <a:rPr lang="en-US" sz="1600" i="1" dirty="0">
                <a:latin typeface="+mn-lt"/>
              </a:rPr>
              <a:t>Create a filter for Year to "2019" in Transform process</a:t>
            </a:r>
            <a:br>
              <a:rPr lang="en-US" sz="1600" i="1" dirty="0">
                <a:latin typeface="+mn-lt"/>
              </a:rPr>
            </a:br>
            <a:r>
              <a:rPr lang="en-US" sz="1600" i="1" dirty="0">
                <a:latin typeface="+mn-lt"/>
              </a:rPr>
              <a:t>Apply the changes in Power Query Editor and create a report with all columns in the dataset</a:t>
            </a:r>
            <a:br>
              <a:rPr lang="en-US" sz="1600" i="1" dirty="0">
                <a:latin typeface="+mn-lt"/>
              </a:rPr>
            </a:br>
            <a:r>
              <a:rPr lang="en-US" sz="1600" i="1" dirty="0">
                <a:latin typeface="+mn-lt"/>
              </a:rPr>
              <a:t>Create a slicer for Apartment Type</a:t>
            </a:r>
            <a:br>
              <a:rPr lang="en-US" sz="1600" i="1" dirty="0">
                <a:latin typeface="+mn-lt"/>
              </a:rPr>
            </a:br>
            <a:r>
              <a:rPr lang="en-US" sz="1600" i="1" dirty="0">
                <a:latin typeface="+mn-lt"/>
              </a:rPr>
              <a:t>=======</a:t>
            </a:r>
            <a:br>
              <a:rPr lang="en-US" sz="1600" i="1" dirty="0">
                <a:latin typeface="+mn-lt"/>
              </a:rPr>
            </a:br>
            <a:br>
              <a:rPr lang="en-US" sz="1600" i="1" dirty="0">
                <a:latin typeface="+mn-lt"/>
              </a:rPr>
            </a:br>
            <a:r>
              <a:rPr lang="en-US" sz="1600" i="1" dirty="0">
                <a:latin typeface="+mn-lt"/>
              </a:rPr>
              <a:t>LAB3: Objective is to pull data using web URL and make a simple report in Power BI.</a:t>
            </a:r>
            <a:br>
              <a:rPr lang="en-US" sz="1600" i="1" dirty="0">
                <a:latin typeface="+mn-lt"/>
              </a:rPr>
            </a:br>
            <a:br>
              <a:rPr lang="en-US" sz="1600" i="1" dirty="0">
                <a:latin typeface="+mn-lt"/>
              </a:rPr>
            </a:br>
            <a:r>
              <a:rPr lang="en-US" sz="1600" i="1" dirty="0">
                <a:latin typeface="+mn-lt"/>
              </a:rPr>
              <a:t>Pull the web weather.com Chicago, IL weather stats and complete below tasks.</a:t>
            </a:r>
            <a:br>
              <a:rPr lang="en-US" sz="1600" i="1" dirty="0">
                <a:latin typeface="+mn-lt"/>
              </a:rPr>
            </a:br>
            <a:r>
              <a:rPr lang="en-US" sz="1600" i="1" dirty="0">
                <a:latin typeface="+mn-lt"/>
              </a:rPr>
              <a:t>Get data using web URL generated by web browser.</a:t>
            </a:r>
            <a:br>
              <a:rPr lang="en-US" sz="1600" i="1" dirty="0">
                <a:latin typeface="+mn-lt"/>
              </a:rPr>
            </a:br>
            <a:r>
              <a:rPr lang="en-US" sz="1600" i="1" dirty="0">
                <a:latin typeface="+mn-lt"/>
              </a:rPr>
              <a:t>Transform the file contents by selecting relevant data tables, removing top rows, renaming column tables in Power Query Editor.</a:t>
            </a:r>
            <a:br>
              <a:rPr lang="en-US" sz="1600" i="1" dirty="0">
                <a:latin typeface="+mn-lt"/>
              </a:rPr>
            </a:br>
            <a:r>
              <a:rPr lang="en-US" sz="1600" i="1" dirty="0">
                <a:latin typeface="+mn-lt"/>
              </a:rPr>
              <a:t>Present the transformed data in a table format with all columns in Power BI canvas area.</a:t>
            </a:r>
            <a:br>
              <a:rPr lang="en-US" sz="1600" dirty="0">
                <a:latin typeface="+mn-lt"/>
              </a:rPr>
            </a:br>
            <a:br>
              <a:rPr lang="en-US" sz="1600" dirty="0">
                <a:latin typeface="+mn-lt"/>
              </a:rPr>
            </a:br>
            <a:br>
              <a:rPr lang="en-US" sz="1600" dirty="0">
                <a:latin typeface="+mn-lt"/>
              </a:rPr>
            </a:br>
            <a:br>
              <a:rPr lang="en-US" sz="1600" kern="1200" dirty="0">
                <a:solidFill>
                  <a:schemeClr val="tx1"/>
                </a:solidFill>
                <a:latin typeface="+mn-lt"/>
                <a:ea typeface="+mj-ea"/>
                <a:cs typeface="+mj-cs"/>
              </a:rPr>
            </a:br>
            <a:endParaRPr lang="en-US" sz="1600" kern="1200" dirty="0">
              <a:solidFill>
                <a:schemeClr val="tx1"/>
              </a:solidFill>
              <a:latin typeface="+mn-lt"/>
              <a:ea typeface="+mj-ea"/>
              <a:cs typeface="+mj-cs"/>
            </a:endParaRPr>
          </a:p>
        </p:txBody>
      </p:sp>
    </p:spTree>
    <p:extLst>
      <p:ext uri="{BB962C8B-B14F-4D97-AF65-F5344CB8AC3E}">
        <p14:creationId xmlns:p14="http://schemas.microsoft.com/office/powerpoint/2010/main" val="1879004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71F39C4-3259-19D5-551D-A69747D00A1D}"/>
              </a:ext>
            </a:extLst>
          </p:cNvPr>
          <p:cNvSpPr txBox="1"/>
          <p:nvPr/>
        </p:nvSpPr>
        <p:spPr>
          <a:xfrm>
            <a:off x="1286627" y="2577001"/>
            <a:ext cx="9910296" cy="259002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8000" kern="1200" dirty="0">
                <a:solidFill>
                  <a:schemeClr val="tx1"/>
                </a:solidFill>
                <a:latin typeface="+mj-lt"/>
                <a:ea typeface="+mj-ea"/>
                <a:cs typeface="+mj-cs"/>
              </a:rPr>
              <a:t>Thank you for joining New Stars of Data!!</a:t>
            </a:r>
          </a:p>
        </p:txBody>
      </p:sp>
      <p:sp>
        <p:nvSpPr>
          <p:cNvPr id="19" name="Rectangle 18">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5224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A9FB06-13CE-B4A1-1028-2AAEF394A989}"/>
              </a:ext>
            </a:extLst>
          </p:cNvPr>
          <p:cNvSpPr>
            <a:spLocks noGrp="1"/>
          </p:cNvSpPr>
          <p:nvPr>
            <p:ph type="title"/>
          </p:nvPr>
        </p:nvSpPr>
        <p:spPr>
          <a:xfrm>
            <a:off x="838200" y="365125"/>
            <a:ext cx="10515600" cy="1325563"/>
          </a:xfrm>
        </p:spPr>
        <p:txBody>
          <a:bodyPr>
            <a:normAutofit/>
          </a:bodyPr>
          <a:lstStyle/>
          <a:p>
            <a:r>
              <a:rPr lang="en-IN" b="1" dirty="0">
                <a:effectLst/>
                <a:latin typeface="Calibri" panose="020F0502020204030204" pitchFamily="34" charset="0"/>
                <a:ea typeface="Times New Roman" panose="02020603050405020304" pitchFamily="18" charset="0"/>
              </a:rPr>
              <a:t>Instructor:</a:t>
            </a:r>
          </a:p>
        </p:txBody>
      </p:sp>
      <p:sp>
        <p:nvSpPr>
          <p:cNvPr id="35"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43AACB5-395F-481A-CE4F-84F370AB3AEF}"/>
              </a:ext>
            </a:extLst>
          </p:cNvPr>
          <p:cNvSpPr>
            <a:spLocks noGrp="1"/>
          </p:cNvSpPr>
          <p:nvPr>
            <p:ph idx="1"/>
          </p:nvPr>
        </p:nvSpPr>
        <p:spPr>
          <a:xfrm>
            <a:off x="3114136" y="2964312"/>
            <a:ext cx="6840747" cy="1340269"/>
          </a:xfrm>
        </p:spPr>
        <p:txBody>
          <a:bodyPr>
            <a:noAutofit/>
          </a:bodyPr>
          <a:lstStyle/>
          <a:p>
            <a:pPr marL="0" indent="0">
              <a:buNone/>
            </a:pPr>
            <a:r>
              <a:rPr lang="en-IN" sz="4400" dirty="0">
                <a:effectLst/>
                <a:latin typeface="Calibri" panose="020F0502020204030204" pitchFamily="34" charset="0"/>
                <a:ea typeface="Times New Roman" panose="02020603050405020304" pitchFamily="18" charset="0"/>
              </a:rPr>
              <a:t>Indira Vadapally</a:t>
            </a:r>
            <a:endParaRPr lang="en-IN" sz="4400" dirty="0">
              <a:effectLst/>
              <a:latin typeface="Calibri" panose="020F0502020204030204" pitchFamily="34" charset="0"/>
              <a:ea typeface="Calibri" panose="020F0502020204030204" pitchFamily="34" charset="0"/>
            </a:endParaRPr>
          </a:p>
          <a:p>
            <a:pPr marL="0" indent="0">
              <a:buNone/>
            </a:pPr>
            <a:endParaRPr lang="en-IN" sz="4400" dirty="0"/>
          </a:p>
        </p:txBody>
      </p:sp>
    </p:spTree>
    <p:extLst>
      <p:ext uri="{BB962C8B-B14F-4D97-AF65-F5344CB8AC3E}">
        <p14:creationId xmlns:p14="http://schemas.microsoft.com/office/powerpoint/2010/main" val="2811115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8C3086-7DD6-07E7-DE8B-B2E1E02C1086}"/>
              </a:ext>
            </a:extLst>
          </p:cNvPr>
          <p:cNvSpPr>
            <a:spLocks noGrp="1"/>
          </p:cNvSpPr>
          <p:nvPr>
            <p:ph type="title"/>
          </p:nvPr>
        </p:nvSpPr>
        <p:spPr>
          <a:xfrm>
            <a:off x="838200" y="365125"/>
            <a:ext cx="10515600" cy="1325563"/>
          </a:xfrm>
        </p:spPr>
        <p:txBody>
          <a:bodyPr>
            <a:normAutofit/>
          </a:bodyPr>
          <a:lstStyle/>
          <a:p>
            <a:r>
              <a:rPr lang="en-IN" dirty="0">
                <a:effectLst/>
                <a:latin typeface="Calibri" panose="020F0502020204030204" pitchFamily="34" charset="0"/>
                <a:ea typeface="Times New Roman" panose="02020603050405020304" pitchFamily="18" charset="0"/>
              </a:rPr>
              <a:t>Session Logistics</a:t>
            </a:r>
            <a:br>
              <a:rPr lang="en-IN" dirty="0">
                <a:effectLst/>
                <a:latin typeface="Calibri" panose="020F0502020204030204" pitchFamily="34" charset="0"/>
                <a:ea typeface="Calibri" panose="020F0502020204030204" pitchFamily="34" charset="0"/>
              </a:rPr>
            </a:br>
            <a:endParaRPr lang="en-IN"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31FF699-BB92-4370-FB68-73147F1CE65A}"/>
              </a:ext>
            </a:extLst>
          </p:cNvPr>
          <p:cNvSpPr>
            <a:spLocks noGrp="1"/>
          </p:cNvSpPr>
          <p:nvPr>
            <p:ph idx="1"/>
          </p:nvPr>
        </p:nvSpPr>
        <p:spPr>
          <a:xfrm>
            <a:off x="838200" y="1825625"/>
            <a:ext cx="10386391" cy="3528253"/>
          </a:xfrm>
        </p:spPr>
        <p:txBody>
          <a:bodyPr>
            <a:normAutofit/>
          </a:bodyPr>
          <a:lstStyle/>
          <a:p>
            <a:r>
              <a:rPr lang="en-IN" sz="1800" dirty="0">
                <a:solidFill>
                  <a:srgbClr val="000000"/>
                </a:solidFill>
                <a:effectLst/>
                <a:latin typeface="Calibri" panose="020F0502020204030204" pitchFamily="34" charset="0"/>
                <a:ea typeface="Times New Roman" panose="02020603050405020304" pitchFamily="18" charset="0"/>
              </a:rPr>
              <a:t>Say muted in the class for no echo. </a:t>
            </a:r>
            <a:r>
              <a:rPr lang="en-IN" sz="1800" b="1" dirty="0">
                <a:solidFill>
                  <a:srgbClr val="000000"/>
                </a:solidFill>
                <a:effectLst/>
                <a:latin typeface="Calibri" panose="020F0502020204030204" pitchFamily="34" charset="0"/>
                <a:ea typeface="Times New Roman" panose="02020603050405020304" pitchFamily="18" charset="0"/>
              </a:rPr>
              <a:t>Raise your hand  </a:t>
            </a:r>
            <a:r>
              <a:rPr lang="en-IN" sz="1800" dirty="0">
                <a:solidFill>
                  <a:srgbClr val="000000"/>
                </a:solidFill>
                <a:effectLst/>
                <a:latin typeface="Calibri" panose="020F0502020204030204" pitchFamily="34" charset="0"/>
                <a:ea typeface="Times New Roman" panose="02020603050405020304" pitchFamily="18" charset="0"/>
              </a:rPr>
              <a:t>if need to talk and I will ask by the name to talk.</a:t>
            </a:r>
            <a:endParaRPr lang="en-IN" sz="1800" dirty="0">
              <a:effectLst/>
              <a:latin typeface="Calibri" panose="020F0502020204030204" pitchFamily="34" charset="0"/>
              <a:ea typeface="Calibri" panose="020F0502020204030204" pitchFamily="34" charset="0"/>
            </a:endParaRPr>
          </a:p>
          <a:p>
            <a:r>
              <a:rPr lang="en-IN" sz="1800" dirty="0">
                <a:solidFill>
                  <a:srgbClr val="000000"/>
                </a:solidFill>
                <a:effectLst/>
                <a:latin typeface="Calibri" panose="020F0502020204030204" pitchFamily="34" charset="0"/>
                <a:ea typeface="Times New Roman" panose="02020603050405020304" pitchFamily="18" charset="0"/>
              </a:rPr>
              <a:t>Please type in the </a:t>
            </a:r>
            <a:r>
              <a:rPr lang="en-IN" sz="1800" b="1" dirty="0">
                <a:solidFill>
                  <a:srgbClr val="000000"/>
                </a:solidFill>
                <a:effectLst/>
                <a:latin typeface="Calibri" panose="020F0502020204030204" pitchFamily="34" charset="0"/>
                <a:ea typeface="Times New Roman" panose="02020603050405020304" pitchFamily="18" charset="0"/>
              </a:rPr>
              <a:t>chat window </a:t>
            </a:r>
            <a:r>
              <a:rPr lang="en-IN" sz="1800" dirty="0">
                <a:solidFill>
                  <a:srgbClr val="000000"/>
                </a:solidFill>
                <a:effectLst/>
                <a:latin typeface="Calibri" panose="020F0502020204030204" pitchFamily="34" charset="0"/>
                <a:ea typeface="Times New Roman" panose="02020603050405020304" pitchFamily="18" charset="0"/>
              </a:rPr>
              <a:t>for help if you have any question, so we can take you into breakroom with an instructor to help you</a:t>
            </a:r>
            <a:endParaRPr lang="en-IN" sz="1800" dirty="0">
              <a:effectLst/>
              <a:latin typeface="Calibri" panose="020F0502020204030204" pitchFamily="34" charset="0"/>
              <a:ea typeface="Calibri" panose="020F0502020204030204" pitchFamily="34" charset="0"/>
            </a:endParaRPr>
          </a:p>
          <a:p>
            <a:r>
              <a:rPr lang="en-IN" sz="1800" dirty="0">
                <a:solidFill>
                  <a:srgbClr val="000000"/>
                </a:solidFill>
                <a:effectLst/>
                <a:latin typeface="Calibri" panose="020F0502020204030204" pitchFamily="34" charset="0"/>
                <a:ea typeface="Times New Roman" panose="02020603050405020304" pitchFamily="18" charset="0"/>
              </a:rPr>
              <a:t>We will have a break every 20 minutes for 5 mins 2 times.</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00842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FB06-13CE-B4A1-1028-2AAEF394A989}"/>
              </a:ext>
            </a:extLst>
          </p:cNvPr>
          <p:cNvSpPr>
            <a:spLocks noGrp="1"/>
          </p:cNvSpPr>
          <p:nvPr>
            <p:ph type="title"/>
          </p:nvPr>
        </p:nvSpPr>
        <p:spPr>
          <a:xfrm>
            <a:off x="838200" y="365125"/>
            <a:ext cx="10515600" cy="1325563"/>
          </a:xfrm>
        </p:spPr>
        <p:txBody>
          <a:bodyPr>
            <a:normAutofit/>
          </a:bodyPr>
          <a:lstStyle/>
          <a:p>
            <a:r>
              <a:rPr lang="en-IN" b="1" dirty="0">
                <a:effectLst/>
                <a:latin typeface="Calibri" panose="020F0502020204030204" pitchFamily="34" charset="0"/>
                <a:ea typeface="Times New Roman" panose="02020603050405020304" pitchFamily="18" charset="0"/>
              </a:rPr>
              <a:t>Session Overview</a:t>
            </a:r>
          </a:p>
        </p:txBody>
      </p:sp>
      <p:sp>
        <p:nvSpPr>
          <p:cNvPr id="3" name="Content Placeholder 2">
            <a:extLst>
              <a:ext uri="{FF2B5EF4-FFF2-40B4-BE49-F238E27FC236}">
                <a16:creationId xmlns:a16="http://schemas.microsoft.com/office/drawing/2014/main" id="{D43AACB5-395F-481A-CE4F-84F370AB3AEF}"/>
              </a:ext>
            </a:extLst>
          </p:cNvPr>
          <p:cNvSpPr>
            <a:spLocks noGrp="1"/>
          </p:cNvSpPr>
          <p:nvPr>
            <p:ph idx="1"/>
          </p:nvPr>
        </p:nvSpPr>
        <p:spPr>
          <a:xfrm>
            <a:off x="838200" y="1825625"/>
            <a:ext cx="10515600" cy="4351338"/>
          </a:xfrm>
        </p:spPr>
        <p:txBody>
          <a:bodyPr>
            <a:normAutofit/>
          </a:bodyPr>
          <a:lstStyle/>
          <a:p>
            <a:pPr marL="0" indent="0">
              <a:buNone/>
            </a:pPr>
            <a:r>
              <a:rPr lang="en-US" b="1" dirty="0"/>
              <a:t>Summary:</a:t>
            </a:r>
          </a:p>
          <a:p>
            <a:pPr marL="0" indent="0">
              <a:buNone/>
            </a:pPr>
            <a:r>
              <a:rPr lang="en-US" b="1" dirty="0"/>
              <a:t> </a:t>
            </a:r>
          </a:p>
          <a:p>
            <a:r>
              <a:rPr lang="en-US" b="1" dirty="0"/>
              <a:t>Get data into Power BI Desktop (single source, multiple sources)</a:t>
            </a:r>
          </a:p>
          <a:p>
            <a:r>
              <a:rPr lang="en-US" b="1" dirty="0"/>
              <a:t>Perform basic transformation steps and create simple reports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40137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3B62EC4-FC18-F435-09A5-3705D270E8EB}"/>
              </a:ext>
            </a:extLst>
          </p:cNvPr>
          <p:cNvSpPr txBox="1"/>
          <p:nvPr/>
        </p:nvSpPr>
        <p:spPr>
          <a:xfrm>
            <a:off x="705680" y="2058987"/>
            <a:ext cx="6543261" cy="1933575"/>
          </a:xfrm>
          <a:prstGeom prst="rect">
            <a:avLst/>
          </a:prstGeom>
          <a:noFill/>
        </p:spPr>
        <p:txBody>
          <a:bodyPr wrap="square" anchor="t">
            <a:normAutofit/>
          </a:bodyPr>
          <a:lstStyle/>
          <a:p>
            <a:pPr>
              <a:spcAft>
                <a:spcPts val="600"/>
              </a:spcAft>
            </a:pPr>
            <a:endParaRPr lang="en-IN" sz="2800" dirty="0"/>
          </a:p>
        </p:txBody>
      </p:sp>
      <p:sp>
        <p:nvSpPr>
          <p:cNvPr id="7" name="TextBox 6">
            <a:extLst>
              <a:ext uri="{FF2B5EF4-FFF2-40B4-BE49-F238E27FC236}">
                <a16:creationId xmlns:a16="http://schemas.microsoft.com/office/drawing/2014/main" id="{728C34E3-A6B4-012B-B827-9D25254870E3}"/>
              </a:ext>
            </a:extLst>
          </p:cNvPr>
          <p:cNvSpPr txBox="1"/>
          <p:nvPr/>
        </p:nvSpPr>
        <p:spPr>
          <a:xfrm>
            <a:off x="679174" y="3832225"/>
            <a:ext cx="7192617" cy="2462213"/>
          </a:xfrm>
          <a:prstGeom prst="rect">
            <a:avLst/>
          </a:prstGeom>
          <a:noFill/>
        </p:spPr>
        <p:txBody>
          <a:bodyPr wrap="square" anchor="t">
            <a:normAutofit/>
          </a:bodyPr>
          <a:lstStyle/>
          <a:p>
            <a:pPr>
              <a:spcAft>
                <a:spcPts val="600"/>
              </a:spcAft>
            </a:pPr>
            <a:endParaRPr lang="en-IN" sz="2800" dirty="0"/>
          </a:p>
        </p:txBody>
      </p:sp>
      <p:sp>
        <p:nvSpPr>
          <p:cNvPr id="2" name="Title 1">
            <a:extLst>
              <a:ext uri="{FF2B5EF4-FFF2-40B4-BE49-F238E27FC236}">
                <a16:creationId xmlns:a16="http://schemas.microsoft.com/office/drawing/2014/main" id="{34CC4A1D-2108-B00A-2DDA-17BEB900E2C0}"/>
              </a:ext>
            </a:extLst>
          </p:cNvPr>
          <p:cNvSpPr>
            <a:spLocks noGrp="1"/>
          </p:cNvSpPr>
          <p:nvPr>
            <p:ph type="title"/>
          </p:nvPr>
        </p:nvSpPr>
        <p:spPr>
          <a:xfrm>
            <a:off x="154307" y="163585"/>
            <a:ext cx="11794920" cy="6694415"/>
          </a:xfrm>
        </p:spPr>
        <p:txBody>
          <a:bodyPr vert="horz" lIns="91440" tIns="45720" rIns="91440" bIns="45720" rtlCol="0" anchor="ctr">
            <a:normAutofit/>
          </a:bodyPr>
          <a:lstStyle/>
          <a:p>
            <a:r>
              <a:rPr lang="en-US" sz="2500" i="1" dirty="0">
                <a:latin typeface="+mn-lt"/>
              </a:rPr>
              <a:t>Module </a:t>
            </a:r>
            <a:r>
              <a:rPr lang="en-US" sz="2500" dirty="0">
                <a:latin typeface="+mn-lt"/>
              </a:rPr>
              <a:t>- Population Excel File into Power BI Desktop</a:t>
            </a:r>
            <a:br>
              <a:rPr lang="en-US" sz="2500" dirty="0">
                <a:latin typeface="+mn-lt"/>
              </a:rPr>
            </a:br>
            <a:r>
              <a:rPr lang="en-US" sz="2500" dirty="0">
                <a:latin typeface="+mn-lt"/>
              </a:rPr>
              <a:t>Please follow along the data transformation steps closely</a:t>
            </a:r>
            <a:br>
              <a:rPr lang="en-US" sz="2500" dirty="0">
                <a:latin typeface="+mn-lt"/>
              </a:rPr>
            </a:br>
            <a:br>
              <a:rPr lang="en-US" sz="2500" dirty="0">
                <a:latin typeface="+mn-lt"/>
              </a:rPr>
            </a:br>
            <a:r>
              <a:rPr lang="en-US" sz="2500" dirty="0">
                <a:latin typeface="+mn-lt"/>
              </a:rPr>
              <a:t>File preview( </a:t>
            </a:r>
            <a:r>
              <a:rPr lang="en-US" sz="2500" dirty="0" err="1">
                <a:latin typeface="+mn-lt"/>
              </a:rPr>
              <a:t>population_solution.pbix</a:t>
            </a:r>
            <a:r>
              <a:rPr lang="en-US" sz="2500" dirty="0">
                <a:latin typeface="+mn-lt"/>
              </a:rPr>
              <a:t>)</a:t>
            </a:r>
            <a:br>
              <a:rPr lang="en-US" sz="2500" dirty="0">
                <a:latin typeface="+mn-lt"/>
              </a:rPr>
            </a:br>
            <a:br>
              <a:rPr lang="en-US" sz="2500" dirty="0">
                <a:latin typeface="+mn-lt"/>
              </a:rPr>
            </a:br>
            <a:br>
              <a:rPr lang="en-US" sz="2500" kern="1200" dirty="0">
                <a:solidFill>
                  <a:schemeClr val="tx1"/>
                </a:solidFill>
                <a:latin typeface="+mn-lt"/>
                <a:ea typeface="+mj-ea"/>
                <a:cs typeface="+mj-cs"/>
              </a:rPr>
            </a:br>
            <a:endParaRPr lang="en-US" sz="2500" kern="1200" dirty="0">
              <a:solidFill>
                <a:schemeClr val="tx1"/>
              </a:solidFill>
              <a:latin typeface="+mn-lt"/>
              <a:ea typeface="+mj-ea"/>
              <a:cs typeface="+mj-cs"/>
            </a:endParaRPr>
          </a:p>
        </p:txBody>
      </p:sp>
    </p:spTree>
    <p:extLst>
      <p:ext uri="{BB962C8B-B14F-4D97-AF65-F5344CB8AC3E}">
        <p14:creationId xmlns:p14="http://schemas.microsoft.com/office/powerpoint/2010/main" val="644617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B62EC4-FC18-F435-09A5-3705D270E8EB}"/>
              </a:ext>
            </a:extLst>
          </p:cNvPr>
          <p:cNvSpPr txBox="1"/>
          <p:nvPr/>
        </p:nvSpPr>
        <p:spPr>
          <a:xfrm>
            <a:off x="705680" y="2058987"/>
            <a:ext cx="6543261" cy="1933575"/>
          </a:xfrm>
          <a:prstGeom prst="rect">
            <a:avLst/>
          </a:prstGeom>
          <a:noFill/>
        </p:spPr>
        <p:txBody>
          <a:bodyPr wrap="square" anchor="t">
            <a:normAutofit/>
          </a:bodyPr>
          <a:lstStyle/>
          <a:p>
            <a:pPr>
              <a:spcAft>
                <a:spcPts val="600"/>
              </a:spcAft>
            </a:pPr>
            <a:endParaRPr lang="en-IN" sz="2800" dirty="0"/>
          </a:p>
        </p:txBody>
      </p:sp>
      <p:sp>
        <p:nvSpPr>
          <p:cNvPr id="7" name="TextBox 6">
            <a:extLst>
              <a:ext uri="{FF2B5EF4-FFF2-40B4-BE49-F238E27FC236}">
                <a16:creationId xmlns:a16="http://schemas.microsoft.com/office/drawing/2014/main" id="{728C34E3-A6B4-012B-B827-9D25254870E3}"/>
              </a:ext>
            </a:extLst>
          </p:cNvPr>
          <p:cNvSpPr txBox="1"/>
          <p:nvPr/>
        </p:nvSpPr>
        <p:spPr>
          <a:xfrm>
            <a:off x="679174" y="3832225"/>
            <a:ext cx="7192617" cy="2462213"/>
          </a:xfrm>
          <a:prstGeom prst="rect">
            <a:avLst/>
          </a:prstGeom>
          <a:noFill/>
        </p:spPr>
        <p:txBody>
          <a:bodyPr wrap="square" anchor="t">
            <a:normAutofit/>
          </a:bodyPr>
          <a:lstStyle/>
          <a:p>
            <a:pPr>
              <a:spcAft>
                <a:spcPts val="600"/>
              </a:spcAft>
            </a:pPr>
            <a:endParaRPr lang="en-IN" sz="2800" dirty="0"/>
          </a:p>
        </p:txBody>
      </p:sp>
      <p:sp>
        <p:nvSpPr>
          <p:cNvPr id="2" name="Title 1">
            <a:extLst>
              <a:ext uri="{FF2B5EF4-FFF2-40B4-BE49-F238E27FC236}">
                <a16:creationId xmlns:a16="http://schemas.microsoft.com/office/drawing/2014/main" id="{34CC4A1D-2108-B00A-2DDA-17BEB900E2C0}"/>
              </a:ext>
            </a:extLst>
          </p:cNvPr>
          <p:cNvSpPr>
            <a:spLocks noGrp="1"/>
          </p:cNvSpPr>
          <p:nvPr>
            <p:ph type="title"/>
          </p:nvPr>
        </p:nvSpPr>
        <p:spPr>
          <a:xfrm>
            <a:off x="92280" y="134224"/>
            <a:ext cx="11491586" cy="6394064"/>
          </a:xfrm>
        </p:spPr>
        <p:txBody>
          <a:bodyPr vert="horz" lIns="91440" tIns="45720" rIns="91440" bIns="45720" rtlCol="0" anchor="ctr">
            <a:normAutofit/>
          </a:bodyPr>
          <a:lstStyle/>
          <a:p>
            <a:br>
              <a:rPr lang="en-US" sz="3100" b="1" dirty="0">
                <a:latin typeface="+mn-lt"/>
              </a:rPr>
            </a:br>
            <a:r>
              <a:rPr lang="en-US" sz="2500" i="1" dirty="0">
                <a:latin typeface="+mn-lt"/>
              </a:rPr>
              <a:t>Module  - </a:t>
            </a:r>
            <a:r>
              <a:rPr lang="en-US" sz="2500" dirty="0">
                <a:latin typeface="+mn-lt"/>
              </a:rPr>
              <a:t>Web URL data into Power BI Desktop </a:t>
            </a:r>
            <a:br>
              <a:rPr lang="en-US" sz="2500" dirty="0">
                <a:latin typeface="+mn-lt"/>
              </a:rPr>
            </a:br>
            <a:r>
              <a:rPr lang="en-US" sz="2500" dirty="0">
                <a:latin typeface="+mn-lt"/>
              </a:rPr>
              <a:t>File for preview (</a:t>
            </a:r>
            <a:r>
              <a:rPr lang="en-US" sz="2500" dirty="0" err="1">
                <a:latin typeface="+mn-lt"/>
              </a:rPr>
              <a:t>web_milwaukee_weather_solution.pbix</a:t>
            </a:r>
            <a:r>
              <a:rPr lang="en-US" sz="2500" dirty="0">
                <a:latin typeface="+mn-lt"/>
              </a:rPr>
              <a:t>)</a:t>
            </a:r>
            <a:br>
              <a:rPr lang="en-US" sz="2500" dirty="0">
                <a:latin typeface="+mn-lt"/>
              </a:rPr>
            </a:br>
            <a:br>
              <a:rPr lang="en-US" sz="2500" dirty="0">
                <a:latin typeface="+mn-lt"/>
              </a:rPr>
            </a:br>
            <a:br>
              <a:rPr lang="en-US" sz="2500" dirty="0">
                <a:latin typeface="+mn-lt"/>
              </a:rPr>
            </a:br>
            <a:r>
              <a:rPr lang="en-US" sz="2500" dirty="0">
                <a:latin typeface="+mn-lt"/>
              </a:rPr>
              <a:t>Below list gives the get data activity using web URL.</a:t>
            </a:r>
            <a:br>
              <a:rPr lang="en-US" sz="2500" dirty="0">
                <a:latin typeface="+mn-lt"/>
              </a:rPr>
            </a:br>
            <a:br>
              <a:rPr lang="en-US" sz="2500" dirty="0">
                <a:latin typeface="+mn-lt"/>
              </a:rPr>
            </a:br>
            <a:r>
              <a:rPr lang="en-US" sz="2500" dirty="0">
                <a:latin typeface="+mn-lt"/>
              </a:rPr>
              <a:t>-Get data using web URL (https://weather.com/weather/today/l/9ebd644b59b8d94eaffcf072bcabdcc8f34d09c6aa658bffc995bf3d50e4ecf5).</a:t>
            </a:r>
            <a:br>
              <a:rPr lang="en-US" sz="2500" dirty="0">
                <a:latin typeface="+mn-lt"/>
              </a:rPr>
            </a:br>
            <a:r>
              <a:rPr lang="en-US" sz="2500" dirty="0">
                <a:latin typeface="+mn-lt"/>
              </a:rPr>
              <a:t>-Transform the file contents by selecting relevant data tables, removing top rows, renaming column tables in Power Query Editor.</a:t>
            </a:r>
            <a:br>
              <a:rPr lang="en-US" sz="2500" dirty="0">
                <a:latin typeface="+mn-lt"/>
              </a:rPr>
            </a:br>
            <a:r>
              <a:rPr lang="en-US" sz="2500" dirty="0">
                <a:latin typeface="+mn-lt"/>
              </a:rPr>
              <a:t>-Present the transformed data in a table format in Power BI canvas area.</a:t>
            </a:r>
            <a:br>
              <a:rPr lang="en-US" sz="2500" dirty="0">
                <a:latin typeface="+mn-lt"/>
              </a:rPr>
            </a:br>
            <a:br>
              <a:rPr lang="en-US" sz="2500" b="1" dirty="0">
                <a:latin typeface="+mn-lt"/>
              </a:rPr>
            </a:br>
            <a:br>
              <a:rPr lang="en-US" sz="2500" dirty="0">
                <a:latin typeface="+mn-lt"/>
              </a:rPr>
            </a:br>
            <a:br>
              <a:rPr lang="en-US" sz="2500" dirty="0">
                <a:latin typeface="+mn-lt"/>
              </a:rPr>
            </a:br>
            <a:br>
              <a:rPr lang="en-US" sz="2500" kern="1200" dirty="0">
                <a:solidFill>
                  <a:schemeClr val="tx1"/>
                </a:solidFill>
                <a:latin typeface="+mn-lt"/>
                <a:ea typeface="+mj-ea"/>
                <a:cs typeface="+mj-cs"/>
              </a:rPr>
            </a:br>
            <a:endParaRPr lang="en-US" sz="2500" kern="1200" dirty="0">
              <a:solidFill>
                <a:schemeClr val="tx1"/>
              </a:solidFill>
              <a:latin typeface="+mn-lt"/>
              <a:ea typeface="+mj-ea"/>
              <a:cs typeface="+mj-cs"/>
            </a:endParaRPr>
          </a:p>
        </p:txBody>
      </p:sp>
    </p:spTree>
    <p:extLst>
      <p:ext uri="{BB962C8B-B14F-4D97-AF65-F5344CB8AC3E}">
        <p14:creationId xmlns:p14="http://schemas.microsoft.com/office/powerpoint/2010/main" val="253592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B62EC4-FC18-F435-09A5-3705D270E8EB}"/>
              </a:ext>
            </a:extLst>
          </p:cNvPr>
          <p:cNvSpPr txBox="1"/>
          <p:nvPr/>
        </p:nvSpPr>
        <p:spPr>
          <a:xfrm>
            <a:off x="705680" y="2058987"/>
            <a:ext cx="6543261" cy="1933575"/>
          </a:xfrm>
          <a:prstGeom prst="rect">
            <a:avLst/>
          </a:prstGeom>
          <a:noFill/>
        </p:spPr>
        <p:txBody>
          <a:bodyPr wrap="square" anchor="t">
            <a:normAutofit/>
          </a:bodyPr>
          <a:lstStyle/>
          <a:p>
            <a:pPr>
              <a:spcAft>
                <a:spcPts val="600"/>
              </a:spcAft>
            </a:pPr>
            <a:endParaRPr lang="en-IN" sz="2800" dirty="0"/>
          </a:p>
        </p:txBody>
      </p:sp>
      <p:sp>
        <p:nvSpPr>
          <p:cNvPr id="7" name="TextBox 6">
            <a:extLst>
              <a:ext uri="{FF2B5EF4-FFF2-40B4-BE49-F238E27FC236}">
                <a16:creationId xmlns:a16="http://schemas.microsoft.com/office/drawing/2014/main" id="{728C34E3-A6B4-012B-B827-9D25254870E3}"/>
              </a:ext>
            </a:extLst>
          </p:cNvPr>
          <p:cNvSpPr txBox="1"/>
          <p:nvPr/>
        </p:nvSpPr>
        <p:spPr>
          <a:xfrm>
            <a:off x="679174" y="3832225"/>
            <a:ext cx="7192617" cy="2462213"/>
          </a:xfrm>
          <a:prstGeom prst="rect">
            <a:avLst/>
          </a:prstGeom>
          <a:noFill/>
        </p:spPr>
        <p:txBody>
          <a:bodyPr wrap="square" anchor="t">
            <a:normAutofit/>
          </a:bodyPr>
          <a:lstStyle/>
          <a:p>
            <a:pPr>
              <a:spcAft>
                <a:spcPts val="600"/>
              </a:spcAft>
            </a:pPr>
            <a:endParaRPr lang="en-IN" sz="2800" dirty="0"/>
          </a:p>
        </p:txBody>
      </p:sp>
      <p:sp>
        <p:nvSpPr>
          <p:cNvPr id="2" name="Title 1">
            <a:extLst>
              <a:ext uri="{FF2B5EF4-FFF2-40B4-BE49-F238E27FC236}">
                <a16:creationId xmlns:a16="http://schemas.microsoft.com/office/drawing/2014/main" id="{34CC4A1D-2108-B00A-2DDA-17BEB900E2C0}"/>
              </a:ext>
            </a:extLst>
          </p:cNvPr>
          <p:cNvSpPr>
            <a:spLocks noGrp="1"/>
          </p:cNvSpPr>
          <p:nvPr>
            <p:ph type="title"/>
          </p:nvPr>
        </p:nvSpPr>
        <p:spPr>
          <a:xfrm>
            <a:off x="92280" y="134224"/>
            <a:ext cx="11491586" cy="6394064"/>
          </a:xfrm>
        </p:spPr>
        <p:txBody>
          <a:bodyPr vert="horz" lIns="91440" tIns="45720" rIns="91440" bIns="45720" rtlCol="0" anchor="ctr">
            <a:normAutofit/>
          </a:bodyPr>
          <a:lstStyle/>
          <a:p>
            <a:r>
              <a:rPr lang="en-US" sz="2500" i="1" dirty="0">
                <a:latin typeface="+mn-lt"/>
              </a:rPr>
              <a:t>Module  - </a:t>
            </a:r>
            <a:r>
              <a:rPr lang="en-US" sz="2500" dirty="0">
                <a:latin typeface="+mn-lt"/>
              </a:rPr>
              <a:t>Web URI (Uniform Resource Identifier) data using REST API call into Power BI File for preview (</a:t>
            </a:r>
            <a:r>
              <a:rPr lang="en-US" sz="2500" dirty="0" err="1">
                <a:latin typeface="+mn-lt"/>
              </a:rPr>
              <a:t>ap_starwars_solution.pbix</a:t>
            </a:r>
            <a:r>
              <a:rPr lang="en-US" sz="2500" dirty="0">
                <a:latin typeface="+mn-lt"/>
              </a:rPr>
              <a:t>)</a:t>
            </a:r>
            <a:br>
              <a:rPr lang="en-US" sz="2500" dirty="0">
                <a:latin typeface="+mn-lt"/>
              </a:rPr>
            </a:br>
            <a:br>
              <a:rPr lang="en-US" sz="2500" dirty="0">
                <a:latin typeface="+mn-lt"/>
              </a:rPr>
            </a:br>
            <a:r>
              <a:rPr lang="en-US" sz="2500" dirty="0">
                <a:latin typeface="+mn-lt"/>
              </a:rPr>
              <a:t>-Get data using web by using URI (Uniform Resource Identifier) (https://swapi.dev/api/people).</a:t>
            </a:r>
            <a:br>
              <a:rPr lang="en-US" sz="2500" dirty="0">
                <a:latin typeface="+mn-lt"/>
              </a:rPr>
            </a:br>
            <a:r>
              <a:rPr lang="en-US" sz="2500" dirty="0">
                <a:latin typeface="+mn-lt"/>
              </a:rPr>
              <a:t>-Transform the file contents in Power Query Editor.</a:t>
            </a:r>
            <a:br>
              <a:rPr lang="en-US" sz="2500" dirty="0">
                <a:latin typeface="+mn-lt"/>
              </a:rPr>
            </a:br>
            <a:r>
              <a:rPr lang="en-US" sz="2500" dirty="0">
                <a:latin typeface="+mn-lt"/>
              </a:rPr>
              <a:t>-Present the transformed data in a table format in Power BI canvas area.</a:t>
            </a:r>
            <a:br>
              <a:rPr lang="en-US" sz="2500" dirty="0">
                <a:latin typeface="+mn-lt"/>
              </a:rPr>
            </a:br>
            <a:r>
              <a:rPr lang="en-US" sz="2500" dirty="0">
                <a:latin typeface="+mn-lt"/>
              </a:rPr>
              <a:t>-For more information on Star Wars data, refer to following site - https://swapi.dev/documentation#base </a:t>
            </a:r>
            <a:br>
              <a:rPr lang="en-US" sz="2500" dirty="0">
                <a:latin typeface="+mn-lt"/>
              </a:rPr>
            </a:br>
            <a:br>
              <a:rPr lang="en-US" sz="2500" dirty="0">
                <a:latin typeface="+mn-lt"/>
              </a:rPr>
            </a:br>
            <a:br>
              <a:rPr lang="en-US" sz="2500" dirty="0">
                <a:latin typeface="+mn-lt"/>
              </a:rPr>
            </a:br>
            <a:br>
              <a:rPr lang="en-US" sz="2500" dirty="0">
                <a:latin typeface="+mn-lt"/>
              </a:rPr>
            </a:br>
            <a:br>
              <a:rPr lang="en-US" sz="2500" dirty="0">
                <a:latin typeface="+mn-lt"/>
              </a:rPr>
            </a:br>
            <a:br>
              <a:rPr lang="en-US" sz="2500" kern="1200" dirty="0">
                <a:solidFill>
                  <a:schemeClr val="tx1"/>
                </a:solidFill>
                <a:latin typeface="+mn-lt"/>
                <a:ea typeface="+mj-ea"/>
                <a:cs typeface="+mj-cs"/>
              </a:rPr>
            </a:br>
            <a:endParaRPr lang="en-US" sz="2500" kern="1200" dirty="0">
              <a:solidFill>
                <a:schemeClr val="tx1"/>
              </a:solidFill>
              <a:latin typeface="+mn-lt"/>
              <a:ea typeface="+mj-ea"/>
              <a:cs typeface="+mj-cs"/>
            </a:endParaRPr>
          </a:p>
        </p:txBody>
      </p:sp>
    </p:spTree>
    <p:extLst>
      <p:ext uri="{BB962C8B-B14F-4D97-AF65-F5344CB8AC3E}">
        <p14:creationId xmlns:p14="http://schemas.microsoft.com/office/powerpoint/2010/main" val="3308740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B62EC4-FC18-F435-09A5-3705D270E8EB}"/>
              </a:ext>
            </a:extLst>
          </p:cNvPr>
          <p:cNvSpPr txBox="1"/>
          <p:nvPr/>
        </p:nvSpPr>
        <p:spPr>
          <a:xfrm>
            <a:off x="705680" y="2058987"/>
            <a:ext cx="6543261" cy="1933575"/>
          </a:xfrm>
          <a:prstGeom prst="rect">
            <a:avLst/>
          </a:prstGeom>
          <a:noFill/>
        </p:spPr>
        <p:txBody>
          <a:bodyPr wrap="square" anchor="t">
            <a:normAutofit/>
          </a:bodyPr>
          <a:lstStyle/>
          <a:p>
            <a:pPr>
              <a:spcAft>
                <a:spcPts val="600"/>
              </a:spcAft>
            </a:pPr>
            <a:endParaRPr lang="en-IN" sz="2800" dirty="0"/>
          </a:p>
        </p:txBody>
      </p:sp>
      <p:sp>
        <p:nvSpPr>
          <p:cNvPr id="7" name="TextBox 6">
            <a:extLst>
              <a:ext uri="{FF2B5EF4-FFF2-40B4-BE49-F238E27FC236}">
                <a16:creationId xmlns:a16="http://schemas.microsoft.com/office/drawing/2014/main" id="{728C34E3-A6B4-012B-B827-9D25254870E3}"/>
              </a:ext>
            </a:extLst>
          </p:cNvPr>
          <p:cNvSpPr txBox="1"/>
          <p:nvPr/>
        </p:nvSpPr>
        <p:spPr>
          <a:xfrm>
            <a:off x="679174" y="3832225"/>
            <a:ext cx="7192617" cy="2462213"/>
          </a:xfrm>
          <a:prstGeom prst="rect">
            <a:avLst/>
          </a:prstGeom>
          <a:noFill/>
        </p:spPr>
        <p:txBody>
          <a:bodyPr wrap="square" anchor="t">
            <a:normAutofit/>
          </a:bodyPr>
          <a:lstStyle/>
          <a:p>
            <a:pPr>
              <a:spcAft>
                <a:spcPts val="600"/>
              </a:spcAft>
            </a:pPr>
            <a:endParaRPr lang="en-IN" sz="2800" dirty="0"/>
          </a:p>
        </p:txBody>
      </p:sp>
      <p:sp>
        <p:nvSpPr>
          <p:cNvPr id="2" name="Title 1">
            <a:extLst>
              <a:ext uri="{FF2B5EF4-FFF2-40B4-BE49-F238E27FC236}">
                <a16:creationId xmlns:a16="http://schemas.microsoft.com/office/drawing/2014/main" id="{34CC4A1D-2108-B00A-2DDA-17BEB900E2C0}"/>
              </a:ext>
            </a:extLst>
          </p:cNvPr>
          <p:cNvSpPr>
            <a:spLocks noGrp="1"/>
          </p:cNvSpPr>
          <p:nvPr>
            <p:ph type="title"/>
          </p:nvPr>
        </p:nvSpPr>
        <p:spPr>
          <a:xfrm>
            <a:off x="92280" y="134224"/>
            <a:ext cx="11491586" cy="6394064"/>
          </a:xfrm>
        </p:spPr>
        <p:txBody>
          <a:bodyPr vert="horz" lIns="91440" tIns="45720" rIns="91440" bIns="45720" rtlCol="0" anchor="ctr">
            <a:normAutofit/>
          </a:bodyPr>
          <a:lstStyle/>
          <a:p>
            <a:r>
              <a:rPr lang="en-US" sz="2500" i="1" dirty="0">
                <a:highlight>
                  <a:srgbClr val="FFFF00"/>
                </a:highlight>
                <a:latin typeface="+mn-lt"/>
              </a:rPr>
              <a:t>Important concepts- </a:t>
            </a:r>
            <a:r>
              <a:rPr lang="en-US" sz="2500" dirty="0">
                <a:highlight>
                  <a:srgbClr val="FFFF00"/>
                </a:highlight>
                <a:latin typeface="+mn-lt"/>
              </a:rPr>
              <a:t>Append Queries and Merge Queries</a:t>
            </a:r>
            <a:br>
              <a:rPr lang="en-US" sz="2500" dirty="0">
                <a:latin typeface="+mn-lt"/>
              </a:rPr>
            </a:br>
            <a:br>
              <a:rPr lang="en-US" sz="2500" dirty="0">
                <a:latin typeface="+mn-lt"/>
              </a:rPr>
            </a:br>
            <a:r>
              <a:rPr lang="en-US" sz="2500" dirty="0">
                <a:latin typeface="+mn-lt"/>
              </a:rPr>
              <a:t>Append – Union of same type of files</a:t>
            </a:r>
            <a:br>
              <a:rPr lang="en-US" sz="2500" dirty="0">
                <a:latin typeface="+mn-lt"/>
              </a:rPr>
            </a:br>
            <a:r>
              <a:rPr lang="en-US" sz="2500" dirty="0">
                <a:latin typeface="+mn-lt"/>
              </a:rPr>
              <a:t>Use case: Store files of a week</a:t>
            </a:r>
            <a:br>
              <a:rPr lang="en-US" sz="2500" dirty="0">
                <a:latin typeface="+mn-lt"/>
              </a:rPr>
            </a:br>
            <a:br>
              <a:rPr lang="en-US" sz="2500" dirty="0">
                <a:latin typeface="+mn-lt"/>
              </a:rPr>
            </a:br>
            <a:br>
              <a:rPr lang="en-US" sz="2500" dirty="0">
                <a:latin typeface="+mn-lt"/>
              </a:rPr>
            </a:br>
            <a:br>
              <a:rPr lang="en-US" sz="2500" dirty="0">
                <a:latin typeface="+mn-lt"/>
              </a:rPr>
            </a:br>
            <a:br>
              <a:rPr lang="en-US" sz="2500" dirty="0">
                <a:latin typeface="+mn-lt"/>
              </a:rPr>
            </a:br>
            <a:br>
              <a:rPr lang="en-US" sz="2500" dirty="0">
                <a:latin typeface="+mn-lt"/>
              </a:rPr>
            </a:br>
            <a:r>
              <a:rPr lang="en-US" sz="2500" dirty="0">
                <a:latin typeface="Calibra"/>
              </a:rPr>
              <a:t>Merge – Combine files</a:t>
            </a:r>
            <a:br>
              <a:rPr lang="en-US" sz="2500" dirty="0">
                <a:latin typeface="Calibra"/>
              </a:rPr>
            </a:br>
            <a:r>
              <a:rPr lang="en-US" sz="2500" dirty="0">
                <a:latin typeface="Calibra"/>
              </a:rPr>
              <a:t>Use case: different files with same column</a:t>
            </a:r>
            <a:br>
              <a:rPr lang="en-US" sz="2500" dirty="0">
                <a:latin typeface="Calibra"/>
              </a:rPr>
            </a:br>
            <a:r>
              <a:rPr lang="en-US" sz="2500" dirty="0">
                <a:latin typeface="Calibra"/>
              </a:rPr>
              <a:t>Merge types:</a:t>
            </a:r>
            <a:br>
              <a:rPr lang="en-US" sz="2500" dirty="0">
                <a:latin typeface="Calibra"/>
              </a:rPr>
            </a:br>
            <a:br>
              <a:rPr lang="en-US" sz="2500" dirty="0">
                <a:latin typeface="Calibra"/>
              </a:rPr>
            </a:br>
            <a:br>
              <a:rPr lang="en-US" sz="2500" kern="1200" dirty="0">
                <a:solidFill>
                  <a:schemeClr val="tx1"/>
                </a:solidFill>
                <a:latin typeface="Calibra"/>
              </a:rPr>
            </a:br>
            <a:endParaRPr lang="en-US" sz="2500" kern="1200" dirty="0">
              <a:solidFill>
                <a:schemeClr val="tx1"/>
              </a:solidFill>
              <a:latin typeface="Calibra"/>
            </a:endParaRPr>
          </a:p>
        </p:txBody>
      </p:sp>
      <p:pic>
        <p:nvPicPr>
          <p:cNvPr id="3" name="Picture 2">
            <a:extLst>
              <a:ext uri="{FF2B5EF4-FFF2-40B4-BE49-F238E27FC236}">
                <a16:creationId xmlns:a16="http://schemas.microsoft.com/office/drawing/2014/main" id="{CB8220F8-B352-4DB6-A405-1BB0210049CB}"/>
              </a:ext>
            </a:extLst>
          </p:cNvPr>
          <p:cNvPicPr>
            <a:picLocks noChangeAspect="1"/>
          </p:cNvPicPr>
          <p:nvPr/>
        </p:nvPicPr>
        <p:blipFill>
          <a:blip r:embed="rId2"/>
          <a:stretch>
            <a:fillRect/>
          </a:stretch>
        </p:blipFill>
        <p:spPr>
          <a:xfrm>
            <a:off x="178275" y="5007865"/>
            <a:ext cx="3398815" cy="1310754"/>
          </a:xfrm>
          <a:prstGeom prst="rect">
            <a:avLst/>
          </a:prstGeom>
        </p:spPr>
      </p:pic>
      <p:pic>
        <p:nvPicPr>
          <p:cNvPr id="4" name="Picture 3">
            <a:extLst>
              <a:ext uri="{FF2B5EF4-FFF2-40B4-BE49-F238E27FC236}">
                <a16:creationId xmlns:a16="http://schemas.microsoft.com/office/drawing/2014/main" id="{8A7A51EA-74F9-4338-B23C-1E58C4391CDB}"/>
              </a:ext>
            </a:extLst>
          </p:cNvPr>
          <p:cNvPicPr>
            <a:picLocks noChangeAspect="1"/>
          </p:cNvPicPr>
          <p:nvPr/>
        </p:nvPicPr>
        <p:blipFill>
          <a:blip r:embed="rId3"/>
          <a:stretch>
            <a:fillRect/>
          </a:stretch>
        </p:blipFill>
        <p:spPr>
          <a:xfrm>
            <a:off x="176786" y="2210952"/>
            <a:ext cx="2918713" cy="1607959"/>
          </a:xfrm>
          <a:prstGeom prst="rect">
            <a:avLst/>
          </a:prstGeom>
        </p:spPr>
      </p:pic>
    </p:spTree>
    <p:extLst>
      <p:ext uri="{BB962C8B-B14F-4D97-AF65-F5344CB8AC3E}">
        <p14:creationId xmlns:p14="http://schemas.microsoft.com/office/powerpoint/2010/main" val="3907163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B62EC4-FC18-F435-09A5-3705D270E8EB}"/>
              </a:ext>
            </a:extLst>
          </p:cNvPr>
          <p:cNvSpPr txBox="1"/>
          <p:nvPr/>
        </p:nvSpPr>
        <p:spPr>
          <a:xfrm>
            <a:off x="705680" y="2058987"/>
            <a:ext cx="6543261" cy="1933575"/>
          </a:xfrm>
          <a:prstGeom prst="rect">
            <a:avLst/>
          </a:prstGeom>
          <a:noFill/>
        </p:spPr>
        <p:txBody>
          <a:bodyPr wrap="square" anchor="t">
            <a:normAutofit/>
          </a:bodyPr>
          <a:lstStyle/>
          <a:p>
            <a:pPr>
              <a:spcAft>
                <a:spcPts val="600"/>
              </a:spcAft>
            </a:pPr>
            <a:endParaRPr lang="en-IN" sz="2800" dirty="0"/>
          </a:p>
        </p:txBody>
      </p:sp>
      <p:sp>
        <p:nvSpPr>
          <p:cNvPr id="7" name="TextBox 6">
            <a:extLst>
              <a:ext uri="{FF2B5EF4-FFF2-40B4-BE49-F238E27FC236}">
                <a16:creationId xmlns:a16="http://schemas.microsoft.com/office/drawing/2014/main" id="{728C34E3-A6B4-012B-B827-9D25254870E3}"/>
              </a:ext>
            </a:extLst>
          </p:cNvPr>
          <p:cNvSpPr txBox="1"/>
          <p:nvPr/>
        </p:nvSpPr>
        <p:spPr>
          <a:xfrm>
            <a:off x="679174" y="3832225"/>
            <a:ext cx="7192617" cy="2462213"/>
          </a:xfrm>
          <a:prstGeom prst="rect">
            <a:avLst/>
          </a:prstGeom>
          <a:noFill/>
        </p:spPr>
        <p:txBody>
          <a:bodyPr wrap="square" anchor="t">
            <a:normAutofit/>
          </a:bodyPr>
          <a:lstStyle/>
          <a:p>
            <a:pPr>
              <a:spcAft>
                <a:spcPts val="600"/>
              </a:spcAft>
            </a:pPr>
            <a:endParaRPr lang="en-IN" sz="2800" dirty="0"/>
          </a:p>
        </p:txBody>
      </p:sp>
      <p:sp>
        <p:nvSpPr>
          <p:cNvPr id="2" name="Title 1">
            <a:extLst>
              <a:ext uri="{FF2B5EF4-FFF2-40B4-BE49-F238E27FC236}">
                <a16:creationId xmlns:a16="http://schemas.microsoft.com/office/drawing/2014/main" id="{34CC4A1D-2108-B00A-2DDA-17BEB900E2C0}"/>
              </a:ext>
            </a:extLst>
          </p:cNvPr>
          <p:cNvSpPr>
            <a:spLocks noGrp="1"/>
          </p:cNvSpPr>
          <p:nvPr>
            <p:ph type="title"/>
          </p:nvPr>
        </p:nvSpPr>
        <p:spPr>
          <a:xfrm>
            <a:off x="92280" y="134224"/>
            <a:ext cx="11491586" cy="6394064"/>
          </a:xfrm>
        </p:spPr>
        <p:txBody>
          <a:bodyPr vert="horz" lIns="91440" tIns="45720" rIns="91440" bIns="45720" rtlCol="0" anchor="ctr">
            <a:normAutofit/>
          </a:bodyPr>
          <a:lstStyle/>
          <a:p>
            <a:r>
              <a:rPr lang="en-US" sz="2500" i="1" dirty="0">
                <a:latin typeface="+mn-lt"/>
              </a:rPr>
              <a:t>Module follow along - </a:t>
            </a:r>
            <a:r>
              <a:rPr lang="en-US" sz="2500" dirty="0">
                <a:latin typeface="+mn-lt"/>
              </a:rPr>
              <a:t>Objective is to pull data using a file and make a simple report in Power BI.</a:t>
            </a:r>
            <a:br>
              <a:rPr lang="en-US" sz="2500" dirty="0">
                <a:latin typeface="+mn-lt"/>
              </a:rPr>
            </a:br>
            <a:br>
              <a:rPr lang="en-US" sz="2500" dirty="0">
                <a:latin typeface="+mn-lt"/>
              </a:rPr>
            </a:br>
            <a:r>
              <a:rPr lang="en-US" sz="2500" dirty="0">
                <a:latin typeface="+mn-lt"/>
              </a:rPr>
              <a:t>-Upload the "Rental Property Year" file into Power BI</a:t>
            </a:r>
            <a:br>
              <a:rPr lang="en-US" sz="2500" dirty="0">
                <a:latin typeface="+mn-lt"/>
              </a:rPr>
            </a:br>
            <a:r>
              <a:rPr lang="en-US" sz="2500" dirty="0">
                <a:latin typeface="+mn-lt"/>
              </a:rPr>
              <a:t>-Create a filter for Year to "2019" in Transform process</a:t>
            </a:r>
            <a:br>
              <a:rPr lang="en-US" sz="2500" dirty="0">
                <a:latin typeface="+mn-lt"/>
              </a:rPr>
            </a:br>
            <a:r>
              <a:rPr lang="en-US" sz="2500" dirty="0">
                <a:latin typeface="+mn-lt"/>
              </a:rPr>
              <a:t>-Apply the changes in Power Query Editor and create a report with all columns in the dataset</a:t>
            </a:r>
            <a:br>
              <a:rPr lang="en-US" sz="2500" dirty="0">
                <a:latin typeface="+mn-lt"/>
              </a:rPr>
            </a:br>
            <a:r>
              <a:rPr lang="en-US" sz="2500" dirty="0">
                <a:latin typeface="+mn-lt"/>
              </a:rPr>
              <a:t>-Create a slicer for Apartment Type</a:t>
            </a:r>
            <a:br>
              <a:rPr lang="en-US" sz="2500" dirty="0">
                <a:latin typeface="+mn-lt"/>
              </a:rPr>
            </a:br>
            <a:br>
              <a:rPr lang="en-US" sz="2500" dirty="0">
                <a:latin typeface="+mn-lt"/>
              </a:rPr>
            </a:br>
            <a:br>
              <a:rPr lang="en-US" sz="2500" dirty="0">
                <a:latin typeface="+mn-lt"/>
              </a:rPr>
            </a:br>
            <a:br>
              <a:rPr lang="en-US" sz="2500" kern="1200" dirty="0">
                <a:solidFill>
                  <a:schemeClr val="tx1"/>
                </a:solidFill>
                <a:latin typeface="+mn-lt"/>
                <a:ea typeface="+mj-ea"/>
                <a:cs typeface="+mj-cs"/>
              </a:rPr>
            </a:br>
            <a:endParaRPr lang="en-US" sz="2500" kern="1200" dirty="0">
              <a:solidFill>
                <a:schemeClr val="tx1"/>
              </a:solidFill>
              <a:latin typeface="+mn-lt"/>
              <a:ea typeface="+mj-ea"/>
              <a:cs typeface="+mj-cs"/>
            </a:endParaRPr>
          </a:p>
        </p:txBody>
      </p:sp>
    </p:spTree>
    <p:extLst>
      <p:ext uri="{BB962C8B-B14F-4D97-AF65-F5344CB8AC3E}">
        <p14:creationId xmlns:p14="http://schemas.microsoft.com/office/powerpoint/2010/main" val="4172742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2372</TotalTime>
  <Words>811</Words>
  <Application>Microsoft Office PowerPoint</Application>
  <PresentationFormat>Widescreen</PresentationFormat>
  <Paragraphs>21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Calibra</vt:lpstr>
      <vt:lpstr>Calibri</vt:lpstr>
      <vt:lpstr>Calibri Light</vt:lpstr>
      <vt:lpstr>Times New Roman</vt:lpstr>
      <vt:lpstr>Office Theme</vt:lpstr>
      <vt:lpstr>PowerPoint Presentation</vt:lpstr>
      <vt:lpstr>Instructor:</vt:lpstr>
      <vt:lpstr>Session Logistics </vt:lpstr>
      <vt:lpstr>Session Overview</vt:lpstr>
      <vt:lpstr>Module - Population Excel File into Power BI Desktop Please follow along the data transformation steps closely  File preview( population_solution.pbix)   </vt:lpstr>
      <vt:lpstr> Module  - Web URL data into Power BI Desktop  File for preview (web_milwaukee_weather_solution.pbix)   Below list gives the get data activity using web URL.  -Get data using web URL (https://weather.com/weather/today/l/9ebd644b59b8d94eaffcf072bcabdcc8f34d09c6aa658bffc995bf3d50e4ecf5). -Transform the file contents by selecting relevant data tables, removing top rows, renaming column tables in Power Query Editor. -Present the transformed data in a table format in Power BI canvas area.     </vt:lpstr>
      <vt:lpstr>Module  - Web URI (Uniform Resource Identifier) data using REST API call into Power BI File for preview (ap_starwars_solution.pbix)  -Get data using web by using URI (Uniform Resource Identifier) (https://swapi.dev/api/people). -Transform the file contents in Power Query Editor. -Present the transformed data in a table format in Power BI canvas area. -For more information on Star Wars data, refer to following site - https://swapi.dev/documentation#base       </vt:lpstr>
      <vt:lpstr>Important concepts- Append Queries and Merge Queries  Append – Union of same type of files Use case: Store files of a week      Merge – Combine files Use case: different files with same column Merge types:   </vt:lpstr>
      <vt:lpstr>Module follow along - Objective is to pull data using a file and make a simple report in Power BI.  -Upload the "Rental Property Year" file into Power BI -Create a filter for Year to "2019" in Transform process -Apply the changes in Power Query Editor and create a report with all columns in the dataset -Create a slicer for Apartment Type    </vt:lpstr>
      <vt:lpstr>PowerPoint Presentation</vt:lpstr>
      <vt:lpstr>  Below are the three labs to work on:  LAB1: Objective is to pull data using REST API and make simple report in Power BI.  Pull the web Star Wars movie REST API website hosting JSON (particular file format) data  of starships in Star Wars movies and complete below tasks. Get data using web URI (https://swapi.dev/api/starships). In Power Query Editor, expand the lists. Present the transformed data of all fields in a table format in Power BI canvas area. For more information on Star wars data, refer to following site - https://swapi.dev/documentation#base   =======  LAB2: Objective is to pull data using a file and make a simple report in Power BI.  Upload the "Rental Property Year" file into Power BI Create a filter for Year to "2019" in Transform process Apply the changes in Power Query Editor and create a report with all columns in the dataset Create a slicer for Apartment Type =======  LAB3: Objective is to pull data using web URL and make a simple report in Power BI.  Pull the web weather.com Chicago, IL weather stats and complete below tasks. Get data using web URL generated by web browser. Transform the file contents by selecting relevant data tables, removing top rows, renaming column tables in Power Query Editor. Present the transformed data in a table format with all columns in Power BI canvas area.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Kiran Bandla</dc:creator>
  <cp:lastModifiedBy>Indira Vadapally</cp:lastModifiedBy>
  <cp:revision>36</cp:revision>
  <dcterms:created xsi:type="dcterms:W3CDTF">2022-06-20T04:15:41Z</dcterms:created>
  <dcterms:modified xsi:type="dcterms:W3CDTF">2022-10-07T06:34:38Z</dcterms:modified>
</cp:coreProperties>
</file>