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57" r:id="rId4"/>
    <p:sldId id="284" r:id="rId5"/>
    <p:sldId id="258" r:id="rId6"/>
    <p:sldId id="292" r:id="rId7"/>
    <p:sldId id="260" r:id="rId8"/>
    <p:sldId id="277" r:id="rId9"/>
    <p:sldId id="290" r:id="rId10"/>
    <p:sldId id="289" r:id="rId11"/>
    <p:sldId id="280" r:id="rId12"/>
    <p:sldId id="281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784" autoAdjust="0"/>
  </p:normalViewPr>
  <p:slideViewPr>
    <p:cSldViewPr snapToGrid="0">
      <p:cViewPr>
        <p:scale>
          <a:sx n="70" d="100"/>
          <a:sy n="70" d="100"/>
        </p:scale>
        <p:origin x="215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3885C-F067-4B11-A94D-392D1B3B064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A43E747-2616-453C-A692-0C035BECE262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Run</a:t>
          </a:r>
          <a:r>
            <a:rPr lang="en-US" baseline="0" dirty="0"/>
            <a:t> through of Azure ML studio</a:t>
          </a:r>
          <a:endParaRPr lang="en-GB" dirty="0"/>
        </a:p>
      </dgm:t>
    </dgm:pt>
    <dgm:pt modelId="{0ACBB836-6C1A-4592-8AA8-09DAF756CCEA}" type="parTrans" cxnId="{E741A8C9-C716-49E5-83C1-28C5389E17E3}">
      <dgm:prSet/>
      <dgm:spPr/>
      <dgm:t>
        <a:bodyPr/>
        <a:lstStyle/>
        <a:p>
          <a:endParaRPr lang="en-GB"/>
        </a:p>
      </dgm:t>
    </dgm:pt>
    <dgm:pt modelId="{F3F7B65A-C39D-4AD4-85CA-AF12B200693E}" type="sibTrans" cxnId="{E741A8C9-C716-49E5-83C1-28C5389E17E3}">
      <dgm:prSet/>
      <dgm:spPr/>
      <dgm:t>
        <a:bodyPr/>
        <a:lstStyle/>
        <a:p>
          <a:endParaRPr lang="en-GB"/>
        </a:p>
      </dgm:t>
    </dgm:pt>
    <dgm:pt modelId="{453CF089-687D-4863-BFB4-EF7A4B471DD4}" type="pres">
      <dgm:prSet presAssocID="{5693885C-F067-4B11-A94D-392D1B3B064E}" presName="outerComposite" presStyleCnt="0">
        <dgm:presLayoutVars>
          <dgm:chMax val="5"/>
          <dgm:dir/>
          <dgm:resizeHandles val="exact"/>
        </dgm:presLayoutVars>
      </dgm:prSet>
      <dgm:spPr/>
    </dgm:pt>
    <dgm:pt modelId="{DE96FD80-5698-4552-A48C-6431D83FBBEB}" type="pres">
      <dgm:prSet presAssocID="{5693885C-F067-4B11-A94D-392D1B3B064E}" presName="dummyMaxCanvas" presStyleCnt="0">
        <dgm:presLayoutVars/>
      </dgm:prSet>
      <dgm:spPr/>
    </dgm:pt>
    <dgm:pt modelId="{FC9EA5F9-7131-4D81-8598-7F545B8EB10B}" type="pres">
      <dgm:prSet presAssocID="{5693885C-F067-4B11-A94D-392D1B3B064E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A9229D50-82E1-4659-84DA-C6BF67D047F2}" type="presOf" srcId="{5693885C-F067-4B11-A94D-392D1B3B064E}" destId="{453CF089-687D-4863-BFB4-EF7A4B471DD4}" srcOrd="0" destOrd="0" presId="urn:microsoft.com/office/officeart/2005/8/layout/vProcess5"/>
    <dgm:cxn modelId="{500B2191-76EA-45FE-A42F-49F757739EC3}" type="presOf" srcId="{2A43E747-2616-453C-A692-0C035BECE262}" destId="{FC9EA5F9-7131-4D81-8598-7F545B8EB10B}" srcOrd="0" destOrd="0" presId="urn:microsoft.com/office/officeart/2005/8/layout/vProcess5"/>
    <dgm:cxn modelId="{E741A8C9-C716-49E5-83C1-28C5389E17E3}" srcId="{5693885C-F067-4B11-A94D-392D1B3B064E}" destId="{2A43E747-2616-453C-A692-0C035BECE262}" srcOrd="0" destOrd="0" parTransId="{0ACBB836-6C1A-4592-8AA8-09DAF756CCEA}" sibTransId="{F3F7B65A-C39D-4AD4-85CA-AF12B200693E}"/>
    <dgm:cxn modelId="{AFFA900A-AEED-4811-A70A-EEDCBF086464}" type="presParOf" srcId="{453CF089-687D-4863-BFB4-EF7A4B471DD4}" destId="{DE96FD80-5698-4552-A48C-6431D83FBBEB}" srcOrd="0" destOrd="0" presId="urn:microsoft.com/office/officeart/2005/8/layout/vProcess5"/>
    <dgm:cxn modelId="{7C2C3E92-7A6C-4950-9A91-BCADD216BA44}" type="presParOf" srcId="{453CF089-687D-4863-BFB4-EF7A4B471DD4}" destId="{FC9EA5F9-7131-4D81-8598-7F545B8EB10B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3885C-F067-4B11-A94D-392D1B3B064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EE177A-5054-4AF9-A40C-0A83BC436A16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Ingest Data and Set Up</a:t>
          </a:r>
          <a:endParaRPr lang="en-GB" dirty="0"/>
        </a:p>
      </dgm:t>
    </dgm:pt>
    <dgm:pt modelId="{78E9860A-DF33-49E9-BD39-AA3A1E45E450}" type="parTrans" cxnId="{AA01F503-1835-43CF-AA20-099EEA8879B4}">
      <dgm:prSet/>
      <dgm:spPr/>
      <dgm:t>
        <a:bodyPr/>
        <a:lstStyle/>
        <a:p>
          <a:endParaRPr lang="en-GB"/>
        </a:p>
      </dgm:t>
    </dgm:pt>
    <dgm:pt modelId="{DFFC81F5-9E9D-45D6-8175-81557A4DB35B}" type="sibTrans" cxnId="{AA01F503-1835-43CF-AA20-099EEA8879B4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GB"/>
        </a:p>
      </dgm:t>
    </dgm:pt>
    <dgm:pt modelId="{2A43E747-2616-453C-A692-0C035BECE262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Running and understanding output</a:t>
          </a:r>
          <a:endParaRPr lang="en-GB" dirty="0"/>
        </a:p>
      </dgm:t>
    </dgm:pt>
    <dgm:pt modelId="{0ACBB836-6C1A-4592-8AA8-09DAF756CCEA}" type="parTrans" cxnId="{E741A8C9-C716-49E5-83C1-28C5389E17E3}">
      <dgm:prSet/>
      <dgm:spPr/>
      <dgm:t>
        <a:bodyPr/>
        <a:lstStyle/>
        <a:p>
          <a:endParaRPr lang="en-GB"/>
        </a:p>
      </dgm:t>
    </dgm:pt>
    <dgm:pt modelId="{F3F7B65A-C39D-4AD4-85CA-AF12B200693E}" type="sibTrans" cxnId="{E741A8C9-C716-49E5-83C1-28C5389E17E3}">
      <dgm:prSet/>
      <dgm:spPr>
        <a:solidFill>
          <a:schemeClr val="tx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GB"/>
        </a:p>
      </dgm:t>
    </dgm:pt>
    <dgm:pt modelId="{9BFFDB72-6690-4388-AB96-0593D65947DF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VS</a:t>
          </a:r>
          <a:r>
            <a:rPr lang="en-US" baseline="0" dirty="0"/>
            <a:t> Code example</a:t>
          </a:r>
          <a:endParaRPr lang="en-GB" dirty="0"/>
        </a:p>
      </dgm:t>
    </dgm:pt>
    <dgm:pt modelId="{2C86BBEE-0A3D-4C3E-9F5A-CA8F87B1BD1F}" type="parTrans" cxnId="{A21B0636-C476-41AE-BBCE-52541A991114}">
      <dgm:prSet/>
      <dgm:spPr/>
      <dgm:t>
        <a:bodyPr/>
        <a:lstStyle/>
        <a:p>
          <a:endParaRPr lang="en-GB"/>
        </a:p>
      </dgm:t>
    </dgm:pt>
    <dgm:pt modelId="{3397AE84-B7F5-45DB-B817-87F1C792B881}" type="sibTrans" cxnId="{A21B0636-C476-41AE-BBCE-52541A991114}">
      <dgm:prSet/>
      <dgm:spPr/>
      <dgm:t>
        <a:bodyPr/>
        <a:lstStyle/>
        <a:p>
          <a:endParaRPr lang="en-GB"/>
        </a:p>
      </dgm:t>
    </dgm:pt>
    <dgm:pt modelId="{453CF089-687D-4863-BFB4-EF7A4B471DD4}" type="pres">
      <dgm:prSet presAssocID="{5693885C-F067-4B11-A94D-392D1B3B064E}" presName="outerComposite" presStyleCnt="0">
        <dgm:presLayoutVars>
          <dgm:chMax val="5"/>
          <dgm:dir/>
          <dgm:resizeHandles val="exact"/>
        </dgm:presLayoutVars>
      </dgm:prSet>
      <dgm:spPr/>
    </dgm:pt>
    <dgm:pt modelId="{DE96FD80-5698-4552-A48C-6431D83FBBEB}" type="pres">
      <dgm:prSet presAssocID="{5693885C-F067-4B11-A94D-392D1B3B064E}" presName="dummyMaxCanvas" presStyleCnt="0">
        <dgm:presLayoutVars/>
      </dgm:prSet>
      <dgm:spPr/>
    </dgm:pt>
    <dgm:pt modelId="{3B919CE5-C67F-46CB-BEF6-1A00734F2A26}" type="pres">
      <dgm:prSet presAssocID="{5693885C-F067-4B11-A94D-392D1B3B064E}" presName="ThreeNodes_1" presStyleLbl="node1" presStyleIdx="0" presStyleCnt="3">
        <dgm:presLayoutVars>
          <dgm:bulletEnabled val="1"/>
        </dgm:presLayoutVars>
      </dgm:prSet>
      <dgm:spPr/>
    </dgm:pt>
    <dgm:pt modelId="{BABA1297-C4E7-4E8B-8C0A-149D8F0BB2A7}" type="pres">
      <dgm:prSet presAssocID="{5693885C-F067-4B11-A94D-392D1B3B064E}" presName="ThreeNodes_2" presStyleLbl="node1" presStyleIdx="1" presStyleCnt="3" custLinFactNeighborX="193" custLinFactNeighborY="673">
        <dgm:presLayoutVars>
          <dgm:bulletEnabled val="1"/>
        </dgm:presLayoutVars>
      </dgm:prSet>
      <dgm:spPr/>
    </dgm:pt>
    <dgm:pt modelId="{87793532-B40D-4348-9786-BFC19E9A2833}" type="pres">
      <dgm:prSet presAssocID="{5693885C-F067-4B11-A94D-392D1B3B064E}" presName="ThreeNodes_3" presStyleLbl="node1" presStyleIdx="2" presStyleCnt="3">
        <dgm:presLayoutVars>
          <dgm:bulletEnabled val="1"/>
        </dgm:presLayoutVars>
      </dgm:prSet>
      <dgm:spPr/>
    </dgm:pt>
    <dgm:pt modelId="{4EC97309-5FFA-4F2E-8D42-5DAAF82C9C1F}" type="pres">
      <dgm:prSet presAssocID="{5693885C-F067-4B11-A94D-392D1B3B064E}" presName="ThreeConn_1-2" presStyleLbl="fgAccFollowNode1" presStyleIdx="0" presStyleCnt="2">
        <dgm:presLayoutVars>
          <dgm:bulletEnabled val="1"/>
        </dgm:presLayoutVars>
      </dgm:prSet>
      <dgm:spPr/>
    </dgm:pt>
    <dgm:pt modelId="{D2207DCB-C4F3-4453-99E3-A63A8B4C0792}" type="pres">
      <dgm:prSet presAssocID="{5693885C-F067-4B11-A94D-392D1B3B064E}" presName="ThreeConn_2-3" presStyleLbl="fgAccFollowNode1" presStyleIdx="1" presStyleCnt="2">
        <dgm:presLayoutVars>
          <dgm:bulletEnabled val="1"/>
        </dgm:presLayoutVars>
      </dgm:prSet>
      <dgm:spPr/>
    </dgm:pt>
    <dgm:pt modelId="{A06980B2-5650-4A5C-A56B-22FEF61B75B0}" type="pres">
      <dgm:prSet presAssocID="{5693885C-F067-4B11-A94D-392D1B3B064E}" presName="ThreeNodes_1_text" presStyleLbl="node1" presStyleIdx="2" presStyleCnt="3">
        <dgm:presLayoutVars>
          <dgm:bulletEnabled val="1"/>
        </dgm:presLayoutVars>
      </dgm:prSet>
      <dgm:spPr/>
    </dgm:pt>
    <dgm:pt modelId="{132A18E0-C937-4EE3-B70A-80E77BF50561}" type="pres">
      <dgm:prSet presAssocID="{5693885C-F067-4B11-A94D-392D1B3B064E}" presName="ThreeNodes_2_text" presStyleLbl="node1" presStyleIdx="2" presStyleCnt="3">
        <dgm:presLayoutVars>
          <dgm:bulletEnabled val="1"/>
        </dgm:presLayoutVars>
      </dgm:prSet>
      <dgm:spPr/>
    </dgm:pt>
    <dgm:pt modelId="{BEFB6C63-FFD9-4B8E-9808-A38AA517687D}" type="pres">
      <dgm:prSet presAssocID="{5693885C-F067-4B11-A94D-392D1B3B064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A01F503-1835-43CF-AA20-099EEA8879B4}" srcId="{5693885C-F067-4B11-A94D-392D1B3B064E}" destId="{2FEE177A-5054-4AF9-A40C-0A83BC436A16}" srcOrd="0" destOrd="0" parTransId="{78E9860A-DF33-49E9-BD39-AA3A1E45E450}" sibTransId="{DFFC81F5-9E9D-45D6-8175-81557A4DB35B}"/>
    <dgm:cxn modelId="{F08B8D13-987E-4EAB-A068-9228614D712F}" type="presOf" srcId="{DFFC81F5-9E9D-45D6-8175-81557A4DB35B}" destId="{4EC97309-5FFA-4F2E-8D42-5DAAF82C9C1F}" srcOrd="0" destOrd="0" presId="urn:microsoft.com/office/officeart/2005/8/layout/vProcess5"/>
    <dgm:cxn modelId="{AB65B724-D80A-467A-8378-AC34E7048F33}" type="presOf" srcId="{2A43E747-2616-453C-A692-0C035BECE262}" destId="{BABA1297-C4E7-4E8B-8C0A-149D8F0BB2A7}" srcOrd="0" destOrd="0" presId="urn:microsoft.com/office/officeart/2005/8/layout/vProcess5"/>
    <dgm:cxn modelId="{A21B0636-C476-41AE-BBCE-52541A991114}" srcId="{5693885C-F067-4B11-A94D-392D1B3B064E}" destId="{9BFFDB72-6690-4388-AB96-0593D65947DF}" srcOrd="2" destOrd="0" parTransId="{2C86BBEE-0A3D-4C3E-9F5A-CA8F87B1BD1F}" sibTransId="{3397AE84-B7F5-45DB-B817-87F1C792B881}"/>
    <dgm:cxn modelId="{01CB6963-2004-402F-8CBE-4F912278C00C}" type="presOf" srcId="{2A43E747-2616-453C-A692-0C035BECE262}" destId="{132A18E0-C937-4EE3-B70A-80E77BF50561}" srcOrd="1" destOrd="0" presId="urn:microsoft.com/office/officeart/2005/8/layout/vProcess5"/>
    <dgm:cxn modelId="{A9229D50-82E1-4659-84DA-C6BF67D047F2}" type="presOf" srcId="{5693885C-F067-4B11-A94D-392D1B3B064E}" destId="{453CF089-687D-4863-BFB4-EF7A4B471DD4}" srcOrd="0" destOrd="0" presId="urn:microsoft.com/office/officeart/2005/8/layout/vProcess5"/>
    <dgm:cxn modelId="{9831A157-9F3E-4F7D-87A0-8C3CFBC42490}" type="presOf" srcId="{9BFFDB72-6690-4388-AB96-0593D65947DF}" destId="{87793532-B40D-4348-9786-BFC19E9A2833}" srcOrd="0" destOrd="0" presId="urn:microsoft.com/office/officeart/2005/8/layout/vProcess5"/>
    <dgm:cxn modelId="{9CCE7C81-097F-41DF-91BA-F82010FEB0BE}" type="presOf" srcId="{2FEE177A-5054-4AF9-A40C-0A83BC436A16}" destId="{3B919CE5-C67F-46CB-BEF6-1A00734F2A26}" srcOrd="0" destOrd="0" presId="urn:microsoft.com/office/officeart/2005/8/layout/vProcess5"/>
    <dgm:cxn modelId="{EEF3B8A7-BD7C-4681-9F40-6EF563C655A8}" type="presOf" srcId="{9BFFDB72-6690-4388-AB96-0593D65947DF}" destId="{BEFB6C63-FFD9-4B8E-9808-A38AA517687D}" srcOrd="1" destOrd="0" presId="urn:microsoft.com/office/officeart/2005/8/layout/vProcess5"/>
    <dgm:cxn modelId="{E741A8C9-C716-49E5-83C1-28C5389E17E3}" srcId="{5693885C-F067-4B11-A94D-392D1B3B064E}" destId="{2A43E747-2616-453C-A692-0C035BECE262}" srcOrd="1" destOrd="0" parTransId="{0ACBB836-6C1A-4592-8AA8-09DAF756CCEA}" sibTransId="{F3F7B65A-C39D-4AD4-85CA-AF12B200693E}"/>
    <dgm:cxn modelId="{37210DCD-D391-4057-922C-8F525841491A}" type="presOf" srcId="{2FEE177A-5054-4AF9-A40C-0A83BC436A16}" destId="{A06980B2-5650-4A5C-A56B-22FEF61B75B0}" srcOrd="1" destOrd="0" presId="urn:microsoft.com/office/officeart/2005/8/layout/vProcess5"/>
    <dgm:cxn modelId="{564AABF9-6A59-4885-857C-F97DEA706855}" type="presOf" srcId="{F3F7B65A-C39D-4AD4-85CA-AF12B200693E}" destId="{D2207DCB-C4F3-4453-99E3-A63A8B4C0792}" srcOrd="0" destOrd="0" presId="urn:microsoft.com/office/officeart/2005/8/layout/vProcess5"/>
    <dgm:cxn modelId="{AFFA900A-AEED-4811-A70A-EEDCBF086464}" type="presParOf" srcId="{453CF089-687D-4863-BFB4-EF7A4B471DD4}" destId="{DE96FD80-5698-4552-A48C-6431D83FBBEB}" srcOrd="0" destOrd="0" presId="urn:microsoft.com/office/officeart/2005/8/layout/vProcess5"/>
    <dgm:cxn modelId="{F397C6C0-398B-41F8-9C62-13BF410586EF}" type="presParOf" srcId="{453CF089-687D-4863-BFB4-EF7A4B471DD4}" destId="{3B919CE5-C67F-46CB-BEF6-1A00734F2A26}" srcOrd="1" destOrd="0" presId="urn:microsoft.com/office/officeart/2005/8/layout/vProcess5"/>
    <dgm:cxn modelId="{E1498FD8-18F4-4EBE-B12B-15A350BE16CE}" type="presParOf" srcId="{453CF089-687D-4863-BFB4-EF7A4B471DD4}" destId="{BABA1297-C4E7-4E8B-8C0A-149D8F0BB2A7}" srcOrd="2" destOrd="0" presId="urn:microsoft.com/office/officeart/2005/8/layout/vProcess5"/>
    <dgm:cxn modelId="{9690FA44-3D0B-46DE-BEDC-2258787D5777}" type="presParOf" srcId="{453CF089-687D-4863-BFB4-EF7A4B471DD4}" destId="{87793532-B40D-4348-9786-BFC19E9A2833}" srcOrd="3" destOrd="0" presId="urn:microsoft.com/office/officeart/2005/8/layout/vProcess5"/>
    <dgm:cxn modelId="{9F39240E-5DC7-464E-B36F-3E84E247D168}" type="presParOf" srcId="{453CF089-687D-4863-BFB4-EF7A4B471DD4}" destId="{4EC97309-5FFA-4F2E-8D42-5DAAF82C9C1F}" srcOrd="4" destOrd="0" presId="urn:microsoft.com/office/officeart/2005/8/layout/vProcess5"/>
    <dgm:cxn modelId="{D8078037-9288-4D84-AE44-2CAADBE30F83}" type="presParOf" srcId="{453CF089-687D-4863-BFB4-EF7A4B471DD4}" destId="{D2207DCB-C4F3-4453-99E3-A63A8B4C0792}" srcOrd="5" destOrd="0" presId="urn:microsoft.com/office/officeart/2005/8/layout/vProcess5"/>
    <dgm:cxn modelId="{751AE9B2-4430-4136-9E50-27DFD543C4BA}" type="presParOf" srcId="{453CF089-687D-4863-BFB4-EF7A4B471DD4}" destId="{A06980B2-5650-4A5C-A56B-22FEF61B75B0}" srcOrd="6" destOrd="0" presId="urn:microsoft.com/office/officeart/2005/8/layout/vProcess5"/>
    <dgm:cxn modelId="{BE44F313-D12D-42E9-8643-3ED303C7DD7A}" type="presParOf" srcId="{453CF089-687D-4863-BFB4-EF7A4B471DD4}" destId="{132A18E0-C937-4EE3-B70A-80E77BF50561}" srcOrd="7" destOrd="0" presId="urn:microsoft.com/office/officeart/2005/8/layout/vProcess5"/>
    <dgm:cxn modelId="{02B0D3FA-24E7-4A0C-BB85-7041DF16C70A}" type="presParOf" srcId="{453CF089-687D-4863-BFB4-EF7A4B471DD4}" destId="{BEFB6C63-FFD9-4B8E-9808-A38AA517687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93885C-F067-4B11-A94D-392D1B3B064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A43E747-2616-453C-A692-0C035BECE262}">
      <dgm:prSet phldrT="[Text]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Using</a:t>
          </a:r>
          <a:r>
            <a:rPr lang="en-US" baseline="0" dirty="0"/>
            <a:t> output in excel</a:t>
          </a:r>
          <a:endParaRPr lang="en-GB" dirty="0"/>
        </a:p>
      </dgm:t>
    </dgm:pt>
    <dgm:pt modelId="{0ACBB836-6C1A-4592-8AA8-09DAF756CCEA}" type="parTrans" cxnId="{E741A8C9-C716-49E5-83C1-28C5389E17E3}">
      <dgm:prSet/>
      <dgm:spPr/>
      <dgm:t>
        <a:bodyPr/>
        <a:lstStyle/>
        <a:p>
          <a:endParaRPr lang="en-GB"/>
        </a:p>
      </dgm:t>
    </dgm:pt>
    <dgm:pt modelId="{F3F7B65A-C39D-4AD4-85CA-AF12B200693E}" type="sibTrans" cxnId="{E741A8C9-C716-49E5-83C1-28C5389E17E3}">
      <dgm:prSet/>
      <dgm:spPr/>
      <dgm:t>
        <a:bodyPr/>
        <a:lstStyle/>
        <a:p>
          <a:endParaRPr lang="en-GB"/>
        </a:p>
      </dgm:t>
    </dgm:pt>
    <dgm:pt modelId="{453CF089-687D-4863-BFB4-EF7A4B471DD4}" type="pres">
      <dgm:prSet presAssocID="{5693885C-F067-4B11-A94D-392D1B3B064E}" presName="outerComposite" presStyleCnt="0">
        <dgm:presLayoutVars>
          <dgm:chMax val="5"/>
          <dgm:dir/>
          <dgm:resizeHandles val="exact"/>
        </dgm:presLayoutVars>
      </dgm:prSet>
      <dgm:spPr/>
    </dgm:pt>
    <dgm:pt modelId="{DE96FD80-5698-4552-A48C-6431D83FBBEB}" type="pres">
      <dgm:prSet presAssocID="{5693885C-F067-4B11-A94D-392D1B3B064E}" presName="dummyMaxCanvas" presStyleCnt="0">
        <dgm:presLayoutVars/>
      </dgm:prSet>
      <dgm:spPr/>
    </dgm:pt>
    <dgm:pt modelId="{F6ACEDAE-24F7-4BC2-9C54-43B5786C19EA}" type="pres">
      <dgm:prSet presAssocID="{5693885C-F067-4B11-A94D-392D1B3B064E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EF85CD2F-211F-4B12-91CD-C71BAC3271F3}" type="presOf" srcId="{2A43E747-2616-453C-A692-0C035BECE262}" destId="{F6ACEDAE-24F7-4BC2-9C54-43B5786C19EA}" srcOrd="0" destOrd="0" presId="urn:microsoft.com/office/officeart/2005/8/layout/vProcess5"/>
    <dgm:cxn modelId="{A9229D50-82E1-4659-84DA-C6BF67D047F2}" type="presOf" srcId="{5693885C-F067-4B11-A94D-392D1B3B064E}" destId="{453CF089-687D-4863-BFB4-EF7A4B471DD4}" srcOrd="0" destOrd="0" presId="urn:microsoft.com/office/officeart/2005/8/layout/vProcess5"/>
    <dgm:cxn modelId="{E741A8C9-C716-49E5-83C1-28C5389E17E3}" srcId="{5693885C-F067-4B11-A94D-392D1B3B064E}" destId="{2A43E747-2616-453C-A692-0C035BECE262}" srcOrd="0" destOrd="0" parTransId="{0ACBB836-6C1A-4592-8AA8-09DAF756CCEA}" sibTransId="{F3F7B65A-C39D-4AD4-85CA-AF12B200693E}"/>
    <dgm:cxn modelId="{AFFA900A-AEED-4811-A70A-EEDCBF086464}" type="presParOf" srcId="{453CF089-687D-4863-BFB4-EF7A4B471DD4}" destId="{DE96FD80-5698-4552-A48C-6431D83FBBEB}" srcOrd="0" destOrd="0" presId="urn:microsoft.com/office/officeart/2005/8/layout/vProcess5"/>
    <dgm:cxn modelId="{DE0A93AB-1A51-48C0-912E-D6CAA7C9644B}" type="presParOf" srcId="{453CF089-687D-4863-BFB4-EF7A4B471DD4}" destId="{F6ACEDAE-24F7-4BC2-9C54-43B5786C19EA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EA5F9-7131-4D81-8598-7F545B8EB10B}">
      <dsp:nvSpPr>
        <dsp:cNvPr id="0" name=""/>
        <dsp:cNvSpPr/>
      </dsp:nvSpPr>
      <dsp:spPr>
        <a:xfrm>
          <a:off x="0" y="956028"/>
          <a:ext cx="7070571" cy="191205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Run</a:t>
          </a:r>
          <a:r>
            <a:rPr lang="en-US" sz="5000" kern="1200" baseline="0" dirty="0"/>
            <a:t> through of Azure ML studio</a:t>
          </a:r>
          <a:endParaRPr lang="en-GB" sz="5000" kern="1200" dirty="0"/>
        </a:p>
      </dsp:txBody>
      <dsp:txXfrm>
        <a:off x="56002" y="1012030"/>
        <a:ext cx="6958567" cy="1800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19CE5-C67F-46CB-BEF6-1A00734F2A26}">
      <dsp:nvSpPr>
        <dsp:cNvPr id="0" name=""/>
        <dsp:cNvSpPr/>
      </dsp:nvSpPr>
      <dsp:spPr>
        <a:xfrm>
          <a:off x="0" y="0"/>
          <a:ext cx="6009985" cy="114723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Ingest Data and Set Up</a:t>
          </a:r>
          <a:endParaRPr lang="en-GB" sz="3000" kern="1200" dirty="0"/>
        </a:p>
      </dsp:txBody>
      <dsp:txXfrm>
        <a:off x="33601" y="33601"/>
        <a:ext cx="4772030" cy="1080032"/>
      </dsp:txXfrm>
    </dsp:sp>
    <dsp:sp modelId="{BABA1297-C4E7-4E8B-8C0A-149D8F0BB2A7}">
      <dsp:nvSpPr>
        <dsp:cNvPr id="0" name=""/>
        <dsp:cNvSpPr/>
      </dsp:nvSpPr>
      <dsp:spPr>
        <a:xfrm>
          <a:off x="541892" y="1346161"/>
          <a:ext cx="6009985" cy="114723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Running and understanding output</a:t>
          </a:r>
          <a:endParaRPr lang="en-GB" sz="3000" kern="1200" dirty="0"/>
        </a:p>
      </dsp:txBody>
      <dsp:txXfrm>
        <a:off x="575493" y="1379762"/>
        <a:ext cx="4666788" cy="1080032"/>
      </dsp:txXfrm>
    </dsp:sp>
    <dsp:sp modelId="{87793532-B40D-4348-9786-BFC19E9A2833}">
      <dsp:nvSpPr>
        <dsp:cNvPr id="0" name=""/>
        <dsp:cNvSpPr/>
      </dsp:nvSpPr>
      <dsp:spPr>
        <a:xfrm>
          <a:off x="1060585" y="2676880"/>
          <a:ext cx="6009985" cy="114723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VS</a:t>
          </a:r>
          <a:r>
            <a:rPr lang="en-US" sz="3000" kern="1200" baseline="0" dirty="0"/>
            <a:t> Code example</a:t>
          </a:r>
          <a:endParaRPr lang="en-GB" sz="3000" kern="1200" dirty="0"/>
        </a:p>
      </dsp:txBody>
      <dsp:txXfrm>
        <a:off x="1094186" y="2710481"/>
        <a:ext cx="4666788" cy="1080032"/>
      </dsp:txXfrm>
    </dsp:sp>
    <dsp:sp modelId="{4EC97309-5FFA-4F2E-8D42-5DAAF82C9C1F}">
      <dsp:nvSpPr>
        <dsp:cNvPr id="0" name=""/>
        <dsp:cNvSpPr/>
      </dsp:nvSpPr>
      <dsp:spPr>
        <a:xfrm>
          <a:off x="5264282" y="869986"/>
          <a:ext cx="745702" cy="745702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5432065" y="869986"/>
        <a:ext cx="410136" cy="561141"/>
      </dsp:txXfrm>
    </dsp:sp>
    <dsp:sp modelId="{D2207DCB-C4F3-4453-99E3-A63A8B4C0792}">
      <dsp:nvSpPr>
        <dsp:cNvPr id="0" name=""/>
        <dsp:cNvSpPr/>
      </dsp:nvSpPr>
      <dsp:spPr>
        <a:xfrm>
          <a:off x="5794575" y="2200778"/>
          <a:ext cx="745702" cy="745702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400" kern="1200"/>
        </a:p>
      </dsp:txBody>
      <dsp:txXfrm>
        <a:off x="5962358" y="2200778"/>
        <a:ext cx="410136" cy="5611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CEDAE-24F7-4BC2-9C54-43B5786C19EA}">
      <dsp:nvSpPr>
        <dsp:cNvPr id="0" name=""/>
        <dsp:cNvSpPr/>
      </dsp:nvSpPr>
      <dsp:spPr>
        <a:xfrm>
          <a:off x="0" y="956028"/>
          <a:ext cx="7070571" cy="1912057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Using</a:t>
          </a:r>
          <a:r>
            <a:rPr lang="en-US" sz="6000" kern="1200" baseline="0" dirty="0"/>
            <a:t> output in excel</a:t>
          </a:r>
          <a:endParaRPr lang="en-GB" sz="6000" kern="1200" dirty="0"/>
        </a:p>
      </dsp:txBody>
      <dsp:txXfrm>
        <a:off x="56002" y="1012030"/>
        <a:ext cx="6958567" cy="1800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5D954-A368-41BA-9EAC-0C8646DBAF0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7DC8C-CF63-43B0-A6D3-6D5178D69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92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7DC8C-CF63-43B0-A6D3-6D5178D692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30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Machine learning learns and predicts on passive data, while AI implies an agent interacting with the environment to learn and take actions that maximizes its chance of completing its goals.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Was once one and the same with AI, but is now argued whether it is a branch of AI or its own separate field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7DC8C-CF63-43B0-A6D3-6D5178D6920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7DC8C-CF63-43B0-A6D3-6D5178D692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9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7DC8C-CF63-43B0-A6D3-6D5178D6920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36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635D-A0FB-4597-B4BB-BC7AE1F95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E758C-29B4-4BF3-B89B-9D75760A6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DFD86-0ACE-44AF-86DA-2F07F4A7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A3F-7698-4E88-88F0-C7610AC1A1A5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ECA6F-EC40-407A-8EAD-5B3151C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F454-FAFF-456E-A939-66753B03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29F-D93D-4D8B-9C52-F910291D0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08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5EF9-B7D5-476D-8C20-54341DF6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7C315-4387-40BA-83A3-4581121A3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8AC9-B484-4EC3-A16F-8F04D45C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A3F-7698-4E88-88F0-C7610AC1A1A5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A117-686A-41D6-B1C1-B4A048E3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D40A-1C74-48D0-980C-1C7EF980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29F-D93D-4D8B-9C52-F910291D0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6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08894-4D04-4D94-8DC8-11EFA1E0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B4400-4FF6-4F4C-ABE7-C5FC74A66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B97E-6D37-419D-B2FF-190327A5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A3F-7698-4E88-88F0-C7610AC1A1A5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C369-C092-47D2-BC4D-E9A3EF6C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8889-F156-45C0-A6FA-96E203CD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29F-D93D-4D8B-9C52-F910291D0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99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B110-DC95-4045-9CFE-9D1F498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01BD-116E-49E3-B0D9-86454947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046F3-E38D-43CA-91B2-FF1CB003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A3F-7698-4E88-88F0-C7610AC1A1A5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380B-A3C7-4ACD-852F-CD6EAFB8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A6F0-A5BF-4463-A664-05CE9CA0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29F-D93D-4D8B-9C52-F910291D0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48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09D-63A2-4812-8F2F-DBBE1B85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7BA52-41B0-4BD2-8EA9-1340A4761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A21F-B83F-412C-8D2F-39361A99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A3F-7698-4E88-88F0-C7610AC1A1A5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FB28-0965-4CC6-9C99-30FD5E4E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4D069-8B87-4398-BD59-77B42359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29F-D93D-4D8B-9C52-F910291D0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21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5FD1-258C-40C4-A714-471AA65E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D81E-7094-4F1A-B7A7-CEE7B2996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68181-15E7-487F-B329-318CD9C6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1272B-6F4E-405F-B969-D47D88D9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A3F-7698-4E88-88F0-C7610AC1A1A5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686E-F4FF-4954-8753-7EC0D641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3108-9A28-4957-91CF-8ABA5265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29F-D93D-4D8B-9C52-F910291D0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4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4268-FF7C-4051-8420-DB674602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B5802-2E27-40B3-B6A8-D7F76E206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87272-435D-45EC-8151-A768B57D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28E93-AC0F-47B1-A58C-3E70008B8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D2280-C256-425D-86BC-B5FB7986C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1C813-76C0-445A-82C8-E69E5267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A3F-7698-4E88-88F0-C7610AC1A1A5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E21E3-0AF4-4976-AD84-8BCFF3A6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B2714-8545-485D-ADE6-829F52C2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29F-D93D-4D8B-9C52-F910291D0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5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2E3D-02EA-4EED-8F02-A761BC4D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CB96A-1967-4D34-B370-551A23CC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A3F-7698-4E88-88F0-C7610AC1A1A5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862D8-7C5E-42AE-80F3-05779F1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8C5D2-C8AB-41A5-B50E-7D1B4ED9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29F-D93D-4D8B-9C52-F910291D0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78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66CC3-40D1-4D7F-A4A0-50B1BBDC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A3F-7698-4E88-88F0-C7610AC1A1A5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44325-4AE0-45CD-9D97-BB5CBBED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0866F-36A5-4A76-8B05-3DEEA8A4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29F-D93D-4D8B-9C52-F910291D0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7615-CC31-487F-A010-6CFA92DA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FA58-C769-41DA-AD89-0A9BEAE4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3D1D-84CF-4444-A2C3-5FD8AC373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568C9-42E3-4C48-981A-4B2542CB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A3F-7698-4E88-88F0-C7610AC1A1A5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59F11-B926-4D26-AAE5-38EE483B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B3B0B-62E8-4831-9E1A-88F8E716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29F-D93D-4D8B-9C52-F910291D0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78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9BAF-204C-4728-9880-9CCE9DA4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5F3EF-83D9-4ABA-AEE6-7BB369FD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9881D-C52E-4828-860E-38840E24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696FD-8923-45EC-955B-13652374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FA3F-7698-4E88-88F0-C7610AC1A1A5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8792-D04B-40CF-9997-14C4C7CD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DCB43-3161-47F9-A2DB-9E38A90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B29F-D93D-4D8B-9C52-F910291D0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8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E83CF-B26D-466B-8FA2-53A40FA7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D87A-4ACC-4D64-BD30-5068AF80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2E2D-9EA9-4966-8247-428802668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FA3F-7698-4E88-88F0-C7610AC1A1A5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6DE7-24EC-41B3-99F9-2E8993510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FDBD-C575-4816-A1E9-74CE5012E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B29F-D93D-4D8B-9C52-F910291D0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2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8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6.svg"/><Relationship Id="rId7" Type="http://schemas.openxmlformats.org/officeDocument/2006/relationships/hyperlink" Target="https://twitter.com/lewis_prince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lewis-prince-0150a8a9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rplefrogsystems.com/blog/2022/05/deploy-azure-automl-model-and-consume-in-excel/" TargetMode="External"/><Relationship Id="rId2" Type="http://schemas.openxmlformats.org/officeDocument/2006/relationships/hyperlink" Target="https://www.purplefrogsystems.com/blog/2022/03/automl-how-to-use-it-and-wh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hyperlink" Target="https://twitter.com/lewis_prin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lewis-prince-0150a8a9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8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8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76545-5785-4DBC-BCD2-98DB0F004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1791192"/>
            <a:ext cx="4036334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Model Creation in Azure </a:t>
            </a:r>
            <a:r>
              <a:rPr lang="en-US" sz="5400" dirty="0" err="1"/>
              <a:t>AutoML</a:t>
            </a:r>
            <a:r>
              <a:rPr lang="en-US" sz="5400" dirty="0"/>
              <a:t> and Ingestion via VBA</a:t>
            </a:r>
            <a:endParaRPr lang="en-GB" sz="5400" dirty="0"/>
          </a:p>
        </p:txBody>
      </p:sp>
      <p:grpSp>
        <p:nvGrpSpPr>
          <p:cNvPr id="1030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obot with solid fill">
            <a:extLst>
              <a:ext uri="{FF2B5EF4-FFF2-40B4-BE49-F238E27FC236}">
                <a16:creationId xmlns:a16="http://schemas.microsoft.com/office/drawing/2014/main" id="{17C02C3B-05A0-DE76-4FD1-A4F7D5F3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2895" y="824124"/>
            <a:ext cx="4995195" cy="49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9965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7049-D4F8-4F84-8662-E93D90D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8000" dirty="0"/>
              <a:t>Common Workflow</a:t>
            </a:r>
            <a:endParaRPr lang="en-GB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Workflow outline">
            <a:extLst>
              <a:ext uri="{FF2B5EF4-FFF2-40B4-BE49-F238E27FC236}">
                <a16:creationId xmlns:a16="http://schemas.microsoft.com/office/drawing/2014/main" id="{2BEB83B3-A712-8AEA-C6CD-40CBEABA0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8646" y="-70271"/>
            <a:ext cx="2235948" cy="2235948"/>
          </a:xfrm>
          <a:prstGeom prst="rect">
            <a:avLst/>
          </a:prstGeom>
        </p:spPr>
      </p:pic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AC572C34-826A-751C-19DB-5CD4CF0F9519}"/>
              </a:ext>
            </a:extLst>
          </p:cNvPr>
          <p:cNvSpPr/>
          <p:nvPr/>
        </p:nvSpPr>
        <p:spPr>
          <a:xfrm>
            <a:off x="450574" y="2369912"/>
            <a:ext cx="1775791" cy="73860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is asked</a:t>
            </a:r>
            <a:endParaRPr lang="en-GB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32C0161-D359-EC3C-B6AA-33B84FD72B0A}"/>
              </a:ext>
            </a:extLst>
          </p:cNvPr>
          <p:cNvSpPr/>
          <p:nvPr/>
        </p:nvSpPr>
        <p:spPr>
          <a:xfrm>
            <a:off x="2920194" y="2369911"/>
            <a:ext cx="2067339" cy="73860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the data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CC00B7-30A9-E38B-31F3-B6FC467C579A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2226365" y="2739214"/>
            <a:ext cx="6938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13DEDA2-C2CC-1A60-D2F7-C334DCE3F197}"/>
              </a:ext>
            </a:extLst>
          </p:cNvPr>
          <p:cNvSpPr/>
          <p:nvPr/>
        </p:nvSpPr>
        <p:spPr>
          <a:xfrm>
            <a:off x="450574" y="3812706"/>
            <a:ext cx="2067339" cy="73860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features</a:t>
            </a:r>
            <a:endParaRPr lang="en-GB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DBEA410D-364C-34CF-1227-CB8654D9AF1F}"/>
              </a:ext>
            </a:extLst>
          </p:cNvPr>
          <p:cNvSpPr/>
          <p:nvPr/>
        </p:nvSpPr>
        <p:spPr>
          <a:xfrm>
            <a:off x="3175138" y="3812704"/>
            <a:ext cx="2067339" cy="73860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en-GB" dirty="0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C22A58BE-57A6-20A5-02BB-47B8FF462AC0}"/>
              </a:ext>
            </a:extLst>
          </p:cNvPr>
          <p:cNvSpPr/>
          <p:nvPr/>
        </p:nvSpPr>
        <p:spPr>
          <a:xfrm>
            <a:off x="5922131" y="3808368"/>
            <a:ext cx="2067339" cy="73860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with Algorithms</a:t>
            </a:r>
            <a:endParaRPr lang="en-GB" dirty="0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7F405243-A187-CECA-EF05-4F9CF8493593}"/>
              </a:ext>
            </a:extLst>
          </p:cNvPr>
          <p:cNvSpPr/>
          <p:nvPr/>
        </p:nvSpPr>
        <p:spPr>
          <a:xfrm>
            <a:off x="8646695" y="3808367"/>
            <a:ext cx="2067339" cy="73860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Final Model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3D3623-9EF1-ADEA-76C3-F12064288354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517913" y="4182007"/>
            <a:ext cx="6572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CF9FC3-FA54-767C-CC06-DFCEBE7ECE70}"/>
              </a:ext>
            </a:extLst>
          </p:cNvPr>
          <p:cNvCxnSpPr/>
          <p:nvPr/>
        </p:nvCxnSpPr>
        <p:spPr>
          <a:xfrm flipV="1">
            <a:off x="5247193" y="4177671"/>
            <a:ext cx="6572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56AC73-DF78-0350-B69A-D4B92D4BB204}"/>
              </a:ext>
            </a:extLst>
          </p:cNvPr>
          <p:cNvCxnSpPr/>
          <p:nvPr/>
        </p:nvCxnSpPr>
        <p:spPr>
          <a:xfrm flipV="1">
            <a:off x="7989470" y="4223302"/>
            <a:ext cx="6572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29A2C734-00A0-4180-5B78-6707CBE16BD8}"/>
              </a:ext>
            </a:extLst>
          </p:cNvPr>
          <p:cNvSpPr/>
          <p:nvPr/>
        </p:nvSpPr>
        <p:spPr>
          <a:xfrm rot="5400000">
            <a:off x="5319815" y="-730132"/>
            <a:ext cx="511981" cy="8587408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244D72-31E2-8CED-CB0C-09EB884BF4CF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1484244" y="3108516"/>
            <a:ext cx="2469620" cy="704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663757B-ACB5-EA43-ABBB-1B065B052242}"/>
              </a:ext>
            </a:extLst>
          </p:cNvPr>
          <p:cNvSpPr/>
          <p:nvPr/>
        </p:nvSpPr>
        <p:spPr>
          <a:xfrm>
            <a:off x="5922131" y="5395706"/>
            <a:ext cx="2067339" cy="73860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into production</a:t>
            </a:r>
            <a:endParaRPr lang="en-GB" dirty="0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25D1AA8D-9E5B-3F55-A0B0-93F4EB7A81AC}"/>
              </a:ext>
            </a:extLst>
          </p:cNvPr>
          <p:cNvSpPr/>
          <p:nvPr/>
        </p:nvSpPr>
        <p:spPr>
          <a:xfrm>
            <a:off x="8646695" y="5391060"/>
            <a:ext cx="2067339" cy="738605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testing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221BAA-25DE-6814-91F5-68FFE9309722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flipH="1">
            <a:off x="6955801" y="4546972"/>
            <a:ext cx="2724564" cy="848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82EF59-D8D3-9D00-7924-5EDD7C7F732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7989470" y="5760362"/>
            <a:ext cx="657224" cy="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DDB8D65-74AC-D46A-C012-F41F613DF37A}"/>
              </a:ext>
            </a:extLst>
          </p:cNvPr>
          <p:cNvSpPr/>
          <p:nvPr/>
        </p:nvSpPr>
        <p:spPr>
          <a:xfrm>
            <a:off x="2720056" y="3178787"/>
            <a:ext cx="5589931" cy="18522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9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8" grpId="0" animBg="1"/>
      <p:bldP spid="29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7049-D4F8-4F84-8662-E93D90D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8000" dirty="0"/>
              <a:t>Demo</a:t>
            </a:r>
            <a:endParaRPr lang="en-GB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lassroom outline">
            <a:extLst>
              <a:ext uri="{FF2B5EF4-FFF2-40B4-BE49-F238E27FC236}">
                <a16:creationId xmlns:a16="http://schemas.microsoft.com/office/drawing/2014/main" id="{FA95024A-3428-B1E5-265D-372EDAB93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6596" y="41987"/>
            <a:ext cx="2067997" cy="2067997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0DAC98-22AE-914B-F92D-EAB4843D4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095606"/>
              </p:ext>
            </p:extLst>
          </p:nvPr>
        </p:nvGraphicFramePr>
        <p:xfrm>
          <a:off x="2405847" y="2314218"/>
          <a:ext cx="7070571" cy="382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4828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7049-D4F8-4F84-8662-E93D90D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8000" dirty="0"/>
              <a:t>Questions</a:t>
            </a:r>
            <a:endParaRPr lang="en-GB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Questions outline">
            <a:extLst>
              <a:ext uri="{FF2B5EF4-FFF2-40B4-BE49-F238E27FC236}">
                <a16:creationId xmlns:a16="http://schemas.microsoft.com/office/drawing/2014/main" id="{6D1256D8-5C7D-5234-1F45-9966AD62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665589" y="1894629"/>
            <a:ext cx="4460618" cy="44606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E825D1-4F0F-82B9-A74C-205546F8D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55" y="4226058"/>
            <a:ext cx="673020" cy="673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B33DDB-9CF8-3DBF-A491-8A623FD1CB07}"/>
              </a:ext>
            </a:extLst>
          </p:cNvPr>
          <p:cNvSpPr txBox="1"/>
          <p:nvPr/>
        </p:nvSpPr>
        <p:spPr>
          <a:xfrm>
            <a:off x="982478" y="4455743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Lewis Prince | LinkedIn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45910-E053-701A-AF30-1BE143C1D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15" y="4956765"/>
            <a:ext cx="688864" cy="688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DD50F0-8ECB-F4B0-2428-58F1F754A808}"/>
              </a:ext>
            </a:extLst>
          </p:cNvPr>
          <p:cNvSpPr txBox="1"/>
          <p:nvPr/>
        </p:nvSpPr>
        <p:spPr>
          <a:xfrm>
            <a:off x="982478" y="5116531"/>
            <a:ext cx="378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Lewis Prince (@lewis_prince) / Twitter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9F337-B8B0-F94E-A4DD-C25F7DD34F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520" y="5731757"/>
            <a:ext cx="629655" cy="487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1AE50D-07DB-2B50-7A2E-4D53AABB2A54}"/>
              </a:ext>
            </a:extLst>
          </p:cNvPr>
          <p:cNvSpPr txBox="1"/>
          <p:nvPr/>
        </p:nvSpPr>
        <p:spPr>
          <a:xfrm>
            <a:off x="995175" y="5814914"/>
            <a:ext cx="315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Lewis@PurpleFrogSystems.com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606217-683D-A5AA-5BC2-3D738F55C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129" y="2345409"/>
            <a:ext cx="2611356" cy="26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ACF8A65-81B8-4809-ADE5-F9899F005F62}"/>
              </a:ext>
            </a:extLst>
          </p:cNvPr>
          <p:cNvSpPr txBox="1">
            <a:spLocks/>
          </p:cNvSpPr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Further Reading</a:t>
            </a:r>
            <a:endParaRPr lang="en-GB" sz="8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0DB7B-AC53-FD7C-C226-A7F04271C3BF}"/>
              </a:ext>
            </a:extLst>
          </p:cNvPr>
          <p:cNvSpPr txBox="1"/>
          <p:nvPr/>
        </p:nvSpPr>
        <p:spPr>
          <a:xfrm>
            <a:off x="452718" y="2369659"/>
            <a:ext cx="10574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hlinkClick r:id="rId2"/>
              </a:rPr>
              <a:t>AutoML</a:t>
            </a:r>
            <a:r>
              <a:rPr lang="en-US" sz="3600" dirty="0">
                <a:hlinkClick r:id="rId2"/>
              </a:rPr>
              <a:t>; How to use it and why | Purple Frog Systems</a:t>
            </a:r>
            <a:endParaRPr lang="en-GB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7BFB1-8552-74D7-35C6-003B018931A5}"/>
              </a:ext>
            </a:extLst>
          </p:cNvPr>
          <p:cNvSpPr txBox="1"/>
          <p:nvPr/>
        </p:nvSpPr>
        <p:spPr>
          <a:xfrm>
            <a:off x="452718" y="4254411"/>
            <a:ext cx="10930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Deploy Azure </a:t>
            </a:r>
            <a:r>
              <a:rPr lang="en-US" sz="3600" dirty="0" err="1">
                <a:hlinkClick r:id="rId3"/>
              </a:rPr>
              <a:t>AutoML</a:t>
            </a:r>
            <a:r>
              <a:rPr lang="en-US" sz="3600" dirty="0">
                <a:hlinkClick r:id="rId3"/>
              </a:rPr>
              <a:t> Model And Consume In Excel | Purple Frog Systems</a:t>
            </a:r>
            <a:endParaRPr lang="en-GB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56914-0408-47B6-8D0F-4E436A41B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40" y="3049747"/>
            <a:ext cx="1311341" cy="1311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D740A-5CC3-458C-BD35-401C6252E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54" y="4910081"/>
            <a:ext cx="1311341" cy="13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02FF2-B783-4EAB-96B5-382D2D98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8000" dirty="0"/>
              <a:t>Who am I  </a:t>
            </a:r>
            <a:endParaRPr lang="en-GB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7D8839FC-512F-3118-797C-495631121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161" y="2381961"/>
            <a:ext cx="2454396" cy="36815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D87D7-50DF-32B5-F6D9-FCA6E7B0AE34}"/>
              </a:ext>
            </a:extLst>
          </p:cNvPr>
          <p:cNvSpPr txBox="1"/>
          <p:nvPr/>
        </p:nvSpPr>
        <p:spPr>
          <a:xfrm>
            <a:off x="293615" y="2477722"/>
            <a:ext cx="820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Machine Learning Developer for Purple Frog Systems based in the UK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9978A0-724D-B6AA-2EF3-8FA8B383D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55" y="4226058"/>
            <a:ext cx="673020" cy="673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F602F3-2444-3A11-EADE-BD248E9FD543}"/>
              </a:ext>
            </a:extLst>
          </p:cNvPr>
          <p:cNvSpPr txBox="1"/>
          <p:nvPr/>
        </p:nvSpPr>
        <p:spPr>
          <a:xfrm>
            <a:off x="982478" y="4455743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Lewis Prince | LinkedIn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0D229C-CD85-47F1-F829-365E2DE00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15" y="4956765"/>
            <a:ext cx="688864" cy="6888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848E77-5B5C-6086-3037-C44E9F225013}"/>
              </a:ext>
            </a:extLst>
          </p:cNvPr>
          <p:cNvSpPr txBox="1"/>
          <p:nvPr/>
        </p:nvSpPr>
        <p:spPr>
          <a:xfrm>
            <a:off x="982478" y="5116531"/>
            <a:ext cx="378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Lewis Prince (@lewis_prince) / Twitter</a:t>
            </a: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D622FF-A58F-CD23-56F0-D41618A52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520" y="5731757"/>
            <a:ext cx="629655" cy="4875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C34369-6564-8AEF-8516-4E02F8FAE808}"/>
              </a:ext>
            </a:extLst>
          </p:cNvPr>
          <p:cNvSpPr txBox="1"/>
          <p:nvPr/>
        </p:nvSpPr>
        <p:spPr>
          <a:xfrm>
            <a:off x="995175" y="5814914"/>
            <a:ext cx="315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Lewis@PurpleFrogSystems.com</a:t>
            </a:r>
            <a:endParaRPr lang="en-GB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E8F5A18-B51A-08C4-607B-1C4FA48E27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42" y="4154202"/>
            <a:ext cx="1618014" cy="16180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D899E2-E50F-B532-2294-D1961D347231}"/>
              </a:ext>
            </a:extLst>
          </p:cNvPr>
          <p:cNvSpPr txBox="1"/>
          <p:nvPr/>
        </p:nvSpPr>
        <p:spPr>
          <a:xfrm>
            <a:off x="293615" y="2859409"/>
            <a:ext cx="820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Certified Microsoft Data Scientist Associate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3D2C5D-5AA0-9802-1842-8E1D989324ED}"/>
              </a:ext>
            </a:extLst>
          </p:cNvPr>
          <p:cNvSpPr txBox="1"/>
          <p:nvPr/>
        </p:nvSpPr>
        <p:spPr>
          <a:xfrm>
            <a:off x="293615" y="3202088"/>
            <a:ext cx="8209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years experience working with data primarily through R,VBA and Python, while only recently introduced to the Microsoft stack when he moved to Purple Frog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A4B7E-13A9-044B-B3B0-E920B25156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7" y="3817234"/>
            <a:ext cx="1256231" cy="12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54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2D7-D17C-4849-8D6B-E002F76D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8000" dirty="0"/>
              <a:t>Contents</a:t>
            </a:r>
            <a:endParaRPr lang="en-GB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43EC-A08C-41FF-868D-DD7D5717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368981"/>
            <a:ext cx="10143668" cy="97521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What is Machine Learning?</a:t>
            </a:r>
          </a:p>
          <a:p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0061B2-1546-A9C7-E328-BA7E15B7A594}"/>
              </a:ext>
            </a:extLst>
          </p:cNvPr>
          <p:cNvSpPr txBox="1">
            <a:spLocks/>
          </p:cNvSpPr>
          <p:nvPr/>
        </p:nvSpPr>
        <p:spPr>
          <a:xfrm>
            <a:off x="793660" y="3140726"/>
            <a:ext cx="10143668" cy="97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/>
              <a:t>Who should </a:t>
            </a:r>
            <a:r>
              <a:rPr lang="en-GB" sz="2400" dirty="0"/>
              <a:t>use 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0A5560B-2DF7-F7B1-081C-3F58A1E21E28}"/>
              </a:ext>
            </a:extLst>
          </p:cNvPr>
          <p:cNvSpPr txBox="1">
            <a:spLocks/>
          </p:cNvSpPr>
          <p:nvPr/>
        </p:nvSpPr>
        <p:spPr>
          <a:xfrm>
            <a:off x="793660" y="3614290"/>
            <a:ext cx="10143668" cy="97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problems can it solve?</a:t>
            </a:r>
            <a:endParaRPr lang="en-GB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60B5C9-45A7-39DA-AEFD-D6F7CA605B22}"/>
              </a:ext>
            </a:extLst>
          </p:cNvPr>
          <p:cNvSpPr txBox="1">
            <a:spLocks/>
          </p:cNvSpPr>
          <p:nvPr/>
        </p:nvSpPr>
        <p:spPr>
          <a:xfrm>
            <a:off x="793660" y="2620241"/>
            <a:ext cx="10143668" cy="97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</a:t>
            </a:r>
            <a:r>
              <a:rPr lang="en-US" sz="2400" dirty="0" err="1"/>
              <a:t>AutoML</a:t>
            </a:r>
            <a:r>
              <a:rPr lang="en-US" sz="2400" dirty="0"/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3851692-4C72-B008-01F9-0DA4F5F8577C}"/>
              </a:ext>
            </a:extLst>
          </p:cNvPr>
          <p:cNvSpPr txBox="1">
            <a:spLocks/>
          </p:cNvSpPr>
          <p:nvPr/>
        </p:nvSpPr>
        <p:spPr>
          <a:xfrm>
            <a:off x="808638" y="4125906"/>
            <a:ext cx="10143668" cy="97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Common workflow</a:t>
            </a:r>
            <a:endParaRPr lang="en-GB" sz="2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CF1BBB9-3355-AD2D-22DE-1ECBE1BD982E}"/>
              </a:ext>
            </a:extLst>
          </p:cNvPr>
          <p:cNvSpPr txBox="1">
            <a:spLocks/>
          </p:cNvSpPr>
          <p:nvPr/>
        </p:nvSpPr>
        <p:spPr>
          <a:xfrm>
            <a:off x="793660" y="4525635"/>
            <a:ext cx="10143668" cy="37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9600" dirty="0"/>
              <a:t>Questions</a:t>
            </a:r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01837057-49F8-3408-C077-CEE46D1F8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0117" y="-308054"/>
            <a:ext cx="2842582" cy="284258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06A62-935D-8C3E-67AA-7375C392A583}"/>
              </a:ext>
            </a:extLst>
          </p:cNvPr>
          <p:cNvCxnSpPr/>
          <p:nvPr/>
        </p:nvCxnSpPr>
        <p:spPr>
          <a:xfrm flipH="1">
            <a:off x="3434687" y="3344197"/>
            <a:ext cx="20380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B46266-F16B-F548-612A-FD20B4E99AA4}"/>
              </a:ext>
            </a:extLst>
          </p:cNvPr>
          <p:cNvCxnSpPr/>
          <p:nvPr/>
        </p:nvCxnSpPr>
        <p:spPr>
          <a:xfrm flipH="1">
            <a:off x="3527946" y="4370054"/>
            <a:ext cx="20380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9BD89E-75F7-DEA1-4660-27E08B8AE6FA}"/>
              </a:ext>
            </a:extLst>
          </p:cNvPr>
          <p:cNvCxnSpPr/>
          <p:nvPr/>
        </p:nvCxnSpPr>
        <p:spPr>
          <a:xfrm flipH="1">
            <a:off x="3138985" y="4945534"/>
            <a:ext cx="20380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B985A2-C15B-6638-3DE6-54DE5FBD7F04}"/>
              </a:ext>
            </a:extLst>
          </p:cNvPr>
          <p:cNvSpPr txBox="1"/>
          <p:nvPr/>
        </p:nvSpPr>
        <p:spPr>
          <a:xfrm>
            <a:off x="5472752" y="3101125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</a:t>
            </a:r>
            <a:endParaRPr lang="en-GB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53157-974A-18FA-263E-B52FB08E9B75}"/>
              </a:ext>
            </a:extLst>
          </p:cNvPr>
          <p:cNvSpPr txBox="1"/>
          <p:nvPr/>
        </p:nvSpPr>
        <p:spPr>
          <a:xfrm>
            <a:off x="5566011" y="412645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</a:t>
            </a:r>
            <a:endParaRPr lang="en-GB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0CFBE6-3F7F-684D-630C-6CDD86596A18}"/>
              </a:ext>
            </a:extLst>
          </p:cNvPr>
          <p:cNvSpPr txBox="1"/>
          <p:nvPr/>
        </p:nvSpPr>
        <p:spPr>
          <a:xfrm>
            <a:off x="5192028" y="467900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18EE9-0030-B2C1-A9D9-4A558D3751D1}"/>
              </a:ext>
            </a:extLst>
          </p:cNvPr>
          <p:cNvSpPr txBox="1"/>
          <p:nvPr/>
        </p:nvSpPr>
        <p:spPr>
          <a:xfrm>
            <a:off x="8700117" y="2282160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Goals</a:t>
            </a:r>
            <a:endParaRPr lang="en-GB" sz="2000" u="sng" dirty="0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4A134790-DF4E-FD75-A6F2-6CE0BF88A8BC}"/>
              </a:ext>
            </a:extLst>
          </p:cNvPr>
          <p:cNvSpPr/>
          <p:nvPr/>
        </p:nvSpPr>
        <p:spPr>
          <a:xfrm>
            <a:off x="6794325" y="2832147"/>
            <a:ext cx="452176" cy="38818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A8124B-2783-7F9D-E4BC-578328568F2E}"/>
              </a:ext>
            </a:extLst>
          </p:cNvPr>
          <p:cNvSpPr txBox="1"/>
          <p:nvPr/>
        </p:nvSpPr>
        <p:spPr>
          <a:xfrm>
            <a:off x="7377310" y="2860428"/>
            <a:ext cx="394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 what machine learning is</a:t>
            </a:r>
            <a:endParaRPr lang="en-GB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6704043D-AC20-7DE4-F3F1-C2494BD6D649}"/>
              </a:ext>
            </a:extLst>
          </p:cNvPr>
          <p:cNvSpPr/>
          <p:nvPr/>
        </p:nvSpPr>
        <p:spPr>
          <a:xfrm>
            <a:off x="6794325" y="3747911"/>
            <a:ext cx="452176" cy="38818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159948-9DFE-21DF-6C59-683167B36221}"/>
              </a:ext>
            </a:extLst>
          </p:cNvPr>
          <p:cNvSpPr txBox="1"/>
          <p:nvPr/>
        </p:nvSpPr>
        <p:spPr>
          <a:xfrm>
            <a:off x="7377310" y="3776192"/>
            <a:ext cx="394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 what </a:t>
            </a:r>
            <a:r>
              <a:rPr lang="en-US" dirty="0" err="1"/>
              <a:t>AutoML</a:t>
            </a:r>
            <a:r>
              <a:rPr lang="en-US" dirty="0"/>
              <a:t> is</a:t>
            </a:r>
            <a:endParaRPr lang="en-GB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7196E8FD-F826-DACC-16FE-805D962EA1B5}"/>
              </a:ext>
            </a:extLst>
          </p:cNvPr>
          <p:cNvSpPr/>
          <p:nvPr/>
        </p:nvSpPr>
        <p:spPr>
          <a:xfrm>
            <a:off x="6794325" y="4786252"/>
            <a:ext cx="452176" cy="388186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D09802-88C3-4FC9-A627-65027C09448C}"/>
              </a:ext>
            </a:extLst>
          </p:cNvPr>
          <p:cNvSpPr txBox="1"/>
          <p:nvPr/>
        </p:nvSpPr>
        <p:spPr>
          <a:xfrm>
            <a:off x="7377310" y="4814533"/>
            <a:ext cx="394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how we can use the models we create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90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6" grpId="0"/>
      <p:bldP spid="18" grpId="0"/>
      <p:bldP spid="20" grpId="0"/>
      <p:bldP spid="21" grpId="0"/>
      <p:bldP spid="22" grpId="0"/>
      <p:bldP spid="4" grpId="0"/>
      <p:bldP spid="17" grpId="0" animBg="1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DF351-70A9-4125-9A70-D69B4BD3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844615"/>
            <a:ext cx="9236700" cy="1188950"/>
          </a:xfrm>
        </p:spPr>
        <p:txBody>
          <a:bodyPr anchor="b">
            <a:noAutofit/>
          </a:bodyPr>
          <a:lstStyle/>
          <a:p>
            <a:r>
              <a:rPr lang="en-US" sz="7200" dirty="0"/>
              <a:t>What is Machine Learning?</a:t>
            </a:r>
            <a:endParaRPr lang="en-GB" sz="7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820E-CE48-417D-AA24-017372172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61" y="2744095"/>
            <a:ext cx="10143668" cy="69032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‘Study of computer algorithms that can improve automatically through experience and using data’</a:t>
            </a:r>
          </a:p>
          <a:p>
            <a:endParaRPr lang="en-GB" sz="2400" dirty="0"/>
          </a:p>
        </p:txBody>
      </p:sp>
      <p:pic>
        <p:nvPicPr>
          <p:cNvPr id="5" name="Graphic 4" descr="Computer outline">
            <a:extLst>
              <a:ext uri="{FF2B5EF4-FFF2-40B4-BE49-F238E27FC236}">
                <a16:creationId xmlns:a16="http://schemas.microsoft.com/office/drawing/2014/main" id="{D49B9E67-53AC-A0F3-502A-6D87FE45E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1" y="-123542"/>
            <a:ext cx="2239362" cy="2239362"/>
          </a:xfrm>
          <a:prstGeom prst="rect">
            <a:avLst/>
          </a:prstGeom>
        </p:spPr>
      </p:pic>
      <p:pic>
        <p:nvPicPr>
          <p:cNvPr id="6" name="Graphic 5" descr="Clipboard with solid fill">
            <a:extLst>
              <a:ext uri="{FF2B5EF4-FFF2-40B4-BE49-F238E27FC236}">
                <a16:creationId xmlns:a16="http://schemas.microsoft.com/office/drawing/2014/main" id="{4C441B82-B656-7F8C-0062-CDC743E64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369" y="3321560"/>
            <a:ext cx="873949" cy="87394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9A82-DEBB-4085-C293-4C2E7D05D64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14318" y="3758535"/>
            <a:ext cx="548774" cy="52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Binary with solid fill">
            <a:extLst>
              <a:ext uri="{FF2B5EF4-FFF2-40B4-BE49-F238E27FC236}">
                <a16:creationId xmlns:a16="http://schemas.microsoft.com/office/drawing/2014/main" id="{9EFACEDC-CC11-64D8-1C57-4C96DAF98C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90801" y="4131519"/>
            <a:ext cx="914400" cy="914400"/>
          </a:xfrm>
          <a:prstGeom prst="rect">
            <a:avLst/>
          </a:prstGeom>
        </p:spPr>
      </p:pic>
      <p:pic>
        <p:nvPicPr>
          <p:cNvPr id="20" name="Graphic 19" descr="Decision chart outline">
            <a:extLst>
              <a:ext uri="{FF2B5EF4-FFF2-40B4-BE49-F238E27FC236}">
                <a16:creationId xmlns:a16="http://schemas.microsoft.com/office/drawing/2014/main" id="{25D55E9F-5FE2-28B7-D9BB-FBE6F75446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208" y="5133761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9910AE-D9E6-D2E5-0CEE-19C7DF20DCD9}"/>
              </a:ext>
            </a:extLst>
          </p:cNvPr>
          <p:cNvCxnSpPr>
            <a:cxnSpLocks/>
          </p:cNvCxnSpPr>
          <p:nvPr/>
        </p:nvCxnSpPr>
        <p:spPr>
          <a:xfrm flipH="1">
            <a:off x="2014318" y="5100735"/>
            <a:ext cx="761246" cy="39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Customer review with solid fill">
            <a:extLst>
              <a:ext uri="{FF2B5EF4-FFF2-40B4-BE49-F238E27FC236}">
                <a16:creationId xmlns:a16="http://schemas.microsoft.com/office/drawing/2014/main" id="{B7AC9F44-1364-55C7-7049-825E49C7B6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28251" y="323043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4B7AA5-146E-A74B-9E0A-32C1ABB84D11}"/>
              </a:ext>
            </a:extLst>
          </p:cNvPr>
          <p:cNvCxnSpPr>
            <a:cxnSpLocks/>
          </p:cNvCxnSpPr>
          <p:nvPr/>
        </p:nvCxnSpPr>
        <p:spPr>
          <a:xfrm flipH="1">
            <a:off x="8437418" y="3884313"/>
            <a:ext cx="490833" cy="46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Brainstorm with solid fill">
            <a:extLst>
              <a:ext uri="{FF2B5EF4-FFF2-40B4-BE49-F238E27FC236}">
                <a16:creationId xmlns:a16="http://schemas.microsoft.com/office/drawing/2014/main" id="{7BE51940-C80E-6DAD-CA70-9193EB4632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3018" y="4219361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EF7604-910F-6099-4C24-C4422A98755F}"/>
              </a:ext>
            </a:extLst>
          </p:cNvPr>
          <p:cNvCxnSpPr>
            <a:cxnSpLocks/>
          </p:cNvCxnSpPr>
          <p:nvPr/>
        </p:nvCxnSpPr>
        <p:spPr>
          <a:xfrm>
            <a:off x="8405318" y="5015501"/>
            <a:ext cx="872837" cy="28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Graphic 36" descr="Apple with solid fill">
            <a:extLst>
              <a:ext uri="{FF2B5EF4-FFF2-40B4-BE49-F238E27FC236}">
                <a16:creationId xmlns:a16="http://schemas.microsoft.com/office/drawing/2014/main" id="{EB85E15B-B618-9869-C069-45B1B9EB92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24158" y="50945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67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DF351-70A9-4125-9A70-D69B4BD3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8000" dirty="0"/>
              <a:t>What is AutoML?</a:t>
            </a:r>
            <a:endParaRPr lang="en-GB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820E-CE48-417D-AA24-017372172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10"/>
            <a:ext cx="10143668" cy="604000"/>
          </a:xfrm>
        </p:spPr>
        <p:txBody>
          <a:bodyPr anchor="ctr">
            <a:normAutofit/>
          </a:bodyPr>
          <a:lstStyle/>
          <a:p>
            <a:r>
              <a:rPr lang="en-US" dirty="0"/>
              <a:t>Automated Machine Learning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91AEC5-5FBE-3948-3B8B-A3F2C52BA932}"/>
              </a:ext>
            </a:extLst>
          </p:cNvPr>
          <p:cNvSpPr txBox="1">
            <a:spLocks/>
          </p:cNvSpPr>
          <p:nvPr/>
        </p:nvSpPr>
        <p:spPr>
          <a:xfrm>
            <a:off x="808638" y="3378087"/>
            <a:ext cx="10143668" cy="781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Saving Tool via automating the time-consuming, iterative tasks of machine learning model development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5C6F53-C2A3-4823-70D0-E25F0636C2FD}"/>
              </a:ext>
            </a:extLst>
          </p:cNvPr>
          <p:cNvSpPr txBox="1">
            <a:spLocks/>
          </p:cNvSpPr>
          <p:nvPr/>
        </p:nvSpPr>
        <p:spPr>
          <a:xfrm>
            <a:off x="808638" y="4077457"/>
            <a:ext cx="10143668" cy="1142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dirty="0"/>
              <a:t>Tries many different combinations of algorithm, hyperparameters and pre-processing</a:t>
            </a:r>
          </a:p>
        </p:txBody>
      </p:sp>
      <p:pic>
        <p:nvPicPr>
          <p:cNvPr id="5" name="Graphic 4" descr="Magic Wand Auto outline">
            <a:extLst>
              <a:ext uri="{FF2B5EF4-FFF2-40B4-BE49-F238E27FC236}">
                <a16:creationId xmlns:a16="http://schemas.microsoft.com/office/drawing/2014/main" id="{0C70E00F-DB17-2B89-776F-7E92292D6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85" y="9563"/>
            <a:ext cx="2106407" cy="21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4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7049-D4F8-4F84-8662-E93D90D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8000" dirty="0"/>
              <a:t>Demo</a:t>
            </a:r>
            <a:endParaRPr lang="en-GB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lassroom outline">
            <a:extLst>
              <a:ext uri="{FF2B5EF4-FFF2-40B4-BE49-F238E27FC236}">
                <a16:creationId xmlns:a16="http://schemas.microsoft.com/office/drawing/2014/main" id="{FA95024A-3428-B1E5-265D-372EDAB93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6596" y="41987"/>
            <a:ext cx="2067997" cy="2067997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0DAC98-22AE-914B-F92D-EAB4843D4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611706"/>
              </p:ext>
            </p:extLst>
          </p:nvPr>
        </p:nvGraphicFramePr>
        <p:xfrm>
          <a:off x="2405847" y="2314218"/>
          <a:ext cx="7070571" cy="382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602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7049-D4F8-4F84-8662-E93D90D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8000" dirty="0"/>
              <a:t>Who should use it?</a:t>
            </a:r>
            <a:endParaRPr lang="en-GB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28C5-7E4A-4F14-8DEB-E89167F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10"/>
            <a:ext cx="10143668" cy="6040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Everyone and Anyone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3C89D8-18FF-6779-1CAA-C4E719D9BF25}"/>
              </a:ext>
            </a:extLst>
          </p:cNvPr>
          <p:cNvSpPr txBox="1">
            <a:spLocks/>
          </p:cNvSpPr>
          <p:nvPr/>
        </p:nvSpPr>
        <p:spPr>
          <a:xfrm>
            <a:off x="793660" y="3365553"/>
            <a:ext cx="10143668" cy="1260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Newbies:</a:t>
            </a:r>
          </a:p>
          <a:p>
            <a:pPr lvl="1"/>
            <a:r>
              <a:rPr lang="en-US" dirty="0"/>
              <a:t>Great access point, requires no/relatively low coding or ML knowledge</a:t>
            </a:r>
          </a:p>
          <a:p>
            <a:pPr lvl="1"/>
            <a:r>
              <a:rPr lang="en-US" dirty="0"/>
              <a:t>Learning tool; can ‘see under the hood’</a:t>
            </a:r>
          </a:p>
          <a:p>
            <a:pPr lvl="1"/>
            <a:r>
              <a:rPr lang="en-US" dirty="0"/>
              <a:t>Allows access to ML solutions for all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EED1AC-5F8F-FF81-3DC9-3CDCFC104413}"/>
              </a:ext>
            </a:extLst>
          </p:cNvPr>
          <p:cNvSpPr txBox="1">
            <a:spLocks/>
          </p:cNvSpPr>
          <p:nvPr/>
        </p:nvSpPr>
        <p:spPr>
          <a:xfrm>
            <a:off x="793660" y="4713452"/>
            <a:ext cx="10143668" cy="1260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Experienced:</a:t>
            </a:r>
          </a:p>
          <a:p>
            <a:pPr lvl="1"/>
            <a:r>
              <a:rPr lang="en-US" dirty="0"/>
              <a:t>Time saver</a:t>
            </a:r>
          </a:p>
          <a:p>
            <a:pPr lvl="1"/>
            <a:r>
              <a:rPr lang="en-US" dirty="0"/>
              <a:t>Introduction to new algorithms</a:t>
            </a:r>
          </a:p>
          <a:p>
            <a:pPr lvl="1"/>
            <a:r>
              <a:rPr lang="en-US" dirty="0"/>
              <a:t>Can be used via code through VS code extensions</a:t>
            </a:r>
          </a:p>
        </p:txBody>
      </p:sp>
      <p:pic>
        <p:nvPicPr>
          <p:cNvPr id="7" name="Graphic 6" descr="Group of men outline">
            <a:extLst>
              <a:ext uri="{FF2B5EF4-FFF2-40B4-BE49-F238E27FC236}">
                <a16:creationId xmlns:a16="http://schemas.microsoft.com/office/drawing/2014/main" id="{AF3EFA36-4614-0DAB-03CD-C793FE05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4364" y="-94587"/>
            <a:ext cx="2210229" cy="22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0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7049-D4F8-4F84-8662-E93D90D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07" y="944499"/>
            <a:ext cx="9236700" cy="1188950"/>
          </a:xfrm>
        </p:spPr>
        <p:txBody>
          <a:bodyPr anchor="b">
            <a:noAutofit/>
          </a:bodyPr>
          <a:lstStyle/>
          <a:p>
            <a:r>
              <a:rPr lang="en-US" sz="8000" dirty="0"/>
              <a:t>What problems can it solve?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9C40BA-2A92-9109-8B0B-7B83610C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Currently:</a:t>
            </a:r>
          </a:p>
          <a:p>
            <a:pPr lvl="1"/>
            <a:r>
              <a:rPr lang="en-US" dirty="0"/>
              <a:t>Classification – yes or no to a loan</a:t>
            </a:r>
          </a:p>
          <a:p>
            <a:pPr lvl="1"/>
            <a:r>
              <a:rPr lang="en-US" dirty="0"/>
              <a:t>Time Series – forecasting oil prices</a:t>
            </a:r>
          </a:p>
          <a:p>
            <a:pPr lvl="1"/>
            <a:r>
              <a:rPr lang="en-US" dirty="0"/>
              <a:t>Regression – predicting store sales</a:t>
            </a:r>
          </a:p>
          <a:p>
            <a:r>
              <a:rPr lang="en-US" sz="2400" dirty="0"/>
              <a:t>Additionally in preview:</a:t>
            </a:r>
          </a:p>
          <a:p>
            <a:pPr lvl="1"/>
            <a:r>
              <a:rPr lang="en-US" dirty="0"/>
              <a:t>Natural Language Processing – classifying a movie script as romantic</a:t>
            </a:r>
          </a:p>
          <a:p>
            <a:pPr lvl="1"/>
            <a:r>
              <a:rPr lang="en-US" dirty="0"/>
              <a:t>Computer vision – Identifying a dog in an image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b="1" i="1" u="sng" dirty="0"/>
              <a:t>These two require a GPU compute instance/cluster though due to the computation needed</a:t>
            </a:r>
          </a:p>
          <a:p>
            <a:pPr lvl="1"/>
            <a:endParaRPr lang="en-US" sz="1600" dirty="0"/>
          </a:p>
        </p:txBody>
      </p:sp>
      <p:pic>
        <p:nvPicPr>
          <p:cNvPr id="4" name="Graphic 3" descr="Confused person outline">
            <a:extLst>
              <a:ext uri="{FF2B5EF4-FFF2-40B4-BE49-F238E27FC236}">
                <a16:creationId xmlns:a16="http://schemas.microsoft.com/office/drawing/2014/main" id="{1ED81349-7D40-170D-1361-0A34EA9B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7984" y="67004"/>
            <a:ext cx="1946609" cy="19466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72AC44-AFDD-73D8-6023-7B215ECCDA32}"/>
              </a:ext>
            </a:extLst>
          </p:cNvPr>
          <p:cNvSpPr/>
          <p:nvPr/>
        </p:nvSpPr>
        <p:spPr>
          <a:xfrm>
            <a:off x="808638" y="4064205"/>
            <a:ext cx="9567814" cy="19136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25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07049-D4F8-4F84-8662-E93D90D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8000" dirty="0"/>
              <a:t>Demo</a:t>
            </a:r>
            <a:endParaRPr lang="en-GB" sz="8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lassroom outline">
            <a:extLst>
              <a:ext uri="{FF2B5EF4-FFF2-40B4-BE49-F238E27FC236}">
                <a16:creationId xmlns:a16="http://schemas.microsoft.com/office/drawing/2014/main" id="{FA95024A-3428-B1E5-265D-372EDAB93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6596" y="41987"/>
            <a:ext cx="2067997" cy="2067997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8C82A40-9DE4-FE93-A67F-635B15A7A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584828"/>
              </p:ext>
            </p:extLst>
          </p:nvPr>
        </p:nvGraphicFramePr>
        <p:xfrm>
          <a:off x="2405847" y="2314218"/>
          <a:ext cx="7070571" cy="382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56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6726</TotalTime>
  <Words>449</Words>
  <Application>Microsoft Office PowerPoint</Application>
  <PresentationFormat>Widescreen</PresentationFormat>
  <Paragraphs>87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Model Creation in Azure AutoML and Ingestion via VBA</vt:lpstr>
      <vt:lpstr>Who am I  </vt:lpstr>
      <vt:lpstr>Contents</vt:lpstr>
      <vt:lpstr>What is Machine Learning?</vt:lpstr>
      <vt:lpstr>What is AutoML?</vt:lpstr>
      <vt:lpstr>Demo</vt:lpstr>
      <vt:lpstr>Who should use it?</vt:lpstr>
      <vt:lpstr>What problems can it solve?</vt:lpstr>
      <vt:lpstr>Demo</vt:lpstr>
      <vt:lpstr>Common Workflow</vt:lpstr>
      <vt:lpstr>Demo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Brown Bag</dc:title>
  <dc:creator>Lewis Prince</dc:creator>
  <cp:lastModifiedBy>Lewis Prince</cp:lastModifiedBy>
  <cp:revision>58</cp:revision>
  <dcterms:created xsi:type="dcterms:W3CDTF">2022-03-25T09:24:11Z</dcterms:created>
  <dcterms:modified xsi:type="dcterms:W3CDTF">2022-10-10T14:06:33Z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1883d7-7687-437e-93f2-e8f88ef256b4_Enabled">
    <vt:lpwstr>true</vt:lpwstr>
  </property>
  <property fmtid="{D5CDD505-2E9C-101B-9397-08002B2CF9AE}" pid="3" name="MSIP_Label_a81883d7-7687-437e-93f2-e8f88ef256b4_SetDate">
    <vt:lpwstr>2022-03-28T08:25:51Z</vt:lpwstr>
  </property>
  <property fmtid="{D5CDD505-2E9C-101B-9397-08002B2CF9AE}" pid="4" name="MSIP_Label_a81883d7-7687-437e-93f2-e8f88ef256b4_Method">
    <vt:lpwstr>Privileged</vt:lpwstr>
  </property>
  <property fmtid="{D5CDD505-2E9C-101B-9397-08002B2CF9AE}" pid="5" name="MSIP_Label_a81883d7-7687-437e-93f2-e8f88ef256b4_Name">
    <vt:lpwstr>Public</vt:lpwstr>
  </property>
  <property fmtid="{D5CDD505-2E9C-101B-9397-08002B2CF9AE}" pid="6" name="MSIP_Label_a81883d7-7687-437e-93f2-e8f88ef256b4_SiteId">
    <vt:lpwstr>7e3de8e7-4d84-476e-98b0-8c195a3a2a1e</vt:lpwstr>
  </property>
  <property fmtid="{D5CDD505-2E9C-101B-9397-08002B2CF9AE}" pid="7" name="MSIP_Label_a81883d7-7687-437e-93f2-e8f88ef256b4_ActionId">
    <vt:lpwstr>33afc99c-6b31-45f2-aebd-71a21a329a47</vt:lpwstr>
  </property>
  <property fmtid="{D5CDD505-2E9C-101B-9397-08002B2CF9AE}" pid="8" name="MSIP_Label_a81883d7-7687-437e-93f2-e8f88ef256b4_ContentBits">
    <vt:lpwstr>0</vt:lpwstr>
  </property>
</Properties>
</file>