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7"/>
  </p:sldMasterIdLst>
  <p:notesMasterIdLst>
    <p:notesMasterId r:id="rId28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3" r:id="rId24"/>
    <p:sldId id="262" r:id="rId25"/>
    <p:sldId id="290" r:id="rId26"/>
    <p:sldId id="289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5486" autoAdjust="0"/>
  </p:normalViewPr>
  <p:slideViewPr>
    <p:cSldViewPr>
      <p:cViewPr varScale="1">
        <p:scale>
          <a:sx n="97" d="100"/>
          <a:sy n="97" d="100"/>
        </p:scale>
        <p:origin x="20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1F16305-516D-4910-8FD5-B9AA2B242C6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8D8FC9-2F8C-4D5A-8D6C-A1234EB15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very basic 100-level presentation. The source code is free to use as you desire. Modify as you see fit and share if you care to.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6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PowerPump</a:t>
            </a:r>
            <a:r>
              <a:rPr lang="en-US" dirty="0"/>
              <a:t> – Most recent project – A</a:t>
            </a:r>
            <a:r>
              <a:rPr lang="en-US" baseline="0" dirty="0"/>
              <a:t> table copy server. Yes. I surprised myself by writing a real fail-safe server with background processes in 100% PowerShell. Also did Vault a central repository for hundreds of instances that we manage with the ability to collect any data from any or all of the servers in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5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23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4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18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it and show everyone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 look mostly at what is freely </a:t>
            </a:r>
            <a:r>
              <a:rPr lang="en-US" baseline="0" dirty="0"/>
              <a:t>available on the web.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6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N'remote</a:t>
            </a:r>
            <a:r>
              <a:rPr lang="en-US" dirty="0"/>
              <a:t> proc transaction </a:t>
            </a:r>
            <a:r>
              <a:rPr lang="en-US" dirty="0" err="1"/>
              <a:t>promotion','FALSE</a:t>
            </a:r>
            <a:r>
              <a:rPr lang="en-US" dirty="0"/>
              <a:t>‘ is key!!!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D8FC9-2F8C-4D5A-8D6C-A1234EB154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1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2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1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7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6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6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7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CCA-C127-4474-B8BD-44403098F48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2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2CCA-C127-4474-B8BD-44403098F48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91736-A1D5-4CDF-8462-067CCE21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23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qlserverperformance.wordpress.com/tag/dmv-queri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mt204009.asp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Jana/TSQL_Logg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2457450"/>
          </a:xfrm>
        </p:spPr>
        <p:txBody>
          <a:bodyPr>
            <a:normAutofit/>
          </a:bodyPr>
          <a:lstStyle/>
          <a:p>
            <a:r>
              <a:rPr lang="en-US" b="1" dirty="0"/>
              <a:t>Instrument your code -</a:t>
            </a:r>
            <a:br>
              <a:rPr lang="en-US" b="1" dirty="0"/>
            </a:br>
            <a:r>
              <a:rPr lang="en-US" b="1" dirty="0"/>
              <a:t>Basic TSQL Logging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Jana Sattainathan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Twitter: @</a:t>
            </a:r>
            <a:r>
              <a:rPr lang="en-US" sz="2800" dirty="0" err="1">
                <a:solidFill>
                  <a:schemeClr val="accent5"/>
                </a:solidFill>
              </a:rPr>
              <a:t>SQLJana</a:t>
            </a:r>
            <a:endParaRPr lang="en-US" sz="2800" dirty="0">
              <a:solidFill>
                <a:schemeClr val="accent5"/>
              </a:solidFill>
            </a:endParaRPr>
          </a:p>
          <a:p>
            <a:r>
              <a:rPr lang="en-US" sz="2800" dirty="0">
                <a:solidFill>
                  <a:schemeClr val="accent5"/>
                </a:solidFill>
              </a:rPr>
              <a:t>Blog: sqljana.wordpress.com</a:t>
            </a:r>
          </a:p>
        </p:txBody>
      </p:sp>
    </p:spTree>
    <p:extLst>
      <p:ext uri="{BB962C8B-B14F-4D97-AF65-F5344CB8AC3E}">
        <p14:creationId xmlns:p14="http://schemas.microsoft.com/office/powerpoint/2010/main" val="429101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sym typeface="Symbol"/>
              </a:rPr>
              <a:t></a:t>
            </a:r>
            <a:endParaRPr 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495300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Jana </a:t>
            </a:r>
            <a:r>
              <a:rPr lang="en-US" dirty="0" err="1">
                <a:solidFill>
                  <a:schemeClr val="accent5"/>
                </a:solidFill>
              </a:rPr>
              <a:t>Sattainathan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Twitter: @</a:t>
            </a:r>
            <a:r>
              <a:rPr lang="en-US" dirty="0" err="1">
                <a:solidFill>
                  <a:schemeClr val="accent5"/>
                </a:solidFill>
              </a:rPr>
              <a:t>SQLJana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Blog: sqljana.wordpress.com</a:t>
            </a:r>
          </a:p>
        </p:txBody>
      </p:sp>
    </p:spTree>
    <p:extLst>
      <p:ext uri="{BB962C8B-B14F-4D97-AF65-F5344CB8AC3E}">
        <p14:creationId xmlns:p14="http://schemas.microsoft.com/office/powerpoint/2010/main" val="420391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Sr. Oracle &amp; SQL Server DBA @ SCOR</a:t>
            </a:r>
          </a:p>
          <a:p>
            <a:r>
              <a:rPr lang="en-US" dirty="0"/>
              <a:t>Database &amp; PowerShell Aficionado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as in “a person who likes, </a:t>
            </a:r>
            <a:r>
              <a:rPr lang="en-US" strike="sngStrike" dirty="0">
                <a:solidFill>
                  <a:schemeClr val="accent5"/>
                </a:solidFill>
              </a:rPr>
              <a:t>knows about</a:t>
            </a:r>
            <a:r>
              <a:rPr lang="en-US" dirty="0">
                <a:solidFill>
                  <a:schemeClr val="accent5"/>
                </a:solidFill>
              </a:rPr>
              <a:t>, and appreciates a usually fervently pursued interest or activity”</a:t>
            </a:r>
          </a:p>
          <a:p>
            <a:r>
              <a:rPr lang="en-US" dirty="0"/>
              <a:t>Has some Oracle and SQL Server certifications! </a:t>
            </a:r>
          </a:p>
          <a:p>
            <a:r>
              <a:rPr lang="en-US" dirty="0"/>
              <a:t>Aspiring “Minimalist”. Loves – Nature / Art / Architecture / Old Cultures / Travel / Cooking / Documentaries / Living Green. </a:t>
            </a:r>
          </a:p>
        </p:txBody>
      </p:sp>
    </p:spTree>
    <p:extLst>
      <p:ext uri="{BB962C8B-B14F-4D97-AF65-F5344CB8AC3E}">
        <p14:creationId xmlns:p14="http://schemas.microsoft.com/office/powerpoint/2010/main" val="323245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endParaRPr lang="en-US" dirty="0"/>
          </a:p>
          <a:p>
            <a:pPr marL="514350" indent="-514350">
              <a:buAutoNum type="alphaLcPeriod"/>
            </a:pPr>
            <a:r>
              <a:rPr lang="en-US" dirty="0"/>
              <a:t>Nope! Logs are overrated.</a:t>
            </a:r>
          </a:p>
          <a:p>
            <a:pPr marL="514350" indent="-514350">
              <a:buAutoNum type="alphaLcPeriod"/>
            </a:pPr>
            <a:r>
              <a:rPr lang="en-US" dirty="0"/>
              <a:t>Yes, here and there</a:t>
            </a:r>
          </a:p>
          <a:p>
            <a:pPr marL="514350" indent="-514350">
              <a:buAutoNum type="alphaLcPeriod"/>
            </a:pPr>
            <a:r>
              <a:rPr lang="en-US" dirty="0"/>
              <a:t>We have a standard Logger</a:t>
            </a:r>
          </a:p>
          <a:p>
            <a:pPr marL="514350" indent="-514350">
              <a:buAutoNum type="alphaLcPeriod"/>
            </a:pPr>
            <a:r>
              <a:rPr lang="en-US" dirty="0"/>
              <a:t>I am a Logging nut!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Anyone logging today?</a:t>
            </a:r>
          </a:p>
        </p:txBody>
      </p:sp>
      <p:pic>
        <p:nvPicPr>
          <p:cNvPr id="1027" name="Picture 3" descr="C:\Users\ususaja\AppData\Local\Microsoft\Windows\Temporary Internet Files\Content.IE5\RKJSKOMN\MC90028092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90800"/>
            <a:ext cx="1943100" cy="201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09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in the session?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Sum of the small pieces</a:t>
            </a:r>
          </a:p>
          <a:p>
            <a:pPr lvl="1"/>
            <a:r>
              <a:rPr lang="en-US" dirty="0"/>
              <a:t>GIT &amp; Open source</a:t>
            </a:r>
          </a:p>
          <a:p>
            <a:pPr lvl="1"/>
            <a:r>
              <a:rPr lang="en-US" dirty="0"/>
              <a:t>SQL Server Data Tools - SSDT (previously BIDS)</a:t>
            </a:r>
          </a:p>
          <a:p>
            <a:pPr lvl="1"/>
            <a:r>
              <a:rPr lang="en-US" dirty="0"/>
              <a:t>.NET compiled procedures</a:t>
            </a:r>
          </a:p>
          <a:p>
            <a:pPr lvl="1"/>
            <a:r>
              <a:rPr lang="en-US" dirty="0"/>
              <a:t>Using/querying XML effectively</a:t>
            </a:r>
          </a:p>
          <a:p>
            <a:pPr lvl="1"/>
            <a:r>
              <a:rPr lang="en-US" dirty="0"/>
              <a:t>DACPAC - Deploy</a:t>
            </a:r>
          </a:p>
          <a:p>
            <a:pPr lvl="1"/>
            <a:r>
              <a:rPr lang="en-US" dirty="0"/>
              <a:t>Hierarchical queries</a:t>
            </a:r>
          </a:p>
          <a:p>
            <a:pPr lvl="1"/>
            <a:r>
              <a:rPr lang="en-US" dirty="0"/>
              <a:t>Logger &amp; Logging itself!</a:t>
            </a:r>
          </a:p>
          <a:p>
            <a:r>
              <a:rPr lang="en-US" dirty="0"/>
              <a:t>Deploy and configure a standard Logger quickly and easily across the board!</a:t>
            </a:r>
          </a:p>
          <a:p>
            <a:r>
              <a:rPr lang="en-US" dirty="0"/>
              <a:t>100-Level session</a:t>
            </a:r>
          </a:p>
        </p:txBody>
      </p:sp>
    </p:spTree>
    <p:extLst>
      <p:ext uri="{BB962C8B-B14F-4D97-AF65-F5344CB8AC3E}">
        <p14:creationId xmlns:p14="http://schemas.microsoft.com/office/powerpoint/2010/main" val="274009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Today, what if I don’t have a Logger?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any of the simple loggers out on the web</a:t>
            </a:r>
          </a:p>
          <a:p>
            <a:r>
              <a:rPr lang="en-US" dirty="0"/>
              <a:t>Glen Berry’s DMV based queries tied to </a:t>
            </a:r>
            <a:r>
              <a:rPr lang="en-US" dirty="0" err="1"/>
              <a:t>sys.dm_exec_procedure_stats</a:t>
            </a:r>
            <a:endParaRPr lang="en-US" dirty="0"/>
          </a:p>
          <a:p>
            <a:r>
              <a:rPr lang="en-US" dirty="0"/>
              <a:t>Periodically capture stats from DMV’s</a:t>
            </a:r>
          </a:p>
          <a:p>
            <a:pPr lvl="1"/>
            <a:r>
              <a:rPr lang="en-US" dirty="0"/>
              <a:t>Does not tie to business entities</a:t>
            </a:r>
          </a:p>
          <a:p>
            <a:pPr lvl="1"/>
            <a:r>
              <a:rPr lang="en-US" dirty="0"/>
              <a:t>Only gets counts and averages not outliers</a:t>
            </a:r>
          </a:p>
          <a:p>
            <a:pPr lvl="1"/>
            <a:r>
              <a:rPr lang="en-US" dirty="0"/>
              <a:t>May be reset at any time</a:t>
            </a:r>
          </a:p>
          <a:p>
            <a:pPr lvl="1"/>
            <a:r>
              <a:rPr lang="en-US" dirty="0"/>
              <a:t>No idea about who, when and exactly where!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Glenn Berry DMV’s</a:t>
            </a:r>
          </a:p>
          <a:p>
            <a:pPr lvl="1"/>
            <a:r>
              <a:rPr lang="en-US" dirty="0">
                <a:hlinkClick r:id="rId3"/>
              </a:rPr>
              <a:t>https://sqlserverperformance.wordpress.com/tag/dmv-queries/</a:t>
            </a:r>
            <a:endParaRPr lang="en-US" dirty="0"/>
          </a:p>
          <a:p>
            <a:r>
              <a:rPr lang="en-US" dirty="0"/>
              <a:t>SQL Sever Data Tools (SSDT)</a:t>
            </a:r>
          </a:p>
          <a:p>
            <a:pPr lvl="1"/>
            <a:r>
              <a:rPr lang="en-US" dirty="0">
                <a:hlinkClick r:id="rId4"/>
              </a:rPr>
              <a:t>https://msdn.microsoft.com/en-us/library/mt204009.aspx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…On GitHub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https://github.com/SQLJana/TSQL_Logger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Feel free to fork, update the code and send pull requests.</a:t>
            </a:r>
          </a:p>
        </p:txBody>
      </p:sp>
    </p:spTree>
    <p:extLst>
      <p:ext uri="{BB962C8B-B14F-4D97-AF65-F5344CB8AC3E}">
        <p14:creationId xmlns:p14="http://schemas.microsoft.com/office/powerpoint/2010/main" val="35492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…. Let us dive in!</a:t>
            </a:r>
          </a:p>
        </p:txBody>
      </p:sp>
    </p:spTree>
    <p:extLst>
      <p:ext uri="{BB962C8B-B14F-4D97-AF65-F5344CB8AC3E}">
        <p14:creationId xmlns:p14="http://schemas.microsoft.com/office/powerpoint/2010/main" val="191180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Server - loopback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----------------------------</a:t>
            </a:r>
          </a:p>
          <a:p>
            <a:r>
              <a:rPr lang="en-US" dirty="0"/>
              <a:t>--Linked server to loopback</a:t>
            </a:r>
          </a:p>
          <a:p>
            <a:r>
              <a:rPr lang="en-US" dirty="0"/>
              <a:t>----------------------------</a:t>
            </a:r>
          </a:p>
          <a:p>
            <a:endParaRPr lang="en-US" dirty="0"/>
          </a:p>
          <a:p>
            <a:r>
              <a:rPr lang="en-US" dirty="0"/>
              <a:t>EXEC </a:t>
            </a:r>
            <a:r>
              <a:rPr lang="en-US" dirty="0" err="1"/>
              <a:t>sp_addlinkedserver</a:t>
            </a:r>
            <a:r>
              <a:rPr lang="en-US" dirty="0"/>
              <a:t> @server = N'loopback',@</a:t>
            </a:r>
            <a:r>
              <a:rPr lang="en-US" dirty="0" err="1"/>
              <a:t>srvproduct</a:t>
            </a:r>
            <a:r>
              <a:rPr lang="en-US" dirty="0"/>
              <a:t> = N' ',@provider = N'SQLNCLI', @</a:t>
            </a:r>
            <a:r>
              <a:rPr lang="en-US" dirty="0" err="1"/>
              <a:t>datasrc</a:t>
            </a:r>
            <a:r>
              <a:rPr lang="en-US" dirty="0"/>
              <a:t> = @@SERVERNAME</a:t>
            </a:r>
          </a:p>
          <a:p>
            <a:endParaRPr lang="en-US" dirty="0"/>
          </a:p>
          <a:p>
            <a:r>
              <a:rPr lang="en-US" dirty="0"/>
              <a:t>GO</a:t>
            </a:r>
          </a:p>
          <a:p>
            <a:endParaRPr lang="en-US" dirty="0"/>
          </a:p>
          <a:p>
            <a:r>
              <a:rPr lang="en-US" dirty="0"/>
              <a:t>EXEC </a:t>
            </a:r>
            <a:r>
              <a:rPr lang="en-US" dirty="0" err="1"/>
              <a:t>sp_serveroption</a:t>
            </a:r>
            <a:r>
              <a:rPr lang="en-US" dirty="0"/>
              <a:t> </a:t>
            </a:r>
            <a:r>
              <a:rPr lang="en-US" dirty="0" err="1"/>
              <a:t>loopback,</a:t>
            </a:r>
            <a:r>
              <a:rPr lang="en-US" dirty="0" err="1">
                <a:solidFill>
                  <a:srgbClr val="FFFF00"/>
                </a:solidFill>
              </a:rPr>
              <a:t>N'remote</a:t>
            </a:r>
            <a:r>
              <a:rPr lang="en-US" dirty="0">
                <a:solidFill>
                  <a:srgbClr val="FFFF00"/>
                </a:solidFill>
              </a:rPr>
              <a:t> proc transaction </a:t>
            </a:r>
            <a:r>
              <a:rPr lang="en-US" dirty="0" err="1">
                <a:solidFill>
                  <a:srgbClr val="FFFF00"/>
                </a:solidFill>
              </a:rPr>
              <a:t>promotion','FALSE</a:t>
            </a:r>
            <a:r>
              <a:rPr lang="en-US" dirty="0">
                <a:solidFill>
                  <a:srgbClr val="FFFF00"/>
                </a:solidFill>
              </a:rPr>
              <a:t>'</a:t>
            </a:r>
          </a:p>
          <a:p>
            <a:endParaRPr lang="en-US" dirty="0"/>
          </a:p>
          <a:p>
            <a:r>
              <a:rPr lang="en-US" dirty="0"/>
              <a:t>GO</a:t>
            </a:r>
          </a:p>
          <a:p>
            <a:endParaRPr lang="en-US" dirty="0"/>
          </a:p>
          <a:p>
            <a:r>
              <a:rPr lang="en-GB" dirty="0"/>
              <a:t>EXEC </a:t>
            </a:r>
            <a:r>
              <a:rPr lang="en-GB" dirty="0" err="1"/>
              <a:t>sp_serveroption</a:t>
            </a:r>
            <a:r>
              <a:rPr lang="en-GB" dirty="0"/>
              <a:t> </a:t>
            </a:r>
            <a:r>
              <a:rPr lang="en-GB" dirty="0" err="1"/>
              <a:t>loopback,</a:t>
            </a:r>
            <a:r>
              <a:rPr lang="en-GB" dirty="0" err="1">
                <a:solidFill>
                  <a:srgbClr val="FFFF00"/>
                </a:solidFill>
              </a:rPr>
              <a:t>N'RPC</a:t>
            </a:r>
            <a:r>
              <a:rPr lang="en-GB" dirty="0">
                <a:solidFill>
                  <a:srgbClr val="FFFF00"/>
                </a:solidFill>
              </a:rPr>
              <a:t> OUT','TRUE' </a:t>
            </a:r>
            <a:r>
              <a:rPr lang="en-GB" dirty="0"/>
              <a:t>--Enable RPC to the given server.</a:t>
            </a:r>
          </a:p>
          <a:p>
            <a:r>
              <a:rPr lang="en-US" dirty="0"/>
              <a:t>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5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4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15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16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8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Props1.xml><?xml version="1.0" encoding="utf-8"?>
<ds:datastoreItem xmlns:ds="http://schemas.openxmlformats.org/officeDocument/2006/customXml" ds:itemID="{7C66F8CD-01DB-42D4-B605-43D47A6BBC74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72311034-BFA0-4FE8-A1F5-0FDBCC7FB9F8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CFA0390C-B4C2-4FC0-AE06-2E46107E89F9}">
  <ds:schemaRefs>
    <ds:schemaRef ds:uri="http://schemas.microsoft.com/VisualStudio/2011/storyboarding/control/v1.0"/>
  </ds:schemaRefs>
</ds:datastoreItem>
</file>

<file path=customXml/itemProps12.xml><?xml version="1.0" encoding="utf-8"?>
<ds:datastoreItem xmlns:ds="http://schemas.openxmlformats.org/officeDocument/2006/customXml" ds:itemID="{A0D738B6-BAFB-45CE-AAB0-B215788D6D8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D62B278-88A6-41D5-AF8D-13CE05EEF563}">
  <ds:schemaRefs>
    <ds:schemaRef ds:uri="http://schemas.microsoft.com/VisualStudio/2011/storyboarding/control/v1.0"/>
  </ds:schemaRefs>
</ds:datastoreItem>
</file>

<file path=customXml/itemProps14.xml><?xml version="1.0" encoding="utf-8"?>
<ds:datastoreItem xmlns:ds="http://schemas.openxmlformats.org/officeDocument/2006/customXml" ds:itemID="{CAE7933D-B2E0-4040-9AD2-25FCBB2B2130}">
  <ds:schemaRefs>
    <ds:schemaRef ds:uri="http://schemas.microsoft.com/VisualStudio/2011/storyboarding/control/v1.0"/>
  </ds:schemaRefs>
</ds:datastoreItem>
</file>

<file path=customXml/itemProps15.xml><?xml version="1.0" encoding="utf-8"?>
<ds:datastoreItem xmlns:ds="http://schemas.openxmlformats.org/officeDocument/2006/customXml" ds:itemID="{0C3A4FF9-1621-4F0B-B187-6995024BC0BB}">
  <ds:schemaRefs>
    <ds:schemaRef ds:uri="http://schemas.microsoft.com/VisualStudio/2011/storyboarding/control/v1.0"/>
  </ds:schemaRefs>
</ds:datastoreItem>
</file>

<file path=customXml/itemProps16.xml><?xml version="1.0" encoding="utf-8"?>
<ds:datastoreItem xmlns:ds="http://schemas.openxmlformats.org/officeDocument/2006/customXml" ds:itemID="{14F82889-1B53-454A-BCA9-77D184AA411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C2C89B2-A224-477F-84CA-0CA9A91B7BE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3F8F280-994A-4692-BD3D-0368DD61E945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3E6BB786-B318-4827-8E01-00032952CB6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1FC8DB3-976D-41B7-B721-B77F1B34D351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9B147E54-5810-4469-99DC-DD4DA2FF5FB8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A58B4813-8DC3-4A90-8AE5-616746CC7976}">
  <ds:schemaRefs>
    <ds:schemaRef ds:uri="http://schemas.microsoft.com/VisualStudio/2011/storyboarding/control/v1.0"/>
  </ds:schemaRefs>
</ds:datastoreItem>
</file>

<file path=customXml/itemProps8.xml><?xml version="1.0" encoding="utf-8"?>
<ds:datastoreItem xmlns:ds="http://schemas.openxmlformats.org/officeDocument/2006/customXml" ds:itemID="{DACF495F-4ACD-42BB-971F-37278F0A0BA5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CC850FB3-720E-4374-974F-7E8CA11A2DF9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26132</TotalTime>
  <Words>529</Words>
  <Application>Microsoft Office PowerPoint</Application>
  <PresentationFormat>On-screen Show (4:3)</PresentationFormat>
  <Paragraphs>85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Symbol</vt:lpstr>
      <vt:lpstr>Office Theme</vt:lpstr>
      <vt:lpstr>Instrument your code - Basic TSQL Logging</vt:lpstr>
      <vt:lpstr>About me</vt:lpstr>
      <vt:lpstr>Anyone logging today?</vt:lpstr>
      <vt:lpstr>What to expect in the session?</vt:lpstr>
      <vt:lpstr>Today, what if I don’t have a Logger?</vt:lpstr>
      <vt:lpstr>Downloads</vt:lpstr>
      <vt:lpstr>Source code</vt:lpstr>
      <vt:lpstr>Demos</vt:lpstr>
      <vt:lpstr>Linked Server - loopback</vt:lpstr>
      <vt:lpstr>Questions/Comments</vt:lpstr>
    </vt:vector>
  </TitlesOfParts>
  <Company>SCOR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Querying in the 21st Century - A window into Windowing Functions</dc:title>
  <dc:creator>SATTAINATHAN Jana</dc:creator>
  <cp:lastModifiedBy>Jana</cp:lastModifiedBy>
  <cp:revision>338</cp:revision>
  <cp:lastPrinted>2014-06-11T16:19:21Z</cp:lastPrinted>
  <dcterms:created xsi:type="dcterms:W3CDTF">2014-06-05T11:39:01Z</dcterms:created>
  <dcterms:modified xsi:type="dcterms:W3CDTF">2017-01-18T18:50:56Z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