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Override1.xml" ContentType="application/vnd.openxmlformats-officedocument.themeOverride+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24"/>
  </p:sldMasterIdLst>
  <p:notesMasterIdLst>
    <p:notesMasterId r:id="rId56"/>
  </p:notesMasterIdLst>
  <p:sldIdLst>
    <p:sldId id="277" r:id="rId25"/>
    <p:sldId id="309" r:id="rId26"/>
    <p:sldId id="279" r:id="rId27"/>
    <p:sldId id="317" r:id="rId28"/>
    <p:sldId id="319" r:id="rId29"/>
    <p:sldId id="320" r:id="rId30"/>
    <p:sldId id="350" r:id="rId31"/>
    <p:sldId id="326" r:id="rId32"/>
    <p:sldId id="331" r:id="rId33"/>
    <p:sldId id="332" r:id="rId34"/>
    <p:sldId id="337" r:id="rId35"/>
    <p:sldId id="333" r:id="rId36"/>
    <p:sldId id="336" r:id="rId37"/>
    <p:sldId id="329" r:id="rId38"/>
    <p:sldId id="330" r:id="rId39"/>
    <p:sldId id="469" r:id="rId40"/>
    <p:sldId id="334" r:id="rId41"/>
    <p:sldId id="335" r:id="rId42"/>
    <p:sldId id="349" r:id="rId43"/>
    <p:sldId id="346" r:id="rId44"/>
    <p:sldId id="348" r:id="rId45"/>
    <p:sldId id="338" r:id="rId46"/>
    <p:sldId id="318" r:id="rId47"/>
    <p:sldId id="316" r:id="rId48"/>
    <p:sldId id="340" r:id="rId49"/>
    <p:sldId id="345" r:id="rId50"/>
    <p:sldId id="341" r:id="rId51"/>
    <p:sldId id="343" r:id="rId52"/>
    <p:sldId id="344" r:id="rId53"/>
    <p:sldId id="380" r:id="rId54"/>
    <p:sldId id="381" r:id="rId55"/>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BC9630-9BD2-485A-B7C1-2F656C1D9366}" v="1" dt="2020-10-10T17:29:27.155"/>
    <p1510:client id="{D312B425-8AFF-4F10-9736-A3B780646E27}" v="2" dt="2020-10-20T19:43:47.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98" autoAdjust="0"/>
  </p:normalViewPr>
  <p:slideViewPr>
    <p:cSldViewPr snapToGrid="0">
      <p:cViewPr varScale="1">
        <p:scale>
          <a:sx n="46" d="100"/>
          <a:sy n="46" d="100"/>
        </p:scale>
        <p:origin x="84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customXml" Target="../customXml/item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slide" Target="slides/slide26.xml"/><Relationship Id="rId55" Type="http://schemas.openxmlformats.org/officeDocument/2006/relationships/slide" Target="slides/slide3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5.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slide" Target="slides/slide29.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2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17.xml"/><Relationship Id="rId54" Type="http://schemas.openxmlformats.org/officeDocument/2006/relationships/slide" Target="slides/slide3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tags" Target="tags/tag1.xml"/><Relationship Id="rId10" Type="http://schemas.openxmlformats.org/officeDocument/2006/relationships/customXml" Target="../customXml/item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alch" userId="47ab95ae-ac26-4648-966b-37822820099a" providerId="ADAL" clId="{73BC9630-9BD2-485A-B7C1-2F656C1D9366}"/>
    <pc:docChg chg="modSld">
      <pc:chgData name="Nick Salch" userId="47ab95ae-ac26-4648-966b-37822820099a" providerId="ADAL" clId="{73BC9630-9BD2-485A-B7C1-2F656C1D9366}" dt="2020-10-10T17:29:27.153" v="0"/>
      <pc:docMkLst>
        <pc:docMk/>
      </pc:docMkLst>
      <pc:sldChg chg="modSp">
        <pc:chgData name="Nick Salch" userId="47ab95ae-ac26-4648-966b-37822820099a" providerId="ADAL" clId="{73BC9630-9BD2-485A-B7C1-2F656C1D9366}" dt="2020-10-10T17:29:27.153" v="0"/>
        <pc:sldMkLst>
          <pc:docMk/>
          <pc:sldMk cId="3151677942" sldId="454"/>
        </pc:sldMkLst>
        <pc:graphicFrameChg chg="mod">
          <ac:chgData name="Nick Salch" userId="47ab95ae-ac26-4648-966b-37822820099a" providerId="ADAL" clId="{73BC9630-9BD2-485A-B7C1-2F656C1D9366}" dt="2020-10-10T17:29:27.153" v="0"/>
          <ac:graphicFrameMkLst>
            <pc:docMk/>
            <pc:sldMk cId="3151677942" sldId="454"/>
            <ac:graphicFrameMk id="6" creationId="{C1AB67EB-1406-49CD-8322-CBE300453D59}"/>
          </ac:graphicFrameMkLst>
        </pc:graphicFrameChg>
      </pc:sldChg>
    </pc:docChg>
  </pc:docChgLst>
  <pc:docChgLst>
    <pc:chgData name="Emeric Ruskal" userId="S::eruskal@microsoft.com::74fab9ed-9245-4544-a6b4-9c4aab9bfb5f" providerId="AD" clId="Web-{7929ADE8-71D8-6DC3-9AB0-F36EFD70E2E5}"/>
    <pc:docChg chg="modSld">
      <pc:chgData name="Emeric Ruskal" userId="S::eruskal@microsoft.com::74fab9ed-9245-4544-a6b4-9c4aab9bfb5f" providerId="AD" clId="Web-{7929ADE8-71D8-6DC3-9AB0-F36EFD70E2E5}" dt="2021-08-05T10:56:47.164" v="0" actId="1076"/>
      <pc:docMkLst>
        <pc:docMk/>
      </pc:docMkLst>
      <pc:sldChg chg="modSp">
        <pc:chgData name="Emeric Ruskal" userId="S::eruskal@microsoft.com::74fab9ed-9245-4544-a6b4-9c4aab9bfb5f" providerId="AD" clId="Web-{7929ADE8-71D8-6DC3-9AB0-F36EFD70E2E5}" dt="2021-08-05T10:56:47.164" v="0" actId="1076"/>
        <pc:sldMkLst>
          <pc:docMk/>
          <pc:sldMk cId="1682393849" sldId="334"/>
        </pc:sldMkLst>
        <pc:graphicFrameChg chg="mod">
          <ac:chgData name="Emeric Ruskal" userId="S::eruskal@microsoft.com::74fab9ed-9245-4544-a6b4-9c4aab9bfb5f" providerId="AD" clId="Web-{7929ADE8-71D8-6DC3-9AB0-F36EFD70E2E5}" dt="2021-08-05T10:56:47.164" v="0" actId="1076"/>
          <ac:graphicFrameMkLst>
            <pc:docMk/>
            <pc:sldMk cId="1682393849" sldId="334"/>
            <ac:graphicFrameMk id="5" creationId="{F0643E88-2702-4C9A-AD46-121DAB6822FB}"/>
          </ac:graphicFrameMkLst>
        </pc:graphicFrameChg>
      </pc:sldChg>
    </pc:docChg>
  </pc:docChgLst>
  <pc:docChgLst>
    <pc:chgData name="Nicolas Soukoff" userId="21d930ff-8613-4aee-bfc8-658aaa7e309c" providerId="ADAL" clId="{B10B0770-BE4C-449D-8734-A92EE93DEFCD}"/>
    <pc:docChg chg="undo custSel modSld">
      <pc:chgData name="Nicolas Soukoff" userId="21d930ff-8613-4aee-bfc8-658aaa7e309c" providerId="ADAL" clId="{B10B0770-BE4C-449D-8734-A92EE93DEFCD}" dt="2020-10-02T00:08:18.992" v="27" actId="1076"/>
      <pc:docMkLst>
        <pc:docMk/>
      </pc:docMkLst>
      <pc:sldChg chg="addSp delSp modSp mod">
        <pc:chgData name="Nicolas Soukoff" userId="21d930ff-8613-4aee-bfc8-658aaa7e309c" providerId="ADAL" clId="{B10B0770-BE4C-449D-8734-A92EE93DEFCD}" dt="2020-10-01T23:55:38.987" v="3" actId="22"/>
        <pc:sldMkLst>
          <pc:docMk/>
          <pc:sldMk cId="1196121053" sldId="277"/>
        </pc:sldMkLst>
        <pc:spChg chg="add del mod">
          <ac:chgData name="Nicolas Soukoff" userId="21d930ff-8613-4aee-bfc8-658aaa7e309c" providerId="ADAL" clId="{B10B0770-BE4C-449D-8734-A92EE93DEFCD}" dt="2020-10-01T23:55:30.598" v="2" actId="22"/>
          <ac:spMkLst>
            <pc:docMk/>
            <pc:sldMk cId="1196121053" sldId="277"/>
            <ac:spMk id="6" creationId="{0B24CF9C-EA03-4678-8221-3892B00F4889}"/>
          </ac:spMkLst>
        </pc:spChg>
        <pc:picChg chg="add del mod modCrop">
          <ac:chgData name="Nicolas Soukoff" userId="21d930ff-8613-4aee-bfc8-658aaa7e309c" providerId="ADAL" clId="{B10B0770-BE4C-449D-8734-A92EE93DEFCD}" dt="2020-10-01T23:55:30.598" v="2" actId="22"/>
          <ac:picMkLst>
            <pc:docMk/>
            <pc:sldMk cId="1196121053" sldId="277"/>
            <ac:picMk id="2" creationId="{381DAD5A-4F75-451B-970B-F003733BA3A5}"/>
          </ac:picMkLst>
        </pc:picChg>
        <pc:picChg chg="add">
          <ac:chgData name="Nicolas Soukoff" userId="21d930ff-8613-4aee-bfc8-658aaa7e309c" providerId="ADAL" clId="{B10B0770-BE4C-449D-8734-A92EE93DEFCD}" dt="2020-10-01T23:55:38.987" v="3" actId="22"/>
          <ac:picMkLst>
            <pc:docMk/>
            <pc:sldMk cId="1196121053" sldId="277"/>
            <ac:picMk id="3" creationId="{AA117BB5-A93B-497B-88F9-17FAA762B41B}"/>
          </ac:picMkLst>
        </pc:picChg>
      </pc:sldChg>
      <pc:sldChg chg="modSp">
        <pc:chgData name="Nicolas Soukoff" userId="21d930ff-8613-4aee-bfc8-658aaa7e309c" providerId="ADAL" clId="{B10B0770-BE4C-449D-8734-A92EE93DEFCD}" dt="2020-10-02T00:02:38.049" v="12" actId="13782"/>
        <pc:sldMkLst>
          <pc:docMk/>
          <pc:sldMk cId="891212478" sldId="316"/>
        </pc:sldMkLst>
        <pc:graphicFrameChg chg="mod">
          <ac:chgData name="Nicolas Soukoff" userId="21d930ff-8613-4aee-bfc8-658aaa7e309c" providerId="ADAL" clId="{B10B0770-BE4C-449D-8734-A92EE93DEFCD}" dt="2020-10-02T00:02:38.049" v="12" actId="13782"/>
          <ac:graphicFrameMkLst>
            <pc:docMk/>
            <pc:sldMk cId="891212478" sldId="316"/>
            <ac:graphicFrameMk id="2" creationId="{ED1B4345-65F7-4124-8677-A06558145E17}"/>
          </ac:graphicFrameMkLst>
        </pc:graphicFrameChg>
      </pc:sldChg>
      <pc:sldChg chg="modNotesTx">
        <pc:chgData name="Nicolas Soukoff" userId="21d930ff-8613-4aee-bfc8-658aaa7e309c" providerId="ADAL" clId="{B10B0770-BE4C-449D-8734-A92EE93DEFCD}" dt="2020-10-01T23:56:29.191" v="4" actId="33524"/>
        <pc:sldMkLst>
          <pc:docMk/>
          <pc:sldMk cId="1304458220" sldId="319"/>
        </pc:sldMkLst>
      </pc:sldChg>
      <pc:sldChg chg="modSp">
        <pc:chgData name="Nicolas Soukoff" userId="21d930ff-8613-4aee-bfc8-658aaa7e309c" providerId="ADAL" clId="{B10B0770-BE4C-449D-8734-A92EE93DEFCD}" dt="2020-10-02T00:03:16.289" v="17"/>
        <pc:sldMkLst>
          <pc:docMk/>
          <pc:sldMk cId="652389826" sldId="321"/>
        </pc:sldMkLst>
        <pc:graphicFrameChg chg="mod">
          <ac:chgData name="Nicolas Soukoff" userId="21d930ff-8613-4aee-bfc8-658aaa7e309c" providerId="ADAL" clId="{B10B0770-BE4C-449D-8734-A92EE93DEFCD}" dt="2020-10-02T00:03:16.289" v="17"/>
          <ac:graphicFrameMkLst>
            <pc:docMk/>
            <pc:sldMk cId="652389826" sldId="321"/>
            <ac:graphicFrameMk id="2" creationId="{3CEB8402-7B54-4958-A0F0-0D5D76403EF2}"/>
          </ac:graphicFrameMkLst>
        </pc:graphicFrameChg>
      </pc:sldChg>
      <pc:sldChg chg="modSp">
        <pc:chgData name="Nicolas Soukoff" userId="21d930ff-8613-4aee-bfc8-658aaa7e309c" providerId="ADAL" clId="{B10B0770-BE4C-449D-8734-A92EE93DEFCD}" dt="2020-10-01T23:57:24.546" v="5" actId="13782"/>
        <pc:sldMkLst>
          <pc:docMk/>
          <pc:sldMk cId="3112737608" sldId="326"/>
        </pc:sldMkLst>
        <pc:graphicFrameChg chg="mod">
          <ac:chgData name="Nicolas Soukoff" userId="21d930ff-8613-4aee-bfc8-658aaa7e309c" providerId="ADAL" clId="{B10B0770-BE4C-449D-8734-A92EE93DEFCD}" dt="2020-10-01T23:57:24.546" v="5" actId="13782"/>
          <ac:graphicFrameMkLst>
            <pc:docMk/>
            <pc:sldMk cId="3112737608" sldId="326"/>
            <ac:graphicFrameMk id="4" creationId="{476E0840-2506-4464-B892-A84433844762}"/>
          </ac:graphicFrameMkLst>
        </pc:graphicFrameChg>
      </pc:sldChg>
      <pc:sldChg chg="modSp">
        <pc:chgData name="Nicolas Soukoff" userId="21d930ff-8613-4aee-bfc8-658aaa7e309c" providerId="ADAL" clId="{B10B0770-BE4C-449D-8734-A92EE93DEFCD}" dt="2020-10-02T00:00:13.484" v="6" actId="13782"/>
        <pc:sldMkLst>
          <pc:docMk/>
          <pc:sldMk cId="2223743070" sldId="336"/>
        </pc:sldMkLst>
        <pc:graphicFrameChg chg="mod">
          <ac:chgData name="Nicolas Soukoff" userId="21d930ff-8613-4aee-bfc8-658aaa7e309c" providerId="ADAL" clId="{B10B0770-BE4C-449D-8734-A92EE93DEFCD}" dt="2020-10-02T00:00:13.484" v="6" actId="13782"/>
          <ac:graphicFrameMkLst>
            <pc:docMk/>
            <pc:sldMk cId="2223743070" sldId="336"/>
            <ac:graphicFrameMk id="5" creationId="{DEB0524A-BEDB-45D6-A3A0-94BF8564C910}"/>
          </ac:graphicFrameMkLst>
        </pc:graphicFrameChg>
      </pc:sldChg>
      <pc:sldChg chg="modSp">
        <pc:chgData name="Nicolas Soukoff" userId="21d930ff-8613-4aee-bfc8-658aaa7e309c" providerId="ADAL" clId="{B10B0770-BE4C-449D-8734-A92EE93DEFCD}" dt="2020-10-02T00:02:16.876" v="10"/>
        <pc:sldMkLst>
          <pc:docMk/>
          <pc:sldMk cId="1079880803" sldId="346"/>
        </pc:sldMkLst>
        <pc:graphicFrameChg chg="mod">
          <ac:chgData name="Nicolas Soukoff" userId="21d930ff-8613-4aee-bfc8-658aaa7e309c" providerId="ADAL" clId="{B10B0770-BE4C-449D-8734-A92EE93DEFCD}" dt="2020-10-02T00:02:16.876" v="10"/>
          <ac:graphicFrameMkLst>
            <pc:docMk/>
            <pc:sldMk cId="1079880803" sldId="346"/>
            <ac:graphicFrameMk id="11" creationId="{DAD66807-D7F6-483A-BE8F-58940CBB8E37}"/>
          </ac:graphicFrameMkLst>
        </pc:graphicFrameChg>
      </pc:sldChg>
      <pc:sldChg chg="modSp setBg">
        <pc:chgData name="Nicolas Soukoff" userId="21d930ff-8613-4aee-bfc8-658aaa7e309c" providerId="ADAL" clId="{B10B0770-BE4C-449D-8734-A92EE93DEFCD}" dt="2020-10-02T00:02:20.856" v="11" actId="108"/>
        <pc:sldMkLst>
          <pc:docMk/>
          <pc:sldMk cId="2634277281" sldId="348"/>
        </pc:sldMkLst>
        <pc:spChg chg="mod">
          <ac:chgData name="Nicolas Soukoff" userId="21d930ff-8613-4aee-bfc8-658aaa7e309c" providerId="ADAL" clId="{B10B0770-BE4C-449D-8734-A92EE93DEFCD}" dt="2020-10-02T00:02:10.460" v="9"/>
          <ac:spMkLst>
            <pc:docMk/>
            <pc:sldMk cId="2634277281" sldId="348"/>
            <ac:spMk id="2" creationId="{FADC9FB4-335D-4C7E-B0D8-709A6891EE8D}"/>
          </ac:spMkLst>
        </pc:spChg>
        <pc:graphicFrameChg chg="mod">
          <ac:chgData name="Nicolas Soukoff" userId="21d930ff-8613-4aee-bfc8-658aaa7e309c" providerId="ADAL" clId="{B10B0770-BE4C-449D-8734-A92EE93DEFCD}" dt="2020-10-02T00:02:20.856" v="11" actId="108"/>
          <ac:graphicFrameMkLst>
            <pc:docMk/>
            <pc:sldMk cId="2634277281" sldId="348"/>
            <ac:graphicFrameMk id="13" creationId="{A7C72A42-217F-4B95-8DF7-129EC7567131}"/>
          </ac:graphicFrameMkLst>
        </pc:graphicFrameChg>
      </pc:sldChg>
      <pc:sldChg chg="addSp delSp modSp mod">
        <pc:chgData name="Nicolas Soukoff" userId="21d930ff-8613-4aee-bfc8-658aaa7e309c" providerId="ADAL" clId="{B10B0770-BE4C-449D-8734-A92EE93DEFCD}" dt="2020-10-02T00:08:18.992" v="27" actId="1076"/>
        <pc:sldMkLst>
          <pc:docMk/>
          <pc:sldMk cId="668001762" sldId="363"/>
        </pc:sldMkLst>
        <pc:spChg chg="mod">
          <ac:chgData name="Nicolas Soukoff" userId="21d930ff-8613-4aee-bfc8-658aaa7e309c" providerId="ADAL" clId="{B10B0770-BE4C-449D-8734-A92EE93DEFCD}" dt="2020-10-02T00:03:26.591" v="18" actId="6549"/>
          <ac:spMkLst>
            <pc:docMk/>
            <pc:sldMk cId="668001762" sldId="363"/>
            <ac:spMk id="3" creationId="{183226A0-14F1-4B72-ADC0-79915603B319}"/>
          </ac:spMkLst>
        </pc:spChg>
        <pc:graphicFrameChg chg="mod">
          <ac:chgData name="Nicolas Soukoff" userId="21d930ff-8613-4aee-bfc8-658aaa7e309c" providerId="ADAL" clId="{B10B0770-BE4C-449D-8734-A92EE93DEFCD}" dt="2020-10-02T00:08:13.700" v="25"/>
          <ac:graphicFrameMkLst>
            <pc:docMk/>
            <pc:sldMk cId="668001762" sldId="363"/>
            <ac:graphicFrameMk id="4" creationId="{C2E73E25-AFB5-437D-8F71-EBD36AE0B4A1}"/>
          </ac:graphicFrameMkLst>
        </pc:graphicFrameChg>
        <pc:picChg chg="add del mod">
          <ac:chgData name="Nicolas Soukoff" userId="21d930ff-8613-4aee-bfc8-658aaa7e309c" providerId="ADAL" clId="{B10B0770-BE4C-449D-8734-A92EE93DEFCD}" dt="2020-10-02T00:08:18.992" v="27" actId="1076"/>
          <ac:picMkLst>
            <pc:docMk/>
            <pc:sldMk cId="668001762" sldId="363"/>
            <ac:picMk id="15" creationId="{7ABBC0D5-BD96-4BDF-A35C-D0BBD1756A50}"/>
          </ac:picMkLst>
        </pc:picChg>
      </pc:sldChg>
      <pc:sldChg chg="modSp mod">
        <pc:chgData name="Nicolas Soukoff" userId="21d930ff-8613-4aee-bfc8-658aaa7e309c" providerId="ADAL" clId="{B10B0770-BE4C-449D-8734-A92EE93DEFCD}" dt="2020-10-02T00:03:01.062" v="14" actId="20577"/>
        <pc:sldMkLst>
          <pc:docMk/>
          <pc:sldMk cId="1162456307" sldId="450"/>
        </pc:sldMkLst>
        <pc:spChg chg="mod">
          <ac:chgData name="Nicolas Soukoff" userId="21d930ff-8613-4aee-bfc8-658aaa7e309c" providerId="ADAL" clId="{B10B0770-BE4C-449D-8734-A92EE93DEFCD}" dt="2020-10-02T00:03:01.062" v="14" actId="20577"/>
          <ac:spMkLst>
            <pc:docMk/>
            <pc:sldMk cId="1162456307" sldId="450"/>
            <ac:spMk id="5" creationId="{55182462-DFDF-4D48-A92C-42FD52821C4E}"/>
          </ac:spMkLst>
        </pc:spChg>
      </pc:sldChg>
    </pc:docChg>
  </pc:docChgLst>
  <pc:docChgLst>
    <pc:chgData name="Simon Facer" userId="S::sfacer@microsoft.com::1543db97-1a0c-4e06-9be1-d0e92d9d2eb2" providerId="AD" clId="Web-{D312B425-8AFF-4F10-9736-A3B780646E27}"/>
    <pc:docChg chg="modSld">
      <pc:chgData name="Simon Facer" userId="S::sfacer@microsoft.com::1543db97-1a0c-4e06-9be1-d0e92d9d2eb2" providerId="AD" clId="Web-{D312B425-8AFF-4F10-9736-A3B780646E27}" dt="2020-10-20T19:43:47.801" v="1" actId="20577"/>
      <pc:docMkLst>
        <pc:docMk/>
      </pc:docMkLst>
      <pc:sldChg chg="modSp">
        <pc:chgData name="Simon Facer" userId="S::sfacer@microsoft.com::1543db97-1a0c-4e06-9be1-d0e92d9d2eb2" providerId="AD" clId="Web-{D312B425-8AFF-4F10-9736-A3B780646E27}" dt="2020-10-20T19:43:47.801" v="1" actId="20577"/>
        <pc:sldMkLst>
          <pc:docMk/>
          <pc:sldMk cId="3488917347" sldId="356"/>
        </pc:sldMkLst>
        <pc:graphicFrameChg chg="modGraphic">
          <ac:chgData name="Simon Facer" userId="S::sfacer@microsoft.com::1543db97-1a0c-4e06-9be1-d0e92d9d2eb2" providerId="AD" clId="Web-{D312B425-8AFF-4F10-9736-A3B780646E27}" dt="2020-10-20T19:43:47.801" v="1" actId="20577"/>
          <ac:graphicFrameMkLst>
            <pc:docMk/>
            <pc:sldMk cId="3488917347" sldId="356"/>
            <ac:graphicFrameMk id="33" creationId="{3B0578A8-DDF7-4C7C-9DC0-CD728C751BC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EED32-7EB4-4E57-9762-54509FF72514}"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B8A6D1CE-D975-4A51-A2CB-53A92C1DE8F8}">
      <dgm:prSet/>
      <dgm:spPr/>
      <dgm:t>
        <a:bodyPr/>
        <a:lstStyle/>
        <a:p>
          <a:r>
            <a:rPr lang="en-US" baseline="0" dirty="0"/>
            <a:t>Instant Data Movement</a:t>
          </a:r>
          <a:endParaRPr lang="en-US" dirty="0"/>
        </a:p>
      </dgm:t>
    </dgm:pt>
    <dgm:pt modelId="{91CEF2EC-02EB-4D2E-8A00-3E8BF3C4DCBF}" type="parTrans" cxnId="{7C2A9305-B7DB-4D02-84C5-BDD42044DDA1}">
      <dgm:prSet/>
      <dgm:spPr/>
      <dgm:t>
        <a:bodyPr/>
        <a:lstStyle/>
        <a:p>
          <a:endParaRPr lang="en-US"/>
        </a:p>
      </dgm:t>
    </dgm:pt>
    <dgm:pt modelId="{BC29B340-9E20-4699-83BC-7764EC70488E}" type="sibTrans" cxnId="{7C2A9305-B7DB-4D02-84C5-BDD42044DDA1}">
      <dgm:prSet/>
      <dgm:spPr/>
      <dgm:t>
        <a:bodyPr/>
        <a:lstStyle/>
        <a:p>
          <a:endParaRPr lang="en-US"/>
        </a:p>
      </dgm:t>
    </dgm:pt>
    <dgm:pt modelId="{FE426F6F-372D-486C-9870-8DBBE318662B}">
      <dgm:prSet/>
      <dgm:spPr/>
      <dgm:t>
        <a:bodyPr/>
        <a:lstStyle/>
        <a:p>
          <a:r>
            <a:rPr lang="en-US" b="0" i="0" baseline="0"/>
            <a:t>Runs as SQL – SQL movement service</a:t>
          </a:r>
          <a:endParaRPr lang="en-US"/>
        </a:p>
      </dgm:t>
    </dgm:pt>
    <dgm:pt modelId="{A1F90550-8301-4F75-BB63-395CCD79603E}" type="parTrans" cxnId="{FBF4DEAC-90F7-41D2-9FF6-1F25203C97D9}">
      <dgm:prSet/>
      <dgm:spPr/>
      <dgm:t>
        <a:bodyPr/>
        <a:lstStyle/>
        <a:p>
          <a:endParaRPr lang="en-US"/>
        </a:p>
      </dgm:t>
    </dgm:pt>
    <dgm:pt modelId="{724FEB46-22F2-4E5D-9191-36E831DD5A31}" type="sibTrans" cxnId="{FBF4DEAC-90F7-41D2-9FF6-1F25203C97D9}">
      <dgm:prSet/>
      <dgm:spPr/>
      <dgm:t>
        <a:bodyPr/>
        <a:lstStyle/>
        <a:p>
          <a:endParaRPr lang="en-US"/>
        </a:p>
      </dgm:t>
    </dgm:pt>
    <dgm:pt modelId="{D74E639B-35D4-432A-A75C-19CEAFA4F3DF}">
      <dgm:prSet/>
      <dgm:spPr/>
      <dgm:t>
        <a:bodyPr/>
        <a:lstStyle/>
        <a:p>
          <a:r>
            <a:rPr lang="en-US" b="0" i="0" baseline="0" dirty="0"/>
            <a:t>Activity is reported in [sys].[</a:t>
          </a:r>
          <a:r>
            <a:rPr lang="en-US" b="0" i="0" baseline="0" dirty="0" err="1"/>
            <a:t>dm_pdw_distributed_exchange_stat</a:t>
          </a:r>
          <a:r>
            <a:rPr lang="en-US" b="0" i="0" baseline="0" dirty="0"/>
            <a:t>] </a:t>
          </a:r>
          <a:r>
            <a:rPr lang="en-US" b="0" i="1" baseline="0" dirty="0"/>
            <a:t>and </a:t>
          </a:r>
          <a:r>
            <a:rPr lang="en-US" baseline="0" dirty="0"/>
            <a:t>[sys].[</a:t>
          </a:r>
          <a:r>
            <a:rPr lang="en-US" baseline="0" dirty="0" err="1"/>
            <a:t>dm_pdw_dms_workers</a:t>
          </a:r>
          <a:r>
            <a:rPr lang="en-US" baseline="0" dirty="0"/>
            <a:t>]</a:t>
          </a:r>
          <a:endParaRPr lang="en-US" dirty="0"/>
        </a:p>
      </dgm:t>
    </dgm:pt>
    <dgm:pt modelId="{5317ADD4-0259-4415-BACF-457383946C36}" type="parTrans" cxnId="{6C7A282F-B752-46CD-9BAA-B70AFD93DD59}">
      <dgm:prSet/>
      <dgm:spPr/>
      <dgm:t>
        <a:bodyPr/>
        <a:lstStyle/>
        <a:p>
          <a:endParaRPr lang="en-US"/>
        </a:p>
      </dgm:t>
    </dgm:pt>
    <dgm:pt modelId="{54A4C3B5-BD83-439C-80C7-845E0E6344D8}" type="sibTrans" cxnId="{6C7A282F-B752-46CD-9BAA-B70AFD93DD59}">
      <dgm:prSet/>
      <dgm:spPr/>
      <dgm:t>
        <a:bodyPr/>
        <a:lstStyle/>
        <a:p>
          <a:endParaRPr lang="en-US"/>
        </a:p>
      </dgm:t>
    </dgm:pt>
    <dgm:pt modelId="{81912664-42FB-4921-BBB4-B25C5A611F11}">
      <dgm:prSet/>
      <dgm:spPr/>
      <dgm:t>
        <a:bodyPr/>
        <a:lstStyle/>
        <a:p>
          <a:r>
            <a:rPr lang="en-US" baseline="0"/>
            <a:t>Data Movement Service (DMS)</a:t>
          </a:r>
          <a:endParaRPr lang="en-US"/>
        </a:p>
      </dgm:t>
    </dgm:pt>
    <dgm:pt modelId="{62966679-23F7-4C2A-92F4-464B50677A1B}" type="parTrans" cxnId="{84787152-A70B-43DF-908E-87A282774CD3}">
      <dgm:prSet/>
      <dgm:spPr/>
      <dgm:t>
        <a:bodyPr/>
        <a:lstStyle/>
        <a:p>
          <a:endParaRPr lang="en-US"/>
        </a:p>
      </dgm:t>
    </dgm:pt>
    <dgm:pt modelId="{0E7B6CE4-D57F-4594-BBBA-B13CE19B5482}" type="sibTrans" cxnId="{84787152-A70B-43DF-908E-87A282774CD3}">
      <dgm:prSet/>
      <dgm:spPr/>
      <dgm:t>
        <a:bodyPr/>
        <a:lstStyle/>
        <a:p>
          <a:endParaRPr lang="en-US"/>
        </a:p>
      </dgm:t>
    </dgm:pt>
    <dgm:pt modelId="{74F01C0F-32CA-452D-A7CC-D33F4D3F9D17}">
      <dgm:prSet/>
      <dgm:spPr/>
      <dgm:t>
        <a:bodyPr/>
        <a:lstStyle/>
        <a:p>
          <a:r>
            <a:rPr lang="en-US" baseline="0"/>
            <a:t>Service runs on all Compute nodes &amp; Control node</a:t>
          </a:r>
          <a:endParaRPr lang="en-US"/>
        </a:p>
      </dgm:t>
    </dgm:pt>
    <dgm:pt modelId="{495E6326-BE9E-426A-8324-64682B941C06}" type="parTrans" cxnId="{1EBF7345-BEE6-42EC-9401-5E6AE82AE50C}">
      <dgm:prSet/>
      <dgm:spPr/>
      <dgm:t>
        <a:bodyPr/>
        <a:lstStyle/>
        <a:p>
          <a:endParaRPr lang="en-US"/>
        </a:p>
      </dgm:t>
    </dgm:pt>
    <dgm:pt modelId="{FF6C4D02-6698-490A-B755-D47E6EB5983C}" type="sibTrans" cxnId="{1EBF7345-BEE6-42EC-9401-5E6AE82AE50C}">
      <dgm:prSet/>
      <dgm:spPr/>
      <dgm:t>
        <a:bodyPr/>
        <a:lstStyle/>
        <a:p>
          <a:endParaRPr lang="en-US"/>
        </a:p>
      </dgm:t>
    </dgm:pt>
    <dgm:pt modelId="{3EE86550-ACA0-447B-A2CE-EC859344F5A5}">
      <dgm:prSet/>
      <dgm:spPr/>
      <dgm:t>
        <a:bodyPr/>
        <a:lstStyle/>
        <a:p>
          <a:r>
            <a:rPr lang="en-US" baseline="0" dirty="0"/>
            <a:t>Runs SQL queries against Distribution(s)</a:t>
          </a:r>
          <a:endParaRPr lang="en-US" dirty="0"/>
        </a:p>
      </dgm:t>
    </dgm:pt>
    <dgm:pt modelId="{B44A35AD-156B-4EEB-A565-02ECB761BB93}" type="parTrans" cxnId="{5D663E74-7B82-4C32-94C8-60D6E3880ED0}">
      <dgm:prSet/>
      <dgm:spPr/>
      <dgm:t>
        <a:bodyPr/>
        <a:lstStyle/>
        <a:p>
          <a:endParaRPr lang="en-US"/>
        </a:p>
      </dgm:t>
    </dgm:pt>
    <dgm:pt modelId="{1E1ACC88-5330-4A1F-9333-E3B8535BF3B4}" type="sibTrans" cxnId="{5D663E74-7B82-4C32-94C8-60D6E3880ED0}">
      <dgm:prSet/>
      <dgm:spPr/>
      <dgm:t>
        <a:bodyPr/>
        <a:lstStyle/>
        <a:p>
          <a:endParaRPr lang="en-US"/>
        </a:p>
      </dgm:t>
    </dgm:pt>
    <dgm:pt modelId="{C2D7E9A0-F5AD-4F7B-9F1B-CA6AC481A814}">
      <dgm:prSet/>
      <dgm:spPr/>
      <dgm:t>
        <a:bodyPr/>
        <a:lstStyle/>
        <a:p>
          <a:r>
            <a:rPr lang="en-US" baseline="0"/>
            <a:t>Copies output from queries to appropriate target Distribution	</a:t>
          </a:r>
          <a:endParaRPr lang="en-US"/>
        </a:p>
      </dgm:t>
    </dgm:pt>
    <dgm:pt modelId="{E6CC5CCA-11E1-4410-BE12-A7F345B02464}" type="parTrans" cxnId="{4DC0D071-F8D4-495E-9640-D172177B3420}">
      <dgm:prSet/>
      <dgm:spPr/>
      <dgm:t>
        <a:bodyPr/>
        <a:lstStyle/>
        <a:p>
          <a:endParaRPr lang="en-US"/>
        </a:p>
      </dgm:t>
    </dgm:pt>
    <dgm:pt modelId="{3A452804-5AB9-44BA-A761-21DF9F347C69}" type="sibTrans" cxnId="{4DC0D071-F8D4-495E-9640-D172177B3420}">
      <dgm:prSet/>
      <dgm:spPr/>
      <dgm:t>
        <a:bodyPr/>
        <a:lstStyle/>
        <a:p>
          <a:endParaRPr lang="en-US"/>
        </a:p>
      </dgm:t>
    </dgm:pt>
    <dgm:pt modelId="{AC12DC35-C39E-48D4-A9FE-7FD61B2E5002}">
      <dgm:prSet/>
      <dgm:spPr/>
      <dgm:t>
        <a:bodyPr/>
        <a:lstStyle/>
        <a:p>
          <a:r>
            <a:rPr lang="en-US" baseline="0" dirty="0"/>
            <a:t>Activity is reported in [sys].[</a:t>
          </a:r>
          <a:r>
            <a:rPr lang="en-US" baseline="0" dirty="0" err="1"/>
            <a:t>dm_pdw_dms_workers</a:t>
          </a:r>
          <a:r>
            <a:rPr lang="en-US" baseline="0" dirty="0"/>
            <a:t>]</a:t>
          </a:r>
          <a:endParaRPr lang="en-US" dirty="0"/>
        </a:p>
      </dgm:t>
    </dgm:pt>
    <dgm:pt modelId="{909D66E8-5C32-4C35-B10D-93D81F362914}" type="parTrans" cxnId="{005AF6DB-9FF7-45E0-858B-6FB8690DB916}">
      <dgm:prSet/>
      <dgm:spPr/>
      <dgm:t>
        <a:bodyPr/>
        <a:lstStyle/>
        <a:p>
          <a:endParaRPr lang="en-US"/>
        </a:p>
      </dgm:t>
    </dgm:pt>
    <dgm:pt modelId="{8DACC033-0912-4447-83EF-E70314C402BE}" type="sibTrans" cxnId="{005AF6DB-9FF7-45E0-858B-6FB8690DB916}">
      <dgm:prSet/>
      <dgm:spPr/>
      <dgm:t>
        <a:bodyPr/>
        <a:lstStyle/>
        <a:p>
          <a:endParaRPr lang="en-US"/>
        </a:p>
      </dgm:t>
    </dgm:pt>
    <dgm:pt modelId="{E45EEC64-C358-4495-97F6-ACB8C8E8E57D}" type="pres">
      <dgm:prSet presAssocID="{B40EED32-7EB4-4E57-9762-54509FF72514}" presName="linear" presStyleCnt="0">
        <dgm:presLayoutVars>
          <dgm:animLvl val="lvl"/>
          <dgm:resizeHandles val="exact"/>
        </dgm:presLayoutVars>
      </dgm:prSet>
      <dgm:spPr/>
    </dgm:pt>
    <dgm:pt modelId="{F360D2AA-30B1-44E6-B0B4-1E806943083A}" type="pres">
      <dgm:prSet presAssocID="{B8A6D1CE-D975-4A51-A2CB-53A92C1DE8F8}" presName="parentText" presStyleLbl="node1" presStyleIdx="0" presStyleCnt="2">
        <dgm:presLayoutVars>
          <dgm:chMax val="0"/>
          <dgm:bulletEnabled val="1"/>
        </dgm:presLayoutVars>
      </dgm:prSet>
      <dgm:spPr/>
    </dgm:pt>
    <dgm:pt modelId="{DCF64F2D-EB0B-4369-9B8C-FC4CD3ADE0B6}" type="pres">
      <dgm:prSet presAssocID="{B8A6D1CE-D975-4A51-A2CB-53A92C1DE8F8}" presName="childText" presStyleLbl="revTx" presStyleIdx="0" presStyleCnt="2">
        <dgm:presLayoutVars>
          <dgm:bulletEnabled val="1"/>
        </dgm:presLayoutVars>
      </dgm:prSet>
      <dgm:spPr/>
    </dgm:pt>
    <dgm:pt modelId="{3B0122BE-CFC7-4345-AE61-CA174120DF90}" type="pres">
      <dgm:prSet presAssocID="{81912664-42FB-4921-BBB4-B25C5A611F11}" presName="parentText" presStyleLbl="node1" presStyleIdx="1" presStyleCnt="2">
        <dgm:presLayoutVars>
          <dgm:chMax val="0"/>
          <dgm:bulletEnabled val="1"/>
        </dgm:presLayoutVars>
      </dgm:prSet>
      <dgm:spPr/>
    </dgm:pt>
    <dgm:pt modelId="{F8758F27-D4FC-4684-AD8D-6565752C3330}" type="pres">
      <dgm:prSet presAssocID="{81912664-42FB-4921-BBB4-B25C5A611F11}" presName="childText" presStyleLbl="revTx" presStyleIdx="1" presStyleCnt="2">
        <dgm:presLayoutVars>
          <dgm:bulletEnabled val="1"/>
        </dgm:presLayoutVars>
      </dgm:prSet>
      <dgm:spPr/>
    </dgm:pt>
  </dgm:ptLst>
  <dgm:cxnLst>
    <dgm:cxn modelId="{7C2A9305-B7DB-4D02-84C5-BDD42044DDA1}" srcId="{B40EED32-7EB4-4E57-9762-54509FF72514}" destId="{B8A6D1CE-D975-4A51-A2CB-53A92C1DE8F8}" srcOrd="0" destOrd="0" parTransId="{91CEF2EC-02EB-4D2E-8A00-3E8BF3C4DCBF}" sibTransId="{BC29B340-9E20-4699-83BC-7764EC70488E}"/>
    <dgm:cxn modelId="{A01F4B11-BF2E-4578-9C86-0311390CC530}" type="presOf" srcId="{81912664-42FB-4921-BBB4-B25C5A611F11}" destId="{3B0122BE-CFC7-4345-AE61-CA174120DF90}" srcOrd="0" destOrd="0" presId="urn:microsoft.com/office/officeart/2005/8/layout/vList2"/>
    <dgm:cxn modelId="{84C6E61B-45FF-4723-8D7C-1EED76C490EA}" type="presOf" srcId="{D74E639B-35D4-432A-A75C-19CEAFA4F3DF}" destId="{DCF64F2D-EB0B-4369-9B8C-FC4CD3ADE0B6}" srcOrd="0" destOrd="1" presId="urn:microsoft.com/office/officeart/2005/8/layout/vList2"/>
    <dgm:cxn modelId="{6C7A282F-B752-46CD-9BAA-B70AFD93DD59}" srcId="{B8A6D1CE-D975-4A51-A2CB-53A92C1DE8F8}" destId="{D74E639B-35D4-432A-A75C-19CEAFA4F3DF}" srcOrd="1" destOrd="0" parTransId="{5317ADD4-0259-4415-BACF-457383946C36}" sibTransId="{54A4C3B5-BD83-439C-80C7-845E0E6344D8}"/>
    <dgm:cxn modelId="{F822145E-5FC8-41DC-ADCA-B384AA6396D2}" type="presOf" srcId="{B40EED32-7EB4-4E57-9762-54509FF72514}" destId="{E45EEC64-C358-4495-97F6-ACB8C8E8E57D}" srcOrd="0" destOrd="0" presId="urn:microsoft.com/office/officeart/2005/8/layout/vList2"/>
    <dgm:cxn modelId="{E4390C5F-F3D7-4E4A-BC07-14BBF7D2DFFD}" type="presOf" srcId="{B8A6D1CE-D975-4A51-A2CB-53A92C1DE8F8}" destId="{F360D2AA-30B1-44E6-B0B4-1E806943083A}" srcOrd="0" destOrd="0" presId="urn:microsoft.com/office/officeart/2005/8/layout/vList2"/>
    <dgm:cxn modelId="{722A5560-62FD-4C04-8D42-3F8612ABB725}" type="presOf" srcId="{FE426F6F-372D-486C-9870-8DBBE318662B}" destId="{DCF64F2D-EB0B-4369-9B8C-FC4CD3ADE0B6}" srcOrd="0" destOrd="0" presId="urn:microsoft.com/office/officeart/2005/8/layout/vList2"/>
    <dgm:cxn modelId="{1EBF7345-BEE6-42EC-9401-5E6AE82AE50C}" srcId="{81912664-42FB-4921-BBB4-B25C5A611F11}" destId="{74F01C0F-32CA-452D-A7CC-D33F4D3F9D17}" srcOrd="0" destOrd="0" parTransId="{495E6326-BE9E-426A-8324-64682B941C06}" sibTransId="{FF6C4D02-6698-490A-B755-D47E6EB5983C}"/>
    <dgm:cxn modelId="{4DC0D071-F8D4-495E-9640-D172177B3420}" srcId="{81912664-42FB-4921-BBB4-B25C5A611F11}" destId="{C2D7E9A0-F5AD-4F7B-9F1B-CA6AC481A814}" srcOrd="2" destOrd="0" parTransId="{E6CC5CCA-11E1-4410-BE12-A7F345B02464}" sibTransId="{3A452804-5AB9-44BA-A761-21DF9F347C69}"/>
    <dgm:cxn modelId="{84787152-A70B-43DF-908E-87A282774CD3}" srcId="{B40EED32-7EB4-4E57-9762-54509FF72514}" destId="{81912664-42FB-4921-BBB4-B25C5A611F11}" srcOrd="1" destOrd="0" parTransId="{62966679-23F7-4C2A-92F4-464B50677A1B}" sibTransId="{0E7B6CE4-D57F-4594-BBBA-B13CE19B5482}"/>
    <dgm:cxn modelId="{5D663E74-7B82-4C32-94C8-60D6E3880ED0}" srcId="{81912664-42FB-4921-BBB4-B25C5A611F11}" destId="{3EE86550-ACA0-447B-A2CE-EC859344F5A5}" srcOrd="1" destOrd="0" parTransId="{B44A35AD-156B-4EEB-A565-02ECB761BB93}" sibTransId="{1E1ACC88-5330-4A1F-9333-E3B8535BF3B4}"/>
    <dgm:cxn modelId="{B2363A7E-B6CE-4790-9D02-CCC4F0C2E38C}" type="presOf" srcId="{3EE86550-ACA0-447B-A2CE-EC859344F5A5}" destId="{F8758F27-D4FC-4684-AD8D-6565752C3330}" srcOrd="0" destOrd="1" presId="urn:microsoft.com/office/officeart/2005/8/layout/vList2"/>
    <dgm:cxn modelId="{FBF4DEAC-90F7-41D2-9FF6-1F25203C97D9}" srcId="{B8A6D1CE-D975-4A51-A2CB-53A92C1DE8F8}" destId="{FE426F6F-372D-486C-9870-8DBBE318662B}" srcOrd="0" destOrd="0" parTransId="{A1F90550-8301-4F75-BB63-395CCD79603E}" sibTransId="{724FEB46-22F2-4E5D-9191-36E831DD5A31}"/>
    <dgm:cxn modelId="{96FDD0CA-4322-4B26-9B6D-83F0EF01140E}" type="presOf" srcId="{AC12DC35-C39E-48D4-A9FE-7FD61B2E5002}" destId="{F8758F27-D4FC-4684-AD8D-6565752C3330}" srcOrd="0" destOrd="3" presId="urn:microsoft.com/office/officeart/2005/8/layout/vList2"/>
    <dgm:cxn modelId="{005AF6DB-9FF7-45E0-858B-6FB8690DB916}" srcId="{81912664-42FB-4921-BBB4-B25C5A611F11}" destId="{AC12DC35-C39E-48D4-A9FE-7FD61B2E5002}" srcOrd="3" destOrd="0" parTransId="{909D66E8-5C32-4C35-B10D-93D81F362914}" sibTransId="{8DACC033-0912-4447-83EF-E70314C402BE}"/>
    <dgm:cxn modelId="{8D3DD4E5-EF19-488C-9167-B741ACF1FF00}" type="presOf" srcId="{C2D7E9A0-F5AD-4F7B-9F1B-CA6AC481A814}" destId="{F8758F27-D4FC-4684-AD8D-6565752C3330}" srcOrd="0" destOrd="2" presId="urn:microsoft.com/office/officeart/2005/8/layout/vList2"/>
    <dgm:cxn modelId="{B59976FF-594D-4FB6-B1BC-859264E132EA}" type="presOf" srcId="{74F01C0F-32CA-452D-A7CC-D33F4D3F9D17}" destId="{F8758F27-D4FC-4684-AD8D-6565752C3330}" srcOrd="0" destOrd="0" presId="urn:microsoft.com/office/officeart/2005/8/layout/vList2"/>
    <dgm:cxn modelId="{84CD156F-CA6E-49CA-B7AD-586FBC0B4CD2}" type="presParOf" srcId="{E45EEC64-C358-4495-97F6-ACB8C8E8E57D}" destId="{F360D2AA-30B1-44E6-B0B4-1E806943083A}" srcOrd="0" destOrd="0" presId="urn:microsoft.com/office/officeart/2005/8/layout/vList2"/>
    <dgm:cxn modelId="{3DADFF57-5153-4D73-9A42-B6CAD96DFD66}" type="presParOf" srcId="{E45EEC64-C358-4495-97F6-ACB8C8E8E57D}" destId="{DCF64F2D-EB0B-4369-9B8C-FC4CD3ADE0B6}" srcOrd="1" destOrd="0" presId="urn:microsoft.com/office/officeart/2005/8/layout/vList2"/>
    <dgm:cxn modelId="{E82F587E-5F3D-4CE2-8150-1C5C76BC1BAC}" type="presParOf" srcId="{E45EEC64-C358-4495-97F6-ACB8C8E8E57D}" destId="{3B0122BE-CFC7-4345-AE61-CA174120DF90}" srcOrd="2" destOrd="0" presId="urn:microsoft.com/office/officeart/2005/8/layout/vList2"/>
    <dgm:cxn modelId="{936CE641-A966-40AB-8C4F-1199468E222A}" type="presParOf" srcId="{E45EEC64-C358-4495-97F6-ACB8C8E8E57D}" destId="{F8758F27-D4FC-4684-AD8D-6565752C333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4C27DEE-7822-48DF-8331-6C731428C490}"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D663DFC9-6318-48B4-9CB2-7ACCF49CA2C3}">
      <dgm:prSet/>
      <dgm:spPr/>
      <dgm:t>
        <a:bodyPr/>
        <a:lstStyle/>
        <a:p>
          <a:r>
            <a:rPr lang="en-US" baseline="0" dirty="0"/>
            <a:t>Expressions on the JOIN Hash key</a:t>
          </a:r>
          <a:endParaRPr lang="en-US" dirty="0"/>
        </a:p>
      </dgm:t>
    </dgm:pt>
    <dgm:pt modelId="{4F75B74B-2AE7-4218-9D52-79A4FB3AA95D}" type="parTrans" cxnId="{1A1113A5-B995-468C-82E5-C514EC5943EF}">
      <dgm:prSet/>
      <dgm:spPr/>
      <dgm:t>
        <a:bodyPr/>
        <a:lstStyle/>
        <a:p>
          <a:endParaRPr lang="en-US"/>
        </a:p>
      </dgm:t>
    </dgm:pt>
    <dgm:pt modelId="{7898FF6E-6E6D-4ABC-A03E-F9B31ADB4305}" type="sibTrans" cxnId="{1A1113A5-B995-468C-82E5-C514EC5943EF}">
      <dgm:prSet/>
      <dgm:spPr/>
      <dgm:t>
        <a:bodyPr/>
        <a:lstStyle/>
        <a:p>
          <a:endParaRPr lang="en-US"/>
        </a:p>
      </dgm:t>
    </dgm:pt>
    <dgm:pt modelId="{0A7550FA-DD0B-4A23-90ED-BFD6D26CD139}">
      <dgm:prSet/>
      <dgm:spPr/>
      <dgm:t>
        <a:bodyPr/>
        <a:lstStyle/>
        <a:p>
          <a:r>
            <a:rPr lang="en-US" baseline="0" dirty="0"/>
            <a:t>Any function(s) in the ON clause causes Movement</a:t>
          </a:r>
          <a:endParaRPr lang="en-US" dirty="0"/>
        </a:p>
      </dgm:t>
    </dgm:pt>
    <dgm:pt modelId="{F5F2C390-D9DE-40D0-AF79-65BFA8460D85}" type="parTrans" cxnId="{4956FE47-0C1E-48EF-815F-CE24F6DEEE0A}">
      <dgm:prSet/>
      <dgm:spPr/>
      <dgm:t>
        <a:bodyPr/>
        <a:lstStyle/>
        <a:p>
          <a:endParaRPr lang="en-US"/>
        </a:p>
      </dgm:t>
    </dgm:pt>
    <dgm:pt modelId="{30717CA2-D659-430D-B749-48E4077A2C98}" type="sibTrans" cxnId="{4956FE47-0C1E-48EF-815F-CE24F6DEEE0A}">
      <dgm:prSet/>
      <dgm:spPr/>
      <dgm:t>
        <a:bodyPr/>
        <a:lstStyle/>
        <a:p>
          <a:endParaRPr lang="en-US"/>
        </a:p>
      </dgm:t>
    </dgm:pt>
    <dgm:pt modelId="{7E12ECA6-BB3E-428C-8C43-A716D456D347}">
      <dgm:prSet/>
      <dgm:spPr/>
      <dgm:t>
        <a:bodyPr/>
        <a:lstStyle/>
        <a:p>
          <a:r>
            <a:rPr lang="en-US" baseline="0" dirty="0"/>
            <a:t>OVER(PARTITION BY () )</a:t>
          </a:r>
          <a:endParaRPr lang="en-US" dirty="0"/>
        </a:p>
      </dgm:t>
    </dgm:pt>
    <dgm:pt modelId="{FFB6B85C-9C64-43CE-86E1-535225417257}" type="parTrans" cxnId="{7B933F66-223C-4A4F-9D4C-AD4B8F84F773}">
      <dgm:prSet/>
      <dgm:spPr/>
      <dgm:t>
        <a:bodyPr/>
        <a:lstStyle/>
        <a:p>
          <a:endParaRPr lang="en-US"/>
        </a:p>
      </dgm:t>
    </dgm:pt>
    <dgm:pt modelId="{4C720A5E-9667-42E4-AE0E-079E50CB24D9}" type="sibTrans" cxnId="{7B933F66-223C-4A4F-9D4C-AD4B8F84F773}">
      <dgm:prSet/>
      <dgm:spPr/>
      <dgm:t>
        <a:bodyPr/>
        <a:lstStyle/>
        <a:p>
          <a:endParaRPr lang="en-US"/>
        </a:p>
      </dgm:t>
    </dgm:pt>
    <dgm:pt modelId="{25A6381A-F7F4-4450-A294-99DD5AE381EB}">
      <dgm:prSet/>
      <dgm:spPr/>
      <dgm:t>
        <a:bodyPr/>
        <a:lstStyle/>
        <a:p>
          <a:r>
            <a:rPr lang="en-US" baseline="0" dirty="0"/>
            <a:t>Include the Hash key as the first Partition column to avoid data movement</a:t>
          </a:r>
          <a:endParaRPr lang="en-US" dirty="0"/>
        </a:p>
      </dgm:t>
    </dgm:pt>
    <dgm:pt modelId="{6611DBFE-9824-418A-BCE2-33E82D22789F}" type="parTrans" cxnId="{5836AFF2-6BEE-4460-AE08-37E363745159}">
      <dgm:prSet/>
      <dgm:spPr/>
      <dgm:t>
        <a:bodyPr/>
        <a:lstStyle/>
        <a:p>
          <a:endParaRPr lang="en-US"/>
        </a:p>
      </dgm:t>
    </dgm:pt>
    <dgm:pt modelId="{752BFF23-93C0-42DA-8F2C-70EB5AC47810}" type="sibTrans" cxnId="{5836AFF2-6BEE-4460-AE08-37E363745159}">
      <dgm:prSet/>
      <dgm:spPr/>
      <dgm:t>
        <a:bodyPr/>
        <a:lstStyle/>
        <a:p>
          <a:endParaRPr lang="en-US"/>
        </a:p>
      </dgm:t>
    </dgm:pt>
    <dgm:pt modelId="{EA21A457-65C0-4776-8FE5-9011F41044B0}">
      <dgm:prSet/>
      <dgm:spPr/>
      <dgm:t>
        <a:bodyPr/>
        <a:lstStyle/>
        <a:p>
          <a:r>
            <a:rPr lang="en-US" baseline="0"/>
            <a:t>COUNT DISTINCT ()</a:t>
          </a:r>
          <a:endParaRPr lang="en-US"/>
        </a:p>
      </dgm:t>
    </dgm:pt>
    <dgm:pt modelId="{EA58653D-A6D1-4A1D-A0AE-67FCFF0962C0}" type="parTrans" cxnId="{C5CFD9D7-DF70-4342-B297-C48373D41A83}">
      <dgm:prSet/>
      <dgm:spPr/>
      <dgm:t>
        <a:bodyPr/>
        <a:lstStyle/>
        <a:p>
          <a:endParaRPr lang="en-US"/>
        </a:p>
      </dgm:t>
    </dgm:pt>
    <dgm:pt modelId="{F0602BAB-278C-4CB3-9524-D4FCB483C02A}" type="sibTrans" cxnId="{C5CFD9D7-DF70-4342-B297-C48373D41A83}">
      <dgm:prSet/>
      <dgm:spPr/>
      <dgm:t>
        <a:bodyPr/>
        <a:lstStyle/>
        <a:p>
          <a:endParaRPr lang="en-US"/>
        </a:p>
      </dgm:t>
    </dgm:pt>
    <dgm:pt modelId="{5A49D0FC-88FF-4E47-A272-32E2D81293A2}">
      <dgm:prSet/>
      <dgm:spPr/>
      <dgm:t>
        <a:bodyPr/>
        <a:lstStyle/>
        <a:p>
          <a:r>
            <a:rPr lang="en-US" baseline="0" dirty="0"/>
            <a:t>Include the Hash key as the first COUNT DISTINCT column to avoid data movement</a:t>
          </a:r>
          <a:endParaRPr lang="en-US" dirty="0"/>
        </a:p>
      </dgm:t>
    </dgm:pt>
    <dgm:pt modelId="{5CCE6D3C-BE8B-4D5D-A03F-2A4241A45F34}" type="parTrans" cxnId="{F96D07AE-9356-4A15-BECD-77C55ACCE5F1}">
      <dgm:prSet/>
      <dgm:spPr/>
      <dgm:t>
        <a:bodyPr/>
        <a:lstStyle/>
        <a:p>
          <a:endParaRPr lang="en-US"/>
        </a:p>
      </dgm:t>
    </dgm:pt>
    <dgm:pt modelId="{6722C632-6F7C-4EEF-8578-9074119E0F84}" type="sibTrans" cxnId="{F96D07AE-9356-4A15-BECD-77C55ACCE5F1}">
      <dgm:prSet/>
      <dgm:spPr/>
      <dgm:t>
        <a:bodyPr/>
        <a:lstStyle/>
        <a:p>
          <a:endParaRPr lang="en-US"/>
        </a:p>
      </dgm:t>
    </dgm:pt>
    <dgm:pt modelId="{0D6741B0-54CD-43E4-8A33-65328DD9C9EE}">
      <dgm:prSet/>
      <dgm:spPr/>
      <dgm:t>
        <a:bodyPr/>
        <a:lstStyle/>
        <a:p>
          <a:r>
            <a:rPr lang="en-US" dirty="0"/>
            <a:t>OUTER JOIN</a:t>
          </a:r>
        </a:p>
      </dgm:t>
    </dgm:pt>
    <dgm:pt modelId="{AA507D7A-1BF8-40BA-90F6-F881D8B2BE1F}" type="parTrans" cxnId="{56537EE9-8294-4266-935A-F306E9D14989}">
      <dgm:prSet/>
      <dgm:spPr/>
      <dgm:t>
        <a:bodyPr/>
        <a:lstStyle/>
        <a:p>
          <a:endParaRPr lang="en-US"/>
        </a:p>
      </dgm:t>
    </dgm:pt>
    <dgm:pt modelId="{82E2149D-C890-4D77-BBFA-962B756FCFC4}" type="sibTrans" cxnId="{56537EE9-8294-4266-935A-F306E9D14989}">
      <dgm:prSet/>
      <dgm:spPr/>
      <dgm:t>
        <a:bodyPr/>
        <a:lstStyle/>
        <a:p>
          <a:endParaRPr lang="en-US"/>
        </a:p>
      </dgm:t>
    </dgm:pt>
    <dgm:pt modelId="{5C97AAFA-9BAA-411E-ADBA-BB92FA399F48}">
      <dgm:prSet/>
      <dgm:spPr/>
      <dgm:t>
        <a:bodyPr/>
        <a:lstStyle/>
        <a:p>
          <a:r>
            <a:rPr lang="en-US" dirty="0"/>
            <a:t>May cause data movement, even for Distribution Compatible tables</a:t>
          </a:r>
        </a:p>
      </dgm:t>
    </dgm:pt>
    <dgm:pt modelId="{68758EAF-064B-44F6-BC32-E0E135A29E65}" type="parTrans" cxnId="{956A19B6-A570-4AA8-9505-3F17E853F981}">
      <dgm:prSet/>
      <dgm:spPr/>
      <dgm:t>
        <a:bodyPr/>
        <a:lstStyle/>
        <a:p>
          <a:endParaRPr lang="en-US"/>
        </a:p>
      </dgm:t>
    </dgm:pt>
    <dgm:pt modelId="{70D6D292-3195-4EB2-ACB3-367FDD2A8B9C}" type="sibTrans" cxnId="{956A19B6-A570-4AA8-9505-3F17E853F981}">
      <dgm:prSet/>
      <dgm:spPr/>
      <dgm:t>
        <a:bodyPr/>
        <a:lstStyle/>
        <a:p>
          <a:endParaRPr lang="en-US"/>
        </a:p>
      </dgm:t>
    </dgm:pt>
    <dgm:pt modelId="{58170B00-D340-49B5-BA30-F0E535F9BCB4}" type="pres">
      <dgm:prSet presAssocID="{C4C27DEE-7822-48DF-8331-6C731428C490}" presName="linear" presStyleCnt="0">
        <dgm:presLayoutVars>
          <dgm:animLvl val="lvl"/>
          <dgm:resizeHandles val="exact"/>
        </dgm:presLayoutVars>
      </dgm:prSet>
      <dgm:spPr/>
    </dgm:pt>
    <dgm:pt modelId="{2880336D-C10F-4479-82FC-3AAD711E1847}" type="pres">
      <dgm:prSet presAssocID="{D663DFC9-6318-48B4-9CB2-7ACCF49CA2C3}" presName="parentText" presStyleLbl="node1" presStyleIdx="0" presStyleCnt="4">
        <dgm:presLayoutVars>
          <dgm:chMax val="0"/>
          <dgm:bulletEnabled val="1"/>
        </dgm:presLayoutVars>
      </dgm:prSet>
      <dgm:spPr/>
    </dgm:pt>
    <dgm:pt modelId="{EC7168F2-0870-4819-8A9E-13D462437622}" type="pres">
      <dgm:prSet presAssocID="{D663DFC9-6318-48B4-9CB2-7ACCF49CA2C3}" presName="childText" presStyleLbl="revTx" presStyleIdx="0" presStyleCnt="4">
        <dgm:presLayoutVars>
          <dgm:bulletEnabled val="1"/>
        </dgm:presLayoutVars>
      </dgm:prSet>
      <dgm:spPr/>
    </dgm:pt>
    <dgm:pt modelId="{44255E3F-F261-4D69-A11A-32F35640DBBA}" type="pres">
      <dgm:prSet presAssocID="{7E12ECA6-BB3E-428C-8C43-A716D456D347}" presName="parentText" presStyleLbl="node1" presStyleIdx="1" presStyleCnt="4">
        <dgm:presLayoutVars>
          <dgm:chMax val="0"/>
          <dgm:bulletEnabled val="1"/>
        </dgm:presLayoutVars>
      </dgm:prSet>
      <dgm:spPr/>
    </dgm:pt>
    <dgm:pt modelId="{25FE47D2-274C-4C54-AD2B-F758EF07E263}" type="pres">
      <dgm:prSet presAssocID="{7E12ECA6-BB3E-428C-8C43-A716D456D347}" presName="childText" presStyleLbl="revTx" presStyleIdx="1" presStyleCnt="4">
        <dgm:presLayoutVars>
          <dgm:bulletEnabled val="1"/>
        </dgm:presLayoutVars>
      </dgm:prSet>
      <dgm:spPr/>
    </dgm:pt>
    <dgm:pt modelId="{8FFC8A89-897E-4CB0-9AD7-25AD98D7B2D5}" type="pres">
      <dgm:prSet presAssocID="{EA21A457-65C0-4776-8FE5-9011F41044B0}" presName="parentText" presStyleLbl="node1" presStyleIdx="2" presStyleCnt="4">
        <dgm:presLayoutVars>
          <dgm:chMax val="0"/>
          <dgm:bulletEnabled val="1"/>
        </dgm:presLayoutVars>
      </dgm:prSet>
      <dgm:spPr/>
    </dgm:pt>
    <dgm:pt modelId="{133BC9A4-FABD-4AEF-BD9A-DA20CF64F3E4}" type="pres">
      <dgm:prSet presAssocID="{EA21A457-65C0-4776-8FE5-9011F41044B0}" presName="childText" presStyleLbl="revTx" presStyleIdx="2" presStyleCnt="4">
        <dgm:presLayoutVars>
          <dgm:bulletEnabled val="1"/>
        </dgm:presLayoutVars>
      </dgm:prSet>
      <dgm:spPr/>
    </dgm:pt>
    <dgm:pt modelId="{C8ED07FC-AB98-483C-A9AD-7A78E439F7C8}" type="pres">
      <dgm:prSet presAssocID="{0D6741B0-54CD-43E4-8A33-65328DD9C9EE}" presName="parentText" presStyleLbl="node1" presStyleIdx="3" presStyleCnt="4">
        <dgm:presLayoutVars>
          <dgm:chMax val="0"/>
          <dgm:bulletEnabled val="1"/>
        </dgm:presLayoutVars>
      </dgm:prSet>
      <dgm:spPr/>
    </dgm:pt>
    <dgm:pt modelId="{8807A6C1-871D-41C6-A0D1-0F4F083D1A7E}" type="pres">
      <dgm:prSet presAssocID="{0D6741B0-54CD-43E4-8A33-65328DD9C9EE}" presName="childText" presStyleLbl="revTx" presStyleIdx="3" presStyleCnt="4">
        <dgm:presLayoutVars>
          <dgm:bulletEnabled val="1"/>
        </dgm:presLayoutVars>
      </dgm:prSet>
      <dgm:spPr/>
    </dgm:pt>
  </dgm:ptLst>
  <dgm:cxnLst>
    <dgm:cxn modelId="{022D6509-9850-4456-897E-80DB68C002A5}" type="presOf" srcId="{25A6381A-F7F4-4450-A294-99DD5AE381EB}" destId="{25FE47D2-274C-4C54-AD2B-F758EF07E263}" srcOrd="0" destOrd="0" presId="urn:microsoft.com/office/officeart/2005/8/layout/vList2"/>
    <dgm:cxn modelId="{B49BF863-2CFA-4821-A5D8-565DAC01CA2D}" type="presOf" srcId="{0D6741B0-54CD-43E4-8A33-65328DD9C9EE}" destId="{C8ED07FC-AB98-483C-A9AD-7A78E439F7C8}" srcOrd="0" destOrd="0" presId="urn:microsoft.com/office/officeart/2005/8/layout/vList2"/>
    <dgm:cxn modelId="{7B933F66-223C-4A4F-9D4C-AD4B8F84F773}" srcId="{C4C27DEE-7822-48DF-8331-6C731428C490}" destId="{7E12ECA6-BB3E-428C-8C43-A716D456D347}" srcOrd="1" destOrd="0" parTransId="{FFB6B85C-9C64-43CE-86E1-535225417257}" sibTransId="{4C720A5E-9667-42E4-AE0E-079E50CB24D9}"/>
    <dgm:cxn modelId="{4956FE47-0C1E-48EF-815F-CE24F6DEEE0A}" srcId="{D663DFC9-6318-48B4-9CB2-7ACCF49CA2C3}" destId="{0A7550FA-DD0B-4A23-90ED-BFD6D26CD139}" srcOrd="0" destOrd="0" parTransId="{F5F2C390-D9DE-40D0-AF79-65BFA8460D85}" sibTransId="{30717CA2-D659-430D-B749-48E4077A2C98}"/>
    <dgm:cxn modelId="{19F21051-BE14-4424-8EEA-E04388844CCD}" type="presOf" srcId="{0A7550FA-DD0B-4A23-90ED-BFD6D26CD139}" destId="{EC7168F2-0870-4819-8A9E-13D462437622}" srcOrd="0" destOrd="0" presId="urn:microsoft.com/office/officeart/2005/8/layout/vList2"/>
    <dgm:cxn modelId="{1A1113A5-B995-468C-82E5-C514EC5943EF}" srcId="{C4C27DEE-7822-48DF-8331-6C731428C490}" destId="{D663DFC9-6318-48B4-9CB2-7ACCF49CA2C3}" srcOrd="0" destOrd="0" parTransId="{4F75B74B-2AE7-4218-9D52-79A4FB3AA95D}" sibTransId="{7898FF6E-6E6D-4ABC-A03E-F9B31ADB4305}"/>
    <dgm:cxn modelId="{F96D07AE-9356-4A15-BECD-77C55ACCE5F1}" srcId="{EA21A457-65C0-4776-8FE5-9011F41044B0}" destId="{5A49D0FC-88FF-4E47-A272-32E2D81293A2}" srcOrd="0" destOrd="0" parTransId="{5CCE6D3C-BE8B-4D5D-A03F-2A4241A45F34}" sibTransId="{6722C632-6F7C-4EEF-8578-9074119E0F84}"/>
    <dgm:cxn modelId="{A2C331AE-59E8-43F1-A8B6-E3A2A1FAEB9A}" type="presOf" srcId="{7E12ECA6-BB3E-428C-8C43-A716D456D347}" destId="{44255E3F-F261-4D69-A11A-32F35640DBBA}" srcOrd="0" destOrd="0" presId="urn:microsoft.com/office/officeart/2005/8/layout/vList2"/>
    <dgm:cxn modelId="{956A19B6-A570-4AA8-9505-3F17E853F981}" srcId="{0D6741B0-54CD-43E4-8A33-65328DD9C9EE}" destId="{5C97AAFA-9BAA-411E-ADBA-BB92FA399F48}" srcOrd="0" destOrd="0" parTransId="{68758EAF-064B-44F6-BC32-E0E135A29E65}" sibTransId="{70D6D292-3195-4EB2-ACB3-367FDD2A8B9C}"/>
    <dgm:cxn modelId="{C0E88FD3-0A2F-4F06-A2D5-1A87374EC539}" type="presOf" srcId="{D663DFC9-6318-48B4-9CB2-7ACCF49CA2C3}" destId="{2880336D-C10F-4479-82FC-3AAD711E1847}" srcOrd="0" destOrd="0" presId="urn:microsoft.com/office/officeart/2005/8/layout/vList2"/>
    <dgm:cxn modelId="{C5CFD9D7-DF70-4342-B297-C48373D41A83}" srcId="{C4C27DEE-7822-48DF-8331-6C731428C490}" destId="{EA21A457-65C0-4776-8FE5-9011F41044B0}" srcOrd="2" destOrd="0" parTransId="{EA58653D-A6D1-4A1D-A0AE-67FCFF0962C0}" sibTransId="{F0602BAB-278C-4CB3-9524-D4FCB483C02A}"/>
    <dgm:cxn modelId="{643141E0-42FC-4AA5-B587-3B11ECF696A4}" type="presOf" srcId="{5A49D0FC-88FF-4E47-A272-32E2D81293A2}" destId="{133BC9A4-FABD-4AEF-BD9A-DA20CF64F3E4}" srcOrd="0" destOrd="0" presId="urn:microsoft.com/office/officeart/2005/8/layout/vList2"/>
    <dgm:cxn modelId="{F1EF4FE1-EF15-4793-810B-6401E6330EDE}" type="presOf" srcId="{5C97AAFA-9BAA-411E-ADBA-BB92FA399F48}" destId="{8807A6C1-871D-41C6-A0D1-0F4F083D1A7E}" srcOrd="0" destOrd="0" presId="urn:microsoft.com/office/officeart/2005/8/layout/vList2"/>
    <dgm:cxn modelId="{56537EE9-8294-4266-935A-F306E9D14989}" srcId="{C4C27DEE-7822-48DF-8331-6C731428C490}" destId="{0D6741B0-54CD-43E4-8A33-65328DD9C9EE}" srcOrd="3" destOrd="0" parTransId="{AA507D7A-1BF8-40BA-90F6-F881D8B2BE1F}" sibTransId="{82E2149D-C890-4D77-BBFA-962B756FCFC4}"/>
    <dgm:cxn modelId="{2DCDDCEA-15FC-49A6-98D2-E53BE6BAB023}" type="presOf" srcId="{EA21A457-65C0-4776-8FE5-9011F41044B0}" destId="{8FFC8A89-897E-4CB0-9AD7-25AD98D7B2D5}" srcOrd="0" destOrd="0" presId="urn:microsoft.com/office/officeart/2005/8/layout/vList2"/>
    <dgm:cxn modelId="{5836AFF2-6BEE-4460-AE08-37E363745159}" srcId="{7E12ECA6-BB3E-428C-8C43-A716D456D347}" destId="{25A6381A-F7F4-4450-A294-99DD5AE381EB}" srcOrd="0" destOrd="0" parTransId="{6611DBFE-9824-418A-BCE2-33E82D22789F}" sibTransId="{752BFF23-93C0-42DA-8F2C-70EB5AC47810}"/>
    <dgm:cxn modelId="{2AABC6F7-4DEE-412C-AAB1-D1AC4B6EC7FD}" type="presOf" srcId="{C4C27DEE-7822-48DF-8331-6C731428C490}" destId="{58170B00-D340-49B5-BA30-F0E535F9BCB4}" srcOrd="0" destOrd="0" presId="urn:microsoft.com/office/officeart/2005/8/layout/vList2"/>
    <dgm:cxn modelId="{479EDE8B-F9A8-4971-9B0D-7C33FC1D100E}" type="presParOf" srcId="{58170B00-D340-49B5-BA30-F0E535F9BCB4}" destId="{2880336D-C10F-4479-82FC-3AAD711E1847}" srcOrd="0" destOrd="0" presId="urn:microsoft.com/office/officeart/2005/8/layout/vList2"/>
    <dgm:cxn modelId="{AA87CFDF-47B5-4F62-BCC9-A839DF699402}" type="presParOf" srcId="{58170B00-D340-49B5-BA30-F0E535F9BCB4}" destId="{EC7168F2-0870-4819-8A9E-13D462437622}" srcOrd="1" destOrd="0" presId="urn:microsoft.com/office/officeart/2005/8/layout/vList2"/>
    <dgm:cxn modelId="{A6216E8F-E618-4165-B0E3-23D79D56B10A}" type="presParOf" srcId="{58170B00-D340-49B5-BA30-F0E535F9BCB4}" destId="{44255E3F-F261-4D69-A11A-32F35640DBBA}" srcOrd="2" destOrd="0" presId="urn:microsoft.com/office/officeart/2005/8/layout/vList2"/>
    <dgm:cxn modelId="{AE72EC56-36BA-4EA3-B193-C96BB016CFB1}" type="presParOf" srcId="{58170B00-D340-49B5-BA30-F0E535F9BCB4}" destId="{25FE47D2-274C-4C54-AD2B-F758EF07E263}" srcOrd="3" destOrd="0" presId="urn:microsoft.com/office/officeart/2005/8/layout/vList2"/>
    <dgm:cxn modelId="{B1FB0BC1-018F-4178-9218-3B2A9498AEFD}" type="presParOf" srcId="{58170B00-D340-49B5-BA30-F0E535F9BCB4}" destId="{8FFC8A89-897E-4CB0-9AD7-25AD98D7B2D5}" srcOrd="4" destOrd="0" presId="urn:microsoft.com/office/officeart/2005/8/layout/vList2"/>
    <dgm:cxn modelId="{4BF141CD-FB9F-4A1E-8BA6-A86F3240959C}" type="presParOf" srcId="{58170B00-D340-49B5-BA30-F0E535F9BCB4}" destId="{133BC9A4-FABD-4AEF-BD9A-DA20CF64F3E4}" srcOrd="5" destOrd="0" presId="urn:microsoft.com/office/officeart/2005/8/layout/vList2"/>
    <dgm:cxn modelId="{3C6DF242-07F0-4A54-9299-7C2B09616A16}" type="presParOf" srcId="{58170B00-D340-49B5-BA30-F0E535F9BCB4}" destId="{C8ED07FC-AB98-483C-A9AD-7A78E439F7C8}" srcOrd="6" destOrd="0" presId="urn:microsoft.com/office/officeart/2005/8/layout/vList2"/>
    <dgm:cxn modelId="{06A53040-CFB8-41E5-8FE6-92FD169DBBEF}" type="presParOf" srcId="{58170B00-D340-49B5-BA30-F0E535F9BCB4}" destId="{8807A6C1-871D-41C6-A0D1-0F4F083D1A7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096B02-5209-47E5-97C2-FF44787DB681}"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11D5C9DD-3DA3-4024-88BB-BBA2F9936FB4}">
      <dgm:prSet custT="1"/>
      <dgm:spPr/>
      <dgm:t>
        <a:bodyPr/>
        <a:lstStyle/>
        <a:p>
          <a:r>
            <a:rPr lang="en-US" sz="2800" dirty="0"/>
            <a:t>Assuming that both tables are HASHed on </a:t>
          </a:r>
          <a:r>
            <a:rPr lang="en-US" sz="2800" dirty="0" err="1"/>
            <a:t>OrderID</a:t>
          </a:r>
          <a:r>
            <a:rPr lang="en-US" sz="2800" dirty="0"/>
            <a:t> </a:t>
          </a:r>
        </a:p>
      </dgm:t>
    </dgm:pt>
    <dgm:pt modelId="{BAD31B1B-8AF2-4B7F-88E8-B7E54AA9B593}" type="parTrans" cxnId="{95EDE3BB-4AB9-4BC7-86B0-83CD9EF4E991}">
      <dgm:prSet/>
      <dgm:spPr/>
      <dgm:t>
        <a:bodyPr/>
        <a:lstStyle/>
        <a:p>
          <a:endParaRPr lang="en-US"/>
        </a:p>
      </dgm:t>
    </dgm:pt>
    <dgm:pt modelId="{F3FB4AD4-3C00-4C95-8685-ADF37E009558}" type="sibTrans" cxnId="{95EDE3BB-4AB9-4BC7-86B0-83CD9EF4E991}">
      <dgm:prSet/>
      <dgm:spPr/>
      <dgm:t>
        <a:bodyPr/>
        <a:lstStyle/>
        <a:p>
          <a:endParaRPr lang="en-US"/>
        </a:p>
      </dgm:t>
    </dgm:pt>
    <dgm:pt modelId="{ED384E61-C79C-4A5A-9A6C-A666AE222E91}" type="pres">
      <dgm:prSet presAssocID="{DE096B02-5209-47E5-97C2-FF44787DB681}" presName="linear" presStyleCnt="0">
        <dgm:presLayoutVars>
          <dgm:animLvl val="lvl"/>
          <dgm:resizeHandles val="exact"/>
        </dgm:presLayoutVars>
      </dgm:prSet>
      <dgm:spPr/>
    </dgm:pt>
    <dgm:pt modelId="{8DC7E0EA-6C9B-4095-A8DF-24332A7ABD29}" type="pres">
      <dgm:prSet presAssocID="{11D5C9DD-3DA3-4024-88BB-BBA2F9936FB4}" presName="parentText" presStyleLbl="node1" presStyleIdx="0" presStyleCnt="1" custLinFactNeighborX="1323" custLinFactNeighborY="68258">
        <dgm:presLayoutVars>
          <dgm:chMax val="0"/>
          <dgm:bulletEnabled val="1"/>
        </dgm:presLayoutVars>
      </dgm:prSet>
      <dgm:spPr/>
    </dgm:pt>
  </dgm:ptLst>
  <dgm:cxnLst>
    <dgm:cxn modelId="{FC6C8943-B596-4EE9-9E77-3AA1A7344264}" type="presOf" srcId="{DE096B02-5209-47E5-97C2-FF44787DB681}" destId="{ED384E61-C79C-4A5A-9A6C-A666AE222E91}" srcOrd="0" destOrd="0" presId="urn:microsoft.com/office/officeart/2005/8/layout/vList2"/>
    <dgm:cxn modelId="{95EDE3BB-4AB9-4BC7-86B0-83CD9EF4E991}" srcId="{DE096B02-5209-47E5-97C2-FF44787DB681}" destId="{11D5C9DD-3DA3-4024-88BB-BBA2F9936FB4}" srcOrd="0" destOrd="0" parTransId="{BAD31B1B-8AF2-4B7F-88E8-B7E54AA9B593}" sibTransId="{F3FB4AD4-3C00-4C95-8685-ADF37E009558}"/>
    <dgm:cxn modelId="{1D45E0D7-C5A6-4D25-B0E2-8B885C20C1ED}" type="presOf" srcId="{11D5C9DD-3DA3-4024-88BB-BBA2F9936FB4}" destId="{8DC7E0EA-6C9B-4095-A8DF-24332A7ABD29}" srcOrd="0" destOrd="0" presId="urn:microsoft.com/office/officeart/2005/8/layout/vList2"/>
    <dgm:cxn modelId="{7ABD355A-96E8-4A80-94F0-BB2A22217DF3}" type="presParOf" srcId="{ED384E61-C79C-4A5A-9A6C-A666AE222E91}" destId="{8DC7E0EA-6C9B-4095-A8DF-24332A7ABD2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E096B02-5209-47E5-97C2-FF44787DB681}" type="doc">
      <dgm:prSet loTypeId="urn:microsoft.com/office/officeart/2005/8/layout/target3" loCatId="list" qsTypeId="urn:microsoft.com/office/officeart/2005/8/quickstyle/3d1" qsCatId="3D" csTypeId="urn:microsoft.com/office/officeart/2005/8/colors/accent0_3" csCatId="mainScheme" phldr="1"/>
      <dgm:spPr/>
      <dgm:t>
        <a:bodyPr/>
        <a:lstStyle/>
        <a:p>
          <a:endParaRPr lang="en-US"/>
        </a:p>
      </dgm:t>
    </dgm:pt>
    <dgm:pt modelId="{11D5C9DD-3DA3-4024-88BB-BBA2F9936FB4}">
      <dgm:prSet custT="1"/>
      <dgm:spPr/>
      <dgm:t>
        <a:bodyPr/>
        <a:lstStyle/>
        <a:p>
          <a:r>
            <a:rPr lang="en-US" sz="2800" dirty="0"/>
            <a:t>Assuming that </a:t>
          </a:r>
          <a:r>
            <a:rPr lang="en-US" sz="2800" dirty="0" err="1"/>
            <a:t>fctOrderDetail</a:t>
          </a:r>
          <a:r>
            <a:rPr lang="en-US" sz="2800" dirty="0"/>
            <a:t> is Hashed on </a:t>
          </a:r>
          <a:r>
            <a:rPr lang="en-US" sz="2800" dirty="0" err="1"/>
            <a:t>ProductKey</a:t>
          </a:r>
          <a:r>
            <a:rPr lang="en-US" sz="2800" dirty="0"/>
            <a:t> </a:t>
          </a:r>
        </a:p>
      </dgm:t>
    </dgm:pt>
    <dgm:pt modelId="{BAD31B1B-8AF2-4B7F-88E8-B7E54AA9B593}" type="parTrans" cxnId="{95EDE3BB-4AB9-4BC7-86B0-83CD9EF4E991}">
      <dgm:prSet/>
      <dgm:spPr/>
      <dgm:t>
        <a:bodyPr/>
        <a:lstStyle/>
        <a:p>
          <a:endParaRPr lang="en-US"/>
        </a:p>
      </dgm:t>
    </dgm:pt>
    <dgm:pt modelId="{F3FB4AD4-3C00-4C95-8685-ADF37E009558}" type="sibTrans" cxnId="{95EDE3BB-4AB9-4BC7-86B0-83CD9EF4E991}">
      <dgm:prSet/>
      <dgm:spPr/>
      <dgm:t>
        <a:bodyPr/>
        <a:lstStyle/>
        <a:p>
          <a:endParaRPr lang="en-US"/>
        </a:p>
      </dgm:t>
    </dgm:pt>
    <dgm:pt modelId="{6726E147-A61D-43B6-B914-748B41C04494}" type="pres">
      <dgm:prSet presAssocID="{DE096B02-5209-47E5-97C2-FF44787DB681}" presName="Name0" presStyleCnt="0">
        <dgm:presLayoutVars>
          <dgm:chMax val="7"/>
          <dgm:dir/>
          <dgm:animLvl val="lvl"/>
          <dgm:resizeHandles val="exact"/>
        </dgm:presLayoutVars>
      </dgm:prSet>
      <dgm:spPr/>
    </dgm:pt>
    <dgm:pt modelId="{F089904D-572B-4EB3-B2F8-EB8893F97513}" type="pres">
      <dgm:prSet presAssocID="{11D5C9DD-3DA3-4024-88BB-BBA2F9936FB4}" presName="circle1" presStyleLbl="node1" presStyleIdx="0" presStyleCnt="1"/>
      <dgm:spPr/>
    </dgm:pt>
    <dgm:pt modelId="{64F51041-8F1A-42A8-96B4-4DED04EB3D7C}" type="pres">
      <dgm:prSet presAssocID="{11D5C9DD-3DA3-4024-88BB-BBA2F9936FB4}" presName="space" presStyleCnt="0"/>
      <dgm:spPr/>
    </dgm:pt>
    <dgm:pt modelId="{31CB136D-3FA1-46D2-9A47-FB8EA8712602}" type="pres">
      <dgm:prSet presAssocID="{11D5C9DD-3DA3-4024-88BB-BBA2F9936FB4}" presName="rect1" presStyleLbl="alignAcc1" presStyleIdx="0" presStyleCnt="1" custScaleX="100000"/>
      <dgm:spPr/>
    </dgm:pt>
    <dgm:pt modelId="{EE041E98-5E9C-4F37-A363-B37FC88D1894}" type="pres">
      <dgm:prSet presAssocID="{11D5C9DD-3DA3-4024-88BB-BBA2F9936FB4}" presName="rect1ParTxNoCh" presStyleLbl="alignAcc1" presStyleIdx="0" presStyleCnt="1">
        <dgm:presLayoutVars>
          <dgm:chMax val="1"/>
          <dgm:bulletEnabled val="1"/>
        </dgm:presLayoutVars>
      </dgm:prSet>
      <dgm:spPr/>
    </dgm:pt>
  </dgm:ptLst>
  <dgm:cxnLst>
    <dgm:cxn modelId="{F7390549-4A7F-4F13-93F4-39570F2AF655}" type="presOf" srcId="{DE096B02-5209-47E5-97C2-FF44787DB681}" destId="{6726E147-A61D-43B6-B914-748B41C04494}" srcOrd="0" destOrd="0" presId="urn:microsoft.com/office/officeart/2005/8/layout/target3"/>
    <dgm:cxn modelId="{9A8C947A-4231-48D4-948A-8140ECE99AAE}" type="presOf" srcId="{11D5C9DD-3DA3-4024-88BB-BBA2F9936FB4}" destId="{31CB136D-3FA1-46D2-9A47-FB8EA8712602}" srcOrd="0" destOrd="0" presId="urn:microsoft.com/office/officeart/2005/8/layout/target3"/>
    <dgm:cxn modelId="{DF8641AD-B6D8-43FC-8AD4-1D6D0BD4C27B}" type="presOf" srcId="{11D5C9DD-3DA3-4024-88BB-BBA2F9936FB4}" destId="{EE041E98-5E9C-4F37-A363-B37FC88D1894}" srcOrd="1" destOrd="0" presId="urn:microsoft.com/office/officeart/2005/8/layout/target3"/>
    <dgm:cxn modelId="{95EDE3BB-4AB9-4BC7-86B0-83CD9EF4E991}" srcId="{DE096B02-5209-47E5-97C2-FF44787DB681}" destId="{11D5C9DD-3DA3-4024-88BB-BBA2F9936FB4}" srcOrd="0" destOrd="0" parTransId="{BAD31B1B-8AF2-4B7F-88E8-B7E54AA9B593}" sibTransId="{F3FB4AD4-3C00-4C95-8685-ADF37E009558}"/>
    <dgm:cxn modelId="{780AB765-CCD9-46D8-AFB3-037CF8D2A60A}" type="presParOf" srcId="{6726E147-A61D-43B6-B914-748B41C04494}" destId="{F089904D-572B-4EB3-B2F8-EB8893F97513}" srcOrd="0" destOrd="0" presId="urn:microsoft.com/office/officeart/2005/8/layout/target3"/>
    <dgm:cxn modelId="{44CFFAD5-CC48-4560-8037-441C88B69552}" type="presParOf" srcId="{6726E147-A61D-43B6-B914-748B41C04494}" destId="{64F51041-8F1A-42A8-96B4-4DED04EB3D7C}" srcOrd="1" destOrd="0" presId="urn:microsoft.com/office/officeart/2005/8/layout/target3"/>
    <dgm:cxn modelId="{E54994B3-8E2E-4B6F-AEBA-E0BDDA767453}" type="presParOf" srcId="{6726E147-A61D-43B6-B914-748B41C04494}" destId="{31CB136D-3FA1-46D2-9A47-FB8EA8712602}" srcOrd="2" destOrd="0" presId="urn:microsoft.com/office/officeart/2005/8/layout/target3"/>
    <dgm:cxn modelId="{EF10175C-64A8-4463-B5B3-A304BBD5B4BC}" type="presParOf" srcId="{6726E147-A61D-43B6-B914-748B41C04494}" destId="{EE041E98-5E9C-4F37-A363-B37FC88D1894}"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E096B02-5209-47E5-97C2-FF44787DB681}"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11D5C9DD-3DA3-4024-88BB-BBA2F9936FB4}">
      <dgm:prSet custT="1"/>
      <dgm:spPr>
        <a:solidFill>
          <a:srgbClr val="E6E6E6">
            <a:alpha val="90000"/>
            <a:hueOff val="0"/>
            <a:satOff val="0"/>
            <a:lumOff val="0"/>
            <a:alphaOff val="0"/>
          </a:srgbClr>
        </a:solidFill>
        <a:ln w="6350" cap="flat" cmpd="sng" algn="ctr">
          <a:solidFill>
            <a:srgbClr val="243A5E">
              <a:hueOff val="0"/>
              <a:satOff val="0"/>
              <a:lumOff val="0"/>
              <a:alphaOff val="0"/>
            </a:srgbClr>
          </a:solidFill>
          <a:prstDash val="solid"/>
          <a:miter lim="800000"/>
        </a:ln>
        <a:effectLst/>
        <a:scene3d>
          <a:camera prst="orthographicFront"/>
          <a:lightRig rig="flat" dir="t"/>
        </a:scene3d>
        <a:sp3d extrusionH="12700" prstMaterial="plastic">
          <a:bevelT w="50800" h="50800"/>
        </a:sp3d>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US" sz="2800" kern="1200" dirty="0">
              <a:solidFill>
                <a:srgbClr val="000000">
                  <a:hueOff val="0"/>
                  <a:satOff val="0"/>
                  <a:lumOff val="0"/>
                  <a:alphaOff val="0"/>
                </a:srgbClr>
              </a:solidFill>
              <a:latin typeface="Segoe UI"/>
              <a:ea typeface="+mn-ea"/>
              <a:cs typeface="+mn-cs"/>
            </a:rPr>
            <a:t>Assuming that </a:t>
          </a:r>
          <a:r>
            <a:rPr lang="en-US" sz="2800" kern="1200" dirty="0" err="1">
              <a:solidFill>
                <a:srgbClr val="000000">
                  <a:hueOff val="0"/>
                  <a:satOff val="0"/>
                  <a:lumOff val="0"/>
                  <a:alphaOff val="0"/>
                </a:srgbClr>
              </a:solidFill>
              <a:latin typeface="Segoe UI"/>
              <a:ea typeface="+mn-ea"/>
              <a:cs typeface="+mn-cs"/>
            </a:rPr>
            <a:t>fctOrderDetail</a:t>
          </a:r>
          <a:r>
            <a:rPr lang="en-US" sz="2800" kern="1200" dirty="0">
              <a:solidFill>
                <a:srgbClr val="000000">
                  <a:hueOff val="0"/>
                  <a:satOff val="0"/>
                  <a:lumOff val="0"/>
                  <a:alphaOff val="0"/>
                </a:srgbClr>
              </a:solidFill>
              <a:latin typeface="Segoe UI"/>
              <a:ea typeface="+mn-ea"/>
              <a:cs typeface="+mn-cs"/>
            </a:rPr>
            <a:t> is Hashed on </a:t>
          </a:r>
          <a:r>
            <a:rPr lang="en-US" sz="2800" kern="1200" dirty="0" err="1">
              <a:solidFill>
                <a:srgbClr val="000000">
                  <a:hueOff val="0"/>
                  <a:satOff val="0"/>
                  <a:lumOff val="0"/>
                  <a:alphaOff val="0"/>
                </a:srgbClr>
              </a:solidFill>
              <a:latin typeface="Segoe UI"/>
              <a:ea typeface="+mn-ea"/>
              <a:cs typeface="+mn-cs"/>
            </a:rPr>
            <a:t>ProductKey</a:t>
          </a:r>
          <a:r>
            <a:rPr lang="en-US" sz="2800" kern="1200" dirty="0">
              <a:solidFill>
                <a:srgbClr val="000000">
                  <a:hueOff val="0"/>
                  <a:satOff val="0"/>
                  <a:lumOff val="0"/>
                  <a:alphaOff val="0"/>
                </a:srgbClr>
              </a:solidFill>
              <a:latin typeface="Segoe UI"/>
              <a:ea typeface="+mn-ea"/>
              <a:cs typeface="+mn-cs"/>
            </a:rPr>
            <a:t> </a:t>
          </a:r>
        </a:p>
      </dgm:t>
    </dgm:pt>
    <dgm:pt modelId="{BAD31B1B-8AF2-4B7F-88E8-B7E54AA9B593}" type="parTrans" cxnId="{95EDE3BB-4AB9-4BC7-86B0-83CD9EF4E991}">
      <dgm:prSet/>
      <dgm:spPr/>
      <dgm:t>
        <a:bodyPr/>
        <a:lstStyle/>
        <a:p>
          <a:endParaRPr lang="en-US"/>
        </a:p>
      </dgm:t>
    </dgm:pt>
    <dgm:pt modelId="{F3FB4AD4-3C00-4C95-8685-ADF37E009558}" type="sibTrans" cxnId="{95EDE3BB-4AB9-4BC7-86B0-83CD9EF4E991}">
      <dgm:prSet/>
      <dgm:spPr/>
      <dgm:t>
        <a:bodyPr/>
        <a:lstStyle/>
        <a:p>
          <a:endParaRPr lang="en-US"/>
        </a:p>
      </dgm:t>
    </dgm:pt>
    <dgm:pt modelId="{6726E147-A61D-43B6-B914-748B41C04494}" type="pres">
      <dgm:prSet presAssocID="{DE096B02-5209-47E5-97C2-FF44787DB681}" presName="Name0" presStyleCnt="0">
        <dgm:presLayoutVars>
          <dgm:chMax val="7"/>
          <dgm:dir/>
          <dgm:animLvl val="lvl"/>
          <dgm:resizeHandles val="exact"/>
        </dgm:presLayoutVars>
      </dgm:prSet>
      <dgm:spPr/>
    </dgm:pt>
    <dgm:pt modelId="{F089904D-572B-4EB3-B2F8-EB8893F97513}" type="pres">
      <dgm:prSet presAssocID="{11D5C9DD-3DA3-4024-88BB-BBA2F9936FB4}" presName="circle1" presStyleLbl="node1" presStyleIdx="0" presStyleCnt="1"/>
      <dgm:spPr>
        <a:xfrm>
          <a:off x="0" y="0"/>
          <a:ext cx="792479" cy="792479"/>
        </a:xfrm>
        <a:prstGeom prst="pie">
          <a:avLst>
            <a:gd name="adj1" fmla="val 5400000"/>
            <a:gd name="adj2" fmla="val 16200000"/>
          </a:avLst>
        </a:prstGeom>
        <a:gradFill rotWithShape="0">
          <a:gsLst>
            <a:gs pos="0">
              <a:srgbClr val="243A5E">
                <a:hueOff val="0"/>
                <a:satOff val="0"/>
                <a:lumOff val="0"/>
                <a:alphaOff val="0"/>
                <a:satMod val="103000"/>
                <a:lumMod val="102000"/>
                <a:tint val="94000"/>
              </a:srgbClr>
            </a:gs>
            <a:gs pos="50000">
              <a:srgbClr val="243A5E">
                <a:hueOff val="0"/>
                <a:satOff val="0"/>
                <a:lumOff val="0"/>
                <a:alphaOff val="0"/>
                <a:satMod val="110000"/>
                <a:lumMod val="100000"/>
                <a:shade val="100000"/>
              </a:srgbClr>
            </a:gs>
            <a:gs pos="100000">
              <a:srgbClr val="243A5E">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pt>
    <dgm:pt modelId="{64F51041-8F1A-42A8-96B4-4DED04EB3D7C}" type="pres">
      <dgm:prSet presAssocID="{11D5C9DD-3DA3-4024-88BB-BBA2F9936FB4}" presName="space" presStyleCnt="0"/>
      <dgm:spPr/>
    </dgm:pt>
    <dgm:pt modelId="{31CB136D-3FA1-46D2-9A47-FB8EA8712602}" type="pres">
      <dgm:prSet presAssocID="{11D5C9DD-3DA3-4024-88BB-BBA2F9936FB4}" presName="rect1" presStyleLbl="alignAcc1" presStyleIdx="0" presStyleCnt="1" custScaleX="100000"/>
      <dgm:spPr>
        <a:xfrm>
          <a:off x="396239" y="0"/>
          <a:ext cx="9585642" cy="792479"/>
        </a:xfrm>
        <a:prstGeom prst="rect">
          <a:avLst/>
        </a:prstGeom>
      </dgm:spPr>
    </dgm:pt>
    <dgm:pt modelId="{EE041E98-5E9C-4F37-A363-B37FC88D1894}" type="pres">
      <dgm:prSet presAssocID="{11D5C9DD-3DA3-4024-88BB-BBA2F9936FB4}" presName="rect1ParTxNoCh" presStyleLbl="alignAcc1" presStyleIdx="0" presStyleCnt="1">
        <dgm:presLayoutVars>
          <dgm:chMax val="1"/>
          <dgm:bulletEnabled val="1"/>
        </dgm:presLayoutVars>
      </dgm:prSet>
      <dgm:spPr/>
    </dgm:pt>
  </dgm:ptLst>
  <dgm:cxnLst>
    <dgm:cxn modelId="{F7390549-4A7F-4F13-93F4-39570F2AF655}" type="presOf" srcId="{DE096B02-5209-47E5-97C2-FF44787DB681}" destId="{6726E147-A61D-43B6-B914-748B41C04494}" srcOrd="0" destOrd="0" presId="urn:microsoft.com/office/officeart/2005/8/layout/target3"/>
    <dgm:cxn modelId="{9A8C947A-4231-48D4-948A-8140ECE99AAE}" type="presOf" srcId="{11D5C9DD-3DA3-4024-88BB-BBA2F9936FB4}" destId="{31CB136D-3FA1-46D2-9A47-FB8EA8712602}" srcOrd="0" destOrd="0" presId="urn:microsoft.com/office/officeart/2005/8/layout/target3"/>
    <dgm:cxn modelId="{DF8641AD-B6D8-43FC-8AD4-1D6D0BD4C27B}" type="presOf" srcId="{11D5C9DD-3DA3-4024-88BB-BBA2F9936FB4}" destId="{EE041E98-5E9C-4F37-A363-B37FC88D1894}" srcOrd="1" destOrd="0" presId="urn:microsoft.com/office/officeart/2005/8/layout/target3"/>
    <dgm:cxn modelId="{95EDE3BB-4AB9-4BC7-86B0-83CD9EF4E991}" srcId="{DE096B02-5209-47E5-97C2-FF44787DB681}" destId="{11D5C9DD-3DA3-4024-88BB-BBA2F9936FB4}" srcOrd="0" destOrd="0" parTransId="{BAD31B1B-8AF2-4B7F-88E8-B7E54AA9B593}" sibTransId="{F3FB4AD4-3C00-4C95-8685-ADF37E009558}"/>
    <dgm:cxn modelId="{780AB765-CCD9-46D8-AFB3-037CF8D2A60A}" type="presParOf" srcId="{6726E147-A61D-43B6-B914-748B41C04494}" destId="{F089904D-572B-4EB3-B2F8-EB8893F97513}" srcOrd="0" destOrd="0" presId="urn:microsoft.com/office/officeart/2005/8/layout/target3"/>
    <dgm:cxn modelId="{44CFFAD5-CC48-4560-8037-441C88B69552}" type="presParOf" srcId="{6726E147-A61D-43B6-B914-748B41C04494}" destId="{64F51041-8F1A-42A8-96B4-4DED04EB3D7C}" srcOrd="1" destOrd="0" presId="urn:microsoft.com/office/officeart/2005/8/layout/target3"/>
    <dgm:cxn modelId="{E54994B3-8E2E-4B6F-AEBA-E0BDDA767453}" type="presParOf" srcId="{6726E147-A61D-43B6-B914-748B41C04494}" destId="{31CB136D-3FA1-46D2-9A47-FB8EA8712602}" srcOrd="2" destOrd="0" presId="urn:microsoft.com/office/officeart/2005/8/layout/target3"/>
    <dgm:cxn modelId="{EF10175C-64A8-4463-B5B3-A304BBD5B4BC}" type="presParOf" srcId="{6726E147-A61D-43B6-B914-748B41C04494}" destId="{EE041E98-5E9C-4F37-A363-B37FC88D1894}" srcOrd="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4C27DEE-7822-48DF-8331-6C731428C490}"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D663DFC9-6318-48B4-9CB2-7ACCF49CA2C3}">
      <dgm:prSet custT="1"/>
      <dgm:spPr/>
      <dgm:t>
        <a:bodyPr/>
        <a:lstStyle/>
        <a:p>
          <a:r>
            <a:rPr lang="en-US" sz="3600" baseline="0" dirty="0"/>
            <a:t>Manual redistribution using CTAS</a:t>
          </a:r>
          <a:endParaRPr lang="en-US" sz="3600" dirty="0"/>
        </a:p>
      </dgm:t>
    </dgm:pt>
    <dgm:pt modelId="{4F75B74B-2AE7-4218-9D52-79A4FB3AA95D}" type="parTrans" cxnId="{1A1113A5-B995-468C-82E5-C514EC5943EF}">
      <dgm:prSet/>
      <dgm:spPr/>
      <dgm:t>
        <a:bodyPr/>
        <a:lstStyle/>
        <a:p>
          <a:endParaRPr lang="en-US"/>
        </a:p>
      </dgm:t>
    </dgm:pt>
    <dgm:pt modelId="{7898FF6E-6E6D-4ABC-A03E-F9B31ADB4305}" type="sibTrans" cxnId="{1A1113A5-B995-468C-82E5-C514EC5943EF}">
      <dgm:prSet/>
      <dgm:spPr/>
      <dgm:t>
        <a:bodyPr/>
        <a:lstStyle/>
        <a:p>
          <a:endParaRPr lang="en-US"/>
        </a:p>
      </dgm:t>
    </dgm:pt>
    <dgm:pt modelId="{0A7550FA-DD0B-4A23-90ED-BFD6D26CD139}">
      <dgm:prSet custT="1"/>
      <dgm:spPr/>
      <dgm:t>
        <a:bodyPr/>
        <a:lstStyle/>
        <a:p>
          <a:r>
            <a:rPr lang="en-US" sz="3200" baseline="0" dirty="0"/>
            <a:t>Convert Round-Robin to Hash Distributed</a:t>
          </a:r>
          <a:endParaRPr lang="en-US" sz="3200" dirty="0"/>
        </a:p>
      </dgm:t>
    </dgm:pt>
    <dgm:pt modelId="{F5F2C390-D9DE-40D0-AF79-65BFA8460D85}" type="parTrans" cxnId="{4956FE47-0C1E-48EF-815F-CE24F6DEEE0A}">
      <dgm:prSet/>
      <dgm:spPr/>
      <dgm:t>
        <a:bodyPr/>
        <a:lstStyle/>
        <a:p>
          <a:endParaRPr lang="en-US"/>
        </a:p>
      </dgm:t>
    </dgm:pt>
    <dgm:pt modelId="{30717CA2-D659-430D-B749-48E4077A2C98}" type="sibTrans" cxnId="{4956FE47-0C1E-48EF-815F-CE24F6DEEE0A}">
      <dgm:prSet/>
      <dgm:spPr/>
      <dgm:t>
        <a:bodyPr/>
        <a:lstStyle/>
        <a:p>
          <a:endParaRPr lang="en-US"/>
        </a:p>
      </dgm:t>
    </dgm:pt>
    <dgm:pt modelId="{BB98269E-A1ED-4592-B0D0-3AB32F0EE657}">
      <dgm:prSet custT="1"/>
      <dgm:spPr/>
      <dgm:t>
        <a:bodyPr/>
        <a:lstStyle/>
        <a:p>
          <a:r>
            <a:rPr lang="en-US" sz="3200" baseline="0" dirty="0"/>
            <a:t>Convert Hash distributed to Replicated </a:t>
          </a:r>
          <a:endParaRPr lang="en-US" sz="3200" dirty="0"/>
        </a:p>
      </dgm:t>
    </dgm:pt>
    <dgm:pt modelId="{36EB493D-C7E6-4343-AA7A-6642A2CC3EAD}" type="parTrans" cxnId="{B6089F69-EED1-4172-932F-73573853C78D}">
      <dgm:prSet/>
      <dgm:spPr/>
      <dgm:t>
        <a:bodyPr/>
        <a:lstStyle/>
        <a:p>
          <a:endParaRPr lang="en-US"/>
        </a:p>
      </dgm:t>
    </dgm:pt>
    <dgm:pt modelId="{35DF0BC3-464F-497D-9EF2-D10770590FD0}" type="sibTrans" cxnId="{B6089F69-EED1-4172-932F-73573853C78D}">
      <dgm:prSet/>
      <dgm:spPr/>
      <dgm:t>
        <a:bodyPr/>
        <a:lstStyle/>
        <a:p>
          <a:endParaRPr lang="en-US"/>
        </a:p>
      </dgm:t>
    </dgm:pt>
    <dgm:pt modelId="{FDB15AD2-73EE-4184-AC89-45ED0C8FA1DF}">
      <dgm:prSet custT="1"/>
      <dgm:spPr/>
      <dgm:t>
        <a:bodyPr/>
        <a:lstStyle/>
        <a:p>
          <a:r>
            <a:rPr lang="en-US" sz="3200" dirty="0"/>
            <a:t>Re-distribute on a different Hash key</a:t>
          </a:r>
        </a:p>
      </dgm:t>
    </dgm:pt>
    <dgm:pt modelId="{C194B5BE-2B23-41E1-8A96-B18A76283855}" type="parTrans" cxnId="{148FE494-5E4C-4C8D-B483-14D26B524C0B}">
      <dgm:prSet/>
      <dgm:spPr/>
      <dgm:t>
        <a:bodyPr/>
        <a:lstStyle/>
        <a:p>
          <a:endParaRPr lang="en-US"/>
        </a:p>
      </dgm:t>
    </dgm:pt>
    <dgm:pt modelId="{18A2EBC7-E485-4344-A6F6-6053914A07EA}" type="sibTrans" cxnId="{148FE494-5E4C-4C8D-B483-14D26B524C0B}">
      <dgm:prSet/>
      <dgm:spPr/>
      <dgm:t>
        <a:bodyPr/>
        <a:lstStyle/>
        <a:p>
          <a:endParaRPr lang="en-US"/>
        </a:p>
      </dgm:t>
    </dgm:pt>
    <dgm:pt modelId="{58170B00-D340-49B5-BA30-F0E535F9BCB4}" type="pres">
      <dgm:prSet presAssocID="{C4C27DEE-7822-48DF-8331-6C731428C490}" presName="linear" presStyleCnt="0">
        <dgm:presLayoutVars>
          <dgm:animLvl val="lvl"/>
          <dgm:resizeHandles val="exact"/>
        </dgm:presLayoutVars>
      </dgm:prSet>
      <dgm:spPr/>
    </dgm:pt>
    <dgm:pt modelId="{2880336D-C10F-4479-82FC-3AAD711E1847}" type="pres">
      <dgm:prSet presAssocID="{D663DFC9-6318-48B4-9CB2-7ACCF49CA2C3}" presName="parentText" presStyleLbl="node1" presStyleIdx="0" presStyleCnt="1" custScaleY="73318">
        <dgm:presLayoutVars>
          <dgm:chMax val="0"/>
          <dgm:bulletEnabled val="1"/>
        </dgm:presLayoutVars>
      </dgm:prSet>
      <dgm:spPr/>
    </dgm:pt>
    <dgm:pt modelId="{EC7168F2-0870-4819-8A9E-13D462437622}" type="pres">
      <dgm:prSet presAssocID="{D663DFC9-6318-48B4-9CB2-7ACCF49CA2C3}" presName="childText" presStyleLbl="revTx" presStyleIdx="0" presStyleCnt="1">
        <dgm:presLayoutVars>
          <dgm:bulletEnabled val="1"/>
        </dgm:presLayoutVars>
      </dgm:prSet>
      <dgm:spPr/>
    </dgm:pt>
  </dgm:ptLst>
  <dgm:cxnLst>
    <dgm:cxn modelId="{C129533F-BEA6-43DD-B6C6-85D8642D8703}" type="presOf" srcId="{FDB15AD2-73EE-4184-AC89-45ED0C8FA1DF}" destId="{EC7168F2-0870-4819-8A9E-13D462437622}" srcOrd="0" destOrd="2" presId="urn:microsoft.com/office/officeart/2005/8/layout/vList2"/>
    <dgm:cxn modelId="{13959B44-FF3A-4FCB-B24F-303DCC3433C7}" type="presOf" srcId="{BB98269E-A1ED-4592-B0D0-3AB32F0EE657}" destId="{EC7168F2-0870-4819-8A9E-13D462437622}" srcOrd="0" destOrd="1" presId="urn:microsoft.com/office/officeart/2005/8/layout/vList2"/>
    <dgm:cxn modelId="{4956FE47-0C1E-48EF-815F-CE24F6DEEE0A}" srcId="{D663DFC9-6318-48B4-9CB2-7ACCF49CA2C3}" destId="{0A7550FA-DD0B-4A23-90ED-BFD6D26CD139}" srcOrd="0" destOrd="0" parTransId="{F5F2C390-D9DE-40D0-AF79-65BFA8460D85}" sibTransId="{30717CA2-D659-430D-B749-48E4077A2C98}"/>
    <dgm:cxn modelId="{B6089F69-EED1-4172-932F-73573853C78D}" srcId="{D663DFC9-6318-48B4-9CB2-7ACCF49CA2C3}" destId="{BB98269E-A1ED-4592-B0D0-3AB32F0EE657}" srcOrd="1" destOrd="0" parTransId="{36EB493D-C7E6-4343-AA7A-6642A2CC3EAD}" sibTransId="{35DF0BC3-464F-497D-9EF2-D10770590FD0}"/>
    <dgm:cxn modelId="{19F21051-BE14-4424-8EEA-E04388844CCD}" type="presOf" srcId="{0A7550FA-DD0B-4A23-90ED-BFD6D26CD139}" destId="{EC7168F2-0870-4819-8A9E-13D462437622}" srcOrd="0" destOrd="0" presId="urn:microsoft.com/office/officeart/2005/8/layout/vList2"/>
    <dgm:cxn modelId="{148FE494-5E4C-4C8D-B483-14D26B524C0B}" srcId="{D663DFC9-6318-48B4-9CB2-7ACCF49CA2C3}" destId="{FDB15AD2-73EE-4184-AC89-45ED0C8FA1DF}" srcOrd="2" destOrd="0" parTransId="{C194B5BE-2B23-41E1-8A96-B18A76283855}" sibTransId="{18A2EBC7-E485-4344-A6F6-6053914A07EA}"/>
    <dgm:cxn modelId="{1A1113A5-B995-468C-82E5-C514EC5943EF}" srcId="{C4C27DEE-7822-48DF-8331-6C731428C490}" destId="{D663DFC9-6318-48B4-9CB2-7ACCF49CA2C3}" srcOrd="0" destOrd="0" parTransId="{4F75B74B-2AE7-4218-9D52-79A4FB3AA95D}" sibTransId="{7898FF6E-6E6D-4ABC-A03E-F9B31ADB4305}"/>
    <dgm:cxn modelId="{C0E88FD3-0A2F-4F06-A2D5-1A87374EC539}" type="presOf" srcId="{D663DFC9-6318-48B4-9CB2-7ACCF49CA2C3}" destId="{2880336D-C10F-4479-82FC-3AAD711E1847}" srcOrd="0" destOrd="0" presId="urn:microsoft.com/office/officeart/2005/8/layout/vList2"/>
    <dgm:cxn modelId="{2AABC6F7-4DEE-412C-AAB1-D1AC4B6EC7FD}" type="presOf" srcId="{C4C27DEE-7822-48DF-8331-6C731428C490}" destId="{58170B00-D340-49B5-BA30-F0E535F9BCB4}" srcOrd="0" destOrd="0" presId="urn:microsoft.com/office/officeart/2005/8/layout/vList2"/>
    <dgm:cxn modelId="{479EDE8B-F9A8-4971-9B0D-7C33FC1D100E}" type="presParOf" srcId="{58170B00-D340-49B5-BA30-F0E535F9BCB4}" destId="{2880336D-C10F-4479-82FC-3AAD711E1847}" srcOrd="0" destOrd="0" presId="urn:microsoft.com/office/officeart/2005/8/layout/vList2"/>
    <dgm:cxn modelId="{AA87CFDF-47B5-4F62-BCC9-A839DF699402}" type="presParOf" srcId="{58170B00-D340-49B5-BA30-F0E535F9BCB4}" destId="{EC7168F2-0870-4819-8A9E-13D46243762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105BE2-DA02-4EEC-9CF2-31C43F57023C}"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9C96701D-525F-48D1-977D-4B6832B4B563}">
      <dgm:prSet/>
      <dgm:spPr/>
      <dgm:t>
        <a:bodyPr/>
        <a:lstStyle/>
        <a:p>
          <a:r>
            <a:rPr lang="en-US" baseline="0" dirty="0"/>
            <a:t>Shuffle</a:t>
          </a:r>
          <a:endParaRPr lang="en-US" dirty="0"/>
        </a:p>
      </dgm:t>
    </dgm:pt>
    <dgm:pt modelId="{9A6ED9B7-761B-4FC1-A560-CA963744E8B2}" type="parTrans" cxnId="{193AF2C8-EFDF-4946-823A-AC4B034C5108}">
      <dgm:prSet/>
      <dgm:spPr/>
      <dgm:t>
        <a:bodyPr/>
        <a:lstStyle/>
        <a:p>
          <a:endParaRPr lang="en-US"/>
        </a:p>
      </dgm:t>
    </dgm:pt>
    <dgm:pt modelId="{4DDCFDD5-68F3-4C31-8090-D54E52B01115}" type="sibTrans" cxnId="{193AF2C8-EFDF-4946-823A-AC4B034C5108}">
      <dgm:prSet/>
      <dgm:spPr/>
      <dgm:t>
        <a:bodyPr/>
        <a:lstStyle/>
        <a:p>
          <a:endParaRPr lang="en-US"/>
        </a:p>
      </dgm:t>
    </dgm:pt>
    <dgm:pt modelId="{A17D7ADB-B427-4A33-BB15-8EDF508BDCF0}">
      <dgm:prSet/>
      <dgm:spPr/>
      <dgm:t>
        <a:bodyPr/>
        <a:lstStyle/>
        <a:p>
          <a:r>
            <a:rPr lang="en-US" baseline="0" dirty="0"/>
            <a:t>Broadcast</a:t>
          </a:r>
          <a:endParaRPr lang="en-US" dirty="0"/>
        </a:p>
      </dgm:t>
    </dgm:pt>
    <dgm:pt modelId="{0975E081-86D6-49BC-B7D7-9159ED76AD1C}" type="parTrans" cxnId="{155B73AE-1123-463D-A886-4FC70D182B13}">
      <dgm:prSet/>
      <dgm:spPr/>
      <dgm:t>
        <a:bodyPr/>
        <a:lstStyle/>
        <a:p>
          <a:endParaRPr lang="en-US"/>
        </a:p>
      </dgm:t>
    </dgm:pt>
    <dgm:pt modelId="{7CC323CB-5054-4F79-A649-C23FB76A7254}" type="sibTrans" cxnId="{155B73AE-1123-463D-A886-4FC70D182B13}">
      <dgm:prSet/>
      <dgm:spPr/>
      <dgm:t>
        <a:bodyPr/>
        <a:lstStyle/>
        <a:p>
          <a:endParaRPr lang="en-US"/>
        </a:p>
      </dgm:t>
    </dgm:pt>
    <dgm:pt modelId="{63D40BFC-4F55-4C70-BB73-715CF311E921}">
      <dgm:prSet/>
      <dgm:spPr/>
      <dgm:t>
        <a:bodyPr/>
        <a:lstStyle/>
        <a:p>
          <a:r>
            <a:rPr lang="en-US" baseline="0" dirty="0"/>
            <a:t>Partition</a:t>
          </a:r>
          <a:endParaRPr lang="en-US" dirty="0"/>
        </a:p>
      </dgm:t>
    </dgm:pt>
    <dgm:pt modelId="{D4CDA8BA-FB4C-4E68-B089-EA6CEB615D3A}" type="parTrans" cxnId="{C00F586D-11E7-46E2-98DB-EFE0267E4FED}">
      <dgm:prSet/>
      <dgm:spPr/>
      <dgm:t>
        <a:bodyPr/>
        <a:lstStyle/>
        <a:p>
          <a:endParaRPr lang="en-US"/>
        </a:p>
      </dgm:t>
    </dgm:pt>
    <dgm:pt modelId="{35FF09EE-FD6C-4B8A-B4A2-47364D01E3D1}" type="sibTrans" cxnId="{C00F586D-11E7-46E2-98DB-EFE0267E4FED}">
      <dgm:prSet/>
      <dgm:spPr/>
      <dgm:t>
        <a:bodyPr/>
        <a:lstStyle/>
        <a:p>
          <a:endParaRPr lang="en-US"/>
        </a:p>
      </dgm:t>
    </dgm:pt>
    <dgm:pt modelId="{37548CDD-B11A-406B-8C4B-92050B9E3F04}">
      <dgm:prSet/>
      <dgm:spPr/>
      <dgm:t>
        <a:bodyPr/>
        <a:lstStyle/>
        <a:p>
          <a:r>
            <a:rPr lang="en-US" baseline="0" dirty="0"/>
            <a:t>Trim</a:t>
          </a:r>
          <a:endParaRPr lang="en-US" dirty="0"/>
        </a:p>
      </dgm:t>
    </dgm:pt>
    <dgm:pt modelId="{48B9983F-50E2-48C1-AC09-D2EE4D20F6B0}" type="parTrans" cxnId="{AAA16CC1-57C9-4B80-862D-60DD7E97BD5E}">
      <dgm:prSet/>
      <dgm:spPr/>
      <dgm:t>
        <a:bodyPr/>
        <a:lstStyle/>
        <a:p>
          <a:endParaRPr lang="en-US"/>
        </a:p>
      </dgm:t>
    </dgm:pt>
    <dgm:pt modelId="{4F8E8DC6-A951-4409-A02A-A9B954556B46}" type="sibTrans" cxnId="{AAA16CC1-57C9-4B80-862D-60DD7E97BD5E}">
      <dgm:prSet/>
      <dgm:spPr/>
      <dgm:t>
        <a:bodyPr/>
        <a:lstStyle/>
        <a:p>
          <a:endParaRPr lang="en-US"/>
        </a:p>
      </dgm:t>
    </dgm:pt>
    <dgm:pt modelId="{83D14BE5-E34E-4E36-A5FB-53B759A9AF26}">
      <dgm:prSet/>
      <dgm:spPr/>
      <dgm:t>
        <a:bodyPr/>
        <a:lstStyle/>
        <a:p>
          <a:r>
            <a:rPr lang="en-US" baseline="0"/>
            <a:t>Move</a:t>
          </a:r>
          <a:endParaRPr lang="en-US"/>
        </a:p>
      </dgm:t>
    </dgm:pt>
    <dgm:pt modelId="{46501D09-12F9-476B-B0C6-B6DC907DB922}" type="parTrans" cxnId="{E8A53816-B348-4E42-9FCB-58E0F27D3DAE}">
      <dgm:prSet/>
      <dgm:spPr/>
      <dgm:t>
        <a:bodyPr/>
        <a:lstStyle/>
        <a:p>
          <a:endParaRPr lang="en-US"/>
        </a:p>
      </dgm:t>
    </dgm:pt>
    <dgm:pt modelId="{7D83E528-281C-44B8-8ABD-FCE36DADD655}" type="sibTrans" cxnId="{E8A53816-B348-4E42-9FCB-58E0F27D3DAE}">
      <dgm:prSet/>
      <dgm:spPr/>
      <dgm:t>
        <a:bodyPr/>
        <a:lstStyle/>
        <a:p>
          <a:endParaRPr lang="en-US"/>
        </a:p>
      </dgm:t>
    </dgm:pt>
    <dgm:pt modelId="{3CFEFFCC-B63C-4529-8149-091C7A321969}" type="pres">
      <dgm:prSet presAssocID="{9D105BE2-DA02-4EEC-9CF2-31C43F57023C}" presName="linear" presStyleCnt="0">
        <dgm:presLayoutVars>
          <dgm:animLvl val="lvl"/>
          <dgm:resizeHandles val="exact"/>
        </dgm:presLayoutVars>
      </dgm:prSet>
      <dgm:spPr/>
    </dgm:pt>
    <dgm:pt modelId="{E40216F9-A035-4153-BABB-056FFC13C4AE}" type="pres">
      <dgm:prSet presAssocID="{9C96701D-525F-48D1-977D-4B6832B4B563}" presName="parentText" presStyleLbl="node1" presStyleIdx="0" presStyleCnt="5">
        <dgm:presLayoutVars>
          <dgm:chMax val="0"/>
          <dgm:bulletEnabled val="1"/>
        </dgm:presLayoutVars>
      </dgm:prSet>
      <dgm:spPr/>
    </dgm:pt>
    <dgm:pt modelId="{7B997F72-6D3C-4975-83EF-F465B54AB124}" type="pres">
      <dgm:prSet presAssocID="{4DDCFDD5-68F3-4C31-8090-D54E52B01115}" presName="spacer" presStyleCnt="0"/>
      <dgm:spPr/>
    </dgm:pt>
    <dgm:pt modelId="{EB614953-5D19-4F45-8627-0FA0A0DC5F84}" type="pres">
      <dgm:prSet presAssocID="{A17D7ADB-B427-4A33-BB15-8EDF508BDCF0}" presName="parentText" presStyleLbl="node1" presStyleIdx="1" presStyleCnt="5">
        <dgm:presLayoutVars>
          <dgm:chMax val="0"/>
          <dgm:bulletEnabled val="1"/>
        </dgm:presLayoutVars>
      </dgm:prSet>
      <dgm:spPr/>
    </dgm:pt>
    <dgm:pt modelId="{8434B82D-C95A-4310-B222-024326306F6A}" type="pres">
      <dgm:prSet presAssocID="{7CC323CB-5054-4F79-A649-C23FB76A7254}" presName="spacer" presStyleCnt="0"/>
      <dgm:spPr/>
    </dgm:pt>
    <dgm:pt modelId="{534B57A7-BD7C-4517-B3D4-70C375D00581}" type="pres">
      <dgm:prSet presAssocID="{63D40BFC-4F55-4C70-BB73-715CF311E921}" presName="parentText" presStyleLbl="node1" presStyleIdx="2" presStyleCnt="5">
        <dgm:presLayoutVars>
          <dgm:chMax val="0"/>
          <dgm:bulletEnabled val="1"/>
        </dgm:presLayoutVars>
      </dgm:prSet>
      <dgm:spPr/>
    </dgm:pt>
    <dgm:pt modelId="{342A2252-13F1-4EE4-9B2D-CE09F1F34FBC}" type="pres">
      <dgm:prSet presAssocID="{35FF09EE-FD6C-4B8A-B4A2-47364D01E3D1}" presName="spacer" presStyleCnt="0"/>
      <dgm:spPr/>
    </dgm:pt>
    <dgm:pt modelId="{E8B20C55-BDE6-431E-A34C-D3A5ECA1A239}" type="pres">
      <dgm:prSet presAssocID="{37548CDD-B11A-406B-8C4B-92050B9E3F04}" presName="parentText" presStyleLbl="node1" presStyleIdx="3" presStyleCnt="5">
        <dgm:presLayoutVars>
          <dgm:chMax val="0"/>
          <dgm:bulletEnabled val="1"/>
        </dgm:presLayoutVars>
      </dgm:prSet>
      <dgm:spPr/>
    </dgm:pt>
    <dgm:pt modelId="{957F3582-66D1-424A-99D9-F4BAFAAC392D}" type="pres">
      <dgm:prSet presAssocID="{4F8E8DC6-A951-4409-A02A-A9B954556B46}" presName="spacer" presStyleCnt="0"/>
      <dgm:spPr/>
    </dgm:pt>
    <dgm:pt modelId="{190AAF70-9D56-4050-9348-50009A14CC19}" type="pres">
      <dgm:prSet presAssocID="{83D14BE5-E34E-4E36-A5FB-53B759A9AF26}" presName="parentText" presStyleLbl="node1" presStyleIdx="4" presStyleCnt="5">
        <dgm:presLayoutVars>
          <dgm:chMax val="0"/>
          <dgm:bulletEnabled val="1"/>
        </dgm:presLayoutVars>
      </dgm:prSet>
      <dgm:spPr/>
    </dgm:pt>
  </dgm:ptLst>
  <dgm:cxnLst>
    <dgm:cxn modelId="{E8A53816-B348-4E42-9FCB-58E0F27D3DAE}" srcId="{9D105BE2-DA02-4EEC-9CF2-31C43F57023C}" destId="{83D14BE5-E34E-4E36-A5FB-53B759A9AF26}" srcOrd="4" destOrd="0" parTransId="{46501D09-12F9-476B-B0C6-B6DC907DB922}" sibTransId="{7D83E528-281C-44B8-8ABD-FCE36DADD655}"/>
    <dgm:cxn modelId="{74E91D2F-773C-46CA-8B42-14912FB9E495}" type="presOf" srcId="{37548CDD-B11A-406B-8C4B-92050B9E3F04}" destId="{E8B20C55-BDE6-431E-A34C-D3A5ECA1A239}" srcOrd="0" destOrd="0" presId="urn:microsoft.com/office/officeart/2005/8/layout/vList2"/>
    <dgm:cxn modelId="{68E4F548-BA7C-4956-B57A-81EBE66A630D}" type="presOf" srcId="{9D105BE2-DA02-4EEC-9CF2-31C43F57023C}" destId="{3CFEFFCC-B63C-4529-8149-091C7A321969}" srcOrd="0" destOrd="0" presId="urn:microsoft.com/office/officeart/2005/8/layout/vList2"/>
    <dgm:cxn modelId="{C00F586D-11E7-46E2-98DB-EFE0267E4FED}" srcId="{9D105BE2-DA02-4EEC-9CF2-31C43F57023C}" destId="{63D40BFC-4F55-4C70-BB73-715CF311E921}" srcOrd="2" destOrd="0" parTransId="{D4CDA8BA-FB4C-4E68-B089-EA6CEB615D3A}" sibTransId="{35FF09EE-FD6C-4B8A-B4A2-47364D01E3D1}"/>
    <dgm:cxn modelId="{6A2900A8-BBBD-4796-82A8-B731D12BA8B6}" type="presOf" srcId="{83D14BE5-E34E-4E36-A5FB-53B759A9AF26}" destId="{190AAF70-9D56-4050-9348-50009A14CC19}" srcOrd="0" destOrd="0" presId="urn:microsoft.com/office/officeart/2005/8/layout/vList2"/>
    <dgm:cxn modelId="{155B73AE-1123-463D-A886-4FC70D182B13}" srcId="{9D105BE2-DA02-4EEC-9CF2-31C43F57023C}" destId="{A17D7ADB-B427-4A33-BB15-8EDF508BDCF0}" srcOrd="1" destOrd="0" parTransId="{0975E081-86D6-49BC-B7D7-9159ED76AD1C}" sibTransId="{7CC323CB-5054-4F79-A649-C23FB76A7254}"/>
    <dgm:cxn modelId="{DB8BDAAE-3B85-46E7-9C18-757C38BB74C5}" type="presOf" srcId="{63D40BFC-4F55-4C70-BB73-715CF311E921}" destId="{534B57A7-BD7C-4517-B3D4-70C375D00581}" srcOrd="0" destOrd="0" presId="urn:microsoft.com/office/officeart/2005/8/layout/vList2"/>
    <dgm:cxn modelId="{AAA16CC1-57C9-4B80-862D-60DD7E97BD5E}" srcId="{9D105BE2-DA02-4EEC-9CF2-31C43F57023C}" destId="{37548CDD-B11A-406B-8C4B-92050B9E3F04}" srcOrd="3" destOrd="0" parTransId="{48B9983F-50E2-48C1-AC09-D2EE4D20F6B0}" sibTransId="{4F8E8DC6-A951-4409-A02A-A9B954556B46}"/>
    <dgm:cxn modelId="{193AF2C8-EFDF-4946-823A-AC4B034C5108}" srcId="{9D105BE2-DA02-4EEC-9CF2-31C43F57023C}" destId="{9C96701D-525F-48D1-977D-4B6832B4B563}" srcOrd="0" destOrd="0" parTransId="{9A6ED9B7-761B-4FC1-A560-CA963744E8B2}" sibTransId="{4DDCFDD5-68F3-4C31-8090-D54E52B01115}"/>
    <dgm:cxn modelId="{F06151E7-D494-4233-B94A-228D9D90E926}" type="presOf" srcId="{9C96701D-525F-48D1-977D-4B6832B4B563}" destId="{E40216F9-A035-4153-BABB-056FFC13C4AE}" srcOrd="0" destOrd="0" presId="urn:microsoft.com/office/officeart/2005/8/layout/vList2"/>
    <dgm:cxn modelId="{7005DFF2-597F-40B7-A17F-19FBAE149C22}" type="presOf" srcId="{A17D7ADB-B427-4A33-BB15-8EDF508BDCF0}" destId="{EB614953-5D19-4F45-8627-0FA0A0DC5F84}" srcOrd="0" destOrd="0" presId="urn:microsoft.com/office/officeart/2005/8/layout/vList2"/>
    <dgm:cxn modelId="{A4C46A0D-8379-4B7A-83B0-A6876AF47A20}" type="presParOf" srcId="{3CFEFFCC-B63C-4529-8149-091C7A321969}" destId="{E40216F9-A035-4153-BABB-056FFC13C4AE}" srcOrd="0" destOrd="0" presId="urn:microsoft.com/office/officeart/2005/8/layout/vList2"/>
    <dgm:cxn modelId="{A26F2B1F-C8AF-4B0E-99C8-92F9D32A466E}" type="presParOf" srcId="{3CFEFFCC-B63C-4529-8149-091C7A321969}" destId="{7B997F72-6D3C-4975-83EF-F465B54AB124}" srcOrd="1" destOrd="0" presId="urn:microsoft.com/office/officeart/2005/8/layout/vList2"/>
    <dgm:cxn modelId="{A8A56FEC-3043-4D5E-AC3B-F60471EBD29C}" type="presParOf" srcId="{3CFEFFCC-B63C-4529-8149-091C7A321969}" destId="{EB614953-5D19-4F45-8627-0FA0A0DC5F84}" srcOrd="2" destOrd="0" presId="urn:microsoft.com/office/officeart/2005/8/layout/vList2"/>
    <dgm:cxn modelId="{9191926C-EB4F-4B55-AE09-F242E6A11612}" type="presParOf" srcId="{3CFEFFCC-B63C-4529-8149-091C7A321969}" destId="{8434B82D-C95A-4310-B222-024326306F6A}" srcOrd="3" destOrd="0" presId="urn:microsoft.com/office/officeart/2005/8/layout/vList2"/>
    <dgm:cxn modelId="{58D60779-3FB6-4C07-9600-2AEA9D196EE0}" type="presParOf" srcId="{3CFEFFCC-B63C-4529-8149-091C7A321969}" destId="{534B57A7-BD7C-4517-B3D4-70C375D00581}" srcOrd="4" destOrd="0" presId="urn:microsoft.com/office/officeart/2005/8/layout/vList2"/>
    <dgm:cxn modelId="{9B5AEA3E-E40E-42F7-93B9-82DC03AB651D}" type="presParOf" srcId="{3CFEFFCC-B63C-4529-8149-091C7A321969}" destId="{342A2252-13F1-4EE4-9B2D-CE09F1F34FBC}" srcOrd="5" destOrd="0" presId="urn:microsoft.com/office/officeart/2005/8/layout/vList2"/>
    <dgm:cxn modelId="{982941D7-C20A-4DD8-9D91-22421F083DDB}" type="presParOf" srcId="{3CFEFFCC-B63C-4529-8149-091C7A321969}" destId="{E8B20C55-BDE6-431E-A34C-D3A5ECA1A239}" srcOrd="6" destOrd="0" presId="urn:microsoft.com/office/officeart/2005/8/layout/vList2"/>
    <dgm:cxn modelId="{BE4D8E23-E085-4B22-9D9F-23F2305F9D43}" type="presParOf" srcId="{3CFEFFCC-B63C-4529-8149-091C7A321969}" destId="{957F3582-66D1-424A-99D9-F4BAFAAC392D}" srcOrd="7" destOrd="0" presId="urn:microsoft.com/office/officeart/2005/8/layout/vList2"/>
    <dgm:cxn modelId="{984BD9B2-E05B-48E2-A950-F567C0CD2E13}" type="presParOf" srcId="{3CFEFFCC-B63C-4529-8149-091C7A321969}" destId="{190AAF70-9D56-4050-9348-50009A14CC1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7443521-6D9A-40A0-93F4-528271185709}" type="doc">
      <dgm:prSet loTypeId="urn:microsoft.com/office/officeart/2005/8/layout/target3" loCatId="relationship" qsTypeId="urn:microsoft.com/office/officeart/2005/8/quickstyle/3d1" qsCatId="3D" csTypeId="urn:microsoft.com/office/officeart/2005/8/colors/accent0_3" csCatId="mainScheme"/>
      <dgm:spPr/>
      <dgm:t>
        <a:bodyPr/>
        <a:lstStyle/>
        <a:p>
          <a:endParaRPr lang="en-US"/>
        </a:p>
      </dgm:t>
    </dgm:pt>
    <dgm:pt modelId="{FD6E432A-F644-4769-9179-14B45719BF4F}">
      <dgm:prSet custT="1"/>
      <dgm:spPr/>
      <dgm:t>
        <a:bodyPr/>
        <a:lstStyle/>
        <a:p>
          <a:r>
            <a:rPr lang="en-US" sz="3600" baseline="0" dirty="0"/>
            <a:t>Source is a Distributed table</a:t>
          </a:r>
          <a:endParaRPr lang="en-US" sz="3600" dirty="0"/>
        </a:p>
      </dgm:t>
    </dgm:pt>
    <dgm:pt modelId="{21D218BB-69F6-4D2D-9E7C-E2E967D443DD}" type="parTrans" cxnId="{0B8E7EF0-B655-4C3A-B6C1-DA4599CFFF43}">
      <dgm:prSet/>
      <dgm:spPr/>
      <dgm:t>
        <a:bodyPr/>
        <a:lstStyle/>
        <a:p>
          <a:endParaRPr lang="en-US" sz="1600"/>
        </a:p>
      </dgm:t>
    </dgm:pt>
    <dgm:pt modelId="{2B82EBA3-F62C-4D69-B95A-4BB980741208}" type="sibTrans" cxnId="{0B8E7EF0-B655-4C3A-B6C1-DA4599CFFF43}">
      <dgm:prSet/>
      <dgm:spPr/>
      <dgm:t>
        <a:bodyPr/>
        <a:lstStyle/>
        <a:p>
          <a:endParaRPr lang="en-US" sz="1600"/>
        </a:p>
      </dgm:t>
    </dgm:pt>
    <dgm:pt modelId="{058591A7-C57C-4D42-B34B-5C329C583AC2}">
      <dgm:prSet custT="1"/>
      <dgm:spPr/>
      <dgm:t>
        <a:bodyPr/>
        <a:lstStyle/>
        <a:p>
          <a:r>
            <a:rPr lang="en-US" sz="3600" baseline="0" dirty="0"/>
            <a:t>Re-distributes on a different Hash Key</a:t>
          </a:r>
          <a:endParaRPr lang="en-US" sz="3600" dirty="0"/>
        </a:p>
      </dgm:t>
    </dgm:pt>
    <dgm:pt modelId="{EDB88A35-737E-45F6-9410-BE72725D4F47}" type="parTrans" cxnId="{E43845BA-F049-4035-B97B-392A490ED24B}">
      <dgm:prSet/>
      <dgm:spPr/>
      <dgm:t>
        <a:bodyPr/>
        <a:lstStyle/>
        <a:p>
          <a:endParaRPr lang="en-US" sz="1600"/>
        </a:p>
      </dgm:t>
    </dgm:pt>
    <dgm:pt modelId="{47AD0EC2-9FA2-4E7F-BC1F-5FDC05C9915C}" type="sibTrans" cxnId="{E43845BA-F049-4035-B97B-392A490ED24B}">
      <dgm:prSet/>
      <dgm:spPr/>
      <dgm:t>
        <a:bodyPr/>
        <a:lstStyle/>
        <a:p>
          <a:endParaRPr lang="en-US" sz="1600"/>
        </a:p>
      </dgm:t>
    </dgm:pt>
    <dgm:pt modelId="{EB1DF923-2013-47B5-80F8-960804087428}">
      <dgm:prSet custT="1"/>
      <dgm:spPr/>
      <dgm:t>
        <a:bodyPr/>
        <a:lstStyle/>
        <a:p>
          <a:r>
            <a:rPr lang="en-US" sz="3600" baseline="0" dirty="0"/>
            <a:t>Most common data movement operation</a:t>
          </a:r>
          <a:endParaRPr lang="en-US" sz="3600" dirty="0"/>
        </a:p>
      </dgm:t>
    </dgm:pt>
    <dgm:pt modelId="{52D562A6-D4A5-4C4A-BD35-D8B732C6D1DD}" type="parTrans" cxnId="{4BCB7419-617A-4696-B5A0-F57120D88962}">
      <dgm:prSet/>
      <dgm:spPr/>
      <dgm:t>
        <a:bodyPr/>
        <a:lstStyle/>
        <a:p>
          <a:endParaRPr lang="en-US" sz="1600"/>
        </a:p>
      </dgm:t>
    </dgm:pt>
    <dgm:pt modelId="{0AC2A500-1D3A-4997-80AB-E13EE4597B23}" type="sibTrans" cxnId="{4BCB7419-617A-4696-B5A0-F57120D88962}">
      <dgm:prSet/>
      <dgm:spPr/>
      <dgm:t>
        <a:bodyPr/>
        <a:lstStyle/>
        <a:p>
          <a:endParaRPr lang="en-US" sz="1600"/>
        </a:p>
      </dgm:t>
    </dgm:pt>
    <dgm:pt modelId="{9894C903-347D-482E-A332-8AC4441C749B}" type="pres">
      <dgm:prSet presAssocID="{67443521-6D9A-40A0-93F4-528271185709}" presName="Name0" presStyleCnt="0">
        <dgm:presLayoutVars>
          <dgm:chMax val="7"/>
          <dgm:dir/>
          <dgm:animLvl val="lvl"/>
          <dgm:resizeHandles val="exact"/>
        </dgm:presLayoutVars>
      </dgm:prSet>
      <dgm:spPr/>
    </dgm:pt>
    <dgm:pt modelId="{F2A2EEED-901B-470B-A610-E63A9F7AD385}" type="pres">
      <dgm:prSet presAssocID="{FD6E432A-F644-4769-9179-14B45719BF4F}" presName="circle1" presStyleLbl="node1" presStyleIdx="0" presStyleCnt="3"/>
      <dgm:spPr/>
    </dgm:pt>
    <dgm:pt modelId="{603D1905-FB00-48A9-BA8E-28CB429ABDD7}" type="pres">
      <dgm:prSet presAssocID="{FD6E432A-F644-4769-9179-14B45719BF4F}" presName="space" presStyleCnt="0"/>
      <dgm:spPr/>
    </dgm:pt>
    <dgm:pt modelId="{4889ED2A-C16A-4E39-8D2F-890416A00016}" type="pres">
      <dgm:prSet presAssocID="{FD6E432A-F644-4769-9179-14B45719BF4F}" presName="rect1" presStyleLbl="alignAcc1" presStyleIdx="0" presStyleCnt="3"/>
      <dgm:spPr/>
    </dgm:pt>
    <dgm:pt modelId="{D51A1490-AE93-418C-99E3-0B0DDF0F56F8}" type="pres">
      <dgm:prSet presAssocID="{058591A7-C57C-4D42-B34B-5C329C583AC2}" presName="vertSpace2" presStyleLbl="node1" presStyleIdx="0" presStyleCnt="3"/>
      <dgm:spPr/>
    </dgm:pt>
    <dgm:pt modelId="{F9F21AB1-7353-4605-B50B-B6BE1E47D8DB}" type="pres">
      <dgm:prSet presAssocID="{058591A7-C57C-4D42-B34B-5C329C583AC2}" presName="circle2" presStyleLbl="node1" presStyleIdx="1" presStyleCnt="3"/>
      <dgm:spPr/>
    </dgm:pt>
    <dgm:pt modelId="{BFE66B40-78D7-4AD7-BEB2-37F3A993142B}" type="pres">
      <dgm:prSet presAssocID="{058591A7-C57C-4D42-B34B-5C329C583AC2}" presName="rect2" presStyleLbl="alignAcc1" presStyleIdx="1" presStyleCnt="3"/>
      <dgm:spPr/>
    </dgm:pt>
    <dgm:pt modelId="{8FD839E3-B258-4AC2-9D68-10155CF7A54B}" type="pres">
      <dgm:prSet presAssocID="{EB1DF923-2013-47B5-80F8-960804087428}" presName="vertSpace3" presStyleLbl="node1" presStyleIdx="1" presStyleCnt="3"/>
      <dgm:spPr/>
    </dgm:pt>
    <dgm:pt modelId="{4680721F-D2B6-4171-A6BC-6B840D7B32EE}" type="pres">
      <dgm:prSet presAssocID="{EB1DF923-2013-47B5-80F8-960804087428}" presName="circle3" presStyleLbl="node1" presStyleIdx="2" presStyleCnt="3"/>
      <dgm:spPr/>
    </dgm:pt>
    <dgm:pt modelId="{33EE9D8D-400D-4C6F-ACC2-AF64A4EBA44D}" type="pres">
      <dgm:prSet presAssocID="{EB1DF923-2013-47B5-80F8-960804087428}" presName="rect3" presStyleLbl="alignAcc1" presStyleIdx="2" presStyleCnt="3"/>
      <dgm:spPr/>
    </dgm:pt>
    <dgm:pt modelId="{3AD099BF-DD80-4357-A4B0-6AF9B1A25755}" type="pres">
      <dgm:prSet presAssocID="{FD6E432A-F644-4769-9179-14B45719BF4F}" presName="rect1ParTxNoCh" presStyleLbl="alignAcc1" presStyleIdx="2" presStyleCnt="3">
        <dgm:presLayoutVars>
          <dgm:chMax val="1"/>
          <dgm:bulletEnabled val="1"/>
        </dgm:presLayoutVars>
      </dgm:prSet>
      <dgm:spPr/>
    </dgm:pt>
    <dgm:pt modelId="{0580D280-50E7-4DCE-82A2-AD71BC4B1230}" type="pres">
      <dgm:prSet presAssocID="{058591A7-C57C-4D42-B34B-5C329C583AC2}" presName="rect2ParTxNoCh" presStyleLbl="alignAcc1" presStyleIdx="2" presStyleCnt="3">
        <dgm:presLayoutVars>
          <dgm:chMax val="1"/>
          <dgm:bulletEnabled val="1"/>
        </dgm:presLayoutVars>
      </dgm:prSet>
      <dgm:spPr/>
    </dgm:pt>
    <dgm:pt modelId="{96EC24CB-30D0-46C9-829C-6C5DE3CFCB25}" type="pres">
      <dgm:prSet presAssocID="{EB1DF923-2013-47B5-80F8-960804087428}" presName="rect3ParTxNoCh" presStyleLbl="alignAcc1" presStyleIdx="2" presStyleCnt="3">
        <dgm:presLayoutVars>
          <dgm:chMax val="1"/>
          <dgm:bulletEnabled val="1"/>
        </dgm:presLayoutVars>
      </dgm:prSet>
      <dgm:spPr/>
    </dgm:pt>
  </dgm:ptLst>
  <dgm:cxnLst>
    <dgm:cxn modelId="{4BCB7419-617A-4696-B5A0-F57120D88962}" srcId="{67443521-6D9A-40A0-93F4-528271185709}" destId="{EB1DF923-2013-47B5-80F8-960804087428}" srcOrd="2" destOrd="0" parTransId="{52D562A6-D4A5-4C4A-BD35-D8B732C6D1DD}" sibTransId="{0AC2A500-1D3A-4997-80AB-E13EE4597B23}"/>
    <dgm:cxn modelId="{2A69AA5B-F9B1-488D-B943-B07979ACEA2C}" type="presOf" srcId="{EB1DF923-2013-47B5-80F8-960804087428}" destId="{33EE9D8D-400D-4C6F-ACC2-AF64A4EBA44D}" srcOrd="0" destOrd="0" presId="urn:microsoft.com/office/officeart/2005/8/layout/target3"/>
    <dgm:cxn modelId="{A00B216E-8A3E-4DD9-82F2-6253BD702BA2}" type="presOf" srcId="{FD6E432A-F644-4769-9179-14B45719BF4F}" destId="{3AD099BF-DD80-4357-A4B0-6AF9B1A25755}" srcOrd="1" destOrd="0" presId="urn:microsoft.com/office/officeart/2005/8/layout/target3"/>
    <dgm:cxn modelId="{CACAE07B-CD69-437A-9ECD-45BB84308D4C}" type="presOf" srcId="{FD6E432A-F644-4769-9179-14B45719BF4F}" destId="{4889ED2A-C16A-4E39-8D2F-890416A00016}" srcOrd="0" destOrd="0" presId="urn:microsoft.com/office/officeart/2005/8/layout/target3"/>
    <dgm:cxn modelId="{EFBB0A91-0CE2-419D-BC65-09049CBBC4BC}" type="presOf" srcId="{67443521-6D9A-40A0-93F4-528271185709}" destId="{9894C903-347D-482E-A332-8AC4441C749B}" srcOrd="0" destOrd="0" presId="urn:microsoft.com/office/officeart/2005/8/layout/target3"/>
    <dgm:cxn modelId="{E43845BA-F049-4035-B97B-392A490ED24B}" srcId="{67443521-6D9A-40A0-93F4-528271185709}" destId="{058591A7-C57C-4D42-B34B-5C329C583AC2}" srcOrd="1" destOrd="0" parTransId="{EDB88A35-737E-45F6-9410-BE72725D4F47}" sibTransId="{47AD0EC2-9FA2-4E7F-BC1F-5FDC05C9915C}"/>
    <dgm:cxn modelId="{44F674C2-9E3A-43D7-991F-A5E7075D35EC}" type="presOf" srcId="{058591A7-C57C-4D42-B34B-5C329C583AC2}" destId="{BFE66B40-78D7-4AD7-BEB2-37F3A993142B}" srcOrd="0" destOrd="0" presId="urn:microsoft.com/office/officeart/2005/8/layout/target3"/>
    <dgm:cxn modelId="{0B8E7EF0-B655-4C3A-B6C1-DA4599CFFF43}" srcId="{67443521-6D9A-40A0-93F4-528271185709}" destId="{FD6E432A-F644-4769-9179-14B45719BF4F}" srcOrd="0" destOrd="0" parTransId="{21D218BB-69F6-4D2D-9E7C-E2E967D443DD}" sibTransId="{2B82EBA3-F62C-4D69-B95A-4BB980741208}"/>
    <dgm:cxn modelId="{8A2AF8F4-97AE-4543-8791-1F2FA23D52A8}" type="presOf" srcId="{058591A7-C57C-4D42-B34B-5C329C583AC2}" destId="{0580D280-50E7-4DCE-82A2-AD71BC4B1230}" srcOrd="1" destOrd="0" presId="urn:microsoft.com/office/officeart/2005/8/layout/target3"/>
    <dgm:cxn modelId="{3C0A9AF9-71CD-477C-A5B2-4D7ECEBB63BC}" type="presOf" srcId="{EB1DF923-2013-47B5-80F8-960804087428}" destId="{96EC24CB-30D0-46C9-829C-6C5DE3CFCB25}" srcOrd="1" destOrd="0" presId="urn:microsoft.com/office/officeart/2005/8/layout/target3"/>
    <dgm:cxn modelId="{8AC714AD-88C2-4E68-B386-728D3B2E8C9F}" type="presParOf" srcId="{9894C903-347D-482E-A332-8AC4441C749B}" destId="{F2A2EEED-901B-470B-A610-E63A9F7AD385}" srcOrd="0" destOrd="0" presId="urn:microsoft.com/office/officeart/2005/8/layout/target3"/>
    <dgm:cxn modelId="{75684B4D-DC05-4556-ACA4-300FC979EDA2}" type="presParOf" srcId="{9894C903-347D-482E-A332-8AC4441C749B}" destId="{603D1905-FB00-48A9-BA8E-28CB429ABDD7}" srcOrd="1" destOrd="0" presId="urn:microsoft.com/office/officeart/2005/8/layout/target3"/>
    <dgm:cxn modelId="{382A0E3B-4322-458F-AF13-30FF55113C9A}" type="presParOf" srcId="{9894C903-347D-482E-A332-8AC4441C749B}" destId="{4889ED2A-C16A-4E39-8D2F-890416A00016}" srcOrd="2" destOrd="0" presId="urn:microsoft.com/office/officeart/2005/8/layout/target3"/>
    <dgm:cxn modelId="{74BD465C-B44E-49F1-A40D-729865DF7EF4}" type="presParOf" srcId="{9894C903-347D-482E-A332-8AC4441C749B}" destId="{D51A1490-AE93-418C-99E3-0B0DDF0F56F8}" srcOrd="3" destOrd="0" presId="urn:microsoft.com/office/officeart/2005/8/layout/target3"/>
    <dgm:cxn modelId="{C53DE1ED-D29A-499B-A65D-4879F540E532}" type="presParOf" srcId="{9894C903-347D-482E-A332-8AC4441C749B}" destId="{F9F21AB1-7353-4605-B50B-B6BE1E47D8DB}" srcOrd="4" destOrd="0" presId="urn:microsoft.com/office/officeart/2005/8/layout/target3"/>
    <dgm:cxn modelId="{BFC5896A-AEB1-4C8A-B492-3868A195B470}" type="presParOf" srcId="{9894C903-347D-482E-A332-8AC4441C749B}" destId="{BFE66B40-78D7-4AD7-BEB2-37F3A993142B}" srcOrd="5" destOrd="0" presId="urn:microsoft.com/office/officeart/2005/8/layout/target3"/>
    <dgm:cxn modelId="{9BDC95BA-6E9D-4153-8D6A-235A383E1944}" type="presParOf" srcId="{9894C903-347D-482E-A332-8AC4441C749B}" destId="{8FD839E3-B258-4AC2-9D68-10155CF7A54B}" srcOrd="6" destOrd="0" presId="urn:microsoft.com/office/officeart/2005/8/layout/target3"/>
    <dgm:cxn modelId="{B27DD1B8-ED1C-4162-8C71-E9A0DF9AF43F}" type="presParOf" srcId="{9894C903-347D-482E-A332-8AC4441C749B}" destId="{4680721F-D2B6-4171-A6BC-6B840D7B32EE}" srcOrd="7" destOrd="0" presId="urn:microsoft.com/office/officeart/2005/8/layout/target3"/>
    <dgm:cxn modelId="{F1C24A60-15AE-476E-8B63-84BCBB3B14CA}" type="presParOf" srcId="{9894C903-347D-482E-A332-8AC4441C749B}" destId="{33EE9D8D-400D-4C6F-ACC2-AF64A4EBA44D}" srcOrd="8" destOrd="0" presId="urn:microsoft.com/office/officeart/2005/8/layout/target3"/>
    <dgm:cxn modelId="{92E44E65-9435-4A0B-914F-B87592223195}" type="presParOf" srcId="{9894C903-347D-482E-A332-8AC4441C749B}" destId="{3AD099BF-DD80-4357-A4B0-6AF9B1A25755}" srcOrd="9" destOrd="0" presId="urn:microsoft.com/office/officeart/2005/8/layout/target3"/>
    <dgm:cxn modelId="{23305DE2-07CF-4E11-AB5F-BB3B22FECD6D}" type="presParOf" srcId="{9894C903-347D-482E-A332-8AC4441C749B}" destId="{0580D280-50E7-4DCE-82A2-AD71BC4B1230}" srcOrd="10" destOrd="0" presId="urn:microsoft.com/office/officeart/2005/8/layout/target3"/>
    <dgm:cxn modelId="{B409EC1D-D601-4DAF-94B9-1A89A6253C76}" type="presParOf" srcId="{9894C903-347D-482E-A332-8AC4441C749B}" destId="{96EC24CB-30D0-46C9-829C-6C5DE3CFCB25}"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F668D98-D871-4E8E-8D85-6E1A9D4AF5EF}" type="doc">
      <dgm:prSet loTypeId="urn:microsoft.com/office/officeart/2005/8/layout/target3" loCatId="relationship" qsTypeId="urn:microsoft.com/office/officeart/2005/8/quickstyle/3d1" qsCatId="3D" csTypeId="urn:microsoft.com/office/officeart/2005/8/colors/accent0_3" csCatId="mainScheme" phldr="1"/>
      <dgm:spPr/>
      <dgm:t>
        <a:bodyPr/>
        <a:lstStyle/>
        <a:p>
          <a:endParaRPr lang="en-US"/>
        </a:p>
      </dgm:t>
    </dgm:pt>
    <dgm:pt modelId="{64B752B7-1DF9-4B4B-A7A3-71F53B129300}">
      <dgm:prSet custT="1"/>
      <dgm:spPr/>
      <dgm:t>
        <a:bodyPr/>
        <a:lstStyle/>
        <a:p>
          <a:r>
            <a:rPr lang="en-US" sz="3600" baseline="0" dirty="0"/>
            <a:t>Source is a Round Robin table</a:t>
          </a:r>
          <a:endParaRPr lang="en-US" sz="3600" dirty="0"/>
        </a:p>
      </dgm:t>
    </dgm:pt>
    <dgm:pt modelId="{709D358E-B875-4A0D-B2C3-8D422221DDC6}" type="parTrans" cxnId="{487120C6-5992-48D1-93A5-A2661608528B}">
      <dgm:prSet/>
      <dgm:spPr/>
      <dgm:t>
        <a:bodyPr/>
        <a:lstStyle/>
        <a:p>
          <a:endParaRPr lang="en-US" sz="3600"/>
        </a:p>
      </dgm:t>
    </dgm:pt>
    <dgm:pt modelId="{52DA4420-3923-4ABD-A1DF-9B573BE07302}" type="sibTrans" cxnId="{487120C6-5992-48D1-93A5-A2661608528B}">
      <dgm:prSet/>
      <dgm:spPr/>
      <dgm:t>
        <a:bodyPr/>
        <a:lstStyle/>
        <a:p>
          <a:endParaRPr lang="en-US" sz="3600"/>
        </a:p>
      </dgm:t>
    </dgm:pt>
    <dgm:pt modelId="{7263A7EC-D537-4EE9-9CC1-C07540F12ED1}">
      <dgm:prSet custT="1"/>
      <dgm:spPr/>
      <dgm:t>
        <a:bodyPr/>
        <a:lstStyle/>
        <a:p>
          <a:r>
            <a:rPr lang="en-US" sz="3600" baseline="0" dirty="0"/>
            <a:t>Re-distributes as a Replicated table</a:t>
          </a:r>
          <a:endParaRPr lang="en-US" sz="3600" dirty="0"/>
        </a:p>
      </dgm:t>
    </dgm:pt>
    <dgm:pt modelId="{E385058A-BB1E-462D-8EB7-CD1C458DCEF6}" type="parTrans" cxnId="{C394030F-54C2-4092-9688-E56CEEA27DAC}">
      <dgm:prSet/>
      <dgm:spPr/>
      <dgm:t>
        <a:bodyPr/>
        <a:lstStyle/>
        <a:p>
          <a:endParaRPr lang="en-US" sz="3600"/>
        </a:p>
      </dgm:t>
    </dgm:pt>
    <dgm:pt modelId="{D733E696-F066-4245-AE3F-63217E160271}" type="sibTrans" cxnId="{C394030F-54C2-4092-9688-E56CEEA27DAC}">
      <dgm:prSet/>
      <dgm:spPr/>
      <dgm:t>
        <a:bodyPr/>
        <a:lstStyle/>
        <a:p>
          <a:endParaRPr lang="en-US" sz="3600"/>
        </a:p>
      </dgm:t>
    </dgm:pt>
    <dgm:pt modelId="{80DD4828-303D-486C-860D-CCEFA97EF234}">
      <dgm:prSet custT="1"/>
      <dgm:spPr/>
      <dgm:t>
        <a:bodyPr/>
        <a:lstStyle/>
        <a:p>
          <a:r>
            <a:rPr lang="en-US" sz="3600" baseline="0" dirty="0"/>
            <a:t>Gets more expensive as DWUs get higher (more copies of the data)</a:t>
          </a:r>
          <a:endParaRPr lang="en-US" sz="3600" dirty="0"/>
        </a:p>
      </dgm:t>
    </dgm:pt>
    <dgm:pt modelId="{23EA722D-98D1-42C8-83D8-384C07616CC6}" type="parTrans" cxnId="{1A6773B9-A27B-415C-A891-72AC03967929}">
      <dgm:prSet/>
      <dgm:spPr/>
      <dgm:t>
        <a:bodyPr/>
        <a:lstStyle/>
        <a:p>
          <a:endParaRPr lang="en-US" sz="3600"/>
        </a:p>
      </dgm:t>
    </dgm:pt>
    <dgm:pt modelId="{AF311D64-ACCA-429F-AFCD-FFFC59EA86E1}" type="sibTrans" cxnId="{1A6773B9-A27B-415C-A891-72AC03967929}">
      <dgm:prSet/>
      <dgm:spPr/>
      <dgm:t>
        <a:bodyPr/>
        <a:lstStyle/>
        <a:p>
          <a:endParaRPr lang="en-US" sz="3600"/>
        </a:p>
      </dgm:t>
    </dgm:pt>
    <dgm:pt modelId="{CF8AA1A9-BB7A-4DD2-A091-8579279DC5EA}" type="pres">
      <dgm:prSet presAssocID="{EF668D98-D871-4E8E-8D85-6E1A9D4AF5EF}" presName="Name0" presStyleCnt="0">
        <dgm:presLayoutVars>
          <dgm:chMax val="7"/>
          <dgm:dir/>
          <dgm:animLvl val="lvl"/>
          <dgm:resizeHandles val="exact"/>
        </dgm:presLayoutVars>
      </dgm:prSet>
      <dgm:spPr/>
    </dgm:pt>
    <dgm:pt modelId="{892CA8BE-6276-40C3-9106-702C9E462BB0}" type="pres">
      <dgm:prSet presAssocID="{64B752B7-1DF9-4B4B-A7A3-71F53B129300}" presName="circle1" presStyleLbl="node1" presStyleIdx="0" presStyleCnt="3"/>
      <dgm:spPr/>
    </dgm:pt>
    <dgm:pt modelId="{CBA890BC-2B2F-4947-9694-64DEE67096D8}" type="pres">
      <dgm:prSet presAssocID="{64B752B7-1DF9-4B4B-A7A3-71F53B129300}" presName="space" presStyleCnt="0"/>
      <dgm:spPr/>
    </dgm:pt>
    <dgm:pt modelId="{AAD1CCB4-AC5E-4B7D-B9CA-37793A8CC719}" type="pres">
      <dgm:prSet presAssocID="{64B752B7-1DF9-4B4B-A7A3-71F53B129300}" presName="rect1" presStyleLbl="alignAcc1" presStyleIdx="0" presStyleCnt="3"/>
      <dgm:spPr/>
    </dgm:pt>
    <dgm:pt modelId="{AC0B1EC2-58CD-4ADF-9D0B-DFA2754211B5}" type="pres">
      <dgm:prSet presAssocID="{7263A7EC-D537-4EE9-9CC1-C07540F12ED1}" presName="vertSpace2" presStyleLbl="node1" presStyleIdx="0" presStyleCnt="3"/>
      <dgm:spPr/>
    </dgm:pt>
    <dgm:pt modelId="{6EBAFF25-B952-4D45-8A1A-0C53A8106374}" type="pres">
      <dgm:prSet presAssocID="{7263A7EC-D537-4EE9-9CC1-C07540F12ED1}" presName="circle2" presStyleLbl="node1" presStyleIdx="1" presStyleCnt="3"/>
      <dgm:spPr/>
    </dgm:pt>
    <dgm:pt modelId="{C1920A32-A9DD-4220-8BAD-FC83797FD363}" type="pres">
      <dgm:prSet presAssocID="{7263A7EC-D537-4EE9-9CC1-C07540F12ED1}" presName="rect2" presStyleLbl="alignAcc1" presStyleIdx="1" presStyleCnt="3"/>
      <dgm:spPr/>
    </dgm:pt>
    <dgm:pt modelId="{F4A46DB1-384C-4E03-97AC-41222E34598B}" type="pres">
      <dgm:prSet presAssocID="{80DD4828-303D-486C-860D-CCEFA97EF234}" presName="vertSpace3" presStyleLbl="node1" presStyleIdx="1" presStyleCnt="3"/>
      <dgm:spPr/>
    </dgm:pt>
    <dgm:pt modelId="{28B6BA2C-C1AA-4C18-9EE2-96268A03E1E9}" type="pres">
      <dgm:prSet presAssocID="{80DD4828-303D-486C-860D-CCEFA97EF234}" presName="circle3" presStyleLbl="node1" presStyleIdx="2" presStyleCnt="3"/>
      <dgm:spPr/>
    </dgm:pt>
    <dgm:pt modelId="{269BA2F0-F68F-4DB1-B5E4-3BFCFDBC21D0}" type="pres">
      <dgm:prSet presAssocID="{80DD4828-303D-486C-860D-CCEFA97EF234}" presName="rect3" presStyleLbl="alignAcc1" presStyleIdx="2" presStyleCnt="3"/>
      <dgm:spPr/>
    </dgm:pt>
    <dgm:pt modelId="{69FA244D-9C13-4C55-A0BA-170A60816A01}" type="pres">
      <dgm:prSet presAssocID="{64B752B7-1DF9-4B4B-A7A3-71F53B129300}" presName="rect1ParTxNoCh" presStyleLbl="alignAcc1" presStyleIdx="2" presStyleCnt="3">
        <dgm:presLayoutVars>
          <dgm:chMax val="1"/>
          <dgm:bulletEnabled val="1"/>
        </dgm:presLayoutVars>
      </dgm:prSet>
      <dgm:spPr/>
    </dgm:pt>
    <dgm:pt modelId="{0216D692-4E69-4D26-8C6A-4BFC6D5C6506}" type="pres">
      <dgm:prSet presAssocID="{7263A7EC-D537-4EE9-9CC1-C07540F12ED1}" presName="rect2ParTxNoCh" presStyleLbl="alignAcc1" presStyleIdx="2" presStyleCnt="3">
        <dgm:presLayoutVars>
          <dgm:chMax val="1"/>
          <dgm:bulletEnabled val="1"/>
        </dgm:presLayoutVars>
      </dgm:prSet>
      <dgm:spPr/>
    </dgm:pt>
    <dgm:pt modelId="{50E1F6CC-7BAD-4D2C-BCF4-F86A7E05837B}" type="pres">
      <dgm:prSet presAssocID="{80DD4828-303D-486C-860D-CCEFA97EF234}" presName="rect3ParTxNoCh" presStyleLbl="alignAcc1" presStyleIdx="2" presStyleCnt="3">
        <dgm:presLayoutVars>
          <dgm:chMax val="1"/>
          <dgm:bulletEnabled val="1"/>
        </dgm:presLayoutVars>
      </dgm:prSet>
      <dgm:spPr/>
    </dgm:pt>
  </dgm:ptLst>
  <dgm:cxnLst>
    <dgm:cxn modelId="{C394030F-54C2-4092-9688-E56CEEA27DAC}" srcId="{EF668D98-D871-4E8E-8D85-6E1A9D4AF5EF}" destId="{7263A7EC-D537-4EE9-9CC1-C07540F12ED1}" srcOrd="1" destOrd="0" parTransId="{E385058A-BB1E-462D-8EB7-CD1C458DCEF6}" sibTransId="{D733E696-F066-4245-AE3F-63217E160271}"/>
    <dgm:cxn modelId="{7745A426-5FC3-49B8-A4E0-FC9AECAA7ED9}" type="presOf" srcId="{80DD4828-303D-486C-860D-CCEFA97EF234}" destId="{50E1F6CC-7BAD-4D2C-BCF4-F86A7E05837B}" srcOrd="1" destOrd="0" presId="urn:microsoft.com/office/officeart/2005/8/layout/target3"/>
    <dgm:cxn modelId="{0CEB167C-6792-43FF-AB22-2CAC745C9EE5}" type="presOf" srcId="{7263A7EC-D537-4EE9-9CC1-C07540F12ED1}" destId="{C1920A32-A9DD-4220-8BAD-FC83797FD363}" srcOrd="0" destOrd="0" presId="urn:microsoft.com/office/officeart/2005/8/layout/target3"/>
    <dgm:cxn modelId="{257B5C84-9714-4F9D-A74D-9FFDA31EF169}" type="presOf" srcId="{EF668D98-D871-4E8E-8D85-6E1A9D4AF5EF}" destId="{CF8AA1A9-BB7A-4DD2-A091-8579279DC5EA}" srcOrd="0" destOrd="0" presId="urn:microsoft.com/office/officeart/2005/8/layout/target3"/>
    <dgm:cxn modelId="{10A58B89-4408-4A23-9B9E-EB383214E222}" type="presOf" srcId="{80DD4828-303D-486C-860D-CCEFA97EF234}" destId="{269BA2F0-F68F-4DB1-B5E4-3BFCFDBC21D0}" srcOrd="0" destOrd="0" presId="urn:microsoft.com/office/officeart/2005/8/layout/target3"/>
    <dgm:cxn modelId="{C594C296-F40B-4AD1-A3DD-9806D8715303}" type="presOf" srcId="{7263A7EC-D537-4EE9-9CC1-C07540F12ED1}" destId="{0216D692-4E69-4D26-8C6A-4BFC6D5C6506}" srcOrd="1" destOrd="0" presId="urn:microsoft.com/office/officeart/2005/8/layout/target3"/>
    <dgm:cxn modelId="{CA302D9E-C72F-4F59-B309-12C16B7E2013}" type="presOf" srcId="{64B752B7-1DF9-4B4B-A7A3-71F53B129300}" destId="{AAD1CCB4-AC5E-4B7D-B9CA-37793A8CC719}" srcOrd="0" destOrd="0" presId="urn:microsoft.com/office/officeart/2005/8/layout/target3"/>
    <dgm:cxn modelId="{0296AAB6-56F7-4EB9-8029-F9F3A798D340}" type="presOf" srcId="{64B752B7-1DF9-4B4B-A7A3-71F53B129300}" destId="{69FA244D-9C13-4C55-A0BA-170A60816A01}" srcOrd="1" destOrd="0" presId="urn:microsoft.com/office/officeart/2005/8/layout/target3"/>
    <dgm:cxn modelId="{1A6773B9-A27B-415C-A891-72AC03967929}" srcId="{EF668D98-D871-4E8E-8D85-6E1A9D4AF5EF}" destId="{80DD4828-303D-486C-860D-CCEFA97EF234}" srcOrd="2" destOrd="0" parTransId="{23EA722D-98D1-42C8-83D8-384C07616CC6}" sibTransId="{AF311D64-ACCA-429F-AFCD-FFFC59EA86E1}"/>
    <dgm:cxn modelId="{487120C6-5992-48D1-93A5-A2661608528B}" srcId="{EF668D98-D871-4E8E-8D85-6E1A9D4AF5EF}" destId="{64B752B7-1DF9-4B4B-A7A3-71F53B129300}" srcOrd="0" destOrd="0" parTransId="{709D358E-B875-4A0D-B2C3-8D422221DDC6}" sibTransId="{52DA4420-3923-4ABD-A1DF-9B573BE07302}"/>
    <dgm:cxn modelId="{04D1628B-96C7-4474-BEF0-E7D3817B3E2C}" type="presParOf" srcId="{CF8AA1A9-BB7A-4DD2-A091-8579279DC5EA}" destId="{892CA8BE-6276-40C3-9106-702C9E462BB0}" srcOrd="0" destOrd="0" presId="urn:microsoft.com/office/officeart/2005/8/layout/target3"/>
    <dgm:cxn modelId="{1B318EFE-76B2-406B-B8A7-1B4ACC187814}" type="presParOf" srcId="{CF8AA1A9-BB7A-4DD2-A091-8579279DC5EA}" destId="{CBA890BC-2B2F-4947-9694-64DEE67096D8}" srcOrd="1" destOrd="0" presId="urn:microsoft.com/office/officeart/2005/8/layout/target3"/>
    <dgm:cxn modelId="{7C58FCB0-7218-42F4-B03F-562261ED662B}" type="presParOf" srcId="{CF8AA1A9-BB7A-4DD2-A091-8579279DC5EA}" destId="{AAD1CCB4-AC5E-4B7D-B9CA-37793A8CC719}" srcOrd="2" destOrd="0" presId="urn:microsoft.com/office/officeart/2005/8/layout/target3"/>
    <dgm:cxn modelId="{C16CAB19-9685-495B-A52B-31D1B29C1487}" type="presParOf" srcId="{CF8AA1A9-BB7A-4DD2-A091-8579279DC5EA}" destId="{AC0B1EC2-58CD-4ADF-9D0B-DFA2754211B5}" srcOrd="3" destOrd="0" presId="urn:microsoft.com/office/officeart/2005/8/layout/target3"/>
    <dgm:cxn modelId="{C733C48C-7A25-4A08-BCC7-A61B97C148F7}" type="presParOf" srcId="{CF8AA1A9-BB7A-4DD2-A091-8579279DC5EA}" destId="{6EBAFF25-B952-4D45-8A1A-0C53A8106374}" srcOrd="4" destOrd="0" presId="urn:microsoft.com/office/officeart/2005/8/layout/target3"/>
    <dgm:cxn modelId="{3D45B003-4AAB-4E05-9322-6762C0473F68}" type="presParOf" srcId="{CF8AA1A9-BB7A-4DD2-A091-8579279DC5EA}" destId="{C1920A32-A9DD-4220-8BAD-FC83797FD363}" srcOrd="5" destOrd="0" presId="urn:microsoft.com/office/officeart/2005/8/layout/target3"/>
    <dgm:cxn modelId="{DA547302-669D-43ED-BBA6-A45DEA17BCDF}" type="presParOf" srcId="{CF8AA1A9-BB7A-4DD2-A091-8579279DC5EA}" destId="{F4A46DB1-384C-4E03-97AC-41222E34598B}" srcOrd="6" destOrd="0" presId="urn:microsoft.com/office/officeart/2005/8/layout/target3"/>
    <dgm:cxn modelId="{1F7D4EA7-529A-41F7-B62F-40C59D532E74}" type="presParOf" srcId="{CF8AA1A9-BB7A-4DD2-A091-8579279DC5EA}" destId="{28B6BA2C-C1AA-4C18-9EE2-96268A03E1E9}" srcOrd="7" destOrd="0" presId="urn:microsoft.com/office/officeart/2005/8/layout/target3"/>
    <dgm:cxn modelId="{4F02E37A-6083-4C9C-89B1-7A79170FA97D}" type="presParOf" srcId="{CF8AA1A9-BB7A-4DD2-A091-8579279DC5EA}" destId="{269BA2F0-F68F-4DB1-B5E4-3BFCFDBC21D0}" srcOrd="8" destOrd="0" presId="urn:microsoft.com/office/officeart/2005/8/layout/target3"/>
    <dgm:cxn modelId="{AC306B6A-26A8-4375-8E5C-9E6983EB629B}" type="presParOf" srcId="{CF8AA1A9-BB7A-4DD2-A091-8579279DC5EA}" destId="{69FA244D-9C13-4C55-A0BA-170A60816A01}" srcOrd="9" destOrd="0" presId="urn:microsoft.com/office/officeart/2005/8/layout/target3"/>
    <dgm:cxn modelId="{47D9F401-423C-407F-815C-F04D88811F92}" type="presParOf" srcId="{CF8AA1A9-BB7A-4DD2-A091-8579279DC5EA}" destId="{0216D692-4E69-4D26-8C6A-4BFC6D5C6506}" srcOrd="10" destOrd="0" presId="urn:microsoft.com/office/officeart/2005/8/layout/target3"/>
    <dgm:cxn modelId="{B861F72D-20B7-47A1-983B-338E9AA5EF3E}" type="presParOf" srcId="{CF8AA1A9-BB7A-4DD2-A091-8579279DC5EA}" destId="{50E1F6CC-7BAD-4D2C-BCF4-F86A7E05837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F668D98-D871-4E8E-8D85-6E1A9D4AF5EF}" type="doc">
      <dgm:prSet loTypeId="urn:microsoft.com/office/officeart/2005/8/layout/target3" loCatId="relationship" qsTypeId="urn:microsoft.com/office/officeart/2005/8/quickstyle/3d1" qsCatId="3D" csTypeId="urn:microsoft.com/office/officeart/2005/8/colors/accent0_3" csCatId="mainScheme" phldr="1"/>
      <dgm:spPr/>
      <dgm:t>
        <a:bodyPr/>
        <a:lstStyle/>
        <a:p>
          <a:endParaRPr lang="en-US"/>
        </a:p>
      </dgm:t>
    </dgm:pt>
    <dgm:pt modelId="{64B752B7-1DF9-4B4B-A7A3-71F53B129300}">
      <dgm:prSet custT="1"/>
      <dgm:spPr/>
      <dgm:t>
        <a:bodyPr/>
        <a:lstStyle/>
        <a:p>
          <a:r>
            <a:rPr lang="en-US" sz="3600" baseline="0" dirty="0"/>
            <a:t>Copies data to the Control Node</a:t>
          </a:r>
          <a:endParaRPr lang="en-US" sz="3600" dirty="0"/>
        </a:p>
      </dgm:t>
    </dgm:pt>
    <dgm:pt modelId="{709D358E-B875-4A0D-B2C3-8D422221DDC6}" type="parTrans" cxnId="{487120C6-5992-48D1-93A5-A2661608528B}">
      <dgm:prSet/>
      <dgm:spPr/>
      <dgm:t>
        <a:bodyPr/>
        <a:lstStyle/>
        <a:p>
          <a:endParaRPr lang="en-US" sz="3600"/>
        </a:p>
      </dgm:t>
    </dgm:pt>
    <dgm:pt modelId="{52DA4420-3923-4ABD-A1DF-9B573BE07302}" type="sibTrans" cxnId="{487120C6-5992-48D1-93A5-A2661608528B}">
      <dgm:prSet/>
      <dgm:spPr/>
      <dgm:t>
        <a:bodyPr/>
        <a:lstStyle/>
        <a:p>
          <a:endParaRPr lang="en-US" sz="3600"/>
        </a:p>
      </dgm:t>
    </dgm:pt>
    <dgm:pt modelId="{7263A7EC-D537-4EE9-9CC1-C07540F12ED1}">
      <dgm:prSet custT="1"/>
      <dgm:spPr/>
      <dgm:t>
        <a:bodyPr/>
        <a:lstStyle/>
        <a:p>
          <a:r>
            <a:rPr lang="en-US" sz="3600" baseline="0" dirty="0"/>
            <a:t>Most commonly, for final aggregation</a:t>
          </a:r>
          <a:endParaRPr lang="en-US" sz="3600" dirty="0"/>
        </a:p>
      </dgm:t>
    </dgm:pt>
    <dgm:pt modelId="{E385058A-BB1E-462D-8EB7-CD1C458DCEF6}" type="parTrans" cxnId="{C394030F-54C2-4092-9688-E56CEEA27DAC}">
      <dgm:prSet/>
      <dgm:spPr/>
      <dgm:t>
        <a:bodyPr/>
        <a:lstStyle/>
        <a:p>
          <a:endParaRPr lang="en-US" sz="3600"/>
        </a:p>
      </dgm:t>
    </dgm:pt>
    <dgm:pt modelId="{D733E696-F066-4245-AE3F-63217E160271}" type="sibTrans" cxnId="{C394030F-54C2-4092-9688-E56CEEA27DAC}">
      <dgm:prSet/>
      <dgm:spPr/>
      <dgm:t>
        <a:bodyPr/>
        <a:lstStyle/>
        <a:p>
          <a:endParaRPr lang="en-US" sz="3600"/>
        </a:p>
      </dgm:t>
    </dgm:pt>
    <dgm:pt modelId="{CF8AA1A9-BB7A-4DD2-A091-8579279DC5EA}" type="pres">
      <dgm:prSet presAssocID="{EF668D98-D871-4E8E-8D85-6E1A9D4AF5EF}" presName="Name0" presStyleCnt="0">
        <dgm:presLayoutVars>
          <dgm:chMax val="7"/>
          <dgm:dir/>
          <dgm:animLvl val="lvl"/>
          <dgm:resizeHandles val="exact"/>
        </dgm:presLayoutVars>
      </dgm:prSet>
      <dgm:spPr/>
    </dgm:pt>
    <dgm:pt modelId="{892CA8BE-6276-40C3-9106-702C9E462BB0}" type="pres">
      <dgm:prSet presAssocID="{64B752B7-1DF9-4B4B-A7A3-71F53B129300}" presName="circle1" presStyleLbl="node1" presStyleIdx="0" presStyleCnt="2"/>
      <dgm:spPr/>
    </dgm:pt>
    <dgm:pt modelId="{CBA890BC-2B2F-4947-9694-64DEE67096D8}" type="pres">
      <dgm:prSet presAssocID="{64B752B7-1DF9-4B4B-A7A3-71F53B129300}" presName="space" presStyleCnt="0"/>
      <dgm:spPr/>
    </dgm:pt>
    <dgm:pt modelId="{AAD1CCB4-AC5E-4B7D-B9CA-37793A8CC719}" type="pres">
      <dgm:prSet presAssocID="{64B752B7-1DF9-4B4B-A7A3-71F53B129300}" presName="rect1" presStyleLbl="alignAcc1" presStyleIdx="0" presStyleCnt="2"/>
      <dgm:spPr/>
    </dgm:pt>
    <dgm:pt modelId="{AC0B1EC2-58CD-4ADF-9D0B-DFA2754211B5}" type="pres">
      <dgm:prSet presAssocID="{7263A7EC-D537-4EE9-9CC1-C07540F12ED1}" presName="vertSpace2" presStyleLbl="node1" presStyleIdx="0" presStyleCnt="2"/>
      <dgm:spPr/>
    </dgm:pt>
    <dgm:pt modelId="{6EBAFF25-B952-4D45-8A1A-0C53A8106374}" type="pres">
      <dgm:prSet presAssocID="{7263A7EC-D537-4EE9-9CC1-C07540F12ED1}" presName="circle2" presStyleLbl="node1" presStyleIdx="1" presStyleCnt="2"/>
      <dgm:spPr/>
    </dgm:pt>
    <dgm:pt modelId="{C1920A32-A9DD-4220-8BAD-FC83797FD363}" type="pres">
      <dgm:prSet presAssocID="{7263A7EC-D537-4EE9-9CC1-C07540F12ED1}" presName="rect2" presStyleLbl="alignAcc1" presStyleIdx="1" presStyleCnt="2"/>
      <dgm:spPr/>
    </dgm:pt>
    <dgm:pt modelId="{69FA244D-9C13-4C55-A0BA-170A60816A01}" type="pres">
      <dgm:prSet presAssocID="{64B752B7-1DF9-4B4B-A7A3-71F53B129300}" presName="rect1ParTxNoCh" presStyleLbl="alignAcc1" presStyleIdx="1" presStyleCnt="2">
        <dgm:presLayoutVars>
          <dgm:chMax val="1"/>
          <dgm:bulletEnabled val="1"/>
        </dgm:presLayoutVars>
      </dgm:prSet>
      <dgm:spPr/>
    </dgm:pt>
    <dgm:pt modelId="{0216D692-4E69-4D26-8C6A-4BFC6D5C6506}" type="pres">
      <dgm:prSet presAssocID="{7263A7EC-D537-4EE9-9CC1-C07540F12ED1}" presName="rect2ParTxNoCh" presStyleLbl="alignAcc1" presStyleIdx="1" presStyleCnt="2">
        <dgm:presLayoutVars>
          <dgm:chMax val="1"/>
          <dgm:bulletEnabled val="1"/>
        </dgm:presLayoutVars>
      </dgm:prSet>
      <dgm:spPr/>
    </dgm:pt>
  </dgm:ptLst>
  <dgm:cxnLst>
    <dgm:cxn modelId="{C394030F-54C2-4092-9688-E56CEEA27DAC}" srcId="{EF668D98-D871-4E8E-8D85-6E1A9D4AF5EF}" destId="{7263A7EC-D537-4EE9-9CC1-C07540F12ED1}" srcOrd="1" destOrd="0" parTransId="{E385058A-BB1E-462D-8EB7-CD1C458DCEF6}" sibTransId="{D733E696-F066-4245-AE3F-63217E160271}"/>
    <dgm:cxn modelId="{0CEB167C-6792-43FF-AB22-2CAC745C9EE5}" type="presOf" srcId="{7263A7EC-D537-4EE9-9CC1-C07540F12ED1}" destId="{C1920A32-A9DD-4220-8BAD-FC83797FD363}" srcOrd="0" destOrd="0" presId="urn:microsoft.com/office/officeart/2005/8/layout/target3"/>
    <dgm:cxn modelId="{257B5C84-9714-4F9D-A74D-9FFDA31EF169}" type="presOf" srcId="{EF668D98-D871-4E8E-8D85-6E1A9D4AF5EF}" destId="{CF8AA1A9-BB7A-4DD2-A091-8579279DC5EA}" srcOrd="0" destOrd="0" presId="urn:microsoft.com/office/officeart/2005/8/layout/target3"/>
    <dgm:cxn modelId="{C594C296-F40B-4AD1-A3DD-9806D8715303}" type="presOf" srcId="{7263A7EC-D537-4EE9-9CC1-C07540F12ED1}" destId="{0216D692-4E69-4D26-8C6A-4BFC6D5C6506}" srcOrd="1" destOrd="0" presId="urn:microsoft.com/office/officeart/2005/8/layout/target3"/>
    <dgm:cxn modelId="{CA302D9E-C72F-4F59-B309-12C16B7E2013}" type="presOf" srcId="{64B752B7-1DF9-4B4B-A7A3-71F53B129300}" destId="{AAD1CCB4-AC5E-4B7D-B9CA-37793A8CC719}" srcOrd="0" destOrd="0" presId="urn:microsoft.com/office/officeart/2005/8/layout/target3"/>
    <dgm:cxn modelId="{0296AAB6-56F7-4EB9-8029-F9F3A798D340}" type="presOf" srcId="{64B752B7-1DF9-4B4B-A7A3-71F53B129300}" destId="{69FA244D-9C13-4C55-A0BA-170A60816A01}" srcOrd="1" destOrd="0" presId="urn:microsoft.com/office/officeart/2005/8/layout/target3"/>
    <dgm:cxn modelId="{487120C6-5992-48D1-93A5-A2661608528B}" srcId="{EF668D98-D871-4E8E-8D85-6E1A9D4AF5EF}" destId="{64B752B7-1DF9-4B4B-A7A3-71F53B129300}" srcOrd="0" destOrd="0" parTransId="{709D358E-B875-4A0D-B2C3-8D422221DDC6}" sibTransId="{52DA4420-3923-4ABD-A1DF-9B573BE07302}"/>
    <dgm:cxn modelId="{04D1628B-96C7-4474-BEF0-E7D3817B3E2C}" type="presParOf" srcId="{CF8AA1A9-BB7A-4DD2-A091-8579279DC5EA}" destId="{892CA8BE-6276-40C3-9106-702C9E462BB0}" srcOrd="0" destOrd="0" presId="urn:microsoft.com/office/officeart/2005/8/layout/target3"/>
    <dgm:cxn modelId="{1B318EFE-76B2-406B-B8A7-1B4ACC187814}" type="presParOf" srcId="{CF8AA1A9-BB7A-4DD2-A091-8579279DC5EA}" destId="{CBA890BC-2B2F-4947-9694-64DEE67096D8}" srcOrd="1" destOrd="0" presId="urn:microsoft.com/office/officeart/2005/8/layout/target3"/>
    <dgm:cxn modelId="{7C58FCB0-7218-42F4-B03F-562261ED662B}" type="presParOf" srcId="{CF8AA1A9-BB7A-4DD2-A091-8579279DC5EA}" destId="{AAD1CCB4-AC5E-4B7D-B9CA-37793A8CC719}" srcOrd="2" destOrd="0" presId="urn:microsoft.com/office/officeart/2005/8/layout/target3"/>
    <dgm:cxn modelId="{C16CAB19-9685-495B-A52B-31D1B29C1487}" type="presParOf" srcId="{CF8AA1A9-BB7A-4DD2-A091-8579279DC5EA}" destId="{AC0B1EC2-58CD-4ADF-9D0B-DFA2754211B5}" srcOrd="3" destOrd="0" presId="urn:microsoft.com/office/officeart/2005/8/layout/target3"/>
    <dgm:cxn modelId="{C733C48C-7A25-4A08-BCC7-A61B97C148F7}" type="presParOf" srcId="{CF8AA1A9-BB7A-4DD2-A091-8579279DC5EA}" destId="{6EBAFF25-B952-4D45-8A1A-0C53A8106374}" srcOrd="4" destOrd="0" presId="urn:microsoft.com/office/officeart/2005/8/layout/target3"/>
    <dgm:cxn modelId="{3D45B003-4AAB-4E05-9322-6762C0473F68}" type="presParOf" srcId="{CF8AA1A9-BB7A-4DD2-A091-8579279DC5EA}" destId="{C1920A32-A9DD-4220-8BAD-FC83797FD363}" srcOrd="5" destOrd="0" presId="urn:microsoft.com/office/officeart/2005/8/layout/target3"/>
    <dgm:cxn modelId="{AC306B6A-26A8-4375-8E5C-9E6983EB629B}" type="presParOf" srcId="{CF8AA1A9-BB7A-4DD2-A091-8579279DC5EA}" destId="{69FA244D-9C13-4C55-A0BA-170A60816A01}" srcOrd="6" destOrd="0" presId="urn:microsoft.com/office/officeart/2005/8/layout/target3"/>
    <dgm:cxn modelId="{47D9F401-423C-407F-815C-F04D88811F92}" type="presParOf" srcId="{CF8AA1A9-BB7A-4DD2-A091-8579279DC5EA}" destId="{0216D692-4E69-4D26-8C6A-4BFC6D5C6506}"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F668D98-D871-4E8E-8D85-6E1A9D4AF5EF}" type="doc">
      <dgm:prSet loTypeId="urn:microsoft.com/office/officeart/2005/8/layout/target3" loCatId="relationship" qsTypeId="urn:microsoft.com/office/officeart/2005/8/quickstyle/3d1" qsCatId="3D" csTypeId="urn:microsoft.com/office/officeart/2005/8/colors/accent0_3" csCatId="mainScheme" phldr="1"/>
      <dgm:spPr/>
      <dgm:t>
        <a:bodyPr/>
        <a:lstStyle/>
        <a:p>
          <a:endParaRPr lang="en-US"/>
        </a:p>
      </dgm:t>
    </dgm:pt>
    <dgm:pt modelId="{5246C6FF-2F21-431D-A25F-F3EC4BC38F0D}">
      <dgm:prSet custT="1"/>
      <dgm:spPr/>
      <dgm:t>
        <a:bodyPr/>
        <a:lstStyle/>
        <a:p>
          <a:r>
            <a:rPr lang="en-US" sz="3600"/>
            <a:t>Copies data from the Control Node</a:t>
          </a:r>
        </a:p>
      </dgm:t>
    </dgm:pt>
    <dgm:pt modelId="{19F0B7EF-A2B7-4F13-B776-6D13993B876C}" type="parTrans" cxnId="{5217DB2D-5A72-4FF2-8EBD-5824906EBEBA}">
      <dgm:prSet/>
      <dgm:spPr/>
      <dgm:t>
        <a:bodyPr/>
        <a:lstStyle/>
        <a:p>
          <a:endParaRPr lang="en-US" sz="3600"/>
        </a:p>
      </dgm:t>
    </dgm:pt>
    <dgm:pt modelId="{79786770-8E08-410C-87AF-039A2C3DAD16}" type="sibTrans" cxnId="{5217DB2D-5A72-4FF2-8EBD-5824906EBEBA}">
      <dgm:prSet/>
      <dgm:spPr/>
      <dgm:t>
        <a:bodyPr/>
        <a:lstStyle/>
        <a:p>
          <a:endParaRPr lang="en-US" sz="3600"/>
        </a:p>
      </dgm:t>
    </dgm:pt>
    <dgm:pt modelId="{985C4C99-232A-42AB-9FF0-A304A78FAF6F}">
      <dgm:prSet custT="1"/>
      <dgm:spPr/>
      <dgm:t>
        <a:bodyPr/>
        <a:lstStyle/>
        <a:p>
          <a:r>
            <a:rPr lang="en-US" sz="3600" dirty="0"/>
            <a:t>Distributes data to a Hash Distributed table</a:t>
          </a:r>
        </a:p>
      </dgm:t>
    </dgm:pt>
    <dgm:pt modelId="{379D24AB-B83A-42B3-A9ED-13BDF5A980A1}" type="parTrans" cxnId="{F63BC247-1561-4A18-A039-87211DD6F824}">
      <dgm:prSet/>
      <dgm:spPr/>
      <dgm:t>
        <a:bodyPr/>
        <a:lstStyle/>
        <a:p>
          <a:endParaRPr lang="en-US" sz="3600"/>
        </a:p>
      </dgm:t>
    </dgm:pt>
    <dgm:pt modelId="{010EFA90-89C5-40C4-BDF5-2D8BCF09AE6F}" type="sibTrans" cxnId="{F63BC247-1561-4A18-A039-87211DD6F824}">
      <dgm:prSet/>
      <dgm:spPr/>
      <dgm:t>
        <a:bodyPr/>
        <a:lstStyle/>
        <a:p>
          <a:endParaRPr lang="en-US" sz="3600"/>
        </a:p>
      </dgm:t>
    </dgm:pt>
    <dgm:pt modelId="{CF8AA1A9-BB7A-4DD2-A091-8579279DC5EA}" type="pres">
      <dgm:prSet presAssocID="{EF668D98-D871-4E8E-8D85-6E1A9D4AF5EF}" presName="Name0" presStyleCnt="0">
        <dgm:presLayoutVars>
          <dgm:chMax val="7"/>
          <dgm:dir/>
          <dgm:animLvl val="lvl"/>
          <dgm:resizeHandles val="exact"/>
        </dgm:presLayoutVars>
      </dgm:prSet>
      <dgm:spPr/>
    </dgm:pt>
    <dgm:pt modelId="{DFE2067A-7370-4F68-862E-F12FC2C37FDF}" type="pres">
      <dgm:prSet presAssocID="{5246C6FF-2F21-431D-A25F-F3EC4BC38F0D}" presName="circle1" presStyleLbl="node1" presStyleIdx="0" presStyleCnt="2"/>
      <dgm:spPr/>
    </dgm:pt>
    <dgm:pt modelId="{F75DA608-5021-454A-9803-6D19A3F208B8}" type="pres">
      <dgm:prSet presAssocID="{5246C6FF-2F21-431D-A25F-F3EC4BC38F0D}" presName="space" presStyleCnt="0"/>
      <dgm:spPr/>
    </dgm:pt>
    <dgm:pt modelId="{65F5E346-6702-4894-A7D8-48AE6D57B321}" type="pres">
      <dgm:prSet presAssocID="{5246C6FF-2F21-431D-A25F-F3EC4BC38F0D}" presName="rect1" presStyleLbl="alignAcc1" presStyleIdx="0" presStyleCnt="2"/>
      <dgm:spPr/>
    </dgm:pt>
    <dgm:pt modelId="{15A64425-2FD1-400B-9082-C9D54C99DCA2}" type="pres">
      <dgm:prSet presAssocID="{985C4C99-232A-42AB-9FF0-A304A78FAF6F}" presName="vertSpace2" presStyleLbl="node1" presStyleIdx="0" presStyleCnt="2"/>
      <dgm:spPr/>
    </dgm:pt>
    <dgm:pt modelId="{DB628D87-B038-4539-B461-CA53BC295753}" type="pres">
      <dgm:prSet presAssocID="{985C4C99-232A-42AB-9FF0-A304A78FAF6F}" presName="circle2" presStyleLbl="node1" presStyleIdx="1" presStyleCnt="2"/>
      <dgm:spPr/>
    </dgm:pt>
    <dgm:pt modelId="{6333CDCE-6EC1-4ABF-9CF2-066CEBB08AC6}" type="pres">
      <dgm:prSet presAssocID="{985C4C99-232A-42AB-9FF0-A304A78FAF6F}" presName="rect2" presStyleLbl="alignAcc1" presStyleIdx="1" presStyleCnt="2"/>
      <dgm:spPr/>
    </dgm:pt>
    <dgm:pt modelId="{22A1C9A7-DD74-4949-8035-4B1EDA419196}" type="pres">
      <dgm:prSet presAssocID="{5246C6FF-2F21-431D-A25F-F3EC4BC38F0D}" presName="rect1ParTxNoCh" presStyleLbl="alignAcc1" presStyleIdx="1" presStyleCnt="2">
        <dgm:presLayoutVars>
          <dgm:chMax val="1"/>
          <dgm:bulletEnabled val="1"/>
        </dgm:presLayoutVars>
      </dgm:prSet>
      <dgm:spPr/>
    </dgm:pt>
    <dgm:pt modelId="{14514A70-C4F2-4320-A254-82B26B0E0D39}" type="pres">
      <dgm:prSet presAssocID="{985C4C99-232A-42AB-9FF0-A304A78FAF6F}" presName="rect2ParTxNoCh" presStyleLbl="alignAcc1" presStyleIdx="1" presStyleCnt="2">
        <dgm:presLayoutVars>
          <dgm:chMax val="1"/>
          <dgm:bulletEnabled val="1"/>
        </dgm:presLayoutVars>
      </dgm:prSet>
      <dgm:spPr/>
    </dgm:pt>
  </dgm:ptLst>
  <dgm:cxnLst>
    <dgm:cxn modelId="{E818C704-3108-47DA-89B8-D18ED0530C10}" type="presOf" srcId="{5246C6FF-2F21-431D-A25F-F3EC4BC38F0D}" destId="{65F5E346-6702-4894-A7D8-48AE6D57B321}" srcOrd="0" destOrd="0" presId="urn:microsoft.com/office/officeart/2005/8/layout/target3"/>
    <dgm:cxn modelId="{0C2C8A23-2B9D-4A98-A9CE-D8D7DF065ABD}" type="presOf" srcId="{985C4C99-232A-42AB-9FF0-A304A78FAF6F}" destId="{6333CDCE-6EC1-4ABF-9CF2-066CEBB08AC6}" srcOrd="0" destOrd="0" presId="urn:microsoft.com/office/officeart/2005/8/layout/target3"/>
    <dgm:cxn modelId="{5217DB2D-5A72-4FF2-8EBD-5824906EBEBA}" srcId="{EF668D98-D871-4E8E-8D85-6E1A9D4AF5EF}" destId="{5246C6FF-2F21-431D-A25F-F3EC4BC38F0D}" srcOrd="0" destOrd="0" parTransId="{19F0B7EF-A2B7-4F13-B776-6D13993B876C}" sibTransId="{79786770-8E08-410C-87AF-039A2C3DAD16}"/>
    <dgm:cxn modelId="{F63BC247-1561-4A18-A039-87211DD6F824}" srcId="{EF668D98-D871-4E8E-8D85-6E1A9D4AF5EF}" destId="{985C4C99-232A-42AB-9FF0-A304A78FAF6F}" srcOrd="1" destOrd="0" parTransId="{379D24AB-B83A-42B3-A9ED-13BDF5A980A1}" sibTransId="{010EFA90-89C5-40C4-BDF5-2D8BCF09AE6F}"/>
    <dgm:cxn modelId="{79FB2758-6E31-4802-A1FE-95A6FE9C0DFF}" type="presOf" srcId="{5246C6FF-2F21-431D-A25F-F3EC4BC38F0D}" destId="{22A1C9A7-DD74-4949-8035-4B1EDA419196}" srcOrd="1" destOrd="0" presId="urn:microsoft.com/office/officeart/2005/8/layout/target3"/>
    <dgm:cxn modelId="{257B5C84-9714-4F9D-A74D-9FFDA31EF169}" type="presOf" srcId="{EF668D98-D871-4E8E-8D85-6E1A9D4AF5EF}" destId="{CF8AA1A9-BB7A-4DD2-A091-8579279DC5EA}" srcOrd="0" destOrd="0" presId="urn:microsoft.com/office/officeart/2005/8/layout/target3"/>
    <dgm:cxn modelId="{F85439A1-5D58-4F01-9517-7B82A4557540}" type="presOf" srcId="{985C4C99-232A-42AB-9FF0-A304A78FAF6F}" destId="{14514A70-C4F2-4320-A254-82B26B0E0D39}" srcOrd="1" destOrd="0" presId="urn:microsoft.com/office/officeart/2005/8/layout/target3"/>
    <dgm:cxn modelId="{B1FC3544-FF40-4864-A7F5-0338DD81D6E9}" type="presParOf" srcId="{CF8AA1A9-BB7A-4DD2-A091-8579279DC5EA}" destId="{DFE2067A-7370-4F68-862E-F12FC2C37FDF}" srcOrd="0" destOrd="0" presId="urn:microsoft.com/office/officeart/2005/8/layout/target3"/>
    <dgm:cxn modelId="{80E05410-49C8-4698-BDCD-258EDB5F8C01}" type="presParOf" srcId="{CF8AA1A9-BB7A-4DD2-A091-8579279DC5EA}" destId="{F75DA608-5021-454A-9803-6D19A3F208B8}" srcOrd="1" destOrd="0" presId="urn:microsoft.com/office/officeart/2005/8/layout/target3"/>
    <dgm:cxn modelId="{4293B259-3B43-4047-8673-1C8CD635E3AA}" type="presParOf" srcId="{CF8AA1A9-BB7A-4DD2-A091-8579279DC5EA}" destId="{65F5E346-6702-4894-A7D8-48AE6D57B321}" srcOrd="2" destOrd="0" presId="urn:microsoft.com/office/officeart/2005/8/layout/target3"/>
    <dgm:cxn modelId="{223C4068-6789-4CE8-9065-3B2340A50A26}" type="presParOf" srcId="{CF8AA1A9-BB7A-4DD2-A091-8579279DC5EA}" destId="{15A64425-2FD1-400B-9082-C9D54C99DCA2}" srcOrd="3" destOrd="0" presId="urn:microsoft.com/office/officeart/2005/8/layout/target3"/>
    <dgm:cxn modelId="{7DF84501-6A44-49A2-8096-AD0DBAA75498}" type="presParOf" srcId="{CF8AA1A9-BB7A-4DD2-A091-8579279DC5EA}" destId="{DB628D87-B038-4539-B461-CA53BC295753}" srcOrd="4" destOrd="0" presId="urn:microsoft.com/office/officeart/2005/8/layout/target3"/>
    <dgm:cxn modelId="{36FFDF36-F0C9-4E53-8C10-D255397F79E9}" type="presParOf" srcId="{CF8AA1A9-BB7A-4DD2-A091-8579279DC5EA}" destId="{6333CDCE-6EC1-4ABF-9CF2-066CEBB08AC6}" srcOrd="5" destOrd="0" presId="urn:microsoft.com/office/officeart/2005/8/layout/target3"/>
    <dgm:cxn modelId="{9E790E05-0807-47D9-82C8-C5EE22E6EE2A}" type="presParOf" srcId="{CF8AA1A9-BB7A-4DD2-A091-8579279DC5EA}" destId="{22A1C9A7-DD74-4949-8035-4B1EDA419196}" srcOrd="6" destOrd="0" presId="urn:microsoft.com/office/officeart/2005/8/layout/target3"/>
    <dgm:cxn modelId="{7AF87E1A-05FA-49A4-B5B2-028F14B512D5}" type="presParOf" srcId="{CF8AA1A9-BB7A-4DD2-A091-8579279DC5EA}" destId="{14514A70-C4F2-4320-A254-82B26B0E0D39}"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72B149-C4E2-4BF6-9122-CD841BEF5E3B}"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7372BD86-1F60-483F-88DE-54F1D27F374D}">
      <dgm:prSet/>
      <dgm:spPr/>
      <dgm:t>
        <a:bodyPr/>
        <a:lstStyle/>
        <a:p>
          <a:r>
            <a:rPr lang="en-GB" baseline="0" dirty="0"/>
            <a:t>As little as is possible!</a:t>
          </a:r>
          <a:endParaRPr lang="en-US" dirty="0"/>
        </a:p>
      </dgm:t>
    </dgm:pt>
    <dgm:pt modelId="{DC5EA92E-7BB2-4CEE-A969-56D5934B4457}" type="parTrans" cxnId="{BCF68F18-3589-4008-B07F-C2551A70E9FB}">
      <dgm:prSet/>
      <dgm:spPr/>
      <dgm:t>
        <a:bodyPr/>
        <a:lstStyle/>
        <a:p>
          <a:endParaRPr lang="en-US"/>
        </a:p>
      </dgm:t>
    </dgm:pt>
    <dgm:pt modelId="{D3D67DB2-BACB-4F71-A502-F32E1E96F5FC}" type="sibTrans" cxnId="{BCF68F18-3589-4008-B07F-C2551A70E9FB}">
      <dgm:prSet/>
      <dgm:spPr/>
      <dgm:t>
        <a:bodyPr/>
        <a:lstStyle/>
        <a:p>
          <a:endParaRPr lang="en-US"/>
        </a:p>
      </dgm:t>
    </dgm:pt>
    <dgm:pt modelId="{AD0512A8-D3D2-44F1-9E2F-9C1F0D642CDF}">
      <dgm:prSet/>
      <dgm:spPr/>
      <dgm:t>
        <a:bodyPr/>
        <a:lstStyle/>
        <a:p>
          <a:r>
            <a:rPr lang="en-GB" baseline="0" dirty="0"/>
            <a:t>Required columns</a:t>
          </a:r>
          <a:endParaRPr lang="en-US" dirty="0"/>
        </a:p>
      </dgm:t>
    </dgm:pt>
    <dgm:pt modelId="{200DF4C9-0586-49F0-990A-8F2AF7386165}" type="parTrans" cxnId="{E568C05F-DAE5-4F9B-B945-E3D1AE08A972}">
      <dgm:prSet/>
      <dgm:spPr/>
      <dgm:t>
        <a:bodyPr/>
        <a:lstStyle/>
        <a:p>
          <a:endParaRPr lang="en-US"/>
        </a:p>
      </dgm:t>
    </dgm:pt>
    <dgm:pt modelId="{6BE15337-7140-49E2-AAD0-03491651DFA3}" type="sibTrans" cxnId="{E568C05F-DAE5-4F9B-B945-E3D1AE08A972}">
      <dgm:prSet/>
      <dgm:spPr/>
      <dgm:t>
        <a:bodyPr/>
        <a:lstStyle/>
        <a:p>
          <a:endParaRPr lang="en-US"/>
        </a:p>
      </dgm:t>
    </dgm:pt>
    <dgm:pt modelId="{6F8D9DE1-07D4-4910-910C-52BF6DC18BFC}">
      <dgm:prSet/>
      <dgm:spPr/>
      <dgm:t>
        <a:bodyPr/>
        <a:lstStyle/>
        <a:p>
          <a:r>
            <a:rPr lang="en-GB" baseline="0" dirty="0"/>
            <a:t>Only move the columns required for query resolution</a:t>
          </a:r>
          <a:endParaRPr lang="en-US" dirty="0"/>
        </a:p>
      </dgm:t>
    </dgm:pt>
    <dgm:pt modelId="{FB801F6A-2EF4-47AF-8BEC-6BE27A872D17}" type="parTrans" cxnId="{D1374DE7-057B-47FA-910C-1296083460DB}">
      <dgm:prSet/>
      <dgm:spPr/>
      <dgm:t>
        <a:bodyPr/>
        <a:lstStyle/>
        <a:p>
          <a:endParaRPr lang="en-US"/>
        </a:p>
      </dgm:t>
    </dgm:pt>
    <dgm:pt modelId="{E74CC571-537C-4570-84FA-9993E8F379AC}" type="sibTrans" cxnId="{D1374DE7-057B-47FA-910C-1296083460DB}">
      <dgm:prSet/>
      <dgm:spPr/>
      <dgm:t>
        <a:bodyPr/>
        <a:lstStyle/>
        <a:p>
          <a:endParaRPr lang="en-US"/>
        </a:p>
      </dgm:t>
    </dgm:pt>
    <dgm:pt modelId="{404A467F-DFC1-4D38-AC15-E465627C79E7}">
      <dgm:prSet/>
      <dgm:spPr/>
      <dgm:t>
        <a:bodyPr/>
        <a:lstStyle/>
        <a:p>
          <a:r>
            <a:rPr lang="en-GB" baseline="0" dirty="0"/>
            <a:t>Required rows</a:t>
          </a:r>
          <a:endParaRPr lang="en-US" dirty="0"/>
        </a:p>
      </dgm:t>
    </dgm:pt>
    <dgm:pt modelId="{B70D851E-2E0A-4BF2-BCDA-A09F660C5D56}" type="parTrans" cxnId="{6B86FC39-9055-4969-9414-457D65A6A786}">
      <dgm:prSet/>
      <dgm:spPr/>
      <dgm:t>
        <a:bodyPr/>
        <a:lstStyle/>
        <a:p>
          <a:endParaRPr lang="en-US"/>
        </a:p>
      </dgm:t>
    </dgm:pt>
    <dgm:pt modelId="{036E8856-68A0-4B20-A8AE-44A7010D8CDC}" type="sibTrans" cxnId="{6B86FC39-9055-4969-9414-457D65A6A786}">
      <dgm:prSet/>
      <dgm:spPr/>
      <dgm:t>
        <a:bodyPr/>
        <a:lstStyle/>
        <a:p>
          <a:endParaRPr lang="en-US"/>
        </a:p>
      </dgm:t>
    </dgm:pt>
    <dgm:pt modelId="{1757F94E-E9BB-4E1B-AEC6-CB8494B2EA9A}">
      <dgm:prSet/>
      <dgm:spPr/>
      <dgm:t>
        <a:bodyPr/>
        <a:lstStyle/>
        <a:p>
          <a:r>
            <a:rPr lang="en-GB" baseline="0" dirty="0"/>
            <a:t>Apply WHERE clause filter(s)</a:t>
          </a:r>
          <a:endParaRPr lang="en-US" dirty="0"/>
        </a:p>
      </dgm:t>
    </dgm:pt>
    <dgm:pt modelId="{D3E2D96F-F2B7-43E5-A916-5C299F7C4252}" type="parTrans" cxnId="{E5A5148C-ECFA-4805-BA71-76FEC5C5AEAB}">
      <dgm:prSet/>
      <dgm:spPr/>
      <dgm:t>
        <a:bodyPr/>
        <a:lstStyle/>
        <a:p>
          <a:endParaRPr lang="en-US"/>
        </a:p>
      </dgm:t>
    </dgm:pt>
    <dgm:pt modelId="{622D8C1B-DB69-4A2E-A85E-A297259A48BE}" type="sibTrans" cxnId="{E5A5148C-ECFA-4805-BA71-76FEC5C5AEAB}">
      <dgm:prSet/>
      <dgm:spPr/>
      <dgm:t>
        <a:bodyPr/>
        <a:lstStyle/>
        <a:p>
          <a:endParaRPr lang="en-US"/>
        </a:p>
      </dgm:t>
    </dgm:pt>
    <dgm:pt modelId="{F1F2A5D8-A2BB-443D-8451-85EA4A409022}">
      <dgm:prSet/>
      <dgm:spPr/>
      <dgm:t>
        <a:bodyPr/>
        <a:lstStyle/>
        <a:p>
          <a:r>
            <a:rPr lang="en-GB" baseline="0" dirty="0"/>
            <a:t>Pre-aggregated Data</a:t>
          </a:r>
          <a:endParaRPr lang="en-US" dirty="0"/>
        </a:p>
      </dgm:t>
    </dgm:pt>
    <dgm:pt modelId="{2CC64AC5-D5B3-4D48-AF3C-A532234DA8FE}" type="parTrans" cxnId="{B3ADF975-2BDE-4381-9DAC-AD964FA21392}">
      <dgm:prSet/>
      <dgm:spPr/>
      <dgm:t>
        <a:bodyPr/>
        <a:lstStyle/>
        <a:p>
          <a:endParaRPr lang="en-US"/>
        </a:p>
      </dgm:t>
    </dgm:pt>
    <dgm:pt modelId="{79DAFE0E-06FA-4EE2-B46A-99FD404BE658}" type="sibTrans" cxnId="{B3ADF975-2BDE-4381-9DAC-AD964FA21392}">
      <dgm:prSet/>
      <dgm:spPr/>
      <dgm:t>
        <a:bodyPr/>
        <a:lstStyle/>
        <a:p>
          <a:endParaRPr lang="en-US"/>
        </a:p>
      </dgm:t>
    </dgm:pt>
    <dgm:pt modelId="{2E8FB601-37FA-4250-8BCE-506FC7852874}">
      <dgm:prSet/>
      <dgm:spPr/>
      <dgm:t>
        <a:bodyPr/>
        <a:lstStyle/>
        <a:p>
          <a:r>
            <a:rPr lang="en-GB" baseline="0"/>
            <a:t>Group by the distribution key for partial aggregation</a:t>
          </a:r>
          <a:endParaRPr lang="en-US"/>
        </a:p>
      </dgm:t>
    </dgm:pt>
    <dgm:pt modelId="{273BDC83-48F3-4D92-A253-88F66FE9D9E7}" type="parTrans" cxnId="{0E475864-7CF5-4282-A0C6-22319C74F03A}">
      <dgm:prSet/>
      <dgm:spPr/>
      <dgm:t>
        <a:bodyPr/>
        <a:lstStyle/>
        <a:p>
          <a:endParaRPr lang="en-US"/>
        </a:p>
      </dgm:t>
    </dgm:pt>
    <dgm:pt modelId="{46431FF2-7D3A-4737-981F-4F7971A9C41C}" type="sibTrans" cxnId="{0E475864-7CF5-4282-A0C6-22319C74F03A}">
      <dgm:prSet/>
      <dgm:spPr/>
      <dgm:t>
        <a:bodyPr/>
        <a:lstStyle/>
        <a:p>
          <a:endParaRPr lang="en-US"/>
        </a:p>
      </dgm:t>
    </dgm:pt>
    <dgm:pt modelId="{F650C14D-95AB-4E6C-AE26-44C962B42709}">
      <dgm:prSet/>
      <dgm:spPr/>
      <dgm:t>
        <a:bodyPr/>
        <a:lstStyle/>
        <a:p>
          <a:r>
            <a:rPr lang="en-US" dirty="0"/>
            <a:t>Query optimizer uses Statistics to identify the cheapest plan</a:t>
          </a:r>
        </a:p>
      </dgm:t>
    </dgm:pt>
    <dgm:pt modelId="{2454E0BA-3E6C-4FD7-8C21-9EACC9035A15}" type="parTrans" cxnId="{41B24838-B847-47C8-96FB-61935C800281}">
      <dgm:prSet/>
      <dgm:spPr/>
      <dgm:t>
        <a:bodyPr/>
        <a:lstStyle/>
        <a:p>
          <a:endParaRPr lang="en-US"/>
        </a:p>
      </dgm:t>
    </dgm:pt>
    <dgm:pt modelId="{634F3CAA-E07D-4038-B151-90E9EEC57DAD}" type="sibTrans" cxnId="{41B24838-B847-47C8-96FB-61935C800281}">
      <dgm:prSet/>
      <dgm:spPr/>
      <dgm:t>
        <a:bodyPr/>
        <a:lstStyle/>
        <a:p>
          <a:endParaRPr lang="en-US"/>
        </a:p>
      </dgm:t>
    </dgm:pt>
    <dgm:pt modelId="{0A2F8748-9021-4F22-A94A-D7B2AE025106}" type="pres">
      <dgm:prSet presAssocID="{F972B149-C4E2-4BF6-9122-CD841BEF5E3B}" presName="linear" presStyleCnt="0">
        <dgm:presLayoutVars>
          <dgm:animLvl val="lvl"/>
          <dgm:resizeHandles val="exact"/>
        </dgm:presLayoutVars>
      </dgm:prSet>
      <dgm:spPr/>
    </dgm:pt>
    <dgm:pt modelId="{0E31E694-5DB4-41DE-8A42-862182A999A8}" type="pres">
      <dgm:prSet presAssocID="{7372BD86-1F60-483F-88DE-54F1D27F374D}" presName="parentText" presStyleLbl="node1" presStyleIdx="0" presStyleCnt="4">
        <dgm:presLayoutVars>
          <dgm:chMax val="0"/>
          <dgm:bulletEnabled val="1"/>
        </dgm:presLayoutVars>
      </dgm:prSet>
      <dgm:spPr/>
    </dgm:pt>
    <dgm:pt modelId="{4231C8D8-70A7-43A3-B3AA-8D258796E877}" type="pres">
      <dgm:prSet presAssocID="{7372BD86-1F60-483F-88DE-54F1D27F374D}" presName="childText" presStyleLbl="revTx" presStyleIdx="0" presStyleCnt="4">
        <dgm:presLayoutVars>
          <dgm:bulletEnabled val="1"/>
        </dgm:presLayoutVars>
      </dgm:prSet>
      <dgm:spPr/>
    </dgm:pt>
    <dgm:pt modelId="{9D92EFF6-8C0C-4471-ABB0-17EE6E03EB27}" type="pres">
      <dgm:prSet presAssocID="{AD0512A8-D3D2-44F1-9E2F-9C1F0D642CDF}" presName="parentText" presStyleLbl="node1" presStyleIdx="1" presStyleCnt="4">
        <dgm:presLayoutVars>
          <dgm:chMax val="0"/>
          <dgm:bulletEnabled val="1"/>
        </dgm:presLayoutVars>
      </dgm:prSet>
      <dgm:spPr/>
    </dgm:pt>
    <dgm:pt modelId="{C065CC76-1E0E-40EC-8C7E-F9D877106A47}" type="pres">
      <dgm:prSet presAssocID="{AD0512A8-D3D2-44F1-9E2F-9C1F0D642CDF}" presName="childText" presStyleLbl="revTx" presStyleIdx="1" presStyleCnt="4">
        <dgm:presLayoutVars>
          <dgm:bulletEnabled val="1"/>
        </dgm:presLayoutVars>
      </dgm:prSet>
      <dgm:spPr/>
    </dgm:pt>
    <dgm:pt modelId="{DD5C51D5-6C35-45E1-8D6C-6E0AFFBC2E4F}" type="pres">
      <dgm:prSet presAssocID="{404A467F-DFC1-4D38-AC15-E465627C79E7}" presName="parentText" presStyleLbl="node1" presStyleIdx="2" presStyleCnt="4">
        <dgm:presLayoutVars>
          <dgm:chMax val="0"/>
          <dgm:bulletEnabled val="1"/>
        </dgm:presLayoutVars>
      </dgm:prSet>
      <dgm:spPr/>
    </dgm:pt>
    <dgm:pt modelId="{77D3D0FE-3DC2-48BB-9321-83E7C3BB4F1A}" type="pres">
      <dgm:prSet presAssocID="{404A467F-DFC1-4D38-AC15-E465627C79E7}" presName="childText" presStyleLbl="revTx" presStyleIdx="2" presStyleCnt="4">
        <dgm:presLayoutVars>
          <dgm:bulletEnabled val="1"/>
        </dgm:presLayoutVars>
      </dgm:prSet>
      <dgm:spPr/>
    </dgm:pt>
    <dgm:pt modelId="{6AE3842C-C7FB-4691-9214-9EE76E7FCA96}" type="pres">
      <dgm:prSet presAssocID="{F1F2A5D8-A2BB-443D-8451-85EA4A409022}" presName="parentText" presStyleLbl="node1" presStyleIdx="3" presStyleCnt="4">
        <dgm:presLayoutVars>
          <dgm:chMax val="0"/>
          <dgm:bulletEnabled val="1"/>
        </dgm:presLayoutVars>
      </dgm:prSet>
      <dgm:spPr/>
    </dgm:pt>
    <dgm:pt modelId="{963AF7DF-7C79-44A0-B8D4-1BB834FCAD09}" type="pres">
      <dgm:prSet presAssocID="{F1F2A5D8-A2BB-443D-8451-85EA4A409022}" presName="childText" presStyleLbl="revTx" presStyleIdx="3" presStyleCnt="4">
        <dgm:presLayoutVars>
          <dgm:bulletEnabled val="1"/>
        </dgm:presLayoutVars>
      </dgm:prSet>
      <dgm:spPr/>
    </dgm:pt>
  </dgm:ptLst>
  <dgm:cxnLst>
    <dgm:cxn modelId="{11231C0D-F462-4336-B848-BC0A1DFCB66B}" type="presOf" srcId="{7372BD86-1F60-483F-88DE-54F1D27F374D}" destId="{0E31E694-5DB4-41DE-8A42-862182A999A8}" srcOrd="0" destOrd="0" presId="urn:microsoft.com/office/officeart/2005/8/layout/vList2"/>
    <dgm:cxn modelId="{BCF68F18-3589-4008-B07F-C2551A70E9FB}" srcId="{F972B149-C4E2-4BF6-9122-CD841BEF5E3B}" destId="{7372BD86-1F60-483F-88DE-54F1D27F374D}" srcOrd="0" destOrd="0" parTransId="{DC5EA92E-7BB2-4CEE-A969-56D5934B4457}" sibTransId="{D3D67DB2-BACB-4F71-A502-F32E1E96F5FC}"/>
    <dgm:cxn modelId="{41B24838-B847-47C8-96FB-61935C800281}" srcId="{7372BD86-1F60-483F-88DE-54F1D27F374D}" destId="{F650C14D-95AB-4E6C-AE26-44C962B42709}" srcOrd="0" destOrd="0" parTransId="{2454E0BA-3E6C-4FD7-8C21-9EACC9035A15}" sibTransId="{634F3CAA-E07D-4038-B151-90E9EEC57DAD}"/>
    <dgm:cxn modelId="{6B86FC39-9055-4969-9414-457D65A6A786}" srcId="{F972B149-C4E2-4BF6-9122-CD841BEF5E3B}" destId="{404A467F-DFC1-4D38-AC15-E465627C79E7}" srcOrd="2" destOrd="0" parTransId="{B70D851E-2E0A-4BF2-BCDA-A09F660C5D56}" sibTransId="{036E8856-68A0-4B20-A8AE-44A7010D8CDC}"/>
    <dgm:cxn modelId="{757D0640-6B4E-40CB-847E-F7CDCE3463EB}" type="presOf" srcId="{F972B149-C4E2-4BF6-9122-CD841BEF5E3B}" destId="{0A2F8748-9021-4F22-A94A-D7B2AE025106}" srcOrd="0" destOrd="0" presId="urn:microsoft.com/office/officeart/2005/8/layout/vList2"/>
    <dgm:cxn modelId="{E9E8965E-0FF6-4E12-AF86-23992629D202}" type="presOf" srcId="{2E8FB601-37FA-4250-8BCE-506FC7852874}" destId="{963AF7DF-7C79-44A0-B8D4-1BB834FCAD09}" srcOrd="0" destOrd="0" presId="urn:microsoft.com/office/officeart/2005/8/layout/vList2"/>
    <dgm:cxn modelId="{032A675F-B4CF-4126-A9F1-05BFC2E30C79}" type="presOf" srcId="{404A467F-DFC1-4D38-AC15-E465627C79E7}" destId="{DD5C51D5-6C35-45E1-8D6C-6E0AFFBC2E4F}" srcOrd="0" destOrd="0" presId="urn:microsoft.com/office/officeart/2005/8/layout/vList2"/>
    <dgm:cxn modelId="{E568C05F-DAE5-4F9B-B945-E3D1AE08A972}" srcId="{F972B149-C4E2-4BF6-9122-CD841BEF5E3B}" destId="{AD0512A8-D3D2-44F1-9E2F-9C1F0D642CDF}" srcOrd="1" destOrd="0" parTransId="{200DF4C9-0586-49F0-990A-8F2AF7386165}" sibTransId="{6BE15337-7140-49E2-AAD0-03491651DFA3}"/>
    <dgm:cxn modelId="{0E475864-7CF5-4282-A0C6-22319C74F03A}" srcId="{F1F2A5D8-A2BB-443D-8451-85EA4A409022}" destId="{2E8FB601-37FA-4250-8BCE-506FC7852874}" srcOrd="0" destOrd="0" parTransId="{273BDC83-48F3-4D92-A253-88F66FE9D9E7}" sibTransId="{46431FF2-7D3A-4737-981F-4F7971A9C41C}"/>
    <dgm:cxn modelId="{1E849252-3509-4405-80BC-3D83B9040DFA}" type="presOf" srcId="{F650C14D-95AB-4E6C-AE26-44C962B42709}" destId="{4231C8D8-70A7-43A3-B3AA-8D258796E877}" srcOrd="0" destOrd="0" presId="urn:microsoft.com/office/officeart/2005/8/layout/vList2"/>
    <dgm:cxn modelId="{B3ADF975-2BDE-4381-9DAC-AD964FA21392}" srcId="{F972B149-C4E2-4BF6-9122-CD841BEF5E3B}" destId="{F1F2A5D8-A2BB-443D-8451-85EA4A409022}" srcOrd="3" destOrd="0" parTransId="{2CC64AC5-D5B3-4D48-AF3C-A532234DA8FE}" sibTransId="{79DAFE0E-06FA-4EE2-B46A-99FD404BE658}"/>
    <dgm:cxn modelId="{4830CB8A-FC02-4835-9FB3-1B8D52562063}" type="presOf" srcId="{AD0512A8-D3D2-44F1-9E2F-9C1F0D642CDF}" destId="{9D92EFF6-8C0C-4471-ABB0-17EE6E03EB27}" srcOrd="0" destOrd="0" presId="urn:microsoft.com/office/officeart/2005/8/layout/vList2"/>
    <dgm:cxn modelId="{E5A5148C-ECFA-4805-BA71-76FEC5C5AEAB}" srcId="{404A467F-DFC1-4D38-AC15-E465627C79E7}" destId="{1757F94E-E9BB-4E1B-AEC6-CB8494B2EA9A}" srcOrd="0" destOrd="0" parTransId="{D3E2D96F-F2B7-43E5-A916-5C299F7C4252}" sibTransId="{622D8C1B-DB69-4A2E-A85E-A297259A48BE}"/>
    <dgm:cxn modelId="{A9CC3FA4-522E-4687-BE79-50C901E53771}" type="presOf" srcId="{F1F2A5D8-A2BB-443D-8451-85EA4A409022}" destId="{6AE3842C-C7FB-4691-9214-9EE76E7FCA96}" srcOrd="0" destOrd="0" presId="urn:microsoft.com/office/officeart/2005/8/layout/vList2"/>
    <dgm:cxn modelId="{B97900A6-9024-4C10-BB86-7E10D391EA5D}" type="presOf" srcId="{1757F94E-E9BB-4E1B-AEC6-CB8494B2EA9A}" destId="{77D3D0FE-3DC2-48BB-9321-83E7C3BB4F1A}" srcOrd="0" destOrd="0" presId="urn:microsoft.com/office/officeart/2005/8/layout/vList2"/>
    <dgm:cxn modelId="{54B7EDCD-2002-4F23-884B-57EE8CC11948}" type="presOf" srcId="{6F8D9DE1-07D4-4910-910C-52BF6DC18BFC}" destId="{C065CC76-1E0E-40EC-8C7E-F9D877106A47}" srcOrd="0" destOrd="0" presId="urn:microsoft.com/office/officeart/2005/8/layout/vList2"/>
    <dgm:cxn modelId="{D1374DE7-057B-47FA-910C-1296083460DB}" srcId="{AD0512A8-D3D2-44F1-9E2F-9C1F0D642CDF}" destId="{6F8D9DE1-07D4-4910-910C-52BF6DC18BFC}" srcOrd="0" destOrd="0" parTransId="{FB801F6A-2EF4-47AF-8BEC-6BE27A872D17}" sibTransId="{E74CC571-537C-4570-84FA-9993E8F379AC}"/>
    <dgm:cxn modelId="{D04280A0-76F5-4639-98F4-43697A93A60D}" type="presParOf" srcId="{0A2F8748-9021-4F22-A94A-D7B2AE025106}" destId="{0E31E694-5DB4-41DE-8A42-862182A999A8}" srcOrd="0" destOrd="0" presId="urn:microsoft.com/office/officeart/2005/8/layout/vList2"/>
    <dgm:cxn modelId="{6A12CFAA-9915-45BE-99C6-2DE028F510F7}" type="presParOf" srcId="{0A2F8748-9021-4F22-A94A-D7B2AE025106}" destId="{4231C8D8-70A7-43A3-B3AA-8D258796E877}" srcOrd="1" destOrd="0" presId="urn:microsoft.com/office/officeart/2005/8/layout/vList2"/>
    <dgm:cxn modelId="{B6125977-042C-4C86-9AFB-6AB6A61B714E}" type="presParOf" srcId="{0A2F8748-9021-4F22-A94A-D7B2AE025106}" destId="{9D92EFF6-8C0C-4471-ABB0-17EE6E03EB27}" srcOrd="2" destOrd="0" presId="urn:microsoft.com/office/officeart/2005/8/layout/vList2"/>
    <dgm:cxn modelId="{BB11EE5A-4C5E-4244-9F32-42F599C2439C}" type="presParOf" srcId="{0A2F8748-9021-4F22-A94A-D7B2AE025106}" destId="{C065CC76-1E0E-40EC-8C7E-F9D877106A47}" srcOrd="3" destOrd="0" presId="urn:microsoft.com/office/officeart/2005/8/layout/vList2"/>
    <dgm:cxn modelId="{FFE076F5-D9F4-4EAB-B96B-BF234EE9FFD8}" type="presParOf" srcId="{0A2F8748-9021-4F22-A94A-D7B2AE025106}" destId="{DD5C51D5-6C35-45E1-8D6C-6E0AFFBC2E4F}" srcOrd="4" destOrd="0" presId="urn:microsoft.com/office/officeart/2005/8/layout/vList2"/>
    <dgm:cxn modelId="{DD6662A6-D875-4A64-9FAD-23C02DBBCE10}" type="presParOf" srcId="{0A2F8748-9021-4F22-A94A-D7B2AE025106}" destId="{77D3D0FE-3DC2-48BB-9321-83E7C3BB4F1A}" srcOrd="5" destOrd="0" presId="urn:microsoft.com/office/officeart/2005/8/layout/vList2"/>
    <dgm:cxn modelId="{D36F2F81-993C-47FE-B29C-06FDFF021F9D}" type="presParOf" srcId="{0A2F8748-9021-4F22-A94A-D7B2AE025106}" destId="{6AE3842C-C7FB-4691-9214-9EE76E7FCA96}" srcOrd="6" destOrd="0" presId="urn:microsoft.com/office/officeart/2005/8/layout/vList2"/>
    <dgm:cxn modelId="{98AE7702-A7B4-4CBD-BA3B-D54B96824083}" type="presParOf" srcId="{0A2F8748-9021-4F22-A94A-D7B2AE025106}" destId="{963AF7DF-7C79-44A0-B8D4-1BB834FCAD0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908112B-2F04-449E-AD0B-C17E6AB5ADA1}" type="doc">
      <dgm:prSet loTypeId="urn:microsoft.com/office/officeart/2005/8/layout/target3" loCatId="relationship" qsTypeId="urn:microsoft.com/office/officeart/2005/8/quickstyle/3d1" qsCatId="3D" csTypeId="urn:microsoft.com/office/officeart/2005/8/colors/accent0_3" csCatId="mainScheme"/>
      <dgm:spPr/>
      <dgm:t>
        <a:bodyPr/>
        <a:lstStyle/>
        <a:p>
          <a:endParaRPr lang="en-US"/>
        </a:p>
      </dgm:t>
    </dgm:pt>
    <dgm:pt modelId="{91133854-FC5B-4DA5-9341-F1D4968F61F5}">
      <dgm:prSet custT="1"/>
      <dgm:spPr/>
      <dgm:t>
        <a:bodyPr/>
        <a:lstStyle/>
        <a:p>
          <a:r>
            <a:rPr lang="en-US" sz="3600" baseline="0"/>
            <a:t>Source is a Replicated table</a:t>
          </a:r>
          <a:endParaRPr lang="en-US" sz="3600"/>
        </a:p>
      </dgm:t>
    </dgm:pt>
    <dgm:pt modelId="{C6F08B12-E6EA-4F6D-AAB2-C55A2EB363BB}" type="parTrans" cxnId="{17F03221-B4DD-429F-BBB8-1A2221DBECA3}">
      <dgm:prSet/>
      <dgm:spPr/>
      <dgm:t>
        <a:bodyPr/>
        <a:lstStyle/>
        <a:p>
          <a:endParaRPr lang="en-US" sz="3600"/>
        </a:p>
      </dgm:t>
    </dgm:pt>
    <dgm:pt modelId="{726A14B4-7EA9-4435-854B-2D521663F81B}" type="sibTrans" cxnId="{17F03221-B4DD-429F-BBB8-1A2221DBECA3}">
      <dgm:prSet/>
      <dgm:spPr/>
      <dgm:t>
        <a:bodyPr/>
        <a:lstStyle/>
        <a:p>
          <a:endParaRPr lang="en-US" sz="3600"/>
        </a:p>
      </dgm:t>
    </dgm:pt>
    <dgm:pt modelId="{72C792EA-A391-4B69-91EE-C9FE6B887F81}">
      <dgm:prSet custT="1"/>
      <dgm:spPr/>
      <dgm:t>
        <a:bodyPr/>
        <a:lstStyle/>
        <a:p>
          <a:r>
            <a:rPr lang="en-US" sz="3600" baseline="0" dirty="0"/>
            <a:t>Re-distributes as a Hash Distributed table</a:t>
          </a:r>
          <a:endParaRPr lang="en-US" sz="3600" dirty="0"/>
        </a:p>
      </dgm:t>
    </dgm:pt>
    <dgm:pt modelId="{F39B8081-0EE6-44DF-B203-297834683DEE}" type="parTrans" cxnId="{644EC05E-D3EB-4DF8-8DF0-09E25605371E}">
      <dgm:prSet/>
      <dgm:spPr/>
      <dgm:t>
        <a:bodyPr/>
        <a:lstStyle/>
        <a:p>
          <a:endParaRPr lang="en-US" sz="3600"/>
        </a:p>
      </dgm:t>
    </dgm:pt>
    <dgm:pt modelId="{CCBA40A0-B02B-4514-89C7-DDA6F49658F4}" type="sibTrans" cxnId="{644EC05E-D3EB-4DF8-8DF0-09E25605371E}">
      <dgm:prSet/>
      <dgm:spPr/>
      <dgm:t>
        <a:bodyPr/>
        <a:lstStyle/>
        <a:p>
          <a:endParaRPr lang="en-US" sz="3600"/>
        </a:p>
      </dgm:t>
    </dgm:pt>
    <dgm:pt modelId="{26221A13-0C44-44E9-8E03-9ED357DF6BD2}">
      <dgm:prSet custT="1"/>
      <dgm:spPr/>
      <dgm:t>
        <a:bodyPr/>
        <a:lstStyle/>
        <a:p>
          <a:r>
            <a:rPr lang="en-US" sz="3600" baseline="0"/>
            <a:t>Executed as a result of an OUTER JOIN</a:t>
          </a:r>
          <a:endParaRPr lang="en-US" sz="3600"/>
        </a:p>
      </dgm:t>
    </dgm:pt>
    <dgm:pt modelId="{13F02AB8-7EB4-458E-8334-2D330987D36E}" type="parTrans" cxnId="{16BE36D6-C8E2-481C-9170-4D502D627409}">
      <dgm:prSet/>
      <dgm:spPr/>
      <dgm:t>
        <a:bodyPr/>
        <a:lstStyle/>
        <a:p>
          <a:endParaRPr lang="en-US" sz="3600"/>
        </a:p>
      </dgm:t>
    </dgm:pt>
    <dgm:pt modelId="{37AC02AB-F144-4DDC-B26E-4DB654069741}" type="sibTrans" cxnId="{16BE36D6-C8E2-481C-9170-4D502D627409}">
      <dgm:prSet/>
      <dgm:spPr/>
      <dgm:t>
        <a:bodyPr/>
        <a:lstStyle/>
        <a:p>
          <a:endParaRPr lang="en-US" sz="3600"/>
        </a:p>
      </dgm:t>
    </dgm:pt>
    <dgm:pt modelId="{97131070-588E-425F-982A-83E3AD9316FE}" type="pres">
      <dgm:prSet presAssocID="{5908112B-2F04-449E-AD0B-C17E6AB5ADA1}" presName="Name0" presStyleCnt="0">
        <dgm:presLayoutVars>
          <dgm:chMax val="7"/>
          <dgm:dir/>
          <dgm:animLvl val="lvl"/>
          <dgm:resizeHandles val="exact"/>
        </dgm:presLayoutVars>
      </dgm:prSet>
      <dgm:spPr/>
    </dgm:pt>
    <dgm:pt modelId="{70216152-D442-4446-971F-071BBBE81819}" type="pres">
      <dgm:prSet presAssocID="{91133854-FC5B-4DA5-9341-F1D4968F61F5}" presName="circle1" presStyleLbl="node1" presStyleIdx="0" presStyleCnt="3"/>
      <dgm:spPr/>
    </dgm:pt>
    <dgm:pt modelId="{7A6DFED7-13DC-404E-B3EF-03C144F16A96}" type="pres">
      <dgm:prSet presAssocID="{91133854-FC5B-4DA5-9341-F1D4968F61F5}" presName="space" presStyleCnt="0"/>
      <dgm:spPr/>
    </dgm:pt>
    <dgm:pt modelId="{E76065BC-E96B-4FFE-9AD1-0A03ABC803FC}" type="pres">
      <dgm:prSet presAssocID="{91133854-FC5B-4DA5-9341-F1D4968F61F5}" presName="rect1" presStyleLbl="alignAcc1" presStyleIdx="0" presStyleCnt="3"/>
      <dgm:spPr/>
    </dgm:pt>
    <dgm:pt modelId="{A2E18337-6368-4218-853E-7EA90802F58C}" type="pres">
      <dgm:prSet presAssocID="{72C792EA-A391-4B69-91EE-C9FE6B887F81}" presName="vertSpace2" presStyleLbl="node1" presStyleIdx="0" presStyleCnt="3"/>
      <dgm:spPr/>
    </dgm:pt>
    <dgm:pt modelId="{F74C2012-8FFF-4599-A0E0-78D53A8A4098}" type="pres">
      <dgm:prSet presAssocID="{72C792EA-A391-4B69-91EE-C9FE6B887F81}" presName="circle2" presStyleLbl="node1" presStyleIdx="1" presStyleCnt="3"/>
      <dgm:spPr/>
    </dgm:pt>
    <dgm:pt modelId="{395768C6-0875-44BC-BF02-2EA27AE71F5E}" type="pres">
      <dgm:prSet presAssocID="{72C792EA-A391-4B69-91EE-C9FE6B887F81}" presName="rect2" presStyleLbl="alignAcc1" presStyleIdx="1" presStyleCnt="3"/>
      <dgm:spPr/>
    </dgm:pt>
    <dgm:pt modelId="{86F92A0C-11D6-4266-BEA9-3AC311023FBF}" type="pres">
      <dgm:prSet presAssocID="{26221A13-0C44-44E9-8E03-9ED357DF6BD2}" presName="vertSpace3" presStyleLbl="node1" presStyleIdx="1" presStyleCnt="3"/>
      <dgm:spPr/>
    </dgm:pt>
    <dgm:pt modelId="{FD1A9C25-0A9B-40BF-BA7C-8E3928C5E3CE}" type="pres">
      <dgm:prSet presAssocID="{26221A13-0C44-44E9-8E03-9ED357DF6BD2}" presName="circle3" presStyleLbl="node1" presStyleIdx="2" presStyleCnt="3"/>
      <dgm:spPr/>
    </dgm:pt>
    <dgm:pt modelId="{7D6A55AF-E9F0-4049-8744-EF0581EC3057}" type="pres">
      <dgm:prSet presAssocID="{26221A13-0C44-44E9-8E03-9ED357DF6BD2}" presName="rect3" presStyleLbl="alignAcc1" presStyleIdx="2" presStyleCnt="3"/>
      <dgm:spPr/>
    </dgm:pt>
    <dgm:pt modelId="{D2B87B4E-51EC-4B24-9503-D6CAB3AF6709}" type="pres">
      <dgm:prSet presAssocID="{91133854-FC5B-4DA5-9341-F1D4968F61F5}" presName="rect1ParTxNoCh" presStyleLbl="alignAcc1" presStyleIdx="2" presStyleCnt="3">
        <dgm:presLayoutVars>
          <dgm:chMax val="1"/>
          <dgm:bulletEnabled val="1"/>
        </dgm:presLayoutVars>
      </dgm:prSet>
      <dgm:spPr/>
    </dgm:pt>
    <dgm:pt modelId="{F1DB0299-BC73-4BCB-A893-387DAB842982}" type="pres">
      <dgm:prSet presAssocID="{72C792EA-A391-4B69-91EE-C9FE6B887F81}" presName="rect2ParTxNoCh" presStyleLbl="alignAcc1" presStyleIdx="2" presStyleCnt="3">
        <dgm:presLayoutVars>
          <dgm:chMax val="1"/>
          <dgm:bulletEnabled val="1"/>
        </dgm:presLayoutVars>
      </dgm:prSet>
      <dgm:spPr/>
    </dgm:pt>
    <dgm:pt modelId="{23B9C899-0418-4B97-A50B-D22E34525B7A}" type="pres">
      <dgm:prSet presAssocID="{26221A13-0C44-44E9-8E03-9ED357DF6BD2}" presName="rect3ParTxNoCh" presStyleLbl="alignAcc1" presStyleIdx="2" presStyleCnt="3">
        <dgm:presLayoutVars>
          <dgm:chMax val="1"/>
          <dgm:bulletEnabled val="1"/>
        </dgm:presLayoutVars>
      </dgm:prSet>
      <dgm:spPr/>
    </dgm:pt>
  </dgm:ptLst>
  <dgm:cxnLst>
    <dgm:cxn modelId="{17F03221-B4DD-429F-BBB8-1A2221DBECA3}" srcId="{5908112B-2F04-449E-AD0B-C17E6AB5ADA1}" destId="{91133854-FC5B-4DA5-9341-F1D4968F61F5}" srcOrd="0" destOrd="0" parTransId="{C6F08B12-E6EA-4F6D-AAB2-C55A2EB363BB}" sibTransId="{726A14B4-7EA9-4435-854B-2D521663F81B}"/>
    <dgm:cxn modelId="{644EC05E-D3EB-4DF8-8DF0-09E25605371E}" srcId="{5908112B-2F04-449E-AD0B-C17E6AB5ADA1}" destId="{72C792EA-A391-4B69-91EE-C9FE6B887F81}" srcOrd="1" destOrd="0" parTransId="{F39B8081-0EE6-44DF-B203-297834683DEE}" sibTransId="{CCBA40A0-B02B-4514-89C7-DDA6F49658F4}"/>
    <dgm:cxn modelId="{572C5F77-2CE1-4AD5-B9A5-123EF84C9BA3}" type="presOf" srcId="{91133854-FC5B-4DA5-9341-F1D4968F61F5}" destId="{D2B87B4E-51EC-4B24-9503-D6CAB3AF6709}" srcOrd="1" destOrd="0" presId="urn:microsoft.com/office/officeart/2005/8/layout/target3"/>
    <dgm:cxn modelId="{5EFFE881-2F39-44F7-97F9-8133B601187E}" type="presOf" srcId="{5908112B-2F04-449E-AD0B-C17E6AB5ADA1}" destId="{97131070-588E-425F-982A-83E3AD9316FE}" srcOrd="0" destOrd="0" presId="urn:microsoft.com/office/officeart/2005/8/layout/target3"/>
    <dgm:cxn modelId="{DB5001BE-C60C-455B-BE57-FEE5AAC8F1DD}" type="presOf" srcId="{72C792EA-A391-4B69-91EE-C9FE6B887F81}" destId="{F1DB0299-BC73-4BCB-A893-387DAB842982}" srcOrd="1" destOrd="0" presId="urn:microsoft.com/office/officeart/2005/8/layout/target3"/>
    <dgm:cxn modelId="{16BE36D6-C8E2-481C-9170-4D502D627409}" srcId="{5908112B-2F04-449E-AD0B-C17E6AB5ADA1}" destId="{26221A13-0C44-44E9-8E03-9ED357DF6BD2}" srcOrd="2" destOrd="0" parTransId="{13F02AB8-7EB4-458E-8334-2D330987D36E}" sibTransId="{37AC02AB-F144-4DDC-B26E-4DB654069741}"/>
    <dgm:cxn modelId="{00C365D8-911B-4EED-9D1F-BA65B2BD3DCC}" type="presOf" srcId="{72C792EA-A391-4B69-91EE-C9FE6B887F81}" destId="{395768C6-0875-44BC-BF02-2EA27AE71F5E}" srcOrd="0" destOrd="0" presId="urn:microsoft.com/office/officeart/2005/8/layout/target3"/>
    <dgm:cxn modelId="{F2C2FBE8-51D9-4B39-9D9F-19472DA2DE68}" type="presOf" srcId="{91133854-FC5B-4DA5-9341-F1D4968F61F5}" destId="{E76065BC-E96B-4FFE-9AD1-0A03ABC803FC}" srcOrd="0" destOrd="0" presId="urn:microsoft.com/office/officeart/2005/8/layout/target3"/>
    <dgm:cxn modelId="{9EC0C9EC-C67C-4360-93B9-AFB0D8BE2C42}" type="presOf" srcId="{26221A13-0C44-44E9-8E03-9ED357DF6BD2}" destId="{23B9C899-0418-4B97-A50B-D22E34525B7A}" srcOrd="1" destOrd="0" presId="urn:microsoft.com/office/officeart/2005/8/layout/target3"/>
    <dgm:cxn modelId="{B1626FFF-61D7-4BC9-BBE3-FC678643C917}" type="presOf" srcId="{26221A13-0C44-44E9-8E03-9ED357DF6BD2}" destId="{7D6A55AF-E9F0-4049-8744-EF0581EC3057}" srcOrd="0" destOrd="0" presId="urn:microsoft.com/office/officeart/2005/8/layout/target3"/>
    <dgm:cxn modelId="{3A1C5A81-29DA-47A2-B5A9-258D3C24D7AE}" type="presParOf" srcId="{97131070-588E-425F-982A-83E3AD9316FE}" destId="{70216152-D442-4446-971F-071BBBE81819}" srcOrd="0" destOrd="0" presId="urn:microsoft.com/office/officeart/2005/8/layout/target3"/>
    <dgm:cxn modelId="{23385A03-65EA-4C9F-AB1D-AA08141693CA}" type="presParOf" srcId="{97131070-588E-425F-982A-83E3AD9316FE}" destId="{7A6DFED7-13DC-404E-B3EF-03C144F16A96}" srcOrd="1" destOrd="0" presId="urn:microsoft.com/office/officeart/2005/8/layout/target3"/>
    <dgm:cxn modelId="{ACBA06B5-B7A1-4214-A65E-B18310CDA75A}" type="presParOf" srcId="{97131070-588E-425F-982A-83E3AD9316FE}" destId="{E76065BC-E96B-4FFE-9AD1-0A03ABC803FC}" srcOrd="2" destOrd="0" presId="urn:microsoft.com/office/officeart/2005/8/layout/target3"/>
    <dgm:cxn modelId="{E7CE1BC8-AA36-40C3-A4A0-DAF2A14BF026}" type="presParOf" srcId="{97131070-588E-425F-982A-83E3AD9316FE}" destId="{A2E18337-6368-4218-853E-7EA90802F58C}" srcOrd="3" destOrd="0" presId="urn:microsoft.com/office/officeart/2005/8/layout/target3"/>
    <dgm:cxn modelId="{C3DCA1EF-8731-4EC2-B939-18B34FB23432}" type="presParOf" srcId="{97131070-588E-425F-982A-83E3AD9316FE}" destId="{F74C2012-8FFF-4599-A0E0-78D53A8A4098}" srcOrd="4" destOrd="0" presId="urn:microsoft.com/office/officeart/2005/8/layout/target3"/>
    <dgm:cxn modelId="{B1847ED8-1282-4BF2-96F3-F24F77524A3D}" type="presParOf" srcId="{97131070-588E-425F-982A-83E3AD9316FE}" destId="{395768C6-0875-44BC-BF02-2EA27AE71F5E}" srcOrd="5" destOrd="0" presId="urn:microsoft.com/office/officeart/2005/8/layout/target3"/>
    <dgm:cxn modelId="{9CAE3A92-DC25-4759-BB14-D77F02A5462F}" type="presParOf" srcId="{97131070-588E-425F-982A-83E3AD9316FE}" destId="{86F92A0C-11D6-4266-BEA9-3AC311023FBF}" srcOrd="6" destOrd="0" presId="urn:microsoft.com/office/officeart/2005/8/layout/target3"/>
    <dgm:cxn modelId="{95928469-D2E4-420C-A864-15210130063F}" type="presParOf" srcId="{97131070-588E-425F-982A-83E3AD9316FE}" destId="{FD1A9C25-0A9B-40BF-BA7C-8E3928C5E3CE}" srcOrd="7" destOrd="0" presId="urn:microsoft.com/office/officeart/2005/8/layout/target3"/>
    <dgm:cxn modelId="{02720776-527D-4CB6-9313-9CD0EFCA2E71}" type="presParOf" srcId="{97131070-588E-425F-982A-83E3AD9316FE}" destId="{7D6A55AF-E9F0-4049-8744-EF0581EC3057}" srcOrd="8" destOrd="0" presId="urn:microsoft.com/office/officeart/2005/8/layout/target3"/>
    <dgm:cxn modelId="{7088A609-387B-4617-AA08-129A2A231B83}" type="presParOf" srcId="{97131070-588E-425F-982A-83E3AD9316FE}" destId="{D2B87B4E-51EC-4B24-9503-D6CAB3AF6709}" srcOrd="9" destOrd="0" presId="urn:microsoft.com/office/officeart/2005/8/layout/target3"/>
    <dgm:cxn modelId="{33A93C1A-1DC1-4B3A-921A-E51F21431694}" type="presParOf" srcId="{97131070-588E-425F-982A-83E3AD9316FE}" destId="{F1DB0299-BC73-4BCB-A893-387DAB842982}" srcOrd="10" destOrd="0" presId="urn:microsoft.com/office/officeart/2005/8/layout/target3"/>
    <dgm:cxn modelId="{8B2FAE16-50A6-4485-AA85-8960082DC133}" type="presParOf" srcId="{97131070-588E-425F-982A-83E3AD9316FE}" destId="{23B9C899-0418-4B97-A50B-D22E34525B7A}"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30945-E450-4194-AD8A-57D33167CA87}"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8700E248-4F80-4284-9D6E-A31E73CFF9F8}">
      <dgm:prSet/>
      <dgm:spPr/>
      <dgm:t>
        <a:bodyPr/>
        <a:lstStyle/>
        <a:p>
          <a:r>
            <a:rPr lang="en-GB" baseline="0" dirty="0"/>
            <a:t>Join Incompatibility</a:t>
          </a:r>
          <a:endParaRPr lang="en-US" dirty="0"/>
        </a:p>
      </dgm:t>
    </dgm:pt>
    <dgm:pt modelId="{3D0F11CD-9972-4D5D-AA80-40401346735C}" type="parTrans" cxnId="{3ACF8BF7-0A44-4380-A78F-550A3D99E953}">
      <dgm:prSet/>
      <dgm:spPr/>
      <dgm:t>
        <a:bodyPr/>
        <a:lstStyle/>
        <a:p>
          <a:endParaRPr lang="en-US"/>
        </a:p>
      </dgm:t>
    </dgm:pt>
    <dgm:pt modelId="{7FF07BA0-36EA-4FC6-A390-0BE869639F4B}" type="sibTrans" cxnId="{3ACF8BF7-0A44-4380-A78F-550A3D99E953}">
      <dgm:prSet/>
      <dgm:spPr/>
      <dgm:t>
        <a:bodyPr/>
        <a:lstStyle/>
        <a:p>
          <a:endParaRPr lang="en-US"/>
        </a:p>
      </dgm:t>
    </dgm:pt>
    <dgm:pt modelId="{98CB3F4C-80AC-4A7A-AFDF-8F0E574F6071}">
      <dgm:prSet/>
      <dgm:spPr/>
      <dgm:t>
        <a:bodyPr/>
        <a:lstStyle/>
        <a:p>
          <a:r>
            <a:rPr lang="en-GB" baseline="0" dirty="0"/>
            <a:t>Aggregation Incompatibility</a:t>
          </a:r>
          <a:endParaRPr lang="en-US" dirty="0"/>
        </a:p>
      </dgm:t>
    </dgm:pt>
    <dgm:pt modelId="{DA1BE526-953E-41A2-BCC8-84B83A571E41}" type="parTrans" cxnId="{36D654C5-317D-4D1E-9D71-15FC00740EA1}">
      <dgm:prSet/>
      <dgm:spPr/>
      <dgm:t>
        <a:bodyPr/>
        <a:lstStyle/>
        <a:p>
          <a:endParaRPr lang="en-US"/>
        </a:p>
      </dgm:t>
    </dgm:pt>
    <dgm:pt modelId="{35962E25-6116-4712-8E13-EDC85DC59D9B}" type="sibTrans" cxnId="{36D654C5-317D-4D1E-9D71-15FC00740EA1}">
      <dgm:prSet/>
      <dgm:spPr/>
      <dgm:t>
        <a:bodyPr/>
        <a:lstStyle/>
        <a:p>
          <a:endParaRPr lang="en-US"/>
        </a:p>
      </dgm:t>
    </dgm:pt>
    <dgm:pt modelId="{04A011A7-5A8C-4AE7-A2CB-3D67CB736732}">
      <dgm:prSet/>
      <dgm:spPr/>
      <dgm:t>
        <a:bodyPr/>
        <a:lstStyle/>
        <a:p>
          <a:r>
            <a:rPr lang="en-GB" baseline="0" dirty="0"/>
            <a:t>Query syntax</a:t>
          </a:r>
          <a:endParaRPr lang="en-US" dirty="0"/>
        </a:p>
      </dgm:t>
    </dgm:pt>
    <dgm:pt modelId="{F194CA37-F8BB-488D-A92F-CB59789D4E9E}" type="parTrans" cxnId="{38F22CCF-FEC7-412B-8AA9-67301338E6B1}">
      <dgm:prSet/>
      <dgm:spPr/>
      <dgm:t>
        <a:bodyPr/>
        <a:lstStyle/>
        <a:p>
          <a:endParaRPr lang="en-US"/>
        </a:p>
      </dgm:t>
    </dgm:pt>
    <dgm:pt modelId="{72CC1F36-B616-46DA-B815-3649004ED58D}" type="sibTrans" cxnId="{38F22CCF-FEC7-412B-8AA9-67301338E6B1}">
      <dgm:prSet/>
      <dgm:spPr/>
      <dgm:t>
        <a:bodyPr/>
        <a:lstStyle/>
        <a:p>
          <a:endParaRPr lang="en-US"/>
        </a:p>
      </dgm:t>
    </dgm:pt>
    <dgm:pt modelId="{5C719AF2-0547-45A7-B83D-DF4DD2861E03}">
      <dgm:prSet/>
      <dgm:spPr/>
      <dgm:t>
        <a:bodyPr/>
        <a:lstStyle/>
        <a:p>
          <a:r>
            <a:rPr lang="en-GB" baseline="0"/>
            <a:t>Re-distribute data</a:t>
          </a:r>
          <a:endParaRPr lang="en-US" dirty="0"/>
        </a:p>
      </dgm:t>
    </dgm:pt>
    <dgm:pt modelId="{0CB5317A-D8F0-4FBC-82C8-E7E5E3D14A2E}" type="parTrans" cxnId="{201188D1-FD65-459F-955E-756FA567949E}">
      <dgm:prSet/>
      <dgm:spPr/>
      <dgm:t>
        <a:bodyPr/>
        <a:lstStyle/>
        <a:p>
          <a:endParaRPr lang="en-US"/>
        </a:p>
      </dgm:t>
    </dgm:pt>
    <dgm:pt modelId="{21A443BF-8360-4CB7-AF1A-19A66BC589B8}" type="sibTrans" cxnId="{201188D1-FD65-459F-955E-756FA567949E}">
      <dgm:prSet/>
      <dgm:spPr/>
      <dgm:t>
        <a:bodyPr/>
        <a:lstStyle/>
        <a:p>
          <a:endParaRPr lang="en-US"/>
        </a:p>
      </dgm:t>
    </dgm:pt>
    <dgm:pt modelId="{B35EB9A5-C504-41DF-9F76-6B71D8352E31}" type="pres">
      <dgm:prSet presAssocID="{C6030945-E450-4194-AD8A-57D33167CA87}" presName="linear" presStyleCnt="0">
        <dgm:presLayoutVars>
          <dgm:animLvl val="lvl"/>
          <dgm:resizeHandles val="exact"/>
        </dgm:presLayoutVars>
      </dgm:prSet>
      <dgm:spPr/>
    </dgm:pt>
    <dgm:pt modelId="{2EC39940-FEC6-4AE0-967B-4DDC08156667}" type="pres">
      <dgm:prSet presAssocID="{8700E248-4F80-4284-9D6E-A31E73CFF9F8}" presName="parentText" presStyleLbl="node1" presStyleIdx="0" presStyleCnt="4">
        <dgm:presLayoutVars>
          <dgm:chMax val="0"/>
          <dgm:bulletEnabled val="1"/>
        </dgm:presLayoutVars>
      </dgm:prSet>
      <dgm:spPr/>
    </dgm:pt>
    <dgm:pt modelId="{A76E987A-02C1-4EB2-8BFD-364C79776522}" type="pres">
      <dgm:prSet presAssocID="{7FF07BA0-36EA-4FC6-A390-0BE869639F4B}" presName="spacer" presStyleCnt="0"/>
      <dgm:spPr/>
    </dgm:pt>
    <dgm:pt modelId="{62B8F0EE-8324-40B9-B720-9BEB7CA3226B}" type="pres">
      <dgm:prSet presAssocID="{98CB3F4C-80AC-4A7A-AFDF-8F0E574F6071}" presName="parentText" presStyleLbl="node1" presStyleIdx="1" presStyleCnt="4">
        <dgm:presLayoutVars>
          <dgm:chMax val="0"/>
          <dgm:bulletEnabled val="1"/>
        </dgm:presLayoutVars>
      </dgm:prSet>
      <dgm:spPr/>
    </dgm:pt>
    <dgm:pt modelId="{FDE46170-BA36-4DFC-86FA-903C67343367}" type="pres">
      <dgm:prSet presAssocID="{35962E25-6116-4712-8E13-EDC85DC59D9B}" presName="spacer" presStyleCnt="0"/>
      <dgm:spPr/>
    </dgm:pt>
    <dgm:pt modelId="{339DE805-F44E-4024-831F-65355612F6A7}" type="pres">
      <dgm:prSet presAssocID="{04A011A7-5A8C-4AE7-A2CB-3D67CB736732}" presName="parentText" presStyleLbl="node1" presStyleIdx="2" presStyleCnt="4">
        <dgm:presLayoutVars>
          <dgm:chMax val="0"/>
          <dgm:bulletEnabled val="1"/>
        </dgm:presLayoutVars>
      </dgm:prSet>
      <dgm:spPr/>
    </dgm:pt>
    <dgm:pt modelId="{A8494A6F-035A-4DE8-9582-26E215775CCB}" type="pres">
      <dgm:prSet presAssocID="{72CC1F36-B616-46DA-B815-3649004ED58D}" presName="spacer" presStyleCnt="0"/>
      <dgm:spPr/>
    </dgm:pt>
    <dgm:pt modelId="{B8B41511-5EDD-40B2-9840-C254AD81C456}" type="pres">
      <dgm:prSet presAssocID="{5C719AF2-0547-45A7-B83D-DF4DD2861E03}" presName="parentText" presStyleLbl="node1" presStyleIdx="3" presStyleCnt="4">
        <dgm:presLayoutVars>
          <dgm:chMax val="0"/>
          <dgm:bulletEnabled val="1"/>
        </dgm:presLayoutVars>
      </dgm:prSet>
      <dgm:spPr/>
    </dgm:pt>
  </dgm:ptLst>
  <dgm:cxnLst>
    <dgm:cxn modelId="{B2876E21-014F-4D3D-BCC0-C4FBA7FC5610}" type="presOf" srcId="{8700E248-4F80-4284-9D6E-A31E73CFF9F8}" destId="{2EC39940-FEC6-4AE0-967B-4DDC08156667}" srcOrd="0" destOrd="0" presId="urn:microsoft.com/office/officeart/2005/8/layout/vList2"/>
    <dgm:cxn modelId="{B084D839-5E62-405A-AA64-3539E863A032}" type="presOf" srcId="{C6030945-E450-4194-AD8A-57D33167CA87}" destId="{B35EB9A5-C504-41DF-9F76-6B71D8352E31}" srcOrd="0" destOrd="0" presId="urn:microsoft.com/office/officeart/2005/8/layout/vList2"/>
    <dgm:cxn modelId="{F2DFAA6B-D3C1-4325-AF3E-2D997DC0E94E}" type="presOf" srcId="{98CB3F4C-80AC-4A7A-AFDF-8F0E574F6071}" destId="{62B8F0EE-8324-40B9-B720-9BEB7CA3226B}" srcOrd="0" destOrd="0" presId="urn:microsoft.com/office/officeart/2005/8/layout/vList2"/>
    <dgm:cxn modelId="{36D654C5-317D-4D1E-9D71-15FC00740EA1}" srcId="{C6030945-E450-4194-AD8A-57D33167CA87}" destId="{98CB3F4C-80AC-4A7A-AFDF-8F0E574F6071}" srcOrd="1" destOrd="0" parTransId="{DA1BE526-953E-41A2-BCC8-84B83A571E41}" sibTransId="{35962E25-6116-4712-8E13-EDC85DC59D9B}"/>
    <dgm:cxn modelId="{174118CD-CDCE-4989-9308-F3AF5071F146}" type="presOf" srcId="{5C719AF2-0547-45A7-B83D-DF4DD2861E03}" destId="{B8B41511-5EDD-40B2-9840-C254AD81C456}" srcOrd="0" destOrd="0" presId="urn:microsoft.com/office/officeart/2005/8/layout/vList2"/>
    <dgm:cxn modelId="{38F22CCF-FEC7-412B-8AA9-67301338E6B1}" srcId="{C6030945-E450-4194-AD8A-57D33167CA87}" destId="{04A011A7-5A8C-4AE7-A2CB-3D67CB736732}" srcOrd="2" destOrd="0" parTransId="{F194CA37-F8BB-488D-A92F-CB59789D4E9E}" sibTransId="{72CC1F36-B616-46DA-B815-3649004ED58D}"/>
    <dgm:cxn modelId="{201188D1-FD65-459F-955E-756FA567949E}" srcId="{C6030945-E450-4194-AD8A-57D33167CA87}" destId="{5C719AF2-0547-45A7-B83D-DF4DD2861E03}" srcOrd="3" destOrd="0" parTransId="{0CB5317A-D8F0-4FBC-82C8-E7E5E3D14A2E}" sibTransId="{21A443BF-8360-4CB7-AF1A-19A66BC589B8}"/>
    <dgm:cxn modelId="{3ACF8BF7-0A44-4380-A78F-550A3D99E953}" srcId="{C6030945-E450-4194-AD8A-57D33167CA87}" destId="{8700E248-4F80-4284-9D6E-A31E73CFF9F8}" srcOrd="0" destOrd="0" parTransId="{3D0F11CD-9972-4D5D-AA80-40401346735C}" sibTransId="{7FF07BA0-36EA-4FC6-A390-0BE869639F4B}"/>
    <dgm:cxn modelId="{4ADA2CFF-7B67-4AFE-94E2-31D0592B29D2}" type="presOf" srcId="{04A011A7-5A8C-4AE7-A2CB-3D67CB736732}" destId="{339DE805-F44E-4024-831F-65355612F6A7}" srcOrd="0" destOrd="0" presId="urn:microsoft.com/office/officeart/2005/8/layout/vList2"/>
    <dgm:cxn modelId="{BB753762-42D5-4745-8B24-43B8500AD501}" type="presParOf" srcId="{B35EB9A5-C504-41DF-9F76-6B71D8352E31}" destId="{2EC39940-FEC6-4AE0-967B-4DDC08156667}" srcOrd="0" destOrd="0" presId="urn:microsoft.com/office/officeart/2005/8/layout/vList2"/>
    <dgm:cxn modelId="{41837DEB-A699-4DCB-A797-8AAAFB536CB9}" type="presParOf" srcId="{B35EB9A5-C504-41DF-9F76-6B71D8352E31}" destId="{A76E987A-02C1-4EB2-8BFD-364C79776522}" srcOrd="1" destOrd="0" presId="urn:microsoft.com/office/officeart/2005/8/layout/vList2"/>
    <dgm:cxn modelId="{5B3C7E0F-7DD6-43C4-A274-5438F951A327}" type="presParOf" srcId="{B35EB9A5-C504-41DF-9F76-6B71D8352E31}" destId="{62B8F0EE-8324-40B9-B720-9BEB7CA3226B}" srcOrd="2" destOrd="0" presId="urn:microsoft.com/office/officeart/2005/8/layout/vList2"/>
    <dgm:cxn modelId="{B7865046-D4FA-4C85-AB49-CFD87513B7CE}" type="presParOf" srcId="{B35EB9A5-C504-41DF-9F76-6B71D8352E31}" destId="{FDE46170-BA36-4DFC-86FA-903C67343367}" srcOrd="3" destOrd="0" presId="urn:microsoft.com/office/officeart/2005/8/layout/vList2"/>
    <dgm:cxn modelId="{091A7398-61DB-4A7C-8D4D-48A9274B6FEE}" type="presParOf" srcId="{B35EB9A5-C504-41DF-9F76-6B71D8352E31}" destId="{339DE805-F44E-4024-831F-65355612F6A7}" srcOrd="4" destOrd="0" presId="urn:microsoft.com/office/officeart/2005/8/layout/vList2"/>
    <dgm:cxn modelId="{A59C4C0B-88AF-40F6-8193-D6C00B16A9C2}" type="presParOf" srcId="{B35EB9A5-C504-41DF-9F76-6B71D8352E31}" destId="{A8494A6F-035A-4DE8-9582-26E215775CCB}" srcOrd="5" destOrd="0" presId="urn:microsoft.com/office/officeart/2005/8/layout/vList2"/>
    <dgm:cxn modelId="{85AC9F44-C79C-4CBE-8B2D-65D1B4F6B245}" type="presParOf" srcId="{B35EB9A5-C504-41DF-9F76-6B71D8352E31}" destId="{B8B41511-5EDD-40B2-9840-C254AD81C45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7C52F-057E-48A9-9DB5-99CECF7728C3}" type="doc">
      <dgm:prSet loTypeId="urn:microsoft.com/office/officeart/2005/8/layout/vList5" loCatId="list" qsTypeId="urn:microsoft.com/office/officeart/2005/8/quickstyle/3d1" qsCatId="3D" csTypeId="urn:microsoft.com/office/officeart/2005/8/colors/accent0_3" csCatId="mainScheme" phldr="1"/>
      <dgm:spPr/>
      <dgm:t>
        <a:bodyPr/>
        <a:lstStyle/>
        <a:p>
          <a:endParaRPr lang="en-US"/>
        </a:p>
      </dgm:t>
    </dgm:pt>
    <dgm:pt modelId="{FCF938C5-D2DC-4507-A269-1C0C14970EB7}">
      <dgm:prSet custT="1"/>
      <dgm:spPr/>
      <dgm:t>
        <a:bodyPr/>
        <a:lstStyle/>
        <a:p>
          <a:r>
            <a:rPr lang="en-US" sz="3600" baseline="0" dirty="0"/>
            <a:t>Hash Distributed to Hash Distributed</a:t>
          </a:r>
          <a:endParaRPr lang="en-US" sz="3600" dirty="0"/>
        </a:p>
      </dgm:t>
    </dgm:pt>
    <dgm:pt modelId="{AC793A91-6C7B-43EA-A1C0-56F6F2489109}" type="parTrans" cxnId="{63556392-6BCC-4890-A416-43A57E9E3072}">
      <dgm:prSet/>
      <dgm:spPr/>
      <dgm:t>
        <a:bodyPr/>
        <a:lstStyle/>
        <a:p>
          <a:endParaRPr lang="en-US"/>
        </a:p>
      </dgm:t>
    </dgm:pt>
    <dgm:pt modelId="{6C10B2C6-AFF7-4201-B777-B340D93A32DF}" type="sibTrans" cxnId="{63556392-6BCC-4890-A416-43A57E9E3072}">
      <dgm:prSet/>
      <dgm:spPr/>
      <dgm:t>
        <a:bodyPr/>
        <a:lstStyle/>
        <a:p>
          <a:endParaRPr lang="en-US"/>
        </a:p>
      </dgm:t>
    </dgm:pt>
    <dgm:pt modelId="{41AA5A99-6253-49BA-A04D-6669C9602E76}">
      <dgm:prSet/>
      <dgm:spPr/>
      <dgm:t>
        <a:bodyPr/>
        <a:lstStyle/>
        <a:p>
          <a:r>
            <a:rPr lang="en-US" baseline="0"/>
            <a:t>Data must be in equivalent Distributions to satisfy the JOIN</a:t>
          </a:r>
          <a:endParaRPr lang="en-US"/>
        </a:p>
      </dgm:t>
    </dgm:pt>
    <dgm:pt modelId="{F1DC3E68-A8B5-44FF-B5F0-8D10D73C5FB6}" type="parTrans" cxnId="{164434EB-6FDE-4005-AC20-73CA386380AD}">
      <dgm:prSet/>
      <dgm:spPr/>
      <dgm:t>
        <a:bodyPr/>
        <a:lstStyle/>
        <a:p>
          <a:endParaRPr lang="en-US"/>
        </a:p>
      </dgm:t>
    </dgm:pt>
    <dgm:pt modelId="{F30E226A-39B2-4383-BFDB-A97DEB04FF2A}" type="sibTrans" cxnId="{164434EB-6FDE-4005-AC20-73CA386380AD}">
      <dgm:prSet/>
      <dgm:spPr/>
      <dgm:t>
        <a:bodyPr/>
        <a:lstStyle/>
        <a:p>
          <a:endParaRPr lang="en-US"/>
        </a:p>
      </dgm:t>
    </dgm:pt>
    <dgm:pt modelId="{6DE4CCF2-E772-4561-8886-7152827C71C2}">
      <dgm:prSet/>
      <dgm:spPr/>
      <dgm:t>
        <a:bodyPr/>
        <a:lstStyle/>
        <a:p>
          <a:r>
            <a:rPr lang="en-US" baseline="0" dirty="0"/>
            <a:t>If data is hashed on different keys, data will move</a:t>
          </a:r>
          <a:endParaRPr lang="en-US" dirty="0"/>
        </a:p>
      </dgm:t>
    </dgm:pt>
    <dgm:pt modelId="{F4F68491-E02A-4D13-BE48-8AD356A7467A}" type="parTrans" cxnId="{CF84BD68-F8AF-4CC9-9FA5-91783E658743}">
      <dgm:prSet/>
      <dgm:spPr/>
      <dgm:t>
        <a:bodyPr/>
        <a:lstStyle/>
        <a:p>
          <a:endParaRPr lang="en-US"/>
        </a:p>
      </dgm:t>
    </dgm:pt>
    <dgm:pt modelId="{9B55D87A-98E4-43C9-9B11-104EBE9FCB86}" type="sibTrans" cxnId="{CF84BD68-F8AF-4CC9-9FA5-91783E658743}">
      <dgm:prSet/>
      <dgm:spPr/>
      <dgm:t>
        <a:bodyPr/>
        <a:lstStyle/>
        <a:p>
          <a:endParaRPr lang="en-US"/>
        </a:p>
      </dgm:t>
    </dgm:pt>
    <dgm:pt modelId="{2119B7DE-8001-4695-8723-D058A5802F01}">
      <dgm:prSet/>
      <dgm:spPr/>
      <dgm:t>
        <a:bodyPr/>
        <a:lstStyle/>
        <a:p>
          <a:r>
            <a:rPr lang="en-US" baseline="0" dirty="0"/>
            <a:t>If keys have different data types (e.g. INT vs BIGINT), data will move</a:t>
          </a:r>
          <a:endParaRPr lang="en-US" dirty="0"/>
        </a:p>
      </dgm:t>
    </dgm:pt>
    <dgm:pt modelId="{18F571C2-A20C-47E7-A259-78F2D2E7BA58}" type="parTrans" cxnId="{F855A650-344C-426A-B4B5-AABBE27682AF}">
      <dgm:prSet/>
      <dgm:spPr/>
      <dgm:t>
        <a:bodyPr/>
        <a:lstStyle/>
        <a:p>
          <a:endParaRPr lang="en-US"/>
        </a:p>
      </dgm:t>
    </dgm:pt>
    <dgm:pt modelId="{8492CCF1-0AA8-4C18-8423-D9F472D66167}" type="sibTrans" cxnId="{F855A650-344C-426A-B4B5-AABBE27682AF}">
      <dgm:prSet/>
      <dgm:spPr/>
      <dgm:t>
        <a:bodyPr/>
        <a:lstStyle/>
        <a:p>
          <a:endParaRPr lang="en-US"/>
        </a:p>
      </dgm:t>
    </dgm:pt>
    <dgm:pt modelId="{941DBC7C-8792-482F-88B4-C5801D846646}">
      <dgm:prSet/>
      <dgm:spPr/>
      <dgm:t>
        <a:bodyPr/>
        <a:lstStyle/>
        <a:p>
          <a:r>
            <a:rPr lang="en-US" baseline="0"/>
            <a:t>Data may move on both sides of a JOIN</a:t>
          </a:r>
          <a:endParaRPr lang="en-US"/>
        </a:p>
      </dgm:t>
    </dgm:pt>
    <dgm:pt modelId="{5419F128-7D3E-49C4-B120-C95C1853AEA4}" type="parTrans" cxnId="{103C13CE-B1BD-4C92-88FE-57775335EDAC}">
      <dgm:prSet/>
      <dgm:spPr/>
      <dgm:t>
        <a:bodyPr/>
        <a:lstStyle/>
        <a:p>
          <a:endParaRPr lang="en-US"/>
        </a:p>
      </dgm:t>
    </dgm:pt>
    <dgm:pt modelId="{E8233784-E656-4FDE-B90A-C7A7A680F72A}" type="sibTrans" cxnId="{103C13CE-B1BD-4C92-88FE-57775335EDAC}">
      <dgm:prSet/>
      <dgm:spPr/>
      <dgm:t>
        <a:bodyPr/>
        <a:lstStyle/>
        <a:p>
          <a:endParaRPr lang="en-US"/>
        </a:p>
      </dgm:t>
    </dgm:pt>
    <dgm:pt modelId="{17EE6511-5950-41D7-91F0-4AAC652A2C44}">
      <dgm:prSet custT="1"/>
      <dgm:spPr/>
      <dgm:t>
        <a:bodyPr/>
        <a:lstStyle/>
        <a:p>
          <a:r>
            <a:rPr lang="en-US" sz="3600" baseline="0" dirty="0"/>
            <a:t>Hash Distributed to Replicated</a:t>
          </a:r>
          <a:endParaRPr lang="en-US" sz="3600" dirty="0"/>
        </a:p>
      </dgm:t>
    </dgm:pt>
    <dgm:pt modelId="{1A6906C4-7642-4A08-9A27-EC2816E02A6B}" type="parTrans" cxnId="{0A2FFE79-F908-4E7D-B354-E0DE2D6CF54D}">
      <dgm:prSet/>
      <dgm:spPr/>
      <dgm:t>
        <a:bodyPr/>
        <a:lstStyle/>
        <a:p>
          <a:endParaRPr lang="en-US"/>
        </a:p>
      </dgm:t>
    </dgm:pt>
    <dgm:pt modelId="{D169F392-3B0C-4A41-B68A-C5237A3117BA}" type="sibTrans" cxnId="{0A2FFE79-F908-4E7D-B354-E0DE2D6CF54D}">
      <dgm:prSet/>
      <dgm:spPr/>
      <dgm:t>
        <a:bodyPr/>
        <a:lstStyle/>
        <a:p>
          <a:endParaRPr lang="en-US"/>
        </a:p>
      </dgm:t>
    </dgm:pt>
    <dgm:pt modelId="{08287DBC-C05A-4020-9F10-8E22DA2433A4}">
      <dgm:prSet/>
      <dgm:spPr/>
      <dgm:t>
        <a:bodyPr/>
        <a:lstStyle/>
        <a:p>
          <a:r>
            <a:rPr lang="en-US" baseline="0" dirty="0"/>
            <a:t>Typically does NOT cause data movement</a:t>
          </a:r>
          <a:endParaRPr lang="en-US" dirty="0"/>
        </a:p>
      </dgm:t>
    </dgm:pt>
    <dgm:pt modelId="{956D5020-EFEF-4ECE-9247-429D1E282290}" type="parTrans" cxnId="{83F0D806-8B5E-495B-B664-8BADDA4BBB16}">
      <dgm:prSet/>
      <dgm:spPr/>
      <dgm:t>
        <a:bodyPr/>
        <a:lstStyle/>
        <a:p>
          <a:endParaRPr lang="en-US"/>
        </a:p>
      </dgm:t>
    </dgm:pt>
    <dgm:pt modelId="{C238880D-BA65-4486-8EC5-9066924B42B1}" type="sibTrans" cxnId="{83F0D806-8B5E-495B-B664-8BADDA4BBB16}">
      <dgm:prSet/>
      <dgm:spPr/>
      <dgm:t>
        <a:bodyPr/>
        <a:lstStyle/>
        <a:p>
          <a:endParaRPr lang="en-US"/>
        </a:p>
      </dgm:t>
    </dgm:pt>
    <dgm:pt modelId="{8428609E-1053-40FB-A01C-09497634F050}" type="pres">
      <dgm:prSet presAssocID="{98F7C52F-057E-48A9-9DB5-99CECF7728C3}" presName="Name0" presStyleCnt="0">
        <dgm:presLayoutVars>
          <dgm:dir/>
          <dgm:animLvl val="lvl"/>
          <dgm:resizeHandles val="exact"/>
        </dgm:presLayoutVars>
      </dgm:prSet>
      <dgm:spPr/>
    </dgm:pt>
    <dgm:pt modelId="{7F91948D-77FE-46E4-B28B-6890E804DAB4}" type="pres">
      <dgm:prSet presAssocID="{FCF938C5-D2DC-4507-A269-1C0C14970EB7}" presName="linNode" presStyleCnt="0"/>
      <dgm:spPr/>
    </dgm:pt>
    <dgm:pt modelId="{FA0DDF64-A594-44DC-AC0D-26BCC103D74A}" type="pres">
      <dgm:prSet presAssocID="{FCF938C5-D2DC-4507-A269-1C0C14970EB7}" presName="parentText" presStyleLbl="node1" presStyleIdx="0" presStyleCnt="2" custScaleX="116865">
        <dgm:presLayoutVars>
          <dgm:chMax val="1"/>
          <dgm:bulletEnabled val="1"/>
        </dgm:presLayoutVars>
      </dgm:prSet>
      <dgm:spPr/>
    </dgm:pt>
    <dgm:pt modelId="{B9E3FF56-869F-4D5C-A251-145DFE64FFF4}" type="pres">
      <dgm:prSet presAssocID="{FCF938C5-D2DC-4507-A269-1C0C14970EB7}" presName="descendantText" presStyleLbl="alignAccFollowNode1" presStyleIdx="0" presStyleCnt="2">
        <dgm:presLayoutVars>
          <dgm:bulletEnabled val="1"/>
        </dgm:presLayoutVars>
      </dgm:prSet>
      <dgm:spPr/>
    </dgm:pt>
    <dgm:pt modelId="{8F518F84-67E1-4552-9740-A960F96F7EC0}" type="pres">
      <dgm:prSet presAssocID="{6C10B2C6-AFF7-4201-B777-B340D93A32DF}" presName="sp" presStyleCnt="0"/>
      <dgm:spPr/>
    </dgm:pt>
    <dgm:pt modelId="{5C68A209-4C27-4498-9941-A8B2E86F6C75}" type="pres">
      <dgm:prSet presAssocID="{17EE6511-5950-41D7-91F0-4AAC652A2C44}" presName="linNode" presStyleCnt="0"/>
      <dgm:spPr/>
    </dgm:pt>
    <dgm:pt modelId="{CA7244CF-9ED4-4772-9D41-211455101A45}" type="pres">
      <dgm:prSet presAssocID="{17EE6511-5950-41D7-91F0-4AAC652A2C44}" presName="parentText" presStyleLbl="node1" presStyleIdx="1" presStyleCnt="2" custScaleX="120352">
        <dgm:presLayoutVars>
          <dgm:chMax val="1"/>
          <dgm:bulletEnabled val="1"/>
        </dgm:presLayoutVars>
      </dgm:prSet>
      <dgm:spPr/>
    </dgm:pt>
    <dgm:pt modelId="{143218A5-AF16-46A0-AAFD-20C2DF7BC573}" type="pres">
      <dgm:prSet presAssocID="{17EE6511-5950-41D7-91F0-4AAC652A2C44}" presName="descendantText" presStyleLbl="alignAccFollowNode1" presStyleIdx="1" presStyleCnt="2">
        <dgm:presLayoutVars>
          <dgm:bulletEnabled val="1"/>
        </dgm:presLayoutVars>
      </dgm:prSet>
      <dgm:spPr/>
    </dgm:pt>
  </dgm:ptLst>
  <dgm:cxnLst>
    <dgm:cxn modelId="{CCF3CC06-FE97-49B8-9C01-3F5D12EF3CF2}" type="presOf" srcId="{41AA5A99-6253-49BA-A04D-6669C9602E76}" destId="{B9E3FF56-869F-4D5C-A251-145DFE64FFF4}" srcOrd="0" destOrd="0" presId="urn:microsoft.com/office/officeart/2005/8/layout/vList5"/>
    <dgm:cxn modelId="{83F0D806-8B5E-495B-B664-8BADDA4BBB16}" srcId="{17EE6511-5950-41D7-91F0-4AAC652A2C44}" destId="{08287DBC-C05A-4020-9F10-8E22DA2433A4}" srcOrd="0" destOrd="0" parTransId="{956D5020-EFEF-4ECE-9247-429D1E282290}" sibTransId="{C238880D-BA65-4486-8EC5-9066924B42B1}"/>
    <dgm:cxn modelId="{C0980415-FEC7-416C-9DBF-6ED9AD1A4FB6}" type="presOf" srcId="{2119B7DE-8001-4695-8723-D058A5802F01}" destId="{B9E3FF56-869F-4D5C-A251-145DFE64FFF4}" srcOrd="0" destOrd="2" presId="urn:microsoft.com/office/officeart/2005/8/layout/vList5"/>
    <dgm:cxn modelId="{B7B04C24-60DC-4207-A983-19A3D388654E}" type="presOf" srcId="{98F7C52F-057E-48A9-9DB5-99CECF7728C3}" destId="{8428609E-1053-40FB-A01C-09497634F050}" srcOrd="0" destOrd="0" presId="urn:microsoft.com/office/officeart/2005/8/layout/vList5"/>
    <dgm:cxn modelId="{CF84BD68-F8AF-4CC9-9FA5-91783E658743}" srcId="{FCF938C5-D2DC-4507-A269-1C0C14970EB7}" destId="{6DE4CCF2-E772-4561-8886-7152827C71C2}" srcOrd="1" destOrd="0" parTransId="{F4F68491-E02A-4D13-BE48-8AD356A7467A}" sibTransId="{9B55D87A-98E4-43C9-9B11-104EBE9FCB86}"/>
    <dgm:cxn modelId="{F855A650-344C-426A-B4B5-AABBE27682AF}" srcId="{FCF938C5-D2DC-4507-A269-1C0C14970EB7}" destId="{2119B7DE-8001-4695-8723-D058A5802F01}" srcOrd="2" destOrd="0" parTransId="{18F571C2-A20C-47E7-A259-78F2D2E7BA58}" sibTransId="{8492CCF1-0AA8-4C18-8423-D9F472D66167}"/>
    <dgm:cxn modelId="{05370174-1B23-4E70-9F55-FBBAB9E190CE}" type="presOf" srcId="{FCF938C5-D2DC-4507-A269-1C0C14970EB7}" destId="{FA0DDF64-A594-44DC-AC0D-26BCC103D74A}" srcOrd="0" destOrd="0" presId="urn:microsoft.com/office/officeart/2005/8/layout/vList5"/>
    <dgm:cxn modelId="{0A2FFE79-F908-4E7D-B354-E0DE2D6CF54D}" srcId="{98F7C52F-057E-48A9-9DB5-99CECF7728C3}" destId="{17EE6511-5950-41D7-91F0-4AAC652A2C44}" srcOrd="1" destOrd="0" parTransId="{1A6906C4-7642-4A08-9A27-EC2816E02A6B}" sibTransId="{D169F392-3B0C-4A41-B68A-C5237A3117BA}"/>
    <dgm:cxn modelId="{8376977D-B244-40A4-9990-35180068F97C}" type="presOf" srcId="{17EE6511-5950-41D7-91F0-4AAC652A2C44}" destId="{CA7244CF-9ED4-4772-9D41-211455101A45}" srcOrd="0" destOrd="0" presId="urn:microsoft.com/office/officeart/2005/8/layout/vList5"/>
    <dgm:cxn modelId="{63556392-6BCC-4890-A416-43A57E9E3072}" srcId="{98F7C52F-057E-48A9-9DB5-99CECF7728C3}" destId="{FCF938C5-D2DC-4507-A269-1C0C14970EB7}" srcOrd="0" destOrd="0" parTransId="{AC793A91-6C7B-43EA-A1C0-56F6F2489109}" sibTransId="{6C10B2C6-AFF7-4201-B777-B340D93A32DF}"/>
    <dgm:cxn modelId="{265F97C3-7C4F-40F0-ADF4-46989E4A1B00}" type="presOf" srcId="{6DE4CCF2-E772-4561-8886-7152827C71C2}" destId="{B9E3FF56-869F-4D5C-A251-145DFE64FFF4}" srcOrd="0" destOrd="1" presId="urn:microsoft.com/office/officeart/2005/8/layout/vList5"/>
    <dgm:cxn modelId="{67D303CA-AD6D-4E0C-BF54-9A2677D5ADF3}" type="presOf" srcId="{08287DBC-C05A-4020-9F10-8E22DA2433A4}" destId="{143218A5-AF16-46A0-AAFD-20C2DF7BC573}" srcOrd="0" destOrd="0" presId="urn:microsoft.com/office/officeart/2005/8/layout/vList5"/>
    <dgm:cxn modelId="{103C13CE-B1BD-4C92-88FE-57775335EDAC}" srcId="{FCF938C5-D2DC-4507-A269-1C0C14970EB7}" destId="{941DBC7C-8792-482F-88B4-C5801D846646}" srcOrd="3" destOrd="0" parTransId="{5419F128-7D3E-49C4-B120-C95C1853AEA4}" sibTransId="{E8233784-E656-4FDE-B90A-C7A7A680F72A}"/>
    <dgm:cxn modelId="{164434EB-6FDE-4005-AC20-73CA386380AD}" srcId="{FCF938C5-D2DC-4507-A269-1C0C14970EB7}" destId="{41AA5A99-6253-49BA-A04D-6669C9602E76}" srcOrd="0" destOrd="0" parTransId="{F1DC3E68-A8B5-44FF-B5F0-8D10D73C5FB6}" sibTransId="{F30E226A-39B2-4383-BFDB-A97DEB04FF2A}"/>
    <dgm:cxn modelId="{335A7AF2-304B-4192-BC60-D87F14209A36}" type="presOf" srcId="{941DBC7C-8792-482F-88B4-C5801D846646}" destId="{B9E3FF56-869F-4D5C-A251-145DFE64FFF4}" srcOrd="0" destOrd="3" presId="urn:microsoft.com/office/officeart/2005/8/layout/vList5"/>
    <dgm:cxn modelId="{D595D72F-DFBC-4D34-A568-78182B1C288B}" type="presParOf" srcId="{8428609E-1053-40FB-A01C-09497634F050}" destId="{7F91948D-77FE-46E4-B28B-6890E804DAB4}" srcOrd="0" destOrd="0" presId="urn:microsoft.com/office/officeart/2005/8/layout/vList5"/>
    <dgm:cxn modelId="{EDDB782A-D4F3-444D-A6A3-00D54059CDCD}" type="presParOf" srcId="{7F91948D-77FE-46E4-B28B-6890E804DAB4}" destId="{FA0DDF64-A594-44DC-AC0D-26BCC103D74A}" srcOrd="0" destOrd="0" presId="urn:microsoft.com/office/officeart/2005/8/layout/vList5"/>
    <dgm:cxn modelId="{31F91B42-6B2C-4809-B4BF-0C68E3618560}" type="presParOf" srcId="{7F91948D-77FE-46E4-B28B-6890E804DAB4}" destId="{B9E3FF56-869F-4D5C-A251-145DFE64FFF4}" srcOrd="1" destOrd="0" presId="urn:microsoft.com/office/officeart/2005/8/layout/vList5"/>
    <dgm:cxn modelId="{535A1905-D035-479C-B579-0920D082A726}" type="presParOf" srcId="{8428609E-1053-40FB-A01C-09497634F050}" destId="{8F518F84-67E1-4552-9740-A960F96F7EC0}" srcOrd="1" destOrd="0" presId="urn:microsoft.com/office/officeart/2005/8/layout/vList5"/>
    <dgm:cxn modelId="{B9A4C795-E4DF-49BE-AC26-7E794880CC1A}" type="presParOf" srcId="{8428609E-1053-40FB-A01C-09497634F050}" destId="{5C68A209-4C27-4498-9941-A8B2E86F6C75}" srcOrd="2" destOrd="0" presId="urn:microsoft.com/office/officeart/2005/8/layout/vList5"/>
    <dgm:cxn modelId="{6229FA85-6738-4055-BDCB-7B82284D92D4}" type="presParOf" srcId="{5C68A209-4C27-4498-9941-A8B2E86F6C75}" destId="{CA7244CF-9ED4-4772-9D41-211455101A45}" srcOrd="0" destOrd="0" presId="urn:microsoft.com/office/officeart/2005/8/layout/vList5"/>
    <dgm:cxn modelId="{A6981C68-1546-468C-8B78-E4A52A843AB4}" type="presParOf" srcId="{5C68A209-4C27-4498-9941-A8B2E86F6C75}" destId="{143218A5-AF16-46A0-AAFD-20C2DF7BC57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71247A-4E91-415B-94C4-D03B3D748AD7}"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US"/>
        </a:p>
      </dgm:t>
    </dgm:pt>
    <dgm:pt modelId="{69DD18D7-11A7-42FD-8C5F-6429E3BC5B21}">
      <dgm:prSet custT="1"/>
      <dgm:spPr/>
      <dgm:t>
        <a:bodyPr/>
        <a:lstStyle/>
        <a:p>
          <a:r>
            <a:rPr lang="en-US" sz="3600" baseline="0" dirty="0"/>
            <a:t>Round-Robin Distributed – Hash Distributed</a:t>
          </a:r>
          <a:endParaRPr lang="en-US" sz="3600" dirty="0"/>
        </a:p>
      </dgm:t>
    </dgm:pt>
    <dgm:pt modelId="{5D28387A-7DB0-44D4-8CAF-C644C93B6957}" type="parTrans" cxnId="{860CCEAB-4D4C-4CE0-84AA-C281A5EDCE7B}">
      <dgm:prSet/>
      <dgm:spPr/>
      <dgm:t>
        <a:bodyPr/>
        <a:lstStyle/>
        <a:p>
          <a:endParaRPr lang="en-US"/>
        </a:p>
      </dgm:t>
    </dgm:pt>
    <dgm:pt modelId="{DA0E0677-E3E6-4165-BE50-0D68DF7CF77C}" type="sibTrans" cxnId="{860CCEAB-4D4C-4CE0-84AA-C281A5EDCE7B}">
      <dgm:prSet/>
      <dgm:spPr/>
      <dgm:t>
        <a:bodyPr/>
        <a:lstStyle/>
        <a:p>
          <a:endParaRPr lang="en-US"/>
        </a:p>
      </dgm:t>
    </dgm:pt>
    <dgm:pt modelId="{7FA5A35C-19B7-4232-B64C-90C8051D8E21}">
      <dgm:prSet custT="1"/>
      <dgm:spPr/>
      <dgm:t>
        <a:bodyPr/>
        <a:lstStyle/>
        <a:p>
          <a:r>
            <a:rPr lang="en-US" sz="2800" baseline="0" dirty="0"/>
            <a:t>Always incurs data movement</a:t>
          </a:r>
          <a:endParaRPr lang="en-US" sz="2800" dirty="0"/>
        </a:p>
      </dgm:t>
    </dgm:pt>
    <dgm:pt modelId="{9A930EFC-D5CC-40FA-912C-98370EC4D96B}" type="parTrans" cxnId="{9946B366-6167-469A-AF83-481B3C0429F1}">
      <dgm:prSet/>
      <dgm:spPr/>
      <dgm:t>
        <a:bodyPr/>
        <a:lstStyle/>
        <a:p>
          <a:endParaRPr lang="en-US"/>
        </a:p>
      </dgm:t>
    </dgm:pt>
    <dgm:pt modelId="{C1BF8174-0574-40F6-B6B6-C6AFB52A9562}" type="sibTrans" cxnId="{9946B366-6167-469A-AF83-481B3C0429F1}">
      <dgm:prSet/>
      <dgm:spPr/>
      <dgm:t>
        <a:bodyPr/>
        <a:lstStyle/>
        <a:p>
          <a:endParaRPr lang="en-US"/>
        </a:p>
      </dgm:t>
    </dgm:pt>
    <dgm:pt modelId="{038CD959-2D3D-453B-8DFA-0DA201FA02F8}" type="pres">
      <dgm:prSet presAssocID="{3D71247A-4E91-415B-94C4-D03B3D748AD7}" presName="linear" presStyleCnt="0">
        <dgm:presLayoutVars>
          <dgm:animLvl val="lvl"/>
          <dgm:resizeHandles val="exact"/>
        </dgm:presLayoutVars>
      </dgm:prSet>
      <dgm:spPr/>
    </dgm:pt>
    <dgm:pt modelId="{22955A86-418A-4C26-A210-E25C9DD4183E}" type="pres">
      <dgm:prSet presAssocID="{69DD18D7-11A7-42FD-8C5F-6429E3BC5B21}" presName="parentText" presStyleLbl="node1" presStyleIdx="0" presStyleCnt="1">
        <dgm:presLayoutVars>
          <dgm:chMax val="0"/>
          <dgm:bulletEnabled val="1"/>
        </dgm:presLayoutVars>
      </dgm:prSet>
      <dgm:spPr/>
    </dgm:pt>
    <dgm:pt modelId="{D19B74AA-0C0F-4EC1-8126-6D29862F1348}" type="pres">
      <dgm:prSet presAssocID="{69DD18D7-11A7-42FD-8C5F-6429E3BC5B21}" presName="childText" presStyleLbl="revTx" presStyleIdx="0" presStyleCnt="1">
        <dgm:presLayoutVars>
          <dgm:bulletEnabled val="1"/>
        </dgm:presLayoutVars>
      </dgm:prSet>
      <dgm:spPr/>
    </dgm:pt>
  </dgm:ptLst>
  <dgm:cxnLst>
    <dgm:cxn modelId="{4AA5F109-F751-45B7-8437-206CCFF56845}" type="presOf" srcId="{7FA5A35C-19B7-4232-B64C-90C8051D8E21}" destId="{D19B74AA-0C0F-4EC1-8126-6D29862F1348}" srcOrd="0" destOrd="0" presId="urn:microsoft.com/office/officeart/2005/8/layout/vList2"/>
    <dgm:cxn modelId="{BC4AAE43-9066-45B2-B2AA-78B52CF259E3}" type="presOf" srcId="{3D71247A-4E91-415B-94C4-D03B3D748AD7}" destId="{038CD959-2D3D-453B-8DFA-0DA201FA02F8}" srcOrd="0" destOrd="0" presId="urn:microsoft.com/office/officeart/2005/8/layout/vList2"/>
    <dgm:cxn modelId="{14140746-7707-4934-89B3-4230671AA583}" type="presOf" srcId="{69DD18D7-11A7-42FD-8C5F-6429E3BC5B21}" destId="{22955A86-418A-4C26-A210-E25C9DD4183E}" srcOrd="0" destOrd="0" presId="urn:microsoft.com/office/officeart/2005/8/layout/vList2"/>
    <dgm:cxn modelId="{9946B366-6167-469A-AF83-481B3C0429F1}" srcId="{69DD18D7-11A7-42FD-8C5F-6429E3BC5B21}" destId="{7FA5A35C-19B7-4232-B64C-90C8051D8E21}" srcOrd="0" destOrd="0" parTransId="{9A930EFC-D5CC-40FA-912C-98370EC4D96B}" sibTransId="{C1BF8174-0574-40F6-B6B6-C6AFB52A9562}"/>
    <dgm:cxn modelId="{860CCEAB-4D4C-4CE0-84AA-C281A5EDCE7B}" srcId="{3D71247A-4E91-415B-94C4-D03B3D748AD7}" destId="{69DD18D7-11A7-42FD-8C5F-6429E3BC5B21}" srcOrd="0" destOrd="0" parTransId="{5D28387A-7DB0-44D4-8CAF-C644C93B6957}" sibTransId="{DA0E0677-E3E6-4165-BE50-0D68DF7CF77C}"/>
    <dgm:cxn modelId="{76BA2E54-6AFE-4820-A167-D67BDF69E5AE}" type="presParOf" srcId="{038CD959-2D3D-453B-8DFA-0DA201FA02F8}" destId="{22955A86-418A-4C26-A210-E25C9DD4183E}" srcOrd="0" destOrd="0" presId="urn:microsoft.com/office/officeart/2005/8/layout/vList2"/>
    <dgm:cxn modelId="{32DF990C-57BE-4863-983D-191370E6B830}" type="presParOf" srcId="{038CD959-2D3D-453B-8DFA-0DA201FA02F8}" destId="{D19B74AA-0C0F-4EC1-8126-6D29862F134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71247A-4E91-415B-94C4-D03B3D748AD7}"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69DD18D7-11A7-42FD-8C5F-6429E3BC5B21}">
      <dgm:prSet custT="1"/>
      <dgm:spPr/>
      <dgm:t>
        <a:bodyPr/>
        <a:lstStyle/>
        <a:p>
          <a:r>
            <a:rPr lang="en-US" sz="3600" baseline="0" dirty="0"/>
            <a:t>Round-Robin Distributed – Replicated</a:t>
          </a:r>
          <a:endParaRPr lang="en-US" sz="3600" dirty="0"/>
        </a:p>
      </dgm:t>
    </dgm:pt>
    <dgm:pt modelId="{5D28387A-7DB0-44D4-8CAF-C644C93B6957}" type="parTrans" cxnId="{860CCEAB-4D4C-4CE0-84AA-C281A5EDCE7B}">
      <dgm:prSet/>
      <dgm:spPr/>
      <dgm:t>
        <a:bodyPr/>
        <a:lstStyle/>
        <a:p>
          <a:endParaRPr lang="en-US"/>
        </a:p>
      </dgm:t>
    </dgm:pt>
    <dgm:pt modelId="{DA0E0677-E3E6-4165-BE50-0D68DF7CF77C}" type="sibTrans" cxnId="{860CCEAB-4D4C-4CE0-84AA-C281A5EDCE7B}">
      <dgm:prSet/>
      <dgm:spPr/>
      <dgm:t>
        <a:bodyPr/>
        <a:lstStyle/>
        <a:p>
          <a:endParaRPr lang="en-US"/>
        </a:p>
      </dgm:t>
    </dgm:pt>
    <dgm:pt modelId="{7FA5A35C-19B7-4232-B64C-90C8051D8E21}">
      <dgm:prSet custT="1"/>
      <dgm:spPr/>
      <dgm:t>
        <a:bodyPr/>
        <a:lstStyle/>
        <a:p>
          <a:r>
            <a:rPr lang="en-US" sz="2800" baseline="0" dirty="0"/>
            <a:t>Typically does NOT cause data movement</a:t>
          </a:r>
          <a:endParaRPr lang="en-US" sz="2800" dirty="0"/>
        </a:p>
      </dgm:t>
    </dgm:pt>
    <dgm:pt modelId="{9A930EFC-D5CC-40FA-912C-98370EC4D96B}" type="parTrans" cxnId="{9946B366-6167-469A-AF83-481B3C0429F1}">
      <dgm:prSet/>
      <dgm:spPr/>
      <dgm:t>
        <a:bodyPr/>
        <a:lstStyle/>
        <a:p>
          <a:endParaRPr lang="en-US"/>
        </a:p>
      </dgm:t>
    </dgm:pt>
    <dgm:pt modelId="{C1BF8174-0574-40F6-B6B6-C6AFB52A9562}" type="sibTrans" cxnId="{9946B366-6167-469A-AF83-481B3C0429F1}">
      <dgm:prSet/>
      <dgm:spPr/>
      <dgm:t>
        <a:bodyPr/>
        <a:lstStyle/>
        <a:p>
          <a:endParaRPr lang="en-US"/>
        </a:p>
      </dgm:t>
    </dgm:pt>
    <dgm:pt modelId="{038CD959-2D3D-453B-8DFA-0DA201FA02F8}" type="pres">
      <dgm:prSet presAssocID="{3D71247A-4E91-415B-94C4-D03B3D748AD7}" presName="linear" presStyleCnt="0">
        <dgm:presLayoutVars>
          <dgm:animLvl val="lvl"/>
          <dgm:resizeHandles val="exact"/>
        </dgm:presLayoutVars>
      </dgm:prSet>
      <dgm:spPr/>
    </dgm:pt>
    <dgm:pt modelId="{22955A86-418A-4C26-A210-E25C9DD4183E}" type="pres">
      <dgm:prSet presAssocID="{69DD18D7-11A7-42FD-8C5F-6429E3BC5B21}" presName="parentText" presStyleLbl="node1" presStyleIdx="0" presStyleCnt="1">
        <dgm:presLayoutVars>
          <dgm:chMax val="0"/>
          <dgm:bulletEnabled val="1"/>
        </dgm:presLayoutVars>
      </dgm:prSet>
      <dgm:spPr/>
    </dgm:pt>
    <dgm:pt modelId="{D19B74AA-0C0F-4EC1-8126-6D29862F1348}" type="pres">
      <dgm:prSet presAssocID="{69DD18D7-11A7-42FD-8C5F-6429E3BC5B21}" presName="childText" presStyleLbl="revTx" presStyleIdx="0" presStyleCnt="1">
        <dgm:presLayoutVars>
          <dgm:bulletEnabled val="1"/>
        </dgm:presLayoutVars>
      </dgm:prSet>
      <dgm:spPr/>
    </dgm:pt>
  </dgm:ptLst>
  <dgm:cxnLst>
    <dgm:cxn modelId="{4AA5F109-F751-45B7-8437-206CCFF56845}" type="presOf" srcId="{7FA5A35C-19B7-4232-B64C-90C8051D8E21}" destId="{D19B74AA-0C0F-4EC1-8126-6D29862F1348}" srcOrd="0" destOrd="0" presId="urn:microsoft.com/office/officeart/2005/8/layout/vList2"/>
    <dgm:cxn modelId="{BC4AAE43-9066-45B2-B2AA-78B52CF259E3}" type="presOf" srcId="{3D71247A-4E91-415B-94C4-D03B3D748AD7}" destId="{038CD959-2D3D-453B-8DFA-0DA201FA02F8}" srcOrd="0" destOrd="0" presId="urn:microsoft.com/office/officeart/2005/8/layout/vList2"/>
    <dgm:cxn modelId="{14140746-7707-4934-89B3-4230671AA583}" type="presOf" srcId="{69DD18D7-11A7-42FD-8C5F-6429E3BC5B21}" destId="{22955A86-418A-4C26-A210-E25C9DD4183E}" srcOrd="0" destOrd="0" presId="urn:microsoft.com/office/officeart/2005/8/layout/vList2"/>
    <dgm:cxn modelId="{9946B366-6167-469A-AF83-481B3C0429F1}" srcId="{69DD18D7-11A7-42FD-8C5F-6429E3BC5B21}" destId="{7FA5A35C-19B7-4232-B64C-90C8051D8E21}" srcOrd="0" destOrd="0" parTransId="{9A930EFC-D5CC-40FA-912C-98370EC4D96B}" sibTransId="{C1BF8174-0574-40F6-B6B6-C6AFB52A9562}"/>
    <dgm:cxn modelId="{860CCEAB-4D4C-4CE0-84AA-C281A5EDCE7B}" srcId="{3D71247A-4E91-415B-94C4-D03B3D748AD7}" destId="{69DD18D7-11A7-42FD-8C5F-6429E3BC5B21}" srcOrd="0" destOrd="0" parTransId="{5D28387A-7DB0-44D4-8CAF-C644C93B6957}" sibTransId="{DA0E0677-E3E6-4165-BE50-0D68DF7CF77C}"/>
    <dgm:cxn modelId="{76BA2E54-6AFE-4820-A167-D67BDF69E5AE}" type="presParOf" srcId="{038CD959-2D3D-453B-8DFA-0DA201FA02F8}" destId="{22955A86-418A-4C26-A210-E25C9DD4183E}" srcOrd="0" destOrd="0" presId="urn:microsoft.com/office/officeart/2005/8/layout/vList2"/>
    <dgm:cxn modelId="{32DF990C-57BE-4863-983D-191370E6B830}" type="presParOf" srcId="{038CD959-2D3D-453B-8DFA-0DA201FA02F8}" destId="{D19B74AA-0C0F-4EC1-8126-6D29862F1348}"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C4FBDD-2188-4C94-B395-67D48FDCBA9D}" type="doc">
      <dgm:prSet loTypeId="urn:microsoft.com/office/officeart/2005/8/layout/vList2" loCatId="list" qsTypeId="urn:microsoft.com/office/officeart/2005/8/quickstyle/3d1" qsCatId="3D" csTypeId="urn:microsoft.com/office/officeart/2005/8/colors/accent2_2" csCatId="accent2" phldr="1"/>
      <dgm:spPr/>
      <dgm:t>
        <a:bodyPr/>
        <a:lstStyle/>
        <a:p>
          <a:endParaRPr lang="en-US"/>
        </a:p>
      </dgm:t>
    </dgm:pt>
    <dgm:pt modelId="{0BFD5600-CEE2-4918-AFB5-1C0C7A603C4A}">
      <dgm:prSet custT="1"/>
      <dgm:spPr/>
      <dgm:t>
        <a:bodyPr/>
        <a:lstStyle/>
        <a:p>
          <a:r>
            <a:rPr lang="en-US" sz="2800" dirty="0"/>
            <a:t>Hash keys defined as different Data Types are always Distribution Incompatible </a:t>
          </a:r>
        </a:p>
      </dgm:t>
    </dgm:pt>
    <dgm:pt modelId="{72F09244-0E42-437A-BADE-FE8F19DEECAD}" type="parTrans" cxnId="{46C0BF08-668A-4D7B-823A-5790698BCEB7}">
      <dgm:prSet/>
      <dgm:spPr/>
      <dgm:t>
        <a:bodyPr/>
        <a:lstStyle/>
        <a:p>
          <a:endParaRPr lang="en-US" sz="2000"/>
        </a:p>
      </dgm:t>
    </dgm:pt>
    <dgm:pt modelId="{4D1F2A4C-E6B9-465E-B205-D11866187921}" type="sibTrans" cxnId="{46C0BF08-668A-4D7B-823A-5790698BCEB7}">
      <dgm:prSet/>
      <dgm:spPr/>
      <dgm:t>
        <a:bodyPr/>
        <a:lstStyle/>
        <a:p>
          <a:endParaRPr lang="en-US" sz="2000"/>
        </a:p>
      </dgm:t>
    </dgm:pt>
    <dgm:pt modelId="{D3CD6F31-2735-4388-A9D4-328ADC195F17}" type="pres">
      <dgm:prSet presAssocID="{73C4FBDD-2188-4C94-B395-67D48FDCBA9D}" presName="linear" presStyleCnt="0">
        <dgm:presLayoutVars>
          <dgm:animLvl val="lvl"/>
          <dgm:resizeHandles val="exact"/>
        </dgm:presLayoutVars>
      </dgm:prSet>
      <dgm:spPr/>
    </dgm:pt>
    <dgm:pt modelId="{E9D95032-CA99-4A95-B26B-79A3EF0D9D93}" type="pres">
      <dgm:prSet presAssocID="{0BFD5600-CEE2-4918-AFB5-1C0C7A603C4A}" presName="parentText" presStyleLbl="node1" presStyleIdx="0" presStyleCnt="1">
        <dgm:presLayoutVars>
          <dgm:chMax val="0"/>
          <dgm:bulletEnabled val="1"/>
        </dgm:presLayoutVars>
      </dgm:prSet>
      <dgm:spPr/>
    </dgm:pt>
  </dgm:ptLst>
  <dgm:cxnLst>
    <dgm:cxn modelId="{46C0BF08-668A-4D7B-823A-5790698BCEB7}" srcId="{73C4FBDD-2188-4C94-B395-67D48FDCBA9D}" destId="{0BFD5600-CEE2-4918-AFB5-1C0C7A603C4A}" srcOrd="0" destOrd="0" parTransId="{72F09244-0E42-437A-BADE-FE8F19DEECAD}" sibTransId="{4D1F2A4C-E6B9-465E-B205-D11866187921}"/>
    <dgm:cxn modelId="{9E4BAB36-993B-4C47-B490-CED577008988}" type="presOf" srcId="{73C4FBDD-2188-4C94-B395-67D48FDCBA9D}" destId="{D3CD6F31-2735-4388-A9D4-328ADC195F17}" srcOrd="0" destOrd="0" presId="urn:microsoft.com/office/officeart/2005/8/layout/vList2"/>
    <dgm:cxn modelId="{F1FFEAF3-BCD4-49C7-806B-2AADC1733A36}" type="presOf" srcId="{0BFD5600-CEE2-4918-AFB5-1C0C7A603C4A}" destId="{E9D95032-CA99-4A95-B26B-79A3EF0D9D93}" srcOrd="0" destOrd="0" presId="urn:microsoft.com/office/officeart/2005/8/layout/vList2"/>
    <dgm:cxn modelId="{2E434BE4-FFEB-412D-A749-9EAE44EFFC09}" type="presParOf" srcId="{D3CD6F31-2735-4388-A9D4-328ADC195F17}" destId="{E9D95032-CA99-4A95-B26B-79A3EF0D9D9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0DC8E3-8BB1-463B-9C28-51C2E5FCA53D}" type="doc">
      <dgm:prSet loTypeId="urn:microsoft.com/office/officeart/2005/8/layout/default" loCatId="list" qsTypeId="urn:microsoft.com/office/officeart/2005/8/quickstyle/3d2" qsCatId="3D" csTypeId="urn:microsoft.com/office/officeart/2005/8/colors/accent0_3" csCatId="mainScheme" phldr="1"/>
      <dgm:spPr/>
      <dgm:t>
        <a:bodyPr/>
        <a:lstStyle/>
        <a:p>
          <a:endParaRPr lang="en-US"/>
        </a:p>
      </dgm:t>
    </dgm:pt>
    <dgm:pt modelId="{C28FA9D7-B6F1-4011-8099-EBE1D8F1CDEC}">
      <dgm:prSet/>
      <dgm:spPr/>
      <dgm:t>
        <a:bodyPr/>
        <a:lstStyle/>
        <a:p>
          <a:r>
            <a:rPr lang="en-US" baseline="0" dirty="0"/>
            <a:t>Aggregations will typically incur data movement</a:t>
          </a:r>
          <a:endParaRPr lang="en-US" dirty="0"/>
        </a:p>
      </dgm:t>
    </dgm:pt>
    <dgm:pt modelId="{B5951410-EACD-42F2-AAA9-63C5EB2DC7E5}" type="parTrans" cxnId="{B3342661-419E-4AB8-A9DD-5BE3D7AFA7ED}">
      <dgm:prSet/>
      <dgm:spPr/>
      <dgm:t>
        <a:bodyPr/>
        <a:lstStyle/>
        <a:p>
          <a:endParaRPr lang="en-US"/>
        </a:p>
      </dgm:t>
    </dgm:pt>
    <dgm:pt modelId="{D6D2A1BF-4A3A-4734-A000-2E8D1AF03B0E}" type="sibTrans" cxnId="{B3342661-419E-4AB8-A9DD-5BE3D7AFA7ED}">
      <dgm:prSet/>
      <dgm:spPr/>
      <dgm:t>
        <a:bodyPr/>
        <a:lstStyle/>
        <a:p>
          <a:endParaRPr lang="en-US"/>
        </a:p>
      </dgm:t>
    </dgm:pt>
    <dgm:pt modelId="{D4F72341-D870-4419-AF91-45878C4C738B}">
      <dgm:prSet/>
      <dgm:spPr/>
      <dgm:t>
        <a:bodyPr/>
        <a:lstStyle/>
        <a:p>
          <a:r>
            <a:rPr lang="en-US" baseline="0"/>
            <a:t>Aggregations on Hash key are the exception</a:t>
          </a:r>
          <a:endParaRPr lang="en-US"/>
        </a:p>
      </dgm:t>
    </dgm:pt>
    <dgm:pt modelId="{79BA04E4-9C74-4E7E-A0A9-FA550B28723E}" type="parTrans" cxnId="{A39C0576-E7BB-4DB4-A068-9A871BEEAF26}">
      <dgm:prSet/>
      <dgm:spPr/>
      <dgm:t>
        <a:bodyPr/>
        <a:lstStyle/>
        <a:p>
          <a:endParaRPr lang="en-US"/>
        </a:p>
      </dgm:t>
    </dgm:pt>
    <dgm:pt modelId="{6169F4E5-8783-448A-BDBA-D80CAF7BE83D}" type="sibTrans" cxnId="{A39C0576-E7BB-4DB4-A068-9A871BEEAF26}">
      <dgm:prSet/>
      <dgm:spPr/>
      <dgm:t>
        <a:bodyPr/>
        <a:lstStyle/>
        <a:p>
          <a:endParaRPr lang="en-US"/>
        </a:p>
      </dgm:t>
    </dgm:pt>
    <dgm:pt modelId="{B4CE023C-925E-4ECC-ACA8-F7538C5956DA}" type="pres">
      <dgm:prSet presAssocID="{A50DC8E3-8BB1-463B-9C28-51C2E5FCA53D}" presName="diagram" presStyleCnt="0">
        <dgm:presLayoutVars>
          <dgm:dir/>
          <dgm:resizeHandles val="exact"/>
        </dgm:presLayoutVars>
      </dgm:prSet>
      <dgm:spPr/>
    </dgm:pt>
    <dgm:pt modelId="{02849C6D-BB90-49BE-88F7-523EA3049247}" type="pres">
      <dgm:prSet presAssocID="{C28FA9D7-B6F1-4011-8099-EBE1D8F1CDEC}" presName="node" presStyleLbl="node1" presStyleIdx="0" presStyleCnt="2">
        <dgm:presLayoutVars>
          <dgm:bulletEnabled val="1"/>
        </dgm:presLayoutVars>
      </dgm:prSet>
      <dgm:spPr/>
    </dgm:pt>
    <dgm:pt modelId="{AE203A41-5037-49CB-9C61-4349AC01CCF5}" type="pres">
      <dgm:prSet presAssocID="{D6D2A1BF-4A3A-4734-A000-2E8D1AF03B0E}" presName="sibTrans" presStyleCnt="0"/>
      <dgm:spPr/>
    </dgm:pt>
    <dgm:pt modelId="{0ABC33E0-F3D1-416F-BEB2-DD1AC334E789}" type="pres">
      <dgm:prSet presAssocID="{D4F72341-D870-4419-AF91-45878C4C738B}" presName="node" presStyleLbl="node1" presStyleIdx="1" presStyleCnt="2">
        <dgm:presLayoutVars>
          <dgm:bulletEnabled val="1"/>
        </dgm:presLayoutVars>
      </dgm:prSet>
      <dgm:spPr/>
    </dgm:pt>
  </dgm:ptLst>
  <dgm:cxnLst>
    <dgm:cxn modelId="{767CCD14-97C1-4472-B9F6-50CD1C152369}" type="presOf" srcId="{D4F72341-D870-4419-AF91-45878C4C738B}" destId="{0ABC33E0-F3D1-416F-BEB2-DD1AC334E789}" srcOrd="0" destOrd="0" presId="urn:microsoft.com/office/officeart/2005/8/layout/default"/>
    <dgm:cxn modelId="{B3342661-419E-4AB8-A9DD-5BE3D7AFA7ED}" srcId="{A50DC8E3-8BB1-463B-9C28-51C2E5FCA53D}" destId="{C28FA9D7-B6F1-4011-8099-EBE1D8F1CDEC}" srcOrd="0" destOrd="0" parTransId="{B5951410-EACD-42F2-AAA9-63C5EB2DC7E5}" sibTransId="{D6D2A1BF-4A3A-4734-A000-2E8D1AF03B0E}"/>
    <dgm:cxn modelId="{F001D241-CCF4-4D24-A6AF-1FF9C62F891F}" type="presOf" srcId="{A50DC8E3-8BB1-463B-9C28-51C2E5FCA53D}" destId="{B4CE023C-925E-4ECC-ACA8-F7538C5956DA}" srcOrd="0" destOrd="0" presId="urn:microsoft.com/office/officeart/2005/8/layout/default"/>
    <dgm:cxn modelId="{A39C0576-E7BB-4DB4-A068-9A871BEEAF26}" srcId="{A50DC8E3-8BB1-463B-9C28-51C2E5FCA53D}" destId="{D4F72341-D870-4419-AF91-45878C4C738B}" srcOrd="1" destOrd="0" parTransId="{79BA04E4-9C74-4E7E-A0A9-FA550B28723E}" sibTransId="{6169F4E5-8783-448A-BDBA-D80CAF7BE83D}"/>
    <dgm:cxn modelId="{AF06F087-1B2C-42D3-9CA5-D310198DAA23}" type="presOf" srcId="{C28FA9D7-B6F1-4011-8099-EBE1D8F1CDEC}" destId="{02849C6D-BB90-49BE-88F7-523EA3049247}" srcOrd="0" destOrd="0" presId="urn:microsoft.com/office/officeart/2005/8/layout/default"/>
    <dgm:cxn modelId="{14EBD7AA-DEA9-4FF8-A9E4-23B76488B029}" type="presParOf" srcId="{B4CE023C-925E-4ECC-ACA8-F7538C5956DA}" destId="{02849C6D-BB90-49BE-88F7-523EA3049247}" srcOrd="0" destOrd="0" presId="urn:microsoft.com/office/officeart/2005/8/layout/default"/>
    <dgm:cxn modelId="{EE253C1B-BB37-412F-8E30-2190CD954EFD}" type="presParOf" srcId="{B4CE023C-925E-4ECC-ACA8-F7538C5956DA}" destId="{AE203A41-5037-49CB-9C61-4349AC01CCF5}" srcOrd="1" destOrd="0" presId="urn:microsoft.com/office/officeart/2005/8/layout/default"/>
    <dgm:cxn modelId="{C4B39D3F-5451-453F-BADA-8C59859878BA}" type="presParOf" srcId="{B4CE023C-925E-4ECC-ACA8-F7538C5956DA}" destId="{0ABC33E0-F3D1-416F-BEB2-DD1AC334E789}"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00CFB9-C50E-4116-B485-8C24F0DE3BCE}"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0F85BE99-E7E5-4EC3-800A-F5EA584C64EC}">
      <dgm:prSet/>
      <dgm:spPr/>
      <dgm:t>
        <a:bodyPr/>
        <a:lstStyle/>
        <a:p>
          <a:r>
            <a:rPr lang="en-US" b="0" i="0" baseline="0" dirty="0"/>
            <a:t>Data must be in equivalent Distributions for JOINs</a:t>
          </a:r>
          <a:endParaRPr lang="en-US" dirty="0"/>
        </a:p>
      </dgm:t>
    </dgm:pt>
    <dgm:pt modelId="{A1BF6378-298F-430D-8F77-2D5A8A818C19}" type="parTrans" cxnId="{9AB6780A-E436-4530-82FF-FDA7F3FF2424}">
      <dgm:prSet/>
      <dgm:spPr/>
      <dgm:t>
        <a:bodyPr/>
        <a:lstStyle/>
        <a:p>
          <a:endParaRPr lang="en-US"/>
        </a:p>
      </dgm:t>
    </dgm:pt>
    <dgm:pt modelId="{412AEA85-5CDB-4BB7-A1D5-5B3D6A0C297C}" type="sibTrans" cxnId="{9AB6780A-E436-4530-82FF-FDA7F3FF2424}">
      <dgm:prSet/>
      <dgm:spPr/>
      <dgm:t>
        <a:bodyPr/>
        <a:lstStyle/>
        <a:p>
          <a:endParaRPr lang="en-US"/>
        </a:p>
      </dgm:t>
    </dgm:pt>
    <dgm:pt modelId="{6A5C41FD-8735-414E-9FA1-ED9969BA80EA}">
      <dgm:prSet/>
      <dgm:spPr/>
      <dgm:t>
        <a:bodyPr/>
        <a:lstStyle/>
        <a:p>
          <a:r>
            <a:rPr lang="en-US" b="0" i="0" baseline="0" dirty="0"/>
            <a:t>Data Movement will occur when</a:t>
          </a:r>
          <a:endParaRPr lang="en-US" dirty="0"/>
        </a:p>
      </dgm:t>
    </dgm:pt>
    <dgm:pt modelId="{A103325A-50EC-49D2-A8E8-A2D6E417A919}" type="parTrans" cxnId="{C51757EC-5821-40C9-9DA7-44DE1FFB772A}">
      <dgm:prSet/>
      <dgm:spPr/>
      <dgm:t>
        <a:bodyPr/>
        <a:lstStyle/>
        <a:p>
          <a:endParaRPr lang="en-US"/>
        </a:p>
      </dgm:t>
    </dgm:pt>
    <dgm:pt modelId="{92F40FDC-F91D-489B-9A8D-4CA4019A4A61}" type="sibTrans" cxnId="{C51757EC-5821-40C9-9DA7-44DE1FFB772A}">
      <dgm:prSet/>
      <dgm:spPr/>
      <dgm:t>
        <a:bodyPr/>
        <a:lstStyle/>
        <a:p>
          <a:endParaRPr lang="en-US"/>
        </a:p>
      </dgm:t>
    </dgm:pt>
    <dgm:pt modelId="{29305E49-BD85-4CFB-9AC9-4DAB25DC74CA}">
      <dgm:prSet/>
      <dgm:spPr/>
      <dgm:t>
        <a:bodyPr/>
        <a:lstStyle/>
        <a:p>
          <a:r>
            <a:rPr lang="en-US" b="0" i="0" baseline="0" dirty="0"/>
            <a:t>Two distribution incompatible tables are joined</a:t>
          </a:r>
          <a:endParaRPr lang="en-US" dirty="0"/>
        </a:p>
      </dgm:t>
    </dgm:pt>
    <dgm:pt modelId="{3A2FA992-7AFD-4595-9098-9D80358CE6C3}" type="parTrans" cxnId="{346504CB-7945-4DA7-9C15-9275F934C016}">
      <dgm:prSet/>
      <dgm:spPr/>
      <dgm:t>
        <a:bodyPr/>
        <a:lstStyle/>
        <a:p>
          <a:endParaRPr lang="en-US"/>
        </a:p>
      </dgm:t>
    </dgm:pt>
    <dgm:pt modelId="{6D397822-A703-46BB-9222-DCD4AC17187B}" type="sibTrans" cxnId="{346504CB-7945-4DA7-9C15-9275F934C016}">
      <dgm:prSet/>
      <dgm:spPr/>
      <dgm:t>
        <a:bodyPr/>
        <a:lstStyle/>
        <a:p>
          <a:endParaRPr lang="en-US"/>
        </a:p>
      </dgm:t>
    </dgm:pt>
    <dgm:pt modelId="{6CF0060D-C2AC-407C-B9FD-15E79D13ECE2}">
      <dgm:prSet/>
      <dgm:spPr/>
      <dgm:t>
        <a:bodyPr/>
        <a:lstStyle/>
        <a:p>
          <a:r>
            <a:rPr lang="en-US" b="0" i="0" baseline="0" dirty="0"/>
            <a:t>Round Robin tables are distribution incompatible with all except Replicated tables</a:t>
          </a:r>
          <a:endParaRPr lang="en-US" dirty="0"/>
        </a:p>
      </dgm:t>
    </dgm:pt>
    <dgm:pt modelId="{3B64563C-E351-43EC-A26A-954192DEFDB1}" type="parTrans" cxnId="{43D2389B-4BD8-4DB0-A41D-B3FA5608C30E}">
      <dgm:prSet/>
      <dgm:spPr/>
      <dgm:t>
        <a:bodyPr/>
        <a:lstStyle/>
        <a:p>
          <a:endParaRPr lang="en-US"/>
        </a:p>
      </dgm:t>
    </dgm:pt>
    <dgm:pt modelId="{FBECCDBB-F789-4DA0-A999-ED8CFFA35EC0}" type="sibTrans" cxnId="{43D2389B-4BD8-4DB0-A41D-B3FA5608C30E}">
      <dgm:prSet/>
      <dgm:spPr/>
      <dgm:t>
        <a:bodyPr/>
        <a:lstStyle/>
        <a:p>
          <a:endParaRPr lang="en-US"/>
        </a:p>
      </dgm:t>
    </dgm:pt>
    <dgm:pt modelId="{21DC2A71-D129-4128-86D8-7EFEB516A724}">
      <dgm:prSet/>
      <dgm:spPr/>
      <dgm:t>
        <a:bodyPr/>
        <a:lstStyle/>
        <a:p>
          <a:r>
            <a:rPr lang="en-US" b="0" i="0" baseline="0" dirty="0"/>
            <a:t>Aggregation is normally distribution incompatible </a:t>
          </a:r>
          <a:endParaRPr lang="en-US" dirty="0"/>
        </a:p>
      </dgm:t>
    </dgm:pt>
    <dgm:pt modelId="{5A7E19AA-588B-474C-974D-618E055662DC}" type="parTrans" cxnId="{9460E4CD-CB79-45CB-8383-BC44069BBD10}">
      <dgm:prSet/>
      <dgm:spPr/>
      <dgm:t>
        <a:bodyPr/>
        <a:lstStyle/>
        <a:p>
          <a:endParaRPr lang="en-US"/>
        </a:p>
      </dgm:t>
    </dgm:pt>
    <dgm:pt modelId="{FCD747DE-78D0-4F70-9891-5E7C34C110E8}" type="sibTrans" cxnId="{9460E4CD-CB79-45CB-8383-BC44069BBD10}">
      <dgm:prSet/>
      <dgm:spPr/>
      <dgm:t>
        <a:bodyPr/>
        <a:lstStyle/>
        <a:p>
          <a:endParaRPr lang="en-US"/>
        </a:p>
      </dgm:t>
    </dgm:pt>
    <dgm:pt modelId="{ABDE8FDA-2A87-4349-AE57-036C978D79E3}">
      <dgm:prSet/>
      <dgm:spPr/>
      <dgm:t>
        <a:bodyPr/>
        <a:lstStyle/>
        <a:p>
          <a:r>
            <a:rPr lang="en-US" b="0" i="0" baseline="0" dirty="0"/>
            <a:t>Data Movement will not happen when</a:t>
          </a:r>
          <a:endParaRPr lang="en-US" dirty="0"/>
        </a:p>
      </dgm:t>
    </dgm:pt>
    <dgm:pt modelId="{8E3F943A-3CF8-4906-914E-03EEA7F4BD0A}" type="parTrans" cxnId="{5821FD4D-CA1F-4A07-A6AD-BA82CB7B30F4}">
      <dgm:prSet/>
      <dgm:spPr/>
      <dgm:t>
        <a:bodyPr/>
        <a:lstStyle/>
        <a:p>
          <a:endParaRPr lang="en-US"/>
        </a:p>
      </dgm:t>
    </dgm:pt>
    <dgm:pt modelId="{8167049C-81FD-4628-8139-8F797F898C27}" type="sibTrans" cxnId="{5821FD4D-CA1F-4A07-A6AD-BA82CB7B30F4}">
      <dgm:prSet/>
      <dgm:spPr/>
      <dgm:t>
        <a:bodyPr/>
        <a:lstStyle/>
        <a:p>
          <a:endParaRPr lang="en-US"/>
        </a:p>
      </dgm:t>
    </dgm:pt>
    <dgm:pt modelId="{A7BB8663-99F7-4D5B-AA1D-3B1914B3036C}">
      <dgm:prSet/>
      <dgm:spPr/>
      <dgm:t>
        <a:bodyPr/>
        <a:lstStyle/>
        <a:p>
          <a:r>
            <a:rPr lang="en-US" b="0" i="0" baseline="0" dirty="0"/>
            <a:t>Two distribution compatible tables are joined on the hash key</a:t>
          </a:r>
          <a:endParaRPr lang="en-US" dirty="0"/>
        </a:p>
      </dgm:t>
    </dgm:pt>
    <dgm:pt modelId="{893D05CA-26E0-45E1-9E88-4DC03D59A0DF}" type="parTrans" cxnId="{A7E531DF-1294-4170-8A64-1465FE5F302C}">
      <dgm:prSet/>
      <dgm:spPr/>
      <dgm:t>
        <a:bodyPr/>
        <a:lstStyle/>
        <a:p>
          <a:endParaRPr lang="en-US"/>
        </a:p>
      </dgm:t>
    </dgm:pt>
    <dgm:pt modelId="{50847FC3-5E2E-4A0C-A804-849796F4C986}" type="sibTrans" cxnId="{A7E531DF-1294-4170-8A64-1465FE5F302C}">
      <dgm:prSet/>
      <dgm:spPr/>
      <dgm:t>
        <a:bodyPr/>
        <a:lstStyle/>
        <a:p>
          <a:endParaRPr lang="en-US"/>
        </a:p>
      </dgm:t>
    </dgm:pt>
    <dgm:pt modelId="{4616335A-E045-42E5-ABA0-6ABE1E6FEEE3}">
      <dgm:prSet/>
      <dgm:spPr/>
      <dgm:t>
        <a:bodyPr/>
        <a:lstStyle/>
        <a:p>
          <a:r>
            <a:rPr lang="en-US" b="0" i="0" baseline="0" dirty="0"/>
            <a:t>A Distributed table is joined to a Replicated table</a:t>
          </a:r>
          <a:endParaRPr lang="en-US" dirty="0"/>
        </a:p>
      </dgm:t>
    </dgm:pt>
    <dgm:pt modelId="{1696B1A9-08C2-4DD2-BED0-D545F55EB310}" type="parTrans" cxnId="{0DA281FE-FCAD-46D1-B2F8-658CF66242DA}">
      <dgm:prSet/>
      <dgm:spPr/>
      <dgm:t>
        <a:bodyPr/>
        <a:lstStyle/>
        <a:p>
          <a:endParaRPr lang="en-US"/>
        </a:p>
      </dgm:t>
    </dgm:pt>
    <dgm:pt modelId="{5507D684-BC09-4859-803D-6BE92A19BE44}" type="sibTrans" cxnId="{0DA281FE-FCAD-46D1-B2F8-658CF66242DA}">
      <dgm:prSet/>
      <dgm:spPr/>
      <dgm:t>
        <a:bodyPr/>
        <a:lstStyle/>
        <a:p>
          <a:endParaRPr lang="en-US"/>
        </a:p>
      </dgm:t>
    </dgm:pt>
    <dgm:pt modelId="{367E447A-323B-40F6-BC06-78E08D0F3E3D}">
      <dgm:prSet/>
      <dgm:spPr/>
      <dgm:t>
        <a:bodyPr/>
        <a:lstStyle/>
        <a:p>
          <a:r>
            <a:rPr lang="en-US" b="0" i="0" baseline="0" dirty="0"/>
            <a:t>The Aggregation is distribution compatible</a:t>
          </a:r>
          <a:endParaRPr lang="en-US" dirty="0"/>
        </a:p>
      </dgm:t>
    </dgm:pt>
    <dgm:pt modelId="{3C7FF7A7-6D97-4656-89A3-5E1A5FEA5CD0}" type="parTrans" cxnId="{E7E31C58-D7C0-4F47-9651-662ECFD06843}">
      <dgm:prSet/>
      <dgm:spPr/>
      <dgm:t>
        <a:bodyPr/>
        <a:lstStyle/>
        <a:p>
          <a:endParaRPr lang="en-US"/>
        </a:p>
      </dgm:t>
    </dgm:pt>
    <dgm:pt modelId="{49BDC959-F1D0-4116-8887-3DF3245CB54D}" type="sibTrans" cxnId="{E7E31C58-D7C0-4F47-9651-662ECFD06843}">
      <dgm:prSet/>
      <dgm:spPr/>
      <dgm:t>
        <a:bodyPr/>
        <a:lstStyle/>
        <a:p>
          <a:endParaRPr lang="en-US"/>
        </a:p>
      </dgm:t>
    </dgm:pt>
    <dgm:pt modelId="{FB95D255-C70A-455A-9888-1DEF72775BA9}">
      <dgm:prSet/>
      <dgm:spPr/>
      <dgm:t>
        <a:bodyPr/>
        <a:lstStyle/>
        <a:p>
          <a:r>
            <a:rPr lang="en-US" dirty="0"/>
            <a:t>Distribution 1 will not JOIN to Distribution 2 (</a:t>
          </a:r>
          <a:r>
            <a:rPr lang="en-US" dirty="0" err="1"/>
            <a:t>etc</a:t>
          </a:r>
          <a:r>
            <a:rPr lang="en-US" dirty="0"/>
            <a:t>)</a:t>
          </a:r>
        </a:p>
      </dgm:t>
    </dgm:pt>
    <dgm:pt modelId="{A1C68F68-4086-4D96-922C-4B4B0C6B9BB8}" type="parTrans" cxnId="{139C9EEE-64E1-49EF-8C1D-A8F18953879C}">
      <dgm:prSet/>
      <dgm:spPr/>
      <dgm:t>
        <a:bodyPr/>
        <a:lstStyle/>
        <a:p>
          <a:endParaRPr lang="en-US"/>
        </a:p>
      </dgm:t>
    </dgm:pt>
    <dgm:pt modelId="{F6F09E2C-003C-4B70-B592-A00307FFB631}" type="sibTrans" cxnId="{139C9EEE-64E1-49EF-8C1D-A8F18953879C}">
      <dgm:prSet/>
      <dgm:spPr/>
      <dgm:t>
        <a:bodyPr/>
        <a:lstStyle/>
        <a:p>
          <a:endParaRPr lang="en-US"/>
        </a:p>
      </dgm:t>
    </dgm:pt>
    <dgm:pt modelId="{43D13ED1-9ABB-46AD-ADB4-AD358C39568D}" type="pres">
      <dgm:prSet presAssocID="{0A00CFB9-C50E-4116-B485-8C24F0DE3BCE}" presName="linear" presStyleCnt="0">
        <dgm:presLayoutVars>
          <dgm:animLvl val="lvl"/>
          <dgm:resizeHandles val="exact"/>
        </dgm:presLayoutVars>
      </dgm:prSet>
      <dgm:spPr/>
    </dgm:pt>
    <dgm:pt modelId="{3F74F1BD-3E99-4CF0-9F73-98E995D1D111}" type="pres">
      <dgm:prSet presAssocID="{0F85BE99-E7E5-4EC3-800A-F5EA584C64EC}" presName="parentText" presStyleLbl="node1" presStyleIdx="0" presStyleCnt="3">
        <dgm:presLayoutVars>
          <dgm:chMax val="0"/>
          <dgm:bulletEnabled val="1"/>
        </dgm:presLayoutVars>
      </dgm:prSet>
      <dgm:spPr/>
    </dgm:pt>
    <dgm:pt modelId="{70126AA7-EEC0-49C1-9E18-A5728EBEF880}" type="pres">
      <dgm:prSet presAssocID="{0F85BE99-E7E5-4EC3-800A-F5EA584C64EC}" presName="childText" presStyleLbl="revTx" presStyleIdx="0" presStyleCnt="3">
        <dgm:presLayoutVars>
          <dgm:bulletEnabled val="1"/>
        </dgm:presLayoutVars>
      </dgm:prSet>
      <dgm:spPr/>
    </dgm:pt>
    <dgm:pt modelId="{1F5A0D91-22C0-4D16-800E-ECE500EA34B0}" type="pres">
      <dgm:prSet presAssocID="{6A5C41FD-8735-414E-9FA1-ED9969BA80EA}" presName="parentText" presStyleLbl="node1" presStyleIdx="1" presStyleCnt="3">
        <dgm:presLayoutVars>
          <dgm:chMax val="0"/>
          <dgm:bulletEnabled val="1"/>
        </dgm:presLayoutVars>
      </dgm:prSet>
      <dgm:spPr/>
    </dgm:pt>
    <dgm:pt modelId="{1C3D2CED-4D11-4BE1-B72D-4C39CCB611F6}" type="pres">
      <dgm:prSet presAssocID="{6A5C41FD-8735-414E-9FA1-ED9969BA80EA}" presName="childText" presStyleLbl="revTx" presStyleIdx="1" presStyleCnt="3">
        <dgm:presLayoutVars>
          <dgm:bulletEnabled val="1"/>
        </dgm:presLayoutVars>
      </dgm:prSet>
      <dgm:spPr/>
    </dgm:pt>
    <dgm:pt modelId="{00B95F89-0642-4A23-97DB-24C9571D4BE5}" type="pres">
      <dgm:prSet presAssocID="{ABDE8FDA-2A87-4349-AE57-036C978D79E3}" presName="parentText" presStyleLbl="node1" presStyleIdx="2" presStyleCnt="3">
        <dgm:presLayoutVars>
          <dgm:chMax val="0"/>
          <dgm:bulletEnabled val="1"/>
        </dgm:presLayoutVars>
      </dgm:prSet>
      <dgm:spPr/>
    </dgm:pt>
    <dgm:pt modelId="{A0FC761C-FCE8-46BE-A47A-44211FB5202C}" type="pres">
      <dgm:prSet presAssocID="{ABDE8FDA-2A87-4349-AE57-036C978D79E3}" presName="childText" presStyleLbl="revTx" presStyleIdx="2" presStyleCnt="3">
        <dgm:presLayoutVars>
          <dgm:bulletEnabled val="1"/>
        </dgm:presLayoutVars>
      </dgm:prSet>
      <dgm:spPr/>
    </dgm:pt>
  </dgm:ptLst>
  <dgm:cxnLst>
    <dgm:cxn modelId="{9AB6780A-E436-4530-82FF-FDA7F3FF2424}" srcId="{0A00CFB9-C50E-4116-B485-8C24F0DE3BCE}" destId="{0F85BE99-E7E5-4EC3-800A-F5EA584C64EC}" srcOrd="0" destOrd="0" parTransId="{A1BF6378-298F-430D-8F77-2D5A8A818C19}" sibTransId="{412AEA85-5CDB-4BB7-A1D5-5B3D6A0C297C}"/>
    <dgm:cxn modelId="{0DD58615-1239-4D58-9749-1E4230E74D79}" type="presOf" srcId="{4616335A-E045-42E5-ABA0-6ABE1E6FEEE3}" destId="{A0FC761C-FCE8-46BE-A47A-44211FB5202C}" srcOrd="0" destOrd="1" presId="urn:microsoft.com/office/officeart/2005/8/layout/vList2"/>
    <dgm:cxn modelId="{5400AA15-D6A2-45C4-9FA6-8C67DE9C68E9}" type="presOf" srcId="{6CF0060D-C2AC-407C-B9FD-15E79D13ECE2}" destId="{1C3D2CED-4D11-4BE1-B72D-4C39CCB611F6}" srcOrd="0" destOrd="1" presId="urn:microsoft.com/office/officeart/2005/8/layout/vList2"/>
    <dgm:cxn modelId="{E14B8225-561E-4835-B376-8A8B8D9BEDB0}" type="presOf" srcId="{FB95D255-C70A-455A-9888-1DEF72775BA9}" destId="{70126AA7-EEC0-49C1-9E18-A5728EBEF880}" srcOrd="0" destOrd="0" presId="urn:microsoft.com/office/officeart/2005/8/layout/vList2"/>
    <dgm:cxn modelId="{6DBEC027-F94A-4D96-BD3B-A6EBBEB23EA8}" type="presOf" srcId="{367E447A-323B-40F6-BC06-78E08D0F3E3D}" destId="{A0FC761C-FCE8-46BE-A47A-44211FB5202C}" srcOrd="0" destOrd="2" presId="urn:microsoft.com/office/officeart/2005/8/layout/vList2"/>
    <dgm:cxn modelId="{B5FCC22D-D46F-4E04-9616-FFC7B71C4AEF}" type="presOf" srcId="{0A00CFB9-C50E-4116-B485-8C24F0DE3BCE}" destId="{43D13ED1-9ABB-46AD-ADB4-AD358C39568D}" srcOrd="0" destOrd="0" presId="urn:microsoft.com/office/officeart/2005/8/layout/vList2"/>
    <dgm:cxn modelId="{5821FD4D-CA1F-4A07-A6AD-BA82CB7B30F4}" srcId="{0A00CFB9-C50E-4116-B485-8C24F0DE3BCE}" destId="{ABDE8FDA-2A87-4349-AE57-036C978D79E3}" srcOrd="2" destOrd="0" parTransId="{8E3F943A-3CF8-4906-914E-03EEA7F4BD0A}" sibTransId="{8167049C-81FD-4628-8139-8F797F898C27}"/>
    <dgm:cxn modelId="{E7E31C58-D7C0-4F47-9651-662ECFD06843}" srcId="{ABDE8FDA-2A87-4349-AE57-036C978D79E3}" destId="{367E447A-323B-40F6-BC06-78E08D0F3E3D}" srcOrd="2" destOrd="0" parTransId="{3C7FF7A7-6D97-4656-89A3-5E1A5FEA5CD0}" sibTransId="{49BDC959-F1D0-4116-8887-3DF3245CB54D}"/>
    <dgm:cxn modelId="{661B889A-9E50-4AD7-BEB3-6CAC1EF9EBC0}" type="presOf" srcId="{29305E49-BD85-4CFB-9AC9-4DAB25DC74CA}" destId="{1C3D2CED-4D11-4BE1-B72D-4C39CCB611F6}" srcOrd="0" destOrd="0" presId="urn:microsoft.com/office/officeart/2005/8/layout/vList2"/>
    <dgm:cxn modelId="{43D2389B-4BD8-4DB0-A41D-B3FA5608C30E}" srcId="{6A5C41FD-8735-414E-9FA1-ED9969BA80EA}" destId="{6CF0060D-C2AC-407C-B9FD-15E79D13ECE2}" srcOrd="1" destOrd="0" parTransId="{3B64563C-E351-43EC-A26A-954192DEFDB1}" sibTransId="{FBECCDBB-F789-4DA0-A999-ED8CFFA35EC0}"/>
    <dgm:cxn modelId="{A753909D-1DF8-43CE-9F71-52AD82ECFB20}" type="presOf" srcId="{0F85BE99-E7E5-4EC3-800A-F5EA584C64EC}" destId="{3F74F1BD-3E99-4CF0-9F73-98E995D1D111}" srcOrd="0" destOrd="0" presId="urn:microsoft.com/office/officeart/2005/8/layout/vList2"/>
    <dgm:cxn modelId="{5CF566AE-1689-49E7-B174-6C75B6302CCD}" type="presOf" srcId="{A7BB8663-99F7-4D5B-AA1D-3B1914B3036C}" destId="{A0FC761C-FCE8-46BE-A47A-44211FB5202C}" srcOrd="0" destOrd="0" presId="urn:microsoft.com/office/officeart/2005/8/layout/vList2"/>
    <dgm:cxn modelId="{18BF5DC2-D001-4A38-A556-E570379D6767}" type="presOf" srcId="{6A5C41FD-8735-414E-9FA1-ED9969BA80EA}" destId="{1F5A0D91-22C0-4D16-800E-ECE500EA34B0}" srcOrd="0" destOrd="0" presId="urn:microsoft.com/office/officeart/2005/8/layout/vList2"/>
    <dgm:cxn modelId="{346504CB-7945-4DA7-9C15-9275F934C016}" srcId="{6A5C41FD-8735-414E-9FA1-ED9969BA80EA}" destId="{29305E49-BD85-4CFB-9AC9-4DAB25DC74CA}" srcOrd="0" destOrd="0" parTransId="{3A2FA992-7AFD-4595-9098-9D80358CE6C3}" sibTransId="{6D397822-A703-46BB-9222-DCD4AC17187B}"/>
    <dgm:cxn modelId="{9460E4CD-CB79-45CB-8383-BC44069BBD10}" srcId="{6A5C41FD-8735-414E-9FA1-ED9969BA80EA}" destId="{21DC2A71-D129-4128-86D8-7EFEB516A724}" srcOrd="2" destOrd="0" parTransId="{5A7E19AA-588B-474C-974D-618E055662DC}" sibTransId="{FCD747DE-78D0-4F70-9891-5E7C34C110E8}"/>
    <dgm:cxn modelId="{A7E531DF-1294-4170-8A64-1465FE5F302C}" srcId="{ABDE8FDA-2A87-4349-AE57-036C978D79E3}" destId="{A7BB8663-99F7-4D5B-AA1D-3B1914B3036C}" srcOrd="0" destOrd="0" parTransId="{893D05CA-26E0-45E1-9E88-4DC03D59A0DF}" sibTransId="{50847FC3-5E2E-4A0C-A804-849796F4C986}"/>
    <dgm:cxn modelId="{C51757EC-5821-40C9-9DA7-44DE1FFB772A}" srcId="{0A00CFB9-C50E-4116-B485-8C24F0DE3BCE}" destId="{6A5C41FD-8735-414E-9FA1-ED9969BA80EA}" srcOrd="1" destOrd="0" parTransId="{A103325A-50EC-49D2-A8E8-A2D6E417A919}" sibTransId="{92F40FDC-F91D-489B-9A8D-4CA4019A4A61}"/>
    <dgm:cxn modelId="{139C9EEE-64E1-49EF-8C1D-A8F18953879C}" srcId="{0F85BE99-E7E5-4EC3-800A-F5EA584C64EC}" destId="{FB95D255-C70A-455A-9888-1DEF72775BA9}" srcOrd="0" destOrd="0" parTransId="{A1C68F68-4086-4D96-922C-4B4B0C6B9BB8}" sibTransId="{F6F09E2C-003C-4B70-B592-A00307FFB631}"/>
    <dgm:cxn modelId="{45ECF7F7-51F8-4BE7-A97D-1F844F71093D}" type="presOf" srcId="{21DC2A71-D129-4128-86D8-7EFEB516A724}" destId="{1C3D2CED-4D11-4BE1-B72D-4C39CCB611F6}" srcOrd="0" destOrd="2" presId="urn:microsoft.com/office/officeart/2005/8/layout/vList2"/>
    <dgm:cxn modelId="{F1AA7DF8-2824-4E5B-BD75-0B5C96432861}" type="presOf" srcId="{ABDE8FDA-2A87-4349-AE57-036C978D79E3}" destId="{00B95F89-0642-4A23-97DB-24C9571D4BE5}" srcOrd="0" destOrd="0" presId="urn:microsoft.com/office/officeart/2005/8/layout/vList2"/>
    <dgm:cxn modelId="{0DA281FE-FCAD-46D1-B2F8-658CF66242DA}" srcId="{ABDE8FDA-2A87-4349-AE57-036C978D79E3}" destId="{4616335A-E045-42E5-ABA0-6ABE1E6FEEE3}" srcOrd="1" destOrd="0" parTransId="{1696B1A9-08C2-4DD2-BED0-D545F55EB310}" sibTransId="{5507D684-BC09-4859-803D-6BE92A19BE44}"/>
    <dgm:cxn modelId="{FABEDAC3-E205-4B00-88DE-F8063858AA71}" type="presParOf" srcId="{43D13ED1-9ABB-46AD-ADB4-AD358C39568D}" destId="{3F74F1BD-3E99-4CF0-9F73-98E995D1D111}" srcOrd="0" destOrd="0" presId="urn:microsoft.com/office/officeart/2005/8/layout/vList2"/>
    <dgm:cxn modelId="{09FC6897-70B5-49E5-98C3-E25723489F20}" type="presParOf" srcId="{43D13ED1-9ABB-46AD-ADB4-AD358C39568D}" destId="{70126AA7-EEC0-49C1-9E18-A5728EBEF880}" srcOrd="1" destOrd="0" presId="urn:microsoft.com/office/officeart/2005/8/layout/vList2"/>
    <dgm:cxn modelId="{033041C4-64F8-4D49-9CD0-FFBFA9ABE16F}" type="presParOf" srcId="{43D13ED1-9ABB-46AD-ADB4-AD358C39568D}" destId="{1F5A0D91-22C0-4D16-800E-ECE500EA34B0}" srcOrd="2" destOrd="0" presId="urn:microsoft.com/office/officeart/2005/8/layout/vList2"/>
    <dgm:cxn modelId="{E840CBB4-EA95-45E2-A3D5-50AD68A46D5A}" type="presParOf" srcId="{43D13ED1-9ABB-46AD-ADB4-AD358C39568D}" destId="{1C3D2CED-4D11-4BE1-B72D-4C39CCB611F6}" srcOrd="3" destOrd="0" presId="urn:microsoft.com/office/officeart/2005/8/layout/vList2"/>
    <dgm:cxn modelId="{FFD43A1C-3526-44E8-9832-FC0240EC2AB7}" type="presParOf" srcId="{43D13ED1-9ABB-46AD-ADB4-AD358C39568D}" destId="{00B95F89-0642-4A23-97DB-24C9571D4BE5}" srcOrd="4" destOrd="0" presId="urn:microsoft.com/office/officeart/2005/8/layout/vList2"/>
    <dgm:cxn modelId="{39F270F6-D184-4259-8A60-7F5AE0D9C983}" type="presParOf" srcId="{43D13ED1-9ABB-46AD-ADB4-AD358C39568D}" destId="{A0FC761C-FCE8-46BE-A47A-44211FB5202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0D2AA-30B1-44E6-B0B4-1E806943083A}">
      <dsp:nvSpPr>
        <dsp:cNvPr id="0" name=""/>
        <dsp:cNvSpPr/>
      </dsp:nvSpPr>
      <dsp:spPr>
        <a:xfrm>
          <a:off x="0" y="71805"/>
          <a:ext cx="10880726" cy="7979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dirty="0"/>
            <a:t>Instant Data Movement</a:t>
          </a:r>
          <a:endParaRPr lang="en-US" sz="3100" kern="1200" dirty="0"/>
        </a:p>
      </dsp:txBody>
      <dsp:txXfrm>
        <a:off x="38952" y="110757"/>
        <a:ext cx="10802822" cy="720036"/>
      </dsp:txXfrm>
    </dsp:sp>
    <dsp:sp modelId="{DCF64F2D-EB0B-4369-9B8C-FC4CD3ADE0B6}">
      <dsp:nvSpPr>
        <dsp:cNvPr id="0" name=""/>
        <dsp:cNvSpPr/>
      </dsp:nvSpPr>
      <dsp:spPr>
        <a:xfrm>
          <a:off x="0" y="869745"/>
          <a:ext cx="10880726" cy="128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0" i="0" kern="1200" baseline="0"/>
            <a:t>Runs as SQL – SQL movement service</a:t>
          </a:r>
          <a:endParaRPr lang="en-US" sz="2400" kern="1200"/>
        </a:p>
        <a:p>
          <a:pPr marL="228600" lvl="1" indent="-228600" algn="l" defTabSz="1066800">
            <a:lnSpc>
              <a:spcPct val="90000"/>
            </a:lnSpc>
            <a:spcBef>
              <a:spcPct val="0"/>
            </a:spcBef>
            <a:spcAft>
              <a:spcPct val="20000"/>
            </a:spcAft>
            <a:buChar char="•"/>
          </a:pPr>
          <a:r>
            <a:rPr lang="en-US" sz="2400" b="0" i="0" kern="1200" baseline="0" dirty="0"/>
            <a:t>Activity is reported in [sys].[</a:t>
          </a:r>
          <a:r>
            <a:rPr lang="en-US" sz="2400" b="0" i="0" kern="1200" baseline="0" dirty="0" err="1"/>
            <a:t>dm_pdw_distributed_exchange_stat</a:t>
          </a:r>
          <a:r>
            <a:rPr lang="en-US" sz="2400" b="0" i="0" kern="1200" baseline="0" dirty="0"/>
            <a:t>] </a:t>
          </a:r>
          <a:r>
            <a:rPr lang="en-US" sz="2400" b="0" i="1" kern="1200" baseline="0" dirty="0"/>
            <a:t>and </a:t>
          </a:r>
          <a:r>
            <a:rPr lang="en-US" sz="2400" kern="1200" baseline="0" dirty="0"/>
            <a:t>[sys].[</a:t>
          </a:r>
          <a:r>
            <a:rPr lang="en-US" sz="2400" kern="1200" baseline="0" dirty="0" err="1"/>
            <a:t>dm_pdw_dms_workers</a:t>
          </a:r>
          <a:r>
            <a:rPr lang="en-US" sz="2400" kern="1200" baseline="0" dirty="0"/>
            <a:t>]</a:t>
          </a:r>
          <a:endParaRPr lang="en-US" sz="2400" kern="1200" dirty="0"/>
        </a:p>
      </dsp:txBody>
      <dsp:txXfrm>
        <a:off x="0" y="869745"/>
        <a:ext cx="10880726" cy="1283400"/>
      </dsp:txXfrm>
    </dsp:sp>
    <dsp:sp modelId="{3B0122BE-CFC7-4345-AE61-CA174120DF90}">
      <dsp:nvSpPr>
        <dsp:cNvPr id="0" name=""/>
        <dsp:cNvSpPr/>
      </dsp:nvSpPr>
      <dsp:spPr>
        <a:xfrm>
          <a:off x="0" y="2153145"/>
          <a:ext cx="10880726" cy="7979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Data Movement Service (DMS)</a:t>
          </a:r>
          <a:endParaRPr lang="en-US" sz="3100" kern="1200"/>
        </a:p>
      </dsp:txBody>
      <dsp:txXfrm>
        <a:off x="38952" y="2192097"/>
        <a:ext cx="10802822" cy="720036"/>
      </dsp:txXfrm>
    </dsp:sp>
    <dsp:sp modelId="{F8758F27-D4FC-4684-AD8D-6565752C3330}">
      <dsp:nvSpPr>
        <dsp:cNvPr id="0" name=""/>
        <dsp:cNvSpPr/>
      </dsp:nvSpPr>
      <dsp:spPr>
        <a:xfrm>
          <a:off x="0" y="2951084"/>
          <a:ext cx="10880726" cy="179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a:t>Service runs on all Compute nodes &amp; Control node</a:t>
          </a:r>
          <a:endParaRPr lang="en-US" sz="2400" kern="1200"/>
        </a:p>
        <a:p>
          <a:pPr marL="228600" lvl="1" indent="-228600" algn="l" defTabSz="1066800">
            <a:lnSpc>
              <a:spcPct val="90000"/>
            </a:lnSpc>
            <a:spcBef>
              <a:spcPct val="0"/>
            </a:spcBef>
            <a:spcAft>
              <a:spcPct val="20000"/>
            </a:spcAft>
            <a:buChar char="•"/>
          </a:pPr>
          <a:r>
            <a:rPr lang="en-US" sz="2400" kern="1200" baseline="0" dirty="0"/>
            <a:t>Runs SQL queries against Distribution(s)</a:t>
          </a:r>
          <a:endParaRPr lang="en-US" sz="2400" kern="1200" dirty="0"/>
        </a:p>
        <a:p>
          <a:pPr marL="228600" lvl="1" indent="-228600" algn="l" defTabSz="1066800">
            <a:lnSpc>
              <a:spcPct val="90000"/>
            </a:lnSpc>
            <a:spcBef>
              <a:spcPct val="0"/>
            </a:spcBef>
            <a:spcAft>
              <a:spcPct val="20000"/>
            </a:spcAft>
            <a:buChar char="•"/>
          </a:pPr>
          <a:r>
            <a:rPr lang="en-US" sz="2400" kern="1200" baseline="0"/>
            <a:t>Copies output from queries to appropriate target Distribution	</a:t>
          </a:r>
          <a:endParaRPr lang="en-US" sz="2400" kern="1200"/>
        </a:p>
        <a:p>
          <a:pPr marL="228600" lvl="1" indent="-228600" algn="l" defTabSz="1066800">
            <a:lnSpc>
              <a:spcPct val="90000"/>
            </a:lnSpc>
            <a:spcBef>
              <a:spcPct val="0"/>
            </a:spcBef>
            <a:spcAft>
              <a:spcPct val="20000"/>
            </a:spcAft>
            <a:buChar char="•"/>
          </a:pPr>
          <a:r>
            <a:rPr lang="en-US" sz="2400" kern="1200" baseline="0" dirty="0"/>
            <a:t>Activity is reported in [sys].[</a:t>
          </a:r>
          <a:r>
            <a:rPr lang="en-US" sz="2400" kern="1200" baseline="0" dirty="0" err="1"/>
            <a:t>dm_pdw_dms_workers</a:t>
          </a:r>
          <a:r>
            <a:rPr lang="en-US" sz="2400" kern="1200" baseline="0" dirty="0"/>
            <a:t>]</a:t>
          </a:r>
          <a:endParaRPr lang="en-US" sz="2400" kern="1200" dirty="0"/>
        </a:p>
      </dsp:txBody>
      <dsp:txXfrm>
        <a:off x="0" y="2951084"/>
        <a:ext cx="10880726" cy="17967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336D-C10F-4479-82FC-3AAD711E1847}">
      <dsp:nvSpPr>
        <dsp:cNvPr id="0" name=""/>
        <dsp:cNvSpPr/>
      </dsp:nvSpPr>
      <dsp:spPr>
        <a:xfrm>
          <a:off x="0" y="125625"/>
          <a:ext cx="10880726" cy="6949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Expressions on the JOIN Hash key</a:t>
          </a:r>
          <a:endParaRPr lang="en-US" sz="2700" kern="1200" dirty="0"/>
        </a:p>
      </dsp:txBody>
      <dsp:txXfrm>
        <a:off x="33926" y="159551"/>
        <a:ext cx="10812874" cy="627128"/>
      </dsp:txXfrm>
    </dsp:sp>
    <dsp:sp modelId="{EC7168F2-0870-4819-8A9E-13D462437622}">
      <dsp:nvSpPr>
        <dsp:cNvPr id="0" name=""/>
        <dsp:cNvSpPr/>
      </dsp:nvSpPr>
      <dsp:spPr>
        <a:xfrm>
          <a:off x="0" y="820605"/>
          <a:ext cx="1088072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Any function(s) in the ON clause causes Movement</a:t>
          </a:r>
          <a:endParaRPr lang="en-US" sz="2100" kern="1200" dirty="0"/>
        </a:p>
      </dsp:txBody>
      <dsp:txXfrm>
        <a:off x="0" y="820605"/>
        <a:ext cx="10880726" cy="447120"/>
      </dsp:txXfrm>
    </dsp:sp>
    <dsp:sp modelId="{44255E3F-F261-4D69-A11A-32F35640DBBA}">
      <dsp:nvSpPr>
        <dsp:cNvPr id="0" name=""/>
        <dsp:cNvSpPr/>
      </dsp:nvSpPr>
      <dsp:spPr>
        <a:xfrm>
          <a:off x="0" y="1267725"/>
          <a:ext cx="10880726" cy="6949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OVER(PARTITION BY () )</a:t>
          </a:r>
          <a:endParaRPr lang="en-US" sz="2700" kern="1200" dirty="0"/>
        </a:p>
      </dsp:txBody>
      <dsp:txXfrm>
        <a:off x="33926" y="1301651"/>
        <a:ext cx="10812874" cy="627128"/>
      </dsp:txXfrm>
    </dsp:sp>
    <dsp:sp modelId="{25FE47D2-274C-4C54-AD2B-F758EF07E263}">
      <dsp:nvSpPr>
        <dsp:cNvPr id="0" name=""/>
        <dsp:cNvSpPr/>
      </dsp:nvSpPr>
      <dsp:spPr>
        <a:xfrm>
          <a:off x="0" y="1962705"/>
          <a:ext cx="1088072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Include the Hash key as the first Partition column to avoid data movement</a:t>
          </a:r>
          <a:endParaRPr lang="en-US" sz="2100" kern="1200" dirty="0"/>
        </a:p>
      </dsp:txBody>
      <dsp:txXfrm>
        <a:off x="0" y="1962705"/>
        <a:ext cx="10880726" cy="447120"/>
      </dsp:txXfrm>
    </dsp:sp>
    <dsp:sp modelId="{8FFC8A89-897E-4CB0-9AD7-25AD98D7B2D5}">
      <dsp:nvSpPr>
        <dsp:cNvPr id="0" name=""/>
        <dsp:cNvSpPr/>
      </dsp:nvSpPr>
      <dsp:spPr>
        <a:xfrm>
          <a:off x="0" y="2409825"/>
          <a:ext cx="10880726" cy="6949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COUNT DISTINCT ()</a:t>
          </a:r>
          <a:endParaRPr lang="en-US" sz="2700" kern="1200"/>
        </a:p>
      </dsp:txBody>
      <dsp:txXfrm>
        <a:off x="33926" y="2443751"/>
        <a:ext cx="10812874" cy="627128"/>
      </dsp:txXfrm>
    </dsp:sp>
    <dsp:sp modelId="{133BC9A4-FABD-4AEF-BD9A-DA20CF64F3E4}">
      <dsp:nvSpPr>
        <dsp:cNvPr id="0" name=""/>
        <dsp:cNvSpPr/>
      </dsp:nvSpPr>
      <dsp:spPr>
        <a:xfrm>
          <a:off x="0" y="3104805"/>
          <a:ext cx="1088072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Include the Hash key as the first COUNT DISTINCT column to avoid data movement</a:t>
          </a:r>
          <a:endParaRPr lang="en-US" sz="2100" kern="1200" dirty="0"/>
        </a:p>
      </dsp:txBody>
      <dsp:txXfrm>
        <a:off x="0" y="3104805"/>
        <a:ext cx="10880726" cy="447120"/>
      </dsp:txXfrm>
    </dsp:sp>
    <dsp:sp modelId="{C8ED07FC-AB98-483C-A9AD-7A78E439F7C8}">
      <dsp:nvSpPr>
        <dsp:cNvPr id="0" name=""/>
        <dsp:cNvSpPr/>
      </dsp:nvSpPr>
      <dsp:spPr>
        <a:xfrm>
          <a:off x="0" y="3551925"/>
          <a:ext cx="10880726" cy="6949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OUTER JOIN</a:t>
          </a:r>
        </a:p>
      </dsp:txBody>
      <dsp:txXfrm>
        <a:off x="33926" y="3585851"/>
        <a:ext cx="10812874" cy="627128"/>
      </dsp:txXfrm>
    </dsp:sp>
    <dsp:sp modelId="{8807A6C1-871D-41C6-A0D1-0F4F083D1A7E}">
      <dsp:nvSpPr>
        <dsp:cNvPr id="0" name=""/>
        <dsp:cNvSpPr/>
      </dsp:nvSpPr>
      <dsp:spPr>
        <a:xfrm>
          <a:off x="0" y="4246905"/>
          <a:ext cx="1088072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May cause data movement, even for Distribution Compatible tables</a:t>
          </a:r>
        </a:p>
      </dsp:txBody>
      <dsp:txXfrm>
        <a:off x="0" y="4246905"/>
        <a:ext cx="1088072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7E0EA-6C9B-4095-A8DF-24332A7ABD29}">
      <dsp:nvSpPr>
        <dsp:cNvPr id="0" name=""/>
        <dsp:cNvSpPr/>
      </dsp:nvSpPr>
      <dsp:spPr>
        <a:xfrm>
          <a:off x="0" y="6239"/>
          <a:ext cx="9981882" cy="786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Assuming that both tables are HASHed on </a:t>
          </a:r>
          <a:r>
            <a:rPr lang="en-US" sz="2800" kern="1200" dirty="0" err="1"/>
            <a:t>OrderID</a:t>
          </a:r>
          <a:r>
            <a:rPr lang="en-US" sz="2800" kern="1200" dirty="0"/>
            <a:t> </a:t>
          </a:r>
        </a:p>
      </dsp:txBody>
      <dsp:txXfrm>
        <a:off x="38381" y="44620"/>
        <a:ext cx="9905120" cy="7094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904D-572B-4EB3-B2F8-EB8893F97513}">
      <dsp:nvSpPr>
        <dsp:cNvPr id="0" name=""/>
        <dsp:cNvSpPr/>
      </dsp:nvSpPr>
      <dsp:spPr>
        <a:xfrm>
          <a:off x="0" y="0"/>
          <a:ext cx="792479" cy="79247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1CB136D-3FA1-46D2-9A47-FB8EA8712602}">
      <dsp:nvSpPr>
        <dsp:cNvPr id="0" name=""/>
        <dsp:cNvSpPr/>
      </dsp:nvSpPr>
      <dsp:spPr>
        <a:xfrm>
          <a:off x="396239" y="0"/>
          <a:ext cx="9585642" cy="79247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Assuming that </a:t>
          </a:r>
          <a:r>
            <a:rPr lang="en-US" sz="2800" kern="1200" dirty="0" err="1"/>
            <a:t>fctOrderDetail</a:t>
          </a:r>
          <a:r>
            <a:rPr lang="en-US" sz="2800" kern="1200" dirty="0"/>
            <a:t> is Hashed on </a:t>
          </a:r>
          <a:r>
            <a:rPr lang="en-US" sz="2800" kern="1200" dirty="0" err="1"/>
            <a:t>ProductKey</a:t>
          </a:r>
          <a:r>
            <a:rPr lang="en-US" sz="2800" kern="1200" dirty="0"/>
            <a:t> </a:t>
          </a:r>
        </a:p>
      </dsp:txBody>
      <dsp:txXfrm>
        <a:off x="396239" y="0"/>
        <a:ext cx="9585642" cy="7924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904D-572B-4EB3-B2F8-EB8893F97513}">
      <dsp:nvSpPr>
        <dsp:cNvPr id="0" name=""/>
        <dsp:cNvSpPr/>
      </dsp:nvSpPr>
      <dsp:spPr>
        <a:xfrm>
          <a:off x="0" y="0"/>
          <a:ext cx="792479" cy="792479"/>
        </a:xfrm>
        <a:prstGeom prst="pie">
          <a:avLst>
            <a:gd name="adj1" fmla="val 5400000"/>
            <a:gd name="adj2" fmla="val 16200000"/>
          </a:avLst>
        </a:prstGeom>
        <a:gradFill rotWithShape="0">
          <a:gsLst>
            <a:gs pos="0">
              <a:srgbClr val="243A5E">
                <a:hueOff val="0"/>
                <a:satOff val="0"/>
                <a:lumOff val="0"/>
                <a:alphaOff val="0"/>
                <a:satMod val="103000"/>
                <a:lumMod val="102000"/>
                <a:tint val="94000"/>
              </a:srgbClr>
            </a:gs>
            <a:gs pos="50000">
              <a:srgbClr val="243A5E">
                <a:hueOff val="0"/>
                <a:satOff val="0"/>
                <a:lumOff val="0"/>
                <a:alphaOff val="0"/>
                <a:satMod val="110000"/>
                <a:lumMod val="100000"/>
                <a:shade val="100000"/>
              </a:srgbClr>
            </a:gs>
            <a:gs pos="100000">
              <a:srgbClr val="243A5E">
                <a:hueOff val="0"/>
                <a:satOff val="0"/>
                <a:lumOff val="0"/>
                <a:alphaOff val="0"/>
                <a:lumMod val="99000"/>
                <a:satMod val="120000"/>
                <a:shade val="78000"/>
              </a:srgbClr>
            </a:gs>
          </a:gsLst>
          <a:lin ang="5400000" scaled="0"/>
        </a:gradFill>
        <a:ln w="12700" cap="flat" cmpd="sng" algn="ctr">
          <a:noFill/>
          <a:prstDash val="solid"/>
          <a:miter lim="800000"/>
        </a:ln>
        <a:effectLst/>
        <a:scene3d>
          <a:camera prst="orthographicFront"/>
          <a:lightRig rig="flat" dir="t"/>
        </a:scene3d>
        <a:sp3d prstMaterial="plastic">
          <a:bevelT w="120900" h="88900"/>
          <a:bevelB w="88900" h="31750" prst="angle"/>
        </a:sp3d>
      </dsp:spPr>
      <dsp:style>
        <a:lnRef idx="2">
          <a:scrgbClr r="0" g="0" b="0"/>
        </a:lnRef>
        <a:fillRef idx="1">
          <a:scrgbClr r="0" g="0" b="0"/>
        </a:fillRef>
        <a:effectRef idx="0">
          <a:scrgbClr r="0" g="0" b="0"/>
        </a:effectRef>
        <a:fontRef idx="minor">
          <a:schemeClr val="lt1"/>
        </a:fontRef>
      </dsp:style>
    </dsp:sp>
    <dsp:sp modelId="{31CB136D-3FA1-46D2-9A47-FB8EA8712602}">
      <dsp:nvSpPr>
        <dsp:cNvPr id="0" name=""/>
        <dsp:cNvSpPr/>
      </dsp:nvSpPr>
      <dsp:spPr>
        <a:xfrm>
          <a:off x="396239" y="0"/>
          <a:ext cx="9585642" cy="792479"/>
        </a:xfrm>
        <a:prstGeom prst="rect">
          <a:avLst/>
        </a:prstGeom>
        <a:solidFill>
          <a:srgbClr val="E6E6E6">
            <a:alpha val="90000"/>
            <a:hueOff val="0"/>
            <a:satOff val="0"/>
            <a:lumOff val="0"/>
            <a:alphaOff val="0"/>
          </a:srgbClr>
        </a:solidFill>
        <a:ln w="6350" cap="flat" cmpd="sng" algn="ctr">
          <a:solidFill>
            <a:srgbClr val="243A5E">
              <a:hueOff val="0"/>
              <a:satOff val="0"/>
              <a:lumOff val="0"/>
              <a:alphaOff val="0"/>
            </a:srgbClr>
          </a:solidFill>
          <a:prstDash val="solid"/>
          <a:miter lim="800000"/>
        </a:ln>
        <a:effectLst/>
        <a:scene3d>
          <a:camera prst="orthographicFront"/>
          <a:lightRig rig="flat" dir="t"/>
        </a:scene3d>
        <a:sp3d extrusionH="12700" prstMaterial="plastic">
          <a:bevelT w="50800" h="50800"/>
        </a:sp3d>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000000">
                  <a:hueOff val="0"/>
                  <a:satOff val="0"/>
                  <a:lumOff val="0"/>
                  <a:alphaOff val="0"/>
                </a:srgbClr>
              </a:solidFill>
              <a:latin typeface="Segoe UI"/>
              <a:ea typeface="+mn-ea"/>
              <a:cs typeface="+mn-cs"/>
            </a:rPr>
            <a:t>Assuming that </a:t>
          </a:r>
          <a:r>
            <a:rPr lang="en-US" sz="2800" kern="1200" dirty="0" err="1">
              <a:solidFill>
                <a:srgbClr val="000000">
                  <a:hueOff val="0"/>
                  <a:satOff val="0"/>
                  <a:lumOff val="0"/>
                  <a:alphaOff val="0"/>
                </a:srgbClr>
              </a:solidFill>
              <a:latin typeface="Segoe UI"/>
              <a:ea typeface="+mn-ea"/>
              <a:cs typeface="+mn-cs"/>
            </a:rPr>
            <a:t>fctOrderDetail</a:t>
          </a:r>
          <a:r>
            <a:rPr lang="en-US" sz="2800" kern="1200" dirty="0">
              <a:solidFill>
                <a:srgbClr val="000000">
                  <a:hueOff val="0"/>
                  <a:satOff val="0"/>
                  <a:lumOff val="0"/>
                  <a:alphaOff val="0"/>
                </a:srgbClr>
              </a:solidFill>
              <a:latin typeface="Segoe UI"/>
              <a:ea typeface="+mn-ea"/>
              <a:cs typeface="+mn-cs"/>
            </a:rPr>
            <a:t> is Hashed on </a:t>
          </a:r>
          <a:r>
            <a:rPr lang="en-US" sz="2800" kern="1200" dirty="0" err="1">
              <a:solidFill>
                <a:srgbClr val="000000">
                  <a:hueOff val="0"/>
                  <a:satOff val="0"/>
                  <a:lumOff val="0"/>
                  <a:alphaOff val="0"/>
                </a:srgbClr>
              </a:solidFill>
              <a:latin typeface="Segoe UI"/>
              <a:ea typeface="+mn-ea"/>
              <a:cs typeface="+mn-cs"/>
            </a:rPr>
            <a:t>ProductKey</a:t>
          </a:r>
          <a:r>
            <a:rPr lang="en-US" sz="2800" kern="1200" dirty="0">
              <a:solidFill>
                <a:srgbClr val="000000">
                  <a:hueOff val="0"/>
                  <a:satOff val="0"/>
                  <a:lumOff val="0"/>
                  <a:alphaOff val="0"/>
                </a:srgbClr>
              </a:solidFill>
              <a:latin typeface="Segoe UI"/>
              <a:ea typeface="+mn-ea"/>
              <a:cs typeface="+mn-cs"/>
            </a:rPr>
            <a:t> </a:t>
          </a:r>
        </a:p>
      </dsp:txBody>
      <dsp:txXfrm>
        <a:off x="396239" y="0"/>
        <a:ext cx="9585642" cy="79247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336D-C10F-4479-82FC-3AAD711E1847}">
      <dsp:nvSpPr>
        <dsp:cNvPr id="0" name=""/>
        <dsp:cNvSpPr/>
      </dsp:nvSpPr>
      <dsp:spPr>
        <a:xfrm>
          <a:off x="0" y="1058424"/>
          <a:ext cx="10880726" cy="92001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Manual redistribution using CTAS</a:t>
          </a:r>
          <a:endParaRPr lang="en-US" sz="3600" kern="1200" dirty="0"/>
        </a:p>
      </dsp:txBody>
      <dsp:txXfrm>
        <a:off x="44911" y="1103335"/>
        <a:ext cx="10790904" cy="830190"/>
      </dsp:txXfrm>
    </dsp:sp>
    <dsp:sp modelId="{EC7168F2-0870-4819-8A9E-13D462437622}">
      <dsp:nvSpPr>
        <dsp:cNvPr id="0" name=""/>
        <dsp:cNvSpPr/>
      </dsp:nvSpPr>
      <dsp:spPr>
        <a:xfrm>
          <a:off x="0" y="1978437"/>
          <a:ext cx="10880726"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baseline="0" dirty="0"/>
            <a:t>Convert Round-Robin to Hash Distributed</a:t>
          </a:r>
          <a:endParaRPr lang="en-US" sz="3200" kern="1200" dirty="0"/>
        </a:p>
        <a:p>
          <a:pPr marL="285750" lvl="1" indent="-285750" algn="l" defTabSz="1422400">
            <a:lnSpc>
              <a:spcPct val="90000"/>
            </a:lnSpc>
            <a:spcBef>
              <a:spcPct val="0"/>
            </a:spcBef>
            <a:spcAft>
              <a:spcPct val="20000"/>
            </a:spcAft>
            <a:buChar char="•"/>
          </a:pPr>
          <a:r>
            <a:rPr lang="en-US" sz="3200" kern="1200" baseline="0" dirty="0"/>
            <a:t>Convert Hash distributed to Replicated </a:t>
          </a:r>
          <a:endParaRPr lang="en-US" sz="3200" kern="1200" dirty="0"/>
        </a:p>
        <a:p>
          <a:pPr marL="285750" lvl="1" indent="-285750" algn="l" defTabSz="1422400">
            <a:lnSpc>
              <a:spcPct val="90000"/>
            </a:lnSpc>
            <a:spcBef>
              <a:spcPct val="0"/>
            </a:spcBef>
            <a:spcAft>
              <a:spcPct val="20000"/>
            </a:spcAft>
            <a:buChar char="•"/>
          </a:pPr>
          <a:r>
            <a:rPr lang="en-US" sz="3200" kern="1200" dirty="0"/>
            <a:t>Re-distribute on a different Hash key</a:t>
          </a:r>
        </a:p>
      </dsp:txBody>
      <dsp:txXfrm>
        <a:off x="0" y="1978437"/>
        <a:ext cx="10880726" cy="17827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216F9-A035-4153-BABB-056FFC13C4AE}">
      <dsp:nvSpPr>
        <dsp:cNvPr id="0" name=""/>
        <dsp:cNvSpPr/>
      </dsp:nvSpPr>
      <dsp:spPr>
        <a:xfrm>
          <a:off x="0" y="26084"/>
          <a:ext cx="10880726" cy="8751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dirty="0"/>
            <a:t>Shuffle</a:t>
          </a:r>
          <a:endParaRPr lang="en-US" sz="3400" kern="1200" dirty="0"/>
        </a:p>
      </dsp:txBody>
      <dsp:txXfrm>
        <a:off x="42722" y="68806"/>
        <a:ext cx="10795282" cy="789716"/>
      </dsp:txXfrm>
    </dsp:sp>
    <dsp:sp modelId="{EB614953-5D19-4F45-8627-0FA0A0DC5F84}">
      <dsp:nvSpPr>
        <dsp:cNvPr id="0" name=""/>
        <dsp:cNvSpPr/>
      </dsp:nvSpPr>
      <dsp:spPr>
        <a:xfrm>
          <a:off x="0" y="999164"/>
          <a:ext cx="10880726" cy="8751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dirty="0"/>
            <a:t>Broadcast</a:t>
          </a:r>
          <a:endParaRPr lang="en-US" sz="3400" kern="1200" dirty="0"/>
        </a:p>
      </dsp:txBody>
      <dsp:txXfrm>
        <a:off x="42722" y="1041886"/>
        <a:ext cx="10795282" cy="789716"/>
      </dsp:txXfrm>
    </dsp:sp>
    <dsp:sp modelId="{534B57A7-BD7C-4517-B3D4-70C375D00581}">
      <dsp:nvSpPr>
        <dsp:cNvPr id="0" name=""/>
        <dsp:cNvSpPr/>
      </dsp:nvSpPr>
      <dsp:spPr>
        <a:xfrm>
          <a:off x="0" y="1972245"/>
          <a:ext cx="10880726" cy="8751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dirty="0"/>
            <a:t>Partition</a:t>
          </a:r>
          <a:endParaRPr lang="en-US" sz="3400" kern="1200" dirty="0"/>
        </a:p>
      </dsp:txBody>
      <dsp:txXfrm>
        <a:off x="42722" y="2014967"/>
        <a:ext cx="10795282" cy="789716"/>
      </dsp:txXfrm>
    </dsp:sp>
    <dsp:sp modelId="{E8B20C55-BDE6-431E-A34C-D3A5ECA1A239}">
      <dsp:nvSpPr>
        <dsp:cNvPr id="0" name=""/>
        <dsp:cNvSpPr/>
      </dsp:nvSpPr>
      <dsp:spPr>
        <a:xfrm>
          <a:off x="0" y="2945325"/>
          <a:ext cx="10880726" cy="8751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dirty="0"/>
            <a:t>Trim</a:t>
          </a:r>
          <a:endParaRPr lang="en-US" sz="3400" kern="1200" dirty="0"/>
        </a:p>
      </dsp:txBody>
      <dsp:txXfrm>
        <a:off x="42722" y="2988047"/>
        <a:ext cx="10795282" cy="789716"/>
      </dsp:txXfrm>
    </dsp:sp>
    <dsp:sp modelId="{190AAF70-9D56-4050-9348-50009A14CC19}">
      <dsp:nvSpPr>
        <dsp:cNvPr id="0" name=""/>
        <dsp:cNvSpPr/>
      </dsp:nvSpPr>
      <dsp:spPr>
        <a:xfrm>
          <a:off x="0" y="3918405"/>
          <a:ext cx="10880726" cy="8751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a:t>Move</a:t>
          </a:r>
          <a:endParaRPr lang="en-US" sz="3400" kern="1200"/>
        </a:p>
      </dsp:txBody>
      <dsp:txXfrm>
        <a:off x="42722" y="3961127"/>
        <a:ext cx="10795282" cy="7897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2EEED-901B-470B-A610-E63A9F7AD385}">
      <dsp:nvSpPr>
        <dsp:cNvPr id="0" name=""/>
        <dsp:cNvSpPr/>
      </dsp:nvSpPr>
      <dsp:spPr>
        <a:xfrm>
          <a:off x="0" y="0"/>
          <a:ext cx="4819649" cy="481964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889ED2A-C16A-4E39-8D2F-890416A00016}">
      <dsp:nvSpPr>
        <dsp:cNvPr id="0" name=""/>
        <dsp:cNvSpPr/>
      </dsp:nvSpPr>
      <dsp:spPr>
        <a:xfrm>
          <a:off x="2409824" y="0"/>
          <a:ext cx="8470901" cy="481964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Source is a Distributed table</a:t>
          </a:r>
          <a:endParaRPr lang="en-US" sz="3600" kern="1200" dirty="0"/>
        </a:p>
      </dsp:txBody>
      <dsp:txXfrm>
        <a:off x="2409824" y="0"/>
        <a:ext cx="8470901" cy="1445898"/>
      </dsp:txXfrm>
    </dsp:sp>
    <dsp:sp modelId="{F9F21AB1-7353-4605-B50B-B6BE1E47D8DB}">
      <dsp:nvSpPr>
        <dsp:cNvPr id="0" name=""/>
        <dsp:cNvSpPr/>
      </dsp:nvSpPr>
      <dsp:spPr>
        <a:xfrm>
          <a:off x="843440" y="1445898"/>
          <a:ext cx="3132769" cy="313276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FE66B40-78D7-4AD7-BEB2-37F3A993142B}">
      <dsp:nvSpPr>
        <dsp:cNvPr id="0" name=""/>
        <dsp:cNvSpPr/>
      </dsp:nvSpPr>
      <dsp:spPr>
        <a:xfrm>
          <a:off x="2409824" y="1445898"/>
          <a:ext cx="8470901" cy="313276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Re-distributes on a different Hash Key</a:t>
          </a:r>
          <a:endParaRPr lang="en-US" sz="3600" kern="1200" dirty="0"/>
        </a:p>
      </dsp:txBody>
      <dsp:txXfrm>
        <a:off x="2409824" y="1445898"/>
        <a:ext cx="8470901" cy="1445893"/>
      </dsp:txXfrm>
    </dsp:sp>
    <dsp:sp modelId="{4680721F-D2B6-4171-A6BC-6B840D7B32EE}">
      <dsp:nvSpPr>
        <dsp:cNvPr id="0" name=""/>
        <dsp:cNvSpPr/>
      </dsp:nvSpPr>
      <dsp:spPr>
        <a:xfrm>
          <a:off x="1686878" y="2891791"/>
          <a:ext cx="1445893" cy="1445893"/>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3EE9D8D-400D-4C6F-ACC2-AF64A4EBA44D}">
      <dsp:nvSpPr>
        <dsp:cNvPr id="0" name=""/>
        <dsp:cNvSpPr/>
      </dsp:nvSpPr>
      <dsp:spPr>
        <a:xfrm>
          <a:off x="2409824" y="2891791"/>
          <a:ext cx="8470901" cy="1445893"/>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Most common data movement operation</a:t>
          </a:r>
          <a:endParaRPr lang="en-US" sz="3600" kern="1200" dirty="0"/>
        </a:p>
      </dsp:txBody>
      <dsp:txXfrm>
        <a:off x="2409824" y="2891791"/>
        <a:ext cx="8470901" cy="144589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CA8BE-6276-40C3-9106-702C9E462BB0}">
      <dsp:nvSpPr>
        <dsp:cNvPr id="0" name=""/>
        <dsp:cNvSpPr/>
      </dsp:nvSpPr>
      <dsp:spPr>
        <a:xfrm>
          <a:off x="0" y="0"/>
          <a:ext cx="4819649" cy="481964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AD1CCB4-AC5E-4B7D-B9CA-37793A8CC719}">
      <dsp:nvSpPr>
        <dsp:cNvPr id="0" name=""/>
        <dsp:cNvSpPr/>
      </dsp:nvSpPr>
      <dsp:spPr>
        <a:xfrm>
          <a:off x="2409824" y="0"/>
          <a:ext cx="8470901" cy="481964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Source is a Round Robin table</a:t>
          </a:r>
          <a:endParaRPr lang="en-US" sz="3600" kern="1200" dirty="0"/>
        </a:p>
      </dsp:txBody>
      <dsp:txXfrm>
        <a:off x="2409824" y="0"/>
        <a:ext cx="8470901" cy="1445898"/>
      </dsp:txXfrm>
    </dsp:sp>
    <dsp:sp modelId="{6EBAFF25-B952-4D45-8A1A-0C53A8106374}">
      <dsp:nvSpPr>
        <dsp:cNvPr id="0" name=""/>
        <dsp:cNvSpPr/>
      </dsp:nvSpPr>
      <dsp:spPr>
        <a:xfrm>
          <a:off x="843440" y="1445898"/>
          <a:ext cx="3132769" cy="313276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1920A32-A9DD-4220-8BAD-FC83797FD363}">
      <dsp:nvSpPr>
        <dsp:cNvPr id="0" name=""/>
        <dsp:cNvSpPr/>
      </dsp:nvSpPr>
      <dsp:spPr>
        <a:xfrm>
          <a:off x="2409824" y="1445898"/>
          <a:ext cx="8470901" cy="313276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Re-distributes as a Replicated table</a:t>
          </a:r>
          <a:endParaRPr lang="en-US" sz="3600" kern="1200" dirty="0"/>
        </a:p>
      </dsp:txBody>
      <dsp:txXfrm>
        <a:off x="2409824" y="1445898"/>
        <a:ext cx="8470901" cy="1445893"/>
      </dsp:txXfrm>
    </dsp:sp>
    <dsp:sp modelId="{28B6BA2C-C1AA-4C18-9EE2-96268A03E1E9}">
      <dsp:nvSpPr>
        <dsp:cNvPr id="0" name=""/>
        <dsp:cNvSpPr/>
      </dsp:nvSpPr>
      <dsp:spPr>
        <a:xfrm>
          <a:off x="1686878" y="2891791"/>
          <a:ext cx="1445893" cy="1445893"/>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69BA2F0-F68F-4DB1-B5E4-3BFCFDBC21D0}">
      <dsp:nvSpPr>
        <dsp:cNvPr id="0" name=""/>
        <dsp:cNvSpPr/>
      </dsp:nvSpPr>
      <dsp:spPr>
        <a:xfrm>
          <a:off x="2409824" y="2891791"/>
          <a:ext cx="8470901" cy="1445893"/>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Gets more expensive as DWUs get higher (more copies of the data)</a:t>
          </a:r>
          <a:endParaRPr lang="en-US" sz="3600" kern="1200" dirty="0"/>
        </a:p>
      </dsp:txBody>
      <dsp:txXfrm>
        <a:off x="2409824" y="2891791"/>
        <a:ext cx="8470901" cy="144589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CA8BE-6276-40C3-9106-702C9E462BB0}">
      <dsp:nvSpPr>
        <dsp:cNvPr id="0" name=""/>
        <dsp:cNvSpPr/>
      </dsp:nvSpPr>
      <dsp:spPr>
        <a:xfrm>
          <a:off x="0" y="0"/>
          <a:ext cx="3041966" cy="3041966"/>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AD1CCB4-AC5E-4B7D-B9CA-37793A8CC719}">
      <dsp:nvSpPr>
        <dsp:cNvPr id="0" name=""/>
        <dsp:cNvSpPr/>
      </dsp:nvSpPr>
      <dsp:spPr>
        <a:xfrm>
          <a:off x="1520983" y="0"/>
          <a:ext cx="9359743" cy="3041966"/>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Copies data to the Control Node</a:t>
          </a:r>
          <a:endParaRPr lang="en-US" sz="3600" kern="1200" dirty="0"/>
        </a:p>
      </dsp:txBody>
      <dsp:txXfrm>
        <a:off x="1520983" y="0"/>
        <a:ext cx="9359743" cy="1444933"/>
      </dsp:txXfrm>
    </dsp:sp>
    <dsp:sp modelId="{6EBAFF25-B952-4D45-8A1A-0C53A8106374}">
      <dsp:nvSpPr>
        <dsp:cNvPr id="0" name=""/>
        <dsp:cNvSpPr/>
      </dsp:nvSpPr>
      <dsp:spPr>
        <a:xfrm>
          <a:off x="798516" y="1444933"/>
          <a:ext cx="1444933" cy="1444933"/>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1920A32-A9DD-4220-8BAD-FC83797FD363}">
      <dsp:nvSpPr>
        <dsp:cNvPr id="0" name=""/>
        <dsp:cNvSpPr/>
      </dsp:nvSpPr>
      <dsp:spPr>
        <a:xfrm>
          <a:off x="1520983" y="1444933"/>
          <a:ext cx="9359743" cy="1444933"/>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Most commonly, for final aggregation</a:t>
          </a:r>
          <a:endParaRPr lang="en-US" sz="3600" kern="1200" dirty="0"/>
        </a:p>
      </dsp:txBody>
      <dsp:txXfrm>
        <a:off x="1520983" y="1444933"/>
        <a:ext cx="9359743" cy="14449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067A-7370-4F68-862E-F12FC2C37FDF}">
      <dsp:nvSpPr>
        <dsp:cNvPr id="0" name=""/>
        <dsp:cNvSpPr/>
      </dsp:nvSpPr>
      <dsp:spPr>
        <a:xfrm>
          <a:off x="0" y="0"/>
          <a:ext cx="3041966" cy="3041966"/>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5F5E346-6702-4894-A7D8-48AE6D57B321}">
      <dsp:nvSpPr>
        <dsp:cNvPr id="0" name=""/>
        <dsp:cNvSpPr/>
      </dsp:nvSpPr>
      <dsp:spPr>
        <a:xfrm>
          <a:off x="1520983" y="0"/>
          <a:ext cx="9359743" cy="3041966"/>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Copies data from the Control Node</a:t>
          </a:r>
        </a:p>
      </dsp:txBody>
      <dsp:txXfrm>
        <a:off x="1520983" y="0"/>
        <a:ext cx="9359743" cy="1444933"/>
      </dsp:txXfrm>
    </dsp:sp>
    <dsp:sp modelId="{DB628D87-B038-4539-B461-CA53BC295753}">
      <dsp:nvSpPr>
        <dsp:cNvPr id="0" name=""/>
        <dsp:cNvSpPr/>
      </dsp:nvSpPr>
      <dsp:spPr>
        <a:xfrm>
          <a:off x="798516" y="1444933"/>
          <a:ext cx="1444933" cy="1444933"/>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333CDCE-6EC1-4ABF-9CF2-066CEBB08AC6}">
      <dsp:nvSpPr>
        <dsp:cNvPr id="0" name=""/>
        <dsp:cNvSpPr/>
      </dsp:nvSpPr>
      <dsp:spPr>
        <a:xfrm>
          <a:off x="1520983" y="1444933"/>
          <a:ext cx="9359743" cy="1444933"/>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Distributes data to a Hash Distributed table</a:t>
          </a:r>
        </a:p>
      </dsp:txBody>
      <dsp:txXfrm>
        <a:off x="1520983" y="1444933"/>
        <a:ext cx="9359743" cy="1444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1E694-5DB4-41DE-8A42-862182A999A8}">
      <dsp:nvSpPr>
        <dsp:cNvPr id="0" name=""/>
        <dsp:cNvSpPr/>
      </dsp:nvSpPr>
      <dsp:spPr>
        <a:xfrm>
          <a:off x="0" y="41025"/>
          <a:ext cx="10880726" cy="720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t>As little as is possible!</a:t>
          </a:r>
          <a:endParaRPr lang="en-US" sz="2800" kern="1200" dirty="0"/>
        </a:p>
      </dsp:txBody>
      <dsp:txXfrm>
        <a:off x="35183" y="76208"/>
        <a:ext cx="10810360" cy="650354"/>
      </dsp:txXfrm>
    </dsp:sp>
    <dsp:sp modelId="{4231C8D8-70A7-43A3-B3AA-8D258796E877}">
      <dsp:nvSpPr>
        <dsp:cNvPr id="0" name=""/>
        <dsp:cNvSpPr/>
      </dsp:nvSpPr>
      <dsp:spPr>
        <a:xfrm>
          <a:off x="0" y="761745"/>
          <a:ext cx="1088072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Query optimizer uses Statistics to identify the cheapest plan</a:t>
          </a:r>
        </a:p>
      </dsp:txBody>
      <dsp:txXfrm>
        <a:off x="0" y="761745"/>
        <a:ext cx="10880726" cy="463680"/>
      </dsp:txXfrm>
    </dsp:sp>
    <dsp:sp modelId="{9D92EFF6-8C0C-4471-ABB0-17EE6E03EB27}">
      <dsp:nvSpPr>
        <dsp:cNvPr id="0" name=""/>
        <dsp:cNvSpPr/>
      </dsp:nvSpPr>
      <dsp:spPr>
        <a:xfrm>
          <a:off x="0" y="1225425"/>
          <a:ext cx="10880726" cy="720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t>Required columns</a:t>
          </a:r>
          <a:endParaRPr lang="en-US" sz="2800" kern="1200" dirty="0"/>
        </a:p>
      </dsp:txBody>
      <dsp:txXfrm>
        <a:off x="35183" y="1260608"/>
        <a:ext cx="10810360" cy="650354"/>
      </dsp:txXfrm>
    </dsp:sp>
    <dsp:sp modelId="{C065CC76-1E0E-40EC-8C7E-F9D877106A47}">
      <dsp:nvSpPr>
        <dsp:cNvPr id="0" name=""/>
        <dsp:cNvSpPr/>
      </dsp:nvSpPr>
      <dsp:spPr>
        <a:xfrm>
          <a:off x="0" y="1946145"/>
          <a:ext cx="1088072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baseline="0" dirty="0"/>
            <a:t>Only move the columns required for query resolution</a:t>
          </a:r>
          <a:endParaRPr lang="en-US" sz="2200" kern="1200" dirty="0"/>
        </a:p>
      </dsp:txBody>
      <dsp:txXfrm>
        <a:off x="0" y="1946145"/>
        <a:ext cx="10880726" cy="463680"/>
      </dsp:txXfrm>
    </dsp:sp>
    <dsp:sp modelId="{DD5C51D5-6C35-45E1-8D6C-6E0AFFBC2E4F}">
      <dsp:nvSpPr>
        <dsp:cNvPr id="0" name=""/>
        <dsp:cNvSpPr/>
      </dsp:nvSpPr>
      <dsp:spPr>
        <a:xfrm>
          <a:off x="0" y="2409825"/>
          <a:ext cx="10880726" cy="720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t>Required rows</a:t>
          </a:r>
          <a:endParaRPr lang="en-US" sz="2800" kern="1200" dirty="0"/>
        </a:p>
      </dsp:txBody>
      <dsp:txXfrm>
        <a:off x="35183" y="2445008"/>
        <a:ext cx="10810360" cy="650354"/>
      </dsp:txXfrm>
    </dsp:sp>
    <dsp:sp modelId="{77D3D0FE-3DC2-48BB-9321-83E7C3BB4F1A}">
      <dsp:nvSpPr>
        <dsp:cNvPr id="0" name=""/>
        <dsp:cNvSpPr/>
      </dsp:nvSpPr>
      <dsp:spPr>
        <a:xfrm>
          <a:off x="0" y="3130544"/>
          <a:ext cx="1088072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baseline="0" dirty="0"/>
            <a:t>Apply WHERE clause filter(s)</a:t>
          </a:r>
          <a:endParaRPr lang="en-US" sz="2200" kern="1200" dirty="0"/>
        </a:p>
      </dsp:txBody>
      <dsp:txXfrm>
        <a:off x="0" y="3130544"/>
        <a:ext cx="10880726" cy="463680"/>
      </dsp:txXfrm>
    </dsp:sp>
    <dsp:sp modelId="{6AE3842C-C7FB-4691-9214-9EE76E7FCA96}">
      <dsp:nvSpPr>
        <dsp:cNvPr id="0" name=""/>
        <dsp:cNvSpPr/>
      </dsp:nvSpPr>
      <dsp:spPr>
        <a:xfrm>
          <a:off x="0" y="3594224"/>
          <a:ext cx="10880726" cy="720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t>Pre-aggregated Data</a:t>
          </a:r>
          <a:endParaRPr lang="en-US" sz="2800" kern="1200" dirty="0"/>
        </a:p>
      </dsp:txBody>
      <dsp:txXfrm>
        <a:off x="35183" y="3629407"/>
        <a:ext cx="10810360" cy="650354"/>
      </dsp:txXfrm>
    </dsp:sp>
    <dsp:sp modelId="{963AF7DF-7C79-44A0-B8D4-1BB834FCAD09}">
      <dsp:nvSpPr>
        <dsp:cNvPr id="0" name=""/>
        <dsp:cNvSpPr/>
      </dsp:nvSpPr>
      <dsp:spPr>
        <a:xfrm>
          <a:off x="0" y="4314944"/>
          <a:ext cx="1088072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baseline="0"/>
            <a:t>Group by the distribution key for partial aggregation</a:t>
          </a:r>
          <a:endParaRPr lang="en-US" sz="2200" kern="1200"/>
        </a:p>
      </dsp:txBody>
      <dsp:txXfrm>
        <a:off x="0" y="4314944"/>
        <a:ext cx="10880726" cy="4636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16152-D442-4446-971F-071BBBE81819}">
      <dsp:nvSpPr>
        <dsp:cNvPr id="0" name=""/>
        <dsp:cNvSpPr/>
      </dsp:nvSpPr>
      <dsp:spPr>
        <a:xfrm>
          <a:off x="0" y="0"/>
          <a:ext cx="4819649" cy="481964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76065BC-E96B-4FFE-9AD1-0A03ABC803FC}">
      <dsp:nvSpPr>
        <dsp:cNvPr id="0" name=""/>
        <dsp:cNvSpPr/>
      </dsp:nvSpPr>
      <dsp:spPr>
        <a:xfrm>
          <a:off x="2409824" y="0"/>
          <a:ext cx="8470901" cy="481964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a:t>Source is a Replicated table</a:t>
          </a:r>
          <a:endParaRPr lang="en-US" sz="3600" kern="1200"/>
        </a:p>
      </dsp:txBody>
      <dsp:txXfrm>
        <a:off x="2409824" y="0"/>
        <a:ext cx="8470901" cy="1445898"/>
      </dsp:txXfrm>
    </dsp:sp>
    <dsp:sp modelId="{F74C2012-8FFF-4599-A0E0-78D53A8A4098}">
      <dsp:nvSpPr>
        <dsp:cNvPr id="0" name=""/>
        <dsp:cNvSpPr/>
      </dsp:nvSpPr>
      <dsp:spPr>
        <a:xfrm>
          <a:off x="843440" y="1445898"/>
          <a:ext cx="3132769" cy="313276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95768C6-0875-44BC-BF02-2EA27AE71F5E}">
      <dsp:nvSpPr>
        <dsp:cNvPr id="0" name=""/>
        <dsp:cNvSpPr/>
      </dsp:nvSpPr>
      <dsp:spPr>
        <a:xfrm>
          <a:off x="2409824" y="1445898"/>
          <a:ext cx="8470901" cy="313276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Re-distributes as a Hash Distributed table</a:t>
          </a:r>
          <a:endParaRPr lang="en-US" sz="3600" kern="1200" dirty="0"/>
        </a:p>
      </dsp:txBody>
      <dsp:txXfrm>
        <a:off x="2409824" y="1445898"/>
        <a:ext cx="8470901" cy="1445893"/>
      </dsp:txXfrm>
    </dsp:sp>
    <dsp:sp modelId="{FD1A9C25-0A9B-40BF-BA7C-8E3928C5E3CE}">
      <dsp:nvSpPr>
        <dsp:cNvPr id="0" name=""/>
        <dsp:cNvSpPr/>
      </dsp:nvSpPr>
      <dsp:spPr>
        <a:xfrm>
          <a:off x="1686878" y="2891791"/>
          <a:ext cx="1445893" cy="1445893"/>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D6A55AF-E9F0-4049-8744-EF0581EC3057}">
      <dsp:nvSpPr>
        <dsp:cNvPr id="0" name=""/>
        <dsp:cNvSpPr/>
      </dsp:nvSpPr>
      <dsp:spPr>
        <a:xfrm>
          <a:off x="2409824" y="2891791"/>
          <a:ext cx="8470901" cy="1445893"/>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a:t>Executed as a result of an OUTER JOIN</a:t>
          </a:r>
          <a:endParaRPr lang="en-US" sz="3600" kern="1200"/>
        </a:p>
      </dsp:txBody>
      <dsp:txXfrm>
        <a:off x="2409824" y="2891791"/>
        <a:ext cx="8470901" cy="1445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39940-FEC6-4AE0-967B-4DDC08156667}">
      <dsp:nvSpPr>
        <dsp:cNvPr id="0" name=""/>
        <dsp:cNvSpPr/>
      </dsp:nvSpPr>
      <dsp:spPr>
        <a:xfrm>
          <a:off x="0" y="10425"/>
          <a:ext cx="10880726" cy="1106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GB" sz="4300" kern="1200" baseline="0" dirty="0"/>
            <a:t>Join Incompatibility</a:t>
          </a:r>
          <a:endParaRPr lang="en-US" sz="4300" kern="1200" dirty="0"/>
        </a:p>
      </dsp:txBody>
      <dsp:txXfrm>
        <a:off x="54030" y="64455"/>
        <a:ext cx="10772666" cy="998760"/>
      </dsp:txXfrm>
    </dsp:sp>
    <dsp:sp modelId="{62B8F0EE-8324-40B9-B720-9BEB7CA3226B}">
      <dsp:nvSpPr>
        <dsp:cNvPr id="0" name=""/>
        <dsp:cNvSpPr/>
      </dsp:nvSpPr>
      <dsp:spPr>
        <a:xfrm>
          <a:off x="0" y="1241085"/>
          <a:ext cx="10880726" cy="1106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GB" sz="4300" kern="1200" baseline="0" dirty="0"/>
            <a:t>Aggregation Incompatibility</a:t>
          </a:r>
          <a:endParaRPr lang="en-US" sz="4300" kern="1200" dirty="0"/>
        </a:p>
      </dsp:txBody>
      <dsp:txXfrm>
        <a:off x="54030" y="1295115"/>
        <a:ext cx="10772666" cy="998760"/>
      </dsp:txXfrm>
    </dsp:sp>
    <dsp:sp modelId="{339DE805-F44E-4024-831F-65355612F6A7}">
      <dsp:nvSpPr>
        <dsp:cNvPr id="0" name=""/>
        <dsp:cNvSpPr/>
      </dsp:nvSpPr>
      <dsp:spPr>
        <a:xfrm>
          <a:off x="0" y="2471745"/>
          <a:ext cx="10880726" cy="1106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GB" sz="4300" kern="1200" baseline="0" dirty="0"/>
            <a:t>Query syntax</a:t>
          </a:r>
          <a:endParaRPr lang="en-US" sz="4300" kern="1200" dirty="0"/>
        </a:p>
      </dsp:txBody>
      <dsp:txXfrm>
        <a:off x="54030" y="2525775"/>
        <a:ext cx="10772666" cy="998760"/>
      </dsp:txXfrm>
    </dsp:sp>
    <dsp:sp modelId="{B8B41511-5EDD-40B2-9840-C254AD81C456}">
      <dsp:nvSpPr>
        <dsp:cNvPr id="0" name=""/>
        <dsp:cNvSpPr/>
      </dsp:nvSpPr>
      <dsp:spPr>
        <a:xfrm>
          <a:off x="0" y="3702404"/>
          <a:ext cx="10880726" cy="1106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GB" sz="4300" kern="1200" baseline="0"/>
            <a:t>Re-distribute data</a:t>
          </a:r>
          <a:endParaRPr lang="en-US" sz="4300" kern="1200" dirty="0"/>
        </a:p>
      </dsp:txBody>
      <dsp:txXfrm>
        <a:off x="54030" y="3756434"/>
        <a:ext cx="10772666" cy="998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3FF56-869F-4D5C-A251-145DFE64FFF4}">
      <dsp:nvSpPr>
        <dsp:cNvPr id="0" name=""/>
        <dsp:cNvSpPr/>
      </dsp:nvSpPr>
      <dsp:spPr>
        <a:xfrm rot="5400000">
          <a:off x="6655291" y="-2105664"/>
          <a:ext cx="1880793" cy="6562437"/>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Data must be in equivalent Distributions to satisfy the JOIN</a:t>
          </a:r>
          <a:endParaRPr lang="en-US" sz="1800" kern="1200"/>
        </a:p>
        <a:p>
          <a:pPr marL="171450" lvl="1" indent="-171450" algn="l" defTabSz="800100">
            <a:lnSpc>
              <a:spcPct val="90000"/>
            </a:lnSpc>
            <a:spcBef>
              <a:spcPct val="0"/>
            </a:spcBef>
            <a:spcAft>
              <a:spcPct val="15000"/>
            </a:spcAft>
            <a:buChar char="•"/>
          </a:pPr>
          <a:r>
            <a:rPr lang="en-US" sz="1800" kern="1200" baseline="0" dirty="0"/>
            <a:t>If data is hashed on different keys, data will move</a:t>
          </a:r>
          <a:endParaRPr lang="en-US" sz="1800" kern="1200" dirty="0"/>
        </a:p>
        <a:p>
          <a:pPr marL="171450" lvl="1" indent="-171450" algn="l" defTabSz="800100">
            <a:lnSpc>
              <a:spcPct val="90000"/>
            </a:lnSpc>
            <a:spcBef>
              <a:spcPct val="0"/>
            </a:spcBef>
            <a:spcAft>
              <a:spcPct val="15000"/>
            </a:spcAft>
            <a:buChar char="•"/>
          </a:pPr>
          <a:r>
            <a:rPr lang="en-US" sz="1800" kern="1200" baseline="0" dirty="0"/>
            <a:t>If keys have different data types (e.g. INT vs BIGINT), data will move</a:t>
          </a:r>
          <a:endParaRPr lang="en-US" sz="1800" kern="1200" dirty="0"/>
        </a:p>
        <a:p>
          <a:pPr marL="171450" lvl="1" indent="-171450" algn="l" defTabSz="800100">
            <a:lnSpc>
              <a:spcPct val="90000"/>
            </a:lnSpc>
            <a:spcBef>
              <a:spcPct val="0"/>
            </a:spcBef>
            <a:spcAft>
              <a:spcPct val="15000"/>
            </a:spcAft>
            <a:buChar char="•"/>
          </a:pPr>
          <a:r>
            <a:rPr lang="en-US" sz="1800" kern="1200" baseline="0"/>
            <a:t>Data may move on both sides of a JOIN</a:t>
          </a:r>
          <a:endParaRPr lang="en-US" sz="1800" kern="1200"/>
        </a:p>
      </dsp:txBody>
      <dsp:txXfrm rot="-5400000">
        <a:off x="4314470" y="326970"/>
        <a:ext cx="6470624" cy="1697167"/>
      </dsp:txXfrm>
    </dsp:sp>
    <dsp:sp modelId="{FA0DDF64-A594-44DC-AC0D-26BCC103D74A}">
      <dsp:nvSpPr>
        <dsp:cNvPr id="0" name=""/>
        <dsp:cNvSpPr/>
      </dsp:nvSpPr>
      <dsp:spPr>
        <a:xfrm>
          <a:off x="547" y="58"/>
          <a:ext cx="4313921" cy="235099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Hash Distributed to Hash Distributed</a:t>
          </a:r>
          <a:endParaRPr lang="en-US" sz="3600" kern="1200" dirty="0"/>
        </a:p>
      </dsp:txBody>
      <dsp:txXfrm>
        <a:off x="115313" y="114824"/>
        <a:ext cx="4084389" cy="2121459"/>
      </dsp:txXfrm>
    </dsp:sp>
    <dsp:sp modelId="{143218A5-AF16-46A0-AAFD-20C2DF7BC573}">
      <dsp:nvSpPr>
        <dsp:cNvPr id="0" name=""/>
        <dsp:cNvSpPr/>
      </dsp:nvSpPr>
      <dsp:spPr>
        <a:xfrm rot="5400000">
          <a:off x="6695965" y="400279"/>
          <a:ext cx="1880793" cy="6487632"/>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Typically does NOT cause data movement</a:t>
          </a:r>
          <a:endParaRPr lang="en-US" sz="1800" kern="1200" dirty="0"/>
        </a:p>
      </dsp:txBody>
      <dsp:txXfrm rot="-5400000">
        <a:off x="4392546" y="2795512"/>
        <a:ext cx="6395819" cy="1697167"/>
      </dsp:txXfrm>
    </dsp:sp>
    <dsp:sp modelId="{CA7244CF-9ED4-4772-9D41-211455101A45}">
      <dsp:nvSpPr>
        <dsp:cNvPr id="0" name=""/>
        <dsp:cNvSpPr/>
      </dsp:nvSpPr>
      <dsp:spPr>
        <a:xfrm>
          <a:off x="547" y="2468599"/>
          <a:ext cx="4391997" cy="235099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Hash Distributed to Replicated</a:t>
          </a:r>
          <a:endParaRPr lang="en-US" sz="3600" kern="1200" dirty="0"/>
        </a:p>
      </dsp:txBody>
      <dsp:txXfrm>
        <a:off x="115313" y="2583365"/>
        <a:ext cx="4162465" cy="21214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55A86-418A-4C26-A210-E25C9DD4183E}">
      <dsp:nvSpPr>
        <dsp:cNvPr id="0" name=""/>
        <dsp:cNvSpPr/>
      </dsp:nvSpPr>
      <dsp:spPr>
        <a:xfrm>
          <a:off x="0" y="171182"/>
          <a:ext cx="10880726" cy="1216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Round-Robin Distributed – Hash Distributed</a:t>
          </a:r>
          <a:endParaRPr lang="en-US" sz="3600" kern="1200" dirty="0"/>
        </a:p>
      </dsp:txBody>
      <dsp:txXfrm>
        <a:off x="59399" y="230581"/>
        <a:ext cx="10761928" cy="1098002"/>
      </dsp:txXfrm>
    </dsp:sp>
    <dsp:sp modelId="{D19B74AA-0C0F-4EC1-8126-6D29862F1348}">
      <dsp:nvSpPr>
        <dsp:cNvPr id="0" name=""/>
        <dsp:cNvSpPr/>
      </dsp:nvSpPr>
      <dsp:spPr>
        <a:xfrm>
          <a:off x="0" y="1387983"/>
          <a:ext cx="1088072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baseline="0" dirty="0"/>
            <a:t>Always incurs data movement</a:t>
          </a:r>
          <a:endParaRPr lang="en-US" sz="2800" kern="1200" dirty="0"/>
        </a:p>
      </dsp:txBody>
      <dsp:txXfrm>
        <a:off x="0" y="1387983"/>
        <a:ext cx="10880726"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55A86-418A-4C26-A210-E25C9DD4183E}">
      <dsp:nvSpPr>
        <dsp:cNvPr id="0" name=""/>
        <dsp:cNvSpPr/>
      </dsp:nvSpPr>
      <dsp:spPr>
        <a:xfrm>
          <a:off x="0" y="171182"/>
          <a:ext cx="10880726" cy="1216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Round-Robin Distributed – Replicated</a:t>
          </a:r>
          <a:endParaRPr lang="en-US" sz="3600" kern="1200" dirty="0"/>
        </a:p>
      </dsp:txBody>
      <dsp:txXfrm>
        <a:off x="59399" y="230581"/>
        <a:ext cx="10761928" cy="1098002"/>
      </dsp:txXfrm>
    </dsp:sp>
    <dsp:sp modelId="{D19B74AA-0C0F-4EC1-8126-6D29862F1348}">
      <dsp:nvSpPr>
        <dsp:cNvPr id="0" name=""/>
        <dsp:cNvSpPr/>
      </dsp:nvSpPr>
      <dsp:spPr>
        <a:xfrm>
          <a:off x="0" y="1387983"/>
          <a:ext cx="1088072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baseline="0" dirty="0"/>
            <a:t>Typically does NOT cause data movement</a:t>
          </a:r>
          <a:endParaRPr lang="en-US" sz="2800" kern="1200" dirty="0"/>
        </a:p>
      </dsp:txBody>
      <dsp:txXfrm>
        <a:off x="0" y="1387983"/>
        <a:ext cx="10880726"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95032-CA99-4A95-B26B-79A3EF0D9D93}">
      <dsp:nvSpPr>
        <dsp:cNvPr id="0" name=""/>
        <dsp:cNvSpPr/>
      </dsp:nvSpPr>
      <dsp:spPr>
        <a:xfrm>
          <a:off x="0" y="468"/>
          <a:ext cx="11804071" cy="10022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Hash keys defined as different Data Types are always Distribution Incompatible </a:t>
          </a:r>
        </a:p>
      </dsp:txBody>
      <dsp:txXfrm>
        <a:off x="48927" y="49395"/>
        <a:ext cx="11706217" cy="9044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49C6D-BB90-49BE-88F7-523EA3049247}">
      <dsp:nvSpPr>
        <dsp:cNvPr id="0" name=""/>
        <dsp:cNvSpPr/>
      </dsp:nvSpPr>
      <dsp:spPr>
        <a:xfrm>
          <a:off x="1328" y="89212"/>
          <a:ext cx="5180033" cy="310801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baseline="0" dirty="0"/>
            <a:t>Aggregations will typically incur data movement</a:t>
          </a:r>
          <a:endParaRPr lang="en-US" sz="4900" kern="1200" dirty="0"/>
        </a:p>
      </dsp:txBody>
      <dsp:txXfrm>
        <a:off x="1328" y="89212"/>
        <a:ext cx="5180033" cy="3108019"/>
      </dsp:txXfrm>
    </dsp:sp>
    <dsp:sp modelId="{0ABC33E0-F3D1-416F-BEB2-DD1AC334E789}">
      <dsp:nvSpPr>
        <dsp:cNvPr id="0" name=""/>
        <dsp:cNvSpPr/>
      </dsp:nvSpPr>
      <dsp:spPr>
        <a:xfrm>
          <a:off x="5699364" y="89212"/>
          <a:ext cx="5180033" cy="310801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baseline="0"/>
            <a:t>Aggregations on Hash key are the exception</a:t>
          </a:r>
          <a:endParaRPr lang="en-US" sz="4900" kern="1200"/>
        </a:p>
      </dsp:txBody>
      <dsp:txXfrm>
        <a:off x="5699364" y="89212"/>
        <a:ext cx="5180033" cy="31080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4F1BD-3E99-4CF0-9F73-98E995D1D111}">
      <dsp:nvSpPr>
        <dsp:cNvPr id="0" name=""/>
        <dsp:cNvSpPr/>
      </dsp:nvSpPr>
      <dsp:spPr>
        <a:xfrm>
          <a:off x="0" y="60464"/>
          <a:ext cx="10880726" cy="669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dirty="0"/>
            <a:t>Data must be in equivalent Distributions for JOINs</a:t>
          </a:r>
          <a:endParaRPr lang="en-US" sz="2600" kern="1200" dirty="0"/>
        </a:p>
      </dsp:txBody>
      <dsp:txXfrm>
        <a:off x="32670" y="93134"/>
        <a:ext cx="10815386" cy="603900"/>
      </dsp:txXfrm>
    </dsp:sp>
    <dsp:sp modelId="{70126AA7-EEC0-49C1-9E18-A5728EBEF880}">
      <dsp:nvSpPr>
        <dsp:cNvPr id="0" name=""/>
        <dsp:cNvSpPr/>
      </dsp:nvSpPr>
      <dsp:spPr>
        <a:xfrm>
          <a:off x="0" y="729704"/>
          <a:ext cx="10880726"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Distribution 1 will not JOIN to Distribution 2 (</a:t>
          </a:r>
          <a:r>
            <a:rPr lang="en-US" sz="2000" kern="1200" dirty="0" err="1"/>
            <a:t>etc</a:t>
          </a:r>
          <a:r>
            <a:rPr lang="en-US" sz="2000" kern="1200" dirty="0"/>
            <a:t>)</a:t>
          </a:r>
        </a:p>
      </dsp:txBody>
      <dsp:txXfrm>
        <a:off x="0" y="729704"/>
        <a:ext cx="10880726" cy="430560"/>
      </dsp:txXfrm>
    </dsp:sp>
    <dsp:sp modelId="{1F5A0D91-22C0-4D16-800E-ECE500EA34B0}">
      <dsp:nvSpPr>
        <dsp:cNvPr id="0" name=""/>
        <dsp:cNvSpPr/>
      </dsp:nvSpPr>
      <dsp:spPr>
        <a:xfrm>
          <a:off x="0" y="1160264"/>
          <a:ext cx="10880726" cy="669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dirty="0"/>
            <a:t>Data Movement will occur when</a:t>
          </a:r>
          <a:endParaRPr lang="en-US" sz="2600" kern="1200" dirty="0"/>
        </a:p>
      </dsp:txBody>
      <dsp:txXfrm>
        <a:off x="32670" y="1192934"/>
        <a:ext cx="10815386" cy="603900"/>
      </dsp:txXfrm>
    </dsp:sp>
    <dsp:sp modelId="{1C3D2CED-4D11-4BE1-B72D-4C39CCB611F6}">
      <dsp:nvSpPr>
        <dsp:cNvPr id="0" name=""/>
        <dsp:cNvSpPr/>
      </dsp:nvSpPr>
      <dsp:spPr>
        <a:xfrm>
          <a:off x="0" y="1829505"/>
          <a:ext cx="1088072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dirty="0"/>
            <a:t>Two distribution incompatible tables are joined</a:t>
          </a:r>
          <a:endParaRPr lang="en-US" sz="2000" kern="1200" dirty="0"/>
        </a:p>
        <a:p>
          <a:pPr marL="228600" lvl="1" indent="-228600" algn="l" defTabSz="889000">
            <a:lnSpc>
              <a:spcPct val="90000"/>
            </a:lnSpc>
            <a:spcBef>
              <a:spcPct val="0"/>
            </a:spcBef>
            <a:spcAft>
              <a:spcPct val="20000"/>
            </a:spcAft>
            <a:buChar char="•"/>
          </a:pPr>
          <a:r>
            <a:rPr lang="en-US" sz="2000" b="0" i="0" kern="1200" baseline="0" dirty="0"/>
            <a:t>Round Robin tables are distribution incompatible with all except Replicated tables</a:t>
          </a:r>
          <a:endParaRPr lang="en-US" sz="2000" kern="1200" dirty="0"/>
        </a:p>
        <a:p>
          <a:pPr marL="228600" lvl="1" indent="-228600" algn="l" defTabSz="889000">
            <a:lnSpc>
              <a:spcPct val="90000"/>
            </a:lnSpc>
            <a:spcBef>
              <a:spcPct val="0"/>
            </a:spcBef>
            <a:spcAft>
              <a:spcPct val="20000"/>
            </a:spcAft>
            <a:buChar char="•"/>
          </a:pPr>
          <a:r>
            <a:rPr lang="en-US" sz="2000" b="0" i="0" kern="1200" baseline="0" dirty="0"/>
            <a:t>Aggregation is normally distribution incompatible </a:t>
          </a:r>
          <a:endParaRPr lang="en-US" sz="2000" kern="1200" dirty="0"/>
        </a:p>
      </dsp:txBody>
      <dsp:txXfrm>
        <a:off x="0" y="1829505"/>
        <a:ext cx="10880726" cy="1130220"/>
      </dsp:txXfrm>
    </dsp:sp>
    <dsp:sp modelId="{00B95F89-0642-4A23-97DB-24C9571D4BE5}">
      <dsp:nvSpPr>
        <dsp:cNvPr id="0" name=""/>
        <dsp:cNvSpPr/>
      </dsp:nvSpPr>
      <dsp:spPr>
        <a:xfrm>
          <a:off x="0" y="2959725"/>
          <a:ext cx="10880726" cy="669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dirty="0"/>
            <a:t>Data Movement will not happen when</a:t>
          </a:r>
          <a:endParaRPr lang="en-US" sz="2600" kern="1200" dirty="0"/>
        </a:p>
      </dsp:txBody>
      <dsp:txXfrm>
        <a:off x="32670" y="2992395"/>
        <a:ext cx="10815386" cy="603900"/>
      </dsp:txXfrm>
    </dsp:sp>
    <dsp:sp modelId="{A0FC761C-FCE8-46BE-A47A-44211FB5202C}">
      <dsp:nvSpPr>
        <dsp:cNvPr id="0" name=""/>
        <dsp:cNvSpPr/>
      </dsp:nvSpPr>
      <dsp:spPr>
        <a:xfrm>
          <a:off x="0" y="3628965"/>
          <a:ext cx="1088072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dirty="0"/>
            <a:t>Two distribution compatible tables are joined on the hash key</a:t>
          </a:r>
          <a:endParaRPr lang="en-US" sz="2000" kern="1200" dirty="0"/>
        </a:p>
        <a:p>
          <a:pPr marL="228600" lvl="1" indent="-228600" algn="l" defTabSz="889000">
            <a:lnSpc>
              <a:spcPct val="90000"/>
            </a:lnSpc>
            <a:spcBef>
              <a:spcPct val="0"/>
            </a:spcBef>
            <a:spcAft>
              <a:spcPct val="20000"/>
            </a:spcAft>
            <a:buChar char="•"/>
          </a:pPr>
          <a:r>
            <a:rPr lang="en-US" sz="2000" b="0" i="0" kern="1200" baseline="0" dirty="0"/>
            <a:t>A Distributed table is joined to a Replicated table</a:t>
          </a:r>
          <a:endParaRPr lang="en-US" sz="2000" kern="1200" dirty="0"/>
        </a:p>
        <a:p>
          <a:pPr marL="228600" lvl="1" indent="-228600" algn="l" defTabSz="889000">
            <a:lnSpc>
              <a:spcPct val="90000"/>
            </a:lnSpc>
            <a:spcBef>
              <a:spcPct val="0"/>
            </a:spcBef>
            <a:spcAft>
              <a:spcPct val="20000"/>
            </a:spcAft>
            <a:buChar char="•"/>
          </a:pPr>
          <a:r>
            <a:rPr lang="en-US" sz="2000" b="0" i="0" kern="1200" baseline="0" dirty="0"/>
            <a:t>The Aggregation is distribution compatible</a:t>
          </a:r>
          <a:endParaRPr lang="en-US" sz="2000" kern="1200" dirty="0"/>
        </a:p>
      </dsp:txBody>
      <dsp:txXfrm>
        <a:off x="0" y="3628965"/>
        <a:ext cx="10880726" cy="1130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247064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example to the previous slide, except </a:t>
            </a:r>
            <a:r>
              <a:rPr lang="en-US" dirty="0" err="1"/>
              <a:t>fct_OrderDetail</a:t>
            </a:r>
            <a:r>
              <a:rPr lang="en-US" dirty="0"/>
              <a:t> is Round-robin Distributed.</a:t>
            </a:r>
          </a:p>
        </p:txBody>
      </p:sp>
      <p:sp>
        <p:nvSpPr>
          <p:cNvPr id="4" name="Slide Number Placeholder 3"/>
          <p:cNvSpPr>
            <a:spLocks noGrp="1"/>
          </p:cNvSpPr>
          <p:nvPr>
            <p:ph type="sldNum" sz="quarter" idx="5"/>
          </p:nvPr>
        </p:nvSpPr>
        <p:spPr/>
        <p:txBody>
          <a:bodyPr/>
          <a:lstStyle/>
          <a:p>
            <a:fld id="{40405CA6-A7A9-4E0F-8672-28CF28CC7700}" type="slidenum">
              <a:rPr lang="en-US" smtClean="0"/>
              <a:t>12</a:t>
            </a:fld>
            <a:endParaRPr lang="en-US"/>
          </a:p>
        </p:txBody>
      </p:sp>
    </p:spTree>
    <p:extLst>
      <p:ext uri="{BB962C8B-B14F-4D97-AF65-F5344CB8AC3E}">
        <p14:creationId xmlns:p14="http://schemas.microsoft.com/office/powerpoint/2010/main" val="218101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Hashing algorithm in SQL Pool is </a:t>
            </a:r>
          </a:p>
          <a:p>
            <a:pPr marL="228600" indent="-228600">
              <a:buAutoNum type="arabicPeriod"/>
            </a:pPr>
            <a:r>
              <a:rPr lang="en-US" dirty="0"/>
              <a:t>Deterministic – all instances of key X will be HASHed to the same Distribution.</a:t>
            </a:r>
          </a:p>
          <a:p>
            <a:pPr marL="228600" indent="-228600">
              <a:buAutoNum type="arabicPeriod"/>
            </a:pPr>
            <a:r>
              <a:rPr lang="en-US" dirty="0"/>
              <a:t>Non-Unique – multiple key values will HASH to each Distribution.</a:t>
            </a:r>
          </a:p>
          <a:p>
            <a:pPr marL="228600" indent="-228600">
              <a:buAutoNum type="arabicPeriod"/>
            </a:pPr>
            <a:r>
              <a:rPr lang="en-US" dirty="0"/>
              <a:t>Consistent – the same algorithm is used on all tables.</a:t>
            </a:r>
          </a:p>
          <a:p>
            <a:pPr marL="228600" indent="-228600">
              <a:buAutoNum type="arabicPeriod"/>
            </a:pPr>
            <a:r>
              <a:rPr lang="en-US" b="1" dirty="0"/>
              <a:t>Data Type Agnostic – the </a:t>
            </a:r>
            <a:r>
              <a:rPr lang="en-US" b="1" dirty="0" err="1"/>
              <a:t>HASHing</a:t>
            </a:r>
            <a:r>
              <a:rPr lang="en-US" b="1" dirty="0"/>
              <a:t> function doesn’t operate on the field values, it operates on bytes. So 1 as INT has different bytes compared to 1 as BIGINT, hence INT and BIGINT values will HASH differently</a:t>
            </a:r>
          </a:p>
        </p:txBody>
      </p:sp>
      <p:sp>
        <p:nvSpPr>
          <p:cNvPr id="4" name="Slide Number Placeholder 3"/>
          <p:cNvSpPr>
            <a:spLocks noGrp="1"/>
          </p:cNvSpPr>
          <p:nvPr>
            <p:ph type="sldNum" sz="quarter" idx="5"/>
          </p:nvPr>
        </p:nvSpPr>
        <p:spPr/>
        <p:txBody>
          <a:bodyPr/>
          <a:lstStyle/>
          <a:p>
            <a:fld id="{40405CA6-A7A9-4E0F-8672-28CF28CC7700}" type="slidenum">
              <a:rPr lang="en-US" smtClean="0"/>
              <a:t>13</a:t>
            </a:fld>
            <a:endParaRPr lang="en-US"/>
          </a:p>
        </p:txBody>
      </p:sp>
    </p:spTree>
    <p:extLst>
      <p:ext uri="{BB962C8B-B14F-4D97-AF65-F5344CB8AC3E}">
        <p14:creationId xmlns:p14="http://schemas.microsoft.com/office/powerpoint/2010/main" val="377325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simple Aggregations can cause data Movement. If possible, the MPP Query optimizer will sub-aggregate the data on each distribution, before moving the intermediate results to the CMP node for final aggregation.</a:t>
            </a:r>
          </a:p>
          <a:p>
            <a:endParaRPr lang="en-US" dirty="0"/>
          </a:p>
          <a:p>
            <a:r>
              <a:rPr lang="en-US" dirty="0"/>
              <a:t>If the Aggregation is against a single HASH Distributed table (or joined to a Replicated table), and only aggregated on the HASH Key, there will be no data movement.</a:t>
            </a:r>
          </a:p>
        </p:txBody>
      </p:sp>
      <p:sp>
        <p:nvSpPr>
          <p:cNvPr id="4" name="Slide Number Placeholder 3"/>
          <p:cNvSpPr>
            <a:spLocks noGrp="1"/>
          </p:cNvSpPr>
          <p:nvPr>
            <p:ph type="sldNum" sz="quarter" idx="5"/>
          </p:nvPr>
        </p:nvSpPr>
        <p:spPr/>
        <p:txBody>
          <a:bodyPr/>
          <a:lstStyle/>
          <a:p>
            <a:fld id="{40405CA6-A7A9-4E0F-8672-28CF28CC7700}" type="slidenum">
              <a:rPr lang="en-US" smtClean="0"/>
              <a:t>14</a:t>
            </a:fld>
            <a:endParaRPr lang="en-US"/>
          </a:p>
        </p:txBody>
      </p:sp>
    </p:spTree>
    <p:extLst>
      <p:ext uri="{BB962C8B-B14F-4D97-AF65-F5344CB8AC3E}">
        <p14:creationId xmlns:p14="http://schemas.microsoft.com/office/powerpoint/2010/main" val="278151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fct_OrderDetail</a:t>
            </a:r>
            <a:r>
              <a:rPr lang="en-US" dirty="0"/>
              <a:t> is HASHed on </a:t>
            </a:r>
            <a:r>
              <a:rPr lang="en-US" dirty="0" err="1"/>
              <a:t>ProductID</a:t>
            </a:r>
            <a:r>
              <a:rPr lang="en-US" dirty="0"/>
              <a:t>, but the aggregation is on </a:t>
            </a:r>
            <a:r>
              <a:rPr lang="en-US" dirty="0" err="1"/>
              <a:t>OrderId</a:t>
            </a:r>
            <a:r>
              <a:rPr lang="en-US" dirty="0"/>
              <a:t>. </a:t>
            </a:r>
          </a:p>
          <a:p>
            <a:endParaRPr lang="en-US" dirty="0"/>
          </a:p>
          <a:p>
            <a:pPr marL="228600" indent="-228600">
              <a:buAutoNum type="arabicPeriod"/>
            </a:pPr>
            <a:r>
              <a:rPr lang="en-US" dirty="0"/>
              <a:t>The query is submitted. The MPP Query optimizer determines that the data can be sub-aggregated on each distribution, to reduce the amount of data being moved. This also has the effect of spreading the major part of the work over all 60 Distributions.</a:t>
            </a:r>
          </a:p>
          <a:p>
            <a:pPr marL="228600" indent="-228600">
              <a:buAutoNum type="arabicPeriod"/>
            </a:pPr>
            <a:r>
              <a:rPr lang="en-US" dirty="0"/>
              <a:t>The subqueries are executed on each distributions, to create an intermediate sub-aggregation.</a:t>
            </a:r>
          </a:p>
          <a:p>
            <a:pPr marL="228600" indent="-228600">
              <a:buAutoNum type="arabicPeriod"/>
            </a:pPr>
            <a:r>
              <a:rPr lang="en-US" dirty="0"/>
              <a:t>Intermediate results are sent to the CTL node.</a:t>
            </a:r>
          </a:p>
          <a:p>
            <a:pPr marL="228600" indent="-228600">
              <a:buAutoNum type="arabicPeriod"/>
            </a:pPr>
            <a:r>
              <a:rPr lang="en-US" dirty="0"/>
              <a:t>The intermediate results are aggregated to give the final result</a:t>
            </a:r>
          </a:p>
          <a:p>
            <a:pPr marL="228600" indent="-228600">
              <a:buAutoNum type="arabicPeriod"/>
            </a:pPr>
            <a:r>
              <a:rPr lang="en-US" dirty="0"/>
              <a:t>Which is then returned to the caller.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15</a:t>
            </a:fld>
            <a:endParaRPr lang="en-US"/>
          </a:p>
        </p:txBody>
      </p:sp>
    </p:spTree>
    <p:extLst>
      <p:ext uri="{BB962C8B-B14F-4D97-AF65-F5344CB8AC3E}">
        <p14:creationId xmlns:p14="http://schemas.microsoft.com/office/powerpoint/2010/main" val="3947099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fct_OrderDetail</a:t>
            </a:r>
            <a:r>
              <a:rPr lang="en-US" dirty="0"/>
              <a:t> is HASHed on </a:t>
            </a:r>
            <a:r>
              <a:rPr lang="en-US" dirty="0" err="1"/>
              <a:t>OrderID</a:t>
            </a:r>
            <a:r>
              <a:rPr lang="en-US" dirty="0"/>
              <a:t>, and aggregation is also on </a:t>
            </a:r>
            <a:r>
              <a:rPr lang="en-US" dirty="0" err="1"/>
              <a:t>OrderId</a:t>
            </a:r>
            <a:r>
              <a:rPr lang="en-US" dirty="0"/>
              <a:t>. </a:t>
            </a:r>
          </a:p>
          <a:p>
            <a:endParaRPr lang="en-US" dirty="0"/>
          </a:p>
          <a:p>
            <a:pPr marL="228600" indent="-228600">
              <a:buAutoNum type="arabicPeriod"/>
            </a:pPr>
            <a:r>
              <a:rPr lang="en-US" dirty="0"/>
              <a:t>The query is submitted. The MPP Query optimizer determines that the data can be aggregated on each distribution, to produce the final result..</a:t>
            </a:r>
          </a:p>
          <a:p>
            <a:pPr marL="228600" indent="-228600">
              <a:buAutoNum type="arabicPeriod"/>
            </a:pPr>
            <a:r>
              <a:rPr lang="en-US" dirty="0"/>
              <a:t>The subqueries are executed on each distributions, and then returned to the caller.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16</a:t>
            </a:fld>
            <a:endParaRPr lang="en-US"/>
          </a:p>
        </p:txBody>
      </p:sp>
    </p:spTree>
    <p:extLst>
      <p:ext uri="{BB962C8B-B14F-4D97-AF65-F5344CB8AC3E}">
        <p14:creationId xmlns:p14="http://schemas.microsoft.com/office/powerpoint/2010/main" val="2635342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40000" dirty="0"/>
              <a:t>(*) </a:t>
            </a:r>
            <a:r>
              <a:rPr lang="en-US" dirty="0"/>
              <a:t>EMPHSASIZE: the tables may be Distribution Compatible, </a:t>
            </a:r>
            <a:r>
              <a:rPr lang="en-US" b="1" u="sng" dirty="0"/>
              <a:t>but</a:t>
            </a:r>
            <a:r>
              <a:rPr lang="en-US" dirty="0"/>
              <a:t> if they are joined on a column other than the Hash key, the JOIN is </a:t>
            </a:r>
            <a:r>
              <a:rPr lang="en-US" b="0" i="0" baseline="0" dirty="0"/>
              <a:t>distribution incompatible. The JOIN key determines Distribution Compatibility, not the table structure.</a:t>
            </a: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17</a:t>
            </a:fld>
            <a:endParaRPr lang="en-US"/>
          </a:p>
        </p:txBody>
      </p:sp>
    </p:spTree>
    <p:extLst>
      <p:ext uri="{BB962C8B-B14F-4D97-AF65-F5344CB8AC3E}">
        <p14:creationId xmlns:p14="http://schemas.microsoft.com/office/powerpoint/2010/main" val="3753248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expression on distribution key:</a:t>
            </a:r>
          </a:p>
          <a:p>
            <a:r>
              <a:rPr lang="en-GB" dirty="0"/>
              <a:t>	Inner join on </a:t>
            </a:r>
            <a:r>
              <a:rPr lang="en-GB" dirty="0" err="1"/>
              <a:t>a.monthkey</a:t>
            </a:r>
            <a:r>
              <a:rPr lang="en-GB" dirty="0"/>
              <a:t> = year(</a:t>
            </a:r>
            <a:r>
              <a:rPr lang="en-GB" dirty="0" err="1"/>
              <a:t>b.transdate</a:t>
            </a:r>
            <a:r>
              <a:rPr lang="en-GB" dirty="0"/>
              <a:t>)*100 + month(</a:t>
            </a:r>
            <a:r>
              <a:rPr lang="en-GB" dirty="0" err="1"/>
              <a:t>b.transdate</a:t>
            </a:r>
            <a:r>
              <a:rPr lang="en-GB" dirty="0"/>
              <a:t>)</a:t>
            </a:r>
          </a:p>
          <a:p>
            <a:endParaRPr lang="en-GB" dirty="0"/>
          </a:p>
          <a:p>
            <a:r>
              <a:rPr lang="en-GB" dirty="0"/>
              <a:t>For OVER and COUNT DISTINCT,</a:t>
            </a:r>
            <a:r>
              <a:rPr lang="en-GB" baseline="0" dirty="0"/>
              <a:t> data movement occurs when the distribution key is </a:t>
            </a:r>
            <a:r>
              <a:rPr lang="en-GB" b="1" baseline="0" dirty="0"/>
              <a:t>not</a:t>
            </a:r>
            <a:r>
              <a:rPr lang="en-GB" baseline="0" dirty="0"/>
              <a:t> included!</a:t>
            </a:r>
          </a:p>
          <a:p>
            <a:r>
              <a:rPr lang="en-GB" baseline="0" dirty="0"/>
              <a:t>	Distribution column must be the first column listed</a:t>
            </a:r>
          </a:p>
          <a:p>
            <a:r>
              <a:rPr lang="en-GB" baseline="0" dirty="0"/>
              <a:t>	Count Distinct and Over are expensive MPP operations in MPP, so optimization is important </a:t>
            </a:r>
          </a:p>
          <a:p>
            <a:endParaRPr lang="en-GB" baseline="0" dirty="0"/>
          </a:p>
          <a:p>
            <a:r>
              <a:rPr lang="en-GB" baseline="0" dirty="0"/>
              <a:t>Examples on the next slides</a:t>
            </a:r>
            <a:endParaRPr lang="en-GB"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18</a:t>
            </a:fld>
            <a:endParaRPr lang="en-US"/>
          </a:p>
        </p:txBody>
      </p:sp>
    </p:spTree>
    <p:extLst>
      <p:ext uri="{BB962C8B-B14F-4D97-AF65-F5344CB8AC3E}">
        <p14:creationId xmlns:p14="http://schemas.microsoft.com/office/powerpoint/2010/main" val="2884166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CAST function means that the Distributed Query optimizer can’t determine if the data is distribution compatible – data will always move</a:t>
            </a:r>
          </a:p>
          <a:p>
            <a:endParaRPr lang="en-US" dirty="0"/>
          </a:p>
          <a:p>
            <a:r>
              <a:rPr lang="en-US" dirty="0"/>
              <a:t>Note that is not intended to show good coding style – </a:t>
            </a:r>
            <a:r>
              <a:rPr lang="en-US" dirty="0" err="1"/>
              <a:t>d.OrderId</a:t>
            </a:r>
            <a:r>
              <a:rPr lang="en-US" dirty="0"/>
              <a:t> is </a:t>
            </a:r>
            <a:r>
              <a:rPr lang="en-US" i="1" dirty="0"/>
              <a:t>probably</a:t>
            </a:r>
            <a:r>
              <a:rPr lang="en-US" dirty="0"/>
              <a:t> already an INT, the example is intended to show the coding practice that will cause Data movement.</a:t>
            </a:r>
          </a:p>
        </p:txBody>
      </p:sp>
      <p:sp>
        <p:nvSpPr>
          <p:cNvPr id="4" name="Slide Number Placeholder 3"/>
          <p:cNvSpPr>
            <a:spLocks noGrp="1"/>
          </p:cNvSpPr>
          <p:nvPr>
            <p:ph type="sldNum" sz="quarter" idx="5"/>
          </p:nvPr>
        </p:nvSpPr>
        <p:spPr/>
        <p:txBody>
          <a:bodyPr/>
          <a:lstStyle/>
          <a:p>
            <a:fld id="{40405CA6-A7A9-4E0F-8672-28CF28CC7700}" type="slidenum">
              <a:rPr lang="en-US" smtClean="0"/>
              <a:t>19</a:t>
            </a:fld>
            <a:endParaRPr lang="en-US"/>
          </a:p>
        </p:txBody>
      </p:sp>
    </p:spTree>
    <p:extLst>
      <p:ext uri="{BB962C8B-B14F-4D97-AF65-F5344CB8AC3E}">
        <p14:creationId xmlns:p14="http://schemas.microsoft.com/office/powerpoint/2010/main" val="3721871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avoid Data Movement, Partition the data by the Hash Key</a:t>
            </a:r>
          </a:p>
        </p:txBody>
      </p:sp>
      <p:sp>
        <p:nvSpPr>
          <p:cNvPr id="4" name="Slide Number Placeholder 3"/>
          <p:cNvSpPr>
            <a:spLocks noGrp="1"/>
          </p:cNvSpPr>
          <p:nvPr>
            <p:ph type="sldNum" sz="quarter" idx="5"/>
          </p:nvPr>
        </p:nvSpPr>
        <p:spPr/>
        <p:txBody>
          <a:bodyPr/>
          <a:lstStyle/>
          <a:p>
            <a:fld id="{40405CA6-A7A9-4E0F-8672-28CF28CC7700}" type="slidenum">
              <a:rPr lang="en-US" smtClean="0"/>
              <a:t>20</a:t>
            </a:fld>
            <a:endParaRPr lang="en-US"/>
          </a:p>
        </p:txBody>
      </p:sp>
    </p:spTree>
    <p:extLst>
      <p:ext uri="{BB962C8B-B14F-4D97-AF65-F5344CB8AC3E}">
        <p14:creationId xmlns:p14="http://schemas.microsoft.com/office/powerpoint/2010/main" val="1119183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21</a:t>
            </a:fld>
            <a:endParaRPr lang="en-US"/>
          </a:p>
        </p:txBody>
      </p:sp>
    </p:spTree>
    <p:extLst>
      <p:ext uri="{BB962C8B-B14F-4D97-AF65-F5344CB8AC3E}">
        <p14:creationId xmlns:p14="http://schemas.microsoft.com/office/powerpoint/2010/main" val="138327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22</a:t>
            </a:fld>
            <a:endParaRPr lang="en-US"/>
          </a:p>
        </p:txBody>
      </p:sp>
    </p:spTree>
    <p:extLst>
      <p:ext uri="{BB962C8B-B14F-4D97-AF65-F5344CB8AC3E}">
        <p14:creationId xmlns:p14="http://schemas.microsoft.com/office/powerpoint/2010/main" val="311283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Header slide – details in following slides.</a:t>
            </a:r>
          </a:p>
          <a:p>
            <a:endParaRPr lang="en-US" dirty="0"/>
          </a:p>
          <a:p>
            <a:r>
              <a:rPr lang="en-US" dirty="0"/>
              <a:t>These are the common Data Movement types, this is not a complete list</a:t>
            </a:r>
          </a:p>
        </p:txBody>
      </p:sp>
      <p:sp>
        <p:nvSpPr>
          <p:cNvPr id="4" name="Slide Number Placeholder 3"/>
          <p:cNvSpPr>
            <a:spLocks noGrp="1"/>
          </p:cNvSpPr>
          <p:nvPr>
            <p:ph type="sldNum" sz="quarter" idx="5"/>
          </p:nvPr>
        </p:nvSpPr>
        <p:spPr/>
        <p:txBody>
          <a:bodyPr/>
          <a:lstStyle/>
          <a:p>
            <a:fld id="{40405CA6-A7A9-4E0F-8672-28CF28CC7700}" type="slidenum">
              <a:rPr lang="en-US" smtClean="0"/>
              <a:t>24</a:t>
            </a:fld>
            <a:endParaRPr lang="en-US"/>
          </a:p>
        </p:txBody>
      </p:sp>
    </p:spTree>
    <p:extLst>
      <p:ext uri="{BB962C8B-B14F-4D97-AF65-F5344CB8AC3E}">
        <p14:creationId xmlns:p14="http://schemas.microsoft.com/office/powerpoint/2010/main" val="348691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Shuffle move occurs when a HASH Distributed table needs to be HASH on a different key, to align the Distribution key values a with another table</a:t>
            </a:r>
          </a:p>
        </p:txBody>
      </p:sp>
      <p:sp>
        <p:nvSpPr>
          <p:cNvPr id="4" name="Slide Number Placeholder 3"/>
          <p:cNvSpPr>
            <a:spLocks noGrp="1"/>
          </p:cNvSpPr>
          <p:nvPr>
            <p:ph type="sldNum" sz="quarter" idx="5"/>
          </p:nvPr>
        </p:nvSpPr>
        <p:spPr/>
        <p:txBody>
          <a:bodyPr/>
          <a:lstStyle/>
          <a:p>
            <a:fld id="{40405CA6-A7A9-4E0F-8672-28CF28CC7700}" type="slidenum">
              <a:rPr lang="en-US" smtClean="0"/>
              <a:t>25</a:t>
            </a:fld>
            <a:endParaRPr lang="en-US"/>
          </a:p>
        </p:txBody>
      </p:sp>
    </p:spTree>
    <p:extLst>
      <p:ext uri="{BB962C8B-B14F-4D97-AF65-F5344CB8AC3E}">
        <p14:creationId xmlns:p14="http://schemas.microsoft.com/office/powerpoint/2010/main" val="1318229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HASH Distributed table, and creates a Replicated copy of the data or, (more commonly), a subset of the </a:t>
            </a:r>
            <a:r>
              <a:rPr lang="en-US" dirty="0" err="1"/>
              <a:t>datap</a:t>
            </a: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26</a:t>
            </a:fld>
            <a:endParaRPr lang="en-US"/>
          </a:p>
        </p:txBody>
      </p:sp>
    </p:spTree>
    <p:extLst>
      <p:ext uri="{BB962C8B-B14F-4D97-AF65-F5344CB8AC3E}">
        <p14:creationId xmlns:p14="http://schemas.microsoft.com/office/powerpoint/2010/main" val="257155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Moves data to the Control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most commonly done to allow for final aggregation before returning the data back to the caller.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also be done, less commonly, as an intermediate step to create an intermediate resultset, that will ten get pushed back to the Distributions..</a:t>
            </a:r>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27</a:t>
            </a:fld>
            <a:endParaRPr lang="en-US"/>
          </a:p>
        </p:txBody>
      </p:sp>
    </p:spTree>
    <p:extLst>
      <p:ext uri="{BB962C8B-B14F-4D97-AF65-F5344CB8AC3E}">
        <p14:creationId xmlns:p14="http://schemas.microsoft.com/office/powerpoint/2010/main" val="107323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executed after a Partition Move, and an intermediate aggregation on that data, to send data back to a Distributed format, can also be executed as a result of a retrieving data from system views of tables, which can only be retrieved from the Control node.</a:t>
            </a:r>
          </a:p>
          <a:p>
            <a:endParaRPr lang="en-US" dirty="0"/>
          </a:p>
          <a:p>
            <a:r>
              <a:rPr lang="en-US" dirty="0"/>
              <a:t>Note this was originally called a Master Move, now its just ‘Move’!</a:t>
            </a:r>
          </a:p>
        </p:txBody>
      </p:sp>
      <p:sp>
        <p:nvSpPr>
          <p:cNvPr id="4" name="Slide Number Placeholder 3"/>
          <p:cNvSpPr>
            <a:spLocks noGrp="1"/>
          </p:cNvSpPr>
          <p:nvPr>
            <p:ph type="sldNum" sz="quarter" idx="5"/>
          </p:nvPr>
        </p:nvSpPr>
        <p:spPr/>
        <p:txBody>
          <a:bodyPr/>
          <a:lstStyle/>
          <a:p>
            <a:fld id="{40405CA6-A7A9-4E0F-8672-28CF28CC7700}" type="slidenum">
              <a:rPr lang="en-US" smtClean="0"/>
              <a:t>28</a:t>
            </a:fld>
            <a:endParaRPr lang="en-US"/>
          </a:p>
        </p:txBody>
      </p:sp>
    </p:spTree>
    <p:extLst>
      <p:ext uri="{BB962C8B-B14F-4D97-AF65-F5344CB8AC3E}">
        <p14:creationId xmlns:p14="http://schemas.microsoft.com/office/powerpoint/2010/main" val="2625391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Trim move is executed exclusively in response to an OUTER JOIN.</a:t>
            </a:r>
          </a:p>
          <a:p>
            <a:endParaRPr lang="en-US" dirty="0"/>
          </a:p>
          <a:p>
            <a:r>
              <a:rPr lang="en-US" dirty="0"/>
              <a:t>This query takes a Replicated table, and creates </a:t>
            </a:r>
          </a:p>
          <a:p>
            <a:endParaRPr lang="en-US" dirty="0"/>
          </a:p>
          <a:p>
            <a:r>
              <a:rPr lang="en-US" dirty="0"/>
              <a:t>an </a:t>
            </a:r>
            <a:r>
              <a:rPr lang="en-US" dirty="0" err="1"/>
              <a:t>Distributed,copy</a:t>
            </a:r>
            <a:r>
              <a:rPr lang="en-US" dirty="0"/>
              <a:t>.</a:t>
            </a:r>
          </a:p>
        </p:txBody>
      </p:sp>
      <p:sp>
        <p:nvSpPr>
          <p:cNvPr id="4" name="Slide Number Placeholder 3"/>
          <p:cNvSpPr>
            <a:spLocks noGrp="1"/>
          </p:cNvSpPr>
          <p:nvPr>
            <p:ph type="sldNum" sz="quarter" idx="5"/>
          </p:nvPr>
        </p:nvSpPr>
        <p:spPr/>
        <p:txBody>
          <a:bodyPr/>
          <a:lstStyle/>
          <a:p>
            <a:fld id="{40405CA6-A7A9-4E0F-8672-28CF28CC7700}" type="slidenum">
              <a:rPr lang="en-US" smtClean="0"/>
              <a:t>29</a:t>
            </a:fld>
            <a:endParaRPr lang="en-US"/>
          </a:p>
        </p:txBody>
      </p:sp>
    </p:spTree>
    <p:extLst>
      <p:ext uri="{BB962C8B-B14F-4D97-AF65-F5344CB8AC3E}">
        <p14:creationId xmlns:p14="http://schemas.microsoft.com/office/powerpoint/2010/main" val="3284362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931774">
              <a:defRPr/>
            </a:pPr>
            <a:fld id="{F475C4C8-7DEA-455A-9336-A4C7DB3AE516}" type="slidenum">
              <a:rPr lang="en-US">
                <a:solidFill>
                  <a:srgbClr val="000000"/>
                </a:solidFill>
                <a:latin typeface="Segoe UI"/>
              </a:rPr>
              <a:pPr defTabSz="931774">
                <a:defRPr/>
              </a:pPr>
              <a:t>30</a:t>
            </a:fld>
            <a:endParaRPr lang="en-US" dirty="0">
              <a:solidFill>
                <a:srgbClr val="000000"/>
              </a:solidFill>
              <a:latin typeface="Segoe UI"/>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defTabSz="931774">
              <a:defRPr/>
            </a:pPr>
            <a:fld id="{592BAB5C-9CDE-47A0-89B0-1BD39C8B7942}" type="datetime1">
              <a:rPr lang="en-US">
                <a:solidFill>
                  <a:srgbClr val="000000"/>
                </a:solidFill>
                <a:latin typeface="Segoe UI"/>
              </a:rPr>
              <a:pPr defTabSz="931774">
                <a:defRPr/>
              </a:pPr>
              <a:t>4/21/2022</a:t>
            </a:fld>
            <a:endParaRPr lang="en-US" dirty="0">
              <a:solidFill>
                <a:srgbClr val="000000"/>
              </a:solidFill>
              <a:latin typeface="Segoe UI"/>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701040" y="4473892"/>
            <a:ext cx="5608320" cy="3660458"/>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3037840" cy="466434"/>
          </a:xfrm>
          <a:prstGeom prst="rect">
            <a:avLst/>
          </a:prstGeom>
        </p:spPr>
        <p:txBody>
          <a:bodyPr/>
          <a:lstStyle/>
          <a:p>
            <a:pPr defTabSz="931774">
              <a:defRPr/>
            </a:pPr>
            <a:r>
              <a:rPr lang="en-US" dirty="0">
                <a:solidFill>
                  <a:srgbClr val="000000"/>
                </a:solidFill>
                <a:latin typeface="Segoe UI"/>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31</a:t>
            </a:fld>
            <a:endParaRPr lang="en-US" dirty="0"/>
          </a:p>
        </p:txBody>
      </p:sp>
    </p:spTree>
    <p:extLst>
      <p:ext uri="{BB962C8B-B14F-4D97-AF65-F5344CB8AC3E}">
        <p14:creationId xmlns:p14="http://schemas.microsoft.com/office/powerpoint/2010/main" val="37579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demonstrates Data Movement (Shuffle Move) – audience needs to understand basic concept.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 this is only one type of data movement, the intent is to show HOW data moves – the mechanism of Data Movement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progression: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When joining a Distributed table, Distributions will only join to equivalent Distributions.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Distribution 1 will join to Distribution 1, but will not join to Distribution 2, 4 or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err="1"/>
              <a:t>OrderHeader</a:t>
            </a:r>
            <a:r>
              <a:rPr lang="en-US" dirty="0"/>
              <a:t> has rows with key 1, 2, 3 in Distribution 1, but </a:t>
            </a:r>
            <a:r>
              <a:rPr lang="en-US" dirty="0" err="1"/>
              <a:t>OrderDetail</a:t>
            </a:r>
            <a:r>
              <a:rPr lang="en-US" dirty="0"/>
              <a:t> has those rows spread across multiple other Distributions, because it has a different hash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If JOIN was executed with the data in the current Distributions, there would be no data to join.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Data has to move to satisfy the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IMPORTANT: Note that data is actually </a:t>
            </a:r>
            <a:r>
              <a:rPr lang="en-US" i="1" dirty="0"/>
              <a:t>copied</a:t>
            </a:r>
            <a:r>
              <a:rPr lang="en-US" dirty="0"/>
              <a:t> to a temporary copy, the data in the </a:t>
            </a:r>
            <a:r>
              <a:rPr lang="en-US" dirty="0" err="1"/>
              <a:t>fct_OrderDetail</a:t>
            </a:r>
            <a:r>
              <a:rPr lang="en-US" dirty="0"/>
              <a:t> table is not moved and re-arranged within the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4</a:t>
            </a:fld>
            <a:endParaRPr lang="en-US"/>
          </a:p>
        </p:txBody>
      </p:sp>
    </p:spTree>
    <p:extLst>
      <p:ext uri="{BB962C8B-B14F-4D97-AF65-F5344CB8AC3E}">
        <p14:creationId xmlns:p14="http://schemas.microsoft.com/office/powerpoint/2010/main" val="187965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“Instant” data movement process uses SQL – SQL communications as the data movement mechanism, this eliminates intermediate steps with buffers on the compute nodes, as is used in DMS. </a:t>
            </a:r>
          </a:p>
          <a:p>
            <a:r>
              <a:rPr lang="en-US" dirty="0"/>
              <a:t>DMS is the legacy mechanism for Data Movement and may still be used for certain Movement types.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DMV </a:t>
            </a:r>
            <a:r>
              <a:rPr lang="en-US" baseline="0" dirty="0"/>
              <a:t>[sys].[</a:t>
            </a:r>
            <a:r>
              <a:rPr lang="en-US" baseline="0" dirty="0" err="1"/>
              <a:t>dm_pdw_dms_workers</a:t>
            </a:r>
            <a:r>
              <a:rPr lang="en-US" baseline="0" dirty="0"/>
              <a:t>] is populated with the (aggregated) details that are also in </a:t>
            </a:r>
            <a:r>
              <a:rPr lang="en-US" b="0" i="0" baseline="0" dirty="0"/>
              <a:t>[sys].[</a:t>
            </a:r>
            <a:r>
              <a:rPr lang="en-US" b="0" i="0" baseline="0" dirty="0" err="1"/>
              <a:t>dm_pdw_distributed_exchange_stat</a:t>
            </a:r>
            <a:r>
              <a:rPr lang="en-US" b="0" i="0" baseline="0"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5</a:t>
            </a:fld>
            <a:endParaRPr lang="en-US"/>
          </a:p>
        </p:txBody>
      </p:sp>
    </p:spTree>
    <p:extLst>
      <p:ext uri="{BB962C8B-B14F-4D97-AF65-F5344CB8AC3E}">
        <p14:creationId xmlns:p14="http://schemas.microsoft.com/office/powerpoint/2010/main" val="391877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MPP Query optimizer uses the SQL Pool (aka MPP) statistics aggregated from the Distribution statistics, to identify the plan that will incur the least data Movement.</a:t>
            </a:r>
          </a:p>
          <a:p>
            <a:endParaRPr lang="en-US" dirty="0"/>
          </a:p>
          <a:p>
            <a:r>
              <a:rPr lang="en-US" dirty="0"/>
              <a:t>The queries that are used to move data will be filtered to move the smallest column and row set possible to satisfy the query.</a:t>
            </a:r>
          </a:p>
          <a:p>
            <a:endParaRPr lang="en-US" dirty="0"/>
          </a:p>
          <a:p>
            <a:r>
              <a:rPr lang="en-US" dirty="0"/>
              <a:t>If the query includes aggregations, the MPP Query optimizer will identify any sub-aggregations that can be performed on the Distributions, to reduce the volume of data being moved.</a:t>
            </a:r>
          </a:p>
        </p:txBody>
      </p:sp>
      <p:sp>
        <p:nvSpPr>
          <p:cNvPr id="4" name="Slide Number Placeholder 3"/>
          <p:cNvSpPr>
            <a:spLocks noGrp="1"/>
          </p:cNvSpPr>
          <p:nvPr>
            <p:ph type="sldNum" sz="quarter" idx="5"/>
          </p:nvPr>
        </p:nvSpPr>
        <p:spPr/>
        <p:txBody>
          <a:bodyPr/>
          <a:lstStyle/>
          <a:p>
            <a:fld id="{40405CA6-A7A9-4E0F-8672-28CF28CC7700}" type="slidenum">
              <a:rPr lang="en-US" smtClean="0"/>
              <a:t>6</a:t>
            </a:fld>
            <a:endParaRPr lang="en-US"/>
          </a:p>
        </p:txBody>
      </p:sp>
    </p:spTree>
    <p:extLst>
      <p:ext uri="{BB962C8B-B14F-4D97-AF65-F5344CB8AC3E}">
        <p14:creationId xmlns:p14="http://schemas.microsoft.com/office/powerpoint/2010/main" val="7608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Header slide – details will be covered in the following slides, do not go into details for the topics here.</a:t>
            </a:r>
          </a:p>
        </p:txBody>
      </p:sp>
      <p:sp>
        <p:nvSpPr>
          <p:cNvPr id="4" name="Slide Number Placeholder 3"/>
          <p:cNvSpPr>
            <a:spLocks noGrp="1"/>
          </p:cNvSpPr>
          <p:nvPr>
            <p:ph type="sldNum" sz="quarter" idx="5"/>
          </p:nvPr>
        </p:nvSpPr>
        <p:spPr/>
        <p:txBody>
          <a:bodyPr/>
          <a:lstStyle/>
          <a:p>
            <a:fld id="{40405CA6-A7A9-4E0F-8672-28CF28CC7700}" type="slidenum">
              <a:rPr lang="en-US" smtClean="0"/>
              <a:t>8</a:t>
            </a:fld>
            <a:endParaRPr lang="en-US"/>
          </a:p>
        </p:txBody>
      </p:sp>
    </p:spTree>
    <p:extLst>
      <p:ext uri="{BB962C8B-B14F-4D97-AF65-F5344CB8AC3E}">
        <p14:creationId xmlns:p14="http://schemas.microsoft.com/office/powerpoint/2010/main" val="230830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Hash Distributed tables are joined, if the ON clause does not use the HASH key for both tables, data from one of the tables will move to satisfy the equivalent Distributions requirement.</a:t>
            </a:r>
          </a:p>
          <a:p>
            <a:r>
              <a:rPr lang="en-US" dirty="0"/>
              <a:t>If the JOIN is </a:t>
            </a:r>
            <a:r>
              <a:rPr lang="en-US" b="1" u="sng" dirty="0"/>
              <a:t>not on the Hash key</a:t>
            </a:r>
            <a:r>
              <a:rPr lang="en-US" dirty="0"/>
              <a:t>, on both sides of the JOIN, data will move from both tables.</a:t>
            </a:r>
          </a:p>
          <a:p>
            <a:endParaRPr lang="en-US" dirty="0"/>
          </a:p>
          <a:p>
            <a:r>
              <a:rPr lang="en-US" dirty="0"/>
              <a:t>Note that the slide is written and is discussing data movement from the perspective of JOINs here, Aggregations are likely to be included in a query, and can cause Date Movement, but Aggregations are not considered in this specific slide.</a:t>
            </a:r>
          </a:p>
        </p:txBody>
      </p:sp>
      <p:sp>
        <p:nvSpPr>
          <p:cNvPr id="4" name="Slide Number Placeholder 3"/>
          <p:cNvSpPr>
            <a:spLocks noGrp="1"/>
          </p:cNvSpPr>
          <p:nvPr>
            <p:ph type="sldNum" sz="quarter" idx="5"/>
          </p:nvPr>
        </p:nvSpPr>
        <p:spPr/>
        <p:txBody>
          <a:bodyPr/>
          <a:lstStyle/>
          <a:p>
            <a:fld id="{40405CA6-A7A9-4E0F-8672-28CF28CC7700}" type="slidenum">
              <a:rPr lang="en-US" smtClean="0"/>
              <a:t>9</a:t>
            </a:fld>
            <a:endParaRPr lang="en-US"/>
          </a:p>
        </p:txBody>
      </p:sp>
    </p:spTree>
    <p:extLst>
      <p:ext uri="{BB962C8B-B14F-4D97-AF65-F5344CB8AC3E}">
        <p14:creationId xmlns:p14="http://schemas.microsoft.com/office/powerpoint/2010/main" val="93736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before in the example above.</a:t>
            </a:r>
          </a:p>
          <a:p>
            <a:endParaRPr lang="en-US" dirty="0"/>
          </a:p>
          <a:p>
            <a:r>
              <a:rPr lang="en-US" dirty="0"/>
              <a:t>Tables are HASHed on different keys – to join the tables, data from one of the tables (</a:t>
            </a:r>
            <a:r>
              <a:rPr lang="en-US" dirty="0" err="1"/>
              <a:t>fct_OrderDetail</a:t>
            </a:r>
            <a:r>
              <a:rPr lang="en-US" dirty="0"/>
              <a:t>) will move.</a:t>
            </a:r>
          </a:p>
        </p:txBody>
      </p:sp>
      <p:sp>
        <p:nvSpPr>
          <p:cNvPr id="4" name="Slide Number Placeholder 3"/>
          <p:cNvSpPr>
            <a:spLocks noGrp="1"/>
          </p:cNvSpPr>
          <p:nvPr>
            <p:ph type="sldNum" sz="quarter" idx="5"/>
          </p:nvPr>
        </p:nvSpPr>
        <p:spPr/>
        <p:txBody>
          <a:bodyPr/>
          <a:lstStyle/>
          <a:p>
            <a:fld id="{40405CA6-A7A9-4E0F-8672-28CF28CC7700}" type="slidenum">
              <a:rPr lang="en-US" smtClean="0"/>
              <a:t>10</a:t>
            </a:fld>
            <a:endParaRPr lang="en-US"/>
          </a:p>
        </p:txBody>
      </p:sp>
    </p:spTree>
    <p:extLst>
      <p:ext uri="{BB962C8B-B14F-4D97-AF65-F5344CB8AC3E}">
        <p14:creationId xmlns:p14="http://schemas.microsoft.com/office/powerpoint/2010/main" val="184163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Round-Robin Distributed table joined to Hash Distributed table will always incur data movement. </a:t>
            </a:r>
          </a:p>
          <a:p>
            <a:r>
              <a:rPr lang="en-US" dirty="0"/>
              <a:t>The data in a Round-robin table is effectively randomized, data for any JOIN key can not be guaranteed to be in any specific Distribution, so some data will always move to satisfy the JOIN.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Round-robin – Replicated, note that the slide is written and is discussing data movement from the perspective of JOINs here, Aggregations are likely to be included in a query, and can cause Date Movement, but Aggregations are not considered in this specific slide.</a:t>
            </a:r>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11</a:t>
            </a:fld>
            <a:endParaRPr lang="en-US"/>
          </a:p>
        </p:txBody>
      </p:sp>
    </p:spTree>
    <p:extLst>
      <p:ext uri="{BB962C8B-B14F-4D97-AF65-F5344CB8AC3E}">
        <p14:creationId xmlns:p14="http://schemas.microsoft.com/office/powerpoint/2010/main" val="402918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14341192"/>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0196784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45932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tags" Target="../tags/tag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90" r:id="rId45"/>
    <p:sldLayoutId id="2147483792" r:id="rId46"/>
    <p:sldLayoutId id="2147483793" r:id="rId47"/>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19.xml"/><Relationship Id="rId7" Type="http://schemas.openxmlformats.org/officeDocument/2006/relationships/diagramColors" Target="../diagrams/colors13.xml"/><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jpeg"/><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Data Movement</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11</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a:xfrm>
            <a:off x="5334000" y="0"/>
            <a:ext cx="6858000" cy="6858000"/>
          </a:xfrm>
        </p:spPr>
      </p:sp>
      <p:pic>
        <p:nvPicPr>
          <p:cNvPr id="3" name="Picture Placeholder 1">
            <a:extLst>
              <a:ext uri="{FF2B5EF4-FFF2-40B4-BE49-F238E27FC236}">
                <a16:creationId xmlns:a16="http://schemas.microsoft.com/office/drawing/2014/main" id="{AA117BB5-A93B-497B-88F9-17FAA762B41B}"/>
              </a:ext>
            </a:extLst>
          </p:cNvPr>
          <p:cNvPicPr>
            <a:picLocks noChangeAspect="1"/>
          </p:cNvPicPr>
          <p:nvPr/>
        </p:nvPicPr>
        <p:blipFill rotWithShape="1">
          <a:blip r:embed="rId3"/>
          <a:srcRect t="11" b="11"/>
          <a:stretch/>
        </p:blipFill>
        <p:spPr>
          <a:xfrm>
            <a:off x="7933470" y="2599906"/>
            <a:ext cx="1658424" cy="1658189"/>
          </a:xfrm>
          <a:prstGeom prst="rect">
            <a:avLst/>
          </a:prstGeom>
          <a:solidFill>
            <a:srgbClr val="243A5E"/>
          </a:solidFill>
        </p:spPr>
      </p:pic>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Distribution Incompatible Joins</a:t>
            </a:r>
            <a:endParaRPr lang="en-US" dirty="0"/>
          </a:p>
        </p:txBody>
      </p:sp>
      <p:sp>
        <p:nvSpPr>
          <p:cNvPr id="6" name="Flowchart: Manual Operation 5">
            <a:extLst>
              <a:ext uri="{FF2B5EF4-FFF2-40B4-BE49-F238E27FC236}">
                <a16:creationId xmlns:a16="http://schemas.microsoft.com/office/drawing/2014/main" id="{92422CB1-952B-4E32-843B-121A9DF04DF8}"/>
              </a:ext>
            </a:extLst>
          </p:cNvPr>
          <p:cNvSpPr/>
          <p:nvPr/>
        </p:nvSpPr>
        <p:spPr>
          <a:xfrm>
            <a:off x="916260" y="2422154"/>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01</a:t>
            </a:r>
          </a:p>
        </p:txBody>
      </p:sp>
      <p:sp>
        <p:nvSpPr>
          <p:cNvPr id="7" name="Flowchart: Manual Operation 6">
            <a:extLst>
              <a:ext uri="{FF2B5EF4-FFF2-40B4-BE49-F238E27FC236}">
                <a16:creationId xmlns:a16="http://schemas.microsoft.com/office/drawing/2014/main" id="{291C5052-5AC8-49FE-9FFA-E07B25182923}"/>
              </a:ext>
            </a:extLst>
          </p:cNvPr>
          <p:cNvSpPr/>
          <p:nvPr/>
        </p:nvSpPr>
        <p:spPr>
          <a:xfrm>
            <a:off x="1798254"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02</a:t>
            </a:r>
          </a:p>
        </p:txBody>
      </p:sp>
      <p:sp>
        <p:nvSpPr>
          <p:cNvPr id="8" name="Flowchart: Manual Operation 7">
            <a:extLst>
              <a:ext uri="{FF2B5EF4-FFF2-40B4-BE49-F238E27FC236}">
                <a16:creationId xmlns:a16="http://schemas.microsoft.com/office/drawing/2014/main" id="{7134A3EF-6B80-45C2-8579-FA7CE3D93B70}"/>
              </a:ext>
            </a:extLst>
          </p:cNvPr>
          <p:cNvSpPr/>
          <p:nvPr/>
        </p:nvSpPr>
        <p:spPr>
          <a:xfrm>
            <a:off x="3560403"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04</a:t>
            </a:r>
          </a:p>
        </p:txBody>
      </p:sp>
      <p:sp>
        <p:nvSpPr>
          <p:cNvPr id="9" name="Flowchart: Manual Operation 8">
            <a:extLst>
              <a:ext uri="{FF2B5EF4-FFF2-40B4-BE49-F238E27FC236}">
                <a16:creationId xmlns:a16="http://schemas.microsoft.com/office/drawing/2014/main" id="{9353200B-0EC9-4929-B79E-8FA5368A938A}"/>
              </a:ext>
            </a:extLst>
          </p:cNvPr>
          <p:cNvSpPr/>
          <p:nvPr/>
        </p:nvSpPr>
        <p:spPr>
          <a:xfrm>
            <a:off x="2679328"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03</a:t>
            </a:r>
          </a:p>
        </p:txBody>
      </p:sp>
      <p:sp>
        <p:nvSpPr>
          <p:cNvPr id="10" name="Flowchart: Manual Operation 9">
            <a:extLst>
              <a:ext uri="{FF2B5EF4-FFF2-40B4-BE49-F238E27FC236}">
                <a16:creationId xmlns:a16="http://schemas.microsoft.com/office/drawing/2014/main" id="{E520FE5D-64E1-4707-B2B8-6A091A3EEECC}"/>
              </a:ext>
            </a:extLst>
          </p:cNvPr>
          <p:cNvSpPr/>
          <p:nvPr/>
        </p:nvSpPr>
        <p:spPr>
          <a:xfrm>
            <a:off x="4437252"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05</a:t>
            </a:r>
          </a:p>
        </p:txBody>
      </p:sp>
      <p:sp>
        <p:nvSpPr>
          <p:cNvPr id="11" name="Flowchart: Manual Operation 10">
            <a:extLst>
              <a:ext uri="{FF2B5EF4-FFF2-40B4-BE49-F238E27FC236}">
                <a16:creationId xmlns:a16="http://schemas.microsoft.com/office/drawing/2014/main" id="{2660062B-361C-4BE7-B93F-567835FE7D88}"/>
              </a:ext>
            </a:extLst>
          </p:cNvPr>
          <p:cNvSpPr/>
          <p:nvPr/>
        </p:nvSpPr>
        <p:spPr>
          <a:xfrm>
            <a:off x="5328903" y="2431191"/>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12" name="Flowchart: Manual Operation 11">
            <a:extLst>
              <a:ext uri="{FF2B5EF4-FFF2-40B4-BE49-F238E27FC236}">
                <a16:creationId xmlns:a16="http://schemas.microsoft.com/office/drawing/2014/main" id="{6E008179-1D12-45E4-9E07-26454392DDEC}"/>
              </a:ext>
            </a:extLst>
          </p:cNvPr>
          <p:cNvSpPr/>
          <p:nvPr/>
        </p:nvSpPr>
        <p:spPr>
          <a:xfrm>
            <a:off x="7080480"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08</a:t>
            </a:r>
          </a:p>
        </p:txBody>
      </p:sp>
      <p:sp>
        <p:nvSpPr>
          <p:cNvPr id="13" name="Flowchart: Manual Operation 12">
            <a:extLst>
              <a:ext uri="{FF2B5EF4-FFF2-40B4-BE49-F238E27FC236}">
                <a16:creationId xmlns:a16="http://schemas.microsoft.com/office/drawing/2014/main" id="{78BEE8D5-898A-49F6-A4CD-0E9F5D2A2BE6}"/>
              </a:ext>
            </a:extLst>
          </p:cNvPr>
          <p:cNvSpPr/>
          <p:nvPr/>
        </p:nvSpPr>
        <p:spPr>
          <a:xfrm>
            <a:off x="619940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a:ln>
                  <a:noFill/>
                </a:ln>
                <a:solidFill>
                  <a:sysClr val="windowText" lastClr="000000"/>
                </a:solidFill>
                <a:effectLst/>
                <a:uLnTx/>
                <a:uFillTx/>
                <a:latin typeface="Segoe UI Light"/>
                <a:ea typeface="+mn-ea"/>
                <a:cs typeface="+mn-cs"/>
              </a:rPr>
              <a:t>07</a:t>
            </a:r>
          </a:p>
        </p:txBody>
      </p:sp>
      <p:sp>
        <p:nvSpPr>
          <p:cNvPr id="14" name="Flowchart: Manual Operation 13">
            <a:extLst>
              <a:ext uri="{FF2B5EF4-FFF2-40B4-BE49-F238E27FC236}">
                <a16:creationId xmlns:a16="http://schemas.microsoft.com/office/drawing/2014/main" id="{1D1FD794-0C9D-4E2B-A609-FC63E1A9F39A}"/>
              </a:ext>
            </a:extLst>
          </p:cNvPr>
          <p:cNvSpPr/>
          <p:nvPr/>
        </p:nvSpPr>
        <p:spPr>
          <a:xfrm>
            <a:off x="796155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09</a:t>
            </a:r>
          </a:p>
        </p:txBody>
      </p:sp>
      <p:sp>
        <p:nvSpPr>
          <p:cNvPr id="15" name="Flowchart: Manual Operation 14">
            <a:extLst>
              <a:ext uri="{FF2B5EF4-FFF2-40B4-BE49-F238E27FC236}">
                <a16:creationId xmlns:a16="http://schemas.microsoft.com/office/drawing/2014/main" id="{DC8DDF13-A90E-41FC-B479-1F3DDA6117AC}"/>
              </a:ext>
            </a:extLst>
          </p:cNvPr>
          <p:cNvSpPr/>
          <p:nvPr/>
        </p:nvSpPr>
        <p:spPr>
          <a:xfrm>
            <a:off x="8842631"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10</a:t>
            </a:r>
          </a:p>
        </p:txBody>
      </p:sp>
      <p:sp>
        <p:nvSpPr>
          <p:cNvPr id="16" name="Flowchart: Manual Operation 15">
            <a:extLst>
              <a:ext uri="{FF2B5EF4-FFF2-40B4-BE49-F238E27FC236}">
                <a16:creationId xmlns:a16="http://schemas.microsoft.com/office/drawing/2014/main" id="{73F19AFA-CEA6-450C-9542-A35F53C89AF8}"/>
              </a:ext>
            </a:extLst>
          </p:cNvPr>
          <p:cNvSpPr/>
          <p:nvPr/>
        </p:nvSpPr>
        <p:spPr>
          <a:xfrm>
            <a:off x="10604781"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12</a:t>
            </a:r>
          </a:p>
        </p:txBody>
      </p:sp>
      <p:sp>
        <p:nvSpPr>
          <p:cNvPr id="17" name="Flowchart: Manual Operation 16">
            <a:extLst>
              <a:ext uri="{FF2B5EF4-FFF2-40B4-BE49-F238E27FC236}">
                <a16:creationId xmlns:a16="http://schemas.microsoft.com/office/drawing/2014/main" id="{06BA7D5F-C66E-4A5F-AC53-E177D3A4B6EF}"/>
              </a:ext>
            </a:extLst>
          </p:cNvPr>
          <p:cNvSpPr/>
          <p:nvPr/>
        </p:nvSpPr>
        <p:spPr>
          <a:xfrm>
            <a:off x="972370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11</a:t>
            </a:r>
          </a:p>
        </p:txBody>
      </p:sp>
      <p:sp>
        <p:nvSpPr>
          <p:cNvPr id="18" name="TextBox 17">
            <a:extLst>
              <a:ext uri="{FF2B5EF4-FFF2-40B4-BE49-F238E27FC236}">
                <a16:creationId xmlns:a16="http://schemas.microsoft.com/office/drawing/2014/main" id="{490FB4BA-4115-447A-903E-B8F0D8B8CAE4}"/>
              </a:ext>
            </a:extLst>
          </p:cNvPr>
          <p:cNvSpPr txBox="1"/>
          <p:nvPr/>
        </p:nvSpPr>
        <p:spPr>
          <a:xfrm>
            <a:off x="355228" y="1884984"/>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C00000"/>
                </a:solidFill>
              </a:rPr>
              <a:t>Distributed: </a:t>
            </a:r>
            <a:r>
              <a:rPr lang="en-US" sz="2400" dirty="0" err="1">
                <a:solidFill>
                  <a:srgbClr val="C00000"/>
                </a:solidFill>
              </a:rPr>
              <a:t>fct_OrderDetail</a:t>
            </a:r>
            <a:r>
              <a:rPr lang="en-US" sz="2400" dirty="0">
                <a:solidFill>
                  <a:srgbClr val="C00000"/>
                </a:solidFill>
              </a:rPr>
              <a:t> </a:t>
            </a:r>
            <a:r>
              <a:rPr lang="en-US" sz="1600" dirty="0"/>
              <a:t>(hashed on </a:t>
            </a:r>
            <a:r>
              <a:rPr lang="en-US" sz="1600" dirty="0" err="1"/>
              <a:t>ProductID</a:t>
            </a:r>
            <a:r>
              <a:rPr lang="en-US" sz="1600" dirty="0"/>
              <a:t>)</a:t>
            </a:r>
            <a:r>
              <a:rPr lang="en-US" sz="1600" dirty="0">
                <a:solidFill>
                  <a:srgbClr val="C00000"/>
                </a:solidFill>
              </a:rPr>
              <a:t> </a:t>
            </a:r>
          </a:p>
        </p:txBody>
      </p:sp>
      <p:sp>
        <p:nvSpPr>
          <p:cNvPr id="19" name="Flowchart: Manual Operation 18">
            <a:extLst>
              <a:ext uri="{FF2B5EF4-FFF2-40B4-BE49-F238E27FC236}">
                <a16:creationId xmlns:a16="http://schemas.microsoft.com/office/drawing/2014/main" id="{770605BD-076E-4F97-9C49-13DEFFDA91F0}"/>
              </a:ext>
            </a:extLst>
          </p:cNvPr>
          <p:cNvSpPr/>
          <p:nvPr/>
        </p:nvSpPr>
        <p:spPr>
          <a:xfrm>
            <a:off x="91717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01</a:t>
            </a:r>
          </a:p>
        </p:txBody>
      </p:sp>
      <p:sp>
        <p:nvSpPr>
          <p:cNvPr id="20" name="Flowchart: Manual Operation 19">
            <a:extLst>
              <a:ext uri="{FF2B5EF4-FFF2-40B4-BE49-F238E27FC236}">
                <a16:creationId xmlns:a16="http://schemas.microsoft.com/office/drawing/2014/main" id="{E78D2372-7C46-4E1F-8077-91A7D1CE1C54}"/>
              </a:ext>
            </a:extLst>
          </p:cNvPr>
          <p:cNvSpPr/>
          <p:nvPr/>
        </p:nvSpPr>
        <p:spPr>
          <a:xfrm>
            <a:off x="1798254"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02</a:t>
            </a:r>
          </a:p>
        </p:txBody>
      </p:sp>
      <p:sp>
        <p:nvSpPr>
          <p:cNvPr id="21" name="Flowchart: Manual Operation 20">
            <a:extLst>
              <a:ext uri="{FF2B5EF4-FFF2-40B4-BE49-F238E27FC236}">
                <a16:creationId xmlns:a16="http://schemas.microsoft.com/office/drawing/2014/main" id="{37B3ADCE-0B14-4787-9B98-B195B65194C3}"/>
              </a:ext>
            </a:extLst>
          </p:cNvPr>
          <p:cNvSpPr/>
          <p:nvPr/>
        </p:nvSpPr>
        <p:spPr>
          <a:xfrm>
            <a:off x="356040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04</a:t>
            </a:r>
          </a:p>
        </p:txBody>
      </p:sp>
      <p:sp>
        <p:nvSpPr>
          <p:cNvPr id="22" name="Flowchart: Manual Operation 21">
            <a:extLst>
              <a:ext uri="{FF2B5EF4-FFF2-40B4-BE49-F238E27FC236}">
                <a16:creationId xmlns:a16="http://schemas.microsoft.com/office/drawing/2014/main" id="{97473129-1A02-492A-B577-6977AD40C5F5}"/>
              </a:ext>
            </a:extLst>
          </p:cNvPr>
          <p:cNvSpPr/>
          <p:nvPr/>
        </p:nvSpPr>
        <p:spPr>
          <a:xfrm>
            <a:off x="267932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03</a:t>
            </a:r>
          </a:p>
        </p:txBody>
      </p:sp>
      <p:sp>
        <p:nvSpPr>
          <p:cNvPr id="23" name="Flowchart: Manual Operation 22">
            <a:extLst>
              <a:ext uri="{FF2B5EF4-FFF2-40B4-BE49-F238E27FC236}">
                <a16:creationId xmlns:a16="http://schemas.microsoft.com/office/drawing/2014/main" id="{ABFE3490-B512-4929-9B79-FCB7C6B58DF9}"/>
              </a:ext>
            </a:extLst>
          </p:cNvPr>
          <p:cNvSpPr/>
          <p:nvPr/>
        </p:nvSpPr>
        <p:spPr>
          <a:xfrm>
            <a:off x="443725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05</a:t>
            </a:r>
          </a:p>
        </p:txBody>
      </p:sp>
      <p:sp>
        <p:nvSpPr>
          <p:cNvPr id="24" name="Flowchart: Manual Operation 23">
            <a:extLst>
              <a:ext uri="{FF2B5EF4-FFF2-40B4-BE49-F238E27FC236}">
                <a16:creationId xmlns:a16="http://schemas.microsoft.com/office/drawing/2014/main" id="{34A04CEE-F433-4C0A-81F8-9CD42215BA0D}"/>
              </a:ext>
            </a:extLst>
          </p:cNvPr>
          <p:cNvSpPr/>
          <p:nvPr/>
        </p:nvSpPr>
        <p:spPr>
          <a:xfrm>
            <a:off x="531833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06</a:t>
            </a:r>
          </a:p>
        </p:txBody>
      </p:sp>
      <p:sp>
        <p:nvSpPr>
          <p:cNvPr id="25" name="Flowchart: Manual Operation 24">
            <a:extLst>
              <a:ext uri="{FF2B5EF4-FFF2-40B4-BE49-F238E27FC236}">
                <a16:creationId xmlns:a16="http://schemas.microsoft.com/office/drawing/2014/main" id="{080FFCCE-83F5-4378-B006-0BA8C9B80F1F}"/>
              </a:ext>
            </a:extLst>
          </p:cNvPr>
          <p:cNvSpPr/>
          <p:nvPr/>
        </p:nvSpPr>
        <p:spPr>
          <a:xfrm>
            <a:off x="708048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08</a:t>
            </a:r>
          </a:p>
        </p:txBody>
      </p:sp>
      <p:sp>
        <p:nvSpPr>
          <p:cNvPr id="26" name="Flowchart: Manual Operation 25">
            <a:extLst>
              <a:ext uri="{FF2B5EF4-FFF2-40B4-BE49-F238E27FC236}">
                <a16:creationId xmlns:a16="http://schemas.microsoft.com/office/drawing/2014/main" id="{9D51A62C-F7A6-4831-B76E-17D384911DE6}"/>
              </a:ext>
            </a:extLst>
          </p:cNvPr>
          <p:cNvSpPr/>
          <p:nvPr/>
        </p:nvSpPr>
        <p:spPr>
          <a:xfrm>
            <a:off x="619940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07</a:t>
            </a:r>
          </a:p>
        </p:txBody>
      </p:sp>
      <p:sp>
        <p:nvSpPr>
          <p:cNvPr id="27" name="Flowchart: Manual Operation 26">
            <a:extLst>
              <a:ext uri="{FF2B5EF4-FFF2-40B4-BE49-F238E27FC236}">
                <a16:creationId xmlns:a16="http://schemas.microsoft.com/office/drawing/2014/main" id="{CE415342-FF4F-4B2B-B72E-9584A3E1E6BE}"/>
              </a:ext>
            </a:extLst>
          </p:cNvPr>
          <p:cNvSpPr/>
          <p:nvPr/>
        </p:nvSpPr>
        <p:spPr>
          <a:xfrm>
            <a:off x="7958085"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09</a:t>
            </a:r>
          </a:p>
        </p:txBody>
      </p:sp>
      <p:sp>
        <p:nvSpPr>
          <p:cNvPr id="28" name="Flowchart: Manual Operation 27">
            <a:extLst>
              <a:ext uri="{FF2B5EF4-FFF2-40B4-BE49-F238E27FC236}">
                <a16:creationId xmlns:a16="http://schemas.microsoft.com/office/drawing/2014/main" id="{979B9C4D-85DC-4903-9D45-97A4B380F715}"/>
              </a:ext>
            </a:extLst>
          </p:cNvPr>
          <p:cNvSpPr/>
          <p:nvPr/>
        </p:nvSpPr>
        <p:spPr>
          <a:xfrm>
            <a:off x="889313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10</a:t>
            </a:r>
          </a:p>
        </p:txBody>
      </p:sp>
      <p:sp>
        <p:nvSpPr>
          <p:cNvPr id="29" name="Flowchart: Manual Operation 28">
            <a:extLst>
              <a:ext uri="{FF2B5EF4-FFF2-40B4-BE49-F238E27FC236}">
                <a16:creationId xmlns:a16="http://schemas.microsoft.com/office/drawing/2014/main" id="{38E99A7D-2666-425C-AC2C-AB3A5EE89131}"/>
              </a:ext>
            </a:extLst>
          </p:cNvPr>
          <p:cNvSpPr/>
          <p:nvPr/>
        </p:nvSpPr>
        <p:spPr>
          <a:xfrm>
            <a:off x="1065528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12</a:t>
            </a:r>
          </a:p>
        </p:txBody>
      </p:sp>
      <p:sp>
        <p:nvSpPr>
          <p:cNvPr id="30" name="Flowchart: Manual Operation 29">
            <a:extLst>
              <a:ext uri="{FF2B5EF4-FFF2-40B4-BE49-F238E27FC236}">
                <a16:creationId xmlns:a16="http://schemas.microsoft.com/office/drawing/2014/main" id="{14210147-25D3-4D8A-8A2A-23674B20FD9A}"/>
              </a:ext>
            </a:extLst>
          </p:cNvPr>
          <p:cNvSpPr/>
          <p:nvPr/>
        </p:nvSpPr>
        <p:spPr>
          <a:xfrm>
            <a:off x="977421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11</a:t>
            </a:r>
          </a:p>
        </p:txBody>
      </p:sp>
      <p:sp>
        <p:nvSpPr>
          <p:cNvPr id="31" name="TextBox 30">
            <a:extLst>
              <a:ext uri="{FF2B5EF4-FFF2-40B4-BE49-F238E27FC236}">
                <a16:creationId xmlns:a16="http://schemas.microsoft.com/office/drawing/2014/main" id="{2258BB28-B0D4-4946-9EDF-4FCAF09B9065}"/>
              </a:ext>
            </a:extLst>
          </p:cNvPr>
          <p:cNvSpPr txBox="1"/>
          <p:nvPr/>
        </p:nvSpPr>
        <p:spPr>
          <a:xfrm>
            <a:off x="355227" y="4715505"/>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8272"/>
                </a:solidFill>
              </a:rPr>
              <a:t>Distributed table: </a:t>
            </a:r>
            <a:r>
              <a:rPr lang="en-US" sz="2400" dirty="0" err="1">
                <a:solidFill>
                  <a:srgbClr val="008272"/>
                </a:solidFill>
              </a:rPr>
              <a:t>fct_OrderHeader</a:t>
            </a:r>
            <a:r>
              <a:rPr lang="en-US" sz="2400" dirty="0">
                <a:solidFill>
                  <a:srgbClr val="008272"/>
                </a:solidFill>
              </a:rPr>
              <a:t> </a:t>
            </a:r>
            <a:r>
              <a:rPr lang="en-US" sz="1600" dirty="0"/>
              <a:t>(hashed on </a:t>
            </a:r>
            <a:r>
              <a:rPr lang="en-US" sz="1600" dirty="0" err="1"/>
              <a:t>OrderID</a:t>
            </a:r>
            <a:r>
              <a:rPr lang="en-US" sz="1600" dirty="0"/>
              <a:t>)</a:t>
            </a:r>
            <a:endParaRPr lang="en-US" sz="2400" dirty="0"/>
          </a:p>
        </p:txBody>
      </p:sp>
      <p:cxnSp>
        <p:nvCxnSpPr>
          <p:cNvPr id="32" name="Straight Arrow Connector 31">
            <a:extLst>
              <a:ext uri="{FF2B5EF4-FFF2-40B4-BE49-F238E27FC236}">
                <a16:creationId xmlns:a16="http://schemas.microsoft.com/office/drawing/2014/main" id="{2153FA44-03BA-49D2-BB9D-286882BE3917}"/>
              </a:ext>
            </a:extLst>
          </p:cNvPr>
          <p:cNvCxnSpPr>
            <a:cxnSpLocks/>
          </p:cNvCxnSpPr>
          <p:nvPr/>
        </p:nvCxnSpPr>
        <p:spPr>
          <a:xfrm flipV="1">
            <a:off x="1357715"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777C46-8029-48D9-A71E-09C1D96F5B06}"/>
              </a:ext>
            </a:extLst>
          </p:cNvPr>
          <p:cNvCxnSpPr>
            <a:cxnSpLocks/>
          </p:cNvCxnSpPr>
          <p:nvPr/>
        </p:nvCxnSpPr>
        <p:spPr>
          <a:xfrm flipV="1">
            <a:off x="2229327"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4B984C3-487C-4471-89BF-152E5DB3E8B7}"/>
              </a:ext>
            </a:extLst>
          </p:cNvPr>
          <p:cNvCxnSpPr>
            <a:cxnSpLocks/>
          </p:cNvCxnSpPr>
          <p:nvPr/>
        </p:nvCxnSpPr>
        <p:spPr>
          <a:xfrm flipV="1">
            <a:off x="3088964" y="3111717"/>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903601D-04D8-42A2-A225-BDF6F166844E}"/>
              </a:ext>
            </a:extLst>
          </p:cNvPr>
          <p:cNvCxnSpPr>
            <a:cxnSpLocks/>
          </p:cNvCxnSpPr>
          <p:nvPr/>
        </p:nvCxnSpPr>
        <p:spPr>
          <a:xfrm flipV="1">
            <a:off x="3993894"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24E7EC5-DE16-453E-A771-07AF6CAC493C}"/>
              </a:ext>
            </a:extLst>
          </p:cNvPr>
          <p:cNvCxnSpPr>
            <a:cxnSpLocks/>
          </p:cNvCxnSpPr>
          <p:nvPr/>
        </p:nvCxnSpPr>
        <p:spPr>
          <a:xfrm flipV="1">
            <a:off x="4831086"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EF18364-A4F0-4476-B493-D2A09E745BDD}"/>
              </a:ext>
            </a:extLst>
          </p:cNvPr>
          <p:cNvCxnSpPr>
            <a:cxnSpLocks/>
          </p:cNvCxnSpPr>
          <p:nvPr/>
        </p:nvCxnSpPr>
        <p:spPr>
          <a:xfrm flipV="1">
            <a:off x="5758867"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DDE4899-A458-4725-891A-CC5758B28981}"/>
              </a:ext>
            </a:extLst>
          </p:cNvPr>
          <p:cNvCxnSpPr>
            <a:cxnSpLocks/>
          </p:cNvCxnSpPr>
          <p:nvPr/>
        </p:nvCxnSpPr>
        <p:spPr>
          <a:xfrm flipV="1">
            <a:off x="6639943" y="3096368"/>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16A669-11CA-42A7-B178-CFBB9E303C1B}"/>
              </a:ext>
            </a:extLst>
          </p:cNvPr>
          <p:cNvCxnSpPr>
            <a:cxnSpLocks/>
          </p:cNvCxnSpPr>
          <p:nvPr/>
        </p:nvCxnSpPr>
        <p:spPr>
          <a:xfrm flipV="1">
            <a:off x="7521017" y="3111717"/>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C31F068-BBD1-4D4A-AFDB-774BBFF02047}"/>
              </a:ext>
            </a:extLst>
          </p:cNvPr>
          <p:cNvCxnSpPr>
            <a:cxnSpLocks/>
          </p:cNvCxnSpPr>
          <p:nvPr/>
        </p:nvCxnSpPr>
        <p:spPr>
          <a:xfrm flipV="1">
            <a:off x="8402093"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3B0F4BA-B70C-4355-9C29-88E2BF73C37F}"/>
              </a:ext>
            </a:extLst>
          </p:cNvPr>
          <p:cNvCxnSpPr>
            <a:cxnSpLocks/>
          </p:cNvCxnSpPr>
          <p:nvPr/>
        </p:nvCxnSpPr>
        <p:spPr>
          <a:xfrm flipV="1">
            <a:off x="9283168"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58F9CC-756A-48C3-AB22-3001C9B6D425}"/>
              </a:ext>
            </a:extLst>
          </p:cNvPr>
          <p:cNvCxnSpPr>
            <a:cxnSpLocks/>
          </p:cNvCxnSpPr>
          <p:nvPr/>
        </p:nvCxnSpPr>
        <p:spPr>
          <a:xfrm flipV="1">
            <a:off x="10164243"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E5C72E-64E7-408C-8F8B-83A6C38C58EC}"/>
              </a:ext>
            </a:extLst>
          </p:cNvPr>
          <p:cNvCxnSpPr>
            <a:cxnSpLocks/>
          </p:cNvCxnSpPr>
          <p:nvPr/>
        </p:nvCxnSpPr>
        <p:spPr>
          <a:xfrm flipV="1">
            <a:off x="11045318" y="3096368"/>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8BB69F-3A9E-4BBE-96AE-21EF60DEE41B}"/>
              </a:ext>
            </a:extLst>
          </p:cNvPr>
          <p:cNvCxnSpPr>
            <a:cxnSpLocks/>
            <a:stCxn id="19" idx="0"/>
            <a:endCxn id="7" idx="2"/>
          </p:cNvCxnSpPr>
          <p:nvPr/>
        </p:nvCxnSpPr>
        <p:spPr>
          <a:xfrm flipV="1">
            <a:off x="1357716" y="3166812"/>
            <a:ext cx="881076" cy="905158"/>
          </a:xfrm>
          <a:prstGeom prst="straightConnector1">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E6B002C-45C0-4142-9891-5773EC8A8ED6}"/>
              </a:ext>
            </a:extLst>
          </p:cNvPr>
          <p:cNvCxnSpPr>
            <a:cxnSpLocks/>
            <a:stCxn id="19" idx="0"/>
            <a:endCxn id="8" idx="2"/>
          </p:cNvCxnSpPr>
          <p:nvPr/>
        </p:nvCxnSpPr>
        <p:spPr>
          <a:xfrm flipV="1">
            <a:off x="1357716" y="3166812"/>
            <a:ext cx="2643225" cy="905158"/>
          </a:xfrm>
          <a:prstGeom prst="straightConnector1">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Multiplication Sign 45">
            <a:extLst>
              <a:ext uri="{FF2B5EF4-FFF2-40B4-BE49-F238E27FC236}">
                <a16:creationId xmlns:a16="http://schemas.microsoft.com/office/drawing/2014/main" id="{FF58B2FD-3358-4DAD-AB82-A1C98380D08F}"/>
              </a:ext>
            </a:extLst>
          </p:cNvPr>
          <p:cNvSpPr/>
          <p:nvPr/>
        </p:nvSpPr>
        <p:spPr bwMode="auto">
          <a:xfrm>
            <a:off x="1580461" y="3331627"/>
            <a:ext cx="457200" cy="487573"/>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Multiplication Sign 46">
            <a:extLst>
              <a:ext uri="{FF2B5EF4-FFF2-40B4-BE49-F238E27FC236}">
                <a16:creationId xmlns:a16="http://schemas.microsoft.com/office/drawing/2014/main" id="{E56D15DB-D4C1-486F-BDDB-50CB165D30A6}"/>
              </a:ext>
            </a:extLst>
          </p:cNvPr>
          <p:cNvSpPr/>
          <p:nvPr/>
        </p:nvSpPr>
        <p:spPr bwMode="auto">
          <a:xfrm>
            <a:off x="2388926" y="3369590"/>
            <a:ext cx="457200" cy="487573"/>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nual Operation 48">
            <a:extLst>
              <a:ext uri="{FF2B5EF4-FFF2-40B4-BE49-F238E27FC236}">
                <a16:creationId xmlns:a16="http://schemas.microsoft.com/office/drawing/2014/main" id="{3CE6B58F-D9A4-449A-A803-79702E066359}"/>
              </a:ext>
            </a:extLst>
          </p:cNvPr>
          <p:cNvSpPr/>
          <p:nvPr/>
        </p:nvSpPr>
        <p:spPr>
          <a:xfrm>
            <a:off x="6199404" y="2423668"/>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07</a:t>
            </a:r>
          </a:p>
        </p:txBody>
      </p:sp>
      <p:sp>
        <p:nvSpPr>
          <p:cNvPr id="50" name="TextBox 49">
            <a:extLst>
              <a:ext uri="{FF2B5EF4-FFF2-40B4-BE49-F238E27FC236}">
                <a16:creationId xmlns:a16="http://schemas.microsoft.com/office/drawing/2014/main" id="{7050483B-1792-4EB4-A707-4C0629DEDC23}"/>
              </a:ext>
            </a:extLst>
          </p:cNvPr>
          <p:cNvSpPr txBox="1"/>
          <p:nvPr/>
        </p:nvSpPr>
        <p:spPr>
          <a:xfrm>
            <a:off x="936070" y="4149010"/>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51" name="TextBox 50">
            <a:extLst>
              <a:ext uri="{FF2B5EF4-FFF2-40B4-BE49-F238E27FC236}">
                <a16:creationId xmlns:a16="http://schemas.microsoft.com/office/drawing/2014/main" id="{C30976FB-3E66-4446-A32E-C5F2ABE79F03}"/>
              </a:ext>
            </a:extLst>
          </p:cNvPr>
          <p:cNvSpPr txBox="1"/>
          <p:nvPr/>
        </p:nvSpPr>
        <p:spPr>
          <a:xfrm>
            <a:off x="2023843" y="2515715"/>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52" name="TextBox 51">
            <a:extLst>
              <a:ext uri="{FF2B5EF4-FFF2-40B4-BE49-F238E27FC236}">
                <a16:creationId xmlns:a16="http://schemas.microsoft.com/office/drawing/2014/main" id="{EDE1C5A8-17C8-48DD-8058-1EE3DD077502}"/>
              </a:ext>
            </a:extLst>
          </p:cNvPr>
          <p:cNvSpPr txBox="1"/>
          <p:nvPr/>
        </p:nvSpPr>
        <p:spPr>
          <a:xfrm>
            <a:off x="1351467" y="4154269"/>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53" name="TextBox 52">
            <a:extLst>
              <a:ext uri="{FF2B5EF4-FFF2-40B4-BE49-F238E27FC236}">
                <a16:creationId xmlns:a16="http://schemas.microsoft.com/office/drawing/2014/main" id="{691B5C76-A52C-4C4C-9320-71DCCBD8712F}"/>
              </a:ext>
            </a:extLst>
          </p:cNvPr>
          <p:cNvSpPr txBox="1"/>
          <p:nvPr/>
        </p:nvSpPr>
        <p:spPr>
          <a:xfrm>
            <a:off x="3782668" y="2536769"/>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54" name="TextBox 53">
            <a:extLst>
              <a:ext uri="{FF2B5EF4-FFF2-40B4-BE49-F238E27FC236}">
                <a16:creationId xmlns:a16="http://schemas.microsoft.com/office/drawing/2014/main" id="{58456DC6-EC8E-43C2-B9C4-1440A69AD64F}"/>
              </a:ext>
            </a:extLst>
          </p:cNvPr>
          <p:cNvSpPr txBox="1"/>
          <p:nvPr/>
        </p:nvSpPr>
        <p:spPr>
          <a:xfrm>
            <a:off x="1170721" y="4439084"/>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55" name="TextBox 54">
            <a:extLst>
              <a:ext uri="{FF2B5EF4-FFF2-40B4-BE49-F238E27FC236}">
                <a16:creationId xmlns:a16="http://schemas.microsoft.com/office/drawing/2014/main" id="{DE90587C-30F9-4C74-8D5A-4186099B87D1}"/>
              </a:ext>
            </a:extLst>
          </p:cNvPr>
          <p:cNvSpPr txBox="1"/>
          <p:nvPr/>
        </p:nvSpPr>
        <p:spPr>
          <a:xfrm>
            <a:off x="6434456" y="2512211"/>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56" name="TextBox 55">
            <a:extLst>
              <a:ext uri="{FF2B5EF4-FFF2-40B4-BE49-F238E27FC236}">
                <a16:creationId xmlns:a16="http://schemas.microsoft.com/office/drawing/2014/main" id="{D17D37B0-D830-412D-914B-B89963318E27}"/>
              </a:ext>
            </a:extLst>
          </p:cNvPr>
          <p:cNvSpPr txBox="1"/>
          <p:nvPr/>
        </p:nvSpPr>
        <p:spPr>
          <a:xfrm>
            <a:off x="943228" y="2498172"/>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01</a:t>
            </a:r>
          </a:p>
        </p:txBody>
      </p:sp>
      <p:sp>
        <p:nvSpPr>
          <p:cNvPr id="57" name="TextBox 56">
            <a:extLst>
              <a:ext uri="{FF2B5EF4-FFF2-40B4-BE49-F238E27FC236}">
                <a16:creationId xmlns:a16="http://schemas.microsoft.com/office/drawing/2014/main" id="{EDA07864-DCF9-4498-AB31-09C45ECAF147}"/>
              </a:ext>
            </a:extLst>
          </p:cNvPr>
          <p:cNvSpPr txBox="1"/>
          <p:nvPr/>
        </p:nvSpPr>
        <p:spPr>
          <a:xfrm>
            <a:off x="1358625" y="2503431"/>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02</a:t>
            </a:r>
          </a:p>
        </p:txBody>
      </p:sp>
      <p:sp>
        <p:nvSpPr>
          <p:cNvPr id="58" name="TextBox 57">
            <a:extLst>
              <a:ext uri="{FF2B5EF4-FFF2-40B4-BE49-F238E27FC236}">
                <a16:creationId xmlns:a16="http://schemas.microsoft.com/office/drawing/2014/main" id="{C1EF681F-2C91-482D-9C58-CA91F1258A00}"/>
              </a:ext>
            </a:extLst>
          </p:cNvPr>
          <p:cNvSpPr txBox="1"/>
          <p:nvPr/>
        </p:nvSpPr>
        <p:spPr>
          <a:xfrm>
            <a:off x="1177879" y="2788246"/>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03</a:t>
            </a:r>
          </a:p>
        </p:txBody>
      </p:sp>
      <p:sp>
        <p:nvSpPr>
          <p:cNvPr id="59" name="Multiplication Sign 58">
            <a:extLst>
              <a:ext uri="{FF2B5EF4-FFF2-40B4-BE49-F238E27FC236}">
                <a16:creationId xmlns:a16="http://schemas.microsoft.com/office/drawing/2014/main" id="{018B7A12-2F10-4DB0-8526-A89119A4C596}"/>
              </a:ext>
            </a:extLst>
          </p:cNvPr>
          <p:cNvSpPr/>
          <p:nvPr/>
        </p:nvSpPr>
        <p:spPr bwMode="auto">
          <a:xfrm>
            <a:off x="1095030" y="2511221"/>
            <a:ext cx="461920" cy="556825"/>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Arrow Connector 59">
            <a:extLst>
              <a:ext uri="{FF2B5EF4-FFF2-40B4-BE49-F238E27FC236}">
                <a16:creationId xmlns:a16="http://schemas.microsoft.com/office/drawing/2014/main" id="{C71D7B92-7F78-427A-A9B0-DC6D78FF8617}"/>
              </a:ext>
            </a:extLst>
          </p:cNvPr>
          <p:cNvCxnSpPr>
            <a:cxnSpLocks/>
            <a:stCxn id="19" idx="0"/>
            <a:endCxn id="13" idx="2"/>
          </p:cNvCxnSpPr>
          <p:nvPr/>
        </p:nvCxnSpPr>
        <p:spPr>
          <a:xfrm flipV="1">
            <a:off x="1357716" y="3166812"/>
            <a:ext cx="5282228" cy="905158"/>
          </a:xfrm>
          <a:prstGeom prst="straightConnector1">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Multiplication Sign 60">
            <a:extLst>
              <a:ext uri="{FF2B5EF4-FFF2-40B4-BE49-F238E27FC236}">
                <a16:creationId xmlns:a16="http://schemas.microsoft.com/office/drawing/2014/main" id="{0A336D97-C996-4854-A0DD-C9B904D516A6}"/>
              </a:ext>
            </a:extLst>
          </p:cNvPr>
          <p:cNvSpPr/>
          <p:nvPr/>
        </p:nvSpPr>
        <p:spPr bwMode="auto">
          <a:xfrm>
            <a:off x="4151075" y="3334201"/>
            <a:ext cx="457200" cy="487573"/>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a:extLst>
              <a:ext uri="{FF2B5EF4-FFF2-40B4-BE49-F238E27FC236}">
                <a16:creationId xmlns:a16="http://schemas.microsoft.com/office/drawing/2014/main" id="{E82554E9-18E4-4C43-88AE-1D26E7659FB3}"/>
              </a:ext>
            </a:extLst>
          </p:cNvPr>
          <p:cNvSpPr txBox="1"/>
          <p:nvPr/>
        </p:nvSpPr>
        <p:spPr>
          <a:xfrm>
            <a:off x="2023843" y="2515715"/>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63" name="TextBox 62">
            <a:extLst>
              <a:ext uri="{FF2B5EF4-FFF2-40B4-BE49-F238E27FC236}">
                <a16:creationId xmlns:a16="http://schemas.microsoft.com/office/drawing/2014/main" id="{6D37EB75-EED4-4034-8C47-C3EE78DBE4E9}"/>
              </a:ext>
            </a:extLst>
          </p:cNvPr>
          <p:cNvSpPr txBox="1"/>
          <p:nvPr/>
        </p:nvSpPr>
        <p:spPr>
          <a:xfrm>
            <a:off x="3782668" y="2536769"/>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64" name="TextBox 63">
            <a:extLst>
              <a:ext uri="{FF2B5EF4-FFF2-40B4-BE49-F238E27FC236}">
                <a16:creationId xmlns:a16="http://schemas.microsoft.com/office/drawing/2014/main" id="{E49CF0FE-BCA0-404F-9D58-6ABFD4EE5372}"/>
              </a:ext>
            </a:extLst>
          </p:cNvPr>
          <p:cNvSpPr txBox="1"/>
          <p:nvPr/>
        </p:nvSpPr>
        <p:spPr>
          <a:xfrm>
            <a:off x="6434456" y="2512211"/>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65" name="TextBox 64">
            <a:extLst>
              <a:ext uri="{FF2B5EF4-FFF2-40B4-BE49-F238E27FC236}">
                <a16:creationId xmlns:a16="http://schemas.microsoft.com/office/drawing/2014/main" id="{0EA57F22-12E4-49E8-9B86-DF80BA9835E7}"/>
              </a:ext>
            </a:extLst>
          </p:cNvPr>
          <p:cNvSpPr txBox="1"/>
          <p:nvPr/>
        </p:nvSpPr>
        <p:spPr>
          <a:xfrm>
            <a:off x="586835" y="5597819"/>
            <a:ext cx="7213600" cy="1107996"/>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fct_OrderHeader</a:t>
            </a:r>
            <a:r>
              <a:rPr lang="en-US" sz="1800" dirty="0">
                <a:solidFill>
                  <a:srgbClr val="000000"/>
                </a:solidFill>
                <a:latin typeface="Consolas" panose="020B0609020204030204" pitchFamily="49" charset="0"/>
              </a:rPr>
              <a:t>] h</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fct_OrderDetail</a:t>
            </a:r>
            <a:r>
              <a:rPr lang="en-US" sz="1800" dirty="0">
                <a:solidFill>
                  <a:srgbClr val="000000"/>
                </a:solidFill>
                <a:latin typeface="Consolas" panose="020B0609020204030204" pitchFamily="49" charset="0"/>
              </a:rPr>
              <a:t>] d</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2000" dirty="0">
              <a:gradFill>
                <a:gsLst>
                  <a:gs pos="2917">
                    <a:schemeClr val="tx1"/>
                  </a:gs>
                  <a:gs pos="30000">
                    <a:schemeClr val="tx1"/>
                  </a:gs>
                </a:gsLst>
                <a:lin ang="5400000" scaled="0"/>
              </a:gradFill>
            </a:endParaRPr>
          </a:p>
        </p:txBody>
      </p:sp>
      <p:sp>
        <p:nvSpPr>
          <p:cNvPr id="84" name="Flowchart: Manual Operation 83">
            <a:extLst>
              <a:ext uri="{FF2B5EF4-FFF2-40B4-BE49-F238E27FC236}">
                <a16:creationId xmlns:a16="http://schemas.microsoft.com/office/drawing/2014/main" id="{91066553-BB76-4C3D-8266-DD4384ECD3A8}"/>
              </a:ext>
            </a:extLst>
          </p:cNvPr>
          <p:cNvSpPr/>
          <p:nvPr/>
        </p:nvSpPr>
        <p:spPr>
          <a:xfrm>
            <a:off x="4450700" y="4095891"/>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05</a:t>
            </a:r>
          </a:p>
        </p:txBody>
      </p:sp>
    </p:spTree>
    <p:extLst>
      <p:ext uri="{BB962C8B-B14F-4D97-AF65-F5344CB8AC3E}">
        <p14:creationId xmlns:p14="http://schemas.microsoft.com/office/powerpoint/2010/main" val="424426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Distribution Incompatible Joins</a:t>
            </a:r>
            <a:endParaRPr lang="en-US" dirty="0"/>
          </a:p>
        </p:txBody>
      </p:sp>
      <p:graphicFrame>
        <p:nvGraphicFramePr>
          <p:cNvPr id="4" name="Content Placeholder 3">
            <a:extLst>
              <a:ext uri="{FF2B5EF4-FFF2-40B4-BE49-F238E27FC236}">
                <a16:creationId xmlns:a16="http://schemas.microsoft.com/office/drawing/2014/main" id="{1E3E6B23-9E11-47D9-8C3E-0E1F3B9939C7}"/>
              </a:ext>
            </a:extLst>
          </p:cNvPr>
          <p:cNvGraphicFramePr>
            <a:graphicFrameLocks noGrp="1"/>
          </p:cNvGraphicFramePr>
          <p:nvPr>
            <p:ph sz="quarter" idx="13"/>
            <p:extLst>
              <p:ext uri="{D42A27DB-BD31-4B8C-83A1-F6EECF244321}">
                <p14:modId xmlns:p14="http://schemas.microsoft.com/office/powerpoint/2010/main" val="596594125"/>
              </p:ext>
            </p:extLst>
          </p:nvPr>
        </p:nvGraphicFramePr>
        <p:xfrm>
          <a:off x="655638" y="1408114"/>
          <a:ext cx="10880726" cy="263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a:extLst>
              <a:ext uri="{FF2B5EF4-FFF2-40B4-BE49-F238E27FC236}">
                <a16:creationId xmlns:a16="http://schemas.microsoft.com/office/drawing/2014/main" id="{F6128D4D-DEBE-4343-B4DA-C13EFBA62D17}"/>
              </a:ext>
            </a:extLst>
          </p:cNvPr>
          <p:cNvGraphicFramePr>
            <a:graphicFrameLocks/>
          </p:cNvGraphicFramePr>
          <p:nvPr>
            <p:extLst>
              <p:ext uri="{D42A27DB-BD31-4B8C-83A1-F6EECF244321}">
                <p14:modId xmlns:p14="http://schemas.microsoft.com/office/powerpoint/2010/main" val="3429867340"/>
              </p:ext>
            </p:extLst>
          </p:nvPr>
        </p:nvGraphicFramePr>
        <p:xfrm>
          <a:off x="655636" y="3755074"/>
          <a:ext cx="10880726" cy="263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0835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Distribution Incompatible Joins</a:t>
            </a:r>
            <a:endParaRPr lang="en-US" dirty="0"/>
          </a:p>
        </p:txBody>
      </p:sp>
      <p:sp>
        <p:nvSpPr>
          <p:cNvPr id="6" name="Flowchart: Manual Operation 5">
            <a:extLst>
              <a:ext uri="{FF2B5EF4-FFF2-40B4-BE49-F238E27FC236}">
                <a16:creationId xmlns:a16="http://schemas.microsoft.com/office/drawing/2014/main" id="{92422CB1-952B-4E32-843B-121A9DF04DF8}"/>
              </a:ext>
            </a:extLst>
          </p:cNvPr>
          <p:cNvSpPr/>
          <p:nvPr/>
        </p:nvSpPr>
        <p:spPr>
          <a:xfrm>
            <a:off x="916260" y="2422154"/>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01</a:t>
            </a:r>
          </a:p>
        </p:txBody>
      </p:sp>
      <p:sp>
        <p:nvSpPr>
          <p:cNvPr id="7" name="Flowchart: Manual Operation 6">
            <a:extLst>
              <a:ext uri="{FF2B5EF4-FFF2-40B4-BE49-F238E27FC236}">
                <a16:creationId xmlns:a16="http://schemas.microsoft.com/office/drawing/2014/main" id="{291C5052-5AC8-49FE-9FFA-E07B25182923}"/>
              </a:ext>
            </a:extLst>
          </p:cNvPr>
          <p:cNvSpPr/>
          <p:nvPr/>
        </p:nvSpPr>
        <p:spPr>
          <a:xfrm>
            <a:off x="1798254"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02</a:t>
            </a:r>
          </a:p>
        </p:txBody>
      </p:sp>
      <p:sp>
        <p:nvSpPr>
          <p:cNvPr id="8" name="Flowchart: Manual Operation 7">
            <a:extLst>
              <a:ext uri="{FF2B5EF4-FFF2-40B4-BE49-F238E27FC236}">
                <a16:creationId xmlns:a16="http://schemas.microsoft.com/office/drawing/2014/main" id="{7134A3EF-6B80-45C2-8579-FA7CE3D93B70}"/>
              </a:ext>
            </a:extLst>
          </p:cNvPr>
          <p:cNvSpPr/>
          <p:nvPr/>
        </p:nvSpPr>
        <p:spPr>
          <a:xfrm>
            <a:off x="3560403"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04</a:t>
            </a:r>
          </a:p>
        </p:txBody>
      </p:sp>
      <p:sp>
        <p:nvSpPr>
          <p:cNvPr id="9" name="Flowchart: Manual Operation 8">
            <a:extLst>
              <a:ext uri="{FF2B5EF4-FFF2-40B4-BE49-F238E27FC236}">
                <a16:creationId xmlns:a16="http://schemas.microsoft.com/office/drawing/2014/main" id="{9353200B-0EC9-4929-B79E-8FA5368A938A}"/>
              </a:ext>
            </a:extLst>
          </p:cNvPr>
          <p:cNvSpPr/>
          <p:nvPr/>
        </p:nvSpPr>
        <p:spPr>
          <a:xfrm>
            <a:off x="2679328"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03</a:t>
            </a:r>
          </a:p>
        </p:txBody>
      </p:sp>
      <p:sp>
        <p:nvSpPr>
          <p:cNvPr id="10" name="Flowchart: Manual Operation 9">
            <a:extLst>
              <a:ext uri="{FF2B5EF4-FFF2-40B4-BE49-F238E27FC236}">
                <a16:creationId xmlns:a16="http://schemas.microsoft.com/office/drawing/2014/main" id="{E520FE5D-64E1-4707-B2B8-6A091A3EEECC}"/>
              </a:ext>
            </a:extLst>
          </p:cNvPr>
          <p:cNvSpPr/>
          <p:nvPr/>
        </p:nvSpPr>
        <p:spPr>
          <a:xfrm>
            <a:off x="443725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05</a:t>
            </a:r>
          </a:p>
        </p:txBody>
      </p:sp>
      <p:sp>
        <p:nvSpPr>
          <p:cNvPr id="11" name="Flowchart: Manual Operation 10">
            <a:extLst>
              <a:ext uri="{FF2B5EF4-FFF2-40B4-BE49-F238E27FC236}">
                <a16:creationId xmlns:a16="http://schemas.microsoft.com/office/drawing/2014/main" id="{2660062B-361C-4BE7-B93F-567835FE7D88}"/>
              </a:ext>
            </a:extLst>
          </p:cNvPr>
          <p:cNvSpPr/>
          <p:nvPr/>
        </p:nvSpPr>
        <p:spPr>
          <a:xfrm>
            <a:off x="5318330"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12" name="Flowchart: Manual Operation 11">
            <a:extLst>
              <a:ext uri="{FF2B5EF4-FFF2-40B4-BE49-F238E27FC236}">
                <a16:creationId xmlns:a16="http://schemas.microsoft.com/office/drawing/2014/main" id="{6E008179-1D12-45E4-9E07-26454392DDEC}"/>
              </a:ext>
            </a:extLst>
          </p:cNvPr>
          <p:cNvSpPr/>
          <p:nvPr/>
        </p:nvSpPr>
        <p:spPr>
          <a:xfrm>
            <a:off x="7080480"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08</a:t>
            </a:r>
          </a:p>
        </p:txBody>
      </p:sp>
      <p:sp>
        <p:nvSpPr>
          <p:cNvPr id="13" name="Flowchart: Manual Operation 12">
            <a:extLst>
              <a:ext uri="{FF2B5EF4-FFF2-40B4-BE49-F238E27FC236}">
                <a16:creationId xmlns:a16="http://schemas.microsoft.com/office/drawing/2014/main" id="{78BEE8D5-898A-49F6-A4CD-0E9F5D2A2BE6}"/>
              </a:ext>
            </a:extLst>
          </p:cNvPr>
          <p:cNvSpPr/>
          <p:nvPr/>
        </p:nvSpPr>
        <p:spPr>
          <a:xfrm>
            <a:off x="619940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a:ln>
                  <a:noFill/>
                </a:ln>
                <a:solidFill>
                  <a:sysClr val="windowText" lastClr="000000"/>
                </a:solidFill>
                <a:effectLst/>
                <a:uLnTx/>
                <a:uFillTx/>
                <a:latin typeface="Segoe UI Light"/>
                <a:ea typeface="+mn-ea"/>
                <a:cs typeface="+mn-cs"/>
              </a:rPr>
              <a:t>07</a:t>
            </a:r>
          </a:p>
        </p:txBody>
      </p:sp>
      <p:sp>
        <p:nvSpPr>
          <p:cNvPr id="14" name="Flowchart: Manual Operation 13">
            <a:extLst>
              <a:ext uri="{FF2B5EF4-FFF2-40B4-BE49-F238E27FC236}">
                <a16:creationId xmlns:a16="http://schemas.microsoft.com/office/drawing/2014/main" id="{1D1FD794-0C9D-4E2B-A609-FC63E1A9F39A}"/>
              </a:ext>
            </a:extLst>
          </p:cNvPr>
          <p:cNvSpPr/>
          <p:nvPr/>
        </p:nvSpPr>
        <p:spPr>
          <a:xfrm>
            <a:off x="796155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09</a:t>
            </a:r>
          </a:p>
        </p:txBody>
      </p:sp>
      <p:sp>
        <p:nvSpPr>
          <p:cNvPr id="15" name="Flowchart: Manual Operation 14">
            <a:extLst>
              <a:ext uri="{FF2B5EF4-FFF2-40B4-BE49-F238E27FC236}">
                <a16:creationId xmlns:a16="http://schemas.microsoft.com/office/drawing/2014/main" id="{DC8DDF13-A90E-41FC-B479-1F3DDA6117AC}"/>
              </a:ext>
            </a:extLst>
          </p:cNvPr>
          <p:cNvSpPr/>
          <p:nvPr/>
        </p:nvSpPr>
        <p:spPr>
          <a:xfrm>
            <a:off x="8842631"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10</a:t>
            </a:r>
          </a:p>
        </p:txBody>
      </p:sp>
      <p:sp>
        <p:nvSpPr>
          <p:cNvPr id="16" name="Flowchart: Manual Operation 15">
            <a:extLst>
              <a:ext uri="{FF2B5EF4-FFF2-40B4-BE49-F238E27FC236}">
                <a16:creationId xmlns:a16="http://schemas.microsoft.com/office/drawing/2014/main" id="{73F19AFA-CEA6-450C-9542-A35F53C89AF8}"/>
              </a:ext>
            </a:extLst>
          </p:cNvPr>
          <p:cNvSpPr/>
          <p:nvPr/>
        </p:nvSpPr>
        <p:spPr>
          <a:xfrm>
            <a:off x="10604781"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12</a:t>
            </a:r>
          </a:p>
        </p:txBody>
      </p:sp>
      <p:sp>
        <p:nvSpPr>
          <p:cNvPr id="17" name="Flowchart: Manual Operation 16">
            <a:extLst>
              <a:ext uri="{FF2B5EF4-FFF2-40B4-BE49-F238E27FC236}">
                <a16:creationId xmlns:a16="http://schemas.microsoft.com/office/drawing/2014/main" id="{06BA7D5F-C66E-4A5F-AC53-E177D3A4B6EF}"/>
              </a:ext>
            </a:extLst>
          </p:cNvPr>
          <p:cNvSpPr/>
          <p:nvPr/>
        </p:nvSpPr>
        <p:spPr>
          <a:xfrm>
            <a:off x="972370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11</a:t>
            </a:r>
          </a:p>
        </p:txBody>
      </p:sp>
      <p:sp>
        <p:nvSpPr>
          <p:cNvPr id="19" name="Flowchart: Manual Operation 18">
            <a:extLst>
              <a:ext uri="{FF2B5EF4-FFF2-40B4-BE49-F238E27FC236}">
                <a16:creationId xmlns:a16="http://schemas.microsoft.com/office/drawing/2014/main" id="{770605BD-076E-4F97-9C49-13DEFFDA91F0}"/>
              </a:ext>
            </a:extLst>
          </p:cNvPr>
          <p:cNvSpPr/>
          <p:nvPr/>
        </p:nvSpPr>
        <p:spPr>
          <a:xfrm>
            <a:off x="91717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01</a:t>
            </a:r>
          </a:p>
        </p:txBody>
      </p:sp>
      <p:sp>
        <p:nvSpPr>
          <p:cNvPr id="20" name="Flowchart: Manual Operation 19">
            <a:extLst>
              <a:ext uri="{FF2B5EF4-FFF2-40B4-BE49-F238E27FC236}">
                <a16:creationId xmlns:a16="http://schemas.microsoft.com/office/drawing/2014/main" id="{E78D2372-7C46-4E1F-8077-91A7D1CE1C54}"/>
              </a:ext>
            </a:extLst>
          </p:cNvPr>
          <p:cNvSpPr/>
          <p:nvPr/>
        </p:nvSpPr>
        <p:spPr>
          <a:xfrm>
            <a:off x="1798254"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02</a:t>
            </a:r>
          </a:p>
        </p:txBody>
      </p:sp>
      <p:sp>
        <p:nvSpPr>
          <p:cNvPr id="21" name="Flowchart: Manual Operation 20">
            <a:extLst>
              <a:ext uri="{FF2B5EF4-FFF2-40B4-BE49-F238E27FC236}">
                <a16:creationId xmlns:a16="http://schemas.microsoft.com/office/drawing/2014/main" id="{37B3ADCE-0B14-4787-9B98-B195B65194C3}"/>
              </a:ext>
            </a:extLst>
          </p:cNvPr>
          <p:cNvSpPr/>
          <p:nvPr/>
        </p:nvSpPr>
        <p:spPr>
          <a:xfrm>
            <a:off x="356040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04</a:t>
            </a:r>
          </a:p>
        </p:txBody>
      </p:sp>
      <p:sp>
        <p:nvSpPr>
          <p:cNvPr id="22" name="Flowchart: Manual Operation 21">
            <a:extLst>
              <a:ext uri="{FF2B5EF4-FFF2-40B4-BE49-F238E27FC236}">
                <a16:creationId xmlns:a16="http://schemas.microsoft.com/office/drawing/2014/main" id="{97473129-1A02-492A-B577-6977AD40C5F5}"/>
              </a:ext>
            </a:extLst>
          </p:cNvPr>
          <p:cNvSpPr/>
          <p:nvPr/>
        </p:nvSpPr>
        <p:spPr>
          <a:xfrm>
            <a:off x="267932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03</a:t>
            </a:r>
          </a:p>
        </p:txBody>
      </p:sp>
      <p:sp>
        <p:nvSpPr>
          <p:cNvPr id="23" name="Flowchart: Manual Operation 22">
            <a:extLst>
              <a:ext uri="{FF2B5EF4-FFF2-40B4-BE49-F238E27FC236}">
                <a16:creationId xmlns:a16="http://schemas.microsoft.com/office/drawing/2014/main" id="{ABFE3490-B512-4929-9B79-FCB7C6B58DF9}"/>
              </a:ext>
            </a:extLst>
          </p:cNvPr>
          <p:cNvSpPr/>
          <p:nvPr/>
        </p:nvSpPr>
        <p:spPr>
          <a:xfrm>
            <a:off x="443725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05</a:t>
            </a:r>
          </a:p>
        </p:txBody>
      </p:sp>
      <p:sp>
        <p:nvSpPr>
          <p:cNvPr id="24" name="Flowchart: Manual Operation 23">
            <a:extLst>
              <a:ext uri="{FF2B5EF4-FFF2-40B4-BE49-F238E27FC236}">
                <a16:creationId xmlns:a16="http://schemas.microsoft.com/office/drawing/2014/main" id="{34A04CEE-F433-4C0A-81F8-9CD42215BA0D}"/>
              </a:ext>
            </a:extLst>
          </p:cNvPr>
          <p:cNvSpPr/>
          <p:nvPr/>
        </p:nvSpPr>
        <p:spPr>
          <a:xfrm>
            <a:off x="531833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06</a:t>
            </a:r>
          </a:p>
        </p:txBody>
      </p:sp>
      <p:sp>
        <p:nvSpPr>
          <p:cNvPr id="25" name="Flowchart: Manual Operation 24">
            <a:extLst>
              <a:ext uri="{FF2B5EF4-FFF2-40B4-BE49-F238E27FC236}">
                <a16:creationId xmlns:a16="http://schemas.microsoft.com/office/drawing/2014/main" id="{080FFCCE-83F5-4378-B006-0BA8C9B80F1F}"/>
              </a:ext>
            </a:extLst>
          </p:cNvPr>
          <p:cNvSpPr/>
          <p:nvPr/>
        </p:nvSpPr>
        <p:spPr>
          <a:xfrm>
            <a:off x="708048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08</a:t>
            </a:r>
          </a:p>
        </p:txBody>
      </p:sp>
      <p:sp>
        <p:nvSpPr>
          <p:cNvPr id="26" name="Flowchart: Manual Operation 25">
            <a:extLst>
              <a:ext uri="{FF2B5EF4-FFF2-40B4-BE49-F238E27FC236}">
                <a16:creationId xmlns:a16="http://schemas.microsoft.com/office/drawing/2014/main" id="{9D51A62C-F7A6-4831-B76E-17D384911DE6}"/>
              </a:ext>
            </a:extLst>
          </p:cNvPr>
          <p:cNvSpPr/>
          <p:nvPr/>
        </p:nvSpPr>
        <p:spPr>
          <a:xfrm>
            <a:off x="619940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07</a:t>
            </a:r>
          </a:p>
        </p:txBody>
      </p:sp>
      <p:sp>
        <p:nvSpPr>
          <p:cNvPr id="27" name="Flowchart: Manual Operation 26">
            <a:extLst>
              <a:ext uri="{FF2B5EF4-FFF2-40B4-BE49-F238E27FC236}">
                <a16:creationId xmlns:a16="http://schemas.microsoft.com/office/drawing/2014/main" id="{CE415342-FF4F-4B2B-B72E-9584A3E1E6BE}"/>
              </a:ext>
            </a:extLst>
          </p:cNvPr>
          <p:cNvSpPr/>
          <p:nvPr/>
        </p:nvSpPr>
        <p:spPr>
          <a:xfrm>
            <a:off x="7958085"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09</a:t>
            </a:r>
          </a:p>
        </p:txBody>
      </p:sp>
      <p:sp>
        <p:nvSpPr>
          <p:cNvPr id="28" name="Flowchart: Manual Operation 27">
            <a:extLst>
              <a:ext uri="{FF2B5EF4-FFF2-40B4-BE49-F238E27FC236}">
                <a16:creationId xmlns:a16="http://schemas.microsoft.com/office/drawing/2014/main" id="{979B9C4D-85DC-4903-9D45-97A4B380F715}"/>
              </a:ext>
            </a:extLst>
          </p:cNvPr>
          <p:cNvSpPr/>
          <p:nvPr/>
        </p:nvSpPr>
        <p:spPr>
          <a:xfrm>
            <a:off x="889313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10</a:t>
            </a:r>
          </a:p>
        </p:txBody>
      </p:sp>
      <p:sp>
        <p:nvSpPr>
          <p:cNvPr id="29" name="Flowchart: Manual Operation 28">
            <a:extLst>
              <a:ext uri="{FF2B5EF4-FFF2-40B4-BE49-F238E27FC236}">
                <a16:creationId xmlns:a16="http://schemas.microsoft.com/office/drawing/2014/main" id="{38E99A7D-2666-425C-AC2C-AB3A5EE89131}"/>
              </a:ext>
            </a:extLst>
          </p:cNvPr>
          <p:cNvSpPr/>
          <p:nvPr/>
        </p:nvSpPr>
        <p:spPr>
          <a:xfrm>
            <a:off x="1065528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12</a:t>
            </a:r>
          </a:p>
        </p:txBody>
      </p:sp>
      <p:sp>
        <p:nvSpPr>
          <p:cNvPr id="30" name="Flowchart: Manual Operation 29">
            <a:extLst>
              <a:ext uri="{FF2B5EF4-FFF2-40B4-BE49-F238E27FC236}">
                <a16:creationId xmlns:a16="http://schemas.microsoft.com/office/drawing/2014/main" id="{14210147-25D3-4D8A-8A2A-23674B20FD9A}"/>
              </a:ext>
            </a:extLst>
          </p:cNvPr>
          <p:cNvSpPr/>
          <p:nvPr/>
        </p:nvSpPr>
        <p:spPr>
          <a:xfrm>
            <a:off x="977421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11</a:t>
            </a:r>
          </a:p>
        </p:txBody>
      </p:sp>
      <p:sp>
        <p:nvSpPr>
          <p:cNvPr id="31" name="TextBox 30">
            <a:extLst>
              <a:ext uri="{FF2B5EF4-FFF2-40B4-BE49-F238E27FC236}">
                <a16:creationId xmlns:a16="http://schemas.microsoft.com/office/drawing/2014/main" id="{2258BB28-B0D4-4946-9EDF-4FCAF09B9065}"/>
              </a:ext>
            </a:extLst>
          </p:cNvPr>
          <p:cNvSpPr txBox="1"/>
          <p:nvPr/>
        </p:nvSpPr>
        <p:spPr>
          <a:xfrm>
            <a:off x="355227" y="4715505"/>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8272"/>
                </a:solidFill>
              </a:rPr>
              <a:t>Distributed table: </a:t>
            </a:r>
            <a:r>
              <a:rPr lang="en-US" sz="2400" dirty="0" err="1">
                <a:solidFill>
                  <a:srgbClr val="008272"/>
                </a:solidFill>
              </a:rPr>
              <a:t>fct_OrderHeader</a:t>
            </a:r>
            <a:r>
              <a:rPr lang="en-US" sz="2400" dirty="0">
                <a:solidFill>
                  <a:srgbClr val="008272"/>
                </a:solidFill>
              </a:rPr>
              <a:t> </a:t>
            </a:r>
            <a:r>
              <a:rPr lang="en-US" sz="1600" dirty="0"/>
              <a:t>(hashed on </a:t>
            </a:r>
            <a:r>
              <a:rPr lang="en-US" sz="1600" dirty="0" err="1"/>
              <a:t>OrderID</a:t>
            </a:r>
            <a:r>
              <a:rPr lang="en-US" sz="1600" dirty="0"/>
              <a:t>)</a:t>
            </a:r>
            <a:endParaRPr lang="en-US" sz="2400" dirty="0"/>
          </a:p>
        </p:txBody>
      </p:sp>
      <p:cxnSp>
        <p:nvCxnSpPr>
          <p:cNvPr id="32" name="Straight Arrow Connector 31">
            <a:extLst>
              <a:ext uri="{FF2B5EF4-FFF2-40B4-BE49-F238E27FC236}">
                <a16:creationId xmlns:a16="http://schemas.microsoft.com/office/drawing/2014/main" id="{2153FA44-03BA-49D2-BB9D-286882BE3917}"/>
              </a:ext>
            </a:extLst>
          </p:cNvPr>
          <p:cNvCxnSpPr>
            <a:cxnSpLocks/>
          </p:cNvCxnSpPr>
          <p:nvPr/>
        </p:nvCxnSpPr>
        <p:spPr>
          <a:xfrm flipV="1">
            <a:off x="1357715"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777C46-8029-48D9-A71E-09C1D96F5B06}"/>
              </a:ext>
            </a:extLst>
          </p:cNvPr>
          <p:cNvCxnSpPr>
            <a:cxnSpLocks/>
          </p:cNvCxnSpPr>
          <p:nvPr/>
        </p:nvCxnSpPr>
        <p:spPr>
          <a:xfrm flipV="1">
            <a:off x="2229327"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4B984C3-487C-4471-89BF-152E5DB3E8B7}"/>
              </a:ext>
            </a:extLst>
          </p:cNvPr>
          <p:cNvCxnSpPr>
            <a:cxnSpLocks/>
          </p:cNvCxnSpPr>
          <p:nvPr/>
        </p:nvCxnSpPr>
        <p:spPr>
          <a:xfrm flipV="1">
            <a:off x="3088964" y="3111717"/>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903601D-04D8-42A2-A225-BDF6F166844E}"/>
              </a:ext>
            </a:extLst>
          </p:cNvPr>
          <p:cNvCxnSpPr>
            <a:cxnSpLocks/>
          </p:cNvCxnSpPr>
          <p:nvPr/>
        </p:nvCxnSpPr>
        <p:spPr>
          <a:xfrm flipV="1">
            <a:off x="3993894"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24E7EC5-DE16-453E-A771-07AF6CAC493C}"/>
              </a:ext>
            </a:extLst>
          </p:cNvPr>
          <p:cNvCxnSpPr>
            <a:cxnSpLocks/>
          </p:cNvCxnSpPr>
          <p:nvPr/>
        </p:nvCxnSpPr>
        <p:spPr>
          <a:xfrm flipV="1">
            <a:off x="4831086"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EF18364-A4F0-4476-B493-D2A09E745BDD}"/>
              </a:ext>
            </a:extLst>
          </p:cNvPr>
          <p:cNvCxnSpPr>
            <a:cxnSpLocks/>
          </p:cNvCxnSpPr>
          <p:nvPr/>
        </p:nvCxnSpPr>
        <p:spPr>
          <a:xfrm flipV="1">
            <a:off x="5758867"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DDE4899-A458-4725-891A-CC5758B28981}"/>
              </a:ext>
            </a:extLst>
          </p:cNvPr>
          <p:cNvCxnSpPr>
            <a:cxnSpLocks/>
          </p:cNvCxnSpPr>
          <p:nvPr/>
        </p:nvCxnSpPr>
        <p:spPr>
          <a:xfrm flipV="1">
            <a:off x="6639943" y="3096368"/>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16A669-11CA-42A7-B178-CFBB9E303C1B}"/>
              </a:ext>
            </a:extLst>
          </p:cNvPr>
          <p:cNvCxnSpPr>
            <a:cxnSpLocks/>
          </p:cNvCxnSpPr>
          <p:nvPr/>
        </p:nvCxnSpPr>
        <p:spPr>
          <a:xfrm flipV="1">
            <a:off x="7521017" y="3111717"/>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C31F068-BBD1-4D4A-AFDB-774BBFF02047}"/>
              </a:ext>
            </a:extLst>
          </p:cNvPr>
          <p:cNvCxnSpPr>
            <a:cxnSpLocks/>
          </p:cNvCxnSpPr>
          <p:nvPr/>
        </p:nvCxnSpPr>
        <p:spPr>
          <a:xfrm flipV="1">
            <a:off x="8402093"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3B0F4BA-B70C-4355-9C29-88E2BF73C37F}"/>
              </a:ext>
            </a:extLst>
          </p:cNvPr>
          <p:cNvCxnSpPr>
            <a:cxnSpLocks/>
          </p:cNvCxnSpPr>
          <p:nvPr/>
        </p:nvCxnSpPr>
        <p:spPr>
          <a:xfrm flipV="1">
            <a:off x="9283168"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58F9CC-756A-48C3-AB22-3001C9B6D425}"/>
              </a:ext>
            </a:extLst>
          </p:cNvPr>
          <p:cNvCxnSpPr>
            <a:cxnSpLocks/>
          </p:cNvCxnSpPr>
          <p:nvPr/>
        </p:nvCxnSpPr>
        <p:spPr>
          <a:xfrm flipV="1">
            <a:off x="10164243"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E5C72E-64E7-408C-8F8B-83A6C38C58EC}"/>
              </a:ext>
            </a:extLst>
          </p:cNvPr>
          <p:cNvCxnSpPr>
            <a:cxnSpLocks/>
          </p:cNvCxnSpPr>
          <p:nvPr/>
        </p:nvCxnSpPr>
        <p:spPr>
          <a:xfrm flipV="1">
            <a:off x="11045318" y="3096368"/>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Flowchart: Manual Operation 47">
            <a:extLst>
              <a:ext uri="{FF2B5EF4-FFF2-40B4-BE49-F238E27FC236}">
                <a16:creationId xmlns:a16="http://schemas.microsoft.com/office/drawing/2014/main" id="{802AB140-7ED7-4898-AE5A-A10641EADE7B}"/>
              </a:ext>
            </a:extLst>
          </p:cNvPr>
          <p:cNvSpPr/>
          <p:nvPr/>
        </p:nvSpPr>
        <p:spPr>
          <a:xfrm>
            <a:off x="5318328" y="2423668"/>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49" name="Flowchart: Manual Operation 48">
            <a:extLst>
              <a:ext uri="{FF2B5EF4-FFF2-40B4-BE49-F238E27FC236}">
                <a16:creationId xmlns:a16="http://schemas.microsoft.com/office/drawing/2014/main" id="{3CE6B58F-D9A4-449A-A803-79702E066359}"/>
              </a:ext>
            </a:extLst>
          </p:cNvPr>
          <p:cNvSpPr/>
          <p:nvPr/>
        </p:nvSpPr>
        <p:spPr>
          <a:xfrm>
            <a:off x="6199404" y="2423668"/>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07</a:t>
            </a:r>
          </a:p>
        </p:txBody>
      </p:sp>
      <p:sp>
        <p:nvSpPr>
          <p:cNvPr id="55" name="TextBox 54">
            <a:extLst>
              <a:ext uri="{FF2B5EF4-FFF2-40B4-BE49-F238E27FC236}">
                <a16:creationId xmlns:a16="http://schemas.microsoft.com/office/drawing/2014/main" id="{DE90587C-30F9-4C74-8D5A-4186099B87D1}"/>
              </a:ext>
            </a:extLst>
          </p:cNvPr>
          <p:cNvSpPr txBox="1"/>
          <p:nvPr/>
        </p:nvSpPr>
        <p:spPr>
          <a:xfrm>
            <a:off x="6434456" y="2512211"/>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59" name="Multiplication Sign 58">
            <a:extLst>
              <a:ext uri="{FF2B5EF4-FFF2-40B4-BE49-F238E27FC236}">
                <a16:creationId xmlns:a16="http://schemas.microsoft.com/office/drawing/2014/main" id="{018B7A12-2F10-4DB0-8526-A89119A4C596}"/>
              </a:ext>
            </a:extLst>
          </p:cNvPr>
          <p:cNvSpPr/>
          <p:nvPr/>
        </p:nvSpPr>
        <p:spPr bwMode="auto">
          <a:xfrm>
            <a:off x="1095030" y="2511221"/>
            <a:ext cx="461920" cy="556825"/>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TextBox 63">
            <a:extLst>
              <a:ext uri="{FF2B5EF4-FFF2-40B4-BE49-F238E27FC236}">
                <a16:creationId xmlns:a16="http://schemas.microsoft.com/office/drawing/2014/main" id="{E49CF0FE-BCA0-404F-9D58-6ABFD4EE5372}"/>
              </a:ext>
            </a:extLst>
          </p:cNvPr>
          <p:cNvSpPr txBox="1"/>
          <p:nvPr/>
        </p:nvSpPr>
        <p:spPr>
          <a:xfrm>
            <a:off x="6434456" y="2512211"/>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65" name="TextBox 64">
            <a:extLst>
              <a:ext uri="{FF2B5EF4-FFF2-40B4-BE49-F238E27FC236}">
                <a16:creationId xmlns:a16="http://schemas.microsoft.com/office/drawing/2014/main" id="{0EA57F22-12E4-49E8-9B86-DF80BA9835E7}"/>
              </a:ext>
            </a:extLst>
          </p:cNvPr>
          <p:cNvSpPr txBox="1"/>
          <p:nvPr/>
        </p:nvSpPr>
        <p:spPr>
          <a:xfrm>
            <a:off x="586835" y="5597819"/>
            <a:ext cx="7213600" cy="1107996"/>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fct_OrderHeader</a:t>
            </a:r>
            <a:r>
              <a:rPr lang="en-US" sz="1800" dirty="0">
                <a:solidFill>
                  <a:srgbClr val="000000"/>
                </a:solidFill>
                <a:latin typeface="Consolas" panose="020B0609020204030204" pitchFamily="49" charset="0"/>
              </a:rPr>
              <a:t>] h</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fct_OrderDetail</a:t>
            </a:r>
            <a:r>
              <a:rPr lang="en-US" sz="1800" dirty="0">
                <a:solidFill>
                  <a:srgbClr val="000000"/>
                </a:solidFill>
                <a:latin typeface="Consolas" panose="020B0609020204030204" pitchFamily="49" charset="0"/>
              </a:rPr>
              <a:t>] d</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2000" dirty="0">
              <a:gradFill>
                <a:gsLst>
                  <a:gs pos="2917">
                    <a:schemeClr val="tx1"/>
                  </a:gs>
                  <a:gs pos="30000">
                    <a:schemeClr val="tx1"/>
                  </a:gs>
                </a:gsLst>
                <a:lin ang="5400000" scaled="0"/>
              </a:gradFill>
            </a:endParaRPr>
          </a:p>
        </p:txBody>
      </p:sp>
      <p:sp>
        <p:nvSpPr>
          <p:cNvPr id="72" name="Flowchart: Manual Operation 71">
            <a:extLst>
              <a:ext uri="{FF2B5EF4-FFF2-40B4-BE49-F238E27FC236}">
                <a16:creationId xmlns:a16="http://schemas.microsoft.com/office/drawing/2014/main" id="{AEB56210-5BF0-492B-9CDD-90EB3CBD8E4C}"/>
              </a:ext>
            </a:extLst>
          </p:cNvPr>
          <p:cNvSpPr/>
          <p:nvPr/>
        </p:nvSpPr>
        <p:spPr>
          <a:xfrm>
            <a:off x="5331774" y="2456504"/>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74" name="Flowchart: Manual Operation 73">
            <a:extLst>
              <a:ext uri="{FF2B5EF4-FFF2-40B4-BE49-F238E27FC236}">
                <a16:creationId xmlns:a16="http://schemas.microsoft.com/office/drawing/2014/main" id="{54AE527B-2B6F-43BA-9AA5-CDC116EC9066}"/>
              </a:ext>
            </a:extLst>
          </p:cNvPr>
          <p:cNvSpPr/>
          <p:nvPr/>
        </p:nvSpPr>
        <p:spPr>
          <a:xfrm>
            <a:off x="6212850" y="2456504"/>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a:ln>
                  <a:noFill/>
                </a:ln>
                <a:solidFill>
                  <a:sysClr val="windowText" lastClr="000000"/>
                </a:solidFill>
                <a:effectLst/>
                <a:uLnTx/>
                <a:uFillTx/>
                <a:latin typeface="Segoe UI Light"/>
                <a:ea typeface="+mn-ea"/>
                <a:cs typeface="+mn-cs"/>
              </a:rPr>
              <a:t>07</a:t>
            </a:r>
          </a:p>
        </p:txBody>
      </p:sp>
      <p:sp>
        <p:nvSpPr>
          <p:cNvPr id="79" name="TextBox 78">
            <a:extLst>
              <a:ext uri="{FF2B5EF4-FFF2-40B4-BE49-F238E27FC236}">
                <a16:creationId xmlns:a16="http://schemas.microsoft.com/office/drawing/2014/main" id="{5CB7AD1E-77C8-44FC-A64C-6581E26276C9}"/>
              </a:ext>
            </a:extLst>
          </p:cNvPr>
          <p:cNvSpPr txBox="1"/>
          <p:nvPr/>
        </p:nvSpPr>
        <p:spPr>
          <a:xfrm>
            <a:off x="355227" y="1869703"/>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C00000"/>
                </a:solidFill>
              </a:rPr>
              <a:t>Distributed: </a:t>
            </a:r>
            <a:r>
              <a:rPr lang="en-US" sz="2400" dirty="0" err="1">
                <a:solidFill>
                  <a:srgbClr val="C00000"/>
                </a:solidFill>
              </a:rPr>
              <a:t>fct_OrderDetail</a:t>
            </a:r>
            <a:r>
              <a:rPr lang="en-US" sz="2400" dirty="0">
                <a:solidFill>
                  <a:srgbClr val="C00000"/>
                </a:solidFill>
              </a:rPr>
              <a:t> </a:t>
            </a:r>
            <a:r>
              <a:rPr lang="en-US" sz="1600" dirty="0"/>
              <a:t>(Round-Robin Distributed)</a:t>
            </a:r>
            <a:r>
              <a:rPr lang="en-US" sz="1600" dirty="0">
                <a:solidFill>
                  <a:srgbClr val="C00000"/>
                </a:solidFill>
              </a:rPr>
              <a:t> </a:t>
            </a:r>
          </a:p>
        </p:txBody>
      </p:sp>
      <p:sp>
        <p:nvSpPr>
          <p:cNvPr id="107" name="TextBox 106">
            <a:extLst>
              <a:ext uri="{FF2B5EF4-FFF2-40B4-BE49-F238E27FC236}">
                <a16:creationId xmlns:a16="http://schemas.microsoft.com/office/drawing/2014/main" id="{2D383137-A8BC-440D-B744-AF19F0B7312D}"/>
              </a:ext>
            </a:extLst>
          </p:cNvPr>
          <p:cNvSpPr txBox="1"/>
          <p:nvPr/>
        </p:nvSpPr>
        <p:spPr>
          <a:xfrm>
            <a:off x="1159427" y="4561670"/>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XX</a:t>
            </a:r>
          </a:p>
        </p:txBody>
      </p:sp>
      <p:sp>
        <p:nvSpPr>
          <p:cNvPr id="108" name="TextBox 107">
            <a:extLst>
              <a:ext uri="{FF2B5EF4-FFF2-40B4-BE49-F238E27FC236}">
                <a16:creationId xmlns:a16="http://schemas.microsoft.com/office/drawing/2014/main" id="{4796B4CF-82B8-4529-A7EA-B8A7DFE97A8A}"/>
              </a:ext>
            </a:extLst>
          </p:cNvPr>
          <p:cNvSpPr txBox="1"/>
          <p:nvPr/>
        </p:nvSpPr>
        <p:spPr>
          <a:xfrm>
            <a:off x="3808899" y="2936283"/>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XX</a:t>
            </a:r>
          </a:p>
        </p:txBody>
      </p:sp>
      <p:sp>
        <p:nvSpPr>
          <p:cNvPr id="109" name="TextBox 108">
            <a:extLst>
              <a:ext uri="{FF2B5EF4-FFF2-40B4-BE49-F238E27FC236}">
                <a16:creationId xmlns:a16="http://schemas.microsoft.com/office/drawing/2014/main" id="{F0CC3EAD-DA1B-48E7-B457-2FE73E4CA888}"/>
              </a:ext>
            </a:extLst>
          </p:cNvPr>
          <p:cNvSpPr txBox="1"/>
          <p:nvPr/>
        </p:nvSpPr>
        <p:spPr>
          <a:xfrm>
            <a:off x="4649787" y="2936283"/>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XX</a:t>
            </a:r>
          </a:p>
        </p:txBody>
      </p:sp>
      <p:sp>
        <p:nvSpPr>
          <p:cNvPr id="110" name="TextBox 109">
            <a:extLst>
              <a:ext uri="{FF2B5EF4-FFF2-40B4-BE49-F238E27FC236}">
                <a16:creationId xmlns:a16="http://schemas.microsoft.com/office/drawing/2014/main" id="{1C95160C-643B-414D-9868-0987AEC1AA74}"/>
              </a:ext>
            </a:extLst>
          </p:cNvPr>
          <p:cNvSpPr txBox="1"/>
          <p:nvPr/>
        </p:nvSpPr>
        <p:spPr>
          <a:xfrm>
            <a:off x="9067746" y="2929797"/>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XX</a:t>
            </a:r>
          </a:p>
        </p:txBody>
      </p:sp>
      <p:sp>
        <p:nvSpPr>
          <p:cNvPr id="111" name="TextBox 110">
            <a:extLst>
              <a:ext uri="{FF2B5EF4-FFF2-40B4-BE49-F238E27FC236}">
                <a16:creationId xmlns:a16="http://schemas.microsoft.com/office/drawing/2014/main" id="{5E3630E4-24E1-449E-B71C-93862611005E}"/>
              </a:ext>
            </a:extLst>
          </p:cNvPr>
          <p:cNvSpPr txBox="1"/>
          <p:nvPr/>
        </p:nvSpPr>
        <p:spPr>
          <a:xfrm>
            <a:off x="1148748" y="2929797"/>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XX</a:t>
            </a:r>
          </a:p>
        </p:txBody>
      </p:sp>
      <p:sp>
        <p:nvSpPr>
          <p:cNvPr id="113" name="TextBox 112">
            <a:extLst>
              <a:ext uri="{FF2B5EF4-FFF2-40B4-BE49-F238E27FC236}">
                <a16:creationId xmlns:a16="http://schemas.microsoft.com/office/drawing/2014/main" id="{BE66FF20-A35D-4E46-B563-1ACA71A39734}"/>
              </a:ext>
            </a:extLst>
          </p:cNvPr>
          <p:cNvSpPr txBox="1"/>
          <p:nvPr/>
        </p:nvSpPr>
        <p:spPr>
          <a:xfrm>
            <a:off x="7332447" y="2938185"/>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XX</a:t>
            </a:r>
          </a:p>
        </p:txBody>
      </p:sp>
    </p:spTree>
    <p:extLst>
      <p:ext uri="{BB962C8B-B14F-4D97-AF65-F5344CB8AC3E}">
        <p14:creationId xmlns:p14="http://schemas.microsoft.com/office/powerpoint/2010/main" val="60729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Distribution Incompatible Joins</a:t>
            </a:r>
            <a:endParaRPr lang="en-US" dirty="0"/>
          </a:p>
        </p:txBody>
      </p:sp>
      <p:sp>
        <p:nvSpPr>
          <p:cNvPr id="6" name="Flowchart: Manual Operation 5">
            <a:extLst>
              <a:ext uri="{FF2B5EF4-FFF2-40B4-BE49-F238E27FC236}">
                <a16:creationId xmlns:a16="http://schemas.microsoft.com/office/drawing/2014/main" id="{92422CB1-952B-4E32-843B-121A9DF04DF8}"/>
              </a:ext>
            </a:extLst>
          </p:cNvPr>
          <p:cNvSpPr/>
          <p:nvPr/>
        </p:nvSpPr>
        <p:spPr>
          <a:xfrm>
            <a:off x="916261" y="2701647"/>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01</a:t>
            </a:r>
          </a:p>
        </p:txBody>
      </p:sp>
      <p:sp>
        <p:nvSpPr>
          <p:cNvPr id="7" name="Flowchart: Manual Operation 6">
            <a:extLst>
              <a:ext uri="{FF2B5EF4-FFF2-40B4-BE49-F238E27FC236}">
                <a16:creationId xmlns:a16="http://schemas.microsoft.com/office/drawing/2014/main" id="{291C5052-5AC8-49FE-9FFA-E07B25182923}"/>
              </a:ext>
            </a:extLst>
          </p:cNvPr>
          <p:cNvSpPr/>
          <p:nvPr/>
        </p:nvSpPr>
        <p:spPr>
          <a:xfrm>
            <a:off x="1798255"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02</a:t>
            </a:r>
          </a:p>
        </p:txBody>
      </p:sp>
      <p:sp>
        <p:nvSpPr>
          <p:cNvPr id="8" name="Flowchart: Manual Operation 7">
            <a:extLst>
              <a:ext uri="{FF2B5EF4-FFF2-40B4-BE49-F238E27FC236}">
                <a16:creationId xmlns:a16="http://schemas.microsoft.com/office/drawing/2014/main" id="{7134A3EF-6B80-45C2-8579-FA7CE3D93B70}"/>
              </a:ext>
            </a:extLst>
          </p:cNvPr>
          <p:cNvSpPr/>
          <p:nvPr/>
        </p:nvSpPr>
        <p:spPr>
          <a:xfrm>
            <a:off x="3560404"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04</a:t>
            </a:r>
          </a:p>
        </p:txBody>
      </p:sp>
      <p:sp>
        <p:nvSpPr>
          <p:cNvPr id="9" name="Flowchart: Manual Operation 8">
            <a:extLst>
              <a:ext uri="{FF2B5EF4-FFF2-40B4-BE49-F238E27FC236}">
                <a16:creationId xmlns:a16="http://schemas.microsoft.com/office/drawing/2014/main" id="{9353200B-0EC9-4929-B79E-8FA5368A938A}"/>
              </a:ext>
            </a:extLst>
          </p:cNvPr>
          <p:cNvSpPr/>
          <p:nvPr/>
        </p:nvSpPr>
        <p:spPr>
          <a:xfrm>
            <a:off x="2679329"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03</a:t>
            </a:r>
          </a:p>
        </p:txBody>
      </p:sp>
      <p:sp>
        <p:nvSpPr>
          <p:cNvPr id="10" name="Flowchart: Manual Operation 9">
            <a:extLst>
              <a:ext uri="{FF2B5EF4-FFF2-40B4-BE49-F238E27FC236}">
                <a16:creationId xmlns:a16="http://schemas.microsoft.com/office/drawing/2014/main" id="{E520FE5D-64E1-4707-B2B8-6A091A3EEECC}"/>
              </a:ext>
            </a:extLst>
          </p:cNvPr>
          <p:cNvSpPr/>
          <p:nvPr/>
        </p:nvSpPr>
        <p:spPr>
          <a:xfrm>
            <a:off x="4437253"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05</a:t>
            </a:r>
          </a:p>
        </p:txBody>
      </p:sp>
      <p:sp>
        <p:nvSpPr>
          <p:cNvPr id="11" name="Flowchart: Manual Operation 10">
            <a:extLst>
              <a:ext uri="{FF2B5EF4-FFF2-40B4-BE49-F238E27FC236}">
                <a16:creationId xmlns:a16="http://schemas.microsoft.com/office/drawing/2014/main" id="{2660062B-361C-4BE7-B93F-567835FE7D88}"/>
              </a:ext>
            </a:extLst>
          </p:cNvPr>
          <p:cNvSpPr/>
          <p:nvPr/>
        </p:nvSpPr>
        <p:spPr>
          <a:xfrm>
            <a:off x="5328904" y="2710684"/>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12" name="Flowchart: Manual Operation 11">
            <a:extLst>
              <a:ext uri="{FF2B5EF4-FFF2-40B4-BE49-F238E27FC236}">
                <a16:creationId xmlns:a16="http://schemas.microsoft.com/office/drawing/2014/main" id="{6E008179-1D12-45E4-9E07-26454392DDEC}"/>
              </a:ext>
            </a:extLst>
          </p:cNvPr>
          <p:cNvSpPr/>
          <p:nvPr/>
        </p:nvSpPr>
        <p:spPr>
          <a:xfrm>
            <a:off x="7080481"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08</a:t>
            </a:r>
          </a:p>
        </p:txBody>
      </p:sp>
      <p:sp>
        <p:nvSpPr>
          <p:cNvPr id="13" name="Flowchart: Manual Operation 12">
            <a:extLst>
              <a:ext uri="{FF2B5EF4-FFF2-40B4-BE49-F238E27FC236}">
                <a16:creationId xmlns:a16="http://schemas.microsoft.com/office/drawing/2014/main" id="{78BEE8D5-898A-49F6-A4CD-0E9F5D2A2BE6}"/>
              </a:ext>
            </a:extLst>
          </p:cNvPr>
          <p:cNvSpPr/>
          <p:nvPr/>
        </p:nvSpPr>
        <p:spPr>
          <a:xfrm>
            <a:off x="6199407"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a:ln>
                  <a:noFill/>
                </a:ln>
                <a:solidFill>
                  <a:sysClr val="windowText" lastClr="000000"/>
                </a:solidFill>
                <a:effectLst/>
                <a:uLnTx/>
                <a:uFillTx/>
                <a:latin typeface="Segoe UI Light"/>
                <a:ea typeface="+mn-ea"/>
                <a:cs typeface="+mn-cs"/>
              </a:rPr>
              <a:t>07</a:t>
            </a:r>
          </a:p>
        </p:txBody>
      </p:sp>
      <p:sp>
        <p:nvSpPr>
          <p:cNvPr id="14" name="Flowchart: Manual Operation 13">
            <a:extLst>
              <a:ext uri="{FF2B5EF4-FFF2-40B4-BE49-F238E27FC236}">
                <a16:creationId xmlns:a16="http://schemas.microsoft.com/office/drawing/2014/main" id="{1D1FD794-0C9D-4E2B-A609-FC63E1A9F39A}"/>
              </a:ext>
            </a:extLst>
          </p:cNvPr>
          <p:cNvSpPr/>
          <p:nvPr/>
        </p:nvSpPr>
        <p:spPr>
          <a:xfrm>
            <a:off x="7961557"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09</a:t>
            </a:r>
          </a:p>
        </p:txBody>
      </p:sp>
      <p:sp>
        <p:nvSpPr>
          <p:cNvPr id="15" name="Flowchart: Manual Operation 14">
            <a:extLst>
              <a:ext uri="{FF2B5EF4-FFF2-40B4-BE49-F238E27FC236}">
                <a16:creationId xmlns:a16="http://schemas.microsoft.com/office/drawing/2014/main" id="{DC8DDF13-A90E-41FC-B479-1F3DDA6117AC}"/>
              </a:ext>
            </a:extLst>
          </p:cNvPr>
          <p:cNvSpPr/>
          <p:nvPr/>
        </p:nvSpPr>
        <p:spPr>
          <a:xfrm>
            <a:off x="8842632"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10</a:t>
            </a:r>
          </a:p>
        </p:txBody>
      </p:sp>
      <p:sp>
        <p:nvSpPr>
          <p:cNvPr id="16" name="Flowchart: Manual Operation 15">
            <a:extLst>
              <a:ext uri="{FF2B5EF4-FFF2-40B4-BE49-F238E27FC236}">
                <a16:creationId xmlns:a16="http://schemas.microsoft.com/office/drawing/2014/main" id="{73F19AFA-CEA6-450C-9542-A35F53C89AF8}"/>
              </a:ext>
            </a:extLst>
          </p:cNvPr>
          <p:cNvSpPr/>
          <p:nvPr/>
        </p:nvSpPr>
        <p:spPr>
          <a:xfrm>
            <a:off x="10604782"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12</a:t>
            </a:r>
          </a:p>
        </p:txBody>
      </p:sp>
      <p:sp>
        <p:nvSpPr>
          <p:cNvPr id="17" name="Flowchart: Manual Operation 16">
            <a:extLst>
              <a:ext uri="{FF2B5EF4-FFF2-40B4-BE49-F238E27FC236}">
                <a16:creationId xmlns:a16="http://schemas.microsoft.com/office/drawing/2014/main" id="{06BA7D5F-C66E-4A5F-AC53-E177D3A4B6EF}"/>
              </a:ext>
            </a:extLst>
          </p:cNvPr>
          <p:cNvSpPr/>
          <p:nvPr/>
        </p:nvSpPr>
        <p:spPr>
          <a:xfrm>
            <a:off x="9723707" y="2712076"/>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11</a:t>
            </a:r>
          </a:p>
        </p:txBody>
      </p:sp>
      <p:sp>
        <p:nvSpPr>
          <p:cNvPr id="18" name="TextBox 17">
            <a:extLst>
              <a:ext uri="{FF2B5EF4-FFF2-40B4-BE49-F238E27FC236}">
                <a16:creationId xmlns:a16="http://schemas.microsoft.com/office/drawing/2014/main" id="{490FB4BA-4115-447A-903E-B8F0D8B8CAE4}"/>
              </a:ext>
            </a:extLst>
          </p:cNvPr>
          <p:cNvSpPr txBox="1"/>
          <p:nvPr/>
        </p:nvSpPr>
        <p:spPr>
          <a:xfrm>
            <a:off x="355229" y="2164477"/>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C00000"/>
                </a:solidFill>
              </a:rPr>
              <a:t>Distributed: </a:t>
            </a:r>
            <a:r>
              <a:rPr lang="en-US" sz="2400" dirty="0" err="1">
                <a:solidFill>
                  <a:srgbClr val="C00000"/>
                </a:solidFill>
              </a:rPr>
              <a:t>fct_OrderDetail</a:t>
            </a:r>
            <a:r>
              <a:rPr lang="en-US" sz="2400" dirty="0">
                <a:solidFill>
                  <a:srgbClr val="C00000"/>
                </a:solidFill>
              </a:rPr>
              <a:t> </a:t>
            </a:r>
            <a:r>
              <a:rPr lang="en-US" sz="1600" dirty="0"/>
              <a:t>(hashed on </a:t>
            </a:r>
            <a:r>
              <a:rPr lang="en-US" sz="1600" dirty="0" err="1"/>
              <a:t>OrderID</a:t>
            </a:r>
            <a:r>
              <a:rPr lang="en-US" sz="1600" dirty="0"/>
              <a:t> (as </a:t>
            </a:r>
            <a:r>
              <a:rPr lang="en-US" sz="1600" dirty="0">
                <a:solidFill>
                  <a:srgbClr val="C00000"/>
                </a:solidFill>
              </a:rPr>
              <a:t>INT</a:t>
            </a:r>
            <a:r>
              <a:rPr lang="en-US" sz="1600" dirty="0"/>
              <a:t>))</a:t>
            </a:r>
            <a:r>
              <a:rPr lang="en-US" sz="1600" dirty="0">
                <a:solidFill>
                  <a:srgbClr val="C00000"/>
                </a:solidFill>
              </a:rPr>
              <a:t> </a:t>
            </a:r>
          </a:p>
        </p:txBody>
      </p:sp>
      <p:sp>
        <p:nvSpPr>
          <p:cNvPr id="19" name="Flowchart: Manual Operation 18">
            <a:extLst>
              <a:ext uri="{FF2B5EF4-FFF2-40B4-BE49-F238E27FC236}">
                <a16:creationId xmlns:a16="http://schemas.microsoft.com/office/drawing/2014/main" id="{770605BD-076E-4F97-9C49-13DEFFDA91F0}"/>
              </a:ext>
            </a:extLst>
          </p:cNvPr>
          <p:cNvSpPr/>
          <p:nvPr/>
        </p:nvSpPr>
        <p:spPr>
          <a:xfrm>
            <a:off x="91717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01</a:t>
            </a:r>
          </a:p>
        </p:txBody>
      </p:sp>
      <p:sp>
        <p:nvSpPr>
          <p:cNvPr id="20" name="Flowchart: Manual Operation 19">
            <a:extLst>
              <a:ext uri="{FF2B5EF4-FFF2-40B4-BE49-F238E27FC236}">
                <a16:creationId xmlns:a16="http://schemas.microsoft.com/office/drawing/2014/main" id="{E78D2372-7C46-4E1F-8077-91A7D1CE1C54}"/>
              </a:ext>
            </a:extLst>
          </p:cNvPr>
          <p:cNvSpPr/>
          <p:nvPr/>
        </p:nvSpPr>
        <p:spPr>
          <a:xfrm>
            <a:off x="1798254"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02</a:t>
            </a:r>
          </a:p>
        </p:txBody>
      </p:sp>
      <p:sp>
        <p:nvSpPr>
          <p:cNvPr id="21" name="Flowchart: Manual Operation 20">
            <a:extLst>
              <a:ext uri="{FF2B5EF4-FFF2-40B4-BE49-F238E27FC236}">
                <a16:creationId xmlns:a16="http://schemas.microsoft.com/office/drawing/2014/main" id="{37B3ADCE-0B14-4787-9B98-B195B65194C3}"/>
              </a:ext>
            </a:extLst>
          </p:cNvPr>
          <p:cNvSpPr/>
          <p:nvPr/>
        </p:nvSpPr>
        <p:spPr>
          <a:xfrm>
            <a:off x="356040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04</a:t>
            </a:r>
          </a:p>
        </p:txBody>
      </p:sp>
      <p:sp>
        <p:nvSpPr>
          <p:cNvPr id="22" name="Flowchart: Manual Operation 21">
            <a:extLst>
              <a:ext uri="{FF2B5EF4-FFF2-40B4-BE49-F238E27FC236}">
                <a16:creationId xmlns:a16="http://schemas.microsoft.com/office/drawing/2014/main" id="{97473129-1A02-492A-B577-6977AD40C5F5}"/>
              </a:ext>
            </a:extLst>
          </p:cNvPr>
          <p:cNvSpPr/>
          <p:nvPr/>
        </p:nvSpPr>
        <p:spPr>
          <a:xfrm>
            <a:off x="267932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03</a:t>
            </a:r>
          </a:p>
        </p:txBody>
      </p:sp>
      <p:sp>
        <p:nvSpPr>
          <p:cNvPr id="23" name="Flowchart: Manual Operation 22">
            <a:extLst>
              <a:ext uri="{FF2B5EF4-FFF2-40B4-BE49-F238E27FC236}">
                <a16:creationId xmlns:a16="http://schemas.microsoft.com/office/drawing/2014/main" id="{ABFE3490-B512-4929-9B79-FCB7C6B58DF9}"/>
              </a:ext>
            </a:extLst>
          </p:cNvPr>
          <p:cNvSpPr/>
          <p:nvPr/>
        </p:nvSpPr>
        <p:spPr>
          <a:xfrm>
            <a:off x="443725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05</a:t>
            </a:r>
          </a:p>
        </p:txBody>
      </p:sp>
      <p:sp>
        <p:nvSpPr>
          <p:cNvPr id="24" name="Flowchart: Manual Operation 23">
            <a:extLst>
              <a:ext uri="{FF2B5EF4-FFF2-40B4-BE49-F238E27FC236}">
                <a16:creationId xmlns:a16="http://schemas.microsoft.com/office/drawing/2014/main" id="{34A04CEE-F433-4C0A-81F8-9CD42215BA0D}"/>
              </a:ext>
            </a:extLst>
          </p:cNvPr>
          <p:cNvSpPr/>
          <p:nvPr/>
        </p:nvSpPr>
        <p:spPr>
          <a:xfrm>
            <a:off x="531833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06</a:t>
            </a:r>
          </a:p>
        </p:txBody>
      </p:sp>
      <p:sp>
        <p:nvSpPr>
          <p:cNvPr id="25" name="Flowchart: Manual Operation 24">
            <a:extLst>
              <a:ext uri="{FF2B5EF4-FFF2-40B4-BE49-F238E27FC236}">
                <a16:creationId xmlns:a16="http://schemas.microsoft.com/office/drawing/2014/main" id="{080FFCCE-83F5-4378-B006-0BA8C9B80F1F}"/>
              </a:ext>
            </a:extLst>
          </p:cNvPr>
          <p:cNvSpPr/>
          <p:nvPr/>
        </p:nvSpPr>
        <p:spPr>
          <a:xfrm>
            <a:off x="708048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08</a:t>
            </a:r>
          </a:p>
        </p:txBody>
      </p:sp>
      <p:sp>
        <p:nvSpPr>
          <p:cNvPr id="26" name="Flowchart: Manual Operation 25">
            <a:extLst>
              <a:ext uri="{FF2B5EF4-FFF2-40B4-BE49-F238E27FC236}">
                <a16:creationId xmlns:a16="http://schemas.microsoft.com/office/drawing/2014/main" id="{9D51A62C-F7A6-4831-B76E-17D384911DE6}"/>
              </a:ext>
            </a:extLst>
          </p:cNvPr>
          <p:cNvSpPr/>
          <p:nvPr/>
        </p:nvSpPr>
        <p:spPr>
          <a:xfrm>
            <a:off x="619940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07</a:t>
            </a:r>
          </a:p>
        </p:txBody>
      </p:sp>
      <p:sp>
        <p:nvSpPr>
          <p:cNvPr id="27" name="Flowchart: Manual Operation 26">
            <a:extLst>
              <a:ext uri="{FF2B5EF4-FFF2-40B4-BE49-F238E27FC236}">
                <a16:creationId xmlns:a16="http://schemas.microsoft.com/office/drawing/2014/main" id="{CE415342-FF4F-4B2B-B72E-9584A3E1E6BE}"/>
              </a:ext>
            </a:extLst>
          </p:cNvPr>
          <p:cNvSpPr/>
          <p:nvPr/>
        </p:nvSpPr>
        <p:spPr>
          <a:xfrm>
            <a:off x="7958085"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09</a:t>
            </a:r>
          </a:p>
        </p:txBody>
      </p:sp>
      <p:sp>
        <p:nvSpPr>
          <p:cNvPr id="28" name="Flowchart: Manual Operation 27">
            <a:extLst>
              <a:ext uri="{FF2B5EF4-FFF2-40B4-BE49-F238E27FC236}">
                <a16:creationId xmlns:a16="http://schemas.microsoft.com/office/drawing/2014/main" id="{979B9C4D-85DC-4903-9D45-97A4B380F715}"/>
              </a:ext>
            </a:extLst>
          </p:cNvPr>
          <p:cNvSpPr/>
          <p:nvPr/>
        </p:nvSpPr>
        <p:spPr>
          <a:xfrm>
            <a:off x="889313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10</a:t>
            </a:r>
          </a:p>
        </p:txBody>
      </p:sp>
      <p:sp>
        <p:nvSpPr>
          <p:cNvPr id="29" name="Flowchart: Manual Operation 28">
            <a:extLst>
              <a:ext uri="{FF2B5EF4-FFF2-40B4-BE49-F238E27FC236}">
                <a16:creationId xmlns:a16="http://schemas.microsoft.com/office/drawing/2014/main" id="{38E99A7D-2666-425C-AC2C-AB3A5EE89131}"/>
              </a:ext>
            </a:extLst>
          </p:cNvPr>
          <p:cNvSpPr/>
          <p:nvPr/>
        </p:nvSpPr>
        <p:spPr>
          <a:xfrm>
            <a:off x="1065528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12</a:t>
            </a:r>
          </a:p>
        </p:txBody>
      </p:sp>
      <p:sp>
        <p:nvSpPr>
          <p:cNvPr id="30" name="Flowchart: Manual Operation 29">
            <a:extLst>
              <a:ext uri="{FF2B5EF4-FFF2-40B4-BE49-F238E27FC236}">
                <a16:creationId xmlns:a16="http://schemas.microsoft.com/office/drawing/2014/main" id="{14210147-25D3-4D8A-8A2A-23674B20FD9A}"/>
              </a:ext>
            </a:extLst>
          </p:cNvPr>
          <p:cNvSpPr/>
          <p:nvPr/>
        </p:nvSpPr>
        <p:spPr>
          <a:xfrm>
            <a:off x="977421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11</a:t>
            </a:r>
          </a:p>
        </p:txBody>
      </p:sp>
      <p:sp>
        <p:nvSpPr>
          <p:cNvPr id="31" name="TextBox 30">
            <a:extLst>
              <a:ext uri="{FF2B5EF4-FFF2-40B4-BE49-F238E27FC236}">
                <a16:creationId xmlns:a16="http://schemas.microsoft.com/office/drawing/2014/main" id="{2258BB28-B0D4-4946-9EDF-4FCAF09B9065}"/>
              </a:ext>
            </a:extLst>
          </p:cNvPr>
          <p:cNvSpPr txBox="1"/>
          <p:nvPr/>
        </p:nvSpPr>
        <p:spPr>
          <a:xfrm>
            <a:off x="355227" y="4715505"/>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8272"/>
                </a:solidFill>
              </a:rPr>
              <a:t>Distributed table: </a:t>
            </a:r>
            <a:r>
              <a:rPr lang="en-US" sz="2400" dirty="0" err="1">
                <a:solidFill>
                  <a:srgbClr val="008272"/>
                </a:solidFill>
              </a:rPr>
              <a:t>fct_OrderHeader</a:t>
            </a:r>
            <a:r>
              <a:rPr lang="en-US" sz="2400" dirty="0">
                <a:solidFill>
                  <a:srgbClr val="008272"/>
                </a:solidFill>
              </a:rPr>
              <a:t> </a:t>
            </a:r>
            <a:r>
              <a:rPr lang="en-US" sz="1600" dirty="0"/>
              <a:t>(hashed on </a:t>
            </a:r>
            <a:r>
              <a:rPr lang="en-US" sz="1600" dirty="0" err="1"/>
              <a:t>OrderID</a:t>
            </a:r>
            <a:r>
              <a:rPr lang="en-US" sz="1600" dirty="0"/>
              <a:t> (as </a:t>
            </a:r>
            <a:r>
              <a:rPr lang="en-US" sz="1600" dirty="0">
                <a:solidFill>
                  <a:srgbClr val="C00000"/>
                </a:solidFill>
              </a:rPr>
              <a:t>BIGINT</a:t>
            </a:r>
            <a:r>
              <a:rPr lang="en-US" sz="1600" dirty="0"/>
              <a:t>))</a:t>
            </a:r>
            <a:endParaRPr lang="en-US" sz="2400" dirty="0"/>
          </a:p>
        </p:txBody>
      </p:sp>
      <p:sp>
        <p:nvSpPr>
          <p:cNvPr id="49" name="Flowchart: Manual Operation 48">
            <a:extLst>
              <a:ext uri="{FF2B5EF4-FFF2-40B4-BE49-F238E27FC236}">
                <a16:creationId xmlns:a16="http://schemas.microsoft.com/office/drawing/2014/main" id="{3CE6B58F-D9A4-449A-A803-79702E066359}"/>
              </a:ext>
            </a:extLst>
          </p:cNvPr>
          <p:cNvSpPr/>
          <p:nvPr/>
        </p:nvSpPr>
        <p:spPr>
          <a:xfrm>
            <a:off x="6199405" y="2703161"/>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07</a:t>
            </a:r>
          </a:p>
        </p:txBody>
      </p:sp>
      <p:sp>
        <p:nvSpPr>
          <p:cNvPr id="50" name="TextBox 49">
            <a:extLst>
              <a:ext uri="{FF2B5EF4-FFF2-40B4-BE49-F238E27FC236}">
                <a16:creationId xmlns:a16="http://schemas.microsoft.com/office/drawing/2014/main" id="{7050483B-1792-4EB4-A707-4C0629DEDC23}"/>
              </a:ext>
            </a:extLst>
          </p:cNvPr>
          <p:cNvSpPr txBox="1"/>
          <p:nvPr/>
        </p:nvSpPr>
        <p:spPr>
          <a:xfrm>
            <a:off x="2918993" y="4115918"/>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0001</a:t>
            </a:r>
          </a:p>
        </p:txBody>
      </p:sp>
      <p:sp>
        <p:nvSpPr>
          <p:cNvPr id="51" name="TextBox 50">
            <a:extLst>
              <a:ext uri="{FF2B5EF4-FFF2-40B4-BE49-F238E27FC236}">
                <a16:creationId xmlns:a16="http://schemas.microsoft.com/office/drawing/2014/main" id="{C30976FB-3E66-4446-A32E-C5F2ABE79F03}"/>
              </a:ext>
            </a:extLst>
          </p:cNvPr>
          <p:cNvSpPr txBox="1"/>
          <p:nvPr/>
        </p:nvSpPr>
        <p:spPr>
          <a:xfrm>
            <a:off x="2023844" y="2795208"/>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52" name="TextBox 51">
            <a:extLst>
              <a:ext uri="{FF2B5EF4-FFF2-40B4-BE49-F238E27FC236}">
                <a16:creationId xmlns:a16="http://schemas.microsoft.com/office/drawing/2014/main" id="{EDE1C5A8-17C8-48DD-8058-1EE3DD077502}"/>
              </a:ext>
            </a:extLst>
          </p:cNvPr>
          <p:cNvSpPr txBox="1"/>
          <p:nvPr/>
        </p:nvSpPr>
        <p:spPr>
          <a:xfrm>
            <a:off x="1154815" y="4144823"/>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0002</a:t>
            </a:r>
          </a:p>
        </p:txBody>
      </p:sp>
      <p:sp>
        <p:nvSpPr>
          <p:cNvPr id="53" name="TextBox 52">
            <a:extLst>
              <a:ext uri="{FF2B5EF4-FFF2-40B4-BE49-F238E27FC236}">
                <a16:creationId xmlns:a16="http://schemas.microsoft.com/office/drawing/2014/main" id="{691B5C76-A52C-4C4C-9320-71DCCBD8712F}"/>
              </a:ext>
            </a:extLst>
          </p:cNvPr>
          <p:cNvSpPr txBox="1"/>
          <p:nvPr/>
        </p:nvSpPr>
        <p:spPr>
          <a:xfrm>
            <a:off x="3782669" y="2816262"/>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54" name="TextBox 53">
            <a:extLst>
              <a:ext uri="{FF2B5EF4-FFF2-40B4-BE49-F238E27FC236}">
                <a16:creationId xmlns:a16="http://schemas.microsoft.com/office/drawing/2014/main" id="{58456DC6-EC8E-43C2-B9C4-1440A69AD64F}"/>
              </a:ext>
            </a:extLst>
          </p:cNvPr>
          <p:cNvSpPr txBox="1"/>
          <p:nvPr/>
        </p:nvSpPr>
        <p:spPr>
          <a:xfrm>
            <a:off x="5560106" y="4144823"/>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0003</a:t>
            </a:r>
          </a:p>
        </p:txBody>
      </p:sp>
      <p:sp>
        <p:nvSpPr>
          <p:cNvPr id="55" name="TextBox 54">
            <a:extLst>
              <a:ext uri="{FF2B5EF4-FFF2-40B4-BE49-F238E27FC236}">
                <a16:creationId xmlns:a16="http://schemas.microsoft.com/office/drawing/2014/main" id="{DE90587C-30F9-4C74-8D5A-4186099B87D1}"/>
              </a:ext>
            </a:extLst>
          </p:cNvPr>
          <p:cNvSpPr txBox="1"/>
          <p:nvPr/>
        </p:nvSpPr>
        <p:spPr>
          <a:xfrm>
            <a:off x="6434457" y="2791704"/>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62" name="TextBox 61">
            <a:extLst>
              <a:ext uri="{FF2B5EF4-FFF2-40B4-BE49-F238E27FC236}">
                <a16:creationId xmlns:a16="http://schemas.microsoft.com/office/drawing/2014/main" id="{E82554E9-18E4-4C43-88AE-1D26E7659FB3}"/>
              </a:ext>
            </a:extLst>
          </p:cNvPr>
          <p:cNvSpPr txBox="1"/>
          <p:nvPr/>
        </p:nvSpPr>
        <p:spPr>
          <a:xfrm>
            <a:off x="2023844" y="2795208"/>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63" name="TextBox 62">
            <a:extLst>
              <a:ext uri="{FF2B5EF4-FFF2-40B4-BE49-F238E27FC236}">
                <a16:creationId xmlns:a16="http://schemas.microsoft.com/office/drawing/2014/main" id="{6D37EB75-EED4-4034-8C47-C3EE78DBE4E9}"/>
              </a:ext>
            </a:extLst>
          </p:cNvPr>
          <p:cNvSpPr txBox="1"/>
          <p:nvPr/>
        </p:nvSpPr>
        <p:spPr>
          <a:xfrm>
            <a:off x="3782669" y="2816262"/>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64" name="TextBox 63">
            <a:extLst>
              <a:ext uri="{FF2B5EF4-FFF2-40B4-BE49-F238E27FC236}">
                <a16:creationId xmlns:a16="http://schemas.microsoft.com/office/drawing/2014/main" id="{E49CF0FE-BCA0-404F-9D58-6ABFD4EE5372}"/>
              </a:ext>
            </a:extLst>
          </p:cNvPr>
          <p:cNvSpPr txBox="1"/>
          <p:nvPr/>
        </p:nvSpPr>
        <p:spPr>
          <a:xfrm>
            <a:off x="6434457" y="2791704"/>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65" name="TextBox 64">
            <a:extLst>
              <a:ext uri="{FF2B5EF4-FFF2-40B4-BE49-F238E27FC236}">
                <a16:creationId xmlns:a16="http://schemas.microsoft.com/office/drawing/2014/main" id="{0EA57F22-12E4-49E8-9B86-DF80BA9835E7}"/>
              </a:ext>
            </a:extLst>
          </p:cNvPr>
          <p:cNvSpPr txBox="1"/>
          <p:nvPr/>
        </p:nvSpPr>
        <p:spPr>
          <a:xfrm>
            <a:off x="586835" y="5597819"/>
            <a:ext cx="7213600" cy="1107996"/>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fct_OrderHeader</a:t>
            </a:r>
            <a:r>
              <a:rPr lang="en-US" sz="1800" dirty="0">
                <a:solidFill>
                  <a:srgbClr val="000000"/>
                </a:solidFill>
                <a:latin typeface="Consolas" panose="020B0609020204030204" pitchFamily="49" charset="0"/>
              </a:rPr>
              <a:t>] h</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fct_OrderDetail</a:t>
            </a:r>
            <a:r>
              <a:rPr lang="en-US" sz="1800" dirty="0">
                <a:solidFill>
                  <a:srgbClr val="000000"/>
                </a:solidFill>
                <a:latin typeface="Consolas" panose="020B0609020204030204" pitchFamily="49" charset="0"/>
              </a:rPr>
              <a:t>] d</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2000" dirty="0">
              <a:gradFill>
                <a:gsLst>
                  <a:gs pos="2917">
                    <a:schemeClr val="tx1"/>
                  </a:gs>
                  <a:gs pos="30000">
                    <a:schemeClr val="tx1"/>
                  </a:gs>
                </a:gsLst>
                <a:lin ang="5400000" scaled="0"/>
              </a:gradFill>
            </a:endParaRPr>
          </a:p>
        </p:txBody>
      </p:sp>
      <p:sp>
        <p:nvSpPr>
          <p:cNvPr id="84" name="Flowchart: Manual Operation 83">
            <a:extLst>
              <a:ext uri="{FF2B5EF4-FFF2-40B4-BE49-F238E27FC236}">
                <a16:creationId xmlns:a16="http://schemas.microsoft.com/office/drawing/2014/main" id="{91066553-BB76-4C3D-8266-DD4384ECD3A8}"/>
              </a:ext>
            </a:extLst>
          </p:cNvPr>
          <p:cNvSpPr/>
          <p:nvPr/>
        </p:nvSpPr>
        <p:spPr>
          <a:xfrm>
            <a:off x="4450700" y="4095891"/>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05</a:t>
            </a:r>
          </a:p>
        </p:txBody>
      </p:sp>
      <p:graphicFrame>
        <p:nvGraphicFramePr>
          <p:cNvPr id="5" name="Diagram 4">
            <a:extLst>
              <a:ext uri="{FF2B5EF4-FFF2-40B4-BE49-F238E27FC236}">
                <a16:creationId xmlns:a16="http://schemas.microsoft.com/office/drawing/2014/main" id="{DEB0524A-BEDB-45D6-A3A0-94BF8564C910}"/>
              </a:ext>
            </a:extLst>
          </p:cNvPr>
          <p:cNvGraphicFramePr/>
          <p:nvPr>
            <p:extLst>
              <p:ext uri="{D42A27DB-BD31-4B8C-83A1-F6EECF244321}">
                <p14:modId xmlns:p14="http://schemas.microsoft.com/office/powerpoint/2010/main" val="2789678808"/>
              </p:ext>
            </p:extLst>
          </p:nvPr>
        </p:nvGraphicFramePr>
        <p:xfrm>
          <a:off x="200892" y="1058126"/>
          <a:ext cx="11804072" cy="1003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374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Aggregation Incompatible Query</a:t>
            </a:r>
            <a:endParaRPr lang="en-US" dirty="0"/>
          </a:p>
        </p:txBody>
      </p:sp>
      <p:graphicFrame>
        <p:nvGraphicFramePr>
          <p:cNvPr id="7" name="Content Placeholder 6">
            <a:extLst>
              <a:ext uri="{FF2B5EF4-FFF2-40B4-BE49-F238E27FC236}">
                <a16:creationId xmlns:a16="http://schemas.microsoft.com/office/drawing/2014/main" id="{8B2D1239-3C0C-4369-8D0A-3391ECCC23B3}"/>
              </a:ext>
            </a:extLst>
          </p:cNvPr>
          <p:cNvGraphicFramePr>
            <a:graphicFrameLocks noGrp="1"/>
          </p:cNvGraphicFramePr>
          <p:nvPr>
            <p:ph sz="quarter" idx="13"/>
            <p:extLst>
              <p:ext uri="{D42A27DB-BD31-4B8C-83A1-F6EECF244321}">
                <p14:modId xmlns:p14="http://schemas.microsoft.com/office/powerpoint/2010/main" val="3048959965"/>
              </p:ext>
            </p:extLst>
          </p:nvPr>
        </p:nvGraphicFramePr>
        <p:xfrm>
          <a:off x="655637" y="2022764"/>
          <a:ext cx="10880726" cy="3286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691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AAC2A8F-D94D-4686-B38E-B208CBA588F3}"/>
              </a:ext>
            </a:extLst>
          </p:cNvPr>
          <p:cNvSpPr/>
          <p:nvPr/>
        </p:nvSpPr>
        <p:spPr bwMode="auto">
          <a:xfrm>
            <a:off x="200891" y="1058449"/>
            <a:ext cx="11804073" cy="562344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Aggregation Incompatible Query</a:t>
            </a:r>
            <a:endParaRPr lang="en-US" dirty="0"/>
          </a:p>
        </p:txBody>
      </p:sp>
      <p:sp>
        <p:nvSpPr>
          <p:cNvPr id="9" name="Flowchart: Manual Operation 8">
            <a:extLst>
              <a:ext uri="{FF2B5EF4-FFF2-40B4-BE49-F238E27FC236}">
                <a16:creationId xmlns:a16="http://schemas.microsoft.com/office/drawing/2014/main" id="{5F2A4B68-9D42-4AD7-BEBB-562EC5CECE9B}"/>
              </a:ext>
            </a:extLst>
          </p:cNvPr>
          <p:cNvSpPr/>
          <p:nvPr/>
        </p:nvSpPr>
        <p:spPr>
          <a:xfrm>
            <a:off x="1239296"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01</a:t>
            </a:r>
          </a:p>
        </p:txBody>
      </p:sp>
      <p:sp>
        <p:nvSpPr>
          <p:cNvPr id="10" name="Flowchart: Manual Operation 9">
            <a:extLst>
              <a:ext uri="{FF2B5EF4-FFF2-40B4-BE49-F238E27FC236}">
                <a16:creationId xmlns:a16="http://schemas.microsoft.com/office/drawing/2014/main" id="{E872E1C5-B789-4FD1-96ED-6D8E60DA0585}"/>
              </a:ext>
            </a:extLst>
          </p:cNvPr>
          <p:cNvSpPr/>
          <p:nvPr/>
        </p:nvSpPr>
        <p:spPr>
          <a:xfrm>
            <a:off x="4180687"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02</a:t>
            </a:r>
          </a:p>
        </p:txBody>
      </p:sp>
      <p:sp>
        <p:nvSpPr>
          <p:cNvPr id="11" name="Flowchart: Manual Operation 10">
            <a:extLst>
              <a:ext uri="{FF2B5EF4-FFF2-40B4-BE49-F238E27FC236}">
                <a16:creationId xmlns:a16="http://schemas.microsoft.com/office/drawing/2014/main" id="{6652074E-056A-42B7-83B0-C305E1FE8B22}"/>
              </a:ext>
            </a:extLst>
          </p:cNvPr>
          <p:cNvSpPr/>
          <p:nvPr/>
        </p:nvSpPr>
        <p:spPr>
          <a:xfrm>
            <a:off x="10063469"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04</a:t>
            </a:r>
          </a:p>
        </p:txBody>
      </p:sp>
      <p:sp>
        <p:nvSpPr>
          <p:cNvPr id="12" name="Flowchart: Manual Operation 11">
            <a:extLst>
              <a:ext uri="{FF2B5EF4-FFF2-40B4-BE49-F238E27FC236}">
                <a16:creationId xmlns:a16="http://schemas.microsoft.com/office/drawing/2014/main" id="{F0698BBE-9C24-4186-A12F-8B52FD3228A4}"/>
              </a:ext>
            </a:extLst>
          </p:cNvPr>
          <p:cNvSpPr/>
          <p:nvPr/>
        </p:nvSpPr>
        <p:spPr>
          <a:xfrm>
            <a:off x="7122078"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03</a:t>
            </a:r>
          </a:p>
        </p:txBody>
      </p:sp>
      <p:sp>
        <p:nvSpPr>
          <p:cNvPr id="13" name="TextBox 12">
            <a:extLst>
              <a:ext uri="{FF2B5EF4-FFF2-40B4-BE49-F238E27FC236}">
                <a16:creationId xmlns:a16="http://schemas.microsoft.com/office/drawing/2014/main" id="{576F361F-5AA0-4DDC-9180-BE7854565309}"/>
              </a:ext>
            </a:extLst>
          </p:cNvPr>
          <p:cNvSpPr txBox="1"/>
          <p:nvPr/>
        </p:nvSpPr>
        <p:spPr>
          <a:xfrm>
            <a:off x="355227" y="4715505"/>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8272"/>
                </a:solidFill>
              </a:rPr>
              <a:t>Distributed table: </a:t>
            </a:r>
            <a:r>
              <a:rPr lang="en-US" sz="2400" dirty="0" err="1">
                <a:solidFill>
                  <a:srgbClr val="008272"/>
                </a:solidFill>
              </a:rPr>
              <a:t>fct_OrderDetail</a:t>
            </a:r>
            <a:r>
              <a:rPr lang="en-US" sz="2400" dirty="0">
                <a:solidFill>
                  <a:srgbClr val="008272"/>
                </a:solidFill>
              </a:rPr>
              <a:t> </a:t>
            </a:r>
            <a:r>
              <a:rPr lang="en-US" sz="1600" dirty="0"/>
              <a:t>(</a:t>
            </a:r>
            <a:r>
              <a:rPr lang="en-US" sz="1600" dirty="0">
                <a:solidFill>
                  <a:srgbClr val="FF0000"/>
                </a:solidFill>
              </a:rPr>
              <a:t>hashed on </a:t>
            </a:r>
            <a:r>
              <a:rPr lang="en-US" sz="1600" dirty="0" err="1">
                <a:solidFill>
                  <a:srgbClr val="FF0000"/>
                </a:solidFill>
              </a:rPr>
              <a:t>ProductID</a:t>
            </a:r>
            <a:r>
              <a:rPr lang="en-US" sz="1600" dirty="0"/>
              <a:t>)</a:t>
            </a:r>
            <a:endParaRPr lang="en-US" sz="2400" dirty="0"/>
          </a:p>
        </p:txBody>
      </p:sp>
      <p:sp>
        <p:nvSpPr>
          <p:cNvPr id="14" name="TextBox 13">
            <a:extLst>
              <a:ext uri="{FF2B5EF4-FFF2-40B4-BE49-F238E27FC236}">
                <a16:creationId xmlns:a16="http://schemas.microsoft.com/office/drawing/2014/main" id="{36C9302E-ED43-4969-B73E-7EE0DDF77840}"/>
              </a:ext>
            </a:extLst>
          </p:cNvPr>
          <p:cNvSpPr txBox="1"/>
          <p:nvPr/>
        </p:nvSpPr>
        <p:spPr>
          <a:xfrm>
            <a:off x="586835" y="5597819"/>
            <a:ext cx="7213600" cy="830997"/>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SUM(</a:t>
            </a:r>
            <a:r>
              <a:rPr lang="en-US" sz="1800" dirty="0" err="1">
                <a:solidFill>
                  <a:srgbClr val="000000"/>
                </a:solidFill>
                <a:latin typeface="Consolas" panose="020B0609020204030204" pitchFamily="49" charset="0"/>
              </a:rPr>
              <a:t>ExtCost</a:t>
            </a:r>
            <a:r>
              <a:rPr lang="en-US" sz="1800" dirty="0">
                <a:solidFill>
                  <a:srgbClr val="000000"/>
                </a:solidFill>
                <a:latin typeface="Consolas" panose="020B0609020204030204" pitchFamily="49" charset="0"/>
              </a:rPr>
              <a:t>) AS </a:t>
            </a:r>
            <a:r>
              <a:rPr lang="en-US" sz="1800" dirty="0" err="1">
                <a:solidFill>
                  <a:srgbClr val="000000"/>
                </a:solidFill>
                <a:latin typeface="Consolas" panose="020B0609020204030204" pitchFamily="49" charset="0"/>
              </a:rPr>
              <a:t>OrderAmount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fct_OrderDetail</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GROUP 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endParaRPr lang="en-US" sz="2000" dirty="0">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BF9268E0-0D18-42C6-9F42-5FA75B6631A8}"/>
              </a:ext>
            </a:extLst>
          </p:cNvPr>
          <p:cNvSpPr txBox="1"/>
          <p:nvPr/>
        </p:nvSpPr>
        <p:spPr>
          <a:xfrm>
            <a:off x="46548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11B9FD51-E4EC-4CD0-8085-5292F2A767FD}"/>
              </a:ext>
            </a:extLst>
          </p:cNvPr>
          <p:cNvSpPr txBox="1"/>
          <p:nvPr/>
        </p:nvSpPr>
        <p:spPr>
          <a:xfrm>
            <a:off x="340687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7" name="TextBox 16">
            <a:extLst>
              <a:ext uri="{FF2B5EF4-FFF2-40B4-BE49-F238E27FC236}">
                <a16:creationId xmlns:a16="http://schemas.microsoft.com/office/drawing/2014/main" id="{75B81E8C-0516-4E8E-BDA2-CB774D61989E}"/>
              </a:ext>
            </a:extLst>
          </p:cNvPr>
          <p:cNvSpPr txBox="1"/>
          <p:nvPr/>
        </p:nvSpPr>
        <p:spPr>
          <a:xfrm>
            <a:off x="634826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8" name="TextBox 17">
            <a:extLst>
              <a:ext uri="{FF2B5EF4-FFF2-40B4-BE49-F238E27FC236}">
                <a16:creationId xmlns:a16="http://schemas.microsoft.com/office/drawing/2014/main" id="{52CB530A-1EF9-4400-BAA8-F9EBFEE1060B}"/>
              </a:ext>
            </a:extLst>
          </p:cNvPr>
          <p:cNvSpPr txBox="1"/>
          <p:nvPr/>
        </p:nvSpPr>
        <p:spPr>
          <a:xfrm>
            <a:off x="928965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9" name="Flowchart: Manual Operation 18">
            <a:extLst>
              <a:ext uri="{FF2B5EF4-FFF2-40B4-BE49-F238E27FC236}">
                <a16:creationId xmlns:a16="http://schemas.microsoft.com/office/drawing/2014/main" id="{5778AB9E-1DA9-4D13-9C59-140292F9B482}"/>
              </a:ext>
            </a:extLst>
          </p:cNvPr>
          <p:cNvSpPr/>
          <p:nvPr/>
        </p:nvSpPr>
        <p:spPr>
          <a:xfrm>
            <a:off x="5651382" y="2180384"/>
            <a:ext cx="881075" cy="734229"/>
          </a:xfrm>
          <a:prstGeom prst="flowChartManualOperat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chemeClr val="tx1"/>
                </a:solidFill>
                <a:effectLst/>
                <a:uLnTx/>
                <a:uFillTx/>
                <a:latin typeface="Segoe UI Light"/>
                <a:ea typeface="+mn-ea"/>
                <a:cs typeface="+mn-cs"/>
              </a:rPr>
              <a:t>CTL</a:t>
            </a:r>
          </a:p>
        </p:txBody>
      </p:sp>
      <p:sp>
        <p:nvSpPr>
          <p:cNvPr id="20" name="TextBox 19">
            <a:extLst>
              <a:ext uri="{FF2B5EF4-FFF2-40B4-BE49-F238E27FC236}">
                <a16:creationId xmlns:a16="http://schemas.microsoft.com/office/drawing/2014/main" id="{26E83F7C-6D5F-456E-ABCB-590EE6816ADE}"/>
              </a:ext>
            </a:extLst>
          </p:cNvPr>
          <p:cNvSpPr txBox="1"/>
          <p:nvPr/>
        </p:nvSpPr>
        <p:spPr>
          <a:xfrm>
            <a:off x="4745926" y="1815831"/>
            <a:ext cx="2738254"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OrderAmount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[intermediate results]</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cxnSp>
        <p:nvCxnSpPr>
          <p:cNvPr id="21" name="Straight Arrow Connector 20">
            <a:extLst>
              <a:ext uri="{FF2B5EF4-FFF2-40B4-BE49-F238E27FC236}">
                <a16:creationId xmlns:a16="http://schemas.microsoft.com/office/drawing/2014/main" id="{2F93DD06-9031-4322-B150-AB5C7870EA60}"/>
              </a:ext>
            </a:extLst>
          </p:cNvPr>
          <p:cNvCxnSpPr>
            <a:cxnSpLocks/>
            <a:stCxn id="15" idx="0"/>
          </p:cNvCxnSpPr>
          <p:nvPr/>
        </p:nvCxnSpPr>
        <p:spPr>
          <a:xfrm flipV="1">
            <a:off x="1679833" y="3023755"/>
            <a:ext cx="3971549"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4C2B9E-5CDF-4FF5-8D06-E98A62EA5B71}"/>
              </a:ext>
            </a:extLst>
          </p:cNvPr>
          <p:cNvCxnSpPr>
            <a:cxnSpLocks/>
            <a:stCxn id="16" idx="0"/>
          </p:cNvCxnSpPr>
          <p:nvPr/>
        </p:nvCxnSpPr>
        <p:spPr>
          <a:xfrm flipV="1">
            <a:off x="4621223" y="3023755"/>
            <a:ext cx="1294670"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32EA38-4FB9-4D75-8AF8-260F6DCB62FC}"/>
              </a:ext>
            </a:extLst>
          </p:cNvPr>
          <p:cNvCxnSpPr>
            <a:cxnSpLocks/>
            <a:stCxn id="17" idx="0"/>
          </p:cNvCxnSpPr>
          <p:nvPr/>
        </p:nvCxnSpPr>
        <p:spPr>
          <a:xfrm flipH="1" flipV="1">
            <a:off x="6276108" y="3023755"/>
            <a:ext cx="1286505"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985B86-0ADA-4D7F-9EF2-1252D984063E}"/>
              </a:ext>
            </a:extLst>
          </p:cNvPr>
          <p:cNvCxnSpPr>
            <a:cxnSpLocks/>
            <a:stCxn id="18" idx="0"/>
          </p:cNvCxnSpPr>
          <p:nvPr/>
        </p:nvCxnSpPr>
        <p:spPr>
          <a:xfrm flipH="1" flipV="1">
            <a:off x="6452755" y="3023755"/>
            <a:ext cx="4051248"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6741FBF1-4B1E-4028-8FED-94562AE620C7}"/>
              </a:ext>
            </a:extLst>
          </p:cNvPr>
          <p:cNvSpPr/>
          <p:nvPr/>
        </p:nvSpPr>
        <p:spPr bwMode="auto">
          <a:xfrm>
            <a:off x="5835570" y="1076823"/>
            <a:ext cx="558967" cy="702673"/>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1327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AAC2A8F-D94D-4686-B38E-B208CBA588F3}"/>
              </a:ext>
            </a:extLst>
          </p:cNvPr>
          <p:cNvSpPr/>
          <p:nvPr/>
        </p:nvSpPr>
        <p:spPr bwMode="auto">
          <a:xfrm>
            <a:off x="200891" y="1058449"/>
            <a:ext cx="11804073" cy="562344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Aggregation Compatible Query</a:t>
            </a:r>
            <a:endParaRPr lang="en-US" dirty="0"/>
          </a:p>
        </p:txBody>
      </p:sp>
      <p:sp>
        <p:nvSpPr>
          <p:cNvPr id="9" name="Flowchart: Manual Operation 8">
            <a:extLst>
              <a:ext uri="{FF2B5EF4-FFF2-40B4-BE49-F238E27FC236}">
                <a16:creationId xmlns:a16="http://schemas.microsoft.com/office/drawing/2014/main" id="{5F2A4B68-9D42-4AD7-BEBB-562EC5CECE9B}"/>
              </a:ext>
            </a:extLst>
          </p:cNvPr>
          <p:cNvSpPr/>
          <p:nvPr/>
        </p:nvSpPr>
        <p:spPr>
          <a:xfrm>
            <a:off x="1239296"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01</a:t>
            </a:r>
          </a:p>
        </p:txBody>
      </p:sp>
      <p:sp>
        <p:nvSpPr>
          <p:cNvPr id="10" name="Flowchart: Manual Operation 9">
            <a:extLst>
              <a:ext uri="{FF2B5EF4-FFF2-40B4-BE49-F238E27FC236}">
                <a16:creationId xmlns:a16="http://schemas.microsoft.com/office/drawing/2014/main" id="{E872E1C5-B789-4FD1-96ED-6D8E60DA0585}"/>
              </a:ext>
            </a:extLst>
          </p:cNvPr>
          <p:cNvSpPr/>
          <p:nvPr/>
        </p:nvSpPr>
        <p:spPr>
          <a:xfrm>
            <a:off x="4180687"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02</a:t>
            </a:r>
          </a:p>
        </p:txBody>
      </p:sp>
      <p:sp>
        <p:nvSpPr>
          <p:cNvPr id="11" name="Flowchart: Manual Operation 10">
            <a:extLst>
              <a:ext uri="{FF2B5EF4-FFF2-40B4-BE49-F238E27FC236}">
                <a16:creationId xmlns:a16="http://schemas.microsoft.com/office/drawing/2014/main" id="{6652074E-056A-42B7-83B0-C305E1FE8B22}"/>
              </a:ext>
            </a:extLst>
          </p:cNvPr>
          <p:cNvSpPr/>
          <p:nvPr/>
        </p:nvSpPr>
        <p:spPr>
          <a:xfrm>
            <a:off x="10063469"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04</a:t>
            </a:r>
          </a:p>
        </p:txBody>
      </p:sp>
      <p:sp>
        <p:nvSpPr>
          <p:cNvPr id="12" name="Flowchart: Manual Operation 11">
            <a:extLst>
              <a:ext uri="{FF2B5EF4-FFF2-40B4-BE49-F238E27FC236}">
                <a16:creationId xmlns:a16="http://schemas.microsoft.com/office/drawing/2014/main" id="{F0698BBE-9C24-4186-A12F-8B52FD3228A4}"/>
              </a:ext>
            </a:extLst>
          </p:cNvPr>
          <p:cNvSpPr/>
          <p:nvPr/>
        </p:nvSpPr>
        <p:spPr>
          <a:xfrm>
            <a:off x="7122078" y="4061579"/>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03</a:t>
            </a:r>
          </a:p>
        </p:txBody>
      </p:sp>
      <p:sp>
        <p:nvSpPr>
          <p:cNvPr id="13" name="TextBox 12">
            <a:extLst>
              <a:ext uri="{FF2B5EF4-FFF2-40B4-BE49-F238E27FC236}">
                <a16:creationId xmlns:a16="http://schemas.microsoft.com/office/drawing/2014/main" id="{576F361F-5AA0-4DDC-9180-BE7854565309}"/>
              </a:ext>
            </a:extLst>
          </p:cNvPr>
          <p:cNvSpPr txBox="1"/>
          <p:nvPr/>
        </p:nvSpPr>
        <p:spPr>
          <a:xfrm>
            <a:off x="355227" y="4715505"/>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8272"/>
                </a:solidFill>
              </a:rPr>
              <a:t>Distributed table: </a:t>
            </a:r>
            <a:r>
              <a:rPr lang="en-US" sz="2400" dirty="0" err="1">
                <a:solidFill>
                  <a:srgbClr val="008272"/>
                </a:solidFill>
              </a:rPr>
              <a:t>fct_OrderDetail</a:t>
            </a:r>
            <a:r>
              <a:rPr lang="en-US" sz="2400" dirty="0">
                <a:solidFill>
                  <a:srgbClr val="008272"/>
                </a:solidFill>
              </a:rPr>
              <a:t> </a:t>
            </a:r>
            <a:r>
              <a:rPr lang="en-US" sz="1600" dirty="0"/>
              <a:t>(</a:t>
            </a:r>
            <a:r>
              <a:rPr lang="en-US" sz="1600" dirty="0">
                <a:solidFill>
                  <a:srgbClr val="FF0000"/>
                </a:solidFill>
              </a:rPr>
              <a:t>hashed on </a:t>
            </a:r>
            <a:r>
              <a:rPr lang="en-US" sz="1600" dirty="0" err="1">
                <a:solidFill>
                  <a:srgbClr val="FF0000"/>
                </a:solidFill>
              </a:rPr>
              <a:t>OrderID</a:t>
            </a:r>
            <a:r>
              <a:rPr lang="en-US" sz="1600" dirty="0"/>
              <a:t>)</a:t>
            </a:r>
            <a:endParaRPr lang="en-US" sz="2400" dirty="0"/>
          </a:p>
        </p:txBody>
      </p:sp>
      <p:sp>
        <p:nvSpPr>
          <p:cNvPr id="14" name="TextBox 13">
            <a:extLst>
              <a:ext uri="{FF2B5EF4-FFF2-40B4-BE49-F238E27FC236}">
                <a16:creationId xmlns:a16="http://schemas.microsoft.com/office/drawing/2014/main" id="{36C9302E-ED43-4969-B73E-7EE0DDF77840}"/>
              </a:ext>
            </a:extLst>
          </p:cNvPr>
          <p:cNvSpPr txBox="1"/>
          <p:nvPr/>
        </p:nvSpPr>
        <p:spPr>
          <a:xfrm>
            <a:off x="586835" y="5597819"/>
            <a:ext cx="7213600" cy="830997"/>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SUM(</a:t>
            </a:r>
            <a:r>
              <a:rPr lang="en-US" sz="1800" dirty="0" err="1">
                <a:solidFill>
                  <a:srgbClr val="000000"/>
                </a:solidFill>
                <a:latin typeface="Consolas" panose="020B0609020204030204" pitchFamily="49" charset="0"/>
              </a:rPr>
              <a:t>ExtCost</a:t>
            </a:r>
            <a:r>
              <a:rPr lang="en-US" sz="1800" dirty="0">
                <a:solidFill>
                  <a:srgbClr val="000000"/>
                </a:solidFill>
                <a:latin typeface="Consolas" panose="020B0609020204030204" pitchFamily="49" charset="0"/>
              </a:rPr>
              <a:t>) AS </a:t>
            </a:r>
            <a:r>
              <a:rPr lang="en-US" sz="1800" dirty="0" err="1">
                <a:solidFill>
                  <a:srgbClr val="000000"/>
                </a:solidFill>
                <a:latin typeface="Consolas" panose="020B0609020204030204" pitchFamily="49" charset="0"/>
              </a:rPr>
              <a:t>OrderAmount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fct_OrderDetail</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GROUP 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endParaRPr lang="en-US" sz="2000" dirty="0">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BF9268E0-0D18-42C6-9F42-5FA75B6631A8}"/>
              </a:ext>
            </a:extLst>
          </p:cNvPr>
          <p:cNvSpPr txBox="1"/>
          <p:nvPr/>
        </p:nvSpPr>
        <p:spPr>
          <a:xfrm>
            <a:off x="46548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11B9FD51-E4EC-4CD0-8085-5292F2A767FD}"/>
              </a:ext>
            </a:extLst>
          </p:cNvPr>
          <p:cNvSpPr txBox="1"/>
          <p:nvPr/>
        </p:nvSpPr>
        <p:spPr>
          <a:xfrm>
            <a:off x="340687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7" name="TextBox 16">
            <a:extLst>
              <a:ext uri="{FF2B5EF4-FFF2-40B4-BE49-F238E27FC236}">
                <a16:creationId xmlns:a16="http://schemas.microsoft.com/office/drawing/2014/main" id="{75B81E8C-0516-4E8E-BDA2-CB774D61989E}"/>
              </a:ext>
            </a:extLst>
          </p:cNvPr>
          <p:cNvSpPr txBox="1"/>
          <p:nvPr/>
        </p:nvSpPr>
        <p:spPr>
          <a:xfrm>
            <a:off x="634826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8" name="TextBox 17">
            <a:extLst>
              <a:ext uri="{FF2B5EF4-FFF2-40B4-BE49-F238E27FC236}">
                <a16:creationId xmlns:a16="http://schemas.microsoft.com/office/drawing/2014/main" id="{52CB530A-1EF9-4400-BAA8-F9EBFEE1060B}"/>
              </a:ext>
            </a:extLst>
          </p:cNvPr>
          <p:cNvSpPr txBox="1"/>
          <p:nvPr/>
        </p:nvSpPr>
        <p:spPr>
          <a:xfrm>
            <a:off x="9289655" y="3692247"/>
            <a:ext cx="242869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SUM(</a:t>
            </a:r>
            <a:r>
              <a:rPr lang="en-US" sz="800" dirty="0" err="1">
                <a:solidFill>
                  <a:srgbClr val="000000"/>
                </a:solidFill>
                <a:latin typeface="Consolas" panose="020B0609020204030204" pitchFamily="49" charset="0"/>
              </a:rPr>
              <a:t>ExtCost</a:t>
            </a:r>
            <a:r>
              <a:rPr lang="en-US" sz="800" dirty="0">
                <a:solidFill>
                  <a:srgbClr val="000000"/>
                </a:solidFill>
                <a:latin typeface="Consolas" panose="020B0609020204030204" pitchFamily="49" charset="0"/>
              </a:rPr>
              <a:t>) AS </a:t>
            </a:r>
            <a:r>
              <a:rPr lang="en-US" sz="800" dirty="0" err="1">
                <a:solidFill>
                  <a:srgbClr val="000000"/>
                </a:solidFill>
                <a:latin typeface="Consolas" panose="020B0609020204030204" pitchFamily="49" charset="0"/>
              </a:rPr>
              <a:t>OrderAmount</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a:solidFill>
                  <a:srgbClr val="000000"/>
                </a:solidFill>
                <a:latin typeface="Consolas" panose="020B0609020204030204" pitchFamily="49" charset="0"/>
              </a:rPr>
              <a:t>]</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fct_OrderDetail</a:t>
            </a:r>
            <a:r>
              <a:rPr lang="en-US" sz="800" dirty="0">
                <a:solidFill>
                  <a:srgbClr val="000000"/>
                </a:solidFill>
                <a:latin typeface="Consolas" panose="020B0609020204030204" pitchFamily="49" charset="0"/>
              </a:rPr>
              <a:t>]</a:t>
            </a:r>
          </a:p>
          <a:p>
            <a:r>
              <a:rPr lang="en-US" sz="800" dirty="0">
                <a:solidFill>
                  <a:srgbClr val="0000FF"/>
                </a:solidFill>
                <a:latin typeface="Consolas" panose="020B0609020204030204" pitchFamily="49" charset="0"/>
              </a:rPr>
              <a:t>GROUP 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OrderID</a:t>
            </a:r>
            <a:endParaRPr lang="en-US" sz="900" dirty="0">
              <a:gradFill>
                <a:gsLst>
                  <a:gs pos="2917">
                    <a:schemeClr val="tx1"/>
                  </a:gs>
                  <a:gs pos="30000">
                    <a:schemeClr val="tx1"/>
                  </a:gs>
                </a:gsLst>
                <a:lin ang="5400000" scaled="0"/>
              </a:gradFill>
            </a:endParaRPr>
          </a:p>
        </p:txBody>
      </p:sp>
      <p:sp>
        <p:nvSpPr>
          <p:cNvPr id="19" name="Flowchart: Manual Operation 18">
            <a:extLst>
              <a:ext uri="{FF2B5EF4-FFF2-40B4-BE49-F238E27FC236}">
                <a16:creationId xmlns:a16="http://schemas.microsoft.com/office/drawing/2014/main" id="{5778AB9E-1DA9-4D13-9C59-140292F9B482}"/>
              </a:ext>
            </a:extLst>
          </p:cNvPr>
          <p:cNvSpPr/>
          <p:nvPr/>
        </p:nvSpPr>
        <p:spPr>
          <a:xfrm>
            <a:off x="5651382" y="2180384"/>
            <a:ext cx="881075" cy="734229"/>
          </a:xfrm>
          <a:prstGeom prst="flowChartManualOperat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chemeClr val="tx1"/>
                </a:solidFill>
                <a:effectLst/>
                <a:uLnTx/>
                <a:uFillTx/>
                <a:latin typeface="Segoe UI Light"/>
                <a:ea typeface="+mn-ea"/>
                <a:cs typeface="+mn-cs"/>
              </a:rPr>
              <a:t>CTL</a:t>
            </a:r>
          </a:p>
        </p:txBody>
      </p:sp>
      <p:cxnSp>
        <p:nvCxnSpPr>
          <p:cNvPr id="21" name="Straight Arrow Connector 20">
            <a:extLst>
              <a:ext uri="{FF2B5EF4-FFF2-40B4-BE49-F238E27FC236}">
                <a16:creationId xmlns:a16="http://schemas.microsoft.com/office/drawing/2014/main" id="{2F93DD06-9031-4322-B150-AB5C7870EA60}"/>
              </a:ext>
            </a:extLst>
          </p:cNvPr>
          <p:cNvCxnSpPr>
            <a:cxnSpLocks/>
            <a:stCxn id="15" idx="0"/>
          </p:cNvCxnSpPr>
          <p:nvPr/>
        </p:nvCxnSpPr>
        <p:spPr>
          <a:xfrm flipV="1">
            <a:off x="1679833" y="3023755"/>
            <a:ext cx="3971549"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4C2B9E-5CDF-4FF5-8D06-E98A62EA5B71}"/>
              </a:ext>
            </a:extLst>
          </p:cNvPr>
          <p:cNvCxnSpPr>
            <a:cxnSpLocks/>
            <a:stCxn id="16" idx="0"/>
          </p:cNvCxnSpPr>
          <p:nvPr/>
        </p:nvCxnSpPr>
        <p:spPr>
          <a:xfrm flipV="1">
            <a:off x="4621223" y="3023755"/>
            <a:ext cx="1294670"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32EA38-4FB9-4D75-8AF8-260F6DCB62FC}"/>
              </a:ext>
            </a:extLst>
          </p:cNvPr>
          <p:cNvCxnSpPr>
            <a:cxnSpLocks/>
            <a:stCxn id="17" idx="0"/>
          </p:cNvCxnSpPr>
          <p:nvPr/>
        </p:nvCxnSpPr>
        <p:spPr>
          <a:xfrm flipH="1" flipV="1">
            <a:off x="6276108" y="3023755"/>
            <a:ext cx="1286505"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985B86-0ADA-4D7F-9EF2-1252D984063E}"/>
              </a:ext>
            </a:extLst>
          </p:cNvPr>
          <p:cNvCxnSpPr>
            <a:cxnSpLocks/>
            <a:stCxn id="18" idx="0"/>
          </p:cNvCxnSpPr>
          <p:nvPr/>
        </p:nvCxnSpPr>
        <p:spPr>
          <a:xfrm flipH="1" flipV="1">
            <a:off x="6452755" y="3023755"/>
            <a:ext cx="4051248" cy="668492"/>
          </a:xfrm>
          <a:prstGeom prst="straightConnector1">
            <a:avLst/>
          </a:prstGeom>
          <a:ln w="22225">
            <a:solidFill>
              <a:schemeClr val="tx1"/>
            </a:solidFill>
            <a:headEnd type="none" w="lg" len="med"/>
            <a:tailEnd type="stealth"/>
          </a:ln>
        </p:spPr>
        <p:style>
          <a:lnRef idx="1">
            <a:schemeClr val="accent1"/>
          </a:lnRef>
          <a:fillRef idx="0">
            <a:schemeClr val="accent1"/>
          </a:fillRef>
          <a:effectRef idx="0">
            <a:schemeClr val="accent1"/>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451A7779-7ABC-413D-B6C4-CC664C46F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281" y="1114816"/>
            <a:ext cx="736474" cy="1944038"/>
          </a:xfrm>
          <a:prstGeom prst="rect">
            <a:avLst/>
          </a:prstGeom>
        </p:spPr>
      </p:pic>
    </p:spTree>
    <p:extLst>
      <p:ext uri="{BB962C8B-B14F-4D97-AF65-F5344CB8AC3E}">
        <p14:creationId xmlns:p14="http://schemas.microsoft.com/office/powerpoint/2010/main" val="32721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Data Movement Summary: Joins &amp; Aggregations</a:t>
            </a:r>
            <a:endParaRPr lang="en-US" dirty="0"/>
          </a:p>
        </p:txBody>
      </p:sp>
      <p:graphicFrame>
        <p:nvGraphicFramePr>
          <p:cNvPr id="5" name="Content Placeholder 4">
            <a:extLst>
              <a:ext uri="{FF2B5EF4-FFF2-40B4-BE49-F238E27FC236}">
                <a16:creationId xmlns:a16="http://schemas.microsoft.com/office/drawing/2014/main" id="{F0643E88-2702-4C9A-AD46-121DAB6822FB}"/>
              </a:ext>
            </a:extLst>
          </p:cNvPr>
          <p:cNvGraphicFramePr>
            <a:graphicFrameLocks noGrp="1"/>
          </p:cNvGraphicFramePr>
          <p:nvPr>
            <p:ph sz="quarter" idx="13"/>
            <p:extLst>
              <p:ext uri="{D42A27DB-BD31-4B8C-83A1-F6EECF244321}">
                <p14:modId xmlns:p14="http://schemas.microsoft.com/office/powerpoint/2010/main" val="2595095007"/>
              </p:ext>
            </p:extLst>
          </p:nvPr>
        </p:nvGraphicFramePr>
        <p:xfrm>
          <a:off x="608013" y="1112839"/>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239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FB4-335D-4C7E-B0D8-709A6891EE8D}"/>
              </a:ext>
            </a:extLst>
          </p:cNvPr>
          <p:cNvSpPr>
            <a:spLocks noGrp="1"/>
          </p:cNvSpPr>
          <p:nvPr>
            <p:ph type="title"/>
          </p:nvPr>
        </p:nvSpPr>
        <p:spPr/>
        <p:txBody>
          <a:bodyPr/>
          <a:lstStyle/>
          <a:p>
            <a:r>
              <a:rPr lang="en-US" dirty="0">
                <a:solidFill>
                  <a:srgbClr val="0070C0"/>
                </a:solidFill>
              </a:rPr>
              <a:t>Query Syntax</a:t>
            </a:r>
          </a:p>
        </p:txBody>
      </p:sp>
      <p:graphicFrame>
        <p:nvGraphicFramePr>
          <p:cNvPr id="4" name="Content Placeholder 3">
            <a:extLst>
              <a:ext uri="{FF2B5EF4-FFF2-40B4-BE49-F238E27FC236}">
                <a16:creationId xmlns:a16="http://schemas.microsoft.com/office/drawing/2014/main" id="{1A23D9D5-4BFF-4566-A87A-769248AF1EB8}"/>
              </a:ext>
            </a:extLst>
          </p:cNvPr>
          <p:cNvGraphicFramePr>
            <a:graphicFrameLocks noGrp="1"/>
          </p:cNvGraphicFramePr>
          <p:nvPr>
            <p:ph sz="quarter" idx="13"/>
            <p:extLst>
              <p:ext uri="{D42A27DB-BD31-4B8C-83A1-F6EECF244321}">
                <p14:modId xmlns:p14="http://schemas.microsoft.com/office/powerpoint/2010/main" val="186950726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60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FB4-335D-4C7E-B0D8-709A6891EE8D}"/>
              </a:ext>
            </a:extLst>
          </p:cNvPr>
          <p:cNvSpPr>
            <a:spLocks noGrp="1"/>
          </p:cNvSpPr>
          <p:nvPr>
            <p:ph type="title"/>
          </p:nvPr>
        </p:nvSpPr>
        <p:spPr/>
        <p:txBody>
          <a:bodyPr/>
          <a:lstStyle/>
          <a:p>
            <a:r>
              <a:rPr lang="en-US" dirty="0">
                <a:solidFill>
                  <a:srgbClr val="0070C0"/>
                </a:solidFill>
              </a:rPr>
              <a:t>Query Syntax – Expressions on the JOIN clause</a:t>
            </a:r>
          </a:p>
        </p:txBody>
      </p:sp>
      <p:sp>
        <p:nvSpPr>
          <p:cNvPr id="10" name="TextBox 9">
            <a:extLst>
              <a:ext uri="{FF2B5EF4-FFF2-40B4-BE49-F238E27FC236}">
                <a16:creationId xmlns:a16="http://schemas.microsoft.com/office/drawing/2014/main" id="{D3D7B6ED-0E51-47C0-AB6A-85E6D040D811}"/>
              </a:ext>
            </a:extLst>
          </p:cNvPr>
          <p:cNvSpPr txBox="1"/>
          <p:nvPr/>
        </p:nvSpPr>
        <p:spPr>
          <a:xfrm>
            <a:off x="909638" y="3033883"/>
            <a:ext cx="9626282" cy="1938992"/>
          </a:xfrm>
          <a:prstGeom prst="rect">
            <a:avLst/>
          </a:prstGeom>
          <a:noFill/>
        </p:spPr>
        <p:txBody>
          <a:bodyPr wrap="square">
            <a:spAutoFit/>
          </a:bodyPr>
          <a:lstStyle/>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fctOrderHeader</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f</a:t>
            </a: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 INNER JOIN</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dimDates</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d</a:t>
            </a: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  ON</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CC0099"/>
                </a:solidFill>
                <a:highlight>
                  <a:srgbClr val="FFFFFF"/>
                </a:highlight>
                <a:latin typeface="Courier New" panose="02070309020205020404" pitchFamily="49" charset="0"/>
                <a:cs typeface="Courier New" panose="02070309020205020404" pitchFamily="49" charset="0"/>
              </a:rPr>
              <a:t>CAST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d.OrderID</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AS INT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d.OrderID</a:t>
            </a:r>
            <a:endParaRPr lang="en-GB" sz="2000" b="1" dirty="0">
              <a:solidFill>
                <a:srgbClr val="000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WHERE</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f.OrderID</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 999</a:t>
            </a:r>
          </a:p>
          <a:p>
            <a:endParaRPr lang="en-GB" sz="2000" b="1" dirty="0">
              <a:solidFill>
                <a:srgbClr val="808080"/>
              </a:solidFill>
              <a:highlight>
                <a:srgbClr val="FFFFFF"/>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7A489B99-1B82-48DD-8D3A-BA1053C8D66B}"/>
              </a:ext>
            </a:extLst>
          </p:cNvPr>
          <p:cNvSpPr txBox="1"/>
          <p:nvPr/>
        </p:nvSpPr>
        <p:spPr>
          <a:xfrm>
            <a:off x="909638" y="3061315"/>
            <a:ext cx="9626282" cy="1938992"/>
          </a:xfrm>
          <a:prstGeom prst="rect">
            <a:avLst/>
          </a:prstGeom>
          <a:noFill/>
        </p:spPr>
        <p:txBody>
          <a:bodyPr wrap="square">
            <a:spAutoFit/>
          </a:bodyPr>
          <a:lstStyle/>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fctOrderHeader</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f</a:t>
            </a: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 INNER JOIN</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fctOrderDetail</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d</a:t>
            </a: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  ON</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CC0099"/>
                </a:solidFill>
                <a:highlight>
                  <a:srgbClr val="FFFF00"/>
                </a:highlight>
                <a:latin typeface="Courier New" panose="02070309020205020404" pitchFamily="49" charset="0"/>
                <a:cs typeface="Courier New" panose="02070309020205020404" pitchFamily="49" charset="0"/>
              </a:rPr>
              <a:t>CAST</a:t>
            </a:r>
            <a:r>
              <a:rPr lang="en-GB" sz="2000" b="1" dirty="0">
                <a:solidFill>
                  <a:srgbClr val="000000"/>
                </a:solidFill>
                <a:highlight>
                  <a:srgbClr val="FFFF00"/>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00"/>
                </a:highlight>
                <a:latin typeface="Courier New" panose="02070309020205020404" pitchFamily="49" charset="0"/>
                <a:cs typeface="Courier New" panose="02070309020205020404" pitchFamily="49" charset="0"/>
              </a:rPr>
              <a:t>d.OrderID</a:t>
            </a:r>
            <a:r>
              <a:rPr lang="en-GB" sz="2000" b="1" dirty="0">
                <a:solidFill>
                  <a:srgbClr val="000000"/>
                </a:solidFill>
                <a:highlight>
                  <a:srgbClr val="FFFF00"/>
                </a:highlight>
                <a:latin typeface="Courier New" panose="02070309020205020404" pitchFamily="49" charset="0"/>
                <a:cs typeface="Courier New" panose="02070309020205020404" pitchFamily="49" charset="0"/>
              </a:rPr>
              <a:t> </a:t>
            </a:r>
            <a:r>
              <a:rPr lang="en-GB" sz="2000" b="1" dirty="0">
                <a:solidFill>
                  <a:srgbClr val="0000FF"/>
                </a:solidFill>
                <a:highlight>
                  <a:srgbClr val="FFFF00"/>
                </a:highlight>
                <a:latin typeface="Courier New" panose="02070309020205020404" pitchFamily="49" charset="0"/>
                <a:cs typeface="Courier New" panose="02070309020205020404" pitchFamily="49" charset="0"/>
              </a:rPr>
              <a:t>AS INT</a:t>
            </a:r>
            <a:r>
              <a:rPr lang="en-GB" sz="2000" b="1" dirty="0">
                <a:solidFill>
                  <a:srgbClr val="000000"/>
                </a:solidFill>
                <a:highlight>
                  <a:srgbClr val="FFFF00"/>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d.OrderID</a:t>
            </a:r>
            <a:endParaRPr lang="en-GB" sz="2000" b="1" dirty="0">
              <a:solidFill>
                <a:srgbClr val="000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WHERE</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f.OrderID</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 999</a:t>
            </a:r>
          </a:p>
          <a:p>
            <a:endParaRPr lang="en-GB" sz="2000" b="1" dirty="0">
              <a:solidFill>
                <a:srgbClr val="808080"/>
              </a:solidFill>
              <a:highlight>
                <a:srgbClr val="FFFFFF"/>
              </a:highlight>
              <a:latin typeface="Courier New" panose="02070309020205020404" pitchFamily="49" charset="0"/>
              <a:cs typeface="Courier New" panose="02070309020205020404" pitchFamily="49" charset="0"/>
            </a:endParaRPr>
          </a:p>
        </p:txBody>
      </p:sp>
      <p:graphicFrame>
        <p:nvGraphicFramePr>
          <p:cNvPr id="3" name="Diagram 2">
            <a:extLst>
              <a:ext uri="{FF2B5EF4-FFF2-40B4-BE49-F238E27FC236}">
                <a16:creationId xmlns:a16="http://schemas.microsoft.com/office/drawing/2014/main" id="{499F936B-21E5-4661-A3A8-6A805DDA022F}"/>
              </a:ext>
            </a:extLst>
          </p:cNvPr>
          <p:cNvGraphicFramePr/>
          <p:nvPr>
            <p:extLst>
              <p:ext uri="{D42A27DB-BD31-4B8C-83A1-F6EECF244321}">
                <p14:modId xmlns:p14="http://schemas.microsoft.com/office/powerpoint/2010/main" val="3700900467"/>
              </p:ext>
            </p:extLst>
          </p:nvPr>
        </p:nvGraphicFramePr>
        <p:xfrm>
          <a:off x="655638" y="1831447"/>
          <a:ext cx="9981882" cy="792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78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4740965" y="630238"/>
            <a:ext cx="7334125" cy="5597525"/>
          </a:xfrm>
        </p:spPr>
        <p:txBody>
          <a:bodyPr/>
          <a:lstStyle/>
          <a:p>
            <a:r>
              <a:rPr lang="en-US" dirty="0"/>
              <a:t>Lesson 1: Data Movement concepts</a:t>
            </a:r>
          </a:p>
          <a:p>
            <a:r>
              <a:rPr lang="en-US" dirty="0"/>
              <a:t>Lesson 2: Why Data Moves</a:t>
            </a:r>
          </a:p>
          <a:p>
            <a:r>
              <a:rPr lang="en-US" dirty="0"/>
              <a:t>Lesson 3: </a:t>
            </a:r>
            <a:r>
              <a:rPr lang="en-US"/>
              <a:t>Movement Types </a:t>
            </a:r>
            <a:endParaRPr lang="en-US" dirty="0"/>
          </a:p>
        </p:txBody>
      </p:sp>
    </p:spTree>
    <p:extLst>
      <p:ext uri="{BB962C8B-B14F-4D97-AF65-F5344CB8AC3E}">
        <p14:creationId xmlns:p14="http://schemas.microsoft.com/office/powerpoint/2010/main" val="127495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FB4-335D-4C7E-B0D8-709A6891EE8D}"/>
              </a:ext>
            </a:extLst>
          </p:cNvPr>
          <p:cNvSpPr>
            <a:spLocks noGrp="1"/>
          </p:cNvSpPr>
          <p:nvPr>
            <p:ph type="title"/>
          </p:nvPr>
        </p:nvSpPr>
        <p:spPr/>
        <p:txBody>
          <a:bodyPr/>
          <a:lstStyle/>
          <a:p>
            <a:r>
              <a:rPr lang="en-US" dirty="0">
                <a:solidFill>
                  <a:srgbClr val="0070C0"/>
                </a:solidFill>
              </a:rPr>
              <a:t>Query Syntax – OVER(PARTITION BY () )</a:t>
            </a:r>
          </a:p>
        </p:txBody>
      </p:sp>
      <p:sp>
        <p:nvSpPr>
          <p:cNvPr id="9" name="TextBox 8">
            <a:extLst>
              <a:ext uri="{FF2B5EF4-FFF2-40B4-BE49-F238E27FC236}">
                <a16:creationId xmlns:a16="http://schemas.microsoft.com/office/drawing/2014/main" id="{3F4CC740-CB8E-40D7-A607-F4ACB41532D2}"/>
              </a:ext>
            </a:extLst>
          </p:cNvPr>
          <p:cNvSpPr txBox="1"/>
          <p:nvPr/>
        </p:nvSpPr>
        <p:spPr>
          <a:xfrm>
            <a:off x="523558" y="2253595"/>
            <a:ext cx="9626282" cy="4401205"/>
          </a:xfrm>
          <a:prstGeom prst="rect">
            <a:avLst/>
          </a:prstGeom>
          <a:noFill/>
        </p:spPr>
        <p:txBody>
          <a:bodyPr wrap="square">
            <a:spAutoFit/>
          </a:bodyPr>
          <a:lstStyle/>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FF00FF"/>
                </a:solidFill>
                <a:highlight>
                  <a:srgbClr val="FFFFFF"/>
                </a:highlight>
                <a:latin typeface="Courier New" panose="02070309020205020404" pitchFamily="49" charset="0"/>
                <a:cs typeface="Courier New" panose="02070309020205020404" pitchFamily="49" charset="0"/>
              </a:rPr>
              <a:t>SUM</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SalesAmount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OVER</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PARTITION</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BY</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DateKey</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fctOrderDetail</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p>
          <a:p>
            <a:r>
              <a:rPr lang="en-GB" sz="2000" b="1" dirty="0">
                <a:solidFill>
                  <a:srgbClr val="00B050"/>
                </a:solidFill>
                <a:highlight>
                  <a:srgbClr val="FFFFFF"/>
                </a:highlight>
                <a:latin typeface="Courier New" panose="02070309020205020404" pitchFamily="49" charset="0"/>
                <a:cs typeface="Courier New" panose="02070309020205020404" pitchFamily="49" charset="0"/>
              </a:rPr>
              <a:t>-- Distribution incompatible – NOT Partitioned by Hash key</a:t>
            </a:r>
          </a:p>
          <a:p>
            <a:endParaRPr lang="en-GB" sz="2000" b="1" dirty="0">
              <a:solidFill>
                <a:srgbClr val="008000"/>
              </a:solidFill>
              <a:highlight>
                <a:srgbClr val="FFFFFF"/>
              </a:highlight>
              <a:latin typeface="Courier New" panose="02070309020205020404" pitchFamily="49" charset="0"/>
              <a:cs typeface="Courier New" panose="02070309020205020404" pitchFamily="49" charset="0"/>
            </a:endParaRPr>
          </a:p>
          <a:p>
            <a:endParaRPr lang="en-GB" sz="2000" b="1" dirty="0">
              <a:solidFill>
                <a:srgbClr val="008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FF00FF"/>
                </a:solidFill>
                <a:highlight>
                  <a:srgbClr val="FFFFFF"/>
                </a:highlight>
                <a:latin typeface="Courier New" panose="02070309020205020404" pitchFamily="49" charset="0"/>
                <a:cs typeface="Courier New" panose="02070309020205020404" pitchFamily="49" charset="0"/>
              </a:rPr>
              <a:t>SUM</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SalesAmount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OVER</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ORDER</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BY</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ProductKey</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fctOrderDetail</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p>
          <a:p>
            <a:r>
              <a:rPr lang="en-GB" sz="2000" b="1" dirty="0">
                <a:solidFill>
                  <a:srgbClr val="00B050"/>
                </a:solidFill>
                <a:highlight>
                  <a:srgbClr val="FFFFFF"/>
                </a:highlight>
                <a:latin typeface="Courier New" panose="02070309020205020404" pitchFamily="49" charset="0"/>
                <a:cs typeface="Courier New" panose="02070309020205020404" pitchFamily="49" charset="0"/>
              </a:rPr>
              <a:t>-- Distribution incompatible - No partition key</a:t>
            </a:r>
          </a:p>
          <a:p>
            <a:endParaRPr lang="en-GB" sz="2000" b="1" dirty="0">
              <a:solidFill>
                <a:srgbClr val="808080"/>
              </a:solidFill>
              <a:highlight>
                <a:srgbClr val="FFFFFF"/>
              </a:highlight>
              <a:latin typeface="Courier New" panose="02070309020205020404" pitchFamily="49" charset="0"/>
              <a:cs typeface="Courier New" panose="02070309020205020404" pitchFamily="49" charset="0"/>
            </a:endParaRPr>
          </a:p>
          <a:p>
            <a:endParaRPr lang="en-GB" sz="2000" b="1" dirty="0">
              <a:solidFill>
                <a:srgbClr val="80808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FF00FF"/>
                </a:solidFill>
                <a:highlight>
                  <a:srgbClr val="FFFFFF"/>
                </a:highlight>
                <a:latin typeface="Courier New" panose="02070309020205020404" pitchFamily="49" charset="0"/>
                <a:cs typeface="Courier New" panose="02070309020205020404" pitchFamily="49" charset="0"/>
              </a:rPr>
              <a:t>SUM</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SalesAmount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00"/>
                </a:highlight>
                <a:latin typeface="Courier New" panose="02070309020205020404" pitchFamily="49" charset="0"/>
                <a:cs typeface="Courier New" panose="02070309020205020404" pitchFamily="49" charset="0"/>
              </a:rPr>
              <a:t>OVER</a:t>
            </a:r>
            <a:r>
              <a:rPr lang="en-GB" sz="2000" b="1" dirty="0">
                <a:solidFill>
                  <a:srgbClr val="808080"/>
                </a:solidFill>
                <a:highlight>
                  <a:srgbClr val="FFFF00"/>
                </a:highlight>
                <a:latin typeface="Courier New" panose="02070309020205020404" pitchFamily="49" charset="0"/>
                <a:cs typeface="Courier New" panose="02070309020205020404" pitchFamily="49" charset="0"/>
              </a:rPr>
              <a:t>(</a:t>
            </a:r>
            <a:r>
              <a:rPr lang="en-GB" sz="2000" b="1" dirty="0">
                <a:solidFill>
                  <a:srgbClr val="0000FF"/>
                </a:solidFill>
                <a:highlight>
                  <a:srgbClr val="FFFF00"/>
                </a:highlight>
                <a:latin typeface="Courier New" panose="02070309020205020404" pitchFamily="49" charset="0"/>
                <a:cs typeface="Courier New" panose="02070309020205020404" pitchFamily="49" charset="0"/>
              </a:rPr>
              <a:t>PARTITION</a:t>
            </a:r>
            <a:r>
              <a:rPr lang="en-GB" sz="2000" b="1" dirty="0">
                <a:solidFill>
                  <a:srgbClr val="000000"/>
                </a:solidFill>
                <a:highlight>
                  <a:srgbClr val="FFFF00"/>
                </a:highlight>
                <a:latin typeface="Courier New" panose="02070309020205020404" pitchFamily="49" charset="0"/>
                <a:cs typeface="Courier New" panose="02070309020205020404" pitchFamily="49" charset="0"/>
              </a:rPr>
              <a:t> </a:t>
            </a:r>
            <a:r>
              <a:rPr lang="en-GB" sz="2000" b="1" dirty="0">
                <a:solidFill>
                  <a:srgbClr val="0000FF"/>
                </a:solidFill>
                <a:highlight>
                  <a:srgbClr val="FFFF00"/>
                </a:highlight>
                <a:latin typeface="Courier New" panose="02070309020205020404" pitchFamily="49" charset="0"/>
                <a:cs typeface="Courier New" panose="02070309020205020404" pitchFamily="49" charset="0"/>
              </a:rPr>
              <a:t>BY</a:t>
            </a:r>
            <a:r>
              <a:rPr lang="en-GB" sz="2000" b="1" dirty="0">
                <a:solidFill>
                  <a:srgbClr val="000000"/>
                </a:solidFill>
                <a:highlight>
                  <a:srgbClr val="FFFF00"/>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00"/>
                </a:highlight>
                <a:latin typeface="Courier New" panose="02070309020205020404" pitchFamily="49" charset="0"/>
                <a:cs typeface="Courier New" panose="02070309020205020404" pitchFamily="49" charset="0"/>
              </a:rPr>
              <a:t>ProductKey</a:t>
            </a:r>
            <a:r>
              <a:rPr lang="en-GB" sz="2000" b="1" dirty="0">
                <a:solidFill>
                  <a:srgbClr val="000000"/>
                </a:solidFill>
                <a:highlight>
                  <a:srgbClr val="FFFF00"/>
                </a:highlight>
                <a:latin typeface="Courier New" panose="02070309020205020404" pitchFamily="49" charset="0"/>
                <a:cs typeface="Courier New" panose="02070309020205020404" pitchFamily="49" charset="0"/>
              </a:rPr>
              <a:t>]</a:t>
            </a:r>
            <a:r>
              <a:rPr lang="en-GB" sz="2000" b="1" dirty="0">
                <a:solidFill>
                  <a:srgbClr val="808080"/>
                </a:solidFill>
                <a:highlight>
                  <a:srgbClr val="FFFF00"/>
                </a:highlight>
                <a:latin typeface="Courier New" panose="02070309020205020404" pitchFamily="49" charset="0"/>
                <a:cs typeface="Courier New" panose="02070309020205020404" pitchFamily="49" charset="0"/>
              </a:rPr>
              <a:t>)</a:t>
            </a:r>
            <a:endParaRPr lang="en-GB" sz="2000" b="1" dirty="0">
              <a:solidFill>
                <a:srgbClr val="000000"/>
              </a:solidFill>
              <a:highlight>
                <a:srgbClr val="FFFF00"/>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fctOrderDetail</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p>
          <a:p>
            <a:r>
              <a:rPr lang="en-GB" sz="2000" b="1" dirty="0">
                <a:solidFill>
                  <a:srgbClr val="00B050"/>
                </a:solidFill>
                <a:highlight>
                  <a:srgbClr val="FFFFFF"/>
                </a:highlight>
                <a:latin typeface="Courier New" panose="02070309020205020404" pitchFamily="49" charset="0"/>
                <a:cs typeface="Courier New" panose="02070309020205020404" pitchFamily="49" charset="0"/>
              </a:rPr>
              <a:t>-- Distribution compatible - Partitioned by Hash key</a:t>
            </a:r>
          </a:p>
          <a:p>
            <a:endParaRPr lang="en-GB" sz="2000" b="1" dirty="0">
              <a:solidFill>
                <a:srgbClr val="808080"/>
              </a:solidFill>
              <a:highlight>
                <a:srgbClr val="FFFFFF"/>
              </a:highlight>
              <a:latin typeface="Courier New" panose="02070309020205020404" pitchFamily="49" charset="0"/>
              <a:cs typeface="Courier New" panose="02070309020205020404" pitchFamily="49" charset="0"/>
            </a:endParaRPr>
          </a:p>
        </p:txBody>
      </p:sp>
      <p:graphicFrame>
        <p:nvGraphicFramePr>
          <p:cNvPr id="11" name="Diagram 10">
            <a:extLst>
              <a:ext uri="{FF2B5EF4-FFF2-40B4-BE49-F238E27FC236}">
                <a16:creationId xmlns:a16="http://schemas.microsoft.com/office/drawing/2014/main" id="{DAD66807-D7F6-483A-BE8F-58940CBB8E37}"/>
              </a:ext>
            </a:extLst>
          </p:cNvPr>
          <p:cNvGraphicFramePr/>
          <p:nvPr>
            <p:extLst>
              <p:ext uri="{D42A27DB-BD31-4B8C-83A1-F6EECF244321}">
                <p14:modId xmlns:p14="http://schemas.microsoft.com/office/powerpoint/2010/main" val="516682740"/>
              </p:ext>
            </p:extLst>
          </p:nvPr>
        </p:nvGraphicFramePr>
        <p:xfrm>
          <a:off x="523558" y="1036320"/>
          <a:ext cx="9981882" cy="792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988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FB4-335D-4C7E-B0D8-709A6891EE8D}"/>
              </a:ext>
            </a:extLst>
          </p:cNvPr>
          <p:cNvSpPr>
            <a:spLocks noGrp="1"/>
          </p:cNvSpPr>
          <p:nvPr>
            <p:ph type="title"/>
          </p:nvPr>
        </p:nvSpPr>
        <p:spPr/>
        <p:txBody>
          <a:bodyPr/>
          <a:lstStyle/>
          <a:p>
            <a:r>
              <a:rPr lang="en-US" dirty="0">
                <a:solidFill>
                  <a:srgbClr val="0070C0"/>
                </a:solidFill>
              </a:rPr>
              <a:t>Query Syntax – COUNT DISTINCT()</a:t>
            </a:r>
          </a:p>
        </p:txBody>
      </p:sp>
      <p:sp>
        <p:nvSpPr>
          <p:cNvPr id="11" name="TextBox 10">
            <a:extLst>
              <a:ext uri="{FF2B5EF4-FFF2-40B4-BE49-F238E27FC236}">
                <a16:creationId xmlns:a16="http://schemas.microsoft.com/office/drawing/2014/main" id="{0F7F2615-C8B5-49AE-BA5D-C8001C06AB43}"/>
              </a:ext>
            </a:extLst>
          </p:cNvPr>
          <p:cNvSpPr txBox="1"/>
          <p:nvPr/>
        </p:nvSpPr>
        <p:spPr>
          <a:xfrm>
            <a:off x="523558" y="2253595"/>
            <a:ext cx="9626282" cy="3170099"/>
          </a:xfrm>
          <a:prstGeom prst="rect">
            <a:avLst/>
          </a:prstGeom>
          <a:noFill/>
        </p:spPr>
        <p:txBody>
          <a:bodyPr wrap="square">
            <a:spAutoFit/>
          </a:bodyPr>
          <a:lstStyle/>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FF00FF"/>
                </a:solidFill>
                <a:highlight>
                  <a:srgbClr val="FFFFFF"/>
                </a:highlight>
                <a:latin typeface="Courier New" panose="02070309020205020404" pitchFamily="49" charset="0"/>
                <a:cs typeface="Courier New" panose="02070309020205020404" pitchFamily="49" charset="0"/>
              </a:rPr>
              <a:t>COUNT_BIG</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DISTINCT </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DateKey</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fctOrderDetail</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p>
          <a:p>
            <a:r>
              <a:rPr lang="en-GB" sz="2000" b="1" dirty="0">
                <a:solidFill>
                  <a:srgbClr val="00B050"/>
                </a:solidFill>
                <a:highlight>
                  <a:srgbClr val="FFFFFF"/>
                </a:highlight>
                <a:latin typeface="Courier New" panose="02070309020205020404" pitchFamily="49" charset="0"/>
                <a:cs typeface="Courier New" panose="02070309020205020404" pitchFamily="49" charset="0"/>
              </a:rPr>
              <a:t>-- Distribution incompatible – NOT summed by the Hash Key</a:t>
            </a:r>
          </a:p>
          <a:p>
            <a:endParaRPr lang="en-GB" sz="2000" b="1" dirty="0">
              <a:solidFill>
                <a:srgbClr val="008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SELECT</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a:solidFill>
                  <a:srgbClr val="FF00FF"/>
                </a:solidFill>
                <a:highlight>
                  <a:srgbClr val="FFFFFF"/>
                </a:highlight>
                <a:latin typeface="Courier New" panose="02070309020205020404" pitchFamily="49" charset="0"/>
                <a:cs typeface="Courier New" panose="02070309020205020404" pitchFamily="49" charset="0"/>
              </a:rPr>
              <a:t>COUNT_BIG</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 (</a:t>
            </a:r>
            <a:r>
              <a:rPr lang="en-GB" sz="2000" b="1" dirty="0">
                <a:solidFill>
                  <a:srgbClr val="0000FF"/>
                </a:solidFill>
                <a:highlight>
                  <a:srgbClr val="FFFFFF"/>
                </a:highlight>
                <a:latin typeface="Courier New" panose="02070309020205020404" pitchFamily="49" charset="0"/>
                <a:cs typeface="Courier New" panose="02070309020205020404" pitchFamily="49" charset="0"/>
              </a:rPr>
              <a:t>DISTINCT </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ProductKey</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r>
              <a:rPr lang="en-GB" sz="2000" b="1" dirty="0">
                <a:solidFill>
                  <a:srgbClr val="808080"/>
                </a:solidFill>
                <a:highlight>
                  <a:srgbClr val="FFFFFF"/>
                </a:highlight>
                <a:latin typeface="Courier New" panose="02070309020205020404" pitchFamily="49" charset="0"/>
                <a:cs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cs typeface="Courier New" panose="02070309020205020404" pitchFamily="49" charset="0"/>
            </a:endParaRPr>
          </a:p>
          <a:p>
            <a:r>
              <a:rPr lang="en-GB" sz="2000" b="1" dirty="0">
                <a:solidFill>
                  <a:srgbClr val="0000FF"/>
                </a:solidFill>
                <a:highlight>
                  <a:srgbClr val="FFFFFF"/>
                </a:highlight>
                <a:latin typeface="Courier New" panose="02070309020205020404" pitchFamily="49" charset="0"/>
                <a:cs typeface="Courier New" panose="02070309020205020404" pitchFamily="49" charset="0"/>
              </a:rPr>
              <a:t>FROM</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cs typeface="Courier New" panose="02070309020205020404" pitchFamily="49" charset="0"/>
              </a:rPr>
              <a:t>fctOrderDetail</a:t>
            </a:r>
            <a:r>
              <a:rPr lang="en-GB" sz="2000" b="1" dirty="0">
                <a:solidFill>
                  <a:srgbClr val="000000"/>
                </a:solidFill>
                <a:highlight>
                  <a:srgbClr val="FFFFFF"/>
                </a:highlight>
                <a:latin typeface="Courier New" panose="02070309020205020404" pitchFamily="49" charset="0"/>
                <a:cs typeface="Courier New" panose="02070309020205020404" pitchFamily="49" charset="0"/>
              </a:rPr>
              <a:t>]</a:t>
            </a:r>
          </a:p>
          <a:p>
            <a:r>
              <a:rPr lang="en-GB" sz="2000" b="1" dirty="0">
                <a:solidFill>
                  <a:srgbClr val="00B050"/>
                </a:solidFill>
                <a:highlight>
                  <a:srgbClr val="FFFFFF"/>
                </a:highlight>
                <a:latin typeface="Courier New" panose="02070309020205020404" pitchFamily="49" charset="0"/>
                <a:cs typeface="Courier New" panose="02070309020205020404" pitchFamily="49" charset="0"/>
              </a:rPr>
              <a:t>-- Distribution compatible – summed by the Hash Key</a:t>
            </a:r>
          </a:p>
          <a:p>
            <a:endParaRPr lang="en-GB" sz="2000" b="1" dirty="0">
              <a:solidFill>
                <a:srgbClr val="008000"/>
              </a:solidFill>
              <a:highlight>
                <a:srgbClr val="FFFFFF"/>
              </a:highlight>
              <a:latin typeface="Courier New" panose="02070309020205020404" pitchFamily="49" charset="0"/>
              <a:cs typeface="Courier New" panose="02070309020205020404" pitchFamily="49" charset="0"/>
            </a:endParaRPr>
          </a:p>
          <a:p>
            <a:endParaRPr lang="en-GB" sz="2000" b="1" dirty="0">
              <a:solidFill>
                <a:srgbClr val="008000"/>
              </a:solidFill>
              <a:highlight>
                <a:srgbClr val="FFFFFF"/>
              </a:highlight>
              <a:latin typeface="Courier New" panose="02070309020205020404" pitchFamily="49" charset="0"/>
              <a:cs typeface="Courier New" panose="02070309020205020404" pitchFamily="49" charset="0"/>
            </a:endParaRPr>
          </a:p>
          <a:p>
            <a:endParaRPr lang="en-GB" sz="2000" b="1" dirty="0">
              <a:solidFill>
                <a:srgbClr val="808080"/>
              </a:solidFill>
              <a:highlight>
                <a:srgbClr val="FFFFFF"/>
              </a:highlight>
              <a:latin typeface="Courier New" panose="02070309020205020404" pitchFamily="49" charset="0"/>
              <a:cs typeface="Courier New" panose="02070309020205020404" pitchFamily="49" charset="0"/>
            </a:endParaRPr>
          </a:p>
        </p:txBody>
      </p:sp>
      <p:graphicFrame>
        <p:nvGraphicFramePr>
          <p:cNvPr id="13" name="Diagram 12">
            <a:extLst>
              <a:ext uri="{FF2B5EF4-FFF2-40B4-BE49-F238E27FC236}">
                <a16:creationId xmlns:a16="http://schemas.microsoft.com/office/drawing/2014/main" id="{A7C72A42-217F-4B95-8DF7-129EC7567131}"/>
              </a:ext>
            </a:extLst>
          </p:cNvPr>
          <p:cNvGraphicFramePr/>
          <p:nvPr>
            <p:extLst>
              <p:ext uri="{D42A27DB-BD31-4B8C-83A1-F6EECF244321}">
                <p14:modId xmlns:p14="http://schemas.microsoft.com/office/powerpoint/2010/main" val="2786699894"/>
              </p:ext>
            </p:extLst>
          </p:nvPr>
        </p:nvGraphicFramePr>
        <p:xfrm>
          <a:off x="523558" y="1036320"/>
          <a:ext cx="9981882" cy="792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427728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FB4-335D-4C7E-B0D8-709A6891EE8D}"/>
              </a:ext>
            </a:extLst>
          </p:cNvPr>
          <p:cNvSpPr>
            <a:spLocks noGrp="1"/>
          </p:cNvSpPr>
          <p:nvPr>
            <p:ph type="title"/>
          </p:nvPr>
        </p:nvSpPr>
        <p:spPr/>
        <p:txBody>
          <a:bodyPr/>
          <a:lstStyle/>
          <a:p>
            <a:r>
              <a:rPr lang="en-US" dirty="0">
                <a:solidFill>
                  <a:srgbClr val="0070C0"/>
                </a:solidFill>
              </a:rPr>
              <a:t>Redistribute Data</a:t>
            </a:r>
          </a:p>
        </p:txBody>
      </p:sp>
      <p:graphicFrame>
        <p:nvGraphicFramePr>
          <p:cNvPr id="4" name="Content Placeholder 3">
            <a:extLst>
              <a:ext uri="{FF2B5EF4-FFF2-40B4-BE49-F238E27FC236}">
                <a16:creationId xmlns:a16="http://schemas.microsoft.com/office/drawing/2014/main" id="{1A23D9D5-4BFF-4566-A87A-769248AF1EB8}"/>
              </a:ext>
            </a:extLst>
          </p:cNvPr>
          <p:cNvGraphicFramePr>
            <a:graphicFrameLocks noGrp="1"/>
          </p:cNvGraphicFramePr>
          <p:nvPr>
            <p:ph sz="quarter" idx="13"/>
            <p:extLst>
              <p:ext uri="{D42A27DB-BD31-4B8C-83A1-F6EECF244321}">
                <p14:modId xmlns:p14="http://schemas.microsoft.com/office/powerpoint/2010/main" val="523039768"/>
              </p:ext>
            </p:extLst>
          </p:nvPr>
        </p:nvGraphicFramePr>
        <p:xfrm>
          <a:off x="655636" y="47339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351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3: Movement Types</a:t>
            </a:r>
          </a:p>
        </p:txBody>
      </p:sp>
    </p:spTree>
    <p:extLst>
      <p:ext uri="{BB962C8B-B14F-4D97-AF65-F5344CB8AC3E}">
        <p14:creationId xmlns:p14="http://schemas.microsoft.com/office/powerpoint/2010/main" val="191515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226A0-14F1-4B72-ADC0-79915603B319}"/>
              </a:ext>
            </a:extLst>
          </p:cNvPr>
          <p:cNvSpPr>
            <a:spLocks noGrp="1"/>
          </p:cNvSpPr>
          <p:nvPr>
            <p:ph type="title"/>
          </p:nvPr>
        </p:nvSpPr>
        <p:spPr/>
        <p:txBody>
          <a:bodyPr/>
          <a:lstStyle/>
          <a:p>
            <a:r>
              <a:rPr lang="en-US" dirty="0">
                <a:solidFill>
                  <a:srgbClr val="0070C0"/>
                </a:solidFill>
              </a:rPr>
              <a:t>Common Data Movement Operations</a:t>
            </a:r>
          </a:p>
        </p:txBody>
      </p:sp>
      <p:graphicFrame>
        <p:nvGraphicFramePr>
          <p:cNvPr id="2" name="Content Placeholder 1">
            <a:extLst>
              <a:ext uri="{FF2B5EF4-FFF2-40B4-BE49-F238E27FC236}">
                <a16:creationId xmlns:a16="http://schemas.microsoft.com/office/drawing/2014/main" id="{ED1B4345-65F7-4124-8677-A06558145E17}"/>
              </a:ext>
            </a:extLst>
          </p:cNvPr>
          <p:cNvGraphicFramePr>
            <a:graphicFrameLocks noGrp="1"/>
          </p:cNvGraphicFramePr>
          <p:nvPr>
            <p:ph sz="quarter" idx="13"/>
            <p:extLst>
              <p:ext uri="{D42A27DB-BD31-4B8C-83A1-F6EECF244321}">
                <p14:modId xmlns:p14="http://schemas.microsoft.com/office/powerpoint/2010/main" val="9721928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212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226A0-14F1-4B72-ADC0-79915603B319}"/>
              </a:ext>
            </a:extLst>
          </p:cNvPr>
          <p:cNvSpPr>
            <a:spLocks noGrp="1"/>
          </p:cNvSpPr>
          <p:nvPr>
            <p:ph type="title"/>
          </p:nvPr>
        </p:nvSpPr>
        <p:spPr/>
        <p:txBody>
          <a:bodyPr/>
          <a:lstStyle/>
          <a:p>
            <a:r>
              <a:rPr lang="en-US" dirty="0">
                <a:solidFill>
                  <a:srgbClr val="0070C0"/>
                </a:solidFill>
              </a:rPr>
              <a:t>Data Movement: Shuffle</a:t>
            </a:r>
          </a:p>
        </p:txBody>
      </p:sp>
      <p:graphicFrame>
        <p:nvGraphicFramePr>
          <p:cNvPr id="2" name="Content Placeholder 1">
            <a:extLst>
              <a:ext uri="{FF2B5EF4-FFF2-40B4-BE49-F238E27FC236}">
                <a16:creationId xmlns:a16="http://schemas.microsoft.com/office/drawing/2014/main" id="{E79B813F-1100-4D82-8D66-C9EA74192EA9}"/>
              </a:ext>
            </a:extLst>
          </p:cNvPr>
          <p:cNvGraphicFramePr>
            <a:graphicFrameLocks noGrp="1"/>
          </p:cNvGraphicFramePr>
          <p:nvPr>
            <p:ph sz="quarter" idx="13"/>
            <p:extLst>
              <p:ext uri="{D42A27DB-BD31-4B8C-83A1-F6EECF244321}">
                <p14:modId xmlns:p14="http://schemas.microsoft.com/office/powerpoint/2010/main" val="299011704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6365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226A0-14F1-4B72-ADC0-79915603B319}"/>
              </a:ext>
            </a:extLst>
          </p:cNvPr>
          <p:cNvSpPr>
            <a:spLocks noGrp="1"/>
          </p:cNvSpPr>
          <p:nvPr>
            <p:ph type="title"/>
          </p:nvPr>
        </p:nvSpPr>
        <p:spPr/>
        <p:txBody>
          <a:bodyPr/>
          <a:lstStyle/>
          <a:p>
            <a:r>
              <a:rPr lang="en-US" dirty="0">
                <a:solidFill>
                  <a:srgbClr val="0070C0"/>
                </a:solidFill>
              </a:rPr>
              <a:t>Data Movement: Broadcast</a:t>
            </a:r>
          </a:p>
        </p:txBody>
      </p:sp>
      <p:graphicFrame>
        <p:nvGraphicFramePr>
          <p:cNvPr id="2" name="Content Placeholder 1">
            <a:extLst>
              <a:ext uri="{FF2B5EF4-FFF2-40B4-BE49-F238E27FC236}">
                <a16:creationId xmlns:a16="http://schemas.microsoft.com/office/drawing/2014/main" id="{7C7D1135-6FEC-4BE6-8B44-C2C7232C7C5E}"/>
              </a:ext>
            </a:extLst>
          </p:cNvPr>
          <p:cNvGraphicFramePr>
            <a:graphicFrameLocks noGrp="1"/>
          </p:cNvGraphicFramePr>
          <p:nvPr>
            <p:ph sz="quarter" idx="13"/>
            <p:extLst>
              <p:ext uri="{D42A27DB-BD31-4B8C-83A1-F6EECF244321}">
                <p14:modId xmlns:p14="http://schemas.microsoft.com/office/powerpoint/2010/main" val="157489713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59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226A0-14F1-4B72-ADC0-79915603B319}"/>
              </a:ext>
            </a:extLst>
          </p:cNvPr>
          <p:cNvSpPr>
            <a:spLocks noGrp="1"/>
          </p:cNvSpPr>
          <p:nvPr>
            <p:ph type="title"/>
          </p:nvPr>
        </p:nvSpPr>
        <p:spPr/>
        <p:txBody>
          <a:bodyPr/>
          <a:lstStyle/>
          <a:p>
            <a:r>
              <a:rPr lang="en-US" dirty="0">
                <a:solidFill>
                  <a:srgbClr val="0070C0"/>
                </a:solidFill>
              </a:rPr>
              <a:t>Data Movement: Partition</a:t>
            </a:r>
          </a:p>
        </p:txBody>
      </p:sp>
      <p:graphicFrame>
        <p:nvGraphicFramePr>
          <p:cNvPr id="6" name="Content Placeholder 1">
            <a:extLst>
              <a:ext uri="{FF2B5EF4-FFF2-40B4-BE49-F238E27FC236}">
                <a16:creationId xmlns:a16="http://schemas.microsoft.com/office/drawing/2014/main" id="{20329E6F-54B6-4C43-BFF1-0EBF660D505D}"/>
              </a:ext>
            </a:extLst>
          </p:cNvPr>
          <p:cNvGraphicFramePr>
            <a:graphicFrameLocks noGrp="1"/>
          </p:cNvGraphicFramePr>
          <p:nvPr>
            <p:ph sz="quarter" idx="13"/>
            <p:extLst>
              <p:ext uri="{D42A27DB-BD31-4B8C-83A1-F6EECF244321}">
                <p14:modId xmlns:p14="http://schemas.microsoft.com/office/powerpoint/2010/main" val="1525649211"/>
              </p:ext>
            </p:extLst>
          </p:nvPr>
        </p:nvGraphicFramePr>
        <p:xfrm>
          <a:off x="655637" y="1733234"/>
          <a:ext cx="10880726" cy="304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117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226A0-14F1-4B72-ADC0-79915603B319}"/>
              </a:ext>
            </a:extLst>
          </p:cNvPr>
          <p:cNvSpPr>
            <a:spLocks noGrp="1"/>
          </p:cNvSpPr>
          <p:nvPr>
            <p:ph type="title"/>
          </p:nvPr>
        </p:nvSpPr>
        <p:spPr/>
        <p:txBody>
          <a:bodyPr/>
          <a:lstStyle/>
          <a:p>
            <a:r>
              <a:rPr lang="en-US" dirty="0">
                <a:solidFill>
                  <a:srgbClr val="0070C0"/>
                </a:solidFill>
              </a:rPr>
              <a:t>Data Movement: Move</a:t>
            </a:r>
          </a:p>
        </p:txBody>
      </p:sp>
      <p:graphicFrame>
        <p:nvGraphicFramePr>
          <p:cNvPr id="11" name="Content Placeholder 1">
            <a:extLst>
              <a:ext uri="{FF2B5EF4-FFF2-40B4-BE49-F238E27FC236}">
                <a16:creationId xmlns:a16="http://schemas.microsoft.com/office/drawing/2014/main" id="{227C0ACD-DB86-4C30-A556-01AF658F2B85}"/>
              </a:ext>
            </a:extLst>
          </p:cNvPr>
          <p:cNvGraphicFramePr>
            <a:graphicFrameLocks noGrp="1"/>
          </p:cNvGraphicFramePr>
          <p:nvPr>
            <p:ph sz="quarter" idx="13"/>
            <p:extLst>
              <p:ext uri="{D42A27DB-BD31-4B8C-83A1-F6EECF244321}">
                <p14:modId xmlns:p14="http://schemas.microsoft.com/office/powerpoint/2010/main" val="268946303"/>
              </p:ext>
            </p:extLst>
          </p:nvPr>
        </p:nvGraphicFramePr>
        <p:xfrm>
          <a:off x="655638" y="1408114"/>
          <a:ext cx="10880726" cy="304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71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226A0-14F1-4B72-ADC0-79915603B319}"/>
              </a:ext>
            </a:extLst>
          </p:cNvPr>
          <p:cNvSpPr>
            <a:spLocks noGrp="1"/>
          </p:cNvSpPr>
          <p:nvPr>
            <p:ph type="title"/>
          </p:nvPr>
        </p:nvSpPr>
        <p:spPr/>
        <p:txBody>
          <a:bodyPr/>
          <a:lstStyle/>
          <a:p>
            <a:r>
              <a:rPr lang="en-US" dirty="0">
                <a:solidFill>
                  <a:srgbClr val="0070C0"/>
                </a:solidFill>
              </a:rPr>
              <a:t>Data Movement: Trim</a:t>
            </a:r>
          </a:p>
        </p:txBody>
      </p:sp>
      <p:graphicFrame>
        <p:nvGraphicFramePr>
          <p:cNvPr id="2" name="Content Placeholder 1">
            <a:extLst>
              <a:ext uri="{FF2B5EF4-FFF2-40B4-BE49-F238E27FC236}">
                <a16:creationId xmlns:a16="http://schemas.microsoft.com/office/drawing/2014/main" id="{829C1E7F-EBFE-439E-89BC-FD424E7DE452}"/>
              </a:ext>
            </a:extLst>
          </p:cNvPr>
          <p:cNvGraphicFramePr>
            <a:graphicFrameLocks noGrp="1"/>
          </p:cNvGraphicFramePr>
          <p:nvPr>
            <p:ph sz="quarter" idx="13"/>
            <p:extLst>
              <p:ext uri="{D42A27DB-BD31-4B8C-83A1-F6EECF244321}">
                <p14:modId xmlns:p14="http://schemas.microsoft.com/office/powerpoint/2010/main" val="256729605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797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Data Movement Concepts</a:t>
            </a:r>
          </a:p>
        </p:txBody>
      </p:sp>
    </p:spTree>
    <p:extLst>
      <p:ext uri="{BB962C8B-B14F-4D97-AF65-F5344CB8AC3E}">
        <p14:creationId xmlns:p14="http://schemas.microsoft.com/office/powerpoint/2010/main" val="408374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a:solidFill>
            <a:schemeClr val="tx1"/>
          </a:solidFill>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22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DD19-8CDE-4076-A42B-D95CC21F69CB}"/>
              </a:ext>
            </a:extLst>
          </p:cNvPr>
          <p:cNvSpPr>
            <a:spLocks noGrp="1"/>
          </p:cNvSpPr>
          <p:nvPr>
            <p:ph type="title"/>
          </p:nvPr>
        </p:nvSpPr>
        <p:spPr/>
        <p:txBody>
          <a:bodyPr/>
          <a:lstStyle/>
          <a:p>
            <a:r>
              <a:rPr lang="en-GB" sz="3200" dirty="0">
                <a:solidFill>
                  <a:srgbClr val="0078D7"/>
                </a:solidFill>
              </a:rPr>
              <a:t>What is Data Movement?</a:t>
            </a:r>
            <a:endParaRPr lang="en-US" dirty="0"/>
          </a:p>
        </p:txBody>
      </p:sp>
      <p:sp>
        <p:nvSpPr>
          <p:cNvPr id="52" name="Flowchart: Manual Operation 51">
            <a:extLst>
              <a:ext uri="{FF2B5EF4-FFF2-40B4-BE49-F238E27FC236}">
                <a16:creationId xmlns:a16="http://schemas.microsoft.com/office/drawing/2014/main" id="{67CD6C63-E866-440C-9CFD-03013B81D0CD}"/>
              </a:ext>
            </a:extLst>
          </p:cNvPr>
          <p:cNvSpPr/>
          <p:nvPr/>
        </p:nvSpPr>
        <p:spPr>
          <a:xfrm>
            <a:off x="916260" y="2422154"/>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01</a:t>
            </a:r>
          </a:p>
        </p:txBody>
      </p:sp>
      <p:sp>
        <p:nvSpPr>
          <p:cNvPr id="53" name="Flowchart: Manual Operation 52">
            <a:extLst>
              <a:ext uri="{FF2B5EF4-FFF2-40B4-BE49-F238E27FC236}">
                <a16:creationId xmlns:a16="http://schemas.microsoft.com/office/drawing/2014/main" id="{0335B575-37C4-4BEA-A68E-FC4B4B408452}"/>
              </a:ext>
            </a:extLst>
          </p:cNvPr>
          <p:cNvSpPr/>
          <p:nvPr/>
        </p:nvSpPr>
        <p:spPr>
          <a:xfrm>
            <a:off x="1798254"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02</a:t>
            </a:r>
          </a:p>
        </p:txBody>
      </p:sp>
      <p:sp>
        <p:nvSpPr>
          <p:cNvPr id="54" name="Flowchart: Manual Operation 53">
            <a:extLst>
              <a:ext uri="{FF2B5EF4-FFF2-40B4-BE49-F238E27FC236}">
                <a16:creationId xmlns:a16="http://schemas.microsoft.com/office/drawing/2014/main" id="{3F4D62B1-0B82-4238-85FA-FB98F3375782}"/>
              </a:ext>
            </a:extLst>
          </p:cNvPr>
          <p:cNvSpPr/>
          <p:nvPr/>
        </p:nvSpPr>
        <p:spPr>
          <a:xfrm>
            <a:off x="3560403"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04</a:t>
            </a:r>
          </a:p>
        </p:txBody>
      </p:sp>
      <p:sp>
        <p:nvSpPr>
          <p:cNvPr id="55" name="Flowchart: Manual Operation 54">
            <a:extLst>
              <a:ext uri="{FF2B5EF4-FFF2-40B4-BE49-F238E27FC236}">
                <a16:creationId xmlns:a16="http://schemas.microsoft.com/office/drawing/2014/main" id="{91DC5B4B-A11A-4031-8BAB-AF6244C7F113}"/>
              </a:ext>
            </a:extLst>
          </p:cNvPr>
          <p:cNvSpPr/>
          <p:nvPr/>
        </p:nvSpPr>
        <p:spPr>
          <a:xfrm>
            <a:off x="2679328"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03</a:t>
            </a:r>
          </a:p>
        </p:txBody>
      </p:sp>
      <p:sp>
        <p:nvSpPr>
          <p:cNvPr id="56" name="Flowchart: Manual Operation 55">
            <a:extLst>
              <a:ext uri="{FF2B5EF4-FFF2-40B4-BE49-F238E27FC236}">
                <a16:creationId xmlns:a16="http://schemas.microsoft.com/office/drawing/2014/main" id="{E4DD3564-E27E-4988-A2BF-4134541316A0}"/>
              </a:ext>
            </a:extLst>
          </p:cNvPr>
          <p:cNvSpPr/>
          <p:nvPr/>
        </p:nvSpPr>
        <p:spPr>
          <a:xfrm>
            <a:off x="443725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05</a:t>
            </a:r>
          </a:p>
        </p:txBody>
      </p:sp>
      <p:sp>
        <p:nvSpPr>
          <p:cNvPr id="57" name="Flowchart: Manual Operation 56">
            <a:extLst>
              <a:ext uri="{FF2B5EF4-FFF2-40B4-BE49-F238E27FC236}">
                <a16:creationId xmlns:a16="http://schemas.microsoft.com/office/drawing/2014/main" id="{9EFF3D41-90FA-49F8-A2DF-D9BB0515A52C}"/>
              </a:ext>
            </a:extLst>
          </p:cNvPr>
          <p:cNvSpPr/>
          <p:nvPr/>
        </p:nvSpPr>
        <p:spPr>
          <a:xfrm>
            <a:off x="5318330"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58" name="Flowchart: Manual Operation 57">
            <a:extLst>
              <a:ext uri="{FF2B5EF4-FFF2-40B4-BE49-F238E27FC236}">
                <a16:creationId xmlns:a16="http://schemas.microsoft.com/office/drawing/2014/main" id="{EA405F7C-9A20-444F-878C-47EDF32CCE33}"/>
              </a:ext>
            </a:extLst>
          </p:cNvPr>
          <p:cNvSpPr/>
          <p:nvPr/>
        </p:nvSpPr>
        <p:spPr>
          <a:xfrm>
            <a:off x="7080480"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08</a:t>
            </a:r>
          </a:p>
        </p:txBody>
      </p:sp>
      <p:sp>
        <p:nvSpPr>
          <p:cNvPr id="59" name="Flowchart: Manual Operation 58">
            <a:extLst>
              <a:ext uri="{FF2B5EF4-FFF2-40B4-BE49-F238E27FC236}">
                <a16:creationId xmlns:a16="http://schemas.microsoft.com/office/drawing/2014/main" id="{71EA6E31-57BD-4933-BC24-2FC5E4C14B71}"/>
              </a:ext>
            </a:extLst>
          </p:cNvPr>
          <p:cNvSpPr/>
          <p:nvPr/>
        </p:nvSpPr>
        <p:spPr>
          <a:xfrm>
            <a:off x="619940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a:ln>
                  <a:noFill/>
                </a:ln>
                <a:solidFill>
                  <a:sysClr val="windowText" lastClr="000000"/>
                </a:solidFill>
                <a:effectLst/>
                <a:uLnTx/>
                <a:uFillTx/>
                <a:latin typeface="Segoe UI Light"/>
                <a:ea typeface="+mn-ea"/>
                <a:cs typeface="+mn-cs"/>
              </a:rPr>
              <a:t>07</a:t>
            </a:r>
          </a:p>
        </p:txBody>
      </p:sp>
      <p:sp>
        <p:nvSpPr>
          <p:cNvPr id="60" name="Flowchart: Manual Operation 59">
            <a:extLst>
              <a:ext uri="{FF2B5EF4-FFF2-40B4-BE49-F238E27FC236}">
                <a16:creationId xmlns:a16="http://schemas.microsoft.com/office/drawing/2014/main" id="{FFA77CAE-ECE3-41CF-B94B-324E68106910}"/>
              </a:ext>
            </a:extLst>
          </p:cNvPr>
          <p:cNvSpPr/>
          <p:nvPr/>
        </p:nvSpPr>
        <p:spPr>
          <a:xfrm>
            <a:off x="796155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09</a:t>
            </a:r>
          </a:p>
        </p:txBody>
      </p:sp>
      <p:sp>
        <p:nvSpPr>
          <p:cNvPr id="61" name="Flowchart: Manual Operation 60">
            <a:extLst>
              <a:ext uri="{FF2B5EF4-FFF2-40B4-BE49-F238E27FC236}">
                <a16:creationId xmlns:a16="http://schemas.microsoft.com/office/drawing/2014/main" id="{EDB11A3B-4FA5-4A2A-9634-46657A5763AD}"/>
              </a:ext>
            </a:extLst>
          </p:cNvPr>
          <p:cNvSpPr/>
          <p:nvPr/>
        </p:nvSpPr>
        <p:spPr>
          <a:xfrm>
            <a:off x="8842631"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10</a:t>
            </a:r>
          </a:p>
        </p:txBody>
      </p:sp>
      <p:sp>
        <p:nvSpPr>
          <p:cNvPr id="62" name="Flowchart: Manual Operation 61">
            <a:extLst>
              <a:ext uri="{FF2B5EF4-FFF2-40B4-BE49-F238E27FC236}">
                <a16:creationId xmlns:a16="http://schemas.microsoft.com/office/drawing/2014/main" id="{5521AF0B-85FF-422C-976C-77D31DD41FE6}"/>
              </a:ext>
            </a:extLst>
          </p:cNvPr>
          <p:cNvSpPr/>
          <p:nvPr/>
        </p:nvSpPr>
        <p:spPr>
          <a:xfrm>
            <a:off x="10604781"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12</a:t>
            </a:r>
          </a:p>
        </p:txBody>
      </p:sp>
      <p:sp>
        <p:nvSpPr>
          <p:cNvPr id="63" name="Flowchart: Manual Operation 62">
            <a:extLst>
              <a:ext uri="{FF2B5EF4-FFF2-40B4-BE49-F238E27FC236}">
                <a16:creationId xmlns:a16="http://schemas.microsoft.com/office/drawing/2014/main" id="{40CD4F07-BFD1-4468-B595-885112C6D615}"/>
              </a:ext>
            </a:extLst>
          </p:cNvPr>
          <p:cNvSpPr/>
          <p:nvPr/>
        </p:nvSpPr>
        <p:spPr>
          <a:xfrm>
            <a:off x="9723706" y="2432583"/>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11</a:t>
            </a:r>
          </a:p>
        </p:txBody>
      </p:sp>
      <p:sp>
        <p:nvSpPr>
          <p:cNvPr id="64" name="TextBox 63">
            <a:extLst>
              <a:ext uri="{FF2B5EF4-FFF2-40B4-BE49-F238E27FC236}">
                <a16:creationId xmlns:a16="http://schemas.microsoft.com/office/drawing/2014/main" id="{EE36AAA6-6E94-4C61-B00D-60948BDE99B9}"/>
              </a:ext>
            </a:extLst>
          </p:cNvPr>
          <p:cNvSpPr txBox="1"/>
          <p:nvPr/>
        </p:nvSpPr>
        <p:spPr>
          <a:xfrm>
            <a:off x="355228" y="1884984"/>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C00000"/>
                </a:solidFill>
              </a:rPr>
              <a:t>Distributed: </a:t>
            </a:r>
            <a:r>
              <a:rPr lang="en-US" sz="2400" dirty="0" err="1">
                <a:solidFill>
                  <a:srgbClr val="C00000"/>
                </a:solidFill>
              </a:rPr>
              <a:t>fct_OrderDetail</a:t>
            </a:r>
            <a:r>
              <a:rPr lang="en-US" sz="2400" dirty="0">
                <a:solidFill>
                  <a:srgbClr val="C00000"/>
                </a:solidFill>
              </a:rPr>
              <a:t> </a:t>
            </a:r>
            <a:r>
              <a:rPr lang="en-US" sz="1600" dirty="0"/>
              <a:t>(hashed on </a:t>
            </a:r>
            <a:r>
              <a:rPr lang="en-US" sz="1600" dirty="0" err="1"/>
              <a:t>ProductID</a:t>
            </a:r>
            <a:r>
              <a:rPr lang="en-US" sz="1600" dirty="0"/>
              <a:t>)</a:t>
            </a:r>
            <a:r>
              <a:rPr lang="en-US" sz="1600" dirty="0">
                <a:solidFill>
                  <a:srgbClr val="C00000"/>
                </a:solidFill>
              </a:rPr>
              <a:t> </a:t>
            </a:r>
          </a:p>
        </p:txBody>
      </p:sp>
      <p:sp>
        <p:nvSpPr>
          <p:cNvPr id="65" name="Flowchart: Manual Operation 64">
            <a:extLst>
              <a:ext uri="{FF2B5EF4-FFF2-40B4-BE49-F238E27FC236}">
                <a16:creationId xmlns:a16="http://schemas.microsoft.com/office/drawing/2014/main" id="{3F49FBE6-03CB-4EE6-9F06-750B4B2C2B1A}"/>
              </a:ext>
            </a:extLst>
          </p:cNvPr>
          <p:cNvSpPr/>
          <p:nvPr/>
        </p:nvSpPr>
        <p:spPr>
          <a:xfrm>
            <a:off x="91717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01</a:t>
            </a:r>
          </a:p>
        </p:txBody>
      </p:sp>
      <p:sp>
        <p:nvSpPr>
          <p:cNvPr id="66" name="Flowchart: Manual Operation 65">
            <a:extLst>
              <a:ext uri="{FF2B5EF4-FFF2-40B4-BE49-F238E27FC236}">
                <a16:creationId xmlns:a16="http://schemas.microsoft.com/office/drawing/2014/main" id="{96F969F7-C2D4-4DA2-9FE6-612D89B5FF33}"/>
              </a:ext>
            </a:extLst>
          </p:cNvPr>
          <p:cNvSpPr/>
          <p:nvPr/>
        </p:nvSpPr>
        <p:spPr>
          <a:xfrm>
            <a:off x="1798254"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02</a:t>
            </a:r>
          </a:p>
        </p:txBody>
      </p:sp>
      <p:sp>
        <p:nvSpPr>
          <p:cNvPr id="67" name="Flowchart: Manual Operation 66">
            <a:extLst>
              <a:ext uri="{FF2B5EF4-FFF2-40B4-BE49-F238E27FC236}">
                <a16:creationId xmlns:a16="http://schemas.microsoft.com/office/drawing/2014/main" id="{B9FCF47F-A852-4692-BE5C-80B5CD4CEFAB}"/>
              </a:ext>
            </a:extLst>
          </p:cNvPr>
          <p:cNvSpPr/>
          <p:nvPr/>
        </p:nvSpPr>
        <p:spPr>
          <a:xfrm>
            <a:off x="356040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04</a:t>
            </a:r>
          </a:p>
        </p:txBody>
      </p:sp>
      <p:sp>
        <p:nvSpPr>
          <p:cNvPr id="68" name="Flowchart: Manual Operation 67">
            <a:extLst>
              <a:ext uri="{FF2B5EF4-FFF2-40B4-BE49-F238E27FC236}">
                <a16:creationId xmlns:a16="http://schemas.microsoft.com/office/drawing/2014/main" id="{8CF08F3C-41B1-46DA-9A6D-4C49F30BB9BA}"/>
              </a:ext>
            </a:extLst>
          </p:cNvPr>
          <p:cNvSpPr/>
          <p:nvPr/>
        </p:nvSpPr>
        <p:spPr>
          <a:xfrm>
            <a:off x="267932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03</a:t>
            </a:r>
          </a:p>
        </p:txBody>
      </p:sp>
      <p:sp>
        <p:nvSpPr>
          <p:cNvPr id="69" name="Flowchart: Manual Operation 68">
            <a:extLst>
              <a:ext uri="{FF2B5EF4-FFF2-40B4-BE49-F238E27FC236}">
                <a16:creationId xmlns:a16="http://schemas.microsoft.com/office/drawing/2014/main" id="{DE0AB59A-8518-443C-B02C-ED4C5C68068F}"/>
              </a:ext>
            </a:extLst>
          </p:cNvPr>
          <p:cNvSpPr/>
          <p:nvPr/>
        </p:nvSpPr>
        <p:spPr>
          <a:xfrm>
            <a:off x="443725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05</a:t>
            </a:r>
          </a:p>
        </p:txBody>
      </p:sp>
      <p:sp>
        <p:nvSpPr>
          <p:cNvPr id="70" name="Flowchart: Manual Operation 69">
            <a:extLst>
              <a:ext uri="{FF2B5EF4-FFF2-40B4-BE49-F238E27FC236}">
                <a16:creationId xmlns:a16="http://schemas.microsoft.com/office/drawing/2014/main" id="{680D8D53-720A-461B-8895-C99D3927F3F0}"/>
              </a:ext>
            </a:extLst>
          </p:cNvPr>
          <p:cNvSpPr/>
          <p:nvPr/>
        </p:nvSpPr>
        <p:spPr>
          <a:xfrm>
            <a:off x="531833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06</a:t>
            </a:r>
          </a:p>
        </p:txBody>
      </p:sp>
      <p:sp>
        <p:nvSpPr>
          <p:cNvPr id="71" name="Flowchart: Manual Operation 70">
            <a:extLst>
              <a:ext uri="{FF2B5EF4-FFF2-40B4-BE49-F238E27FC236}">
                <a16:creationId xmlns:a16="http://schemas.microsoft.com/office/drawing/2014/main" id="{655E4C48-E1EA-4D29-8265-F338F6CF45C8}"/>
              </a:ext>
            </a:extLst>
          </p:cNvPr>
          <p:cNvSpPr/>
          <p:nvPr/>
        </p:nvSpPr>
        <p:spPr>
          <a:xfrm>
            <a:off x="7080480"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08</a:t>
            </a:r>
          </a:p>
        </p:txBody>
      </p:sp>
      <p:sp>
        <p:nvSpPr>
          <p:cNvPr id="72" name="Flowchart: Manual Operation 71">
            <a:extLst>
              <a:ext uri="{FF2B5EF4-FFF2-40B4-BE49-F238E27FC236}">
                <a16:creationId xmlns:a16="http://schemas.microsoft.com/office/drawing/2014/main" id="{02177C04-A9F7-4ABE-AC74-4E5C3045E98F}"/>
              </a:ext>
            </a:extLst>
          </p:cNvPr>
          <p:cNvSpPr/>
          <p:nvPr/>
        </p:nvSpPr>
        <p:spPr>
          <a:xfrm>
            <a:off x="6199406"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07</a:t>
            </a:r>
          </a:p>
        </p:txBody>
      </p:sp>
      <p:sp>
        <p:nvSpPr>
          <p:cNvPr id="73" name="Flowchart: Manual Operation 72">
            <a:extLst>
              <a:ext uri="{FF2B5EF4-FFF2-40B4-BE49-F238E27FC236}">
                <a16:creationId xmlns:a16="http://schemas.microsoft.com/office/drawing/2014/main" id="{3C1D4C23-4345-4581-B007-21A707F204F1}"/>
              </a:ext>
            </a:extLst>
          </p:cNvPr>
          <p:cNvSpPr/>
          <p:nvPr/>
        </p:nvSpPr>
        <p:spPr>
          <a:xfrm>
            <a:off x="7958085"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09</a:t>
            </a:r>
          </a:p>
        </p:txBody>
      </p:sp>
      <p:sp>
        <p:nvSpPr>
          <p:cNvPr id="74" name="Flowchart: Manual Operation 73">
            <a:extLst>
              <a:ext uri="{FF2B5EF4-FFF2-40B4-BE49-F238E27FC236}">
                <a16:creationId xmlns:a16="http://schemas.microsoft.com/office/drawing/2014/main" id="{A08F7F8C-5A3E-40A0-95B8-7071A68F6E57}"/>
              </a:ext>
            </a:extLst>
          </p:cNvPr>
          <p:cNvSpPr/>
          <p:nvPr/>
        </p:nvSpPr>
        <p:spPr>
          <a:xfrm>
            <a:off x="889313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10</a:t>
            </a:r>
          </a:p>
        </p:txBody>
      </p:sp>
      <p:sp>
        <p:nvSpPr>
          <p:cNvPr id="75" name="Flowchart: Manual Operation 74">
            <a:extLst>
              <a:ext uri="{FF2B5EF4-FFF2-40B4-BE49-F238E27FC236}">
                <a16:creationId xmlns:a16="http://schemas.microsoft.com/office/drawing/2014/main" id="{D3006209-5F1C-4F82-8316-65C2962A1F49}"/>
              </a:ext>
            </a:extLst>
          </p:cNvPr>
          <p:cNvSpPr/>
          <p:nvPr/>
        </p:nvSpPr>
        <p:spPr>
          <a:xfrm>
            <a:off x="10655288"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12</a:t>
            </a:r>
          </a:p>
        </p:txBody>
      </p:sp>
      <p:sp>
        <p:nvSpPr>
          <p:cNvPr id="76" name="Flowchart: Manual Operation 75">
            <a:extLst>
              <a:ext uri="{FF2B5EF4-FFF2-40B4-BE49-F238E27FC236}">
                <a16:creationId xmlns:a16="http://schemas.microsoft.com/office/drawing/2014/main" id="{94B52FAF-52A4-4ED4-97AB-9767450C65C7}"/>
              </a:ext>
            </a:extLst>
          </p:cNvPr>
          <p:cNvSpPr/>
          <p:nvPr/>
        </p:nvSpPr>
        <p:spPr>
          <a:xfrm>
            <a:off x="9774213" y="4071970"/>
            <a:ext cx="881075" cy="734229"/>
          </a:xfrm>
          <a:prstGeom prst="flowChartManualOperation">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rgbClr val="FFFF00"/>
                </a:solidFill>
                <a:effectLst/>
                <a:uLnTx/>
                <a:uFillTx/>
                <a:latin typeface="Segoe UI Light"/>
                <a:ea typeface="+mn-ea"/>
                <a:cs typeface="+mn-cs"/>
              </a:rPr>
              <a:t>11</a:t>
            </a:r>
          </a:p>
        </p:txBody>
      </p:sp>
      <p:sp>
        <p:nvSpPr>
          <p:cNvPr id="77" name="TextBox 76">
            <a:extLst>
              <a:ext uri="{FF2B5EF4-FFF2-40B4-BE49-F238E27FC236}">
                <a16:creationId xmlns:a16="http://schemas.microsoft.com/office/drawing/2014/main" id="{A227BE33-7C65-407C-9938-749FD723E618}"/>
              </a:ext>
            </a:extLst>
          </p:cNvPr>
          <p:cNvSpPr txBox="1"/>
          <p:nvPr/>
        </p:nvSpPr>
        <p:spPr>
          <a:xfrm>
            <a:off x="355227" y="4715505"/>
            <a:ext cx="914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8272"/>
                </a:solidFill>
              </a:rPr>
              <a:t>Distributed table: </a:t>
            </a:r>
            <a:r>
              <a:rPr lang="en-US" sz="2400" dirty="0" err="1">
                <a:solidFill>
                  <a:srgbClr val="008272"/>
                </a:solidFill>
              </a:rPr>
              <a:t>fct_OrderHeader</a:t>
            </a:r>
            <a:r>
              <a:rPr lang="en-US" sz="2400" dirty="0">
                <a:solidFill>
                  <a:srgbClr val="008272"/>
                </a:solidFill>
              </a:rPr>
              <a:t> </a:t>
            </a:r>
            <a:r>
              <a:rPr lang="en-US" sz="1600" dirty="0"/>
              <a:t>(hashed on </a:t>
            </a:r>
            <a:r>
              <a:rPr lang="en-US" sz="1600" dirty="0" err="1"/>
              <a:t>OrderID</a:t>
            </a:r>
            <a:r>
              <a:rPr lang="en-US" sz="1600" dirty="0"/>
              <a:t>)</a:t>
            </a:r>
            <a:endParaRPr lang="en-US" sz="2400" dirty="0"/>
          </a:p>
        </p:txBody>
      </p:sp>
      <p:cxnSp>
        <p:nvCxnSpPr>
          <p:cNvPr id="81" name="Straight Arrow Connector 80">
            <a:extLst>
              <a:ext uri="{FF2B5EF4-FFF2-40B4-BE49-F238E27FC236}">
                <a16:creationId xmlns:a16="http://schemas.microsoft.com/office/drawing/2014/main" id="{8395E19B-0AC3-4E03-86AA-6B46642075A6}"/>
              </a:ext>
            </a:extLst>
          </p:cNvPr>
          <p:cNvCxnSpPr>
            <a:cxnSpLocks/>
          </p:cNvCxnSpPr>
          <p:nvPr/>
        </p:nvCxnSpPr>
        <p:spPr>
          <a:xfrm flipV="1">
            <a:off x="1357715"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54BC3A3-ACA7-416A-B97A-B92F48235EFE}"/>
              </a:ext>
            </a:extLst>
          </p:cNvPr>
          <p:cNvCxnSpPr>
            <a:cxnSpLocks/>
          </p:cNvCxnSpPr>
          <p:nvPr/>
        </p:nvCxnSpPr>
        <p:spPr>
          <a:xfrm flipV="1">
            <a:off x="2229327"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4639FD3-5768-4715-96AA-A74BD05721AF}"/>
              </a:ext>
            </a:extLst>
          </p:cNvPr>
          <p:cNvCxnSpPr>
            <a:cxnSpLocks/>
          </p:cNvCxnSpPr>
          <p:nvPr/>
        </p:nvCxnSpPr>
        <p:spPr>
          <a:xfrm flipV="1">
            <a:off x="3088964" y="3111717"/>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4301712-CF9B-4BF6-9E74-020F40D63E03}"/>
              </a:ext>
            </a:extLst>
          </p:cNvPr>
          <p:cNvCxnSpPr>
            <a:cxnSpLocks/>
          </p:cNvCxnSpPr>
          <p:nvPr/>
        </p:nvCxnSpPr>
        <p:spPr>
          <a:xfrm flipV="1">
            <a:off x="3993894"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16A56E5-8A4F-4E22-AF11-C5B012886C60}"/>
              </a:ext>
            </a:extLst>
          </p:cNvPr>
          <p:cNvCxnSpPr>
            <a:cxnSpLocks/>
          </p:cNvCxnSpPr>
          <p:nvPr/>
        </p:nvCxnSpPr>
        <p:spPr>
          <a:xfrm flipV="1">
            <a:off x="4831086"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676B17E-91FA-4570-BAF7-8B65AD601318}"/>
              </a:ext>
            </a:extLst>
          </p:cNvPr>
          <p:cNvCxnSpPr>
            <a:cxnSpLocks/>
          </p:cNvCxnSpPr>
          <p:nvPr/>
        </p:nvCxnSpPr>
        <p:spPr>
          <a:xfrm flipV="1">
            <a:off x="7521017" y="3111717"/>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0ECCF4F-84AD-4820-821C-9B7E8CB84984}"/>
              </a:ext>
            </a:extLst>
          </p:cNvPr>
          <p:cNvCxnSpPr>
            <a:cxnSpLocks/>
          </p:cNvCxnSpPr>
          <p:nvPr/>
        </p:nvCxnSpPr>
        <p:spPr>
          <a:xfrm flipV="1">
            <a:off x="8402093"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68D784F-424A-4CFD-B6D5-4EACCFF2ED6D}"/>
              </a:ext>
            </a:extLst>
          </p:cNvPr>
          <p:cNvCxnSpPr>
            <a:cxnSpLocks/>
          </p:cNvCxnSpPr>
          <p:nvPr/>
        </p:nvCxnSpPr>
        <p:spPr>
          <a:xfrm flipV="1">
            <a:off x="9283168"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44EF5D9-E6B0-4E35-B2BB-E8BAAB9B7E6A}"/>
              </a:ext>
            </a:extLst>
          </p:cNvPr>
          <p:cNvCxnSpPr>
            <a:cxnSpLocks/>
          </p:cNvCxnSpPr>
          <p:nvPr/>
        </p:nvCxnSpPr>
        <p:spPr>
          <a:xfrm flipV="1">
            <a:off x="10164243" y="3082210"/>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FB962BA-DEAB-4818-9AE0-F26C92F4DA0C}"/>
              </a:ext>
            </a:extLst>
          </p:cNvPr>
          <p:cNvCxnSpPr>
            <a:cxnSpLocks/>
          </p:cNvCxnSpPr>
          <p:nvPr/>
        </p:nvCxnSpPr>
        <p:spPr>
          <a:xfrm flipV="1">
            <a:off x="11045318" y="3096368"/>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177E067-16F5-4080-9A25-A0485D86B720}"/>
              </a:ext>
            </a:extLst>
          </p:cNvPr>
          <p:cNvCxnSpPr>
            <a:cxnSpLocks/>
            <a:stCxn id="65" idx="0"/>
            <a:endCxn id="53" idx="2"/>
          </p:cNvCxnSpPr>
          <p:nvPr/>
        </p:nvCxnSpPr>
        <p:spPr>
          <a:xfrm flipV="1">
            <a:off x="1357716" y="3166812"/>
            <a:ext cx="881076" cy="905158"/>
          </a:xfrm>
          <a:prstGeom prst="straightConnector1">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26AC152-5D2C-46A9-BF07-68AEA7CA4BD1}"/>
              </a:ext>
            </a:extLst>
          </p:cNvPr>
          <p:cNvCxnSpPr>
            <a:cxnSpLocks/>
            <a:stCxn id="65" idx="0"/>
            <a:endCxn id="54" idx="2"/>
          </p:cNvCxnSpPr>
          <p:nvPr/>
        </p:nvCxnSpPr>
        <p:spPr>
          <a:xfrm flipV="1">
            <a:off x="1357716" y="3166812"/>
            <a:ext cx="2643225" cy="905158"/>
          </a:xfrm>
          <a:prstGeom prst="straightConnector1">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Multiplication Sign 94">
            <a:extLst>
              <a:ext uri="{FF2B5EF4-FFF2-40B4-BE49-F238E27FC236}">
                <a16:creationId xmlns:a16="http://schemas.microsoft.com/office/drawing/2014/main" id="{42E9BCA8-A06E-4609-8082-53CB19294CBA}"/>
              </a:ext>
            </a:extLst>
          </p:cNvPr>
          <p:cNvSpPr/>
          <p:nvPr/>
        </p:nvSpPr>
        <p:spPr bwMode="auto">
          <a:xfrm>
            <a:off x="1580461" y="3331627"/>
            <a:ext cx="457200" cy="487573"/>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Multiplication Sign 95">
            <a:extLst>
              <a:ext uri="{FF2B5EF4-FFF2-40B4-BE49-F238E27FC236}">
                <a16:creationId xmlns:a16="http://schemas.microsoft.com/office/drawing/2014/main" id="{CE9D4109-E488-48EB-A9DD-D7CFF34F0D34}"/>
              </a:ext>
            </a:extLst>
          </p:cNvPr>
          <p:cNvSpPr/>
          <p:nvPr/>
        </p:nvSpPr>
        <p:spPr bwMode="auto">
          <a:xfrm>
            <a:off x="2388926" y="3369590"/>
            <a:ext cx="457200" cy="487573"/>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Flowchart: Manual Operation 97">
            <a:extLst>
              <a:ext uri="{FF2B5EF4-FFF2-40B4-BE49-F238E27FC236}">
                <a16:creationId xmlns:a16="http://schemas.microsoft.com/office/drawing/2014/main" id="{7EE325F3-4B81-4300-8E70-1CF5B2820E80}"/>
              </a:ext>
            </a:extLst>
          </p:cNvPr>
          <p:cNvSpPr/>
          <p:nvPr/>
        </p:nvSpPr>
        <p:spPr>
          <a:xfrm>
            <a:off x="5318328" y="2423668"/>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06</a:t>
            </a:r>
          </a:p>
        </p:txBody>
      </p:sp>
      <p:sp>
        <p:nvSpPr>
          <p:cNvPr id="99" name="Flowchart: Manual Operation 98">
            <a:extLst>
              <a:ext uri="{FF2B5EF4-FFF2-40B4-BE49-F238E27FC236}">
                <a16:creationId xmlns:a16="http://schemas.microsoft.com/office/drawing/2014/main" id="{5DF9667B-1630-4755-A9E2-C6AB0EB82663}"/>
              </a:ext>
            </a:extLst>
          </p:cNvPr>
          <p:cNvSpPr/>
          <p:nvPr/>
        </p:nvSpPr>
        <p:spPr>
          <a:xfrm>
            <a:off x="6199404" y="2423668"/>
            <a:ext cx="881075" cy="734229"/>
          </a:xfrm>
          <a:prstGeom prst="flowChartManualOperation">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rPr>
              <a:t>07</a:t>
            </a:r>
          </a:p>
        </p:txBody>
      </p:sp>
      <p:sp>
        <p:nvSpPr>
          <p:cNvPr id="105" name="TextBox 104">
            <a:extLst>
              <a:ext uri="{FF2B5EF4-FFF2-40B4-BE49-F238E27FC236}">
                <a16:creationId xmlns:a16="http://schemas.microsoft.com/office/drawing/2014/main" id="{D447F18A-A619-46B2-8EC9-8DD1FEDCD310}"/>
              </a:ext>
            </a:extLst>
          </p:cNvPr>
          <p:cNvSpPr txBox="1"/>
          <p:nvPr/>
        </p:nvSpPr>
        <p:spPr>
          <a:xfrm>
            <a:off x="936070" y="4149010"/>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107" name="TextBox 106">
            <a:extLst>
              <a:ext uri="{FF2B5EF4-FFF2-40B4-BE49-F238E27FC236}">
                <a16:creationId xmlns:a16="http://schemas.microsoft.com/office/drawing/2014/main" id="{C9AE6D49-8577-4960-8624-443478D995AC}"/>
              </a:ext>
            </a:extLst>
          </p:cNvPr>
          <p:cNvSpPr txBox="1"/>
          <p:nvPr/>
        </p:nvSpPr>
        <p:spPr>
          <a:xfrm>
            <a:off x="2023843" y="2515715"/>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109" name="TextBox 108">
            <a:extLst>
              <a:ext uri="{FF2B5EF4-FFF2-40B4-BE49-F238E27FC236}">
                <a16:creationId xmlns:a16="http://schemas.microsoft.com/office/drawing/2014/main" id="{EA1E1B39-3A6E-43A0-99CD-BD591385D41A}"/>
              </a:ext>
            </a:extLst>
          </p:cNvPr>
          <p:cNvSpPr txBox="1"/>
          <p:nvPr/>
        </p:nvSpPr>
        <p:spPr>
          <a:xfrm>
            <a:off x="1351467" y="4154269"/>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111" name="TextBox 110">
            <a:extLst>
              <a:ext uri="{FF2B5EF4-FFF2-40B4-BE49-F238E27FC236}">
                <a16:creationId xmlns:a16="http://schemas.microsoft.com/office/drawing/2014/main" id="{DDB1D0BA-39B2-453A-B2F5-906AE58512AF}"/>
              </a:ext>
            </a:extLst>
          </p:cNvPr>
          <p:cNvSpPr txBox="1"/>
          <p:nvPr/>
        </p:nvSpPr>
        <p:spPr>
          <a:xfrm>
            <a:off x="3782668" y="2536769"/>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113" name="TextBox 112">
            <a:extLst>
              <a:ext uri="{FF2B5EF4-FFF2-40B4-BE49-F238E27FC236}">
                <a16:creationId xmlns:a16="http://schemas.microsoft.com/office/drawing/2014/main" id="{E77FC3D5-230B-4F10-BCD4-8C3D16625500}"/>
              </a:ext>
            </a:extLst>
          </p:cNvPr>
          <p:cNvSpPr txBox="1"/>
          <p:nvPr/>
        </p:nvSpPr>
        <p:spPr>
          <a:xfrm>
            <a:off x="1170721" y="4439084"/>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115" name="TextBox 114">
            <a:extLst>
              <a:ext uri="{FF2B5EF4-FFF2-40B4-BE49-F238E27FC236}">
                <a16:creationId xmlns:a16="http://schemas.microsoft.com/office/drawing/2014/main" id="{28E9F295-96E0-4BF0-B599-456DE8A86AF3}"/>
              </a:ext>
            </a:extLst>
          </p:cNvPr>
          <p:cNvSpPr txBox="1"/>
          <p:nvPr/>
        </p:nvSpPr>
        <p:spPr>
          <a:xfrm>
            <a:off x="6434456" y="2512211"/>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119" name="TextBox 118">
            <a:extLst>
              <a:ext uri="{FF2B5EF4-FFF2-40B4-BE49-F238E27FC236}">
                <a16:creationId xmlns:a16="http://schemas.microsoft.com/office/drawing/2014/main" id="{12667B23-D97D-45D0-B78C-D748CC2B1733}"/>
              </a:ext>
            </a:extLst>
          </p:cNvPr>
          <p:cNvSpPr txBox="1"/>
          <p:nvPr/>
        </p:nvSpPr>
        <p:spPr>
          <a:xfrm>
            <a:off x="943228" y="2498172"/>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01</a:t>
            </a:r>
          </a:p>
        </p:txBody>
      </p:sp>
      <p:sp>
        <p:nvSpPr>
          <p:cNvPr id="120" name="TextBox 119">
            <a:extLst>
              <a:ext uri="{FF2B5EF4-FFF2-40B4-BE49-F238E27FC236}">
                <a16:creationId xmlns:a16="http://schemas.microsoft.com/office/drawing/2014/main" id="{7B44F2FF-4183-414A-ABD3-7B6EDCF5B3ED}"/>
              </a:ext>
            </a:extLst>
          </p:cNvPr>
          <p:cNvSpPr txBox="1"/>
          <p:nvPr/>
        </p:nvSpPr>
        <p:spPr>
          <a:xfrm>
            <a:off x="1358625" y="2503431"/>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02</a:t>
            </a:r>
          </a:p>
        </p:txBody>
      </p:sp>
      <p:sp>
        <p:nvSpPr>
          <p:cNvPr id="121" name="TextBox 120">
            <a:extLst>
              <a:ext uri="{FF2B5EF4-FFF2-40B4-BE49-F238E27FC236}">
                <a16:creationId xmlns:a16="http://schemas.microsoft.com/office/drawing/2014/main" id="{624E7209-E1B1-4938-8427-5ED2B49A211C}"/>
              </a:ext>
            </a:extLst>
          </p:cNvPr>
          <p:cNvSpPr txBox="1"/>
          <p:nvPr/>
        </p:nvSpPr>
        <p:spPr>
          <a:xfrm>
            <a:off x="1177879" y="2788246"/>
            <a:ext cx="410967" cy="215444"/>
          </a:xfrm>
          <a:prstGeom prst="rect">
            <a:avLst/>
          </a:prstGeom>
          <a:noFill/>
        </p:spPr>
        <p:txBody>
          <a:bodyPr wrap="square" lIns="0" tIns="0" rIns="0" bIns="0" rtlCol="0">
            <a:spAutoFit/>
          </a:bodyPr>
          <a:lstStyle/>
          <a:p>
            <a:pPr algn="ctr"/>
            <a:r>
              <a:rPr lang="en-US" sz="1400" dirty="0">
                <a:solidFill>
                  <a:srgbClr val="C00000"/>
                </a:solidFill>
                <a:highlight>
                  <a:srgbClr val="C0C0C0"/>
                </a:highlight>
              </a:rPr>
              <a:t>03</a:t>
            </a:r>
          </a:p>
        </p:txBody>
      </p:sp>
      <p:sp>
        <p:nvSpPr>
          <p:cNvPr id="123" name="Multiplication Sign 122">
            <a:extLst>
              <a:ext uri="{FF2B5EF4-FFF2-40B4-BE49-F238E27FC236}">
                <a16:creationId xmlns:a16="http://schemas.microsoft.com/office/drawing/2014/main" id="{8EDB5786-C760-4B3E-B018-A44661A1BAF5}"/>
              </a:ext>
            </a:extLst>
          </p:cNvPr>
          <p:cNvSpPr/>
          <p:nvPr/>
        </p:nvSpPr>
        <p:spPr bwMode="auto">
          <a:xfrm>
            <a:off x="1095030" y="2511221"/>
            <a:ext cx="461920" cy="556825"/>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Flowchart: Manual Operation 79">
            <a:extLst>
              <a:ext uri="{FF2B5EF4-FFF2-40B4-BE49-F238E27FC236}">
                <a16:creationId xmlns:a16="http://schemas.microsoft.com/office/drawing/2014/main" id="{6678E3DF-C907-4A7F-99D7-4F09D761F650}"/>
              </a:ext>
            </a:extLst>
          </p:cNvPr>
          <p:cNvSpPr/>
          <p:nvPr/>
        </p:nvSpPr>
        <p:spPr>
          <a:xfrm>
            <a:off x="916260"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97" name="Flowchart: Manual Operation 96">
            <a:extLst>
              <a:ext uri="{FF2B5EF4-FFF2-40B4-BE49-F238E27FC236}">
                <a16:creationId xmlns:a16="http://schemas.microsoft.com/office/drawing/2014/main" id="{60AE2A78-556C-4ECB-9031-EA87B9062C29}"/>
              </a:ext>
            </a:extLst>
          </p:cNvPr>
          <p:cNvSpPr/>
          <p:nvPr/>
        </p:nvSpPr>
        <p:spPr>
          <a:xfrm>
            <a:off x="1798254"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0" name="Flowchart: Manual Operation 99">
            <a:extLst>
              <a:ext uri="{FF2B5EF4-FFF2-40B4-BE49-F238E27FC236}">
                <a16:creationId xmlns:a16="http://schemas.microsoft.com/office/drawing/2014/main" id="{08403D5A-69BA-4241-91A4-7AECF98FC500}"/>
              </a:ext>
            </a:extLst>
          </p:cNvPr>
          <p:cNvSpPr/>
          <p:nvPr/>
        </p:nvSpPr>
        <p:spPr>
          <a:xfrm>
            <a:off x="3560403"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1" name="Flowchart: Manual Operation 100">
            <a:extLst>
              <a:ext uri="{FF2B5EF4-FFF2-40B4-BE49-F238E27FC236}">
                <a16:creationId xmlns:a16="http://schemas.microsoft.com/office/drawing/2014/main" id="{906BF438-B0FA-4155-AA58-112CE44CF247}"/>
              </a:ext>
            </a:extLst>
          </p:cNvPr>
          <p:cNvSpPr/>
          <p:nvPr/>
        </p:nvSpPr>
        <p:spPr>
          <a:xfrm>
            <a:off x="2679328"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2" name="Flowchart: Manual Operation 101">
            <a:extLst>
              <a:ext uri="{FF2B5EF4-FFF2-40B4-BE49-F238E27FC236}">
                <a16:creationId xmlns:a16="http://schemas.microsoft.com/office/drawing/2014/main" id="{5AF12EF0-BF6C-41A3-980B-88AD26535257}"/>
              </a:ext>
            </a:extLst>
          </p:cNvPr>
          <p:cNvSpPr/>
          <p:nvPr/>
        </p:nvSpPr>
        <p:spPr>
          <a:xfrm>
            <a:off x="4461768"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3" name="Flowchart: Manual Operation 102">
            <a:extLst>
              <a:ext uri="{FF2B5EF4-FFF2-40B4-BE49-F238E27FC236}">
                <a16:creationId xmlns:a16="http://schemas.microsoft.com/office/drawing/2014/main" id="{3E56F87D-69C1-484F-97F7-B4CA7CE48E62}"/>
              </a:ext>
            </a:extLst>
          </p:cNvPr>
          <p:cNvSpPr/>
          <p:nvPr/>
        </p:nvSpPr>
        <p:spPr>
          <a:xfrm>
            <a:off x="7104992"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4" name="Flowchart: Manual Operation 103">
            <a:extLst>
              <a:ext uri="{FF2B5EF4-FFF2-40B4-BE49-F238E27FC236}">
                <a16:creationId xmlns:a16="http://schemas.microsoft.com/office/drawing/2014/main" id="{AD39571C-B7B0-43FC-A8C4-75BE27D3041F}"/>
              </a:ext>
            </a:extLst>
          </p:cNvPr>
          <p:cNvSpPr/>
          <p:nvPr/>
        </p:nvSpPr>
        <p:spPr>
          <a:xfrm>
            <a:off x="7986068"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6" name="Flowchart: Manual Operation 105">
            <a:extLst>
              <a:ext uri="{FF2B5EF4-FFF2-40B4-BE49-F238E27FC236}">
                <a16:creationId xmlns:a16="http://schemas.microsoft.com/office/drawing/2014/main" id="{32B35E86-1B00-44EF-BFB2-297A3BAE68D7}"/>
              </a:ext>
            </a:extLst>
          </p:cNvPr>
          <p:cNvSpPr/>
          <p:nvPr/>
        </p:nvSpPr>
        <p:spPr>
          <a:xfrm>
            <a:off x="8867143"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08" name="Flowchart: Manual Operation 107">
            <a:extLst>
              <a:ext uri="{FF2B5EF4-FFF2-40B4-BE49-F238E27FC236}">
                <a16:creationId xmlns:a16="http://schemas.microsoft.com/office/drawing/2014/main" id="{A8FD96E3-EAD8-436D-99D5-A7819571FA32}"/>
              </a:ext>
            </a:extLst>
          </p:cNvPr>
          <p:cNvSpPr/>
          <p:nvPr/>
        </p:nvSpPr>
        <p:spPr>
          <a:xfrm>
            <a:off x="10629293"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10" name="Flowchart: Manual Operation 109">
            <a:extLst>
              <a:ext uri="{FF2B5EF4-FFF2-40B4-BE49-F238E27FC236}">
                <a16:creationId xmlns:a16="http://schemas.microsoft.com/office/drawing/2014/main" id="{97D6123D-CC9D-4B5A-B985-7FF4AFCFC661}"/>
              </a:ext>
            </a:extLst>
          </p:cNvPr>
          <p:cNvSpPr/>
          <p:nvPr/>
        </p:nvSpPr>
        <p:spPr>
          <a:xfrm>
            <a:off x="9748218"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12" name="Flowchart: Manual Operation 111">
            <a:extLst>
              <a:ext uri="{FF2B5EF4-FFF2-40B4-BE49-F238E27FC236}">
                <a16:creationId xmlns:a16="http://schemas.microsoft.com/office/drawing/2014/main" id="{BAFECACF-6B70-431C-846B-E71016BBB3D5}"/>
              </a:ext>
            </a:extLst>
          </p:cNvPr>
          <p:cNvSpPr/>
          <p:nvPr/>
        </p:nvSpPr>
        <p:spPr>
          <a:xfrm>
            <a:off x="5342840"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114" name="Flowchart: Manual Operation 113">
            <a:extLst>
              <a:ext uri="{FF2B5EF4-FFF2-40B4-BE49-F238E27FC236}">
                <a16:creationId xmlns:a16="http://schemas.microsoft.com/office/drawing/2014/main" id="{1B52E337-780E-4741-A50B-3CED80F03B36}"/>
              </a:ext>
            </a:extLst>
          </p:cNvPr>
          <p:cNvSpPr/>
          <p:nvPr/>
        </p:nvSpPr>
        <p:spPr>
          <a:xfrm>
            <a:off x="6223916" y="1282953"/>
            <a:ext cx="881075" cy="734229"/>
          </a:xfrm>
          <a:prstGeom prst="flowChartManualOperation">
            <a:avLst/>
          </a:prstGeom>
          <a:solidFill>
            <a:srgbClr val="D83B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dirty="0">
              <a:ln>
                <a:noFill/>
              </a:ln>
              <a:solidFill>
                <a:sysClr val="windowText" lastClr="000000"/>
              </a:solidFill>
              <a:effectLst/>
              <a:uLnTx/>
              <a:uFillTx/>
              <a:latin typeface="Segoe UI Light"/>
              <a:ea typeface="+mn-ea"/>
              <a:cs typeface="+mn-cs"/>
            </a:endParaRPr>
          </a:p>
        </p:txBody>
      </p:sp>
      <p:cxnSp>
        <p:nvCxnSpPr>
          <p:cNvPr id="116" name="Straight Arrow Connector 115">
            <a:extLst>
              <a:ext uri="{FF2B5EF4-FFF2-40B4-BE49-F238E27FC236}">
                <a16:creationId xmlns:a16="http://schemas.microsoft.com/office/drawing/2014/main" id="{8C8C99B4-E126-4C37-8C95-2CE7A586A436}"/>
              </a:ext>
            </a:extLst>
          </p:cNvPr>
          <p:cNvCxnSpPr>
            <a:cxnSpLocks/>
            <a:endCxn id="80" idx="2"/>
          </p:cNvCxnSpPr>
          <p:nvPr/>
        </p:nvCxnSpPr>
        <p:spPr>
          <a:xfrm flipV="1">
            <a:off x="1347037" y="2017182"/>
            <a:ext cx="9761" cy="213183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AD55488-E63D-484D-95F1-909671B16531}"/>
              </a:ext>
            </a:extLst>
          </p:cNvPr>
          <p:cNvSpPr txBox="1"/>
          <p:nvPr/>
        </p:nvSpPr>
        <p:spPr>
          <a:xfrm>
            <a:off x="2023843" y="2515715"/>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01</a:t>
            </a:r>
          </a:p>
        </p:txBody>
      </p:sp>
      <p:sp>
        <p:nvSpPr>
          <p:cNvPr id="79" name="TextBox 78">
            <a:extLst>
              <a:ext uri="{FF2B5EF4-FFF2-40B4-BE49-F238E27FC236}">
                <a16:creationId xmlns:a16="http://schemas.microsoft.com/office/drawing/2014/main" id="{A75D6EBD-16A9-43BE-86DB-463D684BE4E8}"/>
              </a:ext>
            </a:extLst>
          </p:cNvPr>
          <p:cNvSpPr txBox="1"/>
          <p:nvPr/>
        </p:nvSpPr>
        <p:spPr>
          <a:xfrm>
            <a:off x="3782668" y="2536769"/>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02</a:t>
            </a:r>
          </a:p>
        </p:txBody>
      </p:sp>
      <p:sp>
        <p:nvSpPr>
          <p:cNvPr id="118" name="TextBox 117">
            <a:extLst>
              <a:ext uri="{FF2B5EF4-FFF2-40B4-BE49-F238E27FC236}">
                <a16:creationId xmlns:a16="http://schemas.microsoft.com/office/drawing/2014/main" id="{9746456C-F195-42FE-BC00-37A3C8977648}"/>
              </a:ext>
            </a:extLst>
          </p:cNvPr>
          <p:cNvSpPr txBox="1"/>
          <p:nvPr/>
        </p:nvSpPr>
        <p:spPr>
          <a:xfrm>
            <a:off x="6434456" y="2512211"/>
            <a:ext cx="410967" cy="215444"/>
          </a:xfrm>
          <a:prstGeom prst="rect">
            <a:avLst/>
          </a:prstGeom>
          <a:noFill/>
        </p:spPr>
        <p:txBody>
          <a:bodyPr wrap="square" lIns="0" tIns="0" rIns="0" bIns="0" rtlCol="0">
            <a:spAutoFit/>
          </a:bodyPr>
          <a:lstStyle/>
          <a:p>
            <a:pPr algn="ctr"/>
            <a:r>
              <a:rPr lang="en-US" sz="1400" dirty="0">
                <a:solidFill>
                  <a:srgbClr val="FFFF00"/>
                </a:solidFill>
                <a:highlight>
                  <a:srgbClr val="000000"/>
                </a:highlight>
              </a:rPr>
              <a:t>03</a:t>
            </a:r>
          </a:p>
        </p:txBody>
      </p:sp>
      <p:sp>
        <p:nvSpPr>
          <p:cNvPr id="4" name="TextBox 3">
            <a:extLst>
              <a:ext uri="{FF2B5EF4-FFF2-40B4-BE49-F238E27FC236}">
                <a16:creationId xmlns:a16="http://schemas.microsoft.com/office/drawing/2014/main" id="{AE69DD46-09CA-4373-AC29-8BB83DE05106}"/>
              </a:ext>
            </a:extLst>
          </p:cNvPr>
          <p:cNvSpPr txBox="1"/>
          <p:nvPr/>
        </p:nvSpPr>
        <p:spPr>
          <a:xfrm>
            <a:off x="586835" y="5597819"/>
            <a:ext cx="7213600" cy="1107996"/>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fct_OrderHeader</a:t>
            </a:r>
            <a:r>
              <a:rPr lang="en-US" sz="1800" dirty="0">
                <a:solidFill>
                  <a:srgbClr val="000000"/>
                </a:solidFill>
                <a:latin typeface="Consolas" panose="020B0609020204030204" pitchFamily="49" charset="0"/>
              </a:rPr>
              <a:t>] h</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fct_OrderDetail</a:t>
            </a:r>
            <a:r>
              <a:rPr lang="en-US" sz="1800" dirty="0">
                <a:solidFill>
                  <a:srgbClr val="000000"/>
                </a:solidFill>
                <a:latin typeface="Consolas" panose="020B0609020204030204" pitchFamily="49" charset="0"/>
              </a:rPr>
              <a:t>] d</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2000" dirty="0">
              <a:gradFill>
                <a:gsLst>
                  <a:gs pos="2917">
                    <a:schemeClr val="tx1"/>
                  </a:gs>
                  <a:gs pos="30000">
                    <a:schemeClr val="tx1"/>
                  </a:gs>
                </a:gsLst>
                <a:lin ang="5400000" scaled="0"/>
              </a:gradFill>
            </a:endParaRPr>
          </a:p>
        </p:txBody>
      </p:sp>
      <p:cxnSp>
        <p:nvCxnSpPr>
          <p:cNvPr id="86" name="Straight Arrow Connector 85">
            <a:extLst>
              <a:ext uri="{FF2B5EF4-FFF2-40B4-BE49-F238E27FC236}">
                <a16:creationId xmlns:a16="http://schemas.microsoft.com/office/drawing/2014/main" id="{382E427B-3E81-4A2D-81BB-E1B046DC3DA8}"/>
              </a:ext>
            </a:extLst>
          </p:cNvPr>
          <p:cNvCxnSpPr>
            <a:cxnSpLocks/>
          </p:cNvCxnSpPr>
          <p:nvPr/>
        </p:nvCxnSpPr>
        <p:spPr>
          <a:xfrm flipV="1">
            <a:off x="5758867" y="3098192"/>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D92C8A2-3E39-41B6-A82F-C85E118C8E57}"/>
              </a:ext>
            </a:extLst>
          </p:cNvPr>
          <p:cNvCxnSpPr>
            <a:cxnSpLocks/>
          </p:cNvCxnSpPr>
          <p:nvPr/>
        </p:nvCxnSpPr>
        <p:spPr>
          <a:xfrm flipV="1">
            <a:off x="6639943" y="3096368"/>
            <a:ext cx="0" cy="1066800"/>
          </a:xfrm>
          <a:prstGeom prst="straightConnector1">
            <a:avLst/>
          </a:prstGeom>
          <a:ln w="57150">
            <a:solidFill>
              <a:srgbClr val="0018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E5392E3-C114-4D59-9E68-9EC9EC751E0B}"/>
              </a:ext>
            </a:extLst>
          </p:cNvPr>
          <p:cNvCxnSpPr>
            <a:cxnSpLocks/>
            <a:stCxn id="65" idx="0"/>
            <a:endCxn id="99" idx="2"/>
          </p:cNvCxnSpPr>
          <p:nvPr/>
        </p:nvCxnSpPr>
        <p:spPr>
          <a:xfrm flipV="1">
            <a:off x="1357716" y="3157897"/>
            <a:ext cx="5282226" cy="914073"/>
          </a:xfrm>
          <a:prstGeom prst="straightConnector1">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Multiplication Sign 5">
            <a:extLst>
              <a:ext uri="{FF2B5EF4-FFF2-40B4-BE49-F238E27FC236}">
                <a16:creationId xmlns:a16="http://schemas.microsoft.com/office/drawing/2014/main" id="{F639CF15-7589-4F4D-BCF9-3354C6A65E0F}"/>
              </a:ext>
            </a:extLst>
          </p:cNvPr>
          <p:cNvSpPr/>
          <p:nvPr/>
        </p:nvSpPr>
        <p:spPr bwMode="auto">
          <a:xfrm>
            <a:off x="4151075" y="3334201"/>
            <a:ext cx="457200" cy="487573"/>
          </a:xfrm>
          <a:prstGeom prst="mathMultiply">
            <a:avLst/>
          </a:prstGeom>
          <a:solidFill>
            <a:srgbClr val="C0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227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childTnLst>
                                </p:cTn>
                              </p:par>
                              <p:par>
                                <p:cTn id="32" presetID="10" presetClass="entr" presetSubtype="0" fill="hold"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par>
                                <p:cTn id="35" presetID="10" presetClass="entr" presetSubtype="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500"/>
                                        <p:tgtEl>
                                          <p:spTgt spid="93"/>
                                        </p:tgtEl>
                                      </p:cBhvr>
                                    </p:animEffect>
                                  </p:childTnLst>
                                </p:cTn>
                              </p:par>
                              <p:par>
                                <p:cTn id="46" presetID="10" presetClass="entr" presetSubtype="0" fill="hold" nodeType="withEffect">
                                  <p:stCondLst>
                                    <p:cond delay="0"/>
                                  </p:stCondLst>
                                  <p:childTnLst>
                                    <p:set>
                                      <p:cBhvr>
                                        <p:cTn id="47" dur="1" fill="hold">
                                          <p:stCondLst>
                                            <p:cond delay="0"/>
                                          </p:stCondLst>
                                        </p:cTn>
                                        <p:tgtEl>
                                          <p:spTgt spid="94"/>
                                        </p:tgtEl>
                                        <p:attrNameLst>
                                          <p:attrName>style.visibility</p:attrName>
                                        </p:attrNameLst>
                                      </p:cBhvr>
                                      <p:to>
                                        <p:strVal val="visible"/>
                                      </p:to>
                                    </p:set>
                                    <p:animEffect transition="in" filter="fade">
                                      <p:cBhvr>
                                        <p:cTn id="48" dur="500"/>
                                        <p:tgtEl>
                                          <p:spTgt spid="94"/>
                                        </p:tgtEl>
                                      </p:cBhvr>
                                    </p:animEffect>
                                  </p:childTnLst>
                                </p:cTn>
                              </p:par>
                              <p:par>
                                <p:cTn id="49" presetID="10"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par>
                          <p:cTn id="52" fill="hold">
                            <p:stCondLst>
                              <p:cond delay="500"/>
                            </p:stCondLst>
                            <p:childTnLst>
                              <p:par>
                                <p:cTn id="53" presetID="10" presetClass="entr" presetSubtype="0" fill="hold" grpId="1"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fade">
                                      <p:cBhvr>
                                        <p:cTn id="58" dur="500"/>
                                        <p:tgtEl>
                                          <p:spTgt spid="96"/>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500"/>
                                        <p:tgtEl>
                                          <p:spTgt spid="9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52">
                                            <p:txEl>
                                              <p:pRg st="0" end="0"/>
                                            </p:txEl>
                                          </p:spTgt>
                                        </p:tgtEl>
                                      </p:cBhvr>
                                    </p:animEffect>
                                    <p:set>
                                      <p:cBhvr>
                                        <p:cTn id="66" dur="1" fill="hold">
                                          <p:stCondLst>
                                            <p:cond delay="499"/>
                                          </p:stCondLst>
                                        </p:cTn>
                                        <p:tgtEl>
                                          <p:spTgt spid="52">
                                            <p:txEl>
                                              <p:pRg st="0" end="0"/>
                                            </p:txEl>
                                          </p:spTgt>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3">
                                            <p:txEl>
                                              <p:pRg st="0" end="0"/>
                                            </p:txEl>
                                          </p:spTgt>
                                        </p:tgtEl>
                                      </p:cBhvr>
                                    </p:animEffect>
                                    <p:set>
                                      <p:cBhvr>
                                        <p:cTn id="69" dur="1" fill="hold">
                                          <p:stCondLst>
                                            <p:cond delay="499"/>
                                          </p:stCondLst>
                                        </p:cTn>
                                        <p:tgtEl>
                                          <p:spTgt spid="53">
                                            <p:txEl>
                                              <p:pRg st="0" end="0"/>
                                            </p:txEl>
                                          </p:spTgt>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55">
                                            <p:txEl>
                                              <p:pRg st="0" end="0"/>
                                            </p:txEl>
                                          </p:spTgt>
                                        </p:tgtEl>
                                      </p:cBhvr>
                                    </p:animEffect>
                                    <p:set>
                                      <p:cBhvr>
                                        <p:cTn id="72" dur="1" fill="hold">
                                          <p:stCondLst>
                                            <p:cond delay="499"/>
                                          </p:stCondLst>
                                        </p:cTn>
                                        <p:tgtEl>
                                          <p:spTgt spid="55">
                                            <p:txEl>
                                              <p:pRg st="0" end="0"/>
                                            </p:txEl>
                                          </p:spTgt>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4">
                                            <p:txEl>
                                              <p:pRg st="0" end="0"/>
                                            </p:txEl>
                                          </p:spTgt>
                                        </p:tgtEl>
                                      </p:cBhvr>
                                    </p:animEffect>
                                    <p:set>
                                      <p:cBhvr>
                                        <p:cTn id="75" dur="1" fill="hold">
                                          <p:stCondLst>
                                            <p:cond delay="499"/>
                                          </p:stCondLst>
                                        </p:cTn>
                                        <p:tgtEl>
                                          <p:spTgt spid="54">
                                            <p:txEl>
                                              <p:pRg st="0" end="0"/>
                                            </p:txEl>
                                          </p:spTgt>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6">
                                            <p:txEl>
                                              <p:pRg st="0" end="0"/>
                                            </p:txEl>
                                          </p:spTgt>
                                        </p:tgtEl>
                                      </p:cBhvr>
                                    </p:animEffect>
                                    <p:set>
                                      <p:cBhvr>
                                        <p:cTn id="78" dur="1" fill="hold">
                                          <p:stCondLst>
                                            <p:cond delay="499"/>
                                          </p:stCondLst>
                                        </p:cTn>
                                        <p:tgtEl>
                                          <p:spTgt spid="56">
                                            <p:txEl>
                                              <p:pRg st="0" end="0"/>
                                            </p:txEl>
                                          </p:spTgt>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8">
                                            <p:txEl>
                                              <p:pRg st="0" end="0"/>
                                            </p:txEl>
                                          </p:spTgt>
                                        </p:tgtEl>
                                      </p:cBhvr>
                                    </p:animEffect>
                                    <p:set>
                                      <p:cBhvr>
                                        <p:cTn id="81" dur="1" fill="hold">
                                          <p:stCondLst>
                                            <p:cond delay="499"/>
                                          </p:stCondLst>
                                        </p:cTn>
                                        <p:tgtEl>
                                          <p:spTgt spid="98">
                                            <p:txEl>
                                              <p:pRg st="0" end="0"/>
                                            </p:txEl>
                                          </p:spTgt>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99">
                                            <p:txEl>
                                              <p:pRg st="0" end="0"/>
                                            </p:txEl>
                                          </p:spTgt>
                                        </p:tgtEl>
                                      </p:cBhvr>
                                    </p:animEffect>
                                    <p:set>
                                      <p:cBhvr>
                                        <p:cTn id="84" dur="1" fill="hold">
                                          <p:stCondLst>
                                            <p:cond delay="499"/>
                                          </p:stCondLst>
                                        </p:cTn>
                                        <p:tgtEl>
                                          <p:spTgt spid="99">
                                            <p:txEl>
                                              <p:pRg st="0" end="0"/>
                                            </p:txEl>
                                          </p:spTgt>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8">
                                            <p:txEl>
                                              <p:pRg st="0" end="0"/>
                                            </p:txEl>
                                          </p:spTgt>
                                        </p:tgtEl>
                                      </p:cBhvr>
                                    </p:animEffect>
                                    <p:set>
                                      <p:cBhvr>
                                        <p:cTn id="87" dur="1" fill="hold">
                                          <p:stCondLst>
                                            <p:cond delay="499"/>
                                          </p:stCondLst>
                                        </p:cTn>
                                        <p:tgtEl>
                                          <p:spTgt spid="58">
                                            <p:txEl>
                                              <p:pRg st="0" end="0"/>
                                            </p:txEl>
                                          </p:spTgt>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60">
                                            <p:txEl>
                                              <p:pRg st="0" end="0"/>
                                            </p:txEl>
                                          </p:spTgt>
                                        </p:tgtEl>
                                      </p:cBhvr>
                                    </p:animEffect>
                                    <p:set>
                                      <p:cBhvr>
                                        <p:cTn id="90" dur="1" fill="hold">
                                          <p:stCondLst>
                                            <p:cond delay="499"/>
                                          </p:stCondLst>
                                        </p:cTn>
                                        <p:tgtEl>
                                          <p:spTgt spid="60">
                                            <p:txEl>
                                              <p:pRg st="0" end="0"/>
                                            </p:txEl>
                                          </p:spTgt>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61">
                                            <p:txEl>
                                              <p:pRg st="0" end="0"/>
                                            </p:txEl>
                                          </p:spTgt>
                                        </p:tgtEl>
                                      </p:cBhvr>
                                    </p:animEffect>
                                    <p:set>
                                      <p:cBhvr>
                                        <p:cTn id="93" dur="1" fill="hold">
                                          <p:stCondLst>
                                            <p:cond delay="499"/>
                                          </p:stCondLst>
                                        </p:cTn>
                                        <p:tgtEl>
                                          <p:spTgt spid="61">
                                            <p:txEl>
                                              <p:pRg st="0" end="0"/>
                                            </p:txEl>
                                          </p:spTgt>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63">
                                            <p:txEl>
                                              <p:pRg st="0" end="0"/>
                                            </p:txEl>
                                          </p:spTgt>
                                        </p:tgtEl>
                                      </p:cBhvr>
                                    </p:animEffect>
                                    <p:set>
                                      <p:cBhvr>
                                        <p:cTn id="96" dur="1" fill="hold">
                                          <p:stCondLst>
                                            <p:cond delay="499"/>
                                          </p:stCondLst>
                                        </p:cTn>
                                        <p:tgtEl>
                                          <p:spTgt spid="63">
                                            <p:txEl>
                                              <p:pRg st="0" end="0"/>
                                            </p:txEl>
                                          </p:spTgt>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62">
                                            <p:txEl>
                                              <p:pRg st="0" end="0"/>
                                            </p:txEl>
                                          </p:spTgt>
                                        </p:tgtEl>
                                      </p:cBhvr>
                                    </p:animEffect>
                                    <p:set>
                                      <p:cBhvr>
                                        <p:cTn id="99" dur="1" fill="hold">
                                          <p:stCondLst>
                                            <p:cond delay="499"/>
                                          </p:stCondLst>
                                        </p:cTn>
                                        <p:tgtEl>
                                          <p:spTgt spid="62">
                                            <p:txEl>
                                              <p:pRg st="0" end="0"/>
                                            </p:txEl>
                                          </p:spTgt>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65">
                                            <p:txEl>
                                              <p:pRg st="0" end="0"/>
                                            </p:txEl>
                                          </p:spTgt>
                                        </p:tgtEl>
                                      </p:cBhvr>
                                    </p:animEffect>
                                    <p:set>
                                      <p:cBhvr>
                                        <p:cTn id="102" dur="1" fill="hold">
                                          <p:stCondLst>
                                            <p:cond delay="499"/>
                                          </p:stCondLst>
                                        </p:cTn>
                                        <p:tgtEl>
                                          <p:spTgt spid="65">
                                            <p:txEl>
                                              <p:pRg st="0" end="0"/>
                                            </p:txEl>
                                          </p:spTgt>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66">
                                            <p:txEl>
                                              <p:pRg st="0" end="0"/>
                                            </p:txEl>
                                          </p:spTgt>
                                        </p:tgtEl>
                                      </p:cBhvr>
                                    </p:animEffect>
                                    <p:set>
                                      <p:cBhvr>
                                        <p:cTn id="105" dur="1" fill="hold">
                                          <p:stCondLst>
                                            <p:cond delay="499"/>
                                          </p:stCondLst>
                                        </p:cTn>
                                        <p:tgtEl>
                                          <p:spTgt spid="66">
                                            <p:txEl>
                                              <p:pRg st="0" end="0"/>
                                            </p:txEl>
                                          </p:spTgt>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68">
                                            <p:txEl>
                                              <p:pRg st="0" end="0"/>
                                            </p:txEl>
                                          </p:spTgt>
                                        </p:tgtEl>
                                      </p:cBhvr>
                                    </p:animEffect>
                                    <p:set>
                                      <p:cBhvr>
                                        <p:cTn id="108" dur="1" fill="hold">
                                          <p:stCondLst>
                                            <p:cond delay="499"/>
                                          </p:stCondLst>
                                        </p:cTn>
                                        <p:tgtEl>
                                          <p:spTgt spid="68">
                                            <p:txEl>
                                              <p:pRg st="0" end="0"/>
                                            </p:txEl>
                                          </p:spTgt>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67">
                                            <p:txEl>
                                              <p:pRg st="0" end="0"/>
                                            </p:txEl>
                                          </p:spTgt>
                                        </p:tgtEl>
                                      </p:cBhvr>
                                    </p:animEffect>
                                    <p:set>
                                      <p:cBhvr>
                                        <p:cTn id="111" dur="1" fill="hold">
                                          <p:stCondLst>
                                            <p:cond delay="499"/>
                                          </p:stCondLst>
                                        </p:cTn>
                                        <p:tgtEl>
                                          <p:spTgt spid="67">
                                            <p:txEl>
                                              <p:pRg st="0" end="0"/>
                                            </p:txEl>
                                          </p:spTgt>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69">
                                            <p:txEl>
                                              <p:pRg st="0" end="0"/>
                                            </p:txEl>
                                          </p:spTgt>
                                        </p:tgtEl>
                                      </p:cBhvr>
                                    </p:animEffect>
                                    <p:set>
                                      <p:cBhvr>
                                        <p:cTn id="114" dur="1" fill="hold">
                                          <p:stCondLst>
                                            <p:cond delay="499"/>
                                          </p:stCondLst>
                                        </p:cTn>
                                        <p:tgtEl>
                                          <p:spTgt spid="69">
                                            <p:txEl>
                                              <p:pRg st="0" end="0"/>
                                            </p:txEl>
                                          </p:spTgt>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70">
                                            <p:txEl>
                                              <p:pRg st="0" end="0"/>
                                            </p:txEl>
                                          </p:spTgt>
                                        </p:tgtEl>
                                      </p:cBhvr>
                                    </p:animEffect>
                                    <p:set>
                                      <p:cBhvr>
                                        <p:cTn id="117" dur="1" fill="hold">
                                          <p:stCondLst>
                                            <p:cond delay="499"/>
                                          </p:stCondLst>
                                        </p:cTn>
                                        <p:tgtEl>
                                          <p:spTgt spid="70">
                                            <p:txEl>
                                              <p:pRg st="0" end="0"/>
                                            </p:txEl>
                                          </p:spTgt>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72">
                                            <p:txEl>
                                              <p:pRg st="0" end="0"/>
                                            </p:txEl>
                                          </p:spTgt>
                                        </p:tgtEl>
                                      </p:cBhvr>
                                    </p:animEffect>
                                    <p:set>
                                      <p:cBhvr>
                                        <p:cTn id="120" dur="1" fill="hold">
                                          <p:stCondLst>
                                            <p:cond delay="499"/>
                                          </p:stCondLst>
                                        </p:cTn>
                                        <p:tgtEl>
                                          <p:spTgt spid="72">
                                            <p:txEl>
                                              <p:pRg st="0" end="0"/>
                                            </p:txEl>
                                          </p:spTgt>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71">
                                            <p:txEl>
                                              <p:pRg st="0" end="0"/>
                                            </p:txEl>
                                          </p:spTgt>
                                        </p:tgtEl>
                                      </p:cBhvr>
                                    </p:animEffect>
                                    <p:set>
                                      <p:cBhvr>
                                        <p:cTn id="123" dur="1" fill="hold">
                                          <p:stCondLst>
                                            <p:cond delay="499"/>
                                          </p:stCondLst>
                                        </p:cTn>
                                        <p:tgtEl>
                                          <p:spTgt spid="71">
                                            <p:txEl>
                                              <p:pRg st="0" end="0"/>
                                            </p:txEl>
                                          </p:spTgt>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73">
                                            <p:txEl>
                                              <p:pRg st="0" end="0"/>
                                            </p:txEl>
                                          </p:spTgt>
                                        </p:tgtEl>
                                      </p:cBhvr>
                                    </p:animEffect>
                                    <p:set>
                                      <p:cBhvr>
                                        <p:cTn id="126" dur="1" fill="hold">
                                          <p:stCondLst>
                                            <p:cond delay="499"/>
                                          </p:stCondLst>
                                        </p:cTn>
                                        <p:tgtEl>
                                          <p:spTgt spid="73">
                                            <p:txEl>
                                              <p:pRg st="0" end="0"/>
                                            </p:txEl>
                                          </p:spTgt>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74">
                                            <p:txEl>
                                              <p:pRg st="0" end="0"/>
                                            </p:txEl>
                                          </p:spTgt>
                                        </p:tgtEl>
                                      </p:cBhvr>
                                    </p:animEffect>
                                    <p:set>
                                      <p:cBhvr>
                                        <p:cTn id="129" dur="1" fill="hold">
                                          <p:stCondLst>
                                            <p:cond delay="499"/>
                                          </p:stCondLst>
                                        </p:cTn>
                                        <p:tgtEl>
                                          <p:spTgt spid="74">
                                            <p:txEl>
                                              <p:pRg st="0" end="0"/>
                                            </p:txEl>
                                          </p:spTgt>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76">
                                            <p:txEl>
                                              <p:pRg st="0" end="0"/>
                                            </p:txEl>
                                          </p:spTgt>
                                        </p:tgtEl>
                                      </p:cBhvr>
                                    </p:animEffect>
                                    <p:set>
                                      <p:cBhvr>
                                        <p:cTn id="132" dur="1" fill="hold">
                                          <p:stCondLst>
                                            <p:cond delay="499"/>
                                          </p:stCondLst>
                                        </p:cTn>
                                        <p:tgtEl>
                                          <p:spTgt spid="76">
                                            <p:txEl>
                                              <p:pRg st="0" end="0"/>
                                            </p:txEl>
                                          </p:spTgt>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75">
                                            <p:txEl>
                                              <p:pRg st="0" end="0"/>
                                            </p:txEl>
                                          </p:spTgt>
                                        </p:tgtEl>
                                      </p:cBhvr>
                                    </p:animEffect>
                                    <p:set>
                                      <p:cBhvr>
                                        <p:cTn id="135" dur="1" fill="hold">
                                          <p:stCondLst>
                                            <p:cond delay="499"/>
                                          </p:stCondLst>
                                        </p:cTn>
                                        <p:tgtEl>
                                          <p:spTgt spid="75">
                                            <p:txEl>
                                              <p:pRg st="0" end="0"/>
                                            </p:txEl>
                                          </p:spTgt>
                                        </p:tgtEl>
                                        <p:attrNameLst>
                                          <p:attrName>style.visibility</p:attrName>
                                        </p:attrNameLst>
                                      </p:cBhvr>
                                      <p:to>
                                        <p:strVal val="hidden"/>
                                      </p:to>
                                    </p:set>
                                  </p:childTnLst>
                                </p:cTn>
                              </p:par>
                            </p:childTnLst>
                          </p:cTn>
                        </p:par>
                        <p:par>
                          <p:cTn id="136" fill="hold">
                            <p:stCondLst>
                              <p:cond delay="500"/>
                            </p:stCondLst>
                            <p:childTnLst>
                              <p:par>
                                <p:cTn id="137" presetID="10" presetClass="exit" presetSubtype="0" fill="hold" nodeType="afterEffect">
                                  <p:stCondLst>
                                    <p:cond delay="0"/>
                                  </p:stCondLst>
                                  <p:childTnLst>
                                    <p:animEffect transition="out" filter="fade">
                                      <p:cBhvr>
                                        <p:cTn id="138" dur="500"/>
                                        <p:tgtEl>
                                          <p:spTgt spid="93"/>
                                        </p:tgtEl>
                                      </p:cBhvr>
                                    </p:animEffect>
                                    <p:set>
                                      <p:cBhvr>
                                        <p:cTn id="139" dur="1" fill="hold">
                                          <p:stCondLst>
                                            <p:cond delay="499"/>
                                          </p:stCondLst>
                                        </p:cTn>
                                        <p:tgtEl>
                                          <p:spTgt spid="93"/>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94"/>
                                        </p:tgtEl>
                                      </p:cBhvr>
                                    </p:animEffect>
                                    <p:set>
                                      <p:cBhvr>
                                        <p:cTn id="142" dur="1" fill="hold">
                                          <p:stCondLst>
                                            <p:cond delay="499"/>
                                          </p:stCondLst>
                                        </p:cTn>
                                        <p:tgtEl>
                                          <p:spTgt spid="94"/>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3"/>
                                        </p:tgtEl>
                                      </p:cBhvr>
                                    </p:animEffect>
                                    <p:set>
                                      <p:cBhvr>
                                        <p:cTn id="145" dur="1" fill="hold">
                                          <p:stCondLst>
                                            <p:cond delay="499"/>
                                          </p:stCondLst>
                                        </p:cTn>
                                        <p:tgtEl>
                                          <p:spTgt spid="3"/>
                                        </p:tgtEl>
                                        <p:attrNameLst>
                                          <p:attrName>style.visibility</p:attrName>
                                        </p:attrNameLst>
                                      </p:cBhvr>
                                      <p:to>
                                        <p:strVal val="hidden"/>
                                      </p:to>
                                    </p:set>
                                  </p:childTnLst>
                                </p:cTn>
                              </p:par>
                              <p:par>
                                <p:cTn id="146" presetID="10" presetClass="exit" presetSubtype="0" fill="hold" grpId="0" nodeType="withEffect">
                                  <p:stCondLst>
                                    <p:cond delay="0"/>
                                  </p:stCondLst>
                                  <p:childTnLst>
                                    <p:animEffect transition="out" filter="fade">
                                      <p:cBhvr>
                                        <p:cTn id="147" dur="500"/>
                                        <p:tgtEl>
                                          <p:spTgt spid="6"/>
                                        </p:tgtEl>
                                      </p:cBhvr>
                                    </p:animEffect>
                                    <p:set>
                                      <p:cBhvr>
                                        <p:cTn id="148" dur="1" fill="hold">
                                          <p:stCondLst>
                                            <p:cond delay="499"/>
                                          </p:stCondLst>
                                        </p:cTn>
                                        <p:tgtEl>
                                          <p:spTgt spid="6"/>
                                        </p:tgtEl>
                                        <p:attrNameLst>
                                          <p:attrName>style.visibility</p:attrName>
                                        </p:attrNameLst>
                                      </p:cBhvr>
                                      <p:to>
                                        <p:strVal val="hidden"/>
                                      </p:to>
                                    </p:set>
                                  </p:childTnLst>
                                </p:cTn>
                              </p:par>
                              <p:par>
                                <p:cTn id="149" presetID="10" presetClass="exit" presetSubtype="0" fill="hold" grpId="0" nodeType="withEffect">
                                  <p:stCondLst>
                                    <p:cond delay="0"/>
                                  </p:stCondLst>
                                  <p:childTnLst>
                                    <p:animEffect transition="out" filter="fade">
                                      <p:cBhvr>
                                        <p:cTn id="150" dur="500"/>
                                        <p:tgtEl>
                                          <p:spTgt spid="96"/>
                                        </p:tgtEl>
                                      </p:cBhvr>
                                    </p:animEffect>
                                    <p:set>
                                      <p:cBhvr>
                                        <p:cTn id="151" dur="1" fill="hold">
                                          <p:stCondLst>
                                            <p:cond delay="499"/>
                                          </p:stCondLst>
                                        </p:cTn>
                                        <p:tgtEl>
                                          <p:spTgt spid="96"/>
                                        </p:tgtEl>
                                        <p:attrNameLst>
                                          <p:attrName>style.visibility</p:attrName>
                                        </p:attrNameLst>
                                      </p:cBhvr>
                                      <p:to>
                                        <p:strVal val="hidden"/>
                                      </p:to>
                                    </p:set>
                                  </p:childTnLst>
                                </p:cTn>
                              </p:par>
                              <p:par>
                                <p:cTn id="152" presetID="10" presetClass="exit" presetSubtype="0" fill="hold" grpId="0" nodeType="withEffect">
                                  <p:stCondLst>
                                    <p:cond delay="0"/>
                                  </p:stCondLst>
                                  <p:childTnLst>
                                    <p:animEffect transition="out" filter="fade">
                                      <p:cBhvr>
                                        <p:cTn id="153" dur="500"/>
                                        <p:tgtEl>
                                          <p:spTgt spid="95"/>
                                        </p:tgtEl>
                                      </p:cBhvr>
                                    </p:animEffect>
                                    <p:set>
                                      <p:cBhvr>
                                        <p:cTn id="154" dur="1" fill="hold">
                                          <p:stCondLst>
                                            <p:cond delay="499"/>
                                          </p:stCondLst>
                                        </p:cTn>
                                        <p:tgtEl>
                                          <p:spTgt spid="95"/>
                                        </p:tgtEl>
                                        <p:attrNameLst>
                                          <p:attrName>style.visibility</p:attrName>
                                        </p:attrNameLst>
                                      </p:cBhvr>
                                      <p:to>
                                        <p:strVal val="hidden"/>
                                      </p:to>
                                    </p:set>
                                  </p:childTnLst>
                                </p:cTn>
                              </p:par>
                            </p:childTnLst>
                          </p:cTn>
                        </p:par>
                        <p:par>
                          <p:cTn id="155" fill="hold">
                            <p:stCondLst>
                              <p:cond delay="1000"/>
                            </p:stCondLst>
                            <p:childTnLst>
                              <p:par>
                                <p:cTn id="156" presetID="10" presetClass="entr" presetSubtype="0" fill="hold" grpId="0" nodeType="afterEffect">
                                  <p:stCondLst>
                                    <p:cond delay="0"/>
                                  </p:stCondLst>
                                  <p:childTnLst>
                                    <p:set>
                                      <p:cBhvr>
                                        <p:cTn id="157" dur="1" fill="hold">
                                          <p:stCondLst>
                                            <p:cond delay="0"/>
                                          </p:stCondLst>
                                        </p:cTn>
                                        <p:tgtEl>
                                          <p:spTgt spid="105"/>
                                        </p:tgtEl>
                                        <p:attrNameLst>
                                          <p:attrName>style.visibility</p:attrName>
                                        </p:attrNameLst>
                                      </p:cBhvr>
                                      <p:to>
                                        <p:strVal val="visible"/>
                                      </p:to>
                                    </p:set>
                                    <p:animEffect transition="in" filter="fade">
                                      <p:cBhvr>
                                        <p:cTn id="158" dur="500"/>
                                        <p:tgtEl>
                                          <p:spTgt spid="10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fade">
                                      <p:cBhvr>
                                        <p:cTn id="161" dur="500"/>
                                        <p:tgtEl>
                                          <p:spTgt spid="10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09"/>
                                        </p:tgtEl>
                                        <p:attrNameLst>
                                          <p:attrName>style.visibility</p:attrName>
                                        </p:attrNameLst>
                                      </p:cBhvr>
                                      <p:to>
                                        <p:strVal val="visible"/>
                                      </p:to>
                                    </p:set>
                                    <p:animEffect transition="in" filter="fade">
                                      <p:cBhvr>
                                        <p:cTn id="164" dur="500"/>
                                        <p:tgtEl>
                                          <p:spTgt spid="109"/>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11"/>
                                        </p:tgtEl>
                                        <p:attrNameLst>
                                          <p:attrName>style.visibility</p:attrName>
                                        </p:attrNameLst>
                                      </p:cBhvr>
                                      <p:to>
                                        <p:strVal val="visible"/>
                                      </p:to>
                                    </p:set>
                                    <p:animEffect transition="in" filter="fade">
                                      <p:cBhvr>
                                        <p:cTn id="167" dur="500"/>
                                        <p:tgtEl>
                                          <p:spTgt spid="111"/>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13"/>
                                        </p:tgtEl>
                                        <p:attrNameLst>
                                          <p:attrName>style.visibility</p:attrName>
                                        </p:attrNameLst>
                                      </p:cBhvr>
                                      <p:to>
                                        <p:strVal val="visible"/>
                                      </p:to>
                                    </p:set>
                                    <p:animEffect transition="in" filter="fade">
                                      <p:cBhvr>
                                        <p:cTn id="170" dur="500"/>
                                        <p:tgtEl>
                                          <p:spTgt spid="11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fade">
                                      <p:cBhvr>
                                        <p:cTn id="173" dur="500"/>
                                        <p:tgtEl>
                                          <p:spTgt spid="115"/>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8"/>
                                        </p:tgtEl>
                                        <p:attrNameLst>
                                          <p:attrName>style.visibility</p:attrName>
                                        </p:attrNameLst>
                                      </p:cBhvr>
                                      <p:to>
                                        <p:strVal val="visible"/>
                                      </p:to>
                                    </p:set>
                                    <p:animEffect transition="in" filter="fade">
                                      <p:cBhvr>
                                        <p:cTn id="176" dur="500"/>
                                        <p:tgtEl>
                                          <p:spTgt spid="78"/>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9"/>
                                        </p:tgtEl>
                                        <p:attrNameLst>
                                          <p:attrName>style.visibility</p:attrName>
                                        </p:attrNameLst>
                                      </p:cBhvr>
                                      <p:to>
                                        <p:strVal val="visible"/>
                                      </p:to>
                                    </p:set>
                                    <p:animEffect transition="in" filter="fade">
                                      <p:cBhvr>
                                        <p:cTn id="179" dur="500"/>
                                        <p:tgtEl>
                                          <p:spTgt spid="79"/>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18"/>
                                        </p:tgtEl>
                                        <p:attrNameLst>
                                          <p:attrName>style.visibility</p:attrName>
                                        </p:attrNameLst>
                                      </p:cBhvr>
                                      <p:to>
                                        <p:strVal val="visible"/>
                                      </p:to>
                                    </p:set>
                                    <p:animEffect transition="in" filter="fade">
                                      <p:cBhvr>
                                        <p:cTn id="182" dur="500"/>
                                        <p:tgtEl>
                                          <p:spTgt spid="118"/>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nodeType="clickEffect">
                                  <p:stCondLst>
                                    <p:cond delay="0"/>
                                  </p:stCondLst>
                                  <p:childTnLst>
                                    <p:animEffect transition="out" filter="wipe(down)">
                                      <p:cBhvr>
                                        <p:cTn id="186" dur="1000"/>
                                        <p:tgtEl>
                                          <p:spTgt spid="81"/>
                                        </p:tgtEl>
                                      </p:cBhvr>
                                    </p:animEffect>
                                    <p:set>
                                      <p:cBhvr>
                                        <p:cTn id="187" dur="1" fill="hold">
                                          <p:stCondLst>
                                            <p:cond delay="999"/>
                                          </p:stCondLst>
                                        </p:cTn>
                                        <p:tgtEl>
                                          <p:spTgt spid="81"/>
                                        </p:tgtEl>
                                        <p:attrNameLst>
                                          <p:attrName>style.visibility</p:attrName>
                                        </p:attrNameLst>
                                      </p:cBhvr>
                                      <p:to>
                                        <p:strVal val="hidden"/>
                                      </p:to>
                                    </p:set>
                                  </p:childTnLst>
                                </p:cTn>
                              </p:par>
                            </p:childTnLst>
                          </p:cTn>
                        </p:par>
                        <p:par>
                          <p:cTn id="188" fill="hold">
                            <p:stCondLst>
                              <p:cond delay="1000"/>
                            </p:stCondLst>
                            <p:childTnLst>
                              <p:par>
                                <p:cTn id="189" presetID="10" presetClass="entr" presetSubtype="0" fill="hold" grpId="0" nodeType="afterEffect">
                                  <p:stCondLst>
                                    <p:cond delay="0"/>
                                  </p:stCondLst>
                                  <p:childTnLst>
                                    <p:set>
                                      <p:cBhvr>
                                        <p:cTn id="190" dur="1" fill="hold">
                                          <p:stCondLst>
                                            <p:cond delay="0"/>
                                          </p:stCondLst>
                                        </p:cTn>
                                        <p:tgtEl>
                                          <p:spTgt spid="119"/>
                                        </p:tgtEl>
                                        <p:attrNameLst>
                                          <p:attrName>style.visibility</p:attrName>
                                        </p:attrNameLst>
                                      </p:cBhvr>
                                      <p:to>
                                        <p:strVal val="visible"/>
                                      </p:to>
                                    </p:set>
                                    <p:animEffect transition="in" filter="fade">
                                      <p:cBhvr>
                                        <p:cTn id="191" dur="500"/>
                                        <p:tgtEl>
                                          <p:spTgt spid="119"/>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20"/>
                                        </p:tgtEl>
                                        <p:attrNameLst>
                                          <p:attrName>style.visibility</p:attrName>
                                        </p:attrNameLst>
                                      </p:cBhvr>
                                      <p:to>
                                        <p:strVal val="visible"/>
                                      </p:to>
                                    </p:set>
                                    <p:animEffect transition="in" filter="fade">
                                      <p:cBhvr>
                                        <p:cTn id="194" dur="500"/>
                                        <p:tgtEl>
                                          <p:spTgt spid="120"/>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21"/>
                                        </p:tgtEl>
                                        <p:attrNameLst>
                                          <p:attrName>style.visibility</p:attrName>
                                        </p:attrNameLst>
                                      </p:cBhvr>
                                      <p:to>
                                        <p:strVal val="visible"/>
                                      </p:to>
                                    </p:set>
                                    <p:animEffect transition="in" filter="fade">
                                      <p:cBhvr>
                                        <p:cTn id="197" dur="500"/>
                                        <p:tgtEl>
                                          <p:spTgt spid="121"/>
                                        </p:tgtEl>
                                      </p:cBhvr>
                                    </p:animEffect>
                                  </p:childTnLst>
                                </p:cTn>
                              </p:par>
                            </p:childTnLst>
                          </p:cTn>
                        </p:par>
                        <p:par>
                          <p:cTn id="198" fill="hold">
                            <p:stCondLst>
                              <p:cond delay="1500"/>
                            </p:stCondLst>
                            <p:childTnLst>
                              <p:par>
                                <p:cTn id="199" presetID="22" presetClass="entr" presetSubtype="4" fill="hold"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down)">
                                      <p:cBhvr>
                                        <p:cTn id="201" dur="1000"/>
                                        <p:tgtEl>
                                          <p:spTgt spid="81"/>
                                        </p:tgtEl>
                                      </p:cBhvr>
                                    </p:animEffect>
                                  </p:childTnLst>
                                </p:cTn>
                              </p:par>
                            </p:childTnLst>
                          </p:cTn>
                        </p:par>
                        <p:par>
                          <p:cTn id="202" fill="hold">
                            <p:stCondLst>
                              <p:cond delay="2500"/>
                            </p:stCondLst>
                            <p:childTnLst>
                              <p:par>
                                <p:cTn id="203" presetID="10" presetClass="entr" presetSubtype="0" fill="hold" grpId="1" nodeType="afterEffect">
                                  <p:stCondLst>
                                    <p:cond delay="0"/>
                                  </p:stCondLst>
                                  <p:childTnLst>
                                    <p:set>
                                      <p:cBhvr>
                                        <p:cTn id="204" dur="1" fill="hold">
                                          <p:stCondLst>
                                            <p:cond delay="0"/>
                                          </p:stCondLst>
                                        </p:cTn>
                                        <p:tgtEl>
                                          <p:spTgt spid="123"/>
                                        </p:tgtEl>
                                        <p:attrNameLst>
                                          <p:attrName>style.visibility</p:attrName>
                                        </p:attrNameLst>
                                      </p:cBhvr>
                                      <p:to>
                                        <p:strVal val="visible"/>
                                      </p:to>
                                    </p:set>
                                    <p:animEffect transition="in" filter="fade">
                                      <p:cBhvr>
                                        <p:cTn id="205" dur="500"/>
                                        <p:tgtEl>
                                          <p:spTgt spid="123"/>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xit" presetSubtype="0" fill="hold" grpId="1" nodeType="clickEffect">
                                  <p:stCondLst>
                                    <p:cond delay="0"/>
                                  </p:stCondLst>
                                  <p:childTnLst>
                                    <p:animEffect transition="out" filter="fade">
                                      <p:cBhvr>
                                        <p:cTn id="209" dur="500"/>
                                        <p:tgtEl>
                                          <p:spTgt spid="119"/>
                                        </p:tgtEl>
                                      </p:cBhvr>
                                    </p:animEffect>
                                    <p:set>
                                      <p:cBhvr>
                                        <p:cTn id="210" dur="1" fill="hold">
                                          <p:stCondLst>
                                            <p:cond delay="499"/>
                                          </p:stCondLst>
                                        </p:cTn>
                                        <p:tgtEl>
                                          <p:spTgt spid="119"/>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120"/>
                                        </p:tgtEl>
                                      </p:cBhvr>
                                    </p:animEffect>
                                    <p:set>
                                      <p:cBhvr>
                                        <p:cTn id="213" dur="1" fill="hold">
                                          <p:stCondLst>
                                            <p:cond delay="499"/>
                                          </p:stCondLst>
                                        </p:cTn>
                                        <p:tgtEl>
                                          <p:spTgt spid="120"/>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500"/>
                                        <p:tgtEl>
                                          <p:spTgt spid="121"/>
                                        </p:tgtEl>
                                      </p:cBhvr>
                                    </p:animEffect>
                                    <p:set>
                                      <p:cBhvr>
                                        <p:cTn id="216" dur="1" fill="hold">
                                          <p:stCondLst>
                                            <p:cond delay="499"/>
                                          </p:stCondLst>
                                        </p:cTn>
                                        <p:tgtEl>
                                          <p:spTgt spid="121"/>
                                        </p:tgtEl>
                                        <p:attrNameLst>
                                          <p:attrName>style.visibility</p:attrName>
                                        </p:attrNameLst>
                                      </p:cBhvr>
                                      <p:to>
                                        <p:strVal val="hidden"/>
                                      </p:to>
                                    </p:set>
                                  </p:childTnLst>
                                </p:cTn>
                              </p:par>
                            </p:childTnLst>
                          </p:cTn>
                        </p:par>
                        <p:par>
                          <p:cTn id="217" fill="hold">
                            <p:stCondLst>
                              <p:cond delay="500"/>
                            </p:stCondLst>
                            <p:childTnLst>
                              <p:par>
                                <p:cTn id="218" presetID="10" presetClass="exit" presetSubtype="0" fill="hold" grpId="0" nodeType="afterEffect">
                                  <p:stCondLst>
                                    <p:cond delay="0"/>
                                  </p:stCondLst>
                                  <p:childTnLst>
                                    <p:animEffect transition="out" filter="fade">
                                      <p:cBhvr>
                                        <p:cTn id="219" dur="500"/>
                                        <p:tgtEl>
                                          <p:spTgt spid="123"/>
                                        </p:tgtEl>
                                      </p:cBhvr>
                                    </p:animEffect>
                                    <p:set>
                                      <p:cBhvr>
                                        <p:cTn id="220" dur="1" fill="hold">
                                          <p:stCondLst>
                                            <p:cond delay="499"/>
                                          </p:stCondLst>
                                        </p:cTn>
                                        <p:tgtEl>
                                          <p:spTgt spid="123"/>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80"/>
                                        </p:tgtEl>
                                        <p:attrNameLst>
                                          <p:attrName>style.visibility</p:attrName>
                                        </p:attrNameLst>
                                      </p:cBhvr>
                                      <p:to>
                                        <p:strVal val="visible"/>
                                      </p:to>
                                    </p:set>
                                    <p:animEffect transition="in" filter="dissolve">
                                      <p:cBhvr>
                                        <p:cTn id="225" dur="500"/>
                                        <p:tgtEl>
                                          <p:spTgt spid="8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7"/>
                                        </p:tgtEl>
                                        <p:attrNameLst>
                                          <p:attrName>style.visibility</p:attrName>
                                        </p:attrNameLst>
                                      </p:cBhvr>
                                      <p:to>
                                        <p:strVal val="visible"/>
                                      </p:to>
                                    </p:set>
                                    <p:animEffect transition="in" filter="dissolve">
                                      <p:cBhvr>
                                        <p:cTn id="228" dur="500"/>
                                        <p:tgtEl>
                                          <p:spTgt spid="97"/>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01"/>
                                        </p:tgtEl>
                                        <p:attrNameLst>
                                          <p:attrName>style.visibility</p:attrName>
                                        </p:attrNameLst>
                                      </p:cBhvr>
                                      <p:to>
                                        <p:strVal val="visible"/>
                                      </p:to>
                                    </p:set>
                                    <p:animEffect transition="in" filter="dissolve">
                                      <p:cBhvr>
                                        <p:cTn id="231" dur="500"/>
                                        <p:tgtEl>
                                          <p:spTgt spid="101"/>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00"/>
                                        </p:tgtEl>
                                        <p:attrNameLst>
                                          <p:attrName>style.visibility</p:attrName>
                                        </p:attrNameLst>
                                      </p:cBhvr>
                                      <p:to>
                                        <p:strVal val="visible"/>
                                      </p:to>
                                    </p:set>
                                    <p:animEffect transition="in" filter="dissolve">
                                      <p:cBhvr>
                                        <p:cTn id="234" dur="500"/>
                                        <p:tgtEl>
                                          <p:spTgt spid="100"/>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02"/>
                                        </p:tgtEl>
                                        <p:attrNameLst>
                                          <p:attrName>style.visibility</p:attrName>
                                        </p:attrNameLst>
                                      </p:cBhvr>
                                      <p:to>
                                        <p:strVal val="visible"/>
                                      </p:to>
                                    </p:set>
                                    <p:animEffect transition="in" filter="dissolve">
                                      <p:cBhvr>
                                        <p:cTn id="237" dur="500"/>
                                        <p:tgtEl>
                                          <p:spTgt spid="102"/>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12"/>
                                        </p:tgtEl>
                                        <p:attrNameLst>
                                          <p:attrName>style.visibility</p:attrName>
                                        </p:attrNameLst>
                                      </p:cBhvr>
                                      <p:to>
                                        <p:strVal val="visible"/>
                                      </p:to>
                                    </p:set>
                                    <p:animEffect transition="in" filter="dissolve">
                                      <p:cBhvr>
                                        <p:cTn id="240" dur="500"/>
                                        <p:tgtEl>
                                          <p:spTgt spid="112"/>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14"/>
                                        </p:tgtEl>
                                        <p:attrNameLst>
                                          <p:attrName>style.visibility</p:attrName>
                                        </p:attrNameLst>
                                      </p:cBhvr>
                                      <p:to>
                                        <p:strVal val="visible"/>
                                      </p:to>
                                    </p:set>
                                    <p:animEffect transition="in" filter="dissolve">
                                      <p:cBhvr>
                                        <p:cTn id="243" dur="500"/>
                                        <p:tgtEl>
                                          <p:spTgt spid="114"/>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3"/>
                                        </p:tgtEl>
                                        <p:attrNameLst>
                                          <p:attrName>style.visibility</p:attrName>
                                        </p:attrNameLst>
                                      </p:cBhvr>
                                      <p:to>
                                        <p:strVal val="visible"/>
                                      </p:to>
                                    </p:set>
                                    <p:animEffect transition="in" filter="dissolve">
                                      <p:cBhvr>
                                        <p:cTn id="246" dur="500"/>
                                        <p:tgtEl>
                                          <p:spTgt spid="103"/>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4"/>
                                        </p:tgtEl>
                                        <p:attrNameLst>
                                          <p:attrName>style.visibility</p:attrName>
                                        </p:attrNameLst>
                                      </p:cBhvr>
                                      <p:to>
                                        <p:strVal val="visible"/>
                                      </p:to>
                                    </p:set>
                                    <p:animEffect transition="in" filter="dissolve">
                                      <p:cBhvr>
                                        <p:cTn id="249" dur="500"/>
                                        <p:tgtEl>
                                          <p:spTgt spid="104"/>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6"/>
                                        </p:tgtEl>
                                        <p:attrNameLst>
                                          <p:attrName>style.visibility</p:attrName>
                                        </p:attrNameLst>
                                      </p:cBhvr>
                                      <p:to>
                                        <p:strVal val="visible"/>
                                      </p:to>
                                    </p:set>
                                    <p:animEffect transition="in" filter="dissolve">
                                      <p:cBhvr>
                                        <p:cTn id="252" dur="500"/>
                                        <p:tgtEl>
                                          <p:spTgt spid="106"/>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10"/>
                                        </p:tgtEl>
                                        <p:attrNameLst>
                                          <p:attrName>style.visibility</p:attrName>
                                        </p:attrNameLst>
                                      </p:cBhvr>
                                      <p:to>
                                        <p:strVal val="visible"/>
                                      </p:to>
                                    </p:set>
                                    <p:animEffect transition="in" filter="dissolve">
                                      <p:cBhvr>
                                        <p:cTn id="255" dur="500"/>
                                        <p:tgtEl>
                                          <p:spTgt spid="110"/>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8"/>
                                        </p:tgtEl>
                                        <p:attrNameLst>
                                          <p:attrName>style.visibility</p:attrName>
                                        </p:attrNameLst>
                                      </p:cBhvr>
                                      <p:to>
                                        <p:strVal val="visible"/>
                                      </p:to>
                                    </p:set>
                                    <p:animEffect transition="in" filter="dissolve">
                                      <p:cBhvr>
                                        <p:cTn id="258" dur="500"/>
                                        <p:tgtEl>
                                          <p:spTgt spid="108"/>
                                        </p:tgtEl>
                                      </p:cBhvr>
                                    </p:animEffect>
                                  </p:childTnLst>
                                </p:cTn>
                              </p:par>
                            </p:childTnLst>
                          </p:cTn>
                        </p:par>
                        <p:par>
                          <p:cTn id="259" fill="hold">
                            <p:stCondLst>
                              <p:cond delay="500"/>
                            </p:stCondLst>
                            <p:childTnLst>
                              <p:par>
                                <p:cTn id="260" presetID="42" presetClass="path" presetSubtype="0" accel="50000" decel="50000" fill="hold" grpId="1" nodeType="afterEffect">
                                  <p:stCondLst>
                                    <p:cond delay="0"/>
                                  </p:stCondLst>
                                  <p:childTnLst>
                                    <p:animMotion origin="layout" path="M -2.5E-6 2.59259E-6 L -0.08685 -0.16042 " pathEditMode="relative" rAng="0" ptsTypes="AA">
                                      <p:cBhvr>
                                        <p:cTn id="261" dur="2000" fill="hold"/>
                                        <p:tgtEl>
                                          <p:spTgt spid="107"/>
                                        </p:tgtEl>
                                        <p:attrNameLst>
                                          <p:attrName>ppt_x</p:attrName>
                                          <p:attrName>ppt_y</p:attrName>
                                        </p:attrNameLst>
                                      </p:cBhvr>
                                      <p:rCtr x="-4349" y="-8032"/>
                                    </p:animMotion>
                                  </p:childTnLst>
                                </p:cTn>
                              </p:par>
                              <p:par>
                                <p:cTn id="262" presetID="42" presetClass="path" presetSubtype="0" accel="50000" decel="50000" fill="hold" grpId="1" nodeType="withEffect">
                                  <p:stCondLst>
                                    <p:cond delay="0"/>
                                  </p:stCondLst>
                                  <p:childTnLst>
                                    <p:animMotion origin="layout" path="M -3.33333E-6 1.85185E-6 L -0.20351 -0.16597 " pathEditMode="relative" rAng="0" ptsTypes="AA">
                                      <p:cBhvr>
                                        <p:cTn id="263" dur="2000" fill="hold"/>
                                        <p:tgtEl>
                                          <p:spTgt spid="111"/>
                                        </p:tgtEl>
                                        <p:attrNameLst>
                                          <p:attrName>ppt_x</p:attrName>
                                          <p:attrName>ppt_y</p:attrName>
                                        </p:attrNameLst>
                                      </p:cBhvr>
                                      <p:rCtr x="-10182" y="-8310"/>
                                    </p:animMotion>
                                  </p:childTnLst>
                                </p:cTn>
                              </p:par>
                              <p:par>
                                <p:cTn id="264" presetID="42" presetClass="path" presetSubtype="0" accel="50000" decel="50000" fill="hold" grpId="1" nodeType="withEffect">
                                  <p:stCondLst>
                                    <p:cond delay="0"/>
                                  </p:stCondLst>
                                  <p:childTnLst>
                                    <p:animMotion origin="layout" path="M -1.25E-6 -4.44444E-6 L -0.43398 -0.11921 " pathEditMode="relative" rAng="0" ptsTypes="AA">
                                      <p:cBhvr>
                                        <p:cTn id="265" dur="2000" fill="hold"/>
                                        <p:tgtEl>
                                          <p:spTgt spid="115"/>
                                        </p:tgtEl>
                                        <p:attrNameLst>
                                          <p:attrName>ppt_x</p:attrName>
                                          <p:attrName>ppt_y</p:attrName>
                                        </p:attrNameLst>
                                      </p:cBhvr>
                                      <p:rCtr x="-21706" y="-5972"/>
                                    </p:animMotion>
                                  </p:childTnLst>
                                </p:cTn>
                              </p:par>
                            </p:childTnLst>
                          </p:cTn>
                        </p:par>
                        <p:par>
                          <p:cTn id="266" fill="hold">
                            <p:stCondLst>
                              <p:cond delay="2500"/>
                            </p:stCondLst>
                            <p:childTnLst>
                              <p:par>
                                <p:cTn id="267" presetID="22" presetClass="exit" presetSubtype="4" fill="hold" nodeType="afterEffect">
                                  <p:stCondLst>
                                    <p:cond delay="0"/>
                                  </p:stCondLst>
                                  <p:childTnLst>
                                    <p:animEffect transition="out" filter="wipe(down)">
                                      <p:cBhvr>
                                        <p:cTn id="268" dur="500"/>
                                        <p:tgtEl>
                                          <p:spTgt spid="81"/>
                                        </p:tgtEl>
                                      </p:cBhvr>
                                    </p:animEffect>
                                    <p:set>
                                      <p:cBhvr>
                                        <p:cTn id="269" dur="1" fill="hold">
                                          <p:stCondLst>
                                            <p:cond delay="499"/>
                                          </p:stCondLst>
                                        </p:cTn>
                                        <p:tgtEl>
                                          <p:spTgt spid="81"/>
                                        </p:tgtEl>
                                        <p:attrNameLst>
                                          <p:attrName>style.visibility</p:attrName>
                                        </p:attrNameLst>
                                      </p:cBhvr>
                                      <p:to>
                                        <p:strVal val="hidden"/>
                                      </p:to>
                                    </p:set>
                                  </p:childTnLst>
                                </p:cTn>
                              </p:par>
                              <p:par>
                                <p:cTn id="270" presetID="22" presetClass="entr" presetSubtype="4" fill="hold" nodeType="withEffect">
                                  <p:stCondLst>
                                    <p:cond delay="0"/>
                                  </p:stCondLst>
                                  <p:childTnLst>
                                    <p:set>
                                      <p:cBhvr>
                                        <p:cTn id="271" dur="1" fill="hold">
                                          <p:stCondLst>
                                            <p:cond delay="0"/>
                                          </p:stCondLst>
                                        </p:cTn>
                                        <p:tgtEl>
                                          <p:spTgt spid="116"/>
                                        </p:tgtEl>
                                        <p:attrNameLst>
                                          <p:attrName>style.visibility</p:attrName>
                                        </p:attrNameLst>
                                      </p:cBhvr>
                                      <p:to>
                                        <p:strVal val="visible"/>
                                      </p:to>
                                    </p:set>
                                    <p:animEffect transition="in" filter="wipe(down)">
                                      <p:cBhvr>
                                        <p:cTn id="272"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105" grpId="0"/>
      <p:bldP spid="107" grpId="0"/>
      <p:bldP spid="107" grpId="1"/>
      <p:bldP spid="109" grpId="0"/>
      <p:bldP spid="111" grpId="0"/>
      <p:bldP spid="111" grpId="1"/>
      <p:bldP spid="113" grpId="0"/>
      <p:bldP spid="115" grpId="0"/>
      <p:bldP spid="115" grpId="1"/>
      <p:bldP spid="119" grpId="0"/>
      <p:bldP spid="119" grpId="1"/>
      <p:bldP spid="120" grpId="0"/>
      <p:bldP spid="120" grpId="1"/>
      <p:bldP spid="121" grpId="0"/>
      <p:bldP spid="121" grpId="1"/>
      <p:bldP spid="123" grpId="0" animBg="1"/>
      <p:bldP spid="123" grpId="1" animBg="1"/>
      <p:bldP spid="80" grpId="0" animBg="1"/>
      <p:bldP spid="97" grpId="0" animBg="1"/>
      <p:bldP spid="100" grpId="0" animBg="1"/>
      <p:bldP spid="101" grpId="0" animBg="1"/>
      <p:bldP spid="102" grpId="0" animBg="1"/>
      <p:bldP spid="103" grpId="0" animBg="1"/>
      <p:bldP spid="104" grpId="0" animBg="1"/>
      <p:bldP spid="106" grpId="0" animBg="1"/>
      <p:bldP spid="108" grpId="0" animBg="1"/>
      <p:bldP spid="110" grpId="0" animBg="1"/>
      <p:bldP spid="112" grpId="0" animBg="1"/>
      <p:bldP spid="114" grpId="0" animBg="1"/>
      <p:bldP spid="78" grpId="0"/>
      <p:bldP spid="79" grpId="0"/>
      <p:bldP spid="118" grpId="0"/>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3233-2D09-48AB-ABB9-E0319457222E}"/>
              </a:ext>
            </a:extLst>
          </p:cNvPr>
          <p:cNvSpPr>
            <a:spLocks noGrp="1"/>
          </p:cNvSpPr>
          <p:nvPr>
            <p:ph type="title"/>
          </p:nvPr>
        </p:nvSpPr>
        <p:spPr/>
        <p:txBody>
          <a:bodyPr/>
          <a:lstStyle/>
          <a:p>
            <a:r>
              <a:rPr lang="en-US" dirty="0">
                <a:solidFill>
                  <a:srgbClr val="0070C0"/>
                </a:solidFill>
              </a:rPr>
              <a:t>How Data Moves</a:t>
            </a:r>
          </a:p>
        </p:txBody>
      </p:sp>
      <p:graphicFrame>
        <p:nvGraphicFramePr>
          <p:cNvPr id="6" name="Content Placeholder 5">
            <a:extLst>
              <a:ext uri="{FF2B5EF4-FFF2-40B4-BE49-F238E27FC236}">
                <a16:creationId xmlns:a16="http://schemas.microsoft.com/office/drawing/2014/main" id="{9C3F60C8-DC6C-414E-A5E8-EC87ED7128DD}"/>
              </a:ext>
            </a:extLst>
          </p:cNvPr>
          <p:cNvGraphicFramePr>
            <a:graphicFrameLocks noGrp="1"/>
          </p:cNvGraphicFramePr>
          <p:nvPr>
            <p:ph sz="quarter" idx="13"/>
            <p:extLst>
              <p:ext uri="{D42A27DB-BD31-4B8C-83A1-F6EECF244321}">
                <p14:modId xmlns:p14="http://schemas.microsoft.com/office/powerpoint/2010/main" val="198965248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45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B5D0-4478-40AD-8A0F-720F39642F84}"/>
              </a:ext>
            </a:extLst>
          </p:cNvPr>
          <p:cNvSpPr>
            <a:spLocks noGrp="1"/>
          </p:cNvSpPr>
          <p:nvPr>
            <p:ph type="title"/>
          </p:nvPr>
        </p:nvSpPr>
        <p:spPr/>
        <p:txBody>
          <a:bodyPr/>
          <a:lstStyle/>
          <a:p>
            <a:r>
              <a:rPr lang="en-US" dirty="0">
                <a:solidFill>
                  <a:srgbClr val="0070C0"/>
                </a:solidFill>
              </a:rPr>
              <a:t>What Data Moves</a:t>
            </a:r>
          </a:p>
        </p:txBody>
      </p:sp>
      <p:graphicFrame>
        <p:nvGraphicFramePr>
          <p:cNvPr id="4" name="Content Placeholder 3">
            <a:extLst>
              <a:ext uri="{FF2B5EF4-FFF2-40B4-BE49-F238E27FC236}">
                <a16:creationId xmlns:a16="http://schemas.microsoft.com/office/drawing/2014/main" id="{FADFB2F2-3489-4FB8-A37D-A92D2DD93D11}"/>
              </a:ext>
            </a:extLst>
          </p:cNvPr>
          <p:cNvGraphicFramePr>
            <a:graphicFrameLocks noGrp="1"/>
          </p:cNvGraphicFramePr>
          <p:nvPr>
            <p:ph sz="quarter" idx="13"/>
            <p:extLst>
              <p:ext uri="{D42A27DB-BD31-4B8C-83A1-F6EECF244321}">
                <p14:modId xmlns:p14="http://schemas.microsoft.com/office/powerpoint/2010/main" val="287021086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9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Why Data Moves</a:t>
            </a:r>
          </a:p>
        </p:txBody>
      </p:sp>
    </p:spTree>
    <p:extLst>
      <p:ext uri="{BB962C8B-B14F-4D97-AF65-F5344CB8AC3E}">
        <p14:creationId xmlns:p14="http://schemas.microsoft.com/office/powerpoint/2010/main" val="247741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9A87-37D0-48F0-8AD5-03E08EA38890}"/>
              </a:ext>
            </a:extLst>
          </p:cNvPr>
          <p:cNvSpPr>
            <a:spLocks noGrp="1"/>
          </p:cNvSpPr>
          <p:nvPr>
            <p:ph type="title"/>
          </p:nvPr>
        </p:nvSpPr>
        <p:spPr/>
        <p:txBody>
          <a:bodyPr/>
          <a:lstStyle/>
          <a:p>
            <a:r>
              <a:rPr lang="en-US" dirty="0">
                <a:solidFill>
                  <a:srgbClr val="0070C0"/>
                </a:solidFill>
              </a:rPr>
              <a:t>Why Data Moves</a:t>
            </a:r>
            <a:endParaRPr lang="en-US" dirty="0"/>
          </a:p>
        </p:txBody>
      </p:sp>
      <p:graphicFrame>
        <p:nvGraphicFramePr>
          <p:cNvPr id="4" name="Content Placeholder 3">
            <a:extLst>
              <a:ext uri="{FF2B5EF4-FFF2-40B4-BE49-F238E27FC236}">
                <a16:creationId xmlns:a16="http://schemas.microsoft.com/office/drawing/2014/main" id="{476E0840-2506-4464-B892-A84433844762}"/>
              </a:ext>
            </a:extLst>
          </p:cNvPr>
          <p:cNvGraphicFramePr>
            <a:graphicFrameLocks noGrp="1"/>
          </p:cNvGraphicFramePr>
          <p:nvPr>
            <p:ph sz="quarter" idx="13"/>
            <p:extLst>
              <p:ext uri="{D42A27DB-BD31-4B8C-83A1-F6EECF244321}">
                <p14:modId xmlns:p14="http://schemas.microsoft.com/office/powerpoint/2010/main" val="3753907486"/>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273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10B7-FF49-4526-9B12-87CE1ABB1359}"/>
              </a:ext>
            </a:extLst>
          </p:cNvPr>
          <p:cNvSpPr>
            <a:spLocks noGrp="1"/>
          </p:cNvSpPr>
          <p:nvPr>
            <p:ph type="title"/>
          </p:nvPr>
        </p:nvSpPr>
        <p:spPr/>
        <p:txBody>
          <a:bodyPr/>
          <a:lstStyle/>
          <a:p>
            <a:r>
              <a:rPr lang="en-US" dirty="0">
                <a:solidFill>
                  <a:srgbClr val="0070C0"/>
                </a:solidFill>
              </a:rPr>
              <a:t>Distribution Incompatible Joins</a:t>
            </a:r>
            <a:endParaRPr lang="en-US" dirty="0"/>
          </a:p>
        </p:txBody>
      </p:sp>
      <p:graphicFrame>
        <p:nvGraphicFramePr>
          <p:cNvPr id="7" name="Content Placeholder 6">
            <a:extLst>
              <a:ext uri="{FF2B5EF4-FFF2-40B4-BE49-F238E27FC236}">
                <a16:creationId xmlns:a16="http://schemas.microsoft.com/office/drawing/2014/main" id="{D1A17B05-0BF5-49D3-81E0-DBC4EBC47426}"/>
              </a:ext>
            </a:extLst>
          </p:cNvPr>
          <p:cNvGraphicFramePr>
            <a:graphicFrameLocks noGrp="1"/>
          </p:cNvGraphicFramePr>
          <p:nvPr>
            <p:ph sz="quarter" idx="13"/>
            <p:extLst>
              <p:ext uri="{D42A27DB-BD31-4B8C-83A1-F6EECF244321}">
                <p14:modId xmlns:p14="http://schemas.microsoft.com/office/powerpoint/2010/main" val="183828396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926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1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8.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8E4FCCAB-0DFF-49E7-BA71-454414A525A3}">
  <ds:schemaRefs>
    <ds:schemaRef ds:uri="Strauss.PersonalizationDefinition"/>
  </ds:schemaRefs>
</ds:datastoreItem>
</file>

<file path=customXml/itemProps10.xml><?xml version="1.0" encoding="utf-8"?>
<ds:datastoreItem xmlns:ds="http://schemas.openxmlformats.org/officeDocument/2006/customXml" ds:itemID="{7E395832-E9D3-4280-B347-2B0754A6DDFB}">
  <ds:schemaRefs>
    <ds:schemaRef ds:uri="Strauss.PersonalizationDefinition"/>
  </ds:schemaRefs>
</ds:datastoreItem>
</file>

<file path=customXml/itemProps11.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12.xml><?xml version="1.0" encoding="utf-8"?>
<ds:datastoreItem xmlns:ds="http://schemas.openxmlformats.org/officeDocument/2006/customXml" ds:itemID="{9FF982A0-0F25-4FB3-945B-FBCC00A07117}">
  <ds:schemaRefs>
    <ds:schemaRef ds:uri="Strauss.PersonalizationDefinition"/>
  </ds:schemaRefs>
</ds:datastoreItem>
</file>

<file path=customXml/itemProps13.xml><?xml version="1.0" encoding="utf-8"?>
<ds:datastoreItem xmlns:ds="http://schemas.openxmlformats.org/officeDocument/2006/customXml" ds:itemID="{FC0FAD63-693A-4AA2-9DBF-F7C07A364BB5}">
  <ds:schemaRefs>
    <ds:schemaRef ds:uri="Strauss.PersonalizationDefinition"/>
  </ds:schemaRefs>
</ds:datastoreItem>
</file>

<file path=customXml/itemProps14.xml><?xml version="1.0" encoding="utf-8"?>
<ds:datastoreItem xmlns:ds="http://schemas.openxmlformats.org/officeDocument/2006/customXml" ds:itemID="{0B8A725D-F9C8-455C-9F5B-D713C35FE8AB}">
  <ds:schemaRefs>
    <ds:schemaRef ds:uri="Strauss.PersonalizationDefinition"/>
  </ds:schemaRefs>
</ds:datastoreItem>
</file>

<file path=customXml/itemProps15.xml><?xml version="1.0" encoding="utf-8"?>
<ds:datastoreItem xmlns:ds="http://schemas.openxmlformats.org/officeDocument/2006/customXml" ds:itemID="{B57BB570-4E9C-4D69-91F2-0CBAA650B8DE}">
  <ds:schemaRefs>
    <ds:schemaRef ds:uri="Strauss.PersonalizationDefinition"/>
  </ds:schemaRefs>
</ds:datastoreItem>
</file>

<file path=customXml/itemProps16.xml><?xml version="1.0" encoding="utf-8"?>
<ds:datastoreItem xmlns:ds="http://schemas.openxmlformats.org/officeDocument/2006/customXml" ds:itemID="{C2EC11FA-AC2D-468B-9C59-B87FDF58A082}">
  <ds:schemaRefs>
    <ds:schemaRef ds:uri="Strauss.PersonalizationDefinition"/>
  </ds:schemaRefs>
</ds:datastoreItem>
</file>

<file path=customXml/itemProps17.xml><?xml version="1.0" encoding="utf-8"?>
<ds:datastoreItem xmlns:ds="http://schemas.openxmlformats.org/officeDocument/2006/customXml" ds:itemID="{C412598E-BF43-4F55-B1FB-DC8EF944E888}">
  <ds:schemaRefs>
    <ds:schemaRef ds:uri="http://schemas.microsoft.com/office/2006/metadata/properties"/>
    <ds:schemaRef ds:uri="40650e35-5471-45d3-b28a-3f2a8b1bc025"/>
    <ds:schemaRef ds:uri="http://schemas.openxmlformats.org/package/2006/metadata/core-properties"/>
    <ds:schemaRef ds:uri="http://purl.org/dc/elements/1.1/"/>
    <ds:schemaRef ds:uri="http://purl.org/dc/dcmitype/"/>
    <ds:schemaRef ds:uri="http://schemas.microsoft.com/office/infopath/2007/PartnerControls"/>
    <ds:schemaRef ds:uri="http://www.w3.org/XML/1998/namespace"/>
    <ds:schemaRef ds:uri="http://schemas.microsoft.com/office/2006/documentManagement/types"/>
    <ds:schemaRef ds:uri="ac57c417-f8e7-4332-a7b2-e7f34f734ebc"/>
    <ds:schemaRef ds:uri="http://schemas.microsoft.com/sharepoint/v3"/>
    <ds:schemaRef ds:uri="http://purl.org/dc/terms/"/>
    <ds:schemaRef ds:uri="0b15a96f-9efd-4f0c-b199-c53b2a01cb9d"/>
    <ds:schemaRef ds:uri="6cd3d847-4521-4863-8800-2cff076dfc18"/>
    <ds:schemaRef ds:uri="230e9df3-be65-4c73-a93b-d1236ebd677e"/>
  </ds:schemaRefs>
</ds:datastoreItem>
</file>

<file path=customXml/itemProps18.xml><?xml version="1.0" encoding="utf-8"?>
<ds:datastoreItem xmlns:ds="http://schemas.openxmlformats.org/officeDocument/2006/customXml" ds:itemID="{A9F6CAF7-9086-4F28-9237-7777210CD037}">
  <ds:schemaRefs>
    <ds:schemaRef ds:uri="Strauss.PersonalizationDefinition"/>
  </ds:schemaRefs>
</ds:datastoreItem>
</file>

<file path=customXml/itemProps19.xml><?xml version="1.0" encoding="utf-8"?>
<ds:datastoreItem xmlns:ds="http://schemas.openxmlformats.org/officeDocument/2006/customXml" ds:itemID="{D959A07B-C49D-428D-B914-113B444FB5E7}">
  <ds:schemaRefs>
    <ds:schemaRef ds:uri="Strauss.PersonalizationDefinition"/>
  </ds:schemaRefs>
</ds:datastoreItem>
</file>

<file path=customXml/itemProps2.xml><?xml version="1.0" encoding="utf-8"?>
<ds:datastoreItem xmlns:ds="http://schemas.openxmlformats.org/officeDocument/2006/customXml" ds:itemID="{AF760E59-97AE-4538-B6A6-5DAE18A6CA97}">
  <ds:schemaRefs>
    <ds:schemaRef ds:uri="Strauss.PersonalizationDefinition"/>
  </ds:schemaRefs>
</ds:datastoreItem>
</file>

<file path=customXml/itemProps20.xml><?xml version="1.0" encoding="utf-8"?>
<ds:datastoreItem xmlns:ds="http://schemas.openxmlformats.org/officeDocument/2006/customXml" ds:itemID="{6F485757-9F3C-4A1E-9E86-E1C1551910BA}">
  <ds:schemaRefs>
    <ds:schemaRef ds:uri="Strauss.PersonalizationDefinition"/>
  </ds:schemaRefs>
</ds:datastoreItem>
</file>

<file path=customXml/itemProps21.xml><?xml version="1.0" encoding="utf-8"?>
<ds:datastoreItem xmlns:ds="http://schemas.openxmlformats.org/officeDocument/2006/customXml" ds:itemID="{B2274A60-1BB2-4B7C-B837-1F17CDA5AFC5}">
  <ds:schemaRefs>
    <ds:schemaRef ds:uri="Strauss.PersonalizationDefinition"/>
  </ds:schemaRefs>
</ds:datastoreItem>
</file>

<file path=customXml/itemProps22.xml><?xml version="1.0" encoding="utf-8"?>
<ds:datastoreItem xmlns:ds="http://schemas.openxmlformats.org/officeDocument/2006/customXml" ds:itemID="{7F7B6CC4-A43A-4FDD-9234-177E7A8EE044}">
  <ds:schemaRefs>
    <ds:schemaRef ds:uri="Strauss.PersonalizationDefinition"/>
  </ds:schemaRefs>
</ds:datastoreItem>
</file>

<file path=customXml/itemProps23.xml><?xml version="1.0" encoding="utf-8"?>
<ds:datastoreItem xmlns:ds="http://schemas.openxmlformats.org/officeDocument/2006/customXml" ds:itemID="{A61CD674-2E5A-484B-A3F8-4F464A0A9FB4}">
  <ds:schemaRefs>
    <ds:schemaRef ds:uri="Strauss.PersonalizationDefinition"/>
  </ds:schemaRefs>
</ds:datastoreItem>
</file>

<file path=customXml/itemProps3.xml><?xml version="1.0" encoding="utf-8"?>
<ds:datastoreItem xmlns:ds="http://schemas.openxmlformats.org/officeDocument/2006/customXml" ds:itemID="{81A5550D-B138-4182-9A9D-4110A11BBE58}">
  <ds:schemaRefs>
    <ds:schemaRef ds:uri="Strauss.PersonalizationDefinition"/>
  </ds:schemaRefs>
</ds:datastoreItem>
</file>

<file path=customXml/itemProps4.xml><?xml version="1.0" encoding="utf-8"?>
<ds:datastoreItem xmlns:ds="http://schemas.openxmlformats.org/officeDocument/2006/customXml" ds:itemID="{6B2F7B94-2B12-4A65-964B-9372138E0DC1}">
  <ds:schemaRefs>
    <ds:schemaRef ds:uri="Strauss.PersonalizationDefinition"/>
  </ds:schemaRefs>
</ds:datastoreItem>
</file>

<file path=customXml/itemProps5.xml><?xml version="1.0" encoding="utf-8"?>
<ds:datastoreItem xmlns:ds="http://schemas.openxmlformats.org/officeDocument/2006/customXml" ds:itemID="{EA741D9B-0735-4093-B382-E9951AFAD789}">
  <ds:schemaRefs>
    <ds:schemaRef ds:uri="Strauss.PersonalizationDefinition"/>
  </ds:schemaRefs>
</ds:datastoreItem>
</file>

<file path=customXml/itemProps6.xml><?xml version="1.0" encoding="utf-8"?>
<ds:datastoreItem xmlns:ds="http://schemas.openxmlformats.org/officeDocument/2006/customXml" ds:itemID="{DF333A1B-0A9C-4DA8-ADAB-4378B69FDC48}">
  <ds:schemaRefs>
    <ds:schemaRef ds:uri="Strauss.PersonalizationDefinition"/>
  </ds:schemaRefs>
</ds:datastoreItem>
</file>

<file path=customXml/itemProps7.xml><?xml version="1.0" encoding="utf-8"?>
<ds:datastoreItem xmlns:ds="http://schemas.openxmlformats.org/officeDocument/2006/customXml" ds:itemID="{D90DEB8C-C00E-4B1C-B45B-737A9292CE09}">
  <ds:schemaRefs>
    <ds:schemaRef ds:uri="Strauss.PersonalizationDefinition"/>
  </ds:schemaRefs>
</ds:datastoreItem>
</file>

<file path=customXml/itemProps8.xml><?xml version="1.0" encoding="utf-8"?>
<ds:datastoreItem xmlns:ds="http://schemas.openxmlformats.org/officeDocument/2006/customXml" ds:itemID="{5E500D80-D05B-44D1-BF61-F12BC2BB98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94BBAEA-88D9-47F6-A209-369DE65B314F}">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1947</TotalTime>
  <Words>2885</Words>
  <Application>Microsoft Office PowerPoint</Application>
  <PresentationFormat>Widescreen</PresentationFormat>
  <Paragraphs>474</Paragraphs>
  <Slides>31</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Comic Sans MS</vt:lpstr>
      <vt:lpstr>Consolas</vt:lpstr>
      <vt:lpstr>Courier New</vt:lpstr>
      <vt:lpstr>Segoe UI</vt:lpstr>
      <vt:lpstr>Segoe UI Light</vt:lpstr>
      <vt:lpstr>Segoe UI Semibold</vt:lpstr>
      <vt:lpstr>Wingdings</vt:lpstr>
      <vt:lpstr>Dark Blue</vt:lpstr>
      <vt:lpstr>Data Movement</vt:lpstr>
      <vt:lpstr>Learning Units covered in this Module</vt:lpstr>
      <vt:lpstr>Lesson 1: Data Movement Concepts</vt:lpstr>
      <vt:lpstr>What is Data Movement?</vt:lpstr>
      <vt:lpstr>How Data Moves</vt:lpstr>
      <vt:lpstr>What Data Moves</vt:lpstr>
      <vt:lpstr>Lesson 2: Why Data Moves</vt:lpstr>
      <vt:lpstr>Why Data Moves</vt:lpstr>
      <vt:lpstr>Distribution Incompatible Joins</vt:lpstr>
      <vt:lpstr>Distribution Incompatible Joins</vt:lpstr>
      <vt:lpstr>Distribution Incompatible Joins</vt:lpstr>
      <vt:lpstr>Distribution Incompatible Joins</vt:lpstr>
      <vt:lpstr>Distribution Incompatible Joins</vt:lpstr>
      <vt:lpstr>Aggregation Incompatible Query</vt:lpstr>
      <vt:lpstr>Aggregation Incompatible Query</vt:lpstr>
      <vt:lpstr>Aggregation Compatible Query</vt:lpstr>
      <vt:lpstr>Data Movement Summary: Joins &amp; Aggregations</vt:lpstr>
      <vt:lpstr>Query Syntax</vt:lpstr>
      <vt:lpstr>Query Syntax – Expressions on the JOIN clause</vt:lpstr>
      <vt:lpstr>Query Syntax – OVER(PARTITION BY () )</vt:lpstr>
      <vt:lpstr>Query Syntax – COUNT DISTINCT()</vt:lpstr>
      <vt:lpstr>Redistribute Data</vt:lpstr>
      <vt:lpstr>Lesson 3: Movement Types</vt:lpstr>
      <vt:lpstr>Common Data Movement Operations</vt:lpstr>
      <vt:lpstr>Data Movement: Shuffle</vt:lpstr>
      <vt:lpstr>Data Movement: Broadcast</vt:lpstr>
      <vt:lpstr>Data Movement: Partition</vt:lpstr>
      <vt:lpstr>Data Movement: Move</vt:lpstr>
      <vt:lpstr>Data Movement: Trim</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56</cp:revision>
  <dcterms:created xsi:type="dcterms:W3CDTF">2019-01-14T09:17:39Z</dcterms:created>
  <dcterms:modified xsi:type="dcterms:W3CDTF">2022-04-21T14:17:10Z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SetDate">
    <vt:lpwstr>2019-09-20T09:39:24.4097518Z</vt:lpwstr>
  </property>
  <property fmtid="{D5CDD505-2E9C-101B-9397-08002B2CF9AE}" pid="6" name="MSIP_Label_f42aa342-8706-4288-bd11-ebb85995028c_Name">
    <vt:lpwstr>General</vt:lpwstr>
  </property>
  <property fmtid="{D5CDD505-2E9C-101B-9397-08002B2CF9AE}" pid="7" name="MSIP_Label_f42aa342-8706-4288-bd11-ebb85995028c_ActionId">
    <vt:lpwstr>205c0ddf-f806-4af5-8105-3c14fbe37948</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MediaServiceImageTags">
    <vt:lpwstr/>
  </property>
</Properties>
</file>